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3.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4.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5.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6.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 id="2147483891" r:id="rId12"/>
    <p:sldMasterId id="2147483930" r:id="rId13"/>
    <p:sldMasterId id="2147483942" r:id="rId14"/>
    <p:sldMasterId id="2147483967" r:id="rId15"/>
    <p:sldMasterId id="2147483980" r:id="rId16"/>
    <p:sldMasterId id="2147483993" r:id="rId17"/>
  </p:sldMasterIdLst>
  <p:notesMasterIdLst>
    <p:notesMasterId r:id="rId47"/>
  </p:notesMasterIdLst>
  <p:sldIdLst>
    <p:sldId id="620" r:id="rId18"/>
    <p:sldId id="783" r:id="rId19"/>
    <p:sldId id="784" r:id="rId20"/>
    <p:sldId id="794" r:id="rId21"/>
    <p:sldId id="795" r:id="rId22"/>
    <p:sldId id="798" r:id="rId23"/>
    <p:sldId id="799" r:id="rId24"/>
    <p:sldId id="855" r:id="rId25"/>
    <p:sldId id="857" r:id="rId26"/>
    <p:sldId id="870" r:id="rId27"/>
    <p:sldId id="871" r:id="rId28"/>
    <p:sldId id="872" r:id="rId29"/>
    <p:sldId id="873" r:id="rId30"/>
    <p:sldId id="874" r:id="rId31"/>
    <p:sldId id="933" r:id="rId32"/>
    <p:sldId id="805" r:id="rId33"/>
    <p:sldId id="806" r:id="rId34"/>
    <p:sldId id="807" r:id="rId35"/>
    <p:sldId id="808" r:id="rId36"/>
    <p:sldId id="812" r:id="rId37"/>
    <p:sldId id="919" r:id="rId38"/>
    <p:sldId id="920" r:id="rId39"/>
    <p:sldId id="921" r:id="rId40"/>
    <p:sldId id="926" r:id="rId41"/>
    <p:sldId id="927" r:id="rId42"/>
    <p:sldId id="928" r:id="rId43"/>
    <p:sldId id="929" r:id="rId44"/>
    <p:sldId id="930" r:id="rId45"/>
    <p:sldId id="931"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660066"/>
    <a:srgbClr val="D5D5FF"/>
    <a:srgbClr val="B3B3FF"/>
    <a:srgbClr val="CC0099"/>
    <a:srgbClr val="990099"/>
    <a:srgbClr val="4B7000"/>
    <a:srgbClr val="334C00"/>
    <a:srgbClr val="E7FFB7"/>
    <a:srgbClr val="7B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242" autoAdjust="0"/>
  </p:normalViewPr>
  <p:slideViewPr>
    <p:cSldViewPr snapToGrid="0">
      <p:cViewPr varScale="1">
        <p:scale>
          <a:sx n="72" d="100"/>
          <a:sy n="72" d="100"/>
        </p:scale>
        <p:origin x="179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0" Type="http://schemas.openxmlformats.org/officeDocument/2006/relationships/slide" Target="slides/slide3.xml"/><Relationship Id="rId41"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2020/6/22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171585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225542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3822811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89891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301616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435829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3175467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1106272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3046667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3752242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1118546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3909367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1181509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2226441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624286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1100920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2137392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54686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26</a:t>
            </a:fld>
            <a:endParaRPr lang="zh-CN" altLang="en-US"/>
          </a:p>
        </p:txBody>
      </p:sp>
    </p:spTree>
    <p:extLst>
      <p:ext uri="{BB962C8B-B14F-4D97-AF65-F5344CB8AC3E}">
        <p14:creationId xmlns:p14="http://schemas.microsoft.com/office/powerpoint/2010/main" val="2959553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3874679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135053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2274267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3313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332551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325081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204656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25125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4112816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2020/6/22</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2020/6/22</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2020/6/22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2020/6/22</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2020/6/22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69600911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50619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960872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14273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82566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21817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16625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453250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35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929221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944413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07350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8841793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9" y="4038600"/>
            <a:ext cx="7035800" cy="711200"/>
          </a:xfrm>
        </p:spPr>
        <p:txBody>
          <a:bodyPr anchor="b"/>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smtClean="0"/>
              <a:t>谈谈天</a:t>
            </a:r>
          </a:p>
        </p:txBody>
      </p:sp>
    </p:spTree>
    <p:extLst>
      <p:ext uri="{BB962C8B-B14F-4D97-AF65-F5344CB8AC3E}">
        <p14:creationId xmlns:p14="http://schemas.microsoft.com/office/powerpoint/2010/main" val="22642627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880743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00" cy="2852737"/>
          </a:xfrm>
        </p:spPr>
        <p:txBody>
          <a:bodyPr/>
          <a:lstStyle>
            <a:lvl1pPr>
              <a:defRPr sz="553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9" y="4589465"/>
            <a:ext cx="7886700" cy="1500187"/>
          </a:xfrm>
        </p:spPr>
        <p:txBody>
          <a:bodyPr/>
          <a:lstStyle>
            <a:lvl1pPr marL="0" indent="0">
              <a:buNone/>
              <a:defRPr sz="2215"/>
            </a:lvl1pPr>
            <a:lvl2pPr marL="422041" indent="0">
              <a:buNone/>
              <a:defRPr sz="1846"/>
            </a:lvl2pPr>
            <a:lvl3pPr marL="844083" indent="0">
              <a:buNone/>
              <a:defRPr sz="1662"/>
            </a:lvl3pPr>
            <a:lvl4pPr marL="1266124" indent="0">
              <a:buNone/>
              <a:defRPr sz="1477"/>
            </a:lvl4pPr>
            <a:lvl5pPr marL="1688165" indent="0">
              <a:buNone/>
              <a:defRPr sz="1477"/>
            </a:lvl5pPr>
            <a:lvl6pPr marL="2110207" indent="0">
              <a:buNone/>
              <a:defRPr sz="1477"/>
            </a:lvl6pPr>
            <a:lvl7pPr marL="2532248" indent="0">
              <a:buNone/>
              <a:defRPr sz="1477"/>
            </a:lvl7pPr>
            <a:lvl8pPr marL="2954289" indent="0">
              <a:buNone/>
              <a:defRPr sz="1477"/>
            </a:lvl8pPr>
            <a:lvl9pPr marL="3376331" indent="0">
              <a:buNone/>
              <a:defRPr sz="1477"/>
            </a:lvl9pPr>
          </a:lstStyle>
          <a:p>
            <a:pPr lvl="0"/>
            <a:r>
              <a:rPr lang="zh-CN" altLang="en-US" smtClean="0"/>
              <a:t>编辑母版文本样式</a:t>
            </a:r>
          </a:p>
        </p:txBody>
      </p:sp>
    </p:spTree>
    <p:extLst>
      <p:ext uri="{BB962C8B-B14F-4D97-AF65-F5344CB8AC3E}">
        <p14:creationId xmlns:p14="http://schemas.microsoft.com/office/powerpoint/2010/main" val="326024674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9" y="1125540"/>
            <a:ext cx="4100512" cy="53990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40"/>
            <a:ext cx="4102100" cy="53990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177143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9"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102815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93856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10471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954"/>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smtClean="0"/>
              <a:t>编辑母版文本样式</a:t>
            </a:r>
          </a:p>
        </p:txBody>
      </p:sp>
    </p:spTree>
    <p:extLst>
      <p:ext uri="{BB962C8B-B14F-4D97-AF65-F5344CB8AC3E}">
        <p14:creationId xmlns:p14="http://schemas.microsoft.com/office/powerpoint/2010/main" val="168242975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954"/>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smtClean="0"/>
              <a:t>编辑母版文本样式</a:t>
            </a:r>
          </a:p>
        </p:txBody>
      </p:sp>
    </p:spTree>
    <p:extLst>
      <p:ext uri="{BB962C8B-B14F-4D97-AF65-F5344CB8AC3E}">
        <p14:creationId xmlns:p14="http://schemas.microsoft.com/office/powerpoint/2010/main" val="14284965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5718689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754789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8" y="4038600"/>
            <a:ext cx="7035800" cy="711200"/>
          </a:xfrm>
        </p:spPr>
        <p:txBody>
          <a:bodyPr anchor="b"/>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smtClean="0"/>
              <a:t>谈谈天</a:t>
            </a:r>
          </a:p>
        </p:txBody>
      </p:sp>
    </p:spTree>
    <p:extLst>
      <p:ext uri="{BB962C8B-B14F-4D97-AF65-F5344CB8AC3E}">
        <p14:creationId xmlns:p14="http://schemas.microsoft.com/office/powerpoint/2010/main" val="306426404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943134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57149945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125538"/>
            <a:ext cx="4100512"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02100"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011034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5798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446892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3447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0443528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39180190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777712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3049043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8" y="4038600"/>
            <a:ext cx="7035800" cy="711200"/>
          </a:xfrm>
        </p:spPr>
        <p:txBody>
          <a:bodyPr anchor="b"/>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smtClean="0"/>
              <a:t>谈谈天</a:t>
            </a:r>
          </a:p>
        </p:txBody>
      </p:sp>
    </p:spTree>
    <p:extLst>
      <p:ext uri="{BB962C8B-B14F-4D97-AF65-F5344CB8AC3E}">
        <p14:creationId xmlns:p14="http://schemas.microsoft.com/office/powerpoint/2010/main" val="339717727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18700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411471268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125538"/>
            <a:ext cx="4100512"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02100"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7666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8975147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3211852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21228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02774065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1694216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716313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8247167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8355012"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125538"/>
            <a:ext cx="4100512"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02100"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975848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8" y="4038600"/>
            <a:ext cx="7035800" cy="711200"/>
          </a:xfrm>
        </p:spPr>
        <p:txBody>
          <a:bodyPr anchor="b"/>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smtClean="0"/>
              <a:t>谈谈天</a:t>
            </a:r>
          </a:p>
        </p:txBody>
      </p:sp>
    </p:spTree>
    <p:extLst>
      <p:ext uri="{BB962C8B-B14F-4D97-AF65-F5344CB8AC3E}">
        <p14:creationId xmlns:p14="http://schemas.microsoft.com/office/powerpoint/2010/main" val="320371380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23314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28539916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125538"/>
            <a:ext cx="4100512"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02100"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240652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6727682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7784330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099608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34313694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86836507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830054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177483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8355012"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125538"/>
            <a:ext cx="4100512"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02100"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342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8" y="4038600"/>
            <a:ext cx="7035800" cy="711200"/>
          </a:xfrm>
        </p:spPr>
        <p:txBody>
          <a:bodyPr anchor="b"/>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smtClean="0"/>
              <a:t>谈谈天</a:t>
            </a:r>
          </a:p>
        </p:txBody>
      </p:sp>
    </p:spTree>
    <p:extLst>
      <p:ext uri="{BB962C8B-B14F-4D97-AF65-F5344CB8AC3E}">
        <p14:creationId xmlns:p14="http://schemas.microsoft.com/office/powerpoint/2010/main" val="386893907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7953985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97735317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125538"/>
            <a:ext cx="4100512"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02100" cy="5399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082614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268255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4662044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10974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52521607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80760084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44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686801" y="6705600"/>
            <a:ext cx="349954" cy="152400"/>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2020/6/22</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7698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2020/6/22</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2020/6/22</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2020/6/22</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2020/6/22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2020/6/22</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2020/6/22</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2020/6/22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2020/6/22</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2020/6/22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2020/6/22</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2020/6/22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3.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4.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theme" Target="../theme/theme15.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theme" Target="../theme/theme16.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2" Type="http://schemas.openxmlformats.org/officeDocument/2006/relationships/slideLayout" Target="../slideLayouts/slideLayout17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0" Type="http://schemas.openxmlformats.org/officeDocument/2006/relationships/slideLayout" Target="../slideLayouts/slideLayout187.xml"/><Relationship Id="rId4" Type="http://schemas.openxmlformats.org/officeDocument/2006/relationships/slideLayout" Target="../slideLayouts/slideLayout181.xml"/><Relationship Id="rId9" Type="http://schemas.openxmlformats.org/officeDocument/2006/relationships/slideLayout" Target="../slideLayouts/slideLayout18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7.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theme" Target="../theme/theme17.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2020/6/22</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123958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9"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02179" name="Rectangle 3"/>
          <p:cNvSpPr>
            <a:spLocks noGrp="1" noChangeArrowheads="1"/>
          </p:cNvSpPr>
          <p:nvPr>
            <p:ph type="body" idx="1"/>
          </p:nvPr>
        </p:nvSpPr>
        <p:spPr bwMode="auto">
          <a:xfrm>
            <a:off x="395289" y="1125540"/>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15763636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ctr" rtl="0" fontAlgn="base">
        <a:lnSpc>
          <a:spcPct val="90000"/>
        </a:lnSpc>
        <a:spcBef>
          <a:spcPct val="0"/>
        </a:spcBef>
        <a:spcAft>
          <a:spcPct val="0"/>
        </a:spcAft>
        <a:defRPr kumimoji="1" sz="3692" b="1" kern="1200">
          <a:solidFill>
            <a:srgbClr val="000000"/>
          </a:solidFill>
          <a:latin typeface="+mj-lt"/>
          <a:ea typeface="+mj-ea"/>
          <a:cs typeface="+mj-cs"/>
        </a:defRPr>
      </a:lvl1pPr>
      <a:lvl2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5pPr>
      <a:lvl6pPr marL="422041"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6pPr>
      <a:lvl7pPr marL="844083"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7pPr>
      <a:lvl8pPr marL="1266124"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8pPr>
      <a:lvl9pPr marL="1688165"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9pPr>
    </p:titleStyle>
    <p:bodyStyle>
      <a:lvl1pPr marL="316531" indent="-316531" algn="l" rtl="0" fontAlgn="base">
        <a:lnSpc>
          <a:spcPct val="130000"/>
        </a:lnSpc>
        <a:spcBef>
          <a:spcPct val="20000"/>
        </a:spcBef>
        <a:spcAft>
          <a:spcPct val="0"/>
        </a:spcAft>
        <a:buClr>
          <a:srgbClr val="000000"/>
        </a:buClr>
        <a:buFont typeface="Wingdings" panose="05000000000000000000" pitchFamily="2" charset="2"/>
        <a:buChar char="l"/>
        <a:defRPr kumimoji="1" sz="2585" b="1" kern="1200">
          <a:solidFill>
            <a:srgbClr val="000000"/>
          </a:solidFill>
          <a:latin typeface="+mn-lt"/>
          <a:ea typeface="+mn-ea"/>
          <a:cs typeface="+mn-cs"/>
        </a:defRPr>
      </a:lvl1pPr>
      <a:lvl2pPr marL="685817" indent="-263776" algn="l" rtl="0" fontAlgn="base">
        <a:lnSpc>
          <a:spcPct val="130000"/>
        </a:lnSpc>
        <a:spcBef>
          <a:spcPct val="20000"/>
        </a:spcBef>
        <a:spcAft>
          <a:spcPct val="0"/>
        </a:spcAft>
        <a:buClr>
          <a:srgbClr val="000000"/>
        </a:buClr>
        <a:buChar char="–"/>
        <a:defRPr kumimoji="1" sz="2215" b="1" kern="1200">
          <a:solidFill>
            <a:srgbClr val="000000"/>
          </a:solidFill>
          <a:latin typeface="+mn-lt"/>
          <a:ea typeface="+mn-ea"/>
          <a:cs typeface="+mn-cs"/>
        </a:defRPr>
      </a:lvl2pPr>
      <a:lvl3pPr marL="1055103" indent="-211021" algn="l" rtl="0" fontAlgn="base">
        <a:lnSpc>
          <a:spcPct val="130000"/>
        </a:lnSpc>
        <a:spcBef>
          <a:spcPct val="20000"/>
        </a:spcBef>
        <a:spcAft>
          <a:spcPct val="0"/>
        </a:spcAft>
        <a:buClr>
          <a:srgbClr val="000000"/>
        </a:buClr>
        <a:buFont typeface="Wingdings" panose="05000000000000000000" pitchFamily="2" charset="2"/>
        <a:buChar char="Ø"/>
        <a:defRPr kumimoji="1" sz="1846" b="1" kern="1200">
          <a:solidFill>
            <a:srgbClr val="000000"/>
          </a:solidFill>
          <a:latin typeface="+mn-lt"/>
          <a:ea typeface="+mn-ea"/>
          <a:cs typeface="+mn-cs"/>
        </a:defRPr>
      </a:lvl3pPr>
      <a:lvl4pPr marL="1477145" indent="-211021"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1899186" indent="-211021"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95288" y="1125538"/>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122061998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ctr" rtl="0" eaLnBrk="0" fontAlgn="base" hangingPunct="0">
        <a:lnSpc>
          <a:spcPct val="90000"/>
        </a:lnSpc>
        <a:spcBef>
          <a:spcPct val="0"/>
        </a:spcBef>
        <a:spcAft>
          <a:spcPct val="0"/>
        </a:spcAft>
        <a:defRPr kumimoji="1" sz="4000" b="1" kern="1200">
          <a:solidFill>
            <a:srgbClr val="000000"/>
          </a:solidFill>
          <a:latin typeface="+mj-lt"/>
          <a:ea typeface="+mj-ea"/>
          <a:cs typeface="+mj-cs"/>
        </a:defRPr>
      </a:lvl1pPr>
      <a:lvl2pPr algn="ctr" rtl="0" eaLnBrk="0" fontAlgn="base" hangingPunct="0">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2pPr>
      <a:lvl3pPr algn="ctr" rtl="0" eaLnBrk="0" fontAlgn="base" hangingPunct="0">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3pPr>
      <a:lvl4pPr algn="ctr" rtl="0" eaLnBrk="0" fontAlgn="base" hangingPunct="0">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4pPr>
      <a:lvl5pPr algn="ctr" rtl="0" eaLnBrk="0" fontAlgn="base" hangingPunct="0">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5pPr>
      <a:lvl6pPr marL="4572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6pPr>
      <a:lvl7pPr marL="9144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7pPr>
      <a:lvl8pPr marL="13716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8pPr>
      <a:lvl9pPr marL="18288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9pPr>
    </p:titleStyle>
    <p:bodyStyle>
      <a:lvl1pPr marL="342900" indent="-342900" algn="l" rtl="0" eaLnBrk="0" fontAlgn="base" hangingPunct="0">
        <a:lnSpc>
          <a:spcPct val="130000"/>
        </a:lnSpc>
        <a:spcBef>
          <a:spcPct val="20000"/>
        </a:spcBef>
        <a:spcAft>
          <a:spcPct val="0"/>
        </a:spcAft>
        <a:buClr>
          <a:srgbClr val="000000"/>
        </a:buClr>
        <a:buFont typeface="Wingdings" panose="05000000000000000000" pitchFamily="2" charset="2"/>
        <a:buChar char="l"/>
        <a:defRPr kumimoji="1" sz="2800" b="1" kern="1200">
          <a:solidFill>
            <a:srgbClr val="000000"/>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00"/>
        </a:buClr>
        <a:buChar char="–"/>
        <a:defRPr kumimoji="1" sz="2400" b="1" kern="1200">
          <a:solidFill>
            <a:srgbClr val="000000"/>
          </a:solidFill>
          <a:latin typeface="+mn-lt"/>
          <a:ea typeface="+mn-ea"/>
          <a:cs typeface="+mn-cs"/>
        </a:defRPr>
      </a:lvl2pPr>
      <a:lvl3pPr marL="1143000" indent="-228600" algn="l" rtl="0" eaLnBrk="0" fontAlgn="base" hangingPunct="0">
        <a:lnSpc>
          <a:spcPct val="130000"/>
        </a:lnSpc>
        <a:spcBef>
          <a:spcPct val="20000"/>
        </a:spcBef>
        <a:spcAft>
          <a:spcPct val="0"/>
        </a:spcAft>
        <a:buClr>
          <a:srgbClr val="000000"/>
        </a:buClr>
        <a:buFont typeface="Wingdings" panose="05000000000000000000" pitchFamily="2" charset="2"/>
        <a:buChar char="Ø"/>
        <a:defRPr kumimoji="1" sz="2000" b="1" kern="1200">
          <a:solidFill>
            <a:srgbClr val="000000"/>
          </a:solidFill>
          <a:latin typeface="+mn-lt"/>
          <a:ea typeface="+mn-ea"/>
          <a:cs typeface="+mn-cs"/>
        </a:defRPr>
      </a:lvl3pPr>
      <a:lvl4pPr marL="1600200" indent="-228600" algn="l" rtl="0" eaLnBrk="0" fontAlgn="base" hangingPunct="0">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2057400" indent="-228600" algn="l" rtl="0" eaLnBrk="0" fontAlgn="base" hangingPunct="0">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8"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02179" name="Rectangle 3"/>
          <p:cNvSpPr>
            <a:spLocks noGrp="1" noChangeArrowheads="1"/>
          </p:cNvSpPr>
          <p:nvPr>
            <p:ph type="body" idx="1"/>
          </p:nvPr>
        </p:nvSpPr>
        <p:spPr bwMode="auto">
          <a:xfrm>
            <a:off x="395288" y="1125538"/>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85548724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Lst>
  <p:txStyles>
    <p:titleStyle>
      <a:lvl1pPr algn="ctr" rtl="0" fontAlgn="base">
        <a:lnSpc>
          <a:spcPct val="90000"/>
        </a:lnSpc>
        <a:spcBef>
          <a:spcPct val="0"/>
        </a:spcBef>
        <a:spcAft>
          <a:spcPct val="0"/>
        </a:spcAft>
        <a:defRPr kumimoji="1" sz="4000" b="1" kern="1200">
          <a:solidFill>
            <a:srgbClr val="000000"/>
          </a:solidFill>
          <a:latin typeface="+mj-lt"/>
          <a:ea typeface="+mj-ea"/>
          <a:cs typeface="+mj-cs"/>
        </a:defRPr>
      </a:lvl1pPr>
      <a:lvl2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5pPr>
      <a:lvl6pPr marL="4572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6pPr>
      <a:lvl7pPr marL="9144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7pPr>
      <a:lvl8pPr marL="13716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8pPr>
      <a:lvl9pPr marL="18288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9pPr>
    </p:titleStyle>
    <p:bodyStyle>
      <a:lvl1pPr marL="342900" indent="-342900" algn="l" rtl="0" fontAlgn="base">
        <a:lnSpc>
          <a:spcPct val="130000"/>
        </a:lnSpc>
        <a:spcBef>
          <a:spcPct val="20000"/>
        </a:spcBef>
        <a:spcAft>
          <a:spcPct val="0"/>
        </a:spcAft>
        <a:buClr>
          <a:srgbClr val="000000"/>
        </a:buClr>
        <a:buFont typeface="Wingdings" panose="05000000000000000000" pitchFamily="2" charset="2"/>
        <a:buChar char="l"/>
        <a:defRPr kumimoji="1" sz="2800" b="1" kern="1200">
          <a:solidFill>
            <a:srgbClr val="000000"/>
          </a:solidFill>
          <a:latin typeface="+mn-lt"/>
          <a:ea typeface="+mn-ea"/>
          <a:cs typeface="+mn-cs"/>
        </a:defRPr>
      </a:lvl1pPr>
      <a:lvl2pPr marL="742950" indent="-285750" algn="l" rtl="0" fontAlgn="base">
        <a:lnSpc>
          <a:spcPct val="130000"/>
        </a:lnSpc>
        <a:spcBef>
          <a:spcPct val="20000"/>
        </a:spcBef>
        <a:spcAft>
          <a:spcPct val="0"/>
        </a:spcAft>
        <a:buClr>
          <a:srgbClr val="000000"/>
        </a:buClr>
        <a:buChar char="–"/>
        <a:defRPr kumimoji="1" sz="2400" b="1" kern="1200">
          <a:solidFill>
            <a:srgbClr val="000000"/>
          </a:solidFill>
          <a:latin typeface="+mn-lt"/>
          <a:ea typeface="+mn-ea"/>
          <a:cs typeface="+mn-cs"/>
        </a:defRPr>
      </a:lvl2pPr>
      <a:lvl3pPr marL="1143000" indent="-228600" algn="l" rtl="0" fontAlgn="base">
        <a:lnSpc>
          <a:spcPct val="130000"/>
        </a:lnSpc>
        <a:spcBef>
          <a:spcPct val="20000"/>
        </a:spcBef>
        <a:spcAft>
          <a:spcPct val="0"/>
        </a:spcAft>
        <a:buClr>
          <a:srgbClr val="000000"/>
        </a:buClr>
        <a:buFont typeface="Wingdings" panose="05000000000000000000" pitchFamily="2" charset="2"/>
        <a:buChar char="Ø"/>
        <a:defRPr kumimoji="1" sz="2000" b="1" kern="1200">
          <a:solidFill>
            <a:srgbClr val="000000"/>
          </a:solidFill>
          <a:latin typeface="+mn-lt"/>
          <a:ea typeface="+mn-ea"/>
          <a:cs typeface="+mn-cs"/>
        </a:defRPr>
      </a:lvl3pPr>
      <a:lvl4pPr marL="1600200" indent="-228600"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2057400" indent="-228600"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8"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02179" name="Rectangle 3"/>
          <p:cNvSpPr>
            <a:spLocks noGrp="1" noChangeArrowheads="1"/>
          </p:cNvSpPr>
          <p:nvPr>
            <p:ph type="body" idx="1"/>
          </p:nvPr>
        </p:nvSpPr>
        <p:spPr bwMode="auto">
          <a:xfrm>
            <a:off x="395288" y="1125538"/>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853973936"/>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Lst>
  <p:txStyles>
    <p:titleStyle>
      <a:lvl1pPr algn="ctr" rtl="0" fontAlgn="base">
        <a:lnSpc>
          <a:spcPct val="90000"/>
        </a:lnSpc>
        <a:spcBef>
          <a:spcPct val="0"/>
        </a:spcBef>
        <a:spcAft>
          <a:spcPct val="0"/>
        </a:spcAft>
        <a:defRPr kumimoji="1" sz="4000" b="1" kern="1200">
          <a:solidFill>
            <a:srgbClr val="000000"/>
          </a:solidFill>
          <a:latin typeface="+mj-lt"/>
          <a:ea typeface="+mj-ea"/>
          <a:cs typeface="+mj-cs"/>
        </a:defRPr>
      </a:lvl1pPr>
      <a:lvl2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5pPr>
      <a:lvl6pPr marL="4572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6pPr>
      <a:lvl7pPr marL="9144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7pPr>
      <a:lvl8pPr marL="13716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8pPr>
      <a:lvl9pPr marL="18288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9pPr>
    </p:titleStyle>
    <p:bodyStyle>
      <a:lvl1pPr marL="342900" indent="-342900" algn="l" rtl="0" fontAlgn="base">
        <a:lnSpc>
          <a:spcPct val="130000"/>
        </a:lnSpc>
        <a:spcBef>
          <a:spcPct val="20000"/>
        </a:spcBef>
        <a:spcAft>
          <a:spcPct val="0"/>
        </a:spcAft>
        <a:buClr>
          <a:srgbClr val="000000"/>
        </a:buClr>
        <a:buFont typeface="Wingdings" panose="05000000000000000000" pitchFamily="2" charset="2"/>
        <a:buChar char="l"/>
        <a:defRPr kumimoji="1" sz="2800" b="1" kern="1200">
          <a:solidFill>
            <a:srgbClr val="000000"/>
          </a:solidFill>
          <a:latin typeface="+mn-lt"/>
          <a:ea typeface="+mn-ea"/>
          <a:cs typeface="+mn-cs"/>
        </a:defRPr>
      </a:lvl1pPr>
      <a:lvl2pPr marL="742950" indent="-285750" algn="l" rtl="0" fontAlgn="base">
        <a:lnSpc>
          <a:spcPct val="130000"/>
        </a:lnSpc>
        <a:spcBef>
          <a:spcPct val="20000"/>
        </a:spcBef>
        <a:spcAft>
          <a:spcPct val="0"/>
        </a:spcAft>
        <a:buClr>
          <a:srgbClr val="000000"/>
        </a:buClr>
        <a:buChar char="–"/>
        <a:defRPr kumimoji="1" sz="2400" b="1" kern="1200">
          <a:solidFill>
            <a:srgbClr val="000000"/>
          </a:solidFill>
          <a:latin typeface="+mn-lt"/>
          <a:ea typeface="+mn-ea"/>
          <a:cs typeface="+mn-cs"/>
        </a:defRPr>
      </a:lvl2pPr>
      <a:lvl3pPr marL="1143000" indent="-228600" algn="l" rtl="0" fontAlgn="base">
        <a:lnSpc>
          <a:spcPct val="130000"/>
        </a:lnSpc>
        <a:spcBef>
          <a:spcPct val="20000"/>
        </a:spcBef>
        <a:spcAft>
          <a:spcPct val="0"/>
        </a:spcAft>
        <a:buClr>
          <a:srgbClr val="000000"/>
        </a:buClr>
        <a:buFont typeface="Wingdings" panose="05000000000000000000" pitchFamily="2" charset="2"/>
        <a:buChar char="Ø"/>
        <a:defRPr kumimoji="1" sz="2000" b="1" kern="1200">
          <a:solidFill>
            <a:srgbClr val="000000"/>
          </a:solidFill>
          <a:latin typeface="+mn-lt"/>
          <a:ea typeface="+mn-ea"/>
          <a:cs typeface="+mn-cs"/>
        </a:defRPr>
      </a:lvl3pPr>
      <a:lvl4pPr marL="1600200" indent="-228600"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2057400" indent="-228600"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8"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02179" name="Rectangle 3"/>
          <p:cNvSpPr>
            <a:spLocks noGrp="1" noChangeArrowheads="1"/>
          </p:cNvSpPr>
          <p:nvPr>
            <p:ph type="body" idx="1"/>
          </p:nvPr>
        </p:nvSpPr>
        <p:spPr bwMode="auto">
          <a:xfrm>
            <a:off x="395288" y="1125538"/>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49597608"/>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ctr" rtl="0" fontAlgn="base">
        <a:lnSpc>
          <a:spcPct val="90000"/>
        </a:lnSpc>
        <a:spcBef>
          <a:spcPct val="0"/>
        </a:spcBef>
        <a:spcAft>
          <a:spcPct val="0"/>
        </a:spcAft>
        <a:defRPr kumimoji="1" sz="4000" b="1" kern="1200">
          <a:solidFill>
            <a:srgbClr val="000000"/>
          </a:solidFill>
          <a:latin typeface="+mj-lt"/>
          <a:ea typeface="+mj-ea"/>
          <a:cs typeface="+mj-cs"/>
        </a:defRPr>
      </a:lvl1pPr>
      <a:lvl2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5pPr>
      <a:lvl6pPr marL="4572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6pPr>
      <a:lvl7pPr marL="9144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7pPr>
      <a:lvl8pPr marL="13716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8pPr>
      <a:lvl9pPr marL="18288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9pPr>
    </p:titleStyle>
    <p:bodyStyle>
      <a:lvl1pPr marL="342900" indent="-342900" algn="l" rtl="0" fontAlgn="base">
        <a:lnSpc>
          <a:spcPct val="130000"/>
        </a:lnSpc>
        <a:spcBef>
          <a:spcPct val="20000"/>
        </a:spcBef>
        <a:spcAft>
          <a:spcPct val="0"/>
        </a:spcAft>
        <a:buClr>
          <a:srgbClr val="000000"/>
        </a:buClr>
        <a:buFont typeface="Wingdings" panose="05000000000000000000" pitchFamily="2" charset="2"/>
        <a:buChar char="l"/>
        <a:defRPr kumimoji="1" sz="2800" b="1" kern="1200">
          <a:solidFill>
            <a:srgbClr val="000000"/>
          </a:solidFill>
          <a:latin typeface="+mn-lt"/>
          <a:ea typeface="+mn-ea"/>
          <a:cs typeface="+mn-cs"/>
        </a:defRPr>
      </a:lvl1pPr>
      <a:lvl2pPr marL="742950" indent="-285750" algn="l" rtl="0" fontAlgn="base">
        <a:lnSpc>
          <a:spcPct val="130000"/>
        </a:lnSpc>
        <a:spcBef>
          <a:spcPct val="20000"/>
        </a:spcBef>
        <a:spcAft>
          <a:spcPct val="0"/>
        </a:spcAft>
        <a:buClr>
          <a:srgbClr val="000000"/>
        </a:buClr>
        <a:buChar char="–"/>
        <a:defRPr kumimoji="1" sz="2400" b="1" kern="1200">
          <a:solidFill>
            <a:srgbClr val="000000"/>
          </a:solidFill>
          <a:latin typeface="+mn-lt"/>
          <a:ea typeface="+mn-ea"/>
          <a:cs typeface="+mn-cs"/>
        </a:defRPr>
      </a:lvl2pPr>
      <a:lvl3pPr marL="1143000" indent="-228600" algn="l" rtl="0" fontAlgn="base">
        <a:lnSpc>
          <a:spcPct val="130000"/>
        </a:lnSpc>
        <a:spcBef>
          <a:spcPct val="20000"/>
        </a:spcBef>
        <a:spcAft>
          <a:spcPct val="0"/>
        </a:spcAft>
        <a:buClr>
          <a:srgbClr val="000000"/>
        </a:buClr>
        <a:buFont typeface="Wingdings" panose="05000000000000000000" pitchFamily="2" charset="2"/>
        <a:buChar char="Ø"/>
        <a:defRPr kumimoji="1" sz="2000" b="1" kern="1200">
          <a:solidFill>
            <a:srgbClr val="000000"/>
          </a:solidFill>
          <a:latin typeface="+mn-lt"/>
          <a:ea typeface="+mn-ea"/>
          <a:cs typeface="+mn-cs"/>
        </a:defRPr>
      </a:lvl3pPr>
      <a:lvl4pPr marL="1600200" indent="-228600"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2057400" indent="-228600"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2020/6/22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第八章（</a:t>
            </a:r>
            <a:r>
              <a:rPr lang="en-US" altLang="zh-CN" dirty="0" smtClean="0"/>
              <a:t>2</a:t>
            </a:r>
            <a:r>
              <a:rPr lang="zh-CN" altLang="en-US" dirty="0" smtClean="0"/>
              <a:t>）</a:t>
            </a:r>
            <a:r>
              <a:rPr lang="en-US" altLang="zh-CN" dirty="0" smtClean="0"/>
              <a:t/>
            </a:r>
            <a:br>
              <a:rPr lang="en-US" altLang="zh-CN" dirty="0" smtClean="0"/>
            </a:br>
            <a:r>
              <a:rPr lang="zh-CN" altLang="en-US" dirty="0" smtClean="0"/>
              <a:t>下一代互联网协议</a:t>
            </a:r>
            <a:endParaRPr lang="zh-CN" altLang="en-US" dirty="0"/>
          </a:p>
        </p:txBody>
      </p:sp>
    </p:spTree>
    <p:extLst>
      <p:ext uri="{BB962C8B-B14F-4D97-AF65-F5344CB8AC3E}">
        <p14:creationId xmlns:p14="http://schemas.microsoft.com/office/powerpoint/2010/main" val="63909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7" name="内容占位符 2"/>
          <p:cNvSpPr>
            <a:spLocks noGrp="1"/>
          </p:cNvSpPr>
          <p:nvPr>
            <p:ph idx="1"/>
          </p:nvPr>
        </p:nvSpPr>
        <p:spPr>
          <a:xfrm>
            <a:off x="457199" y="1444979"/>
            <a:ext cx="8370712" cy="4968521"/>
          </a:xfrm>
        </p:spPr>
        <p:txBody>
          <a:bodyPr/>
          <a:lstStyle/>
          <a:p>
            <a:pPr>
              <a:spcBef>
                <a:spcPts val="0"/>
              </a:spcBef>
            </a:pPr>
            <a:r>
              <a:rPr lang="zh-CN" altLang="en-US" sz="2000" dirty="0"/>
              <a:t>必要性</a:t>
            </a:r>
          </a:p>
          <a:p>
            <a:pPr lvl="1">
              <a:lnSpc>
                <a:spcPct val="150000"/>
              </a:lnSpc>
              <a:spcBef>
                <a:spcPts val="0"/>
              </a:spcBef>
            </a:pPr>
            <a:r>
              <a:rPr lang="en-US" altLang="zh-CN" sz="1600" dirty="0"/>
              <a:t>IPv6</a:t>
            </a:r>
            <a:r>
              <a:rPr lang="zh-CN" altLang="en-US" sz="1600" dirty="0"/>
              <a:t>设计的一个基本原则就是主机必须能够</a:t>
            </a:r>
            <a:r>
              <a:rPr lang="zh-CN" altLang="en-US" sz="1600" dirty="0" smtClean="0"/>
              <a:t>正确地工作</a:t>
            </a:r>
            <a:r>
              <a:rPr lang="zh-CN" altLang="en-US" sz="1600" dirty="0"/>
              <a:t>，尽管主机在网络中知道的信息极少</a:t>
            </a:r>
          </a:p>
          <a:p>
            <a:pPr lvl="1">
              <a:lnSpc>
                <a:spcPct val="150000"/>
              </a:lnSpc>
              <a:spcBef>
                <a:spcPts val="0"/>
              </a:spcBef>
            </a:pPr>
            <a:r>
              <a:rPr lang="zh-CN" altLang="en-US" sz="1600" dirty="0"/>
              <a:t>主机不像路由器可以存储路由表并具有一些永久的参数，计算机在引导程序阶段必须自动配置</a:t>
            </a:r>
            <a:r>
              <a:rPr lang="zh-CN" altLang="en-US" sz="1600"/>
              <a:t>自己</a:t>
            </a:r>
            <a:r>
              <a:rPr lang="zh-CN" altLang="en-US" sz="1600" smtClean="0"/>
              <a:t>，学习</a:t>
            </a:r>
            <a:r>
              <a:rPr lang="zh-CN" altLang="en-US" sz="1600" dirty="0"/>
              <a:t>一些与其它目的节点交互信息所需的最小信息集合</a:t>
            </a:r>
          </a:p>
          <a:p>
            <a:pPr lvl="1">
              <a:lnSpc>
                <a:spcPct val="150000"/>
              </a:lnSpc>
              <a:spcBef>
                <a:spcPts val="0"/>
              </a:spcBef>
            </a:pPr>
            <a:r>
              <a:rPr lang="zh-CN" altLang="en-US" sz="1600" dirty="0"/>
              <a:t>这些信息存储在内存的一组数据结构中，这些数据结构称为缓存（</a:t>
            </a:r>
            <a:r>
              <a:rPr lang="en-US" altLang="zh-CN" sz="1600" dirty="0"/>
              <a:t>cache</a:t>
            </a:r>
            <a:r>
              <a:rPr lang="zh-CN" altLang="en-US" sz="1600" dirty="0"/>
              <a:t>）</a:t>
            </a:r>
          </a:p>
          <a:p>
            <a:pPr lvl="1">
              <a:lnSpc>
                <a:spcPct val="150000"/>
              </a:lnSpc>
              <a:spcBef>
                <a:spcPts val="0"/>
              </a:spcBef>
            </a:pPr>
            <a:r>
              <a:rPr lang="zh-CN" altLang="en-US" sz="1600" dirty="0"/>
              <a:t>这些数据结构是一些记录阵列，每一条记录被称为一个列表条目</a:t>
            </a:r>
          </a:p>
          <a:p>
            <a:pPr lvl="1">
              <a:lnSpc>
                <a:spcPct val="150000"/>
              </a:lnSpc>
              <a:spcBef>
                <a:spcPts val="0"/>
              </a:spcBef>
            </a:pPr>
            <a:r>
              <a:rPr lang="zh-CN" altLang="en-US" sz="1600" dirty="0"/>
              <a:t>每个条目中的信息都有一个有效的生存期，过时的条目被定期的从</a:t>
            </a:r>
            <a:r>
              <a:rPr lang="en-US" altLang="zh-CN" sz="1600" dirty="0"/>
              <a:t>cache</a:t>
            </a:r>
            <a:r>
              <a:rPr lang="zh-CN" altLang="en-US" sz="1600" dirty="0"/>
              <a:t>中清除来限制</a:t>
            </a:r>
            <a:r>
              <a:rPr lang="en-US" altLang="zh-CN" sz="1600" dirty="0"/>
              <a:t>cache</a:t>
            </a:r>
            <a:r>
              <a:rPr lang="zh-CN" altLang="en-US" sz="1600" dirty="0"/>
              <a:t>的大小</a:t>
            </a:r>
          </a:p>
        </p:txBody>
      </p:sp>
    </p:spTree>
    <p:extLst>
      <p:ext uri="{BB962C8B-B14F-4D97-AF65-F5344CB8AC3E}">
        <p14:creationId xmlns:p14="http://schemas.microsoft.com/office/powerpoint/2010/main" val="30450215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animEffect transition="in" filter="dissolve">
                                      <p:cBhvr>
                                        <p:cTn id="19" dur="500"/>
                                        <p:tgtEl>
                                          <p:spTgt spid="57">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7">
                                            <p:txEl>
                                              <p:pRg st="5" end="5"/>
                                            </p:txEl>
                                          </p:spTgt>
                                        </p:tgtEl>
                                        <p:attrNameLst>
                                          <p:attrName>style.visibility</p:attrName>
                                        </p:attrNameLst>
                                      </p:cBhvr>
                                      <p:to>
                                        <p:strVal val="visible"/>
                                      </p:to>
                                    </p:set>
                                    <p:animEffect transition="in" filter="dissolve">
                                      <p:cBhvr>
                                        <p:cTn id="22"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57" name="内容占位符 2"/>
          <p:cNvSpPr>
            <a:spLocks noGrp="1"/>
          </p:cNvSpPr>
          <p:nvPr>
            <p:ph idx="1"/>
          </p:nvPr>
        </p:nvSpPr>
        <p:spPr>
          <a:xfrm>
            <a:off x="457199" y="1444979"/>
            <a:ext cx="8370712" cy="4968521"/>
          </a:xfrm>
        </p:spPr>
        <p:txBody>
          <a:bodyPr/>
          <a:lstStyle/>
          <a:p>
            <a:pPr>
              <a:spcBef>
                <a:spcPts val="0"/>
              </a:spcBef>
            </a:pPr>
            <a:r>
              <a:rPr lang="zh-CN" altLang="en-US" sz="2000" dirty="0"/>
              <a:t>邻居缓存（</a:t>
            </a:r>
            <a:r>
              <a:rPr lang="en-US" altLang="zh-CN" sz="2000" dirty="0"/>
              <a:t>Neighbor Cache</a:t>
            </a:r>
            <a:r>
              <a:rPr lang="zh-CN" altLang="en-US" sz="2000" dirty="0"/>
              <a:t>）</a:t>
            </a:r>
          </a:p>
          <a:p>
            <a:pPr lvl="1">
              <a:lnSpc>
                <a:spcPct val="150000"/>
              </a:lnSpc>
              <a:spcBef>
                <a:spcPts val="0"/>
              </a:spcBef>
            </a:pPr>
            <a:r>
              <a:rPr lang="zh-CN" altLang="en-US" sz="1600" dirty="0"/>
              <a:t>邻居缓存为每个邻居保存一个列表条目，用来存放节点近期访问过的邻居节点</a:t>
            </a:r>
          </a:p>
          <a:p>
            <a:pPr lvl="1">
              <a:lnSpc>
                <a:spcPct val="150000"/>
              </a:lnSpc>
              <a:spcBef>
                <a:spcPts val="0"/>
              </a:spcBef>
            </a:pPr>
            <a:r>
              <a:rPr lang="zh-CN" altLang="en-US" sz="1600" dirty="0"/>
              <a:t>每个列表条目包含一个在线单播</a:t>
            </a:r>
            <a:r>
              <a:rPr lang="en-US" altLang="zh-CN" sz="1600" dirty="0"/>
              <a:t>IPv6</a:t>
            </a:r>
            <a:r>
              <a:rPr lang="zh-CN" altLang="en-US" sz="1600" dirty="0"/>
              <a:t>地址和相关的链路层地址；一个用来说明此邻居是否是路由器标志位；一个等待传输的数据包</a:t>
            </a:r>
            <a:r>
              <a:rPr lang="zh-CN" altLang="en-US" sz="1600"/>
              <a:t>的</a:t>
            </a:r>
            <a:r>
              <a:rPr lang="zh-CN" altLang="en-US" sz="1600" smtClean="0"/>
              <a:t>指针</a:t>
            </a:r>
            <a:endParaRPr lang="zh-CN" altLang="en-US" sz="1600" dirty="0"/>
          </a:p>
        </p:txBody>
      </p:sp>
      <p:graphicFrame>
        <p:nvGraphicFramePr>
          <p:cNvPr id="6" name="Group 28"/>
          <p:cNvGraphicFramePr>
            <a:graphicFrameLocks noGrp="1"/>
          </p:cNvGraphicFramePr>
          <p:nvPr>
            <p:extLst>
              <p:ext uri="{D42A27DB-BD31-4B8C-83A1-F6EECF244321}">
                <p14:modId xmlns:p14="http://schemas.microsoft.com/office/powerpoint/2010/main" val="2108888798"/>
              </p:ext>
            </p:extLst>
          </p:nvPr>
        </p:nvGraphicFramePr>
        <p:xfrm>
          <a:off x="403048" y="4462463"/>
          <a:ext cx="8424863" cy="827088"/>
        </p:xfrm>
        <a:graphic>
          <a:graphicData uri="http://schemas.openxmlformats.org/drawingml/2006/table">
            <a:tbl>
              <a:tblPr/>
              <a:tblGrid>
                <a:gridCol w="1836738">
                  <a:extLst>
                    <a:ext uri="{9D8B030D-6E8A-4147-A177-3AD203B41FA5}">
                      <a16:colId xmlns:a16="http://schemas.microsoft.com/office/drawing/2014/main" val="20000"/>
                    </a:ext>
                  </a:extLst>
                </a:gridCol>
                <a:gridCol w="313213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2160588">
                  <a:extLst>
                    <a:ext uri="{9D8B030D-6E8A-4147-A177-3AD203B41FA5}">
                      <a16:colId xmlns:a16="http://schemas.microsoft.com/office/drawing/2014/main" val="20003"/>
                    </a:ext>
                  </a:extLst>
                </a:gridCol>
              </a:tblGrid>
              <a:tr h="827088">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在线单播</a:t>
                      </a:r>
                      <a:r>
                        <a:rPr kumimoji="1" lang="en-US" altLang="zh-CN" sz="18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r>
                        <a:rPr kumimoji="1" lang="zh-CN" altLang="en-US" sz="18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地址</a:t>
                      </a:r>
                      <a:endParaRPr kumimoji="1" lang="zh-CN" altLang="en-US" sz="40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与</a:t>
                      </a:r>
                      <a:r>
                        <a:rPr kumimoji="1" lang="en-US" altLang="zh-CN" sz="18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r>
                        <a:rPr kumimoji="1" lang="zh-CN" altLang="en-US" sz="18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地址相应的链路层地址</a:t>
                      </a:r>
                      <a:endParaRPr kumimoji="1" lang="zh-CN" altLang="en-US" sz="40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IsRouter flag</a:t>
                      </a:r>
                      <a:endParaRPr kumimoji="1" lang="en-US" altLang="zh-CN" sz="40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指针：指向等待传输的包</a:t>
                      </a:r>
                      <a:endParaRPr kumimoji="1" lang="zh-CN" altLang="en-US" sz="4000" b="1" i="0" u="none" strike="noStrike"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09077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57" name="内容占位符 2"/>
          <p:cNvSpPr>
            <a:spLocks noGrp="1"/>
          </p:cNvSpPr>
          <p:nvPr>
            <p:ph idx="1"/>
          </p:nvPr>
        </p:nvSpPr>
        <p:spPr>
          <a:xfrm>
            <a:off x="457199" y="1444979"/>
            <a:ext cx="8370712" cy="2885721"/>
          </a:xfrm>
        </p:spPr>
        <p:txBody>
          <a:bodyPr/>
          <a:lstStyle/>
          <a:p>
            <a:pPr>
              <a:spcBef>
                <a:spcPts val="0"/>
              </a:spcBef>
            </a:pPr>
            <a:r>
              <a:rPr lang="zh-CN" altLang="en-US" sz="2000" dirty="0"/>
              <a:t>目的</a:t>
            </a:r>
            <a:r>
              <a:rPr lang="zh-CN" altLang="en-US" sz="2000" dirty="0" smtClean="0"/>
              <a:t>缓存 </a:t>
            </a:r>
            <a:r>
              <a:rPr lang="en-US" altLang="zh-CN" sz="2000" dirty="0" smtClean="0"/>
              <a:t>(Destination Cache)</a:t>
            </a:r>
            <a:endParaRPr lang="zh-CN" altLang="en-US" sz="2000" dirty="0"/>
          </a:p>
          <a:p>
            <a:pPr lvl="1">
              <a:lnSpc>
                <a:spcPct val="150000"/>
              </a:lnSpc>
              <a:spcBef>
                <a:spcPts val="0"/>
              </a:spcBef>
            </a:pPr>
            <a:r>
              <a:rPr lang="zh-CN" altLang="en-US" sz="1600" dirty="0"/>
              <a:t>目的缓存包含节点近期访问过的每一个节点地址</a:t>
            </a:r>
          </a:p>
          <a:p>
            <a:pPr lvl="1">
              <a:lnSpc>
                <a:spcPct val="150000"/>
              </a:lnSpc>
              <a:spcBef>
                <a:spcPts val="0"/>
              </a:spcBef>
            </a:pPr>
            <a:r>
              <a:rPr lang="zh-CN" altLang="en-US" sz="1600" dirty="0"/>
              <a:t>包括一个</a:t>
            </a:r>
            <a:r>
              <a:rPr lang="en-US" altLang="zh-CN" sz="1600" dirty="0"/>
              <a:t>IPv6</a:t>
            </a:r>
            <a:r>
              <a:rPr lang="zh-CN" altLang="en-US" sz="1600" dirty="0"/>
              <a:t>地址和一个指向邻居缓存的指针，邻居缓存中包含了节点到达目的地址所需的下一跳地址</a:t>
            </a:r>
          </a:p>
          <a:p>
            <a:pPr lvl="1">
              <a:lnSpc>
                <a:spcPct val="150000"/>
              </a:lnSpc>
              <a:spcBef>
                <a:spcPts val="0"/>
              </a:spcBef>
            </a:pPr>
            <a:r>
              <a:rPr lang="zh-CN" altLang="en-US" sz="1600" smtClean="0"/>
              <a:t>目的</a:t>
            </a:r>
            <a:r>
              <a:rPr lang="zh-CN" altLang="en-US" sz="1600" dirty="0"/>
              <a:t>缓存与邻居缓存的一个主要区别是目的缓存条目列表</a:t>
            </a:r>
            <a:r>
              <a:rPr lang="zh-CN" altLang="en-US" sz="1600"/>
              <a:t>中</a:t>
            </a:r>
            <a:r>
              <a:rPr lang="zh-CN" altLang="en-US" sz="1600" smtClean="0"/>
              <a:t>的目的地址</a:t>
            </a:r>
            <a:r>
              <a:rPr lang="zh-CN" altLang="en-US" sz="1600"/>
              <a:t>信息</a:t>
            </a:r>
            <a:r>
              <a:rPr lang="zh-CN" altLang="en-US" sz="1600" smtClean="0"/>
              <a:t>可以远程的，也可以是本地的；</a:t>
            </a:r>
            <a:r>
              <a:rPr lang="zh-CN" altLang="en-US" sz="1600" dirty="0"/>
              <a:t>而邻居缓存</a:t>
            </a:r>
            <a:r>
              <a:rPr lang="zh-CN" altLang="en-US" sz="1600"/>
              <a:t>中</a:t>
            </a:r>
            <a:r>
              <a:rPr lang="zh-CN" altLang="en-US" sz="1600" smtClean="0"/>
              <a:t>仅本地目的地址</a:t>
            </a:r>
            <a:r>
              <a:rPr lang="zh-CN" altLang="en-US" sz="1600" dirty="0"/>
              <a:t>信息</a:t>
            </a:r>
          </a:p>
        </p:txBody>
      </p:sp>
      <p:graphicFrame>
        <p:nvGraphicFramePr>
          <p:cNvPr id="8" name="Group 31"/>
          <p:cNvGraphicFramePr>
            <a:graphicFrameLocks noGrp="1"/>
          </p:cNvGraphicFramePr>
          <p:nvPr>
            <p:extLst>
              <p:ext uri="{D42A27DB-BD31-4B8C-83A1-F6EECF244321}">
                <p14:modId xmlns:p14="http://schemas.microsoft.com/office/powerpoint/2010/main" val="3826930453"/>
              </p:ext>
            </p:extLst>
          </p:nvPr>
        </p:nvGraphicFramePr>
        <p:xfrm>
          <a:off x="374649" y="5105401"/>
          <a:ext cx="8662105" cy="727428"/>
        </p:xfrm>
        <a:graphic>
          <a:graphicData uri="http://schemas.openxmlformats.org/drawingml/2006/table">
            <a:tbl>
              <a:tblPr/>
              <a:tblGrid>
                <a:gridCol w="2546350">
                  <a:extLst>
                    <a:ext uri="{9D8B030D-6E8A-4147-A177-3AD203B41FA5}">
                      <a16:colId xmlns:a16="http://schemas.microsoft.com/office/drawing/2014/main" val="20000"/>
                    </a:ext>
                  </a:extLst>
                </a:gridCol>
                <a:gridCol w="6115755">
                  <a:extLst>
                    <a:ext uri="{9D8B030D-6E8A-4147-A177-3AD203B41FA5}">
                      <a16:colId xmlns:a16="http://schemas.microsoft.com/office/drawing/2014/main" val="20001"/>
                    </a:ext>
                  </a:extLst>
                </a:gridCol>
              </a:tblGrid>
              <a:tr h="727428">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r>
                        <a:rPr kumimoji="1" lang="zh-CN" altLang="en-US" sz="20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地址（在线</a:t>
                      </a:r>
                      <a:r>
                        <a:rPr kumimoji="1" lang="en-US" altLang="zh-CN" sz="20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a:t>
                      </a:r>
                      <a:r>
                        <a:rPr kumimoji="1" lang="zh-CN" altLang="en-US" sz="20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离线）</a:t>
                      </a:r>
                      <a:endParaRPr kumimoji="1" lang="zh-CN" altLang="en-US" sz="4400" b="1" i="0" u="none" strike="noStrike" cap="none" normalizeH="0" baseline="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指针：指向邻居缓存中到达目的地地址的下一跳地址</a:t>
                      </a:r>
                      <a:endParaRPr kumimoji="1" lang="zh-CN" altLang="en-US" sz="4400" b="1" i="0" u="none" strike="noStrike"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86933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7" name="内容占位符 2"/>
          <p:cNvSpPr>
            <a:spLocks noGrp="1"/>
          </p:cNvSpPr>
          <p:nvPr>
            <p:ph idx="1"/>
          </p:nvPr>
        </p:nvSpPr>
        <p:spPr>
          <a:xfrm>
            <a:off x="457199" y="1444979"/>
            <a:ext cx="8370712" cy="1818921"/>
          </a:xfrm>
        </p:spPr>
        <p:txBody>
          <a:bodyPr/>
          <a:lstStyle/>
          <a:p>
            <a:pPr>
              <a:spcBef>
                <a:spcPts val="0"/>
              </a:spcBef>
            </a:pPr>
            <a:r>
              <a:rPr lang="zh-CN" altLang="en-US" sz="2000" dirty="0"/>
              <a:t>前缀</a:t>
            </a:r>
            <a:r>
              <a:rPr lang="zh-CN" altLang="en-US" sz="2000" dirty="0" smtClean="0"/>
              <a:t>列表 </a:t>
            </a:r>
            <a:r>
              <a:rPr lang="en-US" altLang="zh-CN" sz="2000" dirty="0" smtClean="0"/>
              <a:t>(Prefix List)</a:t>
            </a:r>
            <a:endParaRPr lang="zh-CN" altLang="en-US" sz="2000" dirty="0"/>
          </a:p>
          <a:p>
            <a:pPr lvl="1">
              <a:lnSpc>
                <a:spcPct val="150000"/>
              </a:lnSpc>
              <a:spcBef>
                <a:spcPts val="0"/>
              </a:spcBef>
            </a:pPr>
            <a:r>
              <a:rPr lang="zh-CN" altLang="en-US" sz="1600" dirty="0"/>
              <a:t>包含每一个在线的前缀，用来决定一个地址是否在线</a:t>
            </a:r>
          </a:p>
          <a:p>
            <a:pPr lvl="1">
              <a:lnSpc>
                <a:spcPct val="150000"/>
              </a:lnSpc>
              <a:spcBef>
                <a:spcPts val="0"/>
              </a:spcBef>
            </a:pPr>
            <a:r>
              <a:rPr lang="zh-CN" altLang="en-US" sz="1600" dirty="0"/>
              <a:t>根据接收到的路由器宣告消息中的信息创建的</a:t>
            </a:r>
          </a:p>
          <a:p>
            <a:pPr lvl="1">
              <a:lnSpc>
                <a:spcPct val="150000"/>
              </a:lnSpc>
              <a:spcBef>
                <a:spcPts val="0"/>
              </a:spcBef>
            </a:pPr>
            <a:r>
              <a:rPr lang="zh-CN" altLang="en-US" sz="1600" dirty="0"/>
              <a:t>有效期既有有限的也有无限的，链路本地前缀就具有无限制的有效期</a:t>
            </a:r>
          </a:p>
        </p:txBody>
      </p:sp>
      <p:graphicFrame>
        <p:nvGraphicFramePr>
          <p:cNvPr id="9" name="Group 26"/>
          <p:cNvGraphicFramePr>
            <a:graphicFrameLocks noGrp="1"/>
          </p:cNvGraphicFramePr>
          <p:nvPr>
            <p:extLst>
              <p:ext uri="{D42A27DB-BD31-4B8C-83A1-F6EECF244321}">
                <p14:modId xmlns:p14="http://schemas.microsoft.com/office/powerpoint/2010/main" val="265567438"/>
              </p:ext>
            </p:extLst>
          </p:nvPr>
        </p:nvGraphicFramePr>
        <p:xfrm>
          <a:off x="698499" y="3823941"/>
          <a:ext cx="7543801" cy="469900"/>
        </p:xfrm>
        <a:graphic>
          <a:graphicData uri="http://schemas.openxmlformats.org/drawingml/2006/table">
            <a:tbl>
              <a:tblPr/>
              <a:tblGrid>
                <a:gridCol w="2649866">
                  <a:extLst>
                    <a:ext uri="{9D8B030D-6E8A-4147-A177-3AD203B41FA5}">
                      <a16:colId xmlns:a16="http://schemas.microsoft.com/office/drawing/2014/main" val="20000"/>
                    </a:ext>
                  </a:extLst>
                </a:gridCol>
                <a:gridCol w="4893935">
                  <a:extLst>
                    <a:ext uri="{9D8B030D-6E8A-4147-A177-3AD203B41FA5}">
                      <a16:colId xmlns:a16="http://schemas.microsoft.com/office/drawing/2014/main" val="20001"/>
                    </a:ext>
                  </a:extLst>
                </a:gridCol>
              </a:tblGrid>
              <a:tr h="469900">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在线前缀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失效计时器值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6917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7" name="内容占位符 2"/>
          <p:cNvSpPr>
            <a:spLocks noGrp="1"/>
          </p:cNvSpPr>
          <p:nvPr>
            <p:ph idx="1"/>
          </p:nvPr>
        </p:nvSpPr>
        <p:spPr>
          <a:xfrm>
            <a:off x="457199" y="1444979"/>
            <a:ext cx="8370712" cy="1818921"/>
          </a:xfrm>
        </p:spPr>
        <p:txBody>
          <a:bodyPr/>
          <a:lstStyle/>
          <a:p>
            <a:pPr>
              <a:spcBef>
                <a:spcPts val="0"/>
              </a:spcBef>
            </a:pPr>
            <a:r>
              <a:rPr lang="zh-CN" altLang="en-US" sz="2000" dirty="0"/>
              <a:t>默认路由器</a:t>
            </a:r>
            <a:r>
              <a:rPr lang="zh-CN" altLang="en-US" sz="2000" dirty="0" smtClean="0"/>
              <a:t>列表 </a:t>
            </a:r>
            <a:r>
              <a:rPr lang="en-US" altLang="zh-CN" sz="2000" dirty="0" smtClean="0"/>
              <a:t>(Default </a:t>
            </a:r>
            <a:r>
              <a:rPr lang="en-US" altLang="zh-CN" sz="2000" dirty="0"/>
              <a:t>Router List)</a:t>
            </a:r>
            <a:endParaRPr lang="zh-CN" altLang="en-US" sz="2000" dirty="0"/>
          </a:p>
          <a:p>
            <a:pPr lvl="1">
              <a:lnSpc>
                <a:spcPct val="150000"/>
              </a:lnSpc>
              <a:spcBef>
                <a:spcPts val="0"/>
              </a:spcBef>
            </a:pPr>
            <a:r>
              <a:rPr lang="zh-CN" altLang="en-US" sz="1600" dirty="0"/>
              <a:t>包含所有可作为默认路由器的路由器列表条目</a:t>
            </a:r>
          </a:p>
          <a:p>
            <a:pPr lvl="1">
              <a:lnSpc>
                <a:spcPct val="150000"/>
              </a:lnSpc>
              <a:spcBef>
                <a:spcPts val="0"/>
              </a:spcBef>
            </a:pPr>
            <a:r>
              <a:rPr lang="zh-CN" altLang="en-US" sz="1600" dirty="0"/>
              <a:t>列表条目包含一个指向邻居缓存的指针，邻居缓存中包含默认路由器的</a:t>
            </a:r>
            <a:r>
              <a:rPr lang="en-US" altLang="zh-CN" sz="1600" dirty="0"/>
              <a:t>IPv6</a:t>
            </a:r>
            <a:r>
              <a:rPr lang="zh-CN" altLang="en-US" sz="1600" dirty="0"/>
              <a:t>地址和链路层地址、状态标志位</a:t>
            </a:r>
          </a:p>
          <a:p>
            <a:pPr lvl="1">
              <a:lnSpc>
                <a:spcPct val="150000"/>
              </a:lnSpc>
              <a:spcBef>
                <a:spcPts val="0"/>
              </a:spcBef>
            </a:pPr>
            <a:r>
              <a:rPr lang="zh-CN" altLang="en-US" sz="1600" dirty="0"/>
              <a:t>列表条目从路由器宣告消息中得到一个失效时间值</a:t>
            </a:r>
          </a:p>
        </p:txBody>
      </p:sp>
      <p:graphicFrame>
        <p:nvGraphicFramePr>
          <p:cNvPr id="8" name="Group 35"/>
          <p:cNvGraphicFramePr>
            <a:graphicFrameLocks noGrp="1"/>
          </p:cNvGraphicFramePr>
          <p:nvPr>
            <p:extLst>
              <p:ext uri="{D42A27DB-BD31-4B8C-83A1-F6EECF244321}">
                <p14:modId xmlns:p14="http://schemas.microsoft.com/office/powerpoint/2010/main" val="3387016939"/>
              </p:ext>
            </p:extLst>
          </p:nvPr>
        </p:nvGraphicFramePr>
        <p:xfrm>
          <a:off x="467429" y="4365625"/>
          <a:ext cx="8569325" cy="1044575"/>
        </p:xfrm>
        <a:graphic>
          <a:graphicData uri="http://schemas.openxmlformats.org/drawingml/2006/table">
            <a:tbl>
              <a:tblPr/>
              <a:tblGrid>
                <a:gridCol w="1273175">
                  <a:extLst>
                    <a:ext uri="{9D8B030D-6E8A-4147-A177-3AD203B41FA5}">
                      <a16:colId xmlns:a16="http://schemas.microsoft.com/office/drawing/2014/main" val="20000"/>
                    </a:ext>
                  </a:extLst>
                </a:gridCol>
                <a:gridCol w="1763713">
                  <a:extLst>
                    <a:ext uri="{9D8B030D-6E8A-4147-A177-3AD203B41FA5}">
                      <a16:colId xmlns:a16="http://schemas.microsoft.com/office/drawing/2014/main" val="20001"/>
                    </a:ext>
                  </a:extLst>
                </a:gridCol>
                <a:gridCol w="5532437">
                  <a:extLst>
                    <a:ext uri="{9D8B030D-6E8A-4147-A177-3AD203B41FA5}">
                      <a16:colId xmlns:a16="http://schemas.microsoft.com/office/drawing/2014/main" val="20002"/>
                    </a:ext>
                  </a:extLst>
                </a:gridCol>
              </a:tblGrid>
              <a:tr h="1044575">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路由器</a:t>
                      </a:r>
                      <a:r>
                        <a:rPr kumimoji="1" lang="en-US" altLang="zh-CN"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endParaRPr kumimoji="1" lang="zh-CN" altLang="en-US"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失效计时器值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指针：指向邻居缓存中有关默认路由的</a:t>
                      </a:r>
                      <a:r>
                        <a:rPr kumimoji="1" lang="en-US" altLang="zh-CN"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r>
                        <a:rPr kumimoji="1" lang="zh-CN" altLang="en-US" sz="2000" b="1" i="0" u="none" strike="noStrike" kern="1200" cap="none" normalizeH="0" baseline="0" dirty="0" smtClean="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地址和链路层地址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46993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57" name="内容占位符 2"/>
          <p:cNvSpPr>
            <a:spLocks noGrp="1"/>
          </p:cNvSpPr>
          <p:nvPr>
            <p:ph idx="1"/>
          </p:nvPr>
        </p:nvSpPr>
        <p:spPr>
          <a:xfrm>
            <a:off x="457200" y="1444979"/>
            <a:ext cx="4335464" cy="5120921"/>
          </a:xfrm>
        </p:spPr>
        <p:txBody>
          <a:bodyPr/>
          <a:lstStyle/>
          <a:p>
            <a:pPr>
              <a:spcBef>
                <a:spcPts val="0"/>
              </a:spcBef>
            </a:pPr>
            <a:r>
              <a:rPr lang="zh-CN" altLang="en-US" sz="2000" smtClean="0"/>
              <a:t>四种数据结构之间的关系</a:t>
            </a:r>
            <a:endParaRPr lang="zh-CN" altLang="en-US" sz="2000" dirty="0"/>
          </a:p>
          <a:p>
            <a:pPr lvl="1">
              <a:lnSpc>
                <a:spcPct val="150000"/>
              </a:lnSpc>
              <a:spcBef>
                <a:spcPts val="0"/>
              </a:spcBef>
            </a:pPr>
            <a:r>
              <a:rPr lang="zh-CN" altLang="en-US" sz="1600" dirty="0"/>
              <a:t>当节点发送数据包时，它先检查目的缓存中是否有相应的地址关系。若没有，则检查前缀列表中是否有匹配的前缀；若有，则下一跳地址与目的地址相同；否则发送节点必须在默认路由器列表中选择一个为它转发包的路由器作为下一跳地址</a:t>
            </a:r>
          </a:p>
          <a:p>
            <a:pPr lvl="1">
              <a:lnSpc>
                <a:spcPct val="150000"/>
              </a:lnSpc>
              <a:spcBef>
                <a:spcPts val="0"/>
              </a:spcBef>
            </a:pPr>
            <a:r>
              <a:rPr lang="zh-CN" altLang="en-US" sz="1600" dirty="0"/>
              <a:t>决定了下一跳地址后，节点访问邻居缓存来决定下一跳地址的链路层</a:t>
            </a:r>
            <a:r>
              <a:rPr lang="zh-CN" altLang="en-US" sz="1600" dirty="0" smtClean="0"/>
              <a:t>地址</a:t>
            </a:r>
            <a:endParaRPr lang="zh-CN" altLang="en-US" sz="1600" dirty="0"/>
          </a:p>
        </p:txBody>
      </p:sp>
      <p:pic>
        <p:nvPicPr>
          <p:cNvPr id="8"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2664" y="1638092"/>
            <a:ext cx="4351337" cy="44640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flipH="1">
            <a:off x="6482444" y="1110343"/>
            <a:ext cx="16328" cy="352697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13"/>
          <p:cNvSpPr>
            <a:spLocks noChangeArrowheads="1"/>
          </p:cNvSpPr>
          <p:nvPr/>
        </p:nvSpPr>
        <p:spPr bwMode="auto">
          <a:xfrm>
            <a:off x="4906628" y="5699702"/>
            <a:ext cx="1865489" cy="619456"/>
          </a:xfrm>
          <a:prstGeom prst="rect">
            <a:avLst/>
          </a:prstGeom>
          <a:solidFill>
            <a:srgbClr val="FFFFFF"/>
          </a:solidFill>
          <a:ln w="9525">
            <a:solidFill>
              <a:schemeClr val="bg1"/>
            </a:solidFill>
            <a:miter lim="800000"/>
            <a:headEnd/>
            <a:tailEnd/>
          </a:ln>
        </p:spPr>
        <p:txBody>
          <a:bodyPr wrap="none"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fontAlgn="base">
              <a:lnSpc>
                <a:spcPct val="150000"/>
              </a:lnSpc>
              <a:spcBef>
                <a:spcPct val="20000"/>
              </a:spcBef>
              <a:spcAft>
                <a:spcPct val="0"/>
              </a:spcAft>
              <a:buClr>
                <a:srgbClr val="000000"/>
              </a:buClr>
            </a:pPr>
            <a:r>
              <a:rPr lang="zh-CN" altLang="en-US" sz="2000" b="1" smtClean="0">
                <a:solidFill>
                  <a:srgbClr val="3333CC"/>
                </a:solidFill>
              </a:rPr>
              <a:t>决策层面信息</a:t>
            </a:r>
            <a:endParaRPr lang="en-US" altLang="zh-CN" sz="2000" b="1" dirty="0" smtClean="0">
              <a:solidFill>
                <a:srgbClr val="3333CC"/>
              </a:solidFill>
            </a:endParaRPr>
          </a:p>
        </p:txBody>
      </p:sp>
      <p:cxnSp>
        <p:nvCxnSpPr>
          <p:cNvPr id="10" name="直接连接符 9"/>
          <p:cNvCxnSpPr/>
          <p:nvPr/>
        </p:nvCxnSpPr>
        <p:spPr>
          <a:xfrm>
            <a:off x="6449785" y="4620981"/>
            <a:ext cx="2661557" cy="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3"/>
          <p:cNvSpPr>
            <a:spLocks noChangeArrowheads="1"/>
          </p:cNvSpPr>
          <p:nvPr/>
        </p:nvSpPr>
        <p:spPr bwMode="auto">
          <a:xfrm>
            <a:off x="470769" y="5928865"/>
            <a:ext cx="1865489" cy="619456"/>
          </a:xfrm>
          <a:prstGeom prst="rect">
            <a:avLst/>
          </a:prstGeom>
          <a:solidFill>
            <a:srgbClr val="FFFFFF"/>
          </a:solidFill>
          <a:ln w="9525">
            <a:solidFill>
              <a:schemeClr val="bg1"/>
            </a:solidFill>
            <a:miter lim="800000"/>
            <a:headEnd/>
            <a:tailEnd/>
          </a:ln>
        </p:spPr>
        <p:txBody>
          <a:bodyPr wrap="none"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fontAlgn="base">
              <a:lnSpc>
                <a:spcPct val="150000"/>
              </a:lnSpc>
              <a:spcBef>
                <a:spcPct val="20000"/>
              </a:spcBef>
              <a:spcAft>
                <a:spcPct val="0"/>
              </a:spcAft>
              <a:buClr>
                <a:srgbClr val="000000"/>
              </a:buClr>
            </a:pPr>
            <a:r>
              <a:rPr lang="zh-CN" altLang="en-US" sz="2000" b="1" smtClean="0">
                <a:solidFill>
                  <a:srgbClr val="FF0000"/>
                </a:solidFill>
              </a:rPr>
              <a:t>简单了解即可</a:t>
            </a:r>
            <a:endParaRPr lang="en-US" altLang="zh-CN" sz="2000" b="1" dirty="0" smtClean="0">
              <a:solidFill>
                <a:srgbClr val="FF0000"/>
              </a:solidFill>
            </a:endParaRPr>
          </a:p>
        </p:txBody>
      </p:sp>
      <p:sp>
        <p:nvSpPr>
          <p:cNvPr id="11" name="Rectangle 13"/>
          <p:cNvSpPr>
            <a:spLocks noChangeArrowheads="1"/>
          </p:cNvSpPr>
          <p:nvPr/>
        </p:nvSpPr>
        <p:spPr bwMode="auto">
          <a:xfrm>
            <a:off x="7154597" y="1411294"/>
            <a:ext cx="1865489" cy="619456"/>
          </a:xfrm>
          <a:prstGeom prst="rect">
            <a:avLst/>
          </a:prstGeom>
          <a:solidFill>
            <a:srgbClr val="FFFFFF"/>
          </a:solidFill>
          <a:ln w="9525">
            <a:solidFill>
              <a:schemeClr val="bg1"/>
            </a:solidFill>
            <a:miter lim="800000"/>
            <a:headEnd/>
            <a:tailEnd/>
          </a:ln>
        </p:spPr>
        <p:txBody>
          <a:bodyPr wrap="none"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fontAlgn="base">
              <a:lnSpc>
                <a:spcPct val="150000"/>
              </a:lnSpc>
              <a:spcBef>
                <a:spcPct val="20000"/>
              </a:spcBef>
              <a:spcAft>
                <a:spcPct val="0"/>
              </a:spcAft>
              <a:buClr>
                <a:srgbClr val="000000"/>
              </a:buClr>
            </a:pPr>
            <a:r>
              <a:rPr lang="zh-CN" altLang="en-US" sz="2000" b="1" smtClean="0">
                <a:solidFill>
                  <a:srgbClr val="3333CC"/>
                </a:solidFill>
              </a:rPr>
              <a:t>执行层面信息</a:t>
            </a:r>
            <a:endParaRPr lang="en-US" altLang="zh-CN" sz="2000" b="1" dirty="0" smtClean="0">
              <a:solidFill>
                <a:srgbClr val="3333CC"/>
              </a:solidFill>
            </a:endParaRPr>
          </a:p>
        </p:txBody>
      </p:sp>
    </p:spTree>
    <p:extLst>
      <p:ext uri="{BB962C8B-B14F-4D97-AF65-F5344CB8AC3E}">
        <p14:creationId xmlns:p14="http://schemas.microsoft.com/office/powerpoint/2010/main" val="12622560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smtClean="0"/>
              <a:t>1  </a:t>
            </a:r>
            <a:r>
              <a:rPr lang="en-US" altLang="zh-CN" dirty="0" smtClean="0"/>
              <a:t>IPv6</a:t>
            </a:r>
            <a:r>
              <a:rPr lang="zh-CN" altLang="en-US" dirty="0" smtClean="0"/>
              <a:t>的产生背景及概述</a:t>
            </a:r>
            <a:endParaRPr lang="zh-CN" altLang="en-US" dirty="0"/>
          </a:p>
          <a:p>
            <a:r>
              <a:rPr lang="en-US" altLang="zh-CN" smtClean="0"/>
              <a:t>2  </a:t>
            </a:r>
            <a:r>
              <a:rPr lang="zh-CN" altLang="en-US" dirty="0" smtClean="0"/>
              <a:t>首部结构</a:t>
            </a:r>
            <a:endParaRPr lang="zh-CN" altLang="en-US" dirty="0"/>
          </a:p>
          <a:p>
            <a:r>
              <a:rPr lang="en-US" altLang="zh-CN" smtClean="0"/>
              <a:t>3  </a:t>
            </a:r>
            <a:r>
              <a:rPr lang="zh-CN" altLang="en-US" dirty="0" smtClean="0"/>
              <a:t>地址结构</a:t>
            </a:r>
            <a:endParaRPr lang="zh-CN" altLang="en-US" dirty="0"/>
          </a:p>
          <a:p>
            <a:r>
              <a:rPr lang="en-US" altLang="zh-CN" smtClean="0"/>
              <a:t>4  </a:t>
            </a:r>
            <a:r>
              <a:rPr lang="zh-CN" altLang="en-US" dirty="0" smtClean="0"/>
              <a:t>自动配置</a:t>
            </a:r>
            <a:endParaRPr lang="zh-CN" altLang="en-US" dirty="0"/>
          </a:p>
          <a:p>
            <a:r>
              <a:rPr lang="en-US" altLang="zh-CN" smtClean="0"/>
              <a:t>5  </a:t>
            </a:r>
            <a:r>
              <a:rPr lang="zh-CN" altLang="en-US" dirty="0" smtClean="0"/>
              <a:t>本地通信 </a:t>
            </a:r>
            <a:r>
              <a:rPr lang="en-US" altLang="zh-CN" dirty="0" smtClean="0"/>
              <a:t>(</a:t>
            </a:r>
            <a:r>
              <a:rPr lang="zh-CN" altLang="en-US" dirty="0" smtClean="0"/>
              <a:t>邻居发现</a:t>
            </a:r>
            <a:r>
              <a:rPr lang="en-US" altLang="zh-CN" dirty="0" smtClean="0"/>
              <a:t>)</a:t>
            </a:r>
            <a:endParaRPr lang="zh-CN" altLang="en-US" dirty="0"/>
          </a:p>
          <a:p>
            <a:r>
              <a:rPr lang="en-US" altLang="zh-CN" smtClean="0"/>
              <a:t>6  </a:t>
            </a:r>
            <a:r>
              <a:rPr lang="zh-CN" altLang="en-US" dirty="0" smtClean="0"/>
              <a:t>超长数据传送</a:t>
            </a:r>
            <a:endParaRPr lang="en-US" altLang="zh-CN" dirty="0" smtClean="0"/>
          </a:p>
          <a:p>
            <a:r>
              <a:rPr lang="en-US" altLang="zh-CN" smtClean="0"/>
              <a:t>7  </a:t>
            </a:r>
            <a:r>
              <a:rPr lang="zh-CN" altLang="en-US" dirty="0" smtClean="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Tree>
    <p:extLst>
      <p:ext uri="{BB962C8B-B14F-4D97-AF65-F5344CB8AC3E}">
        <p14:creationId xmlns:p14="http://schemas.microsoft.com/office/powerpoint/2010/main" val="3139729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nodeType="withEffect">
                                  <p:stCondLst>
                                    <p:cond delay="0"/>
                                  </p:stCondLst>
                                  <p:iterate type="lt">
                                    <p:tmAbs val="0"/>
                                  </p:iterate>
                                  <p:childTnLst>
                                    <p:set>
                                      <p:cBhvr rctx="PPT">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18" presetClass="emph" presetSubtype="0" fill="hold" nodeType="withEffect">
                                  <p:stCondLst>
                                    <p:cond delay="0"/>
                                  </p:stCondLst>
                                  <p:iterate type="lt">
                                    <p:tmPct val="4000"/>
                                  </p:iterate>
                                  <p:childTnLst>
                                    <p:set>
                                      <p:cBhvr override="childStyle">
                                        <p:cTn id="21" dur="500" fill="hold"/>
                                        <p:tgtEl>
                                          <p:spTgt spid="3">
                                            <p:txEl>
                                              <p:pRg st="5" end="5"/>
                                            </p:txEl>
                                          </p:spTgt>
                                        </p:tgtEl>
                                        <p:attrNameLst>
                                          <p:attrName>style.textDecorationUnderline</p:attrName>
                                        </p:attrNameLst>
                                      </p:cBhvr>
                                      <p:to>
                                        <p:strVal val="true"/>
                                      </p:to>
                                    </p:se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5" end="5"/>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a:t>
            </a:r>
            <a:r>
              <a:rPr lang="zh-CN" altLang="en-US" dirty="0"/>
              <a:t>中的分段机制</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7" name="内容占位符 2"/>
          <p:cNvSpPr>
            <a:spLocks noGrp="1"/>
          </p:cNvSpPr>
          <p:nvPr>
            <p:ph idx="1"/>
          </p:nvPr>
        </p:nvSpPr>
        <p:spPr>
          <a:xfrm>
            <a:off x="457198" y="1444979"/>
            <a:ext cx="8579555" cy="4587521"/>
          </a:xfrm>
        </p:spPr>
        <p:txBody>
          <a:bodyPr/>
          <a:lstStyle/>
          <a:p>
            <a:r>
              <a:rPr lang="zh-CN" altLang="en-US" sz="2000" dirty="0"/>
              <a:t>当路径途中的路由器需要对数据报进行分片时，填充与分段有关的字段</a:t>
            </a:r>
          </a:p>
          <a:p>
            <a:r>
              <a:rPr lang="zh-CN" altLang="en-US" sz="2000" dirty="0"/>
              <a:t>路由器将</a:t>
            </a:r>
            <a:r>
              <a:rPr lang="zh-CN" altLang="en-US" sz="2000" dirty="0" smtClean="0"/>
              <a:t>每个分组分片</a:t>
            </a:r>
            <a:r>
              <a:rPr lang="zh-CN" altLang="en-US" sz="2000" dirty="0"/>
              <a:t>发送给最终的目的站，而在目的站将收到的</a:t>
            </a:r>
            <a:r>
              <a:rPr lang="zh-CN" altLang="en-US" sz="2000" dirty="0" smtClean="0"/>
              <a:t>各个分组分片</a:t>
            </a:r>
            <a:r>
              <a:rPr lang="zh-CN" altLang="en-US" sz="2000" dirty="0"/>
              <a:t>收集起来，组装成原来</a:t>
            </a:r>
            <a:r>
              <a:rPr lang="zh-CN" altLang="en-US" sz="2000" dirty="0" smtClean="0"/>
              <a:t>的分组，</a:t>
            </a:r>
            <a:r>
              <a:rPr lang="zh-CN" altLang="en-US" sz="2000" dirty="0"/>
              <a:t>再从中抽取出数据部分 </a:t>
            </a:r>
          </a:p>
          <a:p>
            <a:r>
              <a:rPr lang="zh-CN" altLang="en-US" sz="2000" dirty="0"/>
              <a:t>可能造成数据在传送过程中被多次分段</a:t>
            </a:r>
          </a:p>
        </p:txBody>
      </p:sp>
    </p:spTree>
    <p:extLst>
      <p:ext uri="{BB962C8B-B14F-4D97-AF65-F5344CB8AC3E}">
        <p14:creationId xmlns:p14="http://schemas.microsoft.com/office/powerpoint/2010/main" val="1088154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超长数据的传送问题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zh-CN" altLang="en-US" sz="2000" dirty="0"/>
              <a:t>路径（</a:t>
            </a:r>
            <a:r>
              <a:rPr lang="en-US" altLang="zh-CN" sz="2000" dirty="0"/>
              <a:t>Path</a:t>
            </a:r>
            <a:r>
              <a:rPr lang="zh-CN" altLang="en-US" sz="2000" dirty="0"/>
              <a:t>）</a:t>
            </a:r>
          </a:p>
          <a:p>
            <a:pPr lvl="1">
              <a:lnSpc>
                <a:spcPct val="150000"/>
              </a:lnSpc>
            </a:pPr>
            <a:r>
              <a:rPr lang="zh-CN" altLang="en-US" sz="1600" dirty="0"/>
              <a:t>源节点到目的节点所经过的链路组成的路径</a:t>
            </a:r>
          </a:p>
          <a:p>
            <a:r>
              <a:rPr lang="zh-CN" altLang="en-US" sz="2000" dirty="0"/>
              <a:t>链路最大传输单元（</a:t>
            </a:r>
            <a:r>
              <a:rPr lang="en-US" altLang="zh-CN" sz="2000" dirty="0"/>
              <a:t>link MTU</a:t>
            </a:r>
            <a:r>
              <a:rPr lang="zh-CN" altLang="en-US" sz="2000" dirty="0"/>
              <a:t>）</a:t>
            </a:r>
          </a:p>
          <a:p>
            <a:pPr lvl="1">
              <a:lnSpc>
                <a:spcPct val="150000"/>
              </a:lnSpc>
            </a:pPr>
            <a:r>
              <a:rPr lang="zh-CN" altLang="en-US" sz="1600" dirty="0"/>
              <a:t>在无分段前提下，一条给定链路上的最大能够传输</a:t>
            </a:r>
            <a:r>
              <a:rPr lang="zh-CN" altLang="en-US" sz="1600" dirty="0" smtClean="0"/>
              <a:t>的分组的</a:t>
            </a:r>
            <a:r>
              <a:rPr lang="zh-CN" altLang="en-US" sz="1600" dirty="0"/>
              <a:t>长度</a:t>
            </a:r>
          </a:p>
          <a:p>
            <a:r>
              <a:rPr lang="zh-CN" altLang="en-US" sz="2000" dirty="0"/>
              <a:t>路径最大传输单元（</a:t>
            </a:r>
            <a:r>
              <a:rPr lang="en-US" altLang="zh-CN" sz="2000" dirty="0"/>
              <a:t>Path MTU</a:t>
            </a:r>
            <a:r>
              <a:rPr lang="zh-CN" altLang="en-US" sz="2000" dirty="0"/>
              <a:t>）</a:t>
            </a:r>
          </a:p>
          <a:p>
            <a:pPr lvl="1">
              <a:lnSpc>
                <a:spcPct val="150000"/>
              </a:lnSpc>
            </a:pPr>
            <a:r>
              <a:rPr lang="zh-CN" altLang="en-US" sz="1600" dirty="0"/>
              <a:t>一条给定路径上的</a:t>
            </a:r>
            <a:r>
              <a:rPr lang="en-US" altLang="zh-CN" sz="1600" dirty="0"/>
              <a:t>min {link MTUs}</a:t>
            </a:r>
          </a:p>
        </p:txBody>
      </p:sp>
    </p:spTree>
    <p:custDataLst>
      <p:tags r:id="rId1"/>
    </p:custDataLst>
    <p:extLst>
      <p:ext uri="{BB962C8B-B14F-4D97-AF65-F5344CB8AC3E}">
        <p14:creationId xmlns:p14="http://schemas.microsoft.com/office/powerpoint/2010/main" val="18260089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7">
                                            <p:txEl>
                                              <p:pRg st="2" end="2"/>
                                            </p:txEl>
                                          </p:spTgt>
                                        </p:tgtEl>
                                        <p:attrNameLst>
                                          <p:attrName>style.visibility</p:attrName>
                                        </p:attrNameLst>
                                      </p:cBhvr>
                                      <p:to>
                                        <p:strVal val="visible"/>
                                      </p:to>
                                    </p:set>
                                    <p:animEffect transition="in" filter="dissolve">
                                      <p:cBhvr>
                                        <p:cTn id="15" dur="500"/>
                                        <p:tgtEl>
                                          <p:spTgt spid="5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7">
                                            <p:txEl>
                                              <p:pRg st="4" end="4"/>
                                            </p:txEl>
                                          </p:spTgt>
                                        </p:tgtEl>
                                        <p:attrNameLst>
                                          <p:attrName>style.visibility</p:attrName>
                                        </p:attrNameLst>
                                      </p:cBhvr>
                                      <p:to>
                                        <p:strVal val="visible"/>
                                      </p:to>
                                    </p:set>
                                    <p:animEffect transition="in" filter="dissolve">
                                      <p:cBhvr>
                                        <p:cTn id="23" dur="500"/>
                                        <p:tgtEl>
                                          <p:spTgt spid="57">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7">
                                            <p:txEl>
                                              <p:pRg st="5" end="5"/>
                                            </p:txEl>
                                          </p:spTgt>
                                        </p:tgtEl>
                                        <p:attrNameLst>
                                          <p:attrName>style.visibility</p:attrName>
                                        </p:attrNameLst>
                                      </p:cBhvr>
                                      <p:to>
                                        <p:strVal val="visible"/>
                                      </p:to>
                                    </p:set>
                                    <p:animEffect transition="in" filter="dissolve">
                                      <p:cBhvr>
                                        <p:cTn id="26"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超长数据的传送问题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7" name="内容占位符 2"/>
          <p:cNvSpPr>
            <a:spLocks noGrp="1"/>
          </p:cNvSpPr>
          <p:nvPr>
            <p:ph idx="1"/>
          </p:nvPr>
        </p:nvSpPr>
        <p:spPr>
          <a:xfrm>
            <a:off x="457199" y="1444979"/>
            <a:ext cx="8370712" cy="5413021"/>
          </a:xfrm>
        </p:spPr>
        <p:txBody>
          <a:bodyPr/>
          <a:lstStyle/>
          <a:p>
            <a:r>
              <a:rPr lang="en-US" altLang="zh-CN" sz="2000" dirty="0"/>
              <a:t>IPv6 </a:t>
            </a:r>
            <a:r>
              <a:rPr lang="zh-CN" altLang="en-US" sz="2000" dirty="0"/>
              <a:t>把分片限制为由源站来</a:t>
            </a:r>
            <a:r>
              <a:rPr lang="zh-CN" altLang="en-US" sz="2000" dirty="0" smtClean="0"/>
              <a:t>完成</a:t>
            </a:r>
            <a:endParaRPr lang="en-US" altLang="zh-CN" sz="2000" dirty="0" smtClean="0"/>
          </a:p>
          <a:p>
            <a:pPr lvl="1">
              <a:lnSpc>
                <a:spcPct val="150000"/>
              </a:lnSpc>
              <a:spcBef>
                <a:spcPts val="0"/>
              </a:spcBef>
            </a:pPr>
            <a:r>
              <a:rPr lang="zh-CN" altLang="en-US" sz="1600" dirty="0"/>
              <a:t>源站可以采用保证的最小 </a:t>
            </a:r>
            <a:r>
              <a:rPr lang="en-US" altLang="zh-CN" sz="1600" dirty="0"/>
              <a:t>MTU</a:t>
            </a:r>
            <a:r>
              <a:rPr lang="zh-CN" altLang="en-US" sz="1600" dirty="0"/>
              <a:t>（</a:t>
            </a:r>
            <a:r>
              <a:rPr lang="en-US" altLang="zh-CN" sz="1600" dirty="0"/>
              <a:t>1280</a:t>
            </a:r>
            <a:r>
              <a:rPr lang="zh-CN" altLang="en-US" sz="1600" dirty="0"/>
              <a:t>字节</a:t>
            </a:r>
            <a:r>
              <a:rPr lang="zh-CN" altLang="en-US" sz="1600" dirty="0" smtClean="0"/>
              <a:t>）</a:t>
            </a:r>
            <a:endParaRPr lang="en-US" altLang="zh-CN" sz="1600" dirty="0" smtClean="0"/>
          </a:p>
          <a:p>
            <a:pPr lvl="1">
              <a:lnSpc>
                <a:spcPct val="150000"/>
              </a:lnSpc>
              <a:spcBef>
                <a:spcPts val="0"/>
              </a:spcBef>
            </a:pPr>
            <a:r>
              <a:rPr lang="zh-CN" altLang="en-US" sz="1600" dirty="0" smtClean="0"/>
              <a:t>或者</a:t>
            </a:r>
            <a:r>
              <a:rPr lang="zh-CN" altLang="en-US" sz="1600" dirty="0"/>
              <a:t>在发送数据前完成路径最大传送单元发现</a:t>
            </a:r>
            <a:r>
              <a:rPr lang="en-US" altLang="zh-CN" sz="1600" dirty="0"/>
              <a:t>(Path MTU Discovery)</a:t>
            </a:r>
            <a:r>
              <a:rPr lang="zh-CN" altLang="en-US" sz="1600" dirty="0"/>
              <a:t>，以确定沿着该路径到目的站的最小 </a:t>
            </a:r>
            <a:r>
              <a:rPr lang="en-US" altLang="zh-CN" sz="1600" dirty="0"/>
              <a:t>MTU</a:t>
            </a:r>
          </a:p>
          <a:p>
            <a:r>
              <a:rPr lang="zh-CN" altLang="en-US" sz="2000" dirty="0" smtClean="0"/>
              <a:t>动态</a:t>
            </a:r>
            <a:r>
              <a:rPr lang="zh-CN" altLang="en-US" sz="2000" dirty="0"/>
              <a:t>发现路径最大传输单元的方法</a:t>
            </a:r>
          </a:p>
          <a:p>
            <a:pPr lvl="1">
              <a:lnSpc>
                <a:spcPct val="150000"/>
              </a:lnSpc>
              <a:spcBef>
                <a:spcPts val="0"/>
              </a:spcBef>
            </a:pPr>
            <a:r>
              <a:rPr lang="zh-CN" altLang="en-US" sz="1600" dirty="0"/>
              <a:t>在发送前发现传输路径的最大传输单元</a:t>
            </a:r>
          </a:p>
          <a:p>
            <a:pPr lvl="1">
              <a:lnSpc>
                <a:spcPct val="150000"/>
              </a:lnSpc>
              <a:spcBef>
                <a:spcPts val="0"/>
              </a:spcBef>
            </a:pPr>
            <a:r>
              <a:rPr lang="zh-CN" altLang="en-US" sz="1600" dirty="0"/>
              <a:t>不允许中间分段</a:t>
            </a:r>
          </a:p>
          <a:p>
            <a:pPr lvl="1">
              <a:lnSpc>
                <a:spcPct val="150000"/>
              </a:lnSpc>
              <a:spcBef>
                <a:spcPts val="0"/>
              </a:spcBef>
            </a:pPr>
            <a:r>
              <a:rPr lang="zh-CN" altLang="en-US" sz="1600" dirty="0"/>
              <a:t>定义了分段</a:t>
            </a:r>
            <a:r>
              <a:rPr lang="zh-CN" altLang="en-US" sz="1600" dirty="0" smtClean="0"/>
              <a:t>报头</a:t>
            </a:r>
            <a:endParaRPr lang="en-US" altLang="zh-CN" sz="1600" dirty="0" smtClean="0"/>
          </a:p>
          <a:p>
            <a:pPr lvl="1">
              <a:lnSpc>
                <a:spcPct val="150000"/>
              </a:lnSpc>
              <a:spcBef>
                <a:spcPts val="0"/>
              </a:spcBef>
            </a:pPr>
            <a:r>
              <a:rPr lang="zh-CN" altLang="en-US" sz="1600" dirty="0"/>
              <a:t>假设路径</a:t>
            </a:r>
            <a:r>
              <a:rPr lang="en-US" altLang="zh-CN" sz="1600" dirty="0"/>
              <a:t>MTU</a:t>
            </a:r>
            <a:r>
              <a:rPr lang="zh-CN" altLang="en-US" sz="1600" dirty="0"/>
              <a:t>为第一跳链路</a:t>
            </a:r>
            <a:r>
              <a:rPr lang="en-US" altLang="zh-CN" sz="1600" dirty="0"/>
              <a:t>MTU</a:t>
            </a:r>
          </a:p>
          <a:p>
            <a:pPr lvl="2">
              <a:lnSpc>
                <a:spcPct val="150000"/>
              </a:lnSpc>
              <a:spcBef>
                <a:spcPts val="0"/>
              </a:spcBef>
            </a:pPr>
            <a:r>
              <a:rPr lang="zh-CN" altLang="en-US" sz="1600" dirty="0"/>
              <a:t>如果中间路由器的链路</a:t>
            </a:r>
            <a:r>
              <a:rPr lang="en-US" altLang="zh-CN" sz="1600" dirty="0"/>
              <a:t>MTU</a:t>
            </a:r>
            <a:r>
              <a:rPr lang="zh-CN" altLang="en-US" sz="1600" dirty="0"/>
              <a:t>小于所设定的路径</a:t>
            </a:r>
            <a:r>
              <a:rPr lang="en-US" altLang="zh-CN" sz="1600" dirty="0"/>
              <a:t>MTU</a:t>
            </a:r>
            <a:r>
              <a:rPr lang="zh-CN" altLang="en-US" sz="1600" dirty="0"/>
              <a:t>，返回</a:t>
            </a:r>
            <a:r>
              <a:rPr lang="en-US" altLang="zh-CN" sz="1600" dirty="0"/>
              <a:t>ICMPv6</a:t>
            </a:r>
            <a:r>
              <a:rPr lang="zh-CN" altLang="en-US" sz="1600" dirty="0"/>
              <a:t>消息“</a:t>
            </a:r>
            <a:r>
              <a:rPr lang="en-US" altLang="zh-CN" sz="1600" dirty="0"/>
              <a:t>Packet size Too Large”</a:t>
            </a:r>
          </a:p>
          <a:p>
            <a:pPr lvl="2">
              <a:lnSpc>
                <a:spcPct val="150000"/>
              </a:lnSpc>
              <a:spcBef>
                <a:spcPts val="0"/>
              </a:spcBef>
            </a:pPr>
            <a:r>
              <a:rPr lang="zh-CN" altLang="en-US" sz="1600" dirty="0"/>
              <a:t>源节点根据新的消息，获得更为精确的路径</a:t>
            </a:r>
            <a:r>
              <a:rPr lang="en-US" altLang="zh-CN" sz="1600" dirty="0"/>
              <a:t>MTU</a:t>
            </a:r>
          </a:p>
          <a:p>
            <a:pPr marL="457188" lvl="1" indent="0">
              <a:lnSpc>
                <a:spcPct val="150000"/>
              </a:lnSpc>
              <a:buNone/>
            </a:pPr>
            <a:endParaRPr lang="zh-CN" altLang="en-US" sz="1800" dirty="0"/>
          </a:p>
        </p:txBody>
      </p:sp>
    </p:spTree>
    <p:custDataLst>
      <p:tags r:id="rId1"/>
    </p:custDataLst>
    <p:extLst>
      <p:ext uri="{BB962C8B-B14F-4D97-AF65-F5344CB8AC3E}">
        <p14:creationId xmlns:p14="http://schemas.microsoft.com/office/powerpoint/2010/main" val="345884758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
                                            <p:txEl>
                                              <p:pRg st="5" end="5"/>
                                            </p:txEl>
                                          </p:spTgt>
                                        </p:tgtEl>
                                        <p:attrNameLst>
                                          <p:attrName>style.visibility</p:attrName>
                                        </p:attrNameLst>
                                      </p:cBhvr>
                                      <p:to>
                                        <p:strVal val="visible"/>
                                      </p:to>
                                    </p:set>
                                    <p:animEffect transition="in" filter="dissolve">
                                      <p:cBhvr>
                                        <p:cTn id="24" dur="500"/>
                                        <p:tgtEl>
                                          <p:spTgt spid="57">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7">
                                            <p:txEl>
                                              <p:pRg st="6" end="6"/>
                                            </p:txEl>
                                          </p:spTgt>
                                        </p:tgtEl>
                                        <p:attrNameLst>
                                          <p:attrName>style.visibility</p:attrName>
                                        </p:attrNameLst>
                                      </p:cBhvr>
                                      <p:to>
                                        <p:strVal val="visible"/>
                                      </p:to>
                                    </p:set>
                                    <p:animEffect transition="in" filter="dissolve">
                                      <p:cBhvr>
                                        <p:cTn id="27" dur="500"/>
                                        <p:tgtEl>
                                          <p:spTgt spid="5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7">
                                            <p:txEl>
                                              <p:pRg st="7" end="7"/>
                                            </p:txEl>
                                          </p:spTgt>
                                        </p:tgtEl>
                                        <p:attrNameLst>
                                          <p:attrName>style.visibility</p:attrName>
                                        </p:attrNameLst>
                                      </p:cBhvr>
                                      <p:to>
                                        <p:strVal val="visible"/>
                                      </p:to>
                                    </p:set>
                                    <p:animEffect transition="in" filter="dissolve">
                                      <p:cBhvr>
                                        <p:cTn id="32" dur="500"/>
                                        <p:tgtEl>
                                          <p:spTgt spid="5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7">
                                            <p:txEl>
                                              <p:pRg st="8" end="8"/>
                                            </p:txEl>
                                          </p:spTgt>
                                        </p:tgtEl>
                                        <p:attrNameLst>
                                          <p:attrName>style.visibility</p:attrName>
                                        </p:attrNameLst>
                                      </p:cBhvr>
                                      <p:to>
                                        <p:strVal val="visible"/>
                                      </p:to>
                                    </p:set>
                                    <p:animEffect transition="in" filter="dissolve">
                                      <p:cBhvr>
                                        <p:cTn id="35" dur="500"/>
                                        <p:tgtEl>
                                          <p:spTgt spid="57">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57">
                                            <p:txEl>
                                              <p:pRg st="9" end="9"/>
                                            </p:txEl>
                                          </p:spTgt>
                                        </p:tgtEl>
                                        <p:attrNameLst>
                                          <p:attrName>style.visibility</p:attrName>
                                        </p:attrNameLst>
                                      </p:cBhvr>
                                      <p:to>
                                        <p:strVal val="visible"/>
                                      </p:to>
                                    </p:set>
                                    <p:animEffect transition="in" filter="dissolve">
                                      <p:cBhvr>
                                        <p:cTn id="38" dur="500"/>
                                        <p:tgtEl>
                                          <p:spTgt spid="5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smtClean="0"/>
              <a:t>1  </a:t>
            </a:r>
            <a:r>
              <a:rPr lang="en-US" altLang="zh-CN" dirty="0" smtClean="0"/>
              <a:t>IPv6</a:t>
            </a:r>
            <a:r>
              <a:rPr lang="zh-CN" altLang="en-US" dirty="0" smtClean="0"/>
              <a:t>的产生背景及概述</a:t>
            </a:r>
            <a:endParaRPr lang="zh-CN" altLang="en-US" dirty="0"/>
          </a:p>
          <a:p>
            <a:r>
              <a:rPr lang="en-US" altLang="zh-CN" smtClean="0"/>
              <a:t>2  </a:t>
            </a:r>
            <a:r>
              <a:rPr lang="zh-CN" altLang="en-US" dirty="0" smtClean="0"/>
              <a:t>首部结构</a:t>
            </a:r>
            <a:endParaRPr lang="zh-CN" altLang="en-US" dirty="0"/>
          </a:p>
          <a:p>
            <a:r>
              <a:rPr lang="en-US" altLang="zh-CN" smtClean="0"/>
              <a:t>3  </a:t>
            </a:r>
            <a:r>
              <a:rPr lang="zh-CN" altLang="en-US" dirty="0" smtClean="0"/>
              <a:t>地址结构</a:t>
            </a:r>
            <a:endParaRPr lang="zh-CN" altLang="en-US" dirty="0"/>
          </a:p>
          <a:p>
            <a:r>
              <a:rPr lang="en-US" altLang="zh-CN" smtClean="0"/>
              <a:t>4  </a:t>
            </a:r>
            <a:r>
              <a:rPr lang="zh-CN" altLang="en-US" dirty="0" smtClean="0"/>
              <a:t>自动配置</a:t>
            </a:r>
            <a:endParaRPr lang="zh-CN" altLang="en-US" dirty="0"/>
          </a:p>
          <a:p>
            <a:r>
              <a:rPr lang="en-US" altLang="zh-CN" smtClean="0"/>
              <a:t>5  </a:t>
            </a:r>
            <a:r>
              <a:rPr lang="zh-CN" altLang="en-US" dirty="0" smtClean="0"/>
              <a:t>本地通信 </a:t>
            </a:r>
            <a:r>
              <a:rPr lang="en-US" altLang="zh-CN" dirty="0" smtClean="0"/>
              <a:t>(</a:t>
            </a:r>
            <a:r>
              <a:rPr lang="zh-CN" altLang="en-US" dirty="0" smtClean="0"/>
              <a:t>邻居发现</a:t>
            </a:r>
            <a:r>
              <a:rPr lang="en-US" altLang="zh-CN" dirty="0" smtClean="0"/>
              <a:t>)</a:t>
            </a:r>
            <a:endParaRPr lang="zh-CN" altLang="en-US" dirty="0"/>
          </a:p>
          <a:p>
            <a:r>
              <a:rPr lang="en-US" altLang="zh-CN" smtClean="0"/>
              <a:t>6  </a:t>
            </a:r>
            <a:r>
              <a:rPr lang="zh-CN" altLang="en-US" dirty="0" smtClean="0"/>
              <a:t>超长数据传送</a:t>
            </a:r>
            <a:endParaRPr lang="en-US" altLang="zh-CN" dirty="0" smtClean="0"/>
          </a:p>
          <a:p>
            <a:r>
              <a:rPr lang="en-US" altLang="zh-CN" smtClean="0"/>
              <a:t>7  </a:t>
            </a:r>
            <a:r>
              <a:rPr lang="zh-CN" altLang="en-US" dirty="0" smtClean="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p14="http://schemas.microsoft.com/office/powerpoint/2010/main" val="18856463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3" end="3"/>
                                            </p:txEl>
                                          </p:spTgt>
                                        </p:tgtEl>
                                        <p:attrNameLst>
                                          <p:attrName>style.textDecorationUnderline</p:attrName>
                                        </p:attrNameLst>
                                      </p:cBhvr>
                                      <p:to>
                                        <p:strVal val="true"/>
                                      </p:to>
                                    </p:se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3" end="3"/>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分段扩展首部</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57" name="内容占位符 2"/>
          <p:cNvSpPr>
            <a:spLocks noGrp="1"/>
          </p:cNvSpPr>
          <p:nvPr>
            <p:ph idx="1"/>
          </p:nvPr>
        </p:nvSpPr>
        <p:spPr>
          <a:xfrm>
            <a:off x="457199" y="1444979"/>
            <a:ext cx="8370712" cy="536221"/>
          </a:xfrm>
        </p:spPr>
        <p:txBody>
          <a:bodyPr/>
          <a:lstStyle/>
          <a:p>
            <a:r>
              <a:rPr lang="zh-CN" altLang="en-US" sz="2000" dirty="0" smtClean="0"/>
              <a:t>格式</a:t>
            </a:r>
            <a:endParaRPr lang="zh-CN" altLang="en-US" sz="1800" dirty="0"/>
          </a:p>
        </p:txBody>
      </p:sp>
      <p:grpSp>
        <p:nvGrpSpPr>
          <p:cNvPr id="6" name="组合 5"/>
          <p:cNvGrpSpPr/>
          <p:nvPr/>
        </p:nvGrpSpPr>
        <p:grpSpPr>
          <a:xfrm>
            <a:off x="693624" y="1919355"/>
            <a:ext cx="7949555" cy="1352201"/>
            <a:chOff x="420768" y="4540330"/>
            <a:chExt cx="8270795" cy="1481058"/>
          </a:xfrm>
        </p:grpSpPr>
        <p:sp>
          <p:nvSpPr>
            <p:cNvPr id="8" name="Rectangle 4"/>
            <p:cNvSpPr>
              <a:spLocks noChangeArrowheads="1"/>
            </p:cNvSpPr>
            <p:nvPr/>
          </p:nvSpPr>
          <p:spPr bwMode="auto">
            <a:xfrm>
              <a:off x="887413" y="4948238"/>
              <a:ext cx="7781925" cy="107315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smtClean="0">
                <a:solidFill>
                  <a:srgbClr val="003366"/>
                </a:solidFill>
                <a:latin typeface="Calibri" panose="020F0502020204030204" pitchFamily="34" charset="0"/>
                <a:ea typeface="华文楷体" panose="02010600040101010101" pitchFamily="2" charset="-122"/>
              </a:endParaRPr>
            </a:p>
          </p:txBody>
        </p:sp>
        <p:sp>
          <p:nvSpPr>
            <p:cNvPr id="9" name="Line 5"/>
            <p:cNvSpPr>
              <a:spLocks noChangeShapeType="1"/>
            </p:cNvSpPr>
            <p:nvPr/>
          </p:nvSpPr>
          <p:spPr bwMode="auto">
            <a:xfrm>
              <a:off x="896938" y="5462588"/>
              <a:ext cx="7794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smtClean="0">
                <a:solidFill>
                  <a:srgbClr val="003366"/>
                </a:solidFill>
                <a:latin typeface="Calibri" panose="020F0502020204030204" pitchFamily="34" charset="0"/>
                <a:ea typeface="华文楷体" panose="02010600040101010101" pitchFamily="2" charset="-122"/>
              </a:endParaRPr>
            </a:p>
          </p:txBody>
        </p:sp>
        <p:sp>
          <p:nvSpPr>
            <p:cNvPr id="10" name="Line 6"/>
            <p:cNvSpPr>
              <a:spLocks noChangeShapeType="1"/>
            </p:cNvSpPr>
            <p:nvPr/>
          </p:nvSpPr>
          <p:spPr bwMode="auto">
            <a:xfrm>
              <a:off x="4787900" y="4956175"/>
              <a:ext cx="0"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smtClean="0">
                <a:solidFill>
                  <a:srgbClr val="003366"/>
                </a:solidFill>
                <a:latin typeface="Calibri" panose="020F0502020204030204" pitchFamily="34" charset="0"/>
                <a:ea typeface="华文楷体" panose="02010600040101010101" pitchFamily="2" charset="-122"/>
              </a:endParaRPr>
            </a:p>
          </p:txBody>
        </p:sp>
        <p:sp>
          <p:nvSpPr>
            <p:cNvPr id="11" name="Rectangle 7"/>
            <p:cNvSpPr>
              <a:spLocks noChangeArrowheads="1"/>
            </p:cNvSpPr>
            <p:nvPr/>
          </p:nvSpPr>
          <p:spPr bwMode="auto">
            <a:xfrm>
              <a:off x="808038" y="4543425"/>
              <a:ext cx="311876"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smtClean="0">
                  <a:solidFill>
                    <a:srgbClr val="333399"/>
                  </a:solidFill>
                  <a:latin typeface="Calibri" panose="020F0502020204030204" pitchFamily="34" charset="0"/>
                  <a:ea typeface="华文楷体" panose="02010600040101010101" pitchFamily="2" charset="-122"/>
                </a:rPr>
                <a:t>0</a:t>
              </a:r>
            </a:p>
          </p:txBody>
        </p:sp>
        <p:sp>
          <p:nvSpPr>
            <p:cNvPr id="12" name="Rectangle 8"/>
            <p:cNvSpPr>
              <a:spLocks noChangeArrowheads="1"/>
            </p:cNvSpPr>
            <p:nvPr/>
          </p:nvSpPr>
          <p:spPr bwMode="auto">
            <a:xfrm>
              <a:off x="7477125" y="4565650"/>
              <a:ext cx="433624"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smtClean="0">
                  <a:solidFill>
                    <a:srgbClr val="333399"/>
                  </a:solidFill>
                  <a:latin typeface="Calibri" panose="020F0502020204030204" pitchFamily="34" charset="0"/>
                  <a:ea typeface="华文楷体" panose="02010600040101010101" pitchFamily="2" charset="-122"/>
                </a:rPr>
                <a:t>29</a:t>
              </a:r>
            </a:p>
          </p:txBody>
        </p:sp>
        <p:sp>
          <p:nvSpPr>
            <p:cNvPr id="13" name="Rectangle 9"/>
            <p:cNvSpPr>
              <a:spLocks noChangeArrowheads="1"/>
            </p:cNvSpPr>
            <p:nvPr/>
          </p:nvSpPr>
          <p:spPr bwMode="auto">
            <a:xfrm>
              <a:off x="4686300" y="4565650"/>
              <a:ext cx="433624"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smtClean="0">
                  <a:solidFill>
                    <a:srgbClr val="333399"/>
                  </a:solidFill>
                  <a:latin typeface="Calibri" panose="020F0502020204030204" pitchFamily="34" charset="0"/>
                  <a:ea typeface="华文楷体" panose="02010600040101010101" pitchFamily="2" charset="-122"/>
                </a:rPr>
                <a:t>16</a:t>
              </a:r>
            </a:p>
          </p:txBody>
        </p:sp>
        <p:sp>
          <p:nvSpPr>
            <p:cNvPr id="14" name="Rectangle 10"/>
            <p:cNvSpPr>
              <a:spLocks noChangeArrowheads="1"/>
            </p:cNvSpPr>
            <p:nvPr/>
          </p:nvSpPr>
          <p:spPr bwMode="auto">
            <a:xfrm>
              <a:off x="8255000" y="4565650"/>
              <a:ext cx="433624"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smtClean="0">
                  <a:solidFill>
                    <a:srgbClr val="333399"/>
                  </a:solidFill>
                  <a:latin typeface="Calibri" panose="020F0502020204030204" pitchFamily="34" charset="0"/>
                  <a:ea typeface="华文楷体" panose="02010600040101010101" pitchFamily="2" charset="-122"/>
                </a:rPr>
                <a:t>31</a:t>
              </a:r>
            </a:p>
          </p:txBody>
        </p:sp>
        <p:sp>
          <p:nvSpPr>
            <p:cNvPr id="15" name="Rectangle 11"/>
            <p:cNvSpPr>
              <a:spLocks noChangeArrowheads="1"/>
            </p:cNvSpPr>
            <p:nvPr/>
          </p:nvSpPr>
          <p:spPr bwMode="auto">
            <a:xfrm>
              <a:off x="420768" y="4540330"/>
              <a:ext cx="430289"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1800" dirty="0" smtClean="0">
                  <a:solidFill>
                    <a:srgbClr val="333399"/>
                  </a:solidFill>
                  <a:latin typeface="Calibri" panose="020F0502020204030204" pitchFamily="34" charset="0"/>
                  <a:ea typeface="华文楷体" panose="02010600040101010101" pitchFamily="2" charset="-122"/>
                </a:rPr>
                <a:t>位</a:t>
              </a:r>
            </a:p>
          </p:txBody>
        </p:sp>
        <p:sp>
          <p:nvSpPr>
            <p:cNvPr id="16" name="Rectangle 12"/>
            <p:cNvSpPr>
              <a:spLocks noChangeArrowheads="1"/>
            </p:cNvSpPr>
            <p:nvPr/>
          </p:nvSpPr>
          <p:spPr bwMode="auto">
            <a:xfrm>
              <a:off x="971550" y="4994275"/>
              <a:ext cx="1730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smtClean="0">
                  <a:solidFill>
                    <a:srgbClr val="333399"/>
                  </a:solidFill>
                  <a:latin typeface="Calibri" panose="020F0502020204030204" pitchFamily="34" charset="0"/>
                  <a:ea typeface="华文楷体" panose="02010600040101010101" pitchFamily="2" charset="-122"/>
                </a:rPr>
                <a:t>下 一 个 首 部</a:t>
              </a:r>
            </a:p>
          </p:txBody>
        </p:sp>
        <p:sp>
          <p:nvSpPr>
            <p:cNvPr id="17" name="Rectangle 13"/>
            <p:cNvSpPr>
              <a:spLocks noChangeArrowheads="1"/>
            </p:cNvSpPr>
            <p:nvPr/>
          </p:nvSpPr>
          <p:spPr bwMode="auto">
            <a:xfrm>
              <a:off x="5480050" y="4994275"/>
              <a:ext cx="15292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smtClean="0">
                  <a:solidFill>
                    <a:srgbClr val="333399"/>
                  </a:solidFill>
                  <a:latin typeface="Calibri" panose="020F0502020204030204" pitchFamily="34" charset="0"/>
                  <a:ea typeface="华文楷体" panose="02010600040101010101" pitchFamily="2" charset="-122"/>
                </a:rPr>
                <a:t>片     偏     移</a:t>
              </a:r>
            </a:p>
          </p:txBody>
        </p:sp>
        <p:sp>
          <p:nvSpPr>
            <p:cNvPr id="18" name="Line 14"/>
            <p:cNvSpPr>
              <a:spLocks noChangeShapeType="1"/>
            </p:cNvSpPr>
            <p:nvPr/>
          </p:nvSpPr>
          <p:spPr bwMode="auto">
            <a:xfrm>
              <a:off x="2822575" y="4954588"/>
              <a:ext cx="0" cy="509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smtClean="0">
                <a:solidFill>
                  <a:srgbClr val="003366"/>
                </a:solidFill>
                <a:latin typeface="Calibri" panose="020F0502020204030204" pitchFamily="34" charset="0"/>
                <a:ea typeface="华文楷体" panose="02010600040101010101" pitchFamily="2" charset="-122"/>
              </a:endParaRPr>
            </a:p>
          </p:txBody>
        </p:sp>
        <p:sp>
          <p:nvSpPr>
            <p:cNvPr id="19" name="Rectangle 15"/>
            <p:cNvSpPr>
              <a:spLocks noChangeArrowheads="1"/>
            </p:cNvSpPr>
            <p:nvPr/>
          </p:nvSpPr>
          <p:spPr bwMode="auto">
            <a:xfrm>
              <a:off x="2735263" y="4564063"/>
              <a:ext cx="311876"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dirty="0" smtClean="0">
                  <a:solidFill>
                    <a:srgbClr val="333399"/>
                  </a:solidFill>
                  <a:latin typeface="Calibri" panose="020F0502020204030204" pitchFamily="34" charset="0"/>
                  <a:ea typeface="华文楷体" panose="02010600040101010101" pitchFamily="2" charset="-122"/>
                </a:rPr>
                <a:t>8</a:t>
              </a:r>
            </a:p>
          </p:txBody>
        </p:sp>
        <p:sp>
          <p:nvSpPr>
            <p:cNvPr id="20" name="Rectangle 16"/>
            <p:cNvSpPr>
              <a:spLocks noChangeArrowheads="1"/>
            </p:cNvSpPr>
            <p:nvPr/>
          </p:nvSpPr>
          <p:spPr bwMode="auto">
            <a:xfrm>
              <a:off x="3568700" y="5511800"/>
              <a:ext cx="245259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smtClean="0">
                  <a:solidFill>
                    <a:srgbClr val="333399"/>
                  </a:solidFill>
                  <a:latin typeface="Calibri" panose="020F0502020204030204" pitchFamily="34" charset="0"/>
                  <a:ea typeface="华文楷体" panose="02010600040101010101" pitchFamily="2" charset="-122"/>
                </a:rPr>
                <a:t>标             识             符</a:t>
              </a:r>
            </a:p>
          </p:txBody>
        </p:sp>
        <p:sp>
          <p:nvSpPr>
            <p:cNvPr id="21" name="Line 17"/>
            <p:cNvSpPr>
              <a:spLocks noChangeShapeType="1"/>
            </p:cNvSpPr>
            <p:nvPr/>
          </p:nvSpPr>
          <p:spPr bwMode="auto">
            <a:xfrm>
              <a:off x="8280400" y="4972050"/>
              <a:ext cx="0"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smtClean="0">
                <a:solidFill>
                  <a:srgbClr val="003366"/>
                </a:solidFill>
                <a:latin typeface="Calibri" panose="020F0502020204030204" pitchFamily="34" charset="0"/>
                <a:ea typeface="华文楷体" panose="02010600040101010101" pitchFamily="2" charset="-122"/>
              </a:endParaRPr>
            </a:p>
          </p:txBody>
        </p:sp>
        <p:sp>
          <p:nvSpPr>
            <p:cNvPr id="22" name="Line 18"/>
            <p:cNvSpPr>
              <a:spLocks noChangeShapeType="1"/>
            </p:cNvSpPr>
            <p:nvPr/>
          </p:nvSpPr>
          <p:spPr bwMode="auto">
            <a:xfrm>
              <a:off x="7580313" y="4949825"/>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smtClean="0">
                <a:solidFill>
                  <a:srgbClr val="003366"/>
                </a:solidFill>
                <a:latin typeface="Calibri" panose="020F0502020204030204" pitchFamily="34" charset="0"/>
                <a:ea typeface="华文楷体" panose="02010600040101010101" pitchFamily="2" charset="-122"/>
              </a:endParaRPr>
            </a:p>
          </p:txBody>
        </p:sp>
        <p:sp>
          <p:nvSpPr>
            <p:cNvPr id="23" name="Rectangle 19"/>
            <p:cNvSpPr>
              <a:spLocks noChangeArrowheads="1"/>
            </p:cNvSpPr>
            <p:nvPr/>
          </p:nvSpPr>
          <p:spPr bwMode="auto">
            <a:xfrm>
              <a:off x="3276600" y="4994275"/>
              <a:ext cx="104195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smtClean="0">
                  <a:solidFill>
                    <a:srgbClr val="333399"/>
                  </a:solidFill>
                  <a:latin typeface="Calibri" panose="020F0502020204030204" pitchFamily="34" charset="0"/>
                  <a:ea typeface="华文楷体" panose="02010600040101010101" pitchFamily="2" charset="-122"/>
                </a:rPr>
                <a:t>保      留</a:t>
              </a:r>
            </a:p>
          </p:txBody>
        </p:sp>
        <p:sp>
          <p:nvSpPr>
            <p:cNvPr id="24" name="Rectangle 20"/>
            <p:cNvSpPr>
              <a:spLocks noChangeArrowheads="1"/>
            </p:cNvSpPr>
            <p:nvPr/>
          </p:nvSpPr>
          <p:spPr bwMode="auto">
            <a:xfrm>
              <a:off x="7562850" y="4994275"/>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smtClean="0">
                  <a:solidFill>
                    <a:srgbClr val="333399"/>
                  </a:solidFill>
                  <a:latin typeface="Calibri" panose="020F0502020204030204" pitchFamily="34" charset="0"/>
                  <a:ea typeface="华文楷体" panose="02010600040101010101" pitchFamily="2" charset="-122"/>
                </a:rPr>
                <a:t>保 留</a:t>
              </a:r>
            </a:p>
          </p:txBody>
        </p:sp>
        <p:sp>
          <p:nvSpPr>
            <p:cNvPr id="25" name="Rectangle 21"/>
            <p:cNvSpPr>
              <a:spLocks noChangeArrowheads="1"/>
            </p:cNvSpPr>
            <p:nvPr/>
          </p:nvSpPr>
          <p:spPr bwMode="auto">
            <a:xfrm>
              <a:off x="8264525" y="4994275"/>
              <a:ext cx="4023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2000" smtClean="0">
                  <a:solidFill>
                    <a:srgbClr val="333399"/>
                  </a:solidFill>
                  <a:latin typeface="Calibri" panose="020F0502020204030204" pitchFamily="34" charset="0"/>
                  <a:ea typeface="华文楷体" panose="02010600040101010101" pitchFamily="2" charset="-122"/>
                </a:rPr>
                <a:t>M</a:t>
              </a:r>
            </a:p>
          </p:txBody>
        </p:sp>
      </p:grpSp>
      <p:sp>
        <p:nvSpPr>
          <p:cNvPr id="26" name="内容占位符 2"/>
          <p:cNvSpPr txBox="1">
            <a:spLocks/>
          </p:cNvSpPr>
          <p:nvPr/>
        </p:nvSpPr>
        <p:spPr bwMode="auto">
          <a:xfrm>
            <a:off x="483046" y="3386874"/>
            <a:ext cx="8370712" cy="103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008000"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29600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1548000"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sz="2000" kern="0" dirty="0" smtClean="0"/>
              <a:t>例：</a:t>
            </a:r>
            <a:r>
              <a:rPr lang="en-US" altLang="zh-CN" sz="2000" kern="0" dirty="0"/>
              <a:t>IPv6 </a:t>
            </a:r>
            <a:r>
              <a:rPr lang="zh-CN" altLang="en-US" sz="2000" kern="0" dirty="0" smtClean="0"/>
              <a:t>分组的</a:t>
            </a:r>
            <a:r>
              <a:rPr lang="zh-CN" altLang="en-US" sz="2000" kern="0" dirty="0"/>
              <a:t>有效载荷长度为 </a:t>
            </a:r>
            <a:r>
              <a:rPr lang="en-US" altLang="zh-CN" sz="2000" kern="0" dirty="0"/>
              <a:t>3000 </a:t>
            </a:r>
            <a:r>
              <a:rPr lang="zh-CN" altLang="en-US" sz="2000" kern="0" dirty="0" smtClean="0"/>
              <a:t>字节，下层以太网 </a:t>
            </a:r>
            <a:r>
              <a:rPr lang="en-US" altLang="zh-CN" sz="2000" kern="0" dirty="0"/>
              <a:t>MTU </a:t>
            </a:r>
            <a:r>
              <a:rPr lang="zh-CN" altLang="en-US" sz="2000" kern="0" dirty="0" smtClean="0"/>
              <a:t>为 </a:t>
            </a:r>
            <a:r>
              <a:rPr lang="en-US" altLang="zh-CN" sz="2000" kern="0" dirty="0" smtClean="0"/>
              <a:t>1500 B</a:t>
            </a:r>
            <a:endParaRPr lang="zh-CN" altLang="en-US" sz="2000" kern="0" dirty="0"/>
          </a:p>
          <a:p>
            <a:pPr lvl="1"/>
            <a:r>
              <a:rPr lang="zh-CN" altLang="en-US" sz="1600" kern="0" dirty="0"/>
              <a:t>分成三</a:t>
            </a:r>
            <a:r>
              <a:rPr lang="zh-CN" altLang="en-US" sz="1600" kern="0" dirty="0" smtClean="0"/>
              <a:t>个分组分片，</a:t>
            </a:r>
            <a:r>
              <a:rPr lang="zh-CN" altLang="en-US" sz="1600" kern="0" dirty="0"/>
              <a:t>两个 </a:t>
            </a:r>
            <a:r>
              <a:rPr lang="en-US" altLang="zh-CN" sz="1600" kern="0" dirty="0"/>
              <a:t>1400 </a:t>
            </a:r>
            <a:r>
              <a:rPr lang="zh-CN" altLang="en-US" sz="1600" kern="0" dirty="0"/>
              <a:t>字节长，最后一个是 </a:t>
            </a:r>
            <a:r>
              <a:rPr lang="en-US" altLang="zh-CN" sz="1600" kern="0" dirty="0"/>
              <a:t>200 </a:t>
            </a:r>
            <a:r>
              <a:rPr lang="zh-CN" altLang="en-US" sz="1600" kern="0" dirty="0"/>
              <a:t>字节长</a:t>
            </a:r>
            <a:endParaRPr lang="zh-CN" altLang="en-US" sz="1400" kern="0" dirty="0"/>
          </a:p>
        </p:txBody>
      </p:sp>
      <p:grpSp>
        <p:nvGrpSpPr>
          <p:cNvPr id="28" name="组合 27"/>
          <p:cNvGrpSpPr/>
          <p:nvPr/>
        </p:nvGrpSpPr>
        <p:grpSpPr>
          <a:xfrm>
            <a:off x="361861" y="4262165"/>
            <a:ext cx="8561387" cy="2614611"/>
            <a:chOff x="331788" y="3709988"/>
            <a:chExt cx="8561387" cy="3146841"/>
          </a:xfrm>
        </p:grpSpPr>
        <p:sp>
          <p:nvSpPr>
            <p:cNvPr id="29" name="Rectangle 4"/>
            <p:cNvSpPr>
              <a:spLocks noChangeArrowheads="1"/>
            </p:cNvSpPr>
            <p:nvPr/>
          </p:nvSpPr>
          <p:spPr bwMode="auto">
            <a:xfrm>
              <a:off x="331788" y="4116388"/>
              <a:ext cx="85613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30" name="Line 5"/>
            <p:cNvSpPr>
              <a:spLocks noChangeShapeType="1"/>
            </p:cNvSpPr>
            <p:nvPr/>
          </p:nvSpPr>
          <p:spPr bwMode="auto">
            <a:xfrm>
              <a:off x="1887538" y="4116388"/>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31" name="Text Box 6"/>
            <p:cNvSpPr txBox="1">
              <a:spLocks noChangeArrowheads="1"/>
            </p:cNvSpPr>
            <p:nvPr/>
          </p:nvSpPr>
          <p:spPr bwMode="auto">
            <a:xfrm>
              <a:off x="398648" y="4124325"/>
              <a:ext cx="14061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IPv6 </a:t>
              </a:r>
              <a:r>
                <a:rPr kumimoji="1" lang="zh-CN" altLang="en-US" sz="1600" smtClean="0">
                  <a:solidFill>
                    <a:srgbClr val="333399"/>
                  </a:solidFill>
                  <a:latin typeface="Calibri" panose="020F0502020204030204" pitchFamily="34" charset="0"/>
                  <a:ea typeface="华文楷体" panose="02010600040101010101" pitchFamily="2" charset="-122"/>
                </a:rPr>
                <a:t>基本报头</a:t>
              </a:r>
            </a:p>
          </p:txBody>
        </p:sp>
        <p:sp>
          <p:nvSpPr>
            <p:cNvPr id="32" name="Rectangle 7"/>
            <p:cNvSpPr>
              <a:spLocks noChangeArrowheads="1"/>
            </p:cNvSpPr>
            <p:nvPr/>
          </p:nvSpPr>
          <p:spPr bwMode="auto">
            <a:xfrm>
              <a:off x="3367088" y="4129088"/>
              <a:ext cx="5526087"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33" name="Text Box 8"/>
            <p:cNvSpPr txBox="1">
              <a:spLocks noChangeArrowheads="1"/>
            </p:cNvSpPr>
            <p:nvPr/>
          </p:nvSpPr>
          <p:spPr bwMode="auto">
            <a:xfrm>
              <a:off x="2027737" y="4124325"/>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smtClean="0">
                  <a:solidFill>
                    <a:srgbClr val="333399"/>
                  </a:solidFill>
                  <a:latin typeface="Calibri" panose="020F0502020204030204" pitchFamily="34" charset="0"/>
                  <a:ea typeface="华文楷体" panose="02010600040101010101" pitchFamily="2" charset="-122"/>
                </a:rPr>
                <a:t>分片报头 </a:t>
              </a:r>
              <a:r>
                <a:rPr kumimoji="1" lang="en-US" altLang="zh-CN" sz="1600" smtClean="0">
                  <a:solidFill>
                    <a:srgbClr val="333399"/>
                  </a:solidFill>
                  <a:latin typeface="Calibri" panose="020F0502020204030204" pitchFamily="34" charset="0"/>
                  <a:ea typeface="华文楷体" panose="02010600040101010101" pitchFamily="2" charset="-122"/>
                </a:rPr>
                <a:t>1</a:t>
              </a:r>
            </a:p>
          </p:txBody>
        </p:sp>
        <p:sp>
          <p:nvSpPr>
            <p:cNvPr id="34" name="Line 9"/>
            <p:cNvSpPr>
              <a:spLocks noChangeShapeType="1"/>
            </p:cNvSpPr>
            <p:nvPr/>
          </p:nvSpPr>
          <p:spPr bwMode="auto">
            <a:xfrm>
              <a:off x="3367088" y="4116388"/>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35" name="Text Box 10"/>
            <p:cNvSpPr txBox="1">
              <a:spLocks noChangeArrowheads="1"/>
            </p:cNvSpPr>
            <p:nvPr/>
          </p:nvSpPr>
          <p:spPr bwMode="auto">
            <a:xfrm>
              <a:off x="5129213" y="4124325"/>
              <a:ext cx="15824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600" smtClean="0">
                  <a:solidFill>
                    <a:srgbClr val="333399"/>
                  </a:solidFill>
                  <a:latin typeface="Calibri" panose="020F0502020204030204" pitchFamily="34" charset="0"/>
                  <a:ea typeface="华文楷体" panose="02010600040101010101" pitchFamily="2" charset="-122"/>
                </a:rPr>
                <a:t>第  一  个  分  片</a:t>
              </a:r>
            </a:p>
          </p:txBody>
        </p:sp>
        <p:sp>
          <p:nvSpPr>
            <p:cNvPr id="36" name="Line 11"/>
            <p:cNvSpPr>
              <a:spLocks noChangeShapeType="1"/>
            </p:cNvSpPr>
            <p:nvPr/>
          </p:nvSpPr>
          <p:spPr bwMode="auto">
            <a:xfrm>
              <a:off x="3367088" y="4722813"/>
              <a:ext cx="552608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37" name="Text Box 12"/>
            <p:cNvSpPr txBox="1">
              <a:spLocks noChangeArrowheads="1"/>
            </p:cNvSpPr>
            <p:nvPr/>
          </p:nvSpPr>
          <p:spPr bwMode="auto">
            <a:xfrm>
              <a:off x="5640388" y="4567238"/>
              <a:ext cx="10583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smtClean="0">
                  <a:solidFill>
                    <a:srgbClr val="333399"/>
                  </a:solidFill>
                  <a:latin typeface="Calibri" panose="020F0502020204030204" pitchFamily="34" charset="0"/>
                  <a:ea typeface="华文楷体" panose="02010600040101010101" pitchFamily="2" charset="-122"/>
                </a:rPr>
                <a:t>1400 </a:t>
              </a:r>
              <a:r>
                <a:rPr kumimoji="1" lang="zh-CN" altLang="en-US" sz="1600" dirty="0" smtClean="0">
                  <a:solidFill>
                    <a:srgbClr val="333399"/>
                  </a:solidFill>
                  <a:latin typeface="Calibri" panose="020F0502020204030204" pitchFamily="34" charset="0"/>
                  <a:ea typeface="华文楷体" panose="02010600040101010101" pitchFamily="2" charset="-122"/>
                </a:rPr>
                <a:t>字节</a:t>
              </a:r>
            </a:p>
          </p:txBody>
        </p:sp>
        <p:sp>
          <p:nvSpPr>
            <p:cNvPr id="38" name="Rectangle 13"/>
            <p:cNvSpPr>
              <a:spLocks noChangeArrowheads="1"/>
            </p:cNvSpPr>
            <p:nvPr/>
          </p:nvSpPr>
          <p:spPr bwMode="auto">
            <a:xfrm>
              <a:off x="331788" y="5054600"/>
              <a:ext cx="85613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39" name="Line 14"/>
            <p:cNvSpPr>
              <a:spLocks noChangeShapeType="1"/>
            </p:cNvSpPr>
            <p:nvPr/>
          </p:nvSpPr>
          <p:spPr bwMode="auto">
            <a:xfrm>
              <a:off x="1887538" y="5054600"/>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40" name="Text Box 15"/>
            <p:cNvSpPr txBox="1">
              <a:spLocks noChangeArrowheads="1"/>
            </p:cNvSpPr>
            <p:nvPr/>
          </p:nvSpPr>
          <p:spPr bwMode="auto">
            <a:xfrm>
              <a:off x="398648" y="5059363"/>
              <a:ext cx="14061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IPv6 </a:t>
              </a:r>
              <a:r>
                <a:rPr kumimoji="1" lang="zh-CN" altLang="en-US" sz="1600" smtClean="0">
                  <a:solidFill>
                    <a:srgbClr val="333399"/>
                  </a:solidFill>
                  <a:latin typeface="Calibri" panose="020F0502020204030204" pitchFamily="34" charset="0"/>
                  <a:ea typeface="华文楷体" panose="02010600040101010101" pitchFamily="2" charset="-122"/>
                </a:rPr>
                <a:t>基本报头</a:t>
              </a:r>
            </a:p>
          </p:txBody>
        </p:sp>
        <p:sp>
          <p:nvSpPr>
            <p:cNvPr id="41" name="Rectangle 16"/>
            <p:cNvSpPr>
              <a:spLocks noChangeArrowheads="1"/>
            </p:cNvSpPr>
            <p:nvPr/>
          </p:nvSpPr>
          <p:spPr bwMode="auto">
            <a:xfrm>
              <a:off x="3367088" y="5067300"/>
              <a:ext cx="5526087" cy="4064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42" name="Text Box 17"/>
            <p:cNvSpPr txBox="1">
              <a:spLocks noChangeArrowheads="1"/>
            </p:cNvSpPr>
            <p:nvPr/>
          </p:nvSpPr>
          <p:spPr bwMode="auto">
            <a:xfrm>
              <a:off x="2027737" y="5059363"/>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smtClean="0">
                  <a:solidFill>
                    <a:srgbClr val="333399"/>
                  </a:solidFill>
                  <a:latin typeface="Calibri" panose="020F0502020204030204" pitchFamily="34" charset="0"/>
                  <a:ea typeface="华文楷体" panose="02010600040101010101" pitchFamily="2" charset="-122"/>
                </a:rPr>
                <a:t>分片报头 </a:t>
              </a:r>
              <a:r>
                <a:rPr kumimoji="1" lang="en-US" altLang="zh-CN" sz="1600" smtClean="0">
                  <a:solidFill>
                    <a:srgbClr val="333399"/>
                  </a:solidFill>
                  <a:latin typeface="Calibri" panose="020F0502020204030204" pitchFamily="34" charset="0"/>
                  <a:ea typeface="华文楷体" panose="02010600040101010101" pitchFamily="2" charset="-122"/>
                </a:rPr>
                <a:t>2</a:t>
              </a:r>
            </a:p>
          </p:txBody>
        </p:sp>
        <p:sp>
          <p:nvSpPr>
            <p:cNvPr id="43" name="Line 18"/>
            <p:cNvSpPr>
              <a:spLocks noChangeShapeType="1"/>
            </p:cNvSpPr>
            <p:nvPr/>
          </p:nvSpPr>
          <p:spPr bwMode="auto">
            <a:xfrm>
              <a:off x="3367088" y="5054600"/>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44" name="Text Box 19"/>
            <p:cNvSpPr txBox="1">
              <a:spLocks noChangeArrowheads="1"/>
            </p:cNvSpPr>
            <p:nvPr/>
          </p:nvSpPr>
          <p:spPr bwMode="auto">
            <a:xfrm>
              <a:off x="5129213" y="5059363"/>
              <a:ext cx="15824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600" dirty="0" smtClean="0">
                  <a:solidFill>
                    <a:srgbClr val="333399"/>
                  </a:solidFill>
                  <a:latin typeface="Calibri" panose="020F0502020204030204" pitchFamily="34" charset="0"/>
                  <a:ea typeface="华文楷体" panose="02010600040101010101" pitchFamily="2" charset="-122"/>
                </a:rPr>
                <a:t>第  二  个  分  片</a:t>
              </a:r>
            </a:p>
          </p:txBody>
        </p:sp>
        <p:sp>
          <p:nvSpPr>
            <p:cNvPr id="45" name="Line 20"/>
            <p:cNvSpPr>
              <a:spLocks noChangeShapeType="1"/>
            </p:cNvSpPr>
            <p:nvPr/>
          </p:nvSpPr>
          <p:spPr bwMode="auto">
            <a:xfrm>
              <a:off x="3367088" y="5662613"/>
              <a:ext cx="552608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46" name="Text Box 21"/>
            <p:cNvSpPr txBox="1">
              <a:spLocks noChangeArrowheads="1"/>
            </p:cNvSpPr>
            <p:nvPr/>
          </p:nvSpPr>
          <p:spPr bwMode="auto">
            <a:xfrm>
              <a:off x="5626100" y="5503863"/>
              <a:ext cx="10583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1400 </a:t>
              </a:r>
              <a:r>
                <a:rPr kumimoji="1" lang="zh-CN" altLang="en-US" sz="1600" smtClean="0">
                  <a:solidFill>
                    <a:srgbClr val="333399"/>
                  </a:solidFill>
                  <a:latin typeface="Calibri" panose="020F0502020204030204" pitchFamily="34" charset="0"/>
                  <a:ea typeface="华文楷体" panose="02010600040101010101" pitchFamily="2" charset="-122"/>
                </a:rPr>
                <a:t>字节</a:t>
              </a:r>
            </a:p>
          </p:txBody>
        </p:sp>
        <p:sp>
          <p:nvSpPr>
            <p:cNvPr id="47" name="Rectangle 22"/>
            <p:cNvSpPr>
              <a:spLocks noChangeArrowheads="1"/>
            </p:cNvSpPr>
            <p:nvPr/>
          </p:nvSpPr>
          <p:spPr bwMode="auto">
            <a:xfrm>
              <a:off x="331788" y="5948363"/>
              <a:ext cx="43830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48" name="Line 23"/>
            <p:cNvSpPr>
              <a:spLocks noChangeShapeType="1"/>
            </p:cNvSpPr>
            <p:nvPr/>
          </p:nvSpPr>
          <p:spPr bwMode="auto">
            <a:xfrm>
              <a:off x="1887538" y="5948363"/>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49" name="Text Box 24"/>
            <p:cNvSpPr txBox="1">
              <a:spLocks noChangeArrowheads="1"/>
            </p:cNvSpPr>
            <p:nvPr/>
          </p:nvSpPr>
          <p:spPr bwMode="auto">
            <a:xfrm>
              <a:off x="412936" y="5962650"/>
              <a:ext cx="14061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IPv6 </a:t>
              </a:r>
              <a:r>
                <a:rPr kumimoji="1" lang="zh-CN" altLang="en-US" sz="1600" smtClean="0">
                  <a:solidFill>
                    <a:srgbClr val="333399"/>
                  </a:solidFill>
                  <a:latin typeface="Calibri" panose="020F0502020204030204" pitchFamily="34" charset="0"/>
                  <a:ea typeface="华文楷体" panose="02010600040101010101" pitchFamily="2" charset="-122"/>
                </a:rPr>
                <a:t>基本报头</a:t>
              </a:r>
            </a:p>
          </p:txBody>
        </p:sp>
        <p:sp>
          <p:nvSpPr>
            <p:cNvPr id="50" name="Rectangle 25"/>
            <p:cNvSpPr>
              <a:spLocks noChangeArrowheads="1"/>
            </p:cNvSpPr>
            <p:nvPr/>
          </p:nvSpPr>
          <p:spPr bwMode="auto">
            <a:xfrm>
              <a:off x="3367088" y="5983288"/>
              <a:ext cx="1341437" cy="3841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51" name="Text Box 26"/>
            <p:cNvSpPr txBox="1">
              <a:spLocks noChangeArrowheads="1"/>
            </p:cNvSpPr>
            <p:nvPr/>
          </p:nvSpPr>
          <p:spPr bwMode="auto">
            <a:xfrm>
              <a:off x="2040437" y="5962650"/>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smtClean="0">
                  <a:solidFill>
                    <a:srgbClr val="333399"/>
                  </a:solidFill>
                  <a:latin typeface="Calibri" panose="020F0502020204030204" pitchFamily="34" charset="0"/>
                  <a:ea typeface="华文楷体" panose="02010600040101010101" pitchFamily="2" charset="-122"/>
                </a:rPr>
                <a:t>分片报头 </a:t>
              </a:r>
              <a:r>
                <a:rPr kumimoji="1" lang="en-US" altLang="zh-CN" sz="1600" smtClean="0">
                  <a:solidFill>
                    <a:srgbClr val="333399"/>
                  </a:solidFill>
                  <a:latin typeface="Calibri" panose="020F0502020204030204" pitchFamily="34" charset="0"/>
                  <a:ea typeface="华文楷体" panose="02010600040101010101" pitchFamily="2" charset="-122"/>
                </a:rPr>
                <a:t>3</a:t>
              </a:r>
            </a:p>
          </p:txBody>
        </p:sp>
        <p:sp>
          <p:nvSpPr>
            <p:cNvPr id="52" name="Line 27"/>
            <p:cNvSpPr>
              <a:spLocks noChangeShapeType="1"/>
            </p:cNvSpPr>
            <p:nvPr/>
          </p:nvSpPr>
          <p:spPr bwMode="auto">
            <a:xfrm>
              <a:off x="3367088" y="5948363"/>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53" name="Text Box 28"/>
            <p:cNvSpPr txBox="1">
              <a:spLocks noChangeArrowheads="1"/>
            </p:cNvSpPr>
            <p:nvPr/>
          </p:nvSpPr>
          <p:spPr bwMode="auto">
            <a:xfrm>
              <a:off x="3400425" y="5948363"/>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600" dirty="0" smtClean="0">
                  <a:solidFill>
                    <a:srgbClr val="333399"/>
                  </a:solidFill>
                  <a:latin typeface="Calibri" panose="020F0502020204030204" pitchFamily="34" charset="0"/>
                  <a:ea typeface="华文楷体" panose="02010600040101010101" pitchFamily="2" charset="-122"/>
                </a:rPr>
                <a:t>第三个分片</a:t>
              </a:r>
            </a:p>
          </p:txBody>
        </p:sp>
        <p:sp>
          <p:nvSpPr>
            <p:cNvPr id="54" name="Line 29"/>
            <p:cNvSpPr>
              <a:spLocks noChangeShapeType="1"/>
            </p:cNvSpPr>
            <p:nvPr/>
          </p:nvSpPr>
          <p:spPr bwMode="auto">
            <a:xfrm flipV="1">
              <a:off x="3367088" y="6510338"/>
              <a:ext cx="1382712" cy="793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smtClean="0">
                <a:solidFill>
                  <a:srgbClr val="003366"/>
                </a:solidFill>
                <a:latin typeface="Calibri" panose="020F0502020204030204" pitchFamily="34" charset="0"/>
                <a:ea typeface="华文楷体" panose="02010600040101010101" pitchFamily="2" charset="-122"/>
              </a:endParaRPr>
            </a:p>
          </p:txBody>
        </p:sp>
        <p:sp>
          <p:nvSpPr>
            <p:cNvPr id="55" name="Text Box 30"/>
            <p:cNvSpPr txBox="1">
              <a:spLocks noChangeArrowheads="1"/>
            </p:cNvSpPr>
            <p:nvPr/>
          </p:nvSpPr>
          <p:spPr bwMode="auto">
            <a:xfrm>
              <a:off x="3559175" y="6518275"/>
              <a:ext cx="954107"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smtClean="0">
                  <a:solidFill>
                    <a:srgbClr val="333399"/>
                  </a:solidFill>
                  <a:latin typeface="Calibri" panose="020F0502020204030204" pitchFamily="34" charset="0"/>
                  <a:ea typeface="华文楷体" panose="02010600040101010101" pitchFamily="2" charset="-122"/>
                </a:rPr>
                <a:t>200 </a:t>
              </a:r>
              <a:r>
                <a:rPr kumimoji="1" lang="zh-CN" altLang="en-US" sz="1600" smtClean="0">
                  <a:solidFill>
                    <a:srgbClr val="333399"/>
                  </a:solidFill>
                  <a:latin typeface="Calibri" panose="020F0502020204030204" pitchFamily="34" charset="0"/>
                  <a:ea typeface="华文楷体" panose="02010600040101010101" pitchFamily="2" charset="-122"/>
                </a:rPr>
                <a:t>字节</a:t>
              </a:r>
            </a:p>
          </p:txBody>
        </p:sp>
        <p:sp>
          <p:nvSpPr>
            <p:cNvPr id="56" name="Text Box 31"/>
            <p:cNvSpPr txBox="1">
              <a:spLocks noChangeArrowheads="1"/>
            </p:cNvSpPr>
            <p:nvPr/>
          </p:nvSpPr>
          <p:spPr bwMode="auto">
            <a:xfrm>
              <a:off x="2153186" y="370998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smtClean="0">
                  <a:solidFill>
                    <a:srgbClr val="333399"/>
                  </a:solidFill>
                  <a:latin typeface="Calibri" panose="020F0502020204030204" pitchFamily="34" charset="0"/>
                  <a:ea typeface="华文楷体" panose="02010600040101010101" pitchFamily="2" charset="-122"/>
                </a:rPr>
                <a:t>扩展报头</a:t>
              </a:r>
            </a:p>
          </p:txBody>
        </p:sp>
      </p:grpSp>
    </p:spTree>
    <p:custDataLst>
      <p:tags r:id="rId1"/>
    </p:custDataLst>
    <p:extLst>
      <p:ext uri="{BB962C8B-B14F-4D97-AF65-F5344CB8AC3E}">
        <p14:creationId xmlns:p14="http://schemas.microsoft.com/office/powerpoint/2010/main" val="40575633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6">
                                            <p:txEl>
                                              <p:pRg st="0" end="0"/>
                                            </p:txEl>
                                          </p:spTgt>
                                        </p:tgtEl>
                                        <p:attrNameLst>
                                          <p:attrName>style.visibility</p:attrName>
                                        </p:attrNameLst>
                                      </p:cBhvr>
                                      <p:to>
                                        <p:strVal val="visible"/>
                                      </p:to>
                                    </p:set>
                                    <p:animEffect transition="in" filter="dissolve">
                                      <p:cBhvr>
                                        <p:cTn id="16" dur="500"/>
                                        <p:tgtEl>
                                          <p:spTgt spid="26">
                                            <p:txEl>
                                              <p:pRg st="0" end="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animEffect transition="in" filter="dissolve">
                                      <p:cBhvr>
                                        <p:cTn id="19" dur="500"/>
                                        <p:tgtEl>
                                          <p:spTgt spid="26">
                                            <p:txEl>
                                              <p:pRg st="1" end="1"/>
                                            </p:txEl>
                                          </p:spTgt>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smtClean="0"/>
              <a:t>1  </a:t>
            </a:r>
            <a:r>
              <a:rPr lang="en-US" altLang="zh-CN" dirty="0" smtClean="0"/>
              <a:t>IPv6</a:t>
            </a:r>
            <a:r>
              <a:rPr lang="zh-CN" altLang="en-US" dirty="0" smtClean="0"/>
              <a:t>的产生背景及概述</a:t>
            </a:r>
            <a:endParaRPr lang="zh-CN" altLang="en-US" dirty="0"/>
          </a:p>
          <a:p>
            <a:r>
              <a:rPr lang="en-US" altLang="zh-CN" smtClean="0"/>
              <a:t>2  </a:t>
            </a:r>
            <a:r>
              <a:rPr lang="zh-CN" altLang="en-US" dirty="0" smtClean="0"/>
              <a:t>首部结构</a:t>
            </a:r>
            <a:endParaRPr lang="zh-CN" altLang="en-US" dirty="0"/>
          </a:p>
          <a:p>
            <a:r>
              <a:rPr lang="en-US" altLang="zh-CN" smtClean="0"/>
              <a:t>3  </a:t>
            </a:r>
            <a:r>
              <a:rPr lang="zh-CN" altLang="en-US" dirty="0" smtClean="0"/>
              <a:t>地址结构</a:t>
            </a:r>
            <a:endParaRPr lang="zh-CN" altLang="en-US" dirty="0"/>
          </a:p>
          <a:p>
            <a:r>
              <a:rPr lang="en-US" altLang="zh-CN" smtClean="0"/>
              <a:t>4  </a:t>
            </a:r>
            <a:r>
              <a:rPr lang="zh-CN" altLang="en-US" dirty="0" smtClean="0"/>
              <a:t>自动配置</a:t>
            </a:r>
            <a:endParaRPr lang="zh-CN" altLang="en-US" dirty="0"/>
          </a:p>
          <a:p>
            <a:r>
              <a:rPr lang="en-US" altLang="zh-CN" smtClean="0"/>
              <a:t>5  </a:t>
            </a:r>
            <a:r>
              <a:rPr lang="zh-CN" altLang="en-US" dirty="0" smtClean="0"/>
              <a:t>本地通信 </a:t>
            </a:r>
            <a:r>
              <a:rPr lang="en-US" altLang="zh-CN" dirty="0" smtClean="0"/>
              <a:t>(</a:t>
            </a:r>
            <a:r>
              <a:rPr lang="zh-CN" altLang="en-US" dirty="0" smtClean="0"/>
              <a:t>邻居发现</a:t>
            </a:r>
            <a:r>
              <a:rPr lang="en-US" altLang="zh-CN" dirty="0" smtClean="0"/>
              <a:t>)</a:t>
            </a:r>
            <a:endParaRPr lang="zh-CN" altLang="en-US" dirty="0"/>
          </a:p>
          <a:p>
            <a:r>
              <a:rPr lang="en-US" altLang="zh-CN" smtClean="0"/>
              <a:t>6  </a:t>
            </a:r>
            <a:r>
              <a:rPr lang="zh-CN" altLang="en-US" dirty="0" smtClean="0"/>
              <a:t>超长数据传送</a:t>
            </a:r>
            <a:endParaRPr lang="en-US" altLang="zh-CN" dirty="0" smtClean="0"/>
          </a:p>
          <a:p>
            <a:r>
              <a:rPr lang="en-US" altLang="zh-CN" smtClean="0"/>
              <a:t>7  </a:t>
            </a:r>
            <a:r>
              <a:rPr lang="zh-CN" altLang="en-US" dirty="0" smtClean="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Tree>
    <p:extLst>
      <p:ext uri="{BB962C8B-B14F-4D97-AF65-F5344CB8AC3E}">
        <p14:creationId xmlns:p14="http://schemas.microsoft.com/office/powerpoint/2010/main" val="39855380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nodeType="withEffect">
                                  <p:stCondLst>
                                    <p:cond delay="0"/>
                                  </p:stCondLst>
                                  <p:iterate type="lt">
                                    <p:tmAbs val="0"/>
                                  </p:iterate>
                                  <p:childTnLst>
                                    <p:set>
                                      <p:cBhvr rctx="PPT">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nodeType="withEffect">
                                  <p:stCondLst>
                                    <p:cond delay="0"/>
                                  </p:stCondLst>
                                  <p:iterate type="lt">
                                    <p:tmAbs val="0"/>
                                  </p:iterate>
                                  <p:childTnLst>
                                    <p:set>
                                      <p:cBhvr rctx="PPT">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18" presetClass="emph" presetSubtype="0" fill="hold" nodeType="withEffect">
                                  <p:stCondLst>
                                    <p:cond delay="0"/>
                                  </p:stCondLst>
                                  <p:iterate type="lt">
                                    <p:tmPct val="4000"/>
                                  </p:iterate>
                                  <p:childTnLst>
                                    <p:set>
                                      <p:cBhvr override="childStyle">
                                        <p:cTn id="24" dur="500" fill="hold"/>
                                        <p:tgtEl>
                                          <p:spTgt spid="3">
                                            <p:txEl>
                                              <p:pRg st="6" end="6"/>
                                            </p:txEl>
                                          </p:spTgt>
                                        </p:tgtEl>
                                        <p:attrNameLst>
                                          <p:attrName>style.textDecorationUnderline</p:attrName>
                                        </p:attrNameLst>
                                      </p:cBhvr>
                                      <p:to>
                                        <p:strVal val="true"/>
                                      </p:to>
                                    </p:se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6" end="6"/>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 </a:t>
            </a:r>
            <a:r>
              <a:rPr lang="zh-CN" altLang="en-US" dirty="0"/>
              <a:t>向 </a:t>
            </a:r>
            <a:r>
              <a:rPr lang="en-US" altLang="zh-CN" dirty="0"/>
              <a:t>IPv6 </a:t>
            </a:r>
            <a:r>
              <a:rPr lang="zh-CN" altLang="en-US" dirty="0"/>
              <a:t>的过渡策略</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57" name="内容占位符 2"/>
          <p:cNvSpPr>
            <a:spLocks noGrp="1"/>
          </p:cNvSpPr>
          <p:nvPr>
            <p:ph idx="1"/>
          </p:nvPr>
        </p:nvSpPr>
        <p:spPr>
          <a:xfrm>
            <a:off x="457198" y="1444979"/>
            <a:ext cx="8579555" cy="4587521"/>
          </a:xfrm>
        </p:spPr>
        <p:txBody>
          <a:bodyPr/>
          <a:lstStyle/>
          <a:p>
            <a:r>
              <a:rPr lang="zh-CN" altLang="en-US" sz="2000" dirty="0"/>
              <a:t>过渡进程</a:t>
            </a:r>
          </a:p>
          <a:p>
            <a:pPr lvl="1">
              <a:lnSpc>
                <a:spcPct val="150000"/>
              </a:lnSpc>
            </a:pPr>
            <a:r>
              <a:rPr lang="en-US" altLang="zh-CN" sz="1800" dirty="0"/>
              <a:t>IPv6</a:t>
            </a:r>
            <a:r>
              <a:rPr lang="zh-CN" altLang="en-US" sz="1800" dirty="0"/>
              <a:t>发展初级阶段</a:t>
            </a:r>
          </a:p>
          <a:p>
            <a:pPr lvl="1">
              <a:lnSpc>
                <a:spcPct val="150000"/>
              </a:lnSpc>
            </a:pPr>
            <a:r>
              <a:rPr lang="en-US" altLang="zh-CN" sz="1800" dirty="0"/>
              <a:t>IPv4</a:t>
            </a:r>
            <a:r>
              <a:rPr lang="zh-CN" altLang="en-US" sz="1800" dirty="0"/>
              <a:t>与</a:t>
            </a:r>
            <a:r>
              <a:rPr lang="en-US" altLang="zh-CN" sz="1800" dirty="0"/>
              <a:t>IPv6</a:t>
            </a:r>
            <a:r>
              <a:rPr lang="zh-CN" altLang="en-US" sz="1800" dirty="0"/>
              <a:t>共存阶段</a:t>
            </a:r>
          </a:p>
          <a:p>
            <a:pPr lvl="1">
              <a:lnSpc>
                <a:spcPct val="150000"/>
              </a:lnSpc>
            </a:pPr>
            <a:r>
              <a:rPr lang="en-US" altLang="zh-CN" sz="1800" dirty="0"/>
              <a:t>IPv6</a:t>
            </a:r>
            <a:r>
              <a:rPr lang="zh-CN" altLang="en-US" sz="1800" dirty="0"/>
              <a:t>占主导地位阶段</a:t>
            </a:r>
          </a:p>
        </p:txBody>
      </p:sp>
      <p:grpSp>
        <p:nvGrpSpPr>
          <p:cNvPr id="6" name="Group 14"/>
          <p:cNvGrpSpPr>
            <a:grpSpLocks/>
          </p:cNvGrpSpPr>
          <p:nvPr/>
        </p:nvGrpSpPr>
        <p:grpSpPr bwMode="auto">
          <a:xfrm>
            <a:off x="4093535" y="2154394"/>
            <a:ext cx="4734375" cy="3672249"/>
            <a:chOff x="816" y="1152"/>
            <a:chExt cx="4608" cy="2964"/>
          </a:xfrm>
        </p:grpSpPr>
        <p:pic>
          <p:nvPicPr>
            <p:cNvPr id="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 y="3120"/>
              <a:ext cx="1728"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2160"/>
              <a:ext cx="1872"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2" y="1152"/>
              <a:ext cx="163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8" y="3120"/>
              <a:ext cx="771"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48" y="1776"/>
              <a:ext cx="771"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20772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 </a:t>
            </a:r>
            <a:r>
              <a:rPr lang="zh-CN" altLang="en-US" dirty="0"/>
              <a:t>向 </a:t>
            </a:r>
            <a:r>
              <a:rPr lang="en-US" altLang="zh-CN" dirty="0"/>
              <a:t>IPv6 </a:t>
            </a:r>
            <a:r>
              <a:rPr lang="zh-CN" altLang="en-US" dirty="0"/>
              <a:t>的过渡策略</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zh-CN" altLang="en-US" sz="2000" dirty="0" smtClean="0"/>
              <a:t>过渡技术</a:t>
            </a:r>
            <a:endParaRPr lang="zh-CN" altLang="en-US" sz="2000" dirty="0"/>
          </a:p>
          <a:p>
            <a:pPr lvl="1">
              <a:lnSpc>
                <a:spcPct val="150000"/>
              </a:lnSpc>
            </a:pPr>
            <a:r>
              <a:rPr lang="zh-CN" altLang="en-US" sz="1800" dirty="0"/>
              <a:t>双栈</a:t>
            </a:r>
            <a:r>
              <a:rPr lang="zh-CN" altLang="en-US" sz="1800" dirty="0" smtClean="0"/>
              <a:t>协议</a:t>
            </a:r>
            <a:r>
              <a:rPr lang="en-US" altLang="zh-CN" sz="1800" dirty="0" smtClean="0"/>
              <a:t>(Dual Stack)</a:t>
            </a:r>
            <a:endParaRPr lang="zh-CN" altLang="en-US" sz="1800" dirty="0"/>
          </a:p>
          <a:p>
            <a:pPr lvl="1">
              <a:lnSpc>
                <a:spcPct val="150000"/>
              </a:lnSpc>
            </a:pPr>
            <a:endParaRPr lang="zh-CN" altLang="en-US" sz="1600" dirty="0"/>
          </a:p>
          <a:p>
            <a:pPr lvl="1">
              <a:lnSpc>
                <a:spcPct val="150000"/>
              </a:lnSpc>
            </a:pPr>
            <a:endParaRPr lang="en-US" altLang="zh-CN" sz="1600" dirty="0" smtClean="0"/>
          </a:p>
          <a:p>
            <a:pPr lvl="1">
              <a:lnSpc>
                <a:spcPct val="150000"/>
              </a:lnSpc>
            </a:pPr>
            <a:endParaRPr lang="en-US" altLang="zh-CN" sz="1600" dirty="0" smtClean="0"/>
          </a:p>
          <a:p>
            <a:pPr lvl="1">
              <a:lnSpc>
                <a:spcPct val="150000"/>
              </a:lnSpc>
            </a:pPr>
            <a:endParaRPr lang="zh-CN" altLang="en-US" sz="1600" dirty="0"/>
          </a:p>
          <a:p>
            <a:pPr lvl="1">
              <a:lnSpc>
                <a:spcPct val="150000"/>
              </a:lnSpc>
            </a:pPr>
            <a:r>
              <a:rPr lang="zh-CN" altLang="en-US" sz="1800" dirty="0"/>
              <a:t>隧道</a:t>
            </a:r>
            <a:r>
              <a:rPr lang="zh-CN" altLang="en-US" sz="1800" dirty="0" smtClean="0"/>
              <a:t>技术 </a:t>
            </a:r>
            <a:r>
              <a:rPr lang="en-US" altLang="zh-CN" sz="1800" dirty="0" smtClean="0"/>
              <a:t>(Tunnel)</a:t>
            </a:r>
            <a:endParaRPr lang="zh-CN" altLang="en-US" sz="1800" dirty="0"/>
          </a:p>
          <a:p>
            <a:pPr lvl="1">
              <a:lnSpc>
                <a:spcPct val="150000"/>
              </a:lnSpc>
            </a:pPr>
            <a:endParaRPr lang="zh-CN" altLang="en-US" sz="1600" dirty="0" smtClean="0"/>
          </a:p>
          <a:p>
            <a:pPr lvl="1">
              <a:lnSpc>
                <a:spcPct val="150000"/>
              </a:lnSpc>
            </a:pPr>
            <a:endParaRPr lang="zh-CN" altLang="en-US" sz="1600" dirty="0"/>
          </a:p>
          <a:p>
            <a:pPr lvl="1">
              <a:lnSpc>
                <a:spcPct val="150000"/>
              </a:lnSpc>
            </a:pPr>
            <a:endParaRPr lang="en-US" altLang="zh-CN" sz="1600" dirty="0" smtClean="0"/>
          </a:p>
          <a:p>
            <a:pPr lvl="1">
              <a:lnSpc>
                <a:spcPct val="150000"/>
              </a:lnSpc>
            </a:pPr>
            <a:r>
              <a:rPr lang="zh-CN" altLang="en-US" sz="1800" dirty="0" smtClean="0"/>
              <a:t>网络</a:t>
            </a:r>
            <a:r>
              <a:rPr lang="zh-CN" altLang="en-US" sz="1800" dirty="0"/>
              <a:t>地址转换、协议转换</a:t>
            </a:r>
            <a:r>
              <a:rPr lang="zh-CN" altLang="en-US" sz="1800" dirty="0" smtClean="0"/>
              <a:t>技术 </a:t>
            </a:r>
            <a:r>
              <a:rPr lang="en-US" altLang="zh-CN" sz="1800" dirty="0"/>
              <a:t>NAT-PT (Network Address Translation –Protocol Translation)</a:t>
            </a:r>
            <a:endParaRPr lang="zh-CN" altLang="en-US" sz="1800" dirty="0"/>
          </a:p>
        </p:txBody>
      </p:sp>
      <p:graphicFrame>
        <p:nvGraphicFramePr>
          <p:cNvPr id="3" name="表格 2"/>
          <p:cNvGraphicFramePr>
            <a:graphicFrameLocks noGrp="1"/>
          </p:cNvGraphicFramePr>
          <p:nvPr>
            <p:extLst>
              <p:ext uri="{D42A27DB-BD31-4B8C-83A1-F6EECF244321}">
                <p14:modId xmlns:p14="http://schemas.microsoft.com/office/powerpoint/2010/main" val="539397926"/>
              </p:ext>
            </p:extLst>
          </p:nvPr>
        </p:nvGraphicFramePr>
        <p:xfrm>
          <a:off x="4075114" y="2079546"/>
          <a:ext cx="2681287" cy="1303465"/>
        </p:xfrm>
        <a:graphic>
          <a:graphicData uri="http://schemas.openxmlformats.org/drawingml/2006/table">
            <a:tbl>
              <a:tblPr/>
              <a:tblGrid>
                <a:gridCol w="1341437">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tblGrid>
              <a:tr h="244348">
                <a:tc gridSpan="2">
                  <a:txBody>
                    <a:bodyPr/>
                    <a:lstStyle>
                      <a:lvl1pPr algn="l">
                        <a:buClr>
                          <a:schemeClr val="accent2"/>
                        </a:buClr>
                        <a:buSzPct val="80000"/>
                        <a:buFont typeface="Wingdings" panose="05000000000000000000" pitchFamily="2" charset="2"/>
                        <a:defRPr kumimoji="1" sz="2800" b="1">
                          <a:solidFill>
                            <a:schemeClr val="tx1"/>
                          </a:solidFill>
                          <a:latin typeface="仿宋_GB2312" pitchFamily="49" charset="-122"/>
                          <a:ea typeface="仿宋_GB2312" pitchFamily="49" charset="-122"/>
                        </a:defRPr>
                      </a:lvl1pPr>
                      <a:lvl2pPr algn="l">
                        <a:buClr>
                          <a:schemeClr val="tx1"/>
                        </a:buClr>
                        <a:buSzPct val="90000"/>
                        <a:defRPr kumimoji="1" sz="2400" b="1">
                          <a:solidFill>
                            <a:schemeClr val="tx1"/>
                          </a:solidFill>
                          <a:latin typeface="仿宋_GB2312" pitchFamily="49" charset="-122"/>
                          <a:ea typeface="仿宋_GB2312" pitchFamily="49" charset="-122"/>
                        </a:defRPr>
                      </a:lvl2pPr>
                      <a:lvl3pPr algn="l">
                        <a:buClr>
                          <a:schemeClr val="accent1"/>
                        </a:buClr>
                        <a:buSzPct val="60000"/>
                        <a:buFont typeface="Wingdings" panose="05000000000000000000" pitchFamily="2" charset="2"/>
                        <a:defRPr kumimoji="1" sz="2000" b="1">
                          <a:solidFill>
                            <a:schemeClr val="tx1"/>
                          </a:solidFill>
                          <a:latin typeface="仿宋_GB2312" pitchFamily="49" charset="-122"/>
                          <a:ea typeface="仿宋_GB2312" pitchFamily="49" charset="-122"/>
                        </a:defRPr>
                      </a:lvl3pPr>
                      <a:lvl4pPr algn="l">
                        <a:buClr>
                          <a:schemeClr val="tx1"/>
                        </a:buClr>
                        <a:defRPr kumimoji="1" b="1">
                          <a:solidFill>
                            <a:schemeClr val="tx1"/>
                          </a:solidFill>
                          <a:latin typeface="仿宋_GB2312" pitchFamily="49" charset="-122"/>
                          <a:ea typeface="仿宋_GB2312" pitchFamily="49" charset="-122"/>
                        </a:defRPr>
                      </a:lvl4pPr>
                      <a:lvl5pPr algn="l">
                        <a:buClr>
                          <a:schemeClr val="accent1"/>
                        </a:buClr>
                        <a:defRPr kumimoji="1" b="1">
                          <a:solidFill>
                            <a:schemeClr val="tx1"/>
                          </a:solidFill>
                          <a:latin typeface="仿宋_GB2312" pitchFamily="49" charset="-122"/>
                          <a:ea typeface="仿宋_GB2312" pitchFamily="49" charset="-122"/>
                        </a:defRPr>
                      </a:lvl5pPr>
                      <a:lvl6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6pPr>
                      <a:lvl7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7pPr>
                      <a:lvl8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8pPr>
                      <a:lvl9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rPr>
                        <a:t>应用层协议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66700">
                <a:tc>
                  <a:txBody>
                    <a:bodyPr/>
                    <a:lstStyle/>
                    <a:p>
                      <a:pPr algn="ctr"/>
                      <a:r>
                        <a:rPr lang="en-US" altLang="zh-CN" sz="1800" baseline="0" dirty="0" smtClean="0">
                          <a:latin typeface="Calibri" panose="020F0502020204030204" pitchFamily="34" charset="0"/>
                          <a:ea typeface="华文楷体" panose="02010600040101010101" pitchFamily="2" charset="-122"/>
                        </a:rPr>
                        <a:t>TCP</a:t>
                      </a:r>
                      <a:endParaRPr lang="zh-CN" altLang="en-US" sz="1800" baseline="0" dirty="0">
                        <a:latin typeface="Calibri" panose="020F0502020204030204" pitchFamily="34" charset="0"/>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accent2"/>
                        </a:buClr>
                        <a:buSzPct val="80000"/>
                        <a:buFont typeface="Wingdings" panose="05000000000000000000" pitchFamily="2" charset="2"/>
                        <a:defRPr kumimoji="1" sz="2800" b="1">
                          <a:solidFill>
                            <a:schemeClr val="tx1"/>
                          </a:solidFill>
                          <a:latin typeface="仿宋_GB2312" pitchFamily="49" charset="-122"/>
                          <a:ea typeface="仿宋_GB2312" pitchFamily="49" charset="-122"/>
                        </a:defRPr>
                      </a:lvl1pPr>
                      <a:lvl2pPr algn="l">
                        <a:buClr>
                          <a:schemeClr val="tx1"/>
                        </a:buClr>
                        <a:buSzPct val="90000"/>
                        <a:defRPr kumimoji="1" sz="2400" b="1">
                          <a:solidFill>
                            <a:schemeClr val="tx1"/>
                          </a:solidFill>
                          <a:latin typeface="仿宋_GB2312" pitchFamily="49" charset="-122"/>
                          <a:ea typeface="仿宋_GB2312" pitchFamily="49" charset="-122"/>
                        </a:defRPr>
                      </a:lvl2pPr>
                      <a:lvl3pPr algn="l">
                        <a:buClr>
                          <a:schemeClr val="accent1"/>
                        </a:buClr>
                        <a:buSzPct val="60000"/>
                        <a:buFont typeface="Wingdings" panose="05000000000000000000" pitchFamily="2" charset="2"/>
                        <a:defRPr kumimoji="1" sz="2000" b="1">
                          <a:solidFill>
                            <a:schemeClr val="tx1"/>
                          </a:solidFill>
                          <a:latin typeface="仿宋_GB2312" pitchFamily="49" charset="-122"/>
                          <a:ea typeface="仿宋_GB2312" pitchFamily="49" charset="-122"/>
                        </a:defRPr>
                      </a:lvl3pPr>
                      <a:lvl4pPr algn="l">
                        <a:buClr>
                          <a:schemeClr val="tx1"/>
                        </a:buClr>
                        <a:defRPr kumimoji="1" b="1">
                          <a:solidFill>
                            <a:schemeClr val="tx1"/>
                          </a:solidFill>
                          <a:latin typeface="仿宋_GB2312" pitchFamily="49" charset="-122"/>
                          <a:ea typeface="仿宋_GB2312" pitchFamily="49" charset="-122"/>
                        </a:defRPr>
                      </a:lvl4pPr>
                      <a:lvl5pPr algn="l">
                        <a:buClr>
                          <a:schemeClr val="accent1"/>
                        </a:buClr>
                        <a:defRPr kumimoji="1" b="1">
                          <a:solidFill>
                            <a:schemeClr val="tx1"/>
                          </a:solidFill>
                          <a:latin typeface="仿宋_GB2312" pitchFamily="49" charset="-122"/>
                          <a:ea typeface="仿宋_GB2312" pitchFamily="49" charset="-122"/>
                        </a:defRPr>
                      </a:lvl5pPr>
                      <a:lvl6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6pPr>
                      <a:lvl7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7pPr>
                      <a:lvl8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8pPr>
                      <a:lvl9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rPr>
                        <a:t>UDP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gridSpan="2">
                  <a:txBody>
                    <a:bodyPr/>
                    <a:lstStyle>
                      <a:lvl1pPr algn="l">
                        <a:buClr>
                          <a:schemeClr val="accent2"/>
                        </a:buClr>
                        <a:buSzPct val="80000"/>
                        <a:buFont typeface="Wingdings" panose="05000000000000000000" pitchFamily="2" charset="2"/>
                        <a:defRPr kumimoji="1" sz="2800" b="1">
                          <a:solidFill>
                            <a:schemeClr val="tx1"/>
                          </a:solidFill>
                          <a:latin typeface="仿宋_GB2312" pitchFamily="49" charset="-122"/>
                          <a:ea typeface="仿宋_GB2312" pitchFamily="49" charset="-122"/>
                        </a:defRPr>
                      </a:lvl1pPr>
                      <a:lvl2pPr algn="l">
                        <a:buClr>
                          <a:schemeClr val="tx1"/>
                        </a:buClr>
                        <a:buSzPct val="90000"/>
                        <a:defRPr kumimoji="1" sz="2400" b="1">
                          <a:solidFill>
                            <a:schemeClr val="tx1"/>
                          </a:solidFill>
                          <a:latin typeface="仿宋_GB2312" pitchFamily="49" charset="-122"/>
                          <a:ea typeface="仿宋_GB2312" pitchFamily="49" charset="-122"/>
                        </a:defRPr>
                      </a:lvl2pPr>
                      <a:lvl3pPr algn="l">
                        <a:buClr>
                          <a:schemeClr val="accent1"/>
                        </a:buClr>
                        <a:buSzPct val="60000"/>
                        <a:buFont typeface="Wingdings" panose="05000000000000000000" pitchFamily="2" charset="2"/>
                        <a:defRPr kumimoji="1" sz="2000" b="1">
                          <a:solidFill>
                            <a:schemeClr val="tx1"/>
                          </a:solidFill>
                          <a:latin typeface="仿宋_GB2312" pitchFamily="49" charset="-122"/>
                          <a:ea typeface="仿宋_GB2312" pitchFamily="49" charset="-122"/>
                        </a:defRPr>
                      </a:lvl3pPr>
                      <a:lvl4pPr algn="l">
                        <a:buClr>
                          <a:schemeClr val="tx1"/>
                        </a:buClr>
                        <a:defRPr kumimoji="1" b="1">
                          <a:solidFill>
                            <a:schemeClr val="tx1"/>
                          </a:solidFill>
                          <a:latin typeface="仿宋_GB2312" pitchFamily="49" charset="-122"/>
                          <a:ea typeface="仿宋_GB2312" pitchFamily="49" charset="-122"/>
                        </a:defRPr>
                      </a:lvl4pPr>
                      <a:lvl5pPr algn="l">
                        <a:buClr>
                          <a:schemeClr val="accent1"/>
                        </a:buClr>
                        <a:defRPr kumimoji="1" b="1">
                          <a:solidFill>
                            <a:schemeClr val="tx1"/>
                          </a:solidFill>
                          <a:latin typeface="仿宋_GB2312" pitchFamily="49" charset="-122"/>
                          <a:ea typeface="仿宋_GB2312" pitchFamily="49" charset="-122"/>
                        </a:defRPr>
                      </a:lvl5pPr>
                      <a:lvl6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6pPr>
                      <a:lvl7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7pPr>
                      <a:lvl8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8pPr>
                      <a:lvl9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rPr>
                        <a:t>IPv6</a:t>
                      </a:r>
                      <a:r>
                        <a:rPr kumimoji="1" lang="zh-CN" altLang="en-US"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rPr>
                        <a:t>协议、 </a:t>
                      </a:r>
                      <a:r>
                        <a:rPr kumimoji="1" lang="en-US" altLang="zh-CN"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rPr>
                        <a:t>IPv4</a:t>
                      </a:r>
                      <a:r>
                        <a:rPr kumimoji="1" lang="zh-CN" altLang="en-US"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rPr>
                        <a:t>协议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268288">
                <a:tc gridSpan="2">
                  <a:txBody>
                    <a:bodyPr/>
                    <a:lstStyle>
                      <a:lvl1pPr algn="l">
                        <a:buClr>
                          <a:schemeClr val="accent2"/>
                        </a:buClr>
                        <a:buSzPct val="80000"/>
                        <a:buFont typeface="Wingdings" panose="05000000000000000000" pitchFamily="2" charset="2"/>
                        <a:defRPr kumimoji="1" sz="2800" b="1">
                          <a:solidFill>
                            <a:schemeClr val="tx1"/>
                          </a:solidFill>
                          <a:latin typeface="仿宋_GB2312" pitchFamily="49" charset="-122"/>
                          <a:ea typeface="仿宋_GB2312" pitchFamily="49" charset="-122"/>
                        </a:defRPr>
                      </a:lvl1pPr>
                      <a:lvl2pPr algn="l">
                        <a:buClr>
                          <a:schemeClr val="tx1"/>
                        </a:buClr>
                        <a:buSzPct val="90000"/>
                        <a:defRPr kumimoji="1" sz="2400" b="1">
                          <a:solidFill>
                            <a:schemeClr val="tx1"/>
                          </a:solidFill>
                          <a:latin typeface="仿宋_GB2312" pitchFamily="49" charset="-122"/>
                          <a:ea typeface="仿宋_GB2312" pitchFamily="49" charset="-122"/>
                        </a:defRPr>
                      </a:lvl2pPr>
                      <a:lvl3pPr algn="l">
                        <a:buClr>
                          <a:schemeClr val="accent1"/>
                        </a:buClr>
                        <a:buSzPct val="60000"/>
                        <a:buFont typeface="Wingdings" panose="05000000000000000000" pitchFamily="2" charset="2"/>
                        <a:defRPr kumimoji="1" sz="2000" b="1">
                          <a:solidFill>
                            <a:schemeClr val="tx1"/>
                          </a:solidFill>
                          <a:latin typeface="仿宋_GB2312" pitchFamily="49" charset="-122"/>
                          <a:ea typeface="仿宋_GB2312" pitchFamily="49" charset="-122"/>
                        </a:defRPr>
                      </a:lvl3pPr>
                      <a:lvl4pPr algn="l">
                        <a:buClr>
                          <a:schemeClr val="tx1"/>
                        </a:buClr>
                        <a:defRPr kumimoji="1" b="1">
                          <a:solidFill>
                            <a:schemeClr val="tx1"/>
                          </a:solidFill>
                          <a:latin typeface="仿宋_GB2312" pitchFamily="49" charset="-122"/>
                          <a:ea typeface="仿宋_GB2312" pitchFamily="49" charset="-122"/>
                        </a:defRPr>
                      </a:lvl4pPr>
                      <a:lvl5pPr algn="l">
                        <a:buClr>
                          <a:schemeClr val="accent1"/>
                        </a:buClr>
                        <a:defRPr kumimoji="1" b="1">
                          <a:solidFill>
                            <a:schemeClr val="tx1"/>
                          </a:solidFill>
                          <a:latin typeface="仿宋_GB2312" pitchFamily="49" charset="-122"/>
                          <a:ea typeface="仿宋_GB2312" pitchFamily="49" charset="-122"/>
                        </a:defRPr>
                      </a:lvl5pPr>
                      <a:lvl6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6pPr>
                      <a:lvl7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7pPr>
                      <a:lvl8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8pPr>
                      <a:lvl9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zh-CN" altLang="en-US"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rPr>
                        <a:t>物理网络</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pic>
        <p:nvPicPr>
          <p:cNvPr id="8"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8814" y="3859219"/>
            <a:ext cx="5638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956108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wipe(left)">
                                      <p:cBhvr>
                                        <p:cTn id="12" dur="500"/>
                                        <p:tgtEl>
                                          <p:spTgt spid="5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7">
                                            <p:txEl>
                                              <p:pRg st="6" end="6"/>
                                            </p:txEl>
                                          </p:spTgt>
                                        </p:tgtEl>
                                        <p:attrNameLst>
                                          <p:attrName>style.visibility</p:attrName>
                                        </p:attrNameLst>
                                      </p:cBhvr>
                                      <p:to>
                                        <p:strVal val="visible"/>
                                      </p:to>
                                    </p:set>
                                    <p:animEffect transition="in" filter="wipe(left)">
                                      <p:cBhvr>
                                        <p:cTn id="21" dur="500"/>
                                        <p:tgtEl>
                                          <p:spTgt spid="57">
                                            <p:txEl>
                                              <p:pRg st="6" end="6"/>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7">
                                            <p:txEl>
                                              <p:pRg st="10" end="10"/>
                                            </p:txEl>
                                          </p:spTgt>
                                        </p:tgtEl>
                                        <p:attrNameLst>
                                          <p:attrName>style.visibility</p:attrName>
                                        </p:attrNameLst>
                                      </p:cBhvr>
                                      <p:to>
                                        <p:strVal val="visible"/>
                                      </p:to>
                                    </p:set>
                                    <p:animEffect transition="in" filter="wipe(left)">
                                      <p:cBhvr>
                                        <p:cTn id="30" dur="500"/>
                                        <p:tgtEl>
                                          <p:spTgt spid="5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双协议</a:t>
            </a:r>
            <a:r>
              <a:rPr lang="zh-CN" altLang="en-US" dirty="0" smtClean="0"/>
              <a:t>栈 </a:t>
            </a:r>
            <a:r>
              <a:rPr lang="en-US" altLang="zh-CN" dirty="0" smtClean="0"/>
              <a:t>(Dual Stack)</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57" name="内容占位符 2"/>
          <p:cNvSpPr>
            <a:spLocks noGrp="1"/>
          </p:cNvSpPr>
          <p:nvPr>
            <p:ph idx="1"/>
          </p:nvPr>
        </p:nvSpPr>
        <p:spPr>
          <a:xfrm>
            <a:off x="457199" y="1444979"/>
            <a:ext cx="8370712" cy="815621"/>
          </a:xfrm>
        </p:spPr>
        <p:txBody>
          <a:bodyPr/>
          <a:lstStyle/>
          <a:p>
            <a:r>
              <a:rPr lang="zh-CN" altLang="en-US" sz="2000" dirty="0"/>
              <a:t>双栈方法就是主机和路由器在同一网络接口上运行</a:t>
            </a:r>
            <a:r>
              <a:rPr lang="en-US" altLang="zh-CN" sz="2000" dirty="0"/>
              <a:t>IPv4</a:t>
            </a:r>
            <a:r>
              <a:rPr lang="zh-CN" altLang="en-US" sz="2000" dirty="0"/>
              <a:t>栈和</a:t>
            </a:r>
            <a:r>
              <a:rPr lang="en-US" altLang="zh-CN" sz="2000" dirty="0"/>
              <a:t>IPv6</a:t>
            </a:r>
            <a:r>
              <a:rPr lang="zh-CN" altLang="en-US" sz="2000" dirty="0" smtClean="0"/>
              <a:t>栈</a:t>
            </a:r>
            <a:endParaRPr lang="zh-CN" altLang="en-US" sz="2000" dirty="0"/>
          </a:p>
        </p:txBody>
      </p:sp>
      <p:grpSp>
        <p:nvGrpSpPr>
          <p:cNvPr id="38" name="Group 4"/>
          <p:cNvGrpSpPr>
            <a:grpSpLocks/>
          </p:cNvGrpSpPr>
          <p:nvPr/>
        </p:nvGrpSpPr>
        <p:grpSpPr bwMode="auto">
          <a:xfrm>
            <a:off x="4964512" y="2152013"/>
            <a:ext cx="4179488" cy="4378325"/>
            <a:chOff x="242" y="818"/>
            <a:chExt cx="2897" cy="2804"/>
          </a:xfrm>
        </p:grpSpPr>
        <p:pic>
          <p:nvPicPr>
            <p:cNvPr id="39" name="Picture 5" descr="objects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 y="818"/>
              <a:ext cx="2888" cy="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6"/>
            <p:cNvSpPr>
              <a:spLocks noChangeArrowheads="1"/>
            </p:cNvSpPr>
            <p:nvPr/>
          </p:nvSpPr>
          <p:spPr bwMode="auto">
            <a:xfrm>
              <a:off x="292" y="2960"/>
              <a:ext cx="2546" cy="453"/>
            </a:xfrm>
            <a:prstGeom prst="cube">
              <a:avLst>
                <a:gd name="adj" fmla="val 25000"/>
              </a:avLst>
            </a:prstGeom>
            <a:gradFill rotWithShape="0">
              <a:gsLst>
                <a:gs pos="0">
                  <a:srgbClr val="ECD498"/>
                </a:gs>
                <a:gs pos="50000">
                  <a:srgbClr val="F5E9CB"/>
                </a:gs>
                <a:gs pos="100000">
                  <a:srgbClr val="ECD498"/>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zh-CN" altLang="en-US" sz="2000" smtClean="0">
                  <a:solidFill>
                    <a:srgbClr val="000000"/>
                  </a:solidFill>
                  <a:latin typeface="Calibri" panose="020F0502020204030204" pitchFamily="34" charset="0"/>
                </a:rPr>
                <a:t>物理</a:t>
              </a:r>
              <a:r>
                <a:rPr kumimoji="0" lang="en-US" altLang="zh-CN" sz="2000" smtClean="0">
                  <a:solidFill>
                    <a:srgbClr val="000000"/>
                  </a:solidFill>
                  <a:latin typeface="Calibri" panose="020F0502020204030204" pitchFamily="34" charset="0"/>
                </a:rPr>
                <a:t>/</a:t>
              </a:r>
              <a:r>
                <a:rPr kumimoji="0" lang="zh-CN" altLang="en-US" sz="2000" smtClean="0">
                  <a:solidFill>
                    <a:srgbClr val="000000"/>
                  </a:solidFill>
                  <a:latin typeface="Calibri" panose="020F0502020204030204" pitchFamily="34" charset="0"/>
                </a:rPr>
                <a:t>数据链路</a:t>
              </a:r>
            </a:p>
          </p:txBody>
        </p:sp>
        <p:sp>
          <p:nvSpPr>
            <p:cNvPr id="41" name="AutoShape 7"/>
            <p:cNvSpPr>
              <a:spLocks noChangeArrowheads="1"/>
            </p:cNvSpPr>
            <p:nvPr/>
          </p:nvSpPr>
          <p:spPr bwMode="auto">
            <a:xfrm>
              <a:off x="294" y="2256"/>
              <a:ext cx="1332" cy="453"/>
            </a:xfrm>
            <a:prstGeom prst="cube">
              <a:avLst>
                <a:gd name="adj" fmla="val 25000"/>
              </a:avLst>
            </a:prstGeom>
            <a:gradFill rotWithShape="0">
              <a:gsLst>
                <a:gs pos="0">
                  <a:srgbClr val="C27400"/>
                </a:gs>
                <a:gs pos="50000">
                  <a:srgbClr val="FF9900"/>
                </a:gs>
                <a:gs pos="100000">
                  <a:srgbClr val="C27400"/>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2000" smtClean="0">
                  <a:solidFill>
                    <a:srgbClr val="000000"/>
                  </a:solidFill>
                  <a:latin typeface="Calibri" panose="020F0502020204030204" pitchFamily="34" charset="0"/>
                </a:rPr>
                <a:t>IPv6</a:t>
              </a:r>
            </a:p>
          </p:txBody>
        </p:sp>
        <p:sp>
          <p:nvSpPr>
            <p:cNvPr id="42" name="AutoShape 8"/>
            <p:cNvSpPr>
              <a:spLocks noChangeArrowheads="1"/>
            </p:cNvSpPr>
            <p:nvPr/>
          </p:nvSpPr>
          <p:spPr bwMode="auto">
            <a:xfrm>
              <a:off x="1514" y="2256"/>
              <a:ext cx="1324" cy="453"/>
            </a:xfrm>
            <a:prstGeom prst="cube">
              <a:avLst>
                <a:gd name="adj" fmla="val 25000"/>
              </a:avLst>
            </a:prstGeom>
            <a:gradFill rotWithShape="0">
              <a:gsLst>
                <a:gs pos="0">
                  <a:srgbClr val="C29B74"/>
                </a:gs>
                <a:gs pos="50000">
                  <a:srgbClr val="FFCC99"/>
                </a:gs>
                <a:gs pos="100000">
                  <a:srgbClr val="C29B74"/>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2000" smtClean="0">
                  <a:solidFill>
                    <a:srgbClr val="000000"/>
                  </a:solidFill>
                  <a:latin typeface="Calibri" panose="020F0502020204030204" pitchFamily="34" charset="0"/>
                </a:rPr>
                <a:t>IPv4</a:t>
              </a:r>
            </a:p>
          </p:txBody>
        </p:sp>
        <p:sp>
          <p:nvSpPr>
            <p:cNvPr id="43" name="AutoShape 9"/>
            <p:cNvSpPr>
              <a:spLocks noChangeArrowheads="1"/>
            </p:cNvSpPr>
            <p:nvPr/>
          </p:nvSpPr>
          <p:spPr bwMode="auto">
            <a:xfrm>
              <a:off x="300" y="1928"/>
              <a:ext cx="1328" cy="453"/>
            </a:xfrm>
            <a:prstGeom prst="cube">
              <a:avLst>
                <a:gd name="adj" fmla="val 25000"/>
              </a:avLst>
            </a:prstGeom>
            <a:gradFill rotWithShape="0">
              <a:gsLst>
                <a:gs pos="0">
                  <a:srgbClr val="00A8D2"/>
                </a:gs>
                <a:gs pos="50000">
                  <a:srgbClr val="00CCFF"/>
                </a:gs>
                <a:gs pos="100000">
                  <a:srgbClr val="00A8D2"/>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2000" smtClean="0">
                  <a:solidFill>
                    <a:srgbClr val="000000"/>
                  </a:solidFill>
                  <a:latin typeface="Calibri" panose="020F0502020204030204" pitchFamily="34" charset="0"/>
                </a:rPr>
                <a:t>TCP/UDP</a:t>
              </a:r>
            </a:p>
          </p:txBody>
        </p:sp>
        <p:sp>
          <p:nvSpPr>
            <p:cNvPr id="44" name="AutoShape 10"/>
            <p:cNvSpPr>
              <a:spLocks noChangeArrowheads="1"/>
            </p:cNvSpPr>
            <p:nvPr/>
          </p:nvSpPr>
          <p:spPr bwMode="auto">
            <a:xfrm>
              <a:off x="249" y="845"/>
              <a:ext cx="2589" cy="848"/>
            </a:xfrm>
            <a:prstGeom prst="cube">
              <a:avLst>
                <a:gd name="adj" fmla="val 25000"/>
              </a:avLst>
            </a:prstGeom>
            <a:gradFill rotWithShape="0">
              <a:gsLst>
                <a:gs pos="0">
                  <a:schemeClr val="hlink"/>
                </a:gs>
                <a:gs pos="50000">
                  <a:schemeClr val="hlink">
                    <a:gamma/>
                    <a:tint val="43529"/>
                    <a:invGamma/>
                  </a:schemeClr>
                </a:gs>
                <a:gs pos="100000">
                  <a:schemeClr val="hlink"/>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defRPr/>
              </a:pPr>
              <a:r>
                <a:rPr lang="zh-CN" altLang="en-US" sz="2400" b="1">
                  <a:solidFill>
                    <a:srgbClr val="000000"/>
                  </a:solidFill>
                  <a:latin typeface="Calibri" panose="020F0502020204030204" pitchFamily="34" charset="0"/>
                  <a:ea typeface="华文楷体" panose="02010600040101010101" pitchFamily="2" charset="-122"/>
                </a:rPr>
                <a:t>应用</a:t>
              </a:r>
            </a:p>
          </p:txBody>
        </p:sp>
        <p:sp>
          <p:nvSpPr>
            <p:cNvPr id="45" name="Line 11"/>
            <p:cNvSpPr>
              <a:spLocks noChangeShapeType="1"/>
            </p:cNvSpPr>
            <p:nvPr/>
          </p:nvSpPr>
          <p:spPr bwMode="auto">
            <a:xfrm flipV="1">
              <a:off x="842" y="2724"/>
              <a:ext cx="1" cy="297"/>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FFFFFF"/>
                </a:solidFill>
                <a:latin typeface="Calibri" panose="020F0502020204030204" pitchFamily="34" charset="0"/>
                <a:ea typeface="华文楷体" panose="02010600040101010101" pitchFamily="2" charset="-122"/>
              </a:endParaRPr>
            </a:p>
          </p:txBody>
        </p:sp>
        <p:sp>
          <p:nvSpPr>
            <p:cNvPr id="46" name="Line 12"/>
            <p:cNvSpPr>
              <a:spLocks noChangeShapeType="1"/>
            </p:cNvSpPr>
            <p:nvPr/>
          </p:nvSpPr>
          <p:spPr bwMode="auto">
            <a:xfrm flipV="1">
              <a:off x="2158" y="2724"/>
              <a:ext cx="1" cy="297"/>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FFFFFF"/>
                </a:solidFill>
                <a:latin typeface="Calibri" panose="020F0502020204030204" pitchFamily="34" charset="0"/>
                <a:ea typeface="华文楷体" panose="02010600040101010101" pitchFamily="2" charset="-122"/>
              </a:endParaRPr>
            </a:p>
          </p:txBody>
        </p:sp>
        <p:sp>
          <p:nvSpPr>
            <p:cNvPr id="47" name="Text Box 13"/>
            <p:cNvSpPr txBox="1">
              <a:spLocks noChangeArrowheads="1"/>
            </p:cNvSpPr>
            <p:nvPr/>
          </p:nvSpPr>
          <p:spPr bwMode="auto">
            <a:xfrm>
              <a:off x="242" y="2726"/>
              <a:ext cx="52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1600" smtClean="0">
                  <a:solidFill>
                    <a:schemeClr val="bg2"/>
                  </a:solidFill>
                  <a:latin typeface="Calibri" panose="020F0502020204030204" pitchFamily="34" charset="0"/>
                </a:rPr>
                <a:t>0x0800</a:t>
              </a:r>
            </a:p>
          </p:txBody>
        </p:sp>
        <p:sp>
          <p:nvSpPr>
            <p:cNvPr id="48" name="Text Box 14"/>
            <p:cNvSpPr txBox="1">
              <a:spLocks noChangeArrowheads="1"/>
            </p:cNvSpPr>
            <p:nvPr/>
          </p:nvSpPr>
          <p:spPr bwMode="auto">
            <a:xfrm>
              <a:off x="2263" y="2734"/>
              <a:ext cx="53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1600" smtClean="0">
                  <a:solidFill>
                    <a:schemeClr val="bg2"/>
                  </a:solidFill>
                  <a:latin typeface="Calibri" panose="020F0502020204030204" pitchFamily="34" charset="0"/>
                </a:rPr>
                <a:t>0x86dd</a:t>
              </a:r>
            </a:p>
          </p:txBody>
        </p:sp>
        <p:sp>
          <p:nvSpPr>
            <p:cNvPr id="49" name="Line 15"/>
            <p:cNvSpPr>
              <a:spLocks noChangeShapeType="1"/>
            </p:cNvSpPr>
            <p:nvPr/>
          </p:nvSpPr>
          <p:spPr bwMode="auto">
            <a:xfrm flipV="1">
              <a:off x="912" y="1716"/>
              <a:ext cx="1" cy="297"/>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FFFFFF"/>
                </a:solidFill>
                <a:latin typeface="Calibri" panose="020F0502020204030204" pitchFamily="34" charset="0"/>
                <a:ea typeface="华文楷体" panose="02010600040101010101" pitchFamily="2" charset="-122"/>
              </a:endParaRPr>
            </a:p>
          </p:txBody>
        </p:sp>
        <p:sp>
          <p:nvSpPr>
            <p:cNvPr id="50" name="AutoShape 16"/>
            <p:cNvSpPr>
              <a:spLocks noChangeArrowheads="1"/>
            </p:cNvSpPr>
            <p:nvPr/>
          </p:nvSpPr>
          <p:spPr bwMode="auto">
            <a:xfrm>
              <a:off x="1510" y="1928"/>
              <a:ext cx="1328" cy="453"/>
            </a:xfrm>
            <a:prstGeom prst="cube">
              <a:avLst>
                <a:gd name="adj" fmla="val 25000"/>
              </a:avLst>
            </a:prstGeom>
            <a:gradFill rotWithShape="0">
              <a:gsLst>
                <a:gs pos="0">
                  <a:srgbClr val="749BC2"/>
                </a:gs>
                <a:gs pos="50000">
                  <a:srgbClr val="99CCFF"/>
                </a:gs>
                <a:gs pos="100000">
                  <a:srgbClr val="749BC2"/>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2000" smtClean="0">
                  <a:solidFill>
                    <a:srgbClr val="000000"/>
                  </a:solidFill>
                  <a:latin typeface="Calibri" panose="020F0502020204030204" pitchFamily="34" charset="0"/>
                </a:rPr>
                <a:t>TCP/UDP</a:t>
              </a:r>
            </a:p>
          </p:txBody>
        </p:sp>
        <p:sp>
          <p:nvSpPr>
            <p:cNvPr id="51" name="Line 17"/>
            <p:cNvSpPr>
              <a:spLocks noChangeShapeType="1"/>
            </p:cNvSpPr>
            <p:nvPr/>
          </p:nvSpPr>
          <p:spPr bwMode="auto">
            <a:xfrm flipV="1">
              <a:off x="2024" y="1732"/>
              <a:ext cx="1" cy="297"/>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smtClean="0">
                <a:solidFill>
                  <a:srgbClr val="FFFFFF"/>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8749666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wipe(left)">
                                      <p:cBhvr>
                                        <p:cTn id="7" dur="500"/>
                                        <p:tgtEl>
                                          <p:spTgt spid="5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双栈应用</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grpSp>
        <p:nvGrpSpPr>
          <p:cNvPr id="36" name="组合 35"/>
          <p:cNvGrpSpPr/>
          <p:nvPr/>
        </p:nvGrpSpPr>
        <p:grpSpPr>
          <a:xfrm>
            <a:off x="235685" y="1869976"/>
            <a:ext cx="8750270" cy="3997424"/>
            <a:chOff x="235685" y="1412776"/>
            <a:chExt cx="9503255" cy="4063226"/>
          </a:xfrm>
        </p:grpSpPr>
        <p:grpSp>
          <p:nvGrpSpPr>
            <p:cNvPr id="37" name="Group 3"/>
            <p:cNvGrpSpPr>
              <a:grpSpLocks/>
            </p:cNvGrpSpPr>
            <p:nvPr/>
          </p:nvGrpSpPr>
          <p:grpSpPr bwMode="auto">
            <a:xfrm>
              <a:off x="2944357" y="1565747"/>
              <a:ext cx="4368271" cy="1223962"/>
              <a:chOff x="912" y="768"/>
              <a:chExt cx="2400" cy="1584"/>
            </a:xfrm>
          </p:grpSpPr>
          <p:sp>
            <p:nvSpPr>
              <p:cNvPr id="105"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6"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7"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8"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9"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0"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1"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2"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3"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grpSp>
            <p:nvGrpSpPr>
              <p:cNvPr id="114" name="Group 13"/>
              <p:cNvGrpSpPr>
                <a:grpSpLocks/>
              </p:cNvGrpSpPr>
              <p:nvPr/>
            </p:nvGrpSpPr>
            <p:grpSpPr bwMode="auto">
              <a:xfrm>
                <a:off x="912" y="768"/>
                <a:ext cx="2386" cy="1553"/>
                <a:chOff x="912" y="768"/>
                <a:chExt cx="2386" cy="1553"/>
              </a:xfrm>
            </p:grpSpPr>
            <p:sp>
              <p:nvSpPr>
                <p:cNvPr id="115"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6"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7"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8"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9"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20"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21"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22"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23"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grpSp>
        </p:grpSp>
        <p:sp>
          <p:nvSpPr>
            <p:cNvPr id="52" name="Freeform 23"/>
            <p:cNvSpPr>
              <a:spLocks/>
            </p:cNvSpPr>
            <p:nvPr/>
          </p:nvSpPr>
          <p:spPr bwMode="auto">
            <a:xfrm flipH="1">
              <a:off x="7355622" y="2943697"/>
              <a:ext cx="749829"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53" name="Freeform 24"/>
            <p:cNvSpPr>
              <a:spLocks/>
            </p:cNvSpPr>
            <p:nvPr/>
          </p:nvSpPr>
          <p:spPr bwMode="auto">
            <a:xfrm>
              <a:off x="1976114" y="2950047"/>
              <a:ext cx="990600"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ffec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54" name="Line 25"/>
            <p:cNvSpPr>
              <a:spLocks noChangeShapeType="1"/>
            </p:cNvSpPr>
            <p:nvPr/>
          </p:nvSpPr>
          <p:spPr bwMode="auto">
            <a:xfrm>
              <a:off x="841051" y="2321397"/>
              <a:ext cx="87503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Calibri" panose="020F0502020204030204" pitchFamily="34" charset="0"/>
                <a:ea typeface="华文楷体" panose="02010600040101010101" pitchFamily="2" charset="-122"/>
              </a:endParaRPr>
            </a:p>
          </p:txBody>
        </p:sp>
        <p:pic>
          <p:nvPicPr>
            <p:cNvPr id="55"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851" y="2018185"/>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064"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28"/>
            <p:cNvSpPr txBox="1">
              <a:spLocks noChangeArrowheads="1"/>
            </p:cNvSpPr>
            <p:nvPr/>
          </p:nvSpPr>
          <p:spPr bwMode="auto">
            <a:xfrm>
              <a:off x="2122373" y="1412776"/>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Calibri" panose="020F0502020204030204" pitchFamily="34" charset="0"/>
                  <a:ea typeface="华文楷体" panose="02010600040101010101" pitchFamily="2" charset="-122"/>
                </a:rPr>
                <a:t>双协议栈</a:t>
              </a:r>
            </a:p>
            <a:p>
              <a:pPr algn="ctr"/>
              <a:r>
                <a:rPr kumimoji="1" lang="en-US" altLang="zh-CN" sz="2000" b="1" dirty="0">
                  <a:solidFill>
                    <a:srgbClr val="C00000"/>
                  </a:solidFill>
                  <a:latin typeface="Calibri" panose="020F0502020204030204" pitchFamily="34" charset="0"/>
                  <a:ea typeface="华文楷体" panose="02010600040101010101" pitchFamily="2" charset="-122"/>
                </a:rPr>
                <a:t>IPv6/IPv4</a:t>
              </a:r>
            </a:p>
          </p:txBody>
        </p:sp>
        <p:pic>
          <p:nvPicPr>
            <p:cNvPr id="59"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6810"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2710"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1"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3576"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7969" y="2018185"/>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 Box 33"/>
            <p:cNvSpPr txBox="1">
              <a:spLocks noChangeArrowheads="1"/>
            </p:cNvSpPr>
            <p:nvPr/>
          </p:nvSpPr>
          <p:spPr bwMode="auto">
            <a:xfrm>
              <a:off x="510851" y="1628800"/>
              <a:ext cx="641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Calibri" panose="020F0502020204030204" pitchFamily="34" charset="0"/>
                  <a:ea typeface="华文楷体" panose="02010600040101010101" pitchFamily="2" charset="-122"/>
                </a:rPr>
                <a:t>IPv6</a:t>
              </a:r>
            </a:p>
          </p:txBody>
        </p:sp>
        <p:sp>
          <p:nvSpPr>
            <p:cNvPr id="64" name="Text Box 34"/>
            <p:cNvSpPr txBox="1">
              <a:spLocks noChangeArrowheads="1"/>
            </p:cNvSpPr>
            <p:nvPr/>
          </p:nvSpPr>
          <p:spPr bwMode="auto">
            <a:xfrm>
              <a:off x="9078539" y="1628800"/>
              <a:ext cx="641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Calibri" panose="020F0502020204030204" pitchFamily="34" charset="0"/>
                  <a:ea typeface="华文楷体" panose="02010600040101010101" pitchFamily="2" charset="-122"/>
                </a:rPr>
                <a:t>IPv6</a:t>
              </a:r>
            </a:p>
          </p:txBody>
        </p:sp>
        <p:sp>
          <p:nvSpPr>
            <p:cNvPr id="65" name="Text Box 35"/>
            <p:cNvSpPr txBox="1">
              <a:spLocks noChangeArrowheads="1"/>
            </p:cNvSpPr>
            <p:nvPr/>
          </p:nvSpPr>
          <p:spPr bwMode="auto">
            <a:xfrm>
              <a:off x="4683066" y="1533997"/>
              <a:ext cx="12121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Calibri" panose="020F0502020204030204" pitchFamily="34" charset="0"/>
                  <a:ea typeface="华文楷体" panose="02010600040101010101" pitchFamily="2" charset="-122"/>
                </a:rPr>
                <a:t>IPv4 </a:t>
              </a:r>
              <a:r>
                <a:rPr kumimoji="1" lang="zh-CN" altLang="en-US" sz="2000" b="1" dirty="0">
                  <a:solidFill>
                    <a:srgbClr val="000099"/>
                  </a:solidFill>
                  <a:latin typeface="Calibri" panose="020F0502020204030204" pitchFamily="34" charset="0"/>
                  <a:ea typeface="华文楷体" panose="02010600040101010101" pitchFamily="2" charset="-122"/>
                </a:rPr>
                <a:t>网络</a:t>
              </a:r>
            </a:p>
          </p:txBody>
        </p:sp>
        <p:sp>
          <p:nvSpPr>
            <p:cNvPr id="66" name="Text Box 36"/>
            <p:cNvSpPr txBox="1">
              <a:spLocks noChangeArrowheads="1"/>
            </p:cNvSpPr>
            <p:nvPr/>
          </p:nvSpPr>
          <p:spPr bwMode="auto">
            <a:xfrm>
              <a:off x="235685" y="2004963"/>
              <a:ext cx="3241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A</a:t>
              </a:r>
            </a:p>
          </p:txBody>
        </p:sp>
        <p:sp>
          <p:nvSpPr>
            <p:cNvPr id="67" name="Text Box 37"/>
            <p:cNvSpPr txBox="1">
              <a:spLocks noChangeArrowheads="1"/>
            </p:cNvSpPr>
            <p:nvPr/>
          </p:nvSpPr>
          <p:spPr bwMode="auto">
            <a:xfrm>
              <a:off x="2388864" y="1993850"/>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B</a:t>
              </a:r>
            </a:p>
          </p:txBody>
        </p:sp>
        <p:sp>
          <p:nvSpPr>
            <p:cNvPr id="68" name="Text Box 38"/>
            <p:cNvSpPr txBox="1">
              <a:spLocks noChangeArrowheads="1"/>
            </p:cNvSpPr>
            <p:nvPr/>
          </p:nvSpPr>
          <p:spPr bwMode="auto">
            <a:xfrm>
              <a:off x="3797374" y="1982738"/>
              <a:ext cx="306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C</a:t>
              </a:r>
            </a:p>
          </p:txBody>
        </p:sp>
        <p:sp>
          <p:nvSpPr>
            <p:cNvPr id="69" name="Text Box 39"/>
            <p:cNvSpPr txBox="1">
              <a:spLocks noChangeArrowheads="1"/>
            </p:cNvSpPr>
            <p:nvPr/>
          </p:nvSpPr>
          <p:spPr bwMode="auto">
            <a:xfrm>
              <a:off x="5340026" y="1971625"/>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D</a:t>
              </a:r>
            </a:p>
          </p:txBody>
        </p:sp>
        <p:sp>
          <p:nvSpPr>
            <p:cNvPr id="70" name="Text Box 40"/>
            <p:cNvSpPr txBox="1">
              <a:spLocks noChangeArrowheads="1"/>
            </p:cNvSpPr>
            <p:nvPr/>
          </p:nvSpPr>
          <p:spPr bwMode="auto">
            <a:xfrm>
              <a:off x="6757135" y="1960513"/>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E</a:t>
              </a:r>
            </a:p>
          </p:txBody>
        </p:sp>
        <p:sp>
          <p:nvSpPr>
            <p:cNvPr id="71" name="Text Box 41"/>
            <p:cNvSpPr txBox="1">
              <a:spLocks noChangeArrowheads="1"/>
            </p:cNvSpPr>
            <p:nvPr/>
          </p:nvSpPr>
          <p:spPr bwMode="auto">
            <a:xfrm>
              <a:off x="8913440" y="1949400"/>
              <a:ext cx="290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F</a:t>
              </a:r>
            </a:p>
          </p:txBody>
        </p:sp>
        <p:sp>
          <p:nvSpPr>
            <p:cNvPr id="72" name="Rectangle 42"/>
            <p:cNvSpPr>
              <a:spLocks noChangeArrowheads="1"/>
            </p:cNvSpPr>
            <p:nvPr/>
          </p:nvSpPr>
          <p:spPr bwMode="auto">
            <a:xfrm>
              <a:off x="574484" y="2942109"/>
              <a:ext cx="140335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3" name="Rectangle 43"/>
            <p:cNvSpPr>
              <a:spLocks noChangeArrowheads="1"/>
            </p:cNvSpPr>
            <p:nvPr/>
          </p:nvSpPr>
          <p:spPr bwMode="auto">
            <a:xfrm>
              <a:off x="610600" y="2962748"/>
              <a:ext cx="1368954" cy="11779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4" name="Text Box 44"/>
            <p:cNvSpPr txBox="1">
              <a:spLocks noChangeArrowheads="1"/>
            </p:cNvSpPr>
            <p:nvPr/>
          </p:nvSpPr>
          <p:spPr bwMode="auto">
            <a:xfrm>
              <a:off x="574484" y="2942109"/>
              <a:ext cx="148418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流标号：</a:t>
              </a:r>
              <a:r>
                <a:rPr kumimoji="1" lang="en-US" altLang="zh-CN" sz="1600" b="1">
                  <a:solidFill>
                    <a:srgbClr val="000099"/>
                  </a:solidFill>
                  <a:latin typeface="Calibri" panose="020F0502020204030204" pitchFamily="34" charset="0"/>
                  <a:ea typeface="华文楷体" panose="02010600040101010101" pitchFamily="2" charset="-122"/>
                </a:rPr>
                <a:t>X</a:t>
              </a:r>
            </a:p>
            <a:p>
              <a:r>
                <a:rPr kumimoji="1" lang="zh-CN" altLang="en-US" sz="1600" b="1">
                  <a:solidFill>
                    <a:srgbClr val="000099"/>
                  </a:solidFill>
                  <a:latin typeface="Calibri" panose="020F0502020204030204" pitchFamily="34" charset="0"/>
                  <a:ea typeface="华文楷体" panose="02010600040101010101" pitchFamily="2" charset="-122"/>
                </a:rPr>
                <a:t>源地址：</a:t>
              </a:r>
              <a:r>
                <a:rPr kumimoji="1" lang="en-US" altLang="zh-CN" sz="1600" b="1">
                  <a:solidFill>
                    <a:srgbClr val="000099"/>
                  </a:solidFill>
                  <a:latin typeface="Calibri" panose="020F0502020204030204" pitchFamily="34" charset="0"/>
                  <a:ea typeface="华文楷体" panose="02010600040101010101" pitchFamily="2" charset="-122"/>
                </a:rPr>
                <a:t>A</a:t>
              </a:r>
            </a:p>
            <a:p>
              <a:r>
                <a:rPr kumimoji="1" lang="zh-CN" altLang="en-US" sz="1600" b="1">
                  <a:solidFill>
                    <a:srgbClr val="000099"/>
                  </a:solidFill>
                  <a:latin typeface="Calibri" panose="020F0502020204030204" pitchFamily="34" charset="0"/>
                  <a:ea typeface="华文楷体" panose="02010600040101010101" pitchFamily="2" charset="-122"/>
                </a:rPr>
                <a:t>目的地址：</a:t>
              </a:r>
              <a:r>
                <a:rPr kumimoji="1" lang="en-US" altLang="zh-CN" sz="1600" b="1">
                  <a:solidFill>
                    <a:srgbClr val="000099"/>
                  </a:solidFill>
                  <a:latin typeface="Calibri" panose="020F0502020204030204" pitchFamily="34" charset="0"/>
                  <a:ea typeface="华文楷体" panose="02010600040101010101" pitchFamily="2" charset="-122"/>
                </a:rPr>
                <a:t>F</a:t>
              </a:r>
            </a:p>
            <a:p>
              <a:r>
                <a:rPr kumimoji="1" lang="en-US" altLang="zh-CN" sz="1600" b="1">
                  <a:solidFill>
                    <a:srgbClr val="000099"/>
                  </a:solidFill>
                  <a:latin typeface="Calibri" panose="020F0502020204030204" pitchFamily="34" charset="0"/>
                  <a:ea typeface="华文楷体" panose="02010600040101010101" pitchFamily="2" charset="-122"/>
                </a:rPr>
                <a:t>……</a:t>
              </a:r>
            </a:p>
            <a:p>
              <a:endParaRPr kumimoji="1" lang="en-US" altLang="zh-CN" sz="1600" b="1">
                <a:solidFill>
                  <a:srgbClr val="000099"/>
                </a:solidFill>
                <a:latin typeface="Calibri" panose="020F0502020204030204" pitchFamily="34" charset="0"/>
                <a:ea typeface="华文楷体" panose="02010600040101010101" pitchFamily="2" charset="-122"/>
              </a:endParaRPr>
            </a:p>
            <a:p>
              <a:endParaRPr kumimoji="1" lang="en-US" altLang="zh-CN" sz="1600" b="1">
                <a:solidFill>
                  <a:srgbClr val="000099"/>
                </a:solidFill>
                <a:latin typeface="Calibri" panose="020F0502020204030204" pitchFamily="34" charset="0"/>
                <a:ea typeface="华文楷体" panose="02010600040101010101" pitchFamily="2" charset="-122"/>
              </a:endParaRPr>
            </a:p>
            <a:p>
              <a:r>
                <a:rPr kumimoji="1" lang="en-US" altLang="zh-CN" sz="1600" b="1">
                  <a:solidFill>
                    <a:srgbClr val="000099"/>
                  </a:solidFill>
                  <a:latin typeface="Calibri" panose="020F0502020204030204" pitchFamily="34" charset="0"/>
                  <a:ea typeface="华文楷体" panose="02010600040101010101" pitchFamily="2" charset="-122"/>
                </a:rPr>
                <a:t>   </a:t>
              </a:r>
              <a:r>
                <a:rPr kumimoji="1" lang="zh-CN" altLang="en-US" sz="1600" b="1">
                  <a:solidFill>
                    <a:srgbClr val="000099"/>
                  </a:solidFill>
                  <a:latin typeface="Calibri" panose="020F0502020204030204" pitchFamily="34" charset="0"/>
                  <a:ea typeface="华文楷体" panose="02010600040101010101" pitchFamily="2" charset="-122"/>
                </a:rPr>
                <a:t>数据部分</a:t>
              </a:r>
            </a:p>
          </p:txBody>
        </p:sp>
        <p:sp>
          <p:nvSpPr>
            <p:cNvPr id="75" name="Rectangle 45"/>
            <p:cNvSpPr>
              <a:spLocks noChangeArrowheads="1"/>
            </p:cNvSpPr>
            <p:nvPr/>
          </p:nvSpPr>
          <p:spPr bwMode="auto">
            <a:xfrm>
              <a:off x="8105452" y="2942109"/>
              <a:ext cx="140335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6" name="Rectangle 46"/>
            <p:cNvSpPr>
              <a:spLocks noChangeArrowheads="1"/>
            </p:cNvSpPr>
            <p:nvPr/>
          </p:nvSpPr>
          <p:spPr bwMode="auto">
            <a:xfrm>
              <a:off x="8126089" y="2962748"/>
              <a:ext cx="1382713" cy="11779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7" name="Text Box 47"/>
            <p:cNvSpPr txBox="1">
              <a:spLocks noChangeArrowheads="1"/>
            </p:cNvSpPr>
            <p:nvPr/>
          </p:nvSpPr>
          <p:spPr bwMode="auto">
            <a:xfrm>
              <a:off x="8105452" y="2942109"/>
              <a:ext cx="150481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流标号：无</a:t>
              </a:r>
            </a:p>
            <a:p>
              <a:r>
                <a:rPr kumimoji="1" lang="zh-CN" altLang="en-US" sz="1600" b="1">
                  <a:solidFill>
                    <a:srgbClr val="000099"/>
                  </a:solidFill>
                  <a:latin typeface="Calibri" panose="020F0502020204030204" pitchFamily="34" charset="0"/>
                  <a:ea typeface="华文楷体" panose="02010600040101010101" pitchFamily="2" charset="-122"/>
                </a:rPr>
                <a:t>源地址：</a:t>
              </a:r>
              <a:r>
                <a:rPr kumimoji="1" lang="en-US" altLang="zh-CN" sz="1600" b="1">
                  <a:solidFill>
                    <a:srgbClr val="000099"/>
                  </a:solidFill>
                  <a:latin typeface="Calibri" panose="020F0502020204030204" pitchFamily="34" charset="0"/>
                  <a:ea typeface="华文楷体" panose="02010600040101010101" pitchFamily="2" charset="-122"/>
                </a:rPr>
                <a:t>A</a:t>
              </a:r>
            </a:p>
            <a:p>
              <a:r>
                <a:rPr kumimoji="1" lang="zh-CN" altLang="en-US" sz="1600" b="1">
                  <a:solidFill>
                    <a:srgbClr val="000099"/>
                  </a:solidFill>
                  <a:latin typeface="Calibri" panose="020F0502020204030204" pitchFamily="34" charset="0"/>
                  <a:ea typeface="华文楷体" panose="02010600040101010101" pitchFamily="2" charset="-122"/>
                </a:rPr>
                <a:t>目的地址：</a:t>
              </a:r>
              <a:r>
                <a:rPr kumimoji="1" lang="en-US" altLang="zh-CN" sz="1600" b="1">
                  <a:solidFill>
                    <a:srgbClr val="000099"/>
                  </a:solidFill>
                  <a:latin typeface="Calibri" panose="020F0502020204030204" pitchFamily="34" charset="0"/>
                  <a:ea typeface="华文楷体" panose="02010600040101010101" pitchFamily="2" charset="-122"/>
                </a:rPr>
                <a:t>F</a:t>
              </a:r>
            </a:p>
            <a:p>
              <a:r>
                <a:rPr kumimoji="1" lang="en-US" altLang="zh-CN" sz="1600" b="1">
                  <a:solidFill>
                    <a:srgbClr val="000099"/>
                  </a:solidFill>
                  <a:latin typeface="Calibri" panose="020F0502020204030204" pitchFamily="34" charset="0"/>
                  <a:ea typeface="华文楷体" panose="02010600040101010101" pitchFamily="2" charset="-122"/>
                </a:rPr>
                <a:t>……</a:t>
              </a:r>
            </a:p>
            <a:p>
              <a:endParaRPr kumimoji="1" lang="en-US" altLang="zh-CN" sz="1600" b="1">
                <a:solidFill>
                  <a:srgbClr val="000099"/>
                </a:solidFill>
                <a:latin typeface="Calibri" panose="020F0502020204030204" pitchFamily="34" charset="0"/>
                <a:ea typeface="华文楷体" panose="02010600040101010101" pitchFamily="2" charset="-122"/>
              </a:endParaRPr>
            </a:p>
            <a:p>
              <a:endParaRPr kumimoji="1" lang="en-US" altLang="zh-CN" sz="1600" b="1">
                <a:solidFill>
                  <a:srgbClr val="000099"/>
                </a:solidFill>
                <a:latin typeface="Calibri" panose="020F0502020204030204" pitchFamily="34" charset="0"/>
                <a:ea typeface="华文楷体" panose="02010600040101010101" pitchFamily="2" charset="-122"/>
              </a:endParaRPr>
            </a:p>
            <a:p>
              <a:r>
                <a:rPr kumimoji="1" lang="en-US" altLang="zh-CN" sz="1600" b="1">
                  <a:solidFill>
                    <a:srgbClr val="000099"/>
                  </a:solidFill>
                  <a:latin typeface="Calibri" panose="020F0502020204030204" pitchFamily="34" charset="0"/>
                  <a:ea typeface="华文楷体" panose="02010600040101010101" pitchFamily="2" charset="-122"/>
                </a:rPr>
                <a:t>   </a:t>
              </a:r>
              <a:r>
                <a:rPr kumimoji="1" lang="zh-CN" altLang="en-US" sz="1600" b="1">
                  <a:solidFill>
                    <a:srgbClr val="000099"/>
                  </a:solidFill>
                  <a:latin typeface="Calibri" panose="020F0502020204030204" pitchFamily="34" charset="0"/>
                  <a:ea typeface="华文楷体" panose="02010600040101010101" pitchFamily="2" charset="-122"/>
                </a:rPr>
                <a:t>数据部分</a:t>
              </a:r>
            </a:p>
          </p:txBody>
        </p:sp>
        <p:sp>
          <p:nvSpPr>
            <p:cNvPr id="78" name="Line 48"/>
            <p:cNvSpPr>
              <a:spLocks noChangeShapeType="1"/>
            </p:cNvSpPr>
            <p:nvPr/>
          </p:nvSpPr>
          <p:spPr bwMode="auto">
            <a:xfrm>
              <a:off x="7585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9" name="Line 49"/>
            <p:cNvSpPr>
              <a:spLocks noChangeShapeType="1"/>
            </p:cNvSpPr>
            <p:nvPr/>
          </p:nvSpPr>
          <p:spPr bwMode="auto">
            <a:xfrm>
              <a:off x="30699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0" name="Line 50"/>
            <p:cNvSpPr>
              <a:spLocks noChangeShapeType="1"/>
            </p:cNvSpPr>
            <p:nvPr/>
          </p:nvSpPr>
          <p:spPr bwMode="auto">
            <a:xfrm>
              <a:off x="612425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1" name="Line 51"/>
            <p:cNvSpPr>
              <a:spLocks noChangeShapeType="1"/>
            </p:cNvSpPr>
            <p:nvPr/>
          </p:nvSpPr>
          <p:spPr bwMode="auto">
            <a:xfrm>
              <a:off x="83531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2" name="Text Box 52"/>
            <p:cNvSpPr txBox="1">
              <a:spLocks noChangeArrowheads="1"/>
            </p:cNvSpPr>
            <p:nvPr/>
          </p:nvSpPr>
          <p:spPr bwMode="auto">
            <a:xfrm>
              <a:off x="7077094" y="1412776"/>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Calibri" panose="020F0502020204030204" pitchFamily="34" charset="0"/>
                  <a:ea typeface="华文楷体" panose="02010600040101010101" pitchFamily="2" charset="-122"/>
                </a:rPr>
                <a:t>双协议栈</a:t>
              </a:r>
            </a:p>
            <a:p>
              <a:pPr algn="ctr"/>
              <a:r>
                <a:rPr kumimoji="1" lang="en-US" altLang="zh-CN" sz="2000" b="1" dirty="0">
                  <a:solidFill>
                    <a:srgbClr val="C00000"/>
                  </a:solidFill>
                  <a:latin typeface="Calibri" panose="020F0502020204030204" pitchFamily="34" charset="0"/>
                  <a:ea typeface="华文楷体" panose="02010600040101010101" pitchFamily="2" charset="-122"/>
                </a:rPr>
                <a:t>IPv6/IPv4</a:t>
              </a:r>
            </a:p>
          </p:txBody>
        </p:sp>
        <p:sp>
          <p:nvSpPr>
            <p:cNvPr id="83" name="Text Box 53"/>
            <p:cNvSpPr txBox="1">
              <a:spLocks noChangeArrowheads="1"/>
            </p:cNvSpPr>
            <p:nvPr/>
          </p:nvSpPr>
          <p:spPr bwMode="auto">
            <a:xfrm>
              <a:off x="4915238" y="3213573"/>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Calibri" panose="020F0502020204030204" pitchFamily="34" charset="0"/>
                  <a:ea typeface="华文楷体" panose="02010600040101010101" pitchFamily="2" charset="-122"/>
                </a:rPr>
                <a:t>…</a:t>
              </a:r>
            </a:p>
          </p:txBody>
        </p:sp>
        <p:sp>
          <p:nvSpPr>
            <p:cNvPr id="84" name="Text Box 54"/>
            <p:cNvSpPr txBox="1">
              <a:spLocks noChangeArrowheads="1"/>
            </p:cNvSpPr>
            <p:nvPr/>
          </p:nvSpPr>
          <p:spPr bwMode="auto">
            <a:xfrm>
              <a:off x="631237" y="5013797"/>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Calibri" panose="020F0502020204030204" pitchFamily="34" charset="0"/>
                  <a:ea typeface="华文楷体" panose="02010600040101010101" pitchFamily="2" charset="-122"/>
                </a:rPr>
                <a:t>IPv6 </a:t>
              </a:r>
              <a:r>
                <a:rPr kumimoji="1" lang="zh-CN" altLang="en-US" sz="1600" b="1" dirty="0">
                  <a:solidFill>
                    <a:srgbClr val="000099"/>
                  </a:solidFill>
                  <a:latin typeface="Calibri" panose="020F0502020204030204" pitchFamily="34" charset="0"/>
                  <a:ea typeface="华文楷体" panose="02010600040101010101" pitchFamily="2" charset="-122"/>
                </a:rPr>
                <a:t>数据报</a:t>
              </a:r>
            </a:p>
          </p:txBody>
        </p:sp>
        <p:grpSp>
          <p:nvGrpSpPr>
            <p:cNvPr id="85" name="组合 84"/>
            <p:cNvGrpSpPr/>
            <p:nvPr/>
          </p:nvGrpSpPr>
          <p:grpSpPr>
            <a:xfrm>
              <a:off x="2850479" y="2492896"/>
              <a:ext cx="4622801" cy="2952328"/>
              <a:chOff x="2822251" y="2637309"/>
              <a:chExt cx="4622801" cy="2590800"/>
            </a:xfrm>
          </p:grpSpPr>
          <p:sp>
            <p:nvSpPr>
              <p:cNvPr id="103" name="Line 55"/>
              <p:cNvSpPr>
                <a:spLocks noChangeShapeType="1"/>
              </p:cNvSpPr>
              <p:nvPr/>
            </p:nvSpPr>
            <p:spPr bwMode="auto">
              <a:xfrm>
                <a:off x="2822251" y="2637309"/>
                <a:ext cx="0" cy="2590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4" name="Line 56"/>
              <p:cNvSpPr>
                <a:spLocks noChangeShapeType="1"/>
              </p:cNvSpPr>
              <p:nvPr/>
            </p:nvSpPr>
            <p:spPr bwMode="auto">
              <a:xfrm>
                <a:off x="7445052" y="2637309"/>
                <a:ext cx="0" cy="2590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grpSp>
        <p:sp>
          <p:nvSpPr>
            <p:cNvPr id="86" name="Text Box 57"/>
            <p:cNvSpPr txBox="1">
              <a:spLocks noChangeArrowheads="1"/>
            </p:cNvSpPr>
            <p:nvPr/>
          </p:nvSpPr>
          <p:spPr bwMode="auto">
            <a:xfrm>
              <a:off x="8177683" y="5013797"/>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Calibri" panose="020F0502020204030204" pitchFamily="34" charset="0"/>
                  <a:ea typeface="华文楷体" panose="02010600040101010101" pitchFamily="2" charset="-122"/>
                </a:rPr>
                <a:t>IPv6 </a:t>
              </a:r>
              <a:r>
                <a:rPr kumimoji="1" lang="zh-CN" altLang="en-US" sz="1600" b="1">
                  <a:solidFill>
                    <a:srgbClr val="000099"/>
                  </a:solidFill>
                  <a:latin typeface="Calibri" panose="020F0502020204030204" pitchFamily="34" charset="0"/>
                  <a:ea typeface="华文楷体" panose="02010600040101010101" pitchFamily="2" charset="-122"/>
                </a:rPr>
                <a:t>数据报</a:t>
              </a:r>
            </a:p>
          </p:txBody>
        </p:sp>
        <p:sp>
          <p:nvSpPr>
            <p:cNvPr id="87" name="Line 58"/>
            <p:cNvSpPr>
              <a:spLocks noChangeShapeType="1"/>
            </p:cNvSpPr>
            <p:nvPr/>
          </p:nvSpPr>
          <p:spPr bwMode="auto">
            <a:xfrm>
              <a:off x="593402" y="41501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8" name="Line 59"/>
            <p:cNvSpPr>
              <a:spLocks noChangeShapeType="1"/>
            </p:cNvSpPr>
            <p:nvPr/>
          </p:nvSpPr>
          <p:spPr bwMode="auto">
            <a:xfrm>
              <a:off x="8105452" y="41501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9" name="Rectangle 60"/>
            <p:cNvSpPr>
              <a:spLocks noChangeArrowheads="1"/>
            </p:cNvSpPr>
            <p:nvPr/>
          </p:nvSpPr>
          <p:spPr bwMode="auto">
            <a:xfrm>
              <a:off x="2968434" y="2942109"/>
              <a:ext cx="140335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0" name="Rectangle 61"/>
            <p:cNvSpPr>
              <a:spLocks noChangeArrowheads="1"/>
            </p:cNvSpPr>
            <p:nvPr/>
          </p:nvSpPr>
          <p:spPr bwMode="auto">
            <a:xfrm>
              <a:off x="2982192" y="2951635"/>
              <a:ext cx="1382713" cy="8858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1" name="Text Box 62"/>
            <p:cNvSpPr txBox="1">
              <a:spLocks noChangeArrowheads="1"/>
            </p:cNvSpPr>
            <p:nvPr/>
          </p:nvSpPr>
          <p:spPr bwMode="auto">
            <a:xfrm>
              <a:off x="2968434" y="2942109"/>
              <a:ext cx="1504817" cy="13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源地址</a:t>
              </a:r>
              <a:r>
                <a:rPr kumimoji="1" lang="zh-CN" altLang="en-US" sz="1600" b="1" smtClean="0">
                  <a:solidFill>
                    <a:srgbClr val="000099"/>
                  </a:solidFill>
                  <a:latin typeface="Calibri" panose="020F0502020204030204" pitchFamily="34" charset="0"/>
                  <a:ea typeface="华文楷体" panose="02010600040101010101" pitchFamily="2" charset="-122"/>
                </a:rPr>
                <a:t>：</a:t>
              </a:r>
              <a:r>
                <a:rPr kumimoji="1" lang="en-US" altLang="zh-CN" sz="1600" b="1" smtClean="0">
                  <a:solidFill>
                    <a:srgbClr val="000099"/>
                  </a:solidFill>
                  <a:latin typeface="Calibri" panose="020F0502020204030204" pitchFamily="34" charset="0"/>
                  <a:ea typeface="华文楷体" panose="02010600040101010101" pitchFamily="2" charset="-122"/>
                </a:rPr>
                <a:t>**</a:t>
              </a:r>
              <a:endParaRPr kumimoji="1" lang="en-US" altLang="zh-CN" sz="1600" b="1">
                <a:solidFill>
                  <a:srgbClr val="000099"/>
                </a:solidFill>
                <a:latin typeface="Calibri" panose="020F0502020204030204" pitchFamily="34" charset="0"/>
                <a:ea typeface="华文楷体" panose="02010600040101010101" pitchFamily="2" charset="-122"/>
              </a:endParaRPr>
            </a:p>
            <a:p>
              <a:r>
                <a:rPr kumimoji="1" lang="zh-CN" altLang="en-US" sz="1600" b="1">
                  <a:solidFill>
                    <a:srgbClr val="000099"/>
                  </a:solidFill>
                  <a:latin typeface="Calibri" panose="020F0502020204030204" pitchFamily="34" charset="0"/>
                  <a:ea typeface="华文楷体" panose="02010600040101010101" pitchFamily="2" charset="-122"/>
                </a:rPr>
                <a:t>目的地址</a:t>
              </a:r>
              <a:r>
                <a:rPr kumimoji="1" lang="zh-CN" altLang="en-US" sz="1600" b="1" smtClean="0">
                  <a:solidFill>
                    <a:srgbClr val="000099"/>
                  </a:solidFill>
                  <a:latin typeface="Calibri" panose="020F0502020204030204" pitchFamily="34" charset="0"/>
                  <a:ea typeface="华文楷体" panose="02010600040101010101" pitchFamily="2" charset="-122"/>
                </a:rPr>
                <a:t>：</a:t>
              </a:r>
              <a:r>
                <a:rPr kumimoji="1" lang="en-US" altLang="zh-CN" sz="1600" b="1" smtClean="0">
                  <a:solidFill>
                    <a:srgbClr val="000099"/>
                  </a:solidFill>
                  <a:latin typeface="Calibri" panose="020F0502020204030204" pitchFamily="34" charset="0"/>
                  <a:ea typeface="华文楷体" panose="02010600040101010101" pitchFamily="2" charset="-122"/>
                </a:rPr>
                <a:t>*</a:t>
              </a:r>
              <a:endParaRPr kumimoji="1" lang="en-US" altLang="zh-CN" sz="1600" b="1">
                <a:solidFill>
                  <a:srgbClr val="000099"/>
                </a:solidFill>
                <a:latin typeface="Calibri" panose="020F0502020204030204" pitchFamily="34" charset="0"/>
                <a:ea typeface="华文楷体" panose="02010600040101010101" pitchFamily="2" charset="-122"/>
              </a:endParaRPr>
            </a:p>
            <a:p>
              <a:r>
                <a:rPr kumimoji="1" lang="en-US" altLang="zh-CN" sz="1600" b="1">
                  <a:solidFill>
                    <a:srgbClr val="000099"/>
                  </a:solidFill>
                  <a:latin typeface="Calibri" panose="020F0502020204030204" pitchFamily="34" charset="0"/>
                  <a:ea typeface="华文楷体" panose="02010600040101010101" pitchFamily="2" charset="-122"/>
                </a:rPr>
                <a:t>……</a:t>
              </a:r>
            </a:p>
            <a:p>
              <a:endParaRPr kumimoji="1" lang="en-US" altLang="zh-CN" sz="1600" b="1">
                <a:solidFill>
                  <a:srgbClr val="000099"/>
                </a:solidFill>
                <a:latin typeface="Calibri" panose="020F0502020204030204" pitchFamily="34" charset="0"/>
                <a:ea typeface="华文楷体" panose="02010600040101010101" pitchFamily="2" charset="-122"/>
              </a:endParaRPr>
            </a:p>
            <a:p>
              <a:endParaRPr kumimoji="1" lang="en-US" altLang="zh-CN" sz="1600" b="1">
                <a:solidFill>
                  <a:srgbClr val="000099"/>
                </a:solidFill>
                <a:latin typeface="Calibri" panose="020F0502020204030204" pitchFamily="34" charset="0"/>
                <a:ea typeface="华文楷体" panose="02010600040101010101" pitchFamily="2" charset="-122"/>
              </a:endParaRPr>
            </a:p>
          </p:txBody>
        </p:sp>
        <p:sp>
          <p:nvSpPr>
            <p:cNvPr id="92" name="Line 63"/>
            <p:cNvSpPr>
              <a:spLocks noChangeShapeType="1"/>
            </p:cNvSpPr>
            <p:nvPr/>
          </p:nvSpPr>
          <p:spPr bwMode="auto">
            <a:xfrm>
              <a:off x="2987352" y="38453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3" name="Text Box 64"/>
            <p:cNvSpPr txBox="1">
              <a:spLocks noChangeArrowheads="1"/>
            </p:cNvSpPr>
            <p:nvPr/>
          </p:nvSpPr>
          <p:spPr bwMode="auto">
            <a:xfrm>
              <a:off x="3171370" y="4088284"/>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数据部分</a:t>
              </a:r>
            </a:p>
          </p:txBody>
        </p:sp>
        <p:sp>
          <p:nvSpPr>
            <p:cNvPr id="94" name="Rectangle 65"/>
            <p:cNvSpPr>
              <a:spLocks noChangeArrowheads="1"/>
            </p:cNvSpPr>
            <p:nvPr/>
          </p:nvSpPr>
          <p:spPr bwMode="auto">
            <a:xfrm>
              <a:off x="5940234" y="2942109"/>
              <a:ext cx="140335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5" name="Rectangle 66"/>
            <p:cNvSpPr>
              <a:spLocks noChangeArrowheads="1"/>
            </p:cNvSpPr>
            <p:nvPr/>
          </p:nvSpPr>
          <p:spPr bwMode="auto">
            <a:xfrm>
              <a:off x="5964311" y="2957985"/>
              <a:ext cx="1367234" cy="8858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6" name="Text Box 67"/>
            <p:cNvSpPr txBox="1">
              <a:spLocks noChangeArrowheads="1"/>
            </p:cNvSpPr>
            <p:nvPr/>
          </p:nvSpPr>
          <p:spPr bwMode="auto">
            <a:xfrm>
              <a:off x="5940234" y="2942109"/>
              <a:ext cx="1504817" cy="13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源地址</a:t>
              </a:r>
              <a:r>
                <a:rPr kumimoji="1" lang="zh-CN" altLang="en-US" sz="1600" b="1" smtClean="0">
                  <a:solidFill>
                    <a:srgbClr val="000099"/>
                  </a:solidFill>
                  <a:latin typeface="Calibri" panose="020F0502020204030204" pitchFamily="34" charset="0"/>
                  <a:ea typeface="华文楷体" panose="02010600040101010101" pitchFamily="2" charset="-122"/>
                </a:rPr>
                <a:t>：</a:t>
              </a:r>
              <a:r>
                <a:rPr kumimoji="1" lang="en-US" altLang="zh-CN" sz="1600" b="1" smtClean="0">
                  <a:solidFill>
                    <a:srgbClr val="000099"/>
                  </a:solidFill>
                  <a:latin typeface="Calibri" panose="020F0502020204030204" pitchFamily="34" charset="0"/>
                  <a:ea typeface="华文楷体" panose="02010600040101010101" pitchFamily="2" charset="-122"/>
                </a:rPr>
                <a:t>**</a:t>
              </a:r>
              <a:endParaRPr kumimoji="1" lang="en-US" altLang="zh-CN" sz="1600" b="1">
                <a:solidFill>
                  <a:srgbClr val="000099"/>
                </a:solidFill>
                <a:latin typeface="Calibri" panose="020F0502020204030204" pitchFamily="34" charset="0"/>
                <a:ea typeface="华文楷体" panose="02010600040101010101" pitchFamily="2" charset="-122"/>
              </a:endParaRPr>
            </a:p>
            <a:p>
              <a:r>
                <a:rPr kumimoji="1" lang="zh-CN" altLang="en-US" sz="1600" b="1">
                  <a:solidFill>
                    <a:srgbClr val="000099"/>
                  </a:solidFill>
                  <a:latin typeface="Calibri" panose="020F0502020204030204" pitchFamily="34" charset="0"/>
                  <a:ea typeface="华文楷体" panose="02010600040101010101" pitchFamily="2" charset="-122"/>
                </a:rPr>
                <a:t>目的地址</a:t>
              </a:r>
              <a:r>
                <a:rPr kumimoji="1" lang="zh-CN" altLang="en-US" sz="1600" b="1" smtClean="0">
                  <a:solidFill>
                    <a:srgbClr val="000099"/>
                  </a:solidFill>
                  <a:latin typeface="Calibri" panose="020F0502020204030204" pitchFamily="34" charset="0"/>
                  <a:ea typeface="华文楷体" panose="02010600040101010101" pitchFamily="2" charset="-122"/>
                </a:rPr>
                <a:t>：</a:t>
              </a:r>
              <a:r>
                <a:rPr kumimoji="1" lang="en-US" altLang="zh-CN" sz="1600" b="1" smtClean="0">
                  <a:solidFill>
                    <a:srgbClr val="000099"/>
                  </a:solidFill>
                  <a:latin typeface="Calibri" panose="020F0502020204030204" pitchFamily="34" charset="0"/>
                  <a:ea typeface="华文楷体" panose="02010600040101010101" pitchFamily="2" charset="-122"/>
                </a:rPr>
                <a:t>*</a:t>
              </a:r>
              <a:endParaRPr kumimoji="1" lang="en-US" altLang="zh-CN" sz="1600" b="1">
                <a:solidFill>
                  <a:srgbClr val="000099"/>
                </a:solidFill>
                <a:latin typeface="Calibri" panose="020F0502020204030204" pitchFamily="34" charset="0"/>
                <a:ea typeface="华文楷体" panose="02010600040101010101" pitchFamily="2" charset="-122"/>
              </a:endParaRPr>
            </a:p>
            <a:p>
              <a:r>
                <a:rPr kumimoji="1" lang="en-US" altLang="zh-CN" sz="1600" b="1">
                  <a:solidFill>
                    <a:srgbClr val="000099"/>
                  </a:solidFill>
                  <a:latin typeface="Calibri" panose="020F0502020204030204" pitchFamily="34" charset="0"/>
                  <a:ea typeface="华文楷体" panose="02010600040101010101" pitchFamily="2" charset="-122"/>
                </a:rPr>
                <a:t>……</a:t>
              </a:r>
            </a:p>
            <a:p>
              <a:endParaRPr kumimoji="1" lang="en-US" altLang="zh-CN" sz="1600" b="1">
                <a:solidFill>
                  <a:srgbClr val="000099"/>
                </a:solidFill>
                <a:latin typeface="Calibri" panose="020F0502020204030204" pitchFamily="34" charset="0"/>
                <a:ea typeface="华文楷体" panose="02010600040101010101" pitchFamily="2" charset="-122"/>
              </a:endParaRPr>
            </a:p>
            <a:p>
              <a:endParaRPr kumimoji="1" lang="en-US" altLang="zh-CN" sz="1600" b="1">
                <a:solidFill>
                  <a:srgbClr val="000099"/>
                </a:solidFill>
                <a:latin typeface="Calibri" panose="020F0502020204030204" pitchFamily="34" charset="0"/>
                <a:ea typeface="华文楷体" panose="02010600040101010101" pitchFamily="2" charset="-122"/>
              </a:endParaRPr>
            </a:p>
          </p:txBody>
        </p:sp>
        <p:sp>
          <p:nvSpPr>
            <p:cNvPr id="97" name="Line 68"/>
            <p:cNvSpPr>
              <a:spLocks noChangeShapeType="1"/>
            </p:cNvSpPr>
            <p:nvPr/>
          </p:nvSpPr>
          <p:spPr bwMode="auto">
            <a:xfrm>
              <a:off x="5959152" y="38453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8" name="Text Box 69"/>
            <p:cNvSpPr txBox="1">
              <a:spLocks noChangeArrowheads="1"/>
            </p:cNvSpPr>
            <p:nvPr/>
          </p:nvSpPr>
          <p:spPr bwMode="auto">
            <a:xfrm>
              <a:off x="6143170" y="4088284"/>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数据部分</a:t>
              </a:r>
            </a:p>
          </p:txBody>
        </p:sp>
        <p:sp>
          <p:nvSpPr>
            <p:cNvPr id="99" name="Line 70"/>
            <p:cNvSpPr>
              <a:spLocks noChangeShapeType="1"/>
            </p:cNvSpPr>
            <p:nvPr/>
          </p:nvSpPr>
          <p:spPr bwMode="auto">
            <a:xfrm>
              <a:off x="2850480" y="5258455"/>
              <a:ext cx="4622800" cy="0"/>
            </a:xfrm>
            <a:prstGeom prst="line">
              <a:avLst/>
            </a:prstGeom>
            <a:noFill/>
            <a:ln w="190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0" name="Text Box 71"/>
            <p:cNvSpPr txBox="1">
              <a:spLocks noChangeArrowheads="1"/>
            </p:cNvSpPr>
            <p:nvPr/>
          </p:nvSpPr>
          <p:spPr bwMode="auto">
            <a:xfrm>
              <a:off x="4577150" y="5075892"/>
              <a:ext cx="121219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Calibri" panose="020F0502020204030204" pitchFamily="34" charset="0"/>
                  <a:ea typeface="华文楷体" panose="02010600040101010101" pitchFamily="2" charset="-122"/>
                </a:rPr>
                <a:t>IPv4 </a:t>
              </a:r>
              <a:r>
                <a:rPr kumimoji="1" lang="zh-CN" altLang="en-US" sz="2000" b="1" dirty="0" smtClean="0">
                  <a:solidFill>
                    <a:srgbClr val="000099"/>
                  </a:solidFill>
                  <a:latin typeface="Calibri" panose="020F0502020204030204" pitchFamily="34" charset="0"/>
                  <a:ea typeface="华文楷体" panose="02010600040101010101" pitchFamily="2" charset="-122"/>
                </a:rPr>
                <a:t>网络</a:t>
              </a:r>
              <a:endParaRPr kumimoji="1" lang="zh-CN" altLang="en-US" sz="2000" b="1" dirty="0">
                <a:solidFill>
                  <a:srgbClr val="000099"/>
                </a:solidFill>
                <a:latin typeface="Calibri" panose="020F0502020204030204" pitchFamily="34" charset="0"/>
                <a:ea typeface="华文楷体" panose="02010600040101010101" pitchFamily="2" charset="-122"/>
              </a:endParaRPr>
            </a:p>
          </p:txBody>
        </p:sp>
        <p:sp>
          <p:nvSpPr>
            <p:cNvPr id="101" name="Text Box 64"/>
            <p:cNvSpPr txBox="1">
              <a:spLocks noChangeArrowheads="1"/>
            </p:cNvSpPr>
            <p:nvPr/>
          </p:nvSpPr>
          <p:spPr bwMode="auto">
            <a:xfrm>
              <a:off x="3011449" y="4746630"/>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Calibri" panose="020F0502020204030204" pitchFamily="34" charset="0"/>
                  <a:ea typeface="华文楷体" panose="02010600040101010101" pitchFamily="2" charset="-122"/>
                </a:rPr>
                <a:t>IPv4 </a:t>
              </a:r>
              <a:r>
                <a:rPr kumimoji="1" lang="zh-CN" altLang="en-US" sz="1600" b="1" dirty="0">
                  <a:solidFill>
                    <a:srgbClr val="000099"/>
                  </a:solidFill>
                  <a:latin typeface="Calibri" panose="020F0502020204030204" pitchFamily="34" charset="0"/>
                  <a:ea typeface="华文楷体" panose="02010600040101010101" pitchFamily="2" charset="-122"/>
                </a:rPr>
                <a:t>数据报</a:t>
              </a:r>
            </a:p>
          </p:txBody>
        </p:sp>
        <p:sp>
          <p:nvSpPr>
            <p:cNvPr id="102" name="Text Box 65"/>
            <p:cNvSpPr txBox="1">
              <a:spLocks noChangeArrowheads="1"/>
            </p:cNvSpPr>
            <p:nvPr/>
          </p:nvSpPr>
          <p:spPr bwMode="auto">
            <a:xfrm>
              <a:off x="5972930" y="4746630"/>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Calibri" panose="020F0502020204030204" pitchFamily="34" charset="0"/>
                  <a:ea typeface="华文楷体" panose="02010600040101010101" pitchFamily="2" charset="-122"/>
                </a:rPr>
                <a:t>IPv4 </a:t>
              </a:r>
              <a:r>
                <a:rPr kumimoji="1" lang="zh-CN" altLang="en-US" sz="1600" b="1">
                  <a:solidFill>
                    <a:srgbClr val="000099"/>
                  </a:solidFill>
                  <a:latin typeface="Calibri" panose="020F0502020204030204" pitchFamily="34" charset="0"/>
                  <a:ea typeface="华文楷体" panose="02010600040101010101" pitchFamily="2" charset="-122"/>
                </a:rPr>
                <a:t>数据报</a:t>
              </a:r>
            </a:p>
          </p:txBody>
        </p:sp>
      </p:grpSp>
      <p:sp>
        <p:nvSpPr>
          <p:cNvPr id="125" name="TextBox 124"/>
          <p:cNvSpPr txBox="1"/>
          <p:nvPr/>
        </p:nvSpPr>
        <p:spPr>
          <a:xfrm>
            <a:off x="1779814" y="6172200"/>
            <a:ext cx="6319157" cy="523220"/>
          </a:xfrm>
          <a:prstGeom prst="rect">
            <a:avLst/>
          </a:prstGeom>
          <a:noFill/>
        </p:spPr>
        <p:txBody>
          <a:bodyPr wrap="square" rtlCol="0">
            <a:spAutoFit/>
          </a:bodyPr>
          <a:lstStyle/>
          <a:p>
            <a:pPr algn="ctr"/>
            <a:r>
              <a:rPr lang="zh-CN" altLang="en-US" sz="2800" smtClean="0">
                <a:solidFill>
                  <a:srgbClr val="FF0000"/>
                </a:solidFill>
              </a:rPr>
              <a:t>需要进行头部转换</a:t>
            </a:r>
            <a:endParaRPr lang="zh-CN" altLang="en-US" sz="2800">
              <a:solidFill>
                <a:srgbClr val="FF0000"/>
              </a:solidFill>
            </a:endParaRPr>
          </a:p>
        </p:txBody>
      </p:sp>
    </p:spTree>
    <p:extLst>
      <p:ext uri="{BB962C8B-B14F-4D97-AF65-F5344CB8AC3E}">
        <p14:creationId xmlns:p14="http://schemas.microsoft.com/office/powerpoint/2010/main" val="9333447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隧道</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57" name="内容占位符 2"/>
          <p:cNvSpPr>
            <a:spLocks noGrp="1"/>
          </p:cNvSpPr>
          <p:nvPr>
            <p:ph idx="1"/>
          </p:nvPr>
        </p:nvSpPr>
        <p:spPr>
          <a:xfrm>
            <a:off x="457199" y="1444979"/>
            <a:ext cx="8370712" cy="815621"/>
          </a:xfrm>
        </p:spPr>
        <p:txBody>
          <a:bodyPr/>
          <a:lstStyle/>
          <a:p>
            <a:r>
              <a:rPr lang="zh-CN" altLang="en-US" sz="1800" dirty="0"/>
              <a:t>在 </a:t>
            </a:r>
            <a:r>
              <a:rPr lang="en-US" altLang="zh-CN" sz="1800" dirty="0"/>
              <a:t>IPv6 </a:t>
            </a:r>
            <a:r>
              <a:rPr lang="zh-CN" altLang="en-US" sz="1800" dirty="0"/>
              <a:t>数据报要进入</a:t>
            </a:r>
            <a:r>
              <a:rPr lang="en-US" altLang="zh-CN" sz="1800" dirty="0"/>
              <a:t>IPv4</a:t>
            </a:r>
            <a:r>
              <a:rPr lang="zh-CN" altLang="en-US" sz="1800" dirty="0"/>
              <a:t>网络时，把 </a:t>
            </a:r>
            <a:r>
              <a:rPr lang="en-US" altLang="zh-CN" sz="1800" dirty="0"/>
              <a:t>IPv6 </a:t>
            </a:r>
            <a:r>
              <a:rPr lang="zh-CN" altLang="en-US" sz="1800" dirty="0"/>
              <a:t>数据报封装成为 </a:t>
            </a:r>
            <a:r>
              <a:rPr lang="en-US" altLang="zh-CN" sz="1800" dirty="0"/>
              <a:t>IPv4 </a:t>
            </a:r>
            <a:r>
              <a:rPr lang="zh-CN" altLang="en-US" sz="1800" dirty="0"/>
              <a:t>数据报，整个的 </a:t>
            </a:r>
            <a:r>
              <a:rPr lang="en-US" altLang="zh-CN" sz="1800" dirty="0"/>
              <a:t>IPv6 </a:t>
            </a:r>
            <a:r>
              <a:rPr lang="zh-CN" altLang="en-US" sz="1800" dirty="0"/>
              <a:t>数据报变成了 </a:t>
            </a:r>
            <a:r>
              <a:rPr lang="en-US" altLang="zh-CN" sz="1800" dirty="0"/>
              <a:t>IPv4 </a:t>
            </a:r>
            <a:r>
              <a:rPr lang="zh-CN" altLang="en-US" sz="1800" dirty="0"/>
              <a:t>数据报的</a:t>
            </a:r>
            <a:r>
              <a:rPr lang="zh-CN" altLang="en-US" sz="1800" dirty="0" smtClean="0"/>
              <a:t>数据部分</a:t>
            </a:r>
            <a:endParaRPr lang="zh-CN" altLang="en-US" sz="1800" dirty="0"/>
          </a:p>
          <a:p>
            <a:r>
              <a:rPr lang="zh-CN" altLang="en-US" sz="1800" dirty="0"/>
              <a:t>当 </a:t>
            </a:r>
            <a:r>
              <a:rPr lang="en-US" altLang="zh-CN" sz="1800" dirty="0"/>
              <a:t>IPv4 </a:t>
            </a:r>
            <a:r>
              <a:rPr lang="zh-CN" altLang="en-US" sz="1800" dirty="0"/>
              <a:t>数据报离开 </a:t>
            </a:r>
            <a:r>
              <a:rPr lang="en-US" altLang="zh-CN" sz="1800" dirty="0"/>
              <a:t>IPv4 </a:t>
            </a:r>
            <a:r>
              <a:rPr lang="zh-CN" altLang="en-US" sz="1800" dirty="0"/>
              <a:t>网络中的隧道时，再把数据部分（即原来的 </a:t>
            </a:r>
            <a:r>
              <a:rPr lang="en-US" altLang="zh-CN" sz="1800" dirty="0"/>
              <a:t>IPv6 </a:t>
            </a:r>
            <a:r>
              <a:rPr lang="zh-CN" altLang="en-US" sz="1800" dirty="0"/>
              <a:t>数据报）交给主机的 </a:t>
            </a:r>
            <a:r>
              <a:rPr lang="en-US" altLang="zh-CN" sz="1800" dirty="0"/>
              <a:t>IPv6 </a:t>
            </a:r>
            <a:r>
              <a:rPr lang="zh-CN" altLang="en-US" sz="1800" dirty="0"/>
              <a:t>协议</a:t>
            </a:r>
            <a:r>
              <a:rPr lang="zh-CN" altLang="en-US" sz="1800" dirty="0" smtClean="0"/>
              <a:t>栈</a:t>
            </a:r>
            <a:endParaRPr lang="zh-CN" altLang="en-US" sz="1800" dirty="0"/>
          </a:p>
        </p:txBody>
      </p:sp>
      <p:grpSp>
        <p:nvGrpSpPr>
          <p:cNvPr id="113" name="组合 112"/>
          <p:cNvGrpSpPr/>
          <p:nvPr/>
        </p:nvGrpSpPr>
        <p:grpSpPr>
          <a:xfrm>
            <a:off x="359000" y="3378199"/>
            <a:ext cx="8677755" cy="3479799"/>
            <a:chOff x="307693" y="1124744"/>
            <a:chExt cx="9431247" cy="4464496"/>
          </a:xfrm>
        </p:grpSpPr>
        <p:grpSp>
          <p:nvGrpSpPr>
            <p:cNvPr id="114" name="Group 23"/>
            <p:cNvGrpSpPr>
              <a:grpSpLocks/>
            </p:cNvGrpSpPr>
            <p:nvPr/>
          </p:nvGrpSpPr>
          <p:grpSpPr bwMode="auto">
            <a:xfrm>
              <a:off x="2621911" y="1484064"/>
              <a:ext cx="4995811" cy="1152848"/>
              <a:chOff x="912" y="768"/>
              <a:chExt cx="2505" cy="1584"/>
            </a:xfrm>
            <a:solidFill>
              <a:srgbClr val="FFFFFF">
                <a:lumMod val="85000"/>
              </a:srgbClr>
            </a:solidFill>
            <a:effectLst>
              <a:outerShdw dist="38100" dir="2700000" algn="tl" rotWithShape="0">
                <a:srgbClr val="000000"/>
              </a:outerShdw>
            </a:effectLst>
          </p:grpSpPr>
          <p:sp>
            <p:nvSpPr>
              <p:cNvPr id="168" name="Oval 24"/>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9" name="Oval 25"/>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0" name="Oval 26"/>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1" name="Oval 27"/>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2" name="Oval 28"/>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3" name="Oval 29"/>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4" name="Oval 30"/>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5" name="Oval 31"/>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6" name="Oval 32"/>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77" name="Group 33"/>
              <p:cNvGrpSpPr>
                <a:grpSpLocks/>
              </p:cNvGrpSpPr>
              <p:nvPr/>
            </p:nvGrpSpPr>
            <p:grpSpPr bwMode="auto">
              <a:xfrm>
                <a:off x="912" y="768"/>
                <a:ext cx="2505" cy="1553"/>
                <a:chOff x="912" y="768"/>
                <a:chExt cx="2505" cy="1553"/>
              </a:xfrm>
              <a:grpFill/>
            </p:grpSpPr>
            <p:sp>
              <p:nvSpPr>
                <p:cNvPr id="178" name="Oval 34"/>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9" name="Oval 35"/>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0" name="Oval 36"/>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1" name="Oval 38"/>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2" name="Oval 39"/>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3" name="Oval 40"/>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4" name="Oval 41"/>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5" name="Oval 42"/>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6" name="Oval 37"/>
                <p:cNvSpPr>
                  <a:spLocks noChangeArrowheads="1"/>
                </p:cNvSpPr>
                <p:nvPr/>
              </p:nvSpPr>
              <p:spPr bwMode="auto">
                <a:xfrm>
                  <a:off x="995" y="1209"/>
                  <a:ext cx="761"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IPv6</a:t>
                  </a:r>
                  <a:r>
                    <a:rPr kumimoji="0" lang="zh-CN" altLang="en-US" sz="12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隧道</a:t>
                  </a:r>
                </a:p>
              </p:txBody>
            </p:sp>
            <p:sp>
              <p:nvSpPr>
                <p:cNvPr id="187" name="Oval 37"/>
                <p:cNvSpPr>
                  <a:spLocks noChangeArrowheads="1"/>
                </p:cNvSpPr>
                <p:nvPr/>
              </p:nvSpPr>
              <p:spPr bwMode="auto">
                <a:xfrm>
                  <a:off x="1853" y="1209"/>
                  <a:ext cx="769"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IPv6</a:t>
                  </a:r>
                  <a:r>
                    <a:rPr kumimoji="0" lang="zh-CN" altLang="en-US" sz="12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隧道</a:t>
                  </a:r>
                </a:p>
              </p:txBody>
            </p:sp>
            <p:sp>
              <p:nvSpPr>
                <p:cNvPr id="188" name="Oval 37"/>
                <p:cNvSpPr>
                  <a:spLocks noChangeArrowheads="1"/>
                </p:cNvSpPr>
                <p:nvPr/>
              </p:nvSpPr>
              <p:spPr bwMode="auto">
                <a:xfrm>
                  <a:off x="2673" y="1209"/>
                  <a:ext cx="744"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IPv6</a:t>
                  </a:r>
                  <a:r>
                    <a:rPr kumimoji="0" lang="zh-CN" altLang="en-US" sz="12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隧道</a:t>
                  </a:r>
                </a:p>
              </p:txBody>
            </p:sp>
          </p:grpSp>
        </p:grpSp>
        <p:sp>
          <p:nvSpPr>
            <p:cNvPr id="115" name="Line 44"/>
            <p:cNvSpPr>
              <a:spLocks noChangeShapeType="1"/>
            </p:cNvSpPr>
            <p:nvPr/>
          </p:nvSpPr>
          <p:spPr bwMode="auto">
            <a:xfrm>
              <a:off x="913059" y="2214786"/>
              <a:ext cx="87503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pic>
          <p:nvPicPr>
            <p:cNvPr id="116"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859" y="1911574"/>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7969" y="1911574"/>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Text Box 51"/>
            <p:cNvSpPr txBox="1">
              <a:spLocks noChangeArrowheads="1"/>
            </p:cNvSpPr>
            <p:nvPr/>
          </p:nvSpPr>
          <p:spPr bwMode="auto">
            <a:xfrm>
              <a:off x="582859" y="1536925"/>
              <a:ext cx="549139" cy="38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IPv6</a:t>
              </a:r>
            </a:p>
          </p:txBody>
        </p:sp>
        <p:sp>
          <p:nvSpPr>
            <p:cNvPr id="119" name="Text Box 52"/>
            <p:cNvSpPr txBox="1">
              <a:spLocks noChangeArrowheads="1"/>
            </p:cNvSpPr>
            <p:nvPr/>
          </p:nvSpPr>
          <p:spPr bwMode="auto">
            <a:xfrm>
              <a:off x="9078540" y="1536925"/>
              <a:ext cx="549139" cy="38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IPv6</a:t>
              </a:r>
            </a:p>
          </p:txBody>
        </p:sp>
        <p:sp>
          <p:nvSpPr>
            <p:cNvPr id="120" name="Text Box 53"/>
            <p:cNvSpPr txBox="1">
              <a:spLocks noChangeArrowheads="1"/>
            </p:cNvSpPr>
            <p:nvPr/>
          </p:nvSpPr>
          <p:spPr bwMode="auto">
            <a:xfrm>
              <a:off x="307693" y="1900388"/>
              <a:ext cx="301748"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A</a:t>
              </a:r>
            </a:p>
          </p:txBody>
        </p:sp>
        <p:sp>
          <p:nvSpPr>
            <p:cNvPr id="121" name="Text Box 58"/>
            <p:cNvSpPr txBox="1">
              <a:spLocks noChangeArrowheads="1"/>
            </p:cNvSpPr>
            <p:nvPr/>
          </p:nvSpPr>
          <p:spPr bwMode="auto">
            <a:xfrm>
              <a:off x="8913440" y="1844824"/>
              <a:ext cx="277357"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F</a:t>
              </a:r>
            </a:p>
          </p:txBody>
        </p:sp>
        <p:sp>
          <p:nvSpPr>
            <p:cNvPr id="122" name="Line 59"/>
            <p:cNvSpPr>
              <a:spLocks noChangeShapeType="1"/>
            </p:cNvSpPr>
            <p:nvPr/>
          </p:nvSpPr>
          <p:spPr bwMode="auto">
            <a:xfrm>
              <a:off x="8305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3" name="Line 60"/>
            <p:cNvSpPr>
              <a:spLocks noChangeShapeType="1"/>
            </p:cNvSpPr>
            <p:nvPr/>
          </p:nvSpPr>
          <p:spPr bwMode="auto">
            <a:xfrm>
              <a:off x="31419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4" name="Line 61"/>
            <p:cNvSpPr>
              <a:spLocks noChangeShapeType="1"/>
            </p:cNvSpPr>
            <p:nvPr/>
          </p:nvSpPr>
          <p:spPr bwMode="auto">
            <a:xfrm>
              <a:off x="619626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5" name="Line 62"/>
            <p:cNvSpPr>
              <a:spLocks noChangeShapeType="1"/>
            </p:cNvSpPr>
            <p:nvPr/>
          </p:nvSpPr>
          <p:spPr bwMode="auto">
            <a:xfrm>
              <a:off x="84251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6" name="Text Box 63"/>
            <p:cNvSpPr txBox="1">
              <a:spLocks noChangeArrowheads="1"/>
            </p:cNvSpPr>
            <p:nvPr/>
          </p:nvSpPr>
          <p:spPr bwMode="auto">
            <a:xfrm>
              <a:off x="5033680" y="3345025"/>
              <a:ext cx="340076" cy="38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a:t>
              </a:r>
            </a:p>
          </p:txBody>
        </p:sp>
        <p:sp>
          <p:nvSpPr>
            <p:cNvPr id="127" name="Text Box 64"/>
            <p:cNvSpPr txBox="1">
              <a:spLocks noChangeArrowheads="1"/>
            </p:cNvSpPr>
            <p:nvPr/>
          </p:nvSpPr>
          <p:spPr bwMode="auto">
            <a:xfrm>
              <a:off x="2897699" y="4653137"/>
              <a:ext cx="1317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IPv4 </a:t>
              </a:r>
              <a:r>
                <a:rPr kumimoji="1" lang="zh-CN" altLang="en-US" sz="16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28" name="Text Box 65"/>
            <p:cNvSpPr txBox="1">
              <a:spLocks noChangeArrowheads="1"/>
            </p:cNvSpPr>
            <p:nvPr/>
          </p:nvSpPr>
          <p:spPr bwMode="auto">
            <a:xfrm>
              <a:off x="5859180" y="4653137"/>
              <a:ext cx="1317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IPv4 </a:t>
              </a:r>
              <a:r>
                <a:rPr kumimoji="1" lang="zh-CN" altLang="en-US" sz="16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29" name="Rectangle 80"/>
            <p:cNvSpPr>
              <a:spLocks noChangeArrowheads="1"/>
            </p:cNvSpPr>
            <p:nvPr/>
          </p:nvSpPr>
          <p:spPr bwMode="auto">
            <a:xfrm>
              <a:off x="3040442" y="2887825"/>
              <a:ext cx="1403350" cy="1617662"/>
            </a:xfrm>
            <a:prstGeom prst="rect">
              <a:avLst/>
            </a:prstGeom>
            <a:solidFill>
              <a:srgbClr val="FFFF99"/>
            </a:solidFill>
            <a:ln w="9525">
              <a:solidFill>
                <a:srgbClr val="000000"/>
              </a:solidFill>
              <a:miter lim="800000"/>
              <a:headEnd/>
              <a:tailEnd/>
            </a:ln>
            <a:effectLst>
              <a:outerShdw dist="35921" dir="2700000" algn="ctr" rotWithShape="0">
                <a:srgbClr val="FFCC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0" name="Text Box 81"/>
            <p:cNvSpPr txBox="1">
              <a:spLocks noChangeArrowheads="1"/>
            </p:cNvSpPr>
            <p:nvPr/>
          </p:nvSpPr>
          <p:spPr bwMode="auto">
            <a:xfrm>
              <a:off x="3040442" y="2887826"/>
              <a:ext cx="1504817" cy="1027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源地址：</a:t>
              </a:r>
              <a:r>
                <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B</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目的地址：</a:t>
              </a:r>
              <a:r>
                <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E</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1" name="Rectangle 82"/>
            <p:cNvSpPr>
              <a:spLocks noChangeArrowheads="1"/>
            </p:cNvSpPr>
            <p:nvPr/>
          </p:nvSpPr>
          <p:spPr bwMode="auto">
            <a:xfrm>
              <a:off x="3159107" y="3486314"/>
              <a:ext cx="1155700" cy="814387"/>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2" name="Text Box 83"/>
            <p:cNvSpPr txBox="1">
              <a:spLocks noChangeArrowheads="1"/>
            </p:cNvSpPr>
            <p:nvPr/>
          </p:nvSpPr>
          <p:spPr bwMode="auto">
            <a:xfrm>
              <a:off x="3370254" y="3573017"/>
              <a:ext cx="702452" cy="57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IPv6</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33" name="AutoShape 84"/>
            <p:cNvSpPr>
              <a:spLocks noChangeArrowheads="1"/>
            </p:cNvSpPr>
            <p:nvPr/>
          </p:nvSpPr>
          <p:spPr bwMode="auto">
            <a:xfrm>
              <a:off x="2151310" y="3717032"/>
              <a:ext cx="1238250" cy="228600"/>
            </a:xfrm>
            <a:prstGeom prst="rightArrow">
              <a:avLst>
                <a:gd name="adj1" fmla="val 50000"/>
                <a:gd name="adj2" fmla="val 1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4" name="Text Box 88"/>
            <p:cNvSpPr txBox="1">
              <a:spLocks noChangeArrowheads="1"/>
            </p:cNvSpPr>
            <p:nvPr/>
          </p:nvSpPr>
          <p:spPr bwMode="auto">
            <a:xfrm>
              <a:off x="7280052" y="1126485"/>
              <a:ext cx="1092702" cy="72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双协议栈</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IPv6/IPv4</a:t>
              </a:r>
            </a:p>
          </p:txBody>
        </p:sp>
        <p:sp>
          <p:nvSpPr>
            <p:cNvPr id="135" name="Rectangle 90"/>
            <p:cNvSpPr>
              <a:spLocks noChangeArrowheads="1"/>
            </p:cNvSpPr>
            <p:nvPr/>
          </p:nvSpPr>
          <p:spPr bwMode="auto">
            <a:xfrm>
              <a:off x="646492" y="2887825"/>
              <a:ext cx="1403350" cy="1617662"/>
            </a:xfrm>
            <a:prstGeom prst="rect">
              <a:avLst/>
            </a:prstGeom>
            <a:solidFill>
              <a:srgbClr val="DDDDDD"/>
            </a:solidFill>
            <a:ln w="9525">
              <a:solidFill>
                <a:srgbClr val="000000"/>
              </a:solidFill>
              <a:miter lim="800000"/>
              <a:headEnd/>
              <a:tailEnd/>
            </a:ln>
            <a:effectLst>
              <a:outerShdw dist="35921" dir="2700000" algn="ctr" rotWithShape="0">
                <a:srgbClr val="FFCC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6" name="Text Box 91"/>
            <p:cNvSpPr txBox="1">
              <a:spLocks noChangeArrowheads="1"/>
            </p:cNvSpPr>
            <p:nvPr/>
          </p:nvSpPr>
          <p:spPr bwMode="auto">
            <a:xfrm>
              <a:off x="646492" y="2887826"/>
              <a:ext cx="1518576" cy="148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流标号：</a:t>
              </a: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X</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源地址：</a:t>
              </a: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A</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目的地址：</a:t>
              </a: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F</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   </a:t>
              </a: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数据部分</a:t>
              </a:r>
            </a:p>
          </p:txBody>
        </p:sp>
        <p:sp>
          <p:nvSpPr>
            <p:cNvPr id="137" name="Text Box 92"/>
            <p:cNvSpPr txBox="1">
              <a:spLocks noChangeArrowheads="1"/>
            </p:cNvSpPr>
            <p:nvPr/>
          </p:nvSpPr>
          <p:spPr bwMode="auto">
            <a:xfrm>
              <a:off x="541585" y="4524538"/>
              <a:ext cx="1317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IPv6 </a:t>
              </a:r>
              <a:r>
                <a:rPr kumimoji="1" lang="zh-CN" altLang="en-US" sz="16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38" name="Line 93"/>
            <p:cNvSpPr>
              <a:spLocks noChangeShapeType="1"/>
            </p:cNvSpPr>
            <p:nvPr/>
          </p:nvSpPr>
          <p:spPr bwMode="auto">
            <a:xfrm>
              <a:off x="665410" y="3972087"/>
              <a:ext cx="13569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9" name="Line 94"/>
            <p:cNvSpPr>
              <a:spLocks noChangeShapeType="1"/>
            </p:cNvSpPr>
            <p:nvPr/>
          </p:nvSpPr>
          <p:spPr bwMode="auto">
            <a:xfrm>
              <a:off x="2068760" y="2927513"/>
              <a:ext cx="1090348" cy="57467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0" name="Line 95"/>
            <p:cNvSpPr>
              <a:spLocks noChangeShapeType="1"/>
            </p:cNvSpPr>
            <p:nvPr/>
          </p:nvSpPr>
          <p:spPr bwMode="auto">
            <a:xfrm flipV="1">
              <a:off x="2068760" y="4300702"/>
              <a:ext cx="1100596" cy="239711"/>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1" name="Rectangle 96"/>
            <p:cNvSpPr>
              <a:spLocks noChangeArrowheads="1"/>
            </p:cNvSpPr>
            <p:nvPr/>
          </p:nvSpPr>
          <p:spPr bwMode="auto">
            <a:xfrm>
              <a:off x="8177460" y="2887825"/>
              <a:ext cx="1403350" cy="1617662"/>
            </a:xfrm>
            <a:prstGeom prst="rect">
              <a:avLst/>
            </a:prstGeom>
            <a:solidFill>
              <a:srgbClr val="DDDDDD"/>
            </a:solidFill>
            <a:ln w="9525">
              <a:solidFill>
                <a:srgbClr val="000000"/>
              </a:solidFill>
              <a:miter lim="800000"/>
              <a:headEnd/>
              <a:tailEnd/>
            </a:ln>
            <a:effectLst>
              <a:outerShdw dist="35921" dir="2700000" algn="ctr" rotWithShape="0">
                <a:srgbClr val="FFCC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2" name="Text Box 97"/>
            <p:cNvSpPr txBox="1">
              <a:spLocks noChangeArrowheads="1"/>
            </p:cNvSpPr>
            <p:nvPr/>
          </p:nvSpPr>
          <p:spPr bwMode="auto">
            <a:xfrm>
              <a:off x="8177460" y="2887826"/>
              <a:ext cx="1540933" cy="148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流标号：</a:t>
              </a: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X</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源地址：</a:t>
              </a: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A</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目的地址：</a:t>
              </a: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F</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   </a:t>
              </a:r>
              <a:r>
                <a:rPr kumimoji="1" lang="zh-CN" altLang="en-US"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数据部分</a:t>
              </a:r>
            </a:p>
          </p:txBody>
        </p:sp>
        <p:sp>
          <p:nvSpPr>
            <p:cNvPr id="143" name="Text Box 98"/>
            <p:cNvSpPr txBox="1">
              <a:spLocks noChangeArrowheads="1"/>
            </p:cNvSpPr>
            <p:nvPr/>
          </p:nvSpPr>
          <p:spPr bwMode="auto">
            <a:xfrm>
              <a:off x="8072553" y="4524538"/>
              <a:ext cx="1317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IPv6 </a:t>
              </a:r>
              <a:r>
                <a:rPr kumimoji="1" lang="zh-CN" altLang="en-US" sz="16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44" name="Line 99"/>
            <p:cNvSpPr>
              <a:spLocks noChangeShapeType="1"/>
            </p:cNvSpPr>
            <p:nvPr/>
          </p:nvSpPr>
          <p:spPr bwMode="auto">
            <a:xfrm>
              <a:off x="8196378" y="3972087"/>
              <a:ext cx="135691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5" name="Rectangle 100"/>
            <p:cNvSpPr>
              <a:spLocks noChangeArrowheads="1"/>
            </p:cNvSpPr>
            <p:nvPr/>
          </p:nvSpPr>
          <p:spPr bwMode="auto">
            <a:xfrm>
              <a:off x="5929692" y="2887825"/>
              <a:ext cx="1403350" cy="1617662"/>
            </a:xfrm>
            <a:prstGeom prst="rect">
              <a:avLst/>
            </a:prstGeom>
            <a:solidFill>
              <a:srgbClr val="FFFF99"/>
            </a:solidFill>
            <a:ln w="9525">
              <a:solidFill>
                <a:srgbClr val="000000"/>
              </a:solidFill>
              <a:miter lim="800000"/>
              <a:headEnd/>
              <a:tailEnd/>
            </a:ln>
            <a:effectLst>
              <a:outerShdw dist="35921" dir="2700000" algn="ctr" rotWithShape="0">
                <a:srgbClr val="FFCC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6" name="Text Box 101"/>
            <p:cNvSpPr txBox="1">
              <a:spLocks noChangeArrowheads="1"/>
            </p:cNvSpPr>
            <p:nvPr/>
          </p:nvSpPr>
          <p:spPr bwMode="auto">
            <a:xfrm>
              <a:off x="5929692" y="2887826"/>
              <a:ext cx="1504817" cy="1027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源地址：</a:t>
              </a:r>
              <a:r>
                <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B</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目的地址：</a:t>
              </a:r>
              <a:r>
                <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E</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7" name="Rectangle 102"/>
            <p:cNvSpPr>
              <a:spLocks noChangeArrowheads="1"/>
            </p:cNvSpPr>
            <p:nvPr/>
          </p:nvSpPr>
          <p:spPr bwMode="auto">
            <a:xfrm>
              <a:off x="6048357" y="3486314"/>
              <a:ext cx="1155700" cy="814388"/>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8" name="Text Box 103"/>
            <p:cNvSpPr txBox="1">
              <a:spLocks noChangeArrowheads="1"/>
            </p:cNvSpPr>
            <p:nvPr/>
          </p:nvSpPr>
          <p:spPr bwMode="auto">
            <a:xfrm>
              <a:off x="6259504" y="3573017"/>
              <a:ext cx="702452" cy="57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IPv6</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49" name="Line 104"/>
            <p:cNvSpPr>
              <a:spLocks noChangeShapeType="1"/>
            </p:cNvSpPr>
            <p:nvPr/>
          </p:nvSpPr>
          <p:spPr bwMode="auto">
            <a:xfrm flipV="1">
              <a:off x="7229855" y="2902113"/>
              <a:ext cx="971682" cy="5826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0" name="Line 105"/>
            <p:cNvSpPr>
              <a:spLocks noChangeShapeType="1"/>
            </p:cNvSpPr>
            <p:nvPr/>
          </p:nvSpPr>
          <p:spPr bwMode="auto">
            <a:xfrm>
              <a:off x="7186859" y="4300702"/>
              <a:ext cx="971683" cy="23177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1" name="AutoShape 106"/>
            <p:cNvSpPr>
              <a:spLocks noChangeArrowheads="1"/>
            </p:cNvSpPr>
            <p:nvPr/>
          </p:nvSpPr>
          <p:spPr bwMode="auto">
            <a:xfrm>
              <a:off x="7113240" y="3803812"/>
              <a:ext cx="1088297" cy="228600"/>
            </a:xfrm>
            <a:prstGeom prst="rightArrow">
              <a:avLst>
                <a:gd name="adj1" fmla="val 50000"/>
                <a:gd name="adj2" fmla="val 99132"/>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cxnSp>
          <p:nvCxnSpPr>
            <p:cNvPr id="152" name="直接连接符 151"/>
            <p:cNvCxnSpPr/>
            <p:nvPr/>
          </p:nvCxnSpPr>
          <p:spPr bwMode="auto">
            <a:xfrm>
              <a:off x="2649832" y="2204864"/>
              <a:ext cx="5022868" cy="0"/>
            </a:xfrm>
            <a:prstGeom prst="line">
              <a:avLst/>
            </a:prstGeom>
            <a:solidFill>
              <a:srgbClr val="FF9900"/>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Text Box 43"/>
            <p:cNvSpPr txBox="1">
              <a:spLocks noChangeArrowheads="1"/>
            </p:cNvSpPr>
            <p:nvPr/>
          </p:nvSpPr>
          <p:spPr bwMode="auto">
            <a:xfrm>
              <a:off x="4664968" y="1413497"/>
              <a:ext cx="1094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IPv4 </a:t>
              </a:r>
              <a:r>
                <a:rPr kumimoji="1" lang="zh-CN" altLang="en-US" sz="16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网络</a:t>
              </a:r>
            </a:p>
          </p:txBody>
        </p:sp>
        <p:pic>
          <p:nvPicPr>
            <p:cNvPr id="154" name="Picture 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9024"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5"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8818"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6"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4718"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7"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5252"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8" name="Text Box 54"/>
            <p:cNvSpPr txBox="1">
              <a:spLocks noChangeArrowheads="1"/>
            </p:cNvSpPr>
            <p:nvPr/>
          </p:nvSpPr>
          <p:spPr bwMode="auto">
            <a:xfrm>
              <a:off x="2432720" y="1679032"/>
              <a:ext cx="294779"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B</a:t>
              </a:r>
            </a:p>
          </p:txBody>
        </p:sp>
        <p:sp>
          <p:nvSpPr>
            <p:cNvPr id="159" name="Text Box 55"/>
            <p:cNvSpPr txBox="1">
              <a:spLocks noChangeArrowheads="1"/>
            </p:cNvSpPr>
            <p:nvPr/>
          </p:nvSpPr>
          <p:spPr bwMode="auto">
            <a:xfrm>
              <a:off x="4332826" y="1679032"/>
              <a:ext cx="289553"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C</a:t>
              </a:r>
            </a:p>
          </p:txBody>
        </p:sp>
        <p:sp>
          <p:nvSpPr>
            <p:cNvPr id="160" name="Text Box 56"/>
            <p:cNvSpPr txBox="1">
              <a:spLocks noChangeArrowheads="1"/>
            </p:cNvSpPr>
            <p:nvPr/>
          </p:nvSpPr>
          <p:spPr bwMode="auto">
            <a:xfrm>
              <a:off x="5817096" y="1679032"/>
              <a:ext cx="306975"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D</a:t>
              </a:r>
            </a:p>
          </p:txBody>
        </p:sp>
        <p:sp>
          <p:nvSpPr>
            <p:cNvPr id="161" name="Text Box 57"/>
            <p:cNvSpPr txBox="1">
              <a:spLocks noChangeArrowheads="1"/>
            </p:cNvSpPr>
            <p:nvPr/>
          </p:nvSpPr>
          <p:spPr bwMode="auto">
            <a:xfrm>
              <a:off x="7627209" y="1679032"/>
              <a:ext cx="282585"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E</a:t>
              </a:r>
            </a:p>
          </p:txBody>
        </p:sp>
        <p:sp>
          <p:nvSpPr>
            <p:cNvPr id="162" name="Text Box 87"/>
            <p:cNvSpPr txBox="1">
              <a:spLocks noChangeArrowheads="1"/>
            </p:cNvSpPr>
            <p:nvPr/>
          </p:nvSpPr>
          <p:spPr bwMode="auto">
            <a:xfrm>
              <a:off x="2037299" y="1124744"/>
              <a:ext cx="1092702" cy="72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双协议栈</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C00000"/>
                  </a:solidFill>
                  <a:effectLst/>
                  <a:uLnTx/>
                  <a:uFillTx/>
                  <a:latin typeface="Calibri" panose="020F0502020204030204" pitchFamily="34" charset="0"/>
                  <a:ea typeface="华文楷体" panose="02010600040101010101" pitchFamily="2" charset="-122"/>
                </a:rPr>
                <a:t>IPv6/IPv4</a:t>
              </a:r>
            </a:p>
          </p:txBody>
        </p:sp>
        <p:grpSp>
          <p:nvGrpSpPr>
            <p:cNvPr id="163" name="组合 162"/>
            <p:cNvGrpSpPr/>
            <p:nvPr/>
          </p:nvGrpSpPr>
          <p:grpSpPr>
            <a:xfrm>
              <a:off x="2583651" y="2420888"/>
              <a:ext cx="5242753" cy="3168352"/>
              <a:chOff x="2922487" y="2420888"/>
              <a:chExt cx="4622801" cy="2590800"/>
            </a:xfrm>
          </p:grpSpPr>
          <p:sp>
            <p:nvSpPr>
              <p:cNvPr id="166" name="Line 55"/>
              <p:cNvSpPr>
                <a:spLocks noChangeShapeType="1"/>
              </p:cNvSpPr>
              <p:nvPr/>
            </p:nvSpPr>
            <p:spPr bwMode="auto">
              <a:xfrm>
                <a:off x="2922487" y="2420888"/>
                <a:ext cx="0" cy="259080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7" name="Line 56"/>
              <p:cNvSpPr>
                <a:spLocks noChangeShapeType="1"/>
              </p:cNvSpPr>
              <p:nvPr/>
            </p:nvSpPr>
            <p:spPr bwMode="auto">
              <a:xfrm>
                <a:off x="7545288" y="2420888"/>
                <a:ext cx="0" cy="259080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164" name="Line 70"/>
            <p:cNvSpPr>
              <a:spLocks noChangeShapeType="1"/>
            </p:cNvSpPr>
            <p:nvPr/>
          </p:nvSpPr>
          <p:spPr bwMode="auto">
            <a:xfrm>
              <a:off x="2598791" y="5274950"/>
              <a:ext cx="5162521" cy="0"/>
            </a:xfrm>
            <a:prstGeom prst="line">
              <a:avLst/>
            </a:prstGeom>
            <a:noFill/>
            <a:ln w="190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smtClean="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5" name="Text Box 66"/>
            <p:cNvSpPr txBox="1">
              <a:spLocks noChangeArrowheads="1"/>
            </p:cNvSpPr>
            <p:nvPr/>
          </p:nvSpPr>
          <p:spPr bwMode="auto">
            <a:xfrm>
              <a:off x="4664299" y="5058927"/>
              <a:ext cx="1301966" cy="418735"/>
            </a:xfrm>
            <a:prstGeom prst="rect">
              <a:avLst/>
            </a:prstGeom>
            <a:solidFill>
              <a:srgbClr val="FFFFFF"/>
            </a:solidFill>
            <a:ln>
              <a:noFill/>
            </a:ln>
            <a:effec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IPv4</a:t>
              </a:r>
              <a:r>
                <a:rPr kumimoji="1" lang="zh-CN" altLang="en-US" sz="1600" b="1" i="0" u="none" strike="noStrike" kern="0" cap="none" spc="0" normalizeH="0" baseline="0" noProof="0" dirty="0" smtClean="0">
                  <a:ln>
                    <a:noFill/>
                  </a:ln>
                  <a:solidFill>
                    <a:srgbClr val="000099"/>
                  </a:solidFill>
                  <a:effectLst/>
                  <a:uLnTx/>
                  <a:uFillTx/>
                  <a:latin typeface="Calibri" panose="020F0502020204030204" pitchFamily="34" charset="0"/>
                  <a:ea typeface="华文楷体" panose="02010600040101010101" pitchFamily="2" charset="-122"/>
                </a:rPr>
                <a:t>网络 </a:t>
              </a:r>
            </a:p>
          </p:txBody>
        </p:sp>
      </p:grpSp>
    </p:spTree>
    <p:extLst>
      <p:ext uri="{BB962C8B-B14F-4D97-AF65-F5344CB8AC3E}">
        <p14:creationId xmlns:p14="http://schemas.microsoft.com/office/powerpoint/2010/main" val="38235875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Effect transition="in" filter="wipe(up)">
                                      <p:cBhvr>
                                        <p:cTn id="1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NAT-PT</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
        <p:nvSpPr>
          <p:cNvPr id="57" name="内容占位符 2"/>
          <p:cNvSpPr>
            <a:spLocks noGrp="1"/>
          </p:cNvSpPr>
          <p:nvPr>
            <p:ph idx="1"/>
          </p:nvPr>
        </p:nvSpPr>
        <p:spPr>
          <a:xfrm>
            <a:off x="457199" y="1444979"/>
            <a:ext cx="8370712" cy="3660421"/>
          </a:xfrm>
        </p:spPr>
        <p:txBody>
          <a:bodyPr/>
          <a:lstStyle/>
          <a:p>
            <a:pPr>
              <a:spcBef>
                <a:spcPts val="0"/>
              </a:spcBef>
            </a:pPr>
            <a:r>
              <a:rPr lang="zh-CN" altLang="en-US" sz="2000" dirty="0"/>
              <a:t>针对对象</a:t>
            </a:r>
          </a:p>
          <a:p>
            <a:pPr lvl="1">
              <a:lnSpc>
                <a:spcPct val="150000"/>
              </a:lnSpc>
              <a:spcBef>
                <a:spcPts val="0"/>
              </a:spcBef>
            </a:pPr>
            <a:r>
              <a:rPr lang="zh-CN" altLang="en-US" sz="1600" dirty="0"/>
              <a:t>通信</a:t>
            </a:r>
            <a:r>
              <a:rPr lang="zh-CN" altLang="en-US" sz="1600" dirty="0" smtClean="0"/>
              <a:t>中间设备</a:t>
            </a:r>
            <a:endParaRPr lang="zh-CN" altLang="en-US" sz="1600" dirty="0"/>
          </a:p>
          <a:p>
            <a:pPr>
              <a:spcBef>
                <a:spcPts val="0"/>
              </a:spcBef>
            </a:pPr>
            <a:r>
              <a:rPr lang="zh-CN" altLang="en-US" sz="2000" dirty="0"/>
              <a:t>实现方式</a:t>
            </a:r>
          </a:p>
          <a:p>
            <a:pPr lvl="1">
              <a:lnSpc>
                <a:spcPct val="150000"/>
              </a:lnSpc>
              <a:spcBef>
                <a:spcPts val="0"/>
              </a:spcBef>
            </a:pPr>
            <a:r>
              <a:rPr lang="en-US" altLang="zh-CN" sz="1600" dirty="0"/>
              <a:t>IP</a:t>
            </a:r>
            <a:r>
              <a:rPr lang="zh-CN" altLang="en-US" sz="1600" dirty="0"/>
              <a:t>网络地址</a:t>
            </a:r>
            <a:r>
              <a:rPr lang="zh-CN" altLang="en-US" sz="1600" dirty="0" smtClean="0"/>
              <a:t>翻译器 </a:t>
            </a:r>
            <a:r>
              <a:rPr lang="en-US" altLang="zh-CN" sz="1600" dirty="0" smtClean="0"/>
              <a:t>(NAT) </a:t>
            </a:r>
            <a:r>
              <a:rPr lang="zh-CN" altLang="en-US" sz="1600" dirty="0" smtClean="0"/>
              <a:t>的</a:t>
            </a:r>
            <a:r>
              <a:rPr lang="zh-CN" altLang="en-US" sz="1600" dirty="0"/>
              <a:t>地址翻译机制和无状态</a:t>
            </a:r>
            <a:r>
              <a:rPr lang="en-US" altLang="zh-CN" sz="1600" dirty="0"/>
              <a:t>IP/ICMP</a:t>
            </a:r>
            <a:r>
              <a:rPr lang="zh-CN" altLang="en-US" sz="1600" dirty="0" smtClean="0"/>
              <a:t>翻译器 </a:t>
            </a:r>
            <a:r>
              <a:rPr lang="en-US" altLang="zh-CN" sz="1600" dirty="0" smtClean="0"/>
              <a:t>(SIIT) </a:t>
            </a:r>
            <a:r>
              <a:rPr lang="zh-CN" altLang="en-US" sz="1600" dirty="0" smtClean="0"/>
              <a:t>的</a:t>
            </a:r>
            <a:r>
              <a:rPr lang="en-US" altLang="zh-CN" sz="1600" dirty="0"/>
              <a:t>v6/v4</a:t>
            </a:r>
            <a:r>
              <a:rPr lang="zh-CN" altLang="en-US" sz="1600" dirty="0"/>
              <a:t>协议翻译机制的</a:t>
            </a:r>
            <a:r>
              <a:rPr lang="zh-CN" altLang="en-US" sz="1600" dirty="0" smtClean="0"/>
              <a:t>结合</a:t>
            </a:r>
            <a:endParaRPr lang="zh-CN" altLang="en-US" sz="1600" dirty="0"/>
          </a:p>
          <a:p>
            <a:pPr>
              <a:spcBef>
                <a:spcPts val="0"/>
              </a:spcBef>
            </a:pPr>
            <a:r>
              <a:rPr lang="zh-CN" altLang="en-US" sz="2000" dirty="0"/>
              <a:t>特点</a:t>
            </a:r>
          </a:p>
          <a:p>
            <a:pPr lvl="1">
              <a:lnSpc>
                <a:spcPct val="150000"/>
              </a:lnSpc>
              <a:spcBef>
                <a:spcPts val="0"/>
              </a:spcBef>
            </a:pPr>
            <a:r>
              <a:rPr lang="zh-CN" altLang="en-US" sz="1600" dirty="0"/>
              <a:t>用于纯</a:t>
            </a:r>
            <a:r>
              <a:rPr lang="en-US" altLang="zh-CN" sz="1600" dirty="0"/>
              <a:t>IPv4</a:t>
            </a:r>
            <a:r>
              <a:rPr lang="zh-CN" altLang="en-US" sz="1600" dirty="0"/>
              <a:t>节点与纯</a:t>
            </a:r>
            <a:r>
              <a:rPr lang="en-US" altLang="zh-CN" sz="1600" dirty="0"/>
              <a:t>IPv6</a:t>
            </a:r>
            <a:r>
              <a:rPr lang="zh-CN" altLang="en-US" sz="1600" dirty="0"/>
              <a:t>节点间的通信，</a:t>
            </a:r>
            <a:r>
              <a:rPr lang="en-US" altLang="zh-CN" sz="1600" dirty="0"/>
              <a:t>IP</a:t>
            </a:r>
            <a:r>
              <a:rPr lang="zh-CN" altLang="en-US" sz="1600" dirty="0"/>
              <a:t>包的路由对端节点透明</a:t>
            </a:r>
          </a:p>
        </p:txBody>
      </p:sp>
    </p:spTree>
    <p:extLst>
      <p:ext uri="{BB962C8B-B14F-4D97-AF65-F5344CB8AC3E}">
        <p14:creationId xmlns:p14="http://schemas.microsoft.com/office/powerpoint/2010/main" val="15140626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animEffect transition="in" filter="dissolve">
                                      <p:cBhvr>
                                        <p:cTn id="19" dur="500"/>
                                        <p:tgtEl>
                                          <p:spTgt spid="57">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7">
                                            <p:txEl>
                                              <p:pRg st="5" end="5"/>
                                            </p:txEl>
                                          </p:spTgt>
                                        </p:tgtEl>
                                        <p:attrNameLst>
                                          <p:attrName>style.visibility</p:attrName>
                                        </p:attrNameLst>
                                      </p:cBhvr>
                                      <p:to>
                                        <p:strVal val="visible"/>
                                      </p:to>
                                    </p:set>
                                    <p:animEffect transition="in" filter="dissolve">
                                      <p:cBhvr>
                                        <p:cTn id="22"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NAT-PT</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
        <p:nvSpPr>
          <p:cNvPr id="57" name="内容占位符 2"/>
          <p:cNvSpPr>
            <a:spLocks noGrp="1"/>
          </p:cNvSpPr>
          <p:nvPr>
            <p:ph idx="1"/>
          </p:nvPr>
        </p:nvSpPr>
        <p:spPr>
          <a:xfrm>
            <a:off x="457199" y="1444979"/>
            <a:ext cx="8370712" cy="3660421"/>
          </a:xfrm>
        </p:spPr>
        <p:txBody>
          <a:bodyPr/>
          <a:lstStyle/>
          <a:p>
            <a:pPr>
              <a:spcBef>
                <a:spcPts val="0"/>
              </a:spcBef>
            </a:pPr>
            <a:r>
              <a:rPr lang="en-US" altLang="zh-CN" sz="2000" dirty="0"/>
              <a:t>NAT</a:t>
            </a:r>
          </a:p>
          <a:p>
            <a:pPr lvl="1">
              <a:spcBef>
                <a:spcPts val="0"/>
              </a:spcBef>
            </a:pPr>
            <a:r>
              <a:rPr lang="en-US" altLang="zh-CN" sz="1600" dirty="0"/>
              <a:t>v6-v4</a:t>
            </a:r>
            <a:r>
              <a:rPr lang="zh-CN" altLang="en-US" sz="1600" dirty="0"/>
              <a:t>地址动态翻译</a:t>
            </a:r>
          </a:p>
          <a:p>
            <a:pPr>
              <a:spcBef>
                <a:spcPts val="0"/>
              </a:spcBef>
            </a:pPr>
            <a:r>
              <a:rPr lang="en-US" altLang="zh-CN" sz="2000" dirty="0"/>
              <a:t>PT</a:t>
            </a:r>
          </a:p>
          <a:p>
            <a:pPr lvl="1">
              <a:spcBef>
                <a:spcPts val="0"/>
              </a:spcBef>
            </a:pPr>
            <a:r>
              <a:rPr lang="en-US" altLang="zh-CN" sz="1600" dirty="0"/>
              <a:t>v6-v4</a:t>
            </a:r>
            <a:r>
              <a:rPr lang="zh-CN" altLang="en-US" sz="1600" dirty="0"/>
              <a:t>协议翻译</a:t>
            </a:r>
          </a:p>
          <a:p>
            <a:pPr>
              <a:spcBef>
                <a:spcPts val="0"/>
              </a:spcBef>
            </a:pPr>
            <a:r>
              <a:rPr lang="en-US" altLang="zh-CN" sz="2000" dirty="0" smtClean="0"/>
              <a:t>ALG</a:t>
            </a:r>
            <a:r>
              <a:rPr lang="zh-CN" altLang="en-US" sz="2000" dirty="0" smtClean="0"/>
              <a:t> </a:t>
            </a:r>
            <a:r>
              <a:rPr lang="en-US" altLang="zh-CN" sz="2000" dirty="0" smtClean="0"/>
              <a:t>(</a:t>
            </a:r>
            <a:r>
              <a:rPr lang="zh-CN" altLang="en-US" sz="2000" dirty="0" smtClean="0"/>
              <a:t>应用层网关</a:t>
            </a:r>
            <a:r>
              <a:rPr lang="en-US" altLang="zh-CN" sz="2000" dirty="0" smtClean="0"/>
              <a:t>)</a:t>
            </a:r>
            <a:endParaRPr lang="zh-CN" altLang="en-US" sz="2000" dirty="0"/>
          </a:p>
          <a:p>
            <a:pPr lvl="1">
              <a:spcBef>
                <a:spcPts val="0"/>
              </a:spcBef>
            </a:pPr>
            <a:r>
              <a:rPr lang="en-US" altLang="zh-CN" sz="1600" dirty="0"/>
              <a:t>v6-v4</a:t>
            </a:r>
            <a:r>
              <a:rPr lang="zh-CN" altLang="en-US" sz="1600" dirty="0"/>
              <a:t>应用程序翻译（如</a:t>
            </a:r>
            <a:r>
              <a:rPr lang="en-US" altLang="zh-CN" sz="1600" dirty="0"/>
              <a:t>DNS-ALG</a:t>
            </a:r>
            <a:r>
              <a:rPr lang="zh-CN" altLang="en-US" sz="1600" dirty="0" smtClean="0"/>
              <a:t>）</a:t>
            </a:r>
            <a:endParaRPr lang="zh-CN" altLang="en-US" sz="1600" dirty="0"/>
          </a:p>
        </p:txBody>
      </p:sp>
      <p:grpSp>
        <p:nvGrpSpPr>
          <p:cNvPr id="6" name="Group 5"/>
          <p:cNvGrpSpPr>
            <a:grpSpLocks/>
          </p:cNvGrpSpPr>
          <p:nvPr/>
        </p:nvGrpSpPr>
        <p:grpSpPr bwMode="auto">
          <a:xfrm>
            <a:off x="1371600" y="4016375"/>
            <a:ext cx="6400800" cy="2178050"/>
            <a:chOff x="1008" y="1104"/>
            <a:chExt cx="4032" cy="1372"/>
          </a:xfrm>
        </p:grpSpPr>
        <p:sp>
          <p:nvSpPr>
            <p:cNvPr id="8" name="AutoShape 6"/>
            <p:cNvSpPr>
              <a:spLocks noChangeArrowheads="1"/>
            </p:cNvSpPr>
            <p:nvPr/>
          </p:nvSpPr>
          <p:spPr bwMode="auto">
            <a:xfrm>
              <a:off x="1008" y="1273"/>
              <a:ext cx="1568" cy="911"/>
            </a:xfrm>
            <a:prstGeom prst="cloudCallout">
              <a:avLst>
                <a:gd name="adj1" fmla="val -33569"/>
                <a:gd name="adj2" fmla="val 15199"/>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pPr>
              <a:endParaRPr lang="zh-CN" altLang="zh-CN" b="0">
                <a:latin typeface="Calibri" panose="020F0502020204030204" pitchFamily="34" charset="0"/>
                <a:ea typeface="华文楷体" panose="02010600040101010101" pitchFamily="2" charset="-122"/>
              </a:endParaRPr>
            </a:p>
          </p:txBody>
        </p:sp>
        <p:sp>
          <p:nvSpPr>
            <p:cNvPr id="9" name="AutoShape 7"/>
            <p:cNvSpPr>
              <a:spLocks noChangeArrowheads="1"/>
            </p:cNvSpPr>
            <p:nvPr/>
          </p:nvSpPr>
          <p:spPr bwMode="auto">
            <a:xfrm>
              <a:off x="3158" y="1104"/>
              <a:ext cx="1882" cy="1147"/>
            </a:xfrm>
            <a:prstGeom prst="cloudCallout">
              <a:avLst>
                <a:gd name="adj1" fmla="val -42856"/>
                <a:gd name="adj2" fmla="val 12069"/>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pPr>
              <a:endParaRPr lang="zh-CN" altLang="zh-CN" b="0">
                <a:latin typeface="Calibri" panose="020F0502020204030204" pitchFamily="34" charset="0"/>
                <a:ea typeface="华文楷体" panose="02010600040101010101" pitchFamily="2" charset="-122"/>
              </a:endParaRPr>
            </a:p>
          </p:txBody>
        </p:sp>
        <p:sp>
          <p:nvSpPr>
            <p:cNvPr id="10" name="Text Box 8"/>
            <p:cNvSpPr txBox="1">
              <a:spLocks noChangeArrowheads="1"/>
            </p:cNvSpPr>
            <p:nvPr/>
          </p:nvSpPr>
          <p:spPr bwMode="auto">
            <a:xfrm>
              <a:off x="2531" y="1576"/>
              <a:ext cx="762" cy="233"/>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pPr>
              <a:r>
                <a:rPr lang="en-US" altLang="zh-CN" b="0" dirty="0">
                  <a:solidFill>
                    <a:schemeClr val="bg1"/>
                  </a:solidFill>
                  <a:latin typeface="Calibri" panose="020F0502020204030204" pitchFamily="34" charset="0"/>
                  <a:ea typeface="华文楷体" panose="02010600040101010101" pitchFamily="2" charset="-122"/>
                </a:rPr>
                <a:t>NAT-PT</a:t>
              </a:r>
            </a:p>
          </p:txBody>
        </p:sp>
        <p:sp>
          <p:nvSpPr>
            <p:cNvPr id="11" name="Text Box 9"/>
            <p:cNvSpPr txBox="1">
              <a:spLocks noChangeArrowheads="1"/>
            </p:cNvSpPr>
            <p:nvPr/>
          </p:nvSpPr>
          <p:spPr bwMode="auto">
            <a:xfrm>
              <a:off x="1441" y="1637"/>
              <a:ext cx="851" cy="23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pPr>
              <a:r>
                <a:rPr lang="en-US" altLang="zh-CN" dirty="0">
                  <a:latin typeface="Calibri" panose="020F0502020204030204" pitchFamily="34" charset="0"/>
                  <a:ea typeface="华文楷体" panose="02010600040101010101" pitchFamily="2" charset="-122"/>
                </a:rPr>
                <a:t>IPv6</a:t>
              </a:r>
              <a:r>
                <a:rPr lang="zh-CN" altLang="en-US" dirty="0">
                  <a:latin typeface="Calibri" panose="020F0502020204030204" pitchFamily="34" charset="0"/>
                  <a:ea typeface="华文楷体" panose="02010600040101010101" pitchFamily="2" charset="-122"/>
                </a:rPr>
                <a:t>网络</a:t>
              </a:r>
            </a:p>
          </p:txBody>
        </p:sp>
        <p:sp>
          <p:nvSpPr>
            <p:cNvPr id="12" name="Text Box 10"/>
            <p:cNvSpPr txBox="1">
              <a:spLocks noChangeArrowheads="1"/>
            </p:cNvSpPr>
            <p:nvPr/>
          </p:nvSpPr>
          <p:spPr bwMode="auto">
            <a:xfrm>
              <a:off x="3788" y="1567"/>
              <a:ext cx="896" cy="23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pPr>
              <a:r>
                <a:rPr lang="en-US" altLang="zh-CN" b="0" dirty="0">
                  <a:latin typeface="Calibri" panose="020F0502020204030204" pitchFamily="34" charset="0"/>
                  <a:ea typeface="华文楷体" panose="02010600040101010101" pitchFamily="2" charset="-122"/>
                </a:rPr>
                <a:t>IPv4</a:t>
              </a:r>
              <a:r>
                <a:rPr lang="zh-CN" altLang="en-US" b="0" dirty="0">
                  <a:latin typeface="Calibri" panose="020F0502020204030204" pitchFamily="34" charset="0"/>
                  <a:ea typeface="华文楷体" panose="02010600040101010101" pitchFamily="2" charset="-122"/>
                </a:rPr>
                <a:t>网络</a:t>
              </a:r>
            </a:p>
          </p:txBody>
        </p:sp>
        <p:sp>
          <p:nvSpPr>
            <p:cNvPr id="13" name="AutoShape 11"/>
            <p:cNvSpPr>
              <a:spLocks noChangeArrowheads="1"/>
            </p:cNvSpPr>
            <p:nvPr/>
          </p:nvSpPr>
          <p:spPr bwMode="auto">
            <a:xfrm rot="-10742113">
              <a:off x="2016" y="2208"/>
              <a:ext cx="1679" cy="268"/>
            </a:xfrm>
            <a:prstGeom prst="wedgeRectCallout">
              <a:avLst>
                <a:gd name="adj1" fmla="val 14000"/>
                <a:gd name="adj2" fmla="val 214343"/>
              </a:avLst>
            </a:prstGeom>
            <a:solidFill>
              <a:schemeClr val="accent5">
                <a:lumMod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lnSpc>
                  <a:spcPct val="100000"/>
                </a:lnSpc>
                <a:spcBef>
                  <a:spcPct val="0"/>
                </a:spcBef>
                <a:buClrTx/>
              </a:pPr>
              <a:r>
                <a:rPr lang="en-US" altLang="zh-CN" b="0">
                  <a:solidFill>
                    <a:schemeClr val="bg1"/>
                  </a:solidFill>
                  <a:latin typeface="Calibri" panose="020F0502020204030204" pitchFamily="34" charset="0"/>
                  <a:ea typeface="华文楷体" panose="02010600040101010101" pitchFamily="2" charset="-122"/>
                </a:rPr>
                <a:t>NAT+PT(+ALG)</a:t>
              </a:r>
            </a:p>
          </p:txBody>
        </p:sp>
      </p:grpSp>
    </p:spTree>
    <p:custDataLst>
      <p:tags r:id="rId1"/>
    </p:custDataLst>
    <p:extLst>
      <p:ext uri="{BB962C8B-B14F-4D97-AF65-F5344CB8AC3E}">
        <p14:creationId xmlns:p14="http://schemas.microsoft.com/office/powerpoint/2010/main" val="38517548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
                                            <p:txEl>
                                              <p:pRg st="0" end="0"/>
                                            </p:txEl>
                                          </p:spTgt>
                                        </p:tgtEl>
                                        <p:attrNameLst>
                                          <p:attrName>style.visibility</p:attrName>
                                        </p:attrNameLst>
                                      </p:cBhvr>
                                      <p:to>
                                        <p:strVal val="visible"/>
                                      </p:to>
                                    </p:set>
                                    <p:animEffect transition="in" filter="dissolve">
                                      <p:cBhvr>
                                        <p:cTn id="12" dur="500"/>
                                        <p:tgtEl>
                                          <p:spTgt spid="57">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7">
                                            <p:txEl>
                                              <p:pRg st="1" end="1"/>
                                            </p:txEl>
                                          </p:spTgt>
                                        </p:tgtEl>
                                        <p:attrNameLst>
                                          <p:attrName>style.visibility</p:attrName>
                                        </p:attrNameLst>
                                      </p:cBhvr>
                                      <p:to>
                                        <p:strVal val="visible"/>
                                      </p:to>
                                    </p:set>
                                    <p:animEffect transition="in" filter="dissolve">
                                      <p:cBhvr>
                                        <p:cTn id="15" dur="500"/>
                                        <p:tgtEl>
                                          <p:spTgt spid="5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
                                            <p:txEl>
                                              <p:pRg st="2" end="2"/>
                                            </p:txEl>
                                          </p:spTgt>
                                        </p:tgtEl>
                                        <p:attrNameLst>
                                          <p:attrName>style.visibility</p:attrName>
                                        </p:attrNameLst>
                                      </p:cBhvr>
                                      <p:to>
                                        <p:strVal val="visible"/>
                                      </p:to>
                                    </p:set>
                                    <p:animEffect transition="in" filter="dissolve">
                                      <p:cBhvr>
                                        <p:cTn id="20" dur="500"/>
                                        <p:tgtEl>
                                          <p:spTgt spid="57">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7">
                                            <p:txEl>
                                              <p:pRg st="3" end="3"/>
                                            </p:txEl>
                                          </p:spTgt>
                                        </p:tgtEl>
                                        <p:attrNameLst>
                                          <p:attrName>style.visibility</p:attrName>
                                        </p:attrNameLst>
                                      </p:cBhvr>
                                      <p:to>
                                        <p:strVal val="visible"/>
                                      </p:to>
                                    </p:set>
                                    <p:animEffect transition="in" filter="dissolve">
                                      <p:cBhvr>
                                        <p:cTn id="23" dur="500"/>
                                        <p:tgtEl>
                                          <p:spTgt spid="5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7">
                                            <p:txEl>
                                              <p:pRg st="4" end="4"/>
                                            </p:txEl>
                                          </p:spTgt>
                                        </p:tgtEl>
                                        <p:attrNameLst>
                                          <p:attrName>style.visibility</p:attrName>
                                        </p:attrNameLst>
                                      </p:cBhvr>
                                      <p:to>
                                        <p:strVal val="visible"/>
                                      </p:to>
                                    </p:set>
                                    <p:animEffect transition="in" filter="dissolve">
                                      <p:cBhvr>
                                        <p:cTn id="28" dur="500"/>
                                        <p:tgtEl>
                                          <p:spTgt spid="57">
                                            <p:txEl>
                                              <p:pRg st="4" end="4"/>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7">
                                            <p:txEl>
                                              <p:pRg st="5" end="5"/>
                                            </p:txEl>
                                          </p:spTgt>
                                        </p:tgtEl>
                                        <p:attrNameLst>
                                          <p:attrName>style.visibility</p:attrName>
                                        </p:attrNameLst>
                                      </p:cBhvr>
                                      <p:to>
                                        <p:strVal val="visible"/>
                                      </p:to>
                                    </p:set>
                                    <p:animEffect transition="in" filter="dissolve">
                                      <p:cBhvr>
                                        <p:cTn id="31"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
        <p:nvSpPr>
          <p:cNvPr id="8"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10"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smtClean="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endPar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7" name="图片 1" descr="问号6.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5286098" y="1397000"/>
            <a:ext cx="3178175"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004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地址配置问题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7" name="内容占位符 2"/>
          <p:cNvSpPr>
            <a:spLocks noGrp="1"/>
          </p:cNvSpPr>
          <p:nvPr>
            <p:ph idx="1"/>
          </p:nvPr>
        </p:nvSpPr>
        <p:spPr>
          <a:xfrm>
            <a:off x="457199" y="1444979"/>
            <a:ext cx="8370712" cy="4587521"/>
          </a:xfrm>
        </p:spPr>
        <p:txBody>
          <a:bodyPr/>
          <a:lstStyle/>
          <a:p>
            <a:r>
              <a:rPr lang="en-US" altLang="zh-CN" sz="2000" dirty="0"/>
              <a:t>IPv6</a:t>
            </a:r>
            <a:r>
              <a:rPr lang="zh-CN" altLang="en-US" sz="2000" dirty="0"/>
              <a:t>协议支持地址自动配置，实现即插即用</a:t>
            </a:r>
          </a:p>
          <a:p>
            <a:pPr lvl="1">
              <a:lnSpc>
                <a:spcPct val="150000"/>
              </a:lnSpc>
            </a:pPr>
            <a:r>
              <a:rPr lang="en-US" altLang="zh-CN" sz="1800" dirty="0"/>
              <a:t>IPv6</a:t>
            </a:r>
            <a:r>
              <a:rPr lang="zh-CN" altLang="en-US" sz="1800" dirty="0"/>
              <a:t>节点通过地址自动配置得到</a:t>
            </a:r>
            <a:r>
              <a:rPr lang="en-US" altLang="zh-CN" sz="1800" dirty="0"/>
              <a:t>IPv6</a:t>
            </a:r>
            <a:r>
              <a:rPr lang="zh-CN" altLang="en-US" sz="1800" dirty="0"/>
              <a:t>地址和网关地址</a:t>
            </a:r>
          </a:p>
          <a:p>
            <a:pPr lvl="1">
              <a:lnSpc>
                <a:spcPct val="150000"/>
              </a:lnSpc>
            </a:pPr>
            <a:r>
              <a:rPr lang="zh-CN" altLang="en-US" sz="1800" dirty="0"/>
              <a:t>支持有状态地址自动配置和无状态地址自动</a:t>
            </a:r>
            <a:r>
              <a:rPr lang="zh-CN" altLang="en-US" sz="1800" dirty="0" smtClean="0"/>
              <a:t>配置</a:t>
            </a:r>
            <a:endParaRPr lang="en-US" altLang="zh-CN" sz="1800" dirty="0" smtClean="0"/>
          </a:p>
          <a:p>
            <a:pPr lvl="2">
              <a:lnSpc>
                <a:spcPct val="150000"/>
              </a:lnSpc>
            </a:pPr>
            <a:r>
              <a:rPr lang="zh-CN" altLang="en-US" sz="1600" dirty="0"/>
              <a:t>有状态地址自动配置</a:t>
            </a:r>
          </a:p>
          <a:p>
            <a:pPr lvl="3">
              <a:lnSpc>
                <a:spcPct val="150000"/>
              </a:lnSpc>
            </a:pPr>
            <a:r>
              <a:rPr lang="zh-CN" altLang="en-US" dirty="0"/>
              <a:t>启动协议（</a:t>
            </a:r>
            <a:r>
              <a:rPr lang="en-US" altLang="zh-CN" dirty="0"/>
              <a:t>BOOTP</a:t>
            </a:r>
            <a:r>
              <a:rPr lang="zh-CN" altLang="en-US" dirty="0"/>
              <a:t>）</a:t>
            </a:r>
          </a:p>
          <a:p>
            <a:pPr lvl="3">
              <a:lnSpc>
                <a:spcPct val="150000"/>
              </a:lnSpc>
            </a:pPr>
            <a:r>
              <a:rPr lang="zh-CN" altLang="en-US" dirty="0"/>
              <a:t>动态主机配置协议（</a:t>
            </a:r>
            <a:r>
              <a:rPr lang="en-US" altLang="zh-CN" dirty="0"/>
              <a:t>DHCP</a:t>
            </a:r>
            <a:r>
              <a:rPr lang="zh-CN" altLang="en-US" dirty="0"/>
              <a:t>）</a:t>
            </a:r>
          </a:p>
          <a:p>
            <a:pPr lvl="2">
              <a:lnSpc>
                <a:spcPct val="150000"/>
              </a:lnSpc>
            </a:pPr>
            <a:r>
              <a:rPr lang="zh-CN" altLang="en-US" sz="1600" dirty="0"/>
              <a:t>无状态地址自动配置（</a:t>
            </a:r>
            <a:r>
              <a:rPr lang="en-US" altLang="zh-CN" sz="1600" dirty="0"/>
              <a:t>IPv6</a:t>
            </a:r>
            <a:r>
              <a:rPr lang="zh-CN" altLang="en-US" sz="1600" dirty="0"/>
              <a:t>特有）</a:t>
            </a:r>
          </a:p>
          <a:p>
            <a:pPr lvl="3">
              <a:lnSpc>
                <a:spcPct val="150000"/>
              </a:lnSpc>
            </a:pPr>
            <a:r>
              <a:rPr lang="zh-CN" altLang="en-US" dirty="0"/>
              <a:t>由</a:t>
            </a:r>
            <a:r>
              <a:rPr lang="en-US" altLang="zh-CN" dirty="0"/>
              <a:t>48</a:t>
            </a:r>
            <a:r>
              <a:rPr lang="zh-CN" altLang="en-US" dirty="0"/>
              <a:t>位</a:t>
            </a:r>
            <a:r>
              <a:rPr lang="en-US" altLang="zh-CN" dirty="0"/>
              <a:t>MAC</a:t>
            </a:r>
            <a:r>
              <a:rPr lang="zh-CN" altLang="en-US" dirty="0"/>
              <a:t>地址生成</a:t>
            </a:r>
            <a:r>
              <a:rPr lang="en-US" altLang="zh-CN" dirty="0"/>
              <a:t>64</a:t>
            </a:r>
            <a:r>
              <a:rPr lang="zh-CN" altLang="en-US" dirty="0"/>
              <a:t>位接口标识符</a:t>
            </a:r>
          </a:p>
          <a:p>
            <a:pPr lvl="3">
              <a:lnSpc>
                <a:spcPct val="150000"/>
              </a:lnSpc>
            </a:pPr>
            <a:r>
              <a:rPr lang="zh-CN" altLang="en-US" dirty="0"/>
              <a:t>结合前缀信息生成地址，验证地址的唯一性</a:t>
            </a:r>
          </a:p>
          <a:p>
            <a:pPr lvl="2">
              <a:lnSpc>
                <a:spcPct val="150000"/>
              </a:lnSpc>
            </a:pPr>
            <a:endParaRPr lang="zh-CN" altLang="en-US" sz="1600" dirty="0"/>
          </a:p>
        </p:txBody>
      </p:sp>
    </p:spTree>
    <p:custDataLst>
      <p:tags r:id="rId1"/>
    </p:custDataLst>
    <p:extLst>
      <p:ext uri="{BB962C8B-B14F-4D97-AF65-F5344CB8AC3E}">
        <p14:creationId xmlns:p14="http://schemas.microsoft.com/office/powerpoint/2010/main" val="147360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dissolve">
                                      <p:cBhvr>
                                        <p:cTn id="12" dur="500"/>
                                        <p:tgtEl>
                                          <p:spTgt spid="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dissolve">
                                      <p:cBhvr>
                                        <p:cTn id="17" dur="500"/>
                                        <p:tgtEl>
                                          <p:spTgt spid="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dissolve">
                                      <p:cBhvr>
                                        <p:cTn id="22" dur="500"/>
                                        <p:tgtEl>
                                          <p:spTgt spid="57">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7">
                                            <p:txEl>
                                              <p:pRg st="4" end="4"/>
                                            </p:txEl>
                                          </p:spTgt>
                                        </p:tgtEl>
                                        <p:attrNameLst>
                                          <p:attrName>style.visibility</p:attrName>
                                        </p:attrNameLst>
                                      </p:cBhvr>
                                      <p:to>
                                        <p:strVal val="visible"/>
                                      </p:to>
                                    </p:set>
                                    <p:animEffect transition="in" filter="dissolve">
                                      <p:cBhvr>
                                        <p:cTn id="25" dur="500"/>
                                        <p:tgtEl>
                                          <p:spTgt spid="57">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7">
                                            <p:txEl>
                                              <p:pRg st="5" end="5"/>
                                            </p:txEl>
                                          </p:spTgt>
                                        </p:tgtEl>
                                        <p:attrNameLst>
                                          <p:attrName>style.visibility</p:attrName>
                                        </p:attrNameLst>
                                      </p:cBhvr>
                                      <p:to>
                                        <p:strVal val="visible"/>
                                      </p:to>
                                    </p:set>
                                    <p:animEffect transition="in" filter="dissolve">
                                      <p:cBhvr>
                                        <p:cTn id="28" dur="500"/>
                                        <p:tgtEl>
                                          <p:spTgt spid="5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7">
                                            <p:txEl>
                                              <p:pRg st="6" end="6"/>
                                            </p:txEl>
                                          </p:spTgt>
                                        </p:tgtEl>
                                        <p:attrNameLst>
                                          <p:attrName>style.visibility</p:attrName>
                                        </p:attrNameLst>
                                      </p:cBhvr>
                                      <p:to>
                                        <p:strVal val="visible"/>
                                      </p:to>
                                    </p:set>
                                    <p:animEffect transition="in" filter="dissolve">
                                      <p:cBhvr>
                                        <p:cTn id="33" dur="500"/>
                                        <p:tgtEl>
                                          <p:spTgt spid="57">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7">
                                            <p:txEl>
                                              <p:pRg st="7" end="7"/>
                                            </p:txEl>
                                          </p:spTgt>
                                        </p:tgtEl>
                                        <p:attrNameLst>
                                          <p:attrName>style.visibility</p:attrName>
                                        </p:attrNameLst>
                                      </p:cBhvr>
                                      <p:to>
                                        <p:strVal val="visible"/>
                                      </p:to>
                                    </p:set>
                                    <p:animEffect transition="in" filter="dissolve">
                                      <p:cBhvr>
                                        <p:cTn id="36" dur="500"/>
                                        <p:tgtEl>
                                          <p:spTgt spid="57">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7">
                                            <p:txEl>
                                              <p:pRg st="8" end="8"/>
                                            </p:txEl>
                                          </p:spTgt>
                                        </p:tgtEl>
                                        <p:attrNameLst>
                                          <p:attrName>style.visibility</p:attrName>
                                        </p:attrNameLst>
                                      </p:cBhvr>
                                      <p:to>
                                        <p:strVal val="visible"/>
                                      </p:to>
                                    </p:set>
                                    <p:animEffect transition="in" filter="dissolve">
                                      <p:cBhvr>
                                        <p:cTn id="39" dur="500"/>
                                        <p:tgtEl>
                                          <p:spTgt spid="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a:t>
            </a:r>
            <a:r>
              <a:rPr lang="zh-CN" altLang="en-US" dirty="0" smtClean="0"/>
              <a:t>状态</a:t>
            </a:r>
            <a:r>
              <a:rPr lang="zh-CN" altLang="en-US" dirty="0"/>
              <a:t>地址自动配置</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zh-CN" altLang="en-US" sz="2000" dirty="0"/>
              <a:t>地址配置步骤</a:t>
            </a:r>
          </a:p>
          <a:p>
            <a:pPr lvl="1">
              <a:lnSpc>
                <a:spcPct val="150000"/>
              </a:lnSpc>
            </a:pPr>
            <a:r>
              <a:rPr lang="zh-CN" altLang="en-US" sz="1800" dirty="0"/>
              <a:t>根据</a:t>
            </a:r>
            <a:r>
              <a:rPr lang="en-US" altLang="zh-CN" sz="1800" dirty="0"/>
              <a:t>48</a:t>
            </a:r>
            <a:r>
              <a:rPr lang="zh-CN" altLang="en-US" sz="1800" dirty="0"/>
              <a:t>位</a:t>
            </a:r>
            <a:r>
              <a:rPr lang="en-US" altLang="zh-CN" sz="1800" dirty="0"/>
              <a:t>MAC</a:t>
            </a:r>
            <a:r>
              <a:rPr lang="zh-CN" altLang="en-US" sz="1800" dirty="0"/>
              <a:t>地址生成</a:t>
            </a:r>
            <a:r>
              <a:rPr lang="en-US" altLang="zh-CN" sz="1800" dirty="0"/>
              <a:t>64</a:t>
            </a:r>
            <a:r>
              <a:rPr lang="zh-CN" altLang="en-US" sz="1800" dirty="0"/>
              <a:t>位接口标识符</a:t>
            </a:r>
          </a:p>
          <a:p>
            <a:pPr lvl="1">
              <a:lnSpc>
                <a:spcPct val="150000"/>
              </a:lnSpc>
            </a:pPr>
            <a:r>
              <a:rPr lang="zh-CN" altLang="en-US" sz="1800" dirty="0"/>
              <a:t>生成链路本地地址并验证唯一性</a:t>
            </a:r>
          </a:p>
          <a:p>
            <a:pPr lvl="1">
              <a:lnSpc>
                <a:spcPct val="150000"/>
              </a:lnSpc>
            </a:pPr>
            <a:r>
              <a:rPr lang="zh-CN" altLang="en-US" sz="1800" dirty="0"/>
              <a:t>接收路由器宣告消息，获取</a:t>
            </a:r>
            <a:r>
              <a:rPr lang="en-US" altLang="zh-CN" sz="1800" dirty="0"/>
              <a:t>64</a:t>
            </a:r>
            <a:r>
              <a:rPr lang="zh-CN" altLang="en-US" sz="1800" dirty="0"/>
              <a:t>位前缀信息</a:t>
            </a:r>
          </a:p>
          <a:p>
            <a:pPr lvl="1">
              <a:lnSpc>
                <a:spcPct val="150000"/>
              </a:lnSpc>
            </a:pPr>
            <a:r>
              <a:rPr lang="zh-CN" altLang="en-US" sz="1800" dirty="0"/>
              <a:t>拼接获得</a:t>
            </a:r>
            <a:r>
              <a:rPr lang="en-US" altLang="zh-CN" sz="1800" dirty="0"/>
              <a:t>128</a:t>
            </a:r>
            <a:r>
              <a:rPr lang="zh-CN" altLang="en-US" sz="1800" dirty="0"/>
              <a:t>位地址全局地址</a:t>
            </a:r>
          </a:p>
          <a:p>
            <a:pPr lvl="1">
              <a:lnSpc>
                <a:spcPct val="150000"/>
              </a:lnSpc>
            </a:pPr>
            <a:r>
              <a:rPr lang="zh-CN" altLang="en-US" sz="1800" dirty="0"/>
              <a:t>验证地址的唯一性</a:t>
            </a:r>
          </a:p>
          <a:p>
            <a:pPr lvl="1">
              <a:lnSpc>
                <a:spcPct val="150000"/>
              </a:lnSpc>
            </a:pPr>
            <a:r>
              <a:rPr lang="zh-CN" altLang="en-US" sz="1800" dirty="0">
                <a:solidFill>
                  <a:srgbClr val="FF0000"/>
                </a:solidFill>
              </a:rPr>
              <a:t>手工配置任何单播地址，均需执行重复地址</a:t>
            </a:r>
            <a:r>
              <a:rPr lang="zh-CN" altLang="en-US" sz="1800" dirty="0" smtClean="0">
                <a:solidFill>
                  <a:srgbClr val="FF0000"/>
                </a:solidFill>
              </a:rPr>
              <a:t>检测（为什么？）</a:t>
            </a:r>
            <a:endParaRPr lang="zh-CN" altLang="en-US" sz="1800" dirty="0">
              <a:solidFill>
                <a:srgbClr val="FF0000"/>
              </a:solidFill>
            </a:endParaRPr>
          </a:p>
        </p:txBody>
      </p:sp>
    </p:spTree>
    <p:extLst>
      <p:ext uri="{BB962C8B-B14F-4D97-AF65-F5344CB8AC3E}">
        <p14:creationId xmlns:p14="http://schemas.microsoft.com/office/powerpoint/2010/main" val="292982072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7">
                                            <p:txEl>
                                              <p:pRg st="1" end="1"/>
                                            </p:txEl>
                                          </p:spTgt>
                                        </p:tgtEl>
                                        <p:attrNameLst>
                                          <p:attrName>style.visibility</p:attrName>
                                        </p:attrNameLst>
                                      </p:cBhvr>
                                      <p:to>
                                        <p:strVal val="visible"/>
                                      </p:to>
                                    </p:set>
                                    <p:animEffect transition="in" filter="dissolve">
                                      <p:cBhvr>
                                        <p:cTn id="11" dur="500"/>
                                        <p:tgtEl>
                                          <p:spTgt spid="57">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57">
                                            <p:txEl>
                                              <p:pRg st="2" end="2"/>
                                            </p:txEl>
                                          </p:spTgt>
                                        </p:tgtEl>
                                        <p:attrNameLst>
                                          <p:attrName>style.visibility</p:attrName>
                                        </p:attrNameLst>
                                      </p:cBhvr>
                                      <p:to>
                                        <p:strVal val="visible"/>
                                      </p:to>
                                    </p:set>
                                    <p:animEffect transition="in" filter="dissolve">
                                      <p:cBhvr>
                                        <p:cTn id="14" dur="500"/>
                                        <p:tgtEl>
                                          <p:spTgt spid="57">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57">
                                            <p:txEl>
                                              <p:pRg st="3" end="3"/>
                                            </p:txEl>
                                          </p:spTgt>
                                        </p:tgtEl>
                                        <p:attrNameLst>
                                          <p:attrName>style.visibility</p:attrName>
                                        </p:attrNameLst>
                                      </p:cBhvr>
                                      <p:to>
                                        <p:strVal val="visible"/>
                                      </p:to>
                                    </p:set>
                                    <p:animEffect transition="in" filter="dissolve">
                                      <p:cBhvr>
                                        <p:cTn id="17" dur="500"/>
                                        <p:tgtEl>
                                          <p:spTgt spid="57">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7">
                                            <p:txEl>
                                              <p:pRg st="4" end="4"/>
                                            </p:txEl>
                                          </p:spTgt>
                                        </p:tgtEl>
                                        <p:attrNameLst>
                                          <p:attrName>style.visibility</p:attrName>
                                        </p:attrNameLst>
                                      </p:cBhvr>
                                      <p:to>
                                        <p:strVal val="visible"/>
                                      </p:to>
                                    </p:set>
                                    <p:animEffect transition="in" filter="dissolve">
                                      <p:cBhvr>
                                        <p:cTn id="20" dur="500"/>
                                        <p:tgtEl>
                                          <p:spTgt spid="57">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7">
                                            <p:txEl>
                                              <p:pRg st="5" end="5"/>
                                            </p:txEl>
                                          </p:spTgt>
                                        </p:tgtEl>
                                        <p:attrNameLst>
                                          <p:attrName>style.visibility</p:attrName>
                                        </p:attrNameLst>
                                      </p:cBhvr>
                                      <p:to>
                                        <p:strVal val="visible"/>
                                      </p:to>
                                    </p:set>
                                    <p:animEffect transition="in" filter="dissolve">
                                      <p:cBhvr>
                                        <p:cTn id="23" dur="500"/>
                                        <p:tgtEl>
                                          <p:spTgt spid="57">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7">
                                            <p:txEl>
                                              <p:pRg st="6" end="6"/>
                                            </p:txEl>
                                          </p:spTgt>
                                        </p:tgtEl>
                                        <p:attrNameLst>
                                          <p:attrName>style.visibility</p:attrName>
                                        </p:attrNameLst>
                                      </p:cBhvr>
                                      <p:to>
                                        <p:strVal val="visible"/>
                                      </p:to>
                                    </p:set>
                                    <p:animEffect transition="in" filter="dissolve">
                                      <p:cBhvr>
                                        <p:cTn id="26" dur="500"/>
                                        <p:tgtEl>
                                          <p:spTgt spid="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重复地址检测</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7" name="内容占位符 2"/>
          <p:cNvSpPr>
            <a:spLocks noGrp="1"/>
          </p:cNvSpPr>
          <p:nvPr>
            <p:ph idx="1"/>
          </p:nvPr>
        </p:nvSpPr>
        <p:spPr>
          <a:xfrm>
            <a:off x="457199" y="1444979"/>
            <a:ext cx="8370712" cy="4130321"/>
          </a:xfrm>
        </p:spPr>
        <p:txBody>
          <a:bodyPr/>
          <a:lstStyle/>
          <a:p>
            <a:r>
              <a:rPr lang="zh-CN" altLang="en-US" sz="2000" dirty="0"/>
              <a:t>发送</a:t>
            </a:r>
            <a:r>
              <a:rPr lang="zh-CN" altLang="en-US" sz="2000"/>
              <a:t>邻居</a:t>
            </a:r>
            <a:r>
              <a:rPr lang="zh-CN" altLang="en-US" sz="2000" smtClean="0"/>
              <a:t>请求（</a:t>
            </a:r>
            <a:r>
              <a:rPr lang="zh-CN" altLang="en-US" sz="2000" smtClean="0">
                <a:solidFill>
                  <a:srgbClr val="FF0000"/>
                </a:solidFill>
              </a:rPr>
              <a:t>相当于</a:t>
            </a:r>
            <a:r>
              <a:rPr lang="en-US" altLang="zh-CN" sz="2000" smtClean="0">
                <a:solidFill>
                  <a:srgbClr val="FF0000"/>
                </a:solidFill>
              </a:rPr>
              <a:t>IPv4</a:t>
            </a:r>
            <a:r>
              <a:rPr lang="zh-CN" altLang="en-US" sz="2000" smtClean="0">
                <a:solidFill>
                  <a:srgbClr val="FF0000"/>
                </a:solidFill>
              </a:rPr>
              <a:t>中的</a:t>
            </a:r>
            <a:r>
              <a:rPr lang="en-US" altLang="zh-CN" sz="2000" smtClean="0">
                <a:solidFill>
                  <a:srgbClr val="FF0000"/>
                </a:solidFill>
              </a:rPr>
              <a:t>ARP</a:t>
            </a:r>
            <a:r>
              <a:rPr lang="zh-CN" altLang="en-US" sz="2000" smtClean="0">
                <a:solidFill>
                  <a:srgbClr val="FF0000"/>
                </a:solidFill>
              </a:rPr>
              <a:t>请求</a:t>
            </a:r>
            <a:r>
              <a:rPr lang="zh-CN" altLang="en-US" sz="2000" smtClean="0"/>
              <a:t>）</a:t>
            </a:r>
            <a:endParaRPr lang="zh-CN" altLang="en-US" sz="2000" dirty="0"/>
          </a:p>
          <a:p>
            <a:pPr lvl="1">
              <a:lnSpc>
                <a:spcPct val="150000"/>
              </a:lnSpc>
            </a:pPr>
            <a:r>
              <a:rPr lang="zh-CN" altLang="en-US" sz="1800" dirty="0"/>
              <a:t>连续</a:t>
            </a:r>
            <a:r>
              <a:rPr lang="zh-CN" altLang="en-US" sz="1800"/>
              <a:t>发送</a:t>
            </a:r>
            <a:r>
              <a:rPr lang="zh-CN" altLang="en-US" sz="1800" smtClean="0"/>
              <a:t>多次</a:t>
            </a:r>
            <a:endParaRPr lang="zh-CN" altLang="en-US" sz="1800" dirty="0"/>
          </a:p>
          <a:p>
            <a:r>
              <a:rPr lang="zh-CN" altLang="en-US" sz="2000" smtClean="0"/>
              <a:t>规定</a:t>
            </a:r>
            <a:r>
              <a:rPr lang="zh-CN" altLang="en-US" sz="2000" dirty="0"/>
              <a:t>时间内收到邻居宣告</a:t>
            </a:r>
          </a:p>
          <a:p>
            <a:pPr lvl="1">
              <a:lnSpc>
                <a:spcPct val="150000"/>
              </a:lnSpc>
            </a:pPr>
            <a:r>
              <a:rPr lang="zh-CN" altLang="en-US" sz="1800" dirty="0"/>
              <a:t>重复地址检测失败</a:t>
            </a:r>
          </a:p>
          <a:p>
            <a:pPr lvl="1">
              <a:lnSpc>
                <a:spcPct val="150000"/>
              </a:lnSpc>
            </a:pPr>
            <a:r>
              <a:rPr lang="zh-CN" altLang="en-US" sz="1800" dirty="0"/>
              <a:t>采取其他措施继续配置或放弃</a:t>
            </a:r>
          </a:p>
          <a:p>
            <a:r>
              <a:rPr lang="zh-CN" altLang="en-US" sz="2000" dirty="0"/>
              <a:t>未收到邻居宣告，重复地址检测</a:t>
            </a:r>
            <a:r>
              <a:rPr lang="zh-CN" altLang="en-US" sz="2000" dirty="0" smtClean="0"/>
              <a:t>通过</a:t>
            </a:r>
            <a:endParaRPr lang="zh-CN" altLang="en-US" sz="2000" dirty="0"/>
          </a:p>
        </p:txBody>
      </p:sp>
    </p:spTree>
    <p:custDataLst>
      <p:tags r:id="rId1"/>
    </p:custDataLst>
    <p:extLst>
      <p:ext uri="{BB962C8B-B14F-4D97-AF65-F5344CB8AC3E}">
        <p14:creationId xmlns:p14="http://schemas.microsoft.com/office/powerpoint/2010/main" val="62446642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7">
                                            <p:txEl>
                                              <p:pRg st="2" end="2"/>
                                            </p:txEl>
                                          </p:spTgt>
                                        </p:tgtEl>
                                        <p:attrNameLst>
                                          <p:attrName>style.visibility</p:attrName>
                                        </p:attrNameLst>
                                      </p:cBhvr>
                                      <p:to>
                                        <p:strVal val="visible"/>
                                      </p:to>
                                    </p:set>
                                    <p:animEffect transition="in" filter="dissolve">
                                      <p:cBhvr>
                                        <p:cTn id="15" dur="500"/>
                                        <p:tgtEl>
                                          <p:spTgt spid="5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7">
                                            <p:txEl>
                                              <p:pRg st="5" end="5"/>
                                            </p:txEl>
                                          </p:spTgt>
                                        </p:tgtEl>
                                        <p:attrNameLst>
                                          <p:attrName>style.visibility</p:attrName>
                                        </p:attrNameLst>
                                      </p:cBhvr>
                                      <p:to>
                                        <p:strVal val="visible"/>
                                      </p:to>
                                    </p:set>
                                    <p:animEffect transition="in" filter="dissolve">
                                      <p:cBhvr>
                                        <p:cTn id="26"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smtClean="0"/>
              <a:t>1  </a:t>
            </a:r>
            <a:r>
              <a:rPr lang="en-US" altLang="zh-CN" dirty="0" smtClean="0"/>
              <a:t>IPv6</a:t>
            </a:r>
            <a:r>
              <a:rPr lang="zh-CN" altLang="en-US" dirty="0" smtClean="0"/>
              <a:t>的产生背景及概述</a:t>
            </a:r>
            <a:endParaRPr lang="zh-CN" altLang="en-US" dirty="0"/>
          </a:p>
          <a:p>
            <a:r>
              <a:rPr lang="en-US" altLang="zh-CN" smtClean="0"/>
              <a:t>2  </a:t>
            </a:r>
            <a:r>
              <a:rPr lang="zh-CN" altLang="en-US" dirty="0" smtClean="0"/>
              <a:t>首部结构</a:t>
            </a:r>
            <a:endParaRPr lang="zh-CN" altLang="en-US" dirty="0"/>
          </a:p>
          <a:p>
            <a:r>
              <a:rPr lang="en-US" altLang="zh-CN" smtClean="0"/>
              <a:t>3  </a:t>
            </a:r>
            <a:r>
              <a:rPr lang="zh-CN" altLang="en-US" dirty="0" smtClean="0"/>
              <a:t>地址结构</a:t>
            </a:r>
            <a:endParaRPr lang="zh-CN" altLang="en-US" dirty="0"/>
          </a:p>
          <a:p>
            <a:r>
              <a:rPr lang="en-US" altLang="zh-CN" smtClean="0"/>
              <a:t>4  </a:t>
            </a:r>
            <a:r>
              <a:rPr lang="zh-CN" altLang="en-US" dirty="0" smtClean="0"/>
              <a:t>自动配置</a:t>
            </a:r>
            <a:endParaRPr lang="zh-CN" altLang="en-US" dirty="0"/>
          </a:p>
          <a:p>
            <a:r>
              <a:rPr lang="en-US" altLang="zh-CN" smtClean="0"/>
              <a:t>5  </a:t>
            </a:r>
            <a:r>
              <a:rPr lang="zh-CN" altLang="en-US" dirty="0" smtClean="0"/>
              <a:t>本地通信 </a:t>
            </a:r>
            <a:r>
              <a:rPr lang="en-US" altLang="zh-CN" dirty="0" smtClean="0"/>
              <a:t>(</a:t>
            </a:r>
            <a:r>
              <a:rPr lang="zh-CN" altLang="en-US" dirty="0" smtClean="0"/>
              <a:t>邻居发现</a:t>
            </a:r>
            <a:r>
              <a:rPr lang="en-US" altLang="zh-CN" dirty="0" smtClean="0"/>
              <a:t>)</a:t>
            </a:r>
            <a:endParaRPr lang="zh-CN" altLang="en-US" dirty="0"/>
          </a:p>
          <a:p>
            <a:r>
              <a:rPr lang="en-US" altLang="zh-CN" smtClean="0"/>
              <a:t>6  </a:t>
            </a:r>
            <a:r>
              <a:rPr lang="zh-CN" altLang="en-US" dirty="0" smtClean="0"/>
              <a:t>超长数据传送</a:t>
            </a:r>
            <a:endParaRPr lang="en-US" altLang="zh-CN" dirty="0" smtClean="0"/>
          </a:p>
          <a:p>
            <a:r>
              <a:rPr lang="en-US" altLang="zh-CN" smtClean="0"/>
              <a:t>7  </a:t>
            </a:r>
            <a:r>
              <a:rPr lang="zh-CN" altLang="en-US" dirty="0" smtClean="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Tree>
    <p:extLst>
      <p:ext uri="{BB962C8B-B14F-4D97-AF65-F5344CB8AC3E}">
        <p14:creationId xmlns:p14="http://schemas.microsoft.com/office/powerpoint/2010/main" val="2647076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18" presetClass="emph" presetSubtype="0" fill="hold" nodeType="withEffect">
                                  <p:stCondLst>
                                    <p:cond delay="0"/>
                                  </p:stCondLst>
                                  <p:iterate type="lt">
                                    <p:tmPct val="4000"/>
                                  </p:iterate>
                                  <p:childTnLst>
                                    <p:set>
                                      <p:cBhvr override="childStyle">
                                        <p:cTn id="18" dur="500" fill="hold"/>
                                        <p:tgtEl>
                                          <p:spTgt spid="3">
                                            <p:txEl>
                                              <p:pRg st="4" end="4"/>
                                            </p:txEl>
                                          </p:spTgt>
                                        </p:tgtEl>
                                        <p:attrNameLst>
                                          <p:attrName>style.textDecorationUnderline</p:attrName>
                                        </p:attrNameLst>
                                      </p:cBhvr>
                                      <p:to>
                                        <p:strVal val="true"/>
                                      </p:to>
                                    </p:se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4" end="4"/>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IPv6 </a:t>
            </a:r>
            <a:r>
              <a:rPr lang="zh-CN" altLang="en-US" dirty="0" smtClean="0"/>
              <a:t>邻居发现</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7" name="内容占位符 2"/>
          <p:cNvSpPr>
            <a:spLocks noGrp="1"/>
          </p:cNvSpPr>
          <p:nvPr>
            <p:ph idx="1"/>
          </p:nvPr>
        </p:nvSpPr>
        <p:spPr>
          <a:xfrm>
            <a:off x="457199" y="1444979"/>
            <a:ext cx="8370712" cy="5159021"/>
          </a:xfrm>
        </p:spPr>
        <p:txBody>
          <a:bodyPr/>
          <a:lstStyle/>
          <a:p>
            <a:r>
              <a:rPr lang="zh-CN" altLang="en-US" sz="2000" dirty="0"/>
              <a:t>邻居发现协议是</a:t>
            </a:r>
            <a:r>
              <a:rPr lang="en-US" altLang="zh-CN" sz="2000" dirty="0"/>
              <a:t>IPv6</a:t>
            </a:r>
            <a:r>
              <a:rPr lang="zh-CN" altLang="en-US" sz="2000" dirty="0"/>
              <a:t>协议族的一个重要组成部分</a:t>
            </a:r>
          </a:p>
          <a:p>
            <a:r>
              <a:rPr lang="en-US" altLang="zh-CN" sz="2000" dirty="0" smtClean="0"/>
              <a:t>RFC</a:t>
            </a:r>
            <a:r>
              <a:rPr lang="zh-CN" altLang="en-US" sz="2000" dirty="0" smtClean="0"/>
              <a:t> </a:t>
            </a:r>
            <a:r>
              <a:rPr lang="en-US" altLang="zh-CN" sz="2000" dirty="0" smtClean="0"/>
              <a:t>4861</a:t>
            </a:r>
            <a:r>
              <a:rPr lang="zh-CN" altLang="en-US" sz="2000" dirty="0"/>
              <a:t>是邻居发现协议的标准</a:t>
            </a:r>
            <a:r>
              <a:rPr lang="zh-CN" altLang="en-US" sz="2000" dirty="0" smtClean="0"/>
              <a:t>文本</a:t>
            </a:r>
            <a:endParaRPr lang="zh-CN" altLang="en-US" sz="2000" dirty="0"/>
          </a:p>
          <a:p>
            <a:r>
              <a:rPr lang="zh-CN" altLang="en-US" sz="2000" dirty="0" smtClean="0"/>
              <a:t>实现</a:t>
            </a:r>
            <a:r>
              <a:rPr lang="zh-CN" altLang="en-US" sz="2000" dirty="0"/>
              <a:t>了对应于</a:t>
            </a:r>
            <a:r>
              <a:rPr lang="en-US" altLang="zh-CN" sz="2000" dirty="0"/>
              <a:t>IPv4</a:t>
            </a:r>
            <a:r>
              <a:rPr lang="zh-CN" altLang="en-US" sz="2000" dirty="0"/>
              <a:t>中的地址解析协议（</a:t>
            </a:r>
            <a:r>
              <a:rPr lang="en-US" altLang="zh-CN" sz="2000" dirty="0"/>
              <a:t>ARP</a:t>
            </a:r>
            <a:r>
              <a:rPr lang="zh-CN" altLang="en-US" sz="2000" dirty="0"/>
              <a:t>）、控制报文协议（</a:t>
            </a:r>
            <a:r>
              <a:rPr lang="en-US" altLang="zh-CN" sz="2000" dirty="0"/>
              <a:t>ICMP</a:t>
            </a:r>
            <a:r>
              <a:rPr lang="zh-CN" altLang="en-US" sz="2000" dirty="0"/>
              <a:t>）中的路由器发现部分、重定向协议的所有</a:t>
            </a:r>
            <a:r>
              <a:rPr lang="zh-CN" altLang="en-US" sz="2000" dirty="0" smtClean="0"/>
              <a:t>功能</a:t>
            </a:r>
            <a:endParaRPr lang="en-US" altLang="zh-CN" sz="2000" dirty="0" smtClean="0"/>
          </a:p>
          <a:p>
            <a:r>
              <a:rPr lang="zh-CN" altLang="en-US" sz="2000" dirty="0" smtClean="0"/>
              <a:t>协议性能</a:t>
            </a:r>
            <a:endParaRPr lang="en-US" altLang="zh-CN" sz="2000" dirty="0" smtClean="0"/>
          </a:p>
          <a:p>
            <a:pPr lvl="1">
              <a:lnSpc>
                <a:spcPct val="150000"/>
              </a:lnSpc>
            </a:pPr>
            <a:r>
              <a:rPr lang="zh-CN" altLang="en-US" sz="1600" dirty="0"/>
              <a:t>在</a:t>
            </a:r>
            <a:r>
              <a:rPr lang="en-US" altLang="zh-CN" sz="1600" dirty="0"/>
              <a:t>IPv4</a:t>
            </a:r>
            <a:r>
              <a:rPr lang="zh-CN" altLang="en-US" sz="1600" dirty="0"/>
              <a:t>中，由</a:t>
            </a:r>
            <a:r>
              <a:rPr lang="en-US" altLang="zh-CN" sz="1600" dirty="0"/>
              <a:t>IP</a:t>
            </a:r>
            <a:r>
              <a:rPr lang="zh-CN" altLang="en-US" sz="1600" dirty="0"/>
              <a:t>层到链路层地址的解析是基于链路层的广播机制来实现的</a:t>
            </a:r>
          </a:p>
          <a:p>
            <a:pPr lvl="1">
              <a:lnSpc>
                <a:spcPct val="150000"/>
              </a:lnSpc>
            </a:pPr>
            <a:r>
              <a:rPr lang="zh-CN" altLang="en-US" sz="1600" dirty="0"/>
              <a:t>在</a:t>
            </a:r>
            <a:r>
              <a:rPr lang="en-US" altLang="zh-CN" sz="1600" dirty="0"/>
              <a:t>IPv6</a:t>
            </a:r>
            <a:r>
              <a:rPr lang="zh-CN" altLang="en-US" sz="1600" dirty="0"/>
              <a:t>中，是基于</a:t>
            </a:r>
            <a:r>
              <a:rPr lang="en-US" altLang="zh-CN" sz="1600" dirty="0"/>
              <a:t>IP</a:t>
            </a:r>
            <a:r>
              <a:rPr lang="zh-CN" altLang="en-US" sz="1600" dirty="0"/>
              <a:t>层的多播机制实现的，这样在地址解析的过程中，受到地址解析所发送分组影响的结点数大大减少，而且非</a:t>
            </a:r>
            <a:r>
              <a:rPr lang="en-US" altLang="zh-CN" sz="1600" dirty="0"/>
              <a:t>IPv6</a:t>
            </a:r>
            <a:r>
              <a:rPr lang="zh-CN" altLang="en-US" sz="1600" dirty="0"/>
              <a:t>结点则根本不受影响</a:t>
            </a:r>
          </a:p>
          <a:p>
            <a:pPr lvl="1"/>
            <a:endParaRPr lang="zh-CN" altLang="en-US" sz="1600" dirty="0"/>
          </a:p>
        </p:txBody>
      </p:sp>
    </p:spTree>
    <p:custDataLst>
      <p:tags r:id="rId1"/>
    </p:custDataLst>
    <p:extLst>
      <p:ext uri="{BB962C8B-B14F-4D97-AF65-F5344CB8AC3E}">
        <p14:creationId xmlns:p14="http://schemas.microsoft.com/office/powerpoint/2010/main" val="2726493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
                                            <p:txEl>
                                              <p:pRg st="5" end="5"/>
                                            </p:txEl>
                                          </p:spTgt>
                                        </p:tgtEl>
                                        <p:attrNameLst>
                                          <p:attrName>style.visibility</p:attrName>
                                        </p:attrNameLst>
                                      </p:cBhvr>
                                      <p:to>
                                        <p:strVal val="visible"/>
                                      </p:to>
                                    </p:set>
                                    <p:animEffect transition="in" filter="dissolve">
                                      <p:cBhvr>
                                        <p:cTn id="24"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IPv6 </a:t>
            </a:r>
            <a:r>
              <a:rPr lang="zh-CN" altLang="en-US" dirty="0" smtClean="0"/>
              <a:t>邻居</a:t>
            </a:r>
            <a:r>
              <a:rPr lang="zh-CN" altLang="en-US" dirty="0"/>
              <a:t>发现</a:t>
            </a:r>
            <a:r>
              <a:rPr lang="zh-CN" altLang="en-US" dirty="0" smtClean="0"/>
              <a:t>协议</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7" name="内容占位符 2"/>
          <p:cNvSpPr>
            <a:spLocks noGrp="1"/>
          </p:cNvSpPr>
          <p:nvPr>
            <p:ph idx="1"/>
          </p:nvPr>
        </p:nvSpPr>
        <p:spPr>
          <a:xfrm>
            <a:off x="457199" y="1444979"/>
            <a:ext cx="8370712" cy="4727221"/>
          </a:xfrm>
        </p:spPr>
        <p:txBody>
          <a:bodyPr/>
          <a:lstStyle/>
          <a:p>
            <a:pPr>
              <a:spcBef>
                <a:spcPts val="0"/>
              </a:spcBef>
            </a:pPr>
            <a:r>
              <a:rPr lang="zh-CN" altLang="en-US" sz="2000" dirty="0"/>
              <a:t>同一链路上的</a:t>
            </a:r>
            <a:r>
              <a:rPr lang="en-US" altLang="zh-CN" sz="2000" dirty="0"/>
              <a:t>IPv6</a:t>
            </a:r>
            <a:r>
              <a:rPr lang="zh-CN" altLang="en-US" sz="2000" dirty="0"/>
              <a:t>节点基于邻居发现协议</a:t>
            </a:r>
          </a:p>
          <a:p>
            <a:pPr lvl="1">
              <a:lnSpc>
                <a:spcPct val="150000"/>
              </a:lnSpc>
              <a:spcBef>
                <a:spcPts val="0"/>
              </a:spcBef>
            </a:pPr>
            <a:r>
              <a:rPr lang="zh-CN" altLang="en-US" sz="1800" dirty="0"/>
              <a:t>探测彼此存在</a:t>
            </a:r>
          </a:p>
          <a:p>
            <a:pPr lvl="1">
              <a:lnSpc>
                <a:spcPct val="150000"/>
              </a:lnSpc>
              <a:spcBef>
                <a:spcPts val="0"/>
              </a:spcBef>
            </a:pPr>
            <a:r>
              <a:rPr lang="zh-CN" altLang="en-US" sz="1800" dirty="0"/>
              <a:t>解析链路层地址</a:t>
            </a:r>
          </a:p>
          <a:p>
            <a:pPr lvl="1">
              <a:lnSpc>
                <a:spcPct val="150000"/>
              </a:lnSpc>
              <a:spcBef>
                <a:spcPts val="0"/>
              </a:spcBef>
            </a:pPr>
            <a:r>
              <a:rPr lang="zh-CN" altLang="en-US" sz="1800" dirty="0"/>
              <a:t>发现</a:t>
            </a:r>
            <a:r>
              <a:rPr lang="zh-CN" altLang="en-US" sz="1800"/>
              <a:t>默认</a:t>
            </a:r>
            <a:r>
              <a:rPr lang="zh-CN" altLang="en-US" sz="1800" smtClean="0"/>
              <a:t>路由器及本地前缀</a:t>
            </a:r>
            <a:endParaRPr lang="zh-CN" altLang="en-US" sz="1800" dirty="0"/>
          </a:p>
          <a:p>
            <a:pPr lvl="1">
              <a:lnSpc>
                <a:spcPct val="150000"/>
              </a:lnSpc>
              <a:spcBef>
                <a:spcPts val="0"/>
              </a:spcBef>
            </a:pPr>
            <a:r>
              <a:rPr lang="zh-CN" altLang="en-US" sz="1800" dirty="0"/>
              <a:t>维护邻居节点的可达性信息</a:t>
            </a:r>
          </a:p>
          <a:p>
            <a:pPr lvl="1">
              <a:lnSpc>
                <a:spcPct val="150000"/>
              </a:lnSpc>
              <a:spcBef>
                <a:spcPts val="0"/>
              </a:spcBef>
            </a:pPr>
            <a:r>
              <a:rPr lang="zh-CN" altLang="en-US" sz="1800" dirty="0"/>
              <a:t>路由</a:t>
            </a:r>
            <a:r>
              <a:rPr lang="zh-CN" altLang="en-US" sz="1800" dirty="0" smtClean="0"/>
              <a:t>重定向</a:t>
            </a:r>
            <a:endParaRPr lang="zh-CN" altLang="en-US" sz="1800" dirty="0"/>
          </a:p>
        </p:txBody>
      </p:sp>
    </p:spTree>
    <p:extLst>
      <p:ext uri="{BB962C8B-B14F-4D97-AF65-F5344CB8AC3E}">
        <p14:creationId xmlns:p14="http://schemas.microsoft.com/office/powerpoint/2010/main" val="9299346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animEffect transition="in" filter="dissolve">
                                      <p:cBhvr>
                                        <p:cTn id="19" dur="500"/>
                                        <p:tgtEl>
                                          <p:spTgt spid="57">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7">
                                            <p:txEl>
                                              <p:pRg st="5" end="5"/>
                                            </p:txEl>
                                          </p:spTgt>
                                        </p:tgtEl>
                                        <p:attrNameLst>
                                          <p:attrName>style.visibility</p:attrName>
                                        </p:attrNameLst>
                                      </p:cBhvr>
                                      <p:to>
                                        <p:strVal val="visible"/>
                                      </p:to>
                                    </p:set>
                                    <p:animEffect transition="in" filter="dissolve">
                                      <p:cBhvr>
                                        <p:cTn id="22"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消息类型</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grpSp>
        <p:nvGrpSpPr>
          <p:cNvPr id="8" name="Group 6"/>
          <p:cNvGrpSpPr>
            <a:grpSpLocks/>
          </p:cNvGrpSpPr>
          <p:nvPr/>
        </p:nvGrpSpPr>
        <p:grpSpPr bwMode="auto">
          <a:xfrm>
            <a:off x="827088" y="1484313"/>
            <a:ext cx="7345362" cy="4176712"/>
            <a:chOff x="6231" y="4299"/>
            <a:chExt cx="3780" cy="3169"/>
          </a:xfrm>
        </p:grpSpPr>
        <p:sp>
          <p:nvSpPr>
            <p:cNvPr id="9" name="Text Box 7"/>
            <p:cNvSpPr txBox="1">
              <a:spLocks noChangeArrowheads="1"/>
            </p:cNvSpPr>
            <p:nvPr/>
          </p:nvSpPr>
          <p:spPr bwMode="auto">
            <a:xfrm>
              <a:off x="6672" y="6629"/>
              <a:ext cx="2580" cy="4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dirty="0" smtClean="0">
                  <a:solidFill>
                    <a:srgbClr val="000000"/>
                  </a:solidFill>
                </a:rPr>
                <a:t>Neighbor Advertisement</a:t>
              </a:r>
              <a:endParaRPr lang="en-US" altLang="zh-CN" sz="4400" b="1" dirty="0" smtClean="0">
                <a:solidFill>
                  <a:srgbClr val="000000"/>
                </a:solidFill>
                <a:latin typeface="Arial" panose="020B0604020202020204" pitchFamily="34" charset="0"/>
                <a:ea typeface="华文楷体" panose="02010600040101010101" pitchFamily="2" charset="-122"/>
              </a:endParaRPr>
            </a:p>
          </p:txBody>
        </p:sp>
        <p:sp>
          <p:nvSpPr>
            <p:cNvPr id="10" name="Text Box 8"/>
            <p:cNvSpPr txBox="1">
              <a:spLocks noChangeArrowheads="1"/>
            </p:cNvSpPr>
            <p:nvPr/>
          </p:nvSpPr>
          <p:spPr bwMode="auto">
            <a:xfrm>
              <a:off x="6770" y="5764"/>
              <a:ext cx="2340"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smtClean="0">
                  <a:solidFill>
                    <a:srgbClr val="000000"/>
                  </a:solidFill>
                </a:rPr>
                <a:t>Router Solicitation</a:t>
              </a:r>
              <a:endParaRPr lang="en-US" altLang="zh-CN" sz="4400" b="1" smtClean="0">
                <a:solidFill>
                  <a:srgbClr val="000000"/>
                </a:solidFill>
                <a:latin typeface="Arial" panose="020B0604020202020204" pitchFamily="34" charset="0"/>
                <a:ea typeface="华文楷体" panose="02010600040101010101" pitchFamily="2" charset="-122"/>
              </a:endParaRPr>
            </a:p>
          </p:txBody>
        </p:sp>
        <p:sp>
          <p:nvSpPr>
            <p:cNvPr id="11" name="Text Box 9"/>
            <p:cNvSpPr txBox="1">
              <a:spLocks noChangeArrowheads="1"/>
            </p:cNvSpPr>
            <p:nvPr/>
          </p:nvSpPr>
          <p:spPr bwMode="auto">
            <a:xfrm>
              <a:off x="6754" y="6229"/>
              <a:ext cx="2340" cy="4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dirty="0" smtClean="0">
                  <a:solidFill>
                    <a:srgbClr val="000000"/>
                  </a:solidFill>
                </a:rPr>
                <a:t>Routing Redirect</a:t>
              </a:r>
              <a:endParaRPr lang="en-US" altLang="zh-CN" sz="4400" b="1" dirty="0" smtClean="0">
                <a:solidFill>
                  <a:srgbClr val="000000"/>
                </a:solidFill>
                <a:latin typeface="Arial" panose="020B0604020202020204" pitchFamily="34" charset="0"/>
                <a:ea typeface="华文楷体" panose="02010600040101010101" pitchFamily="2" charset="-122"/>
              </a:endParaRPr>
            </a:p>
          </p:txBody>
        </p:sp>
        <p:sp>
          <p:nvSpPr>
            <p:cNvPr id="12" name="Text Box 10"/>
            <p:cNvSpPr txBox="1">
              <a:spLocks noChangeArrowheads="1"/>
            </p:cNvSpPr>
            <p:nvPr/>
          </p:nvSpPr>
          <p:spPr bwMode="auto">
            <a:xfrm>
              <a:off x="6793" y="7036"/>
              <a:ext cx="2340"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dirty="0" smtClean="0">
                  <a:solidFill>
                    <a:srgbClr val="000000"/>
                  </a:solidFill>
                </a:rPr>
                <a:t>Neighbor Solicitation</a:t>
              </a:r>
              <a:endParaRPr lang="en-US" altLang="zh-CN" sz="4400" b="1" dirty="0" smtClean="0">
                <a:solidFill>
                  <a:srgbClr val="000000"/>
                </a:solidFill>
                <a:latin typeface="Arial" panose="020B0604020202020204" pitchFamily="34" charset="0"/>
                <a:ea typeface="华文楷体" panose="02010600040101010101" pitchFamily="2" charset="-122"/>
              </a:endParaRPr>
            </a:p>
          </p:txBody>
        </p:sp>
        <p:sp>
          <p:nvSpPr>
            <p:cNvPr id="13" name="Text Box 11"/>
            <p:cNvSpPr txBox="1">
              <a:spLocks noChangeArrowheads="1"/>
            </p:cNvSpPr>
            <p:nvPr/>
          </p:nvSpPr>
          <p:spPr bwMode="auto">
            <a:xfrm>
              <a:off x="6781" y="5389"/>
              <a:ext cx="2340"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dirty="0" smtClean="0">
                  <a:solidFill>
                    <a:srgbClr val="000000"/>
                  </a:solidFill>
                </a:rPr>
                <a:t>Router Advertisement</a:t>
              </a:r>
              <a:endParaRPr lang="en-US" altLang="zh-CN" sz="4400" b="1" dirty="0" smtClean="0">
                <a:solidFill>
                  <a:srgbClr val="000000"/>
                </a:solidFill>
                <a:latin typeface="Arial" panose="020B0604020202020204" pitchFamily="34" charset="0"/>
                <a:ea typeface="华文楷体" panose="02010600040101010101" pitchFamily="2" charset="-122"/>
              </a:endParaRPr>
            </a:p>
          </p:txBody>
        </p:sp>
        <p:sp>
          <p:nvSpPr>
            <p:cNvPr id="14" name="Oval 12"/>
            <p:cNvSpPr>
              <a:spLocks noChangeArrowheads="1"/>
            </p:cNvSpPr>
            <p:nvPr/>
          </p:nvSpPr>
          <p:spPr bwMode="auto">
            <a:xfrm>
              <a:off x="6730" y="4299"/>
              <a:ext cx="870" cy="609"/>
            </a:xfrm>
            <a:prstGeom prst="ellipse">
              <a:avLst/>
            </a:prstGeom>
            <a:solidFill>
              <a:srgbClr val="FFFFFF"/>
            </a:solidFill>
            <a:ln w="9525">
              <a:solidFill>
                <a:srgbClr val="000000"/>
              </a:solidFill>
              <a:round/>
              <a:headEnd/>
              <a:tailEnd/>
            </a:ln>
          </p:spPr>
          <p:txBody>
            <a:bodyPr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fontAlgn="base">
                <a:lnSpc>
                  <a:spcPct val="150000"/>
                </a:lnSpc>
                <a:spcBef>
                  <a:spcPct val="20000"/>
                </a:spcBef>
                <a:spcAft>
                  <a:spcPct val="0"/>
                </a:spcAft>
                <a:buClr>
                  <a:srgbClr val="000000"/>
                </a:buClr>
              </a:pPr>
              <a:r>
                <a:rPr lang="en-US" altLang="zh-CN" sz="2000" b="1" dirty="0" smtClean="0">
                  <a:solidFill>
                    <a:srgbClr val="000000"/>
                  </a:solidFill>
                </a:rPr>
                <a:t>Host</a:t>
              </a:r>
            </a:p>
          </p:txBody>
        </p:sp>
        <p:sp>
          <p:nvSpPr>
            <p:cNvPr id="15" name="Rectangle 13"/>
            <p:cNvSpPr>
              <a:spLocks noChangeArrowheads="1"/>
            </p:cNvSpPr>
            <p:nvPr/>
          </p:nvSpPr>
          <p:spPr bwMode="auto">
            <a:xfrm>
              <a:off x="8406" y="4384"/>
              <a:ext cx="960" cy="470"/>
            </a:xfrm>
            <a:prstGeom prst="rect">
              <a:avLst/>
            </a:prstGeom>
            <a:solidFill>
              <a:srgbClr val="FFFFFF"/>
            </a:solidFill>
            <a:ln w="9525">
              <a:solidFill>
                <a:srgbClr val="000000"/>
              </a:solidFill>
              <a:miter lim="800000"/>
              <a:headEnd/>
              <a:tailEnd/>
            </a:ln>
          </p:spPr>
          <p:txBody>
            <a:bodyPr wrap="none"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fontAlgn="base">
                <a:lnSpc>
                  <a:spcPct val="150000"/>
                </a:lnSpc>
                <a:spcBef>
                  <a:spcPct val="20000"/>
                </a:spcBef>
                <a:spcAft>
                  <a:spcPct val="0"/>
                </a:spcAft>
                <a:buClr>
                  <a:srgbClr val="000000"/>
                </a:buClr>
              </a:pPr>
              <a:r>
                <a:rPr lang="en-US" altLang="zh-CN" sz="2000" b="1" dirty="0" smtClean="0">
                  <a:solidFill>
                    <a:srgbClr val="000000"/>
                  </a:solidFill>
                </a:rPr>
                <a:t>Router</a:t>
              </a:r>
            </a:p>
          </p:txBody>
        </p:sp>
        <p:sp>
          <p:nvSpPr>
            <p:cNvPr id="16" name="Line 14"/>
            <p:cNvSpPr>
              <a:spLocks noChangeShapeType="1"/>
            </p:cNvSpPr>
            <p:nvPr/>
          </p:nvSpPr>
          <p:spPr bwMode="auto">
            <a:xfrm flipH="1">
              <a:off x="7176" y="4918"/>
              <a:ext cx="6"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smtClean="0">
                <a:solidFill>
                  <a:srgbClr val="003366"/>
                </a:solidFill>
              </a:endParaRPr>
            </a:p>
          </p:txBody>
        </p:sp>
        <p:sp>
          <p:nvSpPr>
            <p:cNvPr id="17" name="Line 15"/>
            <p:cNvSpPr>
              <a:spLocks noChangeShapeType="1"/>
            </p:cNvSpPr>
            <p:nvPr/>
          </p:nvSpPr>
          <p:spPr bwMode="auto">
            <a:xfrm>
              <a:off x="8856" y="4877"/>
              <a:ext cx="0"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smtClean="0">
                <a:solidFill>
                  <a:srgbClr val="003366"/>
                </a:solidFill>
              </a:endParaRPr>
            </a:p>
          </p:txBody>
        </p:sp>
        <p:sp>
          <p:nvSpPr>
            <p:cNvPr id="18" name="Line 16"/>
            <p:cNvSpPr>
              <a:spLocks noChangeShapeType="1"/>
            </p:cNvSpPr>
            <p:nvPr/>
          </p:nvSpPr>
          <p:spPr bwMode="auto">
            <a:xfrm>
              <a:off x="6231" y="5312"/>
              <a:ext cx="37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smtClean="0">
                <a:solidFill>
                  <a:srgbClr val="003366"/>
                </a:solidFill>
              </a:endParaRPr>
            </a:p>
          </p:txBody>
        </p:sp>
        <p:sp>
          <p:nvSpPr>
            <p:cNvPr id="19" name="Line 17"/>
            <p:cNvSpPr>
              <a:spLocks noChangeShapeType="1"/>
            </p:cNvSpPr>
            <p:nvPr/>
          </p:nvSpPr>
          <p:spPr bwMode="auto">
            <a:xfrm>
              <a:off x="6642" y="5770"/>
              <a:ext cx="30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smtClean="0">
                <a:solidFill>
                  <a:srgbClr val="003366"/>
                </a:solidFill>
              </a:endParaRPr>
            </a:p>
          </p:txBody>
        </p:sp>
        <p:sp>
          <p:nvSpPr>
            <p:cNvPr id="20" name="Line 18"/>
            <p:cNvSpPr>
              <a:spLocks noChangeShapeType="1"/>
            </p:cNvSpPr>
            <p:nvPr/>
          </p:nvSpPr>
          <p:spPr bwMode="auto">
            <a:xfrm>
              <a:off x="6702" y="6194"/>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smtClean="0">
                <a:solidFill>
                  <a:srgbClr val="003366"/>
                </a:solidFill>
              </a:endParaRPr>
            </a:p>
          </p:txBody>
        </p:sp>
        <p:sp>
          <p:nvSpPr>
            <p:cNvPr id="21" name="Line 19"/>
            <p:cNvSpPr>
              <a:spLocks noChangeShapeType="1"/>
            </p:cNvSpPr>
            <p:nvPr/>
          </p:nvSpPr>
          <p:spPr bwMode="auto">
            <a:xfrm>
              <a:off x="6667" y="6623"/>
              <a:ext cx="30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smtClean="0">
                <a:solidFill>
                  <a:srgbClr val="003366"/>
                </a:solidFill>
              </a:endParaRPr>
            </a:p>
          </p:txBody>
        </p:sp>
        <p:sp>
          <p:nvSpPr>
            <p:cNvPr id="22" name="Line 20"/>
            <p:cNvSpPr>
              <a:spLocks noChangeShapeType="1"/>
            </p:cNvSpPr>
            <p:nvPr/>
          </p:nvSpPr>
          <p:spPr bwMode="auto">
            <a:xfrm>
              <a:off x="6702" y="7027"/>
              <a:ext cx="30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smtClean="0">
                <a:solidFill>
                  <a:srgbClr val="003366"/>
                </a:solidFill>
              </a:endParaRPr>
            </a:p>
          </p:txBody>
        </p:sp>
        <p:sp>
          <p:nvSpPr>
            <p:cNvPr id="23" name="Line 21"/>
            <p:cNvSpPr>
              <a:spLocks noChangeShapeType="1"/>
            </p:cNvSpPr>
            <p:nvPr/>
          </p:nvSpPr>
          <p:spPr bwMode="auto">
            <a:xfrm>
              <a:off x="6692" y="7405"/>
              <a:ext cx="30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smtClean="0">
                <a:solidFill>
                  <a:srgbClr val="003366"/>
                </a:solidFill>
              </a:endParaRPr>
            </a:p>
          </p:txBody>
        </p:sp>
      </p:grpSp>
    </p:spTree>
    <p:extLst>
      <p:ext uri="{BB962C8B-B14F-4D97-AF65-F5344CB8AC3E}">
        <p14:creationId xmlns:p14="http://schemas.microsoft.com/office/powerpoint/2010/main" val="22581350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5|18.5|7.5|28.9"/>
</p:tagLst>
</file>

<file path=ppt/tags/tag2.xml><?xml version="1.0" encoding="utf-8"?>
<p:tagLst xmlns:a="http://schemas.openxmlformats.org/drawingml/2006/main" xmlns:r="http://schemas.openxmlformats.org/officeDocument/2006/relationships" xmlns:p="http://schemas.openxmlformats.org/presentationml/2006/main">
  <p:tag name="TIMING" val="|27|42.5"/>
</p:tagLst>
</file>

<file path=ppt/tags/tag3.xml><?xml version="1.0" encoding="utf-8"?>
<p:tagLst xmlns:a="http://schemas.openxmlformats.org/drawingml/2006/main" xmlns:r="http://schemas.openxmlformats.org/officeDocument/2006/relationships" xmlns:p="http://schemas.openxmlformats.org/presentationml/2006/main">
  <p:tag name="TIMING" val="|114.4"/>
</p:tagLst>
</file>

<file path=ppt/tags/tag4.xml><?xml version="1.0" encoding="utf-8"?>
<p:tagLst xmlns:a="http://schemas.openxmlformats.org/drawingml/2006/main" xmlns:r="http://schemas.openxmlformats.org/officeDocument/2006/relationships" xmlns:p="http://schemas.openxmlformats.org/presentationml/2006/main">
  <p:tag name="TIMING" val="|16.9|43.9"/>
</p:tagLst>
</file>

<file path=ppt/tags/tag5.xml><?xml version="1.0" encoding="utf-8"?>
<p:tagLst xmlns:a="http://schemas.openxmlformats.org/drawingml/2006/main" xmlns:r="http://schemas.openxmlformats.org/officeDocument/2006/relationships" xmlns:p="http://schemas.openxmlformats.org/presentationml/2006/main">
  <p:tag name="TIMING" val="|70.5|78"/>
</p:tagLst>
</file>

<file path=ppt/tags/tag6.xml><?xml version="1.0" encoding="utf-8"?>
<p:tagLst xmlns:a="http://schemas.openxmlformats.org/drawingml/2006/main" xmlns:r="http://schemas.openxmlformats.org/officeDocument/2006/relationships" xmlns:p="http://schemas.openxmlformats.org/presentationml/2006/main">
  <p:tag name="TIMING" val="|84.5"/>
</p:tagLst>
</file>

<file path=ppt/tags/tag7.xml><?xml version="1.0" encoding="utf-8"?>
<p:tagLst xmlns:a="http://schemas.openxmlformats.org/drawingml/2006/main" xmlns:r="http://schemas.openxmlformats.org/officeDocument/2006/relationships" xmlns:p="http://schemas.openxmlformats.org/presentationml/2006/main">
  <p:tag name="TIMING" val="|25.6|7.8|4.2"/>
</p:tagLst>
</file>

<file path=ppt/tags/tag8.xml><?xml version="1.0" encoding="utf-8"?>
<p:tagLst xmlns:a="http://schemas.openxmlformats.org/drawingml/2006/main" xmlns:r="http://schemas.openxmlformats.org/officeDocument/2006/relationships" xmlns:p="http://schemas.openxmlformats.org/presentationml/2006/main">
  <p:tag name="TIMING" val="|1.1"/>
</p:tagLst>
</file>

<file path=ppt/tags/tag9.xml><?xml version="1.0" encoding="utf-8"?>
<p:tagLst xmlns:a="http://schemas.openxmlformats.org/drawingml/2006/main" xmlns:r="http://schemas.openxmlformats.org/officeDocument/2006/relationships" xmlns:p="http://schemas.openxmlformats.org/presentationml/2006/main">
  <p:tag name="TIMING" val="|86.9|9.3|24.1"/>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3.xml><?xml version="1.0" encoding="utf-8"?>
<a:theme xmlns:a="http://schemas.openxmlformats.org/drawingml/2006/main" name="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_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3_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4_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30202</TotalTime>
  <Words>1893</Words>
  <Application>Microsoft Office PowerPoint</Application>
  <PresentationFormat>全屏显示(4:3)</PresentationFormat>
  <Paragraphs>372</Paragraphs>
  <Slides>29</Slides>
  <Notes>28</Notes>
  <HiddenSlides>0</HiddenSlides>
  <MMClips>0</MMClips>
  <ScaleCrop>false</ScaleCrop>
  <HeadingPairs>
    <vt:vector size="6" baseType="variant">
      <vt:variant>
        <vt:lpstr>已用的字体</vt:lpstr>
      </vt:variant>
      <vt:variant>
        <vt:i4>13</vt:i4>
      </vt:variant>
      <vt:variant>
        <vt:lpstr>主题</vt:lpstr>
      </vt:variant>
      <vt:variant>
        <vt:i4>17</vt:i4>
      </vt:variant>
      <vt:variant>
        <vt:lpstr>幻灯片标题</vt:lpstr>
      </vt:variant>
      <vt:variant>
        <vt:i4>29</vt:i4>
      </vt:variant>
    </vt:vector>
  </HeadingPairs>
  <TitlesOfParts>
    <vt:vector size="59" baseType="lpstr">
      <vt:lpstr>方正舒体</vt:lpstr>
      <vt:lpstr>黑体</vt:lpstr>
      <vt:lpstr>华文楷体</vt:lpstr>
      <vt:lpstr>华文新魏</vt:lpstr>
      <vt:lpstr>隶书</vt:lpstr>
      <vt:lpstr>宋体</vt:lpstr>
      <vt:lpstr>微软雅黑</vt:lpstr>
      <vt:lpstr>Arial</vt:lpstr>
      <vt:lpstr>Arial Black</vt:lpstr>
      <vt:lpstr>Calibri</vt:lpstr>
      <vt:lpstr>Comic Sans MS</vt:lpstr>
      <vt:lpstr>Times New Roman</vt:lpstr>
      <vt:lpstr>Wingdings</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ICT PPT模板2</vt:lpstr>
      <vt:lpstr>1_ICT PPT模板2</vt:lpstr>
      <vt:lpstr>2_ICT PPT模板2</vt:lpstr>
      <vt:lpstr>3_ICT PPT模板2</vt:lpstr>
      <vt:lpstr>4_ICT PPT模板2</vt:lpstr>
      <vt:lpstr>第八章（2） 下一代互联网协议</vt:lpstr>
      <vt:lpstr>提纲</vt:lpstr>
      <vt:lpstr>IPv6地址配置问题</vt:lpstr>
      <vt:lpstr>无状态地址自动配置</vt:lpstr>
      <vt:lpstr>重复地址检测</vt:lpstr>
      <vt:lpstr>提纲</vt:lpstr>
      <vt:lpstr>IPv6 邻居发现</vt:lpstr>
      <vt:lpstr>IPv6 邻居发现协议</vt:lpstr>
      <vt:lpstr>消息类型</vt:lpstr>
      <vt:lpstr>数据结构</vt:lpstr>
      <vt:lpstr>数据结构</vt:lpstr>
      <vt:lpstr>数据结构</vt:lpstr>
      <vt:lpstr>数据结构</vt:lpstr>
      <vt:lpstr>数据结构</vt:lpstr>
      <vt:lpstr>数据结构</vt:lpstr>
      <vt:lpstr>提纲</vt:lpstr>
      <vt:lpstr>IPv4中的分段机制</vt:lpstr>
      <vt:lpstr>超长数据的传送问题</vt:lpstr>
      <vt:lpstr>超长数据的传送问题</vt:lpstr>
      <vt:lpstr>分段扩展首部</vt:lpstr>
      <vt:lpstr>提纲</vt:lpstr>
      <vt:lpstr>IPv4 向 IPv6 的过渡策略</vt:lpstr>
      <vt:lpstr>IPv4 向 IPv6 的过渡策略</vt:lpstr>
      <vt:lpstr>双协议栈 (Dual Stack)</vt:lpstr>
      <vt:lpstr>双栈应用</vt:lpstr>
      <vt:lpstr>隧道</vt:lpstr>
      <vt:lpstr>NAT-PT</vt:lpstr>
      <vt:lpstr>NAT-PT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1630</cp:revision>
  <dcterms:created xsi:type="dcterms:W3CDTF">2017-02-02T15:53:23Z</dcterms:created>
  <dcterms:modified xsi:type="dcterms:W3CDTF">2020-06-22T15:00:54Z</dcterms:modified>
</cp:coreProperties>
</file>