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handoutMasterIdLst>
    <p:handoutMasterId r:id="rId68"/>
  </p:handoutMasterIdLst>
  <p:sldIdLst>
    <p:sldId id="256" r:id="rId3"/>
    <p:sldId id="384" r:id="rId4"/>
    <p:sldId id="385" r:id="rId5"/>
    <p:sldId id="386" r:id="rId6"/>
    <p:sldId id="387" r:id="rId7"/>
    <p:sldId id="390" r:id="rId8"/>
    <p:sldId id="388" r:id="rId9"/>
    <p:sldId id="389" r:id="rId10"/>
    <p:sldId id="391" r:id="rId11"/>
    <p:sldId id="392" r:id="rId12"/>
    <p:sldId id="393" r:id="rId13"/>
    <p:sldId id="394" r:id="rId14"/>
    <p:sldId id="395" r:id="rId15"/>
    <p:sldId id="396" r:id="rId16"/>
    <p:sldId id="397" r:id="rId17"/>
    <p:sldId id="398" r:id="rId18"/>
    <p:sldId id="399" r:id="rId19"/>
    <p:sldId id="400" r:id="rId20"/>
    <p:sldId id="401" r:id="rId21"/>
    <p:sldId id="402" r:id="rId22"/>
    <p:sldId id="403" r:id="rId23"/>
    <p:sldId id="404" r:id="rId24"/>
    <p:sldId id="405" r:id="rId25"/>
    <p:sldId id="406" r:id="rId26"/>
    <p:sldId id="407" r:id="rId27"/>
    <p:sldId id="447" r:id="rId28"/>
    <p:sldId id="408" r:id="rId29"/>
    <p:sldId id="409" r:id="rId30"/>
    <p:sldId id="410" r:id="rId31"/>
    <p:sldId id="411" r:id="rId32"/>
    <p:sldId id="412" r:id="rId33"/>
    <p:sldId id="413" r:id="rId34"/>
    <p:sldId id="414" r:id="rId35"/>
    <p:sldId id="415" r:id="rId36"/>
    <p:sldId id="434" r:id="rId37"/>
    <p:sldId id="438" r:id="rId38"/>
    <p:sldId id="435" r:id="rId39"/>
    <p:sldId id="439" r:id="rId40"/>
    <p:sldId id="436" r:id="rId41"/>
    <p:sldId id="440" r:id="rId42"/>
    <p:sldId id="437" r:id="rId43"/>
    <p:sldId id="417" r:id="rId44"/>
    <p:sldId id="416" r:id="rId45"/>
    <p:sldId id="442" r:id="rId46"/>
    <p:sldId id="443" r:id="rId47"/>
    <p:sldId id="444" r:id="rId48"/>
    <p:sldId id="445" r:id="rId49"/>
    <p:sldId id="446" r:id="rId50"/>
    <p:sldId id="418" r:id="rId51"/>
    <p:sldId id="419" r:id="rId52"/>
    <p:sldId id="420" r:id="rId53"/>
    <p:sldId id="421" r:id="rId54"/>
    <p:sldId id="422" r:id="rId55"/>
    <p:sldId id="423" r:id="rId56"/>
    <p:sldId id="424" r:id="rId57"/>
    <p:sldId id="425" r:id="rId58"/>
    <p:sldId id="441" r:id="rId59"/>
    <p:sldId id="426" r:id="rId60"/>
    <p:sldId id="433" r:id="rId61"/>
    <p:sldId id="427" r:id="rId62"/>
    <p:sldId id="428" r:id="rId63"/>
    <p:sldId id="429" r:id="rId64"/>
    <p:sldId id="430" r:id="rId65"/>
    <p:sldId id="431" r:id="rId66"/>
    <p:sldId id="432" r:id="rId67"/>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87" autoAdjust="0"/>
    <p:restoredTop sz="95541"/>
  </p:normalViewPr>
  <p:slideViewPr>
    <p:cSldViewPr snapToGrid="0">
      <p:cViewPr varScale="1">
        <p:scale>
          <a:sx n="82" d="100"/>
          <a:sy n="82" d="100"/>
        </p:scale>
        <p:origin x="998"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55685D5A-9BB6-43D3-B1A8-ABBD28DD7984}" type="datetimeFigureOut">
              <a:rPr lang="zh-CN" altLang="en-US" smtClean="0"/>
              <a:t>2019/7/10</a:t>
            </a:fld>
            <a:endParaRPr lang="zh-CN" altLang="en-US"/>
          </a:p>
        </p:txBody>
      </p:sp>
      <p:sp>
        <p:nvSpPr>
          <p:cNvPr id="4" name="页脚占位符 3"/>
          <p:cNvSpPr>
            <a:spLocks noGrp="1"/>
          </p:cNvSpPr>
          <p:nvPr>
            <p:ph type="ftr" sz="quarter" idx="2"/>
          </p:nvPr>
        </p:nvSpPr>
        <p:spPr>
          <a:xfrm>
            <a:off x="0" y="9429750"/>
            <a:ext cx="2946400"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688" y="9429750"/>
            <a:ext cx="2946400" cy="498475"/>
          </a:xfrm>
          <a:prstGeom prst="rect">
            <a:avLst/>
          </a:prstGeom>
        </p:spPr>
        <p:txBody>
          <a:bodyPr vert="horz" lIns="91440" tIns="45720" rIns="91440" bIns="45720" rtlCol="0" anchor="b"/>
          <a:lstStyle>
            <a:lvl1pPr algn="r">
              <a:defRPr sz="1200"/>
            </a:lvl1pPr>
          </a:lstStyle>
          <a:p>
            <a:fld id="{D8D5804A-7623-47F3-92C8-E98A61F0C731}" type="slidenum">
              <a:rPr lang="zh-CN" altLang="en-US" smtClean="0"/>
              <a:t>‹#›</a:t>
            </a:fld>
            <a:endParaRPr lang="zh-CN" altLang="en-US"/>
          </a:p>
        </p:txBody>
      </p:sp>
    </p:spTree>
    <p:extLst>
      <p:ext uri="{BB962C8B-B14F-4D97-AF65-F5344CB8AC3E}">
        <p14:creationId xmlns:p14="http://schemas.microsoft.com/office/powerpoint/2010/main" val="189115759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61454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04737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03898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5405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50273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752912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233287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521760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366821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049442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83882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055994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353943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0599565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555CD26-CEB7-4301-A287-C0FD4B4A7B47}"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9363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787542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230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238218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2561281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22910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596101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89764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703077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400093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56215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89841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632B35-DE02-44D9-A599-F5C4BBA8DD38}" type="datetimeFigureOut">
              <a:rPr lang="zh-CN" altLang="en-US" smtClean="0"/>
              <a:t>2019/7/10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174169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3002815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F632B35-DE02-44D9-A599-F5C4BBA8DD38}" type="datetimeFigureOut">
              <a:rPr lang="zh-CN" altLang="en-US" smtClean="0"/>
              <a:t>2019/7/10</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555CD26-CEB7-4301-A287-C0FD4B4A7B47}" type="slidenum">
              <a:rPr lang="zh-CN" altLang="en-US" smtClean="0"/>
              <a:t>‹#›</a:t>
            </a:fld>
            <a:endParaRPr lang="zh-CN" altLang="en-US"/>
          </a:p>
        </p:txBody>
      </p:sp>
    </p:spTree>
    <p:extLst>
      <p:ext uri="{BB962C8B-B14F-4D97-AF65-F5344CB8AC3E}">
        <p14:creationId xmlns:p14="http://schemas.microsoft.com/office/powerpoint/2010/main" val="2741852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习题课</a:t>
            </a:r>
            <a:r>
              <a:rPr lang="en-US" altLang="zh-CN" dirty="0"/>
              <a:t>——</a:t>
            </a:r>
            <a:r>
              <a:rPr lang="en-US" altLang="zh-CN" dirty="0">
                <a:latin typeface="Times New Roman" panose="02020603050405020304" pitchFamily="18" charset="0"/>
                <a:cs typeface="Times New Roman" panose="02020603050405020304" pitchFamily="18" charset="0"/>
              </a:rPr>
              <a:t>III</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zh-CN" altLang="en-US" dirty="0"/>
              <a:t>树，图，查找和排序</a:t>
            </a:r>
          </a:p>
        </p:txBody>
      </p:sp>
    </p:spTree>
    <p:extLst>
      <p:ext uri="{BB962C8B-B14F-4D97-AF65-F5344CB8AC3E}">
        <p14:creationId xmlns:p14="http://schemas.microsoft.com/office/powerpoint/2010/main" val="332306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6.</a:t>
            </a:r>
          </a:p>
          <a:p>
            <a:pPr marL="0" indent="0">
              <a:buNone/>
            </a:pPr>
            <a:r>
              <a:rPr lang="en-US" altLang="zh-CN" dirty="0"/>
              <a:t>(1) </a:t>
            </a:r>
            <a:r>
              <a:rPr lang="zh-CN" altLang="en-US" dirty="0"/>
              <a:t>先序：</a:t>
            </a:r>
            <a:r>
              <a:rPr lang="en-US" altLang="zh-CN" dirty="0"/>
              <a:t>1 2 3 4 5 6 8 7 9 10 11 12 13 15 14</a:t>
            </a:r>
            <a:br>
              <a:rPr lang="en-US" altLang="zh-CN" dirty="0"/>
            </a:br>
            <a:r>
              <a:rPr lang="en-US" altLang="zh-CN" dirty="0"/>
              <a:t>(2) </a:t>
            </a:r>
            <a:r>
              <a:rPr lang="zh-CN" altLang="en-US" dirty="0"/>
              <a:t>中序：</a:t>
            </a:r>
            <a:r>
              <a:rPr lang="en-US" altLang="zh-CN" dirty="0"/>
              <a:t>3 4 8 6 7 5 2 1 10 9 11 </a:t>
            </a:r>
            <a:r>
              <a:rPr lang="en-US" altLang="zh-CN"/>
              <a:t>15 13 14 </a:t>
            </a:r>
            <a:r>
              <a:rPr lang="en-US" altLang="zh-CN" dirty="0"/>
              <a:t>12</a:t>
            </a:r>
            <a:br>
              <a:rPr lang="en-US" altLang="zh-CN" dirty="0"/>
            </a:br>
            <a:r>
              <a:rPr lang="en-US" altLang="zh-CN" dirty="0"/>
              <a:t>(3) </a:t>
            </a:r>
            <a:r>
              <a:rPr lang="zh-CN" altLang="en-US" dirty="0"/>
              <a:t>后序：</a:t>
            </a:r>
            <a:r>
              <a:rPr lang="en-US" altLang="zh-CN" dirty="0"/>
              <a:t>8 7 6 5 4 3 2 10 15 14 13 12 11 9 1</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543425" y="2395773"/>
            <a:ext cx="4135272" cy="4078178"/>
          </a:xfrm>
          <a:prstGeom prst="rect">
            <a:avLst/>
          </a:prstGeom>
        </p:spPr>
      </p:pic>
    </p:spTree>
    <p:extLst>
      <p:ext uri="{BB962C8B-B14F-4D97-AF65-F5344CB8AC3E}">
        <p14:creationId xmlns:p14="http://schemas.microsoft.com/office/powerpoint/2010/main" val="348011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画出和下列已知序列对应的森林：</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森林的先序遍历访问序列为：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ABCDEFGHIJKL</a:t>
            </a:r>
          </a:p>
          <a:p>
            <a:pPr marL="0" indent="0">
              <a:buNone/>
            </a:pPr>
            <a:r>
              <a:rPr lang="zh-CN" altLang="en-US" dirty="0">
                <a:latin typeface="Times New Roman" panose="02020603050405020304" pitchFamily="18" charset="0"/>
                <a:cs typeface="Times New Roman" panose="02020603050405020304" pitchFamily="18" charset="0"/>
              </a:rPr>
              <a:t>森林的中续遍历访问序列为：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CBEFDGAJIKLH </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79829" y="3665536"/>
            <a:ext cx="7429500" cy="2343150"/>
          </a:xfrm>
          <a:prstGeom prst="rect">
            <a:avLst/>
          </a:prstGeom>
        </p:spPr>
      </p:pic>
    </p:spTree>
    <p:extLst>
      <p:ext uri="{BB962C8B-B14F-4D97-AF65-F5344CB8AC3E}">
        <p14:creationId xmlns:p14="http://schemas.microsoft.com/office/powerpoint/2010/main" val="159611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用栈的基本操作写出先序遍历的非递归形式算法。</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思路：先序遍历，先访问本节点，然后访问左子树，最后是右子树；因此，在操作的时候，需要先入栈右子树，再入栈左子树，然后在出栈操作。</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805214" y="2456795"/>
            <a:ext cx="8013084" cy="4401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Public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a:t>
            </a:r>
            <a:r>
              <a:rPr lang="en-US" altLang="zh-CN" sz="2000" dirty="0" err="1">
                <a:latin typeface="Times New Roman" panose="02020603050405020304" pitchFamily="18" charset="0"/>
                <a:cs typeface="Times New Roman" panose="02020603050405020304" pitchFamily="18" charset="0"/>
              </a:rPr>
              <a:t>Preorder_Traversal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Stack&lt;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*&gt; stack;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result;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while(!</a:t>
            </a:r>
            <a:r>
              <a:rPr lang="en-US" altLang="zh-CN" sz="2000" dirty="0" err="1">
                <a:latin typeface="Times New Roman" panose="02020603050405020304" pitchFamily="18" charset="0"/>
                <a:cs typeface="Times New Roman" panose="02020603050405020304" pitchFamily="18" charset="0"/>
              </a:rPr>
              <a:t>stack.empty</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stack.top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result.pushback</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-&gt;value);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return result;</a:t>
            </a:r>
          </a:p>
          <a:p>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4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用栈的基本操作写出后续序遍历的非递归形式算法。</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思路：和前一题相同，但是需要注意，节点第一次入栈时要向下扩展，第二次入栈时要访问。</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2433922" y="2027237"/>
            <a:ext cx="8013084" cy="5016758"/>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Public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a:t>
            </a:r>
            <a:r>
              <a:rPr lang="en-US" altLang="zh-CN" sz="2000" dirty="0" err="1">
                <a:latin typeface="Times New Roman" panose="02020603050405020304" pitchFamily="18" charset="0"/>
                <a:cs typeface="Times New Roman" panose="02020603050405020304" pitchFamily="18" charset="0"/>
              </a:rPr>
              <a:t>Postorder_Traversal</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Stack&lt;</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&gt; stack; List&lt;</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&gt; result; </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sn.p</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treeNode;sn.flag</a:t>
            </a:r>
            <a:r>
              <a:rPr lang="en-US" altLang="zh-CN" sz="2000" dirty="0">
                <a:latin typeface="Times New Roman" panose="02020603050405020304" pitchFamily="18" charset="0"/>
                <a:cs typeface="Times New Roman" panose="02020603050405020304" pitchFamily="18" charset="0"/>
              </a:rPr>
              <a:t> = 0;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sn</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while(!</a:t>
            </a:r>
            <a:r>
              <a:rPr lang="en-US" altLang="zh-CN" sz="2000" dirty="0" err="1">
                <a:latin typeface="Times New Roman" panose="02020603050405020304" pitchFamily="18" charset="0"/>
                <a:cs typeface="Times New Roman" panose="02020603050405020304" pitchFamily="18" charset="0"/>
              </a:rPr>
              <a:t>stack.empty</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stack.top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tn.flag</a:t>
            </a:r>
            <a:r>
              <a:rPr lang="en-US" altLang="zh-CN" sz="2000" dirty="0">
                <a:latin typeface="Times New Roman" panose="02020603050405020304" pitchFamily="18" charset="0"/>
                <a:cs typeface="Times New Roman" panose="02020603050405020304" pitchFamily="18" charset="0"/>
              </a:rPr>
              <a:t> == 0){</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stack.top</a:t>
            </a:r>
            <a:r>
              <a:rPr lang="en-US" altLang="zh-CN" sz="2000" dirty="0">
                <a:latin typeface="Times New Roman" panose="02020603050405020304" pitchFamily="18" charset="0"/>
                <a:cs typeface="Times New Roman" panose="02020603050405020304" pitchFamily="18" charset="0"/>
              </a:rPr>
              <a:t>().flag = 1;</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 != NULL)</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stack.push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lightChild</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}else{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result.pushback</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tn</a:t>
            </a:r>
            <a:r>
              <a:rPr lang="en-US" altLang="zh-CN" sz="2000" dirty="0">
                <a:latin typeface="Times New Roman" panose="02020603050405020304" pitchFamily="18" charset="0"/>
                <a:cs typeface="Times New Roman" panose="02020603050405020304" pitchFamily="18" charset="0"/>
              </a:rPr>
              <a:t>-&gt;value);</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stack.pop</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return result;}</a:t>
            </a:r>
            <a:endParaRPr lang="zh-CN" altLang="en-US" sz="2000" dirty="0">
              <a:latin typeface="Times New Roman" panose="02020603050405020304" pitchFamily="18" charset="0"/>
              <a:cs typeface="Times New Roman" panose="02020603050405020304" pitchFamily="18" charset="0"/>
            </a:endParaRPr>
          </a:p>
        </p:txBody>
      </p:sp>
      <p:sp>
        <p:nvSpPr>
          <p:cNvPr id="4" name="矩形 3"/>
          <p:cNvSpPr/>
          <p:nvPr/>
        </p:nvSpPr>
        <p:spPr>
          <a:xfrm>
            <a:off x="147922" y="2027237"/>
            <a:ext cx="4572000" cy="1323439"/>
          </a:xfrm>
          <a:prstGeom prst="rect">
            <a:avLst/>
          </a:prstGeom>
        </p:spPr>
        <p:txBody>
          <a:bodyPr>
            <a:spAutoFit/>
          </a:bodyPr>
          <a:lstStyle/>
          <a:p>
            <a:r>
              <a:rPr lang="en-US" altLang="zh-CN" sz="2000" dirty="0" err="1">
                <a:latin typeface="Times New Roman" panose="02020603050405020304" pitchFamily="18" charset="0"/>
                <a:cs typeface="Times New Roman" panose="02020603050405020304" pitchFamily="18" charset="0"/>
              </a:rPr>
              <a:t>Struct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stackNode</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TreeNode</a:t>
            </a:r>
            <a:r>
              <a:rPr lang="en-US" altLang="zh-CN" sz="2000" dirty="0">
                <a:latin typeface="Times New Roman" panose="02020603050405020304" pitchFamily="18" charset="0"/>
                <a:cs typeface="Times New Roman" panose="02020603050405020304" pitchFamily="18" charset="0"/>
              </a:rPr>
              <a:t> * p;</a:t>
            </a: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flag;</a:t>
            </a:r>
          </a:p>
          <a:p>
            <a:r>
              <a:rPr lang="en-US" altLang="zh-C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6768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写递归算法：求二叉树中以元素值为</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的节点为根的子树的深度。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6" name="矩形 5"/>
          <p:cNvSpPr/>
          <p:nvPr/>
        </p:nvSpPr>
        <p:spPr>
          <a:xfrm>
            <a:off x="295843" y="1618822"/>
            <a:ext cx="7019356" cy="4093428"/>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求二叉树中以元素值为 </a:t>
            </a:r>
            <a:r>
              <a:rPr lang="en-US" altLang="zh-CN" sz="2000" dirty="0">
                <a:solidFill>
                  <a:srgbClr val="000000"/>
                </a:solidFill>
                <a:latin typeface="Times New Roman" panose="02020603050405020304" pitchFamily="18" charset="0"/>
                <a:cs typeface="Times New Roman" panose="02020603050405020304" pitchFamily="18" charset="0"/>
              </a:rPr>
              <a:t>x</a:t>
            </a:r>
            <a:r>
              <a:rPr lang="zh-CN" altLang="en-US" sz="2000" dirty="0">
                <a:solidFill>
                  <a:srgbClr val="000000"/>
                </a:solidFill>
                <a:latin typeface="Times New Roman" panose="02020603050405020304" pitchFamily="18" charset="0"/>
                <a:cs typeface="Times New Roman" panose="02020603050405020304" pitchFamily="18" charset="0"/>
              </a:rPr>
              <a:t>的结点为根的子树的深度</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Status </a:t>
            </a:r>
            <a:r>
              <a:rPr lang="en-US" altLang="zh-CN" sz="2000" dirty="0" err="1">
                <a:solidFill>
                  <a:srgbClr val="000000"/>
                </a:solidFill>
                <a:latin typeface="Times New Roman" panose="02020603050405020304" pitchFamily="18" charset="0"/>
                <a:cs typeface="Times New Roman" panose="02020603050405020304" pitchFamily="18" charset="0"/>
              </a:rPr>
              <a:t>ChildTreeDepth</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&amp; </a:t>
            </a:r>
            <a:r>
              <a:rPr lang="en-US" altLang="zh-CN" sz="2000" dirty="0" err="1">
                <a:solidFill>
                  <a:srgbClr val="000000"/>
                </a:solidFill>
                <a:latin typeface="Times New Roman" panose="02020603050405020304" pitchFamily="18" charset="0"/>
                <a:cs typeface="Times New Roman" panose="02020603050405020304" pitchFamily="18" charset="0"/>
              </a:rPr>
              <a:t>T,TElemType</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x,int</a:t>
            </a:r>
            <a:r>
              <a:rPr lang="en-US" altLang="zh-CN" sz="2000" dirty="0">
                <a:solidFill>
                  <a:srgbClr val="000000"/>
                </a:solidFill>
                <a:latin typeface="Times New Roman" panose="02020603050405020304" pitchFamily="18" charset="0"/>
                <a:cs typeface="Times New Roman" panose="02020603050405020304" pitchFamily="18" charset="0"/>
              </a:rPr>
              <a:t>&amp; depth)</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 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PreOrderLocate</a:t>
            </a:r>
            <a:r>
              <a:rPr lang="en-US" altLang="zh-CN" sz="2000" dirty="0">
                <a:solidFill>
                  <a:srgbClr val="000000"/>
                </a:solidFill>
                <a:latin typeface="Times New Roman" panose="02020603050405020304" pitchFamily="18" charset="0"/>
                <a:cs typeface="Times New Roman" panose="02020603050405020304" pitchFamily="18" charset="0"/>
              </a:rPr>
              <a:t>(T,x,T1)){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depth=</a:t>
            </a:r>
            <a:r>
              <a:rPr lang="en-US" altLang="zh-CN" sz="2000" dirty="0" err="1">
                <a:solidFill>
                  <a:srgbClr val="000000"/>
                </a:solidFill>
                <a:latin typeface="Times New Roman" panose="02020603050405020304" pitchFamily="18" charset="0"/>
                <a:cs typeface="Times New Roman" panose="02020603050405020304" pitchFamily="18" charset="0"/>
              </a:rPr>
              <a:t>BiTDepth</a:t>
            </a:r>
            <a:r>
              <a:rPr lang="en-US" altLang="zh-CN" sz="2000" dirty="0">
                <a:solidFill>
                  <a:srgbClr val="000000"/>
                </a:solidFill>
                <a:latin typeface="Times New Roman" panose="02020603050405020304" pitchFamily="18" charset="0"/>
                <a:cs typeface="Times New Roman" panose="02020603050405020304" pitchFamily="18" charset="0"/>
              </a:rPr>
              <a:t>(T1);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OK;</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 return ERROR;</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p>
          <a:p>
            <a:br>
              <a:rPr lang="en-US" altLang="zh-CN" sz="2000" dirty="0">
                <a:latin typeface="Times New Roman" panose="02020603050405020304" pitchFamily="18" charset="0"/>
                <a:cs typeface="Times New Roman" panose="02020603050405020304" pitchFamily="18" charset="0"/>
              </a:rPr>
            </a:b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44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写递归算法：求二叉树中以元素值为</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的节点为根的子树的深度。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6" name="矩形 5"/>
          <p:cNvSpPr/>
          <p:nvPr/>
        </p:nvSpPr>
        <p:spPr>
          <a:xfrm>
            <a:off x="282196" y="1504919"/>
            <a:ext cx="7019356" cy="5632311"/>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按先序在树中查找根为 </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的子树，</a:t>
            </a:r>
            <a:r>
              <a:rPr lang="en-US" altLang="zh-CN" sz="2000" dirty="0">
                <a:latin typeface="Times New Roman" panose="02020603050405020304" pitchFamily="18" charset="0"/>
                <a:cs typeface="Times New Roman" panose="02020603050405020304" pitchFamily="18" charset="0"/>
              </a:rPr>
              <a:t>T1</a:t>
            </a:r>
            <a:r>
              <a:rPr lang="zh-CN" altLang="en-US" sz="2000" dirty="0">
                <a:latin typeface="Times New Roman" panose="02020603050405020304" pitchFamily="18" charset="0"/>
                <a:cs typeface="Times New Roman" panose="02020603050405020304" pitchFamily="18" charset="0"/>
              </a:rPr>
              <a:t>为指向子树根的指针</a:t>
            </a:r>
            <a:br>
              <a:rPr lang="zh-CN" altLang="en-US"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Status </a:t>
            </a:r>
            <a:r>
              <a:rPr lang="en-US" altLang="zh-CN" sz="2000" dirty="0" err="1">
                <a:latin typeface="Times New Roman" panose="02020603050405020304" pitchFamily="18" charset="0"/>
                <a:cs typeface="Times New Roman" panose="02020603050405020304" pitchFamily="18" charset="0"/>
              </a:rPr>
              <a:t>PreOrderLocate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BiTree</a:t>
            </a:r>
            <a:r>
              <a:rPr lang="en-US" altLang="zh-CN" sz="2000" dirty="0">
                <a:latin typeface="Times New Roman" panose="02020603050405020304" pitchFamily="18" charset="0"/>
                <a:cs typeface="Times New Roman" panose="02020603050405020304" pitchFamily="18" charset="0"/>
              </a:rPr>
              <a:t>&amp; </a:t>
            </a:r>
            <a:r>
              <a:rPr lang="en-US" altLang="zh-CN" sz="2000" dirty="0" err="1">
                <a:latin typeface="Times New Roman" panose="02020603050405020304" pitchFamily="18" charset="0"/>
                <a:cs typeface="Times New Roman" panose="02020603050405020304" pitchFamily="18" charset="0"/>
              </a:rPr>
              <a:t>T,TElemType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x,BiTree</a:t>
            </a:r>
            <a:r>
              <a:rPr lang="en-US" altLang="zh-CN" sz="2000" dirty="0">
                <a:latin typeface="Times New Roman" panose="02020603050405020304" pitchFamily="18" charset="0"/>
                <a:cs typeface="Times New Roman" panose="02020603050405020304" pitchFamily="18" charset="0"/>
              </a:rPr>
              <a:t>&amp; 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if(T-&gt;data==x){</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T1=T;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PreOrderLocate</a:t>
            </a:r>
            <a:r>
              <a:rPr lang="en-US" altLang="zh-CN" sz="2000" dirty="0">
                <a:latin typeface="Times New Roman" panose="02020603050405020304" pitchFamily="18" charset="0"/>
                <a:cs typeface="Times New Roman" panose="02020603050405020304" pitchFamily="18" charset="0"/>
              </a:rPr>
              <a:t>(T-&gt;lchild,x,T1))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PreOrderLocate</a:t>
            </a:r>
            <a:r>
              <a:rPr lang="en-US" altLang="zh-CN" sz="2000" dirty="0">
                <a:latin typeface="Times New Roman" panose="02020603050405020304" pitchFamily="18" charset="0"/>
                <a:cs typeface="Times New Roman" panose="02020603050405020304" pitchFamily="18" charset="0"/>
              </a:rPr>
              <a:t>(T-&gt;rchild,x,T1))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return ERROR;}</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return ERROR;}</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03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10.</a:t>
            </a:r>
            <a:r>
              <a:rPr lang="zh-CN" altLang="en-US" dirty="0">
                <a:latin typeface="Times New Roman" panose="02020603050405020304" pitchFamily="18" charset="0"/>
                <a:cs typeface="Times New Roman" panose="02020603050405020304" pitchFamily="18" charset="0"/>
              </a:rPr>
              <a:t>写递归算法：求二叉树中以元素值为</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的节点为根的子树的深度。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6" name="矩形 5"/>
          <p:cNvSpPr/>
          <p:nvPr/>
        </p:nvSpPr>
        <p:spPr>
          <a:xfrm>
            <a:off x="282196" y="1504919"/>
            <a:ext cx="7019356" cy="4093428"/>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求二叉树的深度</a:t>
            </a:r>
            <a:br>
              <a:rPr lang="zh-CN" altLang="en-US" sz="2000" dirty="0">
                <a:latin typeface="Times New Roman" panose="02020603050405020304" pitchFamily="18" charset="0"/>
                <a:cs typeface="Times New Roman" panose="02020603050405020304" pitchFamily="18" charset="0"/>
              </a:rPr>
            </a:b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BiTDepth</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BiTree</a:t>
            </a:r>
            <a:r>
              <a:rPr lang="en-US" altLang="zh-CN" sz="2000" dirty="0">
                <a:latin typeface="Times New Roman" panose="02020603050405020304" pitchFamily="18" charset="0"/>
                <a:cs typeface="Times New Roman" panose="02020603050405020304" pitchFamily="18" charset="0"/>
              </a:rPr>
              <a:t>&amp; 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ldep,rdep</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 return 0;</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ldep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BiTDepth</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rdep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BiTDepth</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a:t>
            </a:r>
            <a:r>
              <a:rPr lang="en-US" altLang="zh-CN" sz="2000" dirty="0" err="1">
                <a:latin typeface="Times New Roman" panose="02020603050405020304" pitchFamily="18" charset="0"/>
                <a:cs typeface="Times New Roman" panose="02020603050405020304" pitchFamily="18" charset="0"/>
              </a:rPr>
              <a:t>ldep</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rdep?ldep:rdep</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64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一颗二叉树的繁茂度定义为各层节点数的最大值与树的高度的乘积。试写算法，求二叉树的繁茂度。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04774" y="1548854"/>
            <a:ext cx="9571489" cy="5016758"/>
          </a:xfrm>
          <a:prstGeom prst="rect">
            <a:avLst/>
          </a:prstGeom>
        </p:spPr>
        <p:txBody>
          <a:bodyPr wrap="square">
            <a:spAutoFit/>
          </a:bodyPr>
          <a:lstStyle/>
          <a:p>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BiTreeThrive</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&amp; 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i,d,nn</a:t>
            </a:r>
            <a:r>
              <a:rPr lang="en-US" altLang="zh-CN" sz="2000" dirty="0">
                <a:solidFill>
                  <a:srgbClr val="000000"/>
                </a:solidFill>
                <a:latin typeface="Times New Roman" panose="02020603050405020304" pitchFamily="18" charset="0"/>
                <a:cs typeface="Times New Roman" panose="02020603050405020304" pitchFamily="18" charset="0"/>
              </a:rPr>
              <a:t>[20];  Stack s1,s2;  d=</a:t>
            </a:r>
            <a:r>
              <a:rPr lang="en-US" altLang="zh-CN" sz="2000" dirty="0" err="1">
                <a:solidFill>
                  <a:srgbClr val="000000"/>
                </a:solidFill>
                <a:latin typeface="Times New Roman" panose="02020603050405020304" pitchFamily="18" charset="0"/>
                <a:cs typeface="Times New Roman" panose="02020603050405020304" pitchFamily="18" charset="0"/>
              </a:rPr>
              <a:t>BiTDepth</a:t>
            </a:r>
            <a:r>
              <a:rPr lang="en-US" altLang="zh-CN" sz="2000" dirty="0">
                <a:solidFill>
                  <a:srgbClr val="000000"/>
                </a:solidFill>
                <a:latin typeface="Times New Roman" panose="02020603050405020304" pitchFamily="18" charset="0"/>
                <a:cs typeface="Times New Roman" panose="02020603050405020304" pitchFamily="18" charset="0"/>
              </a:rPr>
              <a:t>(T);  </a:t>
            </a:r>
            <a:r>
              <a:rPr lang="en-US" altLang="zh-CN" sz="2000" dirty="0" err="1">
                <a:solidFill>
                  <a:srgbClr val="000000"/>
                </a:solidFill>
                <a:latin typeface="Times New Roman" panose="02020603050405020304" pitchFamily="18" charset="0"/>
                <a:cs typeface="Times New Roman" panose="02020603050405020304" pitchFamily="18" charset="0"/>
              </a:rPr>
              <a:t>BiTree</a:t>
            </a:r>
            <a:r>
              <a:rPr lang="en-US" altLang="zh-CN" sz="2000" dirty="0">
                <a:solidFill>
                  <a:srgbClr val="000000"/>
                </a:solidFill>
                <a:latin typeface="Times New Roman" panose="02020603050405020304" pitchFamily="18" charset="0"/>
                <a:cs typeface="Times New Roman" panose="02020603050405020304" pitchFamily="18" charset="0"/>
              </a:rPr>
              <a:t> p=T;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InitStack</a:t>
            </a:r>
            <a:r>
              <a:rPr lang="en-US" altLang="zh-CN" sz="2000" dirty="0">
                <a:solidFill>
                  <a:srgbClr val="000000"/>
                </a:solidFill>
                <a:latin typeface="Times New Roman" panose="02020603050405020304" pitchFamily="18" charset="0"/>
                <a:cs typeface="Times New Roman" panose="02020603050405020304" pitchFamily="18" charset="0"/>
              </a:rPr>
              <a:t>(s1); </a:t>
            </a:r>
            <a:r>
              <a:rPr lang="en-US" altLang="zh-CN" sz="2000" dirty="0" err="1">
                <a:solidFill>
                  <a:srgbClr val="000000"/>
                </a:solidFill>
                <a:latin typeface="Times New Roman" panose="02020603050405020304" pitchFamily="18" charset="0"/>
                <a:cs typeface="Times New Roman" panose="02020603050405020304" pitchFamily="18" charset="0"/>
              </a:rPr>
              <a:t>InitStack</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for(</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=0;i&lt;20;i++){</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 // </a:t>
            </a:r>
            <a:r>
              <a:rPr lang="zh-CN" altLang="en-US" sz="2000" dirty="0">
                <a:solidFill>
                  <a:srgbClr val="000000"/>
                </a:solidFill>
                <a:latin typeface="Times New Roman" panose="02020603050405020304" pitchFamily="18" charset="0"/>
                <a:cs typeface="Times New Roman" panose="02020603050405020304" pitchFamily="18" charset="0"/>
              </a:rPr>
              <a:t>每层结点个数</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 Push(s1,p);</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 return 0;</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for(</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=0;i&lt;</a:t>
            </a:r>
            <a:r>
              <a:rPr lang="en-US" altLang="zh-CN" sz="2000" dirty="0" err="1">
                <a:solidFill>
                  <a:srgbClr val="000000"/>
                </a:solidFill>
                <a:latin typeface="Times New Roman" panose="02020603050405020304" pitchFamily="18" charset="0"/>
                <a:cs typeface="Times New Roman" panose="02020603050405020304" pitchFamily="18" charset="0"/>
              </a:rPr>
              <a:t>d;i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(s1) &amp;&amp; </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while(!</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Pop(s1,p); </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s1</a:t>
            </a:r>
            <a:r>
              <a:rPr lang="zh-CN" altLang="en-US" sz="2000" dirty="0">
                <a:solidFill>
                  <a:srgbClr val="000000"/>
                </a:solidFill>
                <a:latin typeface="Times New Roman" panose="02020603050405020304" pitchFamily="18" charset="0"/>
                <a:cs typeface="Times New Roman" panose="02020603050405020304" pitchFamily="18" charset="0"/>
              </a:rPr>
              <a:t>中存放第 </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zh-CN" altLang="en-US" sz="2000" dirty="0">
                <a:solidFill>
                  <a:srgbClr val="000000"/>
                </a:solidFill>
                <a:latin typeface="Times New Roman" panose="02020603050405020304" pitchFamily="18" charset="0"/>
                <a:cs typeface="Times New Roman" panose="02020603050405020304" pitchFamily="18" charset="0"/>
              </a:rPr>
              <a:t>层的结点</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 Push(s2,p-&gt;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);//s2</a:t>
            </a:r>
            <a:r>
              <a:rPr lang="zh-CN" altLang="en-US" sz="2000" dirty="0">
                <a:solidFill>
                  <a:srgbClr val="000000"/>
                </a:solidFill>
                <a:latin typeface="Times New Roman" panose="02020603050405020304" pitchFamily="18" charset="0"/>
                <a:cs typeface="Times New Roman" panose="02020603050405020304" pitchFamily="18" charset="0"/>
              </a:rPr>
              <a:t>中存放第 </a:t>
            </a:r>
            <a:r>
              <a:rPr lang="en-US" altLang="zh-CN" sz="2000" dirty="0">
                <a:solidFill>
                  <a:srgbClr val="000000"/>
                </a:solidFill>
                <a:latin typeface="Times New Roman" panose="02020603050405020304" pitchFamily="18" charset="0"/>
                <a:cs typeface="Times New Roman" panose="02020603050405020304" pitchFamily="18" charset="0"/>
              </a:rPr>
              <a:t>i+1</a:t>
            </a:r>
            <a:r>
              <a:rPr lang="zh-CN" altLang="en-US" sz="2000" dirty="0">
                <a:solidFill>
                  <a:srgbClr val="000000"/>
                </a:solidFill>
                <a:latin typeface="Times New Roman" panose="02020603050405020304" pitchFamily="18" charset="0"/>
                <a:cs typeface="Times New Roman" panose="02020603050405020304" pitchFamily="18" charset="0"/>
              </a:rPr>
              <a:t>层结点</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 Push(s2,p-&gt;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66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11.</a:t>
            </a:r>
            <a:r>
              <a:rPr lang="zh-CN" altLang="en-US" dirty="0">
                <a:latin typeface="Times New Roman" panose="02020603050405020304" pitchFamily="18" charset="0"/>
                <a:cs typeface="Times New Roman" panose="02020603050405020304" pitchFamily="18" charset="0"/>
              </a:rPr>
              <a:t>一颗二叉树的繁茂度定义为各层节点数的最大值与树的高度的乘积。试写算法，求二叉树的繁茂度。</a:t>
            </a:r>
            <a:br>
              <a:rPr lang="en-US" altLang="zh-CN" dirty="0"/>
            </a:br>
            <a:r>
              <a:rPr lang="en-US" altLang="zh-CN" dirty="0">
                <a:latin typeface="Times New Roman" panose="02020603050405020304" pitchFamily="18" charset="0"/>
                <a:cs typeface="Times New Roman" panose="02020603050405020304" pitchFamily="18" charset="0"/>
              </a:rPr>
              <a:t> </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04774" y="1548854"/>
            <a:ext cx="9571489" cy="5324535"/>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(s1) &amp;&amp; !</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while(!</a:t>
            </a:r>
            <a:r>
              <a:rPr lang="en-US" altLang="zh-CN" sz="2000" dirty="0" err="1">
                <a:solidFill>
                  <a:srgbClr val="000000"/>
                </a:solidFill>
                <a:latin typeface="Times New Roman" panose="02020603050405020304" pitchFamily="18" charset="0"/>
                <a:cs typeface="Times New Roman" panose="02020603050405020304" pitchFamily="18" charset="0"/>
              </a:rPr>
              <a:t>StackEmpty</a:t>
            </a:r>
            <a:r>
              <a:rPr lang="en-US" altLang="zh-CN" sz="2000" dirty="0">
                <a:solidFill>
                  <a:srgbClr val="000000"/>
                </a:solidFill>
                <a:latin typeface="Times New Roman" panose="02020603050405020304" pitchFamily="18" charset="0"/>
                <a:cs typeface="Times New Roman" panose="02020603050405020304" pitchFamily="18" charset="0"/>
              </a:rPr>
              <a:t>(s2)){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Pop(s2,p); </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 Push(s1,p-&gt;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 Push(s1,p-&gt;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max=</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[0];</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for(</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=0;i&lt;</a:t>
            </a:r>
            <a:r>
              <a:rPr lang="en-US" altLang="zh-CN" sz="2000" dirty="0" err="1">
                <a:solidFill>
                  <a:srgbClr val="000000"/>
                </a:solidFill>
                <a:latin typeface="Times New Roman" panose="02020603050405020304" pitchFamily="18" charset="0"/>
                <a:cs typeface="Times New Roman" panose="02020603050405020304" pitchFamily="18" charset="0"/>
              </a:rPr>
              <a:t>d;i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if(max&lt;</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 max=</a:t>
            </a:r>
            <a:r>
              <a:rPr lang="en-US" altLang="zh-CN" sz="2000" dirty="0" err="1">
                <a:solidFill>
                  <a:srgbClr val="000000"/>
                </a:solidFill>
                <a:latin typeface="Times New Roman" panose="02020603050405020304" pitchFamily="18" charset="0"/>
                <a:cs typeface="Times New Roman" panose="02020603050405020304" pitchFamily="18" charset="0"/>
              </a:rPr>
              <a:t>nn</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max*d;</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54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写一个算法，在先序后继线索二叉树中，查找给定节点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在先序序列中的后继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假设二叉树的根节点未知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。并讨论实现此算法对存储结构有何要求？</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904408"/>
            <a:ext cx="8877300" cy="5324535"/>
          </a:xfrm>
          <a:prstGeom prst="rect">
            <a:avLst/>
          </a:prstGeom>
        </p:spPr>
        <p:txBody>
          <a:bodyPr wrap="square">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先对二叉树 </a:t>
            </a:r>
            <a:r>
              <a:rPr lang="en-US" altLang="zh-CN" sz="2000" dirty="0">
                <a:solidFill>
                  <a:srgbClr val="000000"/>
                </a:solidFill>
                <a:latin typeface="Times New Roman" panose="02020603050405020304" pitchFamily="18" charset="0"/>
                <a:cs typeface="Times New Roman" panose="02020603050405020304" pitchFamily="18" charset="0"/>
              </a:rPr>
              <a:t>T</a:t>
            </a:r>
            <a:r>
              <a:rPr lang="zh-CN" altLang="en-US" sz="2000" dirty="0">
                <a:solidFill>
                  <a:srgbClr val="000000"/>
                </a:solidFill>
                <a:latin typeface="Times New Roman" panose="02020603050405020304" pitchFamily="18" charset="0"/>
                <a:cs typeface="Times New Roman" panose="02020603050405020304" pitchFamily="18" charset="0"/>
              </a:rPr>
              <a:t>进行先序线索，得到先序线索二叉树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zh-CN" altLang="en-US" sz="2000" dirty="0">
                <a:solidFill>
                  <a:srgbClr val="000000"/>
                </a:solidFill>
                <a:latin typeface="Times New Roman" panose="02020603050405020304" pitchFamily="18" charset="0"/>
                <a:cs typeface="Times New Roman" panose="02020603050405020304" pitchFamily="18" charset="0"/>
              </a:rPr>
              <a:t>。然后再进行查找。</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先序线索二叉树算法</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Status </a:t>
            </a:r>
            <a:r>
              <a:rPr lang="en-US" altLang="zh-CN" sz="2000" dirty="0" err="1">
                <a:solidFill>
                  <a:srgbClr val="000000"/>
                </a:solidFill>
                <a:latin typeface="Times New Roman" panose="02020603050405020304" pitchFamily="18" charset="0"/>
                <a:cs typeface="Times New Roman" panose="02020603050405020304" pitchFamily="18" charset="0"/>
              </a:rPr>
              <a:t>PreOrderThreading</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BiThrTree</a:t>
            </a:r>
            <a:r>
              <a:rPr lang="en-US" altLang="zh-CN" sz="2000" dirty="0">
                <a:solidFill>
                  <a:srgbClr val="000000"/>
                </a:solidFill>
                <a:latin typeface="Times New Roman" panose="02020603050405020304" pitchFamily="18" charset="0"/>
                <a:cs typeface="Times New Roman" panose="02020603050405020304" pitchFamily="18" charset="0"/>
              </a:rPr>
              <a:t>&amp; </a:t>
            </a:r>
            <a:r>
              <a:rPr lang="en-US" altLang="zh-CN" sz="2000" dirty="0" err="1">
                <a:solidFill>
                  <a:srgbClr val="000000"/>
                </a:solidFill>
                <a:latin typeface="Times New Roman" panose="02020603050405020304" pitchFamily="18" charset="0"/>
                <a:cs typeface="Times New Roman" panose="02020603050405020304" pitchFamily="18" charset="0"/>
              </a:rPr>
              <a:t>Thrt,BiThrTree</a:t>
            </a:r>
            <a:r>
              <a:rPr lang="en-US" altLang="zh-CN" sz="2000" dirty="0">
                <a:solidFill>
                  <a:srgbClr val="000000"/>
                </a:solidFill>
                <a:latin typeface="Times New Roman" panose="02020603050405020304" pitchFamily="18" charset="0"/>
                <a:cs typeface="Times New Roman" panose="02020603050405020304" pitchFamily="18" charset="0"/>
              </a:rPr>
              <a:t>&amp; 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BiThrTree</a:t>
            </a:r>
            <a:r>
              <a:rPr lang="en-US" altLang="zh-CN" sz="2000" dirty="0">
                <a:solidFill>
                  <a:srgbClr val="000000"/>
                </a:solidFill>
                <a:latin typeface="Times New Roman" panose="02020603050405020304" pitchFamily="18" charset="0"/>
                <a:cs typeface="Times New Roman" panose="02020603050405020304" pitchFamily="18" charset="0"/>
              </a:rPr>
              <a:t> pre;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=new </a:t>
            </a:r>
            <a:r>
              <a:rPr lang="en-US" altLang="zh-CN" sz="2000" dirty="0" err="1">
                <a:solidFill>
                  <a:srgbClr val="000000"/>
                </a:solidFill>
                <a:latin typeface="Times New Roman" panose="02020603050405020304" pitchFamily="18" charset="0"/>
                <a:cs typeface="Times New Roman" panose="02020603050405020304" pitchFamily="18" charset="0"/>
              </a:rPr>
              <a:t>BiThrNode</a:t>
            </a:r>
            <a:r>
              <a:rPr lang="en-US" altLang="zh-CN" sz="2000" dirty="0">
                <a:solidFill>
                  <a:srgbClr val="000000"/>
                </a:solidFill>
                <a:latin typeface="Times New Roman" panose="02020603050405020304" pitchFamily="18" charset="0"/>
                <a:cs typeface="Times New Roman" panose="02020603050405020304" pitchFamily="18" charset="0"/>
              </a:rPr>
              <a:t>; // </a:t>
            </a:r>
            <a:r>
              <a:rPr lang="zh-CN" altLang="en-US" sz="2000" dirty="0">
                <a:solidFill>
                  <a:srgbClr val="000000"/>
                </a:solidFill>
                <a:latin typeface="Times New Roman" panose="02020603050405020304" pitchFamily="18" charset="0"/>
                <a:cs typeface="Times New Roman" panose="02020603050405020304" pitchFamily="18" charset="0"/>
              </a:rPr>
              <a:t>为线索二叉树建立头结点</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exit(OVERFLOW);</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LTag</a:t>
            </a:r>
            <a:r>
              <a:rPr lang="en-US" altLang="zh-CN" sz="2000" dirty="0">
                <a:solidFill>
                  <a:srgbClr val="000000"/>
                </a:solidFill>
                <a:latin typeface="Times New Roman" panose="02020603050405020304" pitchFamily="18" charset="0"/>
                <a:cs typeface="Times New Roman" panose="02020603050405020304" pitchFamily="18" charset="0"/>
              </a:rPr>
              <a:t>=Thread;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RTag</a:t>
            </a:r>
            <a:r>
              <a:rPr lang="en-US" altLang="zh-CN" sz="2000" dirty="0">
                <a:solidFill>
                  <a:srgbClr val="000000"/>
                </a:solidFill>
                <a:latin typeface="Times New Roman" panose="02020603050405020304" pitchFamily="18" charset="0"/>
                <a:cs typeface="Times New Roman" panose="02020603050405020304" pitchFamily="18" charset="0"/>
              </a:rPr>
              <a:t>=Link;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左子树回指</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if(!T)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若二叉树空，右子树回指</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pre=</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PreThreading</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T,pre</a:t>
            </a:r>
            <a:r>
              <a:rPr lang="en-US" altLang="zh-CN" sz="2000" dirty="0">
                <a:solidFill>
                  <a:srgbClr val="000000"/>
                </a:solidFill>
                <a:latin typeface="Times New Roman" panose="02020603050405020304" pitchFamily="18" charset="0"/>
                <a:cs typeface="Times New Roman" panose="02020603050405020304" pitchFamily="18" charset="0"/>
              </a:rPr>
              <a:t>); // </a:t>
            </a:r>
            <a:r>
              <a:rPr lang="zh-CN" altLang="en-US" sz="2000" dirty="0">
                <a:solidFill>
                  <a:srgbClr val="000000"/>
                </a:solidFill>
                <a:latin typeface="Times New Roman" panose="02020603050405020304" pitchFamily="18" charset="0"/>
                <a:cs typeface="Times New Roman" panose="02020603050405020304" pitchFamily="18" charset="0"/>
              </a:rPr>
              <a:t>先序遍历进行先序线索化</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pre-&gt;</a:t>
            </a:r>
            <a:r>
              <a:rPr lang="en-US" altLang="zh-CN" sz="2000" dirty="0" err="1">
                <a:solidFill>
                  <a:srgbClr val="000000"/>
                </a:solidFill>
                <a:latin typeface="Times New Roman" panose="02020603050405020304" pitchFamily="18" charset="0"/>
                <a:cs typeface="Times New Roman" panose="02020603050405020304" pitchFamily="18" charset="0"/>
              </a:rPr>
              <a:t>rchild</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 // </a:t>
            </a:r>
            <a:r>
              <a:rPr lang="zh-CN" altLang="en-US" sz="2000" dirty="0">
                <a:solidFill>
                  <a:srgbClr val="000000"/>
                </a:solidFill>
                <a:latin typeface="Times New Roman" panose="02020603050405020304" pitchFamily="18" charset="0"/>
                <a:cs typeface="Times New Roman" panose="02020603050405020304" pitchFamily="18" charset="0"/>
              </a:rPr>
              <a:t>最后一个结点线索化</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pre-&gt;</a:t>
            </a:r>
            <a:r>
              <a:rPr lang="en-US" altLang="zh-CN" sz="2000" dirty="0" err="1">
                <a:solidFill>
                  <a:srgbClr val="000000"/>
                </a:solidFill>
                <a:latin typeface="Times New Roman" panose="02020603050405020304" pitchFamily="18" charset="0"/>
                <a:cs typeface="Times New Roman" panose="02020603050405020304" pitchFamily="18" charset="0"/>
              </a:rPr>
              <a:t>RTag</a:t>
            </a:r>
            <a:r>
              <a:rPr lang="en-US" altLang="zh-CN" sz="2000" dirty="0">
                <a:solidFill>
                  <a:srgbClr val="000000"/>
                </a:solidFill>
                <a:latin typeface="Times New Roman" panose="02020603050405020304" pitchFamily="18" charset="0"/>
                <a:cs typeface="Times New Roman" panose="02020603050405020304" pitchFamily="18" charset="0"/>
              </a:rPr>
              <a:t>=Thread; </a:t>
            </a:r>
            <a:r>
              <a:rPr lang="en-US" altLang="zh-CN" sz="2000" dirty="0" err="1">
                <a:solidFill>
                  <a:srgbClr val="000000"/>
                </a:solidFill>
                <a:latin typeface="Times New Roman" panose="02020603050405020304" pitchFamily="18" charset="0"/>
                <a:cs typeface="Times New Roman" panose="02020603050405020304" pitchFamily="18" charset="0"/>
              </a:rPr>
              <a:t>Thrt</a:t>
            </a:r>
            <a:r>
              <a:rPr lang="en-US" altLang="zh-CN" sz="2000" dirty="0">
                <a:solidFill>
                  <a:srgbClr val="000000"/>
                </a:solidFill>
                <a:latin typeface="Times New Roman" panose="02020603050405020304" pitchFamily="18" charset="0"/>
                <a:cs typeface="Times New Roman" panose="02020603050405020304" pitchFamily="18" charset="0"/>
              </a:rPr>
              <a:t>-&gt;</a:t>
            </a:r>
            <a:r>
              <a:rPr lang="en-US" altLang="zh-CN" sz="2000" dirty="0" err="1">
                <a:solidFill>
                  <a:srgbClr val="000000"/>
                </a:solidFill>
                <a:latin typeface="Times New Roman" panose="02020603050405020304" pitchFamily="18" charset="0"/>
                <a:cs typeface="Times New Roman" panose="02020603050405020304" pitchFamily="18" charset="0"/>
              </a:rPr>
              <a:t>lchild</a:t>
            </a:r>
            <a:r>
              <a:rPr lang="en-US" altLang="zh-CN" sz="2000" dirty="0">
                <a:solidFill>
                  <a:srgbClr val="000000"/>
                </a:solidFill>
                <a:latin typeface="Times New Roman" panose="02020603050405020304" pitchFamily="18" charset="0"/>
                <a:cs typeface="Times New Roman" panose="02020603050405020304" pitchFamily="18" charset="0"/>
              </a:rPr>
              <a:t>=pre;</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OK;</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77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树的定义</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二叉树的操作，存储结构</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矩阵，链表</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树的遍历</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先序遍历，中序遍历，后序遍历</a:t>
            </a: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树与森林</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树和森林的相互转换，树和森林的遍历</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9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写一个算法，在先序后继线索二叉树中，查找给定节点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在先序序列中的后继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假设二叉树的根节点未知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。并讨论实现此算法对存储结构有何要求？</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904408"/>
            <a:ext cx="8877300" cy="5016758"/>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Status </a:t>
            </a:r>
            <a:r>
              <a:rPr lang="en-US" altLang="zh-CN" sz="2000" dirty="0" err="1">
                <a:latin typeface="Times New Roman" panose="02020603050405020304" pitchFamily="18" charset="0"/>
                <a:cs typeface="Times New Roman" panose="02020603050405020304" pitchFamily="18" charset="0"/>
              </a:rPr>
              <a:t>PreThreading</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BiThrTree</a:t>
            </a:r>
            <a:r>
              <a:rPr lang="en-US" altLang="zh-CN" sz="2000" dirty="0">
                <a:latin typeface="Times New Roman" panose="02020603050405020304" pitchFamily="18" charset="0"/>
                <a:cs typeface="Times New Roman" panose="02020603050405020304" pitchFamily="18" charset="0"/>
              </a:rPr>
              <a:t>&amp; </a:t>
            </a:r>
            <a:r>
              <a:rPr lang="en-US" altLang="zh-CN" sz="2000" dirty="0" err="1">
                <a:latin typeface="Times New Roman" panose="02020603050405020304" pitchFamily="18" charset="0"/>
                <a:cs typeface="Times New Roman" panose="02020603050405020304" pitchFamily="18" charset="0"/>
              </a:rPr>
              <a:t>T,BiThrTree</a:t>
            </a:r>
            <a:r>
              <a:rPr lang="en-US" altLang="zh-CN" sz="2000" dirty="0">
                <a:latin typeface="Times New Roman" panose="02020603050405020304" pitchFamily="18" charset="0"/>
                <a:cs typeface="Times New Roman" panose="02020603050405020304" pitchFamily="18" charset="0"/>
              </a:rPr>
              <a:t>&amp; pre)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=Thread; 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=pre;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if(pre &amp;&amp; !pre-&gt;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pre-&gt;</a:t>
            </a:r>
            <a:r>
              <a:rPr lang="en-US" altLang="zh-CN" sz="2000" dirty="0" err="1">
                <a:latin typeface="Times New Roman" panose="02020603050405020304" pitchFamily="18" charset="0"/>
                <a:cs typeface="Times New Roman" panose="02020603050405020304" pitchFamily="18" charset="0"/>
              </a:rPr>
              <a:t>RTag</a:t>
            </a:r>
            <a:r>
              <a:rPr lang="en-US" altLang="zh-CN" sz="2000" dirty="0">
                <a:latin typeface="Times New Roman" panose="02020603050405020304" pitchFamily="18" charset="0"/>
                <a:cs typeface="Times New Roman" panose="02020603050405020304" pitchFamily="18" charset="0"/>
              </a:rPr>
              <a:t>=Thread; pre-&gt;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pre=T;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a:t>
            </a:r>
            <a:r>
              <a:rPr lang="en-US" altLang="zh-CN" sz="2000" dirty="0" err="1">
                <a:latin typeface="Times New Roman" panose="02020603050405020304" pitchFamily="18" charset="0"/>
                <a:cs typeface="Times New Roman" panose="02020603050405020304" pitchFamily="18" charset="0"/>
              </a:rPr>
              <a:t>PreThreading</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lchild,pre</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if(T-&gt;</a:t>
            </a:r>
            <a:r>
              <a:rPr lang="en-US" altLang="zh-CN" sz="2000" dirty="0" err="1">
                <a:latin typeface="Times New Roman" panose="02020603050405020304" pitchFamily="18" charset="0"/>
                <a:cs typeface="Times New Roman" panose="02020603050405020304" pitchFamily="18" charset="0"/>
              </a:rPr>
              <a:t>RTag</a:t>
            </a:r>
            <a:r>
              <a:rPr lang="en-US" altLang="zh-CN" sz="2000" dirty="0">
                <a:latin typeface="Times New Roman" panose="02020603050405020304" pitchFamily="18" charset="0"/>
                <a:cs typeface="Times New Roman" panose="02020603050405020304" pitchFamily="18" charset="0"/>
              </a:rPr>
              <a:t>==Link) </a:t>
            </a:r>
            <a:r>
              <a:rPr lang="en-US" altLang="zh-CN" sz="2000" dirty="0" err="1">
                <a:latin typeface="Times New Roman" panose="02020603050405020304" pitchFamily="18" charset="0"/>
                <a:cs typeface="Times New Roman" panose="02020603050405020304" pitchFamily="18" charset="0"/>
              </a:rPr>
              <a:t>PreThreading</a:t>
            </a:r>
            <a:r>
              <a:rPr lang="en-US" altLang="zh-CN" sz="2000" dirty="0">
                <a:latin typeface="Times New Roman" panose="02020603050405020304" pitchFamily="18" charset="0"/>
                <a:cs typeface="Times New Roman" panose="02020603050405020304" pitchFamily="18" charset="0"/>
              </a:rPr>
              <a:t>(T-&gt;</a:t>
            </a:r>
            <a:r>
              <a:rPr lang="en-US" altLang="zh-CN" sz="2000" dirty="0" err="1">
                <a:latin typeface="Times New Roman" panose="02020603050405020304" pitchFamily="18" charset="0"/>
                <a:cs typeface="Times New Roman" panose="02020603050405020304" pitchFamily="18" charset="0"/>
              </a:rPr>
              <a:t>rchild,pre</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09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12.</a:t>
            </a:r>
            <a:r>
              <a:rPr lang="zh-CN" altLang="en-US" dirty="0">
                <a:latin typeface="Times New Roman" panose="02020603050405020304" pitchFamily="18" charset="0"/>
                <a:cs typeface="Times New Roman" panose="02020603050405020304" pitchFamily="18" charset="0"/>
              </a:rPr>
              <a:t>写一个算法，在先序后继线索二叉树中，查找给定节点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在先序序列中的后继</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假设二叉树的根节点未知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。并讨论实现此算法对存储结构有何要求？</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904408"/>
            <a:ext cx="8877300" cy="532453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从二叉线索树上任一结点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开始查找结点*</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a:t>
            </a:r>
            <a:br>
              <a:rPr lang="zh-CN" altLang="en-US"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如果找到，将*</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的后继结点指针存于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中，返回 </a:t>
            </a:r>
            <a:r>
              <a:rPr lang="en-US" altLang="zh-CN" sz="2000" dirty="0">
                <a:latin typeface="Times New Roman" panose="02020603050405020304" pitchFamily="18" charset="0"/>
                <a:cs typeface="Times New Roman" panose="02020603050405020304" pitchFamily="18" charset="0"/>
              </a:rPr>
              <a:t>TRUE</a:t>
            </a:r>
            <a:r>
              <a:rPr lang="zh-CN" altLang="en-US" sz="2000" dirty="0">
                <a:latin typeface="Times New Roman" panose="02020603050405020304" pitchFamily="18" charset="0"/>
                <a:cs typeface="Times New Roman" panose="02020603050405020304" pitchFamily="18" charset="0"/>
              </a:rPr>
              <a:t>；否则返回 </a:t>
            </a:r>
            <a:r>
              <a:rPr lang="en-US" altLang="zh-CN" sz="2000" dirty="0">
                <a:latin typeface="Times New Roman" panose="02020603050405020304" pitchFamily="18" charset="0"/>
                <a:cs typeface="Times New Roman" panose="02020603050405020304" pitchFamily="18" charset="0"/>
              </a:rPr>
              <a:t>FALSE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Status </a:t>
            </a:r>
            <a:r>
              <a:rPr lang="en-US" altLang="zh-CN" sz="2000" dirty="0" err="1">
                <a:latin typeface="Times New Roman" panose="02020603050405020304" pitchFamily="18" charset="0"/>
                <a:cs typeface="Times New Roman" panose="02020603050405020304" pitchFamily="18" charset="0"/>
              </a:rPr>
              <a:t>FindNextInBiThrTree</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BiThrTree</a:t>
            </a:r>
            <a:r>
              <a:rPr lang="en-US" altLang="zh-CN" sz="2000" dirty="0">
                <a:latin typeface="Times New Roman" panose="02020603050405020304" pitchFamily="18" charset="0"/>
                <a:cs typeface="Times New Roman" panose="02020603050405020304" pitchFamily="18" charset="0"/>
              </a:rPr>
              <a:t>&amp; </a:t>
            </a:r>
            <a:r>
              <a:rPr lang="en-US" altLang="zh-CN" sz="2000" dirty="0" err="1">
                <a:latin typeface="Times New Roman" panose="02020603050405020304" pitchFamily="18" charset="0"/>
                <a:cs typeface="Times New Roman" panose="02020603050405020304" pitchFamily="18" charset="0"/>
              </a:rPr>
              <a:t>q,TElemType</a:t>
            </a:r>
            <a:r>
              <a:rPr lang="en-US" altLang="zh-CN" sz="2000" dirty="0">
                <a:latin typeface="Times New Roman" panose="02020603050405020304" pitchFamily="18" charset="0"/>
                <a:cs typeface="Times New Roman" panose="02020603050405020304" pitchFamily="18" charset="0"/>
              </a:rPr>
              <a:t> *p){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BiThrTree</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 return FALSE;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-&gt;data==*p){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 else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while(</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 &amp;&amp;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-&gt;data!=*p){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 else </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==q) return FALSE;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-&gt;data==*p){</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LTag</a:t>
            </a:r>
            <a:r>
              <a:rPr lang="en-US" altLang="zh-CN" sz="2000" dirty="0">
                <a:latin typeface="Times New Roman" panose="02020603050405020304" pitchFamily="18" charset="0"/>
                <a:cs typeface="Times New Roman" panose="02020603050405020304" pitchFamily="18" charset="0"/>
              </a:rPr>
              <a:t>==Link)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lchild</a:t>
            </a:r>
            <a:r>
              <a:rPr lang="en-US" altLang="zh-CN" sz="2000" dirty="0">
                <a:latin typeface="Times New Roman" panose="02020603050405020304" pitchFamily="18" charset="0"/>
                <a:cs typeface="Times New Roman" panose="02020603050405020304" pitchFamily="18" charset="0"/>
              </a:rPr>
              <a:t>; else q=</a:t>
            </a:r>
            <a:r>
              <a:rPr lang="en-US" altLang="zh-CN" sz="2000" dirty="0" err="1">
                <a:latin typeface="Times New Roman" panose="02020603050405020304" pitchFamily="18" charset="0"/>
                <a:cs typeface="Times New Roman" panose="02020603050405020304" pitchFamily="18" charset="0"/>
              </a:rPr>
              <a:t>pt</a:t>
            </a:r>
            <a:r>
              <a:rPr lang="en-US" altLang="zh-CN" sz="2000"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rchild</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return OK;</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937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以孩子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兄弟链表表示的树编写计算树的深度的算法。</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552733" y="1420588"/>
            <a:ext cx="7612859" cy="3785652"/>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树的深度</a:t>
            </a:r>
            <a:br>
              <a:rPr lang="zh-CN" altLang="en-US" sz="2000" dirty="0">
                <a:solidFill>
                  <a:srgbClr val="000000"/>
                </a:solidFill>
                <a:latin typeface="Times New Roman" panose="02020603050405020304" pitchFamily="18" charset="0"/>
                <a:cs typeface="Times New Roman" panose="02020603050405020304" pitchFamily="18" charset="0"/>
              </a:rPr>
            </a:b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Depth(</a:t>
            </a:r>
            <a:r>
              <a:rPr lang="en-US" altLang="zh-CN" sz="2000" dirty="0" err="1">
                <a:solidFill>
                  <a:srgbClr val="000000"/>
                </a:solidFill>
                <a:latin typeface="Times New Roman" panose="02020603050405020304" pitchFamily="18" charset="0"/>
                <a:cs typeface="Times New Roman" panose="02020603050405020304" pitchFamily="18" charset="0"/>
              </a:rPr>
              <a:t>CSTree</a:t>
            </a:r>
            <a:r>
              <a:rPr lang="en-US" altLang="zh-CN" sz="2000" dirty="0">
                <a:solidFill>
                  <a:srgbClr val="000000"/>
                </a:solidFill>
                <a:latin typeface="Times New Roman" panose="02020603050405020304" pitchFamily="18" charset="0"/>
                <a:cs typeface="Times New Roman" panose="02020603050405020304" pitchFamily="18" charset="0"/>
              </a:rPr>
              <a:t>&amp; 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d1,d2;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if(T){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d1=1+Depth(T-&gt;</a:t>
            </a:r>
            <a:r>
              <a:rPr lang="en-US" altLang="zh-CN" sz="2000" dirty="0" err="1">
                <a:solidFill>
                  <a:srgbClr val="000000"/>
                </a:solidFill>
                <a:latin typeface="Times New Roman" panose="02020603050405020304" pitchFamily="18" charset="0"/>
                <a:cs typeface="Times New Roman" panose="02020603050405020304" pitchFamily="18" charset="0"/>
              </a:rPr>
              <a:t>firstchild</a:t>
            </a: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d2=Depth(T-&gt;</a:t>
            </a:r>
            <a:r>
              <a:rPr lang="en-US" altLang="zh-CN" sz="2000" dirty="0" err="1">
                <a:solidFill>
                  <a:srgbClr val="000000"/>
                </a:solidFill>
                <a:latin typeface="Times New Roman" panose="02020603050405020304" pitchFamily="18" charset="0"/>
                <a:cs typeface="Times New Roman" panose="02020603050405020304" pitchFamily="18" charset="0"/>
              </a:rPr>
              <a:t>nextsibling</a:t>
            </a:r>
            <a:r>
              <a:rPr lang="en-US" altLang="zh-CN" sz="2000" dirty="0">
                <a:solidFill>
                  <a:srgbClr val="000000"/>
                </a:solidFill>
                <a:latin typeface="Times New Roman" panose="02020603050405020304" pitchFamily="18" charset="0"/>
                <a:cs typeface="Times New Roman" panose="02020603050405020304" pitchFamily="18" charset="0"/>
              </a:rPr>
              <a:t>);//</a:t>
            </a:r>
            <a:r>
              <a:rPr lang="zh-CN" altLang="en-US" sz="2000" dirty="0">
                <a:solidFill>
                  <a:srgbClr val="000000"/>
                </a:solidFill>
                <a:latin typeface="Times New Roman" panose="02020603050405020304" pitchFamily="18" charset="0"/>
                <a:cs typeface="Times New Roman" panose="02020603050405020304" pitchFamily="18" charset="0"/>
              </a:rPr>
              <a:t>右孩子是兄弟，不能</a:t>
            </a:r>
            <a:r>
              <a:rPr lang="en-US" altLang="zh-CN" sz="2000" dirty="0">
                <a:solidFill>
                  <a:srgbClr val="000000"/>
                </a:solidFill>
                <a:latin typeface="Times New Roman" panose="02020603050405020304" pitchFamily="18" charset="0"/>
                <a:cs typeface="Times New Roman" panose="02020603050405020304" pitchFamily="18" charset="0"/>
              </a:rPr>
              <a:t>+1</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return d1&gt;d2?d1:d2;</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	else return 0;</a:t>
            </a:r>
            <a:br>
              <a:rPr lang="en-US" altLang="zh-CN" sz="2000" dirty="0">
                <a:solidFill>
                  <a:srgbClr val="000000"/>
                </a:solidFill>
                <a:latin typeface="Times New Roman" panose="02020603050405020304" pitchFamily="18" charset="0"/>
                <a:cs typeface="Times New Roman" panose="02020603050405020304" pitchFamily="18" charset="0"/>
              </a:rPr>
            </a:br>
            <a:r>
              <a:rPr lang="en-US" altLang="zh-CN" sz="2000" dirty="0">
                <a:solidFill>
                  <a:srgbClr val="000000"/>
                </a:solidFill>
                <a:latin typeface="Times New Roman" panose="02020603050405020304" pitchFamily="18" charset="0"/>
                <a:cs typeface="Times New Roman" panose="02020603050405020304" pitchFamily="18" charset="0"/>
              </a:rPr>
              <a:t>}</a:t>
            </a:r>
            <a:br>
              <a:rPr lang="en-US" altLang="zh-CN" sz="2000" dirty="0">
                <a:solidFill>
                  <a:srgbClr val="000000"/>
                </a:solidFill>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50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图的基本概念</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有向图，无向图，图的存储结构，连通分支</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图的遍历</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深度优先搜索</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Travel_DFS</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广度优先搜索</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Travel_BFS</a:t>
            </a:r>
            <a:r>
              <a:rPr lang="en-US" altLang="zh-CN" dirty="0">
                <a:latin typeface="Times New Roman" panose="02020603050405020304" pitchFamily="18" charset="0"/>
                <a:cs typeface="Times New Roman" panose="02020603050405020304" pitchFamily="18" charset="0"/>
              </a:rPr>
              <a:t>)</a:t>
            </a: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有向图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最短路径：</a:t>
            </a:r>
            <a:r>
              <a:rPr lang="en-US" altLang="zh-CN" dirty="0">
                <a:latin typeface="Times New Roman" panose="02020603050405020304" pitchFamily="18" charset="0"/>
                <a:cs typeface="Times New Roman" panose="02020603050405020304" pitchFamily="18" charset="0"/>
              </a:rPr>
              <a:t>Floyd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DIJ</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有向无环图：拓扑排序，关键路径</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无向图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最小生成树：</a:t>
            </a:r>
            <a:r>
              <a:rPr lang="en-US" altLang="zh-CN" dirty="0">
                <a:latin typeface="Times New Roman" panose="02020603050405020304" pitchFamily="18" charset="0"/>
                <a:cs typeface="Times New Roman" panose="02020603050405020304" pitchFamily="18" charset="0"/>
              </a:rPr>
              <a:t>Prim</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Kruscal</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10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已知以二维数组表示的图的临接矩阵如下所示。是分别画出自顶点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出发进行遍历得到的深度优先生成树和广度优先生成树</a:t>
            </a:r>
            <a:endParaRPr lang="en-US" altLang="zh-CN"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744458776"/>
              </p:ext>
            </p:extLst>
          </p:nvPr>
        </p:nvGraphicFramePr>
        <p:xfrm>
          <a:off x="1291988" y="2027237"/>
          <a:ext cx="6096002" cy="4079240"/>
        </p:xfrm>
        <a:graphic>
          <a:graphicData uri="http://schemas.openxmlformats.org/drawingml/2006/table">
            <a:tbl>
              <a:tblPr firstRow="1" bandRow="1">
                <a:tableStyleId>{2D5ABB26-0587-4C30-8999-92F81FD0307C}</a:tableStyleId>
              </a:tblPr>
              <a:tblGrid>
                <a:gridCol w="554182">
                  <a:extLst>
                    <a:ext uri="{9D8B030D-6E8A-4147-A177-3AD203B41FA5}">
                      <a16:colId xmlns:a16="http://schemas.microsoft.com/office/drawing/2014/main" val="1126155569"/>
                    </a:ext>
                  </a:extLst>
                </a:gridCol>
                <a:gridCol w="554182">
                  <a:extLst>
                    <a:ext uri="{9D8B030D-6E8A-4147-A177-3AD203B41FA5}">
                      <a16:colId xmlns:a16="http://schemas.microsoft.com/office/drawing/2014/main" val="4215566031"/>
                    </a:ext>
                  </a:extLst>
                </a:gridCol>
                <a:gridCol w="554182">
                  <a:extLst>
                    <a:ext uri="{9D8B030D-6E8A-4147-A177-3AD203B41FA5}">
                      <a16:colId xmlns:a16="http://schemas.microsoft.com/office/drawing/2014/main" val="1413011687"/>
                    </a:ext>
                  </a:extLst>
                </a:gridCol>
                <a:gridCol w="554182">
                  <a:extLst>
                    <a:ext uri="{9D8B030D-6E8A-4147-A177-3AD203B41FA5}">
                      <a16:colId xmlns:a16="http://schemas.microsoft.com/office/drawing/2014/main" val="4281645430"/>
                    </a:ext>
                  </a:extLst>
                </a:gridCol>
                <a:gridCol w="554182">
                  <a:extLst>
                    <a:ext uri="{9D8B030D-6E8A-4147-A177-3AD203B41FA5}">
                      <a16:colId xmlns:a16="http://schemas.microsoft.com/office/drawing/2014/main" val="821873778"/>
                    </a:ext>
                  </a:extLst>
                </a:gridCol>
                <a:gridCol w="554182">
                  <a:extLst>
                    <a:ext uri="{9D8B030D-6E8A-4147-A177-3AD203B41FA5}">
                      <a16:colId xmlns:a16="http://schemas.microsoft.com/office/drawing/2014/main" val="3058394142"/>
                    </a:ext>
                  </a:extLst>
                </a:gridCol>
                <a:gridCol w="554182">
                  <a:extLst>
                    <a:ext uri="{9D8B030D-6E8A-4147-A177-3AD203B41FA5}">
                      <a16:colId xmlns:a16="http://schemas.microsoft.com/office/drawing/2014/main" val="1644479254"/>
                    </a:ext>
                  </a:extLst>
                </a:gridCol>
                <a:gridCol w="554182">
                  <a:extLst>
                    <a:ext uri="{9D8B030D-6E8A-4147-A177-3AD203B41FA5}">
                      <a16:colId xmlns:a16="http://schemas.microsoft.com/office/drawing/2014/main" val="1946611395"/>
                    </a:ext>
                  </a:extLst>
                </a:gridCol>
                <a:gridCol w="554182">
                  <a:extLst>
                    <a:ext uri="{9D8B030D-6E8A-4147-A177-3AD203B41FA5}">
                      <a16:colId xmlns:a16="http://schemas.microsoft.com/office/drawing/2014/main" val="765056641"/>
                    </a:ext>
                  </a:extLst>
                </a:gridCol>
                <a:gridCol w="554182">
                  <a:extLst>
                    <a:ext uri="{9D8B030D-6E8A-4147-A177-3AD203B41FA5}">
                      <a16:colId xmlns:a16="http://schemas.microsoft.com/office/drawing/2014/main" val="1556618261"/>
                    </a:ext>
                  </a:extLst>
                </a:gridCol>
                <a:gridCol w="554182">
                  <a:extLst>
                    <a:ext uri="{9D8B030D-6E8A-4147-A177-3AD203B41FA5}">
                      <a16:colId xmlns:a16="http://schemas.microsoft.com/office/drawing/2014/main" val="121878373"/>
                    </a:ext>
                  </a:extLst>
                </a:gridCol>
              </a:tblGrid>
              <a:tr h="37084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66183"/>
                  </a:ext>
                </a:extLst>
              </a:tr>
              <a:tr h="370840">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34744668"/>
                  </a:ext>
                </a:extLst>
              </a:tr>
              <a:tr h="370840">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57428538"/>
                  </a:ext>
                </a:extLst>
              </a:tr>
              <a:tr h="370840">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7129709"/>
                  </a:ext>
                </a:extLst>
              </a:tr>
              <a:tr h="370840">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90466549"/>
                  </a:ext>
                </a:extLst>
              </a:tr>
              <a:tr h="370840">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8378786"/>
                  </a:ext>
                </a:extLst>
              </a:tr>
              <a:tr h="370840">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9820140"/>
                  </a:ext>
                </a:extLst>
              </a:tr>
              <a:tr h="370840">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82741404"/>
                  </a:ext>
                </a:extLst>
              </a:tr>
              <a:tr h="370840">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6478291"/>
                  </a:ext>
                </a:extLst>
              </a:tr>
              <a:tr h="370840">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82956326"/>
                  </a:ext>
                </a:extLst>
              </a:tr>
              <a:tr h="370840">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59490282"/>
                  </a:ext>
                </a:extLst>
              </a:tr>
            </a:tbl>
          </a:graphicData>
        </a:graphic>
      </p:graphicFrame>
    </p:spTree>
    <p:extLst>
      <p:ext uri="{BB962C8B-B14F-4D97-AF65-F5344CB8AC3E}">
        <p14:creationId xmlns:p14="http://schemas.microsoft.com/office/powerpoint/2010/main" val="290968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已知以二维数组表示的图的临街矩阵如下所示。是分别画出自顶点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出发进行遍历多得到的深度优先生成树和广度优先生成树</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深度                                 </a:t>
            </a:r>
            <a:endParaRPr lang="en-US" altLang="zh-CN" dirty="0">
              <a:latin typeface="Times New Roman" panose="02020603050405020304" pitchFamily="18" charset="0"/>
              <a:cs typeface="Times New Roman" panose="02020603050405020304" pitchFamily="18" charset="0"/>
            </a:endParaRPr>
          </a:p>
        </p:txBody>
      </p:sp>
      <p:sp>
        <p:nvSpPr>
          <p:cNvPr id="6" name="椭圆 5"/>
          <p:cNvSpPr/>
          <p:nvPr/>
        </p:nvSpPr>
        <p:spPr>
          <a:xfrm>
            <a:off x="2565780" y="202723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p:cNvSpPr/>
          <p:nvPr/>
        </p:nvSpPr>
        <p:spPr>
          <a:xfrm>
            <a:off x="2088107" y="240937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7</a:t>
            </a:r>
            <a:endParaRPr lang="zh-CN" altLang="en-US" dirty="0">
              <a:solidFill>
                <a:schemeClr val="tx1"/>
              </a:solidFill>
            </a:endParaRPr>
          </a:p>
        </p:txBody>
      </p:sp>
      <p:sp>
        <p:nvSpPr>
          <p:cNvPr id="8" name="椭圆 7"/>
          <p:cNvSpPr/>
          <p:nvPr/>
        </p:nvSpPr>
        <p:spPr>
          <a:xfrm>
            <a:off x="1705969" y="298314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3</a:t>
            </a:r>
            <a:endParaRPr lang="zh-CN" altLang="en-US" dirty="0">
              <a:solidFill>
                <a:schemeClr val="tx1"/>
              </a:solidFill>
            </a:endParaRPr>
          </a:p>
        </p:txBody>
      </p:sp>
      <p:sp>
        <p:nvSpPr>
          <p:cNvPr id="9" name="椭圆 8"/>
          <p:cNvSpPr/>
          <p:nvPr/>
        </p:nvSpPr>
        <p:spPr>
          <a:xfrm>
            <a:off x="1323831" y="355692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4</a:t>
            </a:r>
            <a:endParaRPr lang="zh-CN" altLang="en-US" dirty="0">
              <a:solidFill>
                <a:schemeClr val="tx1"/>
              </a:solidFill>
            </a:endParaRPr>
          </a:p>
        </p:txBody>
      </p:sp>
      <p:sp>
        <p:nvSpPr>
          <p:cNvPr id="10" name="椭圆 9"/>
          <p:cNvSpPr/>
          <p:nvPr/>
        </p:nvSpPr>
        <p:spPr>
          <a:xfrm>
            <a:off x="2088107" y="355692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8</a:t>
            </a:r>
            <a:endParaRPr lang="zh-CN" altLang="en-US" dirty="0">
              <a:solidFill>
                <a:schemeClr val="tx1"/>
              </a:solidFill>
            </a:endParaRPr>
          </a:p>
        </p:txBody>
      </p:sp>
      <p:sp>
        <p:nvSpPr>
          <p:cNvPr id="11" name="椭圆 10"/>
          <p:cNvSpPr/>
          <p:nvPr/>
        </p:nvSpPr>
        <p:spPr>
          <a:xfrm>
            <a:off x="941693" y="4206870"/>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5</a:t>
            </a:r>
            <a:endParaRPr lang="zh-CN" altLang="en-US" dirty="0">
              <a:solidFill>
                <a:schemeClr val="tx1"/>
              </a:solidFill>
            </a:endParaRPr>
          </a:p>
        </p:txBody>
      </p:sp>
      <p:sp>
        <p:nvSpPr>
          <p:cNvPr id="12" name="椭圆 11"/>
          <p:cNvSpPr/>
          <p:nvPr/>
        </p:nvSpPr>
        <p:spPr>
          <a:xfrm>
            <a:off x="1705969" y="4186474"/>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9</a:t>
            </a:r>
            <a:endParaRPr lang="zh-CN" altLang="en-US" dirty="0">
              <a:solidFill>
                <a:schemeClr val="tx1"/>
              </a:solidFill>
            </a:endParaRPr>
          </a:p>
        </p:txBody>
      </p:sp>
      <p:sp>
        <p:nvSpPr>
          <p:cNvPr id="13" name="椭圆 12"/>
          <p:cNvSpPr/>
          <p:nvPr/>
        </p:nvSpPr>
        <p:spPr>
          <a:xfrm>
            <a:off x="559555" y="485681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6</a:t>
            </a:r>
            <a:endParaRPr lang="zh-CN" altLang="en-US" dirty="0">
              <a:solidFill>
                <a:schemeClr val="tx1"/>
              </a:solidFill>
            </a:endParaRPr>
          </a:p>
        </p:txBody>
      </p:sp>
      <p:sp>
        <p:nvSpPr>
          <p:cNvPr id="14" name="椭圆 13"/>
          <p:cNvSpPr/>
          <p:nvPr/>
        </p:nvSpPr>
        <p:spPr>
          <a:xfrm>
            <a:off x="1323831" y="4864756"/>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10</a:t>
            </a:r>
            <a:endParaRPr lang="zh-CN" altLang="en-US" dirty="0">
              <a:solidFill>
                <a:schemeClr val="tx1"/>
              </a:solidFill>
            </a:endParaRPr>
          </a:p>
        </p:txBody>
      </p:sp>
      <p:sp>
        <p:nvSpPr>
          <p:cNvPr id="15" name="椭圆 14"/>
          <p:cNvSpPr/>
          <p:nvPr/>
        </p:nvSpPr>
        <p:spPr>
          <a:xfrm>
            <a:off x="559555" y="565071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cxnSp>
        <p:nvCxnSpPr>
          <p:cNvPr id="16" name="直接连接符 15"/>
          <p:cNvCxnSpPr>
            <a:stCxn id="6" idx="3"/>
            <a:endCxn id="7" idx="7"/>
          </p:cNvCxnSpPr>
          <p:nvPr/>
        </p:nvCxnSpPr>
        <p:spPr>
          <a:xfrm flipH="1">
            <a:off x="2414282" y="2353412"/>
            <a:ext cx="207461" cy="11192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7"/>
            <a:endCxn id="7" idx="3"/>
          </p:cNvCxnSpPr>
          <p:nvPr/>
        </p:nvCxnSpPr>
        <p:spPr>
          <a:xfrm flipV="1">
            <a:off x="2032144" y="2735550"/>
            <a:ext cx="111926" cy="303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7"/>
            <a:endCxn id="8" idx="3"/>
          </p:cNvCxnSpPr>
          <p:nvPr/>
        </p:nvCxnSpPr>
        <p:spPr>
          <a:xfrm flipV="1">
            <a:off x="1650006" y="3309323"/>
            <a:ext cx="111926" cy="303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1"/>
            <a:endCxn id="8" idx="5"/>
          </p:cNvCxnSpPr>
          <p:nvPr/>
        </p:nvCxnSpPr>
        <p:spPr>
          <a:xfrm flipH="1" flipV="1">
            <a:off x="2032144" y="3309323"/>
            <a:ext cx="111926" cy="3035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0"/>
            <a:endCxn id="9" idx="3"/>
          </p:cNvCxnSpPr>
          <p:nvPr/>
        </p:nvCxnSpPr>
        <p:spPr>
          <a:xfrm flipV="1">
            <a:off x="1132762" y="3883096"/>
            <a:ext cx="247032" cy="323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9" idx="5"/>
          </p:cNvCxnSpPr>
          <p:nvPr/>
        </p:nvCxnSpPr>
        <p:spPr>
          <a:xfrm flipH="1" flipV="1">
            <a:off x="1650006" y="3883096"/>
            <a:ext cx="111926" cy="3593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3" idx="0"/>
            <a:endCxn id="11" idx="3"/>
          </p:cNvCxnSpPr>
          <p:nvPr/>
        </p:nvCxnSpPr>
        <p:spPr>
          <a:xfrm flipV="1">
            <a:off x="750624" y="4533045"/>
            <a:ext cx="247032" cy="323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4" idx="1"/>
            <a:endCxn id="11" idx="5"/>
          </p:cNvCxnSpPr>
          <p:nvPr/>
        </p:nvCxnSpPr>
        <p:spPr>
          <a:xfrm flipH="1" flipV="1">
            <a:off x="1267868" y="4533045"/>
            <a:ext cx="111926" cy="3876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5" idx="0"/>
            <a:endCxn id="13" idx="4"/>
          </p:cNvCxnSpPr>
          <p:nvPr/>
        </p:nvCxnSpPr>
        <p:spPr>
          <a:xfrm flipV="1">
            <a:off x="750624" y="5238957"/>
            <a:ext cx="0" cy="4117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2" name="表格 51">
            <a:extLst>
              <a:ext uri="{FF2B5EF4-FFF2-40B4-BE49-F238E27FC236}">
                <a16:creationId xmlns:a16="http://schemas.microsoft.com/office/drawing/2014/main" id="{E2B9ED1E-172C-4685-AB3E-2F8E6B1AE970}"/>
              </a:ext>
            </a:extLst>
          </p:cNvPr>
          <p:cNvGraphicFramePr>
            <a:graphicFrameLocks noGrp="1"/>
          </p:cNvGraphicFramePr>
          <p:nvPr>
            <p:extLst>
              <p:ext uri="{D42A27DB-BD31-4B8C-83A1-F6EECF244321}">
                <p14:modId xmlns:p14="http://schemas.microsoft.com/office/powerpoint/2010/main" val="2135823099"/>
              </p:ext>
            </p:extLst>
          </p:nvPr>
        </p:nvGraphicFramePr>
        <p:xfrm>
          <a:off x="2860047" y="2146854"/>
          <a:ext cx="6096002" cy="4079240"/>
        </p:xfrm>
        <a:graphic>
          <a:graphicData uri="http://schemas.openxmlformats.org/drawingml/2006/table">
            <a:tbl>
              <a:tblPr firstRow="1" bandRow="1">
                <a:tableStyleId>{2D5ABB26-0587-4C30-8999-92F81FD0307C}</a:tableStyleId>
              </a:tblPr>
              <a:tblGrid>
                <a:gridCol w="554182">
                  <a:extLst>
                    <a:ext uri="{9D8B030D-6E8A-4147-A177-3AD203B41FA5}">
                      <a16:colId xmlns:a16="http://schemas.microsoft.com/office/drawing/2014/main" val="1126155569"/>
                    </a:ext>
                  </a:extLst>
                </a:gridCol>
                <a:gridCol w="554182">
                  <a:extLst>
                    <a:ext uri="{9D8B030D-6E8A-4147-A177-3AD203B41FA5}">
                      <a16:colId xmlns:a16="http://schemas.microsoft.com/office/drawing/2014/main" val="4215566031"/>
                    </a:ext>
                  </a:extLst>
                </a:gridCol>
                <a:gridCol w="526721">
                  <a:extLst>
                    <a:ext uri="{9D8B030D-6E8A-4147-A177-3AD203B41FA5}">
                      <a16:colId xmlns:a16="http://schemas.microsoft.com/office/drawing/2014/main" val="1413011687"/>
                    </a:ext>
                  </a:extLst>
                </a:gridCol>
                <a:gridCol w="581643">
                  <a:extLst>
                    <a:ext uri="{9D8B030D-6E8A-4147-A177-3AD203B41FA5}">
                      <a16:colId xmlns:a16="http://schemas.microsoft.com/office/drawing/2014/main" val="4281645430"/>
                    </a:ext>
                  </a:extLst>
                </a:gridCol>
                <a:gridCol w="554182">
                  <a:extLst>
                    <a:ext uri="{9D8B030D-6E8A-4147-A177-3AD203B41FA5}">
                      <a16:colId xmlns:a16="http://schemas.microsoft.com/office/drawing/2014/main" val="821873778"/>
                    </a:ext>
                  </a:extLst>
                </a:gridCol>
                <a:gridCol w="554182">
                  <a:extLst>
                    <a:ext uri="{9D8B030D-6E8A-4147-A177-3AD203B41FA5}">
                      <a16:colId xmlns:a16="http://schemas.microsoft.com/office/drawing/2014/main" val="3058394142"/>
                    </a:ext>
                  </a:extLst>
                </a:gridCol>
                <a:gridCol w="554182">
                  <a:extLst>
                    <a:ext uri="{9D8B030D-6E8A-4147-A177-3AD203B41FA5}">
                      <a16:colId xmlns:a16="http://schemas.microsoft.com/office/drawing/2014/main" val="1644479254"/>
                    </a:ext>
                  </a:extLst>
                </a:gridCol>
                <a:gridCol w="554182">
                  <a:extLst>
                    <a:ext uri="{9D8B030D-6E8A-4147-A177-3AD203B41FA5}">
                      <a16:colId xmlns:a16="http://schemas.microsoft.com/office/drawing/2014/main" val="1946611395"/>
                    </a:ext>
                  </a:extLst>
                </a:gridCol>
                <a:gridCol w="554182">
                  <a:extLst>
                    <a:ext uri="{9D8B030D-6E8A-4147-A177-3AD203B41FA5}">
                      <a16:colId xmlns:a16="http://schemas.microsoft.com/office/drawing/2014/main" val="765056641"/>
                    </a:ext>
                  </a:extLst>
                </a:gridCol>
                <a:gridCol w="554182">
                  <a:extLst>
                    <a:ext uri="{9D8B030D-6E8A-4147-A177-3AD203B41FA5}">
                      <a16:colId xmlns:a16="http://schemas.microsoft.com/office/drawing/2014/main" val="1556618261"/>
                    </a:ext>
                  </a:extLst>
                </a:gridCol>
                <a:gridCol w="554182">
                  <a:extLst>
                    <a:ext uri="{9D8B030D-6E8A-4147-A177-3AD203B41FA5}">
                      <a16:colId xmlns:a16="http://schemas.microsoft.com/office/drawing/2014/main" val="121878373"/>
                    </a:ext>
                  </a:extLst>
                </a:gridCol>
              </a:tblGrid>
              <a:tr h="37084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66183"/>
                  </a:ext>
                </a:extLst>
              </a:tr>
              <a:tr h="370840">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34744668"/>
                  </a:ext>
                </a:extLst>
              </a:tr>
              <a:tr h="370840">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57428538"/>
                  </a:ext>
                </a:extLst>
              </a:tr>
              <a:tr h="370840">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7129709"/>
                  </a:ext>
                </a:extLst>
              </a:tr>
              <a:tr h="370840">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90466549"/>
                  </a:ext>
                </a:extLst>
              </a:tr>
              <a:tr h="370840">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8378786"/>
                  </a:ext>
                </a:extLst>
              </a:tr>
              <a:tr h="370840">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9820140"/>
                  </a:ext>
                </a:extLst>
              </a:tr>
              <a:tr h="370840">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82741404"/>
                  </a:ext>
                </a:extLst>
              </a:tr>
              <a:tr h="370840">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6478291"/>
                  </a:ext>
                </a:extLst>
              </a:tr>
              <a:tr h="370840">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82956326"/>
                  </a:ext>
                </a:extLst>
              </a:tr>
              <a:tr h="370840">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59490282"/>
                  </a:ext>
                </a:extLst>
              </a:tr>
            </a:tbl>
          </a:graphicData>
        </a:graphic>
      </p:graphicFrame>
    </p:spTree>
    <p:extLst>
      <p:ext uri="{BB962C8B-B14F-4D97-AF65-F5344CB8AC3E}">
        <p14:creationId xmlns:p14="http://schemas.microsoft.com/office/powerpoint/2010/main" val="20573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已知以二维数组表示的图的临街矩阵如下所示。是分别画出自顶点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出发进行遍历多得到的深度优先生成树和广度优先生成树</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                   广度</a:t>
            </a:r>
            <a:endParaRPr lang="en-US" altLang="zh-CN" dirty="0">
              <a:latin typeface="Times New Roman" panose="02020603050405020304" pitchFamily="18" charset="0"/>
              <a:cs typeface="Times New Roman" panose="02020603050405020304" pitchFamily="18" charset="0"/>
            </a:endParaRPr>
          </a:p>
        </p:txBody>
      </p:sp>
      <p:sp>
        <p:nvSpPr>
          <p:cNvPr id="41" name="椭圆 40"/>
          <p:cNvSpPr/>
          <p:nvPr/>
        </p:nvSpPr>
        <p:spPr>
          <a:xfrm>
            <a:off x="1962789" y="2219261"/>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42" name="椭圆 41"/>
          <p:cNvSpPr/>
          <p:nvPr/>
        </p:nvSpPr>
        <p:spPr>
          <a:xfrm>
            <a:off x="1405525" y="27330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7</a:t>
            </a:r>
            <a:endParaRPr lang="zh-CN" altLang="en-US" dirty="0">
              <a:solidFill>
                <a:schemeClr val="tx1"/>
              </a:solidFill>
            </a:endParaRPr>
          </a:p>
        </p:txBody>
      </p:sp>
      <p:sp>
        <p:nvSpPr>
          <p:cNvPr id="43" name="椭圆 42"/>
          <p:cNvSpPr/>
          <p:nvPr/>
        </p:nvSpPr>
        <p:spPr>
          <a:xfrm>
            <a:off x="2434560" y="27330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9</a:t>
            </a:r>
            <a:endParaRPr lang="zh-CN" altLang="en-US" dirty="0">
              <a:solidFill>
                <a:schemeClr val="tx1"/>
              </a:solidFill>
            </a:endParaRPr>
          </a:p>
        </p:txBody>
      </p:sp>
      <p:sp>
        <p:nvSpPr>
          <p:cNvPr id="44" name="椭圆 43"/>
          <p:cNvSpPr/>
          <p:nvPr/>
        </p:nvSpPr>
        <p:spPr>
          <a:xfrm>
            <a:off x="1748597" y="3422770"/>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10</a:t>
            </a:r>
            <a:endParaRPr lang="zh-CN" altLang="en-US" dirty="0">
              <a:solidFill>
                <a:schemeClr val="tx1"/>
              </a:solidFill>
            </a:endParaRPr>
          </a:p>
        </p:txBody>
      </p:sp>
      <p:sp>
        <p:nvSpPr>
          <p:cNvPr id="45" name="椭圆 44"/>
          <p:cNvSpPr/>
          <p:nvPr/>
        </p:nvSpPr>
        <p:spPr>
          <a:xfrm>
            <a:off x="951931" y="342995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3</a:t>
            </a:r>
            <a:endParaRPr lang="zh-CN" altLang="en-US" dirty="0">
              <a:solidFill>
                <a:schemeClr val="tx1"/>
              </a:solidFill>
            </a:endParaRPr>
          </a:p>
        </p:txBody>
      </p:sp>
      <p:sp>
        <p:nvSpPr>
          <p:cNvPr id="46" name="椭圆 45"/>
          <p:cNvSpPr/>
          <p:nvPr/>
        </p:nvSpPr>
        <p:spPr>
          <a:xfrm>
            <a:off x="2434560" y="3430706"/>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5</a:t>
            </a:r>
            <a:endParaRPr lang="zh-CN" altLang="en-US" dirty="0">
              <a:solidFill>
                <a:schemeClr val="tx1"/>
              </a:solidFill>
            </a:endParaRPr>
          </a:p>
        </p:txBody>
      </p:sp>
      <p:sp>
        <p:nvSpPr>
          <p:cNvPr id="47" name="椭圆 46"/>
          <p:cNvSpPr/>
          <p:nvPr/>
        </p:nvSpPr>
        <p:spPr>
          <a:xfrm>
            <a:off x="428056" y="4076494"/>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4</a:t>
            </a:r>
            <a:endParaRPr lang="zh-CN" altLang="en-US" dirty="0">
              <a:solidFill>
                <a:schemeClr val="tx1"/>
              </a:solidFill>
            </a:endParaRPr>
          </a:p>
        </p:txBody>
      </p:sp>
      <p:sp>
        <p:nvSpPr>
          <p:cNvPr id="48" name="椭圆 47"/>
          <p:cNvSpPr/>
          <p:nvPr/>
        </p:nvSpPr>
        <p:spPr>
          <a:xfrm>
            <a:off x="1224834" y="407338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8</a:t>
            </a:r>
            <a:endParaRPr lang="zh-CN" altLang="en-US" dirty="0">
              <a:solidFill>
                <a:schemeClr val="tx1"/>
              </a:solidFill>
            </a:endParaRPr>
          </a:p>
        </p:txBody>
      </p:sp>
      <p:sp>
        <p:nvSpPr>
          <p:cNvPr id="49" name="椭圆 48"/>
          <p:cNvSpPr/>
          <p:nvPr/>
        </p:nvSpPr>
        <p:spPr>
          <a:xfrm>
            <a:off x="1787663" y="407338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6</a:t>
            </a:r>
            <a:endParaRPr lang="zh-CN" altLang="en-US" dirty="0">
              <a:solidFill>
                <a:schemeClr val="tx1"/>
              </a:solidFill>
            </a:endParaRPr>
          </a:p>
        </p:txBody>
      </p:sp>
      <p:sp>
        <p:nvSpPr>
          <p:cNvPr id="50" name="椭圆 49"/>
          <p:cNvSpPr/>
          <p:nvPr/>
        </p:nvSpPr>
        <p:spPr>
          <a:xfrm>
            <a:off x="1781316" y="4838414"/>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cxnSp>
        <p:nvCxnSpPr>
          <p:cNvPr id="51" name="直接连接符 50"/>
          <p:cNvCxnSpPr>
            <a:stCxn id="41" idx="3"/>
            <a:endCxn id="42" idx="7"/>
          </p:cNvCxnSpPr>
          <p:nvPr/>
        </p:nvCxnSpPr>
        <p:spPr>
          <a:xfrm flipH="1">
            <a:off x="1731700" y="2545436"/>
            <a:ext cx="287052" cy="243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1" idx="5"/>
            <a:endCxn id="43" idx="1"/>
          </p:cNvCxnSpPr>
          <p:nvPr/>
        </p:nvCxnSpPr>
        <p:spPr>
          <a:xfrm>
            <a:off x="2288964" y="2545436"/>
            <a:ext cx="201559" cy="243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2" idx="3"/>
            <a:endCxn id="45" idx="0"/>
          </p:cNvCxnSpPr>
          <p:nvPr/>
        </p:nvCxnSpPr>
        <p:spPr>
          <a:xfrm flipH="1">
            <a:off x="1143000" y="3059190"/>
            <a:ext cx="318488" cy="3707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42" idx="5"/>
            <a:endCxn id="44" idx="0"/>
          </p:cNvCxnSpPr>
          <p:nvPr/>
        </p:nvCxnSpPr>
        <p:spPr>
          <a:xfrm>
            <a:off x="1731700" y="3059190"/>
            <a:ext cx="207966" cy="3635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43" idx="4"/>
            <a:endCxn id="46" idx="0"/>
          </p:cNvCxnSpPr>
          <p:nvPr/>
        </p:nvCxnSpPr>
        <p:spPr>
          <a:xfrm>
            <a:off x="2625629" y="3115153"/>
            <a:ext cx="0" cy="3155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5" idx="3"/>
            <a:endCxn id="47" idx="0"/>
          </p:cNvCxnSpPr>
          <p:nvPr/>
        </p:nvCxnSpPr>
        <p:spPr>
          <a:xfrm flipH="1">
            <a:off x="619125" y="3756130"/>
            <a:ext cx="388769" cy="320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5" idx="5"/>
            <a:endCxn id="48" idx="0"/>
          </p:cNvCxnSpPr>
          <p:nvPr/>
        </p:nvCxnSpPr>
        <p:spPr>
          <a:xfrm>
            <a:off x="1278106" y="3756130"/>
            <a:ext cx="137797" cy="3172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44" idx="4"/>
            <a:endCxn id="49" idx="0"/>
          </p:cNvCxnSpPr>
          <p:nvPr/>
        </p:nvCxnSpPr>
        <p:spPr>
          <a:xfrm>
            <a:off x="1939666" y="3804908"/>
            <a:ext cx="39066" cy="2684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cxnSpLocks/>
            <a:endCxn id="50" idx="0"/>
          </p:cNvCxnSpPr>
          <p:nvPr/>
        </p:nvCxnSpPr>
        <p:spPr>
          <a:xfrm flipH="1">
            <a:off x="1972385" y="4458632"/>
            <a:ext cx="52" cy="379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2" name="表格 51">
            <a:extLst>
              <a:ext uri="{FF2B5EF4-FFF2-40B4-BE49-F238E27FC236}">
                <a16:creationId xmlns:a16="http://schemas.microsoft.com/office/drawing/2014/main" id="{E0B94787-7959-4105-9E6B-2CA257DFF0CE}"/>
              </a:ext>
            </a:extLst>
          </p:cNvPr>
          <p:cNvGraphicFramePr>
            <a:graphicFrameLocks noGrp="1"/>
          </p:cNvGraphicFramePr>
          <p:nvPr>
            <p:extLst>
              <p:ext uri="{D42A27DB-BD31-4B8C-83A1-F6EECF244321}">
                <p14:modId xmlns:p14="http://schemas.microsoft.com/office/powerpoint/2010/main" val="2826580457"/>
              </p:ext>
            </p:extLst>
          </p:nvPr>
        </p:nvGraphicFramePr>
        <p:xfrm>
          <a:off x="2887479" y="2146854"/>
          <a:ext cx="6096002" cy="4079240"/>
        </p:xfrm>
        <a:graphic>
          <a:graphicData uri="http://schemas.openxmlformats.org/drawingml/2006/table">
            <a:tbl>
              <a:tblPr firstRow="1" bandRow="1">
                <a:tableStyleId>{2D5ABB26-0587-4C30-8999-92F81FD0307C}</a:tableStyleId>
              </a:tblPr>
              <a:tblGrid>
                <a:gridCol w="554182">
                  <a:extLst>
                    <a:ext uri="{9D8B030D-6E8A-4147-A177-3AD203B41FA5}">
                      <a16:colId xmlns:a16="http://schemas.microsoft.com/office/drawing/2014/main" val="1126155569"/>
                    </a:ext>
                  </a:extLst>
                </a:gridCol>
                <a:gridCol w="554182">
                  <a:extLst>
                    <a:ext uri="{9D8B030D-6E8A-4147-A177-3AD203B41FA5}">
                      <a16:colId xmlns:a16="http://schemas.microsoft.com/office/drawing/2014/main" val="4215566031"/>
                    </a:ext>
                  </a:extLst>
                </a:gridCol>
                <a:gridCol w="526721">
                  <a:extLst>
                    <a:ext uri="{9D8B030D-6E8A-4147-A177-3AD203B41FA5}">
                      <a16:colId xmlns:a16="http://schemas.microsoft.com/office/drawing/2014/main" val="1413011687"/>
                    </a:ext>
                  </a:extLst>
                </a:gridCol>
                <a:gridCol w="581643">
                  <a:extLst>
                    <a:ext uri="{9D8B030D-6E8A-4147-A177-3AD203B41FA5}">
                      <a16:colId xmlns:a16="http://schemas.microsoft.com/office/drawing/2014/main" val="4281645430"/>
                    </a:ext>
                  </a:extLst>
                </a:gridCol>
                <a:gridCol w="554182">
                  <a:extLst>
                    <a:ext uri="{9D8B030D-6E8A-4147-A177-3AD203B41FA5}">
                      <a16:colId xmlns:a16="http://schemas.microsoft.com/office/drawing/2014/main" val="821873778"/>
                    </a:ext>
                  </a:extLst>
                </a:gridCol>
                <a:gridCol w="554182">
                  <a:extLst>
                    <a:ext uri="{9D8B030D-6E8A-4147-A177-3AD203B41FA5}">
                      <a16:colId xmlns:a16="http://schemas.microsoft.com/office/drawing/2014/main" val="3058394142"/>
                    </a:ext>
                  </a:extLst>
                </a:gridCol>
                <a:gridCol w="554182">
                  <a:extLst>
                    <a:ext uri="{9D8B030D-6E8A-4147-A177-3AD203B41FA5}">
                      <a16:colId xmlns:a16="http://schemas.microsoft.com/office/drawing/2014/main" val="1644479254"/>
                    </a:ext>
                  </a:extLst>
                </a:gridCol>
                <a:gridCol w="554182">
                  <a:extLst>
                    <a:ext uri="{9D8B030D-6E8A-4147-A177-3AD203B41FA5}">
                      <a16:colId xmlns:a16="http://schemas.microsoft.com/office/drawing/2014/main" val="1946611395"/>
                    </a:ext>
                  </a:extLst>
                </a:gridCol>
                <a:gridCol w="554182">
                  <a:extLst>
                    <a:ext uri="{9D8B030D-6E8A-4147-A177-3AD203B41FA5}">
                      <a16:colId xmlns:a16="http://schemas.microsoft.com/office/drawing/2014/main" val="765056641"/>
                    </a:ext>
                  </a:extLst>
                </a:gridCol>
                <a:gridCol w="554182">
                  <a:extLst>
                    <a:ext uri="{9D8B030D-6E8A-4147-A177-3AD203B41FA5}">
                      <a16:colId xmlns:a16="http://schemas.microsoft.com/office/drawing/2014/main" val="1556618261"/>
                    </a:ext>
                  </a:extLst>
                </a:gridCol>
                <a:gridCol w="554182">
                  <a:extLst>
                    <a:ext uri="{9D8B030D-6E8A-4147-A177-3AD203B41FA5}">
                      <a16:colId xmlns:a16="http://schemas.microsoft.com/office/drawing/2014/main" val="121878373"/>
                    </a:ext>
                  </a:extLst>
                </a:gridCol>
              </a:tblGrid>
              <a:tr h="37084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366183"/>
                  </a:ext>
                </a:extLst>
              </a:tr>
              <a:tr h="370840">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634744668"/>
                  </a:ext>
                </a:extLst>
              </a:tr>
              <a:tr h="370840">
                <a:tc>
                  <a:txBody>
                    <a:bodyPr/>
                    <a:lstStyle/>
                    <a:p>
                      <a:pPr algn="ctr"/>
                      <a:r>
                        <a:rPr lang="en-US" altLang="zh-CN" dirty="0"/>
                        <a:t>2</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57428538"/>
                  </a:ext>
                </a:extLst>
              </a:tr>
              <a:tr h="370840">
                <a:tc>
                  <a:txBody>
                    <a:bodyPr/>
                    <a:lstStyle/>
                    <a:p>
                      <a:pPr algn="ctr"/>
                      <a:r>
                        <a:rPr lang="en-US" altLang="zh-CN" dirty="0"/>
                        <a:t>3</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57129709"/>
                  </a:ext>
                </a:extLst>
              </a:tr>
              <a:tr h="370840">
                <a:tc>
                  <a:txBody>
                    <a:bodyPr/>
                    <a:lstStyle/>
                    <a:p>
                      <a:pPr algn="ctr"/>
                      <a:r>
                        <a:rPr lang="en-US" altLang="zh-CN" dirty="0"/>
                        <a:t>4</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90466549"/>
                  </a:ext>
                </a:extLst>
              </a:tr>
              <a:tr h="370840">
                <a:tc>
                  <a:txBody>
                    <a:bodyPr/>
                    <a:lstStyle/>
                    <a:p>
                      <a:pPr algn="ctr"/>
                      <a:r>
                        <a:rPr lang="en-US" altLang="zh-CN" dirty="0"/>
                        <a:t>5</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28378786"/>
                  </a:ext>
                </a:extLst>
              </a:tr>
              <a:tr h="370840">
                <a:tc>
                  <a:txBody>
                    <a:bodyPr/>
                    <a:lstStyle/>
                    <a:p>
                      <a:pPr algn="ctr"/>
                      <a:r>
                        <a:rPr lang="en-US" altLang="zh-CN" dirty="0"/>
                        <a:t>6</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09820140"/>
                  </a:ext>
                </a:extLst>
              </a:tr>
              <a:tr h="370840">
                <a:tc>
                  <a:txBody>
                    <a:bodyPr/>
                    <a:lstStyle/>
                    <a:p>
                      <a:pPr algn="ctr"/>
                      <a:r>
                        <a:rPr lang="en-US" altLang="zh-CN" dirty="0"/>
                        <a:t>7</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82741404"/>
                  </a:ext>
                </a:extLst>
              </a:tr>
              <a:tr h="370840">
                <a:tc>
                  <a:txBody>
                    <a:bodyPr/>
                    <a:lstStyle/>
                    <a:p>
                      <a:pPr algn="ctr"/>
                      <a:r>
                        <a:rPr lang="en-US" altLang="zh-CN" dirty="0"/>
                        <a:t>8</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76478291"/>
                  </a:ext>
                </a:extLst>
              </a:tr>
              <a:tr h="370840">
                <a:tc>
                  <a:txBody>
                    <a:bodyPr/>
                    <a:lstStyle/>
                    <a:p>
                      <a:pPr algn="ctr"/>
                      <a:r>
                        <a:rPr lang="en-US" altLang="zh-CN" dirty="0"/>
                        <a:t>9</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82956326"/>
                  </a:ext>
                </a:extLst>
              </a:tr>
              <a:tr h="370840">
                <a:tc>
                  <a:txBody>
                    <a:bodyPr/>
                    <a:lstStyle/>
                    <a:p>
                      <a:pPr algn="ctr"/>
                      <a:r>
                        <a:rPr lang="en-US" altLang="zh-CN" dirty="0"/>
                        <a:t>10</a:t>
                      </a:r>
                      <a:endParaRPr lang="zh-CN"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1</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dirty="0"/>
                        <a:t>0</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859490282"/>
                  </a:ext>
                </a:extLst>
              </a:tr>
            </a:tbl>
          </a:graphicData>
        </a:graphic>
      </p:graphicFrame>
    </p:spTree>
    <p:extLst>
      <p:ext uri="{BB962C8B-B14F-4D97-AF65-F5344CB8AC3E}">
        <p14:creationId xmlns:p14="http://schemas.microsoft.com/office/powerpoint/2010/main" val="3402864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15.</a:t>
            </a:r>
            <a:r>
              <a:rPr lang="zh-CN" altLang="en-US" dirty="0">
                <a:latin typeface="Times New Roman" panose="02020603050405020304" pitchFamily="18" charset="0"/>
                <a:cs typeface="Times New Roman" panose="02020603050405020304" pitchFamily="18" charset="0"/>
              </a:rPr>
              <a:t>画出下无向图的多重邻接表，使得其中每个无向边节点中的第一个顶点号小于第二个顶点号，且每个顶点的各邻接边的链接顺序，为它所邻接到的顶点序号由小到大的顺序。列出深度优先和广度优先搜索遍历所得顶点序列和边的序列。</a:t>
            </a:r>
            <a:endParaRPr lang="en-US" altLang="zh-CN" dirty="0">
              <a:latin typeface="Times New Roman" panose="02020603050405020304" pitchFamily="18" charset="0"/>
              <a:cs typeface="Times New Roman" panose="02020603050405020304" pitchFamily="18" charset="0"/>
            </a:endParaRPr>
          </a:p>
        </p:txBody>
      </p:sp>
      <p:grpSp>
        <p:nvGrpSpPr>
          <p:cNvPr id="41" name="组合 40"/>
          <p:cNvGrpSpPr/>
          <p:nvPr/>
        </p:nvGrpSpPr>
        <p:grpSpPr>
          <a:xfrm>
            <a:off x="5458891" y="2968932"/>
            <a:ext cx="2532584" cy="2669854"/>
            <a:chOff x="4681183" y="2477613"/>
            <a:chExt cx="2532584" cy="2669854"/>
          </a:xfrm>
        </p:grpSpPr>
        <p:sp>
          <p:nvSpPr>
            <p:cNvPr id="6" name="椭圆 5"/>
            <p:cNvSpPr/>
            <p:nvPr/>
          </p:nvSpPr>
          <p:spPr>
            <a:xfrm>
              <a:off x="5773004" y="2477613"/>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p:cNvSpPr/>
            <p:nvPr/>
          </p:nvSpPr>
          <p:spPr>
            <a:xfrm>
              <a:off x="4681183" y="328339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8" name="椭圆 7"/>
            <p:cNvSpPr/>
            <p:nvPr/>
          </p:nvSpPr>
          <p:spPr>
            <a:xfrm>
              <a:off x="6831629" y="33044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9" name="椭圆 8"/>
            <p:cNvSpPr/>
            <p:nvPr/>
          </p:nvSpPr>
          <p:spPr>
            <a:xfrm>
              <a:off x="506332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p:cNvSpPr/>
            <p:nvPr/>
          </p:nvSpPr>
          <p:spPr>
            <a:xfrm>
              <a:off x="644949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1" name="椭圆 10"/>
            <p:cNvSpPr/>
            <p:nvPr/>
          </p:nvSpPr>
          <p:spPr>
            <a:xfrm>
              <a:off x="5773004" y="3940812"/>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cxnSp>
          <p:nvCxnSpPr>
            <p:cNvPr id="12" name="直接连接符 11"/>
            <p:cNvCxnSpPr>
              <a:stCxn id="6" idx="2"/>
              <a:endCxn id="7" idx="7"/>
            </p:cNvCxnSpPr>
            <p:nvPr/>
          </p:nvCxnSpPr>
          <p:spPr>
            <a:xfrm flipH="1">
              <a:off x="5007358" y="2668682"/>
              <a:ext cx="765646" cy="670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 idx="6"/>
              <a:endCxn id="8" idx="1"/>
            </p:cNvCxnSpPr>
            <p:nvPr/>
          </p:nvCxnSpPr>
          <p:spPr>
            <a:xfrm>
              <a:off x="6155142" y="2668682"/>
              <a:ext cx="732450" cy="691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3"/>
              <a:endCxn id="9" idx="0"/>
            </p:cNvCxnSpPr>
            <p:nvPr/>
          </p:nvCxnSpPr>
          <p:spPr>
            <a:xfrm flipH="1">
              <a:off x="5254390" y="2803788"/>
              <a:ext cx="574577"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5"/>
              <a:endCxn id="10" idx="0"/>
            </p:cNvCxnSpPr>
            <p:nvPr/>
          </p:nvCxnSpPr>
          <p:spPr>
            <a:xfrm>
              <a:off x="6099179" y="2803788"/>
              <a:ext cx="541381"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6"/>
              <a:endCxn id="11" idx="1"/>
            </p:cNvCxnSpPr>
            <p:nvPr/>
          </p:nvCxnSpPr>
          <p:spPr>
            <a:xfrm>
              <a:off x="5063321" y="3474467"/>
              <a:ext cx="765646" cy="522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2"/>
              <a:endCxn id="11" idx="7"/>
            </p:cNvCxnSpPr>
            <p:nvPr/>
          </p:nvCxnSpPr>
          <p:spPr>
            <a:xfrm flipH="1">
              <a:off x="6099179" y="3495484"/>
              <a:ext cx="732450" cy="5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3"/>
              <a:endCxn id="9" idx="7"/>
            </p:cNvCxnSpPr>
            <p:nvPr/>
          </p:nvCxnSpPr>
          <p:spPr>
            <a:xfrm flipH="1">
              <a:off x="5389496" y="4266987"/>
              <a:ext cx="439471"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1" idx="5"/>
              <a:endCxn id="10" idx="1"/>
            </p:cNvCxnSpPr>
            <p:nvPr/>
          </p:nvCxnSpPr>
          <p:spPr>
            <a:xfrm>
              <a:off x="6099179" y="4266987"/>
              <a:ext cx="406275"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1"/>
              <a:endCxn id="7" idx="4"/>
            </p:cNvCxnSpPr>
            <p:nvPr/>
          </p:nvCxnSpPr>
          <p:spPr>
            <a:xfrm flipH="1" flipV="1">
              <a:off x="4872252" y="3665536"/>
              <a:ext cx="247032" cy="115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4"/>
              <a:endCxn id="10" idx="6"/>
            </p:cNvCxnSpPr>
            <p:nvPr/>
          </p:nvCxnSpPr>
          <p:spPr>
            <a:xfrm flipH="1">
              <a:off x="6831629" y="3686553"/>
              <a:ext cx="191069" cy="1269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016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15.</a:t>
            </a:r>
          </a:p>
        </p:txBody>
      </p:sp>
      <p:pic>
        <p:nvPicPr>
          <p:cNvPr id="4" name="图片 3"/>
          <p:cNvPicPr>
            <a:picLocks noChangeAspect="1"/>
          </p:cNvPicPr>
          <p:nvPr/>
        </p:nvPicPr>
        <p:blipFill>
          <a:blip r:embed="rId2"/>
          <a:stretch>
            <a:fillRect/>
          </a:stretch>
        </p:blipFill>
        <p:spPr>
          <a:xfrm>
            <a:off x="379507" y="1633108"/>
            <a:ext cx="7781925" cy="2724150"/>
          </a:xfrm>
          <a:prstGeom prst="rect">
            <a:avLst/>
          </a:prstGeom>
        </p:spPr>
      </p:pic>
      <p:grpSp>
        <p:nvGrpSpPr>
          <p:cNvPr id="5" name="组合 4">
            <a:extLst>
              <a:ext uri="{FF2B5EF4-FFF2-40B4-BE49-F238E27FC236}">
                <a16:creationId xmlns:a16="http://schemas.microsoft.com/office/drawing/2014/main" id="{52484EA6-18B5-4092-BB41-CC95A3F220E4}"/>
              </a:ext>
            </a:extLst>
          </p:cNvPr>
          <p:cNvGrpSpPr/>
          <p:nvPr/>
        </p:nvGrpSpPr>
        <p:grpSpPr>
          <a:xfrm>
            <a:off x="6309283" y="3953765"/>
            <a:ext cx="2532584" cy="2669854"/>
            <a:chOff x="4681183" y="2477613"/>
            <a:chExt cx="2532584" cy="2669854"/>
          </a:xfrm>
        </p:grpSpPr>
        <p:sp>
          <p:nvSpPr>
            <p:cNvPr id="6" name="椭圆 5">
              <a:extLst>
                <a:ext uri="{FF2B5EF4-FFF2-40B4-BE49-F238E27FC236}">
                  <a16:creationId xmlns:a16="http://schemas.microsoft.com/office/drawing/2014/main" id="{0A00048B-F174-4904-BCD9-B568D12FEFF7}"/>
                </a:ext>
              </a:extLst>
            </p:cNvPr>
            <p:cNvSpPr/>
            <p:nvPr/>
          </p:nvSpPr>
          <p:spPr>
            <a:xfrm>
              <a:off x="5773004" y="2477613"/>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a:extLst>
                <a:ext uri="{FF2B5EF4-FFF2-40B4-BE49-F238E27FC236}">
                  <a16:creationId xmlns:a16="http://schemas.microsoft.com/office/drawing/2014/main" id="{983FA5DD-3118-40E1-961C-81F19D22AC65}"/>
                </a:ext>
              </a:extLst>
            </p:cNvPr>
            <p:cNvSpPr/>
            <p:nvPr/>
          </p:nvSpPr>
          <p:spPr>
            <a:xfrm>
              <a:off x="4681183" y="328339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8" name="椭圆 7">
              <a:extLst>
                <a:ext uri="{FF2B5EF4-FFF2-40B4-BE49-F238E27FC236}">
                  <a16:creationId xmlns:a16="http://schemas.microsoft.com/office/drawing/2014/main" id="{08B5623F-9F8A-40BD-B39F-50421EE8580A}"/>
                </a:ext>
              </a:extLst>
            </p:cNvPr>
            <p:cNvSpPr/>
            <p:nvPr/>
          </p:nvSpPr>
          <p:spPr>
            <a:xfrm>
              <a:off x="6831629" y="33044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9" name="椭圆 8">
              <a:extLst>
                <a:ext uri="{FF2B5EF4-FFF2-40B4-BE49-F238E27FC236}">
                  <a16:creationId xmlns:a16="http://schemas.microsoft.com/office/drawing/2014/main" id="{27592AC5-1FB9-41B4-B386-D5C46FCD290D}"/>
                </a:ext>
              </a:extLst>
            </p:cNvPr>
            <p:cNvSpPr/>
            <p:nvPr/>
          </p:nvSpPr>
          <p:spPr>
            <a:xfrm>
              <a:off x="506332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0" name="椭圆 9">
              <a:extLst>
                <a:ext uri="{FF2B5EF4-FFF2-40B4-BE49-F238E27FC236}">
                  <a16:creationId xmlns:a16="http://schemas.microsoft.com/office/drawing/2014/main" id="{3ACFFF78-D34B-49A6-B7C2-C0617FED49A3}"/>
                </a:ext>
              </a:extLst>
            </p:cNvPr>
            <p:cNvSpPr/>
            <p:nvPr/>
          </p:nvSpPr>
          <p:spPr>
            <a:xfrm>
              <a:off x="644949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11" name="椭圆 10">
              <a:extLst>
                <a:ext uri="{FF2B5EF4-FFF2-40B4-BE49-F238E27FC236}">
                  <a16:creationId xmlns:a16="http://schemas.microsoft.com/office/drawing/2014/main" id="{58169A43-44E9-4FC2-B6A1-640C2AF775BC}"/>
                </a:ext>
              </a:extLst>
            </p:cNvPr>
            <p:cNvSpPr/>
            <p:nvPr/>
          </p:nvSpPr>
          <p:spPr>
            <a:xfrm>
              <a:off x="5773004" y="3940812"/>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cxnSp>
          <p:nvCxnSpPr>
            <p:cNvPr id="12" name="直接连接符 11">
              <a:extLst>
                <a:ext uri="{FF2B5EF4-FFF2-40B4-BE49-F238E27FC236}">
                  <a16:creationId xmlns:a16="http://schemas.microsoft.com/office/drawing/2014/main" id="{C8F1FCED-41E4-4B1D-8FB3-8AF7B6B3BE95}"/>
                </a:ext>
              </a:extLst>
            </p:cNvPr>
            <p:cNvCxnSpPr>
              <a:stCxn id="6" idx="2"/>
              <a:endCxn id="7" idx="7"/>
            </p:cNvCxnSpPr>
            <p:nvPr/>
          </p:nvCxnSpPr>
          <p:spPr>
            <a:xfrm flipH="1">
              <a:off x="5007358" y="2668682"/>
              <a:ext cx="765646" cy="670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3C3B699-2E54-46F6-8072-901D4E2591CB}"/>
                </a:ext>
              </a:extLst>
            </p:cNvPr>
            <p:cNvCxnSpPr>
              <a:stCxn id="6" idx="6"/>
              <a:endCxn id="8" idx="1"/>
            </p:cNvCxnSpPr>
            <p:nvPr/>
          </p:nvCxnSpPr>
          <p:spPr>
            <a:xfrm>
              <a:off x="6155142" y="2668682"/>
              <a:ext cx="732450" cy="691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E61991F-536B-445A-9DDB-32C3923B022C}"/>
                </a:ext>
              </a:extLst>
            </p:cNvPr>
            <p:cNvCxnSpPr>
              <a:stCxn id="6" idx="3"/>
              <a:endCxn id="9" idx="0"/>
            </p:cNvCxnSpPr>
            <p:nvPr/>
          </p:nvCxnSpPr>
          <p:spPr>
            <a:xfrm flipH="1">
              <a:off x="5254390" y="2803788"/>
              <a:ext cx="574577"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DB6B73A-6DB1-489B-82A1-0C2E6625DF4A}"/>
                </a:ext>
              </a:extLst>
            </p:cNvPr>
            <p:cNvCxnSpPr>
              <a:stCxn id="6" idx="5"/>
              <a:endCxn id="10" idx="0"/>
            </p:cNvCxnSpPr>
            <p:nvPr/>
          </p:nvCxnSpPr>
          <p:spPr>
            <a:xfrm>
              <a:off x="6099179" y="2803788"/>
              <a:ext cx="541381"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DEECD50-8BD0-4C2B-9DD7-57219D1983C7}"/>
                </a:ext>
              </a:extLst>
            </p:cNvPr>
            <p:cNvCxnSpPr>
              <a:stCxn id="7" idx="6"/>
              <a:endCxn id="11" idx="1"/>
            </p:cNvCxnSpPr>
            <p:nvPr/>
          </p:nvCxnSpPr>
          <p:spPr>
            <a:xfrm>
              <a:off x="5063321" y="3474467"/>
              <a:ext cx="765646" cy="522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40D848D-7A3D-4D2F-B058-934DACD70768}"/>
                </a:ext>
              </a:extLst>
            </p:cNvPr>
            <p:cNvCxnSpPr>
              <a:stCxn id="8" idx="2"/>
              <a:endCxn id="11" idx="7"/>
            </p:cNvCxnSpPr>
            <p:nvPr/>
          </p:nvCxnSpPr>
          <p:spPr>
            <a:xfrm flipH="1">
              <a:off x="6099179" y="3495484"/>
              <a:ext cx="732450" cy="5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CEEF247-B837-4D54-9F00-A94E142C3E94}"/>
                </a:ext>
              </a:extLst>
            </p:cNvPr>
            <p:cNvCxnSpPr>
              <a:stCxn id="11" idx="3"/>
              <a:endCxn id="9" idx="7"/>
            </p:cNvCxnSpPr>
            <p:nvPr/>
          </p:nvCxnSpPr>
          <p:spPr>
            <a:xfrm flipH="1">
              <a:off x="5389496" y="4266987"/>
              <a:ext cx="439471"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202AEDB-C800-467F-8C56-2C47BBBE4553}"/>
                </a:ext>
              </a:extLst>
            </p:cNvPr>
            <p:cNvCxnSpPr>
              <a:stCxn id="11" idx="5"/>
              <a:endCxn id="10" idx="1"/>
            </p:cNvCxnSpPr>
            <p:nvPr/>
          </p:nvCxnSpPr>
          <p:spPr>
            <a:xfrm>
              <a:off x="6099179" y="4266987"/>
              <a:ext cx="406275"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5C17247-9614-4614-8FB5-E27E74EAB845}"/>
                </a:ext>
              </a:extLst>
            </p:cNvPr>
            <p:cNvCxnSpPr>
              <a:stCxn id="9" idx="1"/>
              <a:endCxn id="7" idx="4"/>
            </p:cNvCxnSpPr>
            <p:nvPr/>
          </p:nvCxnSpPr>
          <p:spPr>
            <a:xfrm flipH="1" flipV="1">
              <a:off x="4872252" y="3665536"/>
              <a:ext cx="247032" cy="115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19CBC10-12C6-48FB-9E65-7AFE2E96BE83}"/>
                </a:ext>
              </a:extLst>
            </p:cNvPr>
            <p:cNvCxnSpPr>
              <a:stCxn id="8" idx="4"/>
              <a:endCxn id="10" idx="6"/>
            </p:cNvCxnSpPr>
            <p:nvPr/>
          </p:nvCxnSpPr>
          <p:spPr>
            <a:xfrm flipH="1">
              <a:off x="6831629" y="3686553"/>
              <a:ext cx="191069" cy="1269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401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15.</a:t>
            </a:r>
          </a:p>
          <a:p>
            <a:pPr marL="0" indent="0">
              <a:buNone/>
            </a:pPr>
            <a:r>
              <a:rPr lang="zh-CN" altLang="en-US" dirty="0"/>
              <a:t>深度优先搜索的顺序为 </a:t>
            </a:r>
            <a:r>
              <a:rPr lang="en-US" altLang="zh-CN" dirty="0"/>
              <a:t>1 5 6 4 3 2</a:t>
            </a:r>
            <a:br>
              <a:rPr lang="en-US" altLang="zh-CN" dirty="0"/>
            </a:br>
            <a:r>
              <a:rPr lang="zh-CN" altLang="en-US" dirty="0"/>
              <a:t>广度优先搜索的顺序为 </a:t>
            </a:r>
            <a:r>
              <a:rPr lang="en-US" altLang="zh-CN" dirty="0"/>
              <a:t>1 5 6 3 2 4</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0" y="2555753"/>
            <a:ext cx="9062184" cy="3677277"/>
          </a:xfrm>
          <a:prstGeom prst="rect">
            <a:avLst/>
          </a:prstGeom>
        </p:spPr>
      </p:pic>
      <p:grpSp>
        <p:nvGrpSpPr>
          <p:cNvPr id="6" name="组合 5">
            <a:extLst>
              <a:ext uri="{FF2B5EF4-FFF2-40B4-BE49-F238E27FC236}">
                <a16:creationId xmlns:a16="http://schemas.microsoft.com/office/drawing/2014/main" id="{9CC43640-1C96-4A7E-9599-3A1E601E2FEA}"/>
              </a:ext>
            </a:extLst>
          </p:cNvPr>
          <p:cNvGrpSpPr/>
          <p:nvPr/>
        </p:nvGrpSpPr>
        <p:grpSpPr>
          <a:xfrm>
            <a:off x="6368948" y="198639"/>
            <a:ext cx="2532584" cy="2669854"/>
            <a:chOff x="4681183" y="2477613"/>
            <a:chExt cx="2532584" cy="2669854"/>
          </a:xfrm>
        </p:grpSpPr>
        <p:sp>
          <p:nvSpPr>
            <p:cNvPr id="7" name="椭圆 6">
              <a:extLst>
                <a:ext uri="{FF2B5EF4-FFF2-40B4-BE49-F238E27FC236}">
                  <a16:creationId xmlns:a16="http://schemas.microsoft.com/office/drawing/2014/main" id="{A1A3FB5C-BE1B-4920-8674-9A132A1ED322}"/>
                </a:ext>
              </a:extLst>
            </p:cNvPr>
            <p:cNvSpPr/>
            <p:nvPr/>
          </p:nvSpPr>
          <p:spPr>
            <a:xfrm>
              <a:off x="5773004" y="2477613"/>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1</a:t>
              </a:r>
              <a:endParaRPr lang="zh-CN" altLang="en-US" dirty="0">
                <a:solidFill>
                  <a:schemeClr val="tx1"/>
                </a:solidFill>
              </a:endParaRPr>
            </a:p>
          </p:txBody>
        </p:sp>
        <p:sp>
          <p:nvSpPr>
            <p:cNvPr id="8" name="椭圆 7">
              <a:extLst>
                <a:ext uri="{FF2B5EF4-FFF2-40B4-BE49-F238E27FC236}">
                  <a16:creationId xmlns:a16="http://schemas.microsoft.com/office/drawing/2014/main" id="{3A2E391F-D415-4B2F-9440-C0198D95716C}"/>
                </a:ext>
              </a:extLst>
            </p:cNvPr>
            <p:cNvSpPr/>
            <p:nvPr/>
          </p:nvSpPr>
          <p:spPr>
            <a:xfrm>
              <a:off x="4681183" y="3283398"/>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5</a:t>
              </a:r>
              <a:endParaRPr lang="zh-CN" altLang="en-US" dirty="0">
                <a:solidFill>
                  <a:schemeClr val="tx1"/>
                </a:solidFill>
              </a:endParaRPr>
            </a:p>
          </p:txBody>
        </p:sp>
        <p:sp>
          <p:nvSpPr>
            <p:cNvPr id="9" name="椭圆 8">
              <a:extLst>
                <a:ext uri="{FF2B5EF4-FFF2-40B4-BE49-F238E27FC236}">
                  <a16:creationId xmlns:a16="http://schemas.microsoft.com/office/drawing/2014/main" id="{1BD5789C-0F8E-41F8-8F4A-CE12C831975F}"/>
                </a:ext>
              </a:extLst>
            </p:cNvPr>
            <p:cNvSpPr/>
            <p:nvPr/>
          </p:nvSpPr>
          <p:spPr>
            <a:xfrm>
              <a:off x="6831629" y="3304415"/>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2</a:t>
              </a:r>
              <a:endParaRPr lang="zh-CN" altLang="en-US" dirty="0">
                <a:solidFill>
                  <a:schemeClr val="tx1"/>
                </a:solidFill>
              </a:endParaRPr>
            </a:p>
          </p:txBody>
        </p:sp>
        <p:sp>
          <p:nvSpPr>
            <p:cNvPr id="10" name="椭圆 9">
              <a:extLst>
                <a:ext uri="{FF2B5EF4-FFF2-40B4-BE49-F238E27FC236}">
                  <a16:creationId xmlns:a16="http://schemas.microsoft.com/office/drawing/2014/main" id="{C2FC52DC-C183-41BA-B004-2C69F9097DC5}"/>
                </a:ext>
              </a:extLst>
            </p:cNvPr>
            <p:cNvSpPr/>
            <p:nvPr/>
          </p:nvSpPr>
          <p:spPr>
            <a:xfrm>
              <a:off x="506332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6</a:t>
              </a:r>
              <a:endParaRPr lang="zh-CN" altLang="en-US" dirty="0">
                <a:solidFill>
                  <a:schemeClr val="tx1"/>
                </a:solidFill>
              </a:endParaRPr>
            </a:p>
          </p:txBody>
        </p:sp>
        <p:sp>
          <p:nvSpPr>
            <p:cNvPr id="11" name="椭圆 10">
              <a:extLst>
                <a:ext uri="{FF2B5EF4-FFF2-40B4-BE49-F238E27FC236}">
                  <a16:creationId xmlns:a16="http://schemas.microsoft.com/office/drawing/2014/main" id="{392E9B10-DB82-4A4A-ADFF-50383A3636ED}"/>
                </a:ext>
              </a:extLst>
            </p:cNvPr>
            <p:cNvSpPr/>
            <p:nvPr/>
          </p:nvSpPr>
          <p:spPr>
            <a:xfrm>
              <a:off x="6449491" y="4765329"/>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3</a:t>
              </a:r>
              <a:endParaRPr lang="zh-CN" altLang="en-US" dirty="0">
                <a:solidFill>
                  <a:schemeClr val="tx1"/>
                </a:solidFill>
              </a:endParaRPr>
            </a:p>
          </p:txBody>
        </p:sp>
        <p:sp>
          <p:nvSpPr>
            <p:cNvPr id="12" name="椭圆 11">
              <a:extLst>
                <a:ext uri="{FF2B5EF4-FFF2-40B4-BE49-F238E27FC236}">
                  <a16:creationId xmlns:a16="http://schemas.microsoft.com/office/drawing/2014/main" id="{4FB5FBF5-30A5-4247-B892-B968C1D4CDB6}"/>
                </a:ext>
              </a:extLst>
            </p:cNvPr>
            <p:cNvSpPr/>
            <p:nvPr/>
          </p:nvSpPr>
          <p:spPr>
            <a:xfrm>
              <a:off x="5773004" y="3940812"/>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rPr>
                <a:t>4</a:t>
              </a:r>
              <a:endParaRPr lang="zh-CN" altLang="en-US" dirty="0">
                <a:solidFill>
                  <a:schemeClr val="tx1"/>
                </a:solidFill>
              </a:endParaRPr>
            </a:p>
          </p:txBody>
        </p:sp>
        <p:cxnSp>
          <p:nvCxnSpPr>
            <p:cNvPr id="13" name="直接连接符 12">
              <a:extLst>
                <a:ext uri="{FF2B5EF4-FFF2-40B4-BE49-F238E27FC236}">
                  <a16:creationId xmlns:a16="http://schemas.microsoft.com/office/drawing/2014/main" id="{2F945AC9-E215-4E73-BE92-33C88642D718}"/>
                </a:ext>
              </a:extLst>
            </p:cNvPr>
            <p:cNvCxnSpPr>
              <a:stCxn id="7" idx="2"/>
              <a:endCxn id="8" idx="7"/>
            </p:cNvCxnSpPr>
            <p:nvPr/>
          </p:nvCxnSpPr>
          <p:spPr>
            <a:xfrm flipH="1">
              <a:off x="5007358" y="2668682"/>
              <a:ext cx="765646" cy="670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0EE9034-795B-475D-A4D4-F1F69348BB73}"/>
                </a:ext>
              </a:extLst>
            </p:cNvPr>
            <p:cNvCxnSpPr>
              <a:stCxn id="7" idx="6"/>
              <a:endCxn id="9" idx="1"/>
            </p:cNvCxnSpPr>
            <p:nvPr/>
          </p:nvCxnSpPr>
          <p:spPr>
            <a:xfrm>
              <a:off x="6155142" y="2668682"/>
              <a:ext cx="732450" cy="691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E3977921-E3DF-4C5F-AE54-C5A89BCC1557}"/>
                </a:ext>
              </a:extLst>
            </p:cNvPr>
            <p:cNvCxnSpPr>
              <a:stCxn id="7" idx="3"/>
              <a:endCxn id="10" idx="0"/>
            </p:cNvCxnSpPr>
            <p:nvPr/>
          </p:nvCxnSpPr>
          <p:spPr>
            <a:xfrm flipH="1">
              <a:off x="5254390" y="2803788"/>
              <a:ext cx="574577"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ED69987-177E-432F-99D2-47A362D85AF9}"/>
                </a:ext>
              </a:extLst>
            </p:cNvPr>
            <p:cNvCxnSpPr>
              <a:stCxn id="7" idx="5"/>
              <a:endCxn id="11" idx="0"/>
            </p:cNvCxnSpPr>
            <p:nvPr/>
          </p:nvCxnSpPr>
          <p:spPr>
            <a:xfrm>
              <a:off x="6099179" y="2803788"/>
              <a:ext cx="541381" cy="19615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15D194A-EDF5-4C01-BC84-7E72D5898607}"/>
                </a:ext>
              </a:extLst>
            </p:cNvPr>
            <p:cNvCxnSpPr>
              <a:stCxn id="8" idx="6"/>
              <a:endCxn id="12" idx="1"/>
            </p:cNvCxnSpPr>
            <p:nvPr/>
          </p:nvCxnSpPr>
          <p:spPr>
            <a:xfrm>
              <a:off x="5063321" y="3474467"/>
              <a:ext cx="765646" cy="5223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42E659B-9A3A-4220-AC49-245C83FCD125}"/>
                </a:ext>
              </a:extLst>
            </p:cNvPr>
            <p:cNvCxnSpPr>
              <a:stCxn id="9" idx="2"/>
              <a:endCxn id="12" idx="7"/>
            </p:cNvCxnSpPr>
            <p:nvPr/>
          </p:nvCxnSpPr>
          <p:spPr>
            <a:xfrm flipH="1">
              <a:off x="6099179" y="3495484"/>
              <a:ext cx="732450" cy="5012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FCB4436-C790-4966-92EB-C3CBC039ECCA}"/>
                </a:ext>
              </a:extLst>
            </p:cNvPr>
            <p:cNvCxnSpPr>
              <a:stCxn id="12" idx="3"/>
              <a:endCxn id="10" idx="7"/>
            </p:cNvCxnSpPr>
            <p:nvPr/>
          </p:nvCxnSpPr>
          <p:spPr>
            <a:xfrm flipH="1">
              <a:off x="5389496" y="4266987"/>
              <a:ext cx="439471"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D65D4FB-8041-491D-9F04-99A341FE73A5}"/>
                </a:ext>
              </a:extLst>
            </p:cNvPr>
            <p:cNvCxnSpPr>
              <a:stCxn id="12" idx="5"/>
              <a:endCxn id="11" idx="1"/>
            </p:cNvCxnSpPr>
            <p:nvPr/>
          </p:nvCxnSpPr>
          <p:spPr>
            <a:xfrm>
              <a:off x="6099179" y="4266987"/>
              <a:ext cx="406275" cy="554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8075E28-5C8D-4A19-9248-548E636DA07D}"/>
                </a:ext>
              </a:extLst>
            </p:cNvPr>
            <p:cNvCxnSpPr>
              <a:stCxn id="10" idx="1"/>
              <a:endCxn id="8" idx="4"/>
            </p:cNvCxnSpPr>
            <p:nvPr/>
          </p:nvCxnSpPr>
          <p:spPr>
            <a:xfrm flipH="1" flipV="1">
              <a:off x="4872252" y="3665536"/>
              <a:ext cx="247032" cy="1155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5F888E49-568A-4263-86FE-FDFBC7E1B892}"/>
                </a:ext>
              </a:extLst>
            </p:cNvPr>
            <p:cNvCxnSpPr>
              <a:stCxn id="9" idx="4"/>
              <a:endCxn id="11" idx="6"/>
            </p:cNvCxnSpPr>
            <p:nvPr/>
          </p:nvCxnSpPr>
          <p:spPr>
            <a:xfrm flipH="1">
              <a:off x="6831629" y="3686553"/>
              <a:ext cx="191069" cy="12698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761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已知一棵度为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的树中有</a:t>
            </a:r>
            <a:r>
              <a:rPr lang="en-US" altLang="zh-CN" dirty="0">
                <a:latin typeface="Times New Roman" panose="02020603050405020304" pitchFamily="18" charset="0"/>
                <a:cs typeface="Times New Roman" panose="02020603050405020304" pitchFamily="18" charset="0"/>
              </a:rPr>
              <a:t>n1 </a:t>
            </a:r>
            <a:r>
              <a:rPr lang="zh-CN" altLang="en-US" dirty="0">
                <a:latin typeface="Times New Roman" panose="02020603050405020304" pitchFamily="18" charset="0"/>
                <a:cs typeface="Times New Roman" panose="02020603050405020304" pitchFamily="18" charset="0"/>
              </a:rPr>
              <a:t>个度为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的结点， </a:t>
            </a:r>
            <a:r>
              <a:rPr lang="en-US" altLang="zh-CN" dirty="0">
                <a:latin typeface="Times New Roman" panose="02020603050405020304" pitchFamily="18" charset="0"/>
                <a:cs typeface="Times New Roman" panose="02020603050405020304" pitchFamily="18" charset="0"/>
              </a:rPr>
              <a:t>n2 </a:t>
            </a:r>
            <a:r>
              <a:rPr lang="zh-CN" altLang="en-US" dirty="0">
                <a:latin typeface="Times New Roman" panose="02020603050405020304" pitchFamily="18" charset="0"/>
                <a:cs typeface="Times New Roman" panose="02020603050405020304" pitchFamily="18" charset="0"/>
              </a:rPr>
              <a:t>个度为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的结点，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nk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个度为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的结点，问该树中有多少个叶子结点</a:t>
            </a:r>
            <a:r>
              <a:rPr lang="en-US" altLang="zh-CN" dirty="0">
                <a:latin typeface="Times New Roman" panose="02020603050405020304" pitchFamily="18" charset="0"/>
                <a:cs typeface="Times New Roman" panose="02020603050405020304" pitchFamily="18" charset="0"/>
              </a:rPr>
              <a:t>?</a:t>
            </a:r>
          </a:p>
          <a:p>
            <a:pPr marL="0" indent="0">
              <a:buNone/>
            </a:pPr>
            <a:r>
              <a:rPr lang="zh-CN" altLang="en-US" b="1" dirty="0">
                <a:latin typeface="Times New Roman" panose="02020603050405020304" pitchFamily="18" charset="0"/>
                <a:cs typeface="Times New Roman" panose="02020603050405020304" pitchFamily="18" charset="0"/>
              </a:rPr>
              <a:t>答案</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t>根据树的定义，在一颗树中，除树根结点外，每个结点有且仅有一个前驱结点，也就是说，每个结点与指向它的一个分支一一对应，所以除树根结点之外的结点树等于所有结点的分支数，即度数，从而可得树中的结点数等于所有结点的度数加 </a:t>
            </a:r>
            <a:r>
              <a:rPr lang="en-US" altLang="zh-CN" dirty="0"/>
              <a:t>1</a:t>
            </a:r>
            <a:r>
              <a:rPr lang="zh-CN" altLang="en-US" dirty="0"/>
              <a:t>。总结点数为</a:t>
            </a:r>
            <a:r>
              <a:rPr lang="en-US" altLang="zh-CN" dirty="0"/>
              <a:t>:</a:t>
            </a:r>
          </a:p>
          <a:p>
            <a:pPr marL="0" indent="0">
              <a:buNone/>
            </a:pPr>
            <a:r>
              <a:rPr lang="en-US" altLang="zh-CN" dirty="0"/>
              <a:t>1 + n</a:t>
            </a:r>
            <a:r>
              <a:rPr lang="en-US" altLang="zh-CN" baseline="-25000" dirty="0"/>
              <a:t>1 </a:t>
            </a:r>
            <a:r>
              <a:rPr lang="en-US" altLang="zh-CN" dirty="0"/>
              <a:t>+ 2n</a:t>
            </a:r>
            <a:r>
              <a:rPr lang="en-US" altLang="zh-CN" baseline="-25000" dirty="0"/>
              <a:t>2 </a:t>
            </a:r>
            <a:r>
              <a:rPr lang="en-US" altLang="zh-CN" dirty="0"/>
              <a:t>+ … + </a:t>
            </a:r>
            <a:r>
              <a:rPr lang="en-US" altLang="zh-CN" dirty="0" err="1"/>
              <a:t>kn</a:t>
            </a:r>
            <a:r>
              <a:rPr lang="en-US" altLang="zh-CN" baseline="-25000" dirty="0" err="1"/>
              <a:t>k</a:t>
            </a:r>
            <a:endParaRPr lang="en-US" altLang="zh-CN" dirty="0"/>
          </a:p>
          <a:p>
            <a:pPr marL="0" indent="0">
              <a:buNone/>
            </a:pPr>
            <a:r>
              <a:rPr lang="zh-CN" altLang="en-US" dirty="0"/>
              <a:t>因此，叶子节点数</a:t>
            </a:r>
            <a:r>
              <a:rPr lang="en-US" altLang="zh-CN" dirty="0"/>
              <a:t>(</a:t>
            </a:r>
            <a:r>
              <a:rPr lang="zh-CN" altLang="en-US" dirty="0"/>
              <a:t>度为</a:t>
            </a:r>
            <a:r>
              <a:rPr lang="en-US" altLang="zh-CN" dirty="0"/>
              <a:t>0</a:t>
            </a:r>
            <a:r>
              <a:rPr lang="zh-CN" altLang="en-US" dirty="0"/>
              <a:t>的节点数</a:t>
            </a:r>
            <a:r>
              <a:rPr lang="en-US" altLang="zh-CN" dirty="0"/>
              <a:t>)</a:t>
            </a:r>
            <a:r>
              <a:rPr lang="zh-CN" altLang="en-US" dirty="0"/>
              <a:t>为：</a:t>
            </a:r>
            <a:endParaRPr lang="en-US" altLang="zh-CN" dirty="0"/>
          </a:p>
          <a:p>
            <a:pPr marL="0" indent="0">
              <a:buNone/>
            </a:pPr>
            <a:endParaRPr lang="zh-CN" altLang="en-US"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19706" y="5675086"/>
            <a:ext cx="8447437" cy="954313"/>
          </a:xfrm>
          <a:prstGeom prst="rect">
            <a:avLst/>
          </a:prstGeom>
        </p:spPr>
      </p:pic>
    </p:spTree>
    <p:extLst>
      <p:ext uri="{BB962C8B-B14F-4D97-AF65-F5344CB8AC3E}">
        <p14:creationId xmlns:p14="http://schemas.microsoft.com/office/powerpoint/2010/main" val="20650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16.</a:t>
            </a:r>
            <a:r>
              <a:rPr lang="zh-CN" altLang="en-US" dirty="0">
                <a:latin typeface="Times New Roman" panose="02020603050405020304" pitchFamily="18" charset="0"/>
                <a:cs typeface="Times New Roman" panose="02020603050405020304" pitchFamily="18" charset="0"/>
              </a:rPr>
              <a:t>采用邻接表存储结构，编写一个判别无向图中任意给定的两个顶点之间是否存在一条长度为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的简单路径的算法。</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8268" y="1824042"/>
            <a:ext cx="9221266" cy="5016758"/>
          </a:xfrm>
          <a:prstGeom prst="rect">
            <a:avLst/>
          </a:prstGeom>
        </p:spPr>
        <p:txBody>
          <a:bodyPr wrap="square">
            <a:spAutoFit/>
          </a:bodyPr>
          <a:lstStyle/>
          <a:p>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visited[MAXSIZE]; </a:t>
            </a:r>
            <a:endParaRPr lang="zh-CN" altLang="zh-CN" sz="2000" dirty="0">
              <a:solidFill>
                <a:srgbClr val="000000"/>
              </a:solidFill>
              <a:latin typeface="宋体" panose="02010600030101010101" pitchFamily="2" charset="-122"/>
              <a:cs typeface="Times New Roman" panose="02020603050405020304" pitchFamily="18" charset="0"/>
            </a:endParaRPr>
          </a:p>
          <a:p>
            <a:r>
              <a:rPr lang="en-US" altLang="zh-CN" sz="2000" kern="100" dirty="0" err="1">
                <a:latin typeface="Times New Roman" panose="02020603050405020304" pitchFamily="18" charset="0"/>
              </a:rPr>
              <a:t>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exist_path_len</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ALGraph</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G,int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i,int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j,int</a:t>
            </a:r>
            <a:r>
              <a:rPr lang="en-US" altLang="zh-CN" sz="2000" kern="100" dirty="0">
                <a:latin typeface="Times New Roman" panose="02020603050405020304" pitchFamily="18" charset="0"/>
              </a:rPr>
              <a:t> k)//</a:t>
            </a:r>
            <a:r>
              <a:rPr lang="zh-CN" altLang="zh-CN" sz="2000" kern="100" dirty="0">
                <a:latin typeface="Times New Roman" panose="02020603050405020304" pitchFamily="18" charset="0"/>
                <a:cs typeface="Times New Roman" panose="02020603050405020304" pitchFamily="18" charset="0"/>
              </a:rPr>
              <a:t>判断邻接表方式存储的有向图</a:t>
            </a:r>
            <a:r>
              <a:rPr lang="en-US" altLang="zh-CN" sz="2000" kern="100" dirty="0">
                <a:latin typeface="Times New Roman" panose="02020603050405020304" pitchFamily="18" charset="0"/>
              </a:rPr>
              <a:t>G</a:t>
            </a:r>
            <a:r>
              <a:rPr lang="zh-CN" altLang="zh-CN" sz="2000" kern="100" dirty="0">
                <a:latin typeface="Times New Roman" panose="02020603050405020304" pitchFamily="18" charset="0"/>
                <a:cs typeface="Times New Roman" panose="02020603050405020304" pitchFamily="18" charset="0"/>
              </a:rPr>
              <a:t>的顶点</a:t>
            </a:r>
            <a:r>
              <a:rPr lang="en-US" altLang="zh-CN" sz="2000" kern="100" dirty="0" err="1">
                <a:latin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到</a:t>
            </a:r>
            <a:r>
              <a:rPr lang="en-US" altLang="zh-CN" sz="2000" kern="100" dirty="0">
                <a:latin typeface="Times New Roman" panose="02020603050405020304" pitchFamily="18" charset="0"/>
              </a:rPr>
              <a:t>j</a:t>
            </a:r>
            <a:r>
              <a:rPr lang="zh-CN" altLang="zh-CN" sz="2000" kern="100" dirty="0">
                <a:latin typeface="Times New Roman" panose="02020603050405020304" pitchFamily="18" charset="0"/>
                <a:cs typeface="Times New Roman" panose="02020603050405020304" pitchFamily="18" charset="0"/>
              </a:rPr>
              <a:t>是否存在长度为</a:t>
            </a:r>
            <a:r>
              <a:rPr lang="en-US" altLang="zh-CN" sz="2000" kern="100" dirty="0">
                <a:latin typeface="Times New Roman" panose="02020603050405020304" pitchFamily="18" charset="0"/>
              </a:rPr>
              <a:t>k</a:t>
            </a:r>
            <a:r>
              <a:rPr lang="zh-CN" altLang="zh-CN" sz="2000" kern="100" dirty="0">
                <a:latin typeface="Times New Roman" panose="02020603050405020304" pitchFamily="18" charset="0"/>
                <a:cs typeface="Times New Roman" panose="02020603050405020304" pitchFamily="18" charset="0"/>
              </a:rPr>
              <a:t>的简单路径</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==j&amp;&amp;k==0) return 1; //</a:t>
            </a:r>
            <a:r>
              <a:rPr lang="zh-CN" altLang="zh-CN" sz="2000" kern="100" dirty="0">
                <a:latin typeface="Times New Roman" panose="02020603050405020304" pitchFamily="18" charset="0"/>
                <a:cs typeface="Times New Roman" panose="02020603050405020304" pitchFamily="18" charset="0"/>
              </a:rPr>
              <a:t>找到了一条路径</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且长度符合要求</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 if(k&gt;0)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]=1;</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for(p=</a:t>
            </a:r>
            <a:r>
              <a:rPr lang="en-US" altLang="zh-CN" sz="2000" kern="100" dirty="0" err="1">
                <a:latin typeface="Times New Roman" panose="02020603050405020304" pitchFamily="18" charset="0"/>
              </a:rPr>
              <a:t>G.vertices</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firstarc;p;p</a:t>
            </a:r>
            <a:r>
              <a:rPr lang="en-US" altLang="zh-CN" sz="2000" kern="100" dirty="0">
                <a:latin typeface="Times New Roman" panose="02020603050405020304" pitchFamily="18" charset="0"/>
              </a:rPr>
              <a:t>=p-&gt;</a:t>
            </a:r>
            <a:r>
              <a:rPr lang="en-US" altLang="zh-CN" sz="2000" kern="100" dirty="0" err="1">
                <a:latin typeface="Times New Roman" panose="02020603050405020304" pitchFamily="18" charset="0"/>
              </a:rPr>
              <a:t>nextarc</a:t>
            </a: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l=p-&gt;</a:t>
            </a:r>
            <a:r>
              <a:rPr lang="en-US" altLang="zh-CN" sz="2000" kern="100" dirty="0" err="1">
                <a:latin typeface="Times New Roman" panose="02020603050405020304" pitchFamily="18" charset="0"/>
              </a:rPr>
              <a:t>adjvex</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if(!visited[l])</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exist_path_len</a:t>
            </a:r>
            <a:r>
              <a:rPr lang="en-US" altLang="zh-CN" sz="2000" kern="100" dirty="0">
                <a:latin typeface="Times New Roman" panose="02020603050405020304" pitchFamily="18" charset="0"/>
              </a:rPr>
              <a:t>(G,l,j,k-1)) return 1; //</a:t>
            </a:r>
            <a:r>
              <a:rPr lang="zh-CN" altLang="zh-CN" sz="2000" kern="100" dirty="0">
                <a:latin typeface="Times New Roman" panose="02020603050405020304" pitchFamily="18" charset="0"/>
                <a:cs typeface="Times New Roman" panose="02020603050405020304" pitchFamily="18" charset="0"/>
              </a:rPr>
              <a:t>剩余路径长度减一</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]=0; //</a:t>
            </a:r>
            <a:r>
              <a:rPr lang="zh-CN" altLang="zh-CN" sz="2000" kern="100" dirty="0">
                <a:latin typeface="Times New Roman" panose="02020603050405020304" pitchFamily="18" charset="0"/>
                <a:cs typeface="Times New Roman" panose="02020603050405020304" pitchFamily="18" charset="0"/>
              </a:rPr>
              <a:t>本题允许曾经被访问过的结点出现在另一条路径中</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return 0; //</a:t>
            </a:r>
            <a:r>
              <a:rPr lang="zh-CN" altLang="zh-CN" sz="2000" kern="100" dirty="0">
                <a:latin typeface="Times New Roman" panose="02020603050405020304" pitchFamily="18" charset="0"/>
                <a:cs typeface="Times New Roman" panose="02020603050405020304" pitchFamily="18" charset="0"/>
              </a:rPr>
              <a:t>没找到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exist_path_len</a:t>
            </a:r>
            <a:endParaRPr lang="zh-CN" altLang="en-US" sz="2000" dirty="0"/>
          </a:p>
        </p:txBody>
      </p:sp>
    </p:spTree>
    <p:extLst>
      <p:ext uri="{BB962C8B-B14F-4D97-AF65-F5344CB8AC3E}">
        <p14:creationId xmlns:p14="http://schemas.microsoft.com/office/powerpoint/2010/main" val="366527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17. </a:t>
            </a:r>
            <a:r>
              <a:rPr lang="zh-CN" altLang="en-US" dirty="0">
                <a:latin typeface="Times New Roman" panose="02020603050405020304" pitchFamily="18" charset="0"/>
                <a:cs typeface="Times New Roman" panose="02020603050405020304" pitchFamily="18" charset="0"/>
              </a:rPr>
              <a:t>写一个算法，在以邻接矩阵方式存储的有向图</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中点</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到点</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的无回路且长度为</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的路径数。</a:t>
            </a:r>
            <a:endParaRPr lang="en-US" altLang="zh-CN" dirty="0">
              <a:latin typeface="Times New Roman" panose="02020603050405020304" pitchFamily="18" charset="0"/>
              <a:cs typeface="Times New Roman" panose="02020603050405020304" pitchFamily="18" charset="0"/>
            </a:endParaRPr>
          </a:p>
        </p:txBody>
      </p:sp>
      <p:sp>
        <p:nvSpPr>
          <p:cNvPr id="5" name="矩形 4"/>
          <p:cNvSpPr/>
          <p:nvPr/>
        </p:nvSpPr>
        <p:spPr>
          <a:xfrm>
            <a:off x="104775" y="1455913"/>
            <a:ext cx="9202998" cy="5324535"/>
          </a:xfrm>
          <a:prstGeom prst="rect">
            <a:avLst/>
          </a:prstGeom>
        </p:spPr>
        <p:txBody>
          <a:bodyPr wrap="square">
            <a:spAutoFit/>
          </a:bodyPr>
          <a:lstStyle/>
          <a:p>
            <a:r>
              <a:rPr lang="en-US" altLang="zh-CN" sz="2000" kern="100" dirty="0" err="1">
                <a:latin typeface="Times New Roman" panose="02020603050405020304" pitchFamily="18" charset="0"/>
              </a:rPr>
              <a:t>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GetPathNum_Len</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ALGraph</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G,int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i,int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j,int</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len</a:t>
            </a:r>
            <a:r>
              <a:rPr lang="en-US" altLang="zh-CN" sz="2000" kern="100" dirty="0">
                <a:latin typeface="Times New Roman" panose="02020603050405020304" pitchFamily="18" charset="0"/>
              </a:rPr>
              <a:t>) {</a:t>
            </a:r>
          </a:p>
          <a:p>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求邻接表方式存储的有向图</a:t>
            </a:r>
            <a:r>
              <a:rPr lang="en-US" altLang="zh-CN" sz="2000" kern="100" dirty="0">
                <a:latin typeface="Times New Roman" panose="02020603050405020304" pitchFamily="18" charset="0"/>
              </a:rPr>
              <a:t>G</a:t>
            </a:r>
            <a:r>
              <a:rPr lang="zh-CN" altLang="zh-CN" sz="2000" kern="100" dirty="0">
                <a:latin typeface="Times New Roman" panose="02020603050405020304" pitchFamily="18" charset="0"/>
                <a:cs typeface="Times New Roman" panose="02020603050405020304" pitchFamily="18" charset="0"/>
              </a:rPr>
              <a:t>的顶点</a:t>
            </a:r>
            <a:r>
              <a:rPr lang="en-US" altLang="zh-CN" sz="2000" kern="100" dirty="0" err="1">
                <a:latin typeface="Times New Roman" panose="02020603050405020304" pitchFamily="18" charset="0"/>
              </a:rPr>
              <a:t>i</a:t>
            </a:r>
            <a:r>
              <a:rPr lang="zh-CN" altLang="zh-CN" sz="2000" kern="100" dirty="0">
                <a:latin typeface="Times New Roman" panose="02020603050405020304" pitchFamily="18" charset="0"/>
                <a:cs typeface="Times New Roman" panose="02020603050405020304" pitchFamily="18" charset="0"/>
              </a:rPr>
              <a:t>到</a:t>
            </a:r>
            <a:r>
              <a:rPr lang="en-US" altLang="zh-CN" sz="2000" kern="100" dirty="0">
                <a:latin typeface="Times New Roman" panose="02020603050405020304" pitchFamily="18" charset="0"/>
              </a:rPr>
              <a:t>j</a:t>
            </a:r>
            <a:r>
              <a:rPr lang="zh-CN" altLang="zh-CN" sz="2000" kern="100" dirty="0">
                <a:latin typeface="Times New Roman" panose="02020603050405020304" pitchFamily="18" charset="0"/>
                <a:cs typeface="Times New Roman" panose="02020603050405020304" pitchFamily="18" charset="0"/>
              </a:rPr>
              <a:t>之间长度为</a:t>
            </a:r>
            <a:r>
              <a:rPr lang="en-US" altLang="zh-CN" sz="2000" kern="100" dirty="0" err="1">
                <a:latin typeface="Times New Roman" panose="02020603050405020304" pitchFamily="18" charset="0"/>
              </a:rPr>
              <a:t>len</a:t>
            </a:r>
            <a:r>
              <a:rPr lang="zh-CN" altLang="zh-CN" sz="2000" kern="100" dirty="0">
                <a:latin typeface="Times New Roman" panose="02020603050405020304" pitchFamily="18" charset="0"/>
                <a:cs typeface="Times New Roman" panose="02020603050405020304" pitchFamily="18" charset="0"/>
              </a:rPr>
              <a:t>的简单路径条数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==j&amp;&amp;</a:t>
            </a:r>
            <a:r>
              <a:rPr lang="en-US" altLang="zh-CN" sz="2000" kern="100" dirty="0" err="1">
                <a:latin typeface="Times New Roman" panose="02020603050405020304" pitchFamily="18" charset="0"/>
              </a:rPr>
              <a:t>len</a:t>
            </a:r>
            <a:r>
              <a:rPr lang="en-US" altLang="zh-CN" sz="2000" kern="100" dirty="0">
                <a:latin typeface="Times New Roman" panose="02020603050405020304" pitchFamily="18" charset="0"/>
              </a:rPr>
              <a:t>==0) return 1; //</a:t>
            </a:r>
            <a:r>
              <a:rPr lang="zh-CN" altLang="zh-CN" sz="2000" kern="100" dirty="0">
                <a:latin typeface="Times New Roman" panose="02020603050405020304" pitchFamily="18" charset="0"/>
                <a:cs typeface="Times New Roman" panose="02020603050405020304" pitchFamily="18" charset="0"/>
              </a:rPr>
              <a:t>找到了一条路径</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且长度符合要求</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 if(</a:t>
            </a:r>
            <a:r>
              <a:rPr lang="en-US" altLang="zh-CN" sz="2000" kern="100" dirty="0" err="1">
                <a:latin typeface="Times New Roman" panose="02020603050405020304" pitchFamily="18" charset="0"/>
              </a:rPr>
              <a:t>len</a:t>
            </a:r>
            <a:r>
              <a:rPr lang="en-US" altLang="zh-CN" sz="2000" kern="100" dirty="0">
                <a:latin typeface="Times New Roman" panose="02020603050405020304" pitchFamily="18" charset="0"/>
              </a:rPr>
              <a:t>&gt;0)</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sum=0; //sum</a:t>
            </a:r>
            <a:r>
              <a:rPr lang="zh-CN" altLang="zh-CN" sz="2000" kern="100" dirty="0">
                <a:latin typeface="Times New Roman" panose="02020603050405020304" pitchFamily="18" charset="0"/>
                <a:cs typeface="Times New Roman" panose="02020603050405020304" pitchFamily="18" charset="0"/>
              </a:rPr>
              <a:t>表示通过本结点的路径数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]=1;</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for(p=</a:t>
            </a:r>
            <a:r>
              <a:rPr lang="en-US" altLang="zh-CN" sz="2000" kern="100" dirty="0" err="1">
                <a:latin typeface="Times New Roman" panose="02020603050405020304" pitchFamily="18" charset="0"/>
              </a:rPr>
              <a:t>G.vertices</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firstarc;p;p</a:t>
            </a:r>
            <a:r>
              <a:rPr lang="en-US" altLang="zh-CN" sz="2000" kern="100" dirty="0">
                <a:latin typeface="Times New Roman" panose="02020603050405020304" pitchFamily="18" charset="0"/>
              </a:rPr>
              <a:t>=p-&gt;</a:t>
            </a:r>
            <a:r>
              <a:rPr lang="en-US" altLang="zh-CN" sz="2000" kern="100" dirty="0" err="1">
                <a:latin typeface="Times New Roman" panose="02020603050405020304" pitchFamily="18" charset="0"/>
              </a:rPr>
              <a:t>nextarc</a:t>
            </a:r>
            <a:r>
              <a:rPr lang="en-US" altLang="zh-CN" sz="2000" kern="100" dirty="0">
                <a:latin typeface="Times New Roman" panose="02020603050405020304" pitchFamily="18" charset="0"/>
              </a:rPr>
              <a:t>) {</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l=p-&gt;</a:t>
            </a:r>
            <a:r>
              <a:rPr lang="en-US" altLang="zh-CN" sz="2000" kern="100" dirty="0" err="1">
                <a:latin typeface="Times New Roman" panose="02020603050405020304" pitchFamily="18" charset="0"/>
              </a:rPr>
              <a:t>adjvex</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if(!visited[l])</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sum+=</a:t>
            </a:r>
            <a:r>
              <a:rPr lang="en-US" altLang="zh-CN" sz="2000" kern="100" dirty="0" err="1">
                <a:latin typeface="Times New Roman" panose="02020603050405020304" pitchFamily="18" charset="0"/>
              </a:rPr>
              <a:t>GetPathNum_Len</a:t>
            </a:r>
            <a:r>
              <a:rPr lang="en-US" altLang="zh-CN" sz="2000" kern="100" dirty="0">
                <a:latin typeface="Times New Roman" panose="02020603050405020304" pitchFamily="18" charset="0"/>
              </a:rPr>
              <a:t>(G,l,j,len-1)//</a:t>
            </a:r>
            <a:r>
              <a:rPr lang="zh-CN" altLang="zh-CN" sz="2000" kern="100" dirty="0">
                <a:latin typeface="Times New Roman" panose="02020603050405020304" pitchFamily="18" charset="0"/>
                <a:cs typeface="Times New Roman" panose="02020603050405020304" pitchFamily="18" charset="0"/>
              </a:rPr>
              <a:t>剩余路径长度减一</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}//for</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visited[</a:t>
            </a:r>
            <a:r>
              <a:rPr lang="en-US" altLang="zh-CN" sz="2000" kern="100" dirty="0" err="1">
                <a:latin typeface="Times New Roman" panose="02020603050405020304" pitchFamily="18" charset="0"/>
              </a:rPr>
              <a:t>i</a:t>
            </a:r>
            <a:r>
              <a:rPr lang="en-US" altLang="zh-CN" sz="2000" kern="100" dirty="0">
                <a:latin typeface="Times New Roman" panose="02020603050405020304" pitchFamily="18" charset="0"/>
              </a:rPr>
              <a:t>]=0; //</a:t>
            </a:r>
            <a:r>
              <a:rPr lang="zh-CN" altLang="zh-CN" sz="2000" kern="100" dirty="0">
                <a:latin typeface="Times New Roman" panose="02020603050405020304" pitchFamily="18" charset="0"/>
                <a:cs typeface="Times New Roman" panose="02020603050405020304" pitchFamily="18" charset="0"/>
              </a:rPr>
              <a:t>本题允许曾经被访问过的结点出现在另一条路径中</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}//else</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return sum;</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GetPathNum_Len</a:t>
            </a:r>
            <a:endParaRPr lang="zh-CN" altLang="en-US" sz="2000" dirty="0"/>
          </a:p>
        </p:txBody>
      </p:sp>
    </p:spTree>
    <p:extLst>
      <p:ext uri="{BB962C8B-B14F-4D97-AF65-F5344CB8AC3E}">
        <p14:creationId xmlns:p14="http://schemas.microsoft.com/office/powerpoint/2010/main" val="419945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18.</a:t>
            </a:r>
            <a:r>
              <a:rPr lang="zh-CN" altLang="en-US" dirty="0">
                <a:latin typeface="Times New Roman" panose="02020603050405020304" pitchFamily="18" charset="0"/>
                <a:cs typeface="Times New Roman" panose="02020603050405020304" pitchFamily="18" charset="0"/>
              </a:rPr>
              <a:t>你从家往学校赶，可以用步行和乘坐地铁这两种方式，步行速度为</a:t>
            </a:r>
            <a:r>
              <a:rPr lang="en-US" altLang="zh-CN" dirty="0">
                <a:latin typeface="Times New Roman" panose="02020603050405020304" pitchFamily="18" charset="0"/>
                <a:cs typeface="Times New Roman" panose="02020603050405020304" pitchFamily="18" charset="0"/>
              </a:rPr>
              <a:t>10km/h</a:t>
            </a:r>
            <a:r>
              <a:rPr lang="zh-CN" altLang="en-US" dirty="0">
                <a:latin typeface="Times New Roman" panose="02020603050405020304" pitchFamily="18" charset="0"/>
                <a:cs typeface="Times New Roman" panose="02020603050405020304" pitchFamily="18" charset="0"/>
              </a:rPr>
              <a:t>，乘坐地铁的速度为</a:t>
            </a:r>
            <a:r>
              <a:rPr lang="en-US" altLang="zh-CN" dirty="0">
                <a:latin typeface="Times New Roman" panose="02020603050405020304" pitchFamily="18" charset="0"/>
                <a:cs typeface="Times New Roman" panose="02020603050405020304" pitchFamily="18" charset="0"/>
              </a:rPr>
              <a:t>40KM/h</a:t>
            </a:r>
            <a:r>
              <a:rPr lang="zh-CN" altLang="en-US" dirty="0">
                <a:latin typeface="Times New Roman" panose="02020603050405020304" pitchFamily="18" charset="0"/>
                <a:cs typeface="Times New Roman" panose="02020603050405020304" pitchFamily="18" charset="0"/>
              </a:rPr>
              <a:t>。输入数据的第一行数据会给你起点和终点的地铁站点。然后会给你数目不超过</a:t>
            </a:r>
            <a:r>
              <a:rPr lang="en-US" altLang="zh-CN" dirty="0">
                <a:latin typeface="Times New Roman" panose="02020603050405020304" pitchFamily="18" charset="0"/>
                <a:cs typeface="Times New Roman" panose="02020603050405020304" pitchFamily="18" charset="0"/>
              </a:rPr>
              <a:t>200</a:t>
            </a:r>
            <a:r>
              <a:rPr lang="zh-CN" altLang="en-US" dirty="0">
                <a:latin typeface="Times New Roman" panose="02020603050405020304" pitchFamily="18" charset="0"/>
                <a:cs typeface="Times New Roman" panose="02020603050405020304" pitchFamily="18" charset="0"/>
              </a:rPr>
              <a:t>的双向地铁线路的站点，你可以从一个站点乘坐地铁到下一个站点，你可以在同一线路上乘坐地铁经过不同的站点，在不同线路的站点之间，你只能用步行的方式。让你求利用你可以利用的方式，求解到校花费的最短时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地铁网络已知</a:t>
            </a:r>
            <a:r>
              <a:rPr lang="en-US" altLang="zh-CN" dirty="0">
                <a:latin typeface="Times New Roman" panose="02020603050405020304" pitchFamily="18" charset="0"/>
                <a:cs typeface="Times New Roman" panose="02020603050405020304" pitchFamily="18" charset="0"/>
              </a:rPr>
              <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问题思路：将这个问题转换为一个无向图中最短路径的搜索问题。其中，将地铁站点设为图中的顶点，需要注意，相同地铁站名不同线路的站点也需要设置为不同的顶点，这样才可以体现步行的距离。顶点之间的表表示这两个站点直接可达。边上的权重表示需要花费的时间开销。可以使用</a:t>
            </a: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算法在图中直接求得最短路径。</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6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18.</a:t>
            </a:r>
          </a:p>
        </p:txBody>
      </p:sp>
      <p:sp>
        <p:nvSpPr>
          <p:cNvPr id="5" name="矩形 4"/>
          <p:cNvSpPr/>
          <p:nvPr/>
        </p:nvSpPr>
        <p:spPr>
          <a:xfrm>
            <a:off x="646135" y="701674"/>
            <a:ext cx="8661637" cy="5632311"/>
          </a:xfrm>
          <a:prstGeom prst="rect">
            <a:avLst/>
          </a:prstGeom>
        </p:spPr>
        <p:txBody>
          <a:bodyPr wrap="square">
            <a:spAutoFit/>
          </a:bodyPr>
          <a:lstStyle/>
          <a:p>
            <a:r>
              <a:rPr lang="zh-CN" altLang="en-US" sz="2000" dirty="0"/>
              <a:t>#include&lt;iostream&gt;</a:t>
            </a:r>
          </a:p>
          <a:p>
            <a:r>
              <a:rPr lang="zh-CN" altLang="en-US" sz="2000" dirty="0"/>
              <a:t>#include&lt;cmath&gt;</a:t>
            </a:r>
          </a:p>
          <a:p>
            <a:r>
              <a:rPr lang="zh-CN" altLang="en-US" sz="2000" dirty="0"/>
              <a:t>#include&lt;string&gt;</a:t>
            </a:r>
          </a:p>
          <a:p>
            <a:r>
              <a:rPr lang="zh-CN" altLang="en-US" sz="2000" dirty="0"/>
              <a:t>#include&lt;cstdlib&gt;</a:t>
            </a:r>
          </a:p>
          <a:p>
            <a:r>
              <a:rPr lang="zh-CN" altLang="en-US" sz="2000" dirty="0"/>
              <a:t>#include&lt;algorithm&gt;</a:t>
            </a:r>
          </a:p>
          <a:p>
            <a:r>
              <a:rPr lang="zh-CN" altLang="en-US" sz="2000" dirty="0"/>
              <a:t>using namespace std;</a:t>
            </a:r>
          </a:p>
          <a:p>
            <a:endParaRPr lang="zh-CN" altLang="en-US" sz="2000" dirty="0"/>
          </a:p>
          <a:p>
            <a:r>
              <a:rPr lang="zh-CN" altLang="en-US" sz="2000" dirty="0"/>
              <a:t>const double INF=100000000.0;</a:t>
            </a:r>
          </a:p>
          <a:p>
            <a:r>
              <a:rPr lang="zh-CN" altLang="en-US" sz="2000" dirty="0"/>
              <a:t>struct Point</a:t>
            </a:r>
          </a:p>
          <a:p>
            <a:r>
              <a:rPr lang="zh-CN" altLang="en-US" sz="2000" dirty="0"/>
              <a:t>{</a:t>
            </a:r>
          </a:p>
          <a:p>
            <a:r>
              <a:rPr lang="zh-CN" altLang="en-US" sz="2000" dirty="0"/>
              <a:t>       double x;</a:t>
            </a:r>
          </a:p>
          <a:p>
            <a:r>
              <a:rPr lang="zh-CN" altLang="en-US" sz="2000" dirty="0"/>
              <a:t>       double y;</a:t>
            </a:r>
          </a:p>
          <a:p>
            <a:r>
              <a:rPr lang="zh-CN" altLang="en-US" sz="2000" dirty="0"/>
              <a:t>}p[205];</a:t>
            </a:r>
            <a:endParaRPr lang="en-US" altLang="zh-CN" sz="2000" dirty="0"/>
          </a:p>
          <a:p>
            <a:endParaRPr lang="zh-CN" altLang="en-US" sz="2000" dirty="0"/>
          </a:p>
          <a:p>
            <a:r>
              <a:rPr lang="zh-CN" altLang="en-US" sz="2000" dirty="0"/>
              <a:t>bool visited[205];</a:t>
            </a:r>
          </a:p>
          <a:p>
            <a:r>
              <a:rPr lang="zh-CN" altLang="en-US" sz="2000" dirty="0"/>
              <a:t>double d[205];</a:t>
            </a:r>
          </a:p>
          <a:p>
            <a:r>
              <a:rPr lang="zh-CN" altLang="en-US" sz="2000" dirty="0"/>
              <a:t>double map[205][205];</a:t>
            </a:r>
          </a:p>
          <a:p>
            <a:r>
              <a:rPr lang="zh-CN" altLang="en-US" sz="2000" dirty="0"/>
              <a:t>  </a:t>
            </a:r>
          </a:p>
        </p:txBody>
      </p:sp>
      <p:sp>
        <p:nvSpPr>
          <p:cNvPr id="6" name="矩形 5"/>
          <p:cNvSpPr/>
          <p:nvPr/>
        </p:nvSpPr>
        <p:spPr>
          <a:xfrm>
            <a:off x="4048124" y="465250"/>
            <a:ext cx="5095875" cy="6463308"/>
          </a:xfrm>
          <a:prstGeom prst="rect">
            <a:avLst/>
          </a:prstGeom>
        </p:spPr>
        <p:txBody>
          <a:bodyPr wrap="square">
            <a:spAutoFit/>
          </a:bodyPr>
          <a:lstStyle/>
          <a:p>
            <a:r>
              <a:rPr lang="zh-CN" altLang="en-US" dirty="0"/>
              <a:t> </a:t>
            </a:r>
          </a:p>
          <a:p>
            <a:r>
              <a:rPr lang="zh-CN" altLang="en-US" dirty="0"/>
              <a:t>int main()</a:t>
            </a:r>
          </a:p>
          <a:p>
            <a:r>
              <a:rPr lang="zh-CN" altLang="en-US" dirty="0"/>
              <a:t>{</a:t>
            </a:r>
          </a:p>
          <a:p>
            <a:r>
              <a:rPr lang="zh-CN" altLang="en-US" dirty="0"/>
              <a:t>    int i,j,u,n;</a:t>
            </a:r>
          </a:p>
          <a:p>
            <a:r>
              <a:rPr lang="zh-CN" altLang="en-US" dirty="0"/>
              <a:t>    double ans,temp;</a:t>
            </a:r>
          </a:p>
          <a:p>
            <a:r>
              <a:rPr lang="zh-CN" altLang="en-US" dirty="0"/>
              <a:t>    bool flag=false;</a:t>
            </a:r>
          </a:p>
          <a:p>
            <a:r>
              <a:rPr lang="zh-CN" altLang="en-US" dirty="0"/>
              <a:t>    scanf("%lf%lf%lf%lf",&amp;p[0].x,&amp;p[0].y,&amp;p[1].x,&amp;p[1].y);                                                          //起始位置和目的地坐标</a:t>
            </a:r>
          </a:p>
          <a:p>
            <a:r>
              <a:rPr lang="zh-CN" altLang="en-US" dirty="0"/>
              <a:t>    n=2;</a:t>
            </a:r>
          </a:p>
          <a:p>
            <a:r>
              <a:rPr lang="zh-CN" altLang="en-US" dirty="0"/>
              <a:t>    memset(map,0,sizeof(map));</a:t>
            </a:r>
          </a:p>
          <a:p>
            <a:r>
              <a:rPr lang="zh-CN" altLang="en-US" dirty="0"/>
              <a:t>    while(scanf("%lf%lf",&amp;p[n].x,&amp;p[n].y)!=EOF)</a:t>
            </a:r>
          </a:p>
          <a:p>
            <a:r>
              <a:rPr lang="zh-CN" altLang="en-US" dirty="0"/>
              <a:t>    {</a:t>
            </a:r>
          </a:p>
          <a:p>
            <a:r>
              <a:rPr lang="zh-CN" altLang="en-US" dirty="0"/>
              <a:t>        if(p[n].x==-1&amp;&amp;p[n].y==-1)</a:t>
            </a:r>
          </a:p>
          <a:p>
            <a:r>
              <a:rPr lang="zh-CN" altLang="en-US" dirty="0"/>
              <a:t>        {</a:t>
            </a:r>
          </a:p>
          <a:p>
            <a:r>
              <a:rPr lang="zh-CN" altLang="en-US" dirty="0"/>
              <a:t>            flag=false;</a:t>
            </a:r>
          </a:p>
          <a:p>
            <a:r>
              <a:rPr lang="zh-CN" altLang="en-US" dirty="0"/>
              <a:t>            continue;</a:t>
            </a:r>
          </a:p>
          <a:p>
            <a:r>
              <a:rPr lang="zh-CN" altLang="en-US" dirty="0"/>
              <a:t>        }</a:t>
            </a:r>
          </a:p>
          <a:p>
            <a:r>
              <a:rPr lang="zh-CN" altLang="en-US" dirty="0"/>
              <a:t>        if(flag)</a:t>
            </a:r>
          </a:p>
          <a:p>
            <a:r>
              <a:rPr lang="zh-CN" altLang="en-US" dirty="0"/>
              <a:t>        {</a:t>
            </a:r>
          </a:p>
          <a:p>
            <a:r>
              <a:rPr lang="zh-CN" altLang="en-US" dirty="0"/>
              <a:t>            temp=(sqrt((p[n].x-p[n-1].x)*(p[n].x-p[n-1].x)+(p[n].y-p[n-1].y)*(p[n].y-p[n-1].y)))/40000.0;          //存储的是时间,地铁的速度是40km/h</a:t>
            </a:r>
          </a:p>
        </p:txBody>
      </p:sp>
    </p:spTree>
    <p:extLst>
      <p:ext uri="{BB962C8B-B14F-4D97-AF65-F5344CB8AC3E}">
        <p14:creationId xmlns:p14="http://schemas.microsoft.com/office/powerpoint/2010/main" val="258405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18.</a:t>
            </a:r>
          </a:p>
        </p:txBody>
      </p:sp>
      <p:sp>
        <p:nvSpPr>
          <p:cNvPr id="6" name="矩形 5"/>
          <p:cNvSpPr/>
          <p:nvPr/>
        </p:nvSpPr>
        <p:spPr>
          <a:xfrm>
            <a:off x="690775" y="701674"/>
            <a:ext cx="5095875" cy="6186309"/>
          </a:xfrm>
          <a:prstGeom prst="rect">
            <a:avLst/>
          </a:prstGeom>
        </p:spPr>
        <p:txBody>
          <a:bodyPr wrap="square">
            <a:spAutoFit/>
          </a:bodyPr>
          <a:lstStyle/>
          <a:p>
            <a:r>
              <a:rPr lang="zh-CN" altLang="en-US" dirty="0"/>
              <a:t>map[n][n-1]=map[n-1][n]=temp;</a:t>
            </a:r>
          </a:p>
          <a:p>
            <a:r>
              <a:rPr lang="zh-CN" altLang="en-US" dirty="0"/>
              <a:t>        }</a:t>
            </a:r>
          </a:p>
          <a:p>
            <a:r>
              <a:rPr lang="zh-CN" altLang="en-US" dirty="0"/>
              <a:t>        n++;</a:t>
            </a:r>
          </a:p>
          <a:p>
            <a:r>
              <a:rPr lang="zh-CN" altLang="en-US" dirty="0"/>
              <a:t>        flag=true;</a:t>
            </a:r>
          </a:p>
          <a:p>
            <a:r>
              <a:rPr lang="zh-CN" altLang="en-US" dirty="0"/>
              <a:t>    }</a:t>
            </a:r>
          </a:p>
          <a:p>
            <a:r>
              <a:rPr lang="zh-CN" altLang="en-US" dirty="0"/>
              <a:t>    for(i=0;i&lt;n;i++)                                                                                               //计算需要步行的所用的时间</a:t>
            </a:r>
          </a:p>
          <a:p>
            <a:r>
              <a:rPr lang="zh-CN" altLang="en-US" dirty="0"/>
              <a:t>      for(j=0;j&lt;n;j++)</a:t>
            </a:r>
          </a:p>
          <a:p>
            <a:r>
              <a:rPr lang="zh-CN" altLang="en-US" dirty="0"/>
              <a:t>        if(i!=j&amp;&amp;map[i][j]==0.0)</a:t>
            </a:r>
          </a:p>
          <a:p>
            <a:r>
              <a:rPr lang="zh-CN" altLang="en-US" dirty="0"/>
              <a:t>           map[i][j]=map[j][i]=(sqrt((p[j].x-p[i].x)*(p[j].x-p[i].x)+(p[j].y-p[i].y)*(p[j].y-p[i].y)))/10000.0;    //步行的速度是10km/h</a:t>
            </a:r>
          </a:p>
          <a:p>
            <a:r>
              <a:rPr lang="zh-CN" altLang="en-US" dirty="0"/>
              <a:t>    memset(visited,0,sizeof(visited));                                                                             //Dijkstra算法求解最短路</a:t>
            </a:r>
          </a:p>
          <a:p>
            <a:r>
              <a:rPr lang="zh-CN" altLang="en-US" dirty="0"/>
              <a:t>    visited[0]=true;</a:t>
            </a:r>
          </a:p>
          <a:p>
            <a:r>
              <a:rPr lang="zh-CN" altLang="en-US" dirty="0"/>
              <a:t>    for(i=0;i&lt;n;i++)</a:t>
            </a:r>
          </a:p>
          <a:p>
            <a:r>
              <a:rPr lang="zh-CN" altLang="en-US" dirty="0"/>
              <a:t>       d[i]=map[0][i];</a:t>
            </a:r>
          </a:p>
          <a:p>
            <a:r>
              <a:rPr lang="zh-CN" altLang="en-US" dirty="0"/>
              <a:t>    for(i=1;i&lt;n;i++)</a:t>
            </a:r>
          </a:p>
          <a:p>
            <a:r>
              <a:rPr lang="zh-CN" altLang="en-US" dirty="0"/>
              <a:t>    {</a:t>
            </a:r>
          </a:p>
          <a:p>
            <a:r>
              <a:rPr lang="zh-CN" altLang="en-US" dirty="0"/>
              <a:t>         temp=INF;</a:t>
            </a:r>
          </a:p>
          <a:p>
            <a:r>
              <a:rPr lang="zh-CN" altLang="en-US" dirty="0"/>
              <a:t>         for(j=0;j&lt;n;j++)</a:t>
            </a:r>
          </a:p>
          <a:p>
            <a:r>
              <a:rPr lang="zh-CN" altLang="en-US" dirty="0"/>
              <a:t>           if(!visited[j]&amp;&amp;d[j]&lt;temp)</a:t>
            </a:r>
          </a:p>
        </p:txBody>
      </p:sp>
      <p:sp>
        <p:nvSpPr>
          <p:cNvPr id="4" name="矩形 3"/>
          <p:cNvSpPr/>
          <p:nvPr/>
        </p:nvSpPr>
        <p:spPr>
          <a:xfrm>
            <a:off x="6007788" y="666369"/>
            <a:ext cx="4572000" cy="5355312"/>
          </a:xfrm>
          <a:prstGeom prst="rect">
            <a:avLst/>
          </a:prstGeom>
        </p:spPr>
        <p:txBody>
          <a:bodyPr>
            <a:spAutoFit/>
          </a:bodyPr>
          <a:lstStyle/>
          <a:p>
            <a:r>
              <a:rPr lang="zh-CN" altLang="en-US" dirty="0"/>
              <a:t> {</a:t>
            </a:r>
          </a:p>
          <a:p>
            <a:r>
              <a:rPr lang="zh-CN" altLang="en-US" dirty="0"/>
              <a:t>               temp=d[j];</a:t>
            </a:r>
          </a:p>
          <a:p>
            <a:r>
              <a:rPr lang="zh-CN" altLang="en-US" dirty="0"/>
              <a:t>               u=j;</a:t>
            </a:r>
          </a:p>
          <a:p>
            <a:r>
              <a:rPr lang="zh-CN" altLang="en-US" dirty="0"/>
              <a:t>           }</a:t>
            </a:r>
          </a:p>
          <a:p>
            <a:r>
              <a:rPr lang="zh-CN" altLang="en-US" dirty="0"/>
              <a:t>         visited[u]=true;</a:t>
            </a:r>
          </a:p>
          <a:p>
            <a:r>
              <a:rPr lang="zh-CN" altLang="en-US" dirty="0"/>
              <a:t>         for(j=0;j&lt;n;j++)</a:t>
            </a:r>
          </a:p>
          <a:p>
            <a:r>
              <a:rPr lang="zh-CN" altLang="en-US" dirty="0"/>
              <a:t>           if(!visited[j])</a:t>
            </a:r>
          </a:p>
          <a:p>
            <a:r>
              <a:rPr lang="zh-CN" altLang="en-US" dirty="0"/>
              <a:t>           {</a:t>
            </a:r>
          </a:p>
          <a:p>
            <a:r>
              <a:rPr lang="zh-CN" altLang="en-US" dirty="0"/>
              <a:t>              temp=d[u]+map[u][j];</a:t>
            </a:r>
          </a:p>
          <a:p>
            <a:r>
              <a:rPr lang="zh-CN" altLang="en-US" dirty="0"/>
              <a:t>              if(temp&lt;d[j])</a:t>
            </a:r>
          </a:p>
          <a:p>
            <a:r>
              <a:rPr lang="zh-CN" altLang="en-US" dirty="0"/>
              <a:t>                  d[j]=temp;</a:t>
            </a:r>
          </a:p>
          <a:p>
            <a:r>
              <a:rPr lang="zh-CN" altLang="en-US" dirty="0"/>
              <a:t>           }</a:t>
            </a:r>
          </a:p>
          <a:p>
            <a:r>
              <a:rPr lang="zh-CN" altLang="en-US" dirty="0"/>
              <a:t>    }</a:t>
            </a:r>
          </a:p>
          <a:p>
            <a:r>
              <a:rPr lang="zh-CN" altLang="en-US" dirty="0"/>
              <a:t>    ans=60.0*d[1];                                                                                                //题目所要求的单位是分钟</a:t>
            </a:r>
          </a:p>
          <a:p>
            <a:r>
              <a:rPr lang="zh-CN" altLang="en-US" dirty="0"/>
              <a:t>    printf("%0.0lf\n",ans);</a:t>
            </a:r>
          </a:p>
          <a:p>
            <a:r>
              <a:rPr lang="zh-CN" altLang="en-US" dirty="0"/>
              <a:t>    system("pause");</a:t>
            </a:r>
          </a:p>
          <a:p>
            <a:r>
              <a:rPr lang="zh-CN" altLang="en-US" dirty="0"/>
              <a:t>    return 0;</a:t>
            </a:r>
          </a:p>
          <a:p>
            <a:r>
              <a:rPr lang="zh-CN" altLang="en-US" dirty="0"/>
              <a:t>}</a:t>
            </a:r>
          </a:p>
        </p:txBody>
      </p:sp>
    </p:spTree>
    <p:extLst>
      <p:ext uri="{BB962C8B-B14F-4D97-AF65-F5344CB8AC3E}">
        <p14:creationId xmlns:p14="http://schemas.microsoft.com/office/powerpoint/2010/main" val="3868578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fontScale="62500" lnSpcReduction="20000"/>
          </a:bodyPr>
          <a:lstStyle/>
          <a:p>
            <a:pPr marL="0" indent="0">
              <a:buNone/>
            </a:pPr>
            <a:r>
              <a:rPr lang="en-US" altLang="zh-CN" sz="3800" dirty="0">
                <a:latin typeface="Times New Roman" panose="02020603050405020304" pitchFamily="18" charset="0"/>
                <a:cs typeface="Times New Roman" panose="02020603050405020304" pitchFamily="18" charset="0"/>
              </a:rPr>
              <a:t>19.</a:t>
            </a:r>
            <a:r>
              <a:rPr lang="zh-CN" altLang="en-US" sz="3800" dirty="0">
                <a:latin typeface="Times New Roman" panose="02020603050405020304" pitchFamily="18" charset="0"/>
                <a:cs typeface="Times New Roman" panose="02020603050405020304" pitchFamily="18" charset="0"/>
              </a:rPr>
              <a:t>证明</a:t>
            </a:r>
            <a:r>
              <a:rPr lang="en-US" altLang="zh-CN" sz="3800" dirty="0">
                <a:latin typeface="Times New Roman" panose="02020603050405020304" pitchFamily="18" charset="0"/>
                <a:cs typeface="Times New Roman" panose="02020603050405020304" pitchFamily="18" charset="0"/>
              </a:rPr>
              <a:t>Dijkstra</a:t>
            </a:r>
            <a:r>
              <a:rPr lang="zh-CN" altLang="en-US" sz="3800" dirty="0">
                <a:latin typeface="Times New Roman" panose="02020603050405020304" pitchFamily="18" charset="0"/>
                <a:cs typeface="Times New Roman" panose="02020603050405020304" pitchFamily="18" charset="0"/>
              </a:rPr>
              <a:t>算法的正确性。</a:t>
            </a:r>
            <a:endParaRPr lang="en-US" altLang="zh-CN" sz="3800" dirty="0">
              <a:latin typeface="Times New Roman" panose="02020603050405020304" pitchFamily="18" charset="0"/>
              <a:cs typeface="Times New Roman" panose="02020603050405020304" pitchFamily="18" charset="0"/>
            </a:endParaRPr>
          </a:p>
          <a:p>
            <a:pPr marL="0" indent="0">
              <a:lnSpc>
                <a:spcPct val="120000"/>
              </a:lnSpc>
              <a:spcBef>
                <a:spcPts val="1200"/>
              </a:spcBef>
              <a:spcAft>
                <a:spcPts val="600"/>
              </a:spcAft>
              <a:buNone/>
            </a:pPr>
            <a:r>
              <a:rPr lang="en-US" altLang="zh-CN" dirty="0" err="1">
                <a:latin typeface="Times New Roman" panose="02020603050405020304" pitchFamily="18" charset="0"/>
                <a:cs typeface="Times New Roman" panose="02020603050405020304" pitchFamily="18" charset="0"/>
              </a:rPr>
              <a:t>Dijksra</a:t>
            </a:r>
            <a:r>
              <a:rPr lang="zh-CN" altLang="en-US" dirty="0">
                <a:latin typeface="Times New Roman" panose="02020603050405020304" pitchFamily="18" charset="0"/>
                <a:cs typeface="Times New Roman" panose="02020603050405020304" pitchFamily="18" charset="0"/>
              </a:rPr>
              <a:t>算法从一个顶点</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出发，每次为一个顶点</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确定到达</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的最小路径</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算法用</a:t>
            </a:r>
            <a:r>
              <a:rPr lang="en-US" altLang="zh-CN" dirty="0">
                <a:latin typeface="Times New Roman" panose="02020603050405020304" pitchFamily="18" charset="0"/>
                <a:cs typeface="Times New Roman" panose="02020603050405020304" pitchFamily="18" charset="0"/>
              </a:rPr>
              <a:t>distance[</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记录顶点</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的最短路径，用</a:t>
            </a:r>
            <a:r>
              <a:rPr lang="en-US" altLang="zh-CN" dirty="0">
                <a:latin typeface="Times New Roman" panose="02020603050405020304" pitchFamily="18" charset="0"/>
                <a:cs typeface="Times New Roman" panose="02020603050405020304" pitchFamily="18" charset="0"/>
              </a:rPr>
              <a:t>path[</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记录在最短路径中</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顶点的前继顶点，另外再用</a:t>
            </a:r>
            <a:r>
              <a:rPr lang="en-US" altLang="zh-CN" dirty="0">
                <a:latin typeface="Times New Roman" panose="02020603050405020304" pitchFamily="18" charset="0"/>
                <a:cs typeface="Times New Roman" panose="02020603050405020304" pitchFamily="18" charset="0"/>
              </a:rPr>
              <a:t>found[</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来标志顶点</a:t>
            </a:r>
            <a:r>
              <a:rPr lang="en-US" altLang="zh-CN" dirty="0">
                <a:latin typeface="Times New Roman" panose="02020603050405020304" pitchFamily="18" charset="0"/>
                <a:cs typeface="Times New Roman" panose="02020603050405020304" pitchFamily="18" charset="0"/>
              </a:rPr>
              <a:t>vi</a:t>
            </a:r>
            <a:r>
              <a:rPr lang="zh-CN" altLang="en-US" dirty="0">
                <a:latin typeface="Times New Roman" panose="02020603050405020304" pitchFamily="18" charset="0"/>
                <a:cs typeface="Times New Roman" panose="02020603050405020304" pitchFamily="18" charset="0"/>
              </a:rPr>
              <a:t>的最短路径是否已经确定</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初始化为</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在邻接矩阵中的对应行，</a:t>
            </a:r>
            <a:r>
              <a:rPr lang="en-US" altLang="zh-CN" dirty="0">
                <a:latin typeface="Times New Roman" panose="02020603050405020304" pitchFamily="18" charset="0"/>
                <a:cs typeface="Times New Roman" panose="02020603050405020304" pitchFamily="18" charset="0"/>
              </a:rPr>
              <a:t>distance[</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记录了 以目前已经探明最小路径的顶点（以下简称已定顶点）（包括</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）为前继顶点 的所有路径中最短的路径长</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算法做出了这样一个判断：每次从尚未确定最小路径的顶点中（一下简称 未定顶点）挑选一个</a:t>
            </a: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值最小的顶点</a:t>
            </a:r>
            <a:r>
              <a:rPr lang="en-US" altLang="zh-CN" dirty="0" err="1">
                <a:latin typeface="Times New Roman" panose="02020603050405020304" pitchFamily="18" charset="0"/>
                <a:cs typeface="Times New Roman" panose="02020603050405020304" pitchFamily="18" charset="0"/>
              </a:rPr>
              <a:t>vj</a:t>
            </a:r>
            <a:r>
              <a:rPr lang="zh-CN" altLang="en-US" dirty="0">
                <a:latin typeface="Times New Roman" panose="02020603050405020304" pitchFamily="18" charset="0"/>
                <a:cs typeface="Times New Roman" panose="02020603050405020304" pitchFamily="18" charset="0"/>
              </a:rPr>
              <a:t>，则该顶点对应的</a:t>
            </a:r>
            <a:r>
              <a:rPr lang="en-US" altLang="zh-CN" dirty="0">
                <a:latin typeface="Times New Roman" panose="02020603050405020304" pitchFamily="18" charset="0"/>
                <a:cs typeface="Times New Roman" panose="02020603050405020304" pitchFamily="18" charset="0"/>
              </a:rPr>
              <a:t>distance[j]</a:t>
            </a:r>
            <a:r>
              <a:rPr lang="zh-CN" altLang="en-US" dirty="0">
                <a:latin typeface="Times New Roman" panose="02020603050405020304" pitchFamily="18" charset="0"/>
                <a:cs typeface="Times New Roman" panose="02020603050405020304" pitchFamily="18" charset="0"/>
              </a:rPr>
              <a:t>必定是</a:t>
            </a:r>
            <a:r>
              <a:rPr lang="en-US" altLang="zh-CN" dirty="0" err="1">
                <a:latin typeface="Times New Roman" panose="02020603050405020304" pitchFamily="18" charset="0"/>
                <a:cs typeface="Times New Roman" panose="02020603050405020304" pitchFamily="18" charset="0"/>
              </a:rPr>
              <a:t>vj</a:t>
            </a:r>
            <a:r>
              <a:rPr lang="zh-CN" altLang="en-US" dirty="0">
                <a:latin typeface="Times New Roman" panose="02020603050405020304" pitchFamily="18" charset="0"/>
                <a:cs typeface="Times New Roman" panose="02020603050405020304" pitchFamily="18" charset="0"/>
              </a:rPr>
              <a:t>的真实的最小路径长度，下面证明这个判断：</a:t>
            </a:r>
          </a:p>
          <a:p>
            <a:pPr marL="0" indent="0">
              <a:lnSpc>
                <a:spcPct val="120000"/>
              </a:lnSpc>
              <a:spcBef>
                <a:spcPts val="1200"/>
              </a:spcBef>
              <a:spcAft>
                <a:spcPts val="600"/>
              </a:spcAft>
              <a:buNone/>
            </a:pPr>
            <a:r>
              <a:rPr lang="zh-CN" altLang="en-US" dirty="0">
                <a:latin typeface="Times New Roman" panose="02020603050405020304" pitchFamily="18" charset="0"/>
                <a:cs typeface="Times New Roman" panose="02020603050405020304" pitchFamily="18" charset="0"/>
              </a:rPr>
              <a:t>对于任意一个未定顶点，其最小路径中必定至少包含一个已定顶点（至少会包含</a:t>
            </a:r>
            <a:r>
              <a:rPr lang="en-US" altLang="zh-CN" dirty="0">
                <a:latin typeface="Times New Roman" panose="02020603050405020304" pitchFamily="18" charset="0"/>
                <a:cs typeface="Times New Roman" panose="02020603050405020304" pitchFamily="18" charset="0"/>
              </a:rPr>
              <a:t>v0</a:t>
            </a:r>
            <a:r>
              <a:rPr lang="zh-CN" altLang="en-US" dirty="0">
                <a:latin typeface="Times New Roman" panose="02020603050405020304" pitchFamily="18" charset="0"/>
                <a:cs typeface="Times New Roman" panose="02020603050405020304" pitchFamily="18" charset="0"/>
              </a:rPr>
              <a:t>），则该路径中至少有一个未定顶点</a:t>
            </a:r>
            <a:r>
              <a:rPr lang="en-US" altLang="zh-CN" dirty="0" err="1">
                <a:latin typeface="Times New Roman" panose="02020603050405020304" pitchFamily="18" charset="0"/>
                <a:cs typeface="Times New Roman" panose="02020603050405020304" pitchFamily="18" charset="0"/>
              </a:rPr>
              <a:t>vm</a:t>
            </a:r>
            <a:r>
              <a:rPr lang="zh-CN" altLang="en-US" dirty="0">
                <a:latin typeface="Times New Roman" panose="02020603050405020304" pitchFamily="18" charset="0"/>
                <a:cs typeface="Times New Roman" panose="02020603050405020304" pitchFamily="18" charset="0"/>
              </a:rPr>
              <a:t>以一个已定顶点</a:t>
            </a:r>
            <a:r>
              <a:rPr lang="en-US" altLang="zh-CN" dirty="0" err="1">
                <a:latin typeface="Times New Roman" panose="02020603050405020304" pitchFamily="18" charset="0"/>
                <a:cs typeface="Times New Roman" panose="02020603050405020304" pitchFamily="18" charset="0"/>
              </a:rPr>
              <a:t>vn</a:t>
            </a:r>
            <a:r>
              <a:rPr lang="zh-CN" altLang="en-US" dirty="0">
                <a:latin typeface="Times New Roman" panose="02020603050405020304" pitchFamily="18" charset="0"/>
                <a:cs typeface="Times New Roman" panose="02020603050405020304" pitchFamily="18" charset="0"/>
              </a:rPr>
              <a:t>为前继顶点，而</a:t>
            </a:r>
            <a:r>
              <a:rPr lang="en-US" altLang="zh-CN" dirty="0">
                <a:latin typeface="Times New Roman" panose="02020603050405020304" pitchFamily="18" charset="0"/>
                <a:cs typeface="Times New Roman" panose="02020603050405020304" pitchFamily="18" charset="0"/>
              </a:rPr>
              <a:t>length(v0-vn-vm) &gt;= </a:t>
            </a:r>
            <a:r>
              <a:rPr lang="en-US" altLang="zh-CN" dirty="0" err="1">
                <a:latin typeface="Times New Roman" panose="02020603050405020304" pitchFamily="18" charset="0"/>
                <a:cs typeface="Times New Roman" panose="02020603050405020304" pitchFamily="18" charset="0"/>
              </a:rPr>
              <a:t>diatance</a:t>
            </a:r>
            <a:r>
              <a:rPr lang="en-US" altLang="zh-CN" dirty="0">
                <a:latin typeface="Times New Roman" panose="02020603050405020304" pitchFamily="18" charset="0"/>
                <a:cs typeface="Times New Roman" panose="02020603050405020304" pitchFamily="18" charset="0"/>
              </a:rPr>
              <a:t>[m] &gt;= distance[j]</a:t>
            </a:r>
            <a:r>
              <a:rPr lang="zh-CN" altLang="en-US" dirty="0">
                <a:latin typeface="Times New Roman" panose="02020603050405020304" pitchFamily="18" charset="0"/>
                <a:cs typeface="Times New Roman" panose="02020603050405020304" pitchFamily="18" charset="0"/>
              </a:rPr>
              <a:t>，也就说任意一个未定顶点的最小路径长必定不小于</a:t>
            </a:r>
            <a:r>
              <a:rPr lang="en-US" altLang="zh-CN" dirty="0">
                <a:latin typeface="Times New Roman" panose="02020603050405020304" pitchFamily="18" charset="0"/>
                <a:cs typeface="Times New Roman" panose="02020603050405020304" pitchFamily="18" charset="0"/>
              </a:rPr>
              <a:t>distance[j]</a:t>
            </a:r>
            <a:r>
              <a:rPr lang="zh-CN" altLang="en-US" dirty="0">
                <a:latin typeface="Times New Roman" panose="02020603050405020304" pitchFamily="18" charset="0"/>
                <a:cs typeface="Times New Roman" panose="02020603050405020304" pitchFamily="18" charset="0"/>
              </a:rPr>
              <a:t>，由此就可以确定</a:t>
            </a:r>
            <a:r>
              <a:rPr lang="en-US" altLang="zh-CN" dirty="0">
                <a:latin typeface="Times New Roman" panose="02020603050405020304" pitchFamily="18" charset="0"/>
                <a:cs typeface="Times New Roman" panose="02020603050405020304" pitchFamily="18" charset="0"/>
              </a:rPr>
              <a:t>distance[j]</a:t>
            </a:r>
            <a:r>
              <a:rPr lang="zh-CN" altLang="en-US" dirty="0">
                <a:latin typeface="Times New Roman" panose="02020603050405020304" pitchFamily="18" charset="0"/>
                <a:cs typeface="Times New Roman" panose="02020603050405020304" pitchFamily="18" charset="0"/>
              </a:rPr>
              <a:t>必定是</a:t>
            </a:r>
            <a:r>
              <a:rPr lang="en-US" altLang="zh-CN" dirty="0" err="1">
                <a:latin typeface="Times New Roman" panose="02020603050405020304" pitchFamily="18" charset="0"/>
                <a:cs typeface="Times New Roman" panose="02020603050405020304" pitchFamily="18" charset="0"/>
              </a:rPr>
              <a:t>vj</a:t>
            </a:r>
            <a:r>
              <a:rPr lang="zh-CN" altLang="en-US" dirty="0">
                <a:latin typeface="Times New Roman" panose="02020603050405020304" pitchFamily="18" charset="0"/>
                <a:cs typeface="Times New Roman" panose="02020603050405020304" pitchFamily="18" charset="0"/>
              </a:rPr>
              <a:t>真实的最小路径长</a:t>
            </a:r>
          </a:p>
          <a:p>
            <a:pPr marL="0" indent="0">
              <a:lnSpc>
                <a:spcPct val="120000"/>
              </a:lnSpc>
              <a:spcBef>
                <a:spcPts val="1200"/>
              </a:spcBef>
              <a:spcAft>
                <a:spcPts val="600"/>
              </a:spcAft>
              <a:buNone/>
            </a:pPr>
            <a:r>
              <a:rPr lang="en-US" altLang="zh-CN" dirty="0">
                <a:latin typeface="Times New Roman" panose="02020603050405020304" pitchFamily="18" charset="0"/>
                <a:cs typeface="Times New Roman" panose="02020603050405020304" pitchFamily="18" charset="0"/>
              </a:rPr>
              <a:t>Dijkstra</a:t>
            </a:r>
            <a:r>
              <a:rPr lang="zh-CN" altLang="en-US" dirty="0">
                <a:latin typeface="Times New Roman" panose="02020603050405020304" pitchFamily="18" charset="0"/>
                <a:cs typeface="Times New Roman" panose="02020603050405020304" pitchFamily="18" charset="0"/>
              </a:rPr>
              <a:t>算法的复杂度是</a:t>
            </a:r>
            <a:r>
              <a:rPr lang="en-US" altLang="zh-CN" dirty="0">
                <a:latin typeface="Times New Roman" panose="02020603050405020304" pitchFamily="18" charset="0"/>
                <a:cs typeface="Times New Roman" panose="02020603050405020304" pitchFamily="18" charset="0"/>
              </a:rPr>
              <a:t>n^2</a:t>
            </a:r>
            <a:r>
              <a:rPr lang="zh-CN" altLang="en-US" dirty="0">
                <a:latin typeface="Times New Roman" panose="02020603050405020304" pitchFamily="18" charset="0"/>
                <a:cs typeface="Times New Roman" panose="02020603050405020304" pitchFamily="18" charset="0"/>
              </a:rPr>
              <a:t>，每次确定一个顶点的最短路径，而确定一个顶点的最短路径需要遍历并比较</a:t>
            </a: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数组，并且确定之后需要遍历更新</a:t>
            </a:r>
            <a:r>
              <a:rPr lang="en-US" altLang="zh-CN" dirty="0">
                <a:latin typeface="Times New Roman" panose="02020603050405020304" pitchFamily="18" charset="0"/>
                <a:cs typeface="Times New Roman" panose="02020603050405020304" pitchFamily="18" charset="0"/>
              </a:rPr>
              <a:t>distance</a:t>
            </a:r>
            <a:r>
              <a:rPr lang="zh-CN" altLang="en-US" dirty="0">
                <a:latin typeface="Times New Roman" panose="02020603050405020304" pitchFamily="18" charset="0"/>
                <a:cs typeface="Times New Roman" panose="02020603050405020304" pitchFamily="18" charset="0"/>
              </a:rPr>
              <a:t>数组，所以是</a:t>
            </a:r>
            <a:r>
              <a:rPr lang="en-US" altLang="zh-CN" dirty="0">
                <a:latin typeface="Times New Roman" panose="02020603050405020304" pitchFamily="18" charset="0"/>
                <a:cs typeface="Times New Roman" panose="02020603050405020304" pitchFamily="18" charset="0"/>
              </a:rPr>
              <a:t>n*n</a:t>
            </a:r>
            <a:r>
              <a:rPr lang="zh-CN" altLang="en-US" dirty="0">
                <a:latin typeface="Times New Roman" panose="02020603050405020304" pitchFamily="18" charset="0"/>
                <a:cs typeface="Times New Roman" panose="02020603050405020304" pitchFamily="18" charset="0"/>
              </a:rPr>
              <a:t>的开销</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146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连通分量指的是（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无向图中的极小连通子图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无向图中的极大连通子图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有向图中的极小连通子图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有向图中的极大连通子图</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个结点的完全有向图含有边的数目（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n*n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关键路径是（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网中从源点到汇点的最短路径</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网中从源点到汇点的最短路径 </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30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lnSpcReduction="10000"/>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连通分量指的是（ </a:t>
            </a:r>
            <a:r>
              <a:rPr lang="en-US" altLang="zh-CN" sz="2000" dirty="0">
                <a:latin typeface="Times New Roman" panose="02020603050405020304" pitchFamily="18" charset="0"/>
                <a:cs typeface="Times New Roman" panose="02020603050405020304" pitchFamily="18" charset="0"/>
              </a:rPr>
              <a:t>B </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无向图中的极小连通子图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无向图中的极大连通子图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有向图中的极小连通子图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有向图中的极大连通子图</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个结点的完全有向图含有边的数目（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n*n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n-1</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关键路径是（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网中从源点到汇点的最短路径</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网中从源点到汇点的最长路径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spcAft>
                <a:spcPts val="600"/>
              </a:spcAft>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网中从源点到汇点的最短路径 </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905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实现图的广度优先搜索算法需使用的辅助数据结构为（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r>
              <a:rPr lang="en-US" altLang="zh-C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实现图的非递归深度优先搜索算法需使用的辅助数据结构为（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下列关于</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网的叙述中，不正确的是（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）关键活动不按期完成就会影响整个工程的完成时间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）任何一个关键活动提前完成，那么整个工程将会提前完成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）所有的关键活动提前完成，那么整个工程将会提前完成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）某些关键活动提前完成，那么整个工程将会提前完成 </a:t>
            </a:r>
            <a:r>
              <a:rPr lang="en-US" altLang="zh-C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1918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实现图的广度优先搜索算法需使用的辅助数据结构为（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r>
              <a:rPr lang="en-US" altLang="zh-CN" sz="2000" dirty="0">
                <a:latin typeface="Times New Roman" panose="02020603050405020304" pitchFamily="18" charset="0"/>
                <a:cs typeface="Times New Roman" panose="02020603050405020304" pitchFamily="18" charset="0"/>
              </a:rPr>
              <a:t>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实现图的非递归深度优先搜索算法需使用的辅助数据结构为（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栈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队列          </a:t>
            </a: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 二叉树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树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下列关于</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网的叙述中，不正确的是（ </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）关键活动不按期完成就会影响整个工程的完成时间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）任何一个关键活动提前完成，那么整个工程将会提前完成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C</a:t>
            </a:r>
            <a:r>
              <a:rPr lang="zh-CN" altLang="en-US" sz="2000" dirty="0">
                <a:latin typeface="Times New Roman" panose="02020603050405020304" pitchFamily="18" charset="0"/>
                <a:cs typeface="Times New Roman" panose="02020603050405020304" pitchFamily="18" charset="0"/>
              </a:rPr>
              <a:t>）所有的关键活动提前完成，那么整个工程将会提前完成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）某些关键活动提前完成，那么整个工程将会提前完成 </a:t>
            </a:r>
            <a:r>
              <a:rPr lang="en-US" altLang="zh-C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530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一棵满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叉树上的叶子结点数</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和非叶子结点数 </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之间满足以下关系：</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i="1"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n</a:t>
            </a:r>
            <a:r>
              <a:rPr lang="en-US" altLang="zh-CN" sz="3200" baseline="-25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 = (</a:t>
            </a:r>
            <a:r>
              <a:rPr lang="en-US" altLang="zh-CN" sz="3200" i="1" dirty="0">
                <a:latin typeface="Times New Roman" panose="02020603050405020304" pitchFamily="18" charset="0"/>
                <a:cs typeface="Times New Roman" panose="02020603050405020304" pitchFamily="18" charset="0"/>
              </a:rPr>
              <a:t>k</a:t>
            </a:r>
            <a:r>
              <a:rPr lang="en-US" altLang="zh-CN" sz="3200" dirty="0">
                <a:latin typeface="Times New Roman" panose="02020603050405020304" pitchFamily="18" charset="0"/>
                <a:cs typeface="Times New Roman" panose="02020603050405020304" pitchFamily="18" charset="0"/>
              </a:rPr>
              <a:t>-1)</a:t>
            </a:r>
            <a:r>
              <a:rPr lang="en-US" altLang="zh-CN" sz="3200" i="1" dirty="0">
                <a:latin typeface="Times New Roman" panose="02020603050405020304" pitchFamily="18" charset="0"/>
                <a:cs typeface="Times New Roman" panose="02020603050405020304" pitchFamily="18" charset="0"/>
              </a:rPr>
              <a:t>n</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+ 1;</a:t>
            </a:r>
          </a:p>
          <a:p>
            <a:pPr marL="0" indent="0">
              <a:buNone/>
            </a:pPr>
            <a:r>
              <a:rPr lang="zh-CN" altLang="en-US" b="1" dirty="0">
                <a:latin typeface="Times New Roman" panose="02020603050405020304" pitchFamily="18" charset="0"/>
                <a:cs typeface="Times New Roman" panose="02020603050405020304" pitchFamily="18" charset="0"/>
              </a:rPr>
              <a:t>答案</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一棵满 </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叉树的最后一层</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深度为 </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的结点数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叶子结点数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为</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k</a:t>
            </a:r>
            <a:r>
              <a:rPr lang="en-US" altLang="zh-CN" i="1" baseline="30000" dirty="0">
                <a:latin typeface="Times New Roman" panose="02020603050405020304" pitchFamily="18" charset="0"/>
                <a:cs typeface="Times New Roman" panose="02020603050405020304" pitchFamily="18" charset="0"/>
              </a:rPr>
              <a:t>h</a:t>
            </a:r>
            <a:r>
              <a:rPr lang="en-US" altLang="zh-CN" baseline="30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，且其总结点的个数为</a:t>
            </a:r>
            <a:endParaRPr lang="en-US" altLang="zh-CN" baseline="30000"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k</a:t>
            </a:r>
            <a:r>
              <a:rPr lang="en-US" altLang="zh-CN" baseline="30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k</a:t>
            </a:r>
            <a:r>
              <a:rPr lang="en-US" altLang="zh-CN" baseline="30000" dirty="0" err="1">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-1)/(k-1)</a:t>
            </a:r>
          </a:p>
          <a:p>
            <a:pPr marL="0" indent="0">
              <a:buNone/>
            </a:pPr>
            <a:r>
              <a:rPr lang="zh-CN" altLang="en-US" dirty="0">
                <a:latin typeface="Times New Roman" panose="02020603050405020304" pitchFamily="18" charset="0"/>
                <a:cs typeface="Times New Roman" panose="02020603050405020304" pitchFamily="18" charset="0"/>
              </a:rPr>
              <a:t>因此，有非叶子节点为</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=(k</a:t>
            </a:r>
            <a:r>
              <a:rPr lang="en-US" altLang="zh-CN" baseline="30000"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-1)/(k-1)-n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=(kn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-1)/(k-1)-n</a:t>
            </a:r>
            <a:r>
              <a:rPr lang="en-US" altLang="zh-CN" baseline="-25000" dirty="0">
                <a:latin typeface="Times New Roman" panose="02020603050405020304" pitchFamily="18" charset="0"/>
                <a:cs typeface="Times New Roman" panose="02020603050405020304" pitchFamily="18" charset="0"/>
              </a:rPr>
              <a:t>0</a:t>
            </a:r>
          </a:p>
          <a:p>
            <a:pPr marL="0" indent="0">
              <a:buNone/>
            </a:pPr>
            <a:r>
              <a:rPr lang="zh-CN" altLang="en-US" dirty="0">
                <a:latin typeface="Times New Roman" panose="02020603050405020304" pitchFamily="18" charset="0"/>
                <a:cs typeface="Times New Roman" panose="02020603050405020304" pitchFamily="18" charset="0"/>
              </a:rPr>
              <a:t>因此有：</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 (</a:t>
            </a:r>
            <a:r>
              <a:rPr lang="en-US" altLang="zh-CN" i="1"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+ 1;</a:t>
            </a:r>
            <a:r>
              <a:rPr lang="zh-CN" altLang="en-US" dirty="0">
                <a:latin typeface="Times New Roman" panose="02020603050405020304" pitchFamily="18" charset="0"/>
                <a:cs typeface="Times New Roman" panose="02020603050405020304" pitchFamily="18" charset="0"/>
              </a:rPr>
              <a:t>成立。</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68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在含</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个顶点和</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条边的无向图的邻接矩阵中，零元素的个数为（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2e           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n2-e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n2-2e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对用邻接矩阵表示的图进行任一种遍历时，其时间复杂度为</a:t>
            </a:r>
            <a:r>
              <a:rPr lang="en-US" altLang="zh-CN" sz="2000" dirty="0">
                <a:latin typeface="Times New Roman" panose="02020603050405020304" pitchFamily="18" charset="0"/>
                <a:cs typeface="Times New Roman" panose="02020603050405020304" pitchFamily="18" charset="0"/>
              </a:rPr>
              <a:t>_______</a:t>
            </a:r>
            <a:r>
              <a:rPr lang="zh-CN" altLang="en-US" sz="2000" dirty="0">
                <a:latin typeface="Times New Roman" panose="02020603050405020304" pitchFamily="18" charset="0"/>
                <a:cs typeface="Times New Roman" panose="02020603050405020304" pitchFamily="18" charset="0"/>
              </a:rPr>
              <a:t>，对用邻接表表示的图进行任一种遍历时，其时间复杂度为</a:t>
            </a:r>
            <a:r>
              <a:rPr lang="en-US" altLang="zh-CN" sz="2000" dirty="0">
                <a:latin typeface="Times New Roman" panose="02020603050405020304" pitchFamily="18" charset="0"/>
                <a:cs typeface="Times New Roman" panose="02020603050405020304" pitchFamily="18" charset="0"/>
              </a:rPr>
              <a:t>_______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Prim</a:t>
            </a:r>
            <a:r>
              <a:rPr lang="zh-CN" altLang="en-US" sz="2000" dirty="0">
                <a:latin typeface="Times New Roman" panose="02020603050405020304" pitchFamily="18" charset="0"/>
                <a:cs typeface="Times New Roman" panose="02020603050405020304" pitchFamily="18" charset="0"/>
              </a:rPr>
              <a:t>算法和</a:t>
            </a:r>
            <a:r>
              <a:rPr lang="en-US" altLang="zh-CN" sz="2000" dirty="0" err="1">
                <a:latin typeface="Times New Roman" panose="02020603050405020304" pitchFamily="18" charset="0"/>
                <a:cs typeface="Times New Roman" panose="02020603050405020304" pitchFamily="18" charset="0"/>
              </a:rPr>
              <a:t>Kruscal</a:t>
            </a:r>
            <a:r>
              <a:rPr lang="zh-CN" altLang="en-US" sz="2000" dirty="0">
                <a:latin typeface="Times New Roman" panose="02020603050405020304" pitchFamily="18" charset="0"/>
                <a:cs typeface="Times New Roman" panose="02020603050405020304" pitchFamily="18" charset="0"/>
              </a:rPr>
              <a:t>算法的时间复杂度分别为</a:t>
            </a:r>
            <a:r>
              <a:rPr lang="en-US" altLang="zh-CN" sz="2000" dirty="0">
                <a:latin typeface="Times New Roman" panose="02020603050405020304" pitchFamily="18" charset="0"/>
                <a:cs typeface="Times New Roman" panose="02020603050405020304" pitchFamily="18" charset="0"/>
              </a:rPr>
              <a:t>__</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__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树被定义为连通而不具有</a:t>
            </a:r>
            <a:r>
              <a:rPr lang="en-US" altLang="zh-CN" sz="2000" dirty="0">
                <a:latin typeface="Times New Roman" panose="02020603050405020304" pitchFamily="18" charset="0"/>
                <a:cs typeface="Times New Roman" panose="02020603050405020304" pitchFamily="18" charset="0"/>
              </a:rPr>
              <a:t> __</a:t>
            </a:r>
            <a:r>
              <a:rPr lang="zh-CN" altLang="en-US" sz="2000" dirty="0">
                <a:latin typeface="Times New Roman" panose="02020603050405020304" pitchFamily="18" charset="0"/>
                <a:cs typeface="Times New Roman" panose="02020603050405020304" pitchFamily="18" charset="0"/>
              </a:rPr>
              <a:t>的（无向）图。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__ </a:t>
            </a:r>
            <a:r>
              <a:rPr lang="zh-CN" altLang="en-US" sz="2000" dirty="0">
                <a:latin typeface="Times New Roman" panose="02020603050405020304" pitchFamily="18" charset="0"/>
                <a:cs typeface="Times New Roman" panose="02020603050405020304" pitchFamily="18" charset="0"/>
              </a:rPr>
              <a:t>， 边表示</a:t>
            </a:r>
            <a:r>
              <a:rPr lang="en-US" altLang="zh-CN" sz="2000" dirty="0">
                <a:latin typeface="Times New Roman" panose="02020603050405020304" pitchFamily="18" charset="0"/>
                <a:cs typeface="Times New Roman" panose="02020603050405020304" pitchFamily="18" charset="0"/>
              </a:rPr>
              <a:t>__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__ </a:t>
            </a:r>
            <a:r>
              <a:rPr lang="zh-CN" altLang="en-US" sz="2000" dirty="0">
                <a:latin typeface="Times New Roman" panose="02020603050405020304" pitchFamily="18" charset="0"/>
                <a:cs typeface="Times New Roman" panose="02020603050405020304" pitchFamily="18" charset="0"/>
              </a:rPr>
              <a:t>，边表示</a:t>
            </a:r>
            <a:r>
              <a:rPr lang="en-US" altLang="zh-CN" sz="2000" dirty="0">
                <a:latin typeface="Times New Roman" panose="02020603050405020304" pitchFamily="18" charset="0"/>
                <a:cs typeface="Times New Roman" panose="02020603050405020304" pitchFamily="18" charset="0"/>
              </a:rPr>
              <a:t>__ .</a:t>
            </a:r>
          </a:p>
        </p:txBody>
      </p:sp>
    </p:spTree>
    <p:extLst>
      <p:ext uri="{BB962C8B-B14F-4D97-AF65-F5344CB8AC3E}">
        <p14:creationId xmlns:p14="http://schemas.microsoft.com/office/powerpoint/2010/main" val="2430741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第七章 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选择题</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在含</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个顶点和</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条边的无向图的邻接矩阵中，零元素的个数为（ </a:t>
            </a:r>
            <a:r>
              <a:rPr lang="en-US" altLang="zh-CN" sz="2000"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          B</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2e           C</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n2-e          D</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n2-2e  </a:t>
            </a: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对用邻接矩阵表示的图进行任一种遍历时，其时间复杂度为</a:t>
            </a:r>
            <a:r>
              <a:rPr lang="en-US" altLang="zh-CN" sz="2000" dirty="0">
                <a:latin typeface="Times New Roman" panose="02020603050405020304" pitchFamily="18" charset="0"/>
                <a:cs typeface="Times New Roman" panose="02020603050405020304" pitchFamily="18" charset="0"/>
              </a:rPr>
              <a:t>___ O(n</a:t>
            </a:r>
            <a:r>
              <a:rPr lang="en-US" altLang="zh-CN" sz="2000" baseline="30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____</a:t>
            </a:r>
            <a:r>
              <a:rPr lang="zh-CN" altLang="en-US" sz="2000" dirty="0">
                <a:latin typeface="Times New Roman" panose="02020603050405020304" pitchFamily="18" charset="0"/>
                <a:cs typeface="Times New Roman" panose="02020603050405020304" pitchFamily="18" charset="0"/>
              </a:rPr>
              <a:t>，对用邻接表表示的图进行任一种遍历时，其时间复杂度为</a:t>
            </a:r>
            <a:r>
              <a:rPr lang="en-US" altLang="zh-CN" sz="2000" dirty="0">
                <a:latin typeface="Times New Roman" panose="02020603050405020304" pitchFamily="18" charset="0"/>
                <a:cs typeface="Times New Roman" panose="02020603050405020304" pitchFamily="18" charset="0"/>
              </a:rPr>
              <a:t>___ O(</a:t>
            </a:r>
            <a:r>
              <a:rPr lang="en-US" altLang="zh-CN" sz="2000" dirty="0" err="1">
                <a:latin typeface="Times New Roman" panose="02020603050405020304" pitchFamily="18" charset="0"/>
                <a:cs typeface="Times New Roman" panose="02020603050405020304" pitchFamily="18" charset="0"/>
              </a:rPr>
              <a:t>n+e</a:t>
            </a:r>
            <a:r>
              <a:rPr lang="en-US" altLang="zh-CN" sz="2000" dirty="0">
                <a:latin typeface="Times New Roman" panose="02020603050405020304" pitchFamily="18" charset="0"/>
                <a:cs typeface="Times New Roman" panose="02020603050405020304" pitchFamily="18" charset="0"/>
              </a:rPr>
              <a:t>) ____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Prim</a:t>
            </a:r>
            <a:r>
              <a:rPr lang="zh-CN" altLang="en-US" sz="2000" dirty="0">
                <a:latin typeface="Times New Roman" panose="02020603050405020304" pitchFamily="18" charset="0"/>
                <a:cs typeface="Times New Roman" panose="02020603050405020304" pitchFamily="18" charset="0"/>
              </a:rPr>
              <a:t>算法和</a:t>
            </a:r>
            <a:r>
              <a:rPr lang="en-US" altLang="zh-CN" sz="2000" dirty="0" err="1">
                <a:latin typeface="Times New Roman" panose="02020603050405020304" pitchFamily="18" charset="0"/>
                <a:cs typeface="Times New Roman" panose="02020603050405020304" pitchFamily="18" charset="0"/>
              </a:rPr>
              <a:t>Kruscal</a:t>
            </a:r>
            <a:r>
              <a:rPr lang="zh-CN" altLang="en-US" sz="2000" dirty="0">
                <a:latin typeface="Times New Roman" panose="02020603050405020304" pitchFamily="18" charset="0"/>
                <a:cs typeface="Times New Roman" panose="02020603050405020304" pitchFamily="18" charset="0"/>
              </a:rPr>
              <a:t>算法的时间复杂度分别为</a:t>
            </a:r>
            <a:r>
              <a:rPr lang="en-US" altLang="zh-CN" sz="2000" dirty="0">
                <a:latin typeface="Times New Roman" panose="02020603050405020304" pitchFamily="18" charset="0"/>
                <a:cs typeface="Times New Roman" panose="02020603050405020304" pitchFamily="18" charset="0"/>
              </a:rPr>
              <a:t>_ O(n</a:t>
            </a:r>
            <a:r>
              <a:rPr lang="en-US" altLang="zh-CN" sz="2000" baseline="30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_</a:t>
            </a:r>
            <a:r>
              <a:rPr lang="zh-CN" altLang="en-US"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_ O(</a:t>
            </a:r>
            <a:r>
              <a:rPr lang="en-US" altLang="zh-CN" sz="2000" dirty="0" err="1">
                <a:latin typeface="Times New Roman" panose="02020603050405020304" pitchFamily="18" charset="0"/>
                <a:cs typeface="Times New Roman" panose="02020603050405020304" pitchFamily="18" charset="0"/>
              </a:rPr>
              <a:t>eloge</a:t>
            </a:r>
            <a:r>
              <a:rPr lang="en-US" altLang="zh-CN" sz="2000" dirty="0">
                <a:latin typeface="Times New Roman" panose="02020603050405020304" pitchFamily="18" charset="0"/>
                <a:cs typeface="Times New Roman" panose="02020603050405020304" pitchFamily="18" charset="0"/>
              </a:rPr>
              <a:t>) _</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zh-CN" altLang="en-US" sz="2000" dirty="0">
                <a:latin typeface="Times New Roman" panose="02020603050405020304" pitchFamily="18" charset="0"/>
                <a:cs typeface="Times New Roman" panose="02020603050405020304" pitchFamily="18" charset="0"/>
              </a:rPr>
              <a:t>树被定义为连通而不具有</a:t>
            </a:r>
            <a:r>
              <a:rPr lang="en-US" altLang="zh-CN" sz="2000" dirty="0">
                <a:latin typeface="Times New Roman" panose="02020603050405020304" pitchFamily="18" charset="0"/>
                <a:cs typeface="Times New Roman" panose="02020603050405020304" pitchFamily="18" charset="0"/>
              </a:rPr>
              <a:t> _</a:t>
            </a:r>
            <a:r>
              <a:rPr lang="zh-CN" altLang="en-US" sz="2000" dirty="0">
                <a:latin typeface="Times New Roman" panose="02020603050405020304" pitchFamily="18" charset="0"/>
                <a:cs typeface="Times New Roman" panose="02020603050405020304" pitchFamily="18" charset="0"/>
              </a:rPr>
              <a:t>回路 </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的（无向）图。 </a:t>
            </a: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US" altLang="zh-CN" sz="2000" dirty="0">
              <a:latin typeface="Times New Roman" panose="02020603050405020304" pitchFamily="18" charset="0"/>
              <a:cs typeface="Times New Roman" panose="02020603050405020304" pitchFamily="18" charset="0"/>
            </a:endParaRPr>
          </a:p>
          <a:p>
            <a:pPr marL="0" indent="0">
              <a:lnSpc>
                <a:spcPct val="120000"/>
              </a:lnSpc>
              <a:spcBef>
                <a:spcPts val="0"/>
              </a:spcBef>
              <a:buNone/>
            </a:pPr>
            <a:r>
              <a:rPr lang="en-US" altLang="zh-CN" sz="2000" dirty="0">
                <a:latin typeface="Times New Roman" panose="02020603050405020304" pitchFamily="18" charset="0"/>
                <a:cs typeface="Times New Roman" panose="02020603050405020304" pitchFamily="18" charset="0"/>
              </a:rPr>
              <a:t>AOV</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活动</a:t>
            </a:r>
            <a:r>
              <a:rPr lang="en-US" altLang="zh-CN" sz="2000" dirty="0">
                <a:latin typeface="Times New Roman" panose="02020603050405020304" pitchFamily="18" charset="0"/>
                <a:cs typeface="Times New Roman" panose="02020603050405020304" pitchFamily="18" charset="0"/>
              </a:rPr>
              <a:t>_ </a:t>
            </a:r>
            <a:r>
              <a:rPr lang="zh-CN" altLang="en-US" sz="2000" dirty="0">
                <a:latin typeface="Times New Roman" panose="02020603050405020304" pitchFamily="18" charset="0"/>
                <a:cs typeface="Times New Roman" panose="02020603050405020304" pitchFamily="18" charset="0"/>
              </a:rPr>
              <a:t>， 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活动的先后顺序</a:t>
            </a:r>
            <a:r>
              <a:rPr lang="en-US" altLang="zh-CN" sz="2000" dirty="0">
                <a:latin typeface="Times New Roman" panose="02020603050405020304" pitchFamily="18" charset="0"/>
                <a:cs typeface="Times New Roman" panose="02020603050405020304" pitchFamily="18" charset="0"/>
              </a:rPr>
              <a:t>_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AOE</a:t>
            </a:r>
            <a:r>
              <a:rPr lang="zh-CN" altLang="en-US" sz="2000" dirty="0">
                <a:latin typeface="Times New Roman" panose="02020603050405020304" pitchFamily="18" charset="0"/>
                <a:cs typeface="Times New Roman" panose="02020603050405020304" pitchFamily="18" charset="0"/>
              </a:rPr>
              <a:t>网中，结点表示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事件</a:t>
            </a:r>
            <a:r>
              <a:rPr lang="en-US" altLang="zh-CN" sz="2000" dirty="0">
                <a:latin typeface="Times New Roman" panose="02020603050405020304" pitchFamily="18" charset="0"/>
                <a:cs typeface="Times New Roman" panose="02020603050405020304" pitchFamily="18" charset="0"/>
              </a:rPr>
              <a:t>_ </a:t>
            </a:r>
            <a:r>
              <a:rPr lang="zh-CN" altLang="en-US" sz="2000" dirty="0">
                <a:latin typeface="Times New Roman" panose="02020603050405020304" pitchFamily="18" charset="0"/>
                <a:cs typeface="Times New Roman" panose="02020603050405020304" pitchFamily="18" charset="0"/>
              </a:rPr>
              <a:t>，边表示</a:t>
            </a:r>
            <a:r>
              <a:rPr lang="en-US" altLang="zh-CN" sz="2000" dirty="0">
                <a:latin typeface="Times New Roman" panose="02020603050405020304" pitchFamily="18" charset="0"/>
                <a:cs typeface="Times New Roman" panose="02020603050405020304" pitchFamily="18" charset="0"/>
              </a:rPr>
              <a:t>_</a:t>
            </a:r>
            <a:r>
              <a:rPr lang="zh-CN" altLang="en-US" sz="2000" dirty="0">
                <a:latin typeface="Times New Roman" panose="02020603050405020304" pitchFamily="18" charset="0"/>
                <a:cs typeface="Times New Roman" panose="02020603050405020304" pitchFamily="18" charset="0"/>
              </a:rPr>
              <a:t>活动</a:t>
            </a:r>
            <a:r>
              <a:rPr lang="en-US" altLang="zh-CN" sz="2000" dirty="0">
                <a:latin typeface="Times New Roman" panose="02020603050405020304" pitchFamily="18" charset="0"/>
                <a:cs typeface="Times New Roman" panose="02020603050405020304" pitchFamily="18" charset="0"/>
              </a:rPr>
              <a:t>_ .</a:t>
            </a:r>
          </a:p>
        </p:txBody>
      </p:sp>
    </p:spTree>
    <p:extLst>
      <p:ext uri="{BB962C8B-B14F-4D97-AF65-F5344CB8AC3E}">
        <p14:creationId xmlns:p14="http://schemas.microsoft.com/office/powerpoint/2010/main" val="2406883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静态查找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顺序表查找，有序表查找，索引顺序查找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动态查找</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二叉排序树，二叉平衡树，</a:t>
            </a:r>
            <a:r>
              <a:rPr lang="en-US" altLang="zh-CN"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树，</a:t>
            </a:r>
            <a:r>
              <a:rPr lang="en-US" altLang="zh-CN" dirty="0">
                <a:latin typeface="Times New Roman" panose="02020603050405020304" pitchFamily="18" charset="0"/>
                <a:cs typeface="Times New Roman" panose="02020603050405020304" pitchFamily="18" charset="0"/>
              </a:rPr>
              <a:t>B</a:t>
            </a:r>
            <a:r>
              <a:rPr lang="en-US" altLang="zh-CN" baseline="30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树</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68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21.</a:t>
            </a:r>
            <a:r>
              <a:rPr lang="zh-CN" altLang="en-US" dirty="0">
                <a:latin typeface="Times New Roman" panose="02020603050405020304" pitchFamily="18" charset="0"/>
                <a:cs typeface="Times New Roman" panose="02020603050405020304" pitchFamily="18" charset="0"/>
              </a:rPr>
              <a:t>假设按照下述递归方法进行顺序表的查找：如果表长</a:t>
            </a:r>
            <a:r>
              <a:rPr lang="en-US" altLang="zh-CN" dirty="0">
                <a:latin typeface="Times New Roman" panose="02020603050405020304" pitchFamily="18" charset="0"/>
                <a:cs typeface="Times New Roman" panose="02020603050405020304" pitchFamily="18" charset="0"/>
              </a:rPr>
              <a:t>&lt;=10</a:t>
            </a:r>
            <a:r>
              <a:rPr lang="zh-CN" altLang="en-US" dirty="0">
                <a:latin typeface="Times New Roman" panose="02020603050405020304" pitchFamily="18" charset="0"/>
                <a:cs typeface="Times New Roman" panose="02020603050405020304" pitchFamily="18" charset="0"/>
              </a:rPr>
              <a:t>，则进行顺序查找，否则进行折半查找。是画出对于表长</a:t>
            </a:r>
            <a:r>
              <a:rPr lang="en-US" altLang="zh-CN" dirty="0">
                <a:latin typeface="Times New Roman" panose="02020603050405020304" pitchFamily="18" charset="0"/>
                <a:cs typeface="Times New Roman" panose="02020603050405020304" pitchFamily="18" charset="0"/>
              </a:rPr>
              <a:t>n=50</a:t>
            </a:r>
            <a:r>
              <a:rPr lang="zh-CN" altLang="en-US" dirty="0">
                <a:latin typeface="Times New Roman" panose="02020603050405020304" pitchFamily="18" charset="0"/>
                <a:cs typeface="Times New Roman" panose="02020603050405020304" pitchFamily="18" charset="0"/>
              </a:rPr>
              <a:t>的顺序表进行上述查找过程的时，描述查找的判定树，并求出在等概率情况下查找成功的平均查找长度。</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450024" y="2305660"/>
            <a:ext cx="4444205" cy="3704614"/>
          </a:xfrm>
          <a:prstGeom prst="rect">
            <a:avLst/>
          </a:prstGeom>
        </p:spPr>
      </p:pic>
      <p:pic>
        <p:nvPicPr>
          <p:cNvPr id="5" name="图片 4"/>
          <p:cNvPicPr>
            <a:picLocks noChangeAspect="1"/>
          </p:cNvPicPr>
          <p:nvPr/>
        </p:nvPicPr>
        <p:blipFill>
          <a:blip r:embed="rId3"/>
          <a:stretch>
            <a:fillRect/>
          </a:stretch>
        </p:blipFill>
        <p:spPr>
          <a:xfrm>
            <a:off x="268524" y="6010274"/>
            <a:ext cx="7867650" cy="733425"/>
          </a:xfrm>
          <a:prstGeom prst="rect">
            <a:avLst/>
          </a:prstGeom>
        </p:spPr>
      </p:pic>
    </p:spTree>
    <p:extLst>
      <p:ext uri="{BB962C8B-B14F-4D97-AF65-F5344CB8AC3E}">
        <p14:creationId xmlns:p14="http://schemas.microsoft.com/office/powerpoint/2010/main" val="59154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22.</a:t>
            </a:r>
            <a:r>
              <a:rPr lang="zh-CN" altLang="en-US" dirty="0">
                <a:latin typeface="Times New Roman" panose="02020603050405020304" pitchFamily="18" charset="0"/>
                <a:cs typeface="Times New Roman" panose="02020603050405020304" pitchFamily="18" charset="0"/>
              </a:rPr>
              <a:t>画出对长度为１７的有序表进行折半查找的判定树，并求等概率下查找成功时的平均查找长度。</a:t>
            </a:r>
            <a:endParaRPr lang="en-US" altLang="zh-CN" dirty="0">
              <a:latin typeface="Times New Roman" panose="02020603050405020304" pitchFamily="18" charset="0"/>
              <a:cs typeface="Times New Roman" panose="02020603050405020304" pitchFamily="18" charset="0"/>
            </a:endParaRPr>
          </a:p>
        </p:txBody>
      </p:sp>
      <p:pic>
        <p:nvPicPr>
          <p:cNvPr id="1026" name="Picture 2" descr="sjjg814">
            <a:extLst>
              <a:ext uri="{FF2B5EF4-FFF2-40B4-BE49-F238E27FC236}">
                <a16:creationId xmlns:a16="http://schemas.microsoft.com/office/drawing/2014/main" id="{865F1055-EE4D-4D40-A694-B46B9E5CA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1267" y="2027237"/>
            <a:ext cx="4746158" cy="310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60C00409-207E-4AC2-AC5D-8FBBE7800A59}"/>
              </a:ext>
            </a:extLst>
          </p:cNvPr>
          <p:cNvSpPr>
            <a:spLocks noChangeArrowheads="1"/>
          </p:cNvSpPr>
          <p:nvPr/>
        </p:nvSpPr>
        <p:spPr bwMode="auto">
          <a:xfrm>
            <a:off x="457200" y="5576340"/>
            <a:ext cx="450475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平均查找长度：</a:t>
            </a:r>
            <a:r>
              <a:rPr kumimoji="0" lang="en-US" altLang="zh-CN"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59</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/17</a:t>
            </a:r>
            <a:r>
              <a:rPr kumimoji="0" lang="zh-CN" altLang="en-US" sz="3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005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23.</a:t>
            </a:r>
            <a:r>
              <a:rPr lang="zh-CN" altLang="en-US" dirty="0">
                <a:latin typeface="Times New Roman" panose="02020603050405020304" pitchFamily="18" charset="0"/>
                <a:cs typeface="Times New Roman" panose="02020603050405020304" pitchFamily="18" charset="0"/>
              </a:rPr>
              <a:t>按给定关键字序列（３３、６２、７６、４５、５２、５８）</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构造二叉排序树，并求等概率下查找成功时的平均查找长度。</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a:t>
            </a:r>
            <a:r>
              <a:rPr lang="zh-CN" altLang="zh-CN" dirty="0"/>
              <a:t>构造平衡的二叉排序树，并求等概率下查找成功时的平均查找长度。</a:t>
            </a:r>
            <a:endParaRPr lang="en-US" altLang="zh-CN" dirty="0">
              <a:latin typeface="Times New Roman" panose="02020603050405020304" pitchFamily="18" charset="0"/>
              <a:cs typeface="Times New Roman" panose="02020603050405020304" pitchFamily="18" charset="0"/>
            </a:endParaRPr>
          </a:p>
        </p:txBody>
      </p:sp>
      <p:pic>
        <p:nvPicPr>
          <p:cNvPr id="2050" name="Picture 2" descr="sjjg816">
            <a:extLst>
              <a:ext uri="{FF2B5EF4-FFF2-40B4-BE49-F238E27FC236}">
                <a16:creationId xmlns:a16="http://schemas.microsoft.com/office/drawing/2014/main" id="{AC9281F0-07C9-4E94-A989-AF572828B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450" y="3333179"/>
            <a:ext cx="1321117" cy="283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6C854B4F-7CF5-4504-AAC8-1B752C9083E5}"/>
              </a:ext>
            </a:extLst>
          </p:cNvPr>
          <p:cNvSpPr/>
          <p:nvPr/>
        </p:nvSpPr>
        <p:spPr>
          <a:xfrm>
            <a:off x="109566" y="6170578"/>
            <a:ext cx="3326552" cy="523220"/>
          </a:xfrm>
          <a:prstGeom prst="rect">
            <a:avLst/>
          </a:prstGeom>
        </p:spPr>
        <p:txBody>
          <a:bodyPr wrap="none">
            <a:spAutoFit/>
          </a:bodyPr>
          <a:lstStyle/>
          <a:p>
            <a:pPr indent="266700" algn="just">
              <a:spcAft>
                <a:spcPts val="0"/>
              </a:spcAft>
            </a:pPr>
            <a:r>
              <a:rPr lang="zh-CN" altLang="zh-CN" sz="2800" kern="100" dirty="0">
                <a:latin typeface="Times New Roman" panose="02020603050405020304" pitchFamily="18" charset="0"/>
              </a:rPr>
              <a:t>平均查找长度：３</a:t>
            </a:r>
          </a:p>
        </p:txBody>
      </p:sp>
      <p:pic>
        <p:nvPicPr>
          <p:cNvPr id="2051" name="Picture 3" descr="sjjg815">
            <a:extLst>
              <a:ext uri="{FF2B5EF4-FFF2-40B4-BE49-F238E27FC236}">
                <a16:creationId xmlns:a16="http://schemas.microsoft.com/office/drawing/2014/main" id="{24B4F6E7-6D73-421C-858A-79AAF5CA8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079" y="2994851"/>
            <a:ext cx="4638034" cy="329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635184B3-2D9A-4EFE-98E5-36C8FDA0333D}"/>
              </a:ext>
            </a:extLst>
          </p:cNvPr>
          <p:cNvSpPr/>
          <p:nvPr/>
        </p:nvSpPr>
        <p:spPr>
          <a:xfrm>
            <a:off x="4493732" y="6170578"/>
            <a:ext cx="3425938" cy="523220"/>
          </a:xfrm>
          <a:prstGeom prst="rect">
            <a:avLst/>
          </a:prstGeom>
        </p:spPr>
        <p:txBody>
          <a:bodyPr wrap="none">
            <a:spAutoFit/>
          </a:bodyPr>
          <a:lstStyle/>
          <a:p>
            <a:pPr indent="266700" algn="just">
              <a:spcAft>
                <a:spcPts val="0"/>
              </a:spcAft>
            </a:pPr>
            <a:r>
              <a:rPr lang="zh-CN" altLang="zh-CN" sz="2800" kern="100" dirty="0">
                <a:latin typeface="Times New Roman" panose="02020603050405020304" pitchFamily="18" charset="0"/>
              </a:rPr>
              <a:t>平均查找长度：</a:t>
            </a:r>
            <a:r>
              <a:rPr lang="en-US" altLang="zh-CN" sz="2800" kern="100" dirty="0">
                <a:latin typeface="Times New Roman" panose="02020603050405020304" pitchFamily="18" charset="0"/>
              </a:rPr>
              <a:t>7/3</a:t>
            </a:r>
            <a:endParaRPr lang="zh-CN" altLang="zh-CN" sz="2800" kern="100" dirty="0">
              <a:latin typeface="Times New Roman" panose="02020603050405020304" pitchFamily="18" charset="0"/>
            </a:endParaRPr>
          </a:p>
        </p:txBody>
      </p:sp>
      <p:sp>
        <p:nvSpPr>
          <p:cNvPr id="5" name="矩形 4">
            <a:extLst>
              <a:ext uri="{FF2B5EF4-FFF2-40B4-BE49-F238E27FC236}">
                <a16:creationId xmlns:a16="http://schemas.microsoft.com/office/drawing/2014/main" id="{60E998DF-1F77-418A-AC75-D52233D1A5A3}"/>
              </a:ext>
            </a:extLst>
          </p:cNvPr>
          <p:cNvSpPr/>
          <p:nvPr/>
        </p:nvSpPr>
        <p:spPr>
          <a:xfrm>
            <a:off x="210771" y="3360241"/>
            <a:ext cx="62068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(1) </a:t>
            </a:r>
            <a:endParaRPr lang="zh-CN" altLang="en-US" sz="2400" dirty="0"/>
          </a:p>
        </p:txBody>
      </p:sp>
      <p:sp>
        <p:nvSpPr>
          <p:cNvPr id="11" name="矩形 10">
            <a:extLst>
              <a:ext uri="{FF2B5EF4-FFF2-40B4-BE49-F238E27FC236}">
                <a16:creationId xmlns:a16="http://schemas.microsoft.com/office/drawing/2014/main" id="{07CF6AD0-9784-49A6-8FBF-9A877D05E46E}"/>
              </a:ext>
            </a:extLst>
          </p:cNvPr>
          <p:cNvSpPr/>
          <p:nvPr/>
        </p:nvSpPr>
        <p:spPr>
          <a:xfrm>
            <a:off x="3042415" y="3360240"/>
            <a:ext cx="620683"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(2) </a:t>
            </a:r>
            <a:endParaRPr lang="zh-CN" altLang="en-US" sz="2400" dirty="0"/>
          </a:p>
        </p:txBody>
      </p:sp>
      <p:sp>
        <p:nvSpPr>
          <p:cNvPr id="6" name="椭圆 5">
            <a:extLst>
              <a:ext uri="{FF2B5EF4-FFF2-40B4-BE49-F238E27FC236}">
                <a16:creationId xmlns:a16="http://schemas.microsoft.com/office/drawing/2014/main" id="{90A6FEDE-E409-4DBF-9D64-A3EB5A3A237C}"/>
              </a:ext>
            </a:extLst>
          </p:cNvPr>
          <p:cNvSpPr/>
          <p:nvPr/>
        </p:nvSpPr>
        <p:spPr>
          <a:xfrm>
            <a:off x="6016752" y="3108960"/>
            <a:ext cx="196787" cy="196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E1DCAA39-F103-4C65-B151-2BBCE0A3ECCA}"/>
              </a:ext>
            </a:extLst>
          </p:cNvPr>
          <p:cNvSpPr txBox="1"/>
          <p:nvPr/>
        </p:nvSpPr>
        <p:spPr>
          <a:xfrm>
            <a:off x="5943790" y="3044320"/>
            <a:ext cx="521209"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62</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2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2051"/>
                                        </p:tgtEl>
                                        <p:attrNameLst>
                                          <p:attrName>style.visibility</p:attrName>
                                        </p:attrNameLst>
                                      </p:cBhvr>
                                      <p:to>
                                        <p:strVal val="visible"/>
                                      </p:to>
                                    </p:set>
                                    <p:animEffect transition="in" filter="fade">
                                      <p:cBhvr>
                                        <p:cTn id="21" dur="500"/>
                                        <p:tgtEl>
                                          <p:spTgt spid="205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5"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设有３阶Ｂ－树如下，画出删除关键字值</a:t>
            </a:r>
            <a:r>
              <a:rPr lang="en-US" altLang="zh-CN" dirty="0">
                <a:latin typeface="Times New Roman" panose="02020603050405020304" pitchFamily="18" charset="0"/>
                <a:cs typeface="Times New Roman" panose="02020603050405020304" pitchFamily="18" charset="0"/>
              </a:rPr>
              <a:t>17</a:t>
            </a:r>
            <a:r>
              <a:rPr lang="zh-CN" altLang="en-US" dirty="0">
                <a:latin typeface="Times New Roman" panose="02020603050405020304" pitchFamily="18" charset="0"/>
                <a:cs typeface="Times New Roman" panose="02020603050405020304" pitchFamily="18" charset="0"/>
              </a:rPr>
              <a:t>的过程。</a:t>
            </a:r>
            <a:endParaRPr lang="en-US" altLang="zh-CN" dirty="0">
              <a:latin typeface="Times New Roman" panose="02020603050405020304" pitchFamily="18" charset="0"/>
              <a:cs typeface="Times New Roman" panose="02020603050405020304" pitchFamily="18" charset="0"/>
            </a:endParaRPr>
          </a:p>
        </p:txBody>
      </p:sp>
      <p:pic>
        <p:nvPicPr>
          <p:cNvPr id="3076" name="Picture 4" descr="sjjg809">
            <a:extLst>
              <a:ext uri="{FF2B5EF4-FFF2-40B4-BE49-F238E27FC236}">
                <a16:creationId xmlns:a16="http://schemas.microsoft.com/office/drawing/2014/main" id="{AE905FF3-3D65-4FA3-B186-CC430AB29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34" y="1540955"/>
            <a:ext cx="7686341" cy="286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122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设有３阶Ｂ－树如下，画出删除关键字值</a:t>
            </a:r>
            <a:r>
              <a:rPr lang="en-US" altLang="zh-CN" dirty="0">
                <a:latin typeface="Times New Roman" panose="02020603050405020304" pitchFamily="18" charset="0"/>
                <a:cs typeface="Times New Roman" panose="02020603050405020304" pitchFamily="18" charset="0"/>
              </a:rPr>
              <a:t>17</a:t>
            </a:r>
            <a:r>
              <a:rPr lang="zh-CN" altLang="en-US" dirty="0">
                <a:latin typeface="Times New Roman" panose="02020603050405020304" pitchFamily="18" charset="0"/>
                <a:cs typeface="Times New Roman" panose="02020603050405020304" pitchFamily="18" charset="0"/>
              </a:rPr>
              <a:t>的过程。</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删除</a:t>
            </a:r>
            <a:r>
              <a:rPr lang="en-US" altLang="zh-CN" dirty="0">
                <a:latin typeface="Times New Roman" panose="02020603050405020304" pitchFamily="18" charset="0"/>
                <a:cs typeface="Times New Roman" panose="02020603050405020304" pitchFamily="18" charset="0"/>
              </a:rPr>
              <a:t>17</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合并节点：</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pic>
        <p:nvPicPr>
          <p:cNvPr id="4099" name="Picture 3" descr="sjjg810">
            <a:extLst>
              <a:ext uri="{FF2B5EF4-FFF2-40B4-BE49-F238E27FC236}">
                <a16:creationId xmlns:a16="http://schemas.microsoft.com/office/drawing/2014/main" id="{9FAAFEE0-073C-409C-B19A-F7BCBF71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091" y="1102043"/>
            <a:ext cx="477926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sjjg811">
            <a:extLst>
              <a:ext uri="{FF2B5EF4-FFF2-40B4-BE49-F238E27FC236}">
                <a16:creationId xmlns:a16="http://schemas.microsoft.com/office/drawing/2014/main" id="{44FF1600-9FE6-4F3B-9E8C-C0505986D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735" y="2793998"/>
            <a:ext cx="4441616" cy="174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sjjg812">
            <a:extLst>
              <a:ext uri="{FF2B5EF4-FFF2-40B4-BE49-F238E27FC236}">
                <a16:creationId xmlns:a16="http://schemas.microsoft.com/office/drawing/2014/main" id="{C697E010-DD76-4330-92E7-2AF0CFEBE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900" y="4384954"/>
            <a:ext cx="4700367" cy="206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0397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25.</a:t>
            </a:r>
            <a:r>
              <a:rPr lang="zh-CN" altLang="en-US" dirty="0">
                <a:latin typeface="Times New Roman" panose="02020603050405020304" pitchFamily="18" charset="0"/>
                <a:cs typeface="Times New Roman" panose="02020603050405020304" pitchFamily="18" charset="0"/>
              </a:rPr>
              <a:t>设哈希函数</a:t>
            </a:r>
            <a:r>
              <a:rPr lang="en-US" altLang="zh-CN" dirty="0">
                <a:latin typeface="Times New Roman" panose="02020603050405020304" pitchFamily="18" charset="0"/>
                <a:cs typeface="Times New Roman" panose="02020603050405020304" pitchFamily="18" charset="0"/>
              </a:rPr>
              <a:t>H(key)=key%13</a:t>
            </a:r>
            <a:r>
              <a:rPr lang="zh-CN" altLang="en-US" dirty="0">
                <a:latin typeface="Times New Roman" panose="02020603050405020304" pitchFamily="18" charset="0"/>
                <a:cs typeface="Times New Roman" panose="02020603050405020304" pitchFamily="18" charset="0"/>
              </a:rPr>
              <a:t>，用公共溢出区法处理冲突。试在０～１９的散列地址空间中对关键字序列（１９，０１，２３，１４，５５，２０，８４，２７，６８，１１，１０，７７）造哈希表，并求等概率下查找成功时的平均查找长度。</a:t>
            </a:r>
            <a:endParaRPr lang="en-US" altLang="zh-CN" dirty="0">
              <a:latin typeface="Times New Roman" panose="02020603050405020304" pitchFamily="18" charset="0"/>
              <a:cs typeface="Times New Roman" panose="02020603050405020304" pitchFamily="18" charset="0"/>
            </a:endParaRPr>
          </a:p>
        </p:txBody>
      </p:sp>
      <p:pic>
        <p:nvPicPr>
          <p:cNvPr id="5122" name="Picture 2" descr="sjjg817">
            <a:extLst>
              <a:ext uri="{FF2B5EF4-FFF2-40B4-BE49-F238E27FC236}">
                <a16:creationId xmlns:a16="http://schemas.microsoft.com/office/drawing/2014/main" id="{DF440894-78F9-4DAD-87DE-75DECDBB1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66" y="2802110"/>
            <a:ext cx="2692717" cy="3827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478F1B73-B077-44AC-981A-3E396EB84567}"/>
              </a:ext>
            </a:extLst>
          </p:cNvPr>
          <p:cNvSpPr/>
          <p:nvPr/>
        </p:nvSpPr>
        <p:spPr>
          <a:xfrm>
            <a:off x="3630168" y="3067919"/>
            <a:ext cx="5029200" cy="1754326"/>
          </a:xfrm>
          <a:prstGeom prst="rect">
            <a:avLst/>
          </a:prstGeom>
        </p:spPr>
        <p:txBody>
          <a:bodyPr wrap="square">
            <a:spAutoFit/>
          </a:bodyPr>
          <a:lstStyle/>
          <a:p>
            <a:pPr>
              <a:lnSpc>
                <a:spcPct val="150000"/>
              </a:lnSpc>
            </a:pPr>
            <a:r>
              <a:rPr lang="zh-CN" altLang="zh-CN" sz="2400" kern="100" dirty="0">
                <a:latin typeface="Times New Roman" panose="02020603050405020304" pitchFamily="18" charset="0"/>
                <a:cs typeface="Times New Roman" panose="02020603050405020304" pitchFamily="18" charset="0"/>
              </a:rPr>
              <a:t>平均查找长度＝（１＋１＋１＋２＋１＋１＋３＋４＋５＋１＋６＋１）／１２＝</a:t>
            </a:r>
            <a:r>
              <a:rPr lang="en-US" altLang="zh-CN" sz="2400" kern="100" dirty="0">
                <a:latin typeface="Times New Roman" panose="02020603050405020304" pitchFamily="18" charset="0"/>
                <a:cs typeface="Times New Roman" panose="02020603050405020304" pitchFamily="18" charset="0"/>
              </a:rPr>
              <a:t>22.5</a:t>
            </a:r>
            <a:endParaRPr lang="zh-CN" altLang="en-US" sz="2400" dirty="0"/>
          </a:p>
        </p:txBody>
      </p:sp>
    </p:spTree>
    <p:extLst>
      <p:ext uri="{BB962C8B-B14F-4D97-AF65-F5344CB8AC3E}">
        <p14:creationId xmlns:p14="http://schemas.microsoft.com/office/powerpoint/2010/main" val="104799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用关键字</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的四个结点（</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）能构造出几种不同的二叉排序树？其中（</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）最优查找树有几种？（</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AVL</a:t>
            </a:r>
            <a:r>
              <a:rPr lang="zh-CN" altLang="en-US" dirty="0">
                <a:latin typeface="Times New Roman" panose="02020603050405020304" pitchFamily="18" charset="0"/>
                <a:cs typeface="Times New Roman" panose="02020603050405020304" pitchFamily="18" charset="0"/>
              </a:rPr>
              <a:t>树有几种？</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完全二叉树有几种？试画出这些二叉排序树。</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讨论，能否在一棵中序线索二叉树上查找给定节点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在后序序列中的后继？</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b="1" dirty="0">
                <a:latin typeface="Times New Roman" panose="02020603050405020304" pitchFamily="18" charset="0"/>
                <a:cs typeface="Times New Roman" panose="02020603050405020304" pitchFamily="18" charset="0"/>
              </a:rPr>
              <a:t>答案</a:t>
            </a:r>
            <a:endParaRPr lang="en-US" altLang="zh-CN" b="1"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如果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是根结点，则其后继为空。否则需查找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的双亲结点。从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结点开始中序线索遍历，如果某结点的左指针域等于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，说明该结点是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的双亲结点，且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是它的左孩子；如果某结点的右指针域等于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，说明该结点是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的双亲结点，且 </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是它的右孩子；如此即可确定访问次序。若是右孩子，其后继是双亲结点；若是左孩子，其后继是其兄弟最左下的子孙，如果兄弟不存在，其后继是其双亲结点。</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7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26.</a:t>
            </a:r>
          </a:p>
        </p:txBody>
      </p:sp>
      <p:pic>
        <p:nvPicPr>
          <p:cNvPr id="6" name="图片 5"/>
          <p:cNvPicPr>
            <a:picLocks noChangeAspect="1"/>
          </p:cNvPicPr>
          <p:nvPr/>
        </p:nvPicPr>
        <p:blipFill>
          <a:blip r:embed="rId2"/>
          <a:stretch>
            <a:fillRect/>
          </a:stretch>
        </p:blipFill>
        <p:spPr>
          <a:xfrm>
            <a:off x="866775" y="701674"/>
            <a:ext cx="7353300" cy="5667375"/>
          </a:xfrm>
          <a:prstGeom prst="rect">
            <a:avLst/>
          </a:prstGeom>
        </p:spPr>
      </p:pic>
    </p:spTree>
    <p:extLst>
      <p:ext uri="{BB962C8B-B14F-4D97-AF65-F5344CB8AC3E}">
        <p14:creationId xmlns:p14="http://schemas.microsoft.com/office/powerpoint/2010/main" val="28218943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6156326"/>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26.</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）最优查找树有</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种，图中（</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AVL</a:t>
            </a:r>
            <a:r>
              <a:rPr lang="zh-CN" altLang="en-US" dirty="0">
                <a:latin typeface="Times New Roman" panose="02020603050405020304" pitchFamily="18" charset="0"/>
                <a:cs typeface="Times New Roman" panose="02020603050405020304" pitchFamily="18" charset="0"/>
              </a:rPr>
              <a:t>树也有</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种，图中（</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）完全二叉树有</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种，图中（</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632848" y="701674"/>
            <a:ext cx="5853928" cy="4511771"/>
          </a:xfrm>
          <a:prstGeom prst="rect">
            <a:avLst/>
          </a:prstGeom>
        </p:spPr>
      </p:pic>
    </p:spTree>
    <p:extLst>
      <p:ext uri="{BB962C8B-B14F-4D97-AF65-F5344CB8AC3E}">
        <p14:creationId xmlns:p14="http://schemas.microsoft.com/office/powerpoint/2010/main" val="3329383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27.</a:t>
            </a:r>
            <a:r>
              <a:rPr lang="zh-CN" altLang="en-US" dirty="0">
                <a:latin typeface="Times New Roman" panose="02020603050405020304" pitchFamily="18" charset="0"/>
                <a:cs typeface="Times New Roman" panose="02020603050405020304" pitchFamily="18" charset="0"/>
              </a:rPr>
              <a:t>设二叉排序树中关键字由</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的整数组成，现要查找关键字为</a:t>
            </a:r>
            <a:r>
              <a:rPr lang="en-US" altLang="zh-CN" dirty="0">
                <a:latin typeface="Times New Roman" panose="02020603050405020304" pitchFamily="18" charset="0"/>
                <a:cs typeface="Times New Roman" panose="02020603050405020304" pitchFamily="18" charset="0"/>
              </a:rPr>
              <a:t>363</a:t>
            </a:r>
            <a:r>
              <a:rPr lang="zh-CN" altLang="en-US" dirty="0">
                <a:latin typeface="Times New Roman" panose="02020603050405020304" pitchFamily="18" charset="0"/>
                <a:cs typeface="Times New Roman" panose="02020603050405020304" pitchFamily="18" charset="0"/>
              </a:rPr>
              <a:t>的结点，下述关键字序列不可能是在二叉排序树中查到的序列？说明原因。</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250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501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390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320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340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382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363 </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877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125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342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501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623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421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363 </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102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473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286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399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313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376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339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a:t>
            </a:r>
          </a:p>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89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516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172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505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336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546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469</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363  </a:t>
            </a:r>
          </a:p>
        </p:txBody>
      </p:sp>
    </p:spTree>
    <p:extLst>
      <p:ext uri="{BB962C8B-B14F-4D97-AF65-F5344CB8AC3E}">
        <p14:creationId xmlns:p14="http://schemas.microsoft.com/office/powerpoint/2010/main" val="320686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C2222"/>
                                      </p:to>
                                    </p:animClr>
                                    <p:animClr clrSpc="rgb" dir="cw">
                                      <p:cBhvr>
                                        <p:cTn id="7" dur="500" fill="hold"/>
                                        <p:tgtEl>
                                          <p:spTgt spid="3">
                                            <p:txEl>
                                              <p:pRg st="4" end="4"/>
                                            </p:txEl>
                                          </p:spTgt>
                                        </p:tgtEl>
                                        <p:attrNameLst>
                                          <p:attrName>fillcolor</p:attrName>
                                        </p:attrNameLst>
                                      </p:cBhvr>
                                      <p:to>
                                        <a:srgbClr val="FC2222"/>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2" end="2"/>
                                            </p:txEl>
                                          </p:spTgt>
                                        </p:tgtEl>
                                        <p:attrNameLst>
                                          <p:attrName>style.color</p:attrName>
                                        </p:attrNameLst>
                                      </p:cBhvr>
                                      <p:to>
                                        <a:srgbClr val="FC2222"/>
                                      </p:to>
                                    </p:animClr>
                                    <p:animClr clrSpc="rgb" dir="cw">
                                      <p:cBhvr>
                                        <p:cTn id="12" dur="500" fill="hold"/>
                                        <p:tgtEl>
                                          <p:spTgt spid="3">
                                            <p:txEl>
                                              <p:pRg st="2" end="2"/>
                                            </p:txEl>
                                          </p:spTgt>
                                        </p:tgtEl>
                                        <p:attrNameLst>
                                          <p:attrName>fillcolor</p:attrName>
                                        </p:attrNameLst>
                                      </p:cBhvr>
                                      <p:to>
                                        <a:srgbClr val="FC2222"/>
                                      </p:to>
                                    </p:animClr>
                                    <p:set>
                                      <p:cBhvr>
                                        <p:cTn id="13" dur="500" fill="hold"/>
                                        <p:tgtEl>
                                          <p:spTgt spid="3">
                                            <p:txEl>
                                              <p:pRg st="2" end="2"/>
                                            </p:txEl>
                                          </p:spTgt>
                                        </p:tgtEl>
                                        <p:attrNameLst>
                                          <p:attrName>fill.type</p:attrName>
                                        </p:attrNameLst>
                                      </p:cBhvr>
                                      <p:to>
                                        <p:strVal val="solid"/>
                                      </p:to>
                                    </p:set>
                                    <p:set>
                                      <p:cBhvr>
                                        <p:cTn id="14"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28.</a:t>
            </a:r>
            <a:r>
              <a:rPr lang="zh-CN" altLang="en-US" dirty="0">
                <a:latin typeface="Times New Roman" panose="02020603050405020304" pitchFamily="18" charset="0"/>
                <a:cs typeface="Times New Roman" panose="02020603050405020304" pitchFamily="18" charset="0"/>
              </a:rPr>
              <a:t>已知一颗二叉排序树上所有关键字中的最小值为</a:t>
            </a:r>
            <a:r>
              <a:rPr lang="en-US" altLang="zh-CN" dirty="0">
                <a:latin typeface="Times New Roman" panose="02020603050405020304" pitchFamily="18" charset="0"/>
                <a:cs typeface="Times New Roman" panose="02020603050405020304" pitchFamily="18" charset="0"/>
              </a:rPr>
              <a:t>-max</a:t>
            </a:r>
            <a:r>
              <a:rPr lang="zh-CN" altLang="en-US" dirty="0">
                <a:latin typeface="Times New Roman" panose="02020603050405020304" pitchFamily="18" charset="0"/>
                <a:cs typeface="Times New Roman" panose="02020603050405020304" pitchFamily="18" charset="0"/>
              </a:rPr>
              <a:t>，最大值为</a:t>
            </a:r>
            <a:r>
              <a:rPr lang="en-US" altLang="zh-CN" dirty="0">
                <a:latin typeface="Times New Roman" panose="02020603050405020304" pitchFamily="18" charset="0"/>
                <a:cs typeface="Times New Roman" panose="02020603050405020304" pitchFamily="18" charset="0"/>
              </a:rPr>
              <a:t>max</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-max&lt;x&lt;max</a:t>
            </a:r>
            <a:r>
              <a:rPr lang="zh-CN" altLang="en-US" dirty="0">
                <a:latin typeface="Times New Roman" panose="02020603050405020304" pitchFamily="18" charset="0"/>
                <a:cs typeface="Times New Roman" panose="02020603050405020304" pitchFamily="18" charset="0"/>
              </a:rPr>
              <a:t>。编写递归算法，求该二叉排序树上小于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的最大值和大于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的最小值。</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不包含</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点</a:t>
            </a:r>
            <a:r>
              <a:rPr lang="en-US" altLang="zh-CN"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rPr>
              <a:t>思路：对于这个二叉排序树，我们可以使用中序遍历的方式来对其进行遍历，查找两个代发现的值。</a:t>
            </a:r>
            <a:endParaRPr lang="en-US" altLang="zh-CN" dirty="0">
              <a:latin typeface="Times New Roman" panose="02020603050405020304" pitchFamily="18" charset="0"/>
              <a:cs typeface="Times New Roman" panose="02020603050405020304" pitchFamily="18" charset="0"/>
            </a:endParaRPr>
          </a:p>
        </p:txBody>
      </p:sp>
      <p:sp>
        <p:nvSpPr>
          <p:cNvPr id="4" name="矩形 3"/>
          <p:cNvSpPr/>
          <p:nvPr/>
        </p:nvSpPr>
        <p:spPr>
          <a:xfrm>
            <a:off x="104775" y="3140540"/>
            <a:ext cx="9298532" cy="3785652"/>
          </a:xfrm>
          <a:prstGeom prst="rect">
            <a:avLst/>
          </a:prstGeom>
        </p:spPr>
        <p:txBody>
          <a:bodyPr wrap="square">
            <a:spAutoFit/>
          </a:bodyPr>
          <a:lstStyle/>
          <a:p>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last=0; </a:t>
            </a:r>
            <a:endParaRPr lang="zh-CN" altLang="zh-CN" sz="2000" dirty="0">
              <a:solidFill>
                <a:srgbClr val="000000"/>
              </a:solidFill>
              <a:latin typeface="宋体" panose="02010600030101010101" pitchFamily="2" charset="-122"/>
              <a:cs typeface="Times New Roman" panose="02020603050405020304" pitchFamily="18" charset="0"/>
            </a:endParaRPr>
          </a:p>
          <a:p>
            <a:r>
              <a:rPr lang="en-US" altLang="zh-CN" sz="2000" kern="100" dirty="0">
                <a:latin typeface="Times New Roman" panose="02020603050405020304" pitchFamily="18" charset="0"/>
              </a:rPr>
              <a:t>void </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BiTree</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T,int</a:t>
            </a:r>
            <a:r>
              <a:rPr lang="en-US" altLang="zh-CN" sz="2000" kern="100" dirty="0">
                <a:latin typeface="Times New Roman" panose="02020603050405020304" pitchFamily="18" charset="0"/>
              </a:rPr>
              <a:t> x)//</a:t>
            </a:r>
            <a:r>
              <a:rPr lang="zh-CN" altLang="zh-CN" sz="2000" kern="100" dirty="0">
                <a:latin typeface="Times New Roman" panose="02020603050405020304" pitchFamily="18" charset="0"/>
                <a:cs typeface="Times New Roman" panose="02020603050405020304" pitchFamily="18" charset="0"/>
              </a:rPr>
              <a:t>找到二叉排序树</a:t>
            </a:r>
            <a:r>
              <a:rPr lang="en-US" altLang="zh-CN" sz="2000" kern="100" dirty="0">
                <a:latin typeface="Times New Roman" panose="02020603050405020304" pitchFamily="18" charset="0"/>
              </a:rPr>
              <a:t>T</a:t>
            </a:r>
            <a:r>
              <a:rPr lang="zh-CN" altLang="zh-CN" sz="2000" kern="100" dirty="0">
                <a:latin typeface="Times New Roman" panose="02020603050405020304" pitchFamily="18" charset="0"/>
                <a:cs typeface="Times New Roman" panose="02020603050405020304" pitchFamily="18" charset="0"/>
              </a:rPr>
              <a:t>中小于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的最大元素和大于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的最小元素</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if(T-&gt;</a:t>
            </a:r>
            <a:r>
              <a:rPr lang="en-US" altLang="zh-CN" sz="2000" kern="100" dirty="0" err="1">
                <a:latin typeface="Times New Roman" panose="02020603050405020304" pitchFamily="18" charset="0"/>
              </a:rPr>
              <a:t>lchild</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(T-&gt;</a:t>
            </a:r>
            <a:r>
              <a:rPr lang="en-US" altLang="zh-CN" sz="2000" kern="100" dirty="0" err="1">
                <a:latin typeface="Times New Roman" panose="02020603050405020304" pitchFamily="18" charset="0"/>
              </a:rPr>
              <a:t>lchild,x</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cs typeface="Times New Roman" panose="02020603050405020304" pitchFamily="18" charset="0"/>
              </a:rPr>
              <a:t>本算法仍是借助中序遍历来实现</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if(last&lt;x&amp;&amp;T-&gt;data&gt;=x) //</a:t>
            </a:r>
            <a:r>
              <a:rPr lang="zh-CN" altLang="zh-CN" sz="2000" kern="100" dirty="0">
                <a:latin typeface="Times New Roman" panose="02020603050405020304" pitchFamily="18" charset="0"/>
                <a:cs typeface="Times New Roman" panose="02020603050405020304" pitchFamily="18" charset="0"/>
              </a:rPr>
              <a:t>找到了小于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的最大元素</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printf</a:t>
            </a:r>
            <a:r>
              <a:rPr lang="en-US" altLang="zh-CN" sz="2000" kern="100" dirty="0">
                <a:latin typeface="Times New Roman" panose="02020603050405020304" pitchFamily="18" charset="0"/>
              </a:rPr>
              <a:t>("a=%d\</a:t>
            </a:r>
            <a:r>
              <a:rPr lang="en-US" altLang="zh-CN" sz="2000" kern="100" dirty="0" err="1">
                <a:latin typeface="Times New Roman" panose="02020603050405020304" pitchFamily="18" charset="0"/>
              </a:rPr>
              <a:t>n",last</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if(last&lt;=x&amp;&amp;T-&gt;data&gt;x) //</a:t>
            </a:r>
            <a:r>
              <a:rPr lang="zh-CN" altLang="zh-CN" sz="2000" kern="100" dirty="0">
                <a:latin typeface="Times New Roman" panose="02020603050405020304" pitchFamily="18" charset="0"/>
                <a:cs typeface="Times New Roman" panose="02020603050405020304" pitchFamily="18" charset="0"/>
              </a:rPr>
              <a:t>找到了大于</a:t>
            </a:r>
            <a:r>
              <a:rPr lang="en-US" altLang="zh-CN" sz="2000" kern="100" dirty="0">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的最小元素</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printf</a:t>
            </a:r>
            <a:r>
              <a:rPr lang="en-US" altLang="zh-CN" sz="2000" kern="100" dirty="0">
                <a:latin typeface="Times New Roman" panose="02020603050405020304" pitchFamily="18" charset="0"/>
              </a:rPr>
              <a:t>("b=%d\</a:t>
            </a:r>
            <a:r>
              <a:rPr lang="en-US" altLang="zh-CN" sz="2000" kern="100" dirty="0" err="1">
                <a:latin typeface="Times New Roman" panose="02020603050405020304" pitchFamily="18" charset="0"/>
              </a:rPr>
              <a:t>n",T</a:t>
            </a:r>
            <a:r>
              <a:rPr lang="en-US" altLang="zh-CN" sz="2000" kern="100" dirty="0">
                <a:latin typeface="Times New Roman" panose="02020603050405020304" pitchFamily="18" charset="0"/>
              </a:rPr>
              <a:t>-&gt;data);</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last=T-&gt;data;</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  	if(T-&gt;</a:t>
            </a:r>
            <a:r>
              <a:rPr lang="en-US" altLang="zh-CN" sz="2000" kern="100" dirty="0" err="1">
                <a:latin typeface="Times New Roman" panose="02020603050405020304" pitchFamily="18" charset="0"/>
              </a:rPr>
              <a:t>rchild</a:t>
            </a:r>
            <a:r>
              <a:rPr lang="en-US" altLang="zh-CN" sz="2000" kern="100" dirty="0">
                <a:latin typeface="Times New Roman" panose="02020603050405020304" pitchFamily="18" charset="0"/>
              </a:rPr>
              <a:t>) </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(T-&gt;</a:t>
            </a:r>
            <a:r>
              <a:rPr lang="en-US" altLang="zh-CN" sz="2000" kern="100" dirty="0" err="1">
                <a:latin typeface="Times New Roman" panose="02020603050405020304" pitchFamily="18" charset="0"/>
              </a:rPr>
              <a:t>rchild,x</a:t>
            </a:r>
            <a:r>
              <a:rPr lang="en-US" altLang="zh-CN" sz="2000" kern="100" dirty="0">
                <a:latin typeface="Times New Roman" panose="02020603050405020304" pitchFamily="18" charset="0"/>
              </a:rPr>
              <a:t>);</a:t>
            </a:r>
            <a:br>
              <a:rPr lang="en-US" altLang="zh-CN" sz="2000" kern="100" dirty="0">
                <a:latin typeface="Times New Roman" panose="02020603050405020304" pitchFamily="18" charset="0"/>
              </a:rPr>
            </a:br>
            <a:r>
              <a:rPr lang="en-US" altLang="zh-CN" sz="2000" kern="100" dirty="0">
                <a:latin typeface="Times New Roman" panose="02020603050405020304" pitchFamily="18" charset="0"/>
              </a:rPr>
              <a:t>}//</a:t>
            </a:r>
            <a:r>
              <a:rPr lang="en-US" altLang="zh-CN" sz="2000" kern="100" dirty="0" err="1">
                <a:latin typeface="Times New Roman" panose="02020603050405020304" pitchFamily="18" charset="0"/>
              </a:rPr>
              <a:t>MaxLT_MinGT</a:t>
            </a:r>
            <a:r>
              <a:rPr lang="en-US" altLang="zh-CN" sz="2000" kern="100" dirty="0">
                <a:latin typeface="Times New Roman" panose="02020603050405020304" pitchFamily="18" charset="0"/>
              </a:rPr>
              <a:t> </a:t>
            </a:r>
            <a:endParaRPr lang="zh-CN" altLang="en-US" sz="2000" dirty="0"/>
          </a:p>
        </p:txBody>
      </p:sp>
    </p:spTree>
    <p:extLst>
      <p:ext uri="{BB962C8B-B14F-4D97-AF65-F5344CB8AC3E}">
        <p14:creationId xmlns:p14="http://schemas.microsoft.com/office/powerpoint/2010/main" val="3768052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29.</a:t>
            </a:r>
            <a:r>
              <a:rPr lang="zh-CN" altLang="en-US" dirty="0">
                <a:latin typeface="Times New Roman" panose="02020603050405020304" pitchFamily="18" charset="0"/>
                <a:cs typeface="Times New Roman" panose="02020603050405020304" pitchFamily="18" charset="0"/>
              </a:rPr>
              <a:t>编写删除二叉排序树中值是</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的结点的算法。要求删除结点后仍然是二叉排序树，并且高度没有增长。</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思路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二叉排序树上删除结点，首先要查找该结点。查找成功后，若该结点无左子树，则可直接将其右子树的根结点接到其双亲结点上；若该结点有左子树，则将其左子树中按中序遍历的最后一个结点代替该结点，从而不增加树的高度。</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811087" y="3448659"/>
            <a:ext cx="3815745" cy="3180740"/>
          </a:xfrm>
          <a:prstGeom prst="rect">
            <a:avLst/>
          </a:prstGeom>
        </p:spPr>
      </p:pic>
    </p:spTree>
    <p:extLst>
      <p:ext uri="{BB962C8B-B14F-4D97-AF65-F5344CB8AC3E}">
        <p14:creationId xmlns:p14="http://schemas.microsoft.com/office/powerpoint/2010/main" val="402725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30.</a:t>
            </a:r>
          </a:p>
        </p:txBody>
      </p:sp>
      <p:sp>
        <p:nvSpPr>
          <p:cNvPr id="4" name="矩形 3"/>
          <p:cNvSpPr/>
          <p:nvPr/>
        </p:nvSpPr>
        <p:spPr>
          <a:xfrm>
            <a:off x="707836" y="692506"/>
            <a:ext cx="8558994" cy="6555641"/>
          </a:xfrm>
          <a:prstGeom prst="rect">
            <a:avLst/>
          </a:prstGeom>
        </p:spPr>
        <p:txBody>
          <a:bodyPr wrap="square">
            <a:spAutoFit/>
          </a:bodyPr>
          <a:lstStyle/>
          <a:p>
            <a:r>
              <a:rPr lang="zh-CN" altLang="en-US" sz="2000" dirty="0"/>
              <a:t>void Delete(BSTree bst, keytype  X) { </a:t>
            </a:r>
            <a:endParaRPr lang="en-US" altLang="zh-CN" sz="2000" dirty="0"/>
          </a:p>
          <a:p>
            <a:r>
              <a:rPr lang="zh-CN" altLang="en-US" sz="2000" dirty="0"/>
              <a:t>∥在二叉排序树bst上，删除其关键字为X的结点    </a:t>
            </a:r>
            <a:endParaRPr lang="en-US" altLang="zh-CN" sz="2000" dirty="0"/>
          </a:p>
          <a:p>
            <a:r>
              <a:rPr lang="en-US" altLang="zh-CN" sz="2000" dirty="0"/>
              <a:t>	</a:t>
            </a:r>
            <a:r>
              <a:rPr lang="zh-CN" altLang="en-US" sz="2000" dirty="0"/>
              <a:t>BSTree f,p=bst;     </a:t>
            </a:r>
            <a:endParaRPr lang="en-US" altLang="zh-CN" sz="2000" dirty="0"/>
          </a:p>
          <a:p>
            <a:r>
              <a:rPr lang="en-US" altLang="zh-CN" sz="2000" dirty="0"/>
              <a:t>	</a:t>
            </a:r>
            <a:r>
              <a:rPr lang="zh-CN" altLang="en-US" sz="2000" dirty="0"/>
              <a:t> while(p &amp;&amp; p-&gt;key!=X)   ∥查找值为X的结点          </a:t>
            </a:r>
            <a:endParaRPr lang="en-US" altLang="zh-CN" sz="2000" dirty="0"/>
          </a:p>
          <a:p>
            <a:r>
              <a:rPr lang="en-US" altLang="zh-CN" sz="2000" dirty="0"/>
              <a:t>		</a:t>
            </a:r>
            <a:r>
              <a:rPr lang="zh-CN" altLang="en-US" sz="2000" dirty="0"/>
              <a:t>if(p-&gt;key&gt;X)</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f=p; p=p-&gt;lchild;  </a:t>
            </a:r>
            <a:endParaRPr lang="en-US" altLang="zh-CN" sz="2000" dirty="0"/>
          </a:p>
          <a:p>
            <a:r>
              <a:rPr lang="en-US" altLang="zh-CN" sz="2000" dirty="0"/>
              <a:t>		</a:t>
            </a:r>
            <a:r>
              <a:rPr lang="zh-CN" altLang="en-US" sz="2000" dirty="0"/>
              <a:t>}         </a:t>
            </a:r>
            <a:endParaRPr lang="en-US" altLang="zh-CN" sz="2000" dirty="0"/>
          </a:p>
          <a:p>
            <a:r>
              <a:rPr lang="en-US" altLang="zh-CN" sz="2000" dirty="0"/>
              <a:t>		</a:t>
            </a:r>
            <a:r>
              <a:rPr lang="zh-CN" altLang="en-US" sz="2000" dirty="0"/>
              <a:t> else { </a:t>
            </a:r>
            <a:endParaRPr lang="en-US" altLang="zh-CN" sz="2000" dirty="0"/>
          </a:p>
          <a:p>
            <a:r>
              <a:rPr lang="en-US" altLang="zh-CN" sz="2000" dirty="0"/>
              <a:t>			</a:t>
            </a:r>
            <a:r>
              <a:rPr lang="zh-CN" altLang="en-US" sz="2000" dirty="0"/>
              <a:t> f=p; p=p-&gt;rchild; </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 if(p==null) { </a:t>
            </a:r>
            <a:endParaRPr lang="en-US" altLang="zh-CN" sz="2000" dirty="0"/>
          </a:p>
          <a:p>
            <a:r>
              <a:rPr lang="en-US" altLang="zh-CN" sz="2000" dirty="0"/>
              <a:t>			</a:t>
            </a:r>
            <a:r>
              <a:rPr lang="zh-CN" altLang="en-US" sz="2000" dirty="0"/>
              <a:t> printf(“无关键字为X的结点\n”); exit(0);  </a:t>
            </a:r>
            <a:endParaRPr lang="en-US" altLang="zh-CN" sz="2000" dirty="0"/>
          </a:p>
          <a:p>
            <a:r>
              <a:rPr lang="en-US" altLang="zh-CN" sz="2000" dirty="0"/>
              <a:t>		</a:t>
            </a:r>
            <a:r>
              <a:rPr lang="zh-CN" altLang="en-US" sz="2000" dirty="0"/>
              <a:t>}      </a:t>
            </a:r>
            <a:endParaRPr lang="en-US" altLang="zh-CN" sz="2000" dirty="0"/>
          </a:p>
          <a:p>
            <a:r>
              <a:rPr lang="en-US" altLang="zh-CN" sz="2000" dirty="0"/>
              <a:t>		</a:t>
            </a:r>
            <a:r>
              <a:rPr lang="zh-CN" altLang="en-US" sz="2000" dirty="0"/>
              <a:t>if (p-&gt;lchild==null) ∥被删结点无左子树          </a:t>
            </a:r>
            <a:endParaRPr lang="en-US" altLang="zh-CN" sz="2000" dirty="0"/>
          </a:p>
          <a:p>
            <a:r>
              <a:rPr lang="en-US" altLang="zh-CN" sz="2000" dirty="0"/>
              <a:t>			</a:t>
            </a:r>
            <a:r>
              <a:rPr lang="zh-CN" altLang="en-US" sz="2000" dirty="0"/>
              <a:t>if(f-&gt;lchild==p)   f-&gt;lchild=p-&gt;rchild;  ∥将被删结点的右子树接到其双亲上          </a:t>
            </a:r>
            <a:endParaRPr lang="en-US" altLang="zh-CN" sz="2000" dirty="0"/>
          </a:p>
          <a:p>
            <a:r>
              <a:rPr lang="en-US" altLang="zh-CN" sz="2000" dirty="0"/>
              <a:t>			</a:t>
            </a:r>
            <a:r>
              <a:rPr lang="zh-CN" altLang="en-US" sz="2000" dirty="0"/>
              <a:t>else f-&gt;rchild=p-&gt;rchild;      </a:t>
            </a:r>
            <a:endParaRPr lang="en-US" altLang="zh-CN" sz="2000" dirty="0"/>
          </a:p>
          <a:p>
            <a:r>
              <a:rPr lang="en-US" altLang="zh-CN" sz="2000" dirty="0"/>
              <a:t>		E</a:t>
            </a:r>
            <a:r>
              <a:rPr lang="zh-CN" altLang="en-US" sz="2000" dirty="0"/>
              <a:t>lse</a:t>
            </a:r>
            <a:endParaRPr lang="en-US" altLang="zh-CN" sz="2000" dirty="0"/>
          </a:p>
          <a:p>
            <a:r>
              <a:rPr lang="en-US" altLang="zh-CN" sz="2000" dirty="0"/>
              <a:t>		</a:t>
            </a:r>
            <a:r>
              <a:rPr lang="zh-CN" altLang="en-US" sz="2000" dirty="0"/>
              <a:t> {    </a:t>
            </a:r>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1723006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30.</a:t>
            </a:r>
          </a:p>
        </p:txBody>
      </p:sp>
      <p:sp>
        <p:nvSpPr>
          <p:cNvPr id="4" name="矩形 3"/>
          <p:cNvSpPr/>
          <p:nvPr/>
        </p:nvSpPr>
        <p:spPr>
          <a:xfrm>
            <a:off x="263928" y="1003268"/>
            <a:ext cx="8558994" cy="5324535"/>
          </a:xfrm>
          <a:prstGeom prst="rect">
            <a:avLst/>
          </a:prstGeom>
        </p:spPr>
        <p:txBody>
          <a:bodyPr wrap="square">
            <a:spAutoFit/>
          </a:bodyPr>
          <a:lstStyle/>
          <a:p>
            <a:r>
              <a:rPr lang="en-US" altLang="zh-CN" sz="2000" dirty="0"/>
              <a:t>			</a:t>
            </a:r>
            <a:r>
              <a:rPr lang="zh-CN" altLang="en-US" sz="2000" dirty="0"/>
              <a:t>q=p; s=p-&gt;lchild;              ∥被删结点有左子树         </a:t>
            </a:r>
            <a:endParaRPr lang="en-US" altLang="zh-CN" sz="2000" dirty="0"/>
          </a:p>
          <a:p>
            <a:r>
              <a:rPr lang="en-US" altLang="zh-CN" sz="2000" dirty="0"/>
              <a:t>			</a:t>
            </a:r>
            <a:r>
              <a:rPr lang="zh-CN" altLang="en-US" sz="2000" dirty="0"/>
              <a:t>while(s-&gt;rchild !=null)          ∥查左子树中最右下的结点(中序最后结点)        </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 q=s; s=s-&gt;rchild; </a:t>
            </a:r>
            <a:endParaRPr lang="en-US" altLang="zh-CN" sz="2000" dirty="0"/>
          </a:p>
          <a:p>
            <a:r>
              <a:rPr lang="en-US" altLang="zh-CN" sz="2000" dirty="0"/>
              <a:t>			</a:t>
            </a:r>
            <a:r>
              <a:rPr lang="zh-CN" altLang="en-US" sz="2000" dirty="0"/>
              <a:t> }         </a:t>
            </a:r>
            <a:endParaRPr lang="en-US" altLang="zh-CN" sz="2000" dirty="0"/>
          </a:p>
          <a:p>
            <a:r>
              <a:rPr lang="en-US" altLang="zh-CN" sz="2000" dirty="0"/>
              <a:t>			</a:t>
            </a:r>
            <a:r>
              <a:rPr lang="zh-CN" altLang="en-US" sz="2000" dirty="0"/>
              <a:t>p-&gt;key=s-&gt;key;               ∥结点值用其左子树最右下的结点的值代替        </a:t>
            </a:r>
            <a:endParaRPr lang="en-US" altLang="zh-CN" sz="2000" dirty="0"/>
          </a:p>
          <a:p>
            <a:r>
              <a:rPr lang="en-US" altLang="zh-CN" sz="2000" dirty="0"/>
              <a:t>			</a:t>
            </a:r>
            <a:r>
              <a:rPr lang="zh-CN" altLang="en-US" sz="2000" dirty="0"/>
              <a:t> if(q==p)              </a:t>
            </a:r>
            <a:endParaRPr lang="en-US" altLang="zh-CN" sz="2000" dirty="0"/>
          </a:p>
          <a:p>
            <a:r>
              <a:rPr lang="en-US" altLang="zh-CN" sz="2000" dirty="0"/>
              <a:t>				</a:t>
            </a:r>
            <a:r>
              <a:rPr lang="zh-CN" altLang="en-US" sz="2000" dirty="0"/>
              <a:t>p-&gt;lchild=s-&gt;lchild;        ∥被删结点左子树的根结点无右子女         </a:t>
            </a:r>
            <a:endParaRPr lang="en-US" altLang="zh-CN" sz="2000" dirty="0"/>
          </a:p>
          <a:p>
            <a:r>
              <a:rPr lang="en-US" altLang="zh-CN" sz="2000" dirty="0"/>
              <a:t>			</a:t>
            </a:r>
            <a:r>
              <a:rPr lang="zh-CN" altLang="en-US" sz="2000" dirty="0"/>
              <a:t>else </a:t>
            </a:r>
            <a:endParaRPr lang="en-US" altLang="zh-CN" sz="2000" dirty="0"/>
          </a:p>
          <a:p>
            <a:r>
              <a:rPr lang="en-US" altLang="zh-CN" sz="2000" dirty="0"/>
              <a:t>				</a:t>
            </a:r>
            <a:r>
              <a:rPr lang="zh-CN" altLang="en-US" sz="2000" dirty="0"/>
              <a:t>q-&gt;rchild=s-&gt;lchild;         ∥s是被删结点左子树中序序列最后一个结点         </a:t>
            </a:r>
            <a:endParaRPr lang="en-US" altLang="zh-CN" sz="2000" dirty="0"/>
          </a:p>
          <a:p>
            <a:r>
              <a:rPr lang="en-US" altLang="zh-CN" sz="2000" dirty="0"/>
              <a:t>			</a:t>
            </a:r>
            <a:r>
              <a:rPr lang="zh-CN" altLang="en-US" sz="2000" dirty="0"/>
              <a:t>free(s);      </a:t>
            </a:r>
            <a:endParaRPr lang="en-US" altLang="zh-CN" sz="2000" dirty="0"/>
          </a:p>
          <a:p>
            <a:r>
              <a:rPr lang="en-US" altLang="zh-CN" sz="2000" dirty="0"/>
              <a:t>		</a:t>
            </a:r>
            <a:r>
              <a:rPr lang="zh-CN" altLang="en-US" sz="2000" dirty="0"/>
              <a:t> }∥else   </a:t>
            </a:r>
            <a:endParaRPr lang="en-US" altLang="zh-CN" sz="2000" dirty="0"/>
          </a:p>
          <a:p>
            <a:r>
              <a:rPr lang="zh-CN" altLang="en-US" sz="2000" dirty="0"/>
              <a:t>}∥算法结束  </a:t>
            </a:r>
          </a:p>
        </p:txBody>
      </p:sp>
    </p:spTree>
    <p:extLst>
      <p:ext uri="{BB962C8B-B14F-4D97-AF65-F5344CB8AC3E}">
        <p14:creationId xmlns:p14="http://schemas.microsoft.com/office/powerpoint/2010/main" val="2489068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第九章 查找</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31. </a:t>
            </a:r>
            <a:r>
              <a:rPr lang="zh-CN" altLang="en-US" dirty="0">
                <a:latin typeface="Times New Roman" panose="02020603050405020304" pitchFamily="18" charset="0"/>
                <a:cs typeface="Times New Roman" panose="02020603050405020304" pitchFamily="18" charset="0"/>
              </a:rPr>
              <a:t>已知一个含有</a:t>
            </a:r>
            <a:r>
              <a:rPr lang="en-US" altLang="zh-CN" dirty="0">
                <a:latin typeface="Times New Roman" panose="02020603050405020304" pitchFamily="18" charset="0"/>
                <a:cs typeface="Times New Roman" panose="02020603050405020304" pitchFamily="18" charset="0"/>
              </a:rPr>
              <a:t>1000</a:t>
            </a:r>
            <a:r>
              <a:rPr lang="zh-CN" altLang="en-US" dirty="0">
                <a:latin typeface="Times New Roman" panose="02020603050405020304" pitchFamily="18" charset="0"/>
                <a:cs typeface="Times New Roman" panose="02020603050405020304" pitchFamily="18" charset="0"/>
              </a:rPr>
              <a:t>个记录的表，关键字为中国人姓氏的拼音，请给出此表的一个哈希表设计方案，要求它在等概率情况下查找成功的平均查找长度不超过</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解：设计哈希表的方案为：</a:t>
            </a:r>
          </a:p>
          <a:p>
            <a:pPr marL="514350" indent="-514350">
              <a:spcBef>
                <a:spcPts val="1200"/>
              </a:spcBef>
              <a:spcAft>
                <a:spcPts val="600"/>
              </a:spcAft>
              <a:buAutoNum type="alphaLcParenR"/>
            </a:pPr>
            <a:r>
              <a:rPr lang="zh-CN" altLang="en-US" dirty="0">
                <a:latin typeface="Times New Roman" panose="02020603050405020304" pitchFamily="18" charset="0"/>
                <a:cs typeface="Times New Roman" panose="02020603050405020304" pitchFamily="18" charset="0"/>
              </a:rPr>
              <a:t>根据所选择的处理冲突的方法求出装载因子</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的上界；</a:t>
            </a:r>
            <a:endParaRPr lang="en-US" altLang="zh-CN" dirty="0">
              <a:latin typeface="Times New Roman" panose="02020603050405020304" pitchFamily="18" charset="0"/>
              <a:cs typeface="Times New Roman" panose="02020603050405020304" pitchFamily="18" charset="0"/>
            </a:endParaRPr>
          </a:p>
          <a:p>
            <a:pPr marL="514350" indent="-514350">
              <a:spcBef>
                <a:spcPts val="1200"/>
              </a:spcBef>
              <a:spcAft>
                <a:spcPts val="600"/>
              </a:spcAft>
              <a:buAutoNum type="alphaLcParenR"/>
            </a:pPr>
            <a:r>
              <a:rPr lang="zh-CN" altLang="en-US"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值设计哈希表的长度</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514350" indent="-514350">
              <a:spcBef>
                <a:spcPts val="1200"/>
              </a:spcBef>
              <a:spcAft>
                <a:spcPts val="600"/>
              </a:spcAft>
              <a:buAutoNum type="alphaLcParenR"/>
            </a:pPr>
            <a:r>
              <a:rPr lang="zh-CN" altLang="en-US" dirty="0">
                <a:latin typeface="Times New Roman" panose="02020603050405020304" pitchFamily="18" charset="0"/>
                <a:cs typeface="Times New Roman" panose="02020603050405020304" pitchFamily="18" charset="0"/>
              </a:rPr>
              <a:t>根据关键字的特性和表长</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选定合适的哈希函数。 </a:t>
            </a:r>
            <a:endParaRPr lang="en-US" altLang="zh-CN" dirty="0">
              <a:latin typeface="Times New Roman" panose="02020603050405020304" pitchFamily="18" charset="0"/>
              <a:cs typeface="Times New Roman" panose="02020603050405020304" pitchFamily="18" charset="0"/>
            </a:endParaRPr>
          </a:p>
          <a:p>
            <a:pPr marL="0" indent="0">
              <a:spcBef>
                <a:spcPts val="1200"/>
              </a:spcBef>
              <a:spcAft>
                <a:spcPts val="600"/>
              </a:spcAft>
              <a:buNone/>
            </a:pPr>
            <a:r>
              <a:rPr lang="zh-CN" altLang="en-US" dirty="0">
                <a:latin typeface="Times New Roman" panose="02020603050405020304" pitchFamily="18" charset="0"/>
                <a:cs typeface="Times New Roman" panose="02020603050405020304" pitchFamily="18" charset="0"/>
              </a:rPr>
              <a:t>注意：要求</a:t>
            </a:r>
            <a:r>
              <a:rPr lang="en-US" altLang="zh-CN" dirty="0">
                <a:latin typeface="Times New Roman" panose="02020603050405020304" pitchFamily="18" charset="0"/>
                <a:cs typeface="Times New Roman" panose="02020603050405020304" pitchFamily="18" charset="0"/>
              </a:rPr>
              <a:t>ASL≤3</a:t>
            </a:r>
            <a:r>
              <a:rPr lang="zh-CN" altLang="en-US" dirty="0">
                <a:latin typeface="Times New Roman" panose="02020603050405020304" pitchFamily="18" charset="0"/>
                <a:cs typeface="Times New Roman" panose="02020603050405020304" pitchFamily="18" charset="0"/>
              </a:rPr>
              <a:t>，则</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必然要尽量长，以减少冲突</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817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32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88758"/>
            <a:ext cx="8877300" cy="5927725"/>
          </a:xfrm>
        </p:spPr>
        <p:txBody>
          <a:bodyPr/>
          <a:lstStyle/>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插入排序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直接插入排序，折半插入排序，</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路插入排序，表插入排序，希尔插入排序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快排</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冒泡排序，快速排序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选择排序</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简单选择排序，堆排序，归并排序</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DD551CA0-996D-4C72-B961-3400F2CFE3C3}"/>
              </a:ext>
            </a:extLst>
          </p:cNvPr>
          <p:cNvGraphicFramePr>
            <a:graphicFrameLocks noGrp="1"/>
          </p:cNvGraphicFramePr>
          <p:nvPr>
            <p:extLst>
              <p:ext uri="{D42A27DB-BD31-4B8C-83A1-F6EECF244321}">
                <p14:modId xmlns:p14="http://schemas.microsoft.com/office/powerpoint/2010/main" val="767401926"/>
              </p:ext>
            </p:extLst>
          </p:nvPr>
        </p:nvGraphicFramePr>
        <p:xfrm>
          <a:off x="104775" y="4412774"/>
          <a:ext cx="8501445" cy="2194560"/>
        </p:xfrm>
        <a:graphic>
          <a:graphicData uri="http://schemas.openxmlformats.org/drawingml/2006/table">
            <a:tbl>
              <a:tblPr>
                <a:tableStyleId>{9D7B26C5-4107-4FEC-AEDC-1716B250A1EF}</a:tableStyleId>
              </a:tblPr>
              <a:tblGrid>
                <a:gridCol w="1700289">
                  <a:extLst>
                    <a:ext uri="{9D8B030D-6E8A-4147-A177-3AD203B41FA5}">
                      <a16:colId xmlns:a16="http://schemas.microsoft.com/office/drawing/2014/main" val="1542997179"/>
                    </a:ext>
                  </a:extLst>
                </a:gridCol>
                <a:gridCol w="1700289">
                  <a:extLst>
                    <a:ext uri="{9D8B030D-6E8A-4147-A177-3AD203B41FA5}">
                      <a16:colId xmlns:a16="http://schemas.microsoft.com/office/drawing/2014/main" val="3462687948"/>
                    </a:ext>
                  </a:extLst>
                </a:gridCol>
                <a:gridCol w="1700289">
                  <a:extLst>
                    <a:ext uri="{9D8B030D-6E8A-4147-A177-3AD203B41FA5}">
                      <a16:colId xmlns:a16="http://schemas.microsoft.com/office/drawing/2014/main" val="218319342"/>
                    </a:ext>
                  </a:extLst>
                </a:gridCol>
                <a:gridCol w="1700289">
                  <a:extLst>
                    <a:ext uri="{9D8B030D-6E8A-4147-A177-3AD203B41FA5}">
                      <a16:colId xmlns:a16="http://schemas.microsoft.com/office/drawing/2014/main" val="1648261235"/>
                    </a:ext>
                  </a:extLst>
                </a:gridCol>
                <a:gridCol w="1700289">
                  <a:extLst>
                    <a:ext uri="{9D8B030D-6E8A-4147-A177-3AD203B41FA5}">
                      <a16:colId xmlns:a16="http://schemas.microsoft.com/office/drawing/2014/main" val="3077658914"/>
                    </a:ext>
                  </a:extLst>
                </a:gridCol>
              </a:tblGrid>
              <a:tr h="0">
                <a:tc>
                  <a:txBody>
                    <a:bodyPr/>
                    <a:lstStyle/>
                    <a:p>
                      <a:pPr algn="ctr"/>
                      <a:r>
                        <a:rPr lang="zh-CN" altLang="en-US">
                          <a:effectLst/>
                          <a:latin typeface="Times New Roman" panose="02020603050405020304" pitchFamily="18" charset="0"/>
                          <a:ea typeface="+mn-ea"/>
                          <a:cs typeface="Times New Roman" panose="02020603050405020304" pitchFamily="18" charset="0"/>
                        </a:rPr>
                        <a:t>排序法</a:t>
                      </a:r>
                    </a:p>
                  </a:txBody>
                  <a:tcPr marL="0" marR="0" marT="0" marB="0" anchor="ctr"/>
                </a:tc>
                <a:tc>
                  <a:txBody>
                    <a:bodyPr/>
                    <a:lstStyle/>
                    <a:p>
                      <a:pPr algn="l"/>
                      <a:r>
                        <a:rPr lang="zh-CN" altLang="en-US">
                          <a:effectLst/>
                          <a:latin typeface="Times New Roman" panose="02020603050405020304" pitchFamily="18" charset="0"/>
                          <a:ea typeface="+mn-ea"/>
                          <a:cs typeface="Times New Roman" panose="02020603050405020304" pitchFamily="18" charset="0"/>
                        </a:rPr>
                        <a:t>最差时间分析</a:t>
                      </a:r>
                    </a:p>
                  </a:txBody>
                  <a:tcPr marL="0" marR="0" marT="0" marB="0" anchor="ctr"/>
                </a:tc>
                <a:tc>
                  <a:txBody>
                    <a:bodyPr/>
                    <a:lstStyle/>
                    <a:p>
                      <a:pPr algn="l"/>
                      <a:r>
                        <a:rPr lang="zh-CN" altLang="en-US" dirty="0">
                          <a:effectLst/>
                          <a:latin typeface="Times New Roman" panose="02020603050405020304" pitchFamily="18" charset="0"/>
                          <a:ea typeface="+mn-ea"/>
                          <a:cs typeface="Times New Roman" panose="02020603050405020304" pitchFamily="18" charset="0"/>
                        </a:rPr>
                        <a:t>平均时间复杂度</a:t>
                      </a:r>
                    </a:p>
                  </a:txBody>
                  <a:tcPr marL="0" marR="0" marT="0" marB="0" anchor="ctr"/>
                </a:tc>
                <a:tc>
                  <a:txBody>
                    <a:bodyPr/>
                    <a:lstStyle/>
                    <a:p>
                      <a:pPr algn="l"/>
                      <a:r>
                        <a:rPr lang="zh-CN" altLang="en-US">
                          <a:effectLst/>
                          <a:latin typeface="Times New Roman" panose="02020603050405020304" pitchFamily="18" charset="0"/>
                          <a:ea typeface="+mn-ea"/>
                          <a:cs typeface="Times New Roman" panose="02020603050405020304" pitchFamily="18" charset="0"/>
                        </a:rPr>
                        <a:t>稳定度</a:t>
                      </a:r>
                    </a:p>
                  </a:txBody>
                  <a:tcPr marL="0" marR="0" marT="0" marB="0" anchor="ctr"/>
                </a:tc>
                <a:tc>
                  <a:txBody>
                    <a:bodyPr/>
                    <a:lstStyle/>
                    <a:p>
                      <a:pPr algn="l"/>
                      <a:r>
                        <a:rPr lang="zh-CN" altLang="en-US">
                          <a:effectLst/>
                          <a:latin typeface="Times New Roman" panose="02020603050405020304" pitchFamily="18" charset="0"/>
                          <a:ea typeface="+mn-ea"/>
                          <a:cs typeface="Times New Roman" panose="02020603050405020304" pitchFamily="18" charset="0"/>
                        </a:rPr>
                        <a:t>空间复杂度</a:t>
                      </a:r>
                    </a:p>
                  </a:txBody>
                  <a:tcPr marL="0" marR="0" marT="0" marB="0" anchor="ctr"/>
                </a:tc>
                <a:extLst>
                  <a:ext uri="{0D108BD9-81ED-4DB2-BD59-A6C34878D82A}">
                    <a16:rowId xmlns:a16="http://schemas.microsoft.com/office/drawing/2014/main" val="2557708440"/>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冒泡排序</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O(n</a:t>
                      </a:r>
                      <a:r>
                        <a:rPr lang="en-US" baseline="30000" dirty="0">
                          <a:effectLst/>
                          <a:latin typeface="Times New Roman" panose="02020603050405020304" pitchFamily="18" charset="0"/>
                          <a:ea typeface="+mn-ea"/>
                          <a:cs typeface="Times New Roman" panose="02020603050405020304" pitchFamily="18" charset="0"/>
                        </a:rPr>
                        <a:t>2</a:t>
                      </a:r>
                      <a:r>
                        <a:rPr lang="en-US" dirty="0">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4067970323"/>
                  </a:ext>
                </a:extLst>
              </a:tr>
              <a:tr h="0">
                <a:tc>
                  <a:txBody>
                    <a:bodyPr/>
                    <a:lstStyle/>
                    <a:p>
                      <a:pPr algn="ctr"/>
                      <a:r>
                        <a:rPr lang="zh-CN" altLang="en-US" dirty="0">
                          <a:effectLst/>
                          <a:latin typeface="Times New Roman" panose="02020603050405020304" pitchFamily="18" charset="0"/>
                          <a:ea typeface="+mn-ea"/>
                          <a:cs typeface="Times New Roman" panose="02020603050405020304" pitchFamily="18" charset="0"/>
                        </a:rPr>
                        <a:t>快速排序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O(n*log</a:t>
                      </a:r>
                      <a:r>
                        <a:rPr lang="en-US" baseline="-25000" dirty="0">
                          <a:effectLst/>
                          <a:latin typeface="Times New Roman" panose="02020603050405020304" pitchFamily="18" charset="0"/>
                          <a:ea typeface="+mn-ea"/>
                          <a:cs typeface="Times New Roman" panose="02020603050405020304" pitchFamily="18" charset="0"/>
                        </a:rPr>
                        <a:t>2</a:t>
                      </a:r>
                      <a:r>
                        <a:rPr lang="en-US" dirty="0">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n)~O(n)</a:t>
                      </a:r>
                    </a:p>
                  </a:txBody>
                  <a:tcPr marL="0" marR="0" marT="0" marB="0" anchor="ctr"/>
                </a:tc>
                <a:extLst>
                  <a:ext uri="{0D108BD9-81ED-4DB2-BD59-A6C34878D82A}">
                    <a16:rowId xmlns:a16="http://schemas.microsoft.com/office/drawing/2014/main" val="1332135730"/>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选择排序</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O(n</a:t>
                      </a:r>
                      <a:r>
                        <a:rPr lang="en-US" baseline="30000" dirty="0">
                          <a:effectLst/>
                          <a:latin typeface="Times New Roman" panose="02020603050405020304" pitchFamily="18" charset="0"/>
                          <a:ea typeface="+mn-ea"/>
                          <a:cs typeface="Times New Roman" panose="02020603050405020304" pitchFamily="18" charset="0"/>
                        </a:rPr>
                        <a:t>2</a:t>
                      </a:r>
                      <a:r>
                        <a:rPr lang="en-US" dirty="0">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584502189"/>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二叉树排序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不一顶</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p>
                  </a:txBody>
                  <a:tcPr marL="0" marR="0" marT="0" marB="0" anchor="ctr"/>
                </a:tc>
                <a:extLst>
                  <a:ext uri="{0D108BD9-81ED-4DB2-BD59-A6C34878D82A}">
                    <a16:rowId xmlns:a16="http://schemas.microsoft.com/office/drawing/2014/main" val="3166025920"/>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插入排序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a:t>
                      </a:r>
                      <a:r>
                        <a:rPr lang="en-US" baseline="30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1648293819"/>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堆排序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O(n*log</a:t>
                      </a:r>
                      <a:r>
                        <a:rPr lang="en-US" baseline="-25000">
                          <a:effectLst/>
                          <a:latin typeface="Times New Roman" panose="02020603050405020304" pitchFamily="18" charset="0"/>
                          <a:ea typeface="+mn-ea"/>
                          <a:cs typeface="Times New Roman" panose="02020603050405020304" pitchFamily="18" charset="0"/>
                        </a:rPr>
                        <a:t>2</a:t>
                      </a:r>
                      <a:r>
                        <a:rPr lang="en-US">
                          <a:effectLst/>
                          <a:latin typeface="Times New Roman" panose="02020603050405020304" pitchFamily="18" charset="0"/>
                          <a:ea typeface="+mn-ea"/>
                          <a:cs typeface="Times New Roman" panose="02020603050405020304" pitchFamily="18" charset="0"/>
                        </a:rPr>
                        <a:t>n)</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不稳定</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4221644193"/>
                  </a:ext>
                </a:extLst>
              </a:tr>
              <a:tr h="0">
                <a:tc>
                  <a:txBody>
                    <a:bodyPr/>
                    <a:lstStyle/>
                    <a:p>
                      <a:pPr algn="ctr"/>
                      <a:r>
                        <a:rPr lang="zh-CN" altLang="en-US">
                          <a:effectLst/>
                          <a:latin typeface="Times New Roman" panose="02020603050405020304" pitchFamily="18" charset="0"/>
                          <a:ea typeface="+mn-ea"/>
                          <a:cs typeface="Times New Roman" panose="02020603050405020304" pitchFamily="18" charset="0"/>
                        </a:rPr>
                        <a:t>希尔排序</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a:t>
                      </a:r>
                    </a:p>
                  </a:txBody>
                  <a:tcPr marL="0" marR="0" marT="0" marB="0" anchor="ctr"/>
                </a:tc>
                <a:tc>
                  <a:txBody>
                    <a:bodyPr/>
                    <a:lstStyle/>
                    <a:p>
                      <a:pPr algn="ctr"/>
                      <a:r>
                        <a:rPr lang="en-US">
                          <a:effectLst/>
                          <a:latin typeface="Times New Roman" panose="02020603050405020304" pitchFamily="18" charset="0"/>
                          <a:ea typeface="+mn-ea"/>
                          <a:cs typeface="Times New Roman" panose="02020603050405020304" pitchFamily="18" charset="0"/>
                        </a:rPr>
                        <a:t>O</a:t>
                      </a:r>
                    </a:p>
                  </a:txBody>
                  <a:tcPr marL="0" marR="0" marT="0" marB="0" anchor="ctr"/>
                </a:tc>
                <a:tc>
                  <a:txBody>
                    <a:bodyPr/>
                    <a:lstStyle/>
                    <a:p>
                      <a:pPr algn="ctr"/>
                      <a:r>
                        <a:rPr lang="zh-CN" altLang="en-US">
                          <a:effectLst/>
                          <a:latin typeface="Times New Roman" panose="02020603050405020304" pitchFamily="18" charset="0"/>
                          <a:ea typeface="+mn-ea"/>
                          <a:cs typeface="Times New Roman" panose="02020603050405020304" pitchFamily="18" charset="0"/>
                        </a:rPr>
                        <a:t>不稳定</a:t>
                      </a:r>
                    </a:p>
                  </a:txBody>
                  <a:tcPr marL="0" marR="0" marT="0" marB="0" anchor="ctr"/>
                </a:tc>
                <a:tc>
                  <a:txBody>
                    <a:bodyPr/>
                    <a:lstStyle/>
                    <a:p>
                      <a:pPr algn="ctr"/>
                      <a:r>
                        <a:rPr lang="en-US" dirty="0">
                          <a:effectLst/>
                          <a:latin typeface="Times New Roman" panose="02020603050405020304" pitchFamily="18" charset="0"/>
                          <a:ea typeface="+mn-ea"/>
                          <a:cs typeface="Times New Roman" panose="02020603050405020304" pitchFamily="18" charset="0"/>
                        </a:rPr>
                        <a:t>O(1)</a:t>
                      </a:r>
                    </a:p>
                  </a:txBody>
                  <a:tcPr marL="0" marR="0" marT="0" marB="0" anchor="ctr"/>
                </a:tc>
                <a:extLst>
                  <a:ext uri="{0D108BD9-81ED-4DB2-BD59-A6C34878D82A}">
                    <a16:rowId xmlns:a16="http://schemas.microsoft.com/office/drawing/2014/main" val="1598031655"/>
                  </a:ext>
                </a:extLst>
              </a:tr>
            </a:tbl>
          </a:graphicData>
        </a:graphic>
      </p:graphicFrame>
    </p:spTree>
    <p:extLst>
      <p:ext uri="{BB962C8B-B14F-4D97-AF65-F5344CB8AC3E}">
        <p14:creationId xmlns:p14="http://schemas.microsoft.com/office/powerpoint/2010/main" val="3836023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89100" cy="5927725"/>
          </a:xfrm>
        </p:spPr>
        <p:txBody>
          <a:bodyPr>
            <a:normAutofit/>
          </a:bodyPr>
          <a:lstStyle/>
          <a:p>
            <a:pPr marL="0" indent="0">
              <a:lnSpc>
                <a:spcPct val="100000"/>
              </a:lnSpc>
              <a:buNone/>
            </a:pPr>
            <a:r>
              <a:rPr lang="en-US" altLang="zh-CN" dirty="0">
                <a:latin typeface="Times New Roman" panose="02020603050405020304" pitchFamily="18" charset="0"/>
                <a:cs typeface="Times New Roman" panose="02020603050405020304" pitchFamily="18" charset="0"/>
              </a:rPr>
              <a:t>32.</a:t>
            </a:r>
            <a:r>
              <a:rPr lang="zh-CN" altLang="en-US" dirty="0">
                <a:latin typeface="Times New Roman" panose="02020603050405020304" pitchFamily="18" charset="0"/>
                <a:cs typeface="Times New Roman" panose="02020603050405020304" pitchFamily="18" charset="0"/>
              </a:rPr>
              <a:t>判断下面的每个结点序列是否表示一个堆，如果不是堆，请把它调整成堆。</a:t>
            </a:r>
            <a:endParaRPr lang="en-US" altLang="zh-CN" dirty="0">
              <a:latin typeface="Times New Roman" panose="02020603050405020304" pitchFamily="18" charset="0"/>
              <a:cs typeface="Times New Roman" panose="02020603050405020304" pitchFamily="18" charset="0"/>
            </a:endParaRPr>
          </a:p>
          <a:p>
            <a:pPr marL="0" indent="0">
              <a:lnSpc>
                <a:spcPct val="100000"/>
              </a:lnSpc>
              <a:buNone/>
            </a:pPr>
            <a:r>
              <a:rPr lang="en-US" altLang="zh-CN" dirty="0"/>
              <a:t>(1) 100</a:t>
            </a:r>
            <a:r>
              <a:rPr lang="zh-CN" altLang="en-US" dirty="0"/>
              <a:t>，</a:t>
            </a:r>
            <a:r>
              <a:rPr lang="en-US" altLang="zh-CN" dirty="0"/>
              <a:t>90</a:t>
            </a:r>
            <a:r>
              <a:rPr lang="zh-CN" altLang="en-US" dirty="0"/>
              <a:t>，</a:t>
            </a:r>
            <a:r>
              <a:rPr lang="en-US" altLang="zh-CN" dirty="0"/>
              <a:t>80</a:t>
            </a:r>
            <a:r>
              <a:rPr lang="zh-CN" altLang="en-US" dirty="0"/>
              <a:t>，</a:t>
            </a:r>
            <a:r>
              <a:rPr lang="en-US" altLang="zh-CN" dirty="0"/>
              <a:t>60</a:t>
            </a:r>
            <a:r>
              <a:rPr lang="zh-CN" altLang="en-US" dirty="0"/>
              <a:t>，</a:t>
            </a:r>
            <a:r>
              <a:rPr lang="en-US" altLang="zh-CN" dirty="0"/>
              <a:t>85</a:t>
            </a:r>
            <a:r>
              <a:rPr lang="zh-CN" altLang="en-US" dirty="0"/>
              <a:t>，</a:t>
            </a:r>
            <a:r>
              <a:rPr lang="en-US" altLang="zh-CN" dirty="0"/>
              <a:t>75</a:t>
            </a:r>
            <a:r>
              <a:rPr lang="zh-CN" altLang="en-US" dirty="0"/>
              <a:t>，</a:t>
            </a:r>
            <a:r>
              <a:rPr lang="en-US" altLang="zh-CN" dirty="0"/>
              <a:t>20</a:t>
            </a:r>
            <a:r>
              <a:rPr lang="zh-CN" altLang="en-US" dirty="0"/>
              <a:t>，</a:t>
            </a:r>
            <a:r>
              <a:rPr lang="en-US" altLang="zh-CN" dirty="0"/>
              <a:t>25</a:t>
            </a:r>
            <a:r>
              <a:rPr lang="zh-CN" altLang="en-US" dirty="0"/>
              <a:t>，</a:t>
            </a:r>
            <a:r>
              <a:rPr lang="en-US" altLang="zh-CN" dirty="0"/>
              <a:t>10</a:t>
            </a:r>
            <a:r>
              <a:rPr lang="zh-CN" altLang="en-US" dirty="0"/>
              <a:t>，</a:t>
            </a:r>
            <a:r>
              <a:rPr lang="en-US" altLang="zh-CN" dirty="0"/>
              <a:t>70</a:t>
            </a:r>
            <a:r>
              <a:rPr lang="zh-CN" altLang="en-US" dirty="0"/>
              <a:t>，</a:t>
            </a:r>
            <a:r>
              <a:rPr lang="en-US" altLang="zh-CN" dirty="0"/>
              <a:t>65</a:t>
            </a:r>
            <a:r>
              <a:rPr lang="zh-CN" altLang="en-US" dirty="0"/>
              <a:t>，</a:t>
            </a:r>
            <a:r>
              <a:rPr lang="en-US" altLang="zh-CN" dirty="0"/>
              <a:t>50  </a:t>
            </a:r>
          </a:p>
          <a:p>
            <a:pPr marL="0" indent="0">
              <a:lnSpc>
                <a:spcPct val="100000"/>
              </a:lnSpc>
              <a:buNone/>
            </a:pPr>
            <a:r>
              <a:rPr lang="en-US" altLang="zh-CN" dirty="0"/>
              <a:t>(2) 100</a:t>
            </a:r>
            <a:r>
              <a:rPr lang="zh-CN" altLang="en-US" dirty="0"/>
              <a:t>，</a:t>
            </a:r>
            <a:r>
              <a:rPr lang="en-US" altLang="zh-CN" dirty="0"/>
              <a:t>70</a:t>
            </a:r>
            <a:r>
              <a:rPr lang="zh-CN" altLang="en-US" dirty="0"/>
              <a:t>，</a:t>
            </a:r>
            <a:r>
              <a:rPr lang="en-US" altLang="zh-CN" dirty="0"/>
              <a:t>50</a:t>
            </a:r>
            <a:r>
              <a:rPr lang="zh-CN" altLang="en-US" dirty="0"/>
              <a:t>，</a:t>
            </a:r>
            <a:r>
              <a:rPr lang="en-US" altLang="zh-CN" dirty="0"/>
              <a:t>20</a:t>
            </a:r>
            <a:r>
              <a:rPr lang="zh-CN" altLang="en-US" dirty="0"/>
              <a:t>，</a:t>
            </a:r>
            <a:r>
              <a:rPr lang="en-US" altLang="zh-CN" dirty="0"/>
              <a:t>90</a:t>
            </a:r>
            <a:r>
              <a:rPr lang="zh-CN" altLang="en-US" dirty="0"/>
              <a:t>，</a:t>
            </a:r>
            <a:r>
              <a:rPr lang="en-US" altLang="zh-CN" dirty="0"/>
              <a:t>75</a:t>
            </a:r>
            <a:r>
              <a:rPr lang="zh-CN" altLang="en-US" dirty="0"/>
              <a:t>，</a:t>
            </a:r>
            <a:r>
              <a:rPr lang="en-US" altLang="zh-CN" dirty="0"/>
              <a:t>60</a:t>
            </a:r>
            <a:r>
              <a:rPr lang="zh-CN" altLang="en-US" dirty="0"/>
              <a:t>，</a:t>
            </a:r>
            <a:r>
              <a:rPr lang="en-US" altLang="zh-CN" dirty="0"/>
              <a:t>25</a:t>
            </a:r>
            <a:r>
              <a:rPr lang="zh-CN" altLang="en-US" dirty="0"/>
              <a:t>，</a:t>
            </a:r>
            <a:r>
              <a:rPr lang="en-US" altLang="zh-CN" dirty="0"/>
              <a:t>10</a:t>
            </a:r>
            <a:r>
              <a:rPr lang="zh-CN" altLang="en-US" dirty="0"/>
              <a:t>，</a:t>
            </a:r>
            <a:r>
              <a:rPr lang="en-US" altLang="zh-CN" dirty="0"/>
              <a:t>85</a:t>
            </a:r>
            <a:r>
              <a:rPr lang="zh-CN" altLang="en-US" dirty="0"/>
              <a:t>，</a:t>
            </a:r>
            <a:r>
              <a:rPr lang="en-US" altLang="zh-CN" dirty="0"/>
              <a:t>65</a:t>
            </a:r>
            <a:r>
              <a:rPr lang="zh-CN" altLang="en-US" dirty="0"/>
              <a:t>，</a:t>
            </a:r>
            <a:r>
              <a:rPr lang="en-US" altLang="zh-CN" dirty="0"/>
              <a:t>80</a:t>
            </a:r>
          </a:p>
          <a:p>
            <a:pPr marL="0" indent="0">
              <a:lnSpc>
                <a:spcPct val="100000"/>
              </a:lnSpc>
              <a:buNone/>
            </a:pPr>
            <a:endParaRPr lang="en-US" altLang="zh-CN" dirty="0"/>
          </a:p>
          <a:p>
            <a:pPr marL="0" indent="0">
              <a:lnSpc>
                <a:spcPct val="100000"/>
              </a:lnSpc>
              <a:buNone/>
            </a:pPr>
            <a:r>
              <a:rPr lang="en-US" altLang="zh-CN" dirty="0"/>
              <a:t>(1) </a:t>
            </a:r>
            <a:r>
              <a:rPr lang="zh-CN" altLang="en-US" dirty="0"/>
              <a:t>是堆  </a:t>
            </a:r>
            <a:endParaRPr lang="en-US" altLang="zh-CN" dirty="0"/>
          </a:p>
          <a:p>
            <a:pPr marL="0" indent="0">
              <a:lnSpc>
                <a:spcPct val="100000"/>
              </a:lnSpc>
              <a:buNone/>
            </a:pPr>
            <a:r>
              <a:rPr lang="en-US" altLang="zh-CN" dirty="0"/>
              <a:t>(2) </a:t>
            </a:r>
            <a:r>
              <a:rPr lang="zh-CN" altLang="en-US" dirty="0"/>
              <a:t>不是堆。  </a:t>
            </a:r>
            <a:endParaRPr lang="en-US" altLang="zh-CN" dirty="0"/>
          </a:p>
          <a:p>
            <a:pPr marL="0" indent="0">
              <a:lnSpc>
                <a:spcPct val="100000"/>
              </a:lnSpc>
              <a:buNone/>
            </a:pPr>
            <a:r>
              <a:rPr lang="zh-CN" altLang="en-US" dirty="0"/>
              <a:t>调成大堆： </a:t>
            </a:r>
            <a:r>
              <a:rPr lang="en-US" altLang="zh-CN" dirty="0"/>
              <a:t>100,90,80,25,85,75,60,20,10,70,65,50 </a:t>
            </a:r>
            <a:endParaRPr lang="zh-CN" altLang="zh-CN" dirty="0"/>
          </a:p>
          <a:p>
            <a:pPr marL="0" indent="0">
              <a:lnSpc>
                <a:spcPct val="100000"/>
              </a:lnSpc>
              <a:buNone/>
            </a:pPr>
            <a:endParaRPr lang="zh-CN" altLang="zh-CN" dirty="0"/>
          </a:p>
        </p:txBody>
      </p:sp>
    </p:spTree>
    <p:extLst>
      <p:ext uri="{BB962C8B-B14F-4D97-AF65-F5344CB8AC3E}">
        <p14:creationId xmlns:p14="http://schemas.microsoft.com/office/powerpoint/2010/main" val="260110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8006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试讨论，能否在一颗中序全线索二叉树上查找给定节点</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的后续序列的后继？</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031031" y="1384298"/>
            <a:ext cx="3714750" cy="4562475"/>
          </a:xfrm>
          <a:prstGeom prst="rect">
            <a:avLst/>
          </a:prstGeom>
        </p:spPr>
      </p:pic>
      <p:sp>
        <p:nvSpPr>
          <p:cNvPr id="5" name="矩形 4"/>
          <p:cNvSpPr/>
          <p:nvPr/>
        </p:nvSpPr>
        <p:spPr>
          <a:xfrm>
            <a:off x="108469" y="1579281"/>
            <a:ext cx="6142206" cy="4832092"/>
          </a:xfrm>
          <a:prstGeom prst="rect">
            <a:avLst/>
          </a:prstGeom>
        </p:spPr>
        <p:txBody>
          <a:bodyPr wrap="square">
            <a:spAutoFit/>
          </a:bodyPr>
          <a:lstStyle/>
          <a:p>
            <a:pPr algn="just"/>
            <a:r>
              <a:rPr lang="zh-CN" altLang="en-US" sz="2800" dirty="0">
                <a:latin typeface="Times New Roman" panose="02020603050405020304" pitchFamily="18" charset="0"/>
                <a:cs typeface="Times New Roman" panose="02020603050405020304" pitchFamily="18" charset="0"/>
              </a:rPr>
              <a:t>        如果 p是根结点，则其后继为空。否则需查找 p的双亲结点。从 p结点开始中序线索遍历，如果某结点的左指针域等于 p，说明该结点是 p的双亲结点，且 p是它的左孩子；如果某结点的右指针域等于 p，说明该结点是 p的双亲结点，且 p是它的右孩子；如此即可确定访问次序。若是右孩子，其后继是双亲结点；若是左孩子，其后继是其兄弟最左下的子孙，如果兄弟不存在，其后继是其双亲结点。</a:t>
            </a:r>
          </a:p>
        </p:txBody>
      </p:sp>
    </p:spTree>
    <p:extLst>
      <p:ext uri="{BB962C8B-B14F-4D97-AF65-F5344CB8AC3E}">
        <p14:creationId xmlns:p14="http://schemas.microsoft.com/office/powerpoint/2010/main" val="14144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33.</a:t>
            </a:r>
            <a:r>
              <a:rPr lang="zh-CN" altLang="en-US" dirty="0">
                <a:latin typeface="Times New Roman" panose="02020603050405020304" pitchFamily="18" charset="0"/>
                <a:cs typeface="Times New Roman" panose="02020603050405020304" pitchFamily="18" charset="0"/>
              </a:rPr>
              <a:t>各种排序方法在各种情况下的关键字对比情况如何？</a:t>
            </a:r>
            <a:endParaRPr lang="en-US" altLang="zh-CN" dirty="0">
              <a:latin typeface="Times New Roman" panose="02020603050405020304" pitchFamily="18" charset="0"/>
              <a:cs typeface="Times New Roman" panose="02020603050405020304" pitchFamily="18" charset="0"/>
            </a:endParaRPr>
          </a:p>
          <a:p>
            <a:pPr marL="0" indent="0">
              <a:buNone/>
            </a:pPr>
            <a:r>
              <a:rPr lang="zh-CN" altLang="zh-CN" dirty="0"/>
              <a:t>假设有</a:t>
            </a:r>
            <a:r>
              <a:rPr lang="en-US" altLang="zh-CN" dirty="0"/>
              <a:t>n</a:t>
            </a:r>
            <a:r>
              <a:rPr lang="zh-CN" altLang="zh-CN" dirty="0"/>
              <a:t>个关键字。那么，针对以下的算法，分别讨论这些算法至少需要多少次关键字之间的两两比较</a:t>
            </a:r>
            <a:r>
              <a:rPr lang="en-US" altLang="zh-CN" dirty="0"/>
              <a:t>.</a:t>
            </a:r>
          </a:p>
          <a:p>
            <a:pPr marL="0" indent="0">
              <a:buNone/>
            </a:pPr>
            <a:r>
              <a:rPr lang="zh-CN" altLang="en-US" dirty="0">
                <a:latin typeface="Times New Roman" panose="02020603050405020304" pitchFamily="18" charset="0"/>
                <a:cs typeface="Times New Roman" panose="02020603050405020304" pitchFamily="18" charset="0"/>
              </a:rPr>
              <a:t>直接插入排序法，折半插入排序法，</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路插入排序法，表插入排序法，希尔排序，冒泡排序，快速排序，简单选择排序，堆排序，归并排序。</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065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lnSpc>
                <a:spcPct val="100000"/>
              </a:lnSpc>
              <a:buNone/>
            </a:pPr>
            <a:r>
              <a:rPr lang="en-US" altLang="zh-CN" dirty="0">
                <a:latin typeface="Times New Roman" panose="02020603050405020304" pitchFamily="18" charset="0"/>
                <a:cs typeface="Times New Roman" panose="02020603050405020304" pitchFamily="18" charset="0"/>
              </a:rPr>
              <a:t>33.</a:t>
            </a:r>
          </a:p>
          <a:p>
            <a:pPr>
              <a:lnSpc>
                <a:spcPct val="100000"/>
              </a:lnSpc>
            </a:pPr>
            <a:r>
              <a:rPr lang="zh-CN" altLang="zh-CN" dirty="0"/>
              <a:t>直接插入排序法：直接将关键字插入有序的序列当中，每次插入至少要比较一次，因此，</a:t>
            </a:r>
            <a:r>
              <a:rPr lang="en-US" altLang="zh-CN" dirty="0"/>
              <a:t>n</a:t>
            </a:r>
            <a:r>
              <a:rPr lang="zh-CN" altLang="zh-CN" dirty="0"/>
              <a:t>的数据至少要对比</a:t>
            </a:r>
            <a:r>
              <a:rPr lang="en-US" altLang="zh-CN" dirty="0"/>
              <a:t>n-1</a:t>
            </a:r>
            <a:r>
              <a:rPr lang="zh-CN" altLang="zh-CN" dirty="0"/>
              <a:t>次，最多对比</a:t>
            </a:r>
            <a:r>
              <a:rPr lang="en-US" altLang="zh-CN" dirty="0"/>
              <a:t>n(n-1)/2</a:t>
            </a:r>
            <a:r>
              <a:rPr lang="zh-CN" altLang="zh-CN" dirty="0"/>
              <a:t>次</a:t>
            </a:r>
          </a:p>
          <a:p>
            <a:pPr marL="0" indent="0">
              <a:lnSpc>
                <a:spcPct val="100000"/>
              </a:lnSpc>
              <a:buNone/>
            </a:pPr>
            <a:endParaRPr lang="zh-CN" altLang="zh-CN" dirty="0"/>
          </a:p>
          <a:p>
            <a:pPr>
              <a:lnSpc>
                <a:spcPct val="100000"/>
              </a:lnSpc>
            </a:pPr>
            <a:r>
              <a:rPr lang="zh-CN" altLang="zh-CN" dirty="0"/>
              <a:t>折半插入排序法：折半方法在最好和最坏情况下的比较次数是相同的，和查找不同，这里的插入无论如何都会对比下去，因此对于折半查找，对比次数为</a:t>
            </a:r>
            <a:r>
              <a:rPr lang="en-US" altLang="zh-CN" dirty="0" err="1"/>
              <a:t>nlogn</a:t>
            </a:r>
            <a:endParaRPr lang="en-US" altLang="zh-CN" dirty="0"/>
          </a:p>
          <a:p>
            <a:pPr>
              <a:lnSpc>
                <a:spcPct val="100000"/>
              </a:lnSpc>
            </a:pPr>
            <a:endParaRPr lang="en-US" altLang="zh-CN" dirty="0"/>
          </a:p>
          <a:p>
            <a:pPr>
              <a:lnSpc>
                <a:spcPct val="100000"/>
              </a:lnSpc>
            </a:pPr>
            <a:r>
              <a:rPr lang="zh-CN" altLang="zh-CN" dirty="0"/>
              <a:t>表插入排序法：使用顺序表来进行排序，只是使用的结构不同，使用的比较方法和直接插入法相同，最少对比</a:t>
            </a:r>
            <a:r>
              <a:rPr lang="en-US" altLang="zh-CN" dirty="0"/>
              <a:t>n-1</a:t>
            </a:r>
            <a:r>
              <a:rPr lang="zh-CN" altLang="zh-CN" dirty="0"/>
              <a:t>次，最多对比</a:t>
            </a:r>
            <a:r>
              <a:rPr lang="en-US" altLang="zh-CN" dirty="0"/>
              <a:t>n(n-1)/2</a:t>
            </a:r>
            <a:r>
              <a:rPr lang="zh-CN" altLang="zh-CN" dirty="0"/>
              <a:t>次</a:t>
            </a:r>
          </a:p>
          <a:p>
            <a:pPr>
              <a:lnSpc>
                <a:spcPct val="100000"/>
              </a:lnSpc>
            </a:pPr>
            <a:endParaRPr lang="zh-CN" altLang="zh-CN" dirty="0"/>
          </a:p>
        </p:txBody>
      </p:sp>
    </p:spTree>
    <p:extLst>
      <p:ext uri="{BB962C8B-B14F-4D97-AF65-F5344CB8AC3E}">
        <p14:creationId xmlns:p14="http://schemas.microsoft.com/office/powerpoint/2010/main" val="1723536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fontScale="85000" lnSpcReduction="10000"/>
          </a:bodyPr>
          <a:lstStyle/>
          <a:p>
            <a:pPr marL="0" indent="0">
              <a:lnSpc>
                <a:spcPct val="120000"/>
              </a:lnSpc>
              <a:buNone/>
            </a:pPr>
            <a:r>
              <a:rPr lang="en-US" altLang="zh-CN" sz="3300" dirty="0">
                <a:latin typeface="Times New Roman" panose="02020603050405020304" pitchFamily="18" charset="0"/>
                <a:cs typeface="Times New Roman" panose="02020603050405020304" pitchFamily="18" charset="0"/>
              </a:rPr>
              <a:t>33.</a:t>
            </a:r>
            <a:endParaRPr lang="zh-CN" altLang="zh-CN" sz="3300" dirty="0"/>
          </a:p>
          <a:p>
            <a:pPr>
              <a:lnSpc>
                <a:spcPct val="120000"/>
              </a:lnSpc>
            </a:pPr>
            <a:r>
              <a:rPr lang="en-US" altLang="zh-CN" dirty="0"/>
              <a:t>2-</a:t>
            </a:r>
            <a:r>
              <a:rPr lang="zh-CN" altLang="zh-CN" dirty="0"/>
              <a:t>路插入排序法：</a:t>
            </a:r>
            <a:r>
              <a:rPr lang="en-US" altLang="zh-CN" dirty="0"/>
              <a:t>2-</a:t>
            </a:r>
            <a:r>
              <a:rPr lang="zh-CN" altLang="zh-CN" dirty="0"/>
              <a:t>路插入排序是在折半插入排序的基础上进行的改进，目的是减少排序过程中记录移动的次数。</a:t>
            </a:r>
            <a:r>
              <a:rPr lang="en-US" altLang="zh-CN" dirty="0"/>
              <a:t>2-</a:t>
            </a:r>
            <a:r>
              <a:rPr lang="zh-CN" altLang="zh-CN" dirty="0"/>
              <a:t>路插入排序简单的说是以待排序序列中第一个记录为标准将序列分为两部分：小于该记录值的部分和大于该记录值的部分，两个部分都使用折半插入排序来完成排序。注意：当</a:t>
            </a:r>
            <a:r>
              <a:rPr lang="en-US" altLang="zh-CN" dirty="0"/>
              <a:t>L[1]</a:t>
            </a:r>
            <a:r>
              <a:rPr lang="zh-CN" altLang="zh-CN" dirty="0"/>
              <a:t>中的记录值最小时，</a:t>
            </a:r>
            <a:r>
              <a:rPr lang="en-US" altLang="zh-CN" dirty="0"/>
              <a:t>2-</a:t>
            </a:r>
            <a:r>
              <a:rPr lang="zh-CN" altLang="zh-CN" dirty="0"/>
              <a:t>路插入排序失去它的优越性，等同于折半插入排序。最大最小的比较次数和折半排序方法相同，都是</a:t>
            </a:r>
            <a:r>
              <a:rPr lang="en-US" altLang="zh-CN" dirty="0" err="1"/>
              <a:t>nlogn</a:t>
            </a:r>
            <a:r>
              <a:rPr lang="zh-CN" altLang="zh-CN" dirty="0"/>
              <a:t>。</a:t>
            </a:r>
          </a:p>
          <a:p>
            <a:pPr>
              <a:lnSpc>
                <a:spcPct val="120000"/>
              </a:lnSpc>
            </a:pPr>
            <a:endParaRPr lang="zh-CN" altLang="zh-CN" dirty="0"/>
          </a:p>
          <a:p>
            <a:pPr>
              <a:lnSpc>
                <a:spcPct val="120000"/>
              </a:lnSpc>
            </a:pPr>
            <a:r>
              <a:rPr lang="zh-CN" altLang="zh-CN" dirty="0"/>
              <a:t>希尔排序：希尔排序主题思路是先两两比较，然后在有序对与有序对之间比较，平均的时间复杂度是</a:t>
            </a:r>
            <a:r>
              <a:rPr lang="en-US" altLang="zh-CN" dirty="0"/>
              <a:t>O(n^1.5)</a:t>
            </a:r>
            <a:r>
              <a:rPr lang="zh-CN" altLang="zh-CN" dirty="0"/>
              <a:t>，对于最好的情况，接近于折半排序，只比较一半，因此时间复杂度最小为</a:t>
            </a:r>
            <a:r>
              <a:rPr lang="en-US" altLang="zh-CN" dirty="0" err="1"/>
              <a:t>nlogn</a:t>
            </a:r>
            <a:r>
              <a:rPr lang="zh-CN" altLang="zh-CN" dirty="0"/>
              <a:t>；最会的情况和直接插入排序相当，为</a:t>
            </a:r>
            <a:r>
              <a:rPr lang="en-US" altLang="zh-CN" dirty="0"/>
              <a:t>n(n-1)/2.</a:t>
            </a:r>
            <a:endParaRPr lang="zh-CN" altLang="zh-CN" dirty="0"/>
          </a:p>
          <a:p>
            <a:pPr>
              <a:lnSpc>
                <a:spcPct val="120000"/>
              </a:lnSpc>
            </a:pPr>
            <a:endParaRPr lang="zh-CN" altLang="zh-CN" dirty="0"/>
          </a:p>
        </p:txBody>
      </p:sp>
    </p:spTree>
    <p:extLst>
      <p:ext uri="{BB962C8B-B14F-4D97-AF65-F5344CB8AC3E}">
        <p14:creationId xmlns:p14="http://schemas.microsoft.com/office/powerpoint/2010/main" val="31778620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fontScale="62500" lnSpcReduction="20000"/>
          </a:bodyPr>
          <a:lstStyle/>
          <a:p>
            <a:pPr marL="0" indent="0">
              <a:lnSpc>
                <a:spcPct val="120000"/>
              </a:lnSpc>
              <a:buNone/>
            </a:pPr>
            <a:r>
              <a:rPr lang="en-US" altLang="zh-CN" dirty="0"/>
              <a:t> </a:t>
            </a:r>
          </a:p>
          <a:p>
            <a:pPr>
              <a:lnSpc>
                <a:spcPct val="120000"/>
              </a:lnSpc>
            </a:pPr>
            <a:r>
              <a:rPr lang="zh-CN" altLang="zh-CN" dirty="0"/>
              <a:t>冒泡排序：在排序过程中相邻量元素之间进行对比，如果逆序则交换顺序。如果一趟中没有交换，则终止排序。最小的排序次数为</a:t>
            </a:r>
            <a:r>
              <a:rPr lang="en-US" altLang="zh-CN" dirty="0"/>
              <a:t>n-1</a:t>
            </a:r>
            <a:r>
              <a:rPr lang="zh-CN" altLang="zh-CN" dirty="0"/>
              <a:t>，最大的为</a:t>
            </a:r>
            <a:r>
              <a:rPr lang="en-US" altLang="zh-CN" dirty="0"/>
              <a:t>n(n-1)/2</a:t>
            </a:r>
            <a:endParaRPr lang="zh-CN" altLang="zh-CN" dirty="0"/>
          </a:p>
          <a:p>
            <a:pPr>
              <a:lnSpc>
                <a:spcPct val="120000"/>
              </a:lnSpc>
            </a:pPr>
            <a:endParaRPr lang="zh-CN" altLang="zh-CN" dirty="0"/>
          </a:p>
          <a:p>
            <a:pPr>
              <a:lnSpc>
                <a:spcPct val="120000"/>
              </a:lnSpc>
            </a:pPr>
            <a:r>
              <a:rPr lang="zh-CN" altLang="zh-CN" dirty="0"/>
              <a:t>快速排序：最好的情况是每次都能均匀的划分序列</a:t>
            </a:r>
            <a:r>
              <a:rPr lang="en-US" altLang="zh-CN" dirty="0"/>
              <a:t>.</a:t>
            </a:r>
            <a:r>
              <a:rPr lang="zh-CN" altLang="zh-CN" dirty="0"/>
              <a:t>是的数据没有和至少一半的数据进行比较，因此最少的对比次数为</a:t>
            </a:r>
            <a:r>
              <a:rPr lang="en-US" altLang="zh-CN" dirty="0" err="1"/>
              <a:t>nlogn</a:t>
            </a:r>
            <a:r>
              <a:rPr lang="zh-CN" altLang="zh-CN" dirty="0"/>
              <a:t>，最坏的是全部比较，为</a:t>
            </a:r>
            <a:r>
              <a:rPr lang="en-US" altLang="zh-CN" dirty="0"/>
              <a:t>n(n-1)/2 (</a:t>
            </a:r>
            <a:r>
              <a:rPr lang="zh-CN" altLang="zh-CN" dirty="0"/>
              <a:t>在序列有序的情况下</a:t>
            </a:r>
            <a:r>
              <a:rPr lang="en-US" altLang="zh-CN" dirty="0"/>
              <a:t>)</a:t>
            </a:r>
            <a:endParaRPr lang="zh-CN" altLang="zh-CN" dirty="0"/>
          </a:p>
          <a:p>
            <a:pPr>
              <a:lnSpc>
                <a:spcPct val="120000"/>
              </a:lnSpc>
            </a:pPr>
            <a:endParaRPr lang="zh-CN" altLang="zh-CN" dirty="0"/>
          </a:p>
          <a:p>
            <a:pPr>
              <a:lnSpc>
                <a:spcPct val="120000"/>
              </a:lnSpc>
            </a:pPr>
            <a:r>
              <a:rPr lang="zh-CN" altLang="zh-CN" dirty="0"/>
              <a:t>简单选择排序：从</a:t>
            </a:r>
            <a:r>
              <a:rPr lang="en-US" altLang="zh-CN" dirty="0"/>
              <a:t>n-i+1</a:t>
            </a:r>
            <a:r>
              <a:rPr lang="zh-CN" altLang="zh-CN" dirty="0"/>
              <a:t>个元素中对比选择最小的元素放在第</a:t>
            </a:r>
            <a:r>
              <a:rPr lang="en-US" altLang="zh-CN" dirty="0" err="1"/>
              <a:t>i</a:t>
            </a:r>
            <a:r>
              <a:rPr lang="zh-CN" altLang="zh-CN" dirty="0"/>
              <a:t>个位置。最大和最小对比次数相同，均为：</a:t>
            </a:r>
            <a:r>
              <a:rPr lang="en-US" altLang="zh-CN" dirty="0"/>
              <a:t>n(n-1)/2</a:t>
            </a:r>
            <a:endParaRPr lang="zh-CN" altLang="zh-CN" dirty="0"/>
          </a:p>
          <a:p>
            <a:pPr>
              <a:lnSpc>
                <a:spcPct val="120000"/>
              </a:lnSpc>
            </a:pPr>
            <a:endParaRPr lang="zh-CN" altLang="zh-CN" dirty="0"/>
          </a:p>
          <a:p>
            <a:pPr>
              <a:lnSpc>
                <a:spcPct val="120000"/>
              </a:lnSpc>
            </a:pPr>
            <a:r>
              <a:rPr lang="zh-CN" altLang="zh-CN" dirty="0"/>
              <a:t>堆排序：堆排序在排序的过程中，移动到堆定的元素只需要在自身节点两棵树中的一颗中进行节点比较，时间复杂度和这边查找相同，为</a:t>
            </a:r>
            <a:r>
              <a:rPr lang="en-US" altLang="zh-CN" dirty="0" err="1"/>
              <a:t>nlogn</a:t>
            </a:r>
            <a:endParaRPr lang="zh-CN" altLang="zh-CN" dirty="0"/>
          </a:p>
          <a:p>
            <a:pPr>
              <a:lnSpc>
                <a:spcPct val="120000"/>
              </a:lnSpc>
            </a:pPr>
            <a:endParaRPr lang="zh-CN" altLang="zh-CN" dirty="0"/>
          </a:p>
          <a:p>
            <a:pPr>
              <a:lnSpc>
                <a:spcPct val="120000"/>
              </a:lnSpc>
            </a:pPr>
            <a:r>
              <a:rPr lang="zh-CN" altLang="zh-CN" dirty="0"/>
              <a:t>归并排序：算法大体思路和</a:t>
            </a:r>
            <a:r>
              <a:rPr lang="en-US" altLang="zh-CN" dirty="0"/>
              <a:t>2-</a:t>
            </a:r>
            <a:r>
              <a:rPr lang="zh-CN" altLang="zh-CN" dirty="0"/>
              <a:t>路插入排序比较相似，对比次数的最大最小值为</a:t>
            </a:r>
            <a:r>
              <a:rPr lang="en-US" altLang="zh-CN" dirty="0" err="1"/>
              <a:t>nlogn</a:t>
            </a:r>
            <a:endParaRPr lang="zh-CN" altLang="zh-CN" dirty="0"/>
          </a:p>
        </p:txBody>
      </p:sp>
      <p:sp>
        <p:nvSpPr>
          <p:cNvPr id="4" name="矩形 3"/>
          <p:cNvSpPr/>
          <p:nvPr/>
        </p:nvSpPr>
        <p:spPr>
          <a:xfrm>
            <a:off x="104775" y="578844"/>
            <a:ext cx="633507" cy="564257"/>
          </a:xfrm>
          <a:prstGeom prst="rect">
            <a:avLst/>
          </a:prstGeom>
        </p:spPr>
        <p:txBody>
          <a:bodyPr wrap="none">
            <a:spAutoFit/>
          </a:bodyPr>
          <a:lstStyle/>
          <a:p>
            <a:pPr>
              <a:lnSpc>
                <a:spcPct val="120000"/>
              </a:lnSpc>
            </a:pPr>
            <a:r>
              <a:rPr lang="en-US" altLang="zh-CN" sz="2800" dirty="0">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2572860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lnSpc>
                <a:spcPct val="120000"/>
              </a:lnSpc>
              <a:buNone/>
            </a:pPr>
            <a:r>
              <a:rPr lang="en-US" altLang="zh-CN" dirty="0">
                <a:latin typeface="Times New Roman" panose="02020603050405020304" pitchFamily="18" charset="0"/>
                <a:cs typeface="Times New Roman" panose="02020603050405020304" pitchFamily="18" charset="0"/>
              </a:rPr>
              <a:t>34.</a:t>
            </a:r>
            <a:r>
              <a:rPr lang="zh-CN" altLang="en-US" dirty="0"/>
              <a:t>荷兰国旗问题：设有一个仅由红、白、蓝三种颜色的条块组成的条块序列。请编写一个时间复杂度为</a:t>
            </a:r>
            <a:r>
              <a:rPr lang="en-US" altLang="zh-CN" dirty="0"/>
              <a:t>O(n)</a:t>
            </a:r>
            <a:r>
              <a:rPr lang="zh-CN" altLang="en-US" dirty="0"/>
              <a:t>的算法，使得这些条块按照红、白、</a:t>
            </a:r>
            <a:r>
              <a:rPr lang="zh-CN" altLang="en-US" dirty="0">
                <a:latin typeface="Times New Roman" panose="02020603050405020304" pitchFamily="18" charset="0"/>
                <a:cs typeface="Times New Roman" panose="02020603050405020304" pitchFamily="18" charset="0"/>
              </a:rPr>
              <a:t>蓝的顺序排好，及排成荷兰旗的图案。</a:t>
            </a:r>
            <a:endParaRPr lang="en-US" altLang="zh-CN" dirty="0">
              <a:latin typeface="Times New Roman" panose="02020603050405020304" pitchFamily="18" charset="0"/>
              <a:cs typeface="Times New Roman" panose="02020603050405020304" pitchFamily="18" charset="0"/>
            </a:endParaRPr>
          </a:p>
          <a:p>
            <a:pPr marL="0" indent="0">
              <a:lnSpc>
                <a:spcPct val="120000"/>
              </a:lnSpc>
              <a:buNone/>
            </a:pPr>
            <a:endParaRPr lang="en-US" altLang="zh-CN" dirty="0">
              <a:latin typeface="Times New Roman" panose="02020603050405020304" pitchFamily="18" charset="0"/>
              <a:cs typeface="Times New Roman" panose="02020603050405020304" pitchFamily="18" charset="0"/>
            </a:endParaRPr>
          </a:p>
          <a:p>
            <a:pPr marL="0" indent="0">
              <a:lnSpc>
                <a:spcPct val="120000"/>
              </a:lnSpc>
              <a:buNone/>
            </a:pPr>
            <a:r>
              <a:rPr lang="zh-CN" altLang="zh-CN" dirty="0"/>
              <a:t>分析</a:t>
            </a:r>
            <a:r>
              <a:rPr lang="en-US" altLang="zh-CN" dirty="0"/>
              <a:t>:</a:t>
            </a:r>
            <a:r>
              <a:rPr lang="zh-CN" altLang="zh-CN" dirty="0"/>
              <a:t>这个算法中设立了三个指针</a:t>
            </a:r>
            <a:r>
              <a:rPr lang="en-US" altLang="zh-CN" dirty="0"/>
              <a:t>.</a:t>
            </a:r>
            <a:r>
              <a:rPr lang="zh-CN" altLang="zh-CN" dirty="0"/>
              <a:t>其中</a:t>
            </a:r>
            <a:r>
              <a:rPr lang="en-US" altLang="zh-CN" dirty="0"/>
              <a:t>,j</a:t>
            </a:r>
            <a:r>
              <a:rPr lang="zh-CN" altLang="zh-CN" dirty="0"/>
              <a:t>表示当前元素</a:t>
            </a:r>
            <a:r>
              <a:rPr lang="en-US" altLang="zh-CN" dirty="0"/>
              <a:t>;</a:t>
            </a:r>
            <a:r>
              <a:rPr lang="en-US" altLang="zh-CN" dirty="0" err="1"/>
              <a:t>i</a:t>
            </a:r>
            <a:r>
              <a:rPr lang="zh-CN" altLang="zh-CN" dirty="0"/>
              <a:t>以前的元素全部为红色</a:t>
            </a:r>
            <a:r>
              <a:rPr lang="en-US" altLang="zh-CN" dirty="0"/>
              <a:t>;k</a:t>
            </a:r>
            <a:r>
              <a:rPr lang="zh-CN" altLang="zh-CN" dirty="0"/>
              <a:t>以后的元素全部为蓝色</a:t>
            </a:r>
            <a:r>
              <a:rPr lang="en-US" altLang="zh-CN" dirty="0"/>
              <a:t>.</a:t>
            </a:r>
            <a:r>
              <a:rPr lang="zh-CN" altLang="zh-CN" dirty="0"/>
              <a:t>这样</a:t>
            </a:r>
            <a:r>
              <a:rPr lang="en-US" altLang="zh-CN" dirty="0"/>
              <a:t>,</a:t>
            </a:r>
            <a:r>
              <a:rPr lang="zh-CN" altLang="zh-CN" dirty="0"/>
              <a:t>就可以根据</a:t>
            </a:r>
            <a:r>
              <a:rPr lang="en-US" altLang="zh-CN" dirty="0"/>
              <a:t>j</a:t>
            </a:r>
            <a:r>
              <a:rPr lang="zh-CN" altLang="zh-CN" dirty="0"/>
              <a:t>的颜色</a:t>
            </a:r>
            <a:r>
              <a:rPr lang="en-US" altLang="zh-CN" dirty="0"/>
              <a:t>,</a:t>
            </a:r>
            <a:r>
              <a:rPr lang="zh-CN" altLang="zh-CN" dirty="0"/>
              <a:t>把其交换到序列的前部或者后部</a:t>
            </a:r>
            <a:r>
              <a:rPr lang="en-US" altLang="zh-CN" dirty="0"/>
              <a:t>. </a:t>
            </a:r>
          </a:p>
        </p:txBody>
      </p:sp>
    </p:spTree>
    <p:extLst>
      <p:ext uri="{BB962C8B-B14F-4D97-AF65-F5344CB8AC3E}">
        <p14:creationId xmlns:p14="http://schemas.microsoft.com/office/powerpoint/2010/main" val="31753842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第十章 内部排序</a:t>
            </a:r>
          </a:p>
        </p:txBody>
      </p:sp>
      <p:sp>
        <p:nvSpPr>
          <p:cNvPr id="3" name="内容占位符 2"/>
          <p:cNvSpPr>
            <a:spLocks noGrp="1"/>
          </p:cNvSpPr>
          <p:nvPr>
            <p:ph idx="1"/>
          </p:nvPr>
        </p:nvSpPr>
        <p:spPr>
          <a:xfrm>
            <a:off x="104775" y="701674"/>
            <a:ext cx="8877300" cy="5927725"/>
          </a:xfrm>
        </p:spPr>
        <p:txBody>
          <a:bodyPr>
            <a:normAutofit/>
          </a:bodyPr>
          <a:lstStyle/>
          <a:p>
            <a:pPr marL="0" indent="0">
              <a:lnSpc>
                <a:spcPct val="120000"/>
              </a:lnSpc>
              <a:buNone/>
            </a:pPr>
            <a:r>
              <a:rPr lang="en-US" altLang="zh-CN" dirty="0">
                <a:latin typeface="Times New Roman" panose="02020603050405020304" pitchFamily="18" charset="0"/>
                <a:cs typeface="Times New Roman" panose="02020603050405020304" pitchFamily="18" charset="0"/>
              </a:rPr>
              <a:t>34.</a:t>
            </a:r>
            <a:endParaRPr lang="en-US" altLang="zh-CN" dirty="0"/>
          </a:p>
        </p:txBody>
      </p:sp>
      <p:sp>
        <p:nvSpPr>
          <p:cNvPr id="4" name="矩形 3"/>
          <p:cNvSpPr/>
          <p:nvPr/>
        </p:nvSpPr>
        <p:spPr>
          <a:xfrm>
            <a:off x="544062" y="701674"/>
            <a:ext cx="8599938" cy="5940088"/>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typedef enum {RED,WHITE,BLUE} color; //三种颜色 </a:t>
            </a:r>
          </a:p>
          <a:p>
            <a:r>
              <a:rPr lang="zh-CN" altLang="en-US" sz="2000" dirty="0">
                <a:latin typeface="Times New Roman" panose="02020603050405020304" pitchFamily="18" charset="0"/>
                <a:cs typeface="Times New Roman" panose="02020603050405020304" pitchFamily="18" charset="0"/>
              </a:rPr>
              <a:t>void Flag_Arrange(color a[ ],int n)//把由三种颜色组成的序列重排为按照红,白,蓝的顺序排列</a:t>
            </a:r>
          </a:p>
          <a:p>
            <a:r>
              <a:rPr lang="zh-CN" altLang="en-US" sz="2000" dirty="0">
                <a:latin typeface="Times New Roman" panose="02020603050405020304" pitchFamily="18" charset="0"/>
                <a:cs typeface="Times New Roman" panose="02020603050405020304" pitchFamily="18" charset="0"/>
              </a:rPr>
              <a:t>{</a:t>
            </a:r>
          </a:p>
          <a:p>
            <a:r>
              <a:rPr lang="zh-CN" altLang="en-US" sz="2000" dirty="0">
                <a:latin typeface="Times New Roman" panose="02020603050405020304" pitchFamily="18" charset="0"/>
                <a:cs typeface="Times New Roman" panose="02020603050405020304" pitchFamily="18" charset="0"/>
              </a:rPr>
              <a:t>  i=0;j=0;k=n-1;</a:t>
            </a:r>
          </a:p>
          <a:p>
            <a:r>
              <a:rPr lang="zh-CN" altLang="en-US" sz="2000" dirty="0">
                <a:latin typeface="Times New Roman" panose="02020603050405020304" pitchFamily="18" charset="0"/>
                <a:cs typeface="Times New Roman" panose="02020603050405020304" pitchFamily="18" charset="0"/>
              </a:rPr>
              <a:t>  while(j&lt;=k)</a:t>
            </a:r>
          </a:p>
          <a:p>
            <a:r>
              <a:rPr lang="zh-CN" altLang="en-US" sz="2000" dirty="0">
                <a:latin typeface="Times New Roman" panose="02020603050405020304" pitchFamily="18" charset="0"/>
                <a:cs typeface="Times New Roman" panose="02020603050405020304" pitchFamily="18" charset="0"/>
              </a:rPr>
              <a:t>    switch(a[j])</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      case RED:</a:t>
            </a:r>
          </a:p>
          <a:p>
            <a:r>
              <a:rPr lang="zh-CN" altLang="en-US" sz="2000" dirty="0">
                <a:latin typeface="Times New Roman" panose="02020603050405020304" pitchFamily="18" charset="0"/>
                <a:cs typeface="Times New Roman" panose="02020603050405020304" pitchFamily="18" charset="0"/>
              </a:rPr>
              <a:t>        a[i]&lt;-&gt;a[j]; i++; j++;</a:t>
            </a:r>
          </a:p>
          <a:p>
            <a:r>
              <a:rPr lang="zh-CN" altLang="en-US" sz="2000" dirty="0">
                <a:latin typeface="Times New Roman" panose="02020603050405020304" pitchFamily="18" charset="0"/>
                <a:cs typeface="Times New Roman" panose="02020603050405020304" pitchFamily="18" charset="0"/>
              </a:rPr>
              <a:t>        break;</a:t>
            </a:r>
          </a:p>
          <a:p>
            <a:r>
              <a:rPr lang="zh-CN" altLang="en-US" sz="2000" dirty="0">
                <a:latin typeface="Times New Roman" panose="02020603050405020304" pitchFamily="18" charset="0"/>
                <a:cs typeface="Times New Roman" panose="02020603050405020304" pitchFamily="18" charset="0"/>
              </a:rPr>
              <a:t>      case WHITE:</a:t>
            </a:r>
          </a:p>
          <a:p>
            <a:r>
              <a:rPr lang="zh-CN" altLang="en-US" sz="2000" dirty="0">
                <a:latin typeface="Times New Roman" panose="02020603050405020304" pitchFamily="18" charset="0"/>
                <a:cs typeface="Times New Roman" panose="02020603050405020304" pitchFamily="18" charset="0"/>
              </a:rPr>
              <a:t>        j++;</a:t>
            </a:r>
          </a:p>
          <a:p>
            <a:r>
              <a:rPr lang="zh-CN" altLang="en-US" sz="2000" dirty="0">
                <a:latin typeface="Times New Roman" panose="02020603050405020304" pitchFamily="18" charset="0"/>
                <a:cs typeface="Times New Roman" panose="02020603050405020304" pitchFamily="18" charset="0"/>
              </a:rPr>
              <a:t>        break;</a:t>
            </a:r>
          </a:p>
          <a:p>
            <a:r>
              <a:rPr lang="zh-CN" altLang="en-US" sz="2000" dirty="0">
                <a:latin typeface="Times New Roman" panose="02020603050405020304" pitchFamily="18" charset="0"/>
                <a:cs typeface="Times New Roman" panose="02020603050405020304" pitchFamily="18" charset="0"/>
              </a:rPr>
              <a:t>      case BLUE:</a:t>
            </a:r>
          </a:p>
          <a:p>
            <a:r>
              <a:rPr lang="zh-CN" altLang="en-US" sz="2000" dirty="0">
                <a:latin typeface="Times New Roman" panose="02020603050405020304" pitchFamily="18" charset="0"/>
                <a:cs typeface="Times New Roman" panose="02020603050405020304" pitchFamily="18" charset="0"/>
              </a:rPr>
              <a:t>        a[j]&lt;-&gt;a[k];</a:t>
            </a:r>
          </a:p>
          <a:p>
            <a:r>
              <a:rPr lang="zh-CN" altLang="en-US" sz="2000" dirty="0">
                <a:latin typeface="Times New Roman" panose="02020603050405020304" pitchFamily="18" charset="0"/>
                <a:cs typeface="Times New Roman" panose="02020603050405020304" pitchFamily="18" charset="0"/>
              </a:rPr>
              <a:t>        k--; //这里没有j++;语句是为了防止交换后a[j]仍为蓝色的情况</a:t>
            </a:r>
          </a:p>
          <a:p>
            <a:r>
              <a:rPr lang="zh-CN" altLang="en-US" sz="2000" dirty="0">
                <a:latin typeface="Times New Roman" panose="02020603050405020304" pitchFamily="18" charset="0"/>
                <a:cs typeface="Times New Roman" panose="02020603050405020304" pitchFamily="18" charset="0"/>
              </a:rPr>
              <a:t>    }</a:t>
            </a:r>
          </a:p>
          <a:p>
            <a:r>
              <a:rPr lang="zh-CN" altLang="en-US" sz="2000" dirty="0">
                <a:latin typeface="Times New Roman" panose="02020603050405020304" pitchFamily="18" charset="0"/>
                <a:cs typeface="Times New Roman" panose="02020603050405020304" pitchFamily="18" charset="0"/>
              </a:rPr>
              <a:t>}//Flag_Arrange</a:t>
            </a:r>
          </a:p>
        </p:txBody>
      </p:sp>
    </p:spTree>
    <p:extLst>
      <p:ext uri="{BB962C8B-B14F-4D97-AF65-F5344CB8AC3E}">
        <p14:creationId xmlns:p14="http://schemas.microsoft.com/office/powerpoint/2010/main" val="105010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对于那些所有非叶子结点均含有左右子数的二叉树：</a:t>
            </a:r>
          </a:p>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试问：有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个叶子结点的树中共有多少个结点？</a:t>
            </a: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试证明：              ，其中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为叶子结点的个数，</a:t>
            </a:r>
            <a:r>
              <a:rPr lang="en-US" altLang="zh-CN" dirty="0">
                <a:latin typeface="Times New Roman" panose="02020603050405020304" pitchFamily="18" charset="0"/>
                <a:cs typeface="Times New Roman" panose="02020603050405020304" pitchFamily="18" charset="0"/>
              </a:rPr>
              <a:t>li </a:t>
            </a:r>
          </a:p>
          <a:p>
            <a:pPr marL="0" indent="0">
              <a:buNone/>
            </a:pPr>
            <a:r>
              <a:rPr lang="zh-CN" altLang="en-US" dirty="0">
                <a:latin typeface="Times New Roman" panose="02020603050405020304" pitchFamily="18" charset="0"/>
                <a:cs typeface="Times New Roman" panose="02020603050405020304" pitchFamily="18" charset="0"/>
              </a:rPr>
              <a:t>表示第 </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个叶子结点所在的层次（设根节点所在层次为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答：</a:t>
            </a: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t>（</a:t>
            </a:r>
            <a:r>
              <a:rPr lang="en-US" altLang="zh-CN" dirty="0"/>
              <a:t>1</a:t>
            </a:r>
            <a:r>
              <a:rPr lang="zh-CN" altLang="en-US" dirty="0"/>
              <a:t>）总结点数为 </a:t>
            </a:r>
            <a:r>
              <a:rPr lang="en-US" altLang="zh-CN" dirty="0"/>
              <a:t>1+ 2</a:t>
            </a:r>
            <a:r>
              <a:rPr lang="en-US" altLang="zh-CN" i="1" dirty="0"/>
              <a:t>n</a:t>
            </a:r>
            <a:r>
              <a:rPr lang="en-US" altLang="zh-CN" baseline="-25000" dirty="0"/>
              <a:t>1</a:t>
            </a:r>
            <a:r>
              <a:rPr lang="en-US" altLang="zh-CN" dirty="0"/>
              <a:t> </a:t>
            </a:r>
            <a:r>
              <a:rPr lang="zh-CN" altLang="en-US" dirty="0"/>
              <a:t>，其中 </a:t>
            </a:r>
            <a:r>
              <a:rPr lang="en-US" altLang="zh-CN" i="1" dirty="0"/>
              <a:t>n</a:t>
            </a:r>
            <a:r>
              <a:rPr lang="en-US" altLang="zh-CN" baseline="-25000" dirty="0"/>
              <a:t>1</a:t>
            </a:r>
            <a:r>
              <a:rPr lang="zh-CN" altLang="en-US" dirty="0"/>
              <a:t>为非叶子结点数，而叶子结点数为 </a:t>
            </a:r>
            <a:r>
              <a:rPr lang="en-US" altLang="zh-CN" i="1" dirty="0"/>
              <a:t>n=n</a:t>
            </a:r>
            <a:r>
              <a:rPr lang="en-US" altLang="zh-CN" baseline="-25000" dirty="0"/>
              <a:t>1</a:t>
            </a:r>
            <a:r>
              <a:rPr lang="en-US" altLang="zh-CN" dirty="0"/>
              <a:t> + 1</a:t>
            </a:r>
            <a:r>
              <a:rPr lang="zh-CN" altLang="en-US" dirty="0"/>
              <a:t>，所以总结点数为 </a:t>
            </a:r>
            <a:r>
              <a:rPr lang="en-US" altLang="zh-CN" dirty="0"/>
              <a:t>2</a:t>
            </a:r>
            <a:r>
              <a:rPr lang="en-US" altLang="zh-CN" i="1" dirty="0"/>
              <a:t>n </a:t>
            </a:r>
            <a:r>
              <a:rPr lang="en-US" altLang="zh-CN" dirty="0"/>
              <a:t>-1</a:t>
            </a:r>
            <a:r>
              <a:rPr lang="zh-CN" altLang="en-US" dirty="0"/>
              <a:t>。</a:t>
            </a:r>
            <a:br>
              <a:rPr lang="zh-CN" altLang="en-US" dirty="0"/>
            </a:br>
            <a:endParaRPr lang="en-US" altLang="zh-CN" dirty="0">
              <a:latin typeface="Times New Roman" panose="02020603050405020304" pitchFamily="18" charset="0"/>
              <a:cs typeface="Times New Roman" panose="02020603050405020304" pitchFamily="18" charset="0"/>
            </a:endParaRPr>
          </a:p>
        </p:txBody>
      </p:sp>
      <p:grpSp>
        <p:nvGrpSpPr>
          <p:cNvPr id="6" name="组合 5"/>
          <p:cNvGrpSpPr/>
          <p:nvPr/>
        </p:nvGrpSpPr>
        <p:grpSpPr>
          <a:xfrm>
            <a:off x="820534" y="1581226"/>
            <a:ext cx="2395833" cy="1401038"/>
            <a:chOff x="594360" y="-386624"/>
            <a:chExt cx="2395833" cy="1401038"/>
          </a:xfrm>
        </p:grpSpPr>
        <p:pic>
          <p:nvPicPr>
            <p:cNvPr id="4" name="图片 3"/>
            <p:cNvPicPr>
              <a:picLocks noChangeAspect="1"/>
            </p:cNvPicPr>
            <p:nvPr/>
          </p:nvPicPr>
          <p:blipFill rotWithShape="1">
            <a:blip r:embed="rId2"/>
            <a:srcRect l="17761" t="41053" r="68109" b="21963"/>
            <a:stretch/>
          </p:blipFill>
          <p:spPr>
            <a:xfrm>
              <a:off x="1748247" y="-386624"/>
              <a:ext cx="1241946" cy="709685"/>
            </a:xfrm>
            <a:prstGeom prst="rect">
              <a:avLst/>
            </a:prstGeom>
          </p:spPr>
        </p:pic>
        <p:sp>
          <p:nvSpPr>
            <p:cNvPr id="5" name="矩形 4"/>
            <p:cNvSpPr/>
            <p:nvPr/>
          </p:nvSpPr>
          <p:spPr>
            <a:xfrm>
              <a:off x="594360" y="701674"/>
              <a:ext cx="468630" cy="3127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0374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5.</a:t>
            </a:r>
          </a:p>
          <a:p>
            <a:pPr marL="0" indent="0">
              <a:buNone/>
            </a:pPr>
            <a:br>
              <a:rPr lang="zh-CN" altLang="en-US" dirty="0"/>
            </a:br>
            <a:endParaRPr lang="en-US" altLang="zh-CN"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5490" y="1086667"/>
            <a:ext cx="9251340" cy="5388584"/>
          </a:xfrm>
          <a:prstGeom prst="rect">
            <a:avLst/>
          </a:prstGeom>
        </p:spPr>
      </p:pic>
    </p:spTree>
    <p:extLst>
      <p:ext uri="{BB962C8B-B14F-4D97-AF65-F5344CB8AC3E}">
        <p14:creationId xmlns:p14="http://schemas.microsoft.com/office/powerpoint/2010/main" val="268561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775" y="-311149"/>
            <a:ext cx="7886700" cy="1325563"/>
          </a:xfrm>
        </p:spPr>
        <p:txBody>
          <a:bodyPr>
            <a:normAutofit/>
          </a:bodyPr>
          <a:lstStyle/>
          <a:p>
            <a:r>
              <a:rPr lang="zh-CN" altLang="en-US" sz="2400" dirty="0">
                <a:latin typeface="Times New Roman" panose="02020603050405020304" pitchFamily="18" charset="0"/>
                <a:cs typeface="Times New Roman" panose="02020603050405020304" pitchFamily="18" charset="0"/>
              </a:rPr>
              <a:t>第六章 树和二叉树</a:t>
            </a:r>
          </a:p>
        </p:txBody>
      </p:sp>
      <p:sp>
        <p:nvSpPr>
          <p:cNvPr id="3" name="内容占位符 2"/>
          <p:cNvSpPr>
            <a:spLocks noGrp="1"/>
          </p:cNvSpPr>
          <p:nvPr>
            <p:ph idx="1"/>
          </p:nvPr>
        </p:nvSpPr>
        <p:spPr>
          <a:xfrm>
            <a:off x="104775" y="701674"/>
            <a:ext cx="8877300" cy="5927725"/>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将下列森林转换为相应的二叉树，并写出其先序，中序和后续遍历的结果</a:t>
            </a:r>
            <a:br>
              <a:rPr lang="zh-CN" altLang="en-US" dirty="0"/>
            </a:br>
            <a:endParaRPr lang="en-US" altLang="zh-CN" dirty="0">
              <a:latin typeface="Times New Roman" panose="02020603050405020304" pitchFamily="18" charset="0"/>
              <a:cs typeface="Times New Roman" panose="02020603050405020304" pitchFamily="18" charset="0"/>
            </a:endParaRPr>
          </a:p>
        </p:txBody>
      </p:sp>
      <p:sp>
        <p:nvSpPr>
          <p:cNvPr id="4" name="椭圆 3"/>
          <p:cNvSpPr/>
          <p:nvPr/>
        </p:nvSpPr>
        <p:spPr>
          <a:xfrm>
            <a:off x="1241947" y="3316407"/>
            <a:ext cx="382138" cy="38213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p:cNvSpPr/>
          <p:nvPr/>
        </p:nvSpPr>
        <p:spPr>
          <a:xfrm>
            <a:off x="1241946" y="3987418"/>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8" name="椭圆 7"/>
          <p:cNvSpPr/>
          <p:nvPr/>
        </p:nvSpPr>
        <p:spPr>
          <a:xfrm>
            <a:off x="641446" y="4658430"/>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9" name="椭圆 8"/>
          <p:cNvSpPr/>
          <p:nvPr/>
        </p:nvSpPr>
        <p:spPr>
          <a:xfrm>
            <a:off x="1244223" y="4660703"/>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10" name="椭圆 9"/>
          <p:cNvSpPr/>
          <p:nvPr/>
        </p:nvSpPr>
        <p:spPr>
          <a:xfrm>
            <a:off x="1981206" y="4660702"/>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11" name="椭圆 10"/>
          <p:cNvSpPr/>
          <p:nvPr/>
        </p:nvSpPr>
        <p:spPr>
          <a:xfrm>
            <a:off x="1624085" y="5382380"/>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12" name="椭圆 11"/>
          <p:cNvSpPr/>
          <p:nvPr/>
        </p:nvSpPr>
        <p:spPr>
          <a:xfrm>
            <a:off x="2363345" y="5382380"/>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13" name="椭圆 12"/>
          <p:cNvSpPr/>
          <p:nvPr/>
        </p:nvSpPr>
        <p:spPr>
          <a:xfrm>
            <a:off x="1624085" y="6104057"/>
            <a:ext cx="382139" cy="382139"/>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cxnSp>
        <p:nvCxnSpPr>
          <p:cNvPr id="14" name="直接连接符 13"/>
          <p:cNvCxnSpPr>
            <a:stCxn id="4" idx="4"/>
            <a:endCxn id="6" idx="0"/>
          </p:cNvCxnSpPr>
          <p:nvPr/>
        </p:nvCxnSpPr>
        <p:spPr>
          <a:xfrm>
            <a:off x="1433016" y="3698545"/>
            <a:ext cx="0" cy="288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0"/>
          </p:cNvCxnSpPr>
          <p:nvPr/>
        </p:nvCxnSpPr>
        <p:spPr>
          <a:xfrm flipH="1">
            <a:off x="832516" y="4225120"/>
            <a:ext cx="411706" cy="4333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48938" y="4369557"/>
            <a:ext cx="0" cy="288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10" idx="0"/>
          </p:cNvCxnSpPr>
          <p:nvPr/>
        </p:nvCxnSpPr>
        <p:spPr>
          <a:xfrm>
            <a:off x="1640008" y="4235356"/>
            <a:ext cx="532268" cy="4253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11" idx="0"/>
          </p:cNvCxnSpPr>
          <p:nvPr/>
        </p:nvCxnSpPr>
        <p:spPr>
          <a:xfrm flipH="1">
            <a:off x="1815155" y="4896132"/>
            <a:ext cx="193345" cy="486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5"/>
            <a:endCxn id="12" idx="0"/>
          </p:cNvCxnSpPr>
          <p:nvPr/>
        </p:nvCxnSpPr>
        <p:spPr>
          <a:xfrm>
            <a:off x="2307382" y="4986878"/>
            <a:ext cx="247033" cy="3955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4"/>
            <a:endCxn id="13" idx="0"/>
          </p:cNvCxnSpPr>
          <p:nvPr/>
        </p:nvCxnSpPr>
        <p:spPr>
          <a:xfrm>
            <a:off x="1815155" y="5764519"/>
            <a:ext cx="0" cy="339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952326" y="3245825"/>
            <a:ext cx="637035" cy="6370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29" name="椭圆 28"/>
          <p:cNvSpPr/>
          <p:nvPr/>
        </p:nvSpPr>
        <p:spPr>
          <a:xfrm>
            <a:off x="2952324" y="4281463"/>
            <a:ext cx="637037" cy="6370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cxnSp>
        <p:nvCxnSpPr>
          <p:cNvPr id="30" name="直接连接符 29"/>
          <p:cNvCxnSpPr>
            <a:stCxn id="28" idx="4"/>
            <a:endCxn id="29" idx="0"/>
          </p:cNvCxnSpPr>
          <p:nvPr/>
        </p:nvCxnSpPr>
        <p:spPr>
          <a:xfrm flipH="1">
            <a:off x="3270843" y="3882860"/>
            <a:ext cx="1" cy="3986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4917601" y="3269046"/>
            <a:ext cx="637035" cy="63703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47" name="椭圆 46"/>
          <p:cNvSpPr/>
          <p:nvPr/>
        </p:nvSpPr>
        <p:spPr>
          <a:xfrm>
            <a:off x="6816708" y="3352453"/>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
        <p:nvSpPr>
          <p:cNvPr id="48" name="椭圆 47"/>
          <p:cNvSpPr/>
          <p:nvPr/>
        </p:nvSpPr>
        <p:spPr>
          <a:xfrm>
            <a:off x="6436912" y="4292215"/>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13</a:t>
            </a:r>
            <a:endParaRPr lang="zh-CN" altLang="en-US" dirty="0">
              <a:solidFill>
                <a:schemeClr val="tx1"/>
              </a:solidFill>
            </a:endParaRPr>
          </a:p>
        </p:txBody>
      </p:sp>
      <p:sp>
        <p:nvSpPr>
          <p:cNvPr id="49" name="椭圆 48"/>
          <p:cNvSpPr/>
          <p:nvPr/>
        </p:nvSpPr>
        <p:spPr>
          <a:xfrm>
            <a:off x="7176172" y="4292215"/>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14</a:t>
            </a:r>
            <a:endParaRPr lang="zh-CN" altLang="en-US" dirty="0">
              <a:solidFill>
                <a:schemeClr val="tx1"/>
              </a:solidFill>
            </a:endParaRPr>
          </a:p>
        </p:txBody>
      </p:sp>
      <p:sp>
        <p:nvSpPr>
          <p:cNvPr id="50" name="椭圆 49"/>
          <p:cNvSpPr/>
          <p:nvPr/>
        </p:nvSpPr>
        <p:spPr>
          <a:xfrm>
            <a:off x="6436912" y="5382380"/>
            <a:ext cx="648616" cy="64861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15</a:t>
            </a:r>
            <a:endParaRPr lang="zh-CN" altLang="en-US" dirty="0">
              <a:solidFill>
                <a:schemeClr val="tx1"/>
              </a:solidFill>
            </a:endParaRPr>
          </a:p>
        </p:txBody>
      </p:sp>
      <p:cxnSp>
        <p:nvCxnSpPr>
          <p:cNvPr id="51" name="直接连接符 50"/>
          <p:cNvCxnSpPr>
            <a:endCxn id="48" idx="0"/>
          </p:cNvCxnSpPr>
          <p:nvPr/>
        </p:nvCxnSpPr>
        <p:spPr>
          <a:xfrm flipH="1">
            <a:off x="6761220" y="3805967"/>
            <a:ext cx="60108" cy="4862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7" idx="5"/>
            <a:endCxn id="49" idx="0"/>
          </p:cNvCxnSpPr>
          <p:nvPr/>
        </p:nvCxnSpPr>
        <p:spPr>
          <a:xfrm>
            <a:off x="7370336" y="3906081"/>
            <a:ext cx="130144" cy="3861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8" idx="4"/>
            <a:endCxn id="50" idx="0"/>
          </p:cNvCxnSpPr>
          <p:nvPr/>
        </p:nvCxnSpPr>
        <p:spPr>
          <a:xfrm>
            <a:off x="6761220" y="4940831"/>
            <a:ext cx="0" cy="4415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64293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4966</TotalTime>
  <Words>5578</Words>
  <Application>Microsoft Office PowerPoint</Application>
  <PresentationFormat>全屏显示(4:3)</PresentationFormat>
  <Paragraphs>977</Paragraphs>
  <Slides>65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65</vt:i4>
      </vt:variant>
    </vt:vector>
  </HeadingPairs>
  <TitlesOfParts>
    <vt:vector size="75" baseType="lpstr">
      <vt:lpstr>等线</vt:lpstr>
      <vt:lpstr>宋体</vt:lpstr>
      <vt:lpstr>Arial</vt:lpstr>
      <vt:lpstr>Calibri</vt:lpstr>
      <vt:lpstr>Calibri Light</vt:lpstr>
      <vt:lpstr>Century Gothic</vt:lpstr>
      <vt:lpstr>Times New Roman</vt:lpstr>
      <vt:lpstr>Wingdings 3</vt:lpstr>
      <vt:lpstr>Office 主题</vt:lpstr>
      <vt:lpstr>丝状</vt:lpstr>
      <vt:lpstr>习题课——III</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第六章 树和二叉树</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第七章 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第九章 查找</vt:lpstr>
      <vt:lpstr>第十章 内部排序</vt:lpstr>
      <vt:lpstr>第十章 内部排序</vt:lpstr>
      <vt:lpstr>第十章 内部排序</vt:lpstr>
      <vt:lpstr>第十章 内部排序</vt:lpstr>
      <vt:lpstr>第十章 内部排序</vt:lpstr>
      <vt:lpstr>第十章 内部排序</vt:lpstr>
      <vt:lpstr>第十章 内部排序</vt:lpstr>
      <vt:lpstr>第十章 内部排序</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习题课——I</dc:title>
  <dc:creator>WZY</dc:creator>
  <cp:lastModifiedBy>小黑 小黑的小白的</cp:lastModifiedBy>
  <cp:revision>760</cp:revision>
  <cp:lastPrinted>2016-01-07T14:42:35Z</cp:lastPrinted>
  <dcterms:created xsi:type="dcterms:W3CDTF">2015-10-18T16:01:21Z</dcterms:created>
  <dcterms:modified xsi:type="dcterms:W3CDTF">2019-07-10T03:04:39Z</dcterms:modified>
</cp:coreProperties>
</file>