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66" r:id="rId4"/>
    <p:sldId id="260" r:id="rId5"/>
    <p:sldId id="268" r:id="rId6"/>
    <p:sldId id="274" r:id="rId7"/>
    <p:sldId id="269" r:id="rId8"/>
    <p:sldId id="270" r:id="rId9"/>
    <p:sldId id="275" r:id="rId10"/>
    <p:sldId id="273" r:id="rId11"/>
    <p:sldId id="279" r:id="rId12"/>
    <p:sldId id="278" r:id="rId13"/>
    <p:sldId id="271" r:id="rId14"/>
    <p:sldId id="276" r:id="rId15"/>
    <p:sldId id="280" r:id="rId16"/>
    <p:sldId id="281" r:id="rId17"/>
    <p:sldId id="272" r:id="rId18"/>
    <p:sldId id="283" r:id="rId19"/>
    <p:sldId id="284" r:id="rId20"/>
  </p:sldIdLst>
  <p:sldSz cx="9144000" cy="6858000" type="screen4x3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49" autoAdjust="0"/>
  </p:normalViewPr>
  <p:slideViewPr>
    <p:cSldViewPr>
      <p:cViewPr varScale="1">
        <p:scale>
          <a:sx n="71" d="100"/>
          <a:sy n="71" d="100"/>
        </p:scale>
        <p:origin x="-3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19/5/14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19/5/14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2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减法</a:t>
            </a:r>
            <a:r>
              <a:rPr lang="en-US" smtClean="0"/>
              <a:t>3</a:t>
            </a:r>
            <a:r>
              <a:rPr lang="en-US" altLang="zh-CN" smtClean="0"/>
              <a:t>-1</a:t>
            </a:r>
            <a:r>
              <a:rPr lang="zh-CN" altLang="en-US" smtClean="0"/>
              <a:t>。加法</a:t>
            </a:r>
            <a:r>
              <a:rPr lang="en-US" altLang="zh-CN" smtClean="0"/>
              <a:t>2+10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B, </a:t>
            </a:r>
            <a:r>
              <a:rPr lang="zh-CN" altLang="en-US" smtClean="0"/>
              <a:t>空串</a:t>
            </a:r>
            <a:r>
              <a:rPr lang="en-US" altLang="zh-CN" smtClean="0"/>
              <a:t>1</a:t>
            </a:r>
            <a:r>
              <a:rPr lang="zh-CN" altLang="en-US" smtClean="0"/>
              <a:t>，非空串</a:t>
            </a:r>
            <a:r>
              <a:rPr lang="en-US" altLang="zh-CN" smtClean="0"/>
              <a:t>8+7+6+5…+1=36</a:t>
            </a:r>
            <a:endParaRPr lang="en-US" smtClean="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8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(C)  </a:t>
            </a:r>
            <a:r>
              <a:rPr lang="zh-CN" altLang="en-US" smtClean="0"/>
              <a:t>和 </a:t>
            </a:r>
            <a:r>
              <a:rPr lang="en-US" altLang="zh-CN" smtClean="0"/>
              <a:t>(B) 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令执行次数为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i=2</a:t>
            </a:r>
            <a:r>
              <a:rPr lang="en-US" altLang="zh-CN" baseline="30000" smtClean="0"/>
              <a:t>x</a:t>
            </a:r>
            <a:r>
              <a:rPr lang="zh-CN" altLang="en-US" smtClean="0"/>
              <a:t>大于</a:t>
            </a:r>
            <a:r>
              <a:rPr lang="en-US" altLang="zh-CN" smtClean="0"/>
              <a:t>n</a:t>
            </a:r>
            <a:r>
              <a:rPr lang="zh-CN" altLang="en-US" smtClean="0"/>
              <a:t>时停止，所以，</a:t>
            </a:r>
            <a:r>
              <a:rPr lang="en-US" altLang="zh-CN" smtClean="0"/>
              <a:t>x=log</a:t>
            </a:r>
            <a:r>
              <a:rPr lang="en-US" altLang="zh-CN" baseline="-25000" smtClean="0"/>
              <a:t>2</a:t>
            </a:r>
            <a:r>
              <a:rPr lang="en-US" altLang="zh-CN" smtClean="0"/>
              <a:t>n</a:t>
            </a:r>
          </a:p>
          <a:p>
            <a:r>
              <a:rPr lang="en-US" smtClean="0"/>
              <a:t>O(nlog</a:t>
            </a:r>
            <a:r>
              <a:rPr lang="en-US" baseline="-25000" smtClean="0"/>
              <a:t>2</a:t>
            </a:r>
            <a:r>
              <a:rPr lang="en-US" smtClean="0"/>
              <a:t>n)</a:t>
            </a:r>
          </a:p>
          <a:p>
            <a:endParaRPr lang="en-US" smtClean="0"/>
          </a:p>
          <a:p>
            <a:r>
              <a:rPr lang="en-US" altLang="zh-CN" smtClean="0"/>
              <a:t>n+(n-1)+… +1=</a:t>
            </a:r>
            <a:r>
              <a:rPr lang="en-US" smtClean="0"/>
              <a:t>n(n+1)/2</a:t>
            </a:r>
          </a:p>
          <a:p>
            <a:endParaRPr 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 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0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(C): 4,6,5</a:t>
            </a:r>
            <a:r>
              <a:rPr lang="zh-CN" altLang="en-US" smtClean="0"/>
              <a:t>不对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3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(C )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减法</a:t>
            </a:r>
            <a:r>
              <a:rPr lang="en-US" smtClean="0"/>
              <a:t>3</a:t>
            </a:r>
            <a:r>
              <a:rPr lang="en-US" altLang="zh-CN" smtClean="0"/>
              <a:t>-1</a:t>
            </a:r>
            <a:r>
              <a:rPr lang="zh-CN" altLang="en-US" smtClean="0"/>
              <a:t>。加法</a:t>
            </a:r>
            <a:r>
              <a:rPr lang="en-US" altLang="zh-CN" smtClean="0"/>
              <a:t>2+10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B, </a:t>
            </a:r>
            <a:r>
              <a:rPr lang="zh-CN" altLang="en-US" smtClean="0"/>
              <a:t>空串</a:t>
            </a:r>
            <a:r>
              <a:rPr lang="en-US" altLang="zh-CN" smtClean="0"/>
              <a:t>1</a:t>
            </a:r>
            <a:r>
              <a:rPr lang="zh-CN" altLang="en-US" smtClean="0"/>
              <a:t>，非空串</a:t>
            </a:r>
            <a:r>
              <a:rPr lang="en-US" altLang="zh-CN" smtClean="0"/>
              <a:t>8+7+6+5…+1=36</a:t>
            </a:r>
            <a:endParaRPr lang="en-US" smtClean="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8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(A)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True</a:t>
            </a:r>
            <a:r>
              <a:rPr lang="zh-CN" altLang="en-US" smtClean="0"/>
              <a:t>。反例：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阶乘，可以用递归，可以用循环。</a:t>
            </a:r>
            <a:endParaRPr lang="en-US" altLang="zh-CN" smtClean="0"/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如果一个函数中所有递归形式的调用都出现在函数的末尾，我们称这个递归函数是尾递归的。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编译器会利用尾递归这种特点自动生成优化的代码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(rear-front +m)%m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(A)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Ongoing-Teaching\Data Structure\课件\其他\图片素材\3D小白人-书-看书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" y="2492896"/>
            <a:ext cx="4345161" cy="434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Review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Chapters 1-7</a:t>
            </a:r>
          </a:p>
          <a:p>
            <a:r>
              <a:rPr lang="zh-CN" altLang="zh-CN" dirty="0" smtClean="0"/>
              <a:t>（</a:t>
            </a:r>
            <a:r>
              <a:rPr lang="zh-CN" altLang="en-US" dirty="0" smtClean="0"/>
              <a:t>本次期中考试内容：第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至第</a:t>
            </a:r>
            <a:r>
              <a:rPr lang="en-US" altLang="zh-CN" dirty="0"/>
              <a:t>6</a:t>
            </a:r>
            <a:r>
              <a:rPr lang="zh-CN" altLang="en-US" smtClean="0"/>
              <a:t>章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设指针变量</a:t>
            </a:r>
            <a:r>
              <a:rPr lang="en-US"/>
              <a:t>front</a:t>
            </a:r>
            <a:r>
              <a:rPr lang="zh-CN" altLang="en-US"/>
              <a:t>表示链式队列的队头指针，指针变量</a:t>
            </a:r>
            <a:r>
              <a:rPr lang="en-US"/>
              <a:t>rear</a:t>
            </a:r>
            <a:r>
              <a:rPr lang="zh-CN" altLang="en-US"/>
              <a:t>表示链式队列的队尾指针，指针变量</a:t>
            </a:r>
            <a:r>
              <a:rPr lang="en-US"/>
              <a:t>s</a:t>
            </a:r>
            <a:r>
              <a:rPr lang="zh-CN" altLang="en-US"/>
              <a:t>指向将要入队列的结点</a:t>
            </a:r>
            <a:r>
              <a:rPr lang="en-US"/>
              <a:t>X</a:t>
            </a:r>
            <a:r>
              <a:rPr lang="zh-CN" altLang="en-US"/>
              <a:t>，则入队列的操作序列</a:t>
            </a:r>
            <a:r>
              <a:rPr lang="zh-CN" altLang="en-US" smtClean="0"/>
              <a:t>为</a:t>
            </a:r>
            <a:r>
              <a:rPr lang="en-US" altLang="zh-CN" smtClean="0"/>
              <a:t>( )</a:t>
            </a:r>
            <a:r>
              <a:rPr lang="zh-CN" altLang="en-US" smtClean="0"/>
              <a:t>。</a:t>
            </a:r>
            <a:endParaRPr lang="en-US"/>
          </a:p>
          <a:p>
            <a:pPr marL="0" indent="0">
              <a:buNone/>
            </a:pPr>
            <a:r>
              <a:rPr lang="en-US"/>
              <a:t>(A) front-&gt;next=s;front=s; 	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(</a:t>
            </a:r>
            <a:r>
              <a:rPr lang="en-US"/>
              <a:t>B) s-&gt;next=rear; rear=s;</a:t>
            </a:r>
          </a:p>
          <a:p>
            <a:pPr marL="0" indent="0">
              <a:buNone/>
            </a:pPr>
            <a:r>
              <a:rPr lang="en-US"/>
              <a:t>(C) rear-&gt;next=s;rear=s; 		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(</a:t>
            </a:r>
            <a:r>
              <a:rPr lang="en-US"/>
              <a:t>D) s-&gt;next=front;front=s;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62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在按算符优先法求解表达式</a:t>
            </a:r>
            <a:r>
              <a:rPr lang="en-US" altLang="zh-CN" dirty="0" smtClean="0"/>
              <a:t>3-1+5</a:t>
            </a:r>
            <a:r>
              <a:rPr lang="zh-CN" altLang="en-US" dirty="0" smtClean="0"/>
              <a:t>*</a:t>
            </a:r>
            <a:r>
              <a:rPr lang="en-US" altLang="zh-CN" dirty="0" smtClean="0"/>
              <a:t>2</a:t>
            </a:r>
            <a:r>
              <a:rPr lang="zh-CN" altLang="en-US" dirty="0" smtClean="0"/>
              <a:t>时，最先执行的运算是</a:t>
            </a:r>
            <a:r>
              <a:rPr lang="en-US" dirty="0" smtClean="0"/>
              <a:t>________</a:t>
            </a:r>
            <a:r>
              <a:rPr lang="zh-CN" altLang="en-US" dirty="0" smtClean="0"/>
              <a:t>，最后执行的运算是</a:t>
            </a:r>
            <a:r>
              <a:rPr lang="en-US" dirty="0" smtClean="0"/>
              <a:t>________</a:t>
            </a:r>
          </a:p>
          <a:p>
            <a:pPr lvl="0"/>
            <a:endParaRPr lang="en-US" dirty="0"/>
          </a:p>
          <a:p>
            <a:pPr lvl="0"/>
            <a:r>
              <a:rPr lang="zh-CN" altLang="en-US" dirty="0" smtClean="0"/>
              <a:t>循环队列</a:t>
            </a:r>
            <a:r>
              <a:rPr lang="en-US" altLang="zh-CN" dirty="0"/>
              <a:t>A[0 .. m-1]</a:t>
            </a:r>
            <a:r>
              <a:rPr lang="zh-CN" altLang="en-US" dirty="0"/>
              <a:t>存放其数据元素，</a:t>
            </a:r>
            <a:r>
              <a:rPr lang="en-US" altLang="zh-CN" dirty="0"/>
              <a:t>front</a:t>
            </a:r>
            <a:r>
              <a:rPr lang="zh-CN" altLang="en-US" dirty="0"/>
              <a:t>指向队头，</a:t>
            </a:r>
            <a:r>
              <a:rPr lang="en-US" altLang="zh-CN" dirty="0"/>
              <a:t>rear</a:t>
            </a:r>
            <a:r>
              <a:rPr lang="zh-CN" altLang="en-US" dirty="0"/>
              <a:t>指向队尾，则当前队列中的元素个数为</a:t>
            </a:r>
            <a:r>
              <a:rPr lang="en-US" altLang="zh-CN" dirty="0"/>
              <a:t>________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6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已知程序如下</a:t>
            </a:r>
            <a:r>
              <a:rPr lang="zh-CN" altLang="en-US"/>
              <a:t>：</a:t>
            </a:r>
            <a:endParaRPr lang="en-US" altLang="zh-CN" smtClean="0"/>
          </a:p>
          <a:p>
            <a:pPr marL="0" indent="0">
              <a:buNone/>
            </a:pPr>
            <a:r>
              <a:rPr lang="en-US" smtClean="0"/>
              <a:t>int s(int n){</a:t>
            </a:r>
          </a:p>
          <a:p>
            <a:pPr marL="0" indent="0">
              <a:buNone/>
            </a:pPr>
            <a:r>
              <a:rPr lang="en-US" smtClean="0"/>
              <a:t>return (n&lt;=0)? 0:s(n-1)+n;}</a:t>
            </a:r>
          </a:p>
          <a:p>
            <a:pPr marL="0" indent="0">
              <a:buNone/>
            </a:pPr>
            <a:r>
              <a:rPr lang="en-US" smtClean="0"/>
              <a:t>void main(){cout &lt;&lt;s(1);}</a:t>
            </a:r>
          </a:p>
          <a:p>
            <a:r>
              <a:rPr lang="zh-CN" altLang="en-US" smtClean="0"/>
              <a:t>程序运行时使用栈来保存调用过程的信息，自栈底到栈顶保存的信息依次对应的是</a:t>
            </a:r>
            <a:r>
              <a:rPr lang="en-US" altLang="zh-CN" smtClean="0"/>
              <a:t>()</a:t>
            </a:r>
          </a:p>
          <a:p>
            <a:pPr marL="0" indent="0">
              <a:buNone/>
            </a:pPr>
            <a:r>
              <a:rPr lang="en-US" smtClean="0"/>
              <a:t>(A) main()-&gt;S(1)-&gt;S(0)</a:t>
            </a:r>
          </a:p>
          <a:p>
            <a:pPr marL="0" indent="0">
              <a:buNone/>
            </a:pPr>
            <a:r>
              <a:rPr lang="en-US" smtClean="0"/>
              <a:t>(B) S(0) -&gt;S(1)-&gt;main()</a:t>
            </a:r>
          </a:p>
          <a:p>
            <a:pPr marL="0" indent="0">
              <a:buNone/>
            </a:pPr>
            <a:r>
              <a:rPr lang="en-US" smtClean="0"/>
              <a:t>(C) main()-&gt;S(0)-&gt;S(1)</a:t>
            </a:r>
          </a:p>
          <a:p>
            <a:pPr marL="0" indent="0">
              <a:buNone/>
            </a:pPr>
            <a:r>
              <a:rPr lang="en-US" smtClean="0"/>
              <a:t>(D) S(1)-&gt;S(0)-&gt;main()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1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串的定义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串相等，空串的概念，子串的概念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串的基本运算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模式匹配的</a:t>
            </a:r>
            <a:r>
              <a:rPr kumimoji="1" lang="en-US" altLang="zh-CN" dirty="0" smtClean="0"/>
              <a:t>KMP</a:t>
            </a:r>
            <a:r>
              <a:rPr kumimoji="1" lang="zh-CN" altLang="en-US" dirty="0" smtClean="0"/>
              <a:t>算法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如何用</a:t>
            </a:r>
            <a:r>
              <a:rPr kumimoji="1" lang="en-US" altLang="zh-CN" dirty="0" smtClean="0"/>
              <a:t>next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nextval</a:t>
            </a:r>
            <a:r>
              <a:rPr kumimoji="1" lang="zh-CN" altLang="en-US" dirty="0" smtClean="0"/>
              <a:t>的帮助下进行快速模式匹配。如何</a:t>
            </a:r>
            <a:r>
              <a:rPr kumimoji="1" lang="zh-CN" altLang="en-US" dirty="0"/>
              <a:t>求</a:t>
            </a:r>
            <a:r>
              <a:rPr kumimoji="1" lang="en-US" altLang="zh-CN" dirty="0"/>
              <a:t>next </a:t>
            </a:r>
            <a:r>
              <a:rPr kumimoji="1" lang="zh-CN" altLang="en-US" dirty="0"/>
              <a:t>和</a:t>
            </a:r>
            <a:r>
              <a:rPr kumimoji="1" lang="en-US" altLang="zh-CN" dirty="0" err="1" smtClean="0"/>
              <a:t>nextval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3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zh-CN" altLang="en-US" dirty="0"/>
              <a:t>串的两种最基本的存储方式</a:t>
            </a:r>
            <a:r>
              <a:rPr lang="zh-CN" altLang="en-US" dirty="0" smtClean="0"/>
              <a:t>是</a:t>
            </a:r>
            <a:r>
              <a:rPr lang="en-US" altLang="zh-CN" dirty="0" smtClean="0"/>
              <a:t>( 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(A) </a:t>
            </a:r>
            <a:r>
              <a:rPr lang="zh-CN" altLang="en-US" dirty="0" smtClean="0"/>
              <a:t>顺序存储和块链存储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(B) </a:t>
            </a:r>
            <a:r>
              <a:rPr lang="zh-CN" altLang="en-US" dirty="0" smtClean="0"/>
              <a:t>顺序</a:t>
            </a:r>
            <a:r>
              <a:rPr lang="zh-CN" altLang="en-US" dirty="0"/>
              <a:t>存储和堆存储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(C) </a:t>
            </a:r>
            <a:r>
              <a:rPr lang="zh-CN" altLang="en-US" dirty="0" smtClean="0"/>
              <a:t>堆</a:t>
            </a:r>
            <a:r>
              <a:rPr lang="zh-CN" altLang="en-US" dirty="0"/>
              <a:t>存储和链式存储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(D) </a:t>
            </a:r>
            <a:r>
              <a:rPr lang="zh-CN" altLang="en-US" dirty="0" smtClean="0"/>
              <a:t>堆</a:t>
            </a:r>
            <a:r>
              <a:rPr lang="zh-CN" altLang="en-US" dirty="0"/>
              <a:t>存储和数组存储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lvl="0"/>
            <a:r>
              <a:rPr lang="zh-CN" altLang="en-US" dirty="0"/>
              <a:t>若串</a:t>
            </a:r>
            <a:r>
              <a:rPr lang="en-US" dirty="0"/>
              <a:t>S=“software”, </a:t>
            </a:r>
            <a:r>
              <a:rPr lang="zh-CN" altLang="en-US" dirty="0"/>
              <a:t>其子串的数目是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/>
              <a:t>(A)8    			</a:t>
            </a:r>
          </a:p>
          <a:p>
            <a:pPr marL="0" lvl="0" indent="0">
              <a:buNone/>
            </a:pPr>
            <a:r>
              <a:rPr lang="en-US" dirty="0"/>
              <a:t>(B) 37    			</a:t>
            </a:r>
          </a:p>
          <a:p>
            <a:pPr marL="0" lvl="0" indent="0">
              <a:buNone/>
            </a:pPr>
            <a:r>
              <a:rPr lang="en-US" dirty="0"/>
              <a:t>(C) 36     			</a:t>
            </a:r>
          </a:p>
          <a:p>
            <a:pPr marL="0" lvl="0" indent="0">
              <a:buNone/>
            </a:pPr>
            <a:r>
              <a:rPr lang="en-US" dirty="0"/>
              <a:t>(D)9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5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在串的模式匹配</a:t>
            </a:r>
            <a:r>
              <a:rPr lang="en-US" dirty="0"/>
              <a:t>KMP</a:t>
            </a:r>
            <a:r>
              <a:rPr lang="zh-CN" altLang="en-US" dirty="0"/>
              <a:t>算法中，需要为模式串计算</a:t>
            </a:r>
            <a:r>
              <a:rPr lang="en-US" dirty="0"/>
              <a:t>next</a:t>
            </a:r>
            <a:r>
              <a:rPr lang="zh-CN" altLang="en-US" dirty="0"/>
              <a:t>数组值。那么，串</a:t>
            </a:r>
            <a:r>
              <a:rPr lang="en-US" dirty="0"/>
              <a:t> ‘</a:t>
            </a:r>
            <a:r>
              <a:rPr lang="en-US" dirty="0" err="1"/>
              <a:t>abcabaa</a:t>
            </a:r>
            <a:r>
              <a:rPr lang="en-US" dirty="0"/>
              <a:t>’ </a:t>
            </a:r>
            <a:r>
              <a:rPr lang="zh-CN" altLang="en-US" dirty="0"/>
              <a:t>的</a:t>
            </a:r>
            <a:r>
              <a:rPr lang="en-US" dirty="0"/>
              <a:t>next</a:t>
            </a:r>
            <a:r>
              <a:rPr lang="zh-CN" altLang="en-US" dirty="0"/>
              <a:t>数组值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 )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(A) 0111232   </a:t>
            </a:r>
            <a:r>
              <a:rPr lang="en-US" dirty="0"/>
              <a:t>	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(</a:t>
            </a:r>
            <a:r>
              <a:rPr lang="en-US" dirty="0"/>
              <a:t>B)0112232   		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(</a:t>
            </a:r>
            <a:r>
              <a:rPr lang="en-US" dirty="0"/>
              <a:t>C)0111222  			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(</a:t>
            </a:r>
            <a:r>
              <a:rPr lang="en-US" dirty="0"/>
              <a:t>D) 0111223</a:t>
            </a:r>
          </a:p>
          <a:p>
            <a:pPr marL="0" indent="0">
              <a:buNone/>
            </a:pPr>
            <a:r>
              <a:rPr lang="zh-CN" altLang="en-US" dirty="0" smtClean="0"/>
              <a:t>串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abcabaa</a:t>
            </a:r>
            <a:r>
              <a:rPr lang="en-US" altLang="zh-CN" dirty="0"/>
              <a:t>’ </a:t>
            </a:r>
            <a:r>
              <a:rPr lang="zh-CN" altLang="en-US" dirty="0"/>
              <a:t>的</a:t>
            </a:r>
            <a:r>
              <a:rPr lang="en-US" altLang="zh-CN" dirty="0" err="1" smtClean="0"/>
              <a:t>nextval</a:t>
            </a:r>
            <a:r>
              <a:rPr lang="zh-CN" altLang="en-US" dirty="0" smtClean="0"/>
              <a:t>数组值？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1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zh-CN" dirty="0"/>
              <a:t>5</a:t>
            </a:r>
            <a:r>
              <a:rPr kumimoji="1" lang="zh-CN" altLang="en-US" dirty="0" smtClean="0"/>
              <a:t>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数组和广义表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数组和特殊矩阵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数组的存储结构（确定数组元素的地址），特殊矩阵的压缩存储</a:t>
            </a:r>
            <a:endParaRPr kumimoji="1" lang="en-US" altLang="zh-CN" dirty="0" smtClean="0"/>
          </a:p>
          <a:p>
            <a:r>
              <a:rPr kumimoji="1" lang="zh-CN" altLang="en-US" dirty="0" smtClean="0"/>
              <a:t>稀疏矩阵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三元组表示法及其相关运算，行逻辑链接的三元组表示，十字链表表示</a:t>
            </a:r>
            <a:endParaRPr kumimoji="1" lang="en-US" altLang="zh-CN" dirty="0" smtClean="0"/>
          </a:p>
          <a:p>
            <a:r>
              <a:rPr kumimoji="1" lang="zh-CN" altLang="en-US" dirty="0" smtClean="0"/>
              <a:t>广义表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r>
              <a:rPr kumimoji="1" lang="zh-CN" altLang="en-US" dirty="0" smtClean="0"/>
              <a:t>定义及基本概念，长度，深度，基本操作，存储结构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3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树和二叉树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树的基本概念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基本术语，度与节点的关系，树的遍历（先根遍历，后根遍历，层次遍历），树的存储结构（双亲链表，孩子链表，</a:t>
            </a:r>
            <a:r>
              <a:rPr kumimoji="1" lang="zh-CN" altLang="en-US" b="1" dirty="0" smtClean="0"/>
              <a:t>孩子兄弟链表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二叉树的基本概念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定义，性质，树、森林转换成二叉树，二叉树转换成树、森林，二叉树的二叉链表存储</a:t>
            </a:r>
            <a:endParaRPr kumimoji="1" lang="en-US" altLang="zh-CN" dirty="0" smtClean="0"/>
          </a:p>
          <a:p>
            <a:r>
              <a:rPr kumimoji="1" lang="zh-CN" altLang="en-US" dirty="0" smtClean="0"/>
              <a:t>二叉树的算法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二叉树的遍历算法（先序，中序，后序），如何由先序序列和中序序列确定一棵二叉树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03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线索二叉树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概念，线索化二叉树的算法，遍历线索化二叉树的算法（例如，如何在中序线索二叉树中找给定节点的前驱和后继）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哈夫曼树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概念，构造哈夫曼树的算法，在哈夫曼编码上的应用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7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绪论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数据结构的基本概念：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    </a:t>
            </a:r>
            <a:r>
              <a:rPr kumimoji="1" lang="zh-CN" altLang="en-US" dirty="0" smtClean="0"/>
              <a:t>数据</a:t>
            </a:r>
            <a:r>
              <a:rPr kumimoji="1" lang="zh-CN" altLang="en-US" dirty="0"/>
              <a:t>，数据元素，数据项，数据对象，数据结构</a:t>
            </a:r>
            <a:r>
              <a:rPr kumimoji="1" lang="zh-CN" altLang="en-US" dirty="0" smtClean="0"/>
              <a:t>，数据结构的形式化定义，数据的逻辑结构，数据的物理结构，数据类型和抽象数据类型等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算法和算法分析：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zh-CN" altLang="en-US" dirty="0" smtClean="0"/>
              <a:t>什么是算法，算法的特性，算法的时间复杂度，算法的空间复杂度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8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计算机算法指的是（</a:t>
            </a:r>
            <a:r>
              <a:rPr lang="en-US" altLang="zh-CN" smtClean="0"/>
              <a:t>1</a:t>
            </a:r>
            <a:r>
              <a:rPr lang="zh-CN" altLang="en-US" smtClean="0"/>
              <a:t>），它必须具备（</a:t>
            </a:r>
            <a:r>
              <a:rPr lang="en-US" altLang="zh-CN" smtClean="0"/>
              <a:t>2</a:t>
            </a:r>
            <a:r>
              <a:rPr lang="zh-CN" altLang="en-US" smtClean="0"/>
              <a:t>）这三个特性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514350" indent="-514350">
              <a:buAutoNum type="alphaUcParenBoth"/>
            </a:pPr>
            <a:r>
              <a:rPr lang="zh-CN" altLang="en-US" smtClean="0"/>
              <a:t>计算方法</a:t>
            </a:r>
            <a:r>
              <a:rPr lang="en-US" altLang="zh-CN" smtClean="0"/>
              <a:t> 			(B)</a:t>
            </a:r>
            <a:r>
              <a:rPr lang="zh-CN" altLang="en-US" smtClean="0"/>
              <a:t>排序方法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(C)</a:t>
            </a:r>
            <a:r>
              <a:rPr lang="zh-CN" altLang="en-US" smtClean="0"/>
              <a:t>解决问题的步骤序列 </a:t>
            </a:r>
            <a:r>
              <a:rPr lang="en-US" altLang="zh-CN" smtClean="0"/>
              <a:t> 	(D) </a:t>
            </a:r>
            <a:r>
              <a:rPr lang="zh-CN" altLang="en-US" smtClean="0"/>
              <a:t>调度方法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0" indent="0">
              <a:buNone/>
            </a:pPr>
            <a:r>
              <a:rPr lang="en-US" smtClean="0"/>
              <a:t>(A) </a:t>
            </a:r>
            <a:r>
              <a:rPr lang="zh-CN" altLang="en-US" smtClean="0"/>
              <a:t>可执行性，可移植性，可扩充性</a:t>
            </a:r>
            <a:endParaRPr lang="en-US" altLang="zh-CN" smtClean="0"/>
          </a:p>
          <a:p>
            <a:pPr marL="0" indent="0">
              <a:buNone/>
            </a:pPr>
            <a:r>
              <a:rPr lang="en-US" smtClean="0"/>
              <a:t>(B) </a:t>
            </a:r>
            <a:r>
              <a:rPr lang="zh-CN" altLang="en-US" smtClean="0"/>
              <a:t>可执行性，确定性，有穷性</a:t>
            </a:r>
            <a:endParaRPr lang="en-US" altLang="zh-CN" smtClean="0"/>
          </a:p>
          <a:p>
            <a:pPr marL="0" indent="0">
              <a:buNone/>
            </a:pPr>
            <a:r>
              <a:rPr lang="en-US" smtClean="0"/>
              <a:t>(C) </a:t>
            </a:r>
            <a:r>
              <a:rPr lang="zh-CN" altLang="en-US" smtClean="0"/>
              <a:t>确定性，有穷性，稳定性</a:t>
            </a:r>
            <a:endParaRPr lang="en-US" altLang="zh-CN" smtClean="0"/>
          </a:p>
          <a:p>
            <a:pPr marL="0" indent="0">
              <a:buNone/>
            </a:pPr>
            <a:r>
              <a:rPr lang="en-US" smtClean="0"/>
              <a:t>(D) </a:t>
            </a:r>
            <a:r>
              <a:rPr lang="zh-CN" altLang="en-US" smtClean="0"/>
              <a:t>易读性，稳定性，安全性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smtClean="0"/>
              <a:t>下列程序的时间复杂度为</a:t>
            </a:r>
            <a:r>
              <a:rPr lang="en-US"/>
              <a:t>______</a:t>
            </a:r>
            <a:endParaRPr lang="en-US" smtClean="0"/>
          </a:p>
          <a:p>
            <a:pPr marL="0" lvl="0" indent="0">
              <a:buNone/>
            </a:pPr>
            <a:r>
              <a:rPr lang="en-US" smtClean="0"/>
              <a:t>for (count=0, i=1; i&lt;=n; i*=2) </a:t>
            </a:r>
          </a:p>
          <a:p>
            <a:pPr marL="0" lvl="0" indent="0">
              <a:buNone/>
            </a:pPr>
            <a:r>
              <a:rPr lang="en-US" smtClean="0"/>
              <a:t>for(j=1; j&lt;=n; j++) </a:t>
            </a:r>
          </a:p>
          <a:p>
            <a:pPr marL="0" lvl="0" indent="0">
              <a:buNone/>
            </a:pPr>
            <a:r>
              <a:rPr lang="en-US" smtClean="0"/>
              <a:t>count++;</a:t>
            </a:r>
          </a:p>
          <a:p>
            <a:pPr lvl="0"/>
            <a:endParaRPr lang="en-US" altLang="zh-CN" smtClean="0"/>
          </a:p>
          <a:p>
            <a:pPr lvl="0"/>
            <a:r>
              <a:rPr lang="zh-CN" altLang="en-US" smtClean="0"/>
              <a:t>下列算法中，</a:t>
            </a:r>
            <a:r>
              <a:rPr lang="en-US" smtClean="0"/>
              <a:t>x=x*2</a:t>
            </a:r>
            <a:r>
              <a:rPr lang="zh-CN" altLang="en-US" smtClean="0"/>
              <a:t>的执行次数是</a:t>
            </a:r>
            <a:r>
              <a:rPr lang="en-US" smtClean="0"/>
              <a:t>______</a:t>
            </a:r>
          </a:p>
          <a:p>
            <a:pPr marL="0" indent="0">
              <a:buNone/>
            </a:pPr>
            <a:r>
              <a:rPr lang="en-US" smtClean="0"/>
              <a:t>int i,j,x; </a:t>
            </a:r>
          </a:p>
          <a:p>
            <a:pPr marL="0" indent="0">
              <a:buNone/>
            </a:pPr>
            <a:r>
              <a:rPr lang="en-US" smtClean="0"/>
              <a:t>for(x=1,i=0;i&lt;n;i++) </a:t>
            </a:r>
          </a:p>
          <a:p>
            <a:pPr marL="0" indent="0">
              <a:buNone/>
            </a:pPr>
            <a:r>
              <a:rPr lang="en-US" smtClean="0"/>
              <a:t>for(j=</a:t>
            </a:r>
            <a:r>
              <a:rPr lang="en-US" altLang="zh-CN" smtClean="0"/>
              <a:t>i</a:t>
            </a:r>
            <a:r>
              <a:rPr lang="en-US" smtClean="0"/>
              <a:t>;i&lt;n;j++) </a:t>
            </a:r>
          </a:p>
          <a:p>
            <a:pPr marL="0" indent="0">
              <a:buNone/>
            </a:pPr>
            <a:r>
              <a:rPr lang="en-US" smtClean="0"/>
              <a:t>x=x*2;   </a:t>
            </a:r>
          </a:p>
          <a:p>
            <a:pPr lvl="0"/>
            <a:endParaRPr lang="en-US" altLang="zh-CN" smtClean="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1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线性表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线性表的基本概念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定义，特征，存储结构（顺序表、链表）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顺序表的算法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初始化，求指定位置元素，按元素值查找，插入数据元素，删除数据元素，有序顺表的归并</a:t>
            </a:r>
            <a:endParaRPr kumimoji="1" lang="en-US" altLang="zh-CN" dirty="0" smtClean="0"/>
          </a:p>
          <a:p>
            <a:r>
              <a:rPr kumimoji="1" lang="zh-CN" altLang="en-US" dirty="0" smtClean="0"/>
              <a:t>单链表的算法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双链表的算法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循环链表的算法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1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设双向循环链表中结点的结构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(</a:t>
            </a:r>
            <a:r>
              <a:rPr lang="en-US" dirty="0" smtClean="0"/>
              <a:t>data</a:t>
            </a:r>
            <a:r>
              <a:rPr lang="en-US" dirty="0"/>
              <a:t>, prior, </a:t>
            </a:r>
            <a:r>
              <a:rPr lang="en-US" dirty="0" smtClean="0"/>
              <a:t>next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，且</a:t>
            </a:r>
            <a:r>
              <a:rPr lang="zh-CN" altLang="en-US" dirty="0"/>
              <a:t>不带表头结点，若想在结点</a:t>
            </a:r>
            <a:r>
              <a:rPr lang="en-US" dirty="0"/>
              <a:t>p</a:t>
            </a:r>
            <a:r>
              <a:rPr lang="zh-CN" altLang="en-US" dirty="0"/>
              <a:t>之后插入结点</a:t>
            </a:r>
            <a:r>
              <a:rPr lang="en-US" dirty="0"/>
              <a:t>s</a:t>
            </a:r>
            <a:r>
              <a:rPr lang="zh-CN" altLang="en-US" dirty="0"/>
              <a:t>，则应执行 </a:t>
            </a:r>
            <a:r>
              <a:rPr lang="en-US" dirty="0" smtClean="0"/>
              <a:t>()</a:t>
            </a:r>
            <a:r>
              <a:rPr lang="zh-CN" altLang="en-US" dirty="0"/>
              <a:t>操作。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(A) </a:t>
            </a:r>
            <a:r>
              <a:rPr lang="en-US" dirty="0"/>
              <a:t>p-&gt;next=s; s-&gt;prior=p; p-&gt;next-&gt;prior=s;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s-</a:t>
            </a:r>
            <a:r>
              <a:rPr lang="en-US" dirty="0"/>
              <a:t>&gt;next=p-&gt;next</a:t>
            </a:r>
          </a:p>
          <a:p>
            <a:pPr marL="0" indent="0">
              <a:buNone/>
            </a:pPr>
            <a:r>
              <a:rPr lang="en-US" dirty="0" smtClean="0"/>
              <a:t>(B) </a:t>
            </a:r>
            <a:r>
              <a:rPr lang="en-US" dirty="0"/>
              <a:t>p-&gt;next=s; p-&gt;next-&gt;prior=s; s-&gt;prior=p;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s-</a:t>
            </a:r>
            <a:r>
              <a:rPr lang="en-US" dirty="0"/>
              <a:t>&gt;next=p-&gt;next </a:t>
            </a:r>
          </a:p>
          <a:p>
            <a:pPr marL="0" indent="0">
              <a:buNone/>
            </a:pPr>
            <a:r>
              <a:rPr lang="en-US" dirty="0" smtClean="0"/>
              <a:t>(C) </a:t>
            </a:r>
            <a:r>
              <a:rPr lang="en-US" dirty="0"/>
              <a:t>s-&gt;prior=p; s-&gt;next=p-&gt;next; p-&gt;next=s;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p-</a:t>
            </a:r>
            <a:r>
              <a:rPr lang="en-US" dirty="0"/>
              <a:t>&gt;next-&gt;prior=s </a:t>
            </a:r>
          </a:p>
          <a:p>
            <a:pPr marL="0" indent="0">
              <a:buNone/>
            </a:pPr>
            <a:r>
              <a:rPr lang="en-US" dirty="0" smtClean="0"/>
              <a:t>(D) </a:t>
            </a:r>
            <a:r>
              <a:rPr lang="en-US" dirty="0"/>
              <a:t>s-&gt;prior=p; s-&gt;next=p-&gt;next;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p-</a:t>
            </a:r>
            <a:r>
              <a:rPr lang="en-US" dirty="0"/>
              <a:t>&gt;next-&gt;prior=s; p-&gt;next=s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42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栈和队列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栈的基本概念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定义，特点，基本运算，存储结构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顺序栈的算法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初始化，判空，判满，</a:t>
            </a:r>
            <a:r>
              <a:rPr kumimoji="1" lang="is-IS" altLang="zh-CN" dirty="0" smtClean="0"/>
              <a:t>….</a:t>
            </a:r>
            <a:endParaRPr kumimoji="1" lang="en-US" altLang="zh-CN" dirty="0" smtClean="0"/>
          </a:p>
          <a:p>
            <a:r>
              <a:rPr kumimoji="1" lang="zh-CN" altLang="en-US" dirty="0" smtClean="0"/>
              <a:t>链栈的算法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递归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定义</a:t>
            </a:r>
            <a:r>
              <a:rPr kumimoji="1" lang="zh-CN" altLang="en-US" dirty="0"/>
              <a:t>，递归算法到非递归算法的转换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栈的应用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表达式求解，迷宫求解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队列的基本概念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定义，特点，基本运算，存储结构</a:t>
            </a:r>
            <a:endParaRPr kumimoji="1" lang="en-US" altLang="zh-CN" dirty="0" smtClean="0"/>
          </a:p>
          <a:p>
            <a:r>
              <a:rPr kumimoji="1" lang="zh-CN" altLang="en-US" dirty="0" smtClean="0"/>
              <a:t>循环队列的算法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结构要素，判空，判满，求元素个数，</a:t>
            </a:r>
            <a:r>
              <a:rPr kumimoji="1" lang="is-IS" altLang="zh-CN" dirty="0" smtClean="0"/>
              <a:t>….</a:t>
            </a:r>
            <a:endParaRPr kumimoji="1" lang="en-US" altLang="zh-CN" dirty="0" smtClean="0"/>
          </a:p>
          <a:p>
            <a:r>
              <a:rPr kumimoji="1" lang="zh-CN" altLang="en-US" dirty="0" smtClean="0"/>
              <a:t>链队列的算法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队列的应用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zh-CN" altLang="en-US" dirty="0" smtClean="0"/>
              <a:t>求杨辉三角形，广度优先搜索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8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有六个元素</a:t>
            </a:r>
            <a:r>
              <a:rPr lang="en-US"/>
              <a:t>6,5,4,3,2,1</a:t>
            </a:r>
            <a:r>
              <a:rPr lang="zh-CN" altLang="en-US"/>
              <a:t>的顺序进栈，下列哪一个不是合法的出栈序列</a:t>
            </a:r>
            <a:r>
              <a:rPr lang="en-US"/>
              <a:t>(</a:t>
            </a:r>
            <a:r>
              <a:rPr lang="zh-CN" altLang="en-US"/>
              <a:t>不一定全部进栈后再出栈</a:t>
            </a:r>
            <a:r>
              <a:rPr lang="en-US"/>
              <a:t>)</a:t>
            </a:r>
            <a:r>
              <a:rPr lang="zh-CN" altLang="en-US" smtClean="0"/>
              <a:t>：</a:t>
            </a:r>
            <a:endParaRPr lang="en-US"/>
          </a:p>
          <a:p>
            <a:pPr marL="0" lvl="0" indent="0">
              <a:buNone/>
            </a:pPr>
            <a:r>
              <a:rPr lang="en-US" smtClean="0"/>
              <a:t>(A) 5,4,3,6,1,2  </a:t>
            </a:r>
            <a:r>
              <a:rPr lang="en-US"/>
              <a:t>	</a:t>
            </a:r>
            <a:endParaRPr lang="en-US" smtClean="0"/>
          </a:p>
          <a:p>
            <a:pPr marL="0" lvl="0" indent="0">
              <a:buNone/>
            </a:pPr>
            <a:r>
              <a:rPr lang="en-US" smtClean="0"/>
              <a:t>(</a:t>
            </a:r>
            <a:r>
              <a:rPr lang="en-US"/>
              <a:t>B) 4,5,3,1,2,6 		</a:t>
            </a:r>
            <a:endParaRPr lang="en-US" smtClean="0"/>
          </a:p>
          <a:p>
            <a:pPr marL="0" lvl="0" indent="0">
              <a:buNone/>
            </a:pPr>
            <a:r>
              <a:rPr lang="en-US" smtClean="0"/>
              <a:t>(</a:t>
            </a:r>
            <a:r>
              <a:rPr lang="en-US"/>
              <a:t>C) 3,4,6,5,2,1 		</a:t>
            </a:r>
            <a:endParaRPr lang="en-US" smtClean="0"/>
          </a:p>
          <a:p>
            <a:pPr marL="0" lvl="0" indent="0">
              <a:buNone/>
            </a:pPr>
            <a:r>
              <a:rPr lang="en-US" smtClean="0"/>
              <a:t>(</a:t>
            </a:r>
            <a:r>
              <a:rPr lang="en-US"/>
              <a:t>D) 2,3,4,1,5,6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9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1115</Words>
  <Application>Microsoft Macintosh PowerPoint</Application>
  <PresentationFormat>全屏显示(4:3)</PresentationFormat>
  <Paragraphs>180</Paragraphs>
  <Slides>19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Review</vt:lpstr>
      <vt:lpstr>第1章 绪论</vt:lpstr>
      <vt:lpstr>PowerPoint 演示文稿</vt:lpstr>
      <vt:lpstr>PowerPoint 演示文稿</vt:lpstr>
      <vt:lpstr>第2章 线性表</vt:lpstr>
      <vt:lpstr>PowerPoint 演示文稿</vt:lpstr>
      <vt:lpstr>第3章 栈和队列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 串</vt:lpstr>
      <vt:lpstr>PowerPoint 演示文稿</vt:lpstr>
      <vt:lpstr>PowerPoint 演示文稿</vt:lpstr>
      <vt:lpstr>PowerPoint 演示文稿</vt:lpstr>
      <vt:lpstr>第5章 数组和广义表</vt:lpstr>
      <vt:lpstr>第6章 树和二叉树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apple sd</cp:lastModifiedBy>
  <cp:revision>177</cp:revision>
  <cp:lastPrinted>2015-09-24T12:11:53Z</cp:lastPrinted>
  <dcterms:created xsi:type="dcterms:W3CDTF">2015-07-19T09:35:25Z</dcterms:created>
  <dcterms:modified xsi:type="dcterms:W3CDTF">2019-05-14T06:42:14Z</dcterms:modified>
</cp:coreProperties>
</file>