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19"/>
  </p:notesMasterIdLst>
  <p:handoutMasterIdLst>
    <p:handoutMasterId r:id="rId120"/>
  </p:handoutMasterIdLst>
  <p:sldIdLst>
    <p:sldId id="430" r:id="rId2"/>
    <p:sldId id="262" r:id="rId3"/>
    <p:sldId id="484" r:id="rId4"/>
    <p:sldId id="264" r:id="rId5"/>
    <p:sldId id="532" r:id="rId6"/>
    <p:sldId id="533" r:id="rId7"/>
    <p:sldId id="534" r:id="rId8"/>
    <p:sldId id="552" r:id="rId9"/>
    <p:sldId id="535" r:id="rId10"/>
    <p:sldId id="553" r:id="rId11"/>
    <p:sldId id="554" r:id="rId12"/>
    <p:sldId id="558" r:id="rId13"/>
    <p:sldId id="556" r:id="rId14"/>
    <p:sldId id="555" r:id="rId15"/>
    <p:sldId id="559" r:id="rId16"/>
    <p:sldId id="557" r:id="rId17"/>
    <p:sldId id="432" r:id="rId18"/>
    <p:sldId id="485" r:id="rId19"/>
    <p:sldId id="487" r:id="rId20"/>
    <p:sldId id="486" r:id="rId21"/>
    <p:sldId id="560" r:id="rId22"/>
    <p:sldId id="504" r:id="rId23"/>
    <p:sldId id="505" r:id="rId24"/>
    <p:sldId id="506" r:id="rId25"/>
    <p:sldId id="508" r:id="rId26"/>
    <p:sldId id="509" r:id="rId27"/>
    <p:sldId id="566" r:id="rId28"/>
    <p:sldId id="565" r:id="rId29"/>
    <p:sldId id="510" r:id="rId30"/>
    <p:sldId id="511" r:id="rId31"/>
    <p:sldId id="512" r:id="rId32"/>
    <p:sldId id="562" r:id="rId33"/>
    <p:sldId id="513" r:id="rId34"/>
    <p:sldId id="570" r:id="rId35"/>
    <p:sldId id="563" r:id="rId36"/>
    <p:sldId id="567" r:id="rId37"/>
    <p:sldId id="574" r:id="rId38"/>
    <p:sldId id="569" r:id="rId39"/>
    <p:sldId id="516" r:id="rId40"/>
    <p:sldId id="571" r:id="rId41"/>
    <p:sldId id="578" r:id="rId42"/>
    <p:sldId id="575" r:id="rId43"/>
    <p:sldId id="576" r:id="rId44"/>
    <p:sldId id="579" r:id="rId45"/>
    <p:sldId id="580" r:id="rId46"/>
    <p:sldId id="572" r:id="rId47"/>
    <p:sldId id="581" r:id="rId48"/>
    <p:sldId id="573" r:id="rId49"/>
    <p:sldId id="522" r:id="rId50"/>
    <p:sldId id="595" r:id="rId51"/>
    <p:sldId id="596" r:id="rId52"/>
    <p:sldId id="568" r:id="rId53"/>
    <p:sldId id="597" r:id="rId54"/>
    <p:sldId id="598" r:id="rId55"/>
    <p:sldId id="599" r:id="rId56"/>
    <p:sldId id="601" r:id="rId57"/>
    <p:sldId id="603" r:id="rId58"/>
    <p:sldId id="600" r:id="rId59"/>
    <p:sldId id="604" r:id="rId60"/>
    <p:sldId id="605" r:id="rId61"/>
    <p:sldId id="536" r:id="rId62"/>
    <p:sldId id="549" r:id="rId63"/>
    <p:sldId id="550" r:id="rId64"/>
    <p:sldId id="551" r:id="rId65"/>
    <p:sldId id="537" r:id="rId66"/>
    <p:sldId id="538" r:id="rId67"/>
    <p:sldId id="539" r:id="rId68"/>
    <p:sldId id="582" r:id="rId69"/>
    <p:sldId id="583" r:id="rId70"/>
    <p:sldId id="545" r:id="rId71"/>
    <p:sldId id="542" r:id="rId72"/>
    <p:sldId id="543" r:id="rId73"/>
    <p:sldId id="546" r:id="rId74"/>
    <p:sldId id="547" r:id="rId75"/>
    <p:sldId id="548" r:id="rId76"/>
    <p:sldId id="287" r:id="rId77"/>
    <p:sldId id="613" r:id="rId78"/>
    <p:sldId id="584" r:id="rId79"/>
    <p:sldId id="288" r:id="rId80"/>
    <p:sldId id="437" r:id="rId81"/>
    <p:sldId id="585" r:id="rId82"/>
    <p:sldId id="586" r:id="rId83"/>
    <p:sldId id="587" r:id="rId84"/>
    <p:sldId id="588" r:id="rId85"/>
    <p:sldId id="438" r:id="rId86"/>
    <p:sldId id="292" r:id="rId87"/>
    <p:sldId id="589" r:id="rId88"/>
    <p:sldId id="592" r:id="rId89"/>
    <p:sldId id="593" r:id="rId90"/>
    <p:sldId id="594" r:id="rId91"/>
    <p:sldId id="590" r:id="rId92"/>
    <p:sldId id="368" r:id="rId93"/>
    <p:sldId id="369" r:id="rId94"/>
    <p:sldId id="370" r:id="rId95"/>
    <p:sldId id="409" r:id="rId96"/>
    <p:sldId id="372" r:id="rId97"/>
    <p:sldId id="371" r:id="rId98"/>
    <p:sldId id="373" r:id="rId99"/>
    <p:sldId id="459" r:id="rId100"/>
    <p:sldId id="457" r:id="rId101"/>
    <p:sldId id="458" r:id="rId102"/>
    <p:sldId id="460" r:id="rId103"/>
    <p:sldId id="461" r:id="rId104"/>
    <p:sldId id="481" r:id="rId105"/>
    <p:sldId id="482" r:id="rId106"/>
    <p:sldId id="469" r:id="rId107"/>
    <p:sldId id="612" r:id="rId108"/>
    <p:sldId id="483" r:id="rId109"/>
    <p:sldId id="611" r:id="rId110"/>
    <p:sldId id="607" r:id="rId111"/>
    <p:sldId id="608" r:id="rId112"/>
    <p:sldId id="609" r:id="rId113"/>
    <p:sldId id="610" r:id="rId114"/>
    <p:sldId id="383" r:id="rId115"/>
    <p:sldId id="465" r:id="rId116"/>
    <p:sldId id="466" r:id="rId117"/>
    <p:sldId id="467" r:id="rId118"/>
  </p:sldIdLst>
  <p:sldSz cx="9144000" cy="6858000" type="screen4x3"/>
  <p:notesSz cx="6797675" cy="9928225"/>
  <p:defaultTextStyle>
    <a:defPPr>
      <a:defRPr lang="zh-CN"/>
    </a:defPPr>
    <a:lvl1pPr algn="ctr" rtl="0" fontAlgn="base">
      <a:spcBef>
        <a:spcPct val="0"/>
      </a:spcBef>
      <a:spcAft>
        <a:spcPct val="0"/>
      </a:spcAft>
      <a:defRPr sz="4000" kern="1200">
        <a:solidFill>
          <a:schemeClr val="tx1"/>
        </a:solidFill>
        <a:latin typeface="Times New Roman" charset="0"/>
        <a:ea typeface="仿宋_GB2312" pitchFamily="49" charset="-122"/>
        <a:cs typeface="+mn-cs"/>
      </a:defRPr>
    </a:lvl1pPr>
    <a:lvl2pPr marL="457200" algn="ctr" rtl="0" fontAlgn="base">
      <a:spcBef>
        <a:spcPct val="0"/>
      </a:spcBef>
      <a:spcAft>
        <a:spcPct val="0"/>
      </a:spcAft>
      <a:defRPr sz="4000" kern="1200">
        <a:solidFill>
          <a:schemeClr val="tx1"/>
        </a:solidFill>
        <a:latin typeface="Times New Roman" charset="0"/>
        <a:ea typeface="仿宋_GB2312" pitchFamily="49" charset="-122"/>
        <a:cs typeface="+mn-cs"/>
      </a:defRPr>
    </a:lvl2pPr>
    <a:lvl3pPr marL="914400" algn="ctr" rtl="0" fontAlgn="base">
      <a:spcBef>
        <a:spcPct val="0"/>
      </a:spcBef>
      <a:spcAft>
        <a:spcPct val="0"/>
      </a:spcAft>
      <a:defRPr sz="4000" kern="1200">
        <a:solidFill>
          <a:schemeClr val="tx1"/>
        </a:solidFill>
        <a:latin typeface="Times New Roman" charset="0"/>
        <a:ea typeface="仿宋_GB2312" pitchFamily="49" charset="-122"/>
        <a:cs typeface="+mn-cs"/>
      </a:defRPr>
    </a:lvl3pPr>
    <a:lvl4pPr marL="1371600" algn="ctr" rtl="0" fontAlgn="base">
      <a:spcBef>
        <a:spcPct val="0"/>
      </a:spcBef>
      <a:spcAft>
        <a:spcPct val="0"/>
      </a:spcAft>
      <a:defRPr sz="4000" kern="1200">
        <a:solidFill>
          <a:schemeClr val="tx1"/>
        </a:solidFill>
        <a:latin typeface="Times New Roman" charset="0"/>
        <a:ea typeface="仿宋_GB2312" pitchFamily="49" charset="-122"/>
        <a:cs typeface="+mn-cs"/>
      </a:defRPr>
    </a:lvl4pPr>
    <a:lvl5pPr marL="1828800" algn="ctr" rtl="0" fontAlgn="base">
      <a:spcBef>
        <a:spcPct val="0"/>
      </a:spcBef>
      <a:spcAft>
        <a:spcPct val="0"/>
      </a:spcAft>
      <a:defRPr sz="4000" kern="1200">
        <a:solidFill>
          <a:schemeClr val="tx1"/>
        </a:solidFill>
        <a:latin typeface="Times New Roman" charset="0"/>
        <a:ea typeface="仿宋_GB2312" pitchFamily="49" charset="-122"/>
        <a:cs typeface="+mn-cs"/>
      </a:defRPr>
    </a:lvl5pPr>
    <a:lvl6pPr marL="2286000" algn="l" defTabSz="914400" rtl="0" eaLnBrk="1" latinLnBrk="0" hangingPunct="1">
      <a:defRPr sz="4000" kern="1200">
        <a:solidFill>
          <a:schemeClr val="tx1"/>
        </a:solidFill>
        <a:latin typeface="Times New Roman" charset="0"/>
        <a:ea typeface="仿宋_GB2312" pitchFamily="49" charset="-122"/>
        <a:cs typeface="+mn-cs"/>
      </a:defRPr>
    </a:lvl6pPr>
    <a:lvl7pPr marL="2743200" algn="l" defTabSz="914400" rtl="0" eaLnBrk="1" latinLnBrk="0" hangingPunct="1">
      <a:defRPr sz="4000" kern="1200">
        <a:solidFill>
          <a:schemeClr val="tx1"/>
        </a:solidFill>
        <a:latin typeface="Times New Roman" charset="0"/>
        <a:ea typeface="仿宋_GB2312" pitchFamily="49" charset="-122"/>
        <a:cs typeface="+mn-cs"/>
      </a:defRPr>
    </a:lvl7pPr>
    <a:lvl8pPr marL="3200400" algn="l" defTabSz="914400" rtl="0" eaLnBrk="1" latinLnBrk="0" hangingPunct="1">
      <a:defRPr sz="4000" kern="1200">
        <a:solidFill>
          <a:schemeClr val="tx1"/>
        </a:solidFill>
        <a:latin typeface="Times New Roman" charset="0"/>
        <a:ea typeface="仿宋_GB2312" pitchFamily="49" charset="-122"/>
        <a:cs typeface="+mn-cs"/>
      </a:defRPr>
    </a:lvl8pPr>
    <a:lvl9pPr marL="3657600" algn="l" defTabSz="914400" rtl="0" eaLnBrk="1" latinLnBrk="0" hangingPunct="1">
      <a:defRPr sz="4000" kern="1200">
        <a:solidFill>
          <a:schemeClr val="tx1"/>
        </a:solidFill>
        <a:latin typeface="Times New Roman" charset="0"/>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xh" initials="l" lastIdx="1" clrIdx="0">
    <p:extLst>
      <p:ext uri="{19B8F6BF-5375-455C-9EA6-DF929625EA0E}">
        <p15:presenceInfo xmlns:p15="http://schemas.microsoft.com/office/powerpoint/2012/main" userId="lx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FF99"/>
    <a:srgbClr val="B4F2FE"/>
    <a:srgbClr val="008000"/>
    <a:srgbClr val="FFFF66"/>
    <a:srgbClr val="CC0000"/>
    <a:srgbClr val="FFFF99"/>
    <a:srgbClr val="800080"/>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9" autoAdjust="0"/>
    <p:restoredTop sz="91717" autoAdjust="0"/>
  </p:normalViewPr>
  <p:slideViewPr>
    <p:cSldViewPr>
      <p:cViewPr varScale="1">
        <p:scale>
          <a:sx n="81" d="100"/>
          <a:sy n="81" d="100"/>
        </p:scale>
        <p:origin x="248"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5376"/>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handoutMaster" Target="handoutMasters/handout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C8E5A86A-D736-4675-9A8C-98019ADDA48B}" type="datetimeFigureOut">
              <a:rPr lang="zh-CN" altLang="en-US" smtClean="0"/>
              <a:pPr/>
              <a:t>2017/6/26</a:t>
            </a:fld>
            <a:endParaRPr lang="zh-CN" alt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DDF3267E-8E38-4240-BC6E-4E75E618D9BD}" type="slidenum">
              <a:rPr lang="zh-CN" altLang="en-US" smtClean="0"/>
              <a:pPr/>
              <a:t>‹#›</a:t>
            </a:fld>
            <a:endParaRPr lang="zh-CN" altLang="en-US"/>
          </a:p>
        </p:txBody>
      </p:sp>
    </p:spTree>
    <p:extLst>
      <p:ext uri="{BB962C8B-B14F-4D97-AF65-F5344CB8AC3E}">
        <p14:creationId xmlns:p14="http://schemas.microsoft.com/office/powerpoint/2010/main" val="19398968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8450" name="Rectangle 2"/>
          <p:cNvSpPr>
            <a:spLocks noGrp="1" noChangeArrowheads="1"/>
          </p:cNvSpPr>
          <p:nvPr>
            <p:ph type="hdr" sz="quarter"/>
          </p:nvPr>
        </p:nvSpPr>
        <p:spPr bwMode="auto">
          <a:xfrm>
            <a:off x="0"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488451" name="Rectangle 3"/>
          <p:cNvSpPr>
            <a:spLocks noGrp="1" noChangeArrowheads="1"/>
          </p:cNvSpPr>
          <p:nvPr>
            <p:ph type="dt" idx="1"/>
          </p:nvPr>
        </p:nvSpPr>
        <p:spPr bwMode="auto">
          <a:xfrm>
            <a:off x="3850443" y="0"/>
            <a:ext cx="2945659" cy="4964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134148"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p:spPr>
      </p:sp>
      <p:sp>
        <p:nvSpPr>
          <p:cNvPr id="488453" name="Rectangle 5"/>
          <p:cNvSpPr>
            <a:spLocks noGrp="1" noChangeArrowheads="1"/>
          </p:cNvSpPr>
          <p:nvPr>
            <p:ph type="body" sz="quarter" idx="3"/>
          </p:nvPr>
        </p:nvSpPr>
        <p:spPr bwMode="auto">
          <a:xfrm>
            <a:off x="679768" y="4715907"/>
            <a:ext cx="5438140" cy="446770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88454" name="Rectangle 6"/>
          <p:cNvSpPr>
            <a:spLocks noGrp="1" noChangeArrowheads="1"/>
          </p:cNvSpPr>
          <p:nvPr>
            <p:ph type="ftr" sz="quarter" idx="4"/>
          </p:nvPr>
        </p:nvSpPr>
        <p:spPr bwMode="auto">
          <a:xfrm>
            <a:off x="0"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488455" name="Rectangle 7"/>
          <p:cNvSpPr>
            <a:spLocks noGrp="1" noChangeArrowheads="1"/>
          </p:cNvSpPr>
          <p:nvPr>
            <p:ph type="sldNum" sz="quarter" idx="5"/>
          </p:nvPr>
        </p:nvSpPr>
        <p:spPr bwMode="auto">
          <a:xfrm>
            <a:off x="3850443" y="9430091"/>
            <a:ext cx="2945659" cy="49641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3B3932F4-47B1-4710-9C6F-692B919E1887}" type="slidenum">
              <a:rPr lang="en-US" altLang="zh-CN"/>
              <a:pPr>
                <a:defRPr/>
              </a:pPr>
              <a:t>‹#›</a:t>
            </a:fld>
            <a:endParaRPr lang="en-US" altLang="zh-CN"/>
          </a:p>
        </p:txBody>
      </p:sp>
    </p:spTree>
    <p:extLst>
      <p:ext uri="{BB962C8B-B14F-4D97-AF65-F5344CB8AC3E}">
        <p14:creationId xmlns:p14="http://schemas.microsoft.com/office/powerpoint/2010/main" val="12912618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a:t>
            </a:fld>
            <a:endParaRPr lang="en-US" altLang="zh-CN"/>
          </a:p>
        </p:txBody>
      </p:sp>
    </p:spTree>
    <p:extLst>
      <p:ext uri="{BB962C8B-B14F-4D97-AF65-F5344CB8AC3E}">
        <p14:creationId xmlns:p14="http://schemas.microsoft.com/office/powerpoint/2010/main" val="3329940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18</a:t>
            </a:fld>
            <a:endParaRPr lang="en-US" altLang="zh-CN"/>
          </a:p>
        </p:txBody>
      </p:sp>
    </p:spTree>
    <p:extLst>
      <p:ext uri="{BB962C8B-B14F-4D97-AF65-F5344CB8AC3E}">
        <p14:creationId xmlns:p14="http://schemas.microsoft.com/office/powerpoint/2010/main" val="3720569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a:t>
            </a:r>
            <a:r>
              <a:rPr lang="en-US" altLang="zh-CN" dirty="0" err="1" smtClean="0"/>
              <a:t>i</a:t>
            </a:r>
            <a:r>
              <a:rPr lang="zh-CN" altLang="en-US" dirty="0" smtClean="0"/>
              <a:t>的递增</a:t>
            </a: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19</a:t>
            </a:fld>
            <a:endParaRPr lang="en-US" altLang="zh-CN"/>
          </a:p>
        </p:txBody>
      </p:sp>
    </p:spTree>
    <p:extLst>
      <p:ext uri="{BB962C8B-B14F-4D97-AF65-F5344CB8AC3E}">
        <p14:creationId xmlns:p14="http://schemas.microsoft.com/office/powerpoint/2010/main" val="3399186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i</a:t>
            </a:r>
            <a:r>
              <a:rPr lang="en-US" altLang="zh-CN" dirty="0" smtClean="0"/>
              <a:t>(p)</a:t>
            </a:r>
            <a:r>
              <a:rPr lang="zh-CN" altLang="en-US" dirty="0" smtClean="0"/>
              <a:t>定义为第</a:t>
            </a:r>
            <a:r>
              <a:rPr lang="en-US" altLang="zh-CN" dirty="0" err="1" smtClean="0"/>
              <a:t>i</a:t>
            </a:r>
            <a:r>
              <a:rPr lang="zh-CN" altLang="en-US" dirty="0" smtClean="0"/>
              <a:t>个元素与之前的元素所构成的逆序对个数。</a:t>
            </a: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21</a:t>
            </a:fld>
            <a:endParaRPr lang="en-US" altLang="zh-CN"/>
          </a:p>
        </p:txBody>
      </p:sp>
    </p:spTree>
    <p:extLst>
      <p:ext uri="{BB962C8B-B14F-4D97-AF65-F5344CB8AC3E}">
        <p14:creationId xmlns:p14="http://schemas.microsoft.com/office/powerpoint/2010/main" val="1462861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这里可以讲讲和插入排序的区别</a:t>
            </a:r>
            <a:endParaRPr lang="en-US" altLang="zh-CN" dirty="0" smtClean="0"/>
          </a:p>
          <a:p>
            <a:r>
              <a:rPr lang="zh-CN" altLang="en-US" dirty="0" smtClean="0"/>
              <a:t>插入排序：无</a:t>
            </a:r>
            <a:r>
              <a:rPr lang="en-US" altLang="zh-CN" dirty="0" smtClean="0"/>
              <a:t>sorted</a:t>
            </a:r>
            <a:r>
              <a:rPr lang="en-US" altLang="zh-CN" baseline="0" dirty="0" smtClean="0"/>
              <a:t> &lt;= unsorted, sorted</a:t>
            </a:r>
            <a:r>
              <a:rPr lang="zh-CN" altLang="en-US" baseline="0" dirty="0" smtClean="0"/>
              <a:t>在前面</a:t>
            </a:r>
            <a:endParaRPr lang="en-US" altLang="zh-CN" dirty="0" smtClean="0"/>
          </a:p>
          <a:p>
            <a:r>
              <a:rPr lang="zh-CN" altLang="en-US" dirty="0" smtClean="0"/>
              <a:t>选择排序：</a:t>
            </a:r>
            <a:r>
              <a:rPr lang="en-US" altLang="zh-CN" dirty="0" smtClean="0"/>
              <a:t>sorted &lt;=unsorted</a:t>
            </a:r>
            <a:r>
              <a:rPr lang="zh-CN" altLang="en-US" dirty="0" smtClean="0"/>
              <a:t>，</a:t>
            </a:r>
            <a:r>
              <a:rPr lang="en-US" altLang="zh-CN" dirty="0" smtClean="0"/>
              <a:t>sorted</a:t>
            </a:r>
            <a:r>
              <a:rPr lang="zh-CN" altLang="en-US" dirty="0" smtClean="0"/>
              <a:t>在后面</a:t>
            </a: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22</a:t>
            </a:fld>
            <a:endParaRPr lang="en-US" altLang="zh-CN"/>
          </a:p>
        </p:txBody>
      </p:sp>
    </p:spTree>
    <p:extLst>
      <p:ext uri="{BB962C8B-B14F-4D97-AF65-F5344CB8AC3E}">
        <p14:creationId xmlns:p14="http://schemas.microsoft.com/office/powerpoint/2010/main" val="1022955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24</a:t>
            </a:fld>
            <a:endParaRPr lang="en-US" altLang="zh-CN"/>
          </a:p>
        </p:txBody>
      </p:sp>
    </p:spTree>
    <p:extLst>
      <p:ext uri="{BB962C8B-B14F-4D97-AF65-F5344CB8AC3E}">
        <p14:creationId xmlns:p14="http://schemas.microsoft.com/office/powerpoint/2010/main" val="3858610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虽然我们在选出冠军时至少进行了</a:t>
            </a:r>
            <a:r>
              <a:rPr lang="en-US" altLang="zh-CN" dirty="0" smtClean="0"/>
              <a:t>n-1</a:t>
            </a:r>
            <a:r>
              <a:rPr lang="zh-CN" altLang="en-US" dirty="0" smtClean="0"/>
              <a:t>次的比较，但在余下的</a:t>
            </a:r>
            <a:r>
              <a:rPr lang="en-US" altLang="zh-CN" dirty="0" smtClean="0"/>
              <a:t>n-1</a:t>
            </a:r>
            <a:r>
              <a:rPr lang="zh-CN" altLang="en-US" dirty="0" smtClean="0"/>
              <a:t>个选手中，选择亚军、季军却并非一定要进行</a:t>
            </a:r>
            <a:r>
              <a:rPr lang="en-US" altLang="zh-CN" dirty="0" smtClean="0"/>
              <a:t>n-2</a:t>
            </a:r>
            <a:r>
              <a:rPr lang="zh-CN" altLang="en-US" dirty="0" smtClean="0"/>
              <a:t>、</a:t>
            </a:r>
            <a:r>
              <a:rPr lang="en-US" altLang="zh-CN" dirty="0" smtClean="0"/>
              <a:t>n-3</a:t>
            </a:r>
            <a:r>
              <a:rPr lang="zh-CN" altLang="en-US" dirty="0" smtClean="0"/>
              <a:t>次的比较。</a:t>
            </a: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25</a:t>
            </a:fld>
            <a:endParaRPr lang="en-US" altLang="zh-CN"/>
          </a:p>
        </p:txBody>
      </p:sp>
    </p:spTree>
    <p:extLst>
      <p:ext uri="{BB962C8B-B14F-4D97-AF65-F5344CB8AC3E}">
        <p14:creationId xmlns:p14="http://schemas.microsoft.com/office/powerpoint/2010/main" val="3183832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26</a:t>
            </a:fld>
            <a:endParaRPr lang="en-US" altLang="zh-CN"/>
          </a:p>
        </p:txBody>
      </p:sp>
    </p:spTree>
    <p:extLst>
      <p:ext uri="{BB962C8B-B14F-4D97-AF65-F5344CB8AC3E}">
        <p14:creationId xmlns:p14="http://schemas.microsoft.com/office/powerpoint/2010/main" val="2391854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27</a:t>
            </a:fld>
            <a:endParaRPr lang="en-US" altLang="zh-CN"/>
          </a:p>
        </p:txBody>
      </p:sp>
    </p:spTree>
    <p:extLst>
      <p:ext uri="{BB962C8B-B14F-4D97-AF65-F5344CB8AC3E}">
        <p14:creationId xmlns:p14="http://schemas.microsoft.com/office/powerpoint/2010/main" val="4153505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虽然我们在选出冠军时至少进行了</a:t>
            </a:r>
            <a:r>
              <a:rPr lang="en-US" altLang="zh-CN" dirty="0" smtClean="0"/>
              <a:t>n-1</a:t>
            </a:r>
            <a:r>
              <a:rPr lang="zh-CN" altLang="en-US" dirty="0" smtClean="0"/>
              <a:t>次的比较，但在余下的</a:t>
            </a:r>
            <a:r>
              <a:rPr lang="en-US" altLang="zh-CN" dirty="0" smtClean="0"/>
              <a:t>n-1</a:t>
            </a:r>
            <a:r>
              <a:rPr lang="zh-CN" altLang="en-US" dirty="0" smtClean="0"/>
              <a:t>个选手中，选择亚军、季军却并非一定要进行</a:t>
            </a:r>
            <a:r>
              <a:rPr lang="en-US" altLang="zh-CN" dirty="0" smtClean="0"/>
              <a:t>n-2</a:t>
            </a:r>
            <a:r>
              <a:rPr lang="zh-CN" altLang="en-US" dirty="0" smtClean="0"/>
              <a:t>、</a:t>
            </a:r>
            <a:r>
              <a:rPr lang="en-US" altLang="zh-CN" dirty="0" smtClean="0"/>
              <a:t>n-3</a:t>
            </a:r>
            <a:r>
              <a:rPr lang="zh-CN" altLang="en-US" dirty="0" smtClean="0"/>
              <a:t>次的比较。</a:t>
            </a: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28</a:t>
            </a:fld>
            <a:endParaRPr lang="en-US" altLang="zh-CN"/>
          </a:p>
        </p:txBody>
      </p:sp>
    </p:spTree>
    <p:extLst>
      <p:ext uri="{BB962C8B-B14F-4D97-AF65-F5344CB8AC3E}">
        <p14:creationId xmlns:p14="http://schemas.microsoft.com/office/powerpoint/2010/main" val="23638950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charset="0"/>
                <a:ea typeface="宋体" pitchFamily="2" charset="-122"/>
                <a:cs typeface="+mn-cs"/>
              </a:rPr>
              <a:t>在输出最小关键字之后，根据关系的可传递性，欲选出次小关键字，仅需将叶子结点中的最小关键字（</a:t>
            </a:r>
            <a:r>
              <a:rPr lang="en-US" altLang="zh-CN" sz="1200" b="0" i="0" kern="1200" dirty="0" smtClean="0">
                <a:solidFill>
                  <a:schemeClr val="tx1"/>
                </a:solidFill>
                <a:latin typeface="Arial" charset="0"/>
                <a:ea typeface="宋体" pitchFamily="2" charset="-122"/>
                <a:cs typeface="+mn-cs"/>
              </a:rPr>
              <a:t>13</a:t>
            </a:r>
            <a:r>
              <a:rPr lang="zh-CN" altLang="en-US" sz="1200" b="0" i="0" kern="1200" dirty="0" smtClean="0">
                <a:solidFill>
                  <a:schemeClr val="tx1"/>
                </a:solidFill>
                <a:latin typeface="Arial" charset="0"/>
                <a:ea typeface="宋体" pitchFamily="2" charset="-122"/>
                <a:cs typeface="+mn-cs"/>
              </a:rPr>
              <a:t>）改为“最大值”，然后从该叶子结点开始，和其左右兄弟的关键字进行比较，修改从叶子结点到根结点的路径上各结点的关键字，则根结点的关键字即为</a:t>
            </a:r>
            <a:r>
              <a:rPr lang="zh-CN" altLang="en-US" sz="1200" b="1" i="0" kern="1200" dirty="0" smtClean="0">
                <a:solidFill>
                  <a:schemeClr val="tx1"/>
                </a:solidFill>
                <a:latin typeface="Arial" charset="0"/>
                <a:ea typeface="宋体" pitchFamily="2" charset="-122"/>
                <a:cs typeface="+mn-cs"/>
              </a:rPr>
              <a:t>次小值</a:t>
            </a:r>
            <a:r>
              <a:rPr lang="zh-CN" altLang="en-US" sz="1200" b="0" i="0" kern="1200" dirty="0" smtClean="0">
                <a:solidFill>
                  <a:schemeClr val="tx1"/>
                </a:solidFill>
                <a:latin typeface="Arial" charset="0"/>
                <a:ea typeface="宋体" pitchFamily="2" charset="-122"/>
                <a:cs typeface="+mn-cs"/>
              </a:rPr>
              <a:t>。</a:t>
            </a:r>
            <a:endParaRPr lang="en-US" altLang="zh-CN" sz="1200" b="0" i="0" kern="1200" dirty="0" smtClean="0">
              <a:solidFill>
                <a:schemeClr val="tx1"/>
              </a:solidFill>
              <a:latin typeface="Arial" charset="0"/>
              <a:ea typeface="宋体" pitchFamily="2" charset="-122"/>
              <a:cs typeface="+mn-cs"/>
            </a:endParaRPr>
          </a:p>
          <a:p>
            <a:endParaRPr lang="en-US" altLang="zh-CN" sz="1200" b="0" i="0" kern="1200" dirty="0" smtClean="0">
              <a:solidFill>
                <a:schemeClr val="tx1"/>
              </a:solidFill>
              <a:latin typeface="Arial" charset="0"/>
              <a:ea typeface="宋体" pitchFamily="2" charset="-122"/>
              <a:cs typeface="+mn-cs"/>
            </a:endParaRPr>
          </a:p>
          <a:p>
            <a:endParaRPr lang="en-US" altLang="zh-CN" sz="1200" b="0" i="0" kern="1200" dirty="0" smtClean="0">
              <a:solidFill>
                <a:schemeClr val="tx1"/>
              </a:solidFill>
              <a:latin typeface="Arial" charset="0"/>
              <a:ea typeface="宋体" pitchFamily="2" charset="-122"/>
              <a:cs typeface="+mn-cs"/>
            </a:endParaRPr>
          </a:p>
          <a:p>
            <a:r>
              <a:rPr lang="en-US" altLang="zh-CN" sz="1200" b="1" dirty="0" smtClean="0">
                <a:latin typeface="Times New Roman" charset="0"/>
                <a:ea typeface="仿宋_GB2312" pitchFamily="49" charset="-122"/>
              </a:rPr>
              <a:t>1 </a:t>
            </a:r>
            <a:r>
              <a:rPr lang="zh-CN" altLang="en-US" sz="1200" b="1" dirty="0" smtClean="0">
                <a:latin typeface="Times New Roman" charset="0"/>
                <a:ea typeface="仿宋_GB2312" pitchFamily="49" charset="-122"/>
              </a:rPr>
              <a:t>如果有 </a:t>
            </a:r>
            <a:r>
              <a:rPr lang="en-US" altLang="zh-CN" sz="1200" b="1" i="1" dirty="0" smtClean="0">
                <a:latin typeface="Times New Roman" charset="0"/>
                <a:ea typeface="仿宋_GB2312" pitchFamily="49" charset="-122"/>
              </a:rPr>
              <a:t>n </a:t>
            </a:r>
            <a:r>
              <a:rPr lang="zh-CN" altLang="en-US" sz="1200" b="1" dirty="0" smtClean="0">
                <a:latin typeface="Times New Roman" charset="0"/>
                <a:ea typeface="仿宋_GB2312" pitchFamily="49" charset="-122"/>
              </a:rPr>
              <a:t>个元素，必须使用至少 </a:t>
            </a:r>
            <a:r>
              <a:rPr lang="en-US" altLang="zh-CN" sz="1200" b="1" dirty="0" smtClean="0">
                <a:latin typeface="Times New Roman" charset="0"/>
                <a:ea typeface="仿宋_GB2312" pitchFamily="49" charset="-122"/>
              </a:rPr>
              <a:t>2</a:t>
            </a:r>
            <a:r>
              <a:rPr lang="en-US" altLang="zh-CN" sz="1200" b="1" i="1" dirty="0" smtClean="0">
                <a:latin typeface="Times New Roman" charset="0"/>
                <a:ea typeface="仿宋_GB2312" pitchFamily="49" charset="-122"/>
              </a:rPr>
              <a:t>n</a:t>
            </a:r>
            <a:r>
              <a:rPr lang="en-US" altLang="zh-CN" sz="1200" b="1" dirty="0" smtClean="0">
                <a:latin typeface="Courier New" pitchFamily="49" charset="-52"/>
                <a:ea typeface="楷体_GB2312" pitchFamily="49" charset="-122"/>
              </a:rPr>
              <a:t>-</a:t>
            </a:r>
            <a:r>
              <a:rPr lang="en-US" altLang="zh-CN" sz="1200" b="1" dirty="0" smtClean="0">
                <a:latin typeface="Times New Roman" charset="0"/>
                <a:ea typeface="仿宋_GB2312" pitchFamily="49" charset="-122"/>
              </a:rPr>
              <a:t>1 </a:t>
            </a:r>
            <a:r>
              <a:rPr lang="zh-CN" altLang="en-US" sz="1200" b="1" dirty="0" smtClean="0">
                <a:latin typeface="Times New Roman" charset="0"/>
                <a:ea typeface="仿宋_GB2312" pitchFamily="49" charset="-122"/>
              </a:rPr>
              <a:t>个结点来存放胜者树。</a:t>
            </a:r>
            <a:endParaRPr lang="en-US" altLang="zh-CN" sz="1200" b="1" dirty="0" smtClean="0">
              <a:latin typeface="Times New Roman" charset="0"/>
              <a:ea typeface="仿宋_GB2312" pitchFamily="49"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smtClean="0">
                <a:latin typeface="Times New Roman" charset="0"/>
                <a:ea typeface="仿宋_GB2312" pitchFamily="49" charset="-122"/>
              </a:rPr>
              <a:t>2 </a:t>
            </a:r>
            <a:r>
              <a:rPr lang="zh-CN" altLang="en-US" sz="1200" b="1" dirty="0" smtClean="0">
                <a:latin typeface="Times New Roman" charset="0"/>
                <a:ea typeface="仿宋_GB2312" pitchFamily="49" charset="-122"/>
              </a:rPr>
              <a:t>锦标赛排序是一个稳定的排序方法。</a:t>
            </a:r>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29</a:t>
            </a:fld>
            <a:endParaRPr lang="en-US" altLang="zh-CN"/>
          </a:p>
        </p:txBody>
      </p:sp>
    </p:spTree>
    <p:extLst>
      <p:ext uri="{BB962C8B-B14F-4D97-AF65-F5344CB8AC3E}">
        <p14:creationId xmlns:p14="http://schemas.microsoft.com/office/powerpoint/2010/main" val="1428313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注意本章的排序过程只涉及记录间的顺序变化，并没有插入等操作。</a:t>
            </a: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3</a:t>
            </a:fld>
            <a:endParaRPr lang="en-US" altLang="zh-CN"/>
          </a:p>
        </p:txBody>
      </p:sp>
    </p:spTree>
    <p:extLst>
      <p:ext uri="{BB962C8B-B14F-4D97-AF65-F5344CB8AC3E}">
        <p14:creationId xmlns:p14="http://schemas.microsoft.com/office/powerpoint/2010/main" val="11366196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30</a:t>
            </a:fld>
            <a:endParaRPr lang="en-US" altLang="zh-CN"/>
          </a:p>
        </p:txBody>
      </p:sp>
    </p:spTree>
    <p:extLst>
      <p:ext uri="{BB962C8B-B14F-4D97-AF65-F5344CB8AC3E}">
        <p14:creationId xmlns:p14="http://schemas.microsoft.com/office/powerpoint/2010/main" val="129360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31</a:t>
            </a:fld>
            <a:endParaRPr lang="en-US" altLang="zh-CN"/>
          </a:p>
        </p:txBody>
      </p:sp>
    </p:spTree>
    <p:extLst>
      <p:ext uri="{BB962C8B-B14F-4D97-AF65-F5344CB8AC3E}">
        <p14:creationId xmlns:p14="http://schemas.microsoft.com/office/powerpoint/2010/main" val="1838126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完全二叉树这样的结构性能够用顺序存储结构实现，这样的一个顺序结构在逻辑上与完全二叉树的结点依层次遍历次序彼此一一对应</a:t>
            </a: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32</a:t>
            </a:fld>
            <a:endParaRPr lang="en-US" altLang="zh-CN"/>
          </a:p>
        </p:txBody>
      </p:sp>
    </p:spTree>
    <p:extLst>
      <p:ext uri="{BB962C8B-B14F-4D97-AF65-F5344CB8AC3E}">
        <p14:creationId xmlns:p14="http://schemas.microsoft.com/office/powerpoint/2010/main" val="1476482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33</a:t>
            </a:fld>
            <a:endParaRPr lang="en-US" altLang="zh-CN"/>
          </a:p>
        </p:txBody>
      </p:sp>
    </p:spTree>
    <p:extLst>
      <p:ext uri="{BB962C8B-B14F-4D97-AF65-F5344CB8AC3E}">
        <p14:creationId xmlns:p14="http://schemas.microsoft.com/office/powerpoint/2010/main" val="1014917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35</a:t>
            </a:fld>
            <a:endParaRPr lang="en-US" altLang="zh-CN"/>
          </a:p>
        </p:txBody>
      </p:sp>
    </p:spTree>
    <p:extLst>
      <p:ext uri="{BB962C8B-B14F-4D97-AF65-F5344CB8AC3E}">
        <p14:creationId xmlns:p14="http://schemas.microsoft.com/office/powerpoint/2010/main" val="90953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36</a:t>
            </a:fld>
            <a:endParaRPr lang="en-US" altLang="zh-CN"/>
          </a:p>
        </p:txBody>
      </p:sp>
    </p:spTree>
    <p:extLst>
      <p:ext uri="{BB962C8B-B14F-4D97-AF65-F5344CB8AC3E}">
        <p14:creationId xmlns:p14="http://schemas.microsoft.com/office/powerpoint/2010/main" val="442897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gn="l">
              <a:spcBef>
                <a:spcPct val="25000"/>
              </a:spcBef>
              <a:buFont typeface="Wingdings" panose="05000000000000000000" pitchFamily="2" charset="2"/>
              <a:buChar char="Ø"/>
            </a:pPr>
            <a:r>
              <a:rPr lang="zh-CN" altLang="en-US" sz="1200" b="1" dirty="0" smtClean="0">
                <a:solidFill>
                  <a:srgbClr val="000000"/>
                </a:solidFill>
                <a:latin typeface="华文楷体" pitchFamily="2" charset="-122"/>
                <a:ea typeface="华文楷体" pitchFamily="2" charset="-122"/>
              </a:rPr>
              <a:t>与孩子中的大者交换，每次只需</a:t>
            </a:r>
            <a:r>
              <a:rPr lang="en-US" altLang="zh-CN" sz="1200" b="1" dirty="0" smtClean="0">
                <a:solidFill>
                  <a:srgbClr val="000000"/>
                </a:solidFill>
                <a:latin typeface="华文楷体" pitchFamily="2" charset="-122"/>
                <a:ea typeface="华文楷体" pitchFamily="2" charset="-122"/>
              </a:rPr>
              <a:t>o(1)</a:t>
            </a:r>
            <a:r>
              <a:rPr lang="zh-CN" altLang="en-US" sz="1200" b="1" dirty="0" smtClean="0">
                <a:solidFill>
                  <a:srgbClr val="000000"/>
                </a:solidFill>
                <a:latin typeface="华文楷体" pitchFamily="2" charset="-122"/>
                <a:ea typeface="华文楷体" pitchFamily="2" charset="-122"/>
              </a:rPr>
              <a:t>时间，且每经过一次交换，</a:t>
            </a:r>
            <a:r>
              <a:rPr lang="en-US" altLang="zh-CN" sz="1200" b="1" dirty="0" smtClean="0">
                <a:solidFill>
                  <a:srgbClr val="000000"/>
                </a:solidFill>
                <a:latin typeface="华文楷体" pitchFamily="2" charset="-122"/>
                <a:ea typeface="华文楷体" pitchFamily="2" charset="-122"/>
              </a:rPr>
              <a:t>e</a:t>
            </a:r>
            <a:r>
              <a:rPr lang="zh-CN" altLang="en-US" sz="1200" b="1" dirty="0" smtClean="0">
                <a:solidFill>
                  <a:srgbClr val="000000"/>
                </a:solidFill>
                <a:latin typeface="华文楷体" pitchFamily="2" charset="-122"/>
                <a:ea typeface="华文楷体" pitchFamily="2" charset="-122"/>
              </a:rPr>
              <a:t>都会下降一层；</a:t>
            </a:r>
            <a:endParaRPr lang="en-US" altLang="zh-CN" sz="1200" b="1" dirty="0" smtClean="0">
              <a:solidFill>
                <a:srgbClr val="000000"/>
              </a:solidFill>
              <a:latin typeface="华文楷体" pitchFamily="2" charset="-122"/>
              <a:ea typeface="华文楷体" pitchFamily="2" charset="-122"/>
            </a:endParaRPr>
          </a:p>
          <a:p>
            <a:pPr marL="342900" indent="-342900" algn="l">
              <a:spcBef>
                <a:spcPct val="25000"/>
              </a:spcBef>
              <a:buFont typeface="Wingdings" panose="05000000000000000000" pitchFamily="2" charset="2"/>
              <a:buChar char="Ø"/>
            </a:pPr>
            <a:r>
              <a:rPr lang="zh-CN" altLang="en-US" sz="1200" b="1" dirty="0" smtClean="0">
                <a:solidFill>
                  <a:srgbClr val="000000"/>
                </a:solidFill>
                <a:latin typeface="华文楷体" pitchFamily="2" charset="-122"/>
                <a:ea typeface="华文楷体" pitchFamily="2" charset="-122"/>
              </a:rPr>
              <a:t>堆是一棵完全树，必平衡，故</a:t>
            </a:r>
            <a:r>
              <a:rPr lang="en-US" altLang="zh-CN" sz="1200" b="1" dirty="0" smtClean="0">
                <a:solidFill>
                  <a:srgbClr val="000000"/>
                </a:solidFill>
                <a:latin typeface="华文楷体" pitchFamily="2" charset="-122"/>
                <a:ea typeface="华文楷体" pitchFamily="2" charset="-122"/>
              </a:rPr>
              <a:t>e</a:t>
            </a:r>
            <a:r>
              <a:rPr lang="zh-CN" altLang="en-US" sz="1200" b="1" dirty="0" smtClean="0">
                <a:solidFill>
                  <a:srgbClr val="000000"/>
                </a:solidFill>
                <a:latin typeface="华文楷体" pitchFamily="2" charset="-122"/>
                <a:ea typeface="华文楷体" pitchFamily="2" charset="-122"/>
              </a:rPr>
              <a:t>的祖先至多</a:t>
            </a:r>
            <a:r>
              <a:rPr lang="en-US" altLang="zh-CN" sz="1200" b="1" dirty="0" smtClean="0">
                <a:solidFill>
                  <a:srgbClr val="000000"/>
                </a:solidFill>
                <a:latin typeface="华文楷体" pitchFamily="2" charset="-122"/>
                <a:ea typeface="华文楷体" pitchFamily="2" charset="-122"/>
              </a:rPr>
              <a:t>o(</a:t>
            </a:r>
            <a:r>
              <a:rPr lang="en-US" altLang="zh-CN" sz="1200" b="1" dirty="0" err="1" smtClean="0">
                <a:solidFill>
                  <a:srgbClr val="000000"/>
                </a:solidFill>
                <a:latin typeface="华文楷体" pitchFamily="2" charset="-122"/>
                <a:ea typeface="华文楷体" pitchFamily="2" charset="-122"/>
              </a:rPr>
              <a:t>logn</a:t>
            </a:r>
            <a:r>
              <a:rPr lang="en-US" altLang="zh-CN" sz="1200" b="1" dirty="0" smtClean="0">
                <a:solidFill>
                  <a:srgbClr val="000000"/>
                </a:solidFill>
                <a:latin typeface="华文楷体" pitchFamily="2" charset="-122"/>
                <a:ea typeface="华文楷体" pitchFamily="2" charset="-122"/>
              </a:rPr>
              <a:t>)</a:t>
            </a:r>
          </a:p>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38</a:t>
            </a:fld>
            <a:endParaRPr lang="en-US" altLang="zh-CN"/>
          </a:p>
        </p:txBody>
      </p:sp>
    </p:spTree>
    <p:extLst>
      <p:ext uri="{BB962C8B-B14F-4D97-AF65-F5344CB8AC3E}">
        <p14:creationId xmlns:p14="http://schemas.microsoft.com/office/powerpoint/2010/main" val="2064966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40</a:t>
            </a:fld>
            <a:endParaRPr lang="en-US" altLang="zh-CN"/>
          </a:p>
        </p:txBody>
      </p:sp>
    </p:spTree>
    <p:extLst>
      <p:ext uri="{BB962C8B-B14F-4D97-AF65-F5344CB8AC3E}">
        <p14:creationId xmlns:p14="http://schemas.microsoft.com/office/powerpoint/2010/main" val="37595156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46</a:t>
            </a:fld>
            <a:endParaRPr lang="en-US" altLang="zh-CN"/>
          </a:p>
        </p:txBody>
      </p:sp>
    </p:spTree>
    <p:extLst>
      <p:ext uri="{BB962C8B-B14F-4D97-AF65-F5344CB8AC3E}">
        <p14:creationId xmlns:p14="http://schemas.microsoft.com/office/powerpoint/2010/main" val="20022176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48</a:t>
            </a:fld>
            <a:endParaRPr lang="en-US" altLang="zh-CN"/>
          </a:p>
        </p:txBody>
      </p:sp>
    </p:spTree>
    <p:extLst>
      <p:ext uri="{BB962C8B-B14F-4D97-AF65-F5344CB8AC3E}">
        <p14:creationId xmlns:p14="http://schemas.microsoft.com/office/powerpoint/2010/main" val="558836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5</a:t>
            </a:fld>
            <a:endParaRPr lang="en-US" altLang="zh-CN"/>
          </a:p>
        </p:txBody>
      </p:sp>
    </p:spTree>
    <p:extLst>
      <p:ext uri="{BB962C8B-B14F-4D97-AF65-F5344CB8AC3E}">
        <p14:creationId xmlns:p14="http://schemas.microsoft.com/office/powerpoint/2010/main" val="15713409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49</a:t>
            </a:fld>
            <a:endParaRPr lang="en-US" altLang="zh-CN"/>
          </a:p>
        </p:txBody>
      </p:sp>
    </p:spTree>
    <p:extLst>
      <p:ext uri="{BB962C8B-B14F-4D97-AF65-F5344CB8AC3E}">
        <p14:creationId xmlns:p14="http://schemas.microsoft.com/office/powerpoint/2010/main" val="3333294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如果使得右侧节点只保持在</a:t>
            </a:r>
            <a:r>
              <a:rPr lang="en-US" altLang="zh-CN" dirty="0" err="1" smtClean="0"/>
              <a:t>logn</a:t>
            </a:r>
            <a:r>
              <a:rPr lang="zh-CN" altLang="en-US" dirty="0" smtClean="0"/>
              <a:t>的高度，那么是否在合并过程中只需调整很少的部分节点。所以这样一棵二叉堆不再是一个完全二叉树，所以不再具有完全二叉堆那样的完美结构性</a:t>
            </a: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52</a:t>
            </a:fld>
            <a:endParaRPr lang="en-US" altLang="zh-CN"/>
          </a:p>
        </p:txBody>
      </p:sp>
    </p:spTree>
    <p:extLst>
      <p:ext uri="{BB962C8B-B14F-4D97-AF65-F5344CB8AC3E}">
        <p14:creationId xmlns:p14="http://schemas.microsoft.com/office/powerpoint/2010/main" val="1216538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如果使得右侧节点只保持在</a:t>
            </a:r>
            <a:r>
              <a:rPr lang="en-US" altLang="zh-CN" dirty="0" err="1" smtClean="0"/>
              <a:t>logn</a:t>
            </a:r>
            <a:r>
              <a:rPr lang="zh-CN" altLang="en-US" smtClean="0"/>
              <a:t>的高度，那么是否在合并过程中只需调整很少的部分节点。所以这样一棵二叉堆不再是一个完全二叉树，所以不再具有完全二叉堆那样的完美结构性</a:t>
            </a:r>
            <a:endParaRPr lang="zh-CN" altLang="en-US"/>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53</a:t>
            </a:fld>
            <a:endParaRPr lang="en-US" altLang="zh-CN"/>
          </a:p>
        </p:txBody>
      </p:sp>
    </p:spTree>
    <p:extLst>
      <p:ext uri="{BB962C8B-B14F-4D97-AF65-F5344CB8AC3E}">
        <p14:creationId xmlns:p14="http://schemas.microsoft.com/office/powerpoint/2010/main" val="39621482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如果使得右侧节点只保持在</a:t>
            </a:r>
            <a:r>
              <a:rPr lang="en-US" altLang="zh-CN" dirty="0" err="1" smtClean="0"/>
              <a:t>logn</a:t>
            </a:r>
            <a:r>
              <a:rPr lang="zh-CN" altLang="en-US" smtClean="0"/>
              <a:t>的高度，那么是否在合并过程中只需调整很少的部分节点。所以这样一棵二叉堆不再是一个完全二叉树，所以不再具有完全二叉堆那样的完美结构性</a:t>
            </a:r>
            <a:endParaRPr lang="zh-CN" altLang="en-US"/>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54</a:t>
            </a:fld>
            <a:endParaRPr lang="en-US" altLang="zh-CN"/>
          </a:p>
        </p:txBody>
      </p:sp>
    </p:spTree>
    <p:extLst>
      <p:ext uri="{BB962C8B-B14F-4D97-AF65-F5344CB8AC3E}">
        <p14:creationId xmlns:p14="http://schemas.microsoft.com/office/powerpoint/2010/main" val="37382674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如果使得右侧节点只保持在</a:t>
            </a:r>
            <a:r>
              <a:rPr lang="en-US" altLang="zh-CN" dirty="0" err="1" smtClean="0"/>
              <a:t>logn</a:t>
            </a:r>
            <a:r>
              <a:rPr lang="zh-CN" altLang="en-US" smtClean="0"/>
              <a:t>的高度，那么是否在合并过程中只需调整很少的部分节点。所以这样一棵二叉堆不再是一个完全二叉树，所以不再具有完全二叉堆那样的完美结构性</a:t>
            </a:r>
            <a:endParaRPr lang="zh-CN" altLang="en-US"/>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55</a:t>
            </a:fld>
            <a:endParaRPr lang="en-US" altLang="zh-CN"/>
          </a:p>
        </p:txBody>
      </p:sp>
    </p:spTree>
    <p:extLst>
      <p:ext uri="{BB962C8B-B14F-4D97-AF65-F5344CB8AC3E}">
        <p14:creationId xmlns:p14="http://schemas.microsoft.com/office/powerpoint/2010/main" val="20286156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dirty="0" smtClean="0">
                <a:latin typeface="华文楷体" pitchFamily="2" charset="-122"/>
                <a:ea typeface="华文楷体" pitchFamily="2" charset="-122"/>
              </a:rPr>
              <a:t>任取序列中的记录作为枢轴，将所有比它小的数都放到它前面，所有比它大的数都放到它后面。所以整个程序交给了递归来实现。</a:t>
            </a: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61</a:t>
            </a:fld>
            <a:endParaRPr lang="en-US" altLang="zh-CN"/>
          </a:p>
        </p:txBody>
      </p:sp>
    </p:spTree>
    <p:extLst>
      <p:ext uri="{BB962C8B-B14F-4D97-AF65-F5344CB8AC3E}">
        <p14:creationId xmlns:p14="http://schemas.microsoft.com/office/powerpoint/2010/main" val="226995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首先我们选取一个轴点候选</a:t>
            </a:r>
            <a:r>
              <a:rPr lang="en-US" altLang="zh-CN" dirty="0" smtClean="0"/>
              <a:t>m</a:t>
            </a:r>
            <a:r>
              <a:rPr lang="zh-CN" altLang="en-US" dirty="0" smtClean="0"/>
              <a:t>， 而在整个算法中，我们都用到两个指针</a:t>
            </a:r>
            <a:r>
              <a:rPr lang="en-US" altLang="zh-CN" dirty="0" smtClean="0"/>
              <a:t>, low</a:t>
            </a:r>
            <a:r>
              <a:rPr lang="zh-CN" altLang="en-US" dirty="0" smtClean="0"/>
              <a:t>和</a:t>
            </a:r>
            <a:r>
              <a:rPr lang="en-US" altLang="zh-CN" dirty="0" smtClean="0"/>
              <a:t>high, </a:t>
            </a:r>
            <a:r>
              <a:rPr lang="zh-CN" altLang="en-US" dirty="0" smtClean="0"/>
              <a:t>这两个指针将序列分为了</a:t>
            </a:r>
            <a:r>
              <a:rPr lang="en-US" altLang="zh-CN" dirty="0" smtClean="0"/>
              <a:t>L</a:t>
            </a:r>
            <a:r>
              <a:rPr lang="zh-CN" altLang="en-US" dirty="0" smtClean="0"/>
              <a:t>， </a:t>
            </a:r>
            <a:r>
              <a:rPr lang="en-US" altLang="zh-CN" dirty="0" smtClean="0"/>
              <a:t>u</a:t>
            </a:r>
            <a:r>
              <a:rPr lang="zh-CN" altLang="en-US" dirty="0" smtClean="0"/>
              <a:t>， 和</a:t>
            </a:r>
            <a:r>
              <a:rPr lang="en-US" altLang="zh-CN" dirty="0" smtClean="0"/>
              <a:t>G</a:t>
            </a:r>
            <a:r>
              <a:rPr lang="zh-CN" altLang="en-US" dirty="0" smtClean="0"/>
              <a:t>三部分。其中</a:t>
            </a:r>
            <a:r>
              <a:rPr lang="en-US" altLang="zh-CN" dirty="0" smtClean="0"/>
              <a:t>L</a:t>
            </a:r>
            <a:r>
              <a:rPr lang="zh-CN" altLang="en-US" dirty="0" smtClean="0"/>
              <a:t>是</a:t>
            </a:r>
            <a:r>
              <a:rPr lang="en-US" altLang="zh-CN" dirty="0" smtClean="0"/>
              <a:t>  </a:t>
            </a:r>
          </a:p>
          <a:p>
            <a:r>
              <a:rPr lang="zh-CN" altLang="en-US" dirty="0" smtClean="0"/>
              <a:t>交替地向内移动</a:t>
            </a:r>
            <a:r>
              <a:rPr lang="en-US" altLang="zh-CN" dirty="0" smtClean="0"/>
              <a:t>low</a:t>
            </a:r>
            <a:r>
              <a:rPr lang="zh-CN" altLang="en-US" dirty="0" smtClean="0"/>
              <a:t>和</a:t>
            </a:r>
            <a:r>
              <a:rPr lang="en-US" altLang="zh-CN" dirty="0" smtClean="0"/>
              <a:t>high</a:t>
            </a:r>
            <a:r>
              <a:rPr lang="zh-CN" altLang="en-US" dirty="0" smtClean="0"/>
              <a:t>指示，并逐个检查当前元素，若</a:t>
            </a:r>
            <a:endParaRPr lang="en-US" altLang="zh-CN" dirty="0" smtClean="0"/>
          </a:p>
          <a:p>
            <a:r>
              <a:rPr lang="zh-CN" altLang="en-US" dirty="0" smtClean="0"/>
              <a:t>当</a:t>
            </a:r>
            <a:r>
              <a:rPr lang="en-US" altLang="zh-CN" dirty="0" smtClean="0"/>
              <a:t>low=high</a:t>
            </a:r>
            <a:r>
              <a:rPr lang="zh-CN" altLang="en-US" dirty="0" smtClean="0"/>
              <a:t>，</a:t>
            </a:r>
            <a:endParaRPr lang="en-US" altLang="zh-CN" dirty="0" smtClean="0"/>
          </a:p>
          <a:p>
            <a:endParaRPr lang="en-US" altLang="zh-CN" dirty="0" smtClean="0"/>
          </a:p>
          <a:p>
            <a:r>
              <a:rPr lang="en-US" altLang="zh-CN" dirty="0" smtClean="0"/>
              <a:t>G</a:t>
            </a:r>
            <a:r>
              <a:rPr lang="zh-CN" altLang="en-US" dirty="0" smtClean="0"/>
              <a:t>是，   </a:t>
            </a:r>
            <a:r>
              <a:rPr lang="en-US" altLang="zh-CN" dirty="0" smtClean="0"/>
              <a:t>U</a:t>
            </a:r>
            <a:r>
              <a:rPr lang="zh-CN" altLang="en-US" dirty="0" smtClean="0"/>
              <a:t>是大小未知的元素。在初始状态下，</a:t>
            </a:r>
            <a:r>
              <a:rPr lang="en-US" altLang="zh-CN" dirty="0" smtClean="0"/>
              <a:t>U</a:t>
            </a:r>
            <a:r>
              <a:rPr lang="zh-CN" altLang="en-US" dirty="0" smtClean="0"/>
              <a:t>就是整个序列，而</a:t>
            </a:r>
            <a:r>
              <a:rPr lang="en-US" altLang="zh-CN" dirty="0" smtClean="0"/>
              <a:t>L</a:t>
            </a:r>
            <a:r>
              <a:rPr lang="zh-CN" altLang="en-US" dirty="0" smtClean="0"/>
              <a:t>、</a:t>
            </a:r>
            <a:r>
              <a:rPr lang="en-US" altLang="zh-CN" dirty="0" smtClean="0"/>
              <a:t>G</a:t>
            </a:r>
            <a:r>
              <a:rPr lang="zh-CN" altLang="en-US" dirty="0" smtClean="0"/>
              <a:t>都是空的。随着算法的进行 ，</a:t>
            </a:r>
            <a:r>
              <a:rPr lang="en-US" altLang="zh-CN" dirty="0" smtClean="0"/>
              <a:t>low</a:t>
            </a:r>
            <a:r>
              <a:rPr lang="zh-CN" altLang="en-US" dirty="0" smtClean="0"/>
              <a:t>和</a:t>
            </a:r>
            <a:r>
              <a:rPr lang="en-US" altLang="zh-CN" dirty="0" smtClean="0"/>
              <a:t>high</a:t>
            </a:r>
            <a:r>
              <a:rPr lang="zh-CN" altLang="en-US" dirty="0" smtClean="0"/>
              <a:t>交替地想内测移动，从而令他们彼此靠近。</a:t>
            </a:r>
            <a:r>
              <a:rPr lang="en-US" altLang="zh-CN" dirty="0" smtClean="0"/>
              <a:t>Low</a:t>
            </a:r>
          </a:p>
          <a:p>
            <a:r>
              <a:rPr lang="zh-CN" altLang="en-US" dirty="0" smtClean="0"/>
              <a:t>每想后移动一位，</a:t>
            </a:r>
            <a:r>
              <a:rPr lang="en-US" altLang="zh-CN" dirty="0" smtClean="0"/>
              <a:t>L</a:t>
            </a:r>
            <a:r>
              <a:rPr lang="zh-CN" altLang="en-US" dirty="0" smtClean="0"/>
              <a:t>就向后拓展一个单位。为了完成这种拓展，我们需要将</a:t>
            </a:r>
            <a:r>
              <a:rPr lang="en-US" altLang="zh-CN" dirty="0" smtClean="0"/>
              <a:t>u</a:t>
            </a:r>
            <a:r>
              <a:rPr lang="zh-CN" altLang="en-US" dirty="0" smtClean="0"/>
              <a:t>中的元素加入到</a:t>
            </a:r>
            <a:r>
              <a:rPr lang="en-US" altLang="zh-CN" dirty="0" smtClean="0"/>
              <a:t>L</a:t>
            </a:r>
            <a:r>
              <a:rPr lang="zh-CN" altLang="en-US" dirty="0" smtClean="0"/>
              <a:t>或者</a:t>
            </a:r>
            <a:r>
              <a:rPr lang="en-US" altLang="zh-CN" dirty="0" smtClean="0"/>
              <a:t>G</a:t>
            </a:r>
            <a:r>
              <a:rPr lang="zh-CN" altLang="en-US" dirty="0" smtClean="0"/>
              <a:t>中。</a:t>
            </a:r>
            <a:endParaRPr lang="en-US" altLang="zh-CN" dirty="0" smtClean="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65</a:t>
            </a:fld>
            <a:endParaRPr lang="en-US" altLang="zh-CN"/>
          </a:p>
        </p:txBody>
      </p:sp>
    </p:spTree>
    <p:extLst>
      <p:ext uri="{BB962C8B-B14F-4D97-AF65-F5344CB8AC3E}">
        <p14:creationId xmlns:p14="http://schemas.microsoft.com/office/powerpoint/2010/main" val="18441655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66</a:t>
            </a:fld>
            <a:endParaRPr lang="en-US" altLang="zh-CN"/>
          </a:p>
        </p:txBody>
      </p:sp>
    </p:spTree>
    <p:extLst>
      <p:ext uri="{BB962C8B-B14F-4D97-AF65-F5344CB8AC3E}">
        <p14:creationId xmlns:p14="http://schemas.microsoft.com/office/powerpoint/2010/main" val="11720264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68</a:t>
            </a:fld>
            <a:endParaRPr lang="en-US" altLang="zh-CN"/>
          </a:p>
        </p:txBody>
      </p:sp>
    </p:spTree>
    <p:extLst>
      <p:ext uri="{BB962C8B-B14F-4D97-AF65-F5344CB8AC3E}">
        <p14:creationId xmlns:p14="http://schemas.microsoft.com/office/powerpoint/2010/main" val="13477168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smtClean="0">
                <a:latin typeface="华文楷体" pitchFamily="2" charset="-122"/>
                <a:ea typeface="华文楷体" pitchFamily="2" charset="-122"/>
              </a:rPr>
              <a:t>若待排序列中记录的关键字是随机分布的，则 </a:t>
            </a:r>
            <a:r>
              <a:rPr lang="en-US" altLang="zh-CN" sz="1200" b="1" i="1" dirty="0" smtClean="0">
                <a:solidFill>
                  <a:srgbClr val="0000FF"/>
                </a:solidFill>
                <a:latin typeface="华文楷体" pitchFamily="2" charset="-122"/>
                <a:ea typeface="华文楷体" pitchFamily="2" charset="-122"/>
              </a:rPr>
              <a:t>k</a:t>
            </a:r>
            <a:r>
              <a:rPr lang="en-US" altLang="zh-CN" sz="1200" b="1" dirty="0" smtClean="0">
                <a:solidFill>
                  <a:srgbClr val="0000FF"/>
                </a:solidFill>
                <a:latin typeface="华文楷体" pitchFamily="2" charset="-122"/>
                <a:ea typeface="华文楷体" pitchFamily="2" charset="-122"/>
              </a:rPr>
              <a:t> </a:t>
            </a:r>
            <a:r>
              <a:rPr lang="zh-CN" altLang="en-US" sz="1200" b="1" dirty="0" smtClean="0">
                <a:solidFill>
                  <a:srgbClr val="0000FF"/>
                </a:solidFill>
                <a:latin typeface="华文楷体" pitchFamily="2" charset="-122"/>
                <a:ea typeface="华文楷体" pitchFamily="2" charset="-122"/>
              </a:rPr>
              <a:t>取 </a:t>
            </a:r>
            <a:r>
              <a:rPr lang="en-US" altLang="zh-CN" sz="1200" b="1" dirty="0" smtClean="0">
                <a:solidFill>
                  <a:srgbClr val="0000FF"/>
                </a:solidFill>
                <a:latin typeface="华文楷体" pitchFamily="2" charset="-122"/>
                <a:ea typeface="华文楷体" pitchFamily="2" charset="-122"/>
              </a:rPr>
              <a:t>1 </a:t>
            </a:r>
            <a:r>
              <a:rPr lang="zh-CN" altLang="en-US" sz="1200" b="1" dirty="0" smtClean="0">
                <a:solidFill>
                  <a:srgbClr val="0000FF"/>
                </a:solidFill>
                <a:latin typeface="华文楷体" pitchFamily="2" charset="-122"/>
                <a:ea typeface="华文楷体" pitchFamily="2" charset="-122"/>
              </a:rPr>
              <a:t>至 </a:t>
            </a:r>
            <a:r>
              <a:rPr lang="en-US" altLang="zh-CN" sz="1200" b="1" i="1" dirty="0" smtClean="0">
                <a:solidFill>
                  <a:srgbClr val="0000FF"/>
                </a:solidFill>
                <a:latin typeface="华文楷体" pitchFamily="2" charset="-122"/>
                <a:ea typeface="华文楷体" pitchFamily="2" charset="-122"/>
              </a:rPr>
              <a:t>n</a:t>
            </a:r>
            <a:r>
              <a:rPr lang="en-US" altLang="zh-CN" sz="1200" b="1" dirty="0" smtClean="0">
                <a:solidFill>
                  <a:srgbClr val="0000FF"/>
                </a:solidFill>
                <a:latin typeface="华文楷体" pitchFamily="2" charset="-122"/>
                <a:ea typeface="华文楷体" pitchFamily="2" charset="-122"/>
              </a:rPr>
              <a:t> </a:t>
            </a:r>
            <a:r>
              <a:rPr lang="zh-CN" altLang="en-US" sz="1200" b="1" dirty="0" smtClean="0">
                <a:solidFill>
                  <a:srgbClr val="0000FF"/>
                </a:solidFill>
                <a:latin typeface="华文楷体" pitchFamily="2" charset="-122"/>
                <a:ea typeface="华文楷体" pitchFamily="2" charset="-122"/>
              </a:rPr>
              <a:t>中任意一值的可能性相同。</a:t>
            </a:r>
            <a:endParaRPr lang="zh-CN" altLang="en-US" sz="1200" b="1" dirty="0" smtClean="0">
              <a:solidFill>
                <a:srgbClr val="000080"/>
              </a:solidFill>
              <a:latin typeface="华文楷体" pitchFamily="2" charset="-122"/>
              <a:ea typeface="华文楷体"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71</a:t>
            </a:fld>
            <a:endParaRPr lang="en-US" altLang="zh-CN"/>
          </a:p>
        </p:txBody>
      </p:sp>
    </p:spTree>
    <p:extLst>
      <p:ext uri="{BB962C8B-B14F-4D97-AF65-F5344CB8AC3E}">
        <p14:creationId xmlns:p14="http://schemas.microsoft.com/office/powerpoint/2010/main" val="1248869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举例说明一趟后最大元素就位。同时问题规模缩小为</a:t>
            </a:r>
            <a:r>
              <a:rPr lang="en-US" altLang="zh-CN" dirty="0" smtClean="0"/>
              <a:t>n-1. </a:t>
            </a:r>
            <a:r>
              <a:rPr lang="zh-CN" altLang="en-US" dirty="0" smtClean="0"/>
              <a:t>终止时不变性就为。。。。。</a:t>
            </a:r>
            <a:r>
              <a:rPr lang="en-US" altLang="zh-CN" dirty="0" smtClean="0"/>
              <a:t>【</a:t>
            </a:r>
            <a:r>
              <a:rPr lang="zh-CN" altLang="en-US" dirty="0" smtClean="0"/>
              <a:t>注意不变哦</a:t>
            </a:r>
            <a:r>
              <a:rPr lang="en-US" altLang="zh-CN" dirty="0" smtClean="0"/>
              <a:t>】</a:t>
            </a:r>
          </a:p>
          <a:p>
            <a:endParaRPr lang="en-US" altLang="zh-CN" dirty="0" smtClean="0"/>
          </a:p>
          <a:p>
            <a:r>
              <a:rPr lang="zh-CN" altLang="en-US" dirty="0" smtClean="0"/>
              <a:t>通过算法的不变性、单调性来证明程序的正确性是算法分析中一个基本且重要的方法。</a:t>
            </a: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8</a:t>
            </a:fld>
            <a:endParaRPr lang="en-US" altLang="zh-CN"/>
          </a:p>
        </p:txBody>
      </p:sp>
    </p:spTree>
    <p:extLst>
      <p:ext uri="{BB962C8B-B14F-4D97-AF65-F5344CB8AC3E}">
        <p14:creationId xmlns:p14="http://schemas.microsoft.com/office/powerpoint/2010/main" val="41237111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72</a:t>
            </a:fld>
            <a:endParaRPr lang="en-US" altLang="zh-CN"/>
          </a:p>
        </p:txBody>
      </p:sp>
    </p:spTree>
    <p:extLst>
      <p:ext uri="{BB962C8B-B14F-4D97-AF65-F5344CB8AC3E}">
        <p14:creationId xmlns:p14="http://schemas.microsoft.com/office/powerpoint/2010/main" val="22709156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smtClean="0">
                <a:latin typeface="Times New Roman" charset="0"/>
                <a:ea typeface="仿宋_GB2312" pitchFamily="49" charset="-122"/>
              </a:rPr>
              <a:t>Gap</a:t>
            </a:r>
            <a:r>
              <a:rPr lang="zh-CN" altLang="en-US" sz="1200" b="1" dirty="0" smtClean="0">
                <a:latin typeface="Times New Roman" charset="0"/>
                <a:ea typeface="仿宋_GB2312" pitchFamily="49" charset="-122"/>
              </a:rPr>
              <a:t>的取法有多种。最初 </a:t>
            </a:r>
            <a:r>
              <a:rPr lang="en-US" altLang="zh-CN" sz="1200" b="1" dirty="0" smtClean="0">
                <a:latin typeface="Times New Roman" charset="0"/>
                <a:ea typeface="仿宋_GB2312" pitchFamily="49" charset="-122"/>
              </a:rPr>
              <a:t>shell </a:t>
            </a:r>
            <a:r>
              <a:rPr lang="zh-CN" altLang="en-US" sz="1200" b="1" dirty="0" smtClean="0">
                <a:latin typeface="Times New Roman" charset="0"/>
                <a:ea typeface="仿宋_GB2312" pitchFamily="49" charset="-122"/>
              </a:rPr>
              <a:t>提出取 </a:t>
            </a:r>
            <a:r>
              <a:rPr lang="en-US" altLang="zh-CN" sz="1200" b="1" dirty="0" smtClean="0">
                <a:solidFill>
                  <a:schemeClr val="tx2"/>
                </a:solidFill>
                <a:latin typeface="Times New Roman" charset="0"/>
                <a:ea typeface="仿宋_GB2312" pitchFamily="49" charset="-122"/>
              </a:rPr>
              <a:t>gap = </a:t>
            </a:r>
            <a:r>
              <a:rPr lang="en-US" altLang="zh-CN" sz="1200" b="1" dirty="0" smtClean="0">
                <a:solidFill>
                  <a:schemeClr val="tx2"/>
                </a:solidFill>
                <a:latin typeface="Times New Roman" charset="0"/>
                <a:ea typeface="仿宋_GB2312" pitchFamily="49" charset="-122"/>
                <a:sym typeface="Symbol" pitchFamily="18" charset="2"/>
              </a:rPr>
              <a:t></a:t>
            </a:r>
            <a:r>
              <a:rPr lang="en-US" altLang="zh-CN" sz="1200" b="1" dirty="0" smtClean="0">
                <a:solidFill>
                  <a:schemeClr val="tx2"/>
                </a:solidFill>
                <a:latin typeface="Times New Roman" charset="0"/>
                <a:ea typeface="仿宋_GB2312" pitchFamily="49" charset="-122"/>
              </a:rPr>
              <a:t>n/2</a:t>
            </a:r>
            <a:r>
              <a:rPr lang="en-US" altLang="zh-CN" sz="1200" b="1" dirty="0" smtClean="0">
                <a:solidFill>
                  <a:schemeClr val="tx2"/>
                </a:solidFill>
                <a:latin typeface="Times New Roman" charset="0"/>
                <a:ea typeface="仿宋_GB2312" pitchFamily="49" charset="-122"/>
                <a:sym typeface="Symbol" pitchFamily="18" charset="2"/>
              </a:rPr>
              <a:t></a:t>
            </a:r>
            <a:r>
              <a:rPr lang="zh-CN" altLang="en-US" sz="1200" b="1" dirty="0" smtClean="0">
                <a:latin typeface="Times New Roman" charset="0"/>
                <a:ea typeface="仿宋_GB2312" pitchFamily="49" charset="-122"/>
              </a:rPr>
              <a:t>，</a:t>
            </a:r>
            <a:r>
              <a:rPr lang="en-US" altLang="zh-CN" sz="1200" b="1" dirty="0" smtClean="0">
                <a:solidFill>
                  <a:schemeClr val="tx2"/>
                </a:solidFill>
                <a:latin typeface="Times New Roman" charset="0"/>
                <a:ea typeface="仿宋_GB2312" pitchFamily="49" charset="-122"/>
              </a:rPr>
              <a:t>gap = </a:t>
            </a:r>
            <a:r>
              <a:rPr lang="en-US" altLang="zh-CN" sz="1200" b="1" dirty="0" smtClean="0">
                <a:solidFill>
                  <a:schemeClr val="tx2"/>
                </a:solidFill>
                <a:latin typeface="Times New Roman" charset="0"/>
                <a:ea typeface="仿宋_GB2312" pitchFamily="49" charset="-122"/>
                <a:sym typeface="Symbol" pitchFamily="18" charset="2"/>
              </a:rPr>
              <a:t></a:t>
            </a:r>
            <a:r>
              <a:rPr lang="en-US" altLang="zh-CN" sz="1200" b="1" dirty="0" smtClean="0">
                <a:solidFill>
                  <a:schemeClr val="tx2"/>
                </a:solidFill>
                <a:latin typeface="Times New Roman" charset="0"/>
                <a:ea typeface="仿宋_GB2312" pitchFamily="49" charset="-122"/>
              </a:rPr>
              <a:t>gap/2</a:t>
            </a:r>
            <a:r>
              <a:rPr lang="en-US" altLang="zh-CN" sz="1200" b="1" dirty="0" smtClean="0">
                <a:solidFill>
                  <a:schemeClr val="tx2"/>
                </a:solidFill>
                <a:latin typeface="Times New Roman" charset="0"/>
                <a:ea typeface="仿宋_GB2312" pitchFamily="49" charset="-122"/>
                <a:sym typeface="Symbol" pitchFamily="18" charset="2"/>
              </a:rPr>
              <a:t></a:t>
            </a:r>
            <a:r>
              <a:rPr lang="zh-CN" altLang="en-US" sz="1200" b="1" dirty="0" smtClean="0">
                <a:latin typeface="Times New Roman" charset="0"/>
                <a:ea typeface="仿宋_GB2312" pitchFamily="49" charset="-122"/>
              </a:rPr>
              <a:t>，直到</a:t>
            </a:r>
            <a:r>
              <a:rPr lang="en-US" altLang="zh-CN" sz="1200" b="1" dirty="0" smtClean="0">
                <a:solidFill>
                  <a:schemeClr val="tx2"/>
                </a:solidFill>
                <a:latin typeface="Times New Roman" charset="0"/>
                <a:ea typeface="仿宋_GB2312" pitchFamily="49" charset="-122"/>
              </a:rPr>
              <a:t>gap = 1</a:t>
            </a:r>
            <a:r>
              <a:rPr lang="zh-CN" altLang="en-US" sz="1200" b="1" dirty="0" smtClean="0">
                <a:latin typeface="Times New Roman" charset="0"/>
                <a:ea typeface="仿宋_GB2312" pitchFamily="49" charset="-122"/>
              </a:rPr>
              <a:t>。</a:t>
            </a:r>
            <a:r>
              <a:rPr lang="en-US" altLang="zh-CN" sz="1200" b="1" dirty="0" err="1" smtClean="0">
                <a:latin typeface="Times New Roman" charset="0"/>
                <a:ea typeface="仿宋_GB2312" pitchFamily="49" charset="-122"/>
              </a:rPr>
              <a:t>knuth</a:t>
            </a:r>
            <a:r>
              <a:rPr lang="en-US" altLang="zh-CN" sz="1200" b="1" dirty="0" smtClean="0">
                <a:latin typeface="Times New Roman" charset="0"/>
                <a:ea typeface="仿宋_GB2312" pitchFamily="49" charset="-122"/>
              </a:rPr>
              <a:t> </a:t>
            </a:r>
            <a:r>
              <a:rPr lang="zh-CN" altLang="en-US" sz="1200" b="1" dirty="0" smtClean="0">
                <a:latin typeface="Times New Roman" charset="0"/>
                <a:ea typeface="仿宋_GB2312" pitchFamily="49" charset="-122"/>
              </a:rPr>
              <a:t>提出取 </a:t>
            </a:r>
            <a:r>
              <a:rPr lang="en-US" altLang="zh-CN" sz="1200" b="1" dirty="0" smtClean="0">
                <a:solidFill>
                  <a:schemeClr val="tx2"/>
                </a:solidFill>
                <a:latin typeface="Times New Roman" charset="0"/>
                <a:ea typeface="仿宋_GB2312" pitchFamily="49" charset="-122"/>
              </a:rPr>
              <a:t>gap = </a:t>
            </a:r>
            <a:r>
              <a:rPr lang="en-US" altLang="zh-CN" sz="1200" b="1" dirty="0" smtClean="0">
                <a:solidFill>
                  <a:schemeClr val="tx2"/>
                </a:solidFill>
                <a:latin typeface="Times New Roman" charset="0"/>
                <a:ea typeface="仿宋_GB2312" pitchFamily="49" charset="-122"/>
                <a:sym typeface="Symbol" pitchFamily="18" charset="2"/>
              </a:rPr>
              <a:t></a:t>
            </a:r>
            <a:r>
              <a:rPr lang="en-US" altLang="zh-CN" sz="1200" b="1" dirty="0" smtClean="0">
                <a:solidFill>
                  <a:schemeClr val="tx2"/>
                </a:solidFill>
                <a:latin typeface="Times New Roman" charset="0"/>
                <a:ea typeface="仿宋_GB2312" pitchFamily="49" charset="-122"/>
              </a:rPr>
              <a:t>gap/3</a:t>
            </a:r>
            <a:r>
              <a:rPr lang="en-US" altLang="zh-CN" sz="1200" b="1" dirty="0" smtClean="0">
                <a:solidFill>
                  <a:schemeClr val="tx2"/>
                </a:solidFill>
                <a:latin typeface="Times New Roman" charset="0"/>
                <a:ea typeface="仿宋_GB2312" pitchFamily="49" charset="-122"/>
                <a:sym typeface="Symbol" pitchFamily="18" charset="2"/>
              </a:rPr>
              <a:t></a:t>
            </a:r>
            <a:r>
              <a:rPr lang="en-US" altLang="zh-CN" sz="1200" b="1" dirty="0" smtClean="0">
                <a:solidFill>
                  <a:schemeClr val="tx2"/>
                </a:solidFill>
                <a:latin typeface="Times New Roman" charset="0"/>
                <a:ea typeface="仿宋_GB2312" pitchFamily="49" charset="-122"/>
              </a:rPr>
              <a:t> +1</a:t>
            </a:r>
            <a:r>
              <a:rPr lang="zh-CN" altLang="en-US" sz="1200" b="1" dirty="0" smtClean="0">
                <a:latin typeface="Times New Roman" charset="0"/>
                <a:ea typeface="仿宋_GB2312" pitchFamily="49" charset="-122"/>
              </a:rPr>
              <a:t>。还有人提出都取奇数为好，也有人提出各 </a:t>
            </a:r>
            <a:r>
              <a:rPr lang="en-US" altLang="zh-CN" sz="1200" b="1" dirty="0" smtClean="0">
                <a:latin typeface="Times New Roman" charset="0"/>
                <a:ea typeface="仿宋_GB2312" pitchFamily="49" charset="-122"/>
              </a:rPr>
              <a:t>gap </a:t>
            </a:r>
            <a:r>
              <a:rPr lang="zh-CN" altLang="en-US" sz="1200" b="1" dirty="0" smtClean="0">
                <a:latin typeface="Times New Roman" charset="0"/>
                <a:ea typeface="仿宋_GB2312" pitchFamily="49" charset="-122"/>
              </a:rPr>
              <a:t>互质为好。</a:t>
            </a:r>
          </a:p>
          <a:p>
            <a:r>
              <a:rPr lang="zh-CN" altLang="en-US" dirty="0" smtClean="0"/>
              <a:t>内部排序算法需要是输入</a:t>
            </a:r>
            <a:r>
              <a:rPr lang="en-US" altLang="zh-CN" dirty="0" smtClean="0"/>
              <a:t>sensitive</a:t>
            </a:r>
          </a:p>
          <a:p>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b="1" dirty="0" smtClean="0">
                <a:latin typeface="华文楷体" pitchFamily="2" charset="-122"/>
                <a:ea typeface="华文楷体" pitchFamily="2" charset="-122"/>
              </a:rPr>
              <a:t>Knuth</a:t>
            </a:r>
            <a:r>
              <a:rPr lang="zh-CN" altLang="en-US" b="1" dirty="0" smtClean="0">
                <a:latin typeface="华文楷体" pitchFamily="2" charset="-122"/>
                <a:ea typeface="华文楷体" pitchFamily="2" charset="-122"/>
              </a:rPr>
              <a:t>利用大量实验统计资料得出 </a:t>
            </a:r>
            <a:r>
              <a:rPr lang="en-US" altLang="zh-CN" b="1" dirty="0" smtClean="0">
                <a:latin typeface="华文楷体" pitchFamily="2" charset="-122"/>
                <a:ea typeface="华文楷体" pitchFamily="2" charset="-122"/>
              </a:rPr>
              <a:t>: </a:t>
            </a:r>
            <a:r>
              <a:rPr lang="zh-CN" altLang="en-US" b="1" dirty="0" smtClean="0">
                <a:latin typeface="华文楷体" pitchFamily="2" charset="-122"/>
                <a:ea typeface="华文楷体" pitchFamily="2" charset="-122"/>
              </a:rPr>
              <a:t>当 </a:t>
            </a:r>
            <a:r>
              <a:rPr lang="en-US" altLang="zh-CN" b="1" i="1" dirty="0" smtClean="0">
                <a:latin typeface="华文楷体" pitchFamily="2" charset="-122"/>
                <a:ea typeface="华文楷体" pitchFamily="2" charset="-122"/>
              </a:rPr>
              <a:t>n </a:t>
            </a:r>
            <a:r>
              <a:rPr lang="zh-CN" altLang="en-US" b="1" dirty="0" smtClean="0">
                <a:latin typeface="华文楷体" pitchFamily="2" charset="-122"/>
                <a:ea typeface="华文楷体" pitchFamily="2" charset="-122"/>
              </a:rPr>
              <a:t>很大时，</a:t>
            </a:r>
            <a:r>
              <a:rPr lang="zh-CN" altLang="en-US" b="1" dirty="0" smtClean="0">
                <a:solidFill>
                  <a:schemeClr val="tx2"/>
                </a:solidFill>
                <a:latin typeface="华文楷体" pitchFamily="2" charset="-122"/>
                <a:ea typeface="华文楷体" pitchFamily="2" charset="-122"/>
              </a:rPr>
              <a:t>排序码平均比较次数和元素平均移动次数大约在 </a:t>
            </a:r>
            <a:r>
              <a:rPr lang="en-US" altLang="zh-CN" b="1" i="1" dirty="0" smtClean="0">
                <a:solidFill>
                  <a:schemeClr val="tx2"/>
                </a:solidFill>
                <a:latin typeface="华文楷体" pitchFamily="2" charset="-122"/>
                <a:ea typeface="华文楷体" pitchFamily="2" charset="-122"/>
              </a:rPr>
              <a:t>n</a:t>
            </a:r>
            <a:r>
              <a:rPr lang="en-US" altLang="zh-CN" b="1" baseline="30000" dirty="0" smtClean="0">
                <a:solidFill>
                  <a:schemeClr val="tx2"/>
                </a:solidFill>
                <a:latin typeface="华文楷体" pitchFamily="2" charset="-122"/>
                <a:ea typeface="华文楷体" pitchFamily="2" charset="-122"/>
              </a:rPr>
              <a:t>1.25 </a:t>
            </a:r>
            <a:r>
              <a:rPr lang="zh-CN" altLang="en-US" b="1" dirty="0" smtClean="0">
                <a:solidFill>
                  <a:schemeClr val="tx2"/>
                </a:solidFill>
                <a:latin typeface="华文楷体" pitchFamily="2" charset="-122"/>
                <a:ea typeface="华文楷体" pitchFamily="2" charset="-122"/>
              </a:rPr>
              <a:t>到 </a:t>
            </a:r>
            <a:r>
              <a:rPr lang="en-US" altLang="zh-CN" b="1" dirty="0" smtClean="0">
                <a:solidFill>
                  <a:schemeClr val="tx2"/>
                </a:solidFill>
                <a:latin typeface="华文楷体" pitchFamily="2" charset="-122"/>
                <a:ea typeface="华文楷体" pitchFamily="2" charset="-122"/>
              </a:rPr>
              <a:t>1.6</a:t>
            </a:r>
            <a:r>
              <a:rPr lang="en-US" altLang="zh-CN" b="1" i="1" dirty="0" smtClean="0">
                <a:solidFill>
                  <a:schemeClr val="tx2"/>
                </a:solidFill>
                <a:latin typeface="华文楷体" pitchFamily="2" charset="-122"/>
                <a:ea typeface="华文楷体" pitchFamily="2" charset="-122"/>
              </a:rPr>
              <a:t>n</a:t>
            </a:r>
            <a:r>
              <a:rPr lang="en-US" altLang="zh-CN" b="1" baseline="30000" dirty="0" smtClean="0">
                <a:solidFill>
                  <a:schemeClr val="tx2"/>
                </a:solidFill>
                <a:latin typeface="华文楷体" pitchFamily="2" charset="-122"/>
                <a:ea typeface="华文楷体" pitchFamily="2" charset="-122"/>
              </a:rPr>
              <a:t>1.25 </a:t>
            </a:r>
            <a:r>
              <a:rPr lang="zh-CN" altLang="en-US" b="1" dirty="0" smtClean="0">
                <a:solidFill>
                  <a:schemeClr val="tx2"/>
                </a:solidFill>
                <a:latin typeface="华文楷体" pitchFamily="2" charset="-122"/>
                <a:ea typeface="华文楷体" pitchFamily="2" charset="-122"/>
              </a:rPr>
              <a:t>的范围内</a:t>
            </a:r>
            <a:r>
              <a:rPr lang="zh-CN" altLang="en-US" b="1" dirty="0" smtClean="0">
                <a:latin typeface="华文楷体" pitchFamily="2" charset="-122"/>
                <a:ea typeface="华文楷体" pitchFamily="2" charset="-122"/>
              </a:rPr>
              <a:t>。</a:t>
            </a:r>
          </a:p>
          <a:p>
            <a:r>
              <a:rPr lang="zh-CN" altLang="en-US" b="1" dirty="0" smtClean="0">
                <a:latin typeface="华文楷体" pitchFamily="2" charset="-122"/>
                <a:ea typeface="华文楷体" pitchFamily="2" charset="-122"/>
              </a:rPr>
              <a:t>这是在利用直接插入排序作为子序列排序方法的情况下得到的。</a:t>
            </a: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86</a:t>
            </a:fld>
            <a:endParaRPr lang="en-US" altLang="zh-CN"/>
          </a:p>
        </p:txBody>
      </p:sp>
    </p:spTree>
    <p:extLst>
      <p:ext uri="{BB962C8B-B14F-4D97-AF65-F5344CB8AC3E}">
        <p14:creationId xmlns:p14="http://schemas.microsoft.com/office/powerpoint/2010/main" val="35637757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华文楷体" pitchFamily="2" charset="-122"/>
                <a:ea typeface="华文楷体" pitchFamily="2" charset="-122"/>
              </a:rPr>
              <a:t>排序过程中不需要根据 “前一个” 关键字的排序结果，将记录序列分割成若干个</a:t>
            </a:r>
            <a:r>
              <a:rPr lang="en-US" altLang="zh-CN" sz="1200" dirty="0" smtClean="0">
                <a:latin typeface="华文楷体" pitchFamily="2" charset="-122"/>
                <a:ea typeface="华文楷体" pitchFamily="2" charset="-122"/>
              </a:rPr>
              <a:t>(“</a:t>
            </a:r>
            <a:r>
              <a:rPr lang="zh-CN" altLang="en-US" sz="1200" dirty="0" smtClean="0">
                <a:latin typeface="华文楷体" pitchFamily="2" charset="-122"/>
                <a:ea typeface="华文楷体" pitchFamily="2" charset="-122"/>
              </a:rPr>
              <a:t>前一个”关键字不同的</a:t>
            </a:r>
            <a:r>
              <a:rPr lang="en-US" altLang="zh-CN" sz="1200" dirty="0" smtClean="0">
                <a:latin typeface="华文楷体" pitchFamily="2" charset="-122"/>
                <a:ea typeface="华文楷体" pitchFamily="2" charset="-122"/>
              </a:rPr>
              <a:t>)</a:t>
            </a:r>
            <a:r>
              <a:rPr lang="zh-CN" altLang="en-US" sz="1200" dirty="0" smtClean="0">
                <a:latin typeface="华文楷体" pitchFamily="2" charset="-122"/>
                <a:ea typeface="华文楷体" pitchFamily="2" charset="-122"/>
              </a:rPr>
              <a:t>子序列。</a:t>
            </a:r>
          </a:p>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94</a:t>
            </a:fld>
            <a:endParaRPr lang="en-US" altLang="zh-CN"/>
          </a:p>
        </p:txBody>
      </p:sp>
    </p:spTree>
    <p:extLst>
      <p:ext uri="{BB962C8B-B14F-4D97-AF65-F5344CB8AC3E}">
        <p14:creationId xmlns:p14="http://schemas.microsoft.com/office/powerpoint/2010/main" val="396130559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97</a:t>
            </a:fld>
            <a:endParaRPr lang="en-US" altLang="zh-CN"/>
          </a:p>
        </p:txBody>
      </p:sp>
    </p:spTree>
    <p:extLst>
      <p:ext uri="{BB962C8B-B14F-4D97-AF65-F5344CB8AC3E}">
        <p14:creationId xmlns:p14="http://schemas.microsoft.com/office/powerpoint/2010/main" val="4925688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若希望在排序过程中不移动记录，只有改变存储结构。</a:t>
            </a:r>
            <a:endParaRPr lang="en-US" altLang="zh-CN" dirty="0" smtClean="0"/>
          </a:p>
          <a:p>
            <a:endParaRPr lang="en-US" altLang="zh-CN" dirty="0" smtClean="0"/>
          </a:p>
          <a:p>
            <a:endParaRPr lang="en-US" altLang="zh-CN" dirty="0" smtClean="0"/>
          </a:p>
          <a:p>
            <a:r>
              <a:rPr lang="zh-CN" altLang="en-US" sz="1200" b="0" i="0" kern="1200" dirty="0" smtClean="0">
                <a:solidFill>
                  <a:schemeClr val="tx1"/>
                </a:solidFill>
                <a:latin typeface="Arial" charset="0"/>
                <a:ea typeface="宋体" pitchFamily="2" charset="-122"/>
                <a:cs typeface="+mn-cs"/>
              </a:rPr>
              <a:t>首先将静态链表中数组下标为</a:t>
            </a:r>
            <a:r>
              <a:rPr lang="en-US" altLang="zh-CN" sz="1200" b="0" i="0" kern="1200" dirty="0" smtClean="0">
                <a:solidFill>
                  <a:schemeClr val="tx1"/>
                </a:solidFill>
                <a:latin typeface="Arial" charset="0"/>
                <a:ea typeface="宋体" pitchFamily="2" charset="-122"/>
                <a:cs typeface="+mn-cs"/>
              </a:rPr>
              <a:t>1</a:t>
            </a:r>
            <a:r>
              <a:rPr lang="zh-CN" altLang="en-US" sz="1200" b="0" i="0" kern="1200" dirty="0" smtClean="0">
                <a:solidFill>
                  <a:schemeClr val="tx1"/>
                </a:solidFill>
                <a:latin typeface="Arial" charset="0"/>
                <a:ea typeface="宋体" pitchFamily="2" charset="-122"/>
                <a:cs typeface="+mn-cs"/>
              </a:rPr>
              <a:t>的结点和表头结点构成一个循环链表，然后依次将下标为</a:t>
            </a:r>
            <a:r>
              <a:rPr lang="en-US" altLang="zh-CN" sz="1200" b="0" i="0" kern="1200" dirty="0" smtClean="0">
                <a:solidFill>
                  <a:schemeClr val="tx1"/>
                </a:solidFill>
                <a:latin typeface="Arial" charset="0"/>
                <a:ea typeface="宋体" pitchFamily="2" charset="-122"/>
                <a:cs typeface="+mn-cs"/>
              </a:rPr>
              <a:t>2</a:t>
            </a:r>
            <a:r>
              <a:rPr lang="zh-CN" altLang="en-US" sz="1200" b="0" i="0" kern="1200" dirty="0" smtClean="0">
                <a:solidFill>
                  <a:schemeClr val="tx1"/>
                </a:solidFill>
                <a:latin typeface="Arial" charset="0"/>
                <a:ea typeface="宋体" pitchFamily="2" charset="-122"/>
                <a:cs typeface="+mn-cs"/>
              </a:rPr>
              <a:t>至</a:t>
            </a:r>
            <a:r>
              <a:rPr lang="en-US" altLang="zh-CN" sz="1200" b="0" i="0" kern="1200" dirty="0" smtClean="0">
                <a:solidFill>
                  <a:schemeClr val="tx1"/>
                </a:solidFill>
                <a:latin typeface="Arial" charset="0"/>
                <a:ea typeface="宋体" pitchFamily="2" charset="-122"/>
                <a:cs typeface="+mn-cs"/>
              </a:rPr>
              <a:t>n</a:t>
            </a:r>
            <a:r>
              <a:rPr lang="zh-CN" altLang="en-US" sz="1200" b="0" i="0" kern="1200" dirty="0" smtClean="0">
                <a:solidFill>
                  <a:schemeClr val="tx1"/>
                </a:solidFill>
                <a:latin typeface="Arial" charset="0"/>
                <a:ea typeface="宋体" pitchFamily="2" charset="-122"/>
                <a:cs typeface="+mn-cs"/>
              </a:rPr>
              <a:t>的结点按记录关键字非递减有序插入到循环链表中。</a:t>
            </a: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110</a:t>
            </a:fld>
            <a:endParaRPr lang="en-US" altLang="zh-CN"/>
          </a:p>
        </p:txBody>
      </p:sp>
    </p:spTree>
    <p:extLst>
      <p:ext uri="{BB962C8B-B14F-4D97-AF65-F5344CB8AC3E}">
        <p14:creationId xmlns:p14="http://schemas.microsoft.com/office/powerpoint/2010/main" val="1609431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若希望在排序过程中不移动记录，只有改变存储结构。</a:t>
            </a: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111</a:t>
            </a:fld>
            <a:endParaRPr lang="en-US" altLang="zh-CN"/>
          </a:p>
        </p:txBody>
      </p:sp>
    </p:spTree>
    <p:extLst>
      <p:ext uri="{BB962C8B-B14F-4D97-AF65-F5344CB8AC3E}">
        <p14:creationId xmlns:p14="http://schemas.microsoft.com/office/powerpoint/2010/main" val="12908460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若希望在排序过程中不移动记录，只有改变存储结构。</a:t>
            </a:r>
            <a:endParaRPr lang="en-US" altLang="zh-CN" dirty="0" smtClean="0"/>
          </a:p>
          <a:p>
            <a:endParaRPr lang="en-US" altLang="zh-CN" dirty="0" smtClean="0"/>
          </a:p>
          <a:p>
            <a:endParaRPr lang="en-US" altLang="zh-CN" dirty="0" smtClean="0"/>
          </a:p>
          <a:p>
            <a:pPr algn="l">
              <a:lnSpc>
                <a:spcPct val="120000"/>
              </a:lnSpc>
            </a:pPr>
            <a:endParaRPr lang="en-US" altLang="zh-CN" sz="1200" dirty="0" smtClean="0">
              <a:ea typeface="楷体_GB2312" pitchFamily="49" charset="-122"/>
            </a:endParaRPr>
          </a:p>
          <a:p>
            <a:pPr algn="l">
              <a:lnSpc>
                <a:spcPct val="120000"/>
              </a:lnSpc>
            </a:pPr>
            <a:r>
              <a:rPr lang="en-US" altLang="zh-CN" sz="1200" b="1" dirty="0" smtClean="0">
                <a:solidFill>
                  <a:srgbClr val="004644"/>
                </a:solidFill>
                <a:ea typeface="楷体_GB2312" pitchFamily="49" charset="-122"/>
              </a:rPr>
              <a:t>SL[j].next = </a:t>
            </a:r>
            <a:r>
              <a:rPr lang="en-US" altLang="zh-CN" sz="1200" b="1" dirty="0" err="1" smtClean="0">
                <a:solidFill>
                  <a:srgbClr val="004644"/>
                </a:solidFill>
                <a:ea typeface="楷体_GB2312" pitchFamily="49" charset="-122"/>
              </a:rPr>
              <a:t>i</a:t>
            </a:r>
            <a:r>
              <a:rPr lang="en-US" altLang="zh-CN" sz="1200" b="1" dirty="0" smtClean="0">
                <a:solidFill>
                  <a:srgbClr val="004644"/>
                </a:solidFill>
                <a:ea typeface="楷体_GB2312" pitchFamily="49" charset="-122"/>
              </a:rPr>
              <a:t>;  SL[</a:t>
            </a:r>
            <a:r>
              <a:rPr lang="en-US" altLang="zh-CN" sz="1200" b="1" dirty="0" err="1" smtClean="0">
                <a:solidFill>
                  <a:srgbClr val="004644"/>
                </a:solidFill>
                <a:ea typeface="楷体_GB2312" pitchFamily="49" charset="-122"/>
              </a:rPr>
              <a:t>i</a:t>
            </a:r>
            <a:r>
              <a:rPr lang="en-US" altLang="zh-CN" sz="1200" b="1" dirty="0" smtClean="0">
                <a:solidFill>
                  <a:srgbClr val="004644"/>
                </a:solidFill>
                <a:ea typeface="楷体_GB2312" pitchFamily="49" charset="-122"/>
              </a:rPr>
              <a:t>].next = k;</a:t>
            </a:r>
          </a:p>
          <a:p>
            <a:pPr algn="l">
              <a:lnSpc>
                <a:spcPct val="120000"/>
              </a:lnSpc>
            </a:pPr>
            <a:endParaRPr lang="en-US" altLang="zh-CN" sz="1200" b="1" dirty="0" smtClean="0">
              <a:solidFill>
                <a:srgbClr val="004644"/>
              </a:solidFill>
              <a:ea typeface="楷体_GB2312" pitchFamily="49" charset="-122"/>
            </a:endParaRPr>
          </a:p>
          <a:p>
            <a:pPr algn="l">
              <a:lnSpc>
                <a:spcPct val="120000"/>
              </a:lnSpc>
            </a:pPr>
            <a:endParaRPr lang="en-US" altLang="zh-CN" sz="1200" b="1" dirty="0" smtClean="0">
              <a:solidFill>
                <a:srgbClr val="004644"/>
              </a:solidFill>
              <a:ea typeface="楷体_GB2312" pitchFamily="49" charset="-122"/>
            </a:endParaRPr>
          </a:p>
          <a:p>
            <a:pPr algn="l">
              <a:lnSpc>
                <a:spcPct val="120000"/>
              </a:lnSpc>
            </a:pPr>
            <a:r>
              <a:rPr lang="en-US" altLang="zh-CN" sz="1200" b="1" dirty="0" smtClean="0">
                <a:solidFill>
                  <a:srgbClr val="840C26"/>
                </a:solidFill>
                <a:latin typeface="Times New Roman" pitchFamily="18" charset="0"/>
                <a:ea typeface="华文楷体" pitchFamily="2" charset="-122"/>
                <a:cs typeface="Times New Roman" pitchFamily="18" charset="0"/>
              </a:rPr>
              <a:t>while (SL[k].key&lt;=SL[</a:t>
            </a:r>
            <a:r>
              <a:rPr lang="en-US" altLang="zh-CN" sz="1200" b="1" dirty="0" err="1" smtClean="0">
                <a:solidFill>
                  <a:srgbClr val="840C26"/>
                </a:solidFill>
                <a:latin typeface="Times New Roman" pitchFamily="18" charset="0"/>
                <a:ea typeface="华文楷体" pitchFamily="2" charset="-122"/>
                <a:cs typeface="Times New Roman" pitchFamily="18" charset="0"/>
              </a:rPr>
              <a:t>i</a:t>
            </a:r>
            <a:r>
              <a:rPr lang="en-US" altLang="zh-CN" sz="1200" b="1" dirty="0" smtClean="0">
                <a:solidFill>
                  <a:srgbClr val="840C26"/>
                </a:solidFill>
                <a:latin typeface="Times New Roman" pitchFamily="18" charset="0"/>
                <a:ea typeface="华文楷体" pitchFamily="2" charset="-122"/>
                <a:cs typeface="Times New Roman" pitchFamily="18" charset="0"/>
              </a:rPr>
              <a:t>].key &amp;&amp; j&lt;</a:t>
            </a:r>
            <a:r>
              <a:rPr lang="en-US" altLang="zh-CN" sz="1200" b="1" dirty="0" err="1" smtClean="0">
                <a:solidFill>
                  <a:srgbClr val="840C26"/>
                </a:solidFill>
                <a:latin typeface="Times New Roman" pitchFamily="18" charset="0"/>
                <a:ea typeface="华文楷体" pitchFamily="2" charset="-122"/>
                <a:cs typeface="Times New Roman" pitchFamily="18" charset="0"/>
              </a:rPr>
              <a:t>i</a:t>
            </a:r>
            <a:r>
              <a:rPr lang="en-US" altLang="zh-CN" sz="1200" b="1" dirty="0" smtClean="0">
                <a:solidFill>
                  <a:srgbClr val="840C26"/>
                </a:solidFill>
                <a:latin typeface="Times New Roman" pitchFamily="18" charset="0"/>
                <a:ea typeface="华文楷体" pitchFamily="2" charset="-122"/>
                <a:cs typeface="Times New Roman" pitchFamily="18" charset="0"/>
              </a:rPr>
              <a:t>){</a:t>
            </a:r>
            <a:endParaRPr lang="en-US" altLang="zh-CN" sz="1200" dirty="0" smtClean="0">
              <a:latin typeface="Times New Roman" pitchFamily="18" charset="0"/>
              <a:ea typeface="华文楷体" pitchFamily="2" charset="-122"/>
              <a:cs typeface="Times New Roman" pitchFamily="18" charset="0"/>
            </a:endParaRPr>
          </a:p>
          <a:p>
            <a:pPr algn="l">
              <a:lnSpc>
                <a:spcPct val="120000"/>
              </a:lnSpc>
            </a:pPr>
            <a:r>
              <a:rPr lang="en-US" altLang="zh-CN" sz="1200" dirty="0" smtClean="0">
                <a:latin typeface="Times New Roman" pitchFamily="18" charset="0"/>
                <a:ea typeface="华文楷体" pitchFamily="2" charset="-122"/>
                <a:cs typeface="Times New Roman" pitchFamily="18" charset="0"/>
              </a:rPr>
              <a:t>                j=k, k=SL[k].next ; }</a:t>
            </a:r>
          </a:p>
          <a:p>
            <a:pPr algn="l">
              <a:lnSpc>
                <a:spcPct val="120000"/>
              </a:lnSpc>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112</a:t>
            </a:fld>
            <a:endParaRPr lang="en-US" altLang="zh-CN"/>
          </a:p>
        </p:txBody>
      </p:sp>
    </p:spTree>
    <p:extLst>
      <p:ext uri="{BB962C8B-B14F-4D97-AF65-F5344CB8AC3E}">
        <p14:creationId xmlns:p14="http://schemas.microsoft.com/office/powerpoint/2010/main" val="32037889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solidFill>
                  <a:srgbClr val="FF0000"/>
                </a:solidFill>
                <a:latin typeface="华文楷体" pitchFamily="2" charset="-122"/>
                <a:ea typeface="华文楷体" pitchFamily="2" charset="-122"/>
              </a:rPr>
              <a:t>while (p&lt;</a:t>
            </a:r>
            <a:r>
              <a:rPr lang="en-US" altLang="zh-CN" sz="1200" b="1" dirty="0" err="1" smtClean="0">
                <a:solidFill>
                  <a:srgbClr val="FF0000"/>
                </a:solidFill>
                <a:latin typeface="华文楷体" pitchFamily="2" charset="-122"/>
                <a:ea typeface="华文楷体" pitchFamily="2" charset="-122"/>
              </a:rPr>
              <a:t>i</a:t>
            </a:r>
            <a:r>
              <a:rPr lang="en-US" altLang="zh-CN" sz="1200" b="1" dirty="0" smtClean="0">
                <a:solidFill>
                  <a:srgbClr val="FF0000"/>
                </a:solidFill>
                <a:latin typeface="华文楷体" pitchFamily="2" charset="-122"/>
                <a:ea typeface="华文楷体" pitchFamily="2" charset="-122"/>
              </a:rPr>
              <a:t>)  p = SL[p].next; </a:t>
            </a: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113</a:t>
            </a:fld>
            <a:endParaRPr lang="en-US" altLang="zh-CN"/>
          </a:p>
        </p:txBody>
      </p:sp>
    </p:spTree>
    <p:extLst>
      <p:ext uri="{BB962C8B-B14F-4D97-AF65-F5344CB8AC3E}">
        <p14:creationId xmlns:p14="http://schemas.microsoft.com/office/powerpoint/2010/main" val="29992119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lnSpc>
                <a:spcPct val="140000"/>
              </a:lnSpc>
            </a:pPr>
            <a:r>
              <a:rPr lang="zh-CN" altLang="en-US" sz="1200" b="1" dirty="0" smtClean="0">
                <a:solidFill>
                  <a:schemeClr val="accent2"/>
                </a:solidFill>
                <a:ea typeface="楷体_GB2312" pitchFamily="49" charset="-122"/>
              </a:rPr>
              <a:t>当待排记录序列按关键字顺序有序时</a:t>
            </a:r>
            <a:r>
              <a:rPr lang="en-US" altLang="zh-CN" sz="1200" b="1" dirty="0" smtClean="0">
                <a:solidFill>
                  <a:schemeClr val="accent2"/>
                </a:solidFill>
                <a:ea typeface="楷体_GB2312" pitchFamily="49" charset="-122"/>
              </a:rPr>
              <a:t>,</a:t>
            </a:r>
            <a:r>
              <a:rPr lang="zh-CN" altLang="en-US" sz="1200" b="1" dirty="0" smtClean="0">
                <a:solidFill>
                  <a:srgbClr val="FF00FF"/>
                </a:solidFill>
                <a:ea typeface="楷体_GB2312" pitchFamily="49" charset="-122"/>
              </a:rPr>
              <a:t>直接插入排序</a:t>
            </a:r>
            <a:r>
              <a:rPr lang="zh-CN" altLang="en-US" sz="1200" dirty="0" smtClean="0">
                <a:solidFill>
                  <a:srgbClr val="FF00FF"/>
                </a:solidFill>
                <a:ea typeface="楷体_GB2312" pitchFamily="49" charset="-122"/>
              </a:rPr>
              <a:t>和</a:t>
            </a:r>
            <a:r>
              <a:rPr lang="zh-CN" altLang="en-US" sz="1200" b="1" dirty="0" smtClean="0">
                <a:solidFill>
                  <a:srgbClr val="FF00FF"/>
                </a:solidFill>
                <a:ea typeface="楷体_GB2312" pitchFamily="49" charset="-122"/>
              </a:rPr>
              <a:t>起泡排序</a:t>
            </a:r>
            <a:r>
              <a:rPr lang="zh-CN" altLang="en-US" sz="1200" dirty="0" smtClean="0">
                <a:ea typeface="楷体_GB2312" pitchFamily="49" charset="-122"/>
              </a:rPr>
              <a:t>能达到</a:t>
            </a:r>
            <a:r>
              <a:rPr lang="en-US" altLang="zh-CN" sz="1200" b="1" dirty="0" smtClean="0">
                <a:solidFill>
                  <a:srgbClr val="FF00FF"/>
                </a:solidFill>
                <a:ea typeface="楷体_GB2312" pitchFamily="49" charset="-122"/>
              </a:rPr>
              <a:t>O(</a:t>
            </a:r>
            <a:r>
              <a:rPr lang="en-US" altLang="zh-CN" sz="1200" b="1" i="1" dirty="0" smtClean="0">
                <a:solidFill>
                  <a:srgbClr val="FF00FF"/>
                </a:solidFill>
                <a:ea typeface="楷体_GB2312" pitchFamily="49" charset="-122"/>
              </a:rPr>
              <a:t>n</a:t>
            </a:r>
            <a:r>
              <a:rPr lang="en-US" altLang="zh-CN" sz="1200" b="1" dirty="0" smtClean="0">
                <a:solidFill>
                  <a:srgbClr val="FF00FF"/>
                </a:solidFill>
                <a:ea typeface="楷体_GB2312" pitchFamily="49" charset="-122"/>
              </a:rPr>
              <a:t>)</a:t>
            </a:r>
            <a:r>
              <a:rPr lang="zh-CN" altLang="en-US" sz="1200" dirty="0" smtClean="0">
                <a:ea typeface="楷体_GB2312" pitchFamily="49" charset="-122"/>
              </a:rPr>
              <a:t>的时间复杂度，</a:t>
            </a:r>
            <a:endParaRPr lang="en-US" altLang="zh-CN" sz="1200" dirty="0" smtClean="0">
              <a:ea typeface="楷体_GB2312" pitchFamily="49" charset="-122"/>
            </a:endParaRPr>
          </a:p>
          <a:p>
            <a:pPr algn="l">
              <a:lnSpc>
                <a:spcPct val="140000"/>
              </a:lnSpc>
            </a:pPr>
            <a:r>
              <a:rPr lang="zh-CN" altLang="en-US" sz="1200" b="1" dirty="0" smtClean="0">
                <a:solidFill>
                  <a:srgbClr val="800000"/>
                </a:solidFill>
                <a:ea typeface="楷体_GB2312" pitchFamily="49" charset="-122"/>
              </a:rPr>
              <a:t>快速排序</a:t>
            </a:r>
            <a:r>
              <a:rPr lang="zh-CN" altLang="en-US" sz="1200" dirty="0" smtClean="0">
                <a:ea typeface="楷体_GB2312" pitchFamily="49" charset="-122"/>
              </a:rPr>
              <a:t>的时间性能</a:t>
            </a:r>
            <a:r>
              <a:rPr lang="zh-CN" altLang="en-US" sz="1200" dirty="0" smtClean="0">
                <a:solidFill>
                  <a:srgbClr val="800000"/>
                </a:solidFill>
                <a:ea typeface="楷体_GB2312" pitchFamily="49" charset="-122"/>
              </a:rPr>
              <a:t>蜕化为</a:t>
            </a:r>
            <a:r>
              <a:rPr lang="en-US" altLang="zh-CN" sz="1200" b="1" dirty="0" smtClean="0">
                <a:solidFill>
                  <a:srgbClr val="800000"/>
                </a:solidFill>
                <a:ea typeface="楷体_GB2312" pitchFamily="49" charset="-122"/>
              </a:rPr>
              <a:t>O(</a:t>
            </a:r>
            <a:r>
              <a:rPr lang="en-US" altLang="zh-CN" sz="1200" b="1" i="1" dirty="0" smtClean="0">
                <a:solidFill>
                  <a:srgbClr val="800000"/>
                </a:solidFill>
                <a:ea typeface="楷体_GB2312" pitchFamily="49" charset="-122"/>
              </a:rPr>
              <a:t>n</a:t>
            </a:r>
            <a:r>
              <a:rPr lang="en-US" altLang="zh-CN" sz="1200" b="1" baseline="30000" dirty="0" smtClean="0">
                <a:solidFill>
                  <a:srgbClr val="800000"/>
                </a:solidFill>
                <a:ea typeface="楷体_GB2312" pitchFamily="49" charset="-122"/>
              </a:rPr>
              <a:t>2</a:t>
            </a:r>
            <a:r>
              <a:rPr lang="en-US" altLang="zh-CN" sz="1200" b="1" dirty="0" smtClean="0">
                <a:solidFill>
                  <a:srgbClr val="800000"/>
                </a:solidFill>
                <a:ea typeface="楷体_GB2312" pitchFamily="49" charset="-122"/>
              </a:rPr>
              <a:t>)</a:t>
            </a:r>
            <a:r>
              <a:rPr lang="en-US" altLang="zh-CN" sz="1200" dirty="0" smtClean="0">
                <a:solidFill>
                  <a:srgbClr val="800000"/>
                </a:solidFill>
                <a:ea typeface="楷体_GB2312" pitchFamily="49" charset="-122"/>
              </a:rPr>
              <a:t> </a:t>
            </a:r>
            <a:r>
              <a:rPr lang="zh-CN" altLang="en-US" sz="1200" dirty="0" smtClean="0">
                <a:solidFill>
                  <a:srgbClr val="800000"/>
                </a:solidFill>
                <a:ea typeface="楷体_GB2312" pitchFamily="49"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smtClean="0">
              <a:solidFill>
                <a:srgbClr val="800000"/>
              </a:solidFill>
              <a:ea typeface="楷体_GB2312" pitchFamily="49" charset="-122"/>
            </a:endParaRPr>
          </a:p>
          <a:p>
            <a:endParaRPr lang="en-US" altLang="zh-CN" dirty="0" smtClean="0"/>
          </a:p>
          <a:p>
            <a:endParaRPr lang="en-US" altLang="zh-CN" dirty="0" smtClean="0"/>
          </a:p>
          <a:p>
            <a:r>
              <a:rPr lang="zh-CN" altLang="en-US" sz="1200" b="1" dirty="0" smtClean="0">
                <a:solidFill>
                  <a:srgbClr val="800000"/>
                </a:solidFill>
                <a:ea typeface="楷体_GB2312" pitchFamily="49" charset="-122"/>
              </a:rPr>
              <a:t>简单选择排序、堆排序和归并排序</a:t>
            </a:r>
            <a:r>
              <a:rPr lang="zh-CN" altLang="en-US" sz="1200" dirty="0" smtClean="0">
                <a:solidFill>
                  <a:srgbClr val="800000"/>
                </a:solidFill>
                <a:ea typeface="楷体_GB2312" pitchFamily="49" charset="-122"/>
              </a:rPr>
              <a:t>的时间性能</a:t>
            </a:r>
            <a:r>
              <a:rPr lang="zh-CN" altLang="en-US" sz="1200" b="1" dirty="0" smtClean="0">
                <a:solidFill>
                  <a:srgbClr val="800000"/>
                </a:solidFill>
                <a:ea typeface="楷体_GB2312" pitchFamily="49" charset="-122"/>
              </a:rPr>
              <a:t>不随</a:t>
            </a:r>
            <a:r>
              <a:rPr lang="zh-CN" altLang="en-US" sz="1200" dirty="0" smtClean="0">
                <a:solidFill>
                  <a:srgbClr val="800000"/>
                </a:solidFill>
                <a:ea typeface="楷体_GB2312" pitchFamily="49" charset="-122"/>
              </a:rPr>
              <a:t>记录序列中关键字的分布而改变</a:t>
            </a:r>
            <a:r>
              <a:rPr lang="zh-CN" altLang="en-US" sz="1200" dirty="0" smtClean="0">
                <a:ea typeface="楷体_GB2312" pitchFamily="49" charset="-122"/>
              </a:rPr>
              <a:t>。</a:t>
            </a: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114</a:t>
            </a:fld>
            <a:endParaRPr lang="en-US" altLang="zh-CN"/>
          </a:p>
        </p:txBody>
      </p:sp>
    </p:spTree>
    <p:extLst>
      <p:ext uri="{BB962C8B-B14F-4D97-AF65-F5344CB8AC3E}">
        <p14:creationId xmlns:p14="http://schemas.microsoft.com/office/powerpoint/2010/main" val="3073285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9</a:t>
            </a:fld>
            <a:endParaRPr lang="en-US" altLang="zh-CN"/>
          </a:p>
        </p:txBody>
      </p:sp>
    </p:spTree>
    <p:extLst>
      <p:ext uri="{BB962C8B-B14F-4D97-AF65-F5344CB8AC3E}">
        <p14:creationId xmlns:p14="http://schemas.microsoft.com/office/powerpoint/2010/main" val="1755597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10</a:t>
            </a:fld>
            <a:endParaRPr lang="en-US" altLang="zh-CN"/>
          </a:p>
        </p:txBody>
      </p:sp>
    </p:spTree>
    <p:extLst>
      <p:ext uri="{BB962C8B-B14F-4D97-AF65-F5344CB8AC3E}">
        <p14:creationId xmlns:p14="http://schemas.microsoft.com/office/powerpoint/2010/main" val="2459209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起泡排序：虽然有很多改进方法，但在最坏情况下是</a:t>
            </a:r>
            <a:r>
              <a:rPr lang="en-US" altLang="zh-CN" dirty="0" smtClean="0"/>
              <a:t>n</a:t>
            </a:r>
            <a:r>
              <a:rPr lang="zh-CN" altLang="en-US" dirty="0" smtClean="0"/>
              <a:t>平方</a:t>
            </a:r>
            <a:endParaRPr lang="en-US" altLang="zh-CN" dirty="0" smtClean="0"/>
          </a:p>
          <a:p>
            <a:r>
              <a:rPr lang="zh-CN" altLang="en-US" dirty="0" smtClean="0"/>
              <a:t>如果大家看过参考资料，我们知道</a:t>
            </a:r>
            <a:r>
              <a:rPr lang="en-US" altLang="zh-CN" dirty="0" err="1" smtClean="0"/>
              <a:t>Cba</a:t>
            </a:r>
            <a:r>
              <a:rPr lang="zh-CN" altLang="en-US" dirty="0" smtClean="0"/>
              <a:t>的算法复杂度介于</a:t>
            </a:r>
            <a:r>
              <a:rPr lang="en-US" altLang="zh-CN" dirty="0" smtClean="0"/>
              <a:t>n2-nlogn</a:t>
            </a:r>
            <a:r>
              <a:rPr lang="zh-CN" altLang="en-US" dirty="0" smtClean="0"/>
              <a:t>之间</a:t>
            </a:r>
            <a:endParaRPr lang="en-US" altLang="zh-CN" dirty="0" smtClean="0"/>
          </a:p>
          <a:p>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11</a:t>
            </a:fld>
            <a:endParaRPr lang="en-US" altLang="zh-CN"/>
          </a:p>
        </p:txBody>
      </p:sp>
    </p:spTree>
    <p:extLst>
      <p:ext uri="{BB962C8B-B14F-4D97-AF65-F5344CB8AC3E}">
        <p14:creationId xmlns:p14="http://schemas.microsoft.com/office/powerpoint/2010/main" val="386371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14</a:t>
            </a:fld>
            <a:endParaRPr lang="en-US" altLang="zh-CN"/>
          </a:p>
        </p:txBody>
      </p:sp>
    </p:spTree>
    <p:extLst>
      <p:ext uri="{BB962C8B-B14F-4D97-AF65-F5344CB8AC3E}">
        <p14:creationId xmlns:p14="http://schemas.microsoft.com/office/powerpoint/2010/main" val="3879245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有点像我们的打牌，</a:t>
            </a:r>
            <a:endParaRPr lang="zh-CN" altLang="en-US" dirty="0"/>
          </a:p>
        </p:txBody>
      </p:sp>
      <p:sp>
        <p:nvSpPr>
          <p:cNvPr id="4" name="灯片编号占位符 3"/>
          <p:cNvSpPr>
            <a:spLocks noGrp="1"/>
          </p:cNvSpPr>
          <p:nvPr>
            <p:ph type="sldNum" sz="quarter" idx="10"/>
          </p:nvPr>
        </p:nvSpPr>
        <p:spPr/>
        <p:txBody>
          <a:bodyPr/>
          <a:lstStyle/>
          <a:p>
            <a:pPr>
              <a:defRPr/>
            </a:pPr>
            <a:fld id="{3B3932F4-47B1-4710-9C6F-692B919E1887}" type="slidenum">
              <a:rPr lang="en-US" altLang="zh-CN" smtClean="0"/>
              <a:pPr>
                <a:defRPr/>
              </a:pPr>
              <a:t>17</a:t>
            </a:fld>
            <a:endParaRPr lang="en-US" altLang="zh-CN"/>
          </a:p>
        </p:txBody>
      </p:sp>
    </p:spTree>
    <p:extLst>
      <p:ext uri="{BB962C8B-B14F-4D97-AF65-F5344CB8AC3E}">
        <p14:creationId xmlns:p14="http://schemas.microsoft.com/office/powerpoint/2010/main" val="1262605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zh-CN" sz="2400">
                <a:latin typeface="Times New Roman" pitchFamily="18" charset="0"/>
                <a:ea typeface="宋体" pitchFamily="2" charset="-122"/>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algn="l">
                <a:defRPr/>
              </a:pPr>
              <a:endParaRPr lang="zh-CN" altLang="zh-CN" sz="2400">
                <a:latin typeface="Times New Roman" pitchFamily="18" charset="0"/>
                <a:ea typeface="宋体" pitchFamily="2" charset="-122"/>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algn="l">
                  <a:defRPr/>
                </a:pPr>
                <a:endParaRPr lang="zh-CN" altLang="zh-CN" sz="2400">
                  <a:latin typeface="Times New Roman" pitchFamily="18" charset="0"/>
                  <a:ea typeface="宋体" pitchFamily="2" charset="-122"/>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algn="l">
                  <a:defRPr/>
                </a:pPr>
                <a:endParaRPr lang="zh-CN" altLang="zh-CN" sz="2400">
                  <a:latin typeface="Times New Roman" pitchFamily="18" charset="0"/>
                  <a:ea typeface="宋体" pitchFamily="2" charset="-122"/>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algn="l">
                  <a:defRPr/>
                </a:pPr>
                <a:endParaRPr lang="zh-CN" altLang="zh-CN" sz="2400">
                  <a:latin typeface="Times New Roman" pitchFamily="18" charset="0"/>
                  <a:ea typeface="宋体" pitchFamily="2" charset="-122"/>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algn="l">
                  <a:defRPr/>
                </a:pPr>
                <a:endParaRPr lang="zh-CN" altLang="zh-CN" sz="2400">
                  <a:latin typeface="Times New Roman" pitchFamily="18" charset="0"/>
                  <a:ea typeface="宋体" pitchFamily="2" charset="-122"/>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algn="l">
                  <a:defRPr/>
                </a:pPr>
                <a:endParaRPr lang="zh-CN" altLang="zh-CN" sz="2400">
                  <a:latin typeface="Times New Roman" pitchFamily="18" charset="0"/>
                  <a:ea typeface="宋体" pitchFamily="2" charset="-122"/>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algn="l">
                  <a:defRPr/>
                </a:pPr>
                <a:endParaRPr lang="zh-CN" altLang="zh-CN" sz="2400">
                  <a:latin typeface="Times New Roman" pitchFamily="18" charset="0"/>
                  <a:ea typeface="宋体" pitchFamily="2" charset="-122"/>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algn="l">
                  <a:defRPr/>
                </a:pPr>
                <a:endParaRPr lang="zh-CN" altLang="zh-CN" sz="2400">
                  <a:latin typeface="Times New Roman" pitchFamily="18" charset="0"/>
                  <a:ea typeface="宋体" pitchFamily="2" charset="-122"/>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algn="l">
                  <a:defRPr/>
                </a:pPr>
                <a:endParaRPr lang="zh-CN" altLang="zh-CN" sz="2400">
                  <a:latin typeface="Times New Roman" pitchFamily="18" charset="0"/>
                  <a:ea typeface="宋体" pitchFamily="2" charset="-122"/>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algn="l">
                  <a:defRPr/>
                </a:pPr>
                <a:endParaRPr lang="zh-CN" altLang="zh-CN" sz="2400">
                  <a:latin typeface="Times New Roman" pitchFamily="18" charset="0"/>
                  <a:ea typeface="宋体" pitchFamily="2" charset="-122"/>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algn="l">
                  <a:defRPr/>
                </a:pPr>
                <a:endParaRPr lang="zh-CN" altLang="zh-CN" sz="2400">
                  <a:latin typeface="Times New Roman" pitchFamily="18" charset="0"/>
                  <a:ea typeface="宋体" pitchFamily="2" charset="-122"/>
                </a:endParaRPr>
              </a:p>
            </p:txBody>
          </p:sp>
        </p:grpSp>
      </p:grpSp>
      <p:sp>
        <p:nvSpPr>
          <p:cNvPr id="2971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2971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sz="1200" b="0">
                <a:latin typeface="Arial Black" pitchFamily="34" charset="0"/>
                <a:ea typeface="+mn-ea"/>
              </a:defRPr>
            </a:lvl1pPr>
          </a:lstStyle>
          <a:p>
            <a:pPr>
              <a:defRPr/>
            </a:pPr>
            <a:fld id="{517343BB-689D-441B-9880-C8A0FC9FCF0A}" type="slidenum">
              <a:rPr lang="en-US" altLang="zh-CN"/>
              <a:pPr>
                <a:defRPr/>
              </a:pPr>
              <a:t>‹#›</a:t>
            </a:fld>
            <a:endParaRPr lang="en-US" altLang="zh-CN"/>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r>
              <a:rPr lang="en-US" altLang="zh-CN"/>
              <a:t>140-</a:t>
            </a:r>
            <a:fld id="{390698DE-933A-4A40-B4EA-58E0AF9E0600}"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r>
              <a:rPr lang="en-US" altLang="zh-CN"/>
              <a:t>140-</a:t>
            </a:r>
            <a:fld id="{17AB7BE5-830C-406C-BB3F-A6EAF87EABBA}"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r>
              <a:rPr lang="en-US" altLang="zh-CN"/>
              <a:t>140-</a:t>
            </a:r>
            <a:fld id="{455A6923-151E-4407-BFB0-78D67D5C6121}"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981200"/>
            <a:ext cx="8229600" cy="3886200"/>
          </a:xfrm>
        </p:spPr>
        <p:txBody>
          <a:bodyPr/>
          <a:lstStyle/>
          <a:p>
            <a:pPr lvl="0"/>
            <a:endParaRPr lang="zh-CN" altLang="en-US" noProof="0" smtClean="0"/>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r>
              <a:rPr lang="en-US" altLang="zh-CN"/>
              <a:t>140-</a:t>
            </a:r>
            <a:fld id="{4B4763C3-4DFF-431D-A4FD-43CDA03118D2}"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r>
              <a:rPr lang="en-US" altLang="zh-CN"/>
              <a:t>140-</a:t>
            </a:r>
            <a:fld id="{D9840DB3-2A27-4966-B6C4-FE94AC48D78B}"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r>
              <a:rPr lang="en-US" altLang="zh-CN"/>
              <a:t>140-</a:t>
            </a:r>
            <a:fld id="{8677ABDC-BE9E-4F75-9E2E-F7192BC3A8F1}" type="slidenum">
              <a:rPr lang="en-US" altLang="zh-CN"/>
              <a:pPr>
                <a:defRPr/>
              </a:pPr>
              <a:t>‹#›</a:t>
            </a:fld>
            <a:endParaRPr lang="en-US" altLang="zh-CN"/>
          </a:p>
        </p:txBody>
      </p:sp>
      <p:sp>
        <p:nvSpPr>
          <p:cNvPr id="6"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r>
              <a:rPr lang="en-US" altLang="zh-CN"/>
              <a:t>140-</a:t>
            </a:r>
            <a:fld id="{3731A960-D3B8-43D5-9187-2A5D8827E024}"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r>
              <a:rPr lang="en-US" altLang="zh-CN"/>
              <a:t>140-</a:t>
            </a:r>
            <a:fld id="{C26FB219-DC26-420A-ACBA-F9B4009F3BB6}" type="slidenum">
              <a:rPr lang="en-US" altLang="zh-CN"/>
              <a:pPr>
                <a:defRPr/>
              </a:pPr>
              <a:t>‹#›</a:t>
            </a:fld>
            <a:endParaRPr lang="en-US" altLang="zh-CN"/>
          </a:p>
        </p:txBody>
      </p:sp>
      <p:sp>
        <p:nvSpPr>
          <p:cNvPr id="9"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r>
              <a:rPr lang="en-US" altLang="zh-CN"/>
              <a:t>140-</a:t>
            </a:r>
            <a:fld id="{EBA5249C-E1E2-4291-A16F-2441A006B276}" type="slidenum">
              <a:rPr lang="en-US" altLang="zh-CN"/>
              <a:pPr>
                <a:defRPr/>
              </a:pPr>
              <a:t>‹#›</a:t>
            </a:fld>
            <a:endParaRPr lang="en-US" altLang="zh-CN"/>
          </a:p>
        </p:txBody>
      </p:sp>
      <p:sp>
        <p:nvSpPr>
          <p:cNvPr id="5"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r>
              <a:rPr lang="en-US" altLang="zh-CN"/>
              <a:t>140-</a:t>
            </a:r>
            <a:fld id="{2225CB58-9356-4E64-803F-0B3B1105DEAF}" type="slidenum">
              <a:rPr lang="en-US" altLang="zh-CN"/>
              <a:pPr>
                <a:defRPr/>
              </a:pPr>
              <a:t>‹#›</a:t>
            </a:fld>
            <a:endParaRPr lang="en-US" altLang="zh-CN"/>
          </a:p>
        </p:txBody>
      </p:sp>
      <p:sp>
        <p:nvSpPr>
          <p:cNvPr id="4"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r>
              <a:rPr lang="en-US" altLang="zh-CN"/>
              <a:t>140-</a:t>
            </a:r>
            <a:fld id="{50517AB2-062C-4908-94AD-EE481D3E8E98}"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r>
              <a:rPr lang="en-US" altLang="zh-CN"/>
              <a:t>140-</a:t>
            </a:r>
            <a:fld id="{3C3F3BA6-F83A-4669-9D12-172E489B324C}"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n-lt"/>
                <a:ea typeface="+mn-ea"/>
              </a:defRPr>
            </a:lvl1pPr>
          </a:lstStyle>
          <a:p>
            <a:pPr>
              <a:defRPr/>
            </a:pPr>
            <a:endParaRPr lang="en-US" altLang="zh-CN"/>
          </a:p>
        </p:txBody>
      </p:sp>
      <p:sp>
        <p:nvSpPr>
          <p:cNvPr id="28675"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800" b="1">
                <a:latin typeface="华文新魏" pitchFamily="2" charset="-122"/>
                <a:ea typeface="华文新魏" pitchFamily="2" charset="-122"/>
              </a:defRPr>
            </a:lvl1pPr>
          </a:lstStyle>
          <a:p>
            <a:pPr>
              <a:defRPr/>
            </a:pPr>
            <a:r>
              <a:rPr lang="en-US" altLang="zh-CN"/>
              <a:t>140-</a:t>
            </a:r>
            <a:fld id="{5E82D387-C124-49E9-94C9-6400FD38EE5F}" type="slidenum">
              <a:rPr lang="en-US" altLang="zh-CN"/>
              <a:pPr>
                <a:defRPr/>
              </a:pPr>
              <a:t>‹#›</a:t>
            </a:fld>
            <a:endParaRPr lang="en-US" altLang="zh-CN"/>
          </a:p>
        </p:txBody>
      </p:sp>
      <p:grpSp>
        <p:nvGrpSpPr>
          <p:cNvPr id="22532" name="Group 4"/>
          <p:cNvGrpSpPr>
            <a:grpSpLocks/>
          </p:cNvGrpSpPr>
          <p:nvPr/>
        </p:nvGrpSpPr>
        <p:grpSpPr bwMode="auto">
          <a:xfrm>
            <a:off x="0" y="0"/>
            <a:ext cx="9144000" cy="546100"/>
            <a:chOff x="0" y="0"/>
            <a:chExt cx="5760" cy="344"/>
          </a:xfrm>
        </p:grpSpPr>
        <p:sp>
          <p:nvSpPr>
            <p:cNvPr id="2867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zh-CN" sz="2400">
                <a:latin typeface="Times New Roman" pitchFamily="18" charset="0"/>
                <a:ea typeface="宋体" pitchFamily="2" charset="-122"/>
              </a:endParaRPr>
            </a:p>
          </p:txBody>
        </p:sp>
        <p:sp>
          <p:nvSpPr>
            <p:cNvPr id="2867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algn="l">
                <a:defRPr/>
              </a:pPr>
              <a:endParaRPr lang="zh-CN" altLang="zh-CN" sz="2400">
                <a:latin typeface="Times New Roman" pitchFamily="18" charset="0"/>
                <a:ea typeface="宋体" pitchFamily="2" charset="-122"/>
              </a:endParaRPr>
            </a:p>
          </p:txBody>
        </p:sp>
        <p:sp>
          <p:nvSpPr>
            <p:cNvPr id="28679"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algn="l">
                <a:defRPr/>
              </a:pPr>
              <a:endParaRPr lang="zh-CN" altLang="zh-CN" sz="1800">
                <a:solidFill>
                  <a:schemeClr val="hlink"/>
                </a:solidFill>
                <a:latin typeface="Arial" charset="0"/>
                <a:ea typeface="宋体" pitchFamily="2" charset="-122"/>
              </a:endParaRPr>
            </a:p>
          </p:txBody>
        </p:sp>
        <p:sp>
          <p:nvSpPr>
            <p:cNvPr id="28680"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algn="l">
                <a:defRPr/>
              </a:pPr>
              <a:endParaRPr lang="zh-CN" altLang="zh-CN" sz="1800">
                <a:solidFill>
                  <a:schemeClr val="hlink"/>
                </a:solidFill>
                <a:latin typeface="Arial" charset="0"/>
                <a:ea typeface="宋体" pitchFamily="2" charset="-122"/>
              </a:endParaRPr>
            </a:p>
          </p:txBody>
        </p:sp>
        <p:sp>
          <p:nvSpPr>
            <p:cNvPr id="28681"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algn="l">
                <a:defRPr/>
              </a:pPr>
              <a:endParaRPr lang="zh-CN" altLang="zh-CN" sz="1800">
                <a:solidFill>
                  <a:schemeClr val="accent2"/>
                </a:solidFill>
                <a:latin typeface="Arial" charset="0"/>
                <a:ea typeface="宋体" pitchFamily="2" charset="-122"/>
              </a:endParaRPr>
            </a:p>
          </p:txBody>
        </p:sp>
        <p:sp>
          <p:nvSpPr>
            <p:cNvPr id="28682"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algn="l">
                <a:defRPr/>
              </a:pPr>
              <a:endParaRPr lang="zh-CN" altLang="zh-CN" sz="1800">
                <a:solidFill>
                  <a:schemeClr val="hlink"/>
                </a:solidFill>
                <a:latin typeface="Arial" charset="0"/>
                <a:ea typeface="宋体" pitchFamily="2" charset="-122"/>
              </a:endParaRPr>
            </a:p>
          </p:txBody>
        </p:sp>
        <p:sp>
          <p:nvSpPr>
            <p:cNvPr id="28683"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algn="l">
                <a:defRPr/>
              </a:pPr>
              <a:endParaRPr lang="zh-CN" altLang="zh-CN" sz="2400">
                <a:latin typeface="Times New Roman" pitchFamily="18" charset="0"/>
                <a:ea typeface="宋体" pitchFamily="2" charset="-122"/>
              </a:endParaRPr>
            </a:p>
          </p:txBody>
        </p:sp>
        <p:sp>
          <p:nvSpPr>
            <p:cNvPr id="28684"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algn="l">
                <a:defRPr/>
              </a:pPr>
              <a:endParaRPr lang="zh-CN" altLang="zh-CN" sz="1800">
                <a:solidFill>
                  <a:schemeClr val="accent2"/>
                </a:solidFill>
                <a:latin typeface="Arial" charset="0"/>
                <a:ea typeface="宋体" pitchFamily="2" charset="-122"/>
              </a:endParaRPr>
            </a:p>
          </p:txBody>
        </p:sp>
        <p:sp>
          <p:nvSpPr>
            <p:cNvPr id="28685"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algn="l">
                <a:defRPr/>
              </a:pPr>
              <a:endParaRPr lang="zh-CN" altLang="zh-CN" sz="1800">
                <a:solidFill>
                  <a:schemeClr val="accent2"/>
                </a:solidFill>
                <a:latin typeface="Arial" charset="0"/>
                <a:ea typeface="宋体" pitchFamily="2" charset="-122"/>
              </a:endParaRPr>
            </a:p>
          </p:txBody>
        </p:sp>
      </p:grpSp>
      <p:sp>
        <p:nvSpPr>
          <p:cNvPr id="22533"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2534"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8688"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mn-lt"/>
                <a:ea typeface="+mn-ea"/>
              </a:defRPr>
            </a:lvl1pPr>
          </a:lstStyle>
          <a:p>
            <a:pPr>
              <a:defRPr/>
            </a:pPr>
            <a:endParaRPr lang="en-US" altLang="zh-CN"/>
          </a:p>
        </p:txBody>
      </p:sp>
      <p:sp>
        <p:nvSpPr>
          <p:cNvPr id="28689" name="Line 17"/>
          <p:cNvSpPr>
            <a:spLocks noChangeShapeType="1"/>
          </p:cNvSpPr>
          <p:nvPr/>
        </p:nvSpPr>
        <p:spPr bwMode="auto">
          <a:xfrm>
            <a:off x="0" y="6524625"/>
            <a:ext cx="8027988" cy="0"/>
          </a:xfrm>
          <a:prstGeom prst="line">
            <a:avLst/>
          </a:prstGeom>
          <a:noFill/>
          <a:ln w="57150">
            <a:solidFill>
              <a:schemeClr val="bg2"/>
            </a:solidFill>
            <a:round/>
            <a:headEnd/>
            <a:tailEnd/>
          </a:ln>
          <a:effectLst/>
        </p:spPr>
        <p:txBody>
          <a:bodyPr/>
          <a:lstStyle/>
          <a:p>
            <a:pPr>
              <a:defRPr/>
            </a:pPr>
            <a:endParaRPr lang="zh-CN" altLang="en-US">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712"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Lst>
  <p:transition spd="med"/>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46.wmf"/><Relationship Id="rId4" Type="http://schemas.openxmlformats.org/officeDocument/2006/relationships/oleObject" Target="../embeddings/oleObject11.bin"/></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7.jpeg"/><Relationship Id="rId5" Type="http://schemas.openxmlformats.org/officeDocument/2006/relationships/image" Target="../media/image46.wmf"/><Relationship Id="rId4" Type="http://schemas.openxmlformats.org/officeDocument/2006/relationships/oleObject" Target="../embeddings/oleObject12.bin"/></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6.wmf"/><Relationship Id="rId4" Type="http://schemas.openxmlformats.org/officeDocument/2006/relationships/oleObject" Target="../embeddings/oleObject13.bin"/></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image" Target="../media/image48.emf"/><Relationship Id="rId4" Type="http://schemas.openxmlformats.org/officeDocument/2006/relationships/oleObject" Target="../embeddings/Microsoft_Word_97_-_2003___2.doc"/></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0.emf"/><Relationship Id="rId4"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slide" Target="slide9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7.emf"/><Relationship Id="rId5" Type="http://schemas.openxmlformats.org/officeDocument/2006/relationships/oleObject" Target="../embeddings/oleObject6.bin"/><Relationship Id="rId4" Type="http://schemas.openxmlformats.org/officeDocument/2006/relationships/image" Target="../media/image16.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29.emf"/><Relationship Id="rId4" Type="http://schemas.openxmlformats.org/officeDocument/2006/relationships/oleObject" Target="../embeddings/Microsoft_Word_97_-_2003___1.doc"/></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31.wmf"/><Relationship Id="rId4" Type="http://schemas.openxmlformats.org/officeDocument/2006/relationships/oleObject" Target="../embeddings/oleObject7.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32.emf"/><Relationship Id="rId4" Type="http://schemas.openxmlformats.org/officeDocument/2006/relationships/oleObject" Target="../embeddings/oleObject8.bin"/></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emf"/><Relationship Id="rId4" Type="http://schemas.openxmlformats.org/officeDocument/2006/relationships/oleObject" Target="../embeddings/oleObject1.bin"/></Relationships>
</file>

<file path=ppt/slides/_rels/slide90.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slide" Target="slide94.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 Target="slide94.xml"/><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7.vml"/><Relationship Id="rId4" Type="http://schemas.openxmlformats.org/officeDocument/2006/relationships/image" Target="../media/image45.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0" y="8620"/>
            <a:ext cx="5280025" cy="863600"/>
          </a:xfrm>
        </p:spPr>
        <p:txBody>
          <a:bodyPr/>
          <a:lstStyle/>
          <a:p>
            <a:pPr eaLnBrk="1" hangingPunct="1"/>
            <a:r>
              <a:rPr lang="zh-CN" altLang="en-US" sz="4000" b="1" dirty="0">
                <a:latin typeface="Times New Roman" charset="0"/>
                <a:ea typeface="仿宋_GB2312" pitchFamily="49" charset="-122"/>
              </a:rPr>
              <a:t>第九章  排序</a:t>
            </a:r>
            <a:endParaRPr lang="zh-CN" altLang="en-US" sz="4000" dirty="0" smtClean="0">
              <a:solidFill>
                <a:schemeClr val="tx2"/>
              </a:solidFill>
              <a:ea typeface="华文新魏" pitchFamily="2" charset="-122"/>
            </a:endParaRPr>
          </a:p>
        </p:txBody>
      </p:sp>
      <p:sp>
        <p:nvSpPr>
          <p:cNvPr id="25604" name="Rectangle 3"/>
          <p:cNvSpPr>
            <a:spLocks noGrp="1" noChangeArrowheads="1"/>
          </p:cNvSpPr>
          <p:nvPr>
            <p:ph type="body" idx="1"/>
          </p:nvPr>
        </p:nvSpPr>
        <p:spPr>
          <a:xfrm>
            <a:off x="215516" y="836712"/>
            <a:ext cx="8748972" cy="992646"/>
          </a:xfrm>
        </p:spPr>
        <p:txBody>
          <a:bodyPr/>
          <a:lstStyle/>
          <a:p>
            <a:pPr algn="just" eaLnBrk="1" hangingPunct="1">
              <a:lnSpc>
                <a:spcPct val="105000"/>
              </a:lnSpc>
              <a:buClr>
                <a:srgbClr val="800080"/>
              </a:buClr>
              <a:buSzPct val="50000"/>
            </a:pPr>
            <a:r>
              <a:rPr lang="zh-CN" altLang="en-US" sz="3000" b="1" u="sng" dirty="0" smtClean="0">
                <a:solidFill>
                  <a:schemeClr val="tx2"/>
                </a:solidFill>
                <a:latin typeface="Times New Roman" charset="0"/>
                <a:ea typeface="仿宋_GB2312" pitchFamily="49" charset="-122"/>
              </a:rPr>
              <a:t>排序</a:t>
            </a:r>
            <a:r>
              <a:rPr lang="zh-CN" altLang="en-US" sz="3000" b="1" dirty="0" smtClean="0">
                <a:latin typeface="Times New Roman" charset="0"/>
                <a:ea typeface="仿宋_GB2312" pitchFamily="49" charset="-122"/>
              </a:rPr>
              <a:t>：</a:t>
            </a:r>
            <a:r>
              <a:rPr lang="zh-CN" altLang="en-US" sz="3000" b="1" dirty="0" smtClean="0">
                <a:latin typeface="华文楷体" pitchFamily="2" charset="-122"/>
                <a:ea typeface="华文楷体" pitchFamily="2" charset="-122"/>
              </a:rPr>
              <a:t>将一组杂乱无章的数据按一定的规律顺次排列起来。</a:t>
            </a:r>
            <a:r>
              <a:rPr lang="zh-CN" altLang="en-US" sz="3000" b="1" dirty="0" smtClean="0">
                <a:latin typeface="华文楷体" pitchFamily="2" charset="-122"/>
                <a:ea typeface="华文楷体" pitchFamily="2" charset="-122"/>
                <a:sym typeface="Wingdings" pitchFamily="2" charset="2"/>
              </a:rPr>
              <a:t> </a:t>
            </a:r>
          </a:p>
        </p:txBody>
      </p:sp>
      <p:sp>
        <p:nvSpPr>
          <p:cNvPr id="4" name="Text Box 2"/>
          <p:cNvSpPr txBox="1">
            <a:spLocks noChangeArrowheads="1"/>
          </p:cNvSpPr>
          <p:nvPr/>
        </p:nvSpPr>
        <p:spPr bwMode="auto">
          <a:xfrm>
            <a:off x="863588" y="1875774"/>
            <a:ext cx="8028892" cy="4901598"/>
          </a:xfrm>
          <a:prstGeom prst="rect">
            <a:avLst/>
          </a:prstGeom>
          <a:noFill/>
          <a:ln w="9525">
            <a:noFill/>
            <a:miter lim="800000"/>
            <a:headEnd/>
            <a:tailEnd/>
          </a:ln>
          <a:effectLst/>
        </p:spPr>
        <p:txBody>
          <a:bodyPr wrap="square">
            <a:spAutoFit/>
          </a:bodyPr>
          <a:lstStyle/>
          <a:p>
            <a:pPr algn="l">
              <a:lnSpc>
                <a:spcPct val="125000"/>
              </a:lnSpc>
            </a:pPr>
            <a:r>
              <a:rPr lang="zh-CN" altLang="en-US" sz="2800" b="1" dirty="0" smtClean="0">
                <a:latin typeface="Times New Roman" pitchFamily="18" charset="0"/>
                <a:ea typeface="华文楷体" pitchFamily="2" charset="-122"/>
                <a:cs typeface="Times New Roman" pitchFamily="18" charset="0"/>
              </a:rPr>
              <a:t>假设含</a:t>
            </a:r>
            <a:r>
              <a:rPr lang="en-US" altLang="zh-CN" sz="2800" b="1" dirty="0" smtClean="0">
                <a:latin typeface="Times New Roman" pitchFamily="18" charset="0"/>
                <a:ea typeface="华文楷体" pitchFamily="2" charset="-122"/>
                <a:cs typeface="Times New Roman" pitchFamily="18" charset="0"/>
              </a:rPr>
              <a:t>n</a:t>
            </a:r>
            <a:r>
              <a:rPr lang="zh-CN" altLang="en-US" sz="2800" b="1" dirty="0" smtClean="0">
                <a:latin typeface="Times New Roman" pitchFamily="18" charset="0"/>
                <a:ea typeface="华文楷体" pitchFamily="2" charset="-122"/>
                <a:cs typeface="Times New Roman" pitchFamily="18" charset="0"/>
              </a:rPr>
              <a:t>个记录的序列为</a:t>
            </a:r>
            <a:r>
              <a:rPr lang="en-US" altLang="zh-CN" sz="2800" b="1" dirty="0" smtClean="0">
                <a:latin typeface="Times New Roman" pitchFamily="18" charset="0"/>
                <a:ea typeface="华文楷体" pitchFamily="2" charset="-122"/>
                <a:cs typeface="Times New Roman" pitchFamily="18" charset="0"/>
              </a:rPr>
              <a:t>{ R1, R2, …</a:t>
            </a:r>
            <a:r>
              <a:rPr lang="zh-CN" altLang="en-US" sz="2800" b="1" dirty="0" smtClean="0">
                <a:latin typeface="Times New Roman" pitchFamily="18" charset="0"/>
                <a:ea typeface="华文楷体" pitchFamily="2" charset="-122"/>
                <a:cs typeface="Times New Roman" pitchFamily="18" charset="0"/>
              </a:rPr>
              <a:t>， </a:t>
            </a:r>
            <a:r>
              <a:rPr lang="en-US" altLang="zh-CN" sz="2800" b="1" dirty="0" err="1" smtClean="0">
                <a:latin typeface="Times New Roman" pitchFamily="18" charset="0"/>
                <a:ea typeface="华文楷体" pitchFamily="2" charset="-122"/>
                <a:cs typeface="Times New Roman" pitchFamily="18" charset="0"/>
              </a:rPr>
              <a:t>Rn</a:t>
            </a:r>
            <a:r>
              <a:rPr lang="en-US" altLang="zh-CN" sz="2800" b="1" dirty="0" smtClean="0">
                <a:latin typeface="Times New Roman" pitchFamily="18" charset="0"/>
                <a:ea typeface="华文楷体" pitchFamily="2" charset="-122"/>
                <a:cs typeface="Times New Roman" pitchFamily="18" charset="0"/>
              </a:rPr>
              <a:t> }</a:t>
            </a:r>
          </a:p>
          <a:p>
            <a:pPr algn="l">
              <a:lnSpc>
                <a:spcPct val="125000"/>
              </a:lnSpc>
            </a:pPr>
            <a:r>
              <a:rPr lang="zh-CN" altLang="en-US" sz="2800" b="1" dirty="0" smtClean="0">
                <a:latin typeface="Times New Roman" pitchFamily="18" charset="0"/>
                <a:ea typeface="华文楷体" pitchFamily="2" charset="-122"/>
                <a:cs typeface="Times New Roman" pitchFamily="18" charset="0"/>
              </a:rPr>
              <a:t>其相应的</a:t>
            </a:r>
            <a:r>
              <a:rPr lang="zh-CN" altLang="en-US" sz="2800" b="1" dirty="0" smtClean="0">
                <a:solidFill>
                  <a:srgbClr val="CC0000"/>
                </a:solidFill>
                <a:latin typeface="Times New Roman" pitchFamily="18" charset="0"/>
                <a:ea typeface="华文楷体" pitchFamily="2" charset="-122"/>
                <a:cs typeface="Times New Roman" pitchFamily="18" charset="0"/>
              </a:rPr>
              <a:t>关键字</a:t>
            </a:r>
            <a:r>
              <a:rPr lang="zh-CN" altLang="en-US" sz="2800" b="1" dirty="0" smtClean="0">
                <a:latin typeface="Times New Roman" pitchFamily="18" charset="0"/>
                <a:ea typeface="华文楷体" pitchFamily="2" charset="-122"/>
                <a:cs typeface="Times New Roman" pitchFamily="18" charset="0"/>
              </a:rPr>
              <a:t>序列为  </a:t>
            </a:r>
            <a:r>
              <a:rPr lang="en-US" altLang="zh-CN" sz="2800" b="1" dirty="0" smtClean="0">
                <a:latin typeface="Times New Roman" pitchFamily="18" charset="0"/>
                <a:ea typeface="华文楷体" pitchFamily="2" charset="-122"/>
                <a:cs typeface="Times New Roman" pitchFamily="18" charset="0"/>
              </a:rPr>
              <a:t>{ K1, K2, …</a:t>
            </a:r>
            <a:r>
              <a:rPr lang="zh-CN" altLang="en-US" sz="2800" b="1" dirty="0" smtClean="0">
                <a:latin typeface="Times New Roman" pitchFamily="18" charset="0"/>
                <a:ea typeface="华文楷体" pitchFamily="2" charset="-122"/>
                <a:cs typeface="Times New Roman" pitchFamily="18" charset="0"/>
              </a:rPr>
              <a:t>，</a:t>
            </a:r>
            <a:r>
              <a:rPr lang="en-US" altLang="zh-CN" sz="2800" b="1" dirty="0" err="1" smtClean="0">
                <a:latin typeface="Times New Roman" pitchFamily="18" charset="0"/>
                <a:ea typeface="华文楷体" pitchFamily="2" charset="-122"/>
                <a:cs typeface="Times New Roman" pitchFamily="18" charset="0"/>
              </a:rPr>
              <a:t>Kn</a:t>
            </a:r>
            <a:r>
              <a:rPr lang="en-US" altLang="zh-CN" sz="2800" b="1" dirty="0" smtClean="0">
                <a:latin typeface="Times New Roman" pitchFamily="18" charset="0"/>
                <a:ea typeface="华文楷体" pitchFamily="2" charset="-122"/>
                <a:cs typeface="Times New Roman" pitchFamily="18" charset="0"/>
              </a:rPr>
              <a:t> }</a:t>
            </a:r>
          </a:p>
          <a:p>
            <a:pPr algn="l">
              <a:lnSpc>
                <a:spcPct val="125000"/>
              </a:lnSpc>
            </a:pPr>
            <a:r>
              <a:rPr lang="zh-CN" altLang="en-US" sz="2800" b="1" dirty="0" smtClean="0">
                <a:latin typeface="Times New Roman" pitchFamily="18" charset="0"/>
                <a:ea typeface="华文楷体" pitchFamily="2" charset="-122"/>
                <a:cs typeface="Times New Roman" pitchFamily="18" charset="0"/>
              </a:rPr>
              <a:t>这些关键字相互之间可以进行比较，即在它们之间存在着这样一个关系 ：</a:t>
            </a:r>
          </a:p>
          <a:p>
            <a:pPr algn="l">
              <a:lnSpc>
                <a:spcPct val="125000"/>
              </a:lnSpc>
            </a:pPr>
            <a:r>
              <a:rPr lang="zh-CN" altLang="en-US" sz="2800" b="1" dirty="0" smtClean="0">
                <a:latin typeface="Times New Roman" pitchFamily="18" charset="0"/>
                <a:ea typeface="华文楷体" pitchFamily="2" charset="-122"/>
                <a:cs typeface="Times New Roman" pitchFamily="18" charset="0"/>
              </a:rPr>
              <a:t>    　           </a:t>
            </a:r>
            <a:r>
              <a:rPr lang="en-US" altLang="zh-CN" sz="2800" b="1" dirty="0" smtClean="0">
                <a:latin typeface="Times New Roman" pitchFamily="18" charset="0"/>
                <a:ea typeface="华文楷体" pitchFamily="2" charset="-122"/>
                <a:cs typeface="Times New Roman" pitchFamily="18" charset="0"/>
              </a:rPr>
              <a:t>Kp1≤Kp2≤…≤</a:t>
            </a:r>
            <a:r>
              <a:rPr lang="en-US" altLang="zh-CN" sz="2800" b="1" dirty="0" err="1" smtClean="0">
                <a:latin typeface="Times New Roman" pitchFamily="18" charset="0"/>
                <a:ea typeface="华文楷体" pitchFamily="2" charset="-122"/>
                <a:cs typeface="Times New Roman" pitchFamily="18" charset="0"/>
              </a:rPr>
              <a:t>Kpn</a:t>
            </a:r>
            <a:endParaRPr lang="en-US" altLang="zh-CN" sz="2800" b="1" dirty="0" smtClean="0">
              <a:latin typeface="Times New Roman" pitchFamily="18" charset="0"/>
              <a:ea typeface="华文楷体" pitchFamily="2" charset="-122"/>
              <a:cs typeface="Times New Roman" pitchFamily="18" charset="0"/>
            </a:endParaRPr>
          </a:p>
          <a:p>
            <a:pPr algn="l">
              <a:lnSpc>
                <a:spcPct val="125000"/>
              </a:lnSpc>
            </a:pPr>
            <a:r>
              <a:rPr lang="zh-CN" altLang="en-US" sz="2800" b="1" dirty="0" smtClean="0">
                <a:latin typeface="Times New Roman" pitchFamily="18" charset="0"/>
                <a:ea typeface="华文楷体" pitchFamily="2" charset="-122"/>
                <a:cs typeface="Times New Roman" pitchFamily="18" charset="0"/>
              </a:rPr>
              <a:t>按此固有关系将上式记录序列重新排列，即使序列成为一个按关键字排序的 序列：</a:t>
            </a:r>
          </a:p>
          <a:p>
            <a:pPr algn="l">
              <a:lnSpc>
                <a:spcPct val="125000"/>
              </a:lnSpc>
            </a:pPr>
            <a:r>
              <a:rPr lang="zh-CN" altLang="en-US" sz="2800" b="1" dirty="0" smtClean="0">
                <a:latin typeface="Times New Roman" pitchFamily="18" charset="0"/>
                <a:ea typeface="华文楷体" pitchFamily="2" charset="-122"/>
                <a:cs typeface="Times New Roman" pitchFamily="18" charset="0"/>
              </a:rPr>
              <a:t>                   </a:t>
            </a:r>
            <a:r>
              <a:rPr lang="en-US" altLang="zh-CN" sz="2800" b="1" dirty="0" smtClean="0">
                <a:latin typeface="Times New Roman" pitchFamily="18" charset="0"/>
                <a:ea typeface="华文楷体" pitchFamily="2" charset="-122"/>
                <a:cs typeface="Times New Roman" pitchFamily="18" charset="0"/>
              </a:rPr>
              <a:t>{ Rp1, Rp2, …</a:t>
            </a:r>
            <a:r>
              <a:rPr lang="zh-CN" altLang="en-US" sz="2800" b="1" dirty="0" smtClean="0">
                <a:latin typeface="Times New Roman" pitchFamily="18" charset="0"/>
                <a:ea typeface="华文楷体" pitchFamily="2" charset="-122"/>
                <a:cs typeface="Times New Roman" pitchFamily="18" charset="0"/>
              </a:rPr>
              <a:t>，</a:t>
            </a:r>
            <a:r>
              <a:rPr lang="en-US" altLang="zh-CN" sz="2800" b="1" dirty="0" err="1" smtClean="0">
                <a:latin typeface="Times New Roman" pitchFamily="18" charset="0"/>
                <a:ea typeface="华文楷体" pitchFamily="2" charset="-122"/>
                <a:cs typeface="Times New Roman" pitchFamily="18" charset="0"/>
              </a:rPr>
              <a:t>Rpn</a:t>
            </a:r>
            <a:r>
              <a:rPr lang="en-US" altLang="zh-CN" sz="2800" b="1" dirty="0" smtClean="0">
                <a:latin typeface="Times New Roman" pitchFamily="18" charset="0"/>
                <a:ea typeface="华文楷体" pitchFamily="2" charset="-122"/>
                <a:cs typeface="Times New Roman" pitchFamily="18" charset="0"/>
              </a:rPr>
              <a:t> }</a:t>
            </a:r>
          </a:p>
          <a:p>
            <a:pPr algn="l">
              <a:lnSpc>
                <a:spcPct val="125000"/>
              </a:lnSpc>
            </a:pPr>
            <a:r>
              <a:rPr lang="zh-CN" altLang="en-US" sz="2800" b="1" dirty="0" smtClean="0">
                <a:latin typeface="Times New Roman" pitchFamily="18" charset="0"/>
                <a:ea typeface="华文楷体" pitchFamily="2" charset="-122"/>
                <a:cs typeface="Times New Roman" pitchFamily="18" charset="0"/>
              </a:rPr>
              <a:t>的操作称作</a:t>
            </a:r>
            <a:r>
              <a:rPr lang="zh-CN" altLang="en-US" sz="2800" b="1" dirty="0" smtClean="0">
                <a:solidFill>
                  <a:srgbClr val="CC0000"/>
                </a:solidFill>
                <a:latin typeface="Times New Roman" pitchFamily="18" charset="0"/>
                <a:ea typeface="华文楷体" pitchFamily="2" charset="-122"/>
                <a:cs typeface="Times New Roman" pitchFamily="18" charset="0"/>
              </a:rPr>
              <a:t>排序</a:t>
            </a:r>
            <a:r>
              <a:rPr lang="zh-CN" altLang="en-US" sz="2800" b="1" dirty="0" smtClean="0">
                <a:latin typeface="Times New Roman" pitchFamily="18" charset="0"/>
                <a:ea typeface="华文楷体" pitchFamily="2" charset="-122"/>
                <a:cs typeface="Times New Roman" pitchFamily="18"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026"/>
          <p:cNvSpPr txBox="1">
            <a:spLocks noChangeArrowheads="1"/>
          </p:cNvSpPr>
          <p:nvPr/>
        </p:nvSpPr>
        <p:spPr bwMode="auto">
          <a:xfrm>
            <a:off x="0" y="188640"/>
            <a:ext cx="2206053" cy="646331"/>
          </a:xfrm>
          <a:prstGeom prst="rect">
            <a:avLst/>
          </a:prstGeom>
          <a:noFill/>
          <a:ln w="9525">
            <a:noFill/>
            <a:miter lim="800000"/>
            <a:headEnd/>
            <a:tailEnd/>
          </a:ln>
          <a:effectLst/>
        </p:spPr>
        <p:txBody>
          <a:bodyPr wrap="none">
            <a:spAutoFit/>
          </a:bodyPr>
          <a:lstStyle/>
          <a:p>
            <a:pPr algn="l"/>
            <a:r>
              <a:rPr lang="zh-CN" altLang="en-US" sz="3600" b="1" dirty="0" smtClean="0">
                <a:solidFill>
                  <a:srgbClr val="800000"/>
                </a:solidFill>
                <a:latin typeface="华文琥珀" pitchFamily="2" charset="-122"/>
                <a:ea typeface="华文琥珀" pitchFamily="2" charset="-122"/>
              </a:rPr>
              <a:t>综合分析</a:t>
            </a:r>
            <a:r>
              <a:rPr lang="en-US" altLang="zh-CN" sz="3600" b="1" dirty="0" smtClean="0">
                <a:solidFill>
                  <a:srgbClr val="800000"/>
                </a:solidFill>
                <a:latin typeface="华文琥珀" pitchFamily="2" charset="-122"/>
                <a:ea typeface="华文琥珀" pitchFamily="2" charset="-122"/>
              </a:rPr>
              <a:t>:</a:t>
            </a:r>
            <a:endParaRPr lang="en-US" altLang="zh-CN" sz="3600" b="1" dirty="0">
              <a:solidFill>
                <a:srgbClr val="800000"/>
              </a:solidFill>
              <a:latin typeface="华文琥珀" pitchFamily="2" charset="-122"/>
              <a:ea typeface="华文琥珀" pitchFamily="2" charset="-122"/>
            </a:endParaRPr>
          </a:p>
        </p:txBody>
      </p:sp>
      <p:sp>
        <p:nvSpPr>
          <p:cNvPr id="83971" name="Text Box 1027"/>
          <p:cNvSpPr txBox="1">
            <a:spLocks noChangeArrowheads="1"/>
          </p:cNvSpPr>
          <p:nvPr/>
        </p:nvSpPr>
        <p:spPr bwMode="auto">
          <a:xfrm>
            <a:off x="-36512" y="823913"/>
            <a:ext cx="9289723" cy="2751522"/>
          </a:xfrm>
          <a:prstGeom prst="rect">
            <a:avLst/>
          </a:prstGeom>
          <a:noFill/>
          <a:ln w="9525">
            <a:noFill/>
            <a:miter lim="800000"/>
            <a:headEnd/>
            <a:tailEnd/>
          </a:ln>
          <a:effectLst/>
        </p:spPr>
        <p:txBody>
          <a:bodyPr wrap="none">
            <a:spAutoFit/>
          </a:bodyPr>
          <a:lstStyle/>
          <a:p>
            <a:pPr marL="457200" indent="-457200" algn="l">
              <a:lnSpc>
                <a:spcPct val="120000"/>
              </a:lnSpc>
              <a:buFont typeface="Arial" panose="020B0604020202020204" pitchFamily="34" charset="0"/>
              <a:buChar char="•"/>
            </a:pPr>
            <a:r>
              <a:rPr lang="zh-CN" altLang="en-US" sz="3200" b="1" dirty="0" smtClean="0">
                <a:solidFill>
                  <a:srgbClr val="000099"/>
                </a:solidFill>
                <a:latin typeface="华文楷体" pitchFamily="2" charset="-122"/>
                <a:ea typeface="华文楷体" pitchFamily="2" charset="-122"/>
              </a:rPr>
              <a:t>各个版本都相同：最好</a:t>
            </a:r>
            <a:r>
              <a:rPr lang="en-US" altLang="zh-CN" sz="3200" b="1" dirty="0" smtClean="0">
                <a:solidFill>
                  <a:srgbClr val="000099"/>
                </a:solidFill>
                <a:latin typeface="华文楷体" pitchFamily="2" charset="-122"/>
                <a:ea typeface="华文楷体" pitchFamily="2" charset="-122"/>
              </a:rPr>
              <a:t>O(</a:t>
            </a:r>
            <a:r>
              <a:rPr lang="en-US" altLang="zh-CN" sz="3200" b="1" dirty="0" smtClean="0">
                <a:solidFill>
                  <a:srgbClr val="FF0000"/>
                </a:solidFill>
                <a:latin typeface="华文楷体" pitchFamily="2" charset="-122"/>
                <a:ea typeface="华文楷体" pitchFamily="2" charset="-122"/>
              </a:rPr>
              <a:t>n</a:t>
            </a:r>
            <a:r>
              <a:rPr lang="en-US" altLang="zh-CN" sz="3200" b="1" dirty="0" smtClean="0">
                <a:solidFill>
                  <a:srgbClr val="000099"/>
                </a:solidFill>
                <a:latin typeface="华文楷体" pitchFamily="2" charset="-122"/>
                <a:ea typeface="华文楷体" pitchFamily="2" charset="-122"/>
              </a:rPr>
              <a:t>)</a:t>
            </a:r>
            <a:r>
              <a:rPr lang="zh-CN" altLang="en-US" sz="3200" b="1" dirty="0" smtClean="0">
                <a:solidFill>
                  <a:srgbClr val="000099"/>
                </a:solidFill>
                <a:latin typeface="华文楷体" pitchFamily="2" charset="-122"/>
                <a:ea typeface="华文楷体" pitchFamily="2" charset="-122"/>
              </a:rPr>
              <a:t>，最坏</a:t>
            </a:r>
            <a:r>
              <a:rPr lang="en-US" altLang="zh-CN" sz="3200" b="1" dirty="0" smtClean="0">
                <a:solidFill>
                  <a:srgbClr val="000099"/>
                </a:solidFill>
                <a:latin typeface="华文楷体" pitchFamily="2" charset="-122"/>
                <a:ea typeface="华文楷体" pitchFamily="2" charset="-122"/>
              </a:rPr>
              <a:t>O(</a:t>
            </a:r>
            <a:r>
              <a:rPr lang="en-US" altLang="zh-CN" sz="3200" b="1" dirty="0" smtClean="0">
                <a:solidFill>
                  <a:srgbClr val="FF0000"/>
                </a:solidFill>
                <a:latin typeface="华文楷体" pitchFamily="2" charset="-122"/>
                <a:ea typeface="华文楷体" pitchFamily="2" charset="-122"/>
              </a:rPr>
              <a:t>n</a:t>
            </a:r>
            <a:r>
              <a:rPr lang="en-US" altLang="zh-CN" sz="3200" b="1" baseline="30000" dirty="0" smtClean="0">
                <a:solidFill>
                  <a:srgbClr val="FF0000"/>
                </a:solidFill>
                <a:latin typeface="华文楷体" pitchFamily="2" charset="-122"/>
                <a:ea typeface="华文楷体" pitchFamily="2" charset="-122"/>
              </a:rPr>
              <a:t>2</a:t>
            </a:r>
            <a:r>
              <a:rPr lang="en-US" altLang="zh-CN" sz="3200" b="1" dirty="0" smtClean="0">
                <a:solidFill>
                  <a:srgbClr val="000099"/>
                </a:solidFill>
                <a:latin typeface="华文楷体" pitchFamily="2" charset="-122"/>
                <a:ea typeface="华文楷体" pitchFamily="2" charset="-122"/>
              </a:rPr>
              <a:t>)</a:t>
            </a:r>
          </a:p>
          <a:p>
            <a:pPr marL="457200" indent="-457200" algn="l">
              <a:lnSpc>
                <a:spcPct val="120000"/>
              </a:lnSpc>
              <a:buFont typeface="Arial" panose="020B0604020202020204" pitchFamily="34" charset="0"/>
              <a:buChar char="•"/>
            </a:pPr>
            <a:r>
              <a:rPr lang="zh-CN" altLang="en-US" sz="3200" b="1" dirty="0" smtClean="0">
                <a:solidFill>
                  <a:srgbClr val="000099"/>
                </a:solidFill>
                <a:latin typeface="华文楷体" pitchFamily="2" charset="-122"/>
                <a:ea typeface="华文楷体" pitchFamily="2" charset="-122"/>
              </a:rPr>
              <a:t>起泡排序是稳定的吗？</a:t>
            </a:r>
            <a:endParaRPr lang="en-US" altLang="zh-CN" sz="3200" b="1" dirty="0" smtClean="0">
              <a:solidFill>
                <a:srgbClr val="000099"/>
              </a:solidFill>
              <a:latin typeface="华文楷体" pitchFamily="2" charset="-122"/>
              <a:ea typeface="华文楷体" pitchFamily="2" charset="-122"/>
            </a:endParaRPr>
          </a:p>
          <a:p>
            <a:pPr algn="l">
              <a:lnSpc>
                <a:spcPct val="120000"/>
              </a:lnSpc>
            </a:pPr>
            <a:r>
              <a:rPr lang="en-US" altLang="zh-CN" sz="3200" b="1" dirty="0">
                <a:solidFill>
                  <a:srgbClr val="000099"/>
                </a:solidFill>
                <a:latin typeface="华文楷体" pitchFamily="2" charset="-122"/>
                <a:ea typeface="华文楷体" pitchFamily="2" charset="-122"/>
              </a:rPr>
              <a:t> </a:t>
            </a:r>
            <a:r>
              <a:rPr lang="en-US" altLang="zh-CN" sz="3200" b="1" dirty="0" smtClean="0">
                <a:solidFill>
                  <a:srgbClr val="000099"/>
                </a:solidFill>
                <a:latin typeface="华文楷体" pitchFamily="2" charset="-122"/>
                <a:ea typeface="华文楷体" pitchFamily="2" charset="-122"/>
              </a:rPr>
              <a:t>    </a:t>
            </a:r>
            <a:r>
              <a:rPr lang="zh-CN" altLang="en-US" sz="2400" b="1" dirty="0" smtClean="0">
                <a:solidFill>
                  <a:srgbClr val="000099"/>
                </a:solidFill>
                <a:latin typeface="华文楷体" pitchFamily="2" charset="-122"/>
                <a:ea typeface="华文楷体" pitchFamily="2" charset="-122"/>
              </a:rPr>
              <a:t>起泡排序算法中，元素</a:t>
            </a:r>
            <a:r>
              <a:rPr lang="en-US" altLang="zh-CN" sz="2400" b="1" dirty="0" smtClean="0">
                <a:solidFill>
                  <a:srgbClr val="000099"/>
                </a:solidFill>
                <a:latin typeface="华文楷体" pitchFamily="2" charset="-122"/>
                <a:ea typeface="华文楷体" pitchFamily="2" charset="-122"/>
              </a:rPr>
              <a:t>a</a:t>
            </a:r>
            <a:r>
              <a:rPr lang="zh-CN" altLang="en-US" sz="2400" b="1" dirty="0" smtClean="0">
                <a:solidFill>
                  <a:srgbClr val="000099"/>
                </a:solidFill>
                <a:latin typeface="华文楷体" pitchFamily="2" charset="-122"/>
                <a:ea typeface="华文楷体" pitchFamily="2" charset="-122"/>
              </a:rPr>
              <a:t>和</a:t>
            </a:r>
            <a:r>
              <a:rPr lang="en-US" altLang="zh-CN" sz="2400" b="1" dirty="0" smtClean="0">
                <a:solidFill>
                  <a:srgbClr val="000099"/>
                </a:solidFill>
                <a:latin typeface="华文楷体" pitchFamily="2" charset="-122"/>
                <a:ea typeface="华文楷体" pitchFamily="2" charset="-122"/>
              </a:rPr>
              <a:t>b</a:t>
            </a:r>
            <a:r>
              <a:rPr lang="zh-CN" altLang="en-US" sz="2400" b="1" dirty="0" smtClean="0">
                <a:solidFill>
                  <a:srgbClr val="000099"/>
                </a:solidFill>
                <a:latin typeface="华文楷体" pitchFamily="2" charset="-122"/>
                <a:ea typeface="华文楷体" pitchFamily="2" charset="-122"/>
              </a:rPr>
              <a:t>的相对位置发生变化，只有一种可能</a:t>
            </a:r>
            <a:endParaRPr lang="en-US" altLang="zh-CN" sz="2400" b="1" dirty="0" smtClean="0">
              <a:solidFill>
                <a:srgbClr val="000099"/>
              </a:solidFill>
              <a:latin typeface="华文楷体" pitchFamily="2" charset="-122"/>
              <a:ea typeface="华文楷体" pitchFamily="2" charset="-122"/>
            </a:endParaRPr>
          </a:p>
          <a:p>
            <a:pPr marL="1619250" indent="-274638" algn="l">
              <a:lnSpc>
                <a:spcPct val="120000"/>
              </a:lnSpc>
              <a:buFont typeface="+mj-lt"/>
              <a:buAutoNum type="arabicPeriod"/>
            </a:pPr>
            <a:r>
              <a:rPr lang="zh-CN" altLang="en-US" sz="2400" b="1" dirty="0" smtClean="0">
                <a:solidFill>
                  <a:srgbClr val="000099"/>
                </a:solidFill>
                <a:latin typeface="华文楷体" pitchFamily="2" charset="-122"/>
                <a:ea typeface="华文楷体" pitchFamily="2" charset="-122"/>
              </a:rPr>
              <a:t>经分别与其他元素的交换，二者相互</a:t>
            </a:r>
            <a:r>
              <a:rPr lang="zh-CN" altLang="en-US" sz="2400" b="1" dirty="0" smtClean="0">
                <a:solidFill>
                  <a:srgbClr val="C00000"/>
                </a:solidFill>
                <a:latin typeface="华文楷体" pitchFamily="2" charset="-122"/>
                <a:ea typeface="华文楷体" pitchFamily="2" charset="-122"/>
              </a:rPr>
              <a:t>接近</a:t>
            </a:r>
            <a:r>
              <a:rPr lang="zh-CN" altLang="en-US" sz="2400" b="1" dirty="0" smtClean="0">
                <a:solidFill>
                  <a:srgbClr val="000099"/>
                </a:solidFill>
                <a:latin typeface="华文楷体" pitchFamily="2" charset="-122"/>
                <a:ea typeface="华文楷体" pitchFamily="2" charset="-122"/>
              </a:rPr>
              <a:t>直至</a:t>
            </a:r>
            <a:r>
              <a:rPr lang="zh-CN" altLang="en-US" sz="2400" b="1" dirty="0" smtClean="0">
                <a:solidFill>
                  <a:srgbClr val="C00000"/>
                </a:solidFill>
                <a:latin typeface="华文楷体" pitchFamily="2" charset="-122"/>
                <a:ea typeface="华文楷体" pitchFamily="2" charset="-122"/>
              </a:rPr>
              <a:t>相邻</a:t>
            </a:r>
            <a:endParaRPr lang="en-US" altLang="zh-CN" sz="2400" b="1" dirty="0" smtClean="0">
              <a:solidFill>
                <a:srgbClr val="C00000"/>
              </a:solidFill>
              <a:latin typeface="华文楷体" pitchFamily="2" charset="-122"/>
              <a:ea typeface="华文楷体" pitchFamily="2" charset="-122"/>
            </a:endParaRPr>
          </a:p>
          <a:p>
            <a:pPr marL="1619250" indent="-274638" algn="l">
              <a:lnSpc>
                <a:spcPct val="120000"/>
              </a:lnSpc>
              <a:buFont typeface="+mj-lt"/>
              <a:buAutoNum type="arabicPeriod"/>
            </a:pPr>
            <a:r>
              <a:rPr lang="zh-CN" altLang="en-US" sz="2400" b="1" dirty="0" smtClean="0">
                <a:solidFill>
                  <a:srgbClr val="000099"/>
                </a:solidFill>
                <a:latin typeface="华文楷体" pitchFamily="2" charset="-122"/>
                <a:ea typeface="华文楷体" pitchFamily="2" charset="-122"/>
              </a:rPr>
              <a:t>在接下来一轮扫描交换中二者因</a:t>
            </a:r>
            <a:r>
              <a:rPr lang="zh-CN" altLang="en-US" sz="2400" b="1" dirty="0" smtClean="0">
                <a:solidFill>
                  <a:srgbClr val="C00000"/>
                </a:solidFill>
                <a:latin typeface="华文楷体" pitchFamily="2" charset="-122"/>
                <a:ea typeface="华文楷体" pitchFamily="2" charset="-122"/>
              </a:rPr>
              <a:t>逆序</a:t>
            </a:r>
            <a:r>
              <a:rPr lang="zh-CN" altLang="en-US" sz="2400" b="1" dirty="0" smtClean="0">
                <a:solidFill>
                  <a:srgbClr val="000099"/>
                </a:solidFill>
                <a:latin typeface="华文楷体" pitchFamily="2" charset="-122"/>
                <a:ea typeface="华文楷体" pitchFamily="2" charset="-122"/>
              </a:rPr>
              <a:t>而交换位置</a:t>
            </a:r>
            <a:endParaRPr lang="zh-CN" altLang="en-US" sz="2400" b="1" dirty="0">
              <a:solidFill>
                <a:srgbClr val="000080"/>
              </a:solidFill>
              <a:latin typeface="华文楷体" pitchFamily="2" charset="-122"/>
              <a:ea typeface="华文楷体" pitchFamily="2" charset="-122"/>
            </a:endParaRPr>
          </a:p>
        </p:txBody>
      </p:sp>
    </p:spTree>
    <p:extLst>
      <p:ext uri="{BB962C8B-B14F-4D97-AF65-F5344CB8AC3E}">
        <p14:creationId xmlns:p14="http://schemas.microsoft.com/office/powerpoint/2010/main" val="3684119677"/>
      </p:ext>
    </p:extLst>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2"/>
          <p:cNvSpPr txBox="1">
            <a:spLocks noChangeArrowheads="1"/>
          </p:cNvSpPr>
          <p:nvPr/>
        </p:nvSpPr>
        <p:spPr bwMode="auto">
          <a:xfrm>
            <a:off x="0" y="188640"/>
            <a:ext cx="9144000" cy="1692275"/>
          </a:xfrm>
          <a:prstGeom prst="rect">
            <a:avLst/>
          </a:prstGeom>
          <a:noFill/>
          <a:ln w="9525">
            <a:noFill/>
            <a:miter lim="800000"/>
            <a:headEnd/>
            <a:tailEnd/>
          </a:ln>
          <a:effectLst/>
        </p:spPr>
        <p:txBody>
          <a:bodyPr wrap="square">
            <a:spAutoFit/>
          </a:bodyPr>
          <a:lstStyle/>
          <a:p>
            <a:pPr algn="l"/>
            <a:r>
              <a:rPr lang="zh-CN" altLang="en-US" sz="3500" dirty="0" smtClean="0">
                <a:solidFill>
                  <a:srgbClr val="0000FF"/>
                </a:solidFill>
                <a:latin typeface="隶书" pitchFamily="49" charset="-122"/>
                <a:ea typeface="隶书" pitchFamily="49" charset="-122"/>
              </a:rPr>
              <a:t>在</a:t>
            </a:r>
            <a:r>
              <a:rPr lang="zh-CN" altLang="en-US" sz="3500" dirty="0">
                <a:solidFill>
                  <a:srgbClr val="0000FF"/>
                </a:solidFill>
                <a:latin typeface="隶书" pitchFamily="49" charset="-122"/>
                <a:ea typeface="隶书" pitchFamily="49" charset="-122"/>
              </a:rPr>
              <a:t>计算机上实现基数排序时，为减少所需辅助存储空间，应采用链表作存储结构</a:t>
            </a:r>
            <a:r>
              <a:rPr lang="zh-CN" altLang="en-US" sz="3500" dirty="0">
                <a:latin typeface="隶书" pitchFamily="49" charset="-122"/>
                <a:ea typeface="隶书" pitchFamily="49" charset="-122"/>
              </a:rPr>
              <a:t>，即链式基数排序，具体作法为：</a:t>
            </a:r>
            <a:endParaRPr lang="zh-CN" altLang="en-US" sz="3500" dirty="0">
              <a:latin typeface="楷体_GB2312" pitchFamily="49" charset="-122"/>
              <a:ea typeface="楷体_GB2312" pitchFamily="49" charset="-122"/>
            </a:endParaRPr>
          </a:p>
        </p:txBody>
      </p:sp>
      <p:sp>
        <p:nvSpPr>
          <p:cNvPr id="10" name="Text Box 3"/>
          <p:cNvSpPr txBox="1">
            <a:spLocks noChangeArrowheads="1"/>
          </p:cNvSpPr>
          <p:nvPr/>
        </p:nvSpPr>
        <p:spPr bwMode="auto">
          <a:xfrm>
            <a:off x="92075" y="1995562"/>
            <a:ext cx="8645525" cy="641350"/>
          </a:xfrm>
          <a:prstGeom prst="rect">
            <a:avLst/>
          </a:prstGeom>
          <a:noFill/>
          <a:ln w="9525">
            <a:noFill/>
            <a:miter lim="800000"/>
            <a:headEnd/>
            <a:tailEnd/>
          </a:ln>
          <a:effectLst/>
        </p:spPr>
        <p:txBody>
          <a:bodyPr wrap="none">
            <a:spAutoFit/>
          </a:bodyPr>
          <a:lstStyle/>
          <a:p>
            <a:pPr algn="l"/>
            <a:r>
              <a:rPr lang="zh-CN" altLang="en-US" sz="3600" b="1" dirty="0" smtClean="0">
                <a:solidFill>
                  <a:srgbClr val="FF00FF"/>
                </a:solidFill>
                <a:latin typeface="Times New Roman" pitchFamily="18" charset="0"/>
                <a:ea typeface="华文楷体" pitchFamily="2" charset="-122"/>
                <a:cs typeface="Times New Roman" pitchFamily="18" charset="0"/>
              </a:rPr>
              <a:t>１</a:t>
            </a:r>
            <a:r>
              <a:rPr lang="zh-CN" altLang="en-US" sz="3600" b="1" dirty="0">
                <a:solidFill>
                  <a:srgbClr val="FF00FF"/>
                </a:solidFill>
                <a:latin typeface="Times New Roman" pitchFamily="18" charset="0"/>
                <a:ea typeface="华文楷体" pitchFamily="2" charset="-122"/>
                <a:cs typeface="Times New Roman" pitchFamily="18" charset="0"/>
              </a:rPr>
              <a:t>．</a:t>
            </a:r>
            <a:r>
              <a:rPr lang="zh-CN" altLang="en-US" sz="3200" dirty="0">
                <a:solidFill>
                  <a:srgbClr val="990000"/>
                </a:solidFill>
                <a:latin typeface="Times New Roman" pitchFamily="18" charset="0"/>
                <a:ea typeface="华文楷体" pitchFamily="2" charset="-122"/>
                <a:cs typeface="Times New Roman" pitchFamily="18" charset="0"/>
              </a:rPr>
              <a:t>待排序记录以指针相链，构成一个链表；</a:t>
            </a:r>
            <a:endParaRPr lang="zh-CN" altLang="en-US" sz="3600" dirty="0">
              <a:latin typeface="Times New Roman" pitchFamily="18" charset="0"/>
              <a:ea typeface="华文楷体" pitchFamily="2" charset="-122"/>
              <a:cs typeface="Times New Roman" pitchFamily="18" charset="0"/>
            </a:endParaRPr>
          </a:p>
        </p:txBody>
      </p:sp>
      <p:sp>
        <p:nvSpPr>
          <p:cNvPr id="11" name="Text Box 4"/>
          <p:cNvSpPr txBox="1">
            <a:spLocks noChangeArrowheads="1"/>
          </p:cNvSpPr>
          <p:nvPr/>
        </p:nvSpPr>
        <p:spPr bwMode="auto">
          <a:xfrm>
            <a:off x="44896" y="2733888"/>
            <a:ext cx="8991600" cy="1631216"/>
          </a:xfrm>
          <a:prstGeom prst="rect">
            <a:avLst/>
          </a:prstGeom>
          <a:noFill/>
          <a:ln w="9525">
            <a:noFill/>
            <a:miter lim="800000"/>
            <a:headEnd/>
            <a:tailEnd/>
          </a:ln>
          <a:effectLst/>
        </p:spPr>
        <p:txBody>
          <a:bodyPr wrap="square">
            <a:spAutoFit/>
          </a:bodyPr>
          <a:lstStyle/>
          <a:p>
            <a:pPr marL="898525" indent="-898525" algn="l"/>
            <a:r>
              <a:rPr lang="zh-CN" altLang="en-US" sz="3600" b="1" dirty="0">
                <a:solidFill>
                  <a:srgbClr val="FF00FF"/>
                </a:solidFill>
                <a:latin typeface="Times New Roman" pitchFamily="18" charset="0"/>
                <a:ea typeface="华文楷体" pitchFamily="2" charset="-122"/>
                <a:cs typeface="Times New Roman" pitchFamily="18" charset="0"/>
              </a:rPr>
              <a:t>２</a:t>
            </a:r>
            <a:r>
              <a:rPr lang="zh-CN" altLang="en-US" sz="3200" b="1" dirty="0">
                <a:solidFill>
                  <a:srgbClr val="990000"/>
                </a:solidFill>
                <a:latin typeface="Times New Roman" pitchFamily="18" charset="0"/>
                <a:ea typeface="华文楷体" pitchFamily="2" charset="-122"/>
                <a:cs typeface="Times New Roman" pitchFamily="18" charset="0"/>
              </a:rPr>
              <a:t>．</a:t>
            </a:r>
            <a:r>
              <a:rPr lang="zh-CN" altLang="en-US" sz="3200" dirty="0">
                <a:solidFill>
                  <a:srgbClr val="990000"/>
                </a:solidFill>
                <a:latin typeface="Times New Roman" pitchFamily="18" charset="0"/>
                <a:ea typeface="华文楷体" pitchFamily="2" charset="-122"/>
                <a:cs typeface="Times New Roman" pitchFamily="18" charset="0"/>
              </a:rPr>
              <a:t>“分配” 时，按当前“关键字位”所取值，将记录分配到不同的 “链队列” 中，每个队列中记录的 “关键字位” 相同；</a:t>
            </a:r>
            <a:endParaRPr lang="zh-CN" altLang="en-US" sz="3600" dirty="0">
              <a:solidFill>
                <a:srgbClr val="CC3300"/>
              </a:solidFill>
              <a:latin typeface="Times New Roman" pitchFamily="18" charset="0"/>
              <a:ea typeface="华文楷体" pitchFamily="2" charset="-122"/>
              <a:cs typeface="Times New Roman" pitchFamily="18" charset="0"/>
            </a:endParaRPr>
          </a:p>
        </p:txBody>
      </p:sp>
      <p:sp>
        <p:nvSpPr>
          <p:cNvPr id="12" name="Text Box 5"/>
          <p:cNvSpPr txBox="1">
            <a:spLocks noChangeArrowheads="1"/>
          </p:cNvSpPr>
          <p:nvPr/>
        </p:nvSpPr>
        <p:spPr bwMode="auto">
          <a:xfrm>
            <a:off x="35496" y="4401108"/>
            <a:ext cx="8767763" cy="1335088"/>
          </a:xfrm>
          <a:prstGeom prst="rect">
            <a:avLst/>
          </a:prstGeom>
          <a:noFill/>
          <a:ln w="9525">
            <a:noFill/>
            <a:miter lim="800000"/>
            <a:headEnd/>
            <a:tailEnd/>
          </a:ln>
          <a:effectLst/>
        </p:spPr>
        <p:txBody>
          <a:bodyPr wrap="square">
            <a:spAutoFit/>
          </a:bodyPr>
          <a:lstStyle/>
          <a:p>
            <a:pPr marL="977900" indent="-977900" algn="l">
              <a:lnSpc>
                <a:spcPct val="120000"/>
              </a:lnSpc>
            </a:pPr>
            <a:r>
              <a:rPr lang="zh-CN" altLang="en-US" sz="3600" b="1" dirty="0">
                <a:solidFill>
                  <a:srgbClr val="FF00FF"/>
                </a:solidFill>
                <a:latin typeface="Times New Roman" pitchFamily="18" charset="0"/>
                <a:ea typeface="华文楷体" pitchFamily="2" charset="-122"/>
                <a:cs typeface="Times New Roman" pitchFamily="18" charset="0"/>
              </a:rPr>
              <a:t>３</a:t>
            </a:r>
            <a:r>
              <a:rPr lang="zh-CN" altLang="en-US" sz="3200" b="1" dirty="0">
                <a:solidFill>
                  <a:srgbClr val="FF00FF"/>
                </a:solidFill>
                <a:latin typeface="Times New Roman" pitchFamily="18" charset="0"/>
                <a:ea typeface="华文楷体" pitchFamily="2" charset="-122"/>
                <a:cs typeface="Times New Roman" pitchFamily="18" charset="0"/>
              </a:rPr>
              <a:t>．</a:t>
            </a:r>
            <a:r>
              <a:rPr lang="zh-CN" altLang="en-US" sz="3200" dirty="0">
                <a:latin typeface="Times New Roman" pitchFamily="18" charset="0"/>
                <a:ea typeface="华文楷体" pitchFamily="2" charset="-122"/>
                <a:cs typeface="Times New Roman" pitchFamily="18" charset="0"/>
              </a:rPr>
              <a:t>“收集”时，按当前关键字位取值从小到大</a:t>
            </a:r>
            <a:r>
              <a:rPr lang="zh-CN" altLang="en-US" sz="3200" dirty="0">
                <a:solidFill>
                  <a:srgbClr val="CC3300"/>
                </a:solidFill>
                <a:latin typeface="Times New Roman" pitchFamily="18" charset="0"/>
                <a:ea typeface="华文楷体" pitchFamily="2" charset="-122"/>
                <a:cs typeface="Times New Roman" pitchFamily="18" charset="0"/>
              </a:rPr>
              <a:t>将各队列首尾相链成一个链表</a:t>
            </a:r>
            <a:r>
              <a:rPr lang="en-US" altLang="zh-CN" sz="3200" dirty="0">
                <a:latin typeface="Times New Roman" pitchFamily="18" charset="0"/>
                <a:ea typeface="华文楷体" pitchFamily="2" charset="-122"/>
                <a:cs typeface="Times New Roman" pitchFamily="18" charset="0"/>
              </a:rPr>
              <a:t>;</a:t>
            </a:r>
          </a:p>
        </p:txBody>
      </p:sp>
      <p:sp>
        <p:nvSpPr>
          <p:cNvPr id="13" name="Text Box 6"/>
          <p:cNvSpPr txBox="1">
            <a:spLocks noChangeArrowheads="1"/>
          </p:cNvSpPr>
          <p:nvPr/>
        </p:nvSpPr>
        <p:spPr bwMode="auto">
          <a:xfrm>
            <a:off x="62371" y="5877272"/>
            <a:ext cx="8074025" cy="641350"/>
          </a:xfrm>
          <a:prstGeom prst="rect">
            <a:avLst/>
          </a:prstGeom>
          <a:noFill/>
          <a:ln w="9525">
            <a:noFill/>
            <a:miter lim="800000"/>
            <a:headEnd/>
            <a:tailEnd/>
          </a:ln>
          <a:effectLst/>
        </p:spPr>
        <p:txBody>
          <a:bodyPr wrap="none">
            <a:spAutoFit/>
          </a:bodyPr>
          <a:lstStyle/>
          <a:p>
            <a:pPr algn="l"/>
            <a:r>
              <a:rPr lang="zh-CN" altLang="en-US" sz="3600" b="1" dirty="0">
                <a:solidFill>
                  <a:srgbClr val="FF00FF"/>
                </a:solidFill>
                <a:latin typeface="华文楷体" pitchFamily="2" charset="-122"/>
                <a:ea typeface="华文楷体" pitchFamily="2" charset="-122"/>
              </a:rPr>
              <a:t>４．</a:t>
            </a:r>
            <a:r>
              <a:rPr lang="zh-CN" altLang="en-US" sz="3200" dirty="0">
                <a:latin typeface="华文楷体" pitchFamily="2" charset="-122"/>
                <a:ea typeface="华文楷体" pitchFamily="2" charset="-122"/>
              </a:rPr>
              <a:t>对每个关键字位均重复 </a:t>
            </a:r>
            <a:r>
              <a:rPr lang="en-US" altLang="zh-CN" sz="3200" dirty="0">
                <a:latin typeface="华文楷体" pitchFamily="2" charset="-122"/>
                <a:ea typeface="华文楷体" pitchFamily="2" charset="-122"/>
              </a:rPr>
              <a:t>2) </a:t>
            </a:r>
            <a:r>
              <a:rPr lang="zh-CN" altLang="en-US" sz="3200" dirty="0">
                <a:latin typeface="华文楷体" pitchFamily="2" charset="-122"/>
                <a:ea typeface="华文楷体" pitchFamily="2" charset="-122"/>
              </a:rPr>
              <a:t>和 </a:t>
            </a:r>
            <a:r>
              <a:rPr lang="en-US" altLang="zh-CN" sz="3200" dirty="0">
                <a:latin typeface="华文楷体" pitchFamily="2" charset="-122"/>
                <a:ea typeface="华文楷体" pitchFamily="2" charset="-122"/>
              </a:rPr>
              <a:t>3) </a:t>
            </a:r>
            <a:r>
              <a:rPr lang="zh-CN" altLang="en-US" sz="3200" dirty="0">
                <a:latin typeface="华文楷体" pitchFamily="2" charset="-122"/>
                <a:ea typeface="华文楷体" pitchFamily="2" charset="-122"/>
              </a:rPr>
              <a:t>两步。</a:t>
            </a:r>
            <a:endParaRPr lang="zh-CN" altLang="en-US" sz="3600" dirty="0">
              <a:latin typeface="华文楷体" pitchFamily="2" charset="-122"/>
              <a:ea typeface="华文楷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0"/>
                                        </p:tgtEl>
                                        <p:attrNameLst>
                                          <p:attrName>style.visibility</p:attrName>
                                        </p:attrNameLst>
                                      </p:cBhvr>
                                      <p:to>
                                        <p:strVal val="visible"/>
                                      </p:to>
                                    </p:set>
                                    <p:animEffect transition="in" filter="wipe(left)">
                                      <p:cBhvr>
                                        <p:cTn id="12" dur="3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1"/>
                                        </p:tgtEl>
                                        <p:attrNameLst>
                                          <p:attrName>style.visibility</p:attrName>
                                        </p:attrNameLst>
                                      </p:cBhvr>
                                      <p:to>
                                        <p:strVal val="visible"/>
                                      </p:to>
                                    </p:set>
                                    <p:animEffect transition="in" filter="wipe(left)">
                                      <p:cBhvr>
                                        <p:cTn id="17" dur="3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2"/>
                                        </p:tgtEl>
                                        <p:attrNameLst>
                                          <p:attrName>style.visibility</p:attrName>
                                        </p:attrNameLst>
                                      </p:cBhvr>
                                      <p:to>
                                        <p:strVal val="visible"/>
                                      </p:to>
                                    </p:set>
                                    <p:animEffect transition="in" filter="wipe(left)">
                                      <p:cBhvr>
                                        <p:cTn id="22" dur="3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3"/>
                                        </p:tgtEl>
                                        <p:attrNameLst>
                                          <p:attrName>style.visibility</p:attrName>
                                        </p:attrNameLst>
                                      </p:cBhvr>
                                      <p:to>
                                        <p:strVal val="visible"/>
                                      </p:to>
                                    </p:set>
                                    <p:animEffect transition="in" filter="wipe(left)">
                                      <p:cBhvr>
                                        <p:cTn id="27" dur="3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1" grpId="0" autoUpdateAnimBg="0"/>
      <p:bldP spid="12" grpId="0" autoUpdateAnimBg="0"/>
      <p:bldP spid="13"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2400" y="0"/>
            <a:ext cx="1708150" cy="701675"/>
          </a:xfrm>
          <a:prstGeom prst="rect">
            <a:avLst/>
          </a:prstGeom>
          <a:noFill/>
          <a:ln w="9525">
            <a:noFill/>
            <a:miter lim="800000"/>
            <a:headEnd/>
            <a:tailEnd/>
          </a:ln>
          <a:effectLst/>
        </p:spPr>
        <p:txBody>
          <a:bodyPr wrap="none">
            <a:spAutoFit/>
          </a:bodyPr>
          <a:lstStyle/>
          <a:p>
            <a:pPr algn="l"/>
            <a:r>
              <a:rPr lang="zh-CN" altLang="en-US" sz="4000">
                <a:solidFill>
                  <a:srgbClr val="9933FF"/>
                </a:solidFill>
                <a:latin typeface="隶书" pitchFamily="49" charset="-122"/>
                <a:ea typeface="隶书" pitchFamily="49" charset="-122"/>
              </a:rPr>
              <a:t>例如：</a:t>
            </a:r>
            <a:endParaRPr lang="zh-CN" altLang="en-US" sz="4000">
              <a:latin typeface="楷体_GB2312" pitchFamily="49" charset="-122"/>
              <a:ea typeface="楷体_GB2312" pitchFamily="49" charset="-122"/>
            </a:endParaRPr>
          </a:p>
        </p:txBody>
      </p:sp>
      <p:sp>
        <p:nvSpPr>
          <p:cNvPr id="3" name="Text Box 3"/>
          <p:cNvSpPr txBox="1">
            <a:spLocks noChangeArrowheads="1"/>
          </p:cNvSpPr>
          <p:nvPr/>
        </p:nvSpPr>
        <p:spPr bwMode="auto">
          <a:xfrm>
            <a:off x="400050" y="685800"/>
            <a:ext cx="8515350" cy="579438"/>
          </a:xfrm>
          <a:prstGeom prst="rect">
            <a:avLst/>
          </a:prstGeom>
          <a:noFill/>
          <a:ln w="9525">
            <a:noFill/>
            <a:miter lim="800000"/>
            <a:headEnd/>
            <a:tailEnd/>
          </a:ln>
          <a:effectLst/>
        </p:spPr>
        <p:txBody>
          <a:bodyPr wrap="none">
            <a:spAutoFit/>
          </a:bodyPr>
          <a:lstStyle/>
          <a:p>
            <a:pPr algn="l"/>
            <a:r>
              <a:rPr lang="en-US" altLang="zh-CN" sz="3200">
                <a:ea typeface="楷体_GB2312" pitchFamily="49" charset="-122"/>
              </a:rPr>
              <a:t>p</a:t>
            </a:r>
            <a:r>
              <a:rPr lang="en-US" altLang="zh-CN" sz="3200">
                <a:latin typeface="楷体_GB2312" pitchFamily="49" charset="-122"/>
                <a:ea typeface="楷体_GB2312" pitchFamily="49" charset="-122"/>
              </a:rPr>
              <a:t>→</a:t>
            </a:r>
            <a:r>
              <a:rPr lang="en-US" altLang="zh-CN" sz="3200">
                <a:ea typeface="楷体_GB2312" pitchFamily="49" charset="-122"/>
              </a:rPr>
              <a:t>369</a:t>
            </a:r>
            <a:r>
              <a:rPr lang="en-US" altLang="zh-CN" sz="3200">
                <a:latin typeface="楷体_GB2312" pitchFamily="49" charset="-122"/>
                <a:ea typeface="楷体_GB2312" pitchFamily="49" charset="-122"/>
              </a:rPr>
              <a:t>→</a:t>
            </a:r>
            <a:r>
              <a:rPr lang="en-US" altLang="zh-CN" sz="3200">
                <a:ea typeface="楷体_GB2312" pitchFamily="49" charset="-122"/>
              </a:rPr>
              <a:t>367</a:t>
            </a:r>
            <a:r>
              <a:rPr lang="en-US" altLang="zh-CN" sz="3200">
                <a:latin typeface="楷体_GB2312" pitchFamily="49" charset="-122"/>
                <a:ea typeface="楷体_GB2312" pitchFamily="49" charset="-122"/>
              </a:rPr>
              <a:t>→</a:t>
            </a:r>
            <a:r>
              <a:rPr lang="en-US" altLang="zh-CN" sz="3200">
                <a:ea typeface="楷体_GB2312" pitchFamily="49" charset="-122"/>
              </a:rPr>
              <a:t>167</a:t>
            </a:r>
            <a:r>
              <a:rPr lang="en-US" altLang="zh-CN" sz="3200">
                <a:latin typeface="楷体_GB2312" pitchFamily="49" charset="-122"/>
                <a:ea typeface="楷体_GB2312" pitchFamily="49" charset="-122"/>
              </a:rPr>
              <a:t>→</a:t>
            </a:r>
            <a:r>
              <a:rPr lang="en-US" altLang="zh-CN" sz="3200">
                <a:ea typeface="楷体_GB2312" pitchFamily="49" charset="-122"/>
              </a:rPr>
              <a:t>239</a:t>
            </a:r>
            <a:r>
              <a:rPr lang="en-US" altLang="zh-CN" sz="3200">
                <a:latin typeface="楷体_GB2312" pitchFamily="49" charset="-122"/>
                <a:ea typeface="楷体_GB2312" pitchFamily="49" charset="-122"/>
              </a:rPr>
              <a:t>→</a:t>
            </a:r>
            <a:r>
              <a:rPr lang="en-US" altLang="zh-CN" sz="3200">
                <a:ea typeface="楷体_GB2312" pitchFamily="49" charset="-122"/>
              </a:rPr>
              <a:t>237</a:t>
            </a:r>
            <a:r>
              <a:rPr lang="en-US" altLang="zh-CN" sz="3200">
                <a:latin typeface="楷体_GB2312" pitchFamily="49" charset="-122"/>
                <a:ea typeface="楷体_GB2312" pitchFamily="49" charset="-122"/>
              </a:rPr>
              <a:t>→</a:t>
            </a:r>
            <a:r>
              <a:rPr lang="en-US" altLang="zh-CN" sz="3200">
                <a:ea typeface="楷体_GB2312" pitchFamily="49" charset="-122"/>
              </a:rPr>
              <a:t>138</a:t>
            </a:r>
            <a:r>
              <a:rPr lang="en-US" altLang="zh-CN" sz="3200">
                <a:latin typeface="楷体_GB2312" pitchFamily="49" charset="-122"/>
                <a:ea typeface="楷体_GB2312" pitchFamily="49" charset="-122"/>
              </a:rPr>
              <a:t>→</a:t>
            </a:r>
            <a:r>
              <a:rPr lang="en-US" altLang="zh-CN" sz="3200">
                <a:ea typeface="楷体_GB2312" pitchFamily="49" charset="-122"/>
              </a:rPr>
              <a:t>230</a:t>
            </a:r>
            <a:r>
              <a:rPr lang="en-US" altLang="zh-CN" sz="3200">
                <a:latin typeface="楷体_GB2312" pitchFamily="49" charset="-122"/>
                <a:ea typeface="楷体_GB2312" pitchFamily="49" charset="-122"/>
              </a:rPr>
              <a:t>→</a:t>
            </a:r>
            <a:r>
              <a:rPr lang="en-US" altLang="zh-CN" sz="3200">
                <a:ea typeface="楷体_GB2312" pitchFamily="49" charset="-122"/>
              </a:rPr>
              <a:t>139</a:t>
            </a:r>
          </a:p>
        </p:txBody>
      </p:sp>
      <p:sp>
        <p:nvSpPr>
          <p:cNvPr id="4" name="Text Box 4"/>
          <p:cNvSpPr txBox="1">
            <a:spLocks noChangeArrowheads="1"/>
          </p:cNvSpPr>
          <p:nvPr/>
        </p:nvSpPr>
        <p:spPr bwMode="auto">
          <a:xfrm>
            <a:off x="228600" y="1174750"/>
            <a:ext cx="3068469" cy="663643"/>
          </a:xfrm>
          <a:prstGeom prst="rect">
            <a:avLst/>
          </a:prstGeom>
          <a:noFill/>
          <a:ln w="9525">
            <a:noFill/>
            <a:miter lim="800000"/>
            <a:headEnd/>
            <a:tailEnd/>
          </a:ln>
          <a:effectLst/>
        </p:spPr>
        <p:txBody>
          <a:bodyPr wrap="none">
            <a:spAutoFit/>
          </a:bodyPr>
          <a:lstStyle/>
          <a:p>
            <a:pPr algn="l">
              <a:lnSpc>
                <a:spcPct val="130000"/>
              </a:lnSpc>
            </a:pPr>
            <a:r>
              <a:rPr lang="zh-CN" altLang="en-US" sz="3200" b="1" dirty="0">
                <a:solidFill>
                  <a:srgbClr val="990000"/>
                </a:solidFill>
                <a:ea typeface="隶书" pitchFamily="49" charset="-122"/>
              </a:rPr>
              <a:t>进行第一次分配</a:t>
            </a:r>
            <a:endParaRPr lang="zh-CN" altLang="en-US" sz="3200" dirty="0">
              <a:ea typeface="楷体_GB2312" pitchFamily="49" charset="-122"/>
            </a:endParaRPr>
          </a:p>
        </p:txBody>
      </p:sp>
      <p:sp>
        <p:nvSpPr>
          <p:cNvPr id="5" name="Text Box 5"/>
          <p:cNvSpPr txBox="1">
            <a:spLocks noChangeArrowheads="1"/>
          </p:cNvSpPr>
          <p:nvPr/>
        </p:nvSpPr>
        <p:spPr bwMode="auto">
          <a:xfrm>
            <a:off x="243391" y="5111750"/>
            <a:ext cx="3068469" cy="645177"/>
          </a:xfrm>
          <a:prstGeom prst="rect">
            <a:avLst/>
          </a:prstGeom>
          <a:noFill/>
          <a:ln w="9525">
            <a:noFill/>
            <a:miter lim="800000"/>
            <a:headEnd/>
            <a:tailEnd/>
          </a:ln>
          <a:effectLst/>
        </p:spPr>
        <p:txBody>
          <a:bodyPr wrap="none">
            <a:spAutoFit/>
          </a:bodyPr>
          <a:lstStyle/>
          <a:p>
            <a:pPr algn="l">
              <a:lnSpc>
                <a:spcPct val="125000"/>
              </a:lnSpc>
            </a:pPr>
            <a:r>
              <a:rPr lang="zh-CN" altLang="en-US" sz="3200" b="1" dirty="0">
                <a:solidFill>
                  <a:srgbClr val="990000"/>
                </a:solidFill>
                <a:ea typeface="隶书" pitchFamily="49" charset="-122"/>
              </a:rPr>
              <a:t>进行第一次收集</a:t>
            </a:r>
          </a:p>
        </p:txBody>
      </p:sp>
      <p:sp>
        <p:nvSpPr>
          <p:cNvPr id="6" name="Rectangle 6"/>
          <p:cNvSpPr>
            <a:spLocks noChangeArrowheads="1"/>
          </p:cNvSpPr>
          <p:nvPr/>
        </p:nvSpPr>
        <p:spPr bwMode="auto">
          <a:xfrm>
            <a:off x="1143000" y="1936750"/>
            <a:ext cx="3236784" cy="812530"/>
          </a:xfrm>
          <a:prstGeom prst="rect">
            <a:avLst/>
          </a:prstGeom>
          <a:noFill/>
          <a:ln w="9525">
            <a:noFill/>
            <a:miter lim="800000"/>
            <a:headEnd/>
            <a:tailEnd/>
          </a:ln>
          <a:effectLst/>
        </p:spPr>
        <p:txBody>
          <a:bodyPr wrap="none">
            <a:spAutoFit/>
          </a:bodyPr>
          <a:lstStyle/>
          <a:p>
            <a:pPr algn="l">
              <a:lnSpc>
                <a:spcPct val="130000"/>
              </a:lnSpc>
            </a:pPr>
            <a:r>
              <a:rPr lang="en-US" altLang="zh-CN" sz="3600" dirty="0">
                <a:solidFill>
                  <a:srgbClr val="006666"/>
                </a:solidFill>
                <a:ea typeface="楷体_GB2312" pitchFamily="49" charset="-122"/>
              </a:rPr>
              <a:t>f[</a:t>
            </a:r>
            <a:r>
              <a:rPr lang="en-US" altLang="zh-CN" sz="3600" b="1" dirty="0">
                <a:solidFill>
                  <a:srgbClr val="FF0000"/>
                </a:solidFill>
                <a:ea typeface="楷体_GB2312" pitchFamily="49" charset="-122"/>
              </a:rPr>
              <a:t>0</a:t>
            </a:r>
            <a:r>
              <a:rPr lang="en-US" altLang="zh-CN" sz="3600" dirty="0">
                <a:solidFill>
                  <a:srgbClr val="006666"/>
                </a:solidFill>
                <a:ea typeface="楷体_GB2312" pitchFamily="49" charset="-122"/>
              </a:rPr>
              <a:t>]              </a:t>
            </a:r>
            <a:r>
              <a:rPr lang="en-US" altLang="zh-CN" sz="3600" dirty="0" smtClean="0">
                <a:solidFill>
                  <a:srgbClr val="006666"/>
                </a:solidFill>
                <a:ea typeface="楷体_GB2312" pitchFamily="49" charset="-122"/>
              </a:rPr>
              <a:t>e[</a:t>
            </a:r>
            <a:r>
              <a:rPr lang="en-US" altLang="zh-CN" sz="3600" b="1" dirty="0" smtClean="0">
                <a:solidFill>
                  <a:srgbClr val="FF0000"/>
                </a:solidFill>
                <a:ea typeface="楷体_GB2312" pitchFamily="49" charset="-122"/>
              </a:rPr>
              <a:t>0</a:t>
            </a:r>
            <a:r>
              <a:rPr lang="en-US" altLang="zh-CN" sz="3600" dirty="0">
                <a:solidFill>
                  <a:srgbClr val="006666"/>
                </a:solidFill>
                <a:ea typeface="楷体_GB2312" pitchFamily="49" charset="-122"/>
              </a:rPr>
              <a:t>]</a:t>
            </a:r>
            <a:endParaRPr lang="en-US" altLang="zh-CN" sz="4000" dirty="0">
              <a:solidFill>
                <a:srgbClr val="006666"/>
              </a:solidFill>
              <a:ea typeface="楷体_GB2312" pitchFamily="49" charset="-122"/>
            </a:endParaRPr>
          </a:p>
        </p:txBody>
      </p:sp>
      <p:sp>
        <p:nvSpPr>
          <p:cNvPr id="7" name="Rectangle 7"/>
          <p:cNvSpPr>
            <a:spLocks noChangeArrowheads="1"/>
          </p:cNvSpPr>
          <p:nvPr/>
        </p:nvSpPr>
        <p:spPr bwMode="auto">
          <a:xfrm>
            <a:off x="1143000" y="2808288"/>
            <a:ext cx="5545108" cy="657552"/>
          </a:xfrm>
          <a:prstGeom prst="rect">
            <a:avLst/>
          </a:prstGeom>
          <a:noFill/>
          <a:ln w="9525">
            <a:noFill/>
            <a:miter lim="800000"/>
            <a:headEnd/>
            <a:tailEnd/>
          </a:ln>
          <a:effectLst/>
        </p:spPr>
        <p:txBody>
          <a:bodyPr wrap="none">
            <a:spAutoFit/>
          </a:bodyPr>
          <a:lstStyle/>
          <a:p>
            <a:pPr algn="l">
              <a:lnSpc>
                <a:spcPct val="110000"/>
              </a:lnSpc>
            </a:pPr>
            <a:r>
              <a:rPr lang="en-US" altLang="zh-CN" sz="3600" dirty="0">
                <a:solidFill>
                  <a:srgbClr val="006666"/>
                </a:solidFill>
                <a:ea typeface="楷体_GB2312" pitchFamily="49" charset="-122"/>
              </a:rPr>
              <a:t>f[</a:t>
            </a:r>
            <a:r>
              <a:rPr lang="en-US" altLang="zh-CN" sz="3600" dirty="0">
                <a:solidFill>
                  <a:srgbClr val="0000FF"/>
                </a:solidFill>
                <a:ea typeface="楷体_GB2312" pitchFamily="49" charset="-122"/>
              </a:rPr>
              <a:t>7</a:t>
            </a:r>
            <a:r>
              <a:rPr lang="en-US" altLang="zh-CN" sz="3600" dirty="0">
                <a:solidFill>
                  <a:srgbClr val="006666"/>
                </a:solidFill>
                <a:ea typeface="楷体_GB2312" pitchFamily="49" charset="-122"/>
              </a:rPr>
              <a:t>]                                  </a:t>
            </a:r>
            <a:r>
              <a:rPr lang="en-US" altLang="zh-CN" sz="3600" dirty="0" smtClean="0">
                <a:solidFill>
                  <a:srgbClr val="006666"/>
                </a:solidFill>
                <a:ea typeface="楷体_GB2312" pitchFamily="49" charset="-122"/>
              </a:rPr>
              <a:t>e[</a:t>
            </a:r>
            <a:r>
              <a:rPr lang="en-US" altLang="zh-CN" sz="3600" b="1" dirty="0" smtClean="0">
                <a:solidFill>
                  <a:srgbClr val="0000FF"/>
                </a:solidFill>
                <a:ea typeface="楷体_GB2312" pitchFamily="49" charset="-122"/>
              </a:rPr>
              <a:t>7</a:t>
            </a:r>
            <a:r>
              <a:rPr lang="en-US" altLang="zh-CN" sz="3600" dirty="0">
                <a:solidFill>
                  <a:srgbClr val="006666"/>
                </a:solidFill>
                <a:ea typeface="楷体_GB2312" pitchFamily="49" charset="-122"/>
              </a:rPr>
              <a:t>]</a:t>
            </a:r>
            <a:endParaRPr lang="en-US" altLang="zh-CN" sz="4000" dirty="0">
              <a:solidFill>
                <a:srgbClr val="006666"/>
              </a:solidFill>
              <a:ea typeface="楷体_GB2312" pitchFamily="49" charset="-122"/>
            </a:endParaRPr>
          </a:p>
        </p:txBody>
      </p:sp>
      <p:sp>
        <p:nvSpPr>
          <p:cNvPr id="8" name="Rectangle 8"/>
          <p:cNvSpPr>
            <a:spLocks noChangeArrowheads="1"/>
          </p:cNvSpPr>
          <p:nvPr/>
        </p:nvSpPr>
        <p:spPr bwMode="auto">
          <a:xfrm>
            <a:off x="1143000" y="3581400"/>
            <a:ext cx="3236784" cy="657552"/>
          </a:xfrm>
          <a:prstGeom prst="rect">
            <a:avLst/>
          </a:prstGeom>
          <a:noFill/>
          <a:ln w="9525">
            <a:noFill/>
            <a:miter lim="800000"/>
            <a:headEnd/>
            <a:tailEnd/>
          </a:ln>
          <a:effectLst/>
        </p:spPr>
        <p:txBody>
          <a:bodyPr wrap="none">
            <a:spAutoFit/>
          </a:bodyPr>
          <a:lstStyle/>
          <a:p>
            <a:pPr algn="l">
              <a:lnSpc>
                <a:spcPct val="110000"/>
              </a:lnSpc>
            </a:pPr>
            <a:r>
              <a:rPr lang="en-US" altLang="zh-CN" sz="3600" dirty="0">
                <a:solidFill>
                  <a:srgbClr val="006666"/>
                </a:solidFill>
                <a:ea typeface="楷体_GB2312" pitchFamily="49" charset="-122"/>
              </a:rPr>
              <a:t>f[</a:t>
            </a:r>
            <a:r>
              <a:rPr lang="en-US" altLang="zh-CN" sz="3600" b="1" dirty="0">
                <a:solidFill>
                  <a:srgbClr val="FF00FF"/>
                </a:solidFill>
                <a:ea typeface="楷体_GB2312" pitchFamily="49" charset="-122"/>
              </a:rPr>
              <a:t>8</a:t>
            </a:r>
            <a:r>
              <a:rPr lang="en-US" altLang="zh-CN" sz="3600" dirty="0">
                <a:solidFill>
                  <a:srgbClr val="006666"/>
                </a:solidFill>
                <a:ea typeface="楷体_GB2312" pitchFamily="49" charset="-122"/>
              </a:rPr>
              <a:t>]              </a:t>
            </a:r>
            <a:r>
              <a:rPr lang="en-US" altLang="zh-CN" sz="3600" dirty="0" smtClean="0">
                <a:solidFill>
                  <a:srgbClr val="006666"/>
                </a:solidFill>
                <a:ea typeface="楷体_GB2312" pitchFamily="49" charset="-122"/>
              </a:rPr>
              <a:t>e[</a:t>
            </a:r>
            <a:r>
              <a:rPr lang="en-US" altLang="zh-CN" sz="3600" b="1" dirty="0" smtClean="0">
                <a:solidFill>
                  <a:srgbClr val="FF00FF"/>
                </a:solidFill>
                <a:ea typeface="楷体_GB2312" pitchFamily="49" charset="-122"/>
              </a:rPr>
              <a:t>8</a:t>
            </a:r>
            <a:r>
              <a:rPr lang="en-US" altLang="zh-CN" sz="3600" dirty="0">
                <a:solidFill>
                  <a:srgbClr val="006666"/>
                </a:solidFill>
                <a:ea typeface="楷体_GB2312" pitchFamily="49" charset="-122"/>
              </a:rPr>
              <a:t>]</a:t>
            </a:r>
            <a:endParaRPr lang="en-US" altLang="zh-CN" sz="4000" dirty="0">
              <a:solidFill>
                <a:srgbClr val="006666"/>
              </a:solidFill>
              <a:ea typeface="楷体_GB2312" pitchFamily="49" charset="-122"/>
            </a:endParaRPr>
          </a:p>
        </p:txBody>
      </p:sp>
      <p:sp>
        <p:nvSpPr>
          <p:cNvPr id="9" name="Rectangle 9"/>
          <p:cNvSpPr>
            <a:spLocks noChangeArrowheads="1"/>
          </p:cNvSpPr>
          <p:nvPr/>
        </p:nvSpPr>
        <p:spPr bwMode="auto">
          <a:xfrm>
            <a:off x="1143000" y="4419600"/>
            <a:ext cx="5545108" cy="646331"/>
          </a:xfrm>
          <a:prstGeom prst="rect">
            <a:avLst/>
          </a:prstGeom>
          <a:noFill/>
          <a:ln w="9525">
            <a:noFill/>
            <a:miter lim="800000"/>
            <a:headEnd/>
            <a:tailEnd/>
          </a:ln>
          <a:effectLst/>
        </p:spPr>
        <p:txBody>
          <a:bodyPr wrap="none">
            <a:spAutoFit/>
          </a:bodyPr>
          <a:lstStyle/>
          <a:p>
            <a:pPr algn="l"/>
            <a:r>
              <a:rPr lang="en-US" altLang="zh-CN" sz="3600" dirty="0">
                <a:solidFill>
                  <a:srgbClr val="006666"/>
                </a:solidFill>
                <a:ea typeface="楷体_GB2312" pitchFamily="49" charset="-122"/>
              </a:rPr>
              <a:t>f[</a:t>
            </a:r>
            <a:r>
              <a:rPr lang="en-US" altLang="zh-CN" sz="3600" b="1" dirty="0">
                <a:solidFill>
                  <a:srgbClr val="CC3300"/>
                </a:solidFill>
                <a:ea typeface="楷体_GB2312" pitchFamily="49" charset="-122"/>
              </a:rPr>
              <a:t>9</a:t>
            </a:r>
            <a:r>
              <a:rPr lang="en-US" altLang="zh-CN" sz="3600" dirty="0">
                <a:solidFill>
                  <a:srgbClr val="006666"/>
                </a:solidFill>
                <a:ea typeface="楷体_GB2312" pitchFamily="49" charset="-122"/>
              </a:rPr>
              <a:t>]                                  </a:t>
            </a:r>
            <a:r>
              <a:rPr lang="en-US" altLang="zh-CN" sz="3600" dirty="0" smtClean="0">
                <a:solidFill>
                  <a:srgbClr val="006666"/>
                </a:solidFill>
                <a:ea typeface="楷体_GB2312" pitchFamily="49" charset="-122"/>
              </a:rPr>
              <a:t>e[</a:t>
            </a:r>
            <a:r>
              <a:rPr lang="en-US" altLang="zh-CN" sz="3600" b="1" dirty="0" smtClean="0">
                <a:solidFill>
                  <a:srgbClr val="CC3300"/>
                </a:solidFill>
                <a:ea typeface="楷体_GB2312" pitchFamily="49" charset="-122"/>
              </a:rPr>
              <a:t>9</a:t>
            </a:r>
            <a:r>
              <a:rPr lang="en-US" altLang="zh-CN" sz="3600" dirty="0">
                <a:solidFill>
                  <a:srgbClr val="006666"/>
                </a:solidFill>
                <a:ea typeface="楷体_GB2312" pitchFamily="49" charset="-122"/>
              </a:rPr>
              <a:t>]</a:t>
            </a:r>
            <a:endParaRPr lang="en-US" altLang="zh-CN" sz="4000" dirty="0">
              <a:solidFill>
                <a:srgbClr val="006666"/>
              </a:solidFill>
              <a:ea typeface="楷体_GB2312" pitchFamily="49" charset="-122"/>
            </a:endParaRPr>
          </a:p>
        </p:txBody>
      </p:sp>
      <p:sp>
        <p:nvSpPr>
          <p:cNvPr id="10" name="Rectangle 10"/>
          <p:cNvSpPr>
            <a:spLocks noChangeArrowheads="1"/>
          </p:cNvSpPr>
          <p:nvPr/>
        </p:nvSpPr>
        <p:spPr bwMode="auto">
          <a:xfrm>
            <a:off x="304800" y="5943600"/>
            <a:ext cx="1428750" cy="579438"/>
          </a:xfrm>
          <a:prstGeom prst="rect">
            <a:avLst/>
          </a:prstGeom>
          <a:noFill/>
          <a:ln w="9525">
            <a:noFill/>
            <a:miter lim="800000"/>
            <a:headEnd/>
            <a:tailEnd/>
          </a:ln>
          <a:effectLst/>
        </p:spPr>
        <p:txBody>
          <a:bodyPr wrap="none">
            <a:spAutoFit/>
          </a:bodyPr>
          <a:lstStyle/>
          <a:p>
            <a:pPr algn="l"/>
            <a:r>
              <a:rPr lang="en-US" altLang="zh-CN" sz="3200" b="1">
                <a:solidFill>
                  <a:srgbClr val="660033"/>
                </a:solidFill>
                <a:ea typeface="楷体_GB2312" pitchFamily="49" charset="-122"/>
              </a:rPr>
              <a:t>p→230</a:t>
            </a:r>
          </a:p>
        </p:txBody>
      </p:sp>
      <p:sp>
        <p:nvSpPr>
          <p:cNvPr id="11" name="Rectangle 11"/>
          <p:cNvSpPr>
            <a:spLocks noChangeArrowheads="1"/>
          </p:cNvSpPr>
          <p:nvPr/>
        </p:nvSpPr>
        <p:spPr bwMode="auto">
          <a:xfrm>
            <a:off x="1828800" y="2057400"/>
            <a:ext cx="1784350" cy="641350"/>
          </a:xfrm>
          <a:prstGeom prst="rect">
            <a:avLst/>
          </a:prstGeom>
          <a:noFill/>
          <a:ln w="9525">
            <a:noFill/>
            <a:miter lim="800000"/>
            <a:headEnd/>
            <a:tailEnd/>
          </a:ln>
          <a:effectLst/>
        </p:spPr>
        <p:txBody>
          <a:bodyPr wrap="none">
            <a:spAutoFit/>
          </a:bodyPr>
          <a:lstStyle/>
          <a:p>
            <a:pPr algn="l"/>
            <a:r>
              <a:rPr lang="en-US" altLang="zh-CN" sz="3600">
                <a:solidFill>
                  <a:srgbClr val="006666"/>
                </a:solidFill>
                <a:ea typeface="楷体_GB2312" pitchFamily="49" charset="-122"/>
              </a:rPr>
              <a:t>→</a:t>
            </a:r>
            <a:r>
              <a:rPr lang="en-US" altLang="zh-CN" sz="3600">
                <a:ea typeface="楷体_GB2312" pitchFamily="49" charset="-122"/>
              </a:rPr>
              <a:t>23</a:t>
            </a:r>
            <a:r>
              <a:rPr lang="en-US" altLang="zh-CN" sz="3600" b="1">
                <a:solidFill>
                  <a:srgbClr val="FF0000"/>
                </a:solidFill>
                <a:ea typeface="楷体_GB2312" pitchFamily="49" charset="-122"/>
              </a:rPr>
              <a:t>0</a:t>
            </a:r>
            <a:r>
              <a:rPr lang="en-US" altLang="zh-CN" sz="3600">
                <a:solidFill>
                  <a:srgbClr val="006666"/>
                </a:solidFill>
                <a:ea typeface="楷体_GB2312" pitchFamily="49" charset="-122"/>
              </a:rPr>
              <a:t>←</a:t>
            </a:r>
          </a:p>
        </p:txBody>
      </p:sp>
      <p:sp>
        <p:nvSpPr>
          <p:cNvPr id="12" name="Rectangle 12"/>
          <p:cNvSpPr>
            <a:spLocks noChangeArrowheads="1"/>
          </p:cNvSpPr>
          <p:nvPr/>
        </p:nvSpPr>
        <p:spPr bwMode="auto">
          <a:xfrm>
            <a:off x="1828800" y="2863850"/>
            <a:ext cx="4070350" cy="641350"/>
          </a:xfrm>
          <a:prstGeom prst="rect">
            <a:avLst/>
          </a:prstGeom>
          <a:noFill/>
          <a:ln w="9525">
            <a:noFill/>
            <a:miter lim="800000"/>
            <a:headEnd/>
            <a:tailEnd/>
          </a:ln>
          <a:effectLst/>
        </p:spPr>
        <p:txBody>
          <a:bodyPr wrap="none">
            <a:spAutoFit/>
          </a:bodyPr>
          <a:lstStyle/>
          <a:p>
            <a:pPr algn="l"/>
            <a:r>
              <a:rPr lang="en-US" altLang="zh-CN" sz="3600">
                <a:solidFill>
                  <a:srgbClr val="006666"/>
                </a:solidFill>
                <a:ea typeface="楷体_GB2312" pitchFamily="49" charset="-122"/>
              </a:rPr>
              <a:t>→</a:t>
            </a:r>
            <a:r>
              <a:rPr lang="en-US" altLang="zh-CN" sz="3600">
                <a:ea typeface="楷体_GB2312" pitchFamily="49" charset="-122"/>
              </a:rPr>
              <a:t>36</a:t>
            </a:r>
            <a:r>
              <a:rPr lang="en-US" altLang="zh-CN" sz="3600" b="1">
                <a:solidFill>
                  <a:srgbClr val="0000FF"/>
                </a:solidFill>
                <a:ea typeface="楷体_GB2312" pitchFamily="49" charset="-122"/>
              </a:rPr>
              <a:t>7                    </a:t>
            </a:r>
            <a:r>
              <a:rPr lang="en-US" altLang="zh-CN" sz="3600">
                <a:solidFill>
                  <a:srgbClr val="006666"/>
                </a:solidFill>
                <a:ea typeface="楷体_GB2312" pitchFamily="49" charset="-122"/>
              </a:rPr>
              <a:t>←</a:t>
            </a:r>
          </a:p>
        </p:txBody>
      </p:sp>
      <p:sp>
        <p:nvSpPr>
          <p:cNvPr id="13" name="Rectangle 13"/>
          <p:cNvSpPr>
            <a:spLocks noChangeArrowheads="1"/>
          </p:cNvSpPr>
          <p:nvPr/>
        </p:nvSpPr>
        <p:spPr bwMode="auto">
          <a:xfrm>
            <a:off x="2971800" y="2863850"/>
            <a:ext cx="1327150" cy="641350"/>
          </a:xfrm>
          <a:prstGeom prst="rect">
            <a:avLst/>
          </a:prstGeom>
          <a:noFill/>
          <a:ln w="9525">
            <a:noFill/>
            <a:miter lim="800000"/>
            <a:headEnd/>
            <a:tailEnd/>
          </a:ln>
          <a:effectLst/>
        </p:spPr>
        <p:txBody>
          <a:bodyPr wrap="none">
            <a:spAutoFit/>
          </a:bodyPr>
          <a:lstStyle/>
          <a:p>
            <a:pPr algn="l"/>
            <a:r>
              <a:rPr lang="en-US" altLang="zh-CN" sz="3600">
                <a:ea typeface="楷体_GB2312" pitchFamily="49" charset="-122"/>
              </a:rPr>
              <a:t>→16</a:t>
            </a:r>
            <a:r>
              <a:rPr lang="en-US" altLang="zh-CN" sz="3600" b="1">
                <a:solidFill>
                  <a:srgbClr val="0000FF"/>
                </a:solidFill>
                <a:ea typeface="楷体_GB2312" pitchFamily="49" charset="-122"/>
              </a:rPr>
              <a:t>7</a:t>
            </a:r>
          </a:p>
        </p:txBody>
      </p:sp>
      <p:sp>
        <p:nvSpPr>
          <p:cNvPr id="14" name="Rectangle 14"/>
          <p:cNvSpPr>
            <a:spLocks noChangeArrowheads="1"/>
          </p:cNvSpPr>
          <p:nvPr/>
        </p:nvSpPr>
        <p:spPr bwMode="auto">
          <a:xfrm>
            <a:off x="4114800" y="2863850"/>
            <a:ext cx="1327150" cy="641350"/>
          </a:xfrm>
          <a:prstGeom prst="rect">
            <a:avLst/>
          </a:prstGeom>
          <a:noFill/>
          <a:ln w="9525">
            <a:noFill/>
            <a:miter lim="800000"/>
            <a:headEnd/>
            <a:tailEnd/>
          </a:ln>
          <a:effectLst/>
        </p:spPr>
        <p:txBody>
          <a:bodyPr wrap="none">
            <a:spAutoFit/>
          </a:bodyPr>
          <a:lstStyle/>
          <a:p>
            <a:pPr algn="l"/>
            <a:r>
              <a:rPr lang="en-US" altLang="zh-CN" sz="3600">
                <a:ea typeface="楷体_GB2312" pitchFamily="49" charset="-122"/>
              </a:rPr>
              <a:t>→23</a:t>
            </a:r>
            <a:r>
              <a:rPr lang="en-US" altLang="zh-CN" sz="3600" b="1">
                <a:solidFill>
                  <a:srgbClr val="0000FF"/>
                </a:solidFill>
                <a:ea typeface="楷体_GB2312" pitchFamily="49" charset="-122"/>
              </a:rPr>
              <a:t>7</a:t>
            </a:r>
          </a:p>
        </p:txBody>
      </p:sp>
      <p:sp>
        <p:nvSpPr>
          <p:cNvPr id="15" name="Rectangle 15"/>
          <p:cNvSpPr>
            <a:spLocks noChangeArrowheads="1"/>
          </p:cNvSpPr>
          <p:nvPr/>
        </p:nvSpPr>
        <p:spPr bwMode="auto">
          <a:xfrm>
            <a:off x="1524000" y="5943600"/>
            <a:ext cx="3241675" cy="579438"/>
          </a:xfrm>
          <a:prstGeom prst="rect">
            <a:avLst/>
          </a:prstGeom>
          <a:noFill/>
          <a:ln w="9525">
            <a:noFill/>
            <a:miter lim="800000"/>
            <a:headEnd/>
            <a:tailEnd/>
          </a:ln>
          <a:effectLst/>
        </p:spPr>
        <p:txBody>
          <a:bodyPr wrap="none">
            <a:spAutoFit/>
          </a:bodyPr>
          <a:lstStyle/>
          <a:p>
            <a:pPr algn="l"/>
            <a:r>
              <a:rPr lang="en-US" altLang="zh-CN" sz="3200" b="1">
                <a:solidFill>
                  <a:srgbClr val="660033"/>
                </a:solidFill>
                <a:ea typeface="楷体_GB2312" pitchFamily="49" charset="-122"/>
              </a:rPr>
              <a:t>→367→167→237</a:t>
            </a:r>
          </a:p>
        </p:txBody>
      </p:sp>
      <p:sp>
        <p:nvSpPr>
          <p:cNvPr id="16" name="Rectangle 16"/>
          <p:cNvSpPr>
            <a:spLocks noChangeArrowheads="1"/>
          </p:cNvSpPr>
          <p:nvPr/>
        </p:nvSpPr>
        <p:spPr bwMode="auto">
          <a:xfrm>
            <a:off x="4648200" y="5943600"/>
            <a:ext cx="1203325" cy="579438"/>
          </a:xfrm>
          <a:prstGeom prst="rect">
            <a:avLst/>
          </a:prstGeom>
          <a:noFill/>
          <a:ln w="9525">
            <a:noFill/>
            <a:miter lim="800000"/>
            <a:headEnd/>
            <a:tailEnd/>
          </a:ln>
          <a:effectLst/>
        </p:spPr>
        <p:txBody>
          <a:bodyPr wrap="none">
            <a:spAutoFit/>
          </a:bodyPr>
          <a:lstStyle/>
          <a:p>
            <a:pPr algn="l"/>
            <a:r>
              <a:rPr lang="en-US" altLang="zh-CN" sz="3200" b="1">
                <a:solidFill>
                  <a:srgbClr val="660033"/>
                </a:solidFill>
                <a:ea typeface="楷体_GB2312" pitchFamily="49" charset="-122"/>
              </a:rPr>
              <a:t>→138</a:t>
            </a:r>
          </a:p>
        </p:txBody>
      </p:sp>
      <p:sp>
        <p:nvSpPr>
          <p:cNvPr id="17" name="Rectangle 17"/>
          <p:cNvSpPr>
            <a:spLocks noChangeArrowheads="1"/>
          </p:cNvSpPr>
          <p:nvPr/>
        </p:nvSpPr>
        <p:spPr bwMode="auto">
          <a:xfrm>
            <a:off x="5715000" y="5943600"/>
            <a:ext cx="3241675" cy="579438"/>
          </a:xfrm>
          <a:prstGeom prst="rect">
            <a:avLst/>
          </a:prstGeom>
          <a:noFill/>
          <a:ln w="9525">
            <a:noFill/>
            <a:miter lim="800000"/>
            <a:headEnd/>
            <a:tailEnd/>
          </a:ln>
          <a:effectLst/>
        </p:spPr>
        <p:txBody>
          <a:bodyPr wrap="none">
            <a:spAutoFit/>
          </a:bodyPr>
          <a:lstStyle/>
          <a:p>
            <a:pPr algn="l"/>
            <a:r>
              <a:rPr lang="en-US" altLang="zh-CN" sz="3200" b="1">
                <a:solidFill>
                  <a:srgbClr val="660033"/>
                </a:solidFill>
                <a:ea typeface="楷体_GB2312" pitchFamily="49" charset="-122"/>
              </a:rPr>
              <a:t>→368→239→139</a:t>
            </a:r>
          </a:p>
        </p:txBody>
      </p:sp>
      <p:sp>
        <p:nvSpPr>
          <p:cNvPr id="18" name="Rectangle 18"/>
          <p:cNvSpPr>
            <a:spLocks noChangeArrowheads="1"/>
          </p:cNvSpPr>
          <p:nvPr/>
        </p:nvSpPr>
        <p:spPr bwMode="auto">
          <a:xfrm>
            <a:off x="1828800" y="4419600"/>
            <a:ext cx="4070350" cy="641350"/>
          </a:xfrm>
          <a:prstGeom prst="rect">
            <a:avLst/>
          </a:prstGeom>
          <a:noFill/>
          <a:ln w="9525">
            <a:noFill/>
            <a:miter lim="800000"/>
            <a:headEnd/>
            <a:tailEnd/>
          </a:ln>
          <a:effectLst/>
        </p:spPr>
        <p:txBody>
          <a:bodyPr wrap="none">
            <a:spAutoFit/>
          </a:bodyPr>
          <a:lstStyle/>
          <a:p>
            <a:pPr algn="l"/>
            <a:r>
              <a:rPr lang="en-US" altLang="zh-CN" sz="3600">
                <a:solidFill>
                  <a:srgbClr val="006666"/>
                </a:solidFill>
                <a:ea typeface="楷体_GB2312" pitchFamily="49" charset="-122"/>
              </a:rPr>
              <a:t>→</a:t>
            </a:r>
            <a:r>
              <a:rPr lang="en-US" altLang="zh-CN" sz="3600">
                <a:ea typeface="楷体_GB2312" pitchFamily="49" charset="-122"/>
              </a:rPr>
              <a:t>36</a:t>
            </a:r>
            <a:r>
              <a:rPr lang="en-US" altLang="zh-CN" sz="3600" b="1">
                <a:solidFill>
                  <a:srgbClr val="CC3300"/>
                </a:solidFill>
                <a:ea typeface="楷体_GB2312" pitchFamily="49" charset="-122"/>
              </a:rPr>
              <a:t>9                    </a:t>
            </a:r>
            <a:r>
              <a:rPr lang="en-US" altLang="zh-CN" sz="3600">
                <a:solidFill>
                  <a:srgbClr val="006666"/>
                </a:solidFill>
                <a:ea typeface="楷体_GB2312" pitchFamily="49" charset="-122"/>
              </a:rPr>
              <a:t>←</a:t>
            </a:r>
          </a:p>
        </p:txBody>
      </p:sp>
      <p:sp>
        <p:nvSpPr>
          <p:cNvPr id="19" name="Rectangle 19"/>
          <p:cNvSpPr>
            <a:spLocks noChangeArrowheads="1"/>
          </p:cNvSpPr>
          <p:nvPr/>
        </p:nvSpPr>
        <p:spPr bwMode="auto">
          <a:xfrm>
            <a:off x="2971800" y="4464050"/>
            <a:ext cx="1327150" cy="641350"/>
          </a:xfrm>
          <a:prstGeom prst="rect">
            <a:avLst/>
          </a:prstGeom>
          <a:noFill/>
          <a:ln w="9525">
            <a:noFill/>
            <a:miter lim="800000"/>
            <a:headEnd/>
            <a:tailEnd/>
          </a:ln>
          <a:effectLst/>
        </p:spPr>
        <p:txBody>
          <a:bodyPr wrap="none">
            <a:spAutoFit/>
          </a:bodyPr>
          <a:lstStyle/>
          <a:p>
            <a:pPr algn="l"/>
            <a:r>
              <a:rPr lang="en-US" altLang="zh-CN" sz="3600">
                <a:ea typeface="楷体_GB2312" pitchFamily="49" charset="-122"/>
              </a:rPr>
              <a:t>→23</a:t>
            </a:r>
            <a:r>
              <a:rPr lang="en-US" altLang="zh-CN" sz="3600" b="1">
                <a:solidFill>
                  <a:srgbClr val="CC3300"/>
                </a:solidFill>
                <a:ea typeface="楷体_GB2312" pitchFamily="49" charset="-122"/>
              </a:rPr>
              <a:t>9</a:t>
            </a:r>
          </a:p>
        </p:txBody>
      </p:sp>
      <p:sp>
        <p:nvSpPr>
          <p:cNvPr id="20" name="Rectangle 20"/>
          <p:cNvSpPr>
            <a:spLocks noChangeArrowheads="1"/>
          </p:cNvSpPr>
          <p:nvPr/>
        </p:nvSpPr>
        <p:spPr bwMode="auto">
          <a:xfrm>
            <a:off x="4114800" y="4464050"/>
            <a:ext cx="1327150" cy="641350"/>
          </a:xfrm>
          <a:prstGeom prst="rect">
            <a:avLst/>
          </a:prstGeom>
          <a:noFill/>
          <a:ln w="9525">
            <a:noFill/>
            <a:miter lim="800000"/>
            <a:headEnd/>
            <a:tailEnd/>
          </a:ln>
          <a:effectLst/>
        </p:spPr>
        <p:txBody>
          <a:bodyPr wrap="none">
            <a:spAutoFit/>
          </a:bodyPr>
          <a:lstStyle/>
          <a:p>
            <a:pPr algn="l"/>
            <a:r>
              <a:rPr lang="en-US" altLang="zh-CN" sz="3600">
                <a:ea typeface="楷体_GB2312" pitchFamily="49" charset="-122"/>
              </a:rPr>
              <a:t>→13</a:t>
            </a:r>
            <a:r>
              <a:rPr lang="en-US" altLang="zh-CN" sz="3600" b="1">
                <a:solidFill>
                  <a:srgbClr val="CC3300"/>
                </a:solidFill>
                <a:ea typeface="楷体_GB2312" pitchFamily="49" charset="-122"/>
              </a:rPr>
              <a:t>9</a:t>
            </a:r>
          </a:p>
        </p:txBody>
      </p:sp>
      <p:sp>
        <p:nvSpPr>
          <p:cNvPr id="21" name="Rectangle 21"/>
          <p:cNvSpPr>
            <a:spLocks noChangeArrowheads="1"/>
          </p:cNvSpPr>
          <p:nvPr/>
        </p:nvSpPr>
        <p:spPr bwMode="auto">
          <a:xfrm>
            <a:off x="1797050" y="3657600"/>
            <a:ext cx="1784350" cy="641350"/>
          </a:xfrm>
          <a:prstGeom prst="rect">
            <a:avLst/>
          </a:prstGeom>
          <a:noFill/>
          <a:ln w="9525">
            <a:noFill/>
            <a:miter lim="800000"/>
            <a:headEnd/>
            <a:tailEnd/>
          </a:ln>
          <a:effectLst/>
        </p:spPr>
        <p:txBody>
          <a:bodyPr wrap="none">
            <a:spAutoFit/>
          </a:bodyPr>
          <a:lstStyle/>
          <a:p>
            <a:pPr algn="l"/>
            <a:r>
              <a:rPr lang="en-US" altLang="zh-CN" sz="3600">
                <a:solidFill>
                  <a:srgbClr val="006666"/>
                </a:solidFill>
                <a:ea typeface="楷体_GB2312" pitchFamily="49" charset="-122"/>
              </a:rPr>
              <a:t>→</a:t>
            </a:r>
            <a:r>
              <a:rPr lang="en-US" altLang="zh-CN" sz="3600">
                <a:ea typeface="楷体_GB2312" pitchFamily="49" charset="-122"/>
              </a:rPr>
              <a:t>13</a:t>
            </a:r>
            <a:r>
              <a:rPr lang="en-US" altLang="zh-CN" sz="3600" b="1">
                <a:solidFill>
                  <a:srgbClr val="FF00FF"/>
                </a:solidFill>
                <a:ea typeface="楷体_GB2312" pitchFamily="49" charset="-122"/>
              </a:rPr>
              <a:t>8</a:t>
            </a:r>
            <a:r>
              <a:rPr lang="en-US" altLang="zh-CN" sz="3600">
                <a:solidFill>
                  <a:srgbClr val="006666"/>
                </a:solidFill>
                <a:ea typeface="楷体_GB2312" pitchFamily="49" charset="-122"/>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wipe(left)">
                                      <p:cBhvr>
                                        <p:cTn id="29" dur="5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ipe(left)">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left)">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wipe(left)">
                                      <p:cBhvr>
                                        <p:cTn id="59" dur="500"/>
                                        <p:tgtEl>
                                          <p:spTgt spid="1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left)">
                                      <p:cBhvr>
                                        <p:cTn id="69" dur="500"/>
                                        <p:tgtEl>
                                          <p:spTgt spid="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left)">
                                      <p:cBhvr>
                                        <p:cTn id="74" dur="500"/>
                                        <p:tgtEl>
                                          <p:spTgt spid="10"/>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wipe(left)">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5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wipe(left)">
                                      <p:cBhvr>
                                        <p:cTn id="8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P spid="18" grpId="0" autoUpdateAnimBg="0"/>
      <p:bldP spid="19" grpId="0" autoUpdateAnimBg="0"/>
      <p:bldP spid="20" grpId="0" autoUpdateAnimBg="0"/>
      <p:bldP spid="21"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
          <p:cNvSpPr txBox="1">
            <a:spLocks noChangeArrowheads="1"/>
          </p:cNvSpPr>
          <p:nvPr/>
        </p:nvSpPr>
        <p:spPr bwMode="auto">
          <a:xfrm>
            <a:off x="304800" y="1143000"/>
            <a:ext cx="3068469" cy="626710"/>
          </a:xfrm>
          <a:prstGeom prst="rect">
            <a:avLst/>
          </a:prstGeom>
          <a:noFill/>
          <a:ln w="9525">
            <a:noFill/>
            <a:miter lim="800000"/>
            <a:headEnd/>
            <a:tailEnd/>
          </a:ln>
          <a:effectLst/>
        </p:spPr>
        <p:txBody>
          <a:bodyPr wrap="none">
            <a:spAutoFit/>
          </a:bodyPr>
          <a:lstStyle/>
          <a:p>
            <a:pPr algn="l">
              <a:lnSpc>
                <a:spcPct val="120000"/>
              </a:lnSpc>
            </a:pPr>
            <a:r>
              <a:rPr lang="zh-CN" altLang="en-US" sz="3200" b="1" dirty="0">
                <a:solidFill>
                  <a:srgbClr val="990000"/>
                </a:solidFill>
                <a:ea typeface="隶书" pitchFamily="49" charset="-122"/>
              </a:rPr>
              <a:t>进行第二次分配</a:t>
            </a:r>
            <a:endParaRPr lang="zh-CN" altLang="en-US" sz="3200" dirty="0">
              <a:ea typeface="楷体_GB2312" pitchFamily="49" charset="-122"/>
            </a:endParaRPr>
          </a:p>
        </p:txBody>
      </p:sp>
      <p:sp>
        <p:nvSpPr>
          <p:cNvPr id="23" name="Text Box 3"/>
          <p:cNvSpPr txBox="1">
            <a:spLocks noChangeArrowheads="1"/>
          </p:cNvSpPr>
          <p:nvPr/>
        </p:nvSpPr>
        <p:spPr bwMode="auto">
          <a:xfrm>
            <a:off x="361950" y="5309009"/>
            <a:ext cx="5505450" cy="676275"/>
          </a:xfrm>
          <a:prstGeom prst="rect">
            <a:avLst/>
          </a:prstGeom>
          <a:noFill/>
          <a:ln w="9525">
            <a:noFill/>
            <a:miter lim="800000"/>
            <a:headEnd/>
            <a:tailEnd/>
          </a:ln>
          <a:effectLst/>
        </p:spPr>
        <p:txBody>
          <a:bodyPr wrap="none">
            <a:spAutoFit/>
          </a:bodyPr>
          <a:lstStyle/>
          <a:p>
            <a:pPr algn="l">
              <a:lnSpc>
                <a:spcPct val="120000"/>
              </a:lnSpc>
            </a:pPr>
            <a:r>
              <a:rPr lang="en-US" altLang="zh-CN" sz="3200" b="1" dirty="0">
                <a:solidFill>
                  <a:srgbClr val="660033"/>
                </a:solidFill>
                <a:ea typeface="楷体_GB2312" pitchFamily="49" charset="-122"/>
              </a:rPr>
              <a:t>p→230→237→138→239→139</a:t>
            </a:r>
            <a:endParaRPr lang="en-US" altLang="zh-CN" sz="3400" dirty="0">
              <a:ea typeface="楷体_GB2312" pitchFamily="49" charset="-122"/>
            </a:endParaRPr>
          </a:p>
        </p:txBody>
      </p:sp>
      <p:sp>
        <p:nvSpPr>
          <p:cNvPr id="24" name="Text Box 5"/>
          <p:cNvSpPr txBox="1">
            <a:spLocks noChangeArrowheads="1"/>
          </p:cNvSpPr>
          <p:nvPr/>
        </p:nvSpPr>
        <p:spPr bwMode="auto">
          <a:xfrm>
            <a:off x="288925" y="400050"/>
            <a:ext cx="8562975" cy="579438"/>
          </a:xfrm>
          <a:prstGeom prst="rect">
            <a:avLst/>
          </a:prstGeom>
          <a:noFill/>
          <a:ln w="9525">
            <a:noFill/>
            <a:miter lim="800000"/>
            <a:headEnd/>
            <a:tailEnd/>
          </a:ln>
          <a:effectLst/>
        </p:spPr>
        <p:txBody>
          <a:bodyPr wrap="none">
            <a:spAutoFit/>
          </a:bodyPr>
          <a:lstStyle/>
          <a:p>
            <a:pPr algn="l"/>
            <a:r>
              <a:rPr lang="en-US" altLang="zh-CN" sz="3200" b="1">
                <a:solidFill>
                  <a:srgbClr val="660033"/>
                </a:solidFill>
                <a:ea typeface="楷体_GB2312" pitchFamily="49" charset="-122"/>
              </a:rPr>
              <a:t>p→230→367→167→237→138→368→239→139</a:t>
            </a:r>
          </a:p>
        </p:txBody>
      </p:sp>
      <p:sp>
        <p:nvSpPr>
          <p:cNvPr id="25" name="Rectangle 6"/>
          <p:cNvSpPr>
            <a:spLocks noChangeArrowheads="1"/>
          </p:cNvSpPr>
          <p:nvPr/>
        </p:nvSpPr>
        <p:spPr bwMode="auto">
          <a:xfrm>
            <a:off x="381000" y="2057400"/>
            <a:ext cx="8707833" cy="766557"/>
          </a:xfrm>
          <a:prstGeom prst="rect">
            <a:avLst/>
          </a:prstGeom>
          <a:noFill/>
          <a:ln w="9525">
            <a:noFill/>
            <a:miter lim="800000"/>
            <a:headEnd/>
            <a:tailEnd/>
          </a:ln>
          <a:effectLst/>
        </p:spPr>
        <p:txBody>
          <a:bodyPr wrap="none">
            <a:spAutoFit/>
          </a:bodyPr>
          <a:lstStyle/>
          <a:p>
            <a:pPr algn="l">
              <a:lnSpc>
                <a:spcPct val="120000"/>
              </a:lnSpc>
            </a:pPr>
            <a:r>
              <a:rPr lang="en-US" altLang="zh-CN" sz="4000" dirty="0">
                <a:solidFill>
                  <a:srgbClr val="006666"/>
                </a:solidFill>
                <a:ea typeface="楷体_GB2312" pitchFamily="49" charset="-122"/>
              </a:rPr>
              <a:t>f[</a:t>
            </a:r>
            <a:r>
              <a:rPr lang="en-US" altLang="zh-CN" sz="4000" b="1" dirty="0">
                <a:solidFill>
                  <a:srgbClr val="FF0000"/>
                </a:solidFill>
                <a:ea typeface="楷体_GB2312" pitchFamily="49" charset="-122"/>
              </a:rPr>
              <a:t>3</a:t>
            </a:r>
            <a:r>
              <a:rPr lang="en-US" altLang="zh-CN" sz="4000" dirty="0">
                <a:solidFill>
                  <a:srgbClr val="006666"/>
                </a:solidFill>
                <a:ea typeface="楷体_GB2312" pitchFamily="49" charset="-122"/>
              </a:rPr>
              <a:t>]                                                      </a:t>
            </a:r>
            <a:r>
              <a:rPr lang="en-US" altLang="zh-CN" sz="4000" dirty="0" smtClean="0">
                <a:solidFill>
                  <a:srgbClr val="006666"/>
                </a:solidFill>
                <a:ea typeface="楷体_GB2312" pitchFamily="49" charset="-122"/>
              </a:rPr>
              <a:t>e[</a:t>
            </a:r>
            <a:r>
              <a:rPr lang="en-US" altLang="zh-CN" sz="4000" b="1" dirty="0" smtClean="0">
                <a:solidFill>
                  <a:srgbClr val="FF0000"/>
                </a:solidFill>
                <a:ea typeface="楷体_GB2312" pitchFamily="49" charset="-122"/>
              </a:rPr>
              <a:t>3</a:t>
            </a:r>
            <a:r>
              <a:rPr lang="en-US" altLang="zh-CN" sz="4000" dirty="0">
                <a:solidFill>
                  <a:srgbClr val="006666"/>
                </a:solidFill>
                <a:ea typeface="楷体_GB2312" pitchFamily="49" charset="-122"/>
              </a:rPr>
              <a:t>]</a:t>
            </a:r>
            <a:endParaRPr lang="en-US" altLang="zh-CN" sz="4000" dirty="0">
              <a:ea typeface="楷体_GB2312" pitchFamily="49" charset="-122"/>
            </a:endParaRPr>
          </a:p>
        </p:txBody>
      </p:sp>
      <p:sp>
        <p:nvSpPr>
          <p:cNvPr id="26" name="Rectangle 7"/>
          <p:cNvSpPr>
            <a:spLocks noChangeArrowheads="1"/>
          </p:cNvSpPr>
          <p:nvPr/>
        </p:nvSpPr>
        <p:spPr bwMode="auto">
          <a:xfrm>
            <a:off x="381000" y="3200400"/>
            <a:ext cx="6143028" cy="766557"/>
          </a:xfrm>
          <a:prstGeom prst="rect">
            <a:avLst/>
          </a:prstGeom>
          <a:noFill/>
          <a:ln w="9525">
            <a:noFill/>
            <a:miter lim="800000"/>
            <a:headEnd/>
            <a:tailEnd/>
          </a:ln>
          <a:effectLst/>
        </p:spPr>
        <p:txBody>
          <a:bodyPr wrap="none">
            <a:spAutoFit/>
          </a:bodyPr>
          <a:lstStyle/>
          <a:p>
            <a:pPr algn="l">
              <a:lnSpc>
                <a:spcPct val="120000"/>
              </a:lnSpc>
            </a:pPr>
            <a:r>
              <a:rPr lang="en-US" altLang="zh-CN" sz="4000" dirty="0">
                <a:solidFill>
                  <a:srgbClr val="006666"/>
                </a:solidFill>
                <a:ea typeface="楷体_GB2312" pitchFamily="49" charset="-122"/>
              </a:rPr>
              <a:t>f[</a:t>
            </a:r>
            <a:r>
              <a:rPr lang="en-US" altLang="zh-CN" sz="4000" b="1" dirty="0">
                <a:solidFill>
                  <a:srgbClr val="0000FF"/>
                </a:solidFill>
                <a:ea typeface="楷体_GB2312" pitchFamily="49" charset="-122"/>
              </a:rPr>
              <a:t>6</a:t>
            </a:r>
            <a:r>
              <a:rPr lang="en-US" altLang="zh-CN" sz="4000" dirty="0">
                <a:solidFill>
                  <a:srgbClr val="006666"/>
                </a:solidFill>
                <a:ea typeface="楷体_GB2312" pitchFamily="49" charset="-122"/>
              </a:rPr>
              <a:t>]                                  </a:t>
            </a:r>
            <a:r>
              <a:rPr lang="en-US" altLang="zh-CN" sz="4000" dirty="0" smtClean="0">
                <a:solidFill>
                  <a:srgbClr val="006666"/>
                </a:solidFill>
                <a:ea typeface="楷体_GB2312" pitchFamily="49" charset="-122"/>
              </a:rPr>
              <a:t>e[</a:t>
            </a:r>
            <a:r>
              <a:rPr lang="en-US" altLang="zh-CN" sz="4000" b="1" dirty="0" smtClean="0">
                <a:solidFill>
                  <a:srgbClr val="0000FF"/>
                </a:solidFill>
                <a:ea typeface="楷体_GB2312" pitchFamily="49" charset="-122"/>
              </a:rPr>
              <a:t>6</a:t>
            </a:r>
            <a:r>
              <a:rPr lang="en-US" altLang="zh-CN" sz="4000" dirty="0">
                <a:solidFill>
                  <a:srgbClr val="006666"/>
                </a:solidFill>
                <a:ea typeface="楷体_GB2312" pitchFamily="49" charset="-122"/>
              </a:rPr>
              <a:t>]</a:t>
            </a:r>
          </a:p>
        </p:txBody>
      </p:sp>
      <p:sp>
        <p:nvSpPr>
          <p:cNvPr id="27" name="Rectangle 8"/>
          <p:cNvSpPr>
            <a:spLocks noChangeArrowheads="1"/>
          </p:cNvSpPr>
          <p:nvPr/>
        </p:nvSpPr>
        <p:spPr bwMode="auto">
          <a:xfrm>
            <a:off x="1143000" y="2193925"/>
            <a:ext cx="7042150" cy="701675"/>
          </a:xfrm>
          <a:prstGeom prst="rect">
            <a:avLst/>
          </a:prstGeom>
          <a:noFill/>
          <a:ln w="9525">
            <a:noFill/>
            <a:miter lim="800000"/>
            <a:headEnd/>
            <a:tailEnd/>
          </a:ln>
          <a:effectLst/>
        </p:spPr>
        <p:txBody>
          <a:bodyPr wrap="none">
            <a:spAutoFit/>
          </a:bodyPr>
          <a:lstStyle/>
          <a:p>
            <a:pPr algn="l"/>
            <a:r>
              <a:rPr lang="en-US" altLang="zh-CN" sz="4000" dirty="0">
                <a:solidFill>
                  <a:srgbClr val="006666"/>
                </a:solidFill>
                <a:ea typeface="楷体_GB2312" pitchFamily="49" charset="-122"/>
              </a:rPr>
              <a:t>→</a:t>
            </a:r>
            <a:r>
              <a:rPr lang="en-US" altLang="zh-CN" sz="4000" dirty="0">
                <a:ea typeface="楷体_GB2312" pitchFamily="49" charset="-122"/>
              </a:rPr>
              <a:t>2</a:t>
            </a:r>
            <a:r>
              <a:rPr lang="en-US" altLang="zh-CN" sz="4000" b="1" dirty="0">
                <a:solidFill>
                  <a:srgbClr val="FF0000"/>
                </a:solidFill>
                <a:ea typeface="楷体_GB2312" pitchFamily="49" charset="-122"/>
              </a:rPr>
              <a:t>3</a:t>
            </a:r>
            <a:r>
              <a:rPr lang="en-US" altLang="zh-CN" sz="4000" dirty="0">
                <a:ea typeface="楷体_GB2312" pitchFamily="49" charset="-122"/>
              </a:rPr>
              <a:t>0                                        </a:t>
            </a:r>
            <a:r>
              <a:rPr lang="en-US" altLang="zh-CN" sz="4000" dirty="0" smtClean="0">
                <a:solidFill>
                  <a:srgbClr val="006666"/>
                </a:solidFill>
                <a:ea typeface="楷体_GB2312" pitchFamily="49" charset="-122"/>
              </a:rPr>
              <a:t>←</a:t>
            </a:r>
            <a:endParaRPr lang="en-US" altLang="zh-CN" sz="4000" dirty="0">
              <a:solidFill>
                <a:srgbClr val="006666"/>
              </a:solidFill>
              <a:ea typeface="楷体_GB2312" pitchFamily="49" charset="-122"/>
            </a:endParaRPr>
          </a:p>
        </p:txBody>
      </p:sp>
      <p:sp>
        <p:nvSpPr>
          <p:cNvPr id="28" name="Rectangle 9"/>
          <p:cNvSpPr>
            <a:spLocks noChangeArrowheads="1"/>
          </p:cNvSpPr>
          <p:nvPr/>
        </p:nvSpPr>
        <p:spPr bwMode="auto">
          <a:xfrm>
            <a:off x="2432050" y="2193925"/>
            <a:ext cx="1454150" cy="701675"/>
          </a:xfrm>
          <a:prstGeom prst="rect">
            <a:avLst/>
          </a:prstGeom>
          <a:noFill/>
          <a:ln w="9525">
            <a:noFill/>
            <a:miter lim="800000"/>
            <a:headEnd/>
            <a:tailEnd/>
          </a:ln>
          <a:effectLst/>
        </p:spPr>
        <p:txBody>
          <a:bodyPr wrap="none">
            <a:spAutoFit/>
          </a:bodyPr>
          <a:lstStyle/>
          <a:p>
            <a:pPr algn="l"/>
            <a:r>
              <a:rPr lang="en-US" altLang="zh-CN" sz="4000">
                <a:ea typeface="楷体_GB2312" pitchFamily="49" charset="-122"/>
              </a:rPr>
              <a:t>→2</a:t>
            </a:r>
            <a:r>
              <a:rPr lang="en-US" altLang="zh-CN" sz="4000" b="1">
                <a:solidFill>
                  <a:srgbClr val="FF0000"/>
                </a:solidFill>
                <a:ea typeface="楷体_GB2312" pitchFamily="49" charset="-122"/>
              </a:rPr>
              <a:t>3</a:t>
            </a:r>
            <a:r>
              <a:rPr lang="en-US" altLang="zh-CN" sz="4000">
                <a:ea typeface="楷体_GB2312" pitchFamily="49" charset="-122"/>
              </a:rPr>
              <a:t>7</a:t>
            </a:r>
          </a:p>
        </p:txBody>
      </p:sp>
      <p:sp>
        <p:nvSpPr>
          <p:cNvPr id="29" name="Rectangle 10"/>
          <p:cNvSpPr>
            <a:spLocks noChangeArrowheads="1"/>
          </p:cNvSpPr>
          <p:nvPr/>
        </p:nvSpPr>
        <p:spPr bwMode="auto">
          <a:xfrm>
            <a:off x="3657600" y="2193925"/>
            <a:ext cx="1454150" cy="701675"/>
          </a:xfrm>
          <a:prstGeom prst="rect">
            <a:avLst/>
          </a:prstGeom>
          <a:noFill/>
          <a:ln w="9525">
            <a:noFill/>
            <a:miter lim="800000"/>
            <a:headEnd/>
            <a:tailEnd/>
          </a:ln>
          <a:effectLst/>
        </p:spPr>
        <p:txBody>
          <a:bodyPr wrap="none">
            <a:spAutoFit/>
          </a:bodyPr>
          <a:lstStyle/>
          <a:p>
            <a:pPr algn="l"/>
            <a:r>
              <a:rPr lang="en-US" altLang="zh-CN" sz="4000">
                <a:ea typeface="楷体_GB2312" pitchFamily="49" charset="-122"/>
              </a:rPr>
              <a:t>→1</a:t>
            </a:r>
            <a:r>
              <a:rPr lang="en-US" altLang="zh-CN" sz="4000" b="1">
                <a:solidFill>
                  <a:srgbClr val="FF0000"/>
                </a:solidFill>
                <a:ea typeface="楷体_GB2312" pitchFamily="49" charset="-122"/>
              </a:rPr>
              <a:t>3</a:t>
            </a:r>
            <a:r>
              <a:rPr lang="en-US" altLang="zh-CN" sz="4000">
                <a:ea typeface="楷体_GB2312" pitchFamily="49" charset="-122"/>
              </a:rPr>
              <a:t>8</a:t>
            </a:r>
          </a:p>
        </p:txBody>
      </p:sp>
      <p:sp>
        <p:nvSpPr>
          <p:cNvPr id="30" name="Rectangle 11"/>
          <p:cNvSpPr>
            <a:spLocks noChangeArrowheads="1"/>
          </p:cNvSpPr>
          <p:nvPr/>
        </p:nvSpPr>
        <p:spPr bwMode="auto">
          <a:xfrm>
            <a:off x="4876800" y="2193925"/>
            <a:ext cx="1454150" cy="701675"/>
          </a:xfrm>
          <a:prstGeom prst="rect">
            <a:avLst/>
          </a:prstGeom>
          <a:noFill/>
          <a:ln w="9525">
            <a:noFill/>
            <a:miter lim="800000"/>
            <a:headEnd/>
            <a:tailEnd/>
          </a:ln>
          <a:effectLst/>
        </p:spPr>
        <p:txBody>
          <a:bodyPr wrap="none">
            <a:spAutoFit/>
          </a:bodyPr>
          <a:lstStyle/>
          <a:p>
            <a:pPr algn="l"/>
            <a:r>
              <a:rPr lang="en-US" altLang="zh-CN" sz="4000">
                <a:ea typeface="楷体_GB2312" pitchFamily="49" charset="-122"/>
              </a:rPr>
              <a:t>→2</a:t>
            </a:r>
            <a:r>
              <a:rPr lang="en-US" altLang="zh-CN" sz="4000" b="1">
                <a:solidFill>
                  <a:srgbClr val="FF0000"/>
                </a:solidFill>
                <a:ea typeface="楷体_GB2312" pitchFamily="49" charset="-122"/>
              </a:rPr>
              <a:t>3</a:t>
            </a:r>
            <a:r>
              <a:rPr lang="en-US" altLang="zh-CN" sz="4000">
                <a:ea typeface="楷体_GB2312" pitchFamily="49" charset="-122"/>
              </a:rPr>
              <a:t>9</a:t>
            </a:r>
          </a:p>
        </p:txBody>
      </p:sp>
      <p:sp>
        <p:nvSpPr>
          <p:cNvPr id="31" name="Rectangle 12"/>
          <p:cNvSpPr>
            <a:spLocks noChangeArrowheads="1"/>
          </p:cNvSpPr>
          <p:nvPr/>
        </p:nvSpPr>
        <p:spPr bwMode="auto">
          <a:xfrm>
            <a:off x="6172200" y="2193925"/>
            <a:ext cx="1454150" cy="701675"/>
          </a:xfrm>
          <a:prstGeom prst="rect">
            <a:avLst/>
          </a:prstGeom>
          <a:noFill/>
          <a:ln w="9525">
            <a:noFill/>
            <a:miter lim="800000"/>
            <a:headEnd/>
            <a:tailEnd/>
          </a:ln>
          <a:effectLst/>
        </p:spPr>
        <p:txBody>
          <a:bodyPr wrap="none">
            <a:spAutoFit/>
          </a:bodyPr>
          <a:lstStyle/>
          <a:p>
            <a:pPr algn="l"/>
            <a:r>
              <a:rPr lang="en-US" altLang="zh-CN" sz="4000">
                <a:ea typeface="楷体_GB2312" pitchFamily="49" charset="-122"/>
              </a:rPr>
              <a:t>→1</a:t>
            </a:r>
            <a:r>
              <a:rPr lang="en-US" altLang="zh-CN" sz="4000" b="1">
                <a:solidFill>
                  <a:srgbClr val="FF0000"/>
                </a:solidFill>
                <a:ea typeface="楷体_GB2312" pitchFamily="49" charset="-122"/>
              </a:rPr>
              <a:t>3</a:t>
            </a:r>
            <a:r>
              <a:rPr lang="en-US" altLang="zh-CN" sz="4000">
                <a:ea typeface="楷体_GB2312" pitchFamily="49" charset="-122"/>
              </a:rPr>
              <a:t>9</a:t>
            </a:r>
          </a:p>
        </p:txBody>
      </p:sp>
      <p:sp>
        <p:nvSpPr>
          <p:cNvPr id="32" name="Rectangle 13"/>
          <p:cNvSpPr>
            <a:spLocks noChangeArrowheads="1"/>
          </p:cNvSpPr>
          <p:nvPr/>
        </p:nvSpPr>
        <p:spPr bwMode="auto">
          <a:xfrm>
            <a:off x="1143000" y="3336925"/>
            <a:ext cx="4502150" cy="701675"/>
          </a:xfrm>
          <a:prstGeom prst="rect">
            <a:avLst/>
          </a:prstGeom>
          <a:noFill/>
          <a:ln w="9525">
            <a:noFill/>
            <a:miter lim="800000"/>
            <a:headEnd/>
            <a:tailEnd/>
          </a:ln>
          <a:effectLst/>
        </p:spPr>
        <p:txBody>
          <a:bodyPr wrap="none">
            <a:spAutoFit/>
          </a:bodyPr>
          <a:lstStyle/>
          <a:p>
            <a:pPr algn="l"/>
            <a:r>
              <a:rPr lang="en-US" altLang="zh-CN" sz="4000">
                <a:solidFill>
                  <a:srgbClr val="006666"/>
                </a:solidFill>
                <a:ea typeface="楷体_GB2312" pitchFamily="49" charset="-122"/>
              </a:rPr>
              <a:t>→</a:t>
            </a:r>
            <a:r>
              <a:rPr lang="en-US" altLang="zh-CN" sz="4000">
                <a:ea typeface="楷体_GB2312" pitchFamily="49" charset="-122"/>
              </a:rPr>
              <a:t>3</a:t>
            </a:r>
            <a:r>
              <a:rPr lang="en-US" altLang="zh-CN" sz="4000" b="1">
                <a:solidFill>
                  <a:srgbClr val="0000FF"/>
                </a:solidFill>
                <a:ea typeface="楷体_GB2312" pitchFamily="49" charset="-122"/>
              </a:rPr>
              <a:t>6</a:t>
            </a:r>
            <a:r>
              <a:rPr lang="en-US" altLang="zh-CN" sz="4000">
                <a:ea typeface="楷体_GB2312" pitchFamily="49" charset="-122"/>
              </a:rPr>
              <a:t>7                    </a:t>
            </a:r>
            <a:r>
              <a:rPr lang="en-US" altLang="zh-CN" sz="4000">
                <a:solidFill>
                  <a:srgbClr val="006666"/>
                </a:solidFill>
                <a:ea typeface="楷体_GB2312" pitchFamily="49" charset="-122"/>
              </a:rPr>
              <a:t>←</a:t>
            </a:r>
          </a:p>
        </p:txBody>
      </p:sp>
      <p:sp>
        <p:nvSpPr>
          <p:cNvPr id="33" name="Rectangle 14"/>
          <p:cNvSpPr>
            <a:spLocks noChangeArrowheads="1"/>
          </p:cNvSpPr>
          <p:nvPr/>
        </p:nvSpPr>
        <p:spPr bwMode="auto">
          <a:xfrm>
            <a:off x="2362200" y="3336925"/>
            <a:ext cx="1454150" cy="701675"/>
          </a:xfrm>
          <a:prstGeom prst="rect">
            <a:avLst/>
          </a:prstGeom>
          <a:noFill/>
          <a:ln w="9525">
            <a:noFill/>
            <a:miter lim="800000"/>
            <a:headEnd/>
            <a:tailEnd/>
          </a:ln>
          <a:effectLst/>
        </p:spPr>
        <p:txBody>
          <a:bodyPr wrap="none">
            <a:spAutoFit/>
          </a:bodyPr>
          <a:lstStyle/>
          <a:p>
            <a:pPr algn="l"/>
            <a:r>
              <a:rPr lang="en-US" altLang="zh-CN" sz="4000">
                <a:ea typeface="楷体_GB2312" pitchFamily="49" charset="-122"/>
              </a:rPr>
              <a:t>→1</a:t>
            </a:r>
            <a:r>
              <a:rPr lang="en-US" altLang="zh-CN" sz="4000" b="1">
                <a:solidFill>
                  <a:srgbClr val="0000FF"/>
                </a:solidFill>
                <a:ea typeface="楷体_GB2312" pitchFamily="49" charset="-122"/>
              </a:rPr>
              <a:t>6</a:t>
            </a:r>
            <a:r>
              <a:rPr lang="en-US" altLang="zh-CN" sz="4000">
                <a:ea typeface="楷体_GB2312" pitchFamily="49" charset="-122"/>
              </a:rPr>
              <a:t>7</a:t>
            </a:r>
          </a:p>
        </p:txBody>
      </p:sp>
      <p:sp>
        <p:nvSpPr>
          <p:cNvPr id="34" name="Rectangle 15"/>
          <p:cNvSpPr>
            <a:spLocks noChangeArrowheads="1"/>
          </p:cNvSpPr>
          <p:nvPr/>
        </p:nvSpPr>
        <p:spPr bwMode="auto">
          <a:xfrm>
            <a:off x="3657600" y="3336925"/>
            <a:ext cx="1454150" cy="701675"/>
          </a:xfrm>
          <a:prstGeom prst="rect">
            <a:avLst/>
          </a:prstGeom>
          <a:noFill/>
          <a:ln w="9525">
            <a:noFill/>
            <a:miter lim="800000"/>
            <a:headEnd/>
            <a:tailEnd/>
          </a:ln>
          <a:effectLst/>
        </p:spPr>
        <p:txBody>
          <a:bodyPr wrap="none">
            <a:spAutoFit/>
          </a:bodyPr>
          <a:lstStyle/>
          <a:p>
            <a:pPr algn="l"/>
            <a:r>
              <a:rPr lang="en-US" altLang="zh-CN" sz="4000">
                <a:ea typeface="楷体_GB2312" pitchFamily="49" charset="-122"/>
              </a:rPr>
              <a:t>→3</a:t>
            </a:r>
            <a:r>
              <a:rPr lang="en-US" altLang="zh-CN" sz="4000" b="1">
                <a:solidFill>
                  <a:srgbClr val="0000FF"/>
                </a:solidFill>
                <a:ea typeface="楷体_GB2312" pitchFamily="49" charset="-122"/>
              </a:rPr>
              <a:t>6</a:t>
            </a:r>
            <a:r>
              <a:rPr lang="en-US" altLang="zh-CN" sz="4000">
                <a:ea typeface="楷体_GB2312" pitchFamily="49" charset="-122"/>
              </a:rPr>
              <a:t>8</a:t>
            </a:r>
          </a:p>
        </p:txBody>
      </p:sp>
      <p:sp>
        <p:nvSpPr>
          <p:cNvPr id="35" name="Rectangle 16"/>
          <p:cNvSpPr>
            <a:spLocks noChangeArrowheads="1"/>
          </p:cNvSpPr>
          <p:nvPr/>
        </p:nvSpPr>
        <p:spPr bwMode="auto">
          <a:xfrm>
            <a:off x="5791200" y="5337212"/>
            <a:ext cx="3241675" cy="579437"/>
          </a:xfrm>
          <a:prstGeom prst="rect">
            <a:avLst/>
          </a:prstGeom>
          <a:noFill/>
          <a:ln w="9525">
            <a:noFill/>
            <a:miter lim="800000"/>
            <a:headEnd/>
            <a:tailEnd/>
          </a:ln>
          <a:effectLst/>
        </p:spPr>
        <p:txBody>
          <a:bodyPr wrap="none">
            <a:spAutoFit/>
          </a:bodyPr>
          <a:lstStyle/>
          <a:p>
            <a:pPr algn="l"/>
            <a:r>
              <a:rPr lang="en-US" altLang="zh-CN" sz="3200" b="1">
                <a:solidFill>
                  <a:srgbClr val="660033"/>
                </a:solidFill>
                <a:ea typeface="楷体_GB2312" pitchFamily="49" charset="-122"/>
              </a:rPr>
              <a:t>→367→167→368</a:t>
            </a:r>
          </a:p>
        </p:txBody>
      </p:sp>
      <p:sp>
        <p:nvSpPr>
          <p:cNvPr id="36" name="Rectangle 17"/>
          <p:cNvSpPr>
            <a:spLocks noChangeArrowheads="1"/>
          </p:cNvSpPr>
          <p:nvPr/>
        </p:nvSpPr>
        <p:spPr bwMode="auto">
          <a:xfrm>
            <a:off x="457200" y="4494478"/>
            <a:ext cx="3057247" cy="626710"/>
          </a:xfrm>
          <a:prstGeom prst="rect">
            <a:avLst/>
          </a:prstGeom>
          <a:noFill/>
          <a:ln w="9525">
            <a:noFill/>
            <a:miter lim="800000"/>
            <a:headEnd/>
            <a:tailEnd/>
          </a:ln>
          <a:effectLst/>
        </p:spPr>
        <p:txBody>
          <a:bodyPr wrap="none">
            <a:spAutoFit/>
          </a:bodyPr>
          <a:lstStyle/>
          <a:p>
            <a:pPr algn="l">
              <a:lnSpc>
                <a:spcPct val="120000"/>
              </a:lnSpc>
            </a:pPr>
            <a:r>
              <a:rPr lang="zh-CN" altLang="en-US" sz="3200" dirty="0">
                <a:solidFill>
                  <a:srgbClr val="990000"/>
                </a:solidFill>
                <a:ea typeface="隶书" pitchFamily="49" charset="-122"/>
              </a:rPr>
              <a:t>进行第二次收集</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wipe(left)">
                                      <p:cBhvr>
                                        <p:cTn id="26" dur="500"/>
                                        <p:tgtEl>
                                          <p:spTgt spid="3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left)">
                                      <p:cBhvr>
                                        <p:cTn id="36" dur="500"/>
                                        <p:tgtEl>
                                          <p:spTgt spid="2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left)">
                                      <p:cBhvr>
                                        <p:cTn id="41" dur="500"/>
                                        <p:tgtEl>
                                          <p:spTgt spid="2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left)">
                                      <p:cBhvr>
                                        <p:cTn id="46" dur="500"/>
                                        <p:tgtEl>
                                          <p:spTgt spid="3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wipe(left)">
                                      <p:cBhvr>
                                        <p:cTn id="51" dur="500"/>
                                        <p:tgtEl>
                                          <p:spTgt spid="3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left)">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left)">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left)">
                                      <p:cBhvr>
                                        <p:cTn id="7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utoUpdateAnimBg="0"/>
      <p:bldP spid="23" grpId="0" autoUpdateAnimBg="0"/>
      <p:bldP spid="25" grpId="0" autoUpdateAnimBg="0"/>
      <p:bldP spid="26" grpId="0" autoUpdateAnimBg="0"/>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P spid="36" grpId="0"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4616450"/>
            <a:ext cx="8255786" cy="776751"/>
          </a:xfrm>
          <a:prstGeom prst="rect">
            <a:avLst/>
          </a:prstGeom>
          <a:noFill/>
          <a:ln w="9525">
            <a:noFill/>
            <a:miter lim="800000"/>
            <a:headEnd/>
            <a:tailEnd/>
          </a:ln>
          <a:effectLst/>
        </p:spPr>
        <p:txBody>
          <a:bodyPr wrap="none">
            <a:spAutoFit/>
          </a:bodyPr>
          <a:lstStyle/>
          <a:p>
            <a:pPr algn="l">
              <a:lnSpc>
                <a:spcPct val="130000"/>
              </a:lnSpc>
            </a:pPr>
            <a:r>
              <a:rPr lang="en-US" altLang="zh-CN" sz="3800" dirty="0">
                <a:ea typeface="楷体_GB2312" pitchFamily="49" charset="-122"/>
              </a:rPr>
              <a:t>  </a:t>
            </a:r>
            <a:r>
              <a:rPr lang="zh-CN" altLang="en-US" sz="3200" b="1" dirty="0">
                <a:solidFill>
                  <a:srgbClr val="990000"/>
                </a:solidFill>
                <a:ea typeface="隶书" pitchFamily="49" charset="-122"/>
              </a:rPr>
              <a:t>进行第三次收集之后便得到记录的有序序列</a:t>
            </a:r>
            <a:endParaRPr lang="zh-CN" altLang="en-US" sz="3200" dirty="0">
              <a:solidFill>
                <a:srgbClr val="990000"/>
              </a:solidFill>
              <a:ea typeface="楷体_GB2312" pitchFamily="49" charset="-122"/>
            </a:endParaRPr>
          </a:p>
        </p:txBody>
      </p:sp>
      <p:sp>
        <p:nvSpPr>
          <p:cNvPr id="3" name="Text Box 3"/>
          <p:cNvSpPr txBox="1">
            <a:spLocks noChangeArrowheads="1"/>
          </p:cNvSpPr>
          <p:nvPr/>
        </p:nvSpPr>
        <p:spPr bwMode="auto">
          <a:xfrm>
            <a:off x="1143000" y="1752600"/>
            <a:ext cx="5545108" cy="757130"/>
          </a:xfrm>
          <a:prstGeom prst="rect">
            <a:avLst/>
          </a:prstGeom>
          <a:noFill/>
          <a:ln w="9525">
            <a:noFill/>
            <a:miter lim="800000"/>
            <a:headEnd/>
            <a:tailEnd/>
          </a:ln>
          <a:effectLst/>
        </p:spPr>
        <p:txBody>
          <a:bodyPr wrap="none">
            <a:spAutoFit/>
          </a:bodyPr>
          <a:lstStyle/>
          <a:p>
            <a:pPr algn="l">
              <a:lnSpc>
                <a:spcPct val="120000"/>
              </a:lnSpc>
            </a:pPr>
            <a:r>
              <a:rPr lang="en-US" altLang="zh-CN" sz="3600" dirty="0">
                <a:solidFill>
                  <a:srgbClr val="006666"/>
                </a:solidFill>
                <a:ea typeface="楷体_GB2312" pitchFamily="49" charset="-122"/>
              </a:rPr>
              <a:t>f[</a:t>
            </a:r>
            <a:r>
              <a:rPr lang="en-US" altLang="zh-CN" sz="3600" b="1" dirty="0">
                <a:solidFill>
                  <a:srgbClr val="FF0000"/>
                </a:solidFill>
                <a:ea typeface="楷体_GB2312" pitchFamily="49" charset="-122"/>
              </a:rPr>
              <a:t>1</a:t>
            </a:r>
            <a:r>
              <a:rPr lang="en-US" altLang="zh-CN" sz="3600" dirty="0">
                <a:solidFill>
                  <a:srgbClr val="006666"/>
                </a:solidFill>
                <a:ea typeface="楷体_GB2312" pitchFamily="49" charset="-122"/>
              </a:rPr>
              <a:t>]                                  </a:t>
            </a:r>
            <a:r>
              <a:rPr lang="en-US" altLang="zh-CN" sz="3600" dirty="0" smtClean="0">
                <a:solidFill>
                  <a:srgbClr val="006666"/>
                </a:solidFill>
                <a:ea typeface="楷体_GB2312" pitchFamily="49" charset="-122"/>
              </a:rPr>
              <a:t>e[</a:t>
            </a:r>
            <a:r>
              <a:rPr lang="en-US" altLang="zh-CN" sz="3600" b="1" dirty="0" smtClean="0">
                <a:solidFill>
                  <a:srgbClr val="FF0000"/>
                </a:solidFill>
                <a:ea typeface="楷体_GB2312" pitchFamily="49" charset="-122"/>
              </a:rPr>
              <a:t>1</a:t>
            </a:r>
            <a:r>
              <a:rPr lang="en-US" altLang="zh-CN" sz="3600" dirty="0">
                <a:solidFill>
                  <a:srgbClr val="006666"/>
                </a:solidFill>
                <a:ea typeface="楷体_GB2312" pitchFamily="49" charset="-122"/>
              </a:rPr>
              <a:t>]</a:t>
            </a:r>
            <a:endParaRPr lang="en-US" altLang="zh-CN" sz="3600" dirty="0">
              <a:ea typeface="楷体_GB2312" pitchFamily="49" charset="-122"/>
            </a:endParaRPr>
          </a:p>
        </p:txBody>
      </p:sp>
      <p:sp>
        <p:nvSpPr>
          <p:cNvPr id="4" name="Text Box 4"/>
          <p:cNvSpPr txBox="1">
            <a:spLocks noChangeArrowheads="1"/>
          </p:cNvSpPr>
          <p:nvPr/>
        </p:nvSpPr>
        <p:spPr bwMode="auto">
          <a:xfrm>
            <a:off x="288925" y="171450"/>
            <a:ext cx="8562975" cy="579438"/>
          </a:xfrm>
          <a:prstGeom prst="rect">
            <a:avLst/>
          </a:prstGeom>
          <a:noFill/>
          <a:ln w="9525">
            <a:noFill/>
            <a:miter lim="800000"/>
            <a:headEnd/>
            <a:tailEnd/>
          </a:ln>
          <a:effectLst/>
        </p:spPr>
        <p:txBody>
          <a:bodyPr wrap="none">
            <a:spAutoFit/>
          </a:bodyPr>
          <a:lstStyle/>
          <a:p>
            <a:pPr algn="l"/>
            <a:r>
              <a:rPr lang="en-US" altLang="zh-CN" sz="3200" b="1" dirty="0">
                <a:solidFill>
                  <a:srgbClr val="660033"/>
                </a:solidFill>
                <a:ea typeface="楷体_GB2312" pitchFamily="49" charset="-122"/>
              </a:rPr>
              <a:t>p→230→237→138→239→139→367→167→368</a:t>
            </a:r>
          </a:p>
        </p:txBody>
      </p:sp>
      <p:sp>
        <p:nvSpPr>
          <p:cNvPr id="5" name="Rectangle 5"/>
          <p:cNvSpPr>
            <a:spLocks noChangeArrowheads="1"/>
          </p:cNvSpPr>
          <p:nvPr/>
        </p:nvSpPr>
        <p:spPr bwMode="auto">
          <a:xfrm>
            <a:off x="287524" y="990600"/>
            <a:ext cx="3068469" cy="584775"/>
          </a:xfrm>
          <a:prstGeom prst="rect">
            <a:avLst/>
          </a:prstGeom>
          <a:noFill/>
          <a:ln w="9525">
            <a:noFill/>
            <a:miter lim="800000"/>
            <a:headEnd/>
            <a:tailEnd/>
          </a:ln>
          <a:effectLst/>
        </p:spPr>
        <p:txBody>
          <a:bodyPr wrap="none">
            <a:spAutoFit/>
          </a:bodyPr>
          <a:lstStyle/>
          <a:p>
            <a:pPr algn="l"/>
            <a:r>
              <a:rPr lang="zh-CN" altLang="en-US" sz="3200" b="1" dirty="0">
                <a:solidFill>
                  <a:srgbClr val="990000"/>
                </a:solidFill>
                <a:ea typeface="隶书" pitchFamily="49" charset="-122"/>
              </a:rPr>
              <a:t>进行第三次分配</a:t>
            </a:r>
          </a:p>
        </p:txBody>
      </p:sp>
      <p:sp>
        <p:nvSpPr>
          <p:cNvPr id="6" name="Rectangle 6"/>
          <p:cNvSpPr>
            <a:spLocks noChangeArrowheads="1"/>
          </p:cNvSpPr>
          <p:nvPr/>
        </p:nvSpPr>
        <p:spPr bwMode="auto">
          <a:xfrm>
            <a:off x="1143000" y="2667000"/>
            <a:ext cx="5545108" cy="699102"/>
          </a:xfrm>
          <a:prstGeom prst="rect">
            <a:avLst/>
          </a:prstGeom>
          <a:noFill/>
          <a:ln w="9525">
            <a:noFill/>
            <a:miter lim="800000"/>
            <a:headEnd/>
            <a:tailEnd/>
          </a:ln>
          <a:effectLst/>
        </p:spPr>
        <p:txBody>
          <a:bodyPr wrap="none">
            <a:spAutoFit/>
          </a:bodyPr>
          <a:lstStyle/>
          <a:p>
            <a:pPr algn="l">
              <a:lnSpc>
                <a:spcPct val="120000"/>
              </a:lnSpc>
            </a:pPr>
            <a:r>
              <a:rPr lang="en-US" altLang="zh-CN" sz="3600" dirty="0">
                <a:solidFill>
                  <a:srgbClr val="006666"/>
                </a:solidFill>
                <a:ea typeface="楷体_GB2312" pitchFamily="49" charset="-122"/>
              </a:rPr>
              <a:t>f[</a:t>
            </a:r>
            <a:r>
              <a:rPr lang="en-US" altLang="zh-CN" sz="3600" b="1" dirty="0">
                <a:solidFill>
                  <a:srgbClr val="0000FF"/>
                </a:solidFill>
                <a:ea typeface="楷体_GB2312" pitchFamily="49" charset="-122"/>
              </a:rPr>
              <a:t>2</a:t>
            </a:r>
            <a:r>
              <a:rPr lang="en-US" altLang="zh-CN" sz="3600" dirty="0">
                <a:solidFill>
                  <a:srgbClr val="006666"/>
                </a:solidFill>
                <a:ea typeface="楷体_GB2312" pitchFamily="49" charset="-122"/>
              </a:rPr>
              <a:t>]                                  </a:t>
            </a:r>
            <a:r>
              <a:rPr lang="en-US" altLang="zh-CN" sz="3600" dirty="0" smtClean="0">
                <a:solidFill>
                  <a:srgbClr val="006666"/>
                </a:solidFill>
                <a:ea typeface="楷体_GB2312" pitchFamily="49" charset="-122"/>
              </a:rPr>
              <a:t>e[</a:t>
            </a:r>
            <a:r>
              <a:rPr lang="en-US" altLang="zh-CN" sz="3600" b="1" dirty="0" smtClean="0">
                <a:solidFill>
                  <a:srgbClr val="0000FF"/>
                </a:solidFill>
                <a:ea typeface="楷体_GB2312" pitchFamily="49" charset="-122"/>
              </a:rPr>
              <a:t>2</a:t>
            </a:r>
            <a:r>
              <a:rPr lang="en-US" altLang="zh-CN" sz="3600" dirty="0">
                <a:solidFill>
                  <a:srgbClr val="006666"/>
                </a:solidFill>
                <a:ea typeface="楷体_GB2312" pitchFamily="49" charset="-122"/>
              </a:rPr>
              <a:t>]</a:t>
            </a:r>
            <a:endParaRPr lang="en-US" altLang="zh-CN" sz="3600" dirty="0">
              <a:ea typeface="楷体_GB2312" pitchFamily="49" charset="-122"/>
            </a:endParaRPr>
          </a:p>
        </p:txBody>
      </p:sp>
      <p:sp>
        <p:nvSpPr>
          <p:cNvPr id="7" name="Rectangle 7"/>
          <p:cNvSpPr>
            <a:spLocks noChangeArrowheads="1"/>
          </p:cNvSpPr>
          <p:nvPr/>
        </p:nvSpPr>
        <p:spPr bwMode="auto">
          <a:xfrm>
            <a:off x="1143000" y="3581400"/>
            <a:ext cx="4390946" cy="699102"/>
          </a:xfrm>
          <a:prstGeom prst="rect">
            <a:avLst/>
          </a:prstGeom>
          <a:noFill/>
          <a:ln w="9525">
            <a:noFill/>
            <a:miter lim="800000"/>
            <a:headEnd/>
            <a:tailEnd/>
          </a:ln>
          <a:effectLst/>
        </p:spPr>
        <p:txBody>
          <a:bodyPr wrap="none">
            <a:spAutoFit/>
          </a:bodyPr>
          <a:lstStyle/>
          <a:p>
            <a:pPr algn="l">
              <a:lnSpc>
                <a:spcPct val="120000"/>
              </a:lnSpc>
            </a:pPr>
            <a:r>
              <a:rPr lang="en-US" altLang="zh-CN" sz="3600" dirty="0">
                <a:solidFill>
                  <a:srgbClr val="006666"/>
                </a:solidFill>
                <a:ea typeface="楷体_GB2312" pitchFamily="49" charset="-122"/>
              </a:rPr>
              <a:t>f[</a:t>
            </a:r>
            <a:r>
              <a:rPr lang="en-US" altLang="zh-CN" sz="3600" b="1" dirty="0">
                <a:solidFill>
                  <a:srgbClr val="FF00FF"/>
                </a:solidFill>
                <a:ea typeface="楷体_GB2312" pitchFamily="49" charset="-122"/>
              </a:rPr>
              <a:t>3</a:t>
            </a:r>
            <a:r>
              <a:rPr lang="en-US" altLang="zh-CN" sz="3600" dirty="0">
                <a:solidFill>
                  <a:srgbClr val="006666"/>
                </a:solidFill>
                <a:ea typeface="楷体_GB2312" pitchFamily="49" charset="-122"/>
              </a:rPr>
              <a:t>]                        </a:t>
            </a:r>
            <a:r>
              <a:rPr lang="en-US" altLang="zh-CN" sz="3600" dirty="0" smtClean="0">
                <a:solidFill>
                  <a:srgbClr val="006666"/>
                </a:solidFill>
                <a:ea typeface="楷体_GB2312" pitchFamily="49" charset="-122"/>
              </a:rPr>
              <a:t>e[</a:t>
            </a:r>
            <a:r>
              <a:rPr lang="en-US" altLang="zh-CN" sz="3600" b="1" dirty="0" smtClean="0">
                <a:solidFill>
                  <a:srgbClr val="FF00FF"/>
                </a:solidFill>
                <a:ea typeface="楷体_GB2312" pitchFamily="49" charset="-122"/>
              </a:rPr>
              <a:t>3</a:t>
            </a:r>
            <a:r>
              <a:rPr lang="en-US" altLang="zh-CN" sz="3600" dirty="0">
                <a:solidFill>
                  <a:srgbClr val="006666"/>
                </a:solidFill>
                <a:ea typeface="楷体_GB2312" pitchFamily="49" charset="-122"/>
              </a:rPr>
              <a:t>]</a:t>
            </a:r>
          </a:p>
        </p:txBody>
      </p:sp>
      <p:sp>
        <p:nvSpPr>
          <p:cNvPr id="8" name="Rectangle 8"/>
          <p:cNvSpPr>
            <a:spLocks noChangeArrowheads="1"/>
          </p:cNvSpPr>
          <p:nvPr/>
        </p:nvSpPr>
        <p:spPr bwMode="auto">
          <a:xfrm>
            <a:off x="1797050" y="1828800"/>
            <a:ext cx="4070350" cy="641350"/>
          </a:xfrm>
          <a:prstGeom prst="rect">
            <a:avLst/>
          </a:prstGeom>
          <a:noFill/>
          <a:ln w="9525">
            <a:noFill/>
            <a:miter lim="800000"/>
            <a:headEnd/>
            <a:tailEnd/>
          </a:ln>
          <a:effectLst/>
        </p:spPr>
        <p:txBody>
          <a:bodyPr wrap="none">
            <a:spAutoFit/>
          </a:bodyPr>
          <a:lstStyle/>
          <a:p>
            <a:pPr algn="l"/>
            <a:r>
              <a:rPr lang="en-US" altLang="zh-CN" sz="3600">
                <a:solidFill>
                  <a:srgbClr val="006666"/>
                </a:solidFill>
                <a:ea typeface="楷体_GB2312" pitchFamily="49" charset="-122"/>
              </a:rPr>
              <a:t>→</a:t>
            </a:r>
            <a:r>
              <a:rPr lang="en-US" altLang="zh-CN" sz="3600" b="1">
                <a:solidFill>
                  <a:srgbClr val="FF0000"/>
                </a:solidFill>
                <a:ea typeface="楷体_GB2312" pitchFamily="49" charset="-122"/>
              </a:rPr>
              <a:t>1</a:t>
            </a:r>
            <a:r>
              <a:rPr lang="en-US" altLang="zh-CN" sz="3600">
                <a:ea typeface="楷体_GB2312" pitchFamily="49" charset="-122"/>
              </a:rPr>
              <a:t>38                    </a:t>
            </a:r>
            <a:r>
              <a:rPr lang="en-US" altLang="zh-CN" sz="3600">
                <a:solidFill>
                  <a:srgbClr val="006666"/>
                </a:solidFill>
                <a:ea typeface="楷体_GB2312" pitchFamily="49" charset="-122"/>
              </a:rPr>
              <a:t>←</a:t>
            </a:r>
          </a:p>
        </p:txBody>
      </p:sp>
      <p:sp>
        <p:nvSpPr>
          <p:cNvPr id="9" name="Rectangle 9"/>
          <p:cNvSpPr>
            <a:spLocks noChangeArrowheads="1"/>
          </p:cNvSpPr>
          <p:nvPr/>
        </p:nvSpPr>
        <p:spPr bwMode="auto">
          <a:xfrm>
            <a:off x="2940050" y="1828800"/>
            <a:ext cx="1327150" cy="641350"/>
          </a:xfrm>
          <a:prstGeom prst="rect">
            <a:avLst/>
          </a:prstGeom>
          <a:noFill/>
          <a:ln w="9525">
            <a:noFill/>
            <a:miter lim="800000"/>
            <a:headEnd/>
            <a:tailEnd/>
          </a:ln>
          <a:effectLst/>
        </p:spPr>
        <p:txBody>
          <a:bodyPr wrap="none">
            <a:spAutoFit/>
          </a:bodyPr>
          <a:lstStyle/>
          <a:p>
            <a:pPr algn="l"/>
            <a:r>
              <a:rPr lang="en-US" altLang="zh-CN" sz="3600">
                <a:ea typeface="楷体_GB2312" pitchFamily="49" charset="-122"/>
              </a:rPr>
              <a:t>→</a:t>
            </a:r>
            <a:r>
              <a:rPr lang="en-US" altLang="zh-CN" sz="3600" b="1">
                <a:solidFill>
                  <a:srgbClr val="FF0000"/>
                </a:solidFill>
                <a:ea typeface="楷体_GB2312" pitchFamily="49" charset="-122"/>
              </a:rPr>
              <a:t>1</a:t>
            </a:r>
            <a:r>
              <a:rPr lang="en-US" altLang="zh-CN" sz="3600">
                <a:ea typeface="楷体_GB2312" pitchFamily="49" charset="-122"/>
              </a:rPr>
              <a:t>39</a:t>
            </a:r>
          </a:p>
        </p:txBody>
      </p:sp>
      <p:sp>
        <p:nvSpPr>
          <p:cNvPr id="10" name="Rectangle 10"/>
          <p:cNvSpPr>
            <a:spLocks noChangeArrowheads="1"/>
          </p:cNvSpPr>
          <p:nvPr/>
        </p:nvSpPr>
        <p:spPr bwMode="auto">
          <a:xfrm>
            <a:off x="4114800" y="1860550"/>
            <a:ext cx="1327150" cy="641350"/>
          </a:xfrm>
          <a:prstGeom prst="rect">
            <a:avLst/>
          </a:prstGeom>
          <a:noFill/>
          <a:ln w="9525">
            <a:noFill/>
            <a:miter lim="800000"/>
            <a:headEnd/>
            <a:tailEnd/>
          </a:ln>
          <a:effectLst/>
        </p:spPr>
        <p:txBody>
          <a:bodyPr wrap="none">
            <a:spAutoFit/>
          </a:bodyPr>
          <a:lstStyle/>
          <a:p>
            <a:pPr algn="l"/>
            <a:r>
              <a:rPr lang="en-US" altLang="zh-CN" sz="3600">
                <a:ea typeface="楷体_GB2312" pitchFamily="49" charset="-122"/>
              </a:rPr>
              <a:t>→</a:t>
            </a:r>
            <a:r>
              <a:rPr lang="en-US" altLang="zh-CN" sz="3600" b="1">
                <a:solidFill>
                  <a:srgbClr val="FF0000"/>
                </a:solidFill>
                <a:ea typeface="楷体_GB2312" pitchFamily="49" charset="-122"/>
              </a:rPr>
              <a:t>1</a:t>
            </a:r>
            <a:r>
              <a:rPr lang="en-US" altLang="zh-CN" sz="3600">
                <a:ea typeface="楷体_GB2312" pitchFamily="49" charset="-122"/>
              </a:rPr>
              <a:t>67</a:t>
            </a:r>
          </a:p>
        </p:txBody>
      </p:sp>
      <p:sp>
        <p:nvSpPr>
          <p:cNvPr id="11" name="Rectangle 11"/>
          <p:cNvSpPr>
            <a:spLocks noChangeArrowheads="1"/>
          </p:cNvSpPr>
          <p:nvPr/>
        </p:nvSpPr>
        <p:spPr bwMode="auto">
          <a:xfrm>
            <a:off x="1797050" y="2787650"/>
            <a:ext cx="4070350" cy="641350"/>
          </a:xfrm>
          <a:prstGeom prst="rect">
            <a:avLst/>
          </a:prstGeom>
          <a:noFill/>
          <a:ln w="9525">
            <a:noFill/>
            <a:miter lim="800000"/>
            <a:headEnd/>
            <a:tailEnd/>
          </a:ln>
          <a:effectLst/>
        </p:spPr>
        <p:txBody>
          <a:bodyPr wrap="none">
            <a:spAutoFit/>
          </a:bodyPr>
          <a:lstStyle/>
          <a:p>
            <a:pPr algn="l"/>
            <a:r>
              <a:rPr lang="en-US" altLang="zh-CN" sz="3600">
                <a:solidFill>
                  <a:srgbClr val="006666"/>
                </a:solidFill>
                <a:ea typeface="楷体_GB2312" pitchFamily="49" charset="-122"/>
              </a:rPr>
              <a:t>→</a:t>
            </a:r>
            <a:r>
              <a:rPr lang="en-US" altLang="zh-CN" sz="3600" b="1">
                <a:solidFill>
                  <a:srgbClr val="0000FF"/>
                </a:solidFill>
                <a:ea typeface="楷体_GB2312" pitchFamily="49" charset="-122"/>
              </a:rPr>
              <a:t>2</a:t>
            </a:r>
            <a:r>
              <a:rPr lang="en-US" altLang="zh-CN" sz="3600">
                <a:ea typeface="楷体_GB2312" pitchFamily="49" charset="-122"/>
              </a:rPr>
              <a:t>30                    </a:t>
            </a:r>
            <a:r>
              <a:rPr lang="en-US" altLang="zh-CN" sz="3600">
                <a:solidFill>
                  <a:srgbClr val="006666"/>
                </a:solidFill>
                <a:ea typeface="楷体_GB2312" pitchFamily="49" charset="-122"/>
              </a:rPr>
              <a:t>←</a:t>
            </a:r>
          </a:p>
        </p:txBody>
      </p:sp>
      <p:sp>
        <p:nvSpPr>
          <p:cNvPr id="12" name="Rectangle 12"/>
          <p:cNvSpPr>
            <a:spLocks noChangeArrowheads="1"/>
          </p:cNvSpPr>
          <p:nvPr/>
        </p:nvSpPr>
        <p:spPr bwMode="auto">
          <a:xfrm>
            <a:off x="2940050" y="2787650"/>
            <a:ext cx="1327150" cy="641350"/>
          </a:xfrm>
          <a:prstGeom prst="rect">
            <a:avLst/>
          </a:prstGeom>
          <a:noFill/>
          <a:ln w="9525">
            <a:noFill/>
            <a:miter lim="800000"/>
            <a:headEnd/>
            <a:tailEnd/>
          </a:ln>
          <a:effectLst/>
        </p:spPr>
        <p:txBody>
          <a:bodyPr wrap="none">
            <a:spAutoFit/>
          </a:bodyPr>
          <a:lstStyle/>
          <a:p>
            <a:pPr algn="l"/>
            <a:r>
              <a:rPr lang="en-US" altLang="zh-CN" sz="3600">
                <a:ea typeface="楷体_GB2312" pitchFamily="49" charset="-122"/>
              </a:rPr>
              <a:t>→</a:t>
            </a:r>
            <a:r>
              <a:rPr lang="en-US" altLang="zh-CN" sz="3600" b="1">
                <a:solidFill>
                  <a:srgbClr val="0000FF"/>
                </a:solidFill>
                <a:ea typeface="楷体_GB2312" pitchFamily="49" charset="-122"/>
              </a:rPr>
              <a:t>2</a:t>
            </a:r>
            <a:r>
              <a:rPr lang="en-US" altLang="zh-CN" sz="3600">
                <a:ea typeface="楷体_GB2312" pitchFamily="49" charset="-122"/>
              </a:rPr>
              <a:t>37</a:t>
            </a:r>
          </a:p>
        </p:txBody>
      </p:sp>
      <p:sp>
        <p:nvSpPr>
          <p:cNvPr id="13" name="Rectangle 13"/>
          <p:cNvSpPr>
            <a:spLocks noChangeArrowheads="1"/>
          </p:cNvSpPr>
          <p:nvPr/>
        </p:nvSpPr>
        <p:spPr bwMode="auto">
          <a:xfrm>
            <a:off x="4083050" y="2787650"/>
            <a:ext cx="1327150" cy="641350"/>
          </a:xfrm>
          <a:prstGeom prst="rect">
            <a:avLst/>
          </a:prstGeom>
          <a:noFill/>
          <a:ln w="9525">
            <a:noFill/>
            <a:miter lim="800000"/>
            <a:headEnd/>
            <a:tailEnd/>
          </a:ln>
          <a:effectLst/>
        </p:spPr>
        <p:txBody>
          <a:bodyPr wrap="none">
            <a:spAutoFit/>
          </a:bodyPr>
          <a:lstStyle/>
          <a:p>
            <a:pPr algn="l"/>
            <a:r>
              <a:rPr lang="en-US" altLang="zh-CN" sz="3600">
                <a:ea typeface="楷体_GB2312" pitchFamily="49" charset="-122"/>
              </a:rPr>
              <a:t>→</a:t>
            </a:r>
            <a:r>
              <a:rPr lang="en-US" altLang="zh-CN" sz="3600" b="1">
                <a:solidFill>
                  <a:srgbClr val="0000FF"/>
                </a:solidFill>
                <a:ea typeface="楷体_GB2312" pitchFamily="49" charset="-122"/>
              </a:rPr>
              <a:t>2</a:t>
            </a:r>
            <a:r>
              <a:rPr lang="en-US" altLang="zh-CN" sz="3600">
                <a:ea typeface="楷体_GB2312" pitchFamily="49" charset="-122"/>
              </a:rPr>
              <a:t>39</a:t>
            </a:r>
          </a:p>
        </p:txBody>
      </p:sp>
      <p:sp>
        <p:nvSpPr>
          <p:cNvPr id="14" name="Rectangle 14"/>
          <p:cNvSpPr>
            <a:spLocks noChangeArrowheads="1"/>
          </p:cNvSpPr>
          <p:nvPr/>
        </p:nvSpPr>
        <p:spPr bwMode="auto">
          <a:xfrm>
            <a:off x="1828800" y="3702050"/>
            <a:ext cx="2927350" cy="641350"/>
          </a:xfrm>
          <a:prstGeom prst="rect">
            <a:avLst/>
          </a:prstGeom>
          <a:noFill/>
          <a:ln w="9525">
            <a:noFill/>
            <a:miter lim="800000"/>
            <a:headEnd/>
            <a:tailEnd/>
          </a:ln>
          <a:effectLst/>
        </p:spPr>
        <p:txBody>
          <a:bodyPr wrap="none">
            <a:spAutoFit/>
          </a:bodyPr>
          <a:lstStyle/>
          <a:p>
            <a:pPr algn="l"/>
            <a:r>
              <a:rPr lang="en-US" altLang="zh-CN" sz="3600" dirty="0">
                <a:solidFill>
                  <a:srgbClr val="006666"/>
                </a:solidFill>
                <a:ea typeface="楷体_GB2312" pitchFamily="49" charset="-122"/>
              </a:rPr>
              <a:t>→</a:t>
            </a:r>
            <a:r>
              <a:rPr lang="en-US" altLang="zh-CN" sz="3600" b="1" dirty="0">
                <a:solidFill>
                  <a:srgbClr val="FF00FF"/>
                </a:solidFill>
                <a:ea typeface="楷体_GB2312" pitchFamily="49" charset="-122"/>
              </a:rPr>
              <a:t>3</a:t>
            </a:r>
            <a:r>
              <a:rPr lang="en-US" altLang="zh-CN" sz="3600" dirty="0">
                <a:ea typeface="楷体_GB2312" pitchFamily="49" charset="-122"/>
              </a:rPr>
              <a:t>67          </a:t>
            </a:r>
            <a:r>
              <a:rPr lang="en-US" altLang="zh-CN" sz="3600" dirty="0" smtClean="0">
                <a:solidFill>
                  <a:srgbClr val="006666"/>
                </a:solidFill>
                <a:ea typeface="楷体_GB2312" pitchFamily="49" charset="-122"/>
              </a:rPr>
              <a:t>←</a:t>
            </a:r>
            <a:endParaRPr lang="en-US" altLang="zh-CN" sz="3600" dirty="0">
              <a:solidFill>
                <a:srgbClr val="006666"/>
              </a:solidFill>
              <a:ea typeface="楷体_GB2312" pitchFamily="49" charset="-122"/>
            </a:endParaRPr>
          </a:p>
        </p:txBody>
      </p:sp>
      <p:sp>
        <p:nvSpPr>
          <p:cNvPr id="15" name="Rectangle 15"/>
          <p:cNvSpPr>
            <a:spLocks noChangeArrowheads="1"/>
          </p:cNvSpPr>
          <p:nvPr/>
        </p:nvSpPr>
        <p:spPr bwMode="auto">
          <a:xfrm>
            <a:off x="2971800" y="3702050"/>
            <a:ext cx="1327150" cy="641350"/>
          </a:xfrm>
          <a:prstGeom prst="rect">
            <a:avLst/>
          </a:prstGeom>
          <a:noFill/>
          <a:ln w="9525">
            <a:noFill/>
            <a:miter lim="800000"/>
            <a:headEnd/>
            <a:tailEnd/>
          </a:ln>
          <a:effectLst/>
        </p:spPr>
        <p:txBody>
          <a:bodyPr wrap="none">
            <a:spAutoFit/>
          </a:bodyPr>
          <a:lstStyle/>
          <a:p>
            <a:pPr algn="l"/>
            <a:r>
              <a:rPr lang="en-US" altLang="zh-CN" sz="3600">
                <a:ea typeface="楷体_GB2312" pitchFamily="49" charset="-122"/>
              </a:rPr>
              <a:t>→</a:t>
            </a:r>
            <a:r>
              <a:rPr lang="en-US" altLang="zh-CN" sz="3600" b="1">
                <a:solidFill>
                  <a:srgbClr val="FF00FF"/>
                </a:solidFill>
                <a:ea typeface="楷体_GB2312" pitchFamily="49" charset="-122"/>
              </a:rPr>
              <a:t>3</a:t>
            </a:r>
            <a:r>
              <a:rPr lang="en-US" altLang="zh-CN" sz="3600">
                <a:ea typeface="楷体_GB2312" pitchFamily="49" charset="-122"/>
              </a:rPr>
              <a:t>68</a:t>
            </a:r>
          </a:p>
        </p:txBody>
      </p:sp>
      <p:sp>
        <p:nvSpPr>
          <p:cNvPr id="16" name="Rectangle 16"/>
          <p:cNvSpPr>
            <a:spLocks noChangeArrowheads="1"/>
          </p:cNvSpPr>
          <p:nvPr/>
        </p:nvSpPr>
        <p:spPr bwMode="auto">
          <a:xfrm>
            <a:off x="304800" y="5715000"/>
            <a:ext cx="3467100" cy="579438"/>
          </a:xfrm>
          <a:prstGeom prst="rect">
            <a:avLst/>
          </a:prstGeom>
          <a:noFill/>
          <a:ln w="9525">
            <a:noFill/>
            <a:miter lim="800000"/>
            <a:headEnd/>
            <a:tailEnd/>
          </a:ln>
          <a:effectLst/>
        </p:spPr>
        <p:txBody>
          <a:bodyPr wrap="none">
            <a:spAutoFit/>
          </a:bodyPr>
          <a:lstStyle/>
          <a:p>
            <a:pPr algn="l"/>
            <a:r>
              <a:rPr lang="en-US" altLang="zh-CN" sz="3200" b="1" dirty="0">
                <a:solidFill>
                  <a:srgbClr val="660033"/>
                </a:solidFill>
                <a:ea typeface="楷体_GB2312" pitchFamily="49" charset="-122"/>
              </a:rPr>
              <a:t>p→138→139→167</a:t>
            </a:r>
          </a:p>
        </p:txBody>
      </p:sp>
      <p:sp>
        <p:nvSpPr>
          <p:cNvPr id="17" name="Rectangle 17"/>
          <p:cNvSpPr>
            <a:spLocks noChangeArrowheads="1"/>
          </p:cNvSpPr>
          <p:nvPr/>
        </p:nvSpPr>
        <p:spPr bwMode="auto">
          <a:xfrm>
            <a:off x="3581400" y="5715000"/>
            <a:ext cx="3241675" cy="579438"/>
          </a:xfrm>
          <a:prstGeom prst="rect">
            <a:avLst/>
          </a:prstGeom>
          <a:noFill/>
          <a:ln w="9525">
            <a:noFill/>
            <a:miter lim="800000"/>
            <a:headEnd/>
            <a:tailEnd/>
          </a:ln>
          <a:effectLst/>
        </p:spPr>
        <p:txBody>
          <a:bodyPr wrap="none">
            <a:spAutoFit/>
          </a:bodyPr>
          <a:lstStyle/>
          <a:p>
            <a:pPr algn="l"/>
            <a:r>
              <a:rPr lang="en-US" altLang="zh-CN" sz="3200" b="1">
                <a:solidFill>
                  <a:srgbClr val="660033"/>
                </a:solidFill>
                <a:ea typeface="楷体_GB2312" pitchFamily="49" charset="-122"/>
              </a:rPr>
              <a:t>→230→237→239</a:t>
            </a:r>
          </a:p>
        </p:txBody>
      </p:sp>
      <p:sp>
        <p:nvSpPr>
          <p:cNvPr id="18" name="Rectangle 18"/>
          <p:cNvSpPr>
            <a:spLocks noChangeArrowheads="1"/>
          </p:cNvSpPr>
          <p:nvPr/>
        </p:nvSpPr>
        <p:spPr bwMode="auto">
          <a:xfrm>
            <a:off x="6629400" y="5715000"/>
            <a:ext cx="2222500" cy="579438"/>
          </a:xfrm>
          <a:prstGeom prst="rect">
            <a:avLst/>
          </a:prstGeom>
          <a:noFill/>
          <a:ln w="9525">
            <a:noFill/>
            <a:miter lim="800000"/>
            <a:headEnd/>
            <a:tailEnd/>
          </a:ln>
          <a:effectLst/>
        </p:spPr>
        <p:txBody>
          <a:bodyPr wrap="none">
            <a:spAutoFit/>
          </a:bodyPr>
          <a:lstStyle/>
          <a:p>
            <a:pPr algn="l"/>
            <a:r>
              <a:rPr lang="en-US" altLang="zh-CN" sz="3200" b="1">
                <a:solidFill>
                  <a:srgbClr val="660033"/>
                </a:solidFill>
                <a:ea typeface="楷体_GB2312" pitchFamily="49" charset="-122"/>
              </a:rPr>
              <a:t>→367→368</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left)">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left)">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wipe(left)">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wipe(left)">
                                      <p:cBhvr>
                                        <p:cTn id="65" dur="500"/>
                                        <p:tgtEl>
                                          <p:spTgt spid="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wipe(left)">
                                      <p:cBhvr>
                                        <p:cTn id="75" dur="500"/>
                                        <p:tgtEl>
                                          <p:spTgt spid="1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8"/>
                                        </p:tgtEl>
                                        <p:attrNameLst>
                                          <p:attrName>style.visibility</p:attrName>
                                        </p:attrNameLst>
                                      </p:cBhvr>
                                      <p:to>
                                        <p:strVal val="visible"/>
                                      </p:to>
                                    </p:set>
                                    <p:animEffect transition="in" filter="wipe(left)">
                                      <p:cBhvr>
                                        <p:cTn id="8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P spid="18"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type="title"/>
          </p:nvPr>
        </p:nvSpPr>
        <p:spPr>
          <a:xfrm>
            <a:off x="1216" y="-27384"/>
            <a:ext cx="8229600" cy="540060"/>
          </a:xfrm>
        </p:spPr>
        <p:txBody>
          <a:bodyPr/>
          <a:lstStyle/>
          <a:p>
            <a:pPr eaLnBrk="1" hangingPunct="1"/>
            <a:r>
              <a:rPr kumimoji="1" lang="zh-CN" altLang="en-US" sz="3200" b="1" dirty="0" smtClean="0">
                <a:solidFill>
                  <a:schemeClr val="tx2"/>
                </a:solidFill>
                <a:ea typeface="华文新魏" pitchFamily="2" charset="-122"/>
              </a:rPr>
              <a:t>链表基数排序算法 </a:t>
            </a:r>
          </a:p>
        </p:txBody>
      </p:sp>
      <p:sp>
        <p:nvSpPr>
          <p:cNvPr id="130052" name="Rectangle 4"/>
          <p:cNvSpPr>
            <a:spLocks noGrp="1" noChangeArrowheads="1"/>
          </p:cNvSpPr>
          <p:nvPr>
            <p:ph type="body" idx="1"/>
          </p:nvPr>
        </p:nvSpPr>
        <p:spPr>
          <a:xfrm>
            <a:off x="457200" y="620688"/>
            <a:ext cx="8229600" cy="6129300"/>
          </a:xfrm>
        </p:spPr>
        <p:txBody>
          <a:bodyPr/>
          <a:lstStyle/>
          <a:p>
            <a:pPr eaLnBrk="1" hangingPunct="1">
              <a:spcBef>
                <a:spcPct val="5000"/>
              </a:spcBef>
              <a:buFont typeface="Wingdings" pitchFamily="2" charset="2"/>
              <a:buNone/>
            </a:pPr>
            <a:r>
              <a:rPr lang="en-US" altLang="zh-CN" sz="2400" b="1" dirty="0" smtClean="0">
                <a:latin typeface="Times New Roman" charset="0"/>
                <a:ea typeface="隶书" pitchFamily="49" charset="-122"/>
              </a:rPr>
              <a:t>#define MAX_NUM_OF_KEY 8</a:t>
            </a:r>
          </a:p>
          <a:p>
            <a:pPr eaLnBrk="1" hangingPunct="1">
              <a:spcBef>
                <a:spcPct val="5000"/>
              </a:spcBef>
              <a:buFont typeface="Wingdings" pitchFamily="2" charset="2"/>
              <a:buNone/>
            </a:pPr>
            <a:r>
              <a:rPr lang="en-US" altLang="zh-CN" sz="2400" b="1" dirty="0" smtClean="0">
                <a:latin typeface="Times New Roman" charset="0"/>
                <a:ea typeface="隶书" pitchFamily="49" charset="-122"/>
              </a:rPr>
              <a:t>#define RADIX 10</a:t>
            </a:r>
          </a:p>
          <a:p>
            <a:pPr eaLnBrk="1" hangingPunct="1">
              <a:spcBef>
                <a:spcPct val="5000"/>
              </a:spcBef>
              <a:buFont typeface="Wingdings" pitchFamily="2" charset="2"/>
              <a:buNone/>
            </a:pPr>
            <a:r>
              <a:rPr lang="en-US" altLang="zh-CN" sz="2400" b="1" dirty="0" smtClean="0">
                <a:latin typeface="Times New Roman" charset="0"/>
                <a:ea typeface="隶书" pitchFamily="49" charset="-122"/>
              </a:rPr>
              <a:t>#define MAX_SPACE 10000</a:t>
            </a:r>
            <a:endParaRPr lang="en-US" altLang="zh-CN" sz="2400" b="1" dirty="0">
              <a:latin typeface="Times New Roman" charset="0"/>
              <a:ea typeface="隶书" pitchFamily="49" charset="-122"/>
            </a:endParaRPr>
          </a:p>
          <a:p>
            <a:pPr eaLnBrk="1" hangingPunct="1">
              <a:spcBef>
                <a:spcPct val="5000"/>
              </a:spcBef>
              <a:buFont typeface="Wingdings" pitchFamily="2" charset="2"/>
              <a:buNone/>
            </a:pPr>
            <a:r>
              <a:rPr lang="en-US" altLang="zh-CN" sz="2400" b="1" dirty="0" err="1" smtClean="0">
                <a:latin typeface="Times New Roman" charset="0"/>
                <a:ea typeface="隶书" pitchFamily="49" charset="-122"/>
              </a:rPr>
              <a:t>Typedef</a:t>
            </a:r>
            <a:r>
              <a:rPr lang="en-US" altLang="zh-CN" sz="2400" b="1" dirty="0" smtClean="0">
                <a:latin typeface="Times New Roman" charset="0"/>
                <a:ea typeface="隶书" pitchFamily="49" charset="-122"/>
              </a:rPr>
              <a:t> </a:t>
            </a:r>
            <a:r>
              <a:rPr lang="en-US" altLang="zh-CN" sz="2400" b="1" dirty="0" err="1" smtClean="0">
                <a:latin typeface="Times New Roman" charset="0"/>
                <a:ea typeface="隶书" pitchFamily="49" charset="-122"/>
              </a:rPr>
              <a:t>struct</a:t>
            </a:r>
            <a:r>
              <a:rPr lang="en-US" altLang="zh-CN" sz="2400" b="1" dirty="0" smtClean="0">
                <a:latin typeface="Times New Roman" charset="0"/>
                <a:ea typeface="隶书" pitchFamily="49" charset="-122"/>
              </a:rPr>
              <a:t>{</a:t>
            </a:r>
          </a:p>
          <a:p>
            <a:pPr eaLnBrk="1" hangingPunct="1">
              <a:spcBef>
                <a:spcPct val="5000"/>
              </a:spcBef>
              <a:buNone/>
            </a:pPr>
            <a:r>
              <a:rPr lang="en-US" altLang="zh-CN" sz="2400" b="1" dirty="0" smtClean="0">
                <a:latin typeface="Times New Roman" charset="0"/>
                <a:ea typeface="隶书" pitchFamily="49" charset="-122"/>
              </a:rPr>
              <a:t>   </a:t>
            </a:r>
            <a:r>
              <a:rPr lang="en-US" altLang="zh-CN" sz="2400" b="1" dirty="0" err="1" smtClean="0">
                <a:latin typeface="Times New Roman" charset="0"/>
                <a:ea typeface="隶书" pitchFamily="49" charset="-122"/>
              </a:rPr>
              <a:t>KeysType</a:t>
            </a:r>
            <a:r>
              <a:rPr lang="en-US" altLang="zh-CN" sz="2400" b="1" dirty="0" smtClean="0">
                <a:latin typeface="Times New Roman" charset="0"/>
                <a:ea typeface="隶书" pitchFamily="49" charset="-122"/>
              </a:rPr>
              <a:t> keys[MAX_NUM_OF_KEY];</a:t>
            </a:r>
          </a:p>
          <a:p>
            <a:pPr eaLnBrk="1" hangingPunct="1">
              <a:spcBef>
                <a:spcPct val="5000"/>
              </a:spcBef>
              <a:buNone/>
            </a:pPr>
            <a:r>
              <a:rPr lang="en-US" altLang="zh-CN" sz="2400" b="1" dirty="0">
                <a:latin typeface="Times New Roman" charset="0"/>
                <a:ea typeface="隶书" pitchFamily="49" charset="-122"/>
              </a:rPr>
              <a:t> </a:t>
            </a:r>
            <a:r>
              <a:rPr lang="en-US" altLang="zh-CN" sz="2400" b="1" dirty="0" smtClean="0">
                <a:latin typeface="Times New Roman" charset="0"/>
                <a:ea typeface="隶书" pitchFamily="49" charset="-122"/>
              </a:rPr>
              <a:t>  </a:t>
            </a:r>
            <a:r>
              <a:rPr lang="en-US" altLang="zh-CN" sz="2400" b="1" dirty="0" err="1" smtClean="0">
                <a:latin typeface="Times New Roman" charset="0"/>
                <a:ea typeface="隶书" pitchFamily="49" charset="-122"/>
              </a:rPr>
              <a:t>InfoType</a:t>
            </a:r>
            <a:r>
              <a:rPr lang="en-US" altLang="zh-CN" sz="2400" b="1" dirty="0" smtClean="0">
                <a:latin typeface="Times New Roman" charset="0"/>
                <a:ea typeface="隶书" pitchFamily="49" charset="-122"/>
              </a:rPr>
              <a:t> </a:t>
            </a:r>
            <a:r>
              <a:rPr lang="en-US" altLang="zh-CN" sz="2400" b="1" dirty="0" err="1" smtClean="0">
                <a:latin typeface="Times New Roman" charset="0"/>
                <a:ea typeface="隶书" pitchFamily="49" charset="-122"/>
              </a:rPr>
              <a:t>otheritems</a:t>
            </a:r>
            <a:r>
              <a:rPr lang="en-US" altLang="zh-CN" sz="2400" b="1" dirty="0" smtClean="0">
                <a:latin typeface="Times New Roman" charset="0"/>
                <a:ea typeface="隶书" pitchFamily="49" charset="-122"/>
              </a:rPr>
              <a:t>;</a:t>
            </a:r>
          </a:p>
          <a:p>
            <a:pPr eaLnBrk="1" hangingPunct="1">
              <a:spcBef>
                <a:spcPct val="5000"/>
              </a:spcBef>
              <a:buNone/>
            </a:pPr>
            <a:r>
              <a:rPr lang="en-US" altLang="zh-CN" sz="2400" b="1" dirty="0">
                <a:latin typeface="Times New Roman" charset="0"/>
                <a:ea typeface="隶书" pitchFamily="49" charset="-122"/>
              </a:rPr>
              <a:t> </a:t>
            </a:r>
            <a:r>
              <a:rPr lang="en-US" altLang="zh-CN" sz="2400" b="1" dirty="0" smtClean="0">
                <a:latin typeface="Times New Roman" charset="0"/>
                <a:ea typeface="隶书" pitchFamily="49" charset="-122"/>
              </a:rPr>
              <a:t>  </a:t>
            </a:r>
            <a:r>
              <a:rPr lang="en-US" altLang="zh-CN" sz="2400" b="1" dirty="0" err="1" smtClean="0">
                <a:latin typeface="Times New Roman" charset="0"/>
                <a:ea typeface="隶书" pitchFamily="49" charset="-122"/>
              </a:rPr>
              <a:t>int</a:t>
            </a:r>
            <a:r>
              <a:rPr lang="en-US" altLang="zh-CN" sz="2400" b="1" dirty="0" smtClean="0">
                <a:latin typeface="Times New Roman" charset="0"/>
                <a:ea typeface="隶书" pitchFamily="49" charset="-122"/>
              </a:rPr>
              <a:t> next;</a:t>
            </a:r>
            <a:endParaRPr lang="en-US" altLang="zh-CN" sz="2400" b="1" dirty="0">
              <a:latin typeface="Times New Roman" charset="0"/>
              <a:ea typeface="隶书" pitchFamily="49" charset="-122"/>
            </a:endParaRPr>
          </a:p>
          <a:p>
            <a:pPr eaLnBrk="1" hangingPunct="1">
              <a:spcBef>
                <a:spcPct val="5000"/>
              </a:spcBef>
              <a:buFont typeface="Wingdings" pitchFamily="2" charset="2"/>
              <a:buNone/>
            </a:pPr>
            <a:r>
              <a:rPr lang="en-US" altLang="zh-CN" sz="2400" b="1" dirty="0" smtClean="0">
                <a:latin typeface="Times New Roman" charset="0"/>
                <a:ea typeface="隶书" pitchFamily="49" charset="-122"/>
              </a:rPr>
              <a:t>}</a:t>
            </a:r>
            <a:r>
              <a:rPr lang="en-US" altLang="zh-CN" sz="2400" b="1" dirty="0" err="1" smtClean="0">
                <a:latin typeface="Times New Roman" charset="0"/>
                <a:ea typeface="隶书" pitchFamily="49" charset="-122"/>
              </a:rPr>
              <a:t>SLCell</a:t>
            </a:r>
            <a:r>
              <a:rPr lang="en-US" altLang="zh-CN" sz="2400" b="1" dirty="0" smtClean="0">
                <a:latin typeface="Times New Roman" charset="0"/>
                <a:ea typeface="隶书" pitchFamily="49" charset="-122"/>
              </a:rPr>
              <a:t>;</a:t>
            </a:r>
          </a:p>
          <a:p>
            <a:pPr eaLnBrk="1" hangingPunct="1">
              <a:spcBef>
                <a:spcPct val="5000"/>
              </a:spcBef>
              <a:buFont typeface="Wingdings" pitchFamily="2" charset="2"/>
              <a:buNone/>
            </a:pPr>
            <a:endParaRPr lang="en-US" altLang="zh-CN" sz="2400" b="1" dirty="0" smtClean="0">
              <a:latin typeface="Times New Roman" charset="0"/>
              <a:ea typeface="隶书" pitchFamily="49" charset="-122"/>
            </a:endParaRPr>
          </a:p>
          <a:p>
            <a:pPr eaLnBrk="1" hangingPunct="1">
              <a:spcBef>
                <a:spcPct val="5000"/>
              </a:spcBef>
              <a:buNone/>
            </a:pPr>
            <a:r>
              <a:rPr lang="en-US" altLang="zh-CN" sz="2400" b="1" dirty="0" err="1">
                <a:latin typeface="Times New Roman" charset="0"/>
                <a:ea typeface="隶书" pitchFamily="49" charset="-122"/>
              </a:rPr>
              <a:t>Typedef</a:t>
            </a:r>
            <a:r>
              <a:rPr lang="en-US" altLang="zh-CN" sz="2400" b="1" dirty="0">
                <a:latin typeface="Times New Roman" charset="0"/>
                <a:ea typeface="隶书" pitchFamily="49" charset="-122"/>
              </a:rPr>
              <a:t> </a:t>
            </a:r>
            <a:r>
              <a:rPr lang="en-US" altLang="zh-CN" sz="2400" b="1" dirty="0" err="1">
                <a:latin typeface="Times New Roman" charset="0"/>
                <a:ea typeface="隶书" pitchFamily="49" charset="-122"/>
              </a:rPr>
              <a:t>struct</a:t>
            </a:r>
            <a:r>
              <a:rPr lang="en-US" altLang="zh-CN" sz="2400" b="1" dirty="0">
                <a:latin typeface="Times New Roman" charset="0"/>
                <a:ea typeface="隶书" pitchFamily="49" charset="-122"/>
              </a:rPr>
              <a:t>{</a:t>
            </a:r>
          </a:p>
          <a:p>
            <a:pPr eaLnBrk="1" hangingPunct="1">
              <a:spcBef>
                <a:spcPct val="5000"/>
              </a:spcBef>
              <a:buNone/>
            </a:pPr>
            <a:r>
              <a:rPr lang="en-US" altLang="zh-CN" sz="2400" b="1" dirty="0">
                <a:latin typeface="Times New Roman" charset="0"/>
                <a:ea typeface="隶书" pitchFamily="49" charset="-122"/>
              </a:rPr>
              <a:t>   </a:t>
            </a:r>
            <a:r>
              <a:rPr lang="en-US" altLang="zh-CN" sz="2400" b="1" dirty="0" err="1" smtClean="0">
                <a:latin typeface="Times New Roman" charset="0"/>
                <a:ea typeface="隶书" pitchFamily="49" charset="-122"/>
              </a:rPr>
              <a:t>SLCell</a:t>
            </a:r>
            <a:r>
              <a:rPr lang="en-US" altLang="zh-CN" sz="2400" b="1" dirty="0" smtClean="0">
                <a:latin typeface="Times New Roman" charset="0"/>
                <a:ea typeface="隶书" pitchFamily="49" charset="-122"/>
              </a:rPr>
              <a:t> r[MAX_SPACE];</a:t>
            </a:r>
            <a:endParaRPr lang="en-US" altLang="zh-CN" sz="2400" b="1" dirty="0">
              <a:latin typeface="Times New Roman" charset="0"/>
              <a:ea typeface="隶书" pitchFamily="49" charset="-122"/>
            </a:endParaRPr>
          </a:p>
          <a:p>
            <a:pPr eaLnBrk="1" hangingPunct="1">
              <a:spcBef>
                <a:spcPct val="5000"/>
              </a:spcBef>
              <a:buNone/>
            </a:pPr>
            <a:r>
              <a:rPr lang="en-US" altLang="zh-CN" sz="2400" b="1" dirty="0">
                <a:latin typeface="Times New Roman" charset="0"/>
                <a:ea typeface="隶书" pitchFamily="49" charset="-122"/>
              </a:rPr>
              <a:t>   </a:t>
            </a:r>
            <a:r>
              <a:rPr lang="en-US" altLang="zh-CN" sz="2400" b="1" dirty="0" err="1" smtClean="0">
                <a:latin typeface="Times New Roman" charset="0"/>
                <a:ea typeface="隶书" pitchFamily="49" charset="-122"/>
              </a:rPr>
              <a:t>int</a:t>
            </a:r>
            <a:r>
              <a:rPr lang="en-US" altLang="zh-CN" sz="2400" b="1" dirty="0" smtClean="0">
                <a:latin typeface="Times New Roman" charset="0"/>
                <a:ea typeface="隶书" pitchFamily="49" charset="-122"/>
              </a:rPr>
              <a:t> </a:t>
            </a:r>
            <a:r>
              <a:rPr lang="en-US" altLang="zh-CN" sz="2400" b="1" dirty="0" err="1" smtClean="0">
                <a:latin typeface="Times New Roman" charset="0"/>
                <a:ea typeface="隶书" pitchFamily="49" charset="-122"/>
              </a:rPr>
              <a:t>keynum</a:t>
            </a:r>
            <a:r>
              <a:rPr lang="en-US" altLang="zh-CN" sz="2400" b="1" dirty="0" smtClean="0">
                <a:latin typeface="Times New Roman" charset="0"/>
                <a:ea typeface="隶书" pitchFamily="49" charset="-122"/>
              </a:rPr>
              <a:t>;</a:t>
            </a:r>
            <a:endParaRPr lang="en-US" altLang="zh-CN" sz="2400" b="1" dirty="0">
              <a:latin typeface="Times New Roman" charset="0"/>
              <a:ea typeface="隶书" pitchFamily="49" charset="-122"/>
            </a:endParaRPr>
          </a:p>
          <a:p>
            <a:pPr eaLnBrk="1" hangingPunct="1">
              <a:spcBef>
                <a:spcPct val="5000"/>
              </a:spcBef>
              <a:buNone/>
            </a:pPr>
            <a:r>
              <a:rPr lang="en-US" altLang="zh-CN" sz="2400" b="1" dirty="0">
                <a:latin typeface="Times New Roman" charset="0"/>
                <a:ea typeface="隶书" pitchFamily="49" charset="-122"/>
              </a:rPr>
              <a:t>   </a:t>
            </a:r>
            <a:r>
              <a:rPr lang="en-US" altLang="zh-CN" sz="2400" b="1" dirty="0" err="1">
                <a:latin typeface="Times New Roman" charset="0"/>
                <a:ea typeface="隶书" pitchFamily="49" charset="-122"/>
              </a:rPr>
              <a:t>int</a:t>
            </a:r>
            <a:r>
              <a:rPr lang="en-US" altLang="zh-CN" sz="2400" b="1" dirty="0">
                <a:latin typeface="Times New Roman" charset="0"/>
                <a:ea typeface="隶书" pitchFamily="49" charset="-122"/>
              </a:rPr>
              <a:t> </a:t>
            </a:r>
            <a:r>
              <a:rPr lang="en-US" altLang="zh-CN" sz="2400" b="1" dirty="0" err="1" smtClean="0">
                <a:latin typeface="Times New Roman" charset="0"/>
                <a:ea typeface="隶书" pitchFamily="49" charset="-122"/>
              </a:rPr>
              <a:t>recnum</a:t>
            </a:r>
            <a:r>
              <a:rPr lang="en-US" altLang="zh-CN" sz="2400" b="1" dirty="0" smtClean="0">
                <a:latin typeface="Times New Roman" charset="0"/>
                <a:ea typeface="隶书" pitchFamily="49" charset="-122"/>
              </a:rPr>
              <a:t>;</a:t>
            </a:r>
            <a:endParaRPr lang="en-US" altLang="zh-CN" sz="2400" b="1" dirty="0">
              <a:latin typeface="Times New Roman" charset="0"/>
              <a:ea typeface="隶书" pitchFamily="49" charset="-122"/>
            </a:endParaRPr>
          </a:p>
          <a:p>
            <a:pPr eaLnBrk="1" hangingPunct="1">
              <a:spcBef>
                <a:spcPct val="5000"/>
              </a:spcBef>
              <a:buNone/>
            </a:pPr>
            <a:r>
              <a:rPr lang="en-US" altLang="zh-CN" sz="2400" b="1" dirty="0" smtClean="0">
                <a:latin typeface="Times New Roman" charset="0"/>
                <a:ea typeface="隶书" pitchFamily="49" charset="-122"/>
              </a:rPr>
              <a:t>}</a:t>
            </a:r>
            <a:r>
              <a:rPr lang="en-US" altLang="zh-CN" sz="2400" b="1" dirty="0" err="1" smtClean="0">
                <a:latin typeface="Times New Roman" charset="0"/>
                <a:ea typeface="隶书" pitchFamily="49" charset="-122"/>
              </a:rPr>
              <a:t>SLList</a:t>
            </a:r>
            <a:r>
              <a:rPr lang="en-US" altLang="zh-CN" sz="2400" b="1" dirty="0" smtClean="0">
                <a:latin typeface="Times New Roman" charset="0"/>
                <a:ea typeface="隶书" pitchFamily="49" charset="-122"/>
              </a:rPr>
              <a:t>;</a:t>
            </a:r>
          </a:p>
          <a:p>
            <a:pPr eaLnBrk="1" hangingPunct="1">
              <a:spcBef>
                <a:spcPct val="5000"/>
              </a:spcBef>
              <a:buNone/>
            </a:pPr>
            <a:endParaRPr lang="en-US" altLang="zh-CN" sz="2400" b="1" dirty="0">
              <a:latin typeface="Times New Roman" charset="0"/>
              <a:ea typeface="隶书" pitchFamily="49" charset="-122"/>
            </a:endParaRPr>
          </a:p>
          <a:p>
            <a:pPr eaLnBrk="1" hangingPunct="1">
              <a:spcBef>
                <a:spcPct val="5000"/>
              </a:spcBef>
              <a:buNone/>
            </a:pPr>
            <a:r>
              <a:rPr lang="en-US" altLang="zh-CN" sz="2400" b="1" dirty="0" err="1" smtClean="0">
                <a:latin typeface="Times New Roman" charset="0"/>
                <a:ea typeface="隶书" pitchFamily="49" charset="-122"/>
              </a:rPr>
              <a:t>Typedef</a:t>
            </a:r>
            <a:r>
              <a:rPr lang="en-US" altLang="zh-CN" sz="2400" b="1" dirty="0" smtClean="0">
                <a:latin typeface="Times New Roman" charset="0"/>
                <a:ea typeface="隶书" pitchFamily="49" charset="-122"/>
              </a:rPr>
              <a:t> </a:t>
            </a:r>
            <a:r>
              <a:rPr lang="en-US" altLang="zh-CN" sz="2400" b="1" dirty="0" err="1" smtClean="0">
                <a:latin typeface="Times New Roman" charset="0"/>
                <a:ea typeface="隶书" pitchFamily="49" charset="-122"/>
              </a:rPr>
              <a:t>int</a:t>
            </a:r>
            <a:r>
              <a:rPr lang="en-US" altLang="zh-CN" sz="2400" b="1" dirty="0">
                <a:latin typeface="Times New Roman" charset="0"/>
                <a:ea typeface="隶书" pitchFamily="49" charset="-122"/>
              </a:rPr>
              <a:t> </a:t>
            </a:r>
            <a:r>
              <a:rPr lang="en-US" altLang="zh-CN" sz="2400" b="1" dirty="0" err="1">
                <a:latin typeface="Times New Roman" charset="0"/>
                <a:ea typeface="隶书" pitchFamily="49" charset="-122"/>
              </a:rPr>
              <a:t>ArrType</a:t>
            </a:r>
            <a:r>
              <a:rPr lang="en-US" altLang="zh-CN" sz="2400" b="1" dirty="0">
                <a:latin typeface="Times New Roman" charset="0"/>
                <a:ea typeface="隶书" pitchFamily="49" charset="-122"/>
              </a:rPr>
              <a:t>[RADIX]</a:t>
            </a:r>
            <a:endParaRPr lang="en-US" altLang="zh-CN" sz="2400" b="1" dirty="0" smtClean="0">
              <a:latin typeface="Times New Roman" charset="0"/>
              <a:ea typeface="隶书" pitchFamily="49" charset="-122"/>
            </a:endParaRPr>
          </a:p>
        </p:txBody>
      </p:sp>
    </p:spTree>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noChangeArrowheads="1"/>
          </p:cNvSpPr>
          <p:nvPr>
            <p:ph type="body" idx="1"/>
          </p:nvPr>
        </p:nvSpPr>
        <p:spPr>
          <a:xfrm>
            <a:off x="0" y="44624"/>
            <a:ext cx="9036496" cy="3672408"/>
          </a:xfrm>
        </p:spPr>
        <p:txBody>
          <a:bodyPr/>
          <a:lstStyle/>
          <a:p>
            <a:pPr eaLnBrk="1" hangingPunct="1">
              <a:lnSpc>
                <a:spcPct val="105000"/>
              </a:lnSpc>
              <a:spcBef>
                <a:spcPct val="5000"/>
              </a:spcBef>
              <a:buFont typeface="Wingdings" pitchFamily="2" charset="2"/>
              <a:buNone/>
            </a:pPr>
            <a:r>
              <a:rPr lang="en-US" altLang="zh-CN" sz="2400" b="1" dirty="0" smtClean="0">
                <a:solidFill>
                  <a:srgbClr val="000000"/>
                </a:solidFill>
                <a:latin typeface="Times New Roman" charset="0"/>
                <a:ea typeface="隶书" pitchFamily="49" charset="-122"/>
              </a:rPr>
              <a:t>void Distribute(</a:t>
            </a:r>
            <a:r>
              <a:rPr lang="en-US" altLang="zh-CN" sz="2400" b="1" dirty="0" err="1" smtClean="0">
                <a:solidFill>
                  <a:srgbClr val="000000"/>
                </a:solidFill>
                <a:latin typeface="Times New Roman" charset="0"/>
                <a:ea typeface="隶书" pitchFamily="49" charset="-122"/>
              </a:rPr>
              <a:t>SLCell</a:t>
            </a:r>
            <a:r>
              <a:rPr lang="en-US" altLang="zh-CN" sz="2400" b="1" dirty="0" smtClean="0">
                <a:solidFill>
                  <a:srgbClr val="000000"/>
                </a:solidFill>
                <a:latin typeface="Times New Roman" charset="0"/>
                <a:ea typeface="隶书" pitchFamily="49" charset="-122"/>
              </a:rPr>
              <a:t> &amp;r, </a:t>
            </a:r>
            <a:r>
              <a:rPr lang="en-US" altLang="zh-CN" sz="2400" b="1" dirty="0" err="1" smtClean="0">
                <a:solidFill>
                  <a:srgbClr val="000000"/>
                </a:solidFill>
                <a:latin typeface="Times New Roman" charset="0"/>
                <a:ea typeface="隶书" pitchFamily="49" charset="-122"/>
              </a:rPr>
              <a:t>int</a:t>
            </a:r>
            <a:r>
              <a:rPr lang="en-US" altLang="zh-CN" sz="2400" b="1" dirty="0" smtClean="0">
                <a:solidFill>
                  <a:srgbClr val="000000"/>
                </a:solidFill>
                <a:latin typeface="Times New Roman" charset="0"/>
                <a:ea typeface="隶书" pitchFamily="49" charset="-122"/>
              </a:rPr>
              <a:t> I, </a:t>
            </a:r>
            <a:r>
              <a:rPr lang="en-US" altLang="zh-CN" sz="2400" b="1" dirty="0" err="1" smtClean="0">
                <a:solidFill>
                  <a:srgbClr val="000000"/>
                </a:solidFill>
                <a:latin typeface="Times New Roman" charset="0"/>
                <a:ea typeface="隶书" pitchFamily="49" charset="-122"/>
              </a:rPr>
              <a:t>ArrType</a:t>
            </a:r>
            <a:r>
              <a:rPr lang="en-US" altLang="zh-CN" sz="2400" b="1" dirty="0" smtClean="0">
                <a:solidFill>
                  <a:srgbClr val="000000"/>
                </a:solidFill>
                <a:latin typeface="Times New Roman" charset="0"/>
                <a:ea typeface="隶书" pitchFamily="49" charset="-122"/>
              </a:rPr>
              <a:t> &amp;f, </a:t>
            </a:r>
            <a:r>
              <a:rPr lang="en-US" altLang="zh-CN" sz="2400" b="1" dirty="0" err="1" smtClean="0">
                <a:solidFill>
                  <a:srgbClr val="000000"/>
                </a:solidFill>
                <a:latin typeface="Times New Roman" charset="0"/>
                <a:ea typeface="隶书" pitchFamily="49" charset="-122"/>
              </a:rPr>
              <a:t>ArrType</a:t>
            </a:r>
            <a:r>
              <a:rPr lang="en-US" altLang="zh-CN" sz="2400" b="1" dirty="0" smtClean="0">
                <a:solidFill>
                  <a:srgbClr val="000000"/>
                </a:solidFill>
                <a:latin typeface="Times New Roman" charset="0"/>
                <a:ea typeface="隶书" pitchFamily="49" charset="-122"/>
              </a:rPr>
              <a:t> &amp;e){</a:t>
            </a:r>
          </a:p>
          <a:p>
            <a:pPr eaLnBrk="1" hangingPunct="1">
              <a:lnSpc>
                <a:spcPct val="105000"/>
              </a:lnSpc>
              <a:spcBef>
                <a:spcPct val="5000"/>
              </a:spcBef>
              <a:buFont typeface="Wingdings" pitchFamily="2" charset="2"/>
              <a:buNone/>
            </a:pPr>
            <a:r>
              <a:rPr lang="en-US" altLang="zh-CN" sz="2400" b="1" dirty="0" smtClean="0">
                <a:solidFill>
                  <a:srgbClr val="000000"/>
                </a:solidFill>
                <a:latin typeface="Times New Roman" charset="0"/>
                <a:ea typeface="隶书" pitchFamily="49" charset="-122"/>
              </a:rPr>
              <a:t>    for (j=0; j&lt;RADIX; ++j) f[j] = 0;</a:t>
            </a:r>
            <a:endParaRPr lang="en-US" altLang="zh-CN" sz="2400" b="1" dirty="0">
              <a:solidFill>
                <a:srgbClr val="000000"/>
              </a:solidFill>
              <a:latin typeface="Times New Roman" charset="0"/>
              <a:ea typeface="隶书" pitchFamily="49" charset="-122"/>
            </a:endParaRPr>
          </a:p>
          <a:p>
            <a:pPr eaLnBrk="1" hangingPunct="1">
              <a:lnSpc>
                <a:spcPct val="105000"/>
              </a:lnSpc>
              <a:spcBef>
                <a:spcPct val="5000"/>
              </a:spcBef>
              <a:buFont typeface="Wingdings" pitchFamily="2" charset="2"/>
              <a:buNone/>
            </a:pPr>
            <a:r>
              <a:rPr lang="en-US" altLang="zh-CN" sz="2400" b="1" dirty="0" smtClean="0">
                <a:solidFill>
                  <a:srgbClr val="000000"/>
                </a:solidFill>
                <a:latin typeface="Times New Roman" charset="0"/>
                <a:ea typeface="隶书" pitchFamily="49" charset="-122"/>
              </a:rPr>
              <a:t>    for (p=r[0].next; p; p= r[p].next){</a:t>
            </a:r>
          </a:p>
          <a:p>
            <a:pPr eaLnBrk="1" hangingPunct="1">
              <a:lnSpc>
                <a:spcPct val="105000"/>
              </a:lnSpc>
              <a:spcBef>
                <a:spcPct val="5000"/>
              </a:spcBef>
              <a:buFont typeface="Wingdings" pitchFamily="2" charset="2"/>
              <a:buNone/>
            </a:pPr>
            <a:r>
              <a:rPr lang="en-US" altLang="zh-CN" sz="2400" b="1" dirty="0" smtClean="0">
                <a:solidFill>
                  <a:srgbClr val="000000"/>
                </a:solidFill>
                <a:latin typeface="Times New Roman" charset="0"/>
                <a:ea typeface="隶书" pitchFamily="49" charset="-122"/>
              </a:rPr>
              <a:t>           j = r[p].keys[</a:t>
            </a:r>
            <a:r>
              <a:rPr lang="en-US" altLang="zh-CN" sz="2400" b="1" dirty="0" err="1" smtClean="0">
                <a:solidFill>
                  <a:srgbClr val="000000"/>
                </a:solidFill>
                <a:latin typeface="Times New Roman" charset="0"/>
                <a:ea typeface="隶书" pitchFamily="49" charset="-122"/>
              </a:rPr>
              <a:t>i</a:t>
            </a:r>
            <a:r>
              <a:rPr lang="en-US" altLang="zh-CN" sz="2400" b="1" dirty="0" smtClean="0">
                <a:solidFill>
                  <a:srgbClr val="000000"/>
                </a:solidFill>
                <a:latin typeface="Times New Roman" charset="0"/>
                <a:ea typeface="隶书" pitchFamily="49" charset="-122"/>
              </a:rPr>
              <a:t>];</a:t>
            </a:r>
          </a:p>
          <a:p>
            <a:pPr eaLnBrk="1" hangingPunct="1">
              <a:lnSpc>
                <a:spcPct val="105000"/>
              </a:lnSpc>
              <a:spcBef>
                <a:spcPct val="5000"/>
              </a:spcBef>
              <a:buFont typeface="Wingdings" pitchFamily="2" charset="2"/>
              <a:buNone/>
            </a:pPr>
            <a:r>
              <a:rPr lang="en-US" altLang="zh-CN" sz="2400" b="1" dirty="0">
                <a:solidFill>
                  <a:srgbClr val="000000"/>
                </a:solidFill>
                <a:latin typeface="Times New Roman" charset="0"/>
                <a:ea typeface="隶书" pitchFamily="49" charset="-122"/>
              </a:rPr>
              <a:t> </a:t>
            </a:r>
            <a:r>
              <a:rPr lang="en-US" altLang="zh-CN" sz="2400" b="1" dirty="0" smtClean="0">
                <a:solidFill>
                  <a:srgbClr val="000000"/>
                </a:solidFill>
                <a:latin typeface="Times New Roman" charset="0"/>
                <a:ea typeface="隶书" pitchFamily="49" charset="-122"/>
              </a:rPr>
              <a:t>          if (!f[j])  f[j] = p;</a:t>
            </a:r>
          </a:p>
          <a:p>
            <a:pPr eaLnBrk="1" hangingPunct="1">
              <a:lnSpc>
                <a:spcPct val="105000"/>
              </a:lnSpc>
              <a:spcBef>
                <a:spcPct val="5000"/>
              </a:spcBef>
              <a:buFont typeface="Wingdings" pitchFamily="2" charset="2"/>
              <a:buNone/>
            </a:pPr>
            <a:r>
              <a:rPr lang="en-US" altLang="zh-CN" sz="2400" b="1" dirty="0">
                <a:solidFill>
                  <a:srgbClr val="000000"/>
                </a:solidFill>
                <a:latin typeface="Times New Roman" charset="0"/>
                <a:ea typeface="隶书" pitchFamily="49" charset="-122"/>
              </a:rPr>
              <a:t> </a:t>
            </a:r>
            <a:r>
              <a:rPr lang="en-US" altLang="zh-CN" sz="2400" b="1" dirty="0" smtClean="0">
                <a:solidFill>
                  <a:srgbClr val="000000"/>
                </a:solidFill>
                <a:latin typeface="Times New Roman" charset="0"/>
                <a:ea typeface="隶书" pitchFamily="49" charset="-122"/>
              </a:rPr>
              <a:t>          else  r[e[j]].next = p;</a:t>
            </a:r>
          </a:p>
          <a:p>
            <a:pPr eaLnBrk="1" hangingPunct="1">
              <a:lnSpc>
                <a:spcPct val="105000"/>
              </a:lnSpc>
              <a:spcBef>
                <a:spcPct val="5000"/>
              </a:spcBef>
              <a:buFont typeface="Wingdings" pitchFamily="2" charset="2"/>
              <a:buNone/>
            </a:pPr>
            <a:r>
              <a:rPr lang="en-US" altLang="zh-CN" sz="2400" b="1" dirty="0">
                <a:solidFill>
                  <a:srgbClr val="000000"/>
                </a:solidFill>
                <a:latin typeface="Times New Roman" charset="0"/>
                <a:ea typeface="隶书" pitchFamily="49" charset="-122"/>
              </a:rPr>
              <a:t> </a:t>
            </a:r>
            <a:r>
              <a:rPr lang="en-US" altLang="zh-CN" sz="2400" b="1" dirty="0" smtClean="0">
                <a:solidFill>
                  <a:srgbClr val="000000"/>
                </a:solidFill>
                <a:latin typeface="Times New Roman" charset="0"/>
                <a:ea typeface="隶书" pitchFamily="49" charset="-122"/>
              </a:rPr>
              <a:t>          e[j] = p;</a:t>
            </a:r>
          </a:p>
          <a:p>
            <a:pPr eaLnBrk="1" hangingPunct="1">
              <a:lnSpc>
                <a:spcPct val="105000"/>
              </a:lnSpc>
              <a:spcBef>
                <a:spcPct val="5000"/>
              </a:spcBef>
              <a:buFont typeface="Wingdings" pitchFamily="2" charset="2"/>
              <a:buNone/>
            </a:pPr>
            <a:r>
              <a:rPr lang="en-US" altLang="zh-CN" sz="2400" b="1" dirty="0" smtClean="0">
                <a:solidFill>
                  <a:srgbClr val="000000"/>
                </a:solidFill>
                <a:latin typeface="Times New Roman" charset="0"/>
                <a:ea typeface="隶书" pitchFamily="49" charset="-122"/>
              </a:rPr>
              <a:t>    }</a:t>
            </a:r>
            <a:endParaRPr lang="en-US" altLang="zh-CN" sz="2400" b="1" dirty="0">
              <a:solidFill>
                <a:srgbClr val="000000"/>
              </a:solidFill>
              <a:latin typeface="Times New Roman" charset="0"/>
              <a:ea typeface="隶书" pitchFamily="49" charset="-122"/>
            </a:endParaRPr>
          </a:p>
          <a:p>
            <a:pPr eaLnBrk="1" hangingPunct="1">
              <a:lnSpc>
                <a:spcPct val="105000"/>
              </a:lnSpc>
              <a:spcBef>
                <a:spcPct val="5000"/>
              </a:spcBef>
              <a:buFont typeface="Wingdings" pitchFamily="2" charset="2"/>
              <a:buNone/>
            </a:pPr>
            <a:r>
              <a:rPr lang="en-US" altLang="zh-CN" sz="2400" b="1" dirty="0" smtClean="0">
                <a:solidFill>
                  <a:srgbClr val="000000"/>
                </a:solidFill>
                <a:latin typeface="Times New Roman" charset="0"/>
                <a:ea typeface="隶书" pitchFamily="49" charset="-122"/>
              </a:rPr>
              <a:t>}</a:t>
            </a:r>
          </a:p>
        </p:txBody>
      </p:sp>
      <p:sp>
        <p:nvSpPr>
          <p:cNvPr id="2" name="TextBox 1"/>
          <p:cNvSpPr txBox="1"/>
          <p:nvPr/>
        </p:nvSpPr>
        <p:spPr>
          <a:xfrm>
            <a:off x="1727684" y="3263144"/>
            <a:ext cx="7632848" cy="3730252"/>
          </a:xfrm>
          <a:prstGeom prst="rect">
            <a:avLst/>
          </a:prstGeom>
          <a:noFill/>
        </p:spPr>
        <p:txBody>
          <a:bodyPr wrap="square" rtlCol="0">
            <a:spAutoFit/>
          </a:bodyPr>
          <a:lstStyle/>
          <a:p>
            <a:pPr algn="l" eaLnBrk="1" hangingPunct="1">
              <a:lnSpc>
                <a:spcPct val="105000"/>
              </a:lnSpc>
              <a:spcBef>
                <a:spcPct val="5000"/>
              </a:spcBef>
              <a:buNone/>
            </a:pPr>
            <a:r>
              <a:rPr lang="en-US" altLang="zh-CN" sz="2400" b="1" dirty="0">
                <a:solidFill>
                  <a:srgbClr val="000000"/>
                </a:solidFill>
                <a:ea typeface="隶书" pitchFamily="49" charset="-122"/>
              </a:rPr>
              <a:t>Void Collect(</a:t>
            </a:r>
            <a:r>
              <a:rPr lang="en-US" altLang="zh-CN" sz="2400" dirty="0" err="1">
                <a:solidFill>
                  <a:srgbClr val="000000"/>
                </a:solidFill>
                <a:ea typeface="隶书" pitchFamily="49" charset="-122"/>
              </a:rPr>
              <a:t>SLCell</a:t>
            </a:r>
            <a:r>
              <a:rPr lang="en-US" altLang="zh-CN" sz="2400" dirty="0">
                <a:solidFill>
                  <a:srgbClr val="000000"/>
                </a:solidFill>
                <a:ea typeface="隶书" pitchFamily="49" charset="-122"/>
              </a:rPr>
              <a:t> &amp;r, </a:t>
            </a:r>
            <a:r>
              <a:rPr lang="en-US" altLang="zh-CN" sz="2400" dirty="0" err="1">
                <a:solidFill>
                  <a:srgbClr val="000000"/>
                </a:solidFill>
                <a:ea typeface="隶书" pitchFamily="49" charset="-122"/>
              </a:rPr>
              <a:t>int</a:t>
            </a:r>
            <a:r>
              <a:rPr lang="en-US" altLang="zh-CN" sz="2400" dirty="0">
                <a:solidFill>
                  <a:srgbClr val="000000"/>
                </a:solidFill>
                <a:ea typeface="隶书" pitchFamily="49" charset="-122"/>
              </a:rPr>
              <a:t> I, </a:t>
            </a:r>
            <a:r>
              <a:rPr lang="en-US" altLang="zh-CN" sz="2400" dirty="0" err="1">
                <a:solidFill>
                  <a:srgbClr val="000000"/>
                </a:solidFill>
                <a:ea typeface="隶书" pitchFamily="49" charset="-122"/>
              </a:rPr>
              <a:t>ArrType</a:t>
            </a:r>
            <a:r>
              <a:rPr lang="en-US" altLang="zh-CN" sz="2400" dirty="0">
                <a:solidFill>
                  <a:srgbClr val="000000"/>
                </a:solidFill>
                <a:ea typeface="隶书" pitchFamily="49" charset="-122"/>
              </a:rPr>
              <a:t> f, </a:t>
            </a:r>
            <a:r>
              <a:rPr lang="en-US" altLang="zh-CN" sz="2400" dirty="0" err="1">
                <a:solidFill>
                  <a:srgbClr val="000000"/>
                </a:solidFill>
                <a:ea typeface="隶书" pitchFamily="49" charset="-122"/>
              </a:rPr>
              <a:t>ArrType</a:t>
            </a:r>
            <a:r>
              <a:rPr lang="en-US" altLang="zh-CN" sz="2400" dirty="0">
                <a:solidFill>
                  <a:srgbClr val="000000"/>
                </a:solidFill>
                <a:ea typeface="隶书" pitchFamily="49" charset="-122"/>
              </a:rPr>
              <a:t> e</a:t>
            </a:r>
            <a:r>
              <a:rPr lang="en-US" altLang="zh-CN" sz="2400" b="1" dirty="0">
                <a:solidFill>
                  <a:srgbClr val="000000"/>
                </a:solidFill>
                <a:ea typeface="隶书" pitchFamily="49" charset="-122"/>
              </a:rPr>
              <a:t>){</a:t>
            </a:r>
          </a:p>
          <a:p>
            <a:pPr algn="l" eaLnBrk="1" hangingPunct="1">
              <a:lnSpc>
                <a:spcPct val="105000"/>
              </a:lnSpc>
              <a:spcBef>
                <a:spcPct val="5000"/>
              </a:spcBef>
              <a:buNone/>
            </a:pPr>
            <a:r>
              <a:rPr lang="en-US" altLang="zh-CN" sz="2400" b="1" dirty="0">
                <a:solidFill>
                  <a:srgbClr val="000000"/>
                </a:solidFill>
                <a:ea typeface="隶书" pitchFamily="49" charset="-122"/>
              </a:rPr>
              <a:t>      for (j=0; !f[j]; j = </a:t>
            </a:r>
            <a:r>
              <a:rPr lang="en-US" altLang="zh-CN" sz="2400" b="1" dirty="0" err="1">
                <a:solidFill>
                  <a:srgbClr val="000000"/>
                </a:solidFill>
                <a:ea typeface="隶书" pitchFamily="49" charset="-122"/>
              </a:rPr>
              <a:t>succ</a:t>
            </a:r>
            <a:r>
              <a:rPr lang="en-US" altLang="zh-CN" sz="2400" b="1" dirty="0">
                <a:solidFill>
                  <a:srgbClr val="000000"/>
                </a:solidFill>
                <a:ea typeface="隶书" pitchFamily="49" charset="-122"/>
              </a:rPr>
              <a:t>(j));</a:t>
            </a:r>
          </a:p>
          <a:p>
            <a:pPr algn="l" eaLnBrk="1" hangingPunct="1">
              <a:lnSpc>
                <a:spcPct val="105000"/>
              </a:lnSpc>
              <a:spcBef>
                <a:spcPct val="5000"/>
              </a:spcBef>
              <a:buNone/>
            </a:pPr>
            <a:r>
              <a:rPr lang="en-US" altLang="zh-CN" sz="2400" b="1" dirty="0">
                <a:solidFill>
                  <a:srgbClr val="000000"/>
                </a:solidFill>
                <a:ea typeface="隶书" pitchFamily="49" charset="-122"/>
              </a:rPr>
              <a:t>      r[0].next = f[j]; t = e[j];</a:t>
            </a:r>
          </a:p>
          <a:p>
            <a:pPr algn="l" eaLnBrk="1" hangingPunct="1">
              <a:lnSpc>
                <a:spcPct val="105000"/>
              </a:lnSpc>
              <a:spcBef>
                <a:spcPct val="5000"/>
              </a:spcBef>
              <a:buNone/>
            </a:pPr>
            <a:r>
              <a:rPr lang="en-US" altLang="zh-CN" sz="2400" b="1" dirty="0">
                <a:solidFill>
                  <a:srgbClr val="000000"/>
                </a:solidFill>
                <a:ea typeface="隶书" pitchFamily="49" charset="-122"/>
              </a:rPr>
              <a:t>      while (j&lt;RADIX){</a:t>
            </a:r>
          </a:p>
          <a:p>
            <a:pPr algn="l" eaLnBrk="1" hangingPunct="1">
              <a:lnSpc>
                <a:spcPct val="105000"/>
              </a:lnSpc>
              <a:spcBef>
                <a:spcPct val="5000"/>
              </a:spcBef>
              <a:buNone/>
            </a:pPr>
            <a:r>
              <a:rPr lang="en-US" altLang="zh-CN" sz="2400" b="1" dirty="0">
                <a:solidFill>
                  <a:srgbClr val="000000"/>
                </a:solidFill>
                <a:ea typeface="隶书" pitchFamily="49" charset="-122"/>
              </a:rPr>
              <a:t>                for (j=</a:t>
            </a:r>
            <a:r>
              <a:rPr lang="en-US" altLang="zh-CN" sz="2400" b="1" dirty="0" err="1">
                <a:solidFill>
                  <a:srgbClr val="000000"/>
                </a:solidFill>
                <a:ea typeface="隶书" pitchFamily="49" charset="-122"/>
              </a:rPr>
              <a:t>succ</a:t>
            </a:r>
            <a:r>
              <a:rPr lang="en-US" altLang="zh-CN" sz="2400" b="1" dirty="0">
                <a:solidFill>
                  <a:srgbClr val="000000"/>
                </a:solidFill>
                <a:ea typeface="隶书" pitchFamily="49" charset="-122"/>
              </a:rPr>
              <a:t>(j); j&lt;RADIX-1&amp;&amp;!f[j]; j = </a:t>
            </a:r>
            <a:r>
              <a:rPr lang="en-US" altLang="zh-CN" sz="2400" b="1" dirty="0" err="1">
                <a:solidFill>
                  <a:srgbClr val="000000"/>
                </a:solidFill>
                <a:ea typeface="隶书" pitchFamily="49" charset="-122"/>
              </a:rPr>
              <a:t>succ</a:t>
            </a:r>
            <a:r>
              <a:rPr lang="en-US" altLang="zh-CN" sz="2400" b="1" dirty="0">
                <a:solidFill>
                  <a:srgbClr val="000000"/>
                </a:solidFill>
                <a:ea typeface="隶书" pitchFamily="49" charset="-122"/>
              </a:rPr>
              <a:t>(j));</a:t>
            </a:r>
          </a:p>
          <a:p>
            <a:pPr algn="l" eaLnBrk="1" hangingPunct="1">
              <a:lnSpc>
                <a:spcPct val="105000"/>
              </a:lnSpc>
              <a:spcBef>
                <a:spcPct val="5000"/>
              </a:spcBef>
              <a:buNone/>
            </a:pPr>
            <a:r>
              <a:rPr lang="en-US" altLang="zh-CN" sz="2400" b="1" dirty="0">
                <a:solidFill>
                  <a:srgbClr val="000000"/>
                </a:solidFill>
                <a:ea typeface="隶书" pitchFamily="49" charset="-122"/>
              </a:rPr>
              <a:t>                if (f[j]) { r[t].next = f[j]; t = e[j];}</a:t>
            </a:r>
          </a:p>
          <a:p>
            <a:pPr algn="l" eaLnBrk="1" hangingPunct="1">
              <a:lnSpc>
                <a:spcPct val="105000"/>
              </a:lnSpc>
              <a:spcBef>
                <a:spcPct val="5000"/>
              </a:spcBef>
              <a:buNone/>
            </a:pPr>
            <a:r>
              <a:rPr lang="en-US" altLang="zh-CN" sz="2400" b="1" dirty="0">
                <a:solidFill>
                  <a:srgbClr val="000000"/>
                </a:solidFill>
                <a:ea typeface="隶书" pitchFamily="49" charset="-122"/>
              </a:rPr>
              <a:t>     </a:t>
            </a:r>
            <a:r>
              <a:rPr lang="en-US" altLang="zh-CN" sz="2400" b="1" dirty="0" smtClean="0">
                <a:solidFill>
                  <a:srgbClr val="000000"/>
                </a:solidFill>
                <a:ea typeface="隶书" pitchFamily="49" charset="-122"/>
              </a:rPr>
              <a:t> }</a:t>
            </a:r>
          </a:p>
          <a:p>
            <a:pPr algn="l" eaLnBrk="1" hangingPunct="1">
              <a:lnSpc>
                <a:spcPct val="105000"/>
              </a:lnSpc>
              <a:spcBef>
                <a:spcPct val="5000"/>
              </a:spcBef>
              <a:buNone/>
            </a:pPr>
            <a:r>
              <a:rPr lang="en-US" altLang="zh-CN" sz="2400" b="1" dirty="0">
                <a:solidFill>
                  <a:srgbClr val="000000"/>
                </a:solidFill>
                <a:ea typeface="隶书" pitchFamily="49" charset="-122"/>
              </a:rPr>
              <a:t> </a:t>
            </a:r>
            <a:r>
              <a:rPr lang="en-US" altLang="zh-CN" sz="2400" b="1" dirty="0" smtClean="0">
                <a:solidFill>
                  <a:srgbClr val="000000"/>
                </a:solidFill>
                <a:ea typeface="隶书" pitchFamily="49" charset="-122"/>
              </a:rPr>
              <a:t>     r[t].next = 0;</a:t>
            </a:r>
          </a:p>
          <a:p>
            <a:pPr algn="l" eaLnBrk="1" hangingPunct="1">
              <a:lnSpc>
                <a:spcPct val="105000"/>
              </a:lnSpc>
              <a:spcBef>
                <a:spcPct val="5000"/>
              </a:spcBef>
              <a:buNone/>
            </a:pPr>
            <a:r>
              <a:rPr lang="en-US" altLang="zh-CN" sz="2400" b="1" dirty="0">
                <a:solidFill>
                  <a:srgbClr val="000000"/>
                </a:solidFill>
                <a:ea typeface="隶书" pitchFamily="49" charset="-122"/>
              </a:rPr>
              <a:t>}</a:t>
            </a:r>
          </a:p>
        </p:txBody>
      </p:sp>
      <p:sp>
        <p:nvSpPr>
          <p:cNvPr id="3" name="矩形 2"/>
          <p:cNvSpPr/>
          <p:nvPr/>
        </p:nvSpPr>
        <p:spPr bwMode="auto">
          <a:xfrm>
            <a:off x="0" y="2132856"/>
            <a:ext cx="9144000" cy="360040"/>
          </a:xfrm>
          <a:prstGeom prst="rect">
            <a:avLst/>
          </a:prstGeom>
          <a:solidFill>
            <a:schemeClr val="accent1">
              <a:alpha val="2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Tree>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1540" y="692696"/>
            <a:ext cx="8172908" cy="4136517"/>
          </a:xfrm>
          <a:prstGeom prst="rect">
            <a:avLst/>
          </a:prstGeom>
          <a:noFill/>
        </p:spPr>
        <p:txBody>
          <a:bodyPr wrap="square" rtlCol="0">
            <a:spAutoFit/>
          </a:bodyPr>
          <a:lstStyle/>
          <a:p>
            <a:pPr marL="342900" indent="-342900" algn="l">
              <a:lnSpc>
                <a:spcPct val="105000"/>
              </a:lnSpc>
              <a:spcBef>
                <a:spcPct val="5000"/>
              </a:spcBef>
              <a:buClr>
                <a:schemeClr val="bg2"/>
              </a:buClr>
              <a:buSzPct val="75000"/>
            </a:pPr>
            <a:r>
              <a:rPr lang="en-US" altLang="zh-CN" sz="2400" b="1" dirty="0" smtClean="0">
                <a:solidFill>
                  <a:srgbClr val="000000"/>
                </a:solidFill>
                <a:ea typeface="隶书" pitchFamily="49" charset="-122"/>
              </a:rPr>
              <a:t>Void </a:t>
            </a:r>
            <a:r>
              <a:rPr lang="en-US" altLang="zh-CN" sz="2400" b="1" dirty="0" err="1" smtClean="0">
                <a:solidFill>
                  <a:srgbClr val="000000"/>
                </a:solidFill>
                <a:ea typeface="隶书" pitchFamily="49" charset="-122"/>
              </a:rPr>
              <a:t>Radixsort</a:t>
            </a:r>
            <a:r>
              <a:rPr lang="en-US" altLang="zh-CN" sz="2400" b="1" dirty="0" smtClean="0">
                <a:solidFill>
                  <a:srgbClr val="000000"/>
                </a:solidFill>
                <a:ea typeface="隶书" pitchFamily="49" charset="-122"/>
              </a:rPr>
              <a:t>(</a:t>
            </a:r>
            <a:r>
              <a:rPr lang="en-US" altLang="zh-CN" sz="2400" b="1" dirty="0" err="1" smtClean="0">
                <a:solidFill>
                  <a:srgbClr val="000000"/>
                </a:solidFill>
                <a:ea typeface="隶书" pitchFamily="49" charset="-122"/>
              </a:rPr>
              <a:t>SLList</a:t>
            </a:r>
            <a:r>
              <a:rPr lang="en-US" altLang="zh-CN" sz="2400" b="1" dirty="0" smtClean="0">
                <a:solidFill>
                  <a:srgbClr val="000000"/>
                </a:solidFill>
                <a:ea typeface="隶书" pitchFamily="49" charset="-122"/>
              </a:rPr>
              <a:t> &amp;L){</a:t>
            </a:r>
          </a:p>
          <a:p>
            <a:pPr marL="342900" indent="-342900" algn="l">
              <a:lnSpc>
                <a:spcPct val="105000"/>
              </a:lnSpc>
              <a:spcBef>
                <a:spcPct val="5000"/>
              </a:spcBef>
              <a:buClr>
                <a:schemeClr val="bg2"/>
              </a:buClr>
              <a:buSzPct val="75000"/>
            </a:pPr>
            <a:r>
              <a:rPr lang="en-US" altLang="zh-CN" sz="2400" b="1" dirty="0" smtClean="0">
                <a:solidFill>
                  <a:srgbClr val="000000"/>
                </a:solidFill>
                <a:ea typeface="隶书" pitchFamily="49" charset="-122"/>
              </a:rPr>
              <a:t>    //L</a:t>
            </a:r>
            <a:r>
              <a:rPr lang="zh-CN" altLang="en-US" sz="2400" b="1" dirty="0" smtClean="0">
                <a:solidFill>
                  <a:srgbClr val="000000"/>
                </a:solidFill>
                <a:ea typeface="隶书" pitchFamily="49" charset="-122"/>
              </a:rPr>
              <a:t>是静态链表表示的顺序表</a:t>
            </a:r>
            <a:endParaRPr lang="en-US" altLang="zh-CN" sz="2400" b="1" dirty="0" smtClean="0">
              <a:solidFill>
                <a:srgbClr val="000000"/>
              </a:solidFill>
              <a:ea typeface="隶书" pitchFamily="49" charset="-122"/>
            </a:endParaRPr>
          </a:p>
          <a:p>
            <a:pPr marL="342900" indent="-342900" algn="l">
              <a:lnSpc>
                <a:spcPct val="105000"/>
              </a:lnSpc>
              <a:spcBef>
                <a:spcPct val="5000"/>
              </a:spcBef>
              <a:buClr>
                <a:schemeClr val="bg2"/>
              </a:buClr>
              <a:buSzPct val="75000"/>
            </a:pPr>
            <a:r>
              <a:rPr lang="en-US" altLang="zh-CN" sz="2400" b="1" dirty="0" smtClean="0">
                <a:solidFill>
                  <a:srgbClr val="000000"/>
                </a:solidFill>
                <a:ea typeface="隶书" pitchFamily="49" charset="-122"/>
              </a:rPr>
              <a:t>    //</a:t>
            </a:r>
            <a:r>
              <a:rPr lang="zh-CN" altLang="en-US" sz="2400" b="1" dirty="0" smtClean="0">
                <a:solidFill>
                  <a:srgbClr val="000000"/>
                </a:solidFill>
                <a:ea typeface="隶书" pitchFamily="49" charset="-122"/>
              </a:rPr>
              <a:t>对</a:t>
            </a:r>
            <a:r>
              <a:rPr lang="en-US" altLang="zh-CN" sz="2400" b="1" dirty="0" smtClean="0">
                <a:solidFill>
                  <a:srgbClr val="000000"/>
                </a:solidFill>
                <a:ea typeface="隶书" pitchFamily="49" charset="-122"/>
              </a:rPr>
              <a:t>L</a:t>
            </a:r>
            <a:r>
              <a:rPr lang="zh-CN" altLang="en-US" sz="2400" b="1" dirty="0" smtClean="0">
                <a:solidFill>
                  <a:srgbClr val="000000"/>
                </a:solidFill>
                <a:ea typeface="隶书" pitchFamily="49" charset="-122"/>
              </a:rPr>
              <a:t>作基数排序，使得</a:t>
            </a:r>
            <a:r>
              <a:rPr lang="en-US" altLang="zh-CN" sz="2400" b="1" dirty="0" smtClean="0">
                <a:solidFill>
                  <a:srgbClr val="000000"/>
                </a:solidFill>
                <a:ea typeface="隶书" pitchFamily="49" charset="-122"/>
              </a:rPr>
              <a:t>L</a:t>
            </a:r>
            <a:r>
              <a:rPr lang="zh-CN" altLang="en-US" sz="2400" b="1" dirty="0" smtClean="0">
                <a:solidFill>
                  <a:srgbClr val="000000"/>
                </a:solidFill>
                <a:ea typeface="隶书" pitchFamily="49" charset="-122"/>
              </a:rPr>
              <a:t>成为自小到大的有序静态链表</a:t>
            </a:r>
            <a:endParaRPr lang="en-US" altLang="zh-CN" sz="2400" b="1" dirty="0" smtClean="0">
              <a:solidFill>
                <a:srgbClr val="000000"/>
              </a:solidFill>
              <a:ea typeface="隶书" pitchFamily="49" charset="-122"/>
            </a:endParaRPr>
          </a:p>
          <a:p>
            <a:pPr marL="342900" indent="-342900" algn="l">
              <a:lnSpc>
                <a:spcPct val="105000"/>
              </a:lnSpc>
              <a:spcBef>
                <a:spcPct val="5000"/>
              </a:spcBef>
              <a:buClr>
                <a:schemeClr val="bg2"/>
              </a:buClr>
              <a:buSzPct val="75000"/>
            </a:pPr>
            <a:r>
              <a:rPr lang="en-US" altLang="zh-CN" sz="2400" b="1" dirty="0" smtClean="0">
                <a:solidFill>
                  <a:srgbClr val="000000"/>
                </a:solidFill>
                <a:ea typeface="隶书" pitchFamily="49" charset="-122"/>
              </a:rPr>
              <a:t>    for (</a:t>
            </a:r>
            <a:r>
              <a:rPr lang="en-US" altLang="zh-CN" sz="2400" b="1" dirty="0" err="1" smtClean="0">
                <a:solidFill>
                  <a:srgbClr val="000000"/>
                </a:solidFill>
                <a:ea typeface="隶书" pitchFamily="49" charset="-122"/>
              </a:rPr>
              <a:t>i</a:t>
            </a:r>
            <a:r>
              <a:rPr lang="en-US" altLang="zh-CN" sz="2400" b="1" dirty="0" smtClean="0">
                <a:solidFill>
                  <a:srgbClr val="000000"/>
                </a:solidFill>
                <a:ea typeface="隶书" pitchFamily="49" charset="-122"/>
              </a:rPr>
              <a:t>=0</a:t>
            </a:r>
            <a:r>
              <a:rPr lang="zh-CN" altLang="en-US" sz="2400" b="1" dirty="0" smtClean="0">
                <a:solidFill>
                  <a:srgbClr val="000000"/>
                </a:solidFill>
                <a:ea typeface="隶书" pitchFamily="49" charset="-122"/>
              </a:rPr>
              <a:t>；</a:t>
            </a:r>
            <a:r>
              <a:rPr lang="en-US" altLang="zh-CN" sz="2400" b="1" dirty="0" err="1" smtClean="0">
                <a:solidFill>
                  <a:srgbClr val="000000"/>
                </a:solidFill>
                <a:ea typeface="隶书" pitchFamily="49" charset="-122"/>
              </a:rPr>
              <a:t>i</a:t>
            </a:r>
            <a:r>
              <a:rPr lang="en-US" altLang="zh-CN" sz="2400" b="1" dirty="0" smtClean="0">
                <a:solidFill>
                  <a:srgbClr val="000000"/>
                </a:solidFill>
                <a:ea typeface="隶书" pitchFamily="49" charset="-122"/>
              </a:rPr>
              <a:t>&lt;</a:t>
            </a:r>
            <a:r>
              <a:rPr lang="en-US" altLang="zh-CN" sz="2400" b="1" dirty="0" err="1" smtClean="0">
                <a:solidFill>
                  <a:srgbClr val="000000"/>
                </a:solidFill>
                <a:ea typeface="隶书" pitchFamily="49" charset="-122"/>
              </a:rPr>
              <a:t>L.recnum</a:t>
            </a:r>
            <a:r>
              <a:rPr lang="en-US" altLang="zh-CN" sz="2400" b="1" dirty="0" smtClean="0">
                <a:solidFill>
                  <a:srgbClr val="000000"/>
                </a:solidFill>
                <a:ea typeface="隶书" pitchFamily="49" charset="-122"/>
              </a:rPr>
              <a:t>;</a:t>
            </a:r>
            <a:r>
              <a:rPr lang="zh-CN" altLang="en-US" sz="2400" b="1" dirty="0" smtClean="0">
                <a:solidFill>
                  <a:srgbClr val="000000"/>
                </a:solidFill>
                <a:ea typeface="隶书" pitchFamily="49" charset="-122"/>
              </a:rPr>
              <a:t>；</a:t>
            </a:r>
            <a:r>
              <a:rPr lang="en-US" altLang="zh-CN" sz="2400" b="1" dirty="0" smtClean="0">
                <a:solidFill>
                  <a:srgbClr val="000000"/>
                </a:solidFill>
                <a:ea typeface="隶书" pitchFamily="49" charset="-122"/>
              </a:rPr>
              <a:t>++</a:t>
            </a:r>
            <a:r>
              <a:rPr lang="en-US" altLang="zh-CN" sz="2400" b="1" dirty="0" err="1" smtClean="0">
                <a:solidFill>
                  <a:srgbClr val="000000"/>
                </a:solidFill>
                <a:ea typeface="隶书" pitchFamily="49" charset="-122"/>
              </a:rPr>
              <a:t>i</a:t>
            </a:r>
            <a:r>
              <a:rPr lang="zh-CN" altLang="en-US" sz="2400" b="1" dirty="0" smtClean="0">
                <a:solidFill>
                  <a:srgbClr val="000000"/>
                </a:solidFill>
                <a:ea typeface="隶书" pitchFamily="49" charset="-122"/>
              </a:rPr>
              <a:t>）</a:t>
            </a:r>
            <a:r>
              <a:rPr lang="en-US" altLang="zh-CN" sz="2400" b="1" dirty="0" err="1" smtClean="0">
                <a:solidFill>
                  <a:srgbClr val="000000"/>
                </a:solidFill>
                <a:ea typeface="隶书" pitchFamily="49" charset="-122"/>
              </a:rPr>
              <a:t>L.r</a:t>
            </a:r>
            <a:r>
              <a:rPr lang="en-US" altLang="zh-CN" sz="2400" b="1" dirty="0" smtClean="0">
                <a:solidFill>
                  <a:srgbClr val="000000"/>
                </a:solidFill>
                <a:ea typeface="隶书" pitchFamily="49" charset="-122"/>
              </a:rPr>
              <a:t>[</a:t>
            </a:r>
            <a:r>
              <a:rPr lang="en-US" altLang="zh-CN" sz="2400" b="1" dirty="0" err="1" smtClean="0">
                <a:solidFill>
                  <a:srgbClr val="000000"/>
                </a:solidFill>
                <a:ea typeface="隶书" pitchFamily="49" charset="-122"/>
              </a:rPr>
              <a:t>i</a:t>
            </a:r>
            <a:r>
              <a:rPr lang="en-US" altLang="zh-CN" sz="2400" b="1" dirty="0" smtClean="0">
                <a:solidFill>
                  <a:srgbClr val="000000"/>
                </a:solidFill>
                <a:ea typeface="隶书" pitchFamily="49" charset="-122"/>
              </a:rPr>
              <a:t>].next = i+1</a:t>
            </a:r>
            <a:r>
              <a:rPr lang="zh-CN" altLang="en-US" sz="2400" b="1" dirty="0" smtClean="0">
                <a:solidFill>
                  <a:srgbClr val="000000"/>
                </a:solidFill>
                <a:ea typeface="隶书" pitchFamily="49" charset="-122"/>
              </a:rPr>
              <a:t>；</a:t>
            </a:r>
            <a:endParaRPr lang="en-US" altLang="zh-CN" sz="2400" b="1" dirty="0" smtClean="0">
              <a:solidFill>
                <a:srgbClr val="000000"/>
              </a:solidFill>
              <a:ea typeface="隶书" pitchFamily="49" charset="-122"/>
            </a:endParaRPr>
          </a:p>
          <a:p>
            <a:pPr marL="342900" indent="-342900" algn="l">
              <a:lnSpc>
                <a:spcPct val="105000"/>
              </a:lnSpc>
              <a:spcBef>
                <a:spcPct val="5000"/>
              </a:spcBef>
              <a:buClr>
                <a:schemeClr val="bg2"/>
              </a:buClr>
              <a:buSzPct val="75000"/>
            </a:pPr>
            <a:r>
              <a:rPr lang="en-US" altLang="zh-CN" sz="2400" b="1" dirty="0" smtClean="0">
                <a:solidFill>
                  <a:srgbClr val="000000"/>
                </a:solidFill>
                <a:ea typeface="隶书" pitchFamily="49" charset="-122"/>
              </a:rPr>
              <a:t>    </a:t>
            </a:r>
            <a:r>
              <a:rPr lang="en-US" altLang="zh-CN" sz="2400" b="1" dirty="0" err="1" smtClean="0">
                <a:solidFill>
                  <a:srgbClr val="000000"/>
                </a:solidFill>
                <a:ea typeface="隶书" pitchFamily="49" charset="-122"/>
              </a:rPr>
              <a:t>L.r</a:t>
            </a:r>
            <a:r>
              <a:rPr lang="en-US" altLang="zh-CN" sz="2400" b="1" dirty="0" smtClean="0">
                <a:solidFill>
                  <a:srgbClr val="000000"/>
                </a:solidFill>
                <a:ea typeface="隶书" pitchFamily="49" charset="-122"/>
              </a:rPr>
              <a:t>[</a:t>
            </a:r>
            <a:r>
              <a:rPr lang="en-US" altLang="zh-CN" sz="2400" b="1" dirty="0" err="1" smtClean="0">
                <a:solidFill>
                  <a:srgbClr val="000000"/>
                </a:solidFill>
                <a:ea typeface="隶书" pitchFamily="49" charset="-122"/>
              </a:rPr>
              <a:t>L.recnum</a:t>
            </a:r>
            <a:r>
              <a:rPr lang="en-US" altLang="zh-CN" sz="2400" b="1" dirty="0" smtClean="0">
                <a:solidFill>
                  <a:srgbClr val="000000"/>
                </a:solidFill>
                <a:ea typeface="隶书" pitchFamily="49" charset="-122"/>
              </a:rPr>
              <a:t>].next = 0;</a:t>
            </a:r>
          </a:p>
          <a:p>
            <a:pPr marL="342900" indent="-342900" algn="l">
              <a:lnSpc>
                <a:spcPct val="105000"/>
              </a:lnSpc>
              <a:spcBef>
                <a:spcPct val="5000"/>
              </a:spcBef>
              <a:buClr>
                <a:schemeClr val="bg2"/>
              </a:buClr>
              <a:buSzPct val="75000"/>
            </a:pPr>
            <a:r>
              <a:rPr lang="en-US" altLang="zh-CN" sz="2400" b="1" dirty="0" smtClean="0">
                <a:solidFill>
                  <a:srgbClr val="000000"/>
                </a:solidFill>
                <a:ea typeface="隶书" pitchFamily="49" charset="-122"/>
              </a:rPr>
              <a:t>    for (</a:t>
            </a:r>
            <a:r>
              <a:rPr lang="en-US" altLang="zh-CN" sz="2400" b="1" dirty="0" err="1" smtClean="0">
                <a:solidFill>
                  <a:srgbClr val="000000"/>
                </a:solidFill>
                <a:ea typeface="隶书" pitchFamily="49" charset="-122"/>
              </a:rPr>
              <a:t>i</a:t>
            </a:r>
            <a:r>
              <a:rPr lang="en-US" altLang="zh-CN" sz="2400" b="1" dirty="0" smtClean="0">
                <a:solidFill>
                  <a:srgbClr val="000000"/>
                </a:solidFill>
                <a:ea typeface="隶书" pitchFamily="49" charset="-122"/>
              </a:rPr>
              <a:t>=0; </a:t>
            </a:r>
            <a:r>
              <a:rPr lang="en-US" altLang="zh-CN" sz="2400" b="1" dirty="0" err="1" smtClean="0">
                <a:solidFill>
                  <a:srgbClr val="000000"/>
                </a:solidFill>
                <a:ea typeface="隶书" pitchFamily="49" charset="-122"/>
              </a:rPr>
              <a:t>i</a:t>
            </a:r>
            <a:r>
              <a:rPr lang="en-US" altLang="zh-CN" sz="2400" b="1" dirty="0" smtClean="0">
                <a:solidFill>
                  <a:srgbClr val="000000"/>
                </a:solidFill>
                <a:ea typeface="隶书" pitchFamily="49" charset="-122"/>
              </a:rPr>
              <a:t>&lt;</a:t>
            </a:r>
            <a:r>
              <a:rPr lang="en-US" altLang="zh-CN" sz="2400" b="1" dirty="0" err="1" smtClean="0">
                <a:solidFill>
                  <a:srgbClr val="000000"/>
                </a:solidFill>
                <a:ea typeface="隶书" pitchFamily="49" charset="-122"/>
              </a:rPr>
              <a:t>L.recnum</a:t>
            </a:r>
            <a:r>
              <a:rPr lang="en-US" altLang="zh-CN" sz="2400" b="1" dirty="0" smtClean="0">
                <a:solidFill>
                  <a:srgbClr val="000000"/>
                </a:solidFill>
                <a:ea typeface="隶书" pitchFamily="49" charset="-122"/>
              </a:rPr>
              <a:t>; ++</a:t>
            </a:r>
            <a:r>
              <a:rPr lang="en-US" altLang="zh-CN" sz="2400" b="1" dirty="0" err="1" smtClean="0">
                <a:solidFill>
                  <a:srgbClr val="000000"/>
                </a:solidFill>
                <a:ea typeface="隶书" pitchFamily="49" charset="-122"/>
              </a:rPr>
              <a:t>i</a:t>
            </a:r>
            <a:r>
              <a:rPr lang="en-US" altLang="zh-CN" sz="2400" b="1" dirty="0" smtClean="0">
                <a:solidFill>
                  <a:srgbClr val="000000"/>
                </a:solidFill>
                <a:ea typeface="隶书" pitchFamily="49" charset="-122"/>
              </a:rPr>
              <a:t>){</a:t>
            </a:r>
          </a:p>
          <a:p>
            <a:pPr marL="342900" indent="-342900" algn="l">
              <a:lnSpc>
                <a:spcPct val="105000"/>
              </a:lnSpc>
              <a:spcBef>
                <a:spcPct val="5000"/>
              </a:spcBef>
              <a:buClr>
                <a:schemeClr val="bg2"/>
              </a:buClr>
              <a:buSzPct val="75000"/>
            </a:pPr>
            <a:r>
              <a:rPr lang="en-US" altLang="zh-CN" sz="2400" b="1" dirty="0" smtClean="0">
                <a:solidFill>
                  <a:srgbClr val="000000"/>
                </a:solidFill>
                <a:ea typeface="隶书" pitchFamily="49" charset="-122"/>
              </a:rPr>
              <a:t>           Distribute(</a:t>
            </a:r>
            <a:r>
              <a:rPr lang="en-US" altLang="zh-CN" sz="2400" b="1" dirty="0" err="1" smtClean="0">
                <a:solidFill>
                  <a:srgbClr val="000000"/>
                </a:solidFill>
                <a:ea typeface="隶书" pitchFamily="49" charset="-122"/>
              </a:rPr>
              <a:t>L.r</a:t>
            </a:r>
            <a:r>
              <a:rPr lang="en-US" altLang="zh-CN" sz="2400" b="1" dirty="0" smtClean="0">
                <a:solidFill>
                  <a:srgbClr val="000000"/>
                </a:solidFill>
                <a:ea typeface="隶书" pitchFamily="49" charset="-122"/>
              </a:rPr>
              <a:t>, </a:t>
            </a:r>
            <a:r>
              <a:rPr lang="en-US" altLang="zh-CN" sz="2400" b="1" dirty="0" err="1" smtClean="0">
                <a:solidFill>
                  <a:srgbClr val="000000"/>
                </a:solidFill>
                <a:ea typeface="隶书" pitchFamily="49" charset="-122"/>
              </a:rPr>
              <a:t>i</a:t>
            </a:r>
            <a:r>
              <a:rPr lang="en-US" altLang="zh-CN" sz="2400" b="1" dirty="0" smtClean="0">
                <a:solidFill>
                  <a:srgbClr val="000000"/>
                </a:solidFill>
                <a:ea typeface="隶书" pitchFamily="49" charset="-122"/>
              </a:rPr>
              <a:t>,  f, e);</a:t>
            </a:r>
          </a:p>
          <a:p>
            <a:pPr marL="342900" indent="-342900" algn="l">
              <a:lnSpc>
                <a:spcPct val="105000"/>
              </a:lnSpc>
              <a:spcBef>
                <a:spcPct val="5000"/>
              </a:spcBef>
              <a:buClr>
                <a:schemeClr val="bg2"/>
              </a:buClr>
              <a:buSzPct val="75000"/>
            </a:pPr>
            <a:r>
              <a:rPr lang="en-US" altLang="zh-CN" sz="2400" b="1" dirty="0" smtClean="0">
                <a:solidFill>
                  <a:srgbClr val="000000"/>
                </a:solidFill>
                <a:ea typeface="隶书" pitchFamily="49" charset="-122"/>
              </a:rPr>
              <a:t>            Collect(</a:t>
            </a:r>
            <a:r>
              <a:rPr lang="en-US" altLang="zh-CN" sz="2400" b="1" dirty="0" err="1" smtClean="0">
                <a:solidFill>
                  <a:srgbClr val="000000"/>
                </a:solidFill>
                <a:ea typeface="隶书" pitchFamily="49" charset="-122"/>
              </a:rPr>
              <a:t>L.r</a:t>
            </a:r>
            <a:r>
              <a:rPr lang="en-US" altLang="zh-CN" sz="2400" b="1" dirty="0" smtClean="0">
                <a:solidFill>
                  <a:srgbClr val="000000"/>
                </a:solidFill>
                <a:ea typeface="隶书" pitchFamily="49" charset="-122"/>
              </a:rPr>
              <a:t>, I, f, e);</a:t>
            </a:r>
          </a:p>
          <a:p>
            <a:pPr marL="342900" indent="-342900" algn="l">
              <a:lnSpc>
                <a:spcPct val="105000"/>
              </a:lnSpc>
              <a:spcBef>
                <a:spcPct val="5000"/>
              </a:spcBef>
              <a:buClr>
                <a:schemeClr val="bg2"/>
              </a:buClr>
              <a:buSzPct val="75000"/>
            </a:pPr>
            <a:r>
              <a:rPr lang="en-US" altLang="zh-CN" sz="2400" b="1" dirty="0" smtClean="0">
                <a:solidFill>
                  <a:srgbClr val="000000"/>
                </a:solidFill>
                <a:ea typeface="隶书" pitchFamily="49" charset="-122"/>
              </a:rPr>
              <a:t>    }</a:t>
            </a:r>
          </a:p>
          <a:p>
            <a:pPr marL="342900" indent="-342900" algn="l">
              <a:lnSpc>
                <a:spcPct val="105000"/>
              </a:lnSpc>
              <a:spcBef>
                <a:spcPct val="5000"/>
              </a:spcBef>
              <a:buClr>
                <a:schemeClr val="bg2"/>
              </a:buClr>
              <a:buSzPct val="75000"/>
            </a:pPr>
            <a:r>
              <a:rPr lang="en-US" altLang="zh-CN" sz="2400" b="1" dirty="0" smtClean="0">
                <a:solidFill>
                  <a:srgbClr val="000000"/>
                </a:solidFill>
                <a:ea typeface="隶书" pitchFamily="49" charset="-122"/>
              </a:rPr>
              <a:t>}</a:t>
            </a:r>
          </a:p>
        </p:txBody>
      </p:sp>
    </p:spTree>
  </p:cSld>
  <p:clrMapOvr>
    <a:masterClrMapping/>
  </p:clrMapOvr>
  <p:transition spd="med"/>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2"/>
          <p:cNvSpPr>
            <a:spLocks noGrp="1" noChangeArrowheads="1"/>
          </p:cNvSpPr>
          <p:nvPr>
            <p:ph type="body" idx="1"/>
          </p:nvPr>
        </p:nvSpPr>
        <p:spPr>
          <a:xfrm>
            <a:off x="467544" y="1160748"/>
            <a:ext cx="8316924" cy="4212468"/>
          </a:xfrm>
        </p:spPr>
        <p:txBody>
          <a:bodyPr/>
          <a:lstStyle/>
          <a:p>
            <a:pPr algn="just" eaLnBrk="1" hangingPunct="1">
              <a:buClr>
                <a:srgbClr val="800080"/>
              </a:buClr>
              <a:buSzPct val="50000"/>
            </a:pPr>
            <a:r>
              <a:rPr lang="zh-CN" altLang="en-US" sz="3000" b="1" dirty="0" smtClean="0">
                <a:latin typeface="Times New Roman" pitchFamily="18" charset="0"/>
                <a:ea typeface="华文楷体" pitchFamily="2" charset="-122"/>
                <a:cs typeface="Times New Roman" pitchFamily="18" charset="0"/>
              </a:rPr>
              <a:t>若每个排序码有</a:t>
            </a:r>
            <a:r>
              <a:rPr lang="en-US" altLang="zh-CN" sz="3000" b="1" dirty="0" smtClean="0">
                <a:solidFill>
                  <a:schemeClr val="tx2"/>
                </a:solidFill>
                <a:latin typeface="Times New Roman" pitchFamily="18" charset="0"/>
                <a:ea typeface="华文楷体" pitchFamily="2" charset="-122"/>
                <a:cs typeface="Times New Roman" pitchFamily="18" charset="0"/>
              </a:rPr>
              <a:t>d</a:t>
            </a:r>
            <a:r>
              <a:rPr lang="zh-CN" altLang="en-US" sz="3000" b="1" dirty="0" smtClean="0">
                <a:solidFill>
                  <a:schemeClr val="tx2"/>
                </a:solidFill>
                <a:latin typeface="Times New Roman" pitchFamily="18" charset="0"/>
                <a:ea typeface="华文楷体" pitchFamily="2" charset="-122"/>
                <a:cs typeface="Times New Roman" pitchFamily="18" charset="0"/>
              </a:rPr>
              <a:t>位</a:t>
            </a:r>
            <a:r>
              <a:rPr lang="en-US" altLang="zh-CN" sz="3000" b="1" dirty="0" smtClean="0">
                <a:latin typeface="Times New Roman" pitchFamily="18" charset="0"/>
                <a:ea typeface="华文楷体" pitchFamily="2" charset="-122"/>
                <a:cs typeface="Times New Roman" pitchFamily="18" charset="0"/>
              </a:rPr>
              <a:t>, </a:t>
            </a:r>
            <a:r>
              <a:rPr lang="zh-CN" altLang="en-US" sz="3000" b="1" dirty="0" smtClean="0">
                <a:latin typeface="Times New Roman" pitchFamily="18" charset="0"/>
                <a:ea typeface="华文楷体" pitchFamily="2" charset="-122"/>
                <a:cs typeface="Times New Roman" pitchFamily="18" charset="0"/>
              </a:rPr>
              <a:t>需要重复执行</a:t>
            </a:r>
            <a:r>
              <a:rPr lang="en-US" altLang="zh-CN" sz="3000" b="1" dirty="0" smtClean="0">
                <a:solidFill>
                  <a:schemeClr val="tx2"/>
                </a:solidFill>
                <a:latin typeface="Times New Roman" pitchFamily="18" charset="0"/>
                <a:ea typeface="华文楷体" pitchFamily="2" charset="-122"/>
                <a:cs typeface="Times New Roman" pitchFamily="18" charset="0"/>
              </a:rPr>
              <a:t>d</a:t>
            </a:r>
            <a:r>
              <a:rPr lang="zh-CN" altLang="en-US" sz="3000" b="1" dirty="0" smtClean="0">
                <a:solidFill>
                  <a:schemeClr val="tx2"/>
                </a:solidFill>
                <a:latin typeface="Times New Roman" pitchFamily="18" charset="0"/>
                <a:ea typeface="华文楷体" pitchFamily="2" charset="-122"/>
                <a:cs typeface="Times New Roman" pitchFamily="18" charset="0"/>
              </a:rPr>
              <a:t>趟</a:t>
            </a:r>
            <a:r>
              <a:rPr lang="zh-CN" altLang="en-US" sz="3000" b="1" dirty="0" smtClean="0">
                <a:latin typeface="Times New Roman" pitchFamily="18" charset="0"/>
                <a:ea typeface="华文楷体" pitchFamily="2" charset="-122"/>
                <a:cs typeface="Times New Roman" pitchFamily="18" charset="0"/>
              </a:rPr>
              <a:t>“分配”与“收集”。每趟对</a:t>
            </a:r>
            <a:r>
              <a:rPr lang="en-US" altLang="zh-CN" sz="3000" b="1" dirty="0" smtClean="0">
                <a:latin typeface="Times New Roman" pitchFamily="18" charset="0"/>
                <a:ea typeface="华文楷体" pitchFamily="2" charset="-122"/>
                <a:cs typeface="Times New Roman" pitchFamily="18" charset="0"/>
              </a:rPr>
              <a:t>n</a:t>
            </a:r>
            <a:r>
              <a:rPr lang="zh-CN" altLang="en-US" sz="3000" b="1" dirty="0" smtClean="0">
                <a:latin typeface="Times New Roman" pitchFamily="18" charset="0"/>
                <a:ea typeface="华文楷体" pitchFamily="2" charset="-122"/>
                <a:cs typeface="Times New Roman" pitchFamily="18" charset="0"/>
              </a:rPr>
              <a:t>个元素进行“分配”，对</a:t>
            </a:r>
            <a:r>
              <a:rPr lang="en-US" altLang="zh-CN" sz="3000" b="1" dirty="0" smtClean="0">
                <a:latin typeface="Times New Roman" pitchFamily="18" charset="0"/>
                <a:ea typeface="华文楷体" pitchFamily="2" charset="-122"/>
                <a:cs typeface="Times New Roman" pitchFamily="18" charset="0"/>
              </a:rPr>
              <a:t>radix</a:t>
            </a:r>
            <a:r>
              <a:rPr lang="zh-CN" altLang="en-US" sz="3000" b="1" dirty="0" smtClean="0">
                <a:latin typeface="Times New Roman" pitchFamily="18" charset="0"/>
                <a:ea typeface="华文楷体" pitchFamily="2" charset="-122"/>
                <a:cs typeface="Times New Roman" pitchFamily="18" charset="0"/>
              </a:rPr>
              <a:t>个队列进行“收集”。总时间复杂度为</a:t>
            </a:r>
          </a:p>
          <a:p>
            <a:pPr algn="just" eaLnBrk="1" hangingPunct="1">
              <a:buClr>
                <a:srgbClr val="800080"/>
              </a:buClr>
              <a:buSzPct val="50000"/>
              <a:buFont typeface="Wingdings" pitchFamily="2" charset="2"/>
              <a:buNone/>
            </a:pPr>
            <a:r>
              <a:rPr lang="zh-CN" altLang="en-US" sz="3000" b="1" dirty="0" smtClean="0">
                <a:latin typeface="Times New Roman" pitchFamily="18" charset="0"/>
                <a:ea typeface="华文楷体" pitchFamily="2" charset="-122"/>
                <a:cs typeface="Times New Roman" pitchFamily="18" charset="0"/>
              </a:rPr>
              <a:t>		</a:t>
            </a:r>
            <a:r>
              <a:rPr lang="en-US" altLang="zh-CN" sz="3000" b="1" dirty="0" smtClean="0">
                <a:solidFill>
                  <a:schemeClr val="tx2"/>
                </a:solidFill>
                <a:latin typeface="Times New Roman" pitchFamily="18" charset="0"/>
                <a:ea typeface="华文楷体" pitchFamily="2" charset="-122"/>
                <a:cs typeface="Times New Roman" pitchFamily="18" charset="0"/>
              </a:rPr>
              <a:t>O(d(</a:t>
            </a:r>
            <a:r>
              <a:rPr lang="en-US" altLang="zh-CN" sz="3000" b="1" dirty="0" err="1" smtClean="0">
                <a:solidFill>
                  <a:schemeClr val="tx2"/>
                </a:solidFill>
                <a:latin typeface="Times New Roman" pitchFamily="18" charset="0"/>
                <a:ea typeface="华文楷体" pitchFamily="2" charset="-122"/>
                <a:cs typeface="Times New Roman" pitchFamily="18" charset="0"/>
              </a:rPr>
              <a:t>n+radix</a:t>
            </a:r>
            <a:r>
              <a:rPr lang="en-US" altLang="zh-CN" sz="3000" b="1" dirty="0" smtClean="0">
                <a:solidFill>
                  <a:schemeClr val="tx2"/>
                </a:solidFill>
                <a:latin typeface="Times New Roman" pitchFamily="18" charset="0"/>
                <a:ea typeface="华文楷体" pitchFamily="2" charset="-122"/>
                <a:cs typeface="Times New Roman" pitchFamily="18" charset="0"/>
              </a:rPr>
              <a:t>))</a:t>
            </a:r>
          </a:p>
          <a:p>
            <a:pPr algn="just" eaLnBrk="1" hangingPunct="1">
              <a:buClr>
                <a:srgbClr val="800080"/>
              </a:buClr>
              <a:buSzPct val="50000"/>
            </a:pPr>
            <a:r>
              <a:rPr lang="zh-CN" altLang="en-US" sz="3000" b="1" dirty="0" smtClean="0">
                <a:latin typeface="Times New Roman" pitchFamily="18" charset="0"/>
                <a:ea typeface="华文楷体" pitchFamily="2" charset="-122"/>
                <a:cs typeface="Times New Roman" pitchFamily="18" charset="0"/>
              </a:rPr>
              <a:t>若基数</a:t>
            </a:r>
            <a:r>
              <a:rPr lang="en-US" altLang="zh-CN" sz="3000" b="1" dirty="0" smtClean="0">
                <a:latin typeface="Times New Roman" pitchFamily="18" charset="0"/>
                <a:ea typeface="华文楷体" pitchFamily="2" charset="-122"/>
                <a:cs typeface="Times New Roman" pitchFamily="18" charset="0"/>
              </a:rPr>
              <a:t>radix</a:t>
            </a:r>
            <a:r>
              <a:rPr lang="zh-CN" altLang="en-US" sz="3000" b="1" dirty="0" smtClean="0">
                <a:latin typeface="Times New Roman" pitchFamily="18" charset="0"/>
                <a:ea typeface="华文楷体" pitchFamily="2" charset="-122"/>
                <a:cs typeface="Times New Roman" pitchFamily="18" charset="0"/>
              </a:rPr>
              <a:t>相同</a:t>
            </a:r>
            <a:r>
              <a:rPr lang="en-US" altLang="zh-CN" sz="3000" b="1" dirty="0" smtClean="0">
                <a:latin typeface="Times New Roman" pitchFamily="18" charset="0"/>
                <a:ea typeface="华文楷体" pitchFamily="2" charset="-122"/>
                <a:cs typeface="Times New Roman" pitchFamily="18" charset="0"/>
              </a:rPr>
              <a:t>, </a:t>
            </a:r>
            <a:r>
              <a:rPr lang="zh-CN" altLang="en-US" sz="3000" b="1" dirty="0" smtClean="0">
                <a:latin typeface="Times New Roman" pitchFamily="18" charset="0"/>
                <a:ea typeface="华文楷体" pitchFamily="2" charset="-122"/>
                <a:cs typeface="Times New Roman" pitchFamily="18" charset="0"/>
              </a:rPr>
              <a:t>对于</a:t>
            </a:r>
            <a:r>
              <a:rPr lang="zh-CN" altLang="en-US" sz="3000" b="1" dirty="0" smtClean="0">
                <a:solidFill>
                  <a:schemeClr val="tx2"/>
                </a:solidFill>
                <a:latin typeface="Times New Roman" pitchFamily="18" charset="0"/>
                <a:ea typeface="华文楷体" pitchFamily="2" charset="-122"/>
                <a:cs typeface="Times New Roman" pitchFamily="18" charset="0"/>
              </a:rPr>
              <a:t>元素个数较多而排序码位数较少</a:t>
            </a:r>
            <a:r>
              <a:rPr lang="zh-CN" altLang="en-US" sz="3000" b="1" dirty="0" smtClean="0">
                <a:latin typeface="Times New Roman" pitchFamily="18" charset="0"/>
                <a:ea typeface="华文楷体" pitchFamily="2" charset="-122"/>
                <a:cs typeface="Times New Roman" pitchFamily="18" charset="0"/>
              </a:rPr>
              <a:t>的情况</a:t>
            </a:r>
            <a:r>
              <a:rPr lang="en-US" altLang="zh-CN" sz="3000" b="1" dirty="0" smtClean="0">
                <a:latin typeface="Times New Roman" pitchFamily="18" charset="0"/>
                <a:ea typeface="华文楷体" pitchFamily="2" charset="-122"/>
                <a:cs typeface="Times New Roman" pitchFamily="18" charset="0"/>
              </a:rPr>
              <a:t>, </a:t>
            </a:r>
            <a:r>
              <a:rPr lang="zh-CN" altLang="en-US" sz="3000" b="1" dirty="0" smtClean="0">
                <a:latin typeface="Times New Roman" pitchFamily="18" charset="0"/>
                <a:ea typeface="华文楷体" pitchFamily="2" charset="-122"/>
                <a:cs typeface="Times New Roman" pitchFamily="18" charset="0"/>
              </a:rPr>
              <a:t>使用链式基数排序较好。</a:t>
            </a:r>
          </a:p>
          <a:p>
            <a:pPr algn="just" eaLnBrk="1" hangingPunct="1">
              <a:buClr>
                <a:srgbClr val="800080"/>
              </a:buClr>
              <a:buSzPct val="50000"/>
            </a:pPr>
            <a:r>
              <a:rPr lang="zh-CN" altLang="en-US" sz="3000" b="1" dirty="0" smtClean="0">
                <a:latin typeface="Times New Roman" pitchFamily="18" charset="0"/>
                <a:ea typeface="华文楷体" pitchFamily="2" charset="-122"/>
                <a:cs typeface="Times New Roman" pitchFamily="18" charset="0"/>
              </a:rPr>
              <a:t>基数排序需要增加</a:t>
            </a:r>
            <a:r>
              <a:rPr lang="en-US" altLang="zh-CN" sz="3000" b="1" dirty="0" smtClean="0">
                <a:solidFill>
                  <a:schemeClr val="tx2"/>
                </a:solidFill>
                <a:latin typeface="Times New Roman" pitchFamily="18" charset="0"/>
                <a:ea typeface="华文楷体" pitchFamily="2" charset="-122"/>
                <a:cs typeface="Times New Roman" pitchFamily="18" charset="0"/>
              </a:rPr>
              <a:t>n+2radix</a:t>
            </a:r>
            <a:r>
              <a:rPr lang="zh-CN" altLang="en-US" sz="3000" b="1" dirty="0" smtClean="0">
                <a:solidFill>
                  <a:schemeClr val="tx2"/>
                </a:solidFill>
                <a:latin typeface="Times New Roman" pitchFamily="18" charset="0"/>
                <a:ea typeface="华文楷体" pitchFamily="2" charset="-122"/>
                <a:cs typeface="Times New Roman" pitchFamily="18" charset="0"/>
              </a:rPr>
              <a:t>个</a:t>
            </a:r>
            <a:r>
              <a:rPr lang="zh-CN" altLang="en-US" sz="3000" b="1" dirty="0" smtClean="0">
                <a:latin typeface="Times New Roman" pitchFamily="18" charset="0"/>
                <a:ea typeface="华文楷体" pitchFamily="2" charset="-122"/>
                <a:cs typeface="Times New Roman" pitchFamily="18" charset="0"/>
              </a:rPr>
              <a:t>附加链接指针。</a:t>
            </a:r>
          </a:p>
          <a:p>
            <a:pPr algn="just" eaLnBrk="1" hangingPunct="1">
              <a:buClr>
                <a:srgbClr val="800080"/>
              </a:buClr>
              <a:buSzPct val="50000"/>
            </a:pPr>
            <a:r>
              <a:rPr lang="zh-CN" altLang="en-US" sz="3000" b="1" dirty="0" smtClean="0">
                <a:latin typeface="Times New Roman" pitchFamily="18" charset="0"/>
                <a:ea typeface="华文楷体" pitchFamily="2" charset="-122"/>
                <a:cs typeface="Times New Roman" pitchFamily="18" charset="0"/>
              </a:rPr>
              <a:t>基数排序是稳定的排序方法。</a:t>
            </a:r>
          </a:p>
        </p:txBody>
      </p:sp>
      <p:sp>
        <p:nvSpPr>
          <p:cNvPr id="5" name="Text Box 2"/>
          <p:cNvSpPr txBox="1">
            <a:spLocks noChangeArrowheads="1"/>
          </p:cNvSpPr>
          <p:nvPr/>
        </p:nvSpPr>
        <p:spPr bwMode="auto">
          <a:xfrm>
            <a:off x="15875" y="296652"/>
            <a:ext cx="2501006" cy="646331"/>
          </a:xfrm>
          <a:prstGeom prst="rect">
            <a:avLst/>
          </a:prstGeom>
          <a:noFill/>
          <a:ln w="9525">
            <a:noFill/>
            <a:miter lim="800000"/>
            <a:headEnd/>
            <a:tailEnd/>
          </a:ln>
          <a:effectLst/>
        </p:spPr>
        <p:txBody>
          <a:bodyPr wrap="none">
            <a:spAutoFit/>
          </a:bodyPr>
          <a:lstStyle/>
          <a:p>
            <a:pPr algn="l"/>
            <a:r>
              <a:rPr lang="zh-CN" altLang="en-US" sz="3600" b="1" dirty="0" smtClean="0">
                <a:solidFill>
                  <a:srgbClr val="C00000"/>
                </a:solidFill>
                <a:ea typeface="隶书" pitchFamily="49" charset="-122"/>
              </a:rPr>
              <a:t>算法分析：</a:t>
            </a:r>
            <a:endParaRPr lang="zh-CN" altLang="en-US" sz="3600" b="1" dirty="0">
              <a:solidFill>
                <a:srgbClr val="C00000"/>
              </a:solidFill>
              <a:ea typeface="楷体_GB2312" pitchFamily="49" charset="-122"/>
            </a:endParaRPr>
          </a:p>
        </p:txBody>
      </p:sp>
    </p:spTree>
    <p:extLst>
      <p:ext uri="{BB962C8B-B14F-4D97-AF65-F5344CB8AC3E}">
        <p14:creationId xmlns:p14="http://schemas.microsoft.com/office/powerpoint/2010/main" val="1073033540"/>
      </p:ext>
    </p:extLst>
  </p:cSld>
  <p:clrMapOvr>
    <a:masterClrMapping/>
  </p:clrMapOvr>
  <p:transition spd="med"/>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5875" y="296652"/>
            <a:ext cx="2501006" cy="646331"/>
          </a:xfrm>
          <a:prstGeom prst="rect">
            <a:avLst/>
          </a:prstGeom>
          <a:noFill/>
          <a:ln w="9525">
            <a:noFill/>
            <a:miter lim="800000"/>
            <a:headEnd/>
            <a:tailEnd/>
          </a:ln>
          <a:effectLst/>
        </p:spPr>
        <p:txBody>
          <a:bodyPr wrap="none">
            <a:spAutoFit/>
          </a:bodyPr>
          <a:lstStyle/>
          <a:p>
            <a:pPr algn="l"/>
            <a:r>
              <a:rPr lang="zh-CN" altLang="en-US" sz="3600" b="1" dirty="0">
                <a:solidFill>
                  <a:srgbClr val="000080"/>
                </a:solidFill>
                <a:ea typeface="隶书" pitchFamily="49" charset="-122"/>
              </a:rPr>
              <a:t>提醒注意：</a:t>
            </a:r>
            <a:endParaRPr lang="zh-CN" altLang="en-US" sz="3600" b="1" dirty="0">
              <a:solidFill>
                <a:srgbClr val="000080"/>
              </a:solidFill>
              <a:ea typeface="楷体_GB2312" pitchFamily="49" charset="-122"/>
            </a:endParaRPr>
          </a:p>
        </p:txBody>
      </p:sp>
      <p:sp>
        <p:nvSpPr>
          <p:cNvPr id="3" name="Text Box 3"/>
          <p:cNvSpPr txBox="1">
            <a:spLocks noChangeArrowheads="1"/>
          </p:cNvSpPr>
          <p:nvPr/>
        </p:nvSpPr>
        <p:spPr bwMode="auto">
          <a:xfrm>
            <a:off x="215516" y="1124744"/>
            <a:ext cx="8928484" cy="2456057"/>
          </a:xfrm>
          <a:prstGeom prst="rect">
            <a:avLst/>
          </a:prstGeom>
          <a:noFill/>
          <a:ln w="9525">
            <a:noFill/>
            <a:miter lim="800000"/>
            <a:headEnd/>
            <a:tailEnd/>
          </a:ln>
          <a:effectLst/>
        </p:spPr>
        <p:txBody>
          <a:bodyPr wrap="square">
            <a:spAutoFit/>
          </a:bodyPr>
          <a:lstStyle/>
          <a:p>
            <a:pPr marL="273050" indent="-273050" algn="l">
              <a:lnSpc>
                <a:spcPct val="120000"/>
              </a:lnSpc>
              <a:buFont typeface="Arial" panose="020B0604020202020204" pitchFamily="34" charset="0"/>
              <a:buChar char="•"/>
            </a:pPr>
            <a:r>
              <a:rPr lang="zh-CN" altLang="en-US" sz="3200" b="1" dirty="0" smtClean="0">
                <a:solidFill>
                  <a:srgbClr val="000000"/>
                </a:solidFill>
                <a:latin typeface="Times New Roman" pitchFamily="18" charset="0"/>
                <a:ea typeface="华文楷体" pitchFamily="2" charset="-122"/>
                <a:cs typeface="Times New Roman" pitchFamily="18" charset="0"/>
              </a:rPr>
              <a:t>“分配”</a:t>
            </a:r>
            <a:r>
              <a:rPr lang="zh-CN" altLang="en-US" sz="3200" b="1" dirty="0">
                <a:solidFill>
                  <a:srgbClr val="000000"/>
                </a:solidFill>
                <a:latin typeface="Times New Roman" pitchFamily="18" charset="0"/>
                <a:ea typeface="华文楷体" pitchFamily="2" charset="-122"/>
                <a:cs typeface="Times New Roman" pitchFamily="18" charset="0"/>
              </a:rPr>
              <a:t>和“收集”的实际操作仅为修改链表中的指针和设置队列的头、尾指针</a:t>
            </a:r>
            <a:r>
              <a:rPr lang="zh-CN" altLang="en-US" sz="3200" b="1" dirty="0" smtClean="0">
                <a:solidFill>
                  <a:srgbClr val="000000"/>
                </a:solidFill>
                <a:latin typeface="Times New Roman" pitchFamily="18" charset="0"/>
                <a:ea typeface="华文楷体" pitchFamily="2" charset="-122"/>
                <a:cs typeface="Times New Roman" pitchFamily="18" charset="0"/>
              </a:rPr>
              <a:t>；</a:t>
            </a:r>
            <a:endParaRPr lang="en-US" altLang="zh-CN" sz="3200" b="1" dirty="0" smtClean="0">
              <a:solidFill>
                <a:srgbClr val="000000"/>
              </a:solidFill>
              <a:latin typeface="Times New Roman" pitchFamily="18" charset="0"/>
              <a:ea typeface="华文楷体" pitchFamily="2" charset="-122"/>
              <a:cs typeface="Times New Roman" pitchFamily="18" charset="0"/>
            </a:endParaRPr>
          </a:p>
          <a:p>
            <a:pPr marL="273050" indent="-273050" algn="l">
              <a:lnSpc>
                <a:spcPct val="120000"/>
              </a:lnSpc>
              <a:buFont typeface="Arial" panose="020B0604020202020204" pitchFamily="34" charset="0"/>
              <a:buChar char="•"/>
            </a:pPr>
            <a:r>
              <a:rPr lang="zh-CN" altLang="en-US" sz="3200" b="1" dirty="0" smtClean="0">
                <a:solidFill>
                  <a:srgbClr val="000000"/>
                </a:solidFill>
                <a:latin typeface="Times New Roman" pitchFamily="18" charset="0"/>
                <a:ea typeface="华文楷体" pitchFamily="2" charset="-122"/>
                <a:cs typeface="Times New Roman" pitchFamily="18" charset="0"/>
              </a:rPr>
              <a:t>为查找使用，该链表尚需应用算法</a:t>
            </a:r>
            <a:r>
              <a:rPr lang="en-US" altLang="zh-CN" sz="3200" b="1" dirty="0" smtClean="0">
                <a:solidFill>
                  <a:srgbClr val="000000"/>
                </a:solidFill>
                <a:latin typeface="Times New Roman" pitchFamily="18" charset="0"/>
                <a:ea typeface="华文楷体" pitchFamily="2" charset="-122"/>
                <a:cs typeface="Times New Roman" pitchFamily="18" charset="0"/>
              </a:rPr>
              <a:t>Arrange </a:t>
            </a:r>
            <a:r>
              <a:rPr lang="zh-CN" altLang="en-US" sz="3200" b="1" dirty="0" smtClean="0">
                <a:solidFill>
                  <a:srgbClr val="000000"/>
                </a:solidFill>
                <a:latin typeface="Times New Roman" pitchFamily="18" charset="0"/>
                <a:ea typeface="华文楷体" pitchFamily="2" charset="-122"/>
                <a:cs typeface="Times New Roman" pitchFamily="18" charset="0"/>
              </a:rPr>
              <a:t>将它调整为有序表。</a:t>
            </a:r>
          </a:p>
        </p:txBody>
      </p:sp>
    </p:spTree>
  </p:cSld>
  <p:clrMapOvr>
    <a:masterClrMapping/>
  </p:clrMapOvr>
  <p:transition spd="med"/>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07504" y="224644"/>
            <a:ext cx="8892988" cy="1815882"/>
          </a:xfrm>
          <a:prstGeom prst="rect">
            <a:avLst/>
          </a:prstGeom>
          <a:noFill/>
        </p:spPr>
        <p:txBody>
          <a:bodyPr wrap="square" rtlCol="0">
            <a:spAutoFit/>
          </a:bodyPr>
          <a:lstStyle/>
          <a:p>
            <a:pPr marL="358775" indent="-358775" algn="l">
              <a:buFont typeface="Arial" panose="020B0604020202020204" pitchFamily="34" charset="0"/>
              <a:buChar char="•"/>
            </a:pPr>
            <a:r>
              <a:rPr lang="zh-CN" altLang="en-US" sz="2800" b="1" dirty="0">
                <a:latin typeface="华文楷体" pitchFamily="2" charset="-122"/>
                <a:ea typeface="华文楷体" pitchFamily="2" charset="-122"/>
              </a:rPr>
              <a:t>本章讨论的</a:t>
            </a:r>
            <a:r>
              <a:rPr lang="zh-CN" altLang="en-US" sz="2800" b="1" dirty="0" smtClean="0">
                <a:latin typeface="华文楷体" pitchFamily="2" charset="-122"/>
                <a:ea typeface="华文楷体" pitchFamily="2" charset="-122"/>
              </a:rPr>
              <a:t>算法主要以</a:t>
            </a:r>
            <a:r>
              <a:rPr lang="zh-CN" altLang="en-US" sz="2800" b="1" dirty="0">
                <a:latin typeface="华文楷体" pitchFamily="2" charset="-122"/>
                <a:ea typeface="华文楷体" pitchFamily="2" charset="-122"/>
              </a:rPr>
              <a:t>顺序存储结构实现记录的</a:t>
            </a:r>
            <a:r>
              <a:rPr lang="zh-CN" altLang="en-US" sz="2800" b="1" dirty="0" smtClean="0">
                <a:latin typeface="华文楷体" pitchFamily="2" charset="-122"/>
                <a:ea typeface="华文楷体" pitchFamily="2" charset="-122"/>
              </a:rPr>
              <a:t>存储</a:t>
            </a:r>
            <a:endParaRPr lang="en-US" altLang="zh-CN" sz="2800" b="1" dirty="0" smtClean="0">
              <a:latin typeface="华文楷体" pitchFamily="2" charset="-122"/>
              <a:ea typeface="华文楷体" pitchFamily="2" charset="-122"/>
            </a:endParaRPr>
          </a:p>
          <a:p>
            <a:pPr marL="358775" indent="-358775" algn="l">
              <a:buFont typeface="Arial" panose="020B0604020202020204" pitchFamily="34" charset="0"/>
              <a:buChar char="•"/>
            </a:pPr>
            <a:r>
              <a:rPr lang="zh-CN" altLang="en-US" sz="2800" b="1" dirty="0" smtClean="0">
                <a:latin typeface="华文楷体" pitchFamily="2" charset="-122"/>
                <a:ea typeface="华文楷体" pitchFamily="2" charset="-122"/>
              </a:rPr>
              <a:t>排序算法的时间耗费：</a:t>
            </a:r>
            <a:endParaRPr lang="en-US" altLang="zh-CN" sz="2800" b="1" dirty="0" err="1"/>
          </a:p>
          <a:p>
            <a:pPr marL="457200" indent="1425575" algn="l"/>
            <a:r>
              <a:rPr lang="zh-CN" altLang="en-US" sz="2800" b="1" dirty="0" smtClean="0">
                <a:latin typeface="华文楷体" pitchFamily="2" charset="-122"/>
                <a:ea typeface="华文楷体" pitchFamily="2" charset="-122"/>
              </a:rPr>
              <a:t>比较（除基数排序外）</a:t>
            </a:r>
            <a:endParaRPr lang="en-US" altLang="zh-CN" sz="2800" b="1" dirty="0" smtClean="0">
              <a:latin typeface="华文楷体" pitchFamily="2" charset="-122"/>
              <a:ea typeface="华文楷体" pitchFamily="2" charset="-122"/>
            </a:endParaRPr>
          </a:p>
          <a:p>
            <a:pPr marL="457200" indent="1425575" algn="l"/>
            <a:r>
              <a:rPr lang="zh-CN" altLang="en-US" sz="2800" b="1" dirty="0" smtClean="0">
                <a:latin typeface="华文楷体" pitchFamily="2" charset="-122"/>
                <a:ea typeface="华文楷体" pitchFamily="2" charset="-122"/>
              </a:rPr>
              <a:t>移动</a:t>
            </a:r>
            <a:endParaRPr lang="zh-CN" altLang="en-US" sz="2800" b="1" dirty="0">
              <a:latin typeface="华文楷体" pitchFamily="2" charset="-122"/>
              <a:ea typeface="华文楷体" pitchFamily="2" charset="-122"/>
            </a:endParaRPr>
          </a:p>
        </p:txBody>
      </p:sp>
      <p:sp>
        <p:nvSpPr>
          <p:cNvPr id="7" name="左大括号 6"/>
          <p:cNvSpPr/>
          <p:nvPr/>
        </p:nvSpPr>
        <p:spPr bwMode="auto">
          <a:xfrm>
            <a:off x="1727684" y="1268760"/>
            <a:ext cx="180020" cy="612068"/>
          </a:xfrm>
          <a:prstGeom prst="leftBrace">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8" name="Text Box 2"/>
          <p:cNvSpPr txBox="1">
            <a:spLocks noChangeArrowheads="1"/>
          </p:cNvSpPr>
          <p:nvPr/>
        </p:nvSpPr>
        <p:spPr bwMode="auto">
          <a:xfrm>
            <a:off x="107504" y="2384884"/>
            <a:ext cx="2826415" cy="646331"/>
          </a:xfrm>
          <a:prstGeom prst="rect">
            <a:avLst/>
          </a:prstGeom>
          <a:noFill/>
          <a:ln w="9525">
            <a:noFill/>
            <a:miter lim="800000"/>
            <a:headEnd/>
            <a:tailEnd/>
          </a:ln>
          <a:effectLst/>
        </p:spPr>
        <p:txBody>
          <a:bodyPr wrap="none">
            <a:spAutoFit/>
          </a:bodyPr>
          <a:lstStyle/>
          <a:p>
            <a:pPr algn="l"/>
            <a:r>
              <a:rPr lang="en-US" altLang="zh-CN" sz="3600" b="1" dirty="0" smtClean="0">
                <a:solidFill>
                  <a:srgbClr val="FF00FF"/>
                </a:solidFill>
                <a:latin typeface="华文隶书" pitchFamily="2" charset="-122"/>
                <a:ea typeface="华文隶书" pitchFamily="2" charset="-122"/>
              </a:rPr>
              <a:t>2-</a:t>
            </a:r>
            <a:r>
              <a:rPr lang="zh-CN" altLang="en-US" sz="3600" b="1" dirty="0" smtClean="0">
                <a:solidFill>
                  <a:srgbClr val="FF00FF"/>
                </a:solidFill>
                <a:latin typeface="华文隶书" pitchFamily="2" charset="-122"/>
                <a:ea typeface="华文隶书" pitchFamily="2" charset="-122"/>
              </a:rPr>
              <a:t>路插入排序</a:t>
            </a:r>
            <a:endParaRPr lang="zh-CN" altLang="en-US" sz="3600" b="1" dirty="0">
              <a:solidFill>
                <a:srgbClr val="FF00FF"/>
              </a:solidFill>
              <a:latin typeface="华文隶书" pitchFamily="2" charset="-122"/>
              <a:ea typeface="华文隶书" pitchFamily="2" charset="-122"/>
            </a:endParaRPr>
          </a:p>
        </p:txBody>
      </p:sp>
      <p:sp>
        <p:nvSpPr>
          <p:cNvPr id="9" name="Text Box 7"/>
          <p:cNvSpPr txBox="1">
            <a:spLocks noChangeArrowheads="1"/>
          </p:cNvSpPr>
          <p:nvPr/>
        </p:nvSpPr>
        <p:spPr bwMode="auto">
          <a:xfrm>
            <a:off x="251520" y="2949910"/>
            <a:ext cx="8892480" cy="3539430"/>
          </a:xfrm>
          <a:prstGeom prst="rect">
            <a:avLst/>
          </a:prstGeom>
          <a:noFill/>
          <a:ln w="9525">
            <a:noFill/>
            <a:miter lim="800000"/>
            <a:headEnd/>
            <a:tailEnd/>
          </a:ln>
          <a:effectLst/>
        </p:spPr>
        <p:txBody>
          <a:bodyPr wrap="square">
            <a:spAutoFit/>
          </a:bodyPr>
          <a:lstStyle/>
          <a:p>
            <a:pPr algn="l"/>
            <a:r>
              <a:rPr lang="en-US" altLang="zh-CN" sz="2800" b="1" dirty="0" smtClean="0">
                <a:latin typeface="华文楷体" pitchFamily="2" charset="-122"/>
                <a:ea typeface="华文楷体" pitchFamily="2" charset="-122"/>
              </a:rPr>
              <a:t>2-</a:t>
            </a:r>
            <a:r>
              <a:rPr lang="zh-CN" altLang="en-US" sz="2800" b="1" dirty="0" smtClean="0">
                <a:latin typeface="华文楷体" pitchFamily="2" charset="-122"/>
                <a:ea typeface="华文楷体" pitchFamily="2" charset="-122"/>
              </a:rPr>
              <a:t>路插入排序是在折半插入排序的基础上进行的改进，目的是</a:t>
            </a:r>
            <a:r>
              <a:rPr lang="zh-CN" altLang="en-US" sz="2800" b="1" dirty="0" smtClean="0">
                <a:solidFill>
                  <a:srgbClr val="0000FF"/>
                </a:solidFill>
                <a:latin typeface="华文楷体" pitchFamily="2" charset="-122"/>
                <a:ea typeface="华文楷体" pitchFamily="2" charset="-122"/>
              </a:rPr>
              <a:t>减少排序过程中记录移动的次数</a:t>
            </a:r>
            <a:r>
              <a:rPr lang="zh-CN" altLang="en-US" sz="2800" b="1" dirty="0" smtClean="0">
                <a:latin typeface="华文楷体" pitchFamily="2" charset="-122"/>
                <a:ea typeface="华文楷体" pitchFamily="2" charset="-122"/>
              </a:rPr>
              <a:t>。</a:t>
            </a:r>
            <a:endParaRPr lang="en-US" altLang="zh-CN" sz="2800" b="1" dirty="0" smtClean="0">
              <a:latin typeface="华文楷体" pitchFamily="2" charset="-122"/>
              <a:ea typeface="华文楷体" pitchFamily="2" charset="-122"/>
            </a:endParaRPr>
          </a:p>
          <a:p>
            <a:pPr algn="l"/>
            <a:endParaRPr lang="en-US" altLang="zh-CN" sz="2800" b="1" dirty="0" smtClean="0">
              <a:latin typeface="华文楷体" pitchFamily="2" charset="-122"/>
              <a:ea typeface="华文楷体" pitchFamily="2" charset="-122"/>
            </a:endParaRPr>
          </a:p>
          <a:p>
            <a:pPr marL="714375" indent="-714375" algn="l"/>
            <a:r>
              <a:rPr lang="zh-CN" altLang="en-US" sz="2800" b="1" dirty="0" smtClean="0">
                <a:latin typeface="华文楷体" pitchFamily="2" charset="-122"/>
                <a:ea typeface="华文楷体" pitchFamily="2" charset="-122"/>
              </a:rPr>
              <a:t>算法的思想为：</a:t>
            </a:r>
            <a:r>
              <a:rPr lang="zh-CN" altLang="en-US" sz="2800" b="1" dirty="0" smtClean="0">
                <a:solidFill>
                  <a:srgbClr val="0000FF"/>
                </a:solidFill>
                <a:latin typeface="华文楷体" pitchFamily="2" charset="-122"/>
                <a:ea typeface="华文楷体" pitchFamily="2" charset="-122"/>
              </a:rPr>
              <a:t>另设一个和原始待排序列</a:t>
            </a:r>
            <a:r>
              <a:rPr lang="en-US" altLang="zh-CN" sz="2800" b="1" dirty="0" smtClean="0">
                <a:solidFill>
                  <a:srgbClr val="0000FF"/>
                </a:solidFill>
                <a:latin typeface="华文楷体" pitchFamily="2" charset="-122"/>
                <a:ea typeface="华文楷体" pitchFamily="2" charset="-122"/>
              </a:rPr>
              <a:t>L</a:t>
            </a:r>
            <a:r>
              <a:rPr lang="zh-CN" altLang="en-US" sz="2800" b="1" dirty="0" smtClean="0">
                <a:solidFill>
                  <a:srgbClr val="0000FF"/>
                </a:solidFill>
                <a:latin typeface="华文楷体" pitchFamily="2" charset="-122"/>
                <a:ea typeface="华文楷体" pitchFamily="2" charset="-122"/>
              </a:rPr>
              <a:t>相同的数组</a:t>
            </a:r>
            <a:r>
              <a:rPr lang="en-US" altLang="zh-CN" sz="2800" b="1" dirty="0" smtClean="0">
                <a:solidFill>
                  <a:srgbClr val="0000FF"/>
                </a:solidFill>
                <a:latin typeface="华文楷体" pitchFamily="2" charset="-122"/>
                <a:ea typeface="华文楷体" pitchFamily="2" charset="-122"/>
              </a:rPr>
              <a:t>D</a:t>
            </a:r>
            <a:r>
              <a:rPr lang="zh-CN" altLang="en-US" sz="2800" b="1" dirty="0" smtClean="0">
                <a:solidFill>
                  <a:srgbClr val="0000FF"/>
                </a:solidFill>
                <a:latin typeface="华文楷体" pitchFamily="2" charset="-122"/>
                <a:ea typeface="华文楷体" pitchFamily="2" charset="-122"/>
              </a:rPr>
              <a:t>，该数组是一个循环向量。</a:t>
            </a:r>
            <a:endParaRPr lang="en-US" altLang="zh-CN" sz="2800" b="1" dirty="0" smtClean="0">
              <a:solidFill>
                <a:srgbClr val="0000FF"/>
              </a:solidFill>
              <a:latin typeface="华文楷体" pitchFamily="2" charset="-122"/>
              <a:ea typeface="华文楷体" pitchFamily="2" charset="-122"/>
            </a:endParaRPr>
          </a:p>
          <a:p>
            <a:pPr marL="714375" indent="1795463" algn="l"/>
            <a:r>
              <a:rPr lang="zh-CN" altLang="en-US" sz="2800" b="1" dirty="0" smtClean="0">
                <a:latin typeface="华文楷体" pitchFamily="2" charset="-122"/>
                <a:ea typeface="华文楷体" pitchFamily="2" charset="-122"/>
              </a:rPr>
              <a:t>首先将</a:t>
            </a:r>
            <a:r>
              <a:rPr lang="en-US" altLang="zh-CN" sz="2800" b="1" dirty="0" smtClean="0">
                <a:latin typeface="华文楷体" pitchFamily="2" charset="-122"/>
                <a:ea typeface="华文楷体" pitchFamily="2" charset="-122"/>
              </a:rPr>
              <a:t>L[1]</a:t>
            </a:r>
            <a:r>
              <a:rPr lang="zh-CN" altLang="en-US" sz="2800" b="1" dirty="0" smtClean="0">
                <a:latin typeface="华文楷体" pitchFamily="2" charset="-122"/>
                <a:ea typeface="华文楷体" pitchFamily="2" charset="-122"/>
              </a:rPr>
              <a:t>复制给</a:t>
            </a:r>
            <a:r>
              <a:rPr lang="en-US" altLang="zh-CN" sz="2800" b="1" dirty="0" smtClean="0">
                <a:latin typeface="华文楷体" pitchFamily="2" charset="-122"/>
                <a:ea typeface="华文楷体" pitchFamily="2" charset="-122"/>
              </a:rPr>
              <a:t>D[1]</a:t>
            </a:r>
            <a:r>
              <a:rPr lang="zh-CN" altLang="en-US" sz="2800" b="1" dirty="0" smtClean="0">
                <a:latin typeface="华文楷体" pitchFamily="2" charset="-122"/>
                <a:ea typeface="华文楷体" pitchFamily="2" charset="-122"/>
              </a:rPr>
              <a:t>，并把</a:t>
            </a:r>
            <a:r>
              <a:rPr lang="en-US" altLang="zh-CN" sz="2800" b="1" dirty="0" smtClean="0">
                <a:latin typeface="华文楷体" pitchFamily="2" charset="-122"/>
                <a:ea typeface="华文楷体" pitchFamily="2" charset="-122"/>
              </a:rPr>
              <a:t>D[1]</a:t>
            </a:r>
            <a:r>
              <a:rPr lang="zh-CN" altLang="en-US" sz="2800" b="1" dirty="0" smtClean="0">
                <a:latin typeface="华文楷体" pitchFamily="2" charset="-122"/>
                <a:ea typeface="华文楷体" pitchFamily="2" charset="-122"/>
              </a:rPr>
              <a:t>看成是已排好序的序列中处于中间位置的元素，之后将</a:t>
            </a:r>
            <a:r>
              <a:rPr lang="en-US" altLang="zh-CN" sz="2800" b="1" dirty="0" smtClean="0">
                <a:latin typeface="华文楷体" pitchFamily="2" charset="-122"/>
                <a:ea typeface="华文楷体" pitchFamily="2" charset="-122"/>
              </a:rPr>
              <a:t>L</a:t>
            </a:r>
            <a:r>
              <a:rPr lang="zh-CN" altLang="en-US" sz="2800" b="1" dirty="0" smtClean="0">
                <a:latin typeface="华文楷体" pitchFamily="2" charset="-122"/>
                <a:ea typeface="华文楷体" pitchFamily="2" charset="-122"/>
              </a:rPr>
              <a:t>中的从第二个元素开始依次插入到数组</a:t>
            </a:r>
            <a:r>
              <a:rPr lang="en-US" altLang="zh-CN" sz="2800" b="1" dirty="0" smtClean="0">
                <a:latin typeface="华文楷体" pitchFamily="2" charset="-122"/>
                <a:ea typeface="华文楷体" pitchFamily="2" charset="-122"/>
              </a:rPr>
              <a:t>D</a:t>
            </a:r>
            <a:r>
              <a:rPr lang="zh-CN" altLang="en-US" sz="2800" b="1" dirty="0" smtClean="0">
                <a:latin typeface="华文楷体" pitchFamily="2" charset="-122"/>
                <a:ea typeface="华文楷体" pitchFamily="2" charset="-122"/>
              </a:rPr>
              <a:t>中。</a:t>
            </a:r>
          </a:p>
        </p:txBody>
      </p:sp>
      <p:sp>
        <p:nvSpPr>
          <p:cNvPr id="10" name="云形标注 9"/>
          <p:cNvSpPr/>
          <p:nvPr/>
        </p:nvSpPr>
        <p:spPr bwMode="auto">
          <a:xfrm>
            <a:off x="3743908" y="1736812"/>
            <a:ext cx="4176464" cy="944088"/>
          </a:xfrm>
          <a:prstGeom prst="cloudCallout">
            <a:avLst>
              <a:gd name="adj1" fmla="val -72073"/>
              <a:gd name="adj2" fmla="val -3918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11" name="文本框 10"/>
          <p:cNvSpPr txBox="1"/>
          <p:nvPr/>
        </p:nvSpPr>
        <p:spPr>
          <a:xfrm>
            <a:off x="4392081" y="1880828"/>
            <a:ext cx="3024235" cy="707886"/>
          </a:xfrm>
          <a:prstGeom prst="rect">
            <a:avLst/>
          </a:prstGeom>
          <a:noFill/>
        </p:spPr>
        <p:txBody>
          <a:bodyPr wrap="square" rtlCol="0">
            <a:spAutoFit/>
          </a:bodyPr>
          <a:lstStyle/>
          <a:p>
            <a:pPr algn="l"/>
            <a:r>
              <a:rPr lang="zh-CN" altLang="en-US" sz="2000" b="1" dirty="0" smtClean="0">
                <a:latin typeface="华文楷体" panose="02010600040101010101" pitchFamily="2" charset="-122"/>
                <a:ea typeface="华文楷体" panose="02010600040101010101" pitchFamily="2" charset="-122"/>
              </a:rPr>
              <a:t>如何减少，特别是对那些记录项空间较大的记录</a:t>
            </a:r>
            <a:endParaRPr lang="zh-CN" altLang="en-US" sz="20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70756152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135646" y="1124744"/>
            <a:ext cx="5152878" cy="5436604"/>
          </a:xfrm>
          <a:prstGeom prst="rect">
            <a:avLst/>
          </a:prstGeom>
        </p:spPr>
      </p:pic>
      <p:sp>
        <p:nvSpPr>
          <p:cNvPr id="4" name="Rectangle 2"/>
          <p:cNvSpPr txBox="1">
            <a:spLocks noChangeArrowheads="1"/>
          </p:cNvSpPr>
          <p:nvPr/>
        </p:nvSpPr>
        <p:spPr>
          <a:xfrm>
            <a:off x="0" y="224644"/>
            <a:ext cx="9036496" cy="900112"/>
          </a:xfrm>
          <a:prstGeom prst="rect">
            <a:avLst/>
          </a:prstGeom>
        </p:spPr>
        <p:txBody>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r>
              <a:rPr lang="zh-CN" altLang="en-US" sz="4000" b="1" kern="1200" dirty="0" smtClean="0">
                <a:solidFill>
                  <a:schemeClr val="tx2"/>
                </a:solidFill>
                <a:latin typeface="Times New Roman" pitchFamily="18" charset="0"/>
                <a:ea typeface="华文新魏" pitchFamily="2" charset="-122"/>
                <a:cs typeface="Times New Roman" pitchFamily="18" charset="0"/>
              </a:rPr>
              <a:t>归并排序 </a:t>
            </a:r>
            <a:r>
              <a:rPr lang="en-US" altLang="zh-CN" sz="4000" b="1" kern="1200" dirty="0" smtClean="0">
                <a:solidFill>
                  <a:schemeClr val="tx2"/>
                </a:solidFill>
                <a:latin typeface="Times New Roman" pitchFamily="18" charset="0"/>
                <a:ea typeface="华文新魏" pitchFamily="2" charset="-122"/>
                <a:cs typeface="Times New Roman" pitchFamily="18" charset="0"/>
              </a:rPr>
              <a:t>(Merge Sort)</a:t>
            </a:r>
            <a:r>
              <a:rPr lang="zh-CN" altLang="en-US" sz="2800" b="1" kern="1200" dirty="0" smtClean="0">
                <a:solidFill>
                  <a:srgbClr val="000000"/>
                </a:solidFill>
                <a:latin typeface="Times New Roman" pitchFamily="18" charset="0"/>
                <a:ea typeface="华文新魏" pitchFamily="2" charset="-122"/>
                <a:cs typeface="Times New Roman" pitchFamily="18" charset="0"/>
              </a:rPr>
              <a:t>：</a:t>
            </a:r>
            <a:r>
              <a:rPr lang="en-US" altLang="zh-CN" sz="2800" b="1" kern="1200" dirty="0" err="1" smtClean="0">
                <a:solidFill>
                  <a:srgbClr val="000000"/>
                </a:solidFill>
                <a:latin typeface="Times New Roman" pitchFamily="18" charset="0"/>
                <a:ea typeface="华文新魏" pitchFamily="2" charset="-122"/>
                <a:cs typeface="Times New Roman" pitchFamily="18" charset="0"/>
              </a:rPr>
              <a:t>J.von</a:t>
            </a:r>
            <a:r>
              <a:rPr lang="en-US" altLang="zh-CN" sz="2800" b="1" kern="1200" dirty="0" smtClean="0">
                <a:solidFill>
                  <a:srgbClr val="000000"/>
                </a:solidFill>
                <a:latin typeface="Times New Roman" pitchFamily="18" charset="0"/>
                <a:ea typeface="华文新魏" pitchFamily="2" charset="-122"/>
                <a:cs typeface="Times New Roman" pitchFamily="18" charset="0"/>
              </a:rPr>
              <a:t> Neumann 1945</a:t>
            </a:r>
          </a:p>
        </p:txBody>
      </p:sp>
      <p:sp>
        <p:nvSpPr>
          <p:cNvPr id="5" name="Rectangle 3"/>
          <p:cNvSpPr txBox="1">
            <a:spLocks noChangeArrowheads="1"/>
          </p:cNvSpPr>
          <p:nvPr/>
        </p:nvSpPr>
        <p:spPr>
          <a:xfrm>
            <a:off x="-36511" y="1376772"/>
            <a:ext cx="4172157" cy="3672408"/>
          </a:xfrm>
          <a:prstGeom prst="rect">
            <a:avLst/>
          </a:prstGeom>
        </p:spPr>
        <p:txBody>
          <a:bodyPr/>
          <a:lstStyle/>
          <a:p>
            <a:pPr marL="342900" marR="0" lvl="0" indent="-342900" algn="l" defTabSz="914400" rtl="0" eaLnBrk="1" fontAlgn="base" latinLnBrk="0" hangingPunct="1">
              <a:lnSpc>
                <a:spcPct val="105000"/>
              </a:lnSpc>
              <a:spcBef>
                <a:spcPct val="20000"/>
              </a:spcBef>
              <a:spcAft>
                <a:spcPct val="0"/>
              </a:spcAft>
              <a:buClr>
                <a:srgbClr val="8000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00"/>
                </a:solidFill>
                <a:effectLst/>
                <a:uLnTx/>
                <a:uFillTx/>
                <a:latin typeface="华文楷体" pitchFamily="2" charset="-122"/>
                <a:ea typeface="华文楷体" pitchFamily="2" charset="-122"/>
              </a:rPr>
              <a:t>基本方法：分而治之</a:t>
            </a:r>
            <a:endParaRPr kumimoji="1" lang="en-US" altLang="zh-CN" sz="3000" b="1" i="0" u="none" strike="noStrike" kern="0" cap="none" spc="0" normalizeH="0" baseline="0" noProof="0" dirty="0" smtClean="0">
              <a:ln>
                <a:noFill/>
              </a:ln>
              <a:solidFill>
                <a:srgbClr val="000000"/>
              </a:solidFill>
              <a:effectLst/>
              <a:uLnTx/>
              <a:uFillTx/>
              <a:latin typeface="华文楷体" pitchFamily="2" charset="-122"/>
              <a:ea typeface="华文楷体" pitchFamily="2" charset="-122"/>
            </a:endParaRPr>
          </a:p>
          <a:p>
            <a:pPr marR="0" lvl="0" algn="l" defTabSz="914400" rtl="0" eaLnBrk="1" fontAlgn="base" latinLnBrk="0" hangingPunct="1">
              <a:lnSpc>
                <a:spcPct val="105000"/>
              </a:lnSpc>
              <a:spcBef>
                <a:spcPct val="20000"/>
              </a:spcBef>
              <a:spcAft>
                <a:spcPct val="0"/>
              </a:spcAft>
              <a:buClr>
                <a:srgbClr val="800080"/>
              </a:buClr>
              <a:buSzPct val="50000"/>
              <a:tabLst/>
              <a:defRPr/>
            </a:pPr>
            <a:r>
              <a:rPr kumimoji="1"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   </a:t>
            </a:r>
            <a:r>
              <a:rPr kumimoji="1" lang="zh-CN" altLang="en-US"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序列一分为二</a:t>
            </a:r>
            <a:r>
              <a:rPr kumimoji="1"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//O(1)</a:t>
            </a:r>
          </a:p>
          <a:p>
            <a:pPr marR="0" lvl="0" algn="l" defTabSz="914400" rtl="0" eaLnBrk="1" fontAlgn="base" latinLnBrk="0" hangingPunct="1">
              <a:lnSpc>
                <a:spcPct val="105000"/>
              </a:lnSpc>
              <a:spcBef>
                <a:spcPct val="20000"/>
              </a:spcBef>
              <a:spcAft>
                <a:spcPct val="0"/>
              </a:spcAft>
              <a:buClr>
                <a:srgbClr val="800080"/>
              </a:buClr>
              <a:buSzPct val="50000"/>
              <a:tabLst/>
              <a:defRPr/>
            </a:pPr>
            <a:r>
              <a:rPr kumimoji="1" lang="en-US" altLang="zh-CN" sz="2400" b="1" i="0" u="none" strike="noStrike" kern="0" cap="none" spc="0" normalizeH="0" noProof="0" dirty="0" smtClean="0">
                <a:ln>
                  <a:noFill/>
                </a:ln>
                <a:solidFill>
                  <a:schemeClr val="tx1"/>
                </a:solidFill>
                <a:effectLst/>
                <a:uLnTx/>
                <a:uFillTx/>
                <a:latin typeface="华文楷体" pitchFamily="2" charset="-122"/>
                <a:ea typeface="华文楷体" pitchFamily="2" charset="-122"/>
              </a:rPr>
              <a:t>    </a:t>
            </a:r>
            <a:r>
              <a:rPr kumimoji="1" lang="zh-CN" altLang="en-US" sz="2400" b="1" i="0" u="none" strike="noStrike" kern="0" cap="none" spc="0" normalizeH="0" noProof="0" dirty="0" smtClean="0">
                <a:ln>
                  <a:noFill/>
                </a:ln>
                <a:solidFill>
                  <a:schemeClr val="tx1"/>
                </a:solidFill>
                <a:effectLst/>
                <a:uLnTx/>
                <a:uFillTx/>
                <a:latin typeface="华文楷体" pitchFamily="2" charset="-122"/>
                <a:ea typeface="华文楷体" pitchFamily="2" charset="-122"/>
              </a:rPr>
              <a:t>子序列递归排序</a:t>
            </a:r>
            <a:r>
              <a:rPr kumimoji="1" lang="en-US" altLang="zh-CN" sz="2400" b="1" i="0" u="none" strike="noStrike" kern="0" cap="none" spc="0" normalizeH="0" noProof="0" dirty="0" smtClean="0">
                <a:ln>
                  <a:noFill/>
                </a:ln>
                <a:solidFill>
                  <a:schemeClr val="tx1"/>
                </a:solidFill>
                <a:effectLst/>
                <a:uLnTx/>
                <a:uFillTx/>
                <a:latin typeface="华文楷体" pitchFamily="2" charset="-122"/>
                <a:ea typeface="华文楷体" pitchFamily="2" charset="-122"/>
              </a:rPr>
              <a:t>//2×T(n/2)</a:t>
            </a:r>
          </a:p>
          <a:p>
            <a:pPr marR="0" lvl="0" algn="l" defTabSz="914400" rtl="0" eaLnBrk="1" fontAlgn="base" latinLnBrk="0" hangingPunct="1">
              <a:lnSpc>
                <a:spcPct val="105000"/>
              </a:lnSpc>
              <a:spcBef>
                <a:spcPct val="20000"/>
              </a:spcBef>
              <a:spcAft>
                <a:spcPct val="0"/>
              </a:spcAft>
              <a:buClr>
                <a:srgbClr val="800080"/>
              </a:buClr>
              <a:buSzPct val="50000"/>
              <a:tabLst/>
              <a:defRPr/>
            </a:pPr>
            <a:r>
              <a:rPr kumimoji="1" lang="en-US" altLang="zh-CN" sz="2400" b="1" kern="0" baseline="0" dirty="0">
                <a:latin typeface="华文楷体" pitchFamily="2" charset="-122"/>
                <a:ea typeface="华文楷体" pitchFamily="2" charset="-122"/>
              </a:rPr>
              <a:t> </a:t>
            </a:r>
            <a:r>
              <a:rPr kumimoji="1" lang="en-US" altLang="zh-CN" sz="2400" b="1" kern="0" baseline="0" dirty="0" smtClean="0">
                <a:latin typeface="华文楷体" pitchFamily="2" charset="-122"/>
                <a:ea typeface="华文楷体" pitchFamily="2" charset="-122"/>
              </a:rPr>
              <a:t>   </a:t>
            </a:r>
            <a:r>
              <a:rPr kumimoji="1" lang="zh-CN" altLang="en-US" sz="2400" b="1" kern="0" baseline="0" dirty="0" smtClean="0">
                <a:latin typeface="华文楷体" pitchFamily="2" charset="-122"/>
                <a:ea typeface="华文楷体" pitchFamily="2" charset="-122"/>
              </a:rPr>
              <a:t>合并有序子序列</a:t>
            </a:r>
            <a:r>
              <a:rPr kumimoji="1" lang="en-US" altLang="zh-CN" sz="2400" b="1" kern="0" baseline="0" dirty="0" smtClean="0">
                <a:latin typeface="华文楷体" pitchFamily="2" charset="-122"/>
                <a:ea typeface="华文楷体" pitchFamily="2" charset="-122"/>
              </a:rPr>
              <a:t>//O(n)</a:t>
            </a:r>
            <a:endParaRPr kumimoji="1" lang="en-US" altLang="zh-CN" sz="24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endParaRPr>
          </a:p>
          <a:p>
            <a:pPr marL="342900" marR="0" lvl="0" indent="-342900" algn="l" defTabSz="914400" rtl="0" eaLnBrk="1" fontAlgn="base" latinLnBrk="0" hangingPunct="1">
              <a:lnSpc>
                <a:spcPct val="105000"/>
              </a:lnSpc>
              <a:spcBef>
                <a:spcPct val="20000"/>
              </a:spcBef>
              <a:spcAft>
                <a:spcPct val="0"/>
              </a:spcAft>
              <a:buClr>
                <a:srgbClr val="800080"/>
              </a:buClr>
              <a:buSzPct val="50000"/>
              <a:buFont typeface="Wingdings" pitchFamily="2" charset="2"/>
              <a:buChar char="n"/>
              <a:tabLst/>
              <a:defRPr/>
            </a:pPr>
            <a:r>
              <a:rPr kumimoji="1" lang="zh-CN" altLang="en-US" sz="3000" b="1" kern="0" dirty="0" smtClean="0">
                <a:solidFill>
                  <a:srgbClr val="000000"/>
                </a:solidFill>
                <a:latin typeface="华文楷体" pitchFamily="2" charset="-122"/>
                <a:ea typeface="华文楷体" pitchFamily="2" charset="-122"/>
              </a:rPr>
              <a:t>归并排序算法的复杂度为</a:t>
            </a:r>
            <a:r>
              <a:rPr kumimoji="1" lang="en-US" altLang="zh-CN" sz="3000" b="1" kern="0" dirty="0" smtClean="0">
                <a:solidFill>
                  <a:srgbClr val="000000"/>
                </a:solidFill>
                <a:latin typeface="华文楷体" pitchFamily="2" charset="-122"/>
                <a:ea typeface="华文楷体" pitchFamily="2" charset="-122"/>
              </a:rPr>
              <a:t>O(</a:t>
            </a:r>
            <a:r>
              <a:rPr kumimoji="1" lang="en-US" altLang="zh-CN" sz="3000" b="1" kern="0" dirty="0" err="1" smtClean="0">
                <a:solidFill>
                  <a:srgbClr val="000000"/>
                </a:solidFill>
                <a:latin typeface="华文楷体" pitchFamily="2" charset="-122"/>
                <a:ea typeface="华文楷体" pitchFamily="2" charset="-122"/>
              </a:rPr>
              <a:t>nlogn</a:t>
            </a:r>
            <a:r>
              <a:rPr kumimoji="1" lang="en-US" altLang="zh-CN" sz="3000" b="1" kern="0" dirty="0" smtClean="0">
                <a:solidFill>
                  <a:srgbClr val="000000"/>
                </a:solidFill>
                <a:latin typeface="华文楷体" pitchFamily="2" charset="-122"/>
                <a:ea typeface="华文楷体" pitchFamily="2" charset="-122"/>
              </a:rPr>
              <a:t>)</a:t>
            </a:r>
          </a:p>
          <a:p>
            <a:pPr marL="342900" marR="0" lvl="0" indent="-342900" algn="l" defTabSz="914400" rtl="0" eaLnBrk="1" fontAlgn="base" latinLnBrk="0" hangingPunct="1">
              <a:lnSpc>
                <a:spcPct val="105000"/>
              </a:lnSpc>
              <a:spcBef>
                <a:spcPct val="20000"/>
              </a:spcBef>
              <a:spcAft>
                <a:spcPct val="0"/>
              </a:spcAft>
              <a:buClr>
                <a:srgbClr val="800080"/>
              </a:buClr>
              <a:buSzPct val="50000"/>
              <a:buFont typeface="Wingdings" pitchFamily="2" charset="2"/>
              <a:buChar char="n"/>
              <a:tabLst/>
              <a:defRPr/>
            </a:pPr>
            <a:r>
              <a:rPr kumimoji="1" lang="zh-CN" altLang="en-US" sz="3000" b="1" kern="0" dirty="0" smtClean="0">
                <a:solidFill>
                  <a:srgbClr val="000000"/>
                </a:solidFill>
                <a:latin typeface="华文楷体" pitchFamily="2" charset="-122"/>
                <a:ea typeface="华文楷体" pitchFamily="2" charset="-122"/>
              </a:rPr>
              <a:t>关键在于</a:t>
            </a:r>
            <a:r>
              <a:rPr kumimoji="1" lang="en-US" altLang="zh-CN" sz="3000" b="1" kern="0" dirty="0" smtClean="0">
                <a:solidFill>
                  <a:srgbClr val="000000"/>
                </a:solidFill>
                <a:latin typeface="华文楷体" pitchFamily="2" charset="-122"/>
                <a:ea typeface="华文楷体" pitchFamily="2" charset="-122"/>
              </a:rPr>
              <a:t>merge</a:t>
            </a:r>
            <a:r>
              <a:rPr kumimoji="1" lang="zh-CN" altLang="en-US" sz="3000" b="1" kern="0" dirty="0" smtClean="0">
                <a:solidFill>
                  <a:srgbClr val="000000"/>
                </a:solidFill>
                <a:latin typeface="华文楷体" pitchFamily="2" charset="-122"/>
                <a:ea typeface="华文楷体" pitchFamily="2" charset="-122"/>
              </a:rPr>
              <a:t>的实现</a:t>
            </a:r>
            <a:endParaRPr kumimoji="1" lang="en-US" altLang="zh-CN" sz="3000" b="1" kern="0"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3914702642"/>
      </p:ext>
    </p:extLst>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3"/>
          <p:cNvSpPr>
            <a:spLocks noChangeArrowheads="1"/>
          </p:cNvSpPr>
          <p:nvPr/>
        </p:nvSpPr>
        <p:spPr bwMode="auto">
          <a:xfrm>
            <a:off x="152400" y="152400"/>
            <a:ext cx="692150" cy="603250"/>
          </a:xfrm>
          <a:prstGeom prst="rect">
            <a:avLst/>
          </a:prstGeom>
          <a:noFill/>
          <a:ln w="9525">
            <a:noFill/>
            <a:miter lim="800000"/>
            <a:headEnd/>
            <a:tailEnd/>
          </a:ln>
        </p:spPr>
        <p:txBody>
          <a:bodyPr wrap="none">
            <a:spAutoFit/>
          </a:bodyPr>
          <a:lstStyle/>
          <a:p>
            <a:pPr algn="l">
              <a:lnSpc>
                <a:spcPct val="105000"/>
              </a:lnSpc>
            </a:pPr>
            <a:r>
              <a:rPr kumimoji="1" lang="en-US" altLang="zh-CN" sz="3200" i="1">
                <a:solidFill>
                  <a:schemeClr val="tx2"/>
                </a:solidFill>
                <a:ea typeface="宋体" pitchFamily="2" charset="-122"/>
              </a:rPr>
              <a:t>     </a:t>
            </a:r>
            <a:endParaRPr kumimoji="1" lang="en-US" altLang="zh-CN" sz="3200" b="1">
              <a:solidFill>
                <a:schemeClr val="tx2"/>
              </a:solidFill>
              <a:ea typeface="宋体" pitchFamily="2" charset="-122"/>
            </a:endParaRPr>
          </a:p>
        </p:txBody>
      </p:sp>
      <p:graphicFrame>
        <p:nvGraphicFramePr>
          <p:cNvPr id="2050" name="Object 4"/>
          <p:cNvGraphicFramePr>
            <a:graphicFrameLocks noChangeAspect="1"/>
          </p:cNvGraphicFramePr>
          <p:nvPr/>
        </p:nvGraphicFramePr>
        <p:xfrm>
          <a:off x="4505325" y="7608888"/>
          <a:ext cx="360363" cy="554037"/>
        </p:xfrm>
        <a:graphic>
          <a:graphicData uri="http://schemas.openxmlformats.org/presentationml/2006/ole">
            <mc:AlternateContent xmlns:mc="http://schemas.openxmlformats.org/markup-compatibility/2006">
              <mc:Choice xmlns:v="urn:schemas-microsoft-com:vml" Requires="v">
                <p:oleObj spid="_x0000_s412680" name="公式" r:id="rId4" imgW="114120" imgH="215640" progId="Equation.3">
                  <p:embed/>
                </p:oleObj>
              </mc:Choice>
              <mc:Fallback>
                <p:oleObj name="公式"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5325" y="7608888"/>
                        <a:ext cx="360363"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2"/>
          <p:cNvSpPr txBox="1">
            <a:spLocks noChangeArrowheads="1"/>
          </p:cNvSpPr>
          <p:nvPr/>
        </p:nvSpPr>
        <p:spPr bwMode="auto">
          <a:xfrm>
            <a:off x="0" y="140060"/>
            <a:ext cx="2749471" cy="707886"/>
          </a:xfrm>
          <a:prstGeom prst="rect">
            <a:avLst/>
          </a:prstGeom>
          <a:noFill/>
          <a:ln w="9525">
            <a:noFill/>
            <a:miter lim="800000"/>
            <a:headEnd/>
            <a:tailEnd/>
          </a:ln>
          <a:effectLst/>
        </p:spPr>
        <p:txBody>
          <a:bodyPr wrap="none">
            <a:spAutoFit/>
          </a:bodyPr>
          <a:lstStyle/>
          <a:p>
            <a:pPr algn="l"/>
            <a:r>
              <a:rPr lang="zh-CN" altLang="en-US" b="1" dirty="0" smtClean="0">
                <a:solidFill>
                  <a:srgbClr val="FF00FF"/>
                </a:solidFill>
                <a:latin typeface="华文隶书" pitchFamily="2" charset="-122"/>
                <a:ea typeface="华文隶书" pitchFamily="2" charset="-122"/>
              </a:rPr>
              <a:t>表插入排序</a:t>
            </a:r>
            <a:endParaRPr lang="zh-CN" altLang="en-US" b="1" dirty="0">
              <a:solidFill>
                <a:srgbClr val="FF00FF"/>
              </a:solidFill>
              <a:latin typeface="华文隶书" pitchFamily="2" charset="-122"/>
              <a:ea typeface="华文隶书" pitchFamily="2" charset="-122"/>
            </a:endParaRPr>
          </a:p>
        </p:txBody>
      </p:sp>
      <p:sp>
        <p:nvSpPr>
          <p:cNvPr id="9" name="Text Box 7"/>
          <p:cNvSpPr txBox="1">
            <a:spLocks noChangeArrowheads="1"/>
          </p:cNvSpPr>
          <p:nvPr/>
        </p:nvSpPr>
        <p:spPr bwMode="auto">
          <a:xfrm>
            <a:off x="59085" y="881716"/>
            <a:ext cx="8892480" cy="954107"/>
          </a:xfrm>
          <a:prstGeom prst="rect">
            <a:avLst/>
          </a:prstGeom>
          <a:noFill/>
          <a:ln w="9525">
            <a:noFill/>
            <a:miter lim="800000"/>
            <a:headEnd/>
            <a:tailEnd/>
          </a:ln>
          <a:effectLst/>
        </p:spPr>
        <p:txBody>
          <a:bodyPr wrap="square">
            <a:spAutoFit/>
          </a:bodyPr>
          <a:lstStyle/>
          <a:p>
            <a:pPr algn="l"/>
            <a:r>
              <a:rPr lang="zh-CN" altLang="en-US" sz="2800" b="1" dirty="0" smtClean="0">
                <a:latin typeface="华文楷体" pitchFamily="2" charset="-122"/>
                <a:ea typeface="华文楷体" pitchFamily="2" charset="-122"/>
              </a:rPr>
              <a:t>为了减少在排序过程中进行的“移动”记录的操作，静态链表结构可以避免元素移动。</a:t>
            </a:r>
            <a:endParaRPr lang="zh-CN" altLang="en-US" sz="2800" b="1" dirty="0">
              <a:latin typeface="华文楷体" pitchFamily="2" charset="-122"/>
              <a:ea typeface="华文楷体" pitchFamily="2" charset="-122"/>
            </a:endParaRPr>
          </a:p>
        </p:txBody>
      </p:sp>
      <p:sp>
        <p:nvSpPr>
          <p:cNvPr id="6" name="TextBox 5"/>
          <p:cNvSpPr txBox="1"/>
          <p:nvPr/>
        </p:nvSpPr>
        <p:spPr>
          <a:xfrm>
            <a:off x="359532" y="2240868"/>
            <a:ext cx="4356484" cy="4401205"/>
          </a:xfrm>
          <a:prstGeom prst="rect">
            <a:avLst/>
          </a:prstGeom>
          <a:noFill/>
        </p:spPr>
        <p:txBody>
          <a:bodyPr wrap="square" rtlCol="0">
            <a:spAutoFit/>
          </a:bodyPr>
          <a:lstStyle/>
          <a:p>
            <a:pPr algn="l"/>
            <a:r>
              <a:rPr lang="en-US" altLang="zh-CN" sz="2800" dirty="0" smtClean="0"/>
              <a:t>#define SIZE 100  </a:t>
            </a:r>
          </a:p>
          <a:p>
            <a:pPr algn="l"/>
            <a:r>
              <a:rPr lang="en-US" altLang="zh-CN" sz="2800" b="1" dirty="0" err="1" smtClean="0"/>
              <a:t>typedef</a:t>
            </a:r>
            <a:r>
              <a:rPr lang="en-US" altLang="zh-CN" sz="2800" dirty="0" smtClean="0"/>
              <a:t> </a:t>
            </a:r>
            <a:r>
              <a:rPr lang="en-US" altLang="zh-CN" sz="2800" b="1" dirty="0" err="1" smtClean="0"/>
              <a:t>struct</a:t>
            </a:r>
            <a:r>
              <a:rPr lang="en-US" altLang="zh-CN" sz="2800" dirty="0" smtClean="0"/>
              <a:t>  {  </a:t>
            </a:r>
          </a:p>
          <a:p>
            <a:pPr algn="l"/>
            <a:r>
              <a:rPr lang="en-US" altLang="zh-CN" sz="2800" dirty="0" smtClean="0"/>
              <a:t>    </a:t>
            </a:r>
            <a:r>
              <a:rPr lang="en-US" altLang="zh-CN" sz="2800" dirty="0" err="1" smtClean="0"/>
              <a:t>RcdType</a:t>
            </a:r>
            <a:r>
              <a:rPr lang="en-US" altLang="zh-CN" sz="2800" dirty="0" smtClean="0"/>
              <a:t>  </a:t>
            </a:r>
            <a:r>
              <a:rPr lang="en-US" altLang="zh-CN" sz="2800" dirty="0" err="1" smtClean="0"/>
              <a:t>rc</a:t>
            </a:r>
            <a:r>
              <a:rPr lang="en-US" altLang="zh-CN" sz="2800" dirty="0" smtClean="0"/>
              <a:t>;  </a:t>
            </a:r>
          </a:p>
          <a:p>
            <a:pPr algn="l"/>
            <a:r>
              <a:rPr lang="en-US" altLang="zh-CN" sz="2800" dirty="0" smtClean="0"/>
              <a:t>    </a:t>
            </a:r>
            <a:r>
              <a:rPr lang="en-US" altLang="zh-CN" sz="2800" b="1" dirty="0" err="1" smtClean="0"/>
              <a:t>int</a:t>
            </a:r>
            <a:r>
              <a:rPr lang="en-US" altLang="zh-CN" sz="2800" dirty="0" smtClean="0"/>
              <a:t> next;  </a:t>
            </a:r>
          </a:p>
          <a:p>
            <a:pPr algn="l"/>
            <a:r>
              <a:rPr lang="en-US" altLang="zh-CN" sz="2800" dirty="0" smtClean="0"/>
              <a:t>}</a:t>
            </a:r>
            <a:r>
              <a:rPr lang="en-US" altLang="zh-CN" sz="2800" dirty="0" err="1" smtClean="0"/>
              <a:t>SLNode</a:t>
            </a:r>
            <a:r>
              <a:rPr lang="en-US" altLang="zh-CN" sz="2800" dirty="0" smtClean="0"/>
              <a:t>;  </a:t>
            </a:r>
          </a:p>
          <a:p>
            <a:pPr algn="l"/>
            <a:endParaRPr lang="en-US" altLang="zh-CN" sz="2800" b="1" dirty="0" smtClean="0"/>
          </a:p>
          <a:p>
            <a:pPr algn="l"/>
            <a:r>
              <a:rPr lang="en-US" altLang="zh-CN" sz="2800" b="1" dirty="0" err="1" smtClean="0"/>
              <a:t>typedef</a:t>
            </a:r>
            <a:r>
              <a:rPr lang="en-US" altLang="zh-CN" sz="2800" dirty="0" smtClean="0"/>
              <a:t> </a:t>
            </a:r>
            <a:r>
              <a:rPr lang="en-US" altLang="zh-CN" sz="2800" b="1" dirty="0" err="1" smtClean="0"/>
              <a:t>struct</a:t>
            </a:r>
            <a:r>
              <a:rPr lang="en-US" altLang="zh-CN" sz="2800" dirty="0" smtClean="0"/>
              <a:t>  {  </a:t>
            </a:r>
          </a:p>
          <a:p>
            <a:pPr algn="l"/>
            <a:r>
              <a:rPr lang="en-US" altLang="zh-CN" sz="2800" dirty="0" smtClean="0"/>
              <a:t>    </a:t>
            </a:r>
            <a:r>
              <a:rPr lang="en-US" altLang="zh-CN" sz="2800" dirty="0" err="1" smtClean="0"/>
              <a:t>SLNode</a:t>
            </a:r>
            <a:r>
              <a:rPr lang="en-US" altLang="zh-CN" sz="2800" dirty="0" smtClean="0"/>
              <a:t> numbers[SIZE];  </a:t>
            </a:r>
          </a:p>
          <a:p>
            <a:pPr algn="l"/>
            <a:r>
              <a:rPr lang="en-US" altLang="zh-CN" sz="2800" dirty="0" smtClean="0"/>
              <a:t>    </a:t>
            </a:r>
            <a:r>
              <a:rPr lang="en-US" altLang="zh-CN" sz="2800" b="1" dirty="0" err="1" smtClean="0"/>
              <a:t>int</a:t>
            </a:r>
            <a:r>
              <a:rPr lang="en-US" altLang="zh-CN" sz="2800" dirty="0" smtClean="0"/>
              <a:t> length;  </a:t>
            </a:r>
          </a:p>
          <a:p>
            <a:pPr algn="l"/>
            <a:r>
              <a:rPr lang="en-US" altLang="zh-CN" sz="2800" dirty="0" smtClean="0"/>
              <a:t>}</a:t>
            </a:r>
            <a:r>
              <a:rPr lang="en-US" altLang="zh-CN" sz="2800" dirty="0" err="1" smtClean="0"/>
              <a:t>SLinkList</a:t>
            </a:r>
            <a:r>
              <a:rPr lang="en-US" altLang="zh-CN" sz="2800" dirty="0" smtClean="0"/>
              <a:t>;  </a:t>
            </a:r>
          </a:p>
        </p:txBody>
      </p:sp>
      <p:sp>
        <p:nvSpPr>
          <p:cNvPr id="10" name="TextBox 9"/>
          <p:cNvSpPr txBox="1"/>
          <p:nvPr/>
        </p:nvSpPr>
        <p:spPr>
          <a:xfrm>
            <a:off x="3347864" y="2384884"/>
            <a:ext cx="5436096" cy="1384995"/>
          </a:xfrm>
          <a:prstGeom prst="rect">
            <a:avLst/>
          </a:prstGeom>
          <a:noFill/>
        </p:spPr>
        <p:txBody>
          <a:bodyPr wrap="square" rtlCol="0">
            <a:spAutoFit/>
          </a:bodyPr>
          <a:lstStyle/>
          <a:p>
            <a:pPr algn="l"/>
            <a:r>
              <a:rPr lang="zh-CN" altLang="en-US" sz="2800" b="1" dirty="0" smtClean="0">
                <a:latin typeface="华文楷体" pitchFamily="2" charset="-122"/>
                <a:ea typeface="华文楷体" pitchFamily="2" charset="-122"/>
              </a:rPr>
              <a:t>静态链表</a:t>
            </a:r>
            <a:r>
              <a:rPr lang="en-US" altLang="zh-CN" sz="2800" b="1" dirty="0" smtClean="0">
                <a:latin typeface="华文楷体" pitchFamily="2" charset="-122"/>
                <a:ea typeface="华文楷体" pitchFamily="2" charset="-122"/>
              </a:rPr>
              <a:t>SL</a:t>
            </a:r>
            <a:r>
              <a:rPr lang="zh-CN" altLang="en-US" sz="2800" b="1" dirty="0" smtClean="0">
                <a:latin typeface="华文楷体" pitchFamily="2" charset="-122"/>
                <a:ea typeface="华文楷体" pitchFamily="2" charset="-122"/>
              </a:rPr>
              <a:t>。以链表第一个元素</a:t>
            </a:r>
            <a:r>
              <a:rPr lang="en-US" altLang="zh-CN" sz="2800" b="1" dirty="0" smtClean="0">
                <a:latin typeface="华文楷体" pitchFamily="2" charset="-122"/>
                <a:ea typeface="华文楷体" pitchFamily="2" charset="-122"/>
              </a:rPr>
              <a:t>SL[0]</a:t>
            </a:r>
            <a:r>
              <a:rPr lang="zh-CN" altLang="en-US" sz="2800" b="1" dirty="0" smtClean="0">
                <a:latin typeface="华文楷体" pitchFamily="2" charset="-122"/>
                <a:ea typeface="华文楷体" pitchFamily="2" charset="-122"/>
              </a:rPr>
              <a:t>表示表头，其</a:t>
            </a:r>
            <a:r>
              <a:rPr lang="en-US" altLang="zh-CN" sz="2800" b="1" dirty="0" smtClean="0">
                <a:latin typeface="华文楷体" pitchFamily="2" charset="-122"/>
                <a:ea typeface="华文楷体" pitchFamily="2" charset="-122"/>
              </a:rPr>
              <a:t>next</a:t>
            </a:r>
            <a:r>
              <a:rPr lang="zh-CN" altLang="en-US" sz="2800" b="1" dirty="0" smtClean="0">
                <a:latin typeface="华文楷体" pitchFamily="2" charset="-122"/>
                <a:ea typeface="华文楷体" pitchFamily="2" charset="-122"/>
              </a:rPr>
              <a:t>指向有序表的第一元素。</a:t>
            </a:r>
            <a:endParaRPr lang="zh-CN" altLang="en-US" sz="2800" b="1" dirty="0">
              <a:latin typeface="华文楷体" pitchFamily="2" charset="-122"/>
              <a:ea typeface="华文楷体" pitchFamily="2" charset="-122"/>
            </a:endParaRPr>
          </a:p>
        </p:txBody>
      </p:sp>
      <p:sp>
        <p:nvSpPr>
          <p:cNvPr id="11" name="TextBox 10"/>
          <p:cNvSpPr txBox="1"/>
          <p:nvPr/>
        </p:nvSpPr>
        <p:spPr>
          <a:xfrm>
            <a:off x="4751512" y="4077072"/>
            <a:ext cx="4392488" cy="2246769"/>
          </a:xfrm>
          <a:prstGeom prst="rect">
            <a:avLst/>
          </a:prstGeom>
          <a:noFill/>
        </p:spPr>
        <p:txBody>
          <a:bodyPr wrap="square" rtlCol="0">
            <a:spAutoFit/>
          </a:bodyPr>
          <a:lstStyle/>
          <a:p>
            <a:pPr algn="l"/>
            <a:r>
              <a:rPr lang="zh-CN" altLang="en-US" sz="2800" b="1" dirty="0" smtClean="0">
                <a:latin typeface="华文楷体" pitchFamily="2" charset="-122"/>
                <a:ea typeface="华文楷体" pitchFamily="2" charset="-122"/>
              </a:rPr>
              <a:t>首先</a:t>
            </a:r>
            <a:r>
              <a:rPr lang="en-US" altLang="zh-CN" sz="2800" b="1" dirty="0" smtClean="0">
                <a:latin typeface="华文楷体" pitchFamily="2" charset="-122"/>
                <a:ea typeface="华文楷体" pitchFamily="2" charset="-122"/>
              </a:rPr>
              <a:t>SL[1]</a:t>
            </a:r>
            <a:r>
              <a:rPr lang="zh-CN" altLang="en-US" sz="2800" b="1" dirty="0" smtClean="0">
                <a:latin typeface="华文楷体" pitchFamily="2" charset="-122"/>
                <a:ea typeface="华文楷体" pitchFamily="2" charset="-122"/>
              </a:rPr>
              <a:t> 和表头结点</a:t>
            </a:r>
            <a:r>
              <a:rPr lang="en-US" altLang="zh-CN" sz="2800" b="1" dirty="0" smtClean="0">
                <a:latin typeface="华文楷体" pitchFamily="2" charset="-122"/>
                <a:ea typeface="华文楷体" pitchFamily="2" charset="-122"/>
              </a:rPr>
              <a:t>SL[0]</a:t>
            </a:r>
            <a:r>
              <a:rPr lang="zh-CN" altLang="en-US" sz="2800" b="1" dirty="0" smtClean="0">
                <a:latin typeface="华文楷体" pitchFamily="2" charset="-122"/>
                <a:ea typeface="华文楷体" pitchFamily="2" charset="-122"/>
              </a:rPr>
              <a:t>构成一个循环链表，然后依次将下标为</a:t>
            </a:r>
            <a:r>
              <a:rPr lang="en-US" altLang="zh-CN" sz="2800" b="1" dirty="0" smtClean="0">
                <a:latin typeface="华文楷体" pitchFamily="2" charset="-122"/>
                <a:ea typeface="华文楷体" pitchFamily="2" charset="-122"/>
              </a:rPr>
              <a:t>2</a:t>
            </a:r>
            <a:r>
              <a:rPr lang="zh-CN" altLang="en-US" sz="2800" b="1" dirty="0" smtClean="0">
                <a:latin typeface="华文楷体" pitchFamily="2" charset="-122"/>
                <a:ea typeface="华文楷体" pitchFamily="2" charset="-122"/>
              </a:rPr>
              <a:t>至</a:t>
            </a:r>
            <a:r>
              <a:rPr lang="en-US" altLang="zh-CN" sz="2800" b="1" dirty="0" smtClean="0">
                <a:latin typeface="华文楷体" pitchFamily="2" charset="-122"/>
                <a:ea typeface="华文楷体" pitchFamily="2" charset="-122"/>
              </a:rPr>
              <a:t>n</a:t>
            </a:r>
            <a:r>
              <a:rPr lang="zh-CN" altLang="en-US" sz="2800" b="1" dirty="0" smtClean="0">
                <a:latin typeface="华文楷体" pitchFamily="2" charset="-122"/>
                <a:ea typeface="华文楷体" pitchFamily="2" charset="-122"/>
              </a:rPr>
              <a:t>的结点按记录关键字非递减有序插入到循环链表中。</a:t>
            </a:r>
            <a:endParaRPr lang="zh-CN" altLang="en-US" sz="2800" b="1" dirty="0">
              <a:latin typeface="华文楷体" pitchFamily="2" charset="-122"/>
              <a:ea typeface="华文楷体" pitchFamily="2" charset="-122"/>
            </a:endParaRPr>
          </a:p>
        </p:txBody>
      </p:sp>
    </p:spTree>
    <p:extLst>
      <p:ext uri="{BB962C8B-B14F-4D97-AF65-F5344CB8AC3E}">
        <p14:creationId xmlns:p14="http://schemas.microsoft.com/office/powerpoint/2010/main" val="15206943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3"/>
          <p:cNvSpPr>
            <a:spLocks noChangeArrowheads="1"/>
          </p:cNvSpPr>
          <p:nvPr/>
        </p:nvSpPr>
        <p:spPr bwMode="auto">
          <a:xfrm>
            <a:off x="152400" y="152400"/>
            <a:ext cx="692150" cy="603250"/>
          </a:xfrm>
          <a:prstGeom prst="rect">
            <a:avLst/>
          </a:prstGeom>
          <a:noFill/>
          <a:ln w="9525">
            <a:noFill/>
            <a:miter lim="800000"/>
            <a:headEnd/>
            <a:tailEnd/>
          </a:ln>
        </p:spPr>
        <p:txBody>
          <a:bodyPr wrap="none">
            <a:spAutoFit/>
          </a:bodyPr>
          <a:lstStyle/>
          <a:p>
            <a:pPr algn="l">
              <a:lnSpc>
                <a:spcPct val="105000"/>
              </a:lnSpc>
            </a:pPr>
            <a:r>
              <a:rPr kumimoji="1" lang="en-US" altLang="zh-CN" sz="3200" i="1">
                <a:solidFill>
                  <a:schemeClr val="tx2"/>
                </a:solidFill>
                <a:ea typeface="宋体" pitchFamily="2" charset="-122"/>
              </a:rPr>
              <a:t>     </a:t>
            </a:r>
            <a:endParaRPr kumimoji="1" lang="en-US" altLang="zh-CN" sz="3200" b="1">
              <a:solidFill>
                <a:schemeClr val="tx2"/>
              </a:solidFill>
              <a:ea typeface="宋体" pitchFamily="2" charset="-122"/>
            </a:endParaRPr>
          </a:p>
        </p:txBody>
      </p:sp>
      <p:graphicFrame>
        <p:nvGraphicFramePr>
          <p:cNvPr id="2050" name="Object 4"/>
          <p:cNvGraphicFramePr>
            <a:graphicFrameLocks noChangeAspect="1"/>
          </p:cNvGraphicFramePr>
          <p:nvPr/>
        </p:nvGraphicFramePr>
        <p:xfrm>
          <a:off x="4505325" y="7608888"/>
          <a:ext cx="360363" cy="554037"/>
        </p:xfrm>
        <a:graphic>
          <a:graphicData uri="http://schemas.openxmlformats.org/presentationml/2006/ole">
            <mc:AlternateContent xmlns:mc="http://schemas.openxmlformats.org/markup-compatibility/2006">
              <mc:Choice xmlns:v="urn:schemas-microsoft-com:vml" Requires="v">
                <p:oleObj spid="_x0000_s413703" name="公式" r:id="rId4" imgW="114120" imgH="215640" progId="Equation.3">
                  <p:embed/>
                </p:oleObj>
              </mc:Choice>
              <mc:Fallback>
                <p:oleObj name="公式"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5325" y="7608888"/>
                        <a:ext cx="360363"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79556" name="Picture 4" descr="1-12030113494G29.jpg (532×626)"/>
          <p:cNvPicPr>
            <a:picLocks noChangeAspect="1" noChangeArrowheads="1"/>
          </p:cNvPicPr>
          <p:nvPr/>
        </p:nvPicPr>
        <p:blipFill>
          <a:blip r:embed="rId6" cstate="print"/>
          <a:srcRect/>
          <a:stretch>
            <a:fillRect/>
          </a:stretch>
        </p:blipFill>
        <p:spPr bwMode="auto">
          <a:xfrm>
            <a:off x="196051" y="1"/>
            <a:ext cx="7400285" cy="6858000"/>
          </a:xfrm>
          <a:prstGeom prst="rect">
            <a:avLst/>
          </a:prstGeom>
          <a:noFill/>
        </p:spPr>
      </p:pic>
    </p:spTree>
    <p:extLst>
      <p:ext uri="{BB962C8B-B14F-4D97-AF65-F5344CB8AC3E}">
        <p14:creationId xmlns:p14="http://schemas.microsoft.com/office/powerpoint/2010/main" val="3417405859"/>
      </p:ext>
    </p:extLst>
  </p:cSld>
  <p:clrMapOvr>
    <a:masterClrMapping/>
  </p:clrMapOvr>
  <p:transition spd="med"/>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3"/>
          <p:cNvSpPr>
            <a:spLocks noChangeArrowheads="1"/>
          </p:cNvSpPr>
          <p:nvPr/>
        </p:nvSpPr>
        <p:spPr bwMode="auto">
          <a:xfrm>
            <a:off x="152400" y="152400"/>
            <a:ext cx="692150" cy="603250"/>
          </a:xfrm>
          <a:prstGeom prst="rect">
            <a:avLst/>
          </a:prstGeom>
          <a:noFill/>
          <a:ln w="9525">
            <a:noFill/>
            <a:miter lim="800000"/>
            <a:headEnd/>
            <a:tailEnd/>
          </a:ln>
        </p:spPr>
        <p:txBody>
          <a:bodyPr wrap="none">
            <a:spAutoFit/>
          </a:bodyPr>
          <a:lstStyle/>
          <a:p>
            <a:pPr algn="l">
              <a:lnSpc>
                <a:spcPct val="105000"/>
              </a:lnSpc>
            </a:pPr>
            <a:r>
              <a:rPr kumimoji="1" lang="en-US" altLang="zh-CN" sz="3200" i="1">
                <a:solidFill>
                  <a:schemeClr val="tx2"/>
                </a:solidFill>
                <a:ea typeface="宋体" pitchFamily="2" charset="-122"/>
              </a:rPr>
              <a:t>     </a:t>
            </a:r>
            <a:endParaRPr kumimoji="1" lang="en-US" altLang="zh-CN" sz="3200" b="1">
              <a:solidFill>
                <a:schemeClr val="tx2"/>
              </a:solidFill>
              <a:ea typeface="宋体" pitchFamily="2" charset="-122"/>
            </a:endParaRPr>
          </a:p>
        </p:txBody>
      </p:sp>
      <p:graphicFrame>
        <p:nvGraphicFramePr>
          <p:cNvPr id="2050" name="Object 4"/>
          <p:cNvGraphicFramePr>
            <a:graphicFrameLocks noChangeAspect="1"/>
          </p:cNvGraphicFramePr>
          <p:nvPr/>
        </p:nvGraphicFramePr>
        <p:xfrm>
          <a:off x="4505325" y="7608888"/>
          <a:ext cx="360363" cy="554037"/>
        </p:xfrm>
        <a:graphic>
          <a:graphicData uri="http://schemas.openxmlformats.org/presentationml/2006/ole">
            <mc:AlternateContent xmlns:mc="http://schemas.openxmlformats.org/markup-compatibility/2006">
              <mc:Choice xmlns:v="urn:schemas-microsoft-com:vml" Requires="v">
                <p:oleObj spid="_x0000_s414728" name="公式" r:id="rId4" imgW="114120" imgH="215640" progId="Equation.3">
                  <p:embed/>
                </p:oleObj>
              </mc:Choice>
              <mc:Fallback>
                <p:oleObj name="公式" r:id="rId4" imgW="114120" imgH="215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5325" y="7608888"/>
                        <a:ext cx="360363"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3"/>
          <p:cNvSpPr txBox="1">
            <a:spLocks noChangeArrowheads="1"/>
          </p:cNvSpPr>
          <p:nvPr/>
        </p:nvSpPr>
        <p:spPr bwMode="auto">
          <a:xfrm>
            <a:off x="0" y="224644"/>
            <a:ext cx="9144000" cy="5262979"/>
          </a:xfrm>
          <a:prstGeom prst="rect">
            <a:avLst/>
          </a:prstGeom>
          <a:noFill/>
          <a:ln w="9525">
            <a:noFill/>
            <a:miter lim="800000"/>
            <a:headEnd/>
            <a:tailEnd/>
          </a:ln>
          <a:effectLst/>
        </p:spPr>
        <p:txBody>
          <a:bodyPr wrap="square">
            <a:spAutoFit/>
          </a:bodyPr>
          <a:lstStyle/>
          <a:p>
            <a:pPr algn="l">
              <a:lnSpc>
                <a:spcPct val="120000"/>
              </a:lnSpc>
            </a:pPr>
            <a:r>
              <a:rPr lang="en-US" altLang="zh-CN" sz="2800" b="1" dirty="0">
                <a:latin typeface="Times New Roman" pitchFamily="18" charset="0"/>
                <a:ea typeface="华文楷体" pitchFamily="2" charset="-122"/>
                <a:cs typeface="Times New Roman" pitchFamily="18" charset="0"/>
              </a:rPr>
              <a:t>void</a:t>
            </a:r>
            <a:r>
              <a:rPr lang="en-US" altLang="zh-CN" sz="2800" dirty="0">
                <a:latin typeface="Times New Roman" pitchFamily="18" charset="0"/>
                <a:ea typeface="华文楷体" pitchFamily="2" charset="-122"/>
                <a:cs typeface="Times New Roman" pitchFamily="18" charset="0"/>
              </a:rPr>
              <a:t> </a:t>
            </a:r>
            <a:r>
              <a:rPr lang="en-US" altLang="zh-CN" sz="2800" dirty="0" err="1">
                <a:latin typeface="Times New Roman" pitchFamily="18" charset="0"/>
                <a:ea typeface="华文楷体" pitchFamily="2" charset="-122"/>
                <a:cs typeface="Times New Roman" pitchFamily="18" charset="0"/>
              </a:rPr>
              <a:t>LInsertionSort</a:t>
            </a:r>
            <a:r>
              <a:rPr lang="en-US" altLang="zh-CN" sz="2800" dirty="0">
                <a:latin typeface="Times New Roman" pitchFamily="18" charset="0"/>
                <a:ea typeface="华文楷体" pitchFamily="2" charset="-122"/>
                <a:cs typeface="Times New Roman" pitchFamily="18" charset="0"/>
              </a:rPr>
              <a:t> (Elem SL[ ]</a:t>
            </a:r>
            <a:r>
              <a:rPr lang="zh-CN" altLang="en-US" sz="2800" dirty="0">
                <a:latin typeface="Times New Roman" pitchFamily="18" charset="0"/>
                <a:ea typeface="华文楷体" pitchFamily="2" charset="-122"/>
                <a:cs typeface="Times New Roman" pitchFamily="18" charset="0"/>
              </a:rPr>
              <a:t>， </a:t>
            </a:r>
            <a:r>
              <a:rPr lang="en-US" altLang="zh-CN" sz="2800" dirty="0" err="1">
                <a:latin typeface="Times New Roman" pitchFamily="18" charset="0"/>
                <a:ea typeface="华文楷体" pitchFamily="2" charset="-122"/>
                <a:cs typeface="Times New Roman" pitchFamily="18" charset="0"/>
              </a:rPr>
              <a:t>int</a:t>
            </a:r>
            <a:r>
              <a:rPr lang="en-US" altLang="zh-CN" sz="2800" dirty="0">
                <a:latin typeface="Times New Roman" pitchFamily="18" charset="0"/>
                <a:ea typeface="华文楷体" pitchFamily="2" charset="-122"/>
                <a:cs typeface="Times New Roman" pitchFamily="18" charset="0"/>
              </a:rPr>
              <a:t> n)</a:t>
            </a:r>
            <a:r>
              <a:rPr lang="en-US" altLang="zh-CN" sz="2800" b="1" dirty="0">
                <a:latin typeface="Times New Roman" pitchFamily="18" charset="0"/>
                <a:ea typeface="华文楷体" pitchFamily="2" charset="-122"/>
                <a:cs typeface="Times New Roman" pitchFamily="18" charset="0"/>
              </a:rPr>
              <a:t>{</a:t>
            </a:r>
            <a:endParaRPr lang="en-US" altLang="zh-CN" sz="2800" dirty="0">
              <a:latin typeface="Times New Roman" pitchFamily="18" charset="0"/>
              <a:ea typeface="华文楷体" pitchFamily="2" charset="-122"/>
              <a:cs typeface="Times New Roman" pitchFamily="18" charset="0"/>
            </a:endParaRPr>
          </a:p>
          <a:p>
            <a:pPr algn="l">
              <a:lnSpc>
                <a:spcPct val="120000"/>
              </a:lnSpc>
            </a:pPr>
            <a:r>
              <a:rPr lang="en-US" altLang="zh-CN" sz="2800" dirty="0">
                <a:latin typeface="Times New Roman" pitchFamily="18" charset="0"/>
                <a:ea typeface="华文楷体" pitchFamily="2" charset="-122"/>
                <a:cs typeface="Times New Roman" pitchFamily="18" charset="0"/>
              </a:rPr>
              <a:t>  // </a:t>
            </a:r>
            <a:r>
              <a:rPr lang="zh-CN" altLang="en-US" sz="2800" dirty="0">
                <a:latin typeface="Times New Roman" pitchFamily="18" charset="0"/>
                <a:ea typeface="华文楷体" pitchFamily="2" charset="-122"/>
                <a:cs typeface="Times New Roman" pitchFamily="18" charset="0"/>
              </a:rPr>
              <a:t>对记录序列</a:t>
            </a:r>
            <a:r>
              <a:rPr lang="en-US" altLang="zh-CN" sz="2800" dirty="0">
                <a:latin typeface="Times New Roman" pitchFamily="18" charset="0"/>
                <a:ea typeface="华文楷体" pitchFamily="2" charset="-122"/>
                <a:cs typeface="Times New Roman" pitchFamily="18" charset="0"/>
              </a:rPr>
              <a:t>SL[1..n]</a:t>
            </a:r>
            <a:r>
              <a:rPr lang="zh-CN" altLang="en-US" sz="2800" dirty="0">
                <a:latin typeface="Times New Roman" pitchFamily="18" charset="0"/>
                <a:ea typeface="华文楷体" pitchFamily="2" charset="-122"/>
                <a:cs typeface="Times New Roman" pitchFamily="18" charset="0"/>
              </a:rPr>
              <a:t>作表插入排序</a:t>
            </a:r>
          </a:p>
          <a:p>
            <a:pPr algn="l">
              <a:lnSpc>
                <a:spcPct val="120000"/>
              </a:lnSpc>
            </a:pPr>
            <a:r>
              <a:rPr lang="zh-CN" altLang="en-US" sz="2800" dirty="0">
                <a:latin typeface="Times New Roman" pitchFamily="18" charset="0"/>
                <a:ea typeface="华文楷体" pitchFamily="2" charset="-122"/>
                <a:cs typeface="Times New Roman" pitchFamily="18" charset="0"/>
              </a:rPr>
              <a:t>  </a:t>
            </a:r>
            <a:r>
              <a:rPr lang="en-US" altLang="zh-CN" sz="2800" dirty="0">
                <a:latin typeface="Times New Roman" pitchFamily="18" charset="0"/>
                <a:ea typeface="华文楷体" pitchFamily="2" charset="-122"/>
                <a:cs typeface="Times New Roman" pitchFamily="18" charset="0"/>
              </a:rPr>
              <a:t>SL[0].key = MAXINT ;</a:t>
            </a:r>
          </a:p>
          <a:p>
            <a:pPr algn="l">
              <a:lnSpc>
                <a:spcPct val="120000"/>
              </a:lnSpc>
            </a:pPr>
            <a:r>
              <a:rPr lang="en-US" altLang="zh-CN" sz="2800" dirty="0">
                <a:latin typeface="Times New Roman" pitchFamily="18" charset="0"/>
                <a:ea typeface="华文楷体" pitchFamily="2" charset="-122"/>
                <a:cs typeface="Times New Roman" pitchFamily="18" charset="0"/>
              </a:rPr>
              <a:t>  SL[0].next = 1;  SL[1].next = 0;</a:t>
            </a:r>
          </a:p>
          <a:p>
            <a:pPr algn="l">
              <a:lnSpc>
                <a:spcPct val="120000"/>
              </a:lnSpc>
            </a:pPr>
            <a:r>
              <a:rPr lang="en-US" altLang="zh-CN" sz="2800" dirty="0">
                <a:latin typeface="Times New Roman" pitchFamily="18" charset="0"/>
                <a:ea typeface="华文楷体" pitchFamily="2" charset="-122"/>
                <a:cs typeface="Times New Roman" pitchFamily="18" charset="0"/>
              </a:rPr>
              <a:t>  </a:t>
            </a:r>
            <a:r>
              <a:rPr lang="en-US" altLang="zh-CN" sz="2800" b="1" dirty="0">
                <a:solidFill>
                  <a:srgbClr val="0000FF"/>
                </a:solidFill>
                <a:latin typeface="Times New Roman" pitchFamily="18" charset="0"/>
                <a:ea typeface="华文楷体" pitchFamily="2" charset="-122"/>
                <a:cs typeface="Times New Roman" pitchFamily="18" charset="0"/>
              </a:rPr>
              <a:t>for</a:t>
            </a:r>
            <a:r>
              <a:rPr lang="en-US" altLang="zh-CN" sz="2800" dirty="0">
                <a:solidFill>
                  <a:srgbClr val="0000FF"/>
                </a:solidFill>
                <a:latin typeface="Times New Roman" pitchFamily="18" charset="0"/>
                <a:ea typeface="华文楷体" pitchFamily="2" charset="-122"/>
                <a:cs typeface="Times New Roman" pitchFamily="18" charset="0"/>
              </a:rPr>
              <a:t> ( </a:t>
            </a:r>
            <a:r>
              <a:rPr lang="en-US" altLang="zh-CN" sz="2800" dirty="0" err="1">
                <a:solidFill>
                  <a:srgbClr val="0000FF"/>
                </a:solidFill>
                <a:latin typeface="Times New Roman" pitchFamily="18" charset="0"/>
                <a:ea typeface="华文楷体" pitchFamily="2" charset="-122"/>
                <a:cs typeface="Times New Roman" pitchFamily="18" charset="0"/>
              </a:rPr>
              <a:t>i</a:t>
            </a:r>
            <a:r>
              <a:rPr lang="en-US" altLang="zh-CN" sz="2800" dirty="0">
                <a:solidFill>
                  <a:srgbClr val="0000FF"/>
                </a:solidFill>
                <a:latin typeface="Times New Roman" pitchFamily="18" charset="0"/>
                <a:ea typeface="华文楷体" pitchFamily="2" charset="-122"/>
                <a:cs typeface="Times New Roman" pitchFamily="18" charset="0"/>
              </a:rPr>
              <a:t>=2; </a:t>
            </a:r>
            <a:r>
              <a:rPr lang="en-US" altLang="zh-CN" sz="2800" dirty="0" err="1">
                <a:solidFill>
                  <a:srgbClr val="0000FF"/>
                </a:solidFill>
                <a:latin typeface="Times New Roman" pitchFamily="18" charset="0"/>
                <a:ea typeface="华文楷体" pitchFamily="2" charset="-122"/>
                <a:cs typeface="Times New Roman" pitchFamily="18" charset="0"/>
              </a:rPr>
              <a:t>i</a:t>
            </a:r>
            <a:r>
              <a:rPr lang="en-US" altLang="zh-CN" sz="2800" dirty="0">
                <a:solidFill>
                  <a:srgbClr val="0000FF"/>
                </a:solidFill>
                <a:latin typeface="Times New Roman" pitchFamily="18" charset="0"/>
                <a:ea typeface="华文楷体" pitchFamily="2" charset="-122"/>
                <a:cs typeface="Times New Roman" pitchFamily="18" charset="0"/>
              </a:rPr>
              <a:t>&lt;=n; </a:t>
            </a:r>
            <a:r>
              <a:rPr lang="en-US" altLang="zh-CN" sz="2800" b="1" dirty="0">
                <a:solidFill>
                  <a:srgbClr val="0000FF"/>
                </a:solidFill>
                <a:latin typeface="Times New Roman" pitchFamily="18" charset="0"/>
                <a:ea typeface="华文楷体" pitchFamily="2" charset="-122"/>
                <a:cs typeface="Times New Roman" pitchFamily="18" charset="0"/>
              </a:rPr>
              <a:t>++</a:t>
            </a:r>
            <a:r>
              <a:rPr lang="en-US" altLang="zh-CN" sz="2800" dirty="0" err="1">
                <a:solidFill>
                  <a:srgbClr val="0000FF"/>
                </a:solidFill>
                <a:latin typeface="Times New Roman" pitchFamily="18" charset="0"/>
                <a:ea typeface="华文楷体" pitchFamily="2" charset="-122"/>
                <a:cs typeface="Times New Roman" pitchFamily="18" charset="0"/>
              </a:rPr>
              <a:t>i</a:t>
            </a:r>
            <a:r>
              <a:rPr lang="en-US" altLang="zh-CN" sz="2800" dirty="0">
                <a:solidFill>
                  <a:srgbClr val="0000FF"/>
                </a:solidFill>
                <a:latin typeface="Times New Roman" pitchFamily="18" charset="0"/>
                <a:ea typeface="华文楷体" pitchFamily="2" charset="-122"/>
                <a:cs typeface="Times New Roman" pitchFamily="18" charset="0"/>
              </a:rPr>
              <a:t> </a:t>
            </a:r>
            <a:r>
              <a:rPr lang="en-US" altLang="zh-CN" sz="2800" dirty="0" smtClean="0">
                <a:solidFill>
                  <a:srgbClr val="0000FF"/>
                </a:solidFill>
                <a:latin typeface="Times New Roman" pitchFamily="18" charset="0"/>
                <a:ea typeface="华文楷体" pitchFamily="2" charset="-122"/>
                <a:cs typeface="Times New Roman" pitchFamily="18" charset="0"/>
              </a:rPr>
              <a:t>){</a:t>
            </a:r>
            <a:r>
              <a:rPr lang="en-US" altLang="zh-CN" sz="2400" dirty="0" smtClean="0">
                <a:latin typeface="Times New Roman" pitchFamily="18" charset="0"/>
                <a:ea typeface="华文楷体" pitchFamily="2" charset="-122"/>
                <a:cs typeface="Times New Roman" pitchFamily="18" charset="0"/>
              </a:rPr>
              <a:t>// </a:t>
            </a:r>
            <a:r>
              <a:rPr lang="zh-CN" altLang="en-US" sz="2400" dirty="0" smtClean="0">
                <a:latin typeface="Times New Roman" pitchFamily="18" charset="0"/>
                <a:ea typeface="华文楷体" pitchFamily="2" charset="-122"/>
                <a:cs typeface="Times New Roman" pitchFamily="18" charset="0"/>
              </a:rPr>
              <a:t>逐个将</a:t>
            </a:r>
            <a:r>
              <a:rPr lang="en-US" altLang="zh-CN" sz="2400" dirty="0" err="1" smtClean="0">
                <a:latin typeface="Times New Roman" pitchFamily="18" charset="0"/>
                <a:ea typeface="华文楷体" pitchFamily="2" charset="-122"/>
                <a:cs typeface="Times New Roman" pitchFamily="18" charset="0"/>
              </a:rPr>
              <a:t>i</a:t>
            </a:r>
            <a:r>
              <a:rPr lang="zh-CN" altLang="en-US" sz="2400" dirty="0" smtClean="0">
                <a:latin typeface="Times New Roman" pitchFamily="18" charset="0"/>
                <a:ea typeface="华文楷体" pitchFamily="2" charset="-122"/>
                <a:cs typeface="Times New Roman" pitchFamily="18" charset="0"/>
              </a:rPr>
              <a:t>插入已排好</a:t>
            </a:r>
            <a:r>
              <a:rPr lang="en-US" altLang="zh-CN" sz="2400" dirty="0" smtClean="0">
                <a:latin typeface="Times New Roman" pitchFamily="18" charset="0"/>
                <a:ea typeface="华文楷体" pitchFamily="2" charset="-122"/>
                <a:cs typeface="Times New Roman" pitchFamily="18" charset="0"/>
              </a:rPr>
              <a:t>[1..i-1]</a:t>
            </a:r>
            <a:r>
              <a:rPr lang="zh-CN" altLang="en-US" sz="2400" dirty="0" smtClean="0">
                <a:latin typeface="Times New Roman" pitchFamily="18" charset="0"/>
                <a:ea typeface="华文楷体" pitchFamily="2" charset="-122"/>
                <a:cs typeface="Times New Roman" pitchFamily="18" charset="0"/>
              </a:rPr>
              <a:t>中</a:t>
            </a:r>
            <a:r>
              <a:rPr lang="zh-CN" altLang="en-US" sz="2800" dirty="0" smtClean="0">
                <a:latin typeface="Times New Roman" pitchFamily="18" charset="0"/>
                <a:ea typeface="华文楷体" pitchFamily="2" charset="-122"/>
                <a:cs typeface="Times New Roman" pitchFamily="18" charset="0"/>
              </a:rPr>
              <a:t> </a:t>
            </a:r>
            <a:endParaRPr lang="en-US" altLang="zh-CN" sz="2800" dirty="0" smtClean="0">
              <a:solidFill>
                <a:srgbClr val="0000FF"/>
              </a:solidFill>
              <a:latin typeface="Times New Roman" pitchFamily="18" charset="0"/>
              <a:ea typeface="华文楷体" pitchFamily="2" charset="-122"/>
              <a:cs typeface="Times New Roman" pitchFamily="18" charset="0"/>
            </a:endParaRPr>
          </a:p>
          <a:p>
            <a:pPr algn="l">
              <a:lnSpc>
                <a:spcPct val="120000"/>
              </a:lnSpc>
            </a:pPr>
            <a:r>
              <a:rPr lang="en-US" altLang="zh-CN" sz="2800" dirty="0" smtClean="0">
                <a:solidFill>
                  <a:srgbClr val="0000FF"/>
                </a:solidFill>
                <a:latin typeface="Times New Roman" pitchFamily="18" charset="0"/>
                <a:ea typeface="华文楷体" pitchFamily="2" charset="-122"/>
                <a:cs typeface="Times New Roman" pitchFamily="18" charset="0"/>
              </a:rPr>
              <a:t>        </a:t>
            </a:r>
            <a:r>
              <a:rPr lang="en-US" altLang="zh-CN" sz="2800" b="1" dirty="0" smtClean="0">
                <a:ea typeface="楷体_GB2312" pitchFamily="49" charset="-122"/>
              </a:rPr>
              <a:t>for </a:t>
            </a:r>
            <a:r>
              <a:rPr lang="en-US" altLang="zh-CN" sz="2800" dirty="0" smtClean="0">
                <a:ea typeface="楷体_GB2312" pitchFamily="49" charset="-122"/>
              </a:rPr>
              <a:t>( j=0, k = SL[0].next; </a:t>
            </a:r>
            <a:r>
              <a:rPr lang="en-US" altLang="zh-CN" sz="2800" b="1" dirty="0" smtClean="0">
                <a:solidFill>
                  <a:srgbClr val="840C26"/>
                </a:solidFill>
                <a:ea typeface="楷体_GB2312" pitchFamily="49" charset="-122"/>
              </a:rPr>
              <a:t>SL[k].key&gt;=SL[</a:t>
            </a:r>
            <a:r>
              <a:rPr lang="en-US" altLang="zh-CN" sz="2800" b="1" dirty="0" err="1" smtClean="0">
                <a:solidFill>
                  <a:srgbClr val="840C26"/>
                </a:solidFill>
                <a:ea typeface="楷体_GB2312" pitchFamily="49" charset="-122"/>
              </a:rPr>
              <a:t>i</a:t>
            </a:r>
            <a:r>
              <a:rPr lang="en-US" altLang="zh-CN" sz="2800" b="1" dirty="0" smtClean="0">
                <a:solidFill>
                  <a:srgbClr val="840C26"/>
                </a:solidFill>
                <a:ea typeface="楷体_GB2312" pitchFamily="49" charset="-122"/>
              </a:rPr>
              <a:t>].key</a:t>
            </a:r>
            <a:r>
              <a:rPr lang="en-US" altLang="zh-CN" sz="2800" dirty="0" smtClean="0">
                <a:ea typeface="楷体_GB2312" pitchFamily="49" charset="-122"/>
              </a:rPr>
              <a:t> ; </a:t>
            </a:r>
          </a:p>
          <a:p>
            <a:pPr algn="l">
              <a:lnSpc>
                <a:spcPct val="120000"/>
              </a:lnSpc>
            </a:pPr>
            <a:r>
              <a:rPr lang="en-US" altLang="zh-CN" sz="2800" dirty="0" smtClean="0">
                <a:ea typeface="楷体_GB2312" pitchFamily="49" charset="-122"/>
              </a:rPr>
              <a:t>                     j=k, k=SL[k].next );</a:t>
            </a:r>
            <a:r>
              <a:rPr lang="en-US" altLang="zh-CN" sz="2800" dirty="0" smtClean="0">
                <a:latin typeface="Times New Roman" pitchFamily="18" charset="0"/>
                <a:ea typeface="华文楷体" pitchFamily="2" charset="-122"/>
                <a:cs typeface="Times New Roman" pitchFamily="18" charset="0"/>
              </a:rPr>
              <a:t> </a:t>
            </a:r>
            <a:r>
              <a:rPr lang="en-US" altLang="zh-CN" sz="2400" dirty="0" smtClean="0">
                <a:latin typeface="Times New Roman" pitchFamily="18" charset="0"/>
                <a:ea typeface="华文楷体" pitchFamily="2" charset="-122"/>
                <a:cs typeface="Times New Roman" pitchFamily="18" charset="0"/>
              </a:rPr>
              <a:t>// </a:t>
            </a:r>
            <a:r>
              <a:rPr lang="zh-CN" altLang="en-US" sz="2400" dirty="0" smtClean="0">
                <a:latin typeface="Times New Roman" pitchFamily="18" charset="0"/>
                <a:ea typeface="华文楷体" pitchFamily="2" charset="-122"/>
                <a:cs typeface="Times New Roman" pitchFamily="18" charset="0"/>
              </a:rPr>
              <a:t>从表头开始寻找插入位置</a:t>
            </a:r>
            <a:endParaRPr lang="en-US" altLang="zh-CN" sz="2400" dirty="0">
              <a:latin typeface="Times New Roman" pitchFamily="18" charset="0"/>
              <a:ea typeface="华文楷体" pitchFamily="2" charset="-122"/>
              <a:cs typeface="Times New Roman" pitchFamily="18" charset="0"/>
            </a:endParaRPr>
          </a:p>
          <a:p>
            <a:pPr algn="l">
              <a:lnSpc>
                <a:spcPct val="120000"/>
              </a:lnSpc>
            </a:pPr>
            <a:r>
              <a:rPr lang="en-US" altLang="zh-CN" sz="2800" b="1" dirty="0" smtClean="0">
                <a:solidFill>
                  <a:srgbClr val="004644"/>
                </a:solidFill>
                <a:latin typeface="Times New Roman" pitchFamily="18" charset="0"/>
                <a:ea typeface="华文楷体" pitchFamily="2" charset="-122"/>
                <a:cs typeface="Times New Roman" pitchFamily="18" charset="0"/>
              </a:rPr>
              <a:t>        SL[j</a:t>
            </a:r>
            <a:r>
              <a:rPr lang="en-US" altLang="zh-CN" sz="2800" b="1" dirty="0">
                <a:solidFill>
                  <a:srgbClr val="004644"/>
                </a:solidFill>
                <a:latin typeface="Times New Roman" pitchFamily="18" charset="0"/>
                <a:ea typeface="华文楷体" pitchFamily="2" charset="-122"/>
                <a:cs typeface="Times New Roman" pitchFamily="18" charset="0"/>
              </a:rPr>
              <a:t>].next = </a:t>
            </a:r>
            <a:r>
              <a:rPr lang="en-US" altLang="zh-CN" sz="2800" b="1" dirty="0" err="1">
                <a:solidFill>
                  <a:srgbClr val="004644"/>
                </a:solidFill>
                <a:latin typeface="Times New Roman" pitchFamily="18" charset="0"/>
                <a:ea typeface="华文楷体" pitchFamily="2" charset="-122"/>
                <a:cs typeface="Times New Roman" pitchFamily="18" charset="0"/>
              </a:rPr>
              <a:t>i</a:t>
            </a:r>
            <a:r>
              <a:rPr lang="en-US" altLang="zh-CN" sz="2800" b="1" dirty="0">
                <a:solidFill>
                  <a:srgbClr val="004644"/>
                </a:solidFill>
                <a:latin typeface="Times New Roman" pitchFamily="18" charset="0"/>
                <a:ea typeface="华文楷体" pitchFamily="2" charset="-122"/>
                <a:cs typeface="Times New Roman" pitchFamily="18" charset="0"/>
              </a:rPr>
              <a:t>;  SL[</a:t>
            </a:r>
            <a:r>
              <a:rPr lang="en-US" altLang="zh-CN" sz="2800" b="1" dirty="0" err="1">
                <a:solidFill>
                  <a:srgbClr val="004644"/>
                </a:solidFill>
                <a:latin typeface="Times New Roman" pitchFamily="18" charset="0"/>
                <a:ea typeface="华文楷体" pitchFamily="2" charset="-122"/>
                <a:cs typeface="Times New Roman" pitchFamily="18" charset="0"/>
              </a:rPr>
              <a:t>i</a:t>
            </a:r>
            <a:r>
              <a:rPr lang="en-US" altLang="zh-CN" sz="2800" b="1" dirty="0">
                <a:solidFill>
                  <a:srgbClr val="004644"/>
                </a:solidFill>
                <a:latin typeface="Times New Roman" pitchFamily="18" charset="0"/>
                <a:ea typeface="华文楷体" pitchFamily="2" charset="-122"/>
                <a:cs typeface="Times New Roman" pitchFamily="18" charset="0"/>
              </a:rPr>
              <a:t>].next = k;</a:t>
            </a:r>
            <a:r>
              <a:rPr lang="en-US" altLang="zh-CN" sz="2800" dirty="0">
                <a:solidFill>
                  <a:srgbClr val="004644"/>
                </a:solidFill>
                <a:latin typeface="Times New Roman" pitchFamily="18" charset="0"/>
                <a:ea typeface="华文楷体" pitchFamily="2" charset="-122"/>
                <a:cs typeface="Times New Roman" pitchFamily="18" charset="0"/>
              </a:rPr>
              <a:t> </a:t>
            </a:r>
            <a:endParaRPr lang="en-US" altLang="zh-CN" sz="2800" dirty="0" smtClean="0">
              <a:latin typeface="Times New Roman" pitchFamily="18" charset="0"/>
              <a:ea typeface="华文楷体" pitchFamily="2" charset="-122"/>
              <a:cs typeface="Times New Roman" pitchFamily="18" charset="0"/>
            </a:endParaRPr>
          </a:p>
          <a:p>
            <a:pPr algn="l">
              <a:lnSpc>
                <a:spcPct val="120000"/>
              </a:lnSpc>
            </a:pPr>
            <a:r>
              <a:rPr lang="en-US" altLang="zh-CN" sz="2800" dirty="0" smtClean="0">
                <a:latin typeface="Times New Roman" pitchFamily="18" charset="0"/>
                <a:ea typeface="华文楷体" pitchFamily="2" charset="-122"/>
                <a:cs typeface="Times New Roman" pitchFamily="18" charset="0"/>
              </a:rPr>
              <a:t>  }</a:t>
            </a:r>
            <a:endParaRPr lang="zh-CN" altLang="en-US" sz="2800" dirty="0">
              <a:latin typeface="Times New Roman" pitchFamily="18" charset="0"/>
              <a:ea typeface="华文楷体" pitchFamily="2" charset="-122"/>
              <a:cs typeface="Times New Roman" pitchFamily="18" charset="0"/>
            </a:endParaRPr>
          </a:p>
          <a:p>
            <a:pPr algn="l">
              <a:lnSpc>
                <a:spcPct val="120000"/>
              </a:lnSpc>
            </a:pPr>
            <a:r>
              <a:rPr lang="en-US" altLang="zh-CN" sz="2800" b="1" dirty="0">
                <a:latin typeface="Times New Roman" pitchFamily="18" charset="0"/>
                <a:ea typeface="华文楷体" pitchFamily="2" charset="-122"/>
                <a:cs typeface="Times New Roman" pitchFamily="18" charset="0"/>
              </a:rPr>
              <a:t>}</a:t>
            </a:r>
            <a:r>
              <a:rPr lang="en-US" altLang="zh-CN" sz="2800" dirty="0">
                <a:latin typeface="Times New Roman" pitchFamily="18" charset="0"/>
                <a:ea typeface="华文楷体" pitchFamily="2" charset="-122"/>
                <a:cs typeface="Times New Roman" pitchFamily="18" charset="0"/>
              </a:rPr>
              <a:t>// </a:t>
            </a:r>
            <a:r>
              <a:rPr lang="en-US" altLang="zh-CN" sz="2800" dirty="0" err="1">
                <a:latin typeface="Times New Roman" pitchFamily="18" charset="0"/>
                <a:ea typeface="华文楷体" pitchFamily="2" charset="-122"/>
                <a:cs typeface="Times New Roman" pitchFamily="18" charset="0"/>
              </a:rPr>
              <a:t>LinsertionSort</a:t>
            </a:r>
            <a:endParaRPr lang="en-US" altLang="zh-CN" sz="2800" dirty="0">
              <a:latin typeface="Times New Roman" pitchFamily="18" charset="0"/>
              <a:ea typeface="华文楷体" pitchFamily="2" charset="-122"/>
              <a:cs typeface="Times New Roman" pitchFamily="18" charset="0"/>
            </a:endParaRPr>
          </a:p>
        </p:txBody>
      </p:sp>
      <p:sp>
        <p:nvSpPr>
          <p:cNvPr id="11" name="TextBox 10"/>
          <p:cNvSpPr txBox="1"/>
          <p:nvPr/>
        </p:nvSpPr>
        <p:spPr>
          <a:xfrm>
            <a:off x="3491880" y="4715269"/>
            <a:ext cx="5544616" cy="2062103"/>
          </a:xfrm>
          <a:prstGeom prst="rect">
            <a:avLst/>
          </a:prstGeom>
          <a:noFill/>
        </p:spPr>
        <p:txBody>
          <a:bodyPr wrap="square" rtlCol="0">
            <a:spAutoFit/>
          </a:bodyPr>
          <a:lstStyle/>
          <a:p>
            <a:pPr algn="l"/>
            <a:r>
              <a:rPr lang="zh-CN" altLang="en-US" sz="3200" b="1" dirty="0" smtClean="0">
                <a:latin typeface="华文楷体" pitchFamily="2" charset="-122"/>
                <a:ea typeface="华文楷体" pitchFamily="2" charset="-122"/>
              </a:rPr>
              <a:t>*表插入排序的结果只是求得一个有序链表。为了方便查找，需要对结果进行重新排列求得一个有序数组。</a:t>
            </a:r>
            <a:endParaRPr lang="zh-CN" altLang="en-US" sz="3200" b="1" dirty="0">
              <a:latin typeface="华文楷体" pitchFamily="2" charset="-122"/>
              <a:ea typeface="华文楷体" pitchFamily="2" charset="-122"/>
            </a:endParaRPr>
          </a:p>
        </p:txBody>
      </p:sp>
    </p:spTree>
    <p:extLst>
      <p:ext uri="{BB962C8B-B14F-4D97-AF65-F5344CB8AC3E}">
        <p14:creationId xmlns:p14="http://schemas.microsoft.com/office/powerpoint/2010/main" val="12414447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79512" y="1546680"/>
            <a:ext cx="8712460" cy="5410712"/>
          </a:xfrm>
          <a:prstGeom prst="rect">
            <a:avLst/>
          </a:prstGeom>
          <a:noFill/>
          <a:ln w="9525">
            <a:noFill/>
            <a:miter lim="800000"/>
            <a:headEnd/>
            <a:tailEnd/>
          </a:ln>
          <a:effectLst/>
        </p:spPr>
        <p:txBody>
          <a:bodyPr wrap="square">
            <a:spAutoFit/>
          </a:bodyPr>
          <a:lstStyle/>
          <a:p>
            <a:pPr algn="l">
              <a:lnSpc>
                <a:spcPct val="90000"/>
              </a:lnSpc>
            </a:pPr>
            <a:r>
              <a:rPr lang="en-US" altLang="zh-CN" sz="2800" b="1" dirty="0">
                <a:latin typeface="华文楷体" pitchFamily="2" charset="-122"/>
                <a:ea typeface="华文楷体" pitchFamily="2" charset="-122"/>
              </a:rPr>
              <a:t>void Arrange </a:t>
            </a:r>
            <a:r>
              <a:rPr lang="en-US" altLang="zh-CN" sz="2800" b="1" dirty="0" err="1" smtClean="0">
                <a:latin typeface="华文楷体" pitchFamily="2" charset="-122"/>
                <a:ea typeface="华文楷体" pitchFamily="2" charset="-122"/>
              </a:rPr>
              <a:t>SLinkListType</a:t>
            </a:r>
            <a:r>
              <a:rPr lang="en-US" altLang="zh-CN" sz="2800" b="1" dirty="0" smtClean="0">
                <a:latin typeface="华文楷体" pitchFamily="2" charset="-122"/>
                <a:ea typeface="华文楷体" pitchFamily="2" charset="-122"/>
              </a:rPr>
              <a:t>  &amp;SL) </a:t>
            </a:r>
            <a:r>
              <a:rPr lang="en-US" altLang="zh-CN" sz="2800" b="1" dirty="0">
                <a:latin typeface="华文楷体" pitchFamily="2" charset="-122"/>
                <a:ea typeface="华文楷体" pitchFamily="2" charset="-122"/>
              </a:rPr>
              <a:t>{</a:t>
            </a:r>
          </a:p>
          <a:p>
            <a:pPr algn="l">
              <a:lnSpc>
                <a:spcPct val="90000"/>
              </a:lnSpc>
            </a:pPr>
            <a:r>
              <a:rPr lang="en-US" altLang="zh-CN" sz="2400" b="1" dirty="0">
                <a:latin typeface="华文楷体" pitchFamily="2" charset="-122"/>
                <a:ea typeface="华文楷体" pitchFamily="2" charset="-122"/>
              </a:rPr>
              <a:t>  </a:t>
            </a:r>
            <a:r>
              <a:rPr lang="en-US" altLang="zh-CN" sz="2400" b="1" dirty="0" smtClean="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p </a:t>
            </a:r>
            <a:r>
              <a:rPr lang="en-US" altLang="zh-CN" sz="2800" b="1" dirty="0">
                <a:latin typeface="华文楷体" pitchFamily="2" charset="-122"/>
                <a:ea typeface="华文楷体" pitchFamily="2" charset="-122"/>
              </a:rPr>
              <a:t>= </a:t>
            </a:r>
            <a:r>
              <a:rPr lang="en-US" altLang="zh-CN" sz="2800" b="1" dirty="0" err="1" smtClean="0">
                <a:latin typeface="华文楷体" pitchFamily="2" charset="-122"/>
                <a:ea typeface="华文楷体" pitchFamily="2" charset="-122"/>
              </a:rPr>
              <a:t>SL.r</a:t>
            </a:r>
            <a:r>
              <a:rPr lang="en-US" altLang="zh-CN" sz="2800" b="1" dirty="0" smtClean="0">
                <a:latin typeface="华文楷体" pitchFamily="2" charset="-122"/>
                <a:ea typeface="华文楷体" pitchFamily="2" charset="-122"/>
              </a:rPr>
              <a:t>[0</a:t>
            </a:r>
            <a:r>
              <a:rPr lang="en-US" altLang="zh-CN" sz="2800" b="1" dirty="0">
                <a:latin typeface="华文楷体" pitchFamily="2" charset="-122"/>
                <a:ea typeface="华文楷体" pitchFamily="2" charset="-122"/>
              </a:rPr>
              <a:t>].next;   </a:t>
            </a:r>
            <a:r>
              <a:rPr lang="en-US" altLang="zh-CN" sz="2400" dirty="0">
                <a:latin typeface="华文楷体" pitchFamily="2" charset="-122"/>
                <a:ea typeface="华文楷体" pitchFamily="2" charset="-122"/>
              </a:rPr>
              <a:t>// p</a:t>
            </a:r>
            <a:r>
              <a:rPr lang="zh-CN" altLang="en-US" sz="2400" dirty="0">
                <a:latin typeface="华文楷体" pitchFamily="2" charset="-122"/>
                <a:ea typeface="华文楷体" pitchFamily="2" charset="-122"/>
              </a:rPr>
              <a:t>指示第一个记录的当前</a:t>
            </a:r>
            <a:r>
              <a:rPr lang="zh-CN" altLang="en-US" sz="2400" dirty="0" smtClean="0">
                <a:latin typeface="华文楷体" pitchFamily="2" charset="-122"/>
                <a:ea typeface="华文楷体" pitchFamily="2" charset="-122"/>
              </a:rPr>
              <a:t>位置</a:t>
            </a:r>
            <a:endParaRPr lang="en-US" altLang="zh-CN" sz="2400" dirty="0" smtClean="0">
              <a:latin typeface="华文楷体" pitchFamily="2" charset="-122"/>
              <a:ea typeface="华文楷体" pitchFamily="2" charset="-122"/>
            </a:endParaRPr>
          </a:p>
          <a:p>
            <a:pPr algn="l">
              <a:lnSpc>
                <a:spcPct val="90000"/>
              </a:lnSpc>
            </a:pPr>
            <a:r>
              <a:rPr lang="en-US" altLang="zh-CN" sz="2400" dirty="0" smtClean="0">
                <a:latin typeface="华文楷体" pitchFamily="2" charset="-122"/>
                <a:ea typeface="华文楷体" pitchFamily="2" charset="-122"/>
              </a:rPr>
              <a:t>   </a:t>
            </a:r>
            <a:endParaRPr lang="zh-CN" altLang="en-US" sz="2400" dirty="0">
              <a:latin typeface="华文楷体" pitchFamily="2" charset="-122"/>
              <a:ea typeface="华文楷体" pitchFamily="2" charset="-122"/>
            </a:endParaRPr>
          </a:p>
          <a:p>
            <a:pPr algn="l">
              <a:lnSpc>
                <a:spcPct val="90000"/>
              </a:lnSpc>
            </a:pPr>
            <a:r>
              <a:rPr lang="zh-CN" altLang="en-US" sz="2800" b="1" dirty="0">
                <a:latin typeface="华文楷体" pitchFamily="2" charset="-122"/>
                <a:ea typeface="华文楷体" pitchFamily="2" charset="-122"/>
              </a:rPr>
              <a:t>  </a:t>
            </a:r>
            <a:r>
              <a:rPr lang="en-US" altLang="zh-CN" sz="2800" b="1" dirty="0">
                <a:latin typeface="华文楷体" pitchFamily="2" charset="-122"/>
                <a:ea typeface="华文楷体" pitchFamily="2" charset="-122"/>
              </a:rPr>
              <a:t>for ( </a:t>
            </a:r>
            <a:r>
              <a:rPr lang="en-US" altLang="zh-CN" sz="2800" b="1" dirty="0" err="1">
                <a:latin typeface="华文楷体" pitchFamily="2" charset="-122"/>
                <a:ea typeface="华文楷体" pitchFamily="2" charset="-122"/>
              </a:rPr>
              <a:t>i</a:t>
            </a:r>
            <a:r>
              <a:rPr lang="en-US" altLang="zh-CN" sz="2800" b="1" dirty="0">
                <a:latin typeface="华文楷体" pitchFamily="2" charset="-122"/>
                <a:ea typeface="华文楷体" pitchFamily="2" charset="-122"/>
              </a:rPr>
              <a:t>=1; </a:t>
            </a:r>
            <a:r>
              <a:rPr lang="en-US" altLang="zh-CN" sz="2800" b="1" dirty="0" err="1">
                <a:latin typeface="华文楷体" pitchFamily="2" charset="-122"/>
                <a:ea typeface="华文楷体" pitchFamily="2" charset="-122"/>
              </a:rPr>
              <a:t>i</a:t>
            </a:r>
            <a:r>
              <a:rPr lang="en-US" altLang="zh-CN" sz="2800" b="1" dirty="0">
                <a:latin typeface="华文楷体" pitchFamily="2" charset="-122"/>
                <a:ea typeface="华文楷体" pitchFamily="2" charset="-122"/>
              </a:rPr>
              <a:t>&lt;n; ++</a:t>
            </a:r>
            <a:r>
              <a:rPr lang="en-US" altLang="zh-CN" sz="2800" b="1" dirty="0" err="1">
                <a:latin typeface="华文楷体" pitchFamily="2" charset="-122"/>
                <a:ea typeface="华文楷体" pitchFamily="2" charset="-122"/>
              </a:rPr>
              <a:t>i</a:t>
            </a:r>
            <a:r>
              <a:rPr lang="en-US" altLang="zh-CN" sz="2800" b="1" dirty="0">
                <a:latin typeface="华文楷体" pitchFamily="2" charset="-122"/>
                <a:ea typeface="华文楷体" pitchFamily="2" charset="-122"/>
              </a:rPr>
              <a:t> ) </a:t>
            </a:r>
            <a:r>
              <a:rPr lang="en-US" altLang="zh-CN" sz="2800" b="1" dirty="0" smtClean="0">
                <a:latin typeface="华文楷体" pitchFamily="2" charset="-122"/>
                <a:ea typeface="华文楷体" pitchFamily="2" charset="-122"/>
              </a:rPr>
              <a:t>{</a:t>
            </a:r>
            <a:r>
              <a:rPr lang="en-US" altLang="zh-CN" sz="2400" dirty="0" smtClean="0">
                <a:latin typeface="Times New Roman" pitchFamily="18" charset="0"/>
                <a:ea typeface="华文楷体" pitchFamily="2" charset="-122"/>
                <a:cs typeface="Times New Roman" pitchFamily="18" charset="0"/>
              </a:rPr>
              <a:t>// </a:t>
            </a:r>
            <a:r>
              <a:rPr lang="zh-CN" altLang="en-US" sz="2400" dirty="0" smtClean="0">
                <a:latin typeface="Times New Roman" pitchFamily="18" charset="0"/>
                <a:ea typeface="华文楷体" pitchFamily="2" charset="-122"/>
                <a:cs typeface="Times New Roman" pitchFamily="18" charset="0"/>
              </a:rPr>
              <a:t>逐个找到第</a:t>
            </a:r>
            <a:r>
              <a:rPr lang="en-US" altLang="zh-CN" sz="2400" dirty="0" err="1" smtClean="0">
                <a:latin typeface="Times New Roman" pitchFamily="18" charset="0"/>
                <a:ea typeface="华文楷体" pitchFamily="2" charset="-122"/>
                <a:cs typeface="Times New Roman" pitchFamily="18" charset="0"/>
              </a:rPr>
              <a:t>i</a:t>
            </a:r>
            <a:r>
              <a:rPr lang="zh-CN" altLang="en-US" sz="2400" dirty="0" smtClean="0">
                <a:latin typeface="Times New Roman" pitchFamily="18" charset="0"/>
                <a:ea typeface="华文楷体" pitchFamily="2" charset="-122"/>
                <a:cs typeface="Times New Roman" pitchFamily="18" charset="0"/>
              </a:rPr>
              <a:t>小元素放到</a:t>
            </a:r>
            <a:r>
              <a:rPr lang="en-US" altLang="zh-CN" sz="2400" dirty="0" err="1" smtClean="0">
                <a:latin typeface="Times New Roman" pitchFamily="18" charset="0"/>
                <a:ea typeface="华文楷体" pitchFamily="2" charset="-122"/>
                <a:cs typeface="Times New Roman" pitchFamily="18" charset="0"/>
              </a:rPr>
              <a:t>i</a:t>
            </a:r>
            <a:r>
              <a:rPr lang="zh-CN" altLang="en-US" sz="2400" dirty="0" smtClean="0">
                <a:latin typeface="Times New Roman" pitchFamily="18" charset="0"/>
                <a:ea typeface="华文楷体" pitchFamily="2" charset="-122"/>
                <a:cs typeface="Times New Roman" pitchFamily="18" charset="0"/>
              </a:rPr>
              <a:t>位置</a:t>
            </a:r>
            <a:endParaRPr lang="en-US" altLang="zh-CN" sz="2400" b="1" dirty="0" smtClean="0">
              <a:latin typeface="华文楷体" pitchFamily="2" charset="-122"/>
              <a:ea typeface="华文楷体" pitchFamily="2" charset="-122"/>
            </a:endParaRPr>
          </a:p>
          <a:p>
            <a:pPr algn="l">
              <a:lnSpc>
                <a:spcPct val="90000"/>
              </a:lnSpc>
            </a:pPr>
            <a:r>
              <a:rPr lang="en-US" altLang="zh-CN" sz="2800" b="1" dirty="0" smtClean="0">
                <a:latin typeface="华文楷体" pitchFamily="2" charset="-122"/>
                <a:ea typeface="华文楷体" pitchFamily="2" charset="-122"/>
              </a:rPr>
              <a:t>       </a:t>
            </a:r>
            <a:r>
              <a:rPr lang="en-US" altLang="zh-CN" sz="2800" b="1" dirty="0" smtClean="0">
                <a:solidFill>
                  <a:srgbClr val="FF0000"/>
                </a:solidFill>
                <a:latin typeface="华文楷体" pitchFamily="2" charset="-122"/>
                <a:ea typeface="华文楷体" pitchFamily="2" charset="-122"/>
              </a:rPr>
              <a:t>while (p&lt;</a:t>
            </a:r>
            <a:r>
              <a:rPr lang="en-US" altLang="zh-CN" sz="2800" b="1" dirty="0" err="1" smtClean="0">
                <a:solidFill>
                  <a:srgbClr val="FF0000"/>
                </a:solidFill>
                <a:latin typeface="华文楷体" pitchFamily="2" charset="-122"/>
                <a:ea typeface="华文楷体" pitchFamily="2" charset="-122"/>
              </a:rPr>
              <a:t>i</a:t>
            </a:r>
            <a:r>
              <a:rPr lang="en-US" altLang="zh-CN" sz="2800" b="1" dirty="0" smtClean="0">
                <a:solidFill>
                  <a:srgbClr val="FF0000"/>
                </a:solidFill>
                <a:latin typeface="华文楷体" pitchFamily="2" charset="-122"/>
                <a:ea typeface="华文楷体" pitchFamily="2" charset="-122"/>
              </a:rPr>
              <a:t>)  p = </a:t>
            </a:r>
            <a:r>
              <a:rPr lang="en-US" altLang="zh-CN" sz="2800" b="1" dirty="0" err="1" smtClean="0">
                <a:solidFill>
                  <a:srgbClr val="FF0000"/>
                </a:solidFill>
                <a:latin typeface="华文楷体" pitchFamily="2" charset="-122"/>
                <a:ea typeface="华文楷体" pitchFamily="2" charset="-122"/>
              </a:rPr>
              <a:t>SL.r</a:t>
            </a:r>
            <a:r>
              <a:rPr lang="en-US" altLang="zh-CN" sz="2800" b="1" dirty="0" smtClean="0">
                <a:solidFill>
                  <a:srgbClr val="FF0000"/>
                </a:solidFill>
                <a:latin typeface="华文楷体" pitchFamily="2" charset="-122"/>
                <a:ea typeface="华文楷体" pitchFamily="2" charset="-122"/>
              </a:rPr>
              <a:t>[p].next; </a:t>
            </a:r>
            <a:r>
              <a:rPr lang="en-US" altLang="zh-CN" sz="2400" dirty="0" smtClean="0">
                <a:latin typeface="Times New Roman" pitchFamily="18" charset="0"/>
                <a:ea typeface="华文楷体" pitchFamily="2" charset="-122"/>
                <a:cs typeface="Times New Roman" pitchFamily="18" charset="0"/>
              </a:rPr>
              <a:t>//</a:t>
            </a:r>
            <a:r>
              <a:rPr lang="zh-CN" altLang="en-US" sz="2400" dirty="0" smtClean="0">
                <a:latin typeface="Times New Roman" pitchFamily="18" charset="0"/>
                <a:ea typeface="华文楷体" pitchFamily="2" charset="-122"/>
                <a:cs typeface="Times New Roman" pitchFamily="18" charset="0"/>
              </a:rPr>
              <a:t>找到第</a:t>
            </a:r>
            <a:r>
              <a:rPr lang="en-US" altLang="zh-CN" sz="2400" dirty="0" err="1" smtClean="0">
                <a:latin typeface="Times New Roman" pitchFamily="18" charset="0"/>
                <a:ea typeface="华文楷体" pitchFamily="2" charset="-122"/>
                <a:cs typeface="Times New Roman" pitchFamily="18" charset="0"/>
              </a:rPr>
              <a:t>i</a:t>
            </a:r>
            <a:r>
              <a:rPr lang="zh-CN" altLang="en-US" sz="2400" dirty="0" smtClean="0">
                <a:latin typeface="Times New Roman" pitchFamily="18" charset="0"/>
                <a:ea typeface="华文楷体" pitchFamily="2" charset="-122"/>
                <a:cs typeface="Times New Roman" pitchFamily="18" charset="0"/>
              </a:rPr>
              <a:t>个记录的位置</a:t>
            </a:r>
            <a:endParaRPr lang="en-US" altLang="zh-CN" sz="2400" dirty="0" smtClean="0">
              <a:latin typeface="Times New Roman" pitchFamily="18" charset="0"/>
              <a:ea typeface="华文楷体" pitchFamily="2" charset="-122"/>
              <a:cs typeface="Times New Roman" pitchFamily="18" charset="0"/>
            </a:endParaRPr>
          </a:p>
          <a:p>
            <a:pPr algn="l">
              <a:lnSpc>
                <a:spcPct val="90000"/>
              </a:lnSpc>
            </a:pPr>
            <a:r>
              <a:rPr lang="en-US" altLang="zh-CN" sz="2800" b="1" dirty="0" smtClean="0">
                <a:latin typeface="华文楷体" pitchFamily="2" charset="-122"/>
                <a:ea typeface="华文楷体" pitchFamily="2" charset="-122"/>
              </a:rPr>
              <a:t>       </a:t>
            </a:r>
            <a:r>
              <a:rPr lang="en-US" altLang="zh-CN" sz="2800" b="1" dirty="0" smtClean="0">
                <a:solidFill>
                  <a:srgbClr val="008000"/>
                </a:solidFill>
                <a:latin typeface="华文楷体" pitchFamily="2" charset="-122"/>
                <a:ea typeface="华文楷体" pitchFamily="2" charset="-122"/>
              </a:rPr>
              <a:t>q </a:t>
            </a:r>
            <a:r>
              <a:rPr lang="en-US" altLang="zh-CN" sz="2800" b="1" dirty="0">
                <a:solidFill>
                  <a:srgbClr val="008000"/>
                </a:solidFill>
                <a:latin typeface="华文楷体" pitchFamily="2" charset="-122"/>
                <a:ea typeface="华文楷体" pitchFamily="2" charset="-122"/>
              </a:rPr>
              <a:t>= SL[p].next; </a:t>
            </a:r>
            <a:r>
              <a:rPr lang="en-US" altLang="zh-CN" sz="2800" b="1" dirty="0" smtClean="0">
                <a:solidFill>
                  <a:srgbClr val="008000"/>
                </a:solidFill>
                <a:latin typeface="华文楷体" pitchFamily="2" charset="-122"/>
                <a:ea typeface="华文楷体" pitchFamily="2" charset="-122"/>
              </a:rPr>
              <a:t>    </a:t>
            </a:r>
            <a:r>
              <a:rPr lang="en-US" altLang="zh-CN" sz="2400" dirty="0" smtClean="0">
                <a:latin typeface="华文楷体" pitchFamily="2" charset="-122"/>
                <a:ea typeface="华文楷体" pitchFamily="2" charset="-122"/>
              </a:rPr>
              <a:t>// q</a:t>
            </a:r>
            <a:r>
              <a:rPr lang="zh-CN" altLang="en-US" sz="2400" dirty="0" smtClean="0">
                <a:latin typeface="华文楷体" pitchFamily="2" charset="-122"/>
                <a:ea typeface="华文楷体" pitchFamily="2" charset="-122"/>
              </a:rPr>
              <a:t>指示下一个待调整的元素</a:t>
            </a:r>
            <a:endParaRPr lang="zh-CN" altLang="en-US" sz="2400" dirty="0">
              <a:latin typeface="华文楷体" pitchFamily="2" charset="-122"/>
              <a:ea typeface="华文楷体" pitchFamily="2" charset="-122"/>
            </a:endParaRPr>
          </a:p>
          <a:p>
            <a:pPr algn="l">
              <a:lnSpc>
                <a:spcPct val="90000"/>
              </a:lnSpc>
            </a:pPr>
            <a:r>
              <a:rPr lang="zh-CN" altLang="en-US" sz="2800" b="1" dirty="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    </a:t>
            </a:r>
            <a:r>
              <a:rPr lang="en-US" altLang="zh-CN" sz="2800" b="1" dirty="0">
                <a:latin typeface="华文楷体" pitchFamily="2" charset="-122"/>
                <a:ea typeface="华文楷体" pitchFamily="2" charset="-122"/>
              </a:rPr>
              <a:t>if ( p!= </a:t>
            </a:r>
            <a:r>
              <a:rPr lang="en-US" altLang="zh-CN" sz="2800" b="1" dirty="0" err="1">
                <a:latin typeface="华文楷体" pitchFamily="2" charset="-122"/>
                <a:ea typeface="华文楷体" pitchFamily="2" charset="-122"/>
              </a:rPr>
              <a:t>i</a:t>
            </a:r>
            <a:r>
              <a:rPr lang="en-US" altLang="zh-CN" sz="2800" b="1" dirty="0">
                <a:latin typeface="华文楷体" pitchFamily="2" charset="-122"/>
                <a:ea typeface="华文楷体" pitchFamily="2" charset="-122"/>
              </a:rPr>
              <a:t> ) </a:t>
            </a:r>
            <a:r>
              <a:rPr lang="en-US" altLang="zh-CN" sz="2800" b="1" dirty="0" smtClean="0">
                <a:latin typeface="华文楷体" pitchFamily="2" charset="-122"/>
                <a:ea typeface="华文楷体" pitchFamily="2" charset="-122"/>
              </a:rPr>
              <a:t>{</a:t>
            </a:r>
            <a:r>
              <a:rPr lang="en-US" altLang="zh-CN" sz="28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第</a:t>
            </a:r>
            <a:r>
              <a:rPr lang="en-US" altLang="zh-CN" sz="2400" dirty="0" err="1" smtClean="0">
                <a:latin typeface="华文楷体" pitchFamily="2" charset="-122"/>
                <a:ea typeface="华文楷体" pitchFamily="2" charset="-122"/>
              </a:rPr>
              <a:t>i</a:t>
            </a:r>
            <a:r>
              <a:rPr lang="zh-CN" altLang="en-US" sz="2400" dirty="0" smtClean="0">
                <a:latin typeface="华文楷体" pitchFamily="2" charset="-122"/>
                <a:ea typeface="华文楷体" pitchFamily="2" charset="-122"/>
              </a:rPr>
              <a:t>小元素不在</a:t>
            </a:r>
            <a:r>
              <a:rPr lang="en-US" altLang="zh-CN" sz="2400" dirty="0" err="1" smtClean="0">
                <a:latin typeface="华文楷体" pitchFamily="2" charset="-122"/>
                <a:ea typeface="华文楷体" pitchFamily="2" charset="-122"/>
              </a:rPr>
              <a:t>i</a:t>
            </a:r>
            <a:r>
              <a:rPr lang="zh-CN" altLang="en-US" sz="2400" dirty="0" smtClean="0">
                <a:latin typeface="华文楷体" pitchFamily="2" charset="-122"/>
                <a:ea typeface="华文楷体" pitchFamily="2" charset="-122"/>
              </a:rPr>
              <a:t>位置上</a:t>
            </a:r>
            <a:endParaRPr lang="en-US" altLang="zh-CN" sz="2400" dirty="0">
              <a:latin typeface="华文楷体" pitchFamily="2" charset="-122"/>
              <a:ea typeface="华文楷体" pitchFamily="2" charset="-122"/>
            </a:endParaRPr>
          </a:p>
          <a:p>
            <a:pPr algn="l">
              <a:lnSpc>
                <a:spcPct val="90000"/>
              </a:lnSpc>
            </a:pPr>
            <a:r>
              <a:rPr lang="en-US" altLang="zh-CN" sz="2800" b="1" dirty="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         </a:t>
            </a:r>
            <a:r>
              <a:rPr lang="en-US" altLang="zh-CN" sz="2800" b="1" dirty="0" smtClean="0">
                <a:solidFill>
                  <a:srgbClr val="840C26"/>
                </a:solidFill>
                <a:latin typeface="华文楷体" pitchFamily="2" charset="-122"/>
                <a:ea typeface="华文楷体" pitchFamily="2" charset="-122"/>
              </a:rPr>
              <a:t>SL[p</a:t>
            </a:r>
            <a:r>
              <a:rPr lang="en-US" altLang="zh-CN" sz="2800" b="1" dirty="0">
                <a:solidFill>
                  <a:srgbClr val="840C26"/>
                </a:solidFill>
                <a:latin typeface="华文楷体" pitchFamily="2" charset="-122"/>
                <a:ea typeface="华文楷体" pitchFamily="2" charset="-122"/>
              </a:rPr>
              <a:t>]←→SL[</a:t>
            </a:r>
            <a:r>
              <a:rPr lang="en-US" altLang="zh-CN" sz="2800" b="1" dirty="0" err="1">
                <a:solidFill>
                  <a:srgbClr val="840C26"/>
                </a:solidFill>
                <a:latin typeface="华文楷体" pitchFamily="2" charset="-122"/>
                <a:ea typeface="华文楷体" pitchFamily="2" charset="-122"/>
              </a:rPr>
              <a:t>i</a:t>
            </a:r>
            <a:r>
              <a:rPr lang="en-US" altLang="zh-CN" sz="2800" b="1" dirty="0">
                <a:solidFill>
                  <a:srgbClr val="840C26"/>
                </a:solidFill>
                <a:latin typeface="华文楷体" pitchFamily="2" charset="-122"/>
                <a:ea typeface="华文楷体" pitchFamily="2" charset="-122"/>
              </a:rPr>
              <a:t>];</a:t>
            </a:r>
            <a:r>
              <a:rPr lang="en-US" altLang="zh-CN" sz="2800" b="1" dirty="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    </a:t>
            </a:r>
            <a:r>
              <a:rPr lang="en-US" altLang="zh-CN" sz="2400" dirty="0" smtClean="0">
                <a:latin typeface="华文楷体" pitchFamily="2" charset="-122"/>
                <a:ea typeface="华文楷体" pitchFamily="2" charset="-122"/>
              </a:rPr>
              <a:t>// </a:t>
            </a:r>
            <a:r>
              <a:rPr lang="zh-CN" altLang="en-US" sz="2400" dirty="0">
                <a:latin typeface="华文楷体" pitchFamily="2" charset="-122"/>
                <a:ea typeface="华文楷体" pitchFamily="2" charset="-122"/>
              </a:rPr>
              <a:t>交换记录，使第</a:t>
            </a:r>
            <a:r>
              <a:rPr lang="en-US" altLang="zh-CN" sz="2400" dirty="0" err="1">
                <a:latin typeface="华文楷体" pitchFamily="2" charset="-122"/>
                <a:ea typeface="华文楷体" pitchFamily="2" charset="-122"/>
              </a:rPr>
              <a:t>i</a:t>
            </a:r>
            <a:r>
              <a:rPr lang="zh-CN" altLang="en-US" sz="2400" dirty="0">
                <a:latin typeface="华文楷体" pitchFamily="2" charset="-122"/>
                <a:ea typeface="华文楷体" pitchFamily="2" charset="-122"/>
              </a:rPr>
              <a:t>个记录到位</a:t>
            </a:r>
          </a:p>
          <a:p>
            <a:pPr algn="l">
              <a:lnSpc>
                <a:spcPct val="90000"/>
              </a:lnSpc>
            </a:pPr>
            <a:r>
              <a:rPr lang="zh-CN" altLang="en-US" sz="2800" b="1" dirty="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        </a:t>
            </a:r>
            <a:r>
              <a:rPr lang="en-US" altLang="zh-CN" sz="2800" b="1" dirty="0" smtClean="0">
                <a:solidFill>
                  <a:srgbClr val="840C26"/>
                </a:solidFill>
                <a:latin typeface="华文楷体" pitchFamily="2" charset="-122"/>
                <a:ea typeface="华文楷体" pitchFamily="2" charset="-122"/>
              </a:rPr>
              <a:t>SL[</a:t>
            </a:r>
            <a:r>
              <a:rPr lang="en-US" altLang="zh-CN" sz="2800" b="1" dirty="0" err="1" smtClean="0">
                <a:solidFill>
                  <a:srgbClr val="840C26"/>
                </a:solidFill>
                <a:latin typeface="华文楷体" pitchFamily="2" charset="-122"/>
                <a:ea typeface="华文楷体" pitchFamily="2" charset="-122"/>
              </a:rPr>
              <a:t>i</a:t>
            </a:r>
            <a:r>
              <a:rPr lang="en-US" altLang="zh-CN" sz="2800" b="1" dirty="0">
                <a:solidFill>
                  <a:srgbClr val="840C26"/>
                </a:solidFill>
                <a:latin typeface="华文楷体" pitchFamily="2" charset="-122"/>
                <a:ea typeface="华文楷体" pitchFamily="2" charset="-122"/>
              </a:rPr>
              <a:t>].next = p;</a:t>
            </a:r>
            <a:r>
              <a:rPr lang="en-US" altLang="zh-CN" sz="2800" b="1" dirty="0">
                <a:latin typeface="华文楷体" pitchFamily="2" charset="-122"/>
                <a:ea typeface="华文楷体" pitchFamily="2" charset="-122"/>
              </a:rPr>
              <a:t> </a:t>
            </a:r>
            <a:r>
              <a:rPr lang="en-US" altLang="zh-CN" sz="2400" dirty="0" smtClean="0">
                <a:latin typeface="华文楷体" pitchFamily="2" charset="-122"/>
                <a:ea typeface="华文楷体" pitchFamily="2" charset="-122"/>
              </a:rPr>
              <a:t>// </a:t>
            </a:r>
            <a:r>
              <a:rPr lang="zh-CN" altLang="en-US" sz="2400" dirty="0" smtClean="0">
                <a:latin typeface="华文楷体" pitchFamily="2" charset="-122"/>
                <a:ea typeface="华文楷体" pitchFamily="2" charset="-122"/>
              </a:rPr>
              <a:t>指向被移走的记录，如果以后指向</a:t>
            </a:r>
            <a:endParaRPr lang="en-US" altLang="zh-CN" sz="2400" dirty="0" smtClean="0">
              <a:latin typeface="华文楷体" pitchFamily="2" charset="-122"/>
              <a:ea typeface="华文楷体" pitchFamily="2" charset="-122"/>
            </a:endParaRPr>
          </a:p>
          <a:p>
            <a:pPr algn="l">
              <a:lnSpc>
                <a:spcPct val="90000"/>
              </a:lnSpc>
            </a:pPr>
            <a:r>
              <a:rPr lang="en-US" altLang="zh-CN" sz="2400" dirty="0" smtClean="0">
                <a:latin typeface="华文楷体" pitchFamily="2" charset="-122"/>
                <a:ea typeface="华文楷体" pitchFamily="2" charset="-122"/>
              </a:rPr>
              <a:t>                                            // </a:t>
            </a:r>
            <a:r>
              <a:rPr lang="zh-CN" altLang="en-US" sz="2400" dirty="0" smtClean="0">
                <a:latin typeface="华文楷体" pitchFamily="2" charset="-122"/>
                <a:ea typeface="华文楷体" pitchFamily="2" charset="-122"/>
              </a:rPr>
              <a:t>该位置，可以寻找到被调换的元素</a:t>
            </a:r>
            <a:endParaRPr lang="en-US" altLang="zh-CN" sz="2400" dirty="0" smtClean="0">
              <a:latin typeface="华文楷体" pitchFamily="2" charset="-122"/>
              <a:ea typeface="华文楷体" pitchFamily="2" charset="-122"/>
            </a:endParaRPr>
          </a:p>
          <a:p>
            <a:pPr algn="l">
              <a:lnSpc>
                <a:spcPct val="90000"/>
              </a:lnSpc>
            </a:pPr>
            <a:r>
              <a:rPr lang="en-US" altLang="zh-CN" sz="2800" b="1" dirty="0" smtClean="0">
                <a:latin typeface="华文楷体" pitchFamily="2" charset="-122"/>
                <a:ea typeface="华文楷体" pitchFamily="2" charset="-122"/>
              </a:rPr>
              <a:t>       }</a:t>
            </a:r>
            <a:endParaRPr lang="en-US" altLang="zh-CN" sz="2800" b="1" dirty="0">
              <a:latin typeface="华文楷体" pitchFamily="2" charset="-122"/>
              <a:ea typeface="华文楷体" pitchFamily="2" charset="-122"/>
            </a:endParaRPr>
          </a:p>
          <a:p>
            <a:pPr algn="l">
              <a:lnSpc>
                <a:spcPct val="90000"/>
              </a:lnSpc>
            </a:pPr>
            <a:r>
              <a:rPr lang="en-US" altLang="zh-CN" sz="2800" b="1" dirty="0">
                <a:solidFill>
                  <a:srgbClr val="FF0000"/>
                </a:solidFill>
                <a:latin typeface="华文楷体" pitchFamily="2" charset="-122"/>
                <a:ea typeface="华文楷体" pitchFamily="2" charset="-122"/>
              </a:rPr>
              <a:t>    </a:t>
            </a:r>
            <a:r>
              <a:rPr lang="en-US" altLang="zh-CN" sz="2800" b="1" dirty="0" smtClean="0">
                <a:solidFill>
                  <a:srgbClr val="FF0000"/>
                </a:solidFill>
                <a:latin typeface="华文楷体" pitchFamily="2" charset="-122"/>
                <a:ea typeface="华文楷体" pitchFamily="2" charset="-122"/>
              </a:rPr>
              <a:t>   p </a:t>
            </a:r>
            <a:r>
              <a:rPr lang="en-US" altLang="zh-CN" sz="2800" b="1" dirty="0">
                <a:solidFill>
                  <a:srgbClr val="FF0000"/>
                </a:solidFill>
                <a:latin typeface="华文楷体" pitchFamily="2" charset="-122"/>
                <a:ea typeface="华文楷体" pitchFamily="2" charset="-122"/>
              </a:rPr>
              <a:t>= q; </a:t>
            </a:r>
            <a:r>
              <a:rPr lang="en-US" altLang="zh-CN" sz="2400" dirty="0" smtClean="0">
                <a:latin typeface="华文楷体" pitchFamily="2" charset="-122"/>
                <a:ea typeface="华文楷体" pitchFamily="2" charset="-122"/>
              </a:rPr>
              <a:t>//</a:t>
            </a:r>
            <a:r>
              <a:rPr lang="zh-CN" altLang="en-US" sz="2400" dirty="0" smtClean="0">
                <a:latin typeface="华文楷体" pitchFamily="2" charset="-122"/>
                <a:ea typeface="华文楷体" pitchFamily="2" charset="-122"/>
              </a:rPr>
              <a:t>指向下一个元素</a:t>
            </a:r>
            <a:endParaRPr lang="zh-CN" altLang="en-US" sz="2400" dirty="0">
              <a:latin typeface="华文楷体" pitchFamily="2" charset="-122"/>
              <a:ea typeface="华文楷体" pitchFamily="2" charset="-122"/>
            </a:endParaRPr>
          </a:p>
          <a:p>
            <a:pPr algn="l">
              <a:lnSpc>
                <a:spcPct val="90000"/>
              </a:lnSpc>
            </a:pPr>
            <a:r>
              <a:rPr lang="zh-CN" altLang="en-US" sz="2800" b="1" dirty="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                                                     </a:t>
            </a:r>
          </a:p>
          <a:p>
            <a:pPr algn="l">
              <a:lnSpc>
                <a:spcPct val="90000"/>
              </a:lnSpc>
            </a:pPr>
            <a:r>
              <a:rPr lang="en-US" altLang="zh-CN" sz="2800" b="1" dirty="0" smtClean="0">
                <a:latin typeface="华文楷体" pitchFamily="2" charset="-122"/>
                <a:ea typeface="华文楷体" pitchFamily="2" charset="-122"/>
              </a:rPr>
              <a:t>} </a:t>
            </a:r>
            <a:r>
              <a:rPr lang="en-US" altLang="zh-CN" sz="2800" b="1" dirty="0">
                <a:latin typeface="华文楷体" pitchFamily="2" charset="-122"/>
                <a:ea typeface="华文楷体" pitchFamily="2" charset="-122"/>
              </a:rPr>
              <a:t>// Arrange</a:t>
            </a:r>
          </a:p>
        </p:txBody>
      </p:sp>
      <p:graphicFrame>
        <p:nvGraphicFramePr>
          <p:cNvPr id="7" name="表格 6"/>
          <p:cNvGraphicFramePr>
            <a:graphicFrameLocks noGrp="1"/>
          </p:cNvGraphicFramePr>
          <p:nvPr/>
        </p:nvGraphicFramePr>
        <p:xfrm>
          <a:off x="251520" y="512676"/>
          <a:ext cx="864096" cy="936104"/>
        </p:xfrm>
        <a:graphic>
          <a:graphicData uri="http://schemas.openxmlformats.org/drawingml/2006/table">
            <a:tbl>
              <a:tblPr firstRow="1" bandRow="1">
                <a:tableStyleId>{5C22544A-7EE6-4342-B048-85BDC9FD1C3A}</a:tableStyleId>
              </a:tblPr>
              <a:tblGrid>
                <a:gridCol w="864096"/>
              </a:tblGrid>
              <a:tr h="468052">
                <a:tc>
                  <a:txBody>
                    <a:bodyPr/>
                    <a:lstStyle/>
                    <a:p>
                      <a:r>
                        <a:rPr lang="en-US" altLang="zh-CN" sz="2000" b="1" dirty="0" smtClean="0"/>
                        <a:t>key</a:t>
                      </a:r>
                      <a:endParaRPr lang="zh-CN" altLang="en-US" sz="2000" b="1" dirty="0"/>
                    </a:p>
                  </a:txBody>
                  <a:tcPr/>
                </a:tc>
              </a:tr>
              <a:tr h="468052">
                <a:tc>
                  <a:txBody>
                    <a:bodyPr/>
                    <a:lstStyle/>
                    <a:p>
                      <a:r>
                        <a:rPr lang="en-US" altLang="zh-CN" sz="2000" b="1" dirty="0" smtClean="0"/>
                        <a:t>next</a:t>
                      </a:r>
                      <a:endParaRPr lang="zh-CN" altLang="en-US" sz="2000" b="1" dirty="0"/>
                    </a:p>
                  </a:txBody>
                  <a:tcPr/>
                </a:tc>
              </a:tr>
            </a:tbl>
          </a:graphicData>
        </a:graphic>
      </p:graphicFrame>
      <p:cxnSp>
        <p:nvCxnSpPr>
          <p:cNvPr id="9" name="直接箭头连接符 8"/>
          <p:cNvCxnSpPr/>
          <p:nvPr/>
        </p:nvCxnSpPr>
        <p:spPr bwMode="auto">
          <a:xfrm flipV="1">
            <a:off x="1151620" y="764704"/>
            <a:ext cx="864096" cy="24564"/>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0" name="直接箭头连接符 9"/>
          <p:cNvCxnSpPr/>
          <p:nvPr/>
        </p:nvCxnSpPr>
        <p:spPr bwMode="auto">
          <a:xfrm flipV="1">
            <a:off x="1151620" y="1160748"/>
            <a:ext cx="900100" cy="24564"/>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graphicFrame>
        <p:nvGraphicFramePr>
          <p:cNvPr id="13" name="表格 12"/>
          <p:cNvGraphicFramePr>
            <a:graphicFrameLocks noGrp="1"/>
          </p:cNvGraphicFramePr>
          <p:nvPr/>
        </p:nvGraphicFramePr>
        <p:xfrm>
          <a:off x="2123728" y="44624"/>
          <a:ext cx="6408713" cy="1371600"/>
        </p:xfrm>
        <a:graphic>
          <a:graphicData uri="http://schemas.openxmlformats.org/drawingml/2006/table">
            <a:tbl>
              <a:tblPr firstRow="1" bandRow="1">
                <a:tableStyleId>{5C22544A-7EE6-4342-B048-85BDC9FD1C3A}</a:tableStyleId>
              </a:tblPr>
              <a:tblGrid>
                <a:gridCol w="1440160"/>
                <a:gridCol w="612068"/>
                <a:gridCol w="720080"/>
                <a:gridCol w="504056"/>
                <a:gridCol w="648072"/>
                <a:gridCol w="648072"/>
                <a:gridCol w="540060"/>
                <a:gridCol w="701520"/>
                <a:gridCol w="594625"/>
              </a:tblGrid>
              <a:tr h="432048">
                <a:tc>
                  <a:txBody>
                    <a:bodyPr/>
                    <a:lstStyle/>
                    <a:p>
                      <a:pPr algn="ctr"/>
                      <a:r>
                        <a:rPr lang="en-US" altLang="zh-CN" sz="2400" b="1" dirty="0" smtClean="0">
                          <a:solidFill>
                            <a:srgbClr val="000000"/>
                          </a:solidFill>
                          <a:latin typeface="Times New Roman" pitchFamily="18" charset="0"/>
                          <a:cs typeface="Times New Roman" pitchFamily="18" charset="0"/>
                        </a:rPr>
                        <a:t>0</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1</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2</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3</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4</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5</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6</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7</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8</a:t>
                      </a:r>
                      <a:endParaRPr lang="zh-CN" altLang="en-US" sz="2400" b="1" dirty="0">
                        <a:solidFill>
                          <a:srgbClr val="000000"/>
                        </a:solidFill>
                        <a:latin typeface="Times New Roman" pitchFamily="18" charset="0"/>
                        <a:cs typeface="Times New Roman" pitchFamily="18" charset="0"/>
                      </a:endParaRPr>
                    </a:p>
                  </a:txBody>
                  <a:tcPr>
                    <a:noFill/>
                  </a:tcPr>
                </a:tc>
              </a:tr>
              <a:tr h="442900">
                <a:tc>
                  <a:txBody>
                    <a:bodyPr/>
                    <a:lstStyle/>
                    <a:p>
                      <a:pPr algn="ctr"/>
                      <a:r>
                        <a:rPr lang="en-US" altLang="zh-CN" sz="2400" b="1" dirty="0" err="1" smtClean="0">
                          <a:solidFill>
                            <a:srgbClr val="000000"/>
                          </a:solidFill>
                          <a:latin typeface="Times New Roman" pitchFamily="18" charset="0"/>
                          <a:cs typeface="Times New Roman" pitchFamily="18" charset="0"/>
                        </a:rPr>
                        <a:t>maxint</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38</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65</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97</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76</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27</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49</a:t>
                      </a:r>
                      <a:endParaRPr lang="zh-CN" altLang="en-US" sz="2400" b="1" dirty="0">
                        <a:solidFill>
                          <a:srgbClr val="000000"/>
                        </a:solidFill>
                        <a:latin typeface="Times New Roman" pitchFamily="18" charset="0"/>
                        <a:cs typeface="Times New Roman" pitchFamily="18" charset="0"/>
                      </a:endParaRPr>
                    </a:p>
                  </a:txBody>
                  <a:tcPr>
                    <a:noFill/>
                  </a:tcPr>
                </a:tc>
              </a:tr>
              <a:tr h="432048">
                <a:tc>
                  <a:txBody>
                    <a:bodyPr/>
                    <a:lstStyle/>
                    <a:p>
                      <a:pPr algn="ctr"/>
                      <a:r>
                        <a:rPr lang="en-US" altLang="zh-CN" sz="2400" b="1" dirty="0" smtClean="0">
                          <a:solidFill>
                            <a:srgbClr val="000000"/>
                          </a:solidFill>
                          <a:latin typeface="Times New Roman" pitchFamily="18" charset="0"/>
                          <a:cs typeface="Times New Roman" pitchFamily="18" charset="0"/>
                        </a:rPr>
                        <a:t>6</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1</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5</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0</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4</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2</a:t>
                      </a:r>
                      <a:endParaRPr lang="zh-CN" altLang="en-US" sz="2400" b="1" dirty="0">
                        <a:solidFill>
                          <a:srgbClr val="000000"/>
                        </a:solidFill>
                        <a:latin typeface="Times New Roman" pitchFamily="18" charset="0"/>
                        <a:cs typeface="Times New Roman" pitchFamily="18" charset="0"/>
                      </a:endParaRPr>
                    </a:p>
                  </a:txBody>
                  <a:tcPr>
                    <a:noFill/>
                  </a:tcPr>
                </a:tc>
                <a:tc>
                  <a:txBody>
                    <a:bodyPr/>
                    <a:lstStyle/>
                    <a:p>
                      <a:pPr algn="ctr"/>
                      <a:r>
                        <a:rPr lang="en-US" altLang="zh-CN" sz="2400" b="1" dirty="0" smtClean="0">
                          <a:solidFill>
                            <a:srgbClr val="000000"/>
                          </a:solidFill>
                          <a:latin typeface="Times New Roman" pitchFamily="18" charset="0"/>
                          <a:cs typeface="Times New Roman" pitchFamily="18" charset="0"/>
                        </a:rPr>
                        <a:t>3</a:t>
                      </a:r>
                      <a:endParaRPr lang="zh-CN" altLang="en-US" sz="2400" b="1" dirty="0">
                        <a:solidFill>
                          <a:srgbClr val="000000"/>
                        </a:solidFill>
                        <a:latin typeface="Times New Roman" pitchFamily="18" charset="0"/>
                        <a:cs typeface="Times New Roman" pitchFamily="18" charset="0"/>
                      </a:endParaRPr>
                    </a:p>
                  </a:txBody>
                  <a:tcPr>
                    <a:noFill/>
                  </a:tcPr>
                </a:tc>
              </a:tr>
            </a:tbl>
          </a:graphicData>
        </a:graphic>
      </p:graphicFrame>
      <p:sp>
        <p:nvSpPr>
          <p:cNvPr id="14" name="TextBox 13"/>
          <p:cNvSpPr txBox="1"/>
          <p:nvPr/>
        </p:nvSpPr>
        <p:spPr>
          <a:xfrm>
            <a:off x="251520" y="44624"/>
            <a:ext cx="1476164" cy="461665"/>
          </a:xfrm>
          <a:prstGeom prst="rect">
            <a:avLst/>
          </a:prstGeom>
          <a:noFill/>
        </p:spPr>
        <p:txBody>
          <a:bodyPr wrap="square" rtlCol="0">
            <a:spAutoFit/>
          </a:bodyPr>
          <a:lstStyle/>
          <a:p>
            <a:pPr algn="l"/>
            <a:r>
              <a:rPr lang="zh-CN" altLang="en-US" sz="2400" dirty="0" smtClean="0">
                <a:latin typeface="华文楷体" pitchFamily="2" charset="-122"/>
                <a:ea typeface="华文楷体" pitchFamily="2" charset="-122"/>
              </a:rPr>
              <a:t>数组下标</a:t>
            </a:r>
            <a:endParaRPr lang="zh-CN" altLang="en-US" sz="2400" dirty="0">
              <a:latin typeface="华文楷体" pitchFamily="2" charset="-122"/>
              <a:ea typeface="华文楷体" pitchFamily="2" charset="-122"/>
            </a:endParaRPr>
          </a:p>
        </p:txBody>
      </p:sp>
      <p:cxnSp>
        <p:nvCxnSpPr>
          <p:cNvPr id="17" name="直接箭头连接符 16"/>
          <p:cNvCxnSpPr/>
          <p:nvPr/>
        </p:nvCxnSpPr>
        <p:spPr bwMode="auto">
          <a:xfrm>
            <a:off x="1655676" y="296652"/>
            <a:ext cx="432048"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24" name="TextBox 23"/>
          <p:cNvSpPr txBox="1"/>
          <p:nvPr/>
        </p:nvSpPr>
        <p:spPr>
          <a:xfrm>
            <a:off x="6624228" y="512676"/>
            <a:ext cx="720080" cy="907941"/>
          </a:xfrm>
          <a:prstGeom prst="rect">
            <a:avLst/>
          </a:prstGeom>
          <a:noFill/>
        </p:spPr>
        <p:txBody>
          <a:bodyPr wrap="square" rtlCol="0">
            <a:spAutoFit/>
          </a:bodyPr>
          <a:lstStyle/>
          <a:p>
            <a:r>
              <a:rPr lang="en-US" altLang="zh-CN" sz="2400" b="1" dirty="0" smtClean="0"/>
              <a:t>13</a:t>
            </a:r>
          </a:p>
          <a:p>
            <a:pPr>
              <a:spcBef>
                <a:spcPts val="600"/>
              </a:spcBef>
            </a:pPr>
            <a:r>
              <a:rPr lang="en-US" altLang="zh-CN" sz="2400" b="1" dirty="0" smtClean="0"/>
              <a:t>7</a:t>
            </a:r>
            <a:endParaRPr lang="zh-CN" altLang="en-US" sz="2400" b="1" dirty="0"/>
          </a:p>
        </p:txBody>
      </p:sp>
      <p:sp>
        <p:nvSpPr>
          <p:cNvPr id="25" name="TextBox 24"/>
          <p:cNvSpPr txBox="1"/>
          <p:nvPr/>
        </p:nvSpPr>
        <p:spPr>
          <a:xfrm>
            <a:off x="3455876" y="512676"/>
            <a:ext cx="720080" cy="907941"/>
          </a:xfrm>
          <a:prstGeom prst="rect">
            <a:avLst/>
          </a:prstGeom>
          <a:noFill/>
        </p:spPr>
        <p:txBody>
          <a:bodyPr wrap="square" rtlCol="0">
            <a:spAutoFit/>
          </a:bodyPr>
          <a:lstStyle/>
          <a:p>
            <a:pPr>
              <a:spcBef>
                <a:spcPts val="600"/>
              </a:spcBef>
            </a:pPr>
            <a:r>
              <a:rPr lang="en-US" altLang="zh-CN" sz="2400" b="1" dirty="0" smtClean="0"/>
              <a:t>49</a:t>
            </a:r>
          </a:p>
          <a:p>
            <a:pPr>
              <a:spcBef>
                <a:spcPts val="600"/>
              </a:spcBef>
            </a:pPr>
            <a:r>
              <a:rPr lang="en-US" altLang="zh-CN" sz="2400" b="1" dirty="0" smtClean="0"/>
              <a:t>8</a:t>
            </a:r>
            <a:endParaRPr lang="zh-CN" altLang="en-US" sz="2400" b="1" dirty="0"/>
          </a:p>
        </p:txBody>
      </p:sp>
      <p:sp>
        <p:nvSpPr>
          <p:cNvPr id="11" name="TextBox 10"/>
          <p:cNvSpPr txBox="1"/>
          <p:nvPr/>
        </p:nvSpPr>
        <p:spPr>
          <a:xfrm>
            <a:off x="3563888" y="944724"/>
            <a:ext cx="540060" cy="468052"/>
          </a:xfrm>
          <a:prstGeom prst="rect">
            <a:avLst/>
          </a:prstGeom>
          <a:solidFill>
            <a:srgbClr val="FFFF66"/>
          </a:solidFill>
        </p:spPr>
        <p:txBody>
          <a:bodyPr wrap="square" rtlCol="0">
            <a:spAutoFit/>
          </a:bodyPr>
          <a:lstStyle/>
          <a:p>
            <a:pPr>
              <a:spcBef>
                <a:spcPts val="600"/>
              </a:spcBef>
            </a:pPr>
            <a:r>
              <a:rPr lang="en-US" altLang="zh-CN" sz="2400" b="1" dirty="0" smtClean="0"/>
              <a:t>6</a:t>
            </a:r>
            <a:endParaRPr lang="zh-CN" altLang="en-US" sz="2400" b="1" dirty="0" smtClean="0"/>
          </a:p>
        </p:txBody>
      </p:sp>
      <p:sp>
        <p:nvSpPr>
          <p:cNvPr id="2" name="矩形 1"/>
          <p:cNvSpPr/>
          <p:nvPr/>
        </p:nvSpPr>
        <p:spPr bwMode="auto">
          <a:xfrm>
            <a:off x="0" y="3032956"/>
            <a:ext cx="9144000" cy="468052"/>
          </a:xfrm>
          <a:prstGeom prst="rect">
            <a:avLst/>
          </a:prstGeom>
          <a:solidFill>
            <a:schemeClr val="accent1">
              <a:alpha val="2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Tree>
    <p:extLst>
      <p:ext uri="{BB962C8B-B14F-4D97-AF65-F5344CB8AC3E}">
        <p14:creationId xmlns:p14="http://schemas.microsoft.com/office/powerpoint/2010/main" val="18695894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4.72222E-6 -1.85185E-6 L -0.33455 -0.00139 " pathEditMode="relative" rAng="0" ptsTypes="AA">
                                      <p:cBhvr>
                                        <p:cTn id="6" dur="2000" fill="hold"/>
                                        <p:tgtEl>
                                          <p:spTgt spid="24"/>
                                        </p:tgtEl>
                                        <p:attrNameLst>
                                          <p:attrName>ppt_x</p:attrName>
                                          <p:attrName>ppt_y</p:attrName>
                                        </p:attrNameLst>
                                      </p:cBhvr>
                                      <p:rCtr x="-16700" y="-100"/>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0.0118 -0.00324 L 0.35034 -0.00115 " pathEditMode="relative" rAng="0" ptsTypes="AA">
                                      <p:cBhvr>
                                        <p:cTn id="10" dur="2000" fill="hold"/>
                                        <p:tgtEl>
                                          <p:spTgt spid="25"/>
                                        </p:tgtEl>
                                        <p:attrNameLst>
                                          <p:attrName>ppt_x</p:attrName>
                                          <p:attrName>ppt_y</p:attrName>
                                        </p:attrNameLst>
                                      </p:cBhvr>
                                      <p:rCtr x="16900" y="100"/>
                                    </p:animMotion>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11" grpId="0" animBg="1"/>
    </p:bld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 Box 1026"/>
          <p:cNvSpPr txBox="1">
            <a:spLocks noChangeArrowheads="1"/>
          </p:cNvSpPr>
          <p:nvPr/>
        </p:nvSpPr>
        <p:spPr bwMode="auto">
          <a:xfrm>
            <a:off x="0" y="0"/>
            <a:ext cx="9144000" cy="1015663"/>
          </a:xfrm>
          <a:prstGeom prst="rect">
            <a:avLst/>
          </a:prstGeom>
          <a:noFill/>
          <a:ln w="9525">
            <a:noFill/>
            <a:miter lim="800000"/>
            <a:headEnd/>
            <a:tailEnd/>
          </a:ln>
          <a:effectLst/>
        </p:spPr>
        <p:txBody>
          <a:bodyPr wrap="square">
            <a:spAutoFit/>
          </a:bodyPr>
          <a:lstStyle/>
          <a:p>
            <a:pPr algn="l">
              <a:lnSpc>
                <a:spcPct val="150000"/>
              </a:lnSpc>
            </a:pPr>
            <a:r>
              <a:rPr lang="en-US" altLang="zh-CN" b="1" dirty="0" smtClean="0">
                <a:solidFill>
                  <a:schemeClr val="tx2"/>
                </a:solidFill>
                <a:latin typeface="Times New Roman" pitchFamily="18" charset="0"/>
                <a:ea typeface="华文新魏" pitchFamily="2" charset="-122"/>
                <a:cs typeface="Times New Roman" pitchFamily="18" charset="0"/>
              </a:rPr>
              <a:t>10.7 </a:t>
            </a:r>
            <a:r>
              <a:rPr lang="zh-CN" altLang="en-US" b="1" dirty="0" smtClean="0">
                <a:solidFill>
                  <a:schemeClr val="tx2"/>
                </a:solidFill>
                <a:latin typeface="Times New Roman" pitchFamily="18" charset="0"/>
                <a:ea typeface="华文新魏" pitchFamily="2" charset="-122"/>
                <a:cs typeface="Times New Roman" pitchFamily="18" charset="0"/>
              </a:rPr>
              <a:t>各种排序方法的综合比较</a:t>
            </a:r>
          </a:p>
        </p:txBody>
      </p:sp>
      <p:sp>
        <p:nvSpPr>
          <p:cNvPr id="3" name="Text Box 4"/>
          <p:cNvSpPr txBox="1">
            <a:spLocks noChangeArrowheads="1"/>
          </p:cNvSpPr>
          <p:nvPr/>
        </p:nvSpPr>
        <p:spPr bwMode="auto">
          <a:xfrm>
            <a:off x="503548" y="1088740"/>
            <a:ext cx="7981672" cy="584775"/>
          </a:xfrm>
          <a:prstGeom prst="rect">
            <a:avLst/>
          </a:prstGeom>
          <a:noFill/>
          <a:ln w="9525">
            <a:noFill/>
            <a:miter lim="800000"/>
            <a:headEnd/>
            <a:tailEnd/>
          </a:ln>
          <a:effectLst/>
        </p:spPr>
        <p:txBody>
          <a:bodyPr wrap="none">
            <a:spAutoFit/>
          </a:bodyPr>
          <a:lstStyle/>
          <a:p>
            <a:pPr algn="l"/>
            <a:r>
              <a:rPr lang="zh-CN" altLang="en-US" sz="3200" b="1" dirty="0">
                <a:solidFill>
                  <a:srgbClr val="000000"/>
                </a:solidFill>
                <a:latin typeface="华文楷体" pitchFamily="2" charset="-122"/>
                <a:ea typeface="华文楷体" pitchFamily="2" charset="-122"/>
              </a:rPr>
              <a:t>一、时间性</a:t>
            </a:r>
            <a:r>
              <a:rPr lang="zh-CN" altLang="en-US" sz="3200" b="1" dirty="0" smtClean="0">
                <a:solidFill>
                  <a:srgbClr val="000000"/>
                </a:solidFill>
                <a:latin typeface="华文楷体" pitchFamily="2" charset="-122"/>
                <a:ea typeface="华文楷体" pitchFamily="2" charset="-122"/>
              </a:rPr>
              <a:t>能</a:t>
            </a:r>
            <a:r>
              <a:rPr lang="en-US" altLang="zh-CN" sz="3200" b="1" dirty="0" smtClean="0">
                <a:solidFill>
                  <a:srgbClr val="000000"/>
                </a:solidFill>
                <a:latin typeface="华文楷体" pitchFamily="2" charset="-122"/>
                <a:ea typeface="华文楷体" pitchFamily="2" charset="-122"/>
              </a:rPr>
              <a:t>  </a:t>
            </a:r>
            <a:r>
              <a:rPr lang="zh-CN" altLang="en-US" sz="3200" b="1" dirty="0" smtClean="0">
                <a:solidFill>
                  <a:srgbClr val="000000"/>
                </a:solidFill>
                <a:latin typeface="华文楷体" pitchFamily="2" charset="-122"/>
                <a:ea typeface="华文楷体" pitchFamily="2" charset="-122"/>
              </a:rPr>
              <a:t>二、空间性能  三、稳定性能</a:t>
            </a:r>
          </a:p>
        </p:txBody>
      </p:sp>
      <p:graphicFrame>
        <p:nvGraphicFramePr>
          <p:cNvPr id="389121" name="Object 3"/>
          <p:cNvGraphicFramePr>
            <a:graphicFrameLocks noChangeAspect="1"/>
          </p:cNvGraphicFramePr>
          <p:nvPr>
            <p:extLst>
              <p:ext uri="{D42A27DB-BD31-4B8C-83A1-F6EECF244321}">
                <p14:modId xmlns:p14="http://schemas.microsoft.com/office/powerpoint/2010/main" val="3546825928"/>
              </p:ext>
            </p:extLst>
          </p:nvPr>
        </p:nvGraphicFramePr>
        <p:xfrm>
          <a:off x="431540" y="1880828"/>
          <a:ext cx="8828188" cy="4588915"/>
        </p:xfrm>
        <a:graphic>
          <a:graphicData uri="http://schemas.openxmlformats.org/presentationml/2006/ole">
            <mc:AlternateContent xmlns:mc="http://schemas.openxmlformats.org/markup-compatibility/2006">
              <mc:Choice xmlns:v="urn:schemas-microsoft-com:vml" Requires="v">
                <p:oleObj spid="_x0000_s389204" name="Document" r:id="rId4" imgW="3734116" imgH="1940691" progId="Word.Document.8">
                  <p:embed/>
                </p:oleObj>
              </mc:Choice>
              <mc:Fallback>
                <p:oleObj name="Document" r:id="rId4" imgW="3734116" imgH="1940691" progId="Word.Document.8">
                  <p:embed/>
                  <p:pic>
                    <p:nvPicPr>
                      <p:cNvPr id="0" name="Picture 7"/>
                      <p:cNvPicPr>
                        <a:picLocks noChangeAspect="1" noChangeArrowheads="1"/>
                      </p:cNvPicPr>
                      <p:nvPr/>
                    </p:nvPicPr>
                    <p:blipFill>
                      <a:blip r:embed="rId5"/>
                      <a:srcRect/>
                      <a:stretch>
                        <a:fillRect/>
                      </a:stretch>
                    </p:blipFill>
                    <p:spPr bwMode="auto">
                      <a:xfrm>
                        <a:off x="431540" y="1880828"/>
                        <a:ext cx="8828188" cy="4588915"/>
                      </a:xfrm>
                      <a:prstGeom prst="rect">
                        <a:avLst/>
                      </a:prstGeom>
                      <a:noFill/>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3"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260648"/>
            <a:ext cx="8686800" cy="641350"/>
          </a:xfrm>
          <a:prstGeom prst="rect">
            <a:avLst/>
          </a:prstGeom>
          <a:noFill/>
          <a:ln w="9525">
            <a:noFill/>
            <a:miter lim="800000"/>
            <a:headEnd/>
            <a:tailEnd/>
          </a:ln>
          <a:effectLst/>
        </p:spPr>
        <p:txBody>
          <a:bodyPr>
            <a:spAutoFit/>
          </a:bodyPr>
          <a:lstStyle/>
          <a:p>
            <a:pPr algn="l"/>
            <a:r>
              <a:rPr lang="zh-CN" altLang="en-US" sz="3600" b="1" dirty="0" smtClean="0">
                <a:solidFill>
                  <a:srgbClr val="C00000"/>
                </a:solidFill>
                <a:ea typeface="隶书" pitchFamily="49" charset="-122"/>
              </a:rPr>
              <a:t>关于“排序方法的时间复杂度的下限”</a:t>
            </a:r>
          </a:p>
        </p:txBody>
      </p:sp>
      <p:sp>
        <p:nvSpPr>
          <p:cNvPr id="3" name="Text Box 4"/>
          <p:cNvSpPr txBox="1">
            <a:spLocks noChangeArrowheads="1"/>
          </p:cNvSpPr>
          <p:nvPr/>
        </p:nvSpPr>
        <p:spPr bwMode="auto">
          <a:xfrm>
            <a:off x="71500" y="1124744"/>
            <a:ext cx="8748972" cy="3293209"/>
          </a:xfrm>
          <a:prstGeom prst="rect">
            <a:avLst/>
          </a:prstGeom>
          <a:noFill/>
          <a:ln w="9525">
            <a:noFill/>
            <a:miter lim="800000"/>
            <a:headEnd/>
            <a:tailEnd/>
          </a:ln>
          <a:effectLst/>
        </p:spPr>
        <p:txBody>
          <a:bodyPr wrap="square">
            <a:spAutoFit/>
          </a:bodyPr>
          <a:lstStyle/>
          <a:p>
            <a:pPr algn="l">
              <a:lnSpc>
                <a:spcPct val="130000"/>
              </a:lnSpc>
            </a:pPr>
            <a:r>
              <a:rPr lang="zh-CN" altLang="en-US" sz="3200" b="1" dirty="0" smtClean="0">
                <a:latin typeface="华文楷体" pitchFamily="2" charset="-122"/>
                <a:ea typeface="华文楷体" pitchFamily="2" charset="-122"/>
              </a:rPr>
              <a:t>在早期，人们本章</a:t>
            </a:r>
            <a:r>
              <a:rPr lang="zh-CN" altLang="en-US" sz="3200" b="1" dirty="0">
                <a:latin typeface="华文楷体" pitchFamily="2" charset="-122"/>
                <a:ea typeface="华文楷体" pitchFamily="2" charset="-122"/>
              </a:rPr>
              <a:t>讨论的</a:t>
            </a:r>
            <a:r>
              <a:rPr lang="zh-CN" altLang="en-US" sz="3200" b="1" dirty="0" smtClean="0">
                <a:latin typeface="华文楷体" pitchFamily="2" charset="-122"/>
                <a:ea typeface="华文楷体" pitchFamily="2" charset="-122"/>
              </a:rPr>
              <a:t>各种基本排序</a:t>
            </a:r>
            <a:r>
              <a:rPr lang="zh-CN" altLang="en-US" sz="3200" b="1" dirty="0">
                <a:latin typeface="华文楷体" pitchFamily="2" charset="-122"/>
                <a:ea typeface="华文楷体" pitchFamily="2" charset="-122"/>
              </a:rPr>
              <a:t>方法，除基数排序外，其它方法都是</a:t>
            </a:r>
            <a:r>
              <a:rPr lang="zh-CN" altLang="en-US" sz="3200" b="1" dirty="0">
                <a:solidFill>
                  <a:srgbClr val="FF0000"/>
                </a:solidFill>
                <a:latin typeface="华文楷体" pitchFamily="2" charset="-122"/>
                <a:ea typeface="华文楷体" pitchFamily="2" charset="-122"/>
              </a:rPr>
              <a:t>基于“比较关键字”进行排序的排序方法</a:t>
            </a:r>
            <a:r>
              <a:rPr lang="zh-CN" altLang="en-US" sz="3200" b="1" dirty="0" smtClean="0">
                <a:solidFill>
                  <a:schemeClr val="accent2"/>
                </a:solidFill>
                <a:latin typeface="华文楷体" pitchFamily="2" charset="-122"/>
                <a:ea typeface="华文楷体" pitchFamily="2" charset="-122"/>
              </a:rPr>
              <a:t>。</a:t>
            </a:r>
            <a:endParaRPr lang="en-US" altLang="zh-CN" sz="3200" b="1" dirty="0" smtClean="0">
              <a:solidFill>
                <a:schemeClr val="accent2"/>
              </a:solidFill>
              <a:latin typeface="华文楷体" pitchFamily="2" charset="-122"/>
              <a:ea typeface="华文楷体" pitchFamily="2" charset="-122"/>
            </a:endParaRPr>
          </a:p>
          <a:p>
            <a:pPr algn="l">
              <a:lnSpc>
                <a:spcPct val="130000"/>
              </a:lnSpc>
            </a:pPr>
            <a:r>
              <a:rPr lang="zh-CN" altLang="en-US" sz="3200" b="1" dirty="0" smtClean="0">
                <a:latin typeface="华文楷体" pitchFamily="2" charset="-122"/>
                <a:ea typeface="华文楷体" pitchFamily="2" charset="-122"/>
              </a:rPr>
              <a:t>目前，人们认为这类排序法在最坏情况下</a:t>
            </a:r>
            <a:r>
              <a:rPr lang="zh-CN" altLang="en-US" sz="3200" b="1" dirty="0" smtClean="0">
                <a:solidFill>
                  <a:srgbClr val="FF0000"/>
                </a:solidFill>
                <a:latin typeface="华文楷体" pitchFamily="2" charset="-122"/>
                <a:ea typeface="华文楷体" pitchFamily="2" charset="-122"/>
              </a:rPr>
              <a:t>可能达到的最快的时间复杂度为</a:t>
            </a:r>
            <a:r>
              <a:rPr lang="en-US" altLang="zh-CN" sz="3200" b="1" dirty="0" smtClean="0">
                <a:solidFill>
                  <a:srgbClr val="FF0000"/>
                </a:solidFill>
                <a:latin typeface="华文楷体" pitchFamily="2" charset="-122"/>
                <a:ea typeface="华文楷体" pitchFamily="2" charset="-122"/>
              </a:rPr>
              <a:t>O(</a:t>
            </a:r>
            <a:r>
              <a:rPr lang="en-US" altLang="zh-CN" sz="3200" b="1" i="1" dirty="0" err="1" smtClean="0">
                <a:solidFill>
                  <a:srgbClr val="FF0000"/>
                </a:solidFill>
                <a:latin typeface="华文楷体" pitchFamily="2" charset="-122"/>
                <a:ea typeface="华文楷体" pitchFamily="2" charset="-122"/>
              </a:rPr>
              <a:t>n</a:t>
            </a:r>
            <a:r>
              <a:rPr lang="en-US" altLang="zh-CN" sz="3200" b="1" dirty="0" err="1" smtClean="0">
                <a:solidFill>
                  <a:srgbClr val="FF0000"/>
                </a:solidFill>
                <a:latin typeface="华文楷体" pitchFamily="2" charset="-122"/>
                <a:ea typeface="华文楷体" pitchFamily="2" charset="-122"/>
              </a:rPr>
              <a:t>log</a:t>
            </a:r>
            <a:r>
              <a:rPr lang="en-US" altLang="zh-CN" sz="3200" b="1" i="1" dirty="0" err="1" smtClean="0">
                <a:solidFill>
                  <a:srgbClr val="FF0000"/>
                </a:solidFill>
                <a:latin typeface="华文楷体" pitchFamily="2" charset="-122"/>
                <a:ea typeface="华文楷体" pitchFamily="2" charset="-122"/>
              </a:rPr>
              <a:t>n</a:t>
            </a:r>
            <a:r>
              <a:rPr lang="en-US" altLang="zh-CN" sz="3200" b="1" dirty="0" smtClean="0">
                <a:solidFill>
                  <a:srgbClr val="FF0000"/>
                </a:solidFill>
                <a:latin typeface="华文楷体" pitchFamily="2" charset="-122"/>
                <a:ea typeface="华文楷体" pitchFamily="2" charset="-122"/>
              </a:rPr>
              <a:t>)</a:t>
            </a:r>
            <a:r>
              <a:rPr lang="zh-CN" altLang="en-US" sz="3200" b="1" dirty="0" smtClean="0">
                <a:solidFill>
                  <a:schemeClr val="accent2"/>
                </a:solidFill>
                <a:latin typeface="华文楷体" pitchFamily="2" charset="-122"/>
                <a:ea typeface="华文楷体" pitchFamily="2" charset="-122"/>
              </a:rPr>
              <a:t>。</a:t>
            </a:r>
            <a:endParaRPr lang="en-US" altLang="zh-CN" sz="3200" b="1" dirty="0" smtClean="0">
              <a:latin typeface="华文楷体" pitchFamily="2" charset="-122"/>
              <a:ea typeface="华文楷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trips(downLeft)">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0" y="381000"/>
            <a:ext cx="9433993" cy="646331"/>
          </a:xfrm>
          <a:prstGeom prst="rect">
            <a:avLst/>
          </a:prstGeom>
          <a:noFill/>
          <a:ln w="9525">
            <a:noFill/>
            <a:miter lim="800000"/>
            <a:headEnd/>
            <a:tailEnd/>
          </a:ln>
          <a:effectLst/>
        </p:spPr>
        <p:txBody>
          <a:bodyPr wrap="none">
            <a:spAutoFit/>
          </a:bodyPr>
          <a:lstStyle/>
          <a:p>
            <a:pPr algn="l"/>
            <a:r>
              <a:rPr lang="zh-CN" altLang="en-US" sz="3600" b="1" dirty="0" smtClean="0">
                <a:solidFill>
                  <a:srgbClr val="000080"/>
                </a:solidFill>
                <a:ea typeface="隶书" pitchFamily="49" charset="-122"/>
              </a:rPr>
              <a:t>例如</a:t>
            </a:r>
            <a:r>
              <a:rPr lang="en-US" altLang="zh-CN" sz="3600" b="1" dirty="0">
                <a:solidFill>
                  <a:srgbClr val="000080"/>
                </a:solidFill>
                <a:ea typeface="隶书" pitchFamily="49" charset="-122"/>
              </a:rPr>
              <a:t>:</a:t>
            </a:r>
            <a:r>
              <a:rPr lang="zh-CN" altLang="en-US" sz="3600" b="1" dirty="0">
                <a:solidFill>
                  <a:srgbClr val="000080"/>
                </a:solidFill>
                <a:ea typeface="隶书" pitchFamily="49" charset="-122"/>
              </a:rPr>
              <a:t>对三个关键字进行排序的判定树如下：</a:t>
            </a:r>
          </a:p>
        </p:txBody>
      </p:sp>
      <p:sp>
        <p:nvSpPr>
          <p:cNvPr id="3" name="Oval 3"/>
          <p:cNvSpPr>
            <a:spLocks noChangeArrowheads="1"/>
          </p:cNvSpPr>
          <p:nvPr/>
        </p:nvSpPr>
        <p:spPr bwMode="auto">
          <a:xfrm>
            <a:off x="2209800" y="1952625"/>
            <a:ext cx="1600200" cy="533400"/>
          </a:xfrm>
          <a:prstGeom prst="ellipse">
            <a:avLst/>
          </a:prstGeom>
          <a:noFill/>
          <a:ln w="28575">
            <a:solidFill>
              <a:srgbClr val="990033"/>
            </a:solidFill>
            <a:round/>
            <a:headEnd/>
            <a:tailEnd/>
          </a:ln>
          <a:effectLst/>
        </p:spPr>
        <p:txBody>
          <a:bodyPr wrap="none" anchor="ctr"/>
          <a:lstStyle/>
          <a:p>
            <a:endParaRPr lang="zh-CN" altLang="en-US"/>
          </a:p>
        </p:txBody>
      </p:sp>
      <p:sp>
        <p:nvSpPr>
          <p:cNvPr id="4" name="Oval 4"/>
          <p:cNvSpPr>
            <a:spLocks noChangeArrowheads="1"/>
          </p:cNvSpPr>
          <p:nvPr/>
        </p:nvSpPr>
        <p:spPr bwMode="auto">
          <a:xfrm>
            <a:off x="3733800" y="1190625"/>
            <a:ext cx="1600200" cy="533400"/>
          </a:xfrm>
          <a:prstGeom prst="ellipse">
            <a:avLst/>
          </a:prstGeom>
          <a:noFill/>
          <a:ln w="28575">
            <a:solidFill>
              <a:srgbClr val="990033"/>
            </a:solidFill>
            <a:round/>
            <a:headEnd/>
            <a:tailEnd/>
          </a:ln>
          <a:effectLst/>
        </p:spPr>
        <p:txBody>
          <a:bodyPr wrap="none" anchor="ctr"/>
          <a:lstStyle/>
          <a:p>
            <a:endParaRPr lang="zh-CN" altLang="zh-CN">
              <a:solidFill>
                <a:srgbClr val="FF00FF"/>
              </a:solidFill>
            </a:endParaRPr>
          </a:p>
        </p:txBody>
      </p:sp>
      <p:sp>
        <p:nvSpPr>
          <p:cNvPr id="5" name="Oval 5"/>
          <p:cNvSpPr>
            <a:spLocks noChangeArrowheads="1"/>
          </p:cNvSpPr>
          <p:nvPr/>
        </p:nvSpPr>
        <p:spPr bwMode="auto">
          <a:xfrm>
            <a:off x="5486400" y="1952625"/>
            <a:ext cx="1600200" cy="533400"/>
          </a:xfrm>
          <a:prstGeom prst="ellipse">
            <a:avLst/>
          </a:prstGeom>
          <a:noFill/>
          <a:ln w="28575">
            <a:solidFill>
              <a:srgbClr val="990033"/>
            </a:solidFill>
            <a:round/>
            <a:headEnd/>
            <a:tailEnd/>
          </a:ln>
          <a:effectLst/>
        </p:spPr>
        <p:txBody>
          <a:bodyPr wrap="none" anchor="ctr"/>
          <a:lstStyle/>
          <a:p>
            <a:endParaRPr lang="zh-CN" altLang="en-US"/>
          </a:p>
        </p:txBody>
      </p:sp>
      <p:sp>
        <p:nvSpPr>
          <p:cNvPr id="6" name="Oval 6"/>
          <p:cNvSpPr>
            <a:spLocks noChangeArrowheads="1"/>
          </p:cNvSpPr>
          <p:nvPr/>
        </p:nvSpPr>
        <p:spPr bwMode="auto">
          <a:xfrm>
            <a:off x="4953000" y="2943225"/>
            <a:ext cx="1600200" cy="533400"/>
          </a:xfrm>
          <a:prstGeom prst="ellipse">
            <a:avLst/>
          </a:prstGeom>
          <a:noFill/>
          <a:ln w="28575">
            <a:solidFill>
              <a:srgbClr val="990033"/>
            </a:solidFill>
            <a:round/>
            <a:headEnd/>
            <a:tailEnd/>
          </a:ln>
          <a:effectLst/>
        </p:spPr>
        <p:txBody>
          <a:bodyPr wrap="none" anchor="ctr"/>
          <a:lstStyle/>
          <a:p>
            <a:r>
              <a:rPr lang="en-US" altLang="zh-CN" sz="3000">
                <a:ea typeface="楷体_GB2312" pitchFamily="49" charset="-122"/>
              </a:rPr>
              <a:t>K</a:t>
            </a:r>
            <a:r>
              <a:rPr lang="en-US" altLang="zh-CN" sz="3000" baseline="-25000">
                <a:ea typeface="楷体_GB2312" pitchFamily="49" charset="-122"/>
              </a:rPr>
              <a:t>1</a:t>
            </a:r>
            <a:r>
              <a:rPr lang="en-US" altLang="zh-CN" sz="3000">
                <a:ea typeface="楷体_GB2312" pitchFamily="49" charset="-122"/>
              </a:rPr>
              <a:t>&lt;K</a:t>
            </a:r>
            <a:r>
              <a:rPr lang="en-US" altLang="zh-CN" sz="3000" baseline="-25000">
                <a:ea typeface="楷体_GB2312" pitchFamily="49" charset="-122"/>
              </a:rPr>
              <a:t>3</a:t>
            </a:r>
          </a:p>
        </p:txBody>
      </p:sp>
      <p:sp>
        <p:nvSpPr>
          <p:cNvPr id="7" name="Oval 7"/>
          <p:cNvSpPr>
            <a:spLocks noChangeArrowheads="1"/>
          </p:cNvSpPr>
          <p:nvPr/>
        </p:nvSpPr>
        <p:spPr bwMode="auto">
          <a:xfrm>
            <a:off x="1066800" y="2943225"/>
            <a:ext cx="1600200" cy="533400"/>
          </a:xfrm>
          <a:prstGeom prst="ellipse">
            <a:avLst/>
          </a:prstGeom>
          <a:noFill/>
          <a:ln w="28575">
            <a:solidFill>
              <a:srgbClr val="990033"/>
            </a:solidFill>
            <a:round/>
            <a:headEnd/>
            <a:tailEnd/>
          </a:ln>
          <a:effectLst/>
        </p:spPr>
        <p:txBody>
          <a:bodyPr wrap="none" anchor="ctr"/>
          <a:lstStyle/>
          <a:p>
            <a:endParaRPr lang="zh-CN" altLang="en-US"/>
          </a:p>
        </p:txBody>
      </p:sp>
      <p:sp>
        <p:nvSpPr>
          <p:cNvPr id="8" name="Rectangle 8"/>
          <p:cNvSpPr>
            <a:spLocks noChangeArrowheads="1"/>
          </p:cNvSpPr>
          <p:nvPr/>
        </p:nvSpPr>
        <p:spPr bwMode="auto">
          <a:xfrm>
            <a:off x="2895600" y="2943225"/>
            <a:ext cx="1676400" cy="609600"/>
          </a:xfrm>
          <a:prstGeom prst="rect">
            <a:avLst/>
          </a:prstGeom>
          <a:noFill/>
          <a:ln w="28575">
            <a:solidFill>
              <a:srgbClr val="9933FF"/>
            </a:solidFill>
            <a:miter lim="800000"/>
            <a:headEnd/>
            <a:tailEnd/>
          </a:ln>
          <a:effectLst/>
        </p:spPr>
        <p:txBody>
          <a:bodyPr wrap="none" anchor="ctr"/>
          <a:lstStyle/>
          <a:p>
            <a:endParaRPr lang="zh-CN" altLang="zh-CN">
              <a:solidFill>
                <a:srgbClr val="9933FF"/>
              </a:solidFill>
            </a:endParaRPr>
          </a:p>
        </p:txBody>
      </p:sp>
      <p:sp>
        <p:nvSpPr>
          <p:cNvPr id="9" name="Rectangle 10"/>
          <p:cNvSpPr>
            <a:spLocks noChangeArrowheads="1"/>
          </p:cNvSpPr>
          <p:nvPr/>
        </p:nvSpPr>
        <p:spPr bwMode="auto">
          <a:xfrm>
            <a:off x="7010400" y="2943225"/>
            <a:ext cx="1676400" cy="609600"/>
          </a:xfrm>
          <a:prstGeom prst="rect">
            <a:avLst/>
          </a:prstGeom>
          <a:noFill/>
          <a:ln w="28575">
            <a:solidFill>
              <a:srgbClr val="9933FF"/>
            </a:solidFill>
            <a:miter lim="800000"/>
            <a:headEnd/>
            <a:tailEnd/>
          </a:ln>
          <a:effectLst/>
        </p:spPr>
        <p:txBody>
          <a:bodyPr wrap="none" anchor="ctr"/>
          <a:lstStyle/>
          <a:p>
            <a:endParaRPr lang="zh-CN" altLang="en-US"/>
          </a:p>
        </p:txBody>
      </p:sp>
      <p:sp>
        <p:nvSpPr>
          <p:cNvPr id="10" name="Rectangle 11"/>
          <p:cNvSpPr>
            <a:spLocks noChangeArrowheads="1"/>
          </p:cNvSpPr>
          <p:nvPr/>
        </p:nvSpPr>
        <p:spPr bwMode="auto">
          <a:xfrm>
            <a:off x="6629400" y="4010025"/>
            <a:ext cx="1828800" cy="609600"/>
          </a:xfrm>
          <a:prstGeom prst="rect">
            <a:avLst/>
          </a:prstGeom>
          <a:noFill/>
          <a:ln w="28575">
            <a:solidFill>
              <a:srgbClr val="9933FF"/>
            </a:solidFill>
            <a:miter lim="800000"/>
            <a:headEnd/>
            <a:tailEnd/>
          </a:ln>
          <a:effectLst/>
        </p:spPr>
        <p:txBody>
          <a:bodyPr wrap="none" anchor="ctr"/>
          <a:lstStyle/>
          <a:p>
            <a:endParaRPr lang="zh-CN" altLang="en-US"/>
          </a:p>
        </p:txBody>
      </p:sp>
      <p:sp>
        <p:nvSpPr>
          <p:cNvPr id="11" name="Rectangle 12"/>
          <p:cNvSpPr>
            <a:spLocks noChangeArrowheads="1"/>
          </p:cNvSpPr>
          <p:nvPr/>
        </p:nvSpPr>
        <p:spPr bwMode="auto">
          <a:xfrm>
            <a:off x="4572000" y="4010025"/>
            <a:ext cx="1828800" cy="609600"/>
          </a:xfrm>
          <a:prstGeom prst="rect">
            <a:avLst/>
          </a:prstGeom>
          <a:noFill/>
          <a:ln w="28575">
            <a:solidFill>
              <a:srgbClr val="9933FF"/>
            </a:solidFill>
            <a:miter lim="800000"/>
            <a:headEnd/>
            <a:tailEnd/>
          </a:ln>
          <a:effectLst/>
        </p:spPr>
        <p:txBody>
          <a:bodyPr wrap="none" anchor="ctr"/>
          <a:lstStyle/>
          <a:p>
            <a:endParaRPr lang="zh-CN" altLang="en-US"/>
          </a:p>
        </p:txBody>
      </p:sp>
      <p:sp>
        <p:nvSpPr>
          <p:cNvPr id="12" name="Rectangle 13"/>
          <p:cNvSpPr>
            <a:spLocks noChangeArrowheads="1"/>
          </p:cNvSpPr>
          <p:nvPr/>
        </p:nvSpPr>
        <p:spPr bwMode="auto">
          <a:xfrm>
            <a:off x="2286000" y="4010025"/>
            <a:ext cx="1752600" cy="609600"/>
          </a:xfrm>
          <a:prstGeom prst="rect">
            <a:avLst/>
          </a:prstGeom>
          <a:noFill/>
          <a:ln w="28575">
            <a:solidFill>
              <a:srgbClr val="9933FF"/>
            </a:solidFill>
            <a:miter lim="800000"/>
            <a:headEnd/>
            <a:tailEnd/>
          </a:ln>
          <a:effectLst/>
        </p:spPr>
        <p:txBody>
          <a:bodyPr wrap="none" anchor="ctr"/>
          <a:lstStyle/>
          <a:p>
            <a:endParaRPr lang="zh-CN" altLang="en-US"/>
          </a:p>
        </p:txBody>
      </p:sp>
      <p:sp>
        <p:nvSpPr>
          <p:cNvPr id="13" name="Rectangle 14"/>
          <p:cNvSpPr>
            <a:spLocks noChangeArrowheads="1"/>
          </p:cNvSpPr>
          <p:nvPr/>
        </p:nvSpPr>
        <p:spPr bwMode="auto">
          <a:xfrm>
            <a:off x="457200" y="4010025"/>
            <a:ext cx="1676400" cy="609600"/>
          </a:xfrm>
          <a:prstGeom prst="rect">
            <a:avLst/>
          </a:prstGeom>
          <a:noFill/>
          <a:ln w="28575">
            <a:solidFill>
              <a:srgbClr val="9933FF"/>
            </a:solidFill>
            <a:miter lim="800000"/>
            <a:headEnd/>
            <a:tailEnd/>
          </a:ln>
          <a:effectLst/>
        </p:spPr>
        <p:txBody>
          <a:bodyPr wrap="none" anchor="ctr"/>
          <a:lstStyle/>
          <a:p>
            <a:endParaRPr lang="zh-CN" altLang="en-US"/>
          </a:p>
        </p:txBody>
      </p:sp>
      <p:sp>
        <p:nvSpPr>
          <p:cNvPr id="14" name="Text Box 15"/>
          <p:cNvSpPr txBox="1">
            <a:spLocks noChangeArrowheads="1"/>
          </p:cNvSpPr>
          <p:nvPr/>
        </p:nvSpPr>
        <p:spPr bwMode="auto">
          <a:xfrm>
            <a:off x="3979863" y="1174750"/>
            <a:ext cx="1201737"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1</a:t>
            </a:r>
            <a:r>
              <a:rPr lang="en-US" altLang="zh-CN" sz="3000">
                <a:ea typeface="楷体_GB2312" pitchFamily="49" charset="-122"/>
              </a:rPr>
              <a:t>&lt;K</a:t>
            </a:r>
            <a:r>
              <a:rPr lang="en-US" altLang="zh-CN" sz="3000" baseline="-25000">
                <a:ea typeface="楷体_GB2312" pitchFamily="49" charset="-122"/>
              </a:rPr>
              <a:t>2</a:t>
            </a:r>
          </a:p>
        </p:txBody>
      </p:sp>
      <p:sp>
        <p:nvSpPr>
          <p:cNvPr id="15" name="Text Box 16"/>
          <p:cNvSpPr txBox="1">
            <a:spLocks noChangeArrowheads="1"/>
          </p:cNvSpPr>
          <p:nvPr/>
        </p:nvSpPr>
        <p:spPr bwMode="auto">
          <a:xfrm>
            <a:off x="2455863" y="1876425"/>
            <a:ext cx="1201737"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1</a:t>
            </a:r>
            <a:r>
              <a:rPr lang="en-US" altLang="zh-CN" sz="3000">
                <a:ea typeface="楷体_GB2312" pitchFamily="49" charset="-122"/>
              </a:rPr>
              <a:t>&lt;K</a:t>
            </a:r>
            <a:r>
              <a:rPr lang="en-US" altLang="zh-CN" sz="3000" baseline="-25000">
                <a:ea typeface="楷体_GB2312" pitchFamily="49" charset="-122"/>
              </a:rPr>
              <a:t>3</a:t>
            </a:r>
          </a:p>
        </p:txBody>
      </p:sp>
      <p:sp>
        <p:nvSpPr>
          <p:cNvPr id="16" name="Text Box 17"/>
          <p:cNvSpPr txBox="1">
            <a:spLocks noChangeArrowheads="1"/>
          </p:cNvSpPr>
          <p:nvPr/>
        </p:nvSpPr>
        <p:spPr bwMode="auto">
          <a:xfrm>
            <a:off x="5732463" y="1876425"/>
            <a:ext cx="1201737"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2</a:t>
            </a:r>
            <a:r>
              <a:rPr lang="en-US" altLang="zh-CN" sz="3000">
                <a:ea typeface="楷体_GB2312" pitchFamily="49" charset="-122"/>
              </a:rPr>
              <a:t>&lt;K</a:t>
            </a:r>
            <a:r>
              <a:rPr lang="en-US" altLang="zh-CN" sz="3000" baseline="-25000">
                <a:ea typeface="楷体_GB2312" pitchFamily="49" charset="-122"/>
              </a:rPr>
              <a:t>3</a:t>
            </a:r>
          </a:p>
        </p:txBody>
      </p:sp>
      <p:sp>
        <p:nvSpPr>
          <p:cNvPr id="17" name="Text Box 18"/>
          <p:cNvSpPr txBox="1">
            <a:spLocks noChangeArrowheads="1"/>
          </p:cNvSpPr>
          <p:nvPr/>
        </p:nvSpPr>
        <p:spPr bwMode="auto">
          <a:xfrm>
            <a:off x="1203325" y="2927350"/>
            <a:ext cx="1296988"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2</a:t>
            </a:r>
            <a:r>
              <a:rPr lang="en-US" altLang="zh-CN" sz="3000">
                <a:ea typeface="楷体_GB2312" pitchFamily="49" charset="-122"/>
              </a:rPr>
              <a:t>&lt; K</a:t>
            </a:r>
            <a:r>
              <a:rPr lang="en-US" altLang="zh-CN" sz="3000" baseline="-25000">
                <a:ea typeface="楷体_GB2312" pitchFamily="49" charset="-122"/>
              </a:rPr>
              <a:t>3</a:t>
            </a:r>
          </a:p>
        </p:txBody>
      </p:sp>
      <p:sp>
        <p:nvSpPr>
          <p:cNvPr id="18" name="Text Box 19"/>
          <p:cNvSpPr txBox="1">
            <a:spLocks noChangeArrowheads="1"/>
          </p:cNvSpPr>
          <p:nvPr/>
        </p:nvSpPr>
        <p:spPr bwMode="auto">
          <a:xfrm>
            <a:off x="2830513" y="2927350"/>
            <a:ext cx="1817687"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2</a:t>
            </a:r>
            <a:r>
              <a:rPr lang="en-US" altLang="zh-CN" sz="3000">
                <a:ea typeface="楷体_GB2312" pitchFamily="49" charset="-122"/>
              </a:rPr>
              <a:t>&lt;K</a:t>
            </a:r>
            <a:r>
              <a:rPr lang="en-US" altLang="zh-CN" sz="3000" baseline="-25000">
                <a:ea typeface="楷体_GB2312" pitchFamily="49" charset="-122"/>
              </a:rPr>
              <a:t>1</a:t>
            </a:r>
            <a:r>
              <a:rPr lang="en-US" altLang="zh-CN" sz="3000">
                <a:ea typeface="楷体_GB2312" pitchFamily="49" charset="-122"/>
              </a:rPr>
              <a:t>&lt;K</a:t>
            </a:r>
            <a:r>
              <a:rPr lang="en-US" altLang="zh-CN" sz="3000" baseline="-25000">
                <a:ea typeface="楷体_GB2312" pitchFamily="49" charset="-122"/>
              </a:rPr>
              <a:t>3</a:t>
            </a:r>
          </a:p>
        </p:txBody>
      </p:sp>
      <p:sp>
        <p:nvSpPr>
          <p:cNvPr id="19" name="Text Box 21"/>
          <p:cNvSpPr txBox="1">
            <a:spLocks noChangeArrowheads="1"/>
          </p:cNvSpPr>
          <p:nvPr/>
        </p:nvSpPr>
        <p:spPr bwMode="auto">
          <a:xfrm>
            <a:off x="6945313" y="2909888"/>
            <a:ext cx="1817687" cy="549275"/>
          </a:xfrm>
          <a:prstGeom prst="rect">
            <a:avLst/>
          </a:prstGeom>
          <a:noFill/>
          <a:ln w="9525">
            <a:noFill/>
            <a:miter lim="800000"/>
            <a:headEnd/>
            <a:tailEnd/>
          </a:ln>
          <a:effectLst/>
        </p:spPr>
        <p:txBody>
          <a:bodyPr wrap="none">
            <a:spAutoFit/>
          </a:bodyPr>
          <a:lstStyle/>
          <a:p>
            <a:pPr algn="l"/>
            <a:r>
              <a:rPr lang="en-US" altLang="zh-CN" sz="3000">
                <a:solidFill>
                  <a:schemeClr val="tx2"/>
                </a:solidFill>
                <a:ea typeface="楷体_GB2312" pitchFamily="49" charset="-122"/>
              </a:rPr>
              <a:t>K</a:t>
            </a:r>
            <a:r>
              <a:rPr lang="en-US" altLang="zh-CN" sz="3000" baseline="-25000">
                <a:solidFill>
                  <a:schemeClr val="tx2"/>
                </a:solidFill>
                <a:ea typeface="楷体_GB2312" pitchFamily="49" charset="-122"/>
              </a:rPr>
              <a:t>1</a:t>
            </a:r>
            <a:r>
              <a:rPr lang="en-US" altLang="zh-CN" sz="3000">
                <a:solidFill>
                  <a:schemeClr val="tx2"/>
                </a:solidFill>
                <a:ea typeface="楷体_GB2312" pitchFamily="49" charset="-122"/>
              </a:rPr>
              <a:t>&lt;K</a:t>
            </a:r>
            <a:r>
              <a:rPr lang="en-US" altLang="zh-CN" sz="3000" baseline="-25000">
                <a:solidFill>
                  <a:schemeClr val="tx2"/>
                </a:solidFill>
                <a:ea typeface="楷体_GB2312" pitchFamily="49" charset="-122"/>
              </a:rPr>
              <a:t>2</a:t>
            </a:r>
            <a:r>
              <a:rPr lang="en-US" altLang="zh-CN" sz="3000">
                <a:solidFill>
                  <a:schemeClr val="tx2"/>
                </a:solidFill>
                <a:ea typeface="楷体_GB2312" pitchFamily="49" charset="-122"/>
              </a:rPr>
              <a:t>&lt;K</a:t>
            </a:r>
            <a:r>
              <a:rPr lang="en-US" altLang="zh-CN" sz="3000" baseline="-25000">
                <a:solidFill>
                  <a:schemeClr val="tx2"/>
                </a:solidFill>
                <a:ea typeface="楷体_GB2312" pitchFamily="49" charset="-122"/>
              </a:rPr>
              <a:t>3</a:t>
            </a:r>
          </a:p>
        </p:txBody>
      </p:sp>
      <p:sp>
        <p:nvSpPr>
          <p:cNvPr id="20" name="Text Box 22"/>
          <p:cNvSpPr txBox="1">
            <a:spLocks noChangeArrowheads="1"/>
          </p:cNvSpPr>
          <p:nvPr/>
        </p:nvSpPr>
        <p:spPr bwMode="auto">
          <a:xfrm>
            <a:off x="381000" y="4010025"/>
            <a:ext cx="1817688"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3</a:t>
            </a:r>
            <a:r>
              <a:rPr lang="en-US" altLang="zh-CN" sz="3000">
                <a:ea typeface="楷体_GB2312" pitchFamily="49" charset="-122"/>
              </a:rPr>
              <a:t>&lt;K</a:t>
            </a:r>
            <a:r>
              <a:rPr lang="en-US" altLang="zh-CN" sz="3000" baseline="-25000">
                <a:ea typeface="楷体_GB2312" pitchFamily="49" charset="-122"/>
              </a:rPr>
              <a:t>2</a:t>
            </a:r>
            <a:r>
              <a:rPr lang="en-US" altLang="zh-CN" sz="3000">
                <a:ea typeface="楷体_GB2312" pitchFamily="49" charset="-122"/>
              </a:rPr>
              <a:t>&lt;K</a:t>
            </a:r>
            <a:r>
              <a:rPr lang="en-US" altLang="zh-CN" sz="3000" baseline="-25000">
                <a:ea typeface="楷体_GB2312" pitchFamily="49" charset="-122"/>
              </a:rPr>
              <a:t>1</a:t>
            </a:r>
          </a:p>
        </p:txBody>
      </p:sp>
      <p:sp>
        <p:nvSpPr>
          <p:cNvPr id="21" name="Text Box 23"/>
          <p:cNvSpPr txBox="1">
            <a:spLocks noChangeArrowheads="1"/>
          </p:cNvSpPr>
          <p:nvPr/>
        </p:nvSpPr>
        <p:spPr bwMode="auto">
          <a:xfrm>
            <a:off x="2270125" y="3994150"/>
            <a:ext cx="1817688"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2</a:t>
            </a:r>
            <a:r>
              <a:rPr lang="en-US" altLang="zh-CN" sz="3000">
                <a:ea typeface="楷体_GB2312" pitchFamily="49" charset="-122"/>
              </a:rPr>
              <a:t>&lt;K</a:t>
            </a:r>
            <a:r>
              <a:rPr lang="en-US" altLang="zh-CN" sz="3000" baseline="-25000">
                <a:ea typeface="楷体_GB2312" pitchFamily="49" charset="-122"/>
              </a:rPr>
              <a:t>3</a:t>
            </a:r>
            <a:r>
              <a:rPr lang="en-US" altLang="zh-CN" sz="3000">
                <a:ea typeface="楷体_GB2312" pitchFamily="49" charset="-122"/>
              </a:rPr>
              <a:t>&lt;K</a:t>
            </a:r>
            <a:r>
              <a:rPr lang="en-US" altLang="zh-CN" sz="3000" baseline="-25000">
                <a:ea typeface="楷体_GB2312" pitchFamily="49" charset="-122"/>
              </a:rPr>
              <a:t>1</a:t>
            </a:r>
          </a:p>
        </p:txBody>
      </p:sp>
      <p:sp>
        <p:nvSpPr>
          <p:cNvPr id="22" name="Text Box 24"/>
          <p:cNvSpPr txBox="1">
            <a:spLocks noChangeArrowheads="1"/>
          </p:cNvSpPr>
          <p:nvPr/>
        </p:nvSpPr>
        <p:spPr bwMode="auto">
          <a:xfrm>
            <a:off x="4572000" y="4010025"/>
            <a:ext cx="1817688"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3</a:t>
            </a:r>
            <a:r>
              <a:rPr lang="en-US" altLang="zh-CN" sz="3000">
                <a:ea typeface="楷体_GB2312" pitchFamily="49" charset="-122"/>
              </a:rPr>
              <a:t>&lt;K</a:t>
            </a:r>
            <a:r>
              <a:rPr lang="en-US" altLang="zh-CN" sz="3000" baseline="-25000">
                <a:ea typeface="楷体_GB2312" pitchFamily="49" charset="-122"/>
              </a:rPr>
              <a:t>1</a:t>
            </a:r>
            <a:r>
              <a:rPr lang="en-US" altLang="zh-CN" sz="3000">
                <a:ea typeface="楷体_GB2312" pitchFamily="49" charset="-122"/>
              </a:rPr>
              <a:t>&lt;K</a:t>
            </a:r>
            <a:r>
              <a:rPr lang="en-US" altLang="zh-CN" sz="3000" baseline="-25000">
                <a:ea typeface="楷体_GB2312" pitchFamily="49" charset="-122"/>
              </a:rPr>
              <a:t>2</a:t>
            </a:r>
          </a:p>
        </p:txBody>
      </p:sp>
      <p:sp>
        <p:nvSpPr>
          <p:cNvPr id="23" name="Text Box 26"/>
          <p:cNvSpPr txBox="1">
            <a:spLocks noChangeArrowheads="1"/>
          </p:cNvSpPr>
          <p:nvPr/>
        </p:nvSpPr>
        <p:spPr bwMode="auto">
          <a:xfrm>
            <a:off x="6629400" y="4010025"/>
            <a:ext cx="1817688" cy="549275"/>
          </a:xfrm>
          <a:prstGeom prst="rect">
            <a:avLst/>
          </a:prstGeom>
          <a:noFill/>
          <a:ln w="9525">
            <a:noFill/>
            <a:miter lim="800000"/>
            <a:headEnd/>
            <a:tailEnd/>
          </a:ln>
          <a:effectLst/>
        </p:spPr>
        <p:txBody>
          <a:bodyPr wrap="none">
            <a:spAutoFit/>
          </a:bodyPr>
          <a:lstStyle/>
          <a:p>
            <a:pPr algn="l"/>
            <a:r>
              <a:rPr lang="en-US" altLang="zh-CN" sz="3000">
                <a:ea typeface="楷体_GB2312" pitchFamily="49" charset="-122"/>
              </a:rPr>
              <a:t>K</a:t>
            </a:r>
            <a:r>
              <a:rPr lang="en-US" altLang="zh-CN" sz="3000" baseline="-25000">
                <a:ea typeface="楷体_GB2312" pitchFamily="49" charset="-122"/>
              </a:rPr>
              <a:t>1</a:t>
            </a:r>
            <a:r>
              <a:rPr lang="en-US" altLang="zh-CN" sz="3000">
                <a:ea typeface="楷体_GB2312" pitchFamily="49" charset="-122"/>
              </a:rPr>
              <a:t>&lt;K</a:t>
            </a:r>
            <a:r>
              <a:rPr lang="en-US" altLang="zh-CN" sz="3000" baseline="-25000">
                <a:ea typeface="楷体_GB2312" pitchFamily="49" charset="-122"/>
              </a:rPr>
              <a:t>3</a:t>
            </a:r>
            <a:r>
              <a:rPr lang="en-US" altLang="zh-CN" sz="3000">
                <a:ea typeface="楷体_GB2312" pitchFamily="49" charset="-122"/>
              </a:rPr>
              <a:t>&lt;K</a:t>
            </a:r>
            <a:r>
              <a:rPr lang="en-US" altLang="zh-CN" sz="3000" baseline="-25000">
                <a:ea typeface="楷体_GB2312" pitchFamily="49" charset="-122"/>
              </a:rPr>
              <a:t>2</a:t>
            </a:r>
          </a:p>
        </p:txBody>
      </p:sp>
      <p:sp>
        <p:nvSpPr>
          <p:cNvPr id="24" name="Line 27"/>
          <p:cNvSpPr>
            <a:spLocks noChangeShapeType="1"/>
          </p:cNvSpPr>
          <p:nvPr/>
        </p:nvSpPr>
        <p:spPr bwMode="auto">
          <a:xfrm flipH="1">
            <a:off x="3429000" y="1647825"/>
            <a:ext cx="457200" cy="381000"/>
          </a:xfrm>
          <a:prstGeom prst="line">
            <a:avLst/>
          </a:prstGeom>
          <a:noFill/>
          <a:ln w="28575">
            <a:solidFill>
              <a:schemeClr val="tx2"/>
            </a:solidFill>
            <a:round/>
            <a:headEnd/>
            <a:tailEnd/>
          </a:ln>
          <a:effectLst/>
        </p:spPr>
        <p:txBody>
          <a:bodyPr wrap="none" anchor="ctr"/>
          <a:lstStyle/>
          <a:p>
            <a:endParaRPr lang="zh-CN" altLang="en-US"/>
          </a:p>
        </p:txBody>
      </p:sp>
      <p:sp>
        <p:nvSpPr>
          <p:cNvPr id="25" name="Line 28"/>
          <p:cNvSpPr>
            <a:spLocks noChangeShapeType="1"/>
          </p:cNvSpPr>
          <p:nvPr/>
        </p:nvSpPr>
        <p:spPr bwMode="auto">
          <a:xfrm>
            <a:off x="5257800" y="1571625"/>
            <a:ext cx="914400" cy="381000"/>
          </a:xfrm>
          <a:prstGeom prst="line">
            <a:avLst/>
          </a:prstGeom>
          <a:noFill/>
          <a:ln w="28575">
            <a:solidFill>
              <a:schemeClr val="tx1"/>
            </a:solidFill>
            <a:round/>
            <a:headEnd/>
            <a:tailEnd/>
          </a:ln>
          <a:effectLst/>
        </p:spPr>
        <p:txBody>
          <a:bodyPr wrap="none" anchor="ctr"/>
          <a:lstStyle/>
          <a:p>
            <a:endParaRPr lang="zh-CN" altLang="en-US"/>
          </a:p>
        </p:txBody>
      </p:sp>
      <p:sp>
        <p:nvSpPr>
          <p:cNvPr id="26" name="Line 29"/>
          <p:cNvSpPr>
            <a:spLocks noChangeShapeType="1"/>
          </p:cNvSpPr>
          <p:nvPr/>
        </p:nvSpPr>
        <p:spPr bwMode="auto">
          <a:xfrm flipH="1">
            <a:off x="1828800" y="2333625"/>
            <a:ext cx="457200" cy="609600"/>
          </a:xfrm>
          <a:prstGeom prst="line">
            <a:avLst/>
          </a:prstGeom>
          <a:noFill/>
          <a:ln w="28575">
            <a:solidFill>
              <a:schemeClr val="tx1"/>
            </a:solidFill>
            <a:round/>
            <a:headEnd/>
            <a:tailEnd/>
          </a:ln>
          <a:effectLst/>
        </p:spPr>
        <p:txBody>
          <a:bodyPr wrap="none" anchor="ctr"/>
          <a:lstStyle/>
          <a:p>
            <a:endParaRPr lang="zh-CN" altLang="en-US"/>
          </a:p>
        </p:txBody>
      </p:sp>
      <p:sp>
        <p:nvSpPr>
          <p:cNvPr id="27" name="Line 30"/>
          <p:cNvSpPr>
            <a:spLocks noChangeShapeType="1"/>
          </p:cNvSpPr>
          <p:nvPr/>
        </p:nvSpPr>
        <p:spPr bwMode="auto">
          <a:xfrm>
            <a:off x="3581400" y="2409825"/>
            <a:ext cx="304800" cy="533400"/>
          </a:xfrm>
          <a:prstGeom prst="line">
            <a:avLst/>
          </a:prstGeom>
          <a:noFill/>
          <a:ln w="28575">
            <a:solidFill>
              <a:schemeClr val="tx1"/>
            </a:solidFill>
            <a:round/>
            <a:headEnd/>
            <a:tailEnd/>
          </a:ln>
          <a:effectLst/>
        </p:spPr>
        <p:txBody>
          <a:bodyPr wrap="none" anchor="ctr"/>
          <a:lstStyle/>
          <a:p>
            <a:endParaRPr lang="zh-CN" altLang="en-US"/>
          </a:p>
        </p:txBody>
      </p:sp>
      <p:sp>
        <p:nvSpPr>
          <p:cNvPr id="28" name="Line 31"/>
          <p:cNvSpPr>
            <a:spLocks noChangeShapeType="1"/>
          </p:cNvSpPr>
          <p:nvPr/>
        </p:nvSpPr>
        <p:spPr bwMode="auto">
          <a:xfrm flipH="1">
            <a:off x="5791200" y="2409825"/>
            <a:ext cx="76200" cy="533400"/>
          </a:xfrm>
          <a:prstGeom prst="line">
            <a:avLst/>
          </a:prstGeom>
          <a:noFill/>
          <a:ln w="28575">
            <a:solidFill>
              <a:schemeClr val="tx1"/>
            </a:solidFill>
            <a:round/>
            <a:headEnd/>
            <a:tailEnd/>
          </a:ln>
          <a:effectLst/>
        </p:spPr>
        <p:txBody>
          <a:bodyPr wrap="none" anchor="ctr"/>
          <a:lstStyle/>
          <a:p>
            <a:endParaRPr lang="zh-CN" altLang="en-US"/>
          </a:p>
        </p:txBody>
      </p:sp>
      <p:sp>
        <p:nvSpPr>
          <p:cNvPr id="29" name="Line 32"/>
          <p:cNvSpPr>
            <a:spLocks noChangeShapeType="1"/>
          </p:cNvSpPr>
          <p:nvPr/>
        </p:nvSpPr>
        <p:spPr bwMode="auto">
          <a:xfrm>
            <a:off x="6934200" y="2409825"/>
            <a:ext cx="762000" cy="533400"/>
          </a:xfrm>
          <a:prstGeom prst="line">
            <a:avLst/>
          </a:prstGeom>
          <a:noFill/>
          <a:ln w="28575">
            <a:solidFill>
              <a:schemeClr val="tx1"/>
            </a:solidFill>
            <a:round/>
            <a:headEnd/>
            <a:tailEnd/>
          </a:ln>
          <a:effectLst/>
        </p:spPr>
        <p:txBody>
          <a:bodyPr wrap="none" anchor="ctr"/>
          <a:lstStyle/>
          <a:p>
            <a:endParaRPr lang="zh-CN" altLang="en-US"/>
          </a:p>
        </p:txBody>
      </p:sp>
      <p:sp>
        <p:nvSpPr>
          <p:cNvPr id="30" name="Line 33"/>
          <p:cNvSpPr>
            <a:spLocks noChangeShapeType="1"/>
          </p:cNvSpPr>
          <p:nvPr/>
        </p:nvSpPr>
        <p:spPr bwMode="auto">
          <a:xfrm flipH="1">
            <a:off x="1219200" y="3476625"/>
            <a:ext cx="381000" cy="533400"/>
          </a:xfrm>
          <a:prstGeom prst="line">
            <a:avLst/>
          </a:prstGeom>
          <a:noFill/>
          <a:ln w="28575">
            <a:solidFill>
              <a:schemeClr val="tx1"/>
            </a:solidFill>
            <a:round/>
            <a:headEnd/>
            <a:tailEnd/>
          </a:ln>
          <a:effectLst/>
        </p:spPr>
        <p:txBody>
          <a:bodyPr wrap="none" anchor="ctr"/>
          <a:lstStyle/>
          <a:p>
            <a:endParaRPr lang="zh-CN" altLang="en-US"/>
          </a:p>
        </p:txBody>
      </p:sp>
      <p:sp>
        <p:nvSpPr>
          <p:cNvPr id="31" name="Line 34"/>
          <p:cNvSpPr>
            <a:spLocks noChangeShapeType="1"/>
          </p:cNvSpPr>
          <p:nvPr/>
        </p:nvSpPr>
        <p:spPr bwMode="auto">
          <a:xfrm>
            <a:off x="2209800" y="3476625"/>
            <a:ext cx="838200" cy="533400"/>
          </a:xfrm>
          <a:prstGeom prst="line">
            <a:avLst/>
          </a:prstGeom>
          <a:noFill/>
          <a:ln w="28575">
            <a:solidFill>
              <a:schemeClr val="tx1"/>
            </a:solidFill>
            <a:round/>
            <a:headEnd/>
            <a:tailEnd/>
          </a:ln>
          <a:effectLst/>
        </p:spPr>
        <p:txBody>
          <a:bodyPr wrap="none" anchor="ctr"/>
          <a:lstStyle/>
          <a:p>
            <a:endParaRPr lang="zh-CN" altLang="en-US"/>
          </a:p>
        </p:txBody>
      </p:sp>
      <p:sp>
        <p:nvSpPr>
          <p:cNvPr id="32" name="Line 35"/>
          <p:cNvSpPr>
            <a:spLocks noChangeShapeType="1"/>
          </p:cNvSpPr>
          <p:nvPr/>
        </p:nvSpPr>
        <p:spPr bwMode="auto">
          <a:xfrm flipH="1">
            <a:off x="5257800" y="3476625"/>
            <a:ext cx="228600" cy="533400"/>
          </a:xfrm>
          <a:prstGeom prst="line">
            <a:avLst/>
          </a:prstGeom>
          <a:noFill/>
          <a:ln w="28575">
            <a:solidFill>
              <a:schemeClr val="tx1"/>
            </a:solidFill>
            <a:round/>
            <a:headEnd/>
            <a:tailEnd/>
          </a:ln>
          <a:effectLst/>
        </p:spPr>
        <p:txBody>
          <a:bodyPr wrap="none" anchor="ctr"/>
          <a:lstStyle/>
          <a:p>
            <a:endParaRPr lang="zh-CN" altLang="en-US"/>
          </a:p>
        </p:txBody>
      </p:sp>
      <p:sp>
        <p:nvSpPr>
          <p:cNvPr id="33" name="Line 36"/>
          <p:cNvSpPr>
            <a:spLocks noChangeShapeType="1"/>
          </p:cNvSpPr>
          <p:nvPr/>
        </p:nvSpPr>
        <p:spPr bwMode="auto">
          <a:xfrm>
            <a:off x="6248400" y="3400425"/>
            <a:ext cx="838200" cy="609600"/>
          </a:xfrm>
          <a:prstGeom prst="line">
            <a:avLst/>
          </a:prstGeom>
          <a:noFill/>
          <a:ln w="28575">
            <a:solidFill>
              <a:schemeClr val="tx1"/>
            </a:solidFill>
            <a:round/>
            <a:headEnd/>
            <a:tailEnd/>
          </a:ln>
          <a:effectLst/>
        </p:spPr>
        <p:txBody>
          <a:bodyPr wrap="none" anchor="ctr"/>
          <a:lstStyle/>
          <a:p>
            <a:endParaRPr lang="zh-CN" altLang="en-US"/>
          </a:p>
        </p:txBody>
      </p:sp>
      <p:sp>
        <p:nvSpPr>
          <p:cNvPr id="34" name="Text Box 37"/>
          <p:cNvSpPr txBox="1">
            <a:spLocks noChangeArrowheads="1"/>
          </p:cNvSpPr>
          <p:nvPr/>
        </p:nvSpPr>
        <p:spPr bwMode="auto">
          <a:xfrm>
            <a:off x="381000" y="4953000"/>
            <a:ext cx="7250703" cy="584775"/>
          </a:xfrm>
          <a:prstGeom prst="rect">
            <a:avLst/>
          </a:prstGeom>
          <a:noFill/>
          <a:ln w="9525">
            <a:noFill/>
            <a:miter lim="800000"/>
            <a:headEnd/>
            <a:tailEnd/>
          </a:ln>
          <a:effectLst/>
        </p:spPr>
        <p:txBody>
          <a:bodyPr wrap="none">
            <a:spAutoFit/>
          </a:bodyPr>
          <a:lstStyle/>
          <a:p>
            <a:pPr algn="l"/>
            <a:r>
              <a:rPr lang="zh-CN" altLang="en-US" sz="3200" b="1" dirty="0">
                <a:latin typeface="华文楷体" pitchFamily="2" charset="-122"/>
                <a:ea typeface="华文楷体" pitchFamily="2" charset="-122"/>
              </a:rPr>
              <a:t>１．树上的</a:t>
            </a:r>
            <a:r>
              <a:rPr lang="zh-CN" altLang="en-US" sz="3200" b="1" dirty="0">
                <a:solidFill>
                  <a:srgbClr val="0000FF"/>
                </a:solidFill>
                <a:latin typeface="华文楷体" pitchFamily="2" charset="-122"/>
                <a:ea typeface="华文楷体" pitchFamily="2" charset="-122"/>
              </a:rPr>
              <a:t>每一次“比较”都是必要的</a:t>
            </a:r>
            <a:r>
              <a:rPr lang="en-US" altLang="zh-CN" sz="3200" b="1" dirty="0">
                <a:latin typeface="华文楷体" pitchFamily="2" charset="-122"/>
                <a:ea typeface="华文楷体" pitchFamily="2" charset="-122"/>
              </a:rPr>
              <a:t>;</a:t>
            </a:r>
          </a:p>
        </p:txBody>
      </p:sp>
      <p:sp>
        <p:nvSpPr>
          <p:cNvPr id="35" name="Text Box 38"/>
          <p:cNvSpPr txBox="1">
            <a:spLocks noChangeArrowheads="1"/>
          </p:cNvSpPr>
          <p:nvPr/>
        </p:nvSpPr>
        <p:spPr bwMode="auto">
          <a:xfrm>
            <a:off x="381000" y="5638800"/>
            <a:ext cx="6647974" cy="523220"/>
          </a:xfrm>
          <a:prstGeom prst="rect">
            <a:avLst/>
          </a:prstGeom>
          <a:noFill/>
          <a:ln w="9525">
            <a:noFill/>
            <a:miter lim="800000"/>
            <a:headEnd/>
            <a:tailEnd/>
          </a:ln>
          <a:effectLst/>
        </p:spPr>
        <p:txBody>
          <a:bodyPr wrap="none">
            <a:spAutoFit/>
          </a:bodyPr>
          <a:lstStyle/>
          <a:p>
            <a:pPr algn="l"/>
            <a:r>
              <a:rPr lang="zh-CN" altLang="en-US" sz="2800" b="1" dirty="0">
                <a:latin typeface="华文楷体" pitchFamily="2" charset="-122"/>
                <a:ea typeface="华文楷体" pitchFamily="2" charset="-122"/>
              </a:rPr>
              <a:t>２．树上的</a:t>
            </a:r>
            <a:r>
              <a:rPr lang="zh-CN" altLang="en-US" sz="2800" b="1" dirty="0">
                <a:solidFill>
                  <a:srgbClr val="0000FF"/>
                </a:solidFill>
                <a:latin typeface="华文楷体" pitchFamily="2" charset="-122"/>
                <a:ea typeface="华文楷体" pitchFamily="2" charset="-122"/>
              </a:rPr>
              <a:t>叶子结点包含所有可能情况</a:t>
            </a:r>
            <a:r>
              <a:rPr lang="zh-CN" altLang="en-US" sz="2800" b="1" dirty="0">
                <a:latin typeface="华文楷体" pitchFamily="2" charset="-122"/>
                <a:ea typeface="华文楷体" pitchFamily="2" charset="-122"/>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5"/>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499"/>
                                          </p:stCondLst>
                                        </p:cTn>
                                        <p:tgtEl>
                                          <p:spTgt spid="6"/>
                                        </p:tgtEl>
                                        <p:attrNameLst>
                                          <p:attrName>style.visibility</p:attrName>
                                        </p:attrNameLst>
                                      </p:cBhvr>
                                      <p:to>
                                        <p:strVal val="visible"/>
                                      </p:to>
                                    </p:set>
                                  </p:child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499"/>
                                          </p:stCondLst>
                                        </p:cTn>
                                        <p:tgtEl>
                                          <p:spTgt spid="7"/>
                                        </p:tgtEl>
                                        <p:attrNameLst>
                                          <p:attrName>style.visibility</p:attrName>
                                        </p:attrNameLst>
                                      </p:cBhvr>
                                      <p:to>
                                        <p:strVal val="visible"/>
                                      </p:to>
                                    </p:set>
                                  </p:childTnLst>
                                </p:cTn>
                              </p:par>
                            </p:childTnLst>
                          </p:cTn>
                        </p:par>
                        <p:par>
                          <p:cTn id="24" fill="hold">
                            <p:stCondLst>
                              <p:cond delay="2500"/>
                            </p:stCondLst>
                            <p:childTnLst>
                              <p:par>
                                <p:cTn id="25" presetID="1" presetClass="entr" presetSubtype="0" fill="hold" grpId="0" nodeType="after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par>
                          <p:cTn id="27" fill="hold">
                            <p:stCondLst>
                              <p:cond delay="3000"/>
                            </p:stCondLst>
                            <p:childTnLst>
                              <p:par>
                                <p:cTn id="28" presetID="1" presetClass="entr" presetSubtype="0" fill="hold" grpId="0" nodeType="afterEffect">
                                  <p:stCondLst>
                                    <p:cond delay="0"/>
                                  </p:stCondLst>
                                  <p:childTnLst>
                                    <p:set>
                                      <p:cBhvr>
                                        <p:cTn id="29" dur="1" fill="hold">
                                          <p:stCondLst>
                                            <p:cond delay="499"/>
                                          </p:stCondLst>
                                        </p:cTn>
                                        <p:tgtEl>
                                          <p:spTgt spid="9"/>
                                        </p:tgtEl>
                                        <p:attrNameLst>
                                          <p:attrName>style.visibility</p:attrName>
                                        </p:attrNameLst>
                                      </p:cBhvr>
                                      <p:to>
                                        <p:strVal val="visible"/>
                                      </p:to>
                                    </p:set>
                                  </p:childTnLst>
                                </p:cTn>
                              </p:par>
                            </p:childTnLst>
                          </p:cTn>
                        </p:par>
                        <p:par>
                          <p:cTn id="30" fill="hold">
                            <p:stCondLst>
                              <p:cond delay="3500"/>
                            </p:stCondLst>
                            <p:childTnLst>
                              <p:par>
                                <p:cTn id="31" presetID="1" presetClass="entr" presetSubtype="0" fill="hold" grpId="0" nodeType="afterEffect">
                                  <p:stCondLst>
                                    <p:cond delay="0"/>
                                  </p:stCondLst>
                                  <p:childTnLst>
                                    <p:set>
                                      <p:cBhvr>
                                        <p:cTn id="32" dur="1" fill="hold">
                                          <p:stCondLst>
                                            <p:cond delay="499"/>
                                          </p:stCondLst>
                                        </p:cTn>
                                        <p:tgtEl>
                                          <p:spTgt spid="10"/>
                                        </p:tgtEl>
                                        <p:attrNameLst>
                                          <p:attrName>style.visibility</p:attrName>
                                        </p:attrNameLst>
                                      </p:cBhvr>
                                      <p:to>
                                        <p:strVal val="visible"/>
                                      </p:to>
                                    </p:set>
                                  </p:childTnLst>
                                </p:cTn>
                              </p:par>
                            </p:childTnLst>
                          </p:cTn>
                        </p:par>
                        <p:par>
                          <p:cTn id="33" fill="hold">
                            <p:stCondLst>
                              <p:cond delay="4000"/>
                            </p:stCondLst>
                            <p:childTnLst>
                              <p:par>
                                <p:cTn id="34" presetID="1" presetClass="entr" presetSubtype="0" fill="hold" grpId="0" nodeType="afterEffect">
                                  <p:stCondLst>
                                    <p:cond delay="0"/>
                                  </p:stCondLst>
                                  <p:childTnLst>
                                    <p:set>
                                      <p:cBhvr>
                                        <p:cTn id="35" dur="1" fill="hold">
                                          <p:stCondLst>
                                            <p:cond delay="499"/>
                                          </p:stCondLst>
                                        </p:cTn>
                                        <p:tgtEl>
                                          <p:spTgt spid="11"/>
                                        </p:tgtEl>
                                        <p:attrNameLst>
                                          <p:attrName>style.visibility</p:attrName>
                                        </p:attrNameLst>
                                      </p:cBhvr>
                                      <p:to>
                                        <p:strVal val="visible"/>
                                      </p:to>
                                    </p:set>
                                  </p:childTnLst>
                                </p:cTn>
                              </p:par>
                            </p:childTnLst>
                          </p:cTn>
                        </p:par>
                        <p:par>
                          <p:cTn id="36" fill="hold">
                            <p:stCondLst>
                              <p:cond delay="4500"/>
                            </p:stCondLst>
                            <p:childTnLst>
                              <p:par>
                                <p:cTn id="37" presetID="1" presetClass="entr" presetSubtype="0" fill="hold" grpId="0" nodeType="afterEffect">
                                  <p:stCondLst>
                                    <p:cond delay="0"/>
                                  </p:stCondLst>
                                  <p:childTnLst>
                                    <p:set>
                                      <p:cBhvr>
                                        <p:cTn id="38" dur="1" fill="hold">
                                          <p:stCondLst>
                                            <p:cond delay="499"/>
                                          </p:stCondLst>
                                        </p:cTn>
                                        <p:tgtEl>
                                          <p:spTgt spid="12"/>
                                        </p:tgtEl>
                                        <p:attrNameLst>
                                          <p:attrName>style.visibility</p:attrName>
                                        </p:attrNameLst>
                                      </p:cBhvr>
                                      <p:to>
                                        <p:strVal val="visible"/>
                                      </p:to>
                                    </p:set>
                                  </p:childTnLst>
                                </p:cTn>
                              </p:par>
                            </p:childTnLst>
                          </p:cTn>
                        </p:par>
                        <p:par>
                          <p:cTn id="39" fill="hold">
                            <p:stCondLst>
                              <p:cond delay="5000"/>
                            </p:stCondLst>
                            <p:childTnLst>
                              <p:par>
                                <p:cTn id="40" presetID="1" presetClass="entr" presetSubtype="0" fill="hold" grpId="0" nodeType="afterEffect">
                                  <p:stCondLst>
                                    <p:cond delay="0"/>
                                  </p:stCondLst>
                                  <p:childTnLst>
                                    <p:set>
                                      <p:cBhvr>
                                        <p:cTn id="41" dur="1" fill="hold">
                                          <p:stCondLst>
                                            <p:cond delay="499"/>
                                          </p:stCondLst>
                                        </p:cTn>
                                        <p:tgtEl>
                                          <p:spTgt spid="13"/>
                                        </p:tgtEl>
                                        <p:attrNameLst>
                                          <p:attrName>style.visibility</p:attrName>
                                        </p:attrNameLst>
                                      </p:cBhvr>
                                      <p:to>
                                        <p:strVal val="visible"/>
                                      </p:to>
                                    </p:set>
                                  </p:childTnLst>
                                </p:cTn>
                              </p:par>
                            </p:childTnLst>
                          </p:cTn>
                        </p:par>
                        <p:par>
                          <p:cTn id="42" fill="hold">
                            <p:stCondLst>
                              <p:cond delay="5500"/>
                            </p:stCondLst>
                            <p:childTnLst>
                              <p:par>
                                <p:cTn id="43" presetID="1" presetClass="entr" presetSubtype="0" fill="hold" grpId="0" nodeType="afterEffect">
                                  <p:stCondLst>
                                    <p:cond delay="0"/>
                                  </p:stCondLst>
                                  <p:childTnLst>
                                    <p:set>
                                      <p:cBhvr>
                                        <p:cTn id="44" dur="1" fill="hold">
                                          <p:stCondLst>
                                            <p:cond delay="499"/>
                                          </p:stCondLst>
                                        </p:cTn>
                                        <p:tgtEl>
                                          <p:spTgt spid="14"/>
                                        </p:tgtEl>
                                        <p:attrNameLst>
                                          <p:attrName>style.visibility</p:attrName>
                                        </p:attrNameLst>
                                      </p:cBhvr>
                                      <p:to>
                                        <p:strVal val="visible"/>
                                      </p:to>
                                    </p:set>
                                  </p:childTnLst>
                                </p:cTn>
                              </p:par>
                            </p:childTnLst>
                          </p:cTn>
                        </p:par>
                        <p:par>
                          <p:cTn id="45" fill="hold">
                            <p:stCondLst>
                              <p:cond delay="6000"/>
                            </p:stCondLst>
                            <p:childTnLst>
                              <p:par>
                                <p:cTn id="46" presetID="1" presetClass="entr" presetSubtype="0" fill="hold" grpId="0" nodeType="afterEffect">
                                  <p:stCondLst>
                                    <p:cond delay="0"/>
                                  </p:stCondLst>
                                  <p:childTnLst>
                                    <p:set>
                                      <p:cBhvr>
                                        <p:cTn id="47" dur="1" fill="hold">
                                          <p:stCondLst>
                                            <p:cond delay="499"/>
                                          </p:stCondLst>
                                        </p:cTn>
                                        <p:tgtEl>
                                          <p:spTgt spid="15"/>
                                        </p:tgtEl>
                                        <p:attrNameLst>
                                          <p:attrName>style.visibility</p:attrName>
                                        </p:attrNameLst>
                                      </p:cBhvr>
                                      <p:to>
                                        <p:strVal val="visible"/>
                                      </p:to>
                                    </p:set>
                                  </p:childTnLst>
                                </p:cTn>
                              </p:par>
                            </p:childTnLst>
                          </p:cTn>
                        </p:par>
                        <p:par>
                          <p:cTn id="48" fill="hold">
                            <p:stCondLst>
                              <p:cond delay="6500"/>
                            </p:stCondLst>
                            <p:childTnLst>
                              <p:par>
                                <p:cTn id="49" presetID="1" presetClass="entr" presetSubtype="0" fill="hold" grpId="0" nodeType="afterEffect">
                                  <p:stCondLst>
                                    <p:cond delay="0"/>
                                  </p:stCondLst>
                                  <p:childTnLst>
                                    <p:set>
                                      <p:cBhvr>
                                        <p:cTn id="50" dur="1" fill="hold">
                                          <p:stCondLst>
                                            <p:cond delay="499"/>
                                          </p:stCondLst>
                                        </p:cTn>
                                        <p:tgtEl>
                                          <p:spTgt spid="16"/>
                                        </p:tgtEl>
                                        <p:attrNameLst>
                                          <p:attrName>style.visibility</p:attrName>
                                        </p:attrNameLst>
                                      </p:cBhvr>
                                      <p:to>
                                        <p:strVal val="visible"/>
                                      </p:to>
                                    </p:set>
                                  </p:childTnLst>
                                </p:cTn>
                              </p:par>
                            </p:childTnLst>
                          </p:cTn>
                        </p:par>
                        <p:par>
                          <p:cTn id="51" fill="hold">
                            <p:stCondLst>
                              <p:cond delay="7000"/>
                            </p:stCondLst>
                            <p:childTnLst>
                              <p:par>
                                <p:cTn id="52" presetID="1" presetClass="entr" presetSubtype="0" fill="hold" grpId="0" nodeType="afterEffect">
                                  <p:stCondLst>
                                    <p:cond delay="0"/>
                                  </p:stCondLst>
                                  <p:childTnLst>
                                    <p:set>
                                      <p:cBhvr>
                                        <p:cTn id="53" dur="1" fill="hold">
                                          <p:stCondLst>
                                            <p:cond delay="499"/>
                                          </p:stCondLst>
                                        </p:cTn>
                                        <p:tgtEl>
                                          <p:spTgt spid="17"/>
                                        </p:tgtEl>
                                        <p:attrNameLst>
                                          <p:attrName>style.visibility</p:attrName>
                                        </p:attrNameLst>
                                      </p:cBhvr>
                                      <p:to>
                                        <p:strVal val="visible"/>
                                      </p:to>
                                    </p:set>
                                  </p:childTnLst>
                                </p:cTn>
                              </p:par>
                            </p:childTnLst>
                          </p:cTn>
                        </p:par>
                        <p:par>
                          <p:cTn id="54" fill="hold">
                            <p:stCondLst>
                              <p:cond delay="7500"/>
                            </p:stCondLst>
                            <p:childTnLst>
                              <p:par>
                                <p:cTn id="55" presetID="1" presetClass="entr" presetSubtype="0" fill="hold" grpId="0" nodeType="afterEffect">
                                  <p:stCondLst>
                                    <p:cond delay="0"/>
                                  </p:stCondLst>
                                  <p:childTnLst>
                                    <p:set>
                                      <p:cBhvr>
                                        <p:cTn id="56" dur="1" fill="hold">
                                          <p:stCondLst>
                                            <p:cond delay="499"/>
                                          </p:stCondLst>
                                        </p:cTn>
                                        <p:tgtEl>
                                          <p:spTgt spid="18"/>
                                        </p:tgtEl>
                                        <p:attrNameLst>
                                          <p:attrName>style.visibility</p:attrName>
                                        </p:attrNameLst>
                                      </p:cBhvr>
                                      <p:to>
                                        <p:strVal val="visible"/>
                                      </p:to>
                                    </p:set>
                                  </p:childTnLst>
                                </p:cTn>
                              </p:par>
                            </p:childTnLst>
                          </p:cTn>
                        </p:par>
                        <p:par>
                          <p:cTn id="57" fill="hold">
                            <p:stCondLst>
                              <p:cond delay="8000"/>
                            </p:stCondLst>
                            <p:childTnLst>
                              <p:par>
                                <p:cTn id="58" presetID="1" presetClass="entr" presetSubtype="0" fill="hold" grpId="0" nodeType="afterEffect">
                                  <p:stCondLst>
                                    <p:cond delay="0"/>
                                  </p:stCondLst>
                                  <p:childTnLst>
                                    <p:set>
                                      <p:cBhvr>
                                        <p:cTn id="59" dur="1" fill="hold">
                                          <p:stCondLst>
                                            <p:cond delay="499"/>
                                          </p:stCondLst>
                                        </p:cTn>
                                        <p:tgtEl>
                                          <p:spTgt spid="19"/>
                                        </p:tgtEl>
                                        <p:attrNameLst>
                                          <p:attrName>style.visibility</p:attrName>
                                        </p:attrNameLst>
                                      </p:cBhvr>
                                      <p:to>
                                        <p:strVal val="visible"/>
                                      </p:to>
                                    </p:set>
                                  </p:childTnLst>
                                </p:cTn>
                              </p:par>
                            </p:childTnLst>
                          </p:cTn>
                        </p:par>
                        <p:par>
                          <p:cTn id="60" fill="hold">
                            <p:stCondLst>
                              <p:cond delay="8500"/>
                            </p:stCondLst>
                            <p:childTnLst>
                              <p:par>
                                <p:cTn id="61" presetID="1" presetClass="entr" presetSubtype="0" fill="hold" grpId="0" nodeType="afterEffect">
                                  <p:stCondLst>
                                    <p:cond delay="0"/>
                                  </p:stCondLst>
                                  <p:childTnLst>
                                    <p:set>
                                      <p:cBhvr>
                                        <p:cTn id="62" dur="1" fill="hold">
                                          <p:stCondLst>
                                            <p:cond delay="499"/>
                                          </p:stCondLst>
                                        </p:cTn>
                                        <p:tgtEl>
                                          <p:spTgt spid="20"/>
                                        </p:tgtEl>
                                        <p:attrNameLst>
                                          <p:attrName>style.visibility</p:attrName>
                                        </p:attrNameLst>
                                      </p:cBhvr>
                                      <p:to>
                                        <p:strVal val="visible"/>
                                      </p:to>
                                    </p:set>
                                  </p:childTnLst>
                                </p:cTn>
                              </p:par>
                            </p:childTnLst>
                          </p:cTn>
                        </p:par>
                        <p:par>
                          <p:cTn id="63" fill="hold">
                            <p:stCondLst>
                              <p:cond delay="9000"/>
                            </p:stCondLst>
                            <p:childTnLst>
                              <p:par>
                                <p:cTn id="64" presetID="1" presetClass="entr" presetSubtype="0" fill="hold" grpId="0" nodeType="afterEffect">
                                  <p:stCondLst>
                                    <p:cond delay="0"/>
                                  </p:stCondLst>
                                  <p:childTnLst>
                                    <p:set>
                                      <p:cBhvr>
                                        <p:cTn id="65" dur="1" fill="hold">
                                          <p:stCondLst>
                                            <p:cond delay="499"/>
                                          </p:stCondLst>
                                        </p:cTn>
                                        <p:tgtEl>
                                          <p:spTgt spid="21"/>
                                        </p:tgtEl>
                                        <p:attrNameLst>
                                          <p:attrName>style.visibility</p:attrName>
                                        </p:attrNameLst>
                                      </p:cBhvr>
                                      <p:to>
                                        <p:strVal val="visible"/>
                                      </p:to>
                                    </p:set>
                                  </p:childTnLst>
                                </p:cTn>
                              </p:par>
                            </p:childTnLst>
                          </p:cTn>
                        </p:par>
                        <p:par>
                          <p:cTn id="66" fill="hold">
                            <p:stCondLst>
                              <p:cond delay="9500"/>
                            </p:stCondLst>
                            <p:childTnLst>
                              <p:par>
                                <p:cTn id="67" presetID="1" presetClass="entr" presetSubtype="0" fill="hold" grpId="0" nodeType="afterEffect">
                                  <p:stCondLst>
                                    <p:cond delay="0"/>
                                  </p:stCondLst>
                                  <p:childTnLst>
                                    <p:set>
                                      <p:cBhvr>
                                        <p:cTn id="68" dur="1" fill="hold">
                                          <p:stCondLst>
                                            <p:cond delay="499"/>
                                          </p:stCondLst>
                                        </p:cTn>
                                        <p:tgtEl>
                                          <p:spTgt spid="22"/>
                                        </p:tgtEl>
                                        <p:attrNameLst>
                                          <p:attrName>style.visibility</p:attrName>
                                        </p:attrNameLst>
                                      </p:cBhvr>
                                      <p:to>
                                        <p:strVal val="visible"/>
                                      </p:to>
                                    </p:set>
                                  </p:childTnLst>
                                </p:cTn>
                              </p:par>
                            </p:childTnLst>
                          </p:cTn>
                        </p:par>
                        <p:par>
                          <p:cTn id="69" fill="hold">
                            <p:stCondLst>
                              <p:cond delay="10000"/>
                            </p:stCondLst>
                            <p:childTnLst>
                              <p:par>
                                <p:cTn id="70" presetID="1" presetClass="entr" presetSubtype="0" fill="hold" grpId="0" nodeType="afterEffect">
                                  <p:stCondLst>
                                    <p:cond delay="0"/>
                                  </p:stCondLst>
                                  <p:childTnLst>
                                    <p:set>
                                      <p:cBhvr>
                                        <p:cTn id="71" dur="1" fill="hold">
                                          <p:stCondLst>
                                            <p:cond delay="499"/>
                                          </p:stCondLst>
                                        </p:cTn>
                                        <p:tgtEl>
                                          <p:spTgt spid="23"/>
                                        </p:tgtEl>
                                        <p:attrNameLst>
                                          <p:attrName>style.visibility</p:attrName>
                                        </p:attrNameLst>
                                      </p:cBhvr>
                                      <p:to>
                                        <p:strVal val="visible"/>
                                      </p:to>
                                    </p:set>
                                  </p:childTnLst>
                                </p:cTn>
                              </p:par>
                            </p:childTnLst>
                          </p:cTn>
                        </p:par>
                        <p:par>
                          <p:cTn id="72" fill="hold">
                            <p:stCondLst>
                              <p:cond delay="10500"/>
                            </p:stCondLst>
                            <p:childTnLst>
                              <p:par>
                                <p:cTn id="73" presetID="1" presetClass="entr" presetSubtype="0" fill="hold" grpId="0" nodeType="afterEffect">
                                  <p:stCondLst>
                                    <p:cond delay="0"/>
                                  </p:stCondLst>
                                  <p:childTnLst>
                                    <p:set>
                                      <p:cBhvr>
                                        <p:cTn id="74" dur="1" fill="hold">
                                          <p:stCondLst>
                                            <p:cond delay="499"/>
                                          </p:stCondLst>
                                        </p:cTn>
                                        <p:tgtEl>
                                          <p:spTgt spid="24"/>
                                        </p:tgtEl>
                                        <p:attrNameLst>
                                          <p:attrName>style.visibility</p:attrName>
                                        </p:attrNameLst>
                                      </p:cBhvr>
                                      <p:to>
                                        <p:strVal val="visible"/>
                                      </p:to>
                                    </p:set>
                                  </p:childTnLst>
                                </p:cTn>
                              </p:par>
                            </p:childTnLst>
                          </p:cTn>
                        </p:par>
                        <p:par>
                          <p:cTn id="75" fill="hold">
                            <p:stCondLst>
                              <p:cond delay="11000"/>
                            </p:stCondLst>
                            <p:childTnLst>
                              <p:par>
                                <p:cTn id="76" presetID="1" presetClass="entr" presetSubtype="0" fill="hold" grpId="0" nodeType="afterEffect">
                                  <p:stCondLst>
                                    <p:cond delay="0"/>
                                  </p:stCondLst>
                                  <p:childTnLst>
                                    <p:set>
                                      <p:cBhvr>
                                        <p:cTn id="77" dur="1" fill="hold">
                                          <p:stCondLst>
                                            <p:cond delay="499"/>
                                          </p:stCondLst>
                                        </p:cTn>
                                        <p:tgtEl>
                                          <p:spTgt spid="25"/>
                                        </p:tgtEl>
                                        <p:attrNameLst>
                                          <p:attrName>style.visibility</p:attrName>
                                        </p:attrNameLst>
                                      </p:cBhvr>
                                      <p:to>
                                        <p:strVal val="visible"/>
                                      </p:to>
                                    </p:set>
                                  </p:childTnLst>
                                </p:cTn>
                              </p:par>
                            </p:childTnLst>
                          </p:cTn>
                        </p:par>
                        <p:par>
                          <p:cTn id="78" fill="hold">
                            <p:stCondLst>
                              <p:cond delay="11500"/>
                            </p:stCondLst>
                            <p:childTnLst>
                              <p:par>
                                <p:cTn id="79" presetID="1" presetClass="entr" presetSubtype="0" fill="hold" grpId="0" nodeType="afterEffect">
                                  <p:stCondLst>
                                    <p:cond delay="0"/>
                                  </p:stCondLst>
                                  <p:childTnLst>
                                    <p:set>
                                      <p:cBhvr>
                                        <p:cTn id="80" dur="1" fill="hold">
                                          <p:stCondLst>
                                            <p:cond delay="499"/>
                                          </p:stCondLst>
                                        </p:cTn>
                                        <p:tgtEl>
                                          <p:spTgt spid="26"/>
                                        </p:tgtEl>
                                        <p:attrNameLst>
                                          <p:attrName>style.visibility</p:attrName>
                                        </p:attrNameLst>
                                      </p:cBhvr>
                                      <p:to>
                                        <p:strVal val="visible"/>
                                      </p:to>
                                    </p:set>
                                  </p:childTnLst>
                                </p:cTn>
                              </p:par>
                            </p:childTnLst>
                          </p:cTn>
                        </p:par>
                        <p:par>
                          <p:cTn id="81" fill="hold">
                            <p:stCondLst>
                              <p:cond delay="12000"/>
                            </p:stCondLst>
                            <p:childTnLst>
                              <p:par>
                                <p:cTn id="82" presetID="1" presetClass="entr" presetSubtype="0" fill="hold" grpId="0" nodeType="afterEffect">
                                  <p:stCondLst>
                                    <p:cond delay="0"/>
                                  </p:stCondLst>
                                  <p:childTnLst>
                                    <p:set>
                                      <p:cBhvr>
                                        <p:cTn id="83" dur="1" fill="hold">
                                          <p:stCondLst>
                                            <p:cond delay="499"/>
                                          </p:stCondLst>
                                        </p:cTn>
                                        <p:tgtEl>
                                          <p:spTgt spid="27"/>
                                        </p:tgtEl>
                                        <p:attrNameLst>
                                          <p:attrName>style.visibility</p:attrName>
                                        </p:attrNameLst>
                                      </p:cBhvr>
                                      <p:to>
                                        <p:strVal val="visible"/>
                                      </p:to>
                                    </p:set>
                                  </p:childTnLst>
                                </p:cTn>
                              </p:par>
                            </p:childTnLst>
                          </p:cTn>
                        </p:par>
                        <p:par>
                          <p:cTn id="84" fill="hold">
                            <p:stCondLst>
                              <p:cond delay="12500"/>
                            </p:stCondLst>
                            <p:childTnLst>
                              <p:par>
                                <p:cTn id="85" presetID="1" presetClass="entr" presetSubtype="0" fill="hold" grpId="0" nodeType="afterEffect">
                                  <p:stCondLst>
                                    <p:cond delay="0"/>
                                  </p:stCondLst>
                                  <p:childTnLst>
                                    <p:set>
                                      <p:cBhvr>
                                        <p:cTn id="86" dur="1" fill="hold">
                                          <p:stCondLst>
                                            <p:cond delay="499"/>
                                          </p:stCondLst>
                                        </p:cTn>
                                        <p:tgtEl>
                                          <p:spTgt spid="28"/>
                                        </p:tgtEl>
                                        <p:attrNameLst>
                                          <p:attrName>style.visibility</p:attrName>
                                        </p:attrNameLst>
                                      </p:cBhvr>
                                      <p:to>
                                        <p:strVal val="visible"/>
                                      </p:to>
                                    </p:set>
                                  </p:childTnLst>
                                </p:cTn>
                              </p:par>
                            </p:childTnLst>
                          </p:cTn>
                        </p:par>
                        <p:par>
                          <p:cTn id="87" fill="hold">
                            <p:stCondLst>
                              <p:cond delay="13000"/>
                            </p:stCondLst>
                            <p:childTnLst>
                              <p:par>
                                <p:cTn id="88" presetID="1" presetClass="entr" presetSubtype="0" fill="hold" grpId="0" nodeType="afterEffect">
                                  <p:stCondLst>
                                    <p:cond delay="0"/>
                                  </p:stCondLst>
                                  <p:childTnLst>
                                    <p:set>
                                      <p:cBhvr>
                                        <p:cTn id="89" dur="1" fill="hold">
                                          <p:stCondLst>
                                            <p:cond delay="499"/>
                                          </p:stCondLst>
                                        </p:cTn>
                                        <p:tgtEl>
                                          <p:spTgt spid="29"/>
                                        </p:tgtEl>
                                        <p:attrNameLst>
                                          <p:attrName>style.visibility</p:attrName>
                                        </p:attrNameLst>
                                      </p:cBhvr>
                                      <p:to>
                                        <p:strVal val="visible"/>
                                      </p:to>
                                    </p:set>
                                  </p:childTnLst>
                                </p:cTn>
                              </p:par>
                            </p:childTnLst>
                          </p:cTn>
                        </p:par>
                        <p:par>
                          <p:cTn id="90" fill="hold">
                            <p:stCondLst>
                              <p:cond delay="13500"/>
                            </p:stCondLst>
                            <p:childTnLst>
                              <p:par>
                                <p:cTn id="91" presetID="1" presetClass="entr" presetSubtype="0" fill="hold" grpId="0" nodeType="afterEffect">
                                  <p:stCondLst>
                                    <p:cond delay="0"/>
                                  </p:stCondLst>
                                  <p:childTnLst>
                                    <p:set>
                                      <p:cBhvr>
                                        <p:cTn id="92" dur="1" fill="hold">
                                          <p:stCondLst>
                                            <p:cond delay="499"/>
                                          </p:stCondLst>
                                        </p:cTn>
                                        <p:tgtEl>
                                          <p:spTgt spid="30"/>
                                        </p:tgtEl>
                                        <p:attrNameLst>
                                          <p:attrName>style.visibility</p:attrName>
                                        </p:attrNameLst>
                                      </p:cBhvr>
                                      <p:to>
                                        <p:strVal val="visible"/>
                                      </p:to>
                                    </p:set>
                                  </p:childTnLst>
                                </p:cTn>
                              </p:par>
                            </p:childTnLst>
                          </p:cTn>
                        </p:par>
                        <p:par>
                          <p:cTn id="93" fill="hold">
                            <p:stCondLst>
                              <p:cond delay="14000"/>
                            </p:stCondLst>
                            <p:childTnLst>
                              <p:par>
                                <p:cTn id="94" presetID="1" presetClass="entr" presetSubtype="0" fill="hold" grpId="0" nodeType="afterEffect">
                                  <p:stCondLst>
                                    <p:cond delay="0"/>
                                  </p:stCondLst>
                                  <p:childTnLst>
                                    <p:set>
                                      <p:cBhvr>
                                        <p:cTn id="95" dur="1" fill="hold">
                                          <p:stCondLst>
                                            <p:cond delay="499"/>
                                          </p:stCondLst>
                                        </p:cTn>
                                        <p:tgtEl>
                                          <p:spTgt spid="31"/>
                                        </p:tgtEl>
                                        <p:attrNameLst>
                                          <p:attrName>style.visibility</p:attrName>
                                        </p:attrNameLst>
                                      </p:cBhvr>
                                      <p:to>
                                        <p:strVal val="visible"/>
                                      </p:to>
                                    </p:set>
                                  </p:childTnLst>
                                </p:cTn>
                              </p:par>
                            </p:childTnLst>
                          </p:cTn>
                        </p:par>
                        <p:par>
                          <p:cTn id="96" fill="hold">
                            <p:stCondLst>
                              <p:cond delay="14500"/>
                            </p:stCondLst>
                            <p:childTnLst>
                              <p:par>
                                <p:cTn id="97" presetID="1" presetClass="entr" presetSubtype="0" fill="hold" grpId="0" nodeType="afterEffect">
                                  <p:stCondLst>
                                    <p:cond delay="0"/>
                                  </p:stCondLst>
                                  <p:childTnLst>
                                    <p:set>
                                      <p:cBhvr>
                                        <p:cTn id="98" dur="1" fill="hold">
                                          <p:stCondLst>
                                            <p:cond delay="499"/>
                                          </p:stCondLst>
                                        </p:cTn>
                                        <p:tgtEl>
                                          <p:spTgt spid="32"/>
                                        </p:tgtEl>
                                        <p:attrNameLst>
                                          <p:attrName>style.visibility</p:attrName>
                                        </p:attrNameLst>
                                      </p:cBhvr>
                                      <p:to>
                                        <p:strVal val="visible"/>
                                      </p:to>
                                    </p:set>
                                  </p:childTnLst>
                                </p:cTn>
                              </p:par>
                            </p:childTnLst>
                          </p:cTn>
                        </p:par>
                        <p:par>
                          <p:cTn id="99" fill="hold">
                            <p:stCondLst>
                              <p:cond delay="15000"/>
                            </p:stCondLst>
                            <p:childTnLst>
                              <p:par>
                                <p:cTn id="100" presetID="1" presetClass="entr" presetSubtype="0" fill="hold" grpId="0" nodeType="afterEffect">
                                  <p:stCondLst>
                                    <p:cond delay="0"/>
                                  </p:stCondLst>
                                  <p:childTnLst>
                                    <p:set>
                                      <p:cBhvr>
                                        <p:cTn id="101" dur="1" fill="hold">
                                          <p:stCondLst>
                                            <p:cond delay="499"/>
                                          </p:stCondLst>
                                        </p:cTn>
                                        <p:tgtEl>
                                          <p:spTgt spid="3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wipe(left)">
                                      <p:cBhvr>
                                        <p:cTn id="106" dur="500"/>
                                        <p:tgtEl>
                                          <p:spTgt spid="34"/>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35"/>
                                        </p:tgtEl>
                                        <p:attrNameLst>
                                          <p:attrName>style.visibility</p:attrName>
                                        </p:attrNameLst>
                                      </p:cBhvr>
                                      <p:to>
                                        <p:strVal val="visible"/>
                                      </p:to>
                                    </p:set>
                                    <p:animEffect transition="in" filter="wipe(left)">
                                      <p:cBhvr>
                                        <p:cTn id="1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nimBg="1"/>
      <p:bldP spid="4" grpId="0" animBg="1" autoUpdateAnimBg="0"/>
      <p:bldP spid="5" grpId="0" animBg="1"/>
      <p:bldP spid="6" grpId="0" animBg="1" autoUpdateAnimBg="0"/>
      <p:bldP spid="7" grpId="0" animBg="1"/>
      <p:bldP spid="8" grpId="0" animBg="1" autoUpdateAnimBg="0"/>
      <p:bldP spid="9" grpId="0" animBg="1"/>
      <p:bldP spid="10" grpId="0" animBg="1"/>
      <p:bldP spid="11" grpId="0" animBg="1"/>
      <p:bldP spid="12" grpId="0" animBg="1"/>
      <p:bldP spid="13" grpId="0" animBg="1"/>
      <p:bldP spid="14" grpId="0" autoUpdateAnimBg="0"/>
      <p:bldP spid="15" grpId="0" autoUpdateAnimBg="0"/>
      <p:bldP spid="16" grpId="0" autoUpdateAnimBg="0"/>
      <p:bldP spid="17" grpId="0" autoUpdateAnimBg="0"/>
      <p:bldP spid="18" grpId="0" autoUpdateAnimBg="0"/>
      <p:bldP spid="19" grpId="0" autoUpdateAnimBg="0"/>
      <p:bldP spid="20" grpId="0" autoUpdateAnimBg="0"/>
      <p:bldP spid="21" grpId="0" autoUpdateAnimBg="0"/>
      <p:bldP spid="22" grpId="0" autoUpdateAnimBg="0"/>
      <p:bldP spid="23" grpId="0" autoUpdateAnimBg="0"/>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utoUpdateAnimBg="0"/>
      <p:bldP spid="35" grpId="0"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04800" y="239713"/>
            <a:ext cx="8534400" cy="5410712"/>
          </a:xfrm>
          <a:prstGeom prst="rect">
            <a:avLst/>
          </a:prstGeom>
          <a:noFill/>
          <a:ln w="9525">
            <a:noFill/>
            <a:miter lim="800000"/>
            <a:headEnd/>
            <a:tailEnd/>
          </a:ln>
          <a:effectLst/>
        </p:spPr>
        <p:txBody>
          <a:bodyPr>
            <a:spAutoFit/>
          </a:bodyPr>
          <a:lstStyle/>
          <a:p>
            <a:pPr algn="l">
              <a:lnSpc>
                <a:spcPct val="135000"/>
              </a:lnSpc>
            </a:pPr>
            <a:r>
              <a:rPr lang="zh-CN" altLang="en-US" sz="3200" b="1" dirty="0" smtClean="0">
                <a:solidFill>
                  <a:srgbClr val="FF0000"/>
                </a:solidFill>
                <a:latin typeface="华文楷体" pitchFamily="2" charset="-122"/>
                <a:ea typeface="华文楷体" pitchFamily="2" charset="-122"/>
              </a:rPr>
              <a:t>一般</a:t>
            </a:r>
            <a:r>
              <a:rPr lang="zh-CN" altLang="en-US" sz="3200" b="1" dirty="0">
                <a:solidFill>
                  <a:srgbClr val="FF0000"/>
                </a:solidFill>
                <a:latin typeface="华文楷体" pitchFamily="2" charset="-122"/>
                <a:ea typeface="华文楷体" pitchFamily="2" charset="-122"/>
              </a:rPr>
              <a:t>情况下，对</a:t>
            </a:r>
            <a:r>
              <a:rPr lang="en-US" altLang="zh-CN" sz="3200" b="1" i="1" dirty="0">
                <a:solidFill>
                  <a:srgbClr val="FF0000"/>
                </a:solidFill>
                <a:latin typeface="华文楷体" pitchFamily="2" charset="-122"/>
                <a:ea typeface="华文楷体" pitchFamily="2" charset="-122"/>
              </a:rPr>
              <a:t>n</a:t>
            </a:r>
            <a:r>
              <a:rPr lang="zh-CN" altLang="en-US" sz="3200" b="1" dirty="0">
                <a:solidFill>
                  <a:srgbClr val="FF0000"/>
                </a:solidFill>
                <a:latin typeface="华文楷体" pitchFamily="2" charset="-122"/>
                <a:ea typeface="华文楷体" pitchFamily="2" charset="-122"/>
              </a:rPr>
              <a:t>个关键字进行排序，可能得到的结果有</a:t>
            </a:r>
            <a:r>
              <a:rPr lang="en-US" altLang="zh-CN" sz="3200" b="1" i="1" dirty="0">
                <a:solidFill>
                  <a:srgbClr val="FF0000"/>
                </a:solidFill>
                <a:latin typeface="华文楷体" pitchFamily="2" charset="-122"/>
                <a:ea typeface="华文楷体" pitchFamily="2" charset="-122"/>
              </a:rPr>
              <a:t>n!</a:t>
            </a:r>
            <a:r>
              <a:rPr lang="en-US" altLang="zh-CN" sz="3200" b="1" dirty="0">
                <a:solidFill>
                  <a:srgbClr val="FF0000"/>
                </a:solidFill>
                <a:latin typeface="华文楷体" pitchFamily="2" charset="-122"/>
                <a:ea typeface="华文楷体" pitchFamily="2" charset="-122"/>
              </a:rPr>
              <a:t> </a:t>
            </a:r>
            <a:r>
              <a:rPr lang="zh-CN" altLang="en-US" sz="3200" b="1" dirty="0">
                <a:solidFill>
                  <a:srgbClr val="FF0000"/>
                </a:solidFill>
                <a:latin typeface="华文楷体" pitchFamily="2" charset="-122"/>
                <a:ea typeface="华文楷体" pitchFamily="2" charset="-122"/>
              </a:rPr>
              <a:t>种，由于含</a:t>
            </a:r>
            <a:r>
              <a:rPr lang="en-US" altLang="zh-CN" sz="3200" b="1" i="1" dirty="0">
                <a:solidFill>
                  <a:srgbClr val="FF0000"/>
                </a:solidFill>
                <a:latin typeface="华文楷体" pitchFamily="2" charset="-122"/>
                <a:ea typeface="华文楷体" pitchFamily="2" charset="-122"/>
              </a:rPr>
              <a:t>n!</a:t>
            </a:r>
            <a:r>
              <a:rPr lang="en-US" altLang="zh-CN" sz="3200" b="1" dirty="0">
                <a:solidFill>
                  <a:srgbClr val="FF0000"/>
                </a:solidFill>
                <a:latin typeface="华文楷体" pitchFamily="2" charset="-122"/>
                <a:ea typeface="华文楷体" pitchFamily="2" charset="-122"/>
              </a:rPr>
              <a:t> </a:t>
            </a:r>
            <a:r>
              <a:rPr lang="zh-CN" altLang="en-US" sz="3200" b="1" dirty="0">
                <a:solidFill>
                  <a:srgbClr val="FF0000"/>
                </a:solidFill>
                <a:latin typeface="华文楷体" pitchFamily="2" charset="-122"/>
                <a:ea typeface="华文楷体" pitchFamily="2" charset="-122"/>
              </a:rPr>
              <a:t>个叶子结点的二叉树的深度不小于</a:t>
            </a:r>
            <a:r>
              <a:rPr lang="zh-CN" altLang="en-US" sz="3200" b="1" dirty="0">
                <a:solidFill>
                  <a:srgbClr val="FF0000"/>
                </a:solidFill>
                <a:latin typeface="华文楷体" pitchFamily="2" charset="-122"/>
                <a:ea typeface="华文楷体" pitchFamily="2" charset="-122"/>
                <a:sym typeface="Symbol" pitchFamily="18" charset="2"/>
              </a:rPr>
              <a:t></a:t>
            </a:r>
            <a:r>
              <a:rPr lang="en-US" altLang="zh-CN" sz="3200" b="1" dirty="0">
                <a:solidFill>
                  <a:srgbClr val="FF0000"/>
                </a:solidFill>
                <a:latin typeface="华文楷体" pitchFamily="2" charset="-122"/>
                <a:ea typeface="华文楷体" pitchFamily="2" charset="-122"/>
              </a:rPr>
              <a:t>log</a:t>
            </a:r>
            <a:r>
              <a:rPr lang="en-US" altLang="zh-CN" sz="3200" b="1" baseline="-25000" dirty="0">
                <a:solidFill>
                  <a:srgbClr val="FF0000"/>
                </a:solidFill>
                <a:latin typeface="华文楷体" pitchFamily="2" charset="-122"/>
                <a:ea typeface="华文楷体" pitchFamily="2" charset="-122"/>
              </a:rPr>
              <a:t>2</a:t>
            </a:r>
            <a:r>
              <a:rPr lang="en-US" altLang="zh-CN" sz="3200" b="1" dirty="0">
                <a:solidFill>
                  <a:srgbClr val="FF0000"/>
                </a:solidFill>
                <a:latin typeface="华文楷体" pitchFamily="2" charset="-122"/>
                <a:ea typeface="华文楷体" pitchFamily="2" charset="-122"/>
              </a:rPr>
              <a:t>(</a:t>
            </a:r>
            <a:r>
              <a:rPr lang="en-US" altLang="zh-CN" sz="3200" b="1" i="1" dirty="0">
                <a:solidFill>
                  <a:srgbClr val="FF0000"/>
                </a:solidFill>
                <a:latin typeface="华文楷体" pitchFamily="2" charset="-122"/>
                <a:ea typeface="华文楷体" pitchFamily="2" charset="-122"/>
              </a:rPr>
              <a:t>n!</a:t>
            </a:r>
            <a:r>
              <a:rPr lang="en-US" altLang="zh-CN" sz="3200" b="1" dirty="0">
                <a:solidFill>
                  <a:srgbClr val="FF0000"/>
                </a:solidFill>
                <a:latin typeface="华文楷体" pitchFamily="2" charset="-122"/>
                <a:ea typeface="华文楷体" pitchFamily="2" charset="-122"/>
              </a:rPr>
              <a:t>)</a:t>
            </a:r>
            <a:r>
              <a:rPr lang="en-US" altLang="zh-CN" sz="3200" b="1" dirty="0">
                <a:solidFill>
                  <a:srgbClr val="FF0000"/>
                </a:solidFill>
                <a:latin typeface="华文楷体" pitchFamily="2" charset="-122"/>
                <a:ea typeface="华文楷体" pitchFamily="2" charset="-122"/>
                <a:sym typeface="Symbol" pitchFamily="18" charset="2"/>
              </a:rPr>
              <a:t></a:t>
            </a:r>
            <a:r>
              <a:rPr lang="en-US" altLang="zh-CN" sz="3200" b="1" dirty="0">
                <a:solidFill>
                  <a:srgbClr val="FF0000"/>
                </a:solidFill>
                <a:latin typeface="华文楷体" pitchFamily="2" charset="-122"/>
                <a:ea typeface="华文楷体" pitchFamily="2" charset="-122"/>
              </a:rPr>
              <a:t> +1, </a:t>
            </a:r>
            <a:r>
              <a:rPr lang="zh-CN" altLang="en-US" sz="3200" b="1" dirty="0">
                <a:solidFill>
                  <a:srgbClr val="FF0000"/>
                </a:solidFill>
                <a:latin typeface="华文楷体" pitchFamily="2" charset="-122"/>
                <a:ea typeface="华文楷体" pitchFamily="2" charset="-122"/>
              </a:rPr>
              <a:t>则对 </a:t>
            </a:r>
            <a:r>
              <a:rPr lang="en-US" altLang="zh-CN" sz="3200" b="1" i="1" dirty="0">
                <a:solidFill>
                  <a:srgbClr val="FF0000"/>
                </a:solidFill>
                <a:latin typeface="华文楷体" pitchFamily="2" charset="-122"/>
                <a:ea typeface="华文楷体" pitchFamily="2" charset="-122"/>
              </a:rPr>
              <a:t>n </a:t>
            </a:r>
            <a:r>
              <a:rPr lang="zh-CN" altLang="en-US" sz="3200" b="1" dirty="0">
                <a:solidFill>
                  <a:srgbClr val="FF0000"/>
                </a:solidFill>
                <a:latin typeface="华文楷体" pitchFamily="2" charset="-122"/>
                <a:ea typeface="华文楷体" pitchFamily="2" charset="-122"/>
              </a:rPr>
              <a:t>个关键字进行排序的比较次数至少是 </a:t>
            </a:r>
            <a:r>
              <a:rPr lang="zh-CN" altLang="en-US" sz="3200" b="1" dirty="0">
                <a:solidFill>
                  <a:srgbClr val="FF0000"/>
                </a:solidFill>
                <a:latin typeface="华文楷体" pitchFamily="2" charset="-122"/>
                <a:ea typeface="华文楷体" pitchFamily="2" charset="-122"/>
                <a:sym typeface="Symbol" pitchFamily="18" charset="2"/>
              </a:rPr>
              <a:t></a:t>
            </a:r>
            <a:r>
              <a:rPr lang="en-US" altLang="zh-CN" sz="3200" b="1" dirty="0">
                <a:solidFill>
                  <a:srgbClr val="FF0000"/>
                </a:solidFill>
                <a:latin typeface="华文楷体" pitchFamily="2" charset="-122"/>
                <a:ea typeface="华文楷体" pitchFamily="2" charset="-122"/>
              </a:rPr>
              <a:t>log</a:t>
            </a:r>
            <a:r>
              <a:rPr lang="en-US" altLang="zh-CN" sz="3200" b="1" baseline="-25000" dirty="0">
                <a:solidFill>
                  <a:srgbClr val="FF0000"/>
                </a:solidFill>
                <a:latin typeface="华文楷体" pitchFamily="2" charset="-122"/>
                <a:ea typeface="华文楷体" pitchFamily="2" charset="-122"/>
              </a:rPr>
              <a:t>2</a:t>
            </a:r>
            <a:r>
              <a:rPr lang="en-US" altLang="zh-CN" sz="3200" b="1" dirty="0">
                <a:solidFill>
                  <a:srgbClr val="FF0000"/>
                </a:solidFill>
                <a:latin typeface="华文楷体" pitchFamily="2" charset="-122"/>
                <a:ea typeface="华文楷体" pitchFamily="2" charset="-122"/>
              </a:rPr>
              <a:t>(</a:t>
            </a:r>
            <a:r>
              <a:rPr lang="en-US" altLang="zh-CN" sz="3200" b="1" i="1" dirty="0">
                <a:solidFill>
                  <a:srgbClr val="FF0000"/>
                </a:solidFill>
                <a:latin typeface="华文楷体" pitchFamily="2" charset="-122"/>
                <a:ea typeface="华文楷体" pitchFamily="2" charset="-122"/>
              </a:rPr>
              <a:t>n!</a:t>
            </a:r>
            <a:r>
              <a:rPr lang="en-US" altLang="zh-CN" sz="3200" b="1" dirty="0">
                <a:solidFill>
                  <a:srgbClr val="FF0000"/>
                </a:solidFill>
                <a:latin typeface="华文楷体" pitchFamily="2" charset="-122"/>
                <a:ea typeface="华文楷体" pitchFamily="2" charset="-122"/>
              </a:rPr>
              <a:t>)</a:t>
            </a:r>
            <a:r>
              <a:rPr lang="en-US" altLang="zh-CN" sz="3200" b="1" dirty="0">
                <a:solidFill>
                  <a:srgbClr val="FF0000"/>
                </a:solidFill>
                <a:latin typeface="华文楷体" pitchFamily="2" charset="-122"/>
                <a:ea typeface="华文楷体" pitchFamily="2" charset="-122"/>
                <a:sym typeface="Symbol" pitchFamily="18" charset="2"/>
              </a:rPr>
              <a:t></a:t>
            </a:r>
            <a:r>
              <a:rPr lang="en-US" altLang="zh-CN" sz="3200" b="1" dirty="0">
                <a:solidFill>
                  <a:srgbClr val="FF0000"/>
                </a:solidFill>
                <a:latin typeface="华文楷体" pitchFamily="2" charset="-122"/>
                <a:ea typeface="华文楷体" pitchFamily="2" charset="-122"/>
              </a:rPr>
              <a:t> </a:t>
            </a:r>
            <a:r>
              <a:rPr lang="en-US" altLang="zh-CN" sz="3200" b="1" dirty="0">
                <a:solidFill>
                  <a:srgbClr val="FF0000"/>
                </a:solidFill>
                <a:latin typeface="华文楷体" pitchFamily="2" charset="-122"/>
                <a:ea typeface="华文楷体" pitchFamily="2" charset="-122"/>
                <a:sym typeface="Symbol" pitchFamily="18" charset="2"/>
              </a:rPr>
              <a:t></a:t>
            </a:r>
            <a:r>
              <a:rPr lang="en-US" altLang="zh-CN" sz="3200" b="1" i="1" dirty="0">
                <a:solidFill>
                  <a:srgbClr val="FF0000"/>
                </a:solidFill>
                <a:latin typeface="华文楷体" pitchFamily="2" charset="-122"/>
                <a:ea typeface="华文楷体" pitchFamily="2" charset="-122"/>
              </a:rPr>
              <a:t> n</a:t>
            </a:r>
            <a:r>
              <a:rPr lang="en-US" altLang="zh-CN" sz="3200" b="1" dirty="0">
                <a:solidFill>
                  <a:srgbClr val="FF0000"/>
                </a:solidFill>
                <a:latin typeface="华文楷体" pitchFamily="2" charset="-122"/>
                <a:ea typeface="华文楷体" pitchFamily="2" charset="-122"/>
              </a:rPr>
              <a:t>log</a:t>
            </a:r>
            <a:r>
              <a:rPr lang="en-US" altLang="zh-CN" sz="3200" b="1" baseline="-25000" dirty="0">
                <a:solidFill>
                  <a:srgbClr val="FF0000"/>
                </a:solidFill>
                <a:latin typeface="华文楷体" pitchFamily="2" charset="-122"/>
                <a:ea typeface="华文楷体" pitchFamily="2" charset="-122"/>
              </a:rPr>
              <a:t>2</a:t>
            </a:r>
            <a:r>
              <a:rPr lang="en-US" altLang="zh-CN" sz="3200" b="1" i="1" dirty="0">
                <a:solidFill>
                  <a:srgbClr val="FF0000"/>
                </a:solidFill>
                <a:latin typeface="华文楷体" pitchFamily="2" charset="-122"/>
                <a:ea typeface="华文楷体" pitchFamily="2" charset="-122"/>
              </a:rPr>
              <a:t>n</a:t>
            </a:r>
            <a:r>
              <a:rPr lang="en-US" altLang="zh-CN" sz="3200" b="1" i="1" dirty="0">
                <a:latin typeface="华文楷体" pitchFamily="2" charset="-122"/>
                <a:ea typeface="华文楷体" pitchFamily="2" charset="-122"/>
              </a:rPr>
              <a:t> </a:t>
            </a:r>
            <a:r>
              <a:rPr lang="en-US" altLang="zh-CN" sz="3200" b="1" dirty="0">
                <a:latin typeface="华文楷体" pitchFamily="2" charset="-122"/>
                <a:ea typeface="华文楷体" pitchFamily="2" charset="-122"/>
              </a:rPr>
              <a:t>(</a:t>
            </a:r>
            <a:r>
              <a:rPr lang="zh-CN" altLang="en-US" sz="3200" b="1" dirty="0">
                <a:latin typeface="华文楷体" pitchFamily="2" charset="-122"/>
                <a:ea typeface="华文楷体" pitchFamily="2" charset="-122"/>
              </a:rPr>
              <a:t>斯蒂林近似公式</a:t>
            </a:r>
            <a:r>
              <a:rPr lang="en-US" altLang="zh-CN" sz="3200" b="1" dirty="0">
                <a:latin typeface="华文楷体" pitchFamily="2" charset="-122"/>
                <a:ea typeface="华文楷体" pitchFamily="2" charset="-122"/>
              </a:rPr>
              <a:t>)</a:t>
            </a:r>
            <a:r>
              <a:rPr lang="zh-CN" altLang="en-US" sz="3200" b="1" dirty="0" smtClean="0">
                <a:latin typeface="华文楷体" pitchFamily="2" charset="-122"/>
                <a:ea typeface="华文楷体" pitchFamily="2" charset="-122"/>
              </a:rPr>
              <a:t>。</a:t>
            </a:r>
            <a:endParaRPr lang="en-US" altLang="zh-CN" sz="3200" b="1" dirty="0" smtClean="0">
              <a:latin typeface="华文楷体" pitchFamily="2" charset="-122"/>
              <a:ea typeface="华文楷体" pitchFamily="2" charset="-122"/>
            </a:endParaRPr>
          </a:p>
          <a:p>
            <a:pPr algn="l">
              <a:lnSpc>
                <a:spcPct val="135000"/>
              </a:lnSpc>
            </a:pPr>
            <a:r>
              <a:rPr lang="zh-CN" altLang="en-US" sz="3200" b="1" dirty="0" smtClean="0">
                <a:latin typeface="华文楷体" pitchFamily="2" charset="-122"/>
                <a:ea typeface="华文楷体" pitchFamily="2" charset="-122"/>
              </a:rPr>
              <a:t>所以，</a:t>
            </a:r>
            <a:r>
              <a:rPr lang="zh-CN" altLang="en-US" sz="3200" b="1" dirty="0" smtClean="0">
                <a:solidFill>
                  <a:srgbClr val="990033"/>
                </a:solidFill>
                <a:latin typeface="华文楷体" pitchFamily="2" charset="-122"/>
                <a:ea typeface="华文楷体" pitchFamily="2" charset="-122"/>
              </a:rPr>
              <a:t>基于“比较关键字”进行排序的排序方法在最坏情况下达到的最好时间复杂度为 </a:t>
            </a:r>
            <a:r>
              <a:rPr lang="en-US" altLang="zh-CN" sz="3200" b="1" dirty="0" smtClean="0">
                <a:solidFill>
                  <a:srgbClr val="990033"/>
                </a:solidFill>
                <a:latin typeface="华文楷体" pitchFamily="2" charset="-122"/>
                <a:ea typeface="华文楷体" pitchFamily="2" charset="-122"/>
              </a:rPr>
              <a:t>O(</a:t>
            </a:r>
            <a:r>
              <a:rPr lang="en-US" altLang="zh-CN" sz="3200" b="1" i="1" dirty="0" err="1" smtClean="0">
                <a:solidFill>
                  <a:srgbClr val="990033"/>
                </a:solidFill>
                <a:latin typeface="华文楷体" pitchFamily="2" charset="-122"/>
                <a:ea typeface="华文楷体" pitchFamily="2" charset="-122"/>
              </a:rPr>
              <a:t>n</a:t>
            </a:r>
            <a:r>
              <a:rPr lang="en-US" altLang="zh-CN" sz="3200" b="1" dirty="0" err="1" smtClean="0">
                <a:solidFill>
                  <a:srgbClr val="990033"/>
                </a:solidFill>
                <a:latin typeface="华文楷体" pitchFamily="2" charset="-122"/>
                <a:ea typeface="华文楷体" pitchFamily="2" charset="-122"/>
              </a:rPr>
              <a:t>log</a:t>
            </a:r>
            <a:r>
              <a:rPr lang="en-US" altLang="zh-CN" sz="3200" b="1" i="1" dirty="0" err="1" smtClean="0">
                <a:solidFill>
                  <a:srgbClr val="990033"/>
                </a:solidFill>
                <a:latin typeface="华文楷体" pitchFamily="2" charset="-122"/>
                <a:ea typeface="华文楷体" pitchFamily="2" charset="-122"/>
              </a:rPr>
              <a:t>n</a:t>
            </a:r>
            <a:r>
              <a:rPr lang="en-US" altLang="zh-CN" sz="3200" b="1" dirty="0" smtClean="0">
                <a:solidFill>
                  <a:srgbClr val="990033"/>
                </a:solidFill>
                <a:latin typeface="华文楷体" pitchFamily="2" charset="-122"/>
                <a:ea typeface="华文楷体" pitchFamily="2" charset="-122"/>
              </a:rPr>
              <a:t>)</a:t>
            </a:r>
            <a:r>
              <a:rPr lang="zh-CN" altLang="en-US" sz="3200" b="1" dirty="0" smtClean="0">
                <a:solidFill>
                  <a:srgbClr val="990033"/>
                </a:solidFill>
                <a:latin typeface="华文楷体" pitchFamily="2" charset="-122"/>
                <a:ea typeface="华文楷体" pitchFamily="2" charset="-122"/>
              </a:rPr>
              <a:t>。</a:t>
            </a:r>
            <a:endParaRPr lang="zh-CN" altLang="en-US" sz="3200" b="1" dirty="0" smtClean="0">
              <a:solidFill>
                <a:srgbClr val="008080"/>
              </a:solidFill>
              <a:latin typeface="华文楷体" pitchFamily="2" charset="-122"/>
              <a:ea typeface="华文楷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35496" y="-27384"/>
            <a:ext cx="1722438" cy="701675"/>
          </a:xfrm>
          <a:prstGeom prst="rect">
            <a:avLst/>
          </a:prstGeom>
          <a:noFill/>
          <a:ln w="9525">
            <a:noFill/>
            <a:miter lim="800000"/>
            <a:headEnd/>
            <a:tailEnd/>
          </a:ln>
          <a:effectLst/>
        </p:spPr>
        <p:txBody>
          <a:bodyPr wrap="none">
            <a:spAutoFit/>
          </a:bodyPr>
          <a:lstStyle/>
          <a:p>
            <a:pPr algn="l"/>
            <a:r>
              <a:rPr lang="zh-CN" altLang="zh-CN" sz="4000" b="1" dirty="0">
                <a:solidFill>
                  <a:schemeClr val="accent2"/>
                </a:solidFill>
                <a:ea typeface="隶书" pitchFamily="49" charset="-122"/>
              </a:rPr>
              <a:t>例如：</a:t>
            </a:r>
            <a:endParaRPr lang="zh-CN" altLang="en-US" dirty="0"/>
          </a:p>
        </p:txBody>
      </p:sp>
      <p:sp>
        <p:nvSpPr>
          <p:cNvPr id="6" name="Text Box 3"/>
          <p:cNvSpPr txBox="1">
            <a:spLocks noChangeArrowheads="1"/>
          </p:cNvSpPr>
          <p:nvPr/>
        </p:nvSpPr>
        <p:spPr bwMode="auto">
          <a:xfrm>
            <a:off x="1146015" y="730250"/>
            <a:ext cx="6630341" cy="584775"/>
          </a:xfrm>
          <a:prstGeom prst="rect">
            <a:avLst/>
          </a:prstGeom>
          <a:noFill/>
          <a:ln w="9525">
            <a:noFill/>
            <a:miter lim="800000"/>
            <a:headEnd/>
            <a:tailEnd/>
          </a:ln>
          <a:effectLst/>
        </p:spPr>
        <p:txBody>
          <a:bodyPr wrap="none">
            <a:spAutoFit/>
          </a:bodyPr>
          <a:lstStyle/>
          <a:p>
            <a:pPr algn="l"/>
            <a:r>
              <a:rPr lang="en-US" altLang="zh-CN" sz="3200" dirty="0"/>
              <a:t>52,  23,  80,   </a:t>
            </a:r>
            <a:r>
              <a:rPr lang="en-US" altLang="zh-CN" sz="3200" dirty="0" smtClean="0"/>
              <a:t>36</a:t>
            </a:r>
            <a:r>
              <a:rPr lang="en-US" altLang="zh-CN" sz="3200" dirty="0"/>
              <a:t>,  68,  14     (s=1, t=6)</a:t>
            </a:r>
          </a:p>
        </p:txBody>
      </p:sp>
      <p:sp>
        <p:nvSpPr>
          <p:cNvPr id="7" name="Text Box 4"/>
          <p:cNvSpPr txBox="1">
            <a:spLocks noChangeArrowheads="1"/>
          </p:cNvSpPr>
          <p:nvPr/>
        </p:nvSpPr>
        <p:spPr bwMode="auto">
          <a:xfrm>
            <a:off x="990600" y="1520825"/>
            <a:ext cx="4833374" cy="584775"/>
          </a:xfrm>
          <a:prstGeom prst="rect">
            <a:avLst/>
          </a:prstGeom>
          <a:noFill/>
          <a:ln w="9525">
            <a:noFill/>
            <a:miter lim="800000"/>
            <a:headEnd/>
            <a:tailEnd/>
          </a:ln>
          <a:effectLst/>
        </p:spPr>
        <p:txBody>
          <a:bodyPr wrap="none">
            <a:spAutoFit/>
          </a:bodyPr>
          <a:lstStyle/>
          <a:p>
            <a:pPr algn="l"/>
            <a:r>
              <a:rPr lang="en-US" altLang="zh-CN" sz="3200" dirty="0"/>
              <a:t>[ 52,  23,  80]   </a:t>
            </a:r>
            <a:r>
              <a:rPr lang="en-US" altLang="zh-CN" sz="3200" dirty="0">
                <a:solidFill>
                  <a:schemeClr val="accent1"/>
                </a:solidFill>
              </a:rPr>
              <a:t>[36,  68,  14]</a:t>
            </a:r>
            <a:endParaRPr lang="en-US" altLang="zh-CN" sz="3200" dirty="0"/>
          </a:p>
        </p:txBody>
      </p:sp>
      <p:sp>
        <p:nvSpPr>
          <p:cNvPr id="8" name="Text Box 5"/>
          <p:cNvSpPr txBox="1">
            <a:spLocks noChangeArrowheads="1"/>
          </p:cNvSpPr>
          <p:nvPr/>
        </p:nvSpPr>
        <p:spPr bwMode="auto">
          <a:xfrm>
            <a:off x="990600" y="2393950"/>
            <a:ext cx="2371162" cy="584775"/>
          </a:xfrm>
          <a:prstGeom prst="rect">
            <a:avLst/>
          </a:prstGeom>
          <a:noFill/>
          <a:ln w="9525">
            <a:noFill/>
            <a:miter lim="800000"/>
            <a:headEnd/>
            <a:tailEnd/>
          </a:ln>
          <a:effectLst/>
        </p:spPr>
        <p:txBody>
          <a:bodyPr wrap="none">
            <a:spAutoFit/>
          </a:bodyPr>
          <a:lstStyle/>
          <a:p>
            <a:pPr algn="l"/>
            <a:r>
              <a:rPr lang="en-US" altLang="zh-CN" sz="3200" dirty="0"/>
              <a:t>[ 52,  23]</a:t>
            </a:r>
            <a:r>
              <a:rPr lang="en-US" altLang="zh-CN" sz="3200" dirty="0">
                <a:solidFill>
                  <a:schemeClr val="accent1"/>
                </a:solidFill>
              </a:rPr>
              <a:t>[80]</a:t>
            </a:r>
            <a:endParaRPr lang="en-US" altLang="zh-CN" sz="3200" dirty="0"/>
          </a:p>
        </p:txBody>
      </p:sp>
      <p:sp>
        <p:nvSpPr>
          <p:cNvPr id="9" name="Text Box 6"/>
          <p:cNvSpPr txBox="1">
            <a:spLocks noChangeArrowheads="1"/>
          </p:cNvSpPr>
          <p:nvPr/>
        </p:nvSpPr>
        <p:spPr bwMode="auto">
          <a:xfrm>
            <a:off x="990600" y="3184525"/>
            <a:ext cx="1143000" cy="584775"/>
          </a:xfrm>
          <a:prstGeom prst="rect">
            <a:avLst/>
          </a:prstGeom>
          <a:noFill/>
          <a:ln w="9525">
            <a:noFill/>
            <a:miter lim="800000"/>
            <a:headEnd/>
            <a:tailEnd/>
          </a:ln>
          <a:effectLst/>
        </p:spPr>
        <p:txBody>
          <a:bodyPr>
            <a:spAutoFit/>
          </a:bodyPr>
          <a:lstStyle/>
          <a:p>
            <a:pPr algn="l"/>
            <a:r>
              <a:rPr lang="en-US" altLang="zh-CN" sz="3200" dirty="0"/>
              <a:t>[ 52]</a:t>
            </a:r>
          </a:p>
        </p:txBody>
      </p:sp>
      <p:sp>
        <p:nvSpPr>
          <p:cNvPr id="10" name="Text Box 7"/>
          <p:cNvSpPr txBox="1">
            <a:spLocks noChangeArrowheads="1"/>
          </p:cNvSpPr>
          <p:nvPr/>
        </p:nvSpPr>
        <p:spPr bwMode="auto">
          <a:xfrm>
            <a:off x="990600" y="4086225"/>
            <a:ext cx="1688283" cy="584775"/>
          </a:xfrm>
          <a:prstGeom prst="rect">
            <a:avLst/>
          </a:prstGeom>
          <a:noFill/>
          <a:ln w="9525">
            <a:noFill/>
            <a:miter lim="800000"/>
            <a:headEnd/>
            <a:tailEnd/>
          </a:ln>
          <a:effectLst/>
        </p:spPr>
        <p:txBody>
          <a:bodyPr wrap="none">
            <a:spAutoFit/>
          </a:bodyPr>
          <a:lstStyle/>
          <a:p>
            <a:pPr algn="l"/>
            <a:r>
              <a:rPr lang="en-US" altLang="zh-CN" sz="3200" dirty="0">
                <a:solidFill>
                  <a:srgbClr val="0000FF"/>
                </a:solidFill>
              </a:rPr>
              <a:t>[ 23,  52]</a:t>
            </a:r>
            <a:endParaRPr lang="en-US" altLang="zh-CN" sz="3200" dirty="0"/>
          </a:p>
        </p:txBody>
      </p:sp>
      <p:sp>
        <p:nvSpPr>
          <p:cNvPr id="11" name="Text Box 8"/>
          <p:cNvSpPr txBox="1">
            <a:spLocks noChangeArrowheads="1"/>
          </p:cNvSpPr>
          <p:nvPr/>
        </p:nvSpPr>
        <p:spPr bwMode="auto">
          <a:xfrm>
            <a:off x="990600" y="4908550"/>
            <a:ext cx="2406428" cy="584775"/>
          </a:xfrm>
          <a:prstGeom prst="rect">
            <a:avLst/>
          </a:prstGeom>
          <a:noFill/>
          <a:ln w="9525">
            <a:noFill/>
            <a:miter lim="800000"/>
            <a:headEnd/>
            <a:tailEnd/>
          </a:ln>
          <a:effectLst/>
        </p:spPr>
        <p:txBody>
          <a:bodyPr wrap="none">
            <a:spAutoFit/>
          </a:bodyPr>
          <a:lstStyle/>
          <a:p>
            <a:pPr algn="l"/>
            <a:r>
              <a:rPr lang="en-US" altLang="zh-CN" sz="3200" dirty="0">
                <a:solidFill>
                  <a:srgbClr val="9900CC"/>
                </a:solidFill>
              </a:rPr>
              <a:t>[</a:t>
            </a:r>
            <a:r>
              <a:rPr lang="en-US" altLang="zh-CN" sz="3200" dirty="0"/>
              <a:t> </a:t>
            </a:r>
            <a:r>
              <a:rPr lang="en-US" altLang="zh-CN" sz="3200" dirty="0">
                <a:solidFill>
                  <a:srgbClr val="9900CC"/>
                </a:solidFill>
              </a:rPr>
              <a:t>23,  52,  80]</a:t>
            </a:r>
            <a:endParaRPr lang="en-US" altLang="zh-CN" sz="3200" dirty="0"/>
          </a:p>
        </p:txBody>
      </p:sp>
      <p:sp>
        <p:nvSpPr>
          <p:cNvPr id="12" name="Text Box 9"/>
          <p:cNvSpPr txBox="1">
            <a:spLocks noChangeArrowheads="1"/>
          </p:cNvSpPr>
          <p:nvPr/>
        </p:nvSpPr>
        <p:spPr bwMode="auto">
          <a:xfrm>
            <a:off x="3491880" y="2393950"/>
            <a:ext cx="2268570" cy="584775"/>
          </a:xfrm>
          <a:prstGeom prst="rect">
            <a:avLst/>
          </a:prstGeom>
          <a:noFill/>
          <a:ln w="9525">
            <a:noFill/>
            <a:miter lim="800000"/>
            <a:headEnd/>
            <a:tailEnd/>
          </a:ln>
          <a:effectLst/>
        </p:spPr>
        <p:txBody>
          <a:bodyPr wrap="none">
            <a:spAutoFit/>
          </a:bodyPr>
          <a:lstStyle/>
          <a:p>
            <a:pPr algn="l"/>
            <a:r>
              <a:rPr lang="en-US" altLang="zh-CN" sz="3200" dirty="0"/>
              <a:t>[36,  68]</a:t>
            </a:r>
            <a:r>
              <a:rPr lang="en-US" altLang="zh-CN" sz="3200" dirty="0">
                <a:solidFill>
                  <a:schemeClr val="accent1"/>
                </a:solidFill>
              </a:rPr>
              <a:t>[14]</a:t>
            </a:r>
            <a:endParaRPr lang="en-US" altLang="zh-CN" sz="3200" dirty="0"/>
          </a:p>
        </p:txBody>
      </p:sp>
      <p:sp>
        <p:nvSpPr>
          <p:cNvPr id="13" name="Text Box 10"/>
          <p:cNvSpPr txBox="1">
            <a:spLocks noChangeArrowheads="1"/>
          </p:cNvSpPr>
          <p:nvPr/>
        </p:nvSpPr>
        <p:spPr bwMode="auto">
          <a:xfrm>
            <a:off x="3455876" y="3176972"/>
            <a:ext cx="1568058" cy="646331"/>
          </a:xfrm>
          <a:prstGeom prst="rect">
            <a:avLst/>
          </a:prstGeom>
          <a:noFill/>
          <a:ln w="9525">
            <a:noFill/>
            <a:miter lim="800000"/>
            <a:headEnd/>
            <a:tailEnd/>
          </a:ln>
          <a:effectLst/>
        </p:spPr>
        <p:txBody>
          <a:bodyPr wrap="none">
            <a:spAutoFit/>
          </a:bodyPr>
          <a:lstStyle/>
          <a:p>
            <a:pPr algn="l"/>
            <a:r>
              <a:rPr lang="en-US" altLang="zh-CN" sz="3600" dirty="0"/>
              <a:t>[</a:t>
            </a:r>
            <a:r>
              <a:rPr lang="en-US" altLang="zh-CN" sz="3200" dirty="0"/>
              <a:t>36]</a:t>
            </a:r>
            <a:r>
              <a:rPr lang="en-US" altLang="zh-CN" sz="3200" dirty="0">
                <a:solidFill>
                  <a:schemeClr val="accent1"/>
                </a:solidFill>
              </a:rPr>
              <a:t>[68]</a:t>
            </a:r>
            <a:endParaRPr lang="en-US" altLang="zh-CN" sz="3200" dirty="0"/>
          </a:p>
        </p:txBody>
      </p:sp>
      <p:sp>
        <p:nvSpPr>
          <p:cNvPr id="14" name="Text Box 11"/>
          <p:cNvSpPr txBox="1">
            <a:spLocks noChangeArrowheads="1"/>
          </p:cNvSpPr>
          <p:nvPr/>
        </p:nvSpPr>
        <p:spPr bwMode="auto">
          <a:xfrm>
            <a:off x="3491880" y="4070350"/>
            <a:ext cx="1585690" cy="584775"/>
          </a:xfrm>
          <a:prstGeom prst="rect">
            <a:avLst/>
          </a:prstGeom>
          <a:noFill/>
          <a:ln w="9525">
            <a:noFill/>
            <a:miter lim="800000"/>
            <a:headEnd/>
            <a:tailEnd/>
          </a:ln>
          <a:effectLst/>
        </p:spPr>
        <p:txBody>
          <a:bodyPr wrap="none">
            <a:spAutoFit/>
          </a:bodyPr>
          <a:lstStyle/>
          <a:p>
            <a:pPr algn="l"/>
            <a:r>
              <a:rPr lang="en-US" altLang="zh-CN" sz="3200" dirty="0">
                <a:solidFill>
                  <a:srgbClr val="0000FF"/>
                </a:solidFill>
              </a:rPr>
              <a:t>[36,  68]</a:t>
            </a:r>
            <a:endParaRPr lang="en-US" altLang="zh-CN" sz="3200" dirty="0"/>
          </a:p>
        </p:txBody>
      </p:sp>
      <p:sp>
        <p:nvSpPr>
          <p:cNvPr id="15" name="Text Box 12"/>
          <p:cNvSpPr txBox="1">
            <a:spLocks noChangeArrowheads="1"/>
          </p:cNvSpPr>
          <p:nvPr/>
        </p:nvSpPr>
        <p:spPr bwMode="auto">
          <a:xfrm>
            <a:off x="3491880" y="4921250"/>
            <a:ext cx="2303836" cy="584775"/>
          </a:xfrm>
          <a:prstGeom prst="rect">
            <a:avLst/>
          </a:prstGeom>
          <a:noFill/>
          <a:ln w="9525">
            <a:noFill/>
            <a:miter lim="800000"/>
            <a:headEnd/>
            <a:tailEnd/>
          </a:ln>
          <a:effectLst/>
        </p:spPr>
        <p:txBody>
          <a:bodyPr wrap="none">
            <a:spAutoFit/>
          </a:bodyPr>
          <a:lstStyle/>
          <a:p>
            <a:pPr algn="l"/>
            <a:r>
              <a:rPr lang="en-US" altLang="zh-CN" sz="3200" dirty="0">
                <a:solidFill>
                  <a:srgbClr val="9900CC"/>
                </a:solidFill>
              </a:rPr>
              <a:t>[14,  36,  68]</a:t>
            </a:r>
            <a:endParaRPr lang="en-US" altLang="zh-CN" sz="3200" dirty="0"/>
          </a:p>
        </p:txBody>
      </p:sp>
      <p:sp>
        <p:nvSpPr>
          <p:cNvPr id="16" name="Text Box 13"/>
          <p:cNvSpPr txBox="1">
            <a:spLocks noChangeArrowheads="1"/>
          </p:cNvSpPr>
          <p:nvPr/>
        </p:nvSpPr>
        <p:spPr bwMode="auto">
          <a:xfrm>
            <a:off x="990600" y="5746750"/>
            <a:ext cx="4663456" cy="584775"/>
          </a:xfrm>
          <a:prstGeom prst="rect">
            <a:avLst/>
          </a:prstGeom>
          <a:noFill/>
          <a:ln w="9525">
            <a:noFill/>
            <a:miter lim="800000"/>
            <a:headEnd/>
            <a:tailEnd/>
          </a:ln>
          <a:effectLst/>
        </p:spPr>
        <p:txBody>
          <a:bodyPr wrap="none">
            <a:spAutoFit/>
          </a:bodyPr>
          <a:lstStyle/>
          <a:p>
            <a:pPr algn="l"/>
            <a:r>
              <a:rPr lang="en-US" altLang="zh-CN" sz="3200" dirty="0">
                <a:solidFill>
                  <a:srgbClr val="660066"/>
                </a:solidFill>
              </a:rPr>
              <a:t>[ 14,  23,  36,  52,  68,  80 ]</a:t>
            </a:r>
          </a:p>
        </p:txBody>
      </p:sp>
      <p:sp>
        <p:nvSpPr>
          <p:cNvPr id="17" name="Text Box 14"/>
          <p:cNvSpPr txBox="1">
            <a:spLocks noChangeArrowheads="1"/>
          </p:cNvSpPr>
          <p:nvPr/>
        </p:nvSpPr>
        <p:spPr bwMode="auto">
          <a:xfrm>
            <a:off x="1835696" y="3104964"/>
            <a:ext cx="885179" cy="646331"/>
          </a:xfrm>
          <a:prstGeom prst="rect">
            <a:avLst/>
          </a:prstGeom>
          <a:noFill/>
          <a:ln w="9525">
            <a:noFill/>
            <a:miter lim="800000"/>
            <a:headEnd/>
            <a:tailEnd/>
          </a:ln>
          <a:effectLst/>
        </p:spPr>
        <p:txBody>
          <a:bodyPr wrap="none">
            <a:spAutoFit/>
          </a:bodyPr>
          <a:lstStyle/>
          <a:p>
            <a:pPr algn="l"/>
            <a:r>
              <a:rPr lang="en-US" altLang="zh-CN" sz="3600" dirty="0">
                <a:solidFill>
                  <a:schemeClr val="accent1"/>
                </a:solidFill>
              </a:rPr>
              <a:t>[</a:t>
            </a:r>
            <a:r>
              <a:rPr lang="en-US" altLang="zh-CN" sz="3200" dirty="0">
                <a:solidFill>
                  <a:schemeClr val="accent1"/>
                </a:solidFill>
              </a:rPr>
              <a:t>23]</a:t>
            </a:r>
            <a:endParaRPr lang="en-US" altLang="zh-CN" sz="3200" dirty="0"/>
          </a:p>
        </p:txBody>
      </p:sp>
      <p:sp>
        <p:nvSpPr>
          <p:cNvPr id="18" name="Line 15"/>
          <p:cNvSpPr>
            <a:spLocks noChangeShapeType="1"/>
          </p:cNvSpPr>
          <p:nvPr/>
        </p:nvSpPr>
        <p:spPr bwMode="auto">
          <a:xfrm>
            <a:off x="1524000" y="3810000"/>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19" name="Line 16"/>
          <p:cNvSpPr>
            <a:spLocks noChangeShapeType="1"/>
          </p:cNvSpPr>
          <p:nvPr/>
        </p:nvSpPr>
        <p:spPr bwMode="auto">
          <a:xfrm flipH="1">
            <a:off x="2057400" y="3810000"/>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20" name="Line 17"/>
          <p:cNvSpPr>
            <a:spLocks noChangeShapeType="1"/>
          </p:cNvSpPr>
          <p:nvPr/>
        </p:nvSpPr>
        <p:spPr bwMode="auto">
          <a:xfrm>
            <a:off x="2195736" y="4617132"/>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21" name="Line 18"/>
          <p:cNvSpPr>
            <a:spLocks noChangeShapeType="1"/>
          </p:cNvSpPr>
          <p:nvPr/>
        </p:nvSpPr>
        <p:spPr bwMode="auto">
          <a:xfrm>
            <a:off x="3124200" y="2971800"/>
            <a:ext cx="0" cy="19812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22" name="Line 19"/>
          <p:cNvSpPr>
            <a:spLocks noChangeShapeType="1"/>
          </p:cNvSpPr>
          <p:nvPr/>
        </p:nvSpPr>
        <p:spPr bwMode="auto">
          <a:xfrm>
            <a:off x="3815916" y="3789040"/>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23" name="Line 20"/>
          <p:cNvSpPr>
            <a:spLocks noChangeShapeType="1"/>
          </p:cNvSpPr>
          <p:nvPr/>
        </p:nvSpPr>
        <p:spPr bwMode="auto">
          <a:xfrm flipH="1">
            <a:off x="4391980" y="3789040"/>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24" name="Line 21"/>
          <p:cNvSpPr>
            <a:spLocks noChangeShapeType="1"/>
          </p:cNvSpPr>
          <p:nvPr/>
        </p:nvSpPr>
        <p:spPr bwMode="auto">
          <a:xfrm>
            <a:off x="4067944" y="4653136"/>
            <a:ext cx="304800" cy="3048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25" name="Line 22"/>
          <p:cNvSpPr>
            <a:spLocks noChangeShapeType="1"/>
          </p:cNvSpPr>
          <p:nvPr/>
        </p:nvSpPr>
        <p:spPr bwMode="auto">
          <a:xfrm>
            <a:off x="5328084" y="2924944"/>
            <a:ext cx="0" cy="19812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26" name="Line 23"/>
          <p:cNvSpPr>
            <a:spLocks noChangeShapeType="1"/>
          </p:cNvSpPr>
          <p:nvPr/>
        </p:nvSpPr>
        <p:spPr bwMode="auto">
          <a:xfrm>
            <a:off x="2438400" y="5410200"/>
            <a:ext cx="685800" cy="457200"/>
          </a:xfrm>
          <a:prstGeom prst="line">
            <a:avLst/>
          </a:prstGeom>
          <a:noFill/>
          <a:ln w="28575">
            <a:solidFill>
              <a:srgbClr val="0000FF"/>
            </a:solidFill>
            <a:round/>
            <a:headEnd/>
            <a:tailEnd type="triangle" w="med" len="med"/>
          </a:ln>
          <a:effectLst/>
        </p:spPr>
        <p:txBody>
          <a:bodyPr wrap="none" anchor="ctr"/>
          <a:lstStyle/>
          <a:p>
            <a:endParaRPr lang="zh-CN" altLang="en-US"/>
          </a:p>
        </p:txBody>
      </p:sp>
      <p:sp>
        <p:nvSpPr>
          <p:cNvPr id="27" name="Line 24"/>
          <p:cNvSpPr>
            <a:spLocks noChangeShapeType="1"/>
          </p:cNvSpPr>
          <p:nvPr/>
        </p:nvSpPr>
        <p:spPr bwMode="auto">
          <a:xfrm flipH="1">
            <a:off x="4343400" y="5410200"/>
            <a:ext cx="762000" cy="457200"/>
          </a:xfrm>
          <a:prstGeom prst="line">
            <a:avLst/>
          </a:prstGeom>
          <a:noFill/>
          <a:ln w="28575">
            <a:solidFill>
              <a:srgbClr val="0000FF"/>
            </a:solidFill>
            <a:round/>
            <a:headEnd/>
            <a:tailEnd type="triangle" w="med" len="med"/>
          </a:ln>
          <a:effectLst/>
        </p:spPr>
        <p:txBody>
          <a:bodyPr wrap="none" anchor="ctr"/>
          <a:lstStyle/>
          <a:p>
            <a:endParaRPr lang="zh-CN" altLang="en-US"/>
          </a:p>
        </p:txBody>
      </p:sp>
    </p:spTree>
    <p:extLst>
      <p:ext uri="{BB962C8B-B14F-4D97-AF65-F5344CB8AC3E}">
        <p14:creationId xmlns:p14="http://schemas.microsoft.com/office/powerpoint/2010/main" val="1568125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left)">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up)">
                                      <p:cBhvr>
                                        <p:cTn id="26" dur="500"/>
                                        <p:tgtEl>
                                          <p:spTgt spid="18"/>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up)">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up)">
                                      <p:cBhvr>
                                        <p:cTn id="40" dur="500"/>
                                        <p:tgtEl>
                                          <p:spTgt spid="20"/>
                                        </p:tgtEl>
                                      </p:cBhvr>
                                    </p:animEffect>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wipe(up)">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left)">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ipe(left)">
                                      <p:cBhvr>
                                        <p:cTn id="59" dur="500"/>
                                        <p:tgtEl>
                                          <p:spTgt spid="13"/>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22"/>
                                        </p:tgtEl>
                                        <p:attrNameLst>
                                          <p:attrName>style.visibility</p:attrName>
                                        </p:attrNameLst>
                                      </p:cBhvr>
                                      <p:to>
                                        <p:strVal val="visible"/>
                                      </p:to>
                                    </p:set>
                                    <p:animEffect transition="in" filter="wipe(up)">
                                      <p:cBhvr>
                                        <p:cTn id="64" dur="500"/>
                                        <p:tgtEl>
                                          <p:spTgt spid="22"/>
                                        </p:tgtEl>
                                      </p:cBhvr>
                                    </p:animEffect>
                                  </p:childTnLst>
                                </p:cTn>
                              </p:par>
                            </p:childTnLst>
                          </p:cTn>
                        </p:par>
                        <p:par>
                          <p:cTn id="65" fill="hold">
                            <p:stCondLst>
                              <p:cond delay="500"/>
                            </p:stCondLst>
                            <p:childTnLst>
                              <p:par>
                                <p:cTn id="66" presetID="22" presetClass="entr" presetSubtype="1"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up)">
                                      <p:cBhvr>
                                        <p:cTn id="68" dur="500"/>
                                        <p:tgtEl>
                                          <p:spTgt spid="23"/>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wipe(left)">
                                      <p:cBhvr>
                                        <p:cTn id="73" dur="50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wipe(up)">
                                      <p:cBhvr>
                                        <p:cTn id="78" dur="500"/>
                                        <p:tgtEl>
                                          <p:spTgt spid="24"/>
                                        </p:tgtEl>
                                      </p:cBhvr>
                                    </p:animEffect>
                                  </p:childTnLst>
                                </p:cTn>
                              </p:par>
                            </p:childTnLst>
                          </p:cTn>
                        </p:par>
                        <p:par>
                          <p:cTn id="79" fill="hold">
                            <p:stCondLst>
                              <p:cond delay="500"/>
                            </p:stCondLst>
                            <p:childTnLst>
                              <p:par>
                                <p:cTn id="80" presetID="22" presetClass="entr" presetSubtype="1"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up)">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wipe(left)">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26"/>
                                        </p:tgtEl>
                                        <p:attrNameLst>
                                          <p:attrName>style.visibility</p:attrName>
                                        </p:attrNameLst>
                                      </p:cBhvr>
                                      <p:to>
                                        <p:strVal val="visible"/>
                                      </p:to>
                                    </p:set>
                                    <p:animEffect transition="in" filter="wipe(up)">
                                      <p:cBhvr>
                                        <p:cTn id="92" dur="500"/>
                                        <p:tgtEl>
                                          <p:spTgt spid="26"/>
                                        </p:tgtEl>
                                      </p:cBhvr>
                                    </p:animEffect>
                                  </p:childTnLst>
                                </p:cTn>
                              </p:par>
                            </p:childTnLst>
                          </p:cTn>
                        </p:par>
                        <p:par>
                          <p:cTn id="93" fill="hold">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wipe(up)">
                                      <p:cBhvr>
                                        <p:cTn id="96" dur="500"/>
                                        <p:tgtEl>
                                          <p:spTgt spid="27"/>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16"/>
                                        </p:tgtEl>
                                        <p:attrNameLst>
                                          <p:attrName>style.visibility</p:attrName>
                                        </p:attrNameLst>
                                      </p:cBhvr>
                                      <p:to>
                                        <p:strVal val="visible"/>
                                      </p:to>
                                    </p:set>
                                    <p:animEffect transition="in" filter="wipe(left)">
                                      <p:cBhvr>
                                        <p:cTn id="10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utoUpdateAnimBg="0"/>
      <p:bldP spid="11" grpId="0" autoUpdateAnimBg="0"/>
      <p:bldP spid="12" grpId="0" autoUpdateAnimBg="0"/>
      <p:bldP spid="13" grpId="0" autoUpdateAnimBg="0"/>
      <p:bldP spid="14" grpId="0" autoUpdateAnimBg="0"/>
      <p:bldP spid="15" grpId="0" autoUpdateAnimBg="0"/>
      <p:bldP spid="16" grpId="0" autoUpdateAnimBg="0"/>
      <p:bldP spid="17" grpId="0" autoUpdateAnimBg="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1134" y="1628800"/>
            <a:ext cx="9144000" cy="216024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dirty="0" smtClean="0">
              <a:ln>
                <a:noFill/>
              </a:ln>
              <a:solidFill>
                <a:schemeClr val="tx1"/>
              </a:solidFill>
              <a:effectLst/>
              <a:latin typeface="Times New Roman" pitchFamily="18" charset="0"/>
              <a:ea typeface="仿宋_GB2312" pitchFamily="49" charset="-122"/>
            </a:endParaRPr>
          </a:p>
        </p:txBody>
      </p:sp>
      <p:sp>
        <p:nvSpPr>
          <p:cNvPr id="5" name="Rectangle 2"/>
          <p:cNvSpPr>
            <a:spLocks noChangeArrowheads="1"/>
          </p:cNvSpPr>
          <p:nvPr/>
        </p:nvSpPr>
        <p:spPr bwMode="auto">
          <a:xfrm>
            <a:off x="143508" y="332656"/>
            <a:ext cx="9000492" cy="4552015"/>
          </a:xfrm>
          <a:prstGeom prst="rect">
            <a:avLst/>
          </a:prstGeom>
          <a:noFill/>
          <a:ln w="9525">
            <a:noFill/>
            <a:miter lim="800000"/>
            <a:headEnd/>
            <a:tailEnd/>
          </a:ln>
          <a:effectLst/>
        </p:spPr>
        <p:txBody>
          <a:bodyPr wrap="square">
            <a:spAutoFit/>
          </a:bodyPr>
          <a:lstStyle/>
          <a:p>
            <a:pPr algn="l"/>
            <a:r>
              <a:rPr lang="en-US" altLang="zh-CN" sz="2800" b="1" dirty="0">
                <a:solidFill>
                  <a:srgbClr val="003366"/>
                </a:solidFill>
                <a:latin typeface="Times New Roman" pitchFamily="18" charset="0"/>
                <a:ea typeface="华文楷体" pitchFamily="2" charset="-122"/>
                <a:cs typeface="Times New Roman" pitchFamily="18" charset="0"/>
              </a:rPr>
              <a:t>void</a:t>
            </a:r>
            <a:r>
              <a:rPr lang="en-US" altLang="zh-CN" sz="2800" b="1" dirty="0">
                <a:latin typeface="Times New Roman" pitchFamily="18" charset="0"/>
                <a:ea typeface="华文楷体" pitchFamily="2" charset="-122"/>
                <a:cs typeface="Times New Roman" pitchFamily="18" charset="0"/>
              </a:rPr>
              <a:t> </a:t>
            </a:r>
            <a:r>
              <a:rPr lang="en-US" altLang="zh-CN" sz="2800" b="1" dirty="0" err="1" smtClean="0">
                <a:latin typeface="Times New Roman" pitchFamily="18" charset="0"/>
                <a:ea typeface="华文楷体" pitchFamily="2" charset="-122"/>
                <a:cs typeface="Times New Roman" pitchFamily="18" charset="0"/>
              </a:rPr>
              <a:t>merge</a:t>
            </a:r>
            <a:r>
              <a:rPr lang="en-US" altLang="zh-CN" sz="2800" b="1" dirty="0" err="1" smtClean="0">
                <a:solidFill>
                  <a:srgbClr val="0000FF"/>
                </a:solidFill>
                <a:latin typeface="Times New Roman" pitchFamily="18" charset="0"/>
                <a:ea typeface="华文楷体" pitchFamily="2" charset="-122"/>
                <a:cs typeface="Times New Roman" pitchFamily="18" charset="0"/>
              </a:rPr>
              <a:t>sort</a:t>
            </a:r>
            <a:r>
              <a:rPr lang="en-US" altLang="zh-CN" sz="2800" b="1" dirty="0" smtClean="0">
                <a:solidFill>
                  <a:srgbClr val="0000FF"/>
                </a:solidFill>
                <a:latin typeface="Times New Roman" pitchFamily="18" charset="0"/>
                <a:ea typeface="华文楷体" pitchFamily="2" charset="-122"/>
                <a:cs typeface="Times New Roman" pitchFamily="18" charset="0"/>
              </a:rPr>
              <a:t> (</a:t>
            </a:r>
            <a:r>
              <a:rPr lang="en-US" altLang="zh-CN" sz="2800" b="1" dirty="0" err="1" smtClean="0">
                <a:solidFill>
                  <a:srgbClr val="0000FF"/>
                </a:solidFill>
                <a:latin typeface="Times New Roman" pitchFamily="18" charset="0"/>
                <a:ea typeface="华文楷体" pitchFamily="2" charset="-122"/>
                <a:cs typeface="Times New Roman" pitchFamily="18" charset="0"/>
              </a:rPr>
              <a:t>int</a:t>
            </a:r>
            <a:r>
              <a:rPr lang="en-US" altLang="zh-CN" sz="2800" b="1" dirty="0" smtClean="0">
                <a:solidFill>
                  <a:srgbClr val="0000FF"/>
                </a:solidFill>
                <a:latin typeface="Times New Roman" pitchFamily="18" charset="0"/>
                <a:ea typeface="华文楷体" pitchFamily="2" charset="-122"/>
                <a:cs typeface="Times New Roman" pitchFamily="18" charset="0"/>
              </a:rPr>
              <a:t> low, </a:t>
            </a:r>
            <a:r>
              <a:rPr lang="en-US" altLang="zh-CN" sz="2800" b="1" dirty="0" err="1">
                <a:solidFill>
                  <a:srgbClr val="0000FF"/>
                </a:solidFill>
                <a:latin typeface="Times New Roman" pitchFamily="18" charset="0"/>
                <a:ea typeface="华文楷体" pitchFamily="2" charset="-122"/>
                <a:cs typeface="Times New Roman" pitchFamily="18" charset="0"/>
              </a:rPr>
              <a:t>int</a:t>
            </a:r>
            <a:r>
              <a:rPr lang="en-US" altLang="zh-CN" sz="2800" b="1" dirty="0">
                <a:solidFill>
                  <a:srgbClr val="0000FF"/>
                </a:solidFill>
                <a:latin typeface="Times New Roman" pitchFamily="18" charset="0"/>
                <a:ea typeface="华文楷体" pitchFamily="2" charset="-122"/>
                <a:cs typeface="Times New Roman" pitchFamily="18" charset="0"/>
              </a:rPr>
              <a:t> </a:t>
            </a:r>
            <a:r>
              <a:rPr lang="en-US" altLang="zh-CN" sz="2800" b="1" dirty="0" smtClean="0">
                <a:solidFill>
                  <a:srgbClr val="0000FF"/>
                </a:solidFill>
                <a:latin typeface="Times New Roman" pitchFamily="18" charset="0"/>
                <a:ea typeface="华文楷体" pitchFamily="2" charset="-122"/>
                <a:cs typeface="Times New Roman" pitchFamily="18" charset="0"/>
              </a:rPr>
              <a:t>hi </a:t>
            </a:r>
            <a:r>
              <a:rPr lang="en-US" altLang="zh-CN" sz="2800" b="1" dirty="0">
                <a:solidFill>
                  <a:srgbClr val="0000FF"/>
                </a:solidFill>
                <a:latin typeface="Times New Roman" pitchFamily="18" charset="0"/>
                <a:ea typeface="华文楷体" pitchFamily="2" charset="-122"/>
                <a:cs typeface="Times New Roman" pitchFamily="18" charset="0"/>
              </a:rPr>
              <a:t>)</a:t>
            </a:r>
            <a:r>
              <a:rPr lang="en-US" altLang="zh-CN" sz="2800" b="1" dirty="0">
                <a:latin typeface="Times New Roman" pitchFamily="18" charset="0"/>
                <a:ea typeface="华文楷体" pitchFamily="2" charset="-122"/>
                <a:cs typeface="Times New Roman" pitchFamily="18" charset="0"/>
              </a:rPr>
              <a:t> </a:t>
            </a:r>
            <a:r>
              <a:rPr lang="en-US" altLang="zh-CN" sz="2800" b="1" dirty="0">
                <a:solidFill>
                  <a:srgbClr val="003366"/>
                </a:solidFill>
                <a:latin typeface="Times New Roman" pitchFamily="18" charset="0"/>
                <a:ea typeface="华文楷体" pitchFamily="2" charset="-122"/>
                <a:cs typeface="Times New Roman" pitchFamily="18" charset="0"/>
              </a:rPr>
              <a:t>{</a:t>
            </a:r>
          </a:p>
          <a:p>
            <a:pPr algn="l"/>
            <a:r>
              <a:rPr lang="en-US" altLang="zh-CN" sz="2800" b="1" dirty="0" smtClean="0">
                <a:solidFill>
                  <a:srgbClr val="003366"/>
                </a:solidFill>
                <a:latin typeface="Times New Roman" pitchFamily="18" charset="0"/>
                <a:ea typeface="华文楷体" pitchFamily="2" charset="-122"/>
                <a:cs typeface="Times New Roman" pitchFamily="18" charset="0"/>
              </a:rPr>
              <a:t>    if (hi-lo&lt;2)  return;  //</a:t>
            </a:r>
            <a:r>
              <a:rPr lang="zh-CN" altLang="en-US" sz="2800" b="1" dirty="0" smtClean="0">
                <a:solidFill>
                  <a:srgbClr val="003366"/>
                </a:solidFill>
                <a:latin typeface="Times New Roman" pitchFamily="18" charset="0"/>
                <a:ea typeface="华文楷体" pitchFamily="2" charset="-122"/>
                <a:cs typeface="Times New Roman" pitchFamily="18" charset="0"/>
              </a:rPr>
              <a:t>单个元素区间自然有序</a:t>
            </a:r>
            <a:endParaRPr lang="en-US" altLang="zh-CN" sz="2800" b="1" dirty="0">
              <a:solidFill>
                <a:srgbClr val="003366"/>
              </a:solidFill>
              <a:latin typeface="Times New Roman" pitchFamily="18" charset="0"/>
              <a:ea typeface="华文楷体" pitchFamily="2" charset="-122"/>
              <a:cs typeface="Times New Roman" pitchFamily="18" charset="0"/>
            </a:endParaRPr>
          </a:p>
          <a:p>
            <a:pPr algn="l"/>
            <a:r>
              <a:rPr lang="en-US" altLang="zh-CN" sz="2800" b="1" dirty="0">
                <a:solidFill>
                  <a:srgbClr val="003366"/>
                </a:solidFill>
                <a:latin typeface="Times New Roman" pitchFamily="18" charset="0"/>
                <a:ea typeface="华文楷体" pitchFamily="2" charset="-122"/>
                <a:cs typeface="Times New Roman" pitchFamily="18" charset="0"/>
              </a:rPr>
              <a:t>    else </a:t>
            </a:r>
            <a:r>
              <a:rPr lang="en-US" altLang="zh-CN" sz="2800" b="1" dirty="0" smtClean="0">
                <a:solidFill>
                  <a:srgbClr val="003366"/>
                </a:solidFill>
                <a:latin typeface="Times New Roman" pitchFamily="18" charset="0"/>
                <a:ea typeface="华文楷体" pitchFamily="2" charset="-122"/>
                <a:cs typeface="Times New Roman" pitchFamily="18" charset="0"/>
              </a:rPr>
              <a:t>{</a:t>
            </a:r>
            <a:endParaRPr lang="en-US" altLang="zh-CN" sz="2800" b="1" dirty="0">
              <a:solidFill>
                <a:srgbClr val="003366"/>
              </a:solidFill>
              <a:latin typeface="Times New Roman" pitchFamily="18" charset="0"/>
              <a:ea typeface="华文楷体" pitchFamily="2" charset="-122"/>
              <a:cs typeface="Times New Roman" pitchFamily="18" charset="0"/>
            </a:endParaRPr>
          </a:p>
          <a:p>
            <a:pPr algn="l">
              <a:lnSpc>
                <a:spcPct val="125000"/>
              </a:lnSpc>
            </a:pPr>
            <a:r>
              <a:rPr lang="en-US" altLang="zh-CN" sz="2800" b="1" dirty="0">
                <a:solidFill>
                  <a:srgbClr val="003366"/>
                </a:solidFill>
                <a:latin typeface="Times New Roman" pitchFamily="18" charset="0"/>
                <a:ea typeface="华文楷体" pitchFamily="2" charset="-122"/>
                <a:cs typeface="Times New Roman" pitchFamily="18" charset="0"/>
              </a:rPr>
              <a:t>      </a:t>
            </a:r>
            <a:r>
              <a:rPr lang="en-US" altLang="zh-CN" sz="2800" b="1" dirty="0" smtClean="0">
                <a:solidFill>
                  <a:srgbClr val="FF0000"/>
                </a:solidFill>
                <a:latin typeface="华文楷体" pitchFamily="2" charset="-122"/>
                <a:ea typeface="华文楷体" pitchFamily="2" charset="-122"/>
              </a:rPr>
              <a:t>mi = (</a:t>
            </a:r>
            <a:r>
              <a:rPr lang="en-US" altLang="zh-CN" sz="2800" b="1" dirty="0" err="1" smtClean="0">
                <a:solidFill>
                  <a:srgbClr val="FF0000"/>
                </a:solidFill>
                <a:latin typeface="华文楷体" pitchFamily="2" charset="-122"/>
                <a:ea typeface="华文楷体" pitchFamily="2" charset="-122"/>
              </a:rPr>
              <a:t>low+hi</a:t>
            </a:r>
            <a:r>
              <a:rPr lang="en-US" altLang="zh-CN" sz="2800" b="1" dirty="0" smtClean="0">
                <a:solidFill>
                  <a:srgbClr val="FF0000"/>
                </a:solidFill>
                <a:latin typeface="华文楷体" pitchFamily="2" charset="-122"/>
                <a:ea typeface="华文楷体" pitchFamily="2" charset="-122"/>
              </a:rPr>
              <a:t>)/2; </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以中点为界</a:t>
            </a:r>
            <a:endParaRPr lang="en-US" altLang="zh-CN" sz="2400" b="1" dirty="0" smtClean="0">
              <a:latin typeface="华文楷体" pitchFamily="2" charset="-122"/>
              <a:ea typeface="华文楷体" pitchFamily="2" charset="-122"/>
            </a:endParaRPr>
          </a:p>
          <a:p>
            <a:pPr algn="l">
              <a:lnSpc>
                <a:spcPct val="125000"/>
              </a:lnSpc>
            </a:pPr>
            <a:r>
              <a:rPr lang="en-US" altLang="zh-CN" sz="2800" b="1" dirty="0" smtClean="0">
                <a:solidFill>
                  <a:srgbClr val="003366"/>
                </a:solidFill>
                <a:latin typeface="华文楷体" pitchFamily="2" charset="-122"/>
                <a:ea typeface="华文楷体" pitchFamily="2" charset="-122"/>
                <a:cs typeface="Times New Roman" pitchFamily="18" charset="0"/>
              </a:rPr>
              <a:t>      </a:t>
            </a:r>
            <a:r>
              <a:rPr lang="en-US" altLang="zh-CN" sz="2800" b="1" dirty="0" err="1" smtClean="0">
                <a:solidFill>
                  <a:srgbClr val="0000FF"/>
                </a:solidFill>
                <a:latin typeface="华文楷体" pitchFamily="2" charset="-122"/>
                <a:ea typeface="华文楷体" pitchFamily="2" charset="-122"/>
              </a:rPr>
              <a:t>mergesort</a:t>
            </a:r>
            <a:r>
              <a:rPr lang="en-US" altLang="zh-CN" sz="2800" b="1" dirty="0" smtClean="0">
                <a:solidFill>
                  <a:srgbClr val="0000FF"/>
                </a:solidFill>
                <a:latin typeface="华文楷体" pitchFamily="2" charset="-122"/>
                <a:ea typeface="华文楷体" pitchFamily="2" charset="-122"/>
              </a:rPr>
              <a:t> (low, mi);</a:t>
            </a:r>
            <a:r>
              <a:rPr lang="en-US" altLang="zh-CN" sz="2800" b="1" dirty="0" smtClean="0">
                <a:latin typeface="华文楷体" pitchFamily="2" charset="-122"/>
                <a:ea typeface="华文楷体" pitchFamily="2" charset="-122"/>
              </a:rPr>
              <a:t> </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将前半段排序</a:t>
            </a:r>
            <a:endParaRPr lang="en-US" altLang="zh-CN" sz="2400" b="1" dirty="0" smtClean="0">
              <a:latin typeface="华文楷体" pitchFamily="2" charset="-122"/>
              <a:ea typeface="华文楷体" pitchFamily="2" charset="-122"/>
            </a:endParaRPr>
          </a:p>
          <a:p>
            <a:pPr algn="l">
              <a:lnSpc>
                <a:spcPct val="125000"/>
              </a:lnSpc>
            </a:pPr>
            <a:r>
              <a:rPr lang="en-US" altLang="zh-CN" sz="2800" b="1" dirty="0" smtClean="0">
                <a:solidFill>
                  <a:srgbClr val="0000FF"/>
                </a:solidFill>
                <a:latin typeface="华文楷体" pitchFamily="2" charset="-122"/>
                <a:ea typeface="华文楷体" pitchFamily="2" charset="-122"/>
              </a:rPr>
              <a:t>      </a:t>
            </a:r>
            <a:r>
              <a:rPr lang="en-US" altLang="zh-CN" sz="2800" b="1" dirty="0" err="1" smtClean="0">
                <a:solidFill>
                  <a:srgbClr val="0000FF"/>
                </a:solidFill>
                <a:latin typeface="华文楷体" pitchFamily="2" charset="-122"/>
                <a:ea typeface="华文楷体" pitchFamily="2" charset="-122"/>
              </a:rPr>
              <a:t>mergesort</a:t>
            </a:r>
            <a:r>
              <a:rPr lang="en-US" altLang="zh-CN" sz="2800" b="1" dirty="0" smtClean="0">
                <a:solidFill>
                  <a:srgbClr val="0000FF"/>
                </a:solidFill>
                <a:latin typeface="华文楷体" pitchFamily="2" charset="-122"/>
                <a:ea typeface="华文楷体" pitchFamily="2" charset="-122"/>
              </a:rPr>
              <a:t> (mi+1, hi); </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对后半段排序</a:t>
            </a:r>
            <a:endParaRPr lang="en-US" altLang="zh-CN" sz="2400" b="1" dirty="0" smtClean="0">
              <a:latin typeface="华文楷体" pitchFamily="2" charset="-122"/>
              <a:ea typeface="华文楷体" pitchFamily="2" charset="-122"/>
            </a:endParaRPr>
          </a:p>
          <a:p>
            <a:pPr algn="l">
              <a:lnSpc>
                <a:spcPct val="130000"/>
              </a:lnSpc>
            </a:pPr>
            <a:r>
              <a:rPr lang="en-US" altLang="zh-CN" sz="2800" b="1" dirty="0" smtClean="0">
                <a:solidFill>
                  <a:srgbClr val="FF0000"/>
                </a:solidFill>
                <a:latin typeface="华文楷体" pitchFamily="2" charset="-122"/>
                <a:ea typeface="华文楷体" pitchFamily="2" charset="-122"/>
              </a:rPr>
              <a:t>      Merge (low, mi, hi);</a:t>
            </a:r>
            <a:r>
              <a:rPr lang="en-US" altLang="zh-CN" sz="2800" b="1" dirty="0" smtClean="0">
                <a:latin typeface="华文楷体" pitchFamily="2" charset="-122"/>
                <a:ea typeface="华文楷体" pitchFamily="2" charset="-122"/>
              </a:rPr>
              <a:t> </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归并</a:t>
            </a:r>
            <a:endParaRPr lang="en-US" altLang="zh-CN" sz="2400" b="1" dirty="0" smtClean="0">
              <a:latin typeface="华文楷体" pitchFamily="2" charset="-122"/>
              <a:ea typeface="华文楷体" pitchFamily="2" charset="-122"/>
            </a:endParaRPr>
          </a:p>
          <a:p>
            <a:pPr algn="l">
              <a:lnSpc>
                <a:spcPct val="130000"/>
              </a:lnSpc>
            </a:pPr>
            <a:r>
              <a:rPr lang="en-US" altLang="zh-CN" sz="2800" b="1" dirty="0" smtClean="0">
                <a:solidFill>
                  <a:srgbClr val="003366"/>
                </a:solidFill>
                <a:latin typeface="Times New Roman" pitchFamily="18" charset="0"/>
                <a:ea typeface="华文楷体" pitchFamily="2" charset="-122"/>
                <a:cs typeface="Times New Roman" pitchFamily="18" charset="0"/>
              </a:rPr>
              <a:t>   }</a:t>
            </a:r>
            <a:endParaRPr lang="en-US" altLang="zh-CN" sz="2800" b="1" dirty="0">
              <a:solidFill>
                <a:srgbClr val="003366"/>
              </a:solidFill>
              <a:latin typeface="Times New Roman" pitchFamily="18" charset="0"/>
              <a:ea typeface="华文楷体" pitchFamily="2" charset="-122"/>
              <a:cs typeface="Times New Roman" pitchFamily="18" charset="0"/>
            </a:endParaRPr>
          </a:p>
          <a:p>
            <a:pPr algn="l"/>
            <a:r>
              <a:rPr lang="en-US" altLang="zh-CN" sz="2800" b="1" dirty="0">
                <a:solidFill>
                  <a:srgbClr val="003366"/>
                </a:solidFill>
                <a:latin typeface="Times New Roman" pitchFamily="18" charset="0"/>
                <a:ea typeface="华文楷体" pitchFamily="2" charset="-122"/>
                <a:cs typeface="Times New Roman" pitchFamily="18" charset="0"/>
              </a:rPr>
              <a:t>} // </a:t>
            </a:r>
            <a:r>
              <a:rPr lang="en-US" altLang="zh-CN" sz="2800" b="1" dirty="0" err="1">
                <a:solidFill>
                  <a:srgbClr val="003366"/>
                </a:solidFill>
                <a:latin typeface="Times New Roman" pitchFamily="18" charset="0"/>
                <a:ea typeface="华文楷体" pitchFamily="2" charset="-122"/>
                <a:cs typeface="Times New Roman" pitchFamily="18" charset="0"/>
              </a:rPr>
              <a:t>Msort</a:t>
            </a:r>
            <a:endParaRPr lang="en-US" altLang="zh-CN" sz="2800" b="1" dirty="0">
              <a:latin typeface="Times New Roman" pitchFamily="18" charset="0"/>
              <a:ea typeface="华文楷体" pitchFamily="2" charset="-122"/>
              <a:cs typeface="Times New Roman" pitchFamily="18" charset="0"/>
            </a:endParaRPr>
          </a:p>
        </p:txBody>
      </p:sp>
    </p:spTree>
    <p:extLst>
      <p:ext uri="{BB962C8B-B14F-4D97-AF65-F5344CB8AC3E}">
        <p14:creationId xmlns:p14="http://schemas.microsoft.com/office/powerpoint/2010/main" val="27634805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107504" y="908720"/>
            <a:ext cx="8964996" cy="5041380"/>
          </a:xfrm>
          <a:prstGeom prst="rect">
            <a:avLst/>
          </a:prstGeom>
          <a:noFill/>
          <a:ln w="9525">
            <a:noFill/>
            <a:miter lim="800000"/>
            <a:headEnd/>
            <a:tailEnd/>
          </a:ln>
          <a:effectLst/>
        </p:spPr>
        <p:txBody>
          <a:bodyPr wrap="square">
            <a:spAutoFit/>
          </a:bodyPr>
          <a:lstStyle/>
          <a:p>
            <a:pPr algn="l">
              <a:lnSpc>
                <a:spcPct val="115000"/>
              </a:lnSpc>
            </a:pPr>
            <a:r>
              <a:rPr lang="en-US" altLang="zh-CN" sz="2400" b="1" dirty="0">
                <a:solidFill>
                  <a:srgbClr val="000000"/>
                </a:solidFill>
                <a:latin typeface="Times New Roman" pitchFamily="18" charset="0"/>
                <a:ea typeface="华文楷体" pitchFamily="2" charset="-122"/>
                <a:cs typeface="Times New Roman" pitchFamily="18" charset="0"/>
              </a:rPr>
              <a:t>void </a:t>
            </a:r>
            <a:r>
              <a:rPr lang="en-US" altLang="zh-CN" sz="2400" dirty="0">
                <a:solidFill>
                  <a:srgbClr val="000000"/>
                </a:solidFill>
                <a:latin typeface="Times New Roman" pitchFamily="18" charset="0"/>
                <a:ea typeface="华文楷体" pitchFamily="2" charset="-122"/>
                <a:cs typeface="Times New Roman" pitchFamily="18" charset="0"/>
              </a:rPr>
              <a:t>Merge </a:t>
            </a:r>
            <a:r>
              <a:rPr lang="en-US" altLang="zh-CN" sz="2400" dirty="0" smtClean="0">
                <a:solidFill>
                  <a:srgbClr val="000000"/>
                </a:solidFill>
                <a:latin typeface="Times New Roman" pitchFamily="18" charset="0"/>
                <a:ea typeface="华文楷体" pitchFamily="2" charset="-122"/>
                <a:cs typeface="Times New Roman" pitchFamily="18" charset="0"/>
              </a:rPr>
              <a:t>(</a:t>
            </a:r>
            <a:r>
              <a:rPr lang="en-US" altLang="zh-CN" sz="2400" b="1" dirty="0" err="1" smtClean="0">
                <a:solidFill>
                  <a:srgbClr val="000000"/>
                </a:solidFill>
                <a:latin typeface="Times New Roman" pitchFamily="18" charset="0"/>
                <a:ea typeface="华文楷体" pitchFamily="2" charset="-122"/>
                <a:cs typeface="Times New Roman" pitchFamily="18" charset="0"/>
              </a:rPr>
              <a:t>int</a:t>
            </a:r>
            <a:r>
              <a:rPr lang="en-US" altLang="zh-CN" sz="2400" dirty="0" smtClean="0">
                <a:solidFill>
                  <a:srgbClr val="000000"/>
                </a:solidFill>
                <a:latin typeface="Times New Roman" pitchFamily="18" charset="0"/>
                <a:ea typeface="华文楷体" pitchFamily="2" charset="-122"/>
                <a:cs typeface="Times New Roman" pitchFamily="18" charset="0"/>
              </a:rPr>
              <a:t> low, </a:t>
            </a:r>
            <a:r>
              <a:rPr lang="en-US" altLang="zh-CN" sz="2400" b="1" dirty="0" err="1">
                <a:solidFill>
                  <a:srgbClr val="000000"/>
                </a:solidFill>
                <a:latin typeface="Times New Roman" pitchFamily="18" charset="0"/>
                <a:ea typeface="华文楷体" pitchFamily="2" charset="-122"/>
                <a:cs typeface="Times New Roman" pitchFamily="18" charset="0"/>
              </a:rPr>
              <a:t>int</a:t>
            </a:r>
            <a:r>
              <a:rPr lang="en-US" altLang="zh-CN" sz="2400" dirty="0">
                <a:solidFill>
                  <a:srgbClr val="000000"/>
                </a:solidFill>
                <a:latin typeface="Times New Roman" pitchFamily="18" charset="0"/>
                <a:ea typeface="华文楷体" pitchFamily="2" charset="-122"/>
                <a:cs typeface="Times New Roman" pitchFamily="18" charset="0"/>
              </a:rPr>
              <a:t> </a:t>
            </a:r>
            <a:r>
              <a:rPr lang="en-US" altLang="zh-CN" sz="2400" dirty="0" smtClean="0">
                <a:solidFill>
                  <a:srgbClr val="000000"/>
                </a:solidFill>
                <a:latin typeface="Times New Roman" pitchFamily="18" charset="0"/>
                <a:ea typeface="华文楷体" pitchFamily="2" charset="-122"/>
                <a:cs typeface="Times New Roman" pitchFamily="18" charset="0"/>
              </a:rPr>
              <a:t>mi, </a:t>
            </a:r>
            <a:r>
              <a:rPr lang="en-US" altLang="zh-CN" sz="2400" b="1" dirty="0" err="1">
                <a:solidFill>
                  <a:srgbClr val="000000"/>
                </a:solidFill>
                <a:latin typeface="Times New Roman" pitchFamily="18" charset="0"/>
                <a:ea typeface="华文楷体" pitchFamily="2" charset="-122"/>
                <a:cs typeface="Times New Roman" pitchFamily="18" charset="0"/>
              </a:rPr>
              <a:t>int</a:t>
            </a:r>
            <a:r>
              <a:rPr lang="en-US" altLang="zh-CN" sz="2400" dirty="0">
                <a:solidFill>
                  <a:srgbClr val="000000"/>
                </a:solidFill>
                <a:latin typeface="Times New Roman" pitchFamily="18" charset="0"/>
                <a:ea typeface="华文楷体" pitchFamily="2" charset="-122"/>
                <a:cs typeface="Times New Roman" pitchFamily="18" charset="0"/>
              </a:rPr>
              <a:t> </a:t>
            </a:r>
            <a:r>
              <a:rPr lang="en-US" altLang="zh-CN" sz="2400" dirty="0" smtClean="0">
                <a:solidFill>
                  <a:srgbClr val="000000"/>
                </a:solidFill>
                <a:latin typeface="Times New Roman" pitchFamily="18" charset="0"/>
                <a:ea typeface="华文楷体" pitchFamily="2" charset="-122"/>
                <a:cs typeface="Times New Roman" pitchFamily="18" charset="0"/>
              </a:rPr>
              <a:t>hi) </a:t>
            </a:r>
            <a:r>
              <a:rPr lang="en-US" altLang="zh-CN" sz="2400" b="1" dirty="0">
                <a:solidFill>
                  <a:srgbClr val="000000"/>
                </a:solidFill>
                <a:latin typeface="Times New Roman" pitchFamily="18" charset="0"/>
                <a:ea typeface="华文楷体" pitchFamily="2" charset="-122"/>
                <a:cs typeface="Times New Roman" pitchFamily="18" charset="0"/>
              </a:rPr>
              <a:t>{</a:t>
            </a:r>
            <a:endParaRPr lang="en-US" altLang="zh-CN" sz="2400" dirty="0">
              <a:solidFill>
                <a:srgbClr val="000000"/>
              </a:solidFill>
              <a:latin typeface="Times New Roman" pitchFamily="18" charset="0"/>
              <a:ea typeface="华文楷体" pitchFamily="2" charset="-122"/>
              <a:cs typeface="Times New Roman" pitchFamily="18" charset="0"/>
            </a:endParaRPr>
          </a:p>
          <a:p>
            <a:pPr algn="l">
              <a:lnSpc>
                <a:spcPct val="115000"/>
              </a:lnSpc>
            </a:pPr>
            <a:r>
              <a:rPr lang="en-US" altLang="zh-CN" sz="2400" dirty="0">
                <a:solidFill>
                  <a:srgbClr val="000000"/>
                </a:solidFill>
                <a:latin typeface="Times New Roman" pitchFamily="18" charset="0"/>
                <a:ea typeface="华文楷体" pitchFamily="2" charset="-122"/>
                <a:cs typeface="Times New Roman" pitchFamily="18" charset="0"/>
              </a:rPr>
              <a:t> </a:t>
            </a:r>
            <a:r>
              <a:rPr lang="en-US" altLang="zh-CN" sz="2400" dirty="0" smtClean="0">
                <a:solidFill>
                  <a:srgbClr val="000000"/>
                </a:solidFill>
                <a:latin typeface="Times New Roman" pitchFamily="18" charset="0"/>
                <a:ea typeface="华文楷体" pitchFamily="2" charset="-122"/>
                <a:cs typeface="Times New Roman" pitchFamily="18" charset="0"/>
              </a:rPr>
              <a:t>     </a:t>
            </a:r>
            <a:r>
              <a:rPr lang="en-US" altLang="zh-CN" sz="2400" b="1" dirty="0" err="1" smtClean="0">
                <a:solidFill>
                  <a:srgbClr val="000000"/>
                </a:solidFill>
                <a:latin typeface="Times New Roman" pitchFamily="18" charset="0"/>
                <a:ea typeface="华文楷体" pitchFamily="2" charset="-122"/>
                <a:cs typeface="Times New Roman" pitchFamily="18" charset="0"/>
              </a:rPr>
              <a:t>RcdType</a:t>
            </a:r>
            <a:r>
              <a:rPr lang="en-US" altLang="zh-CN" sz="2400" b="1" dirty="0" smtClean="0">
                <a:solidFill>
                  <a:srgbClr val="000000"/>
                </a:solidFill>
                <a:latin typeface="Times New Roman" pitchFamily="18" charset="0"/>
                <a:ea typeface="华文楷体" pitchFamily="2" charset="-122"/>
                <a:cs typeface="Times New Roman" pitchFamily="18" charset="0"/>
              </a:rPr>
              <a:t>  </a:t>
            </a:r>
            <a:r>
              <a:rPr lang="en-US" altLang="zh-CN" sz="2400" b="1" dirty="0" smtClean="0">
                <a:solidFill>
                  <a:srgbClr val="000000"/>
                </a:solidFill>
                <a:ea typeface="楷体_GB2312" pitchFamily="49" charset="-122"/>
              </a:rPr>
              <a:t>*</a:t>
            </a:r>
            <a:r>
              <a:rPr lang="en-US" altLang="zh-CN" sz="2400" b="1" dirty="0" smtClean="0">
                <a:solidFill>
                  <a:schemeClr val="tx1">
                    <a:lumMod val="60000"/>
                    <a:lumOff val="40000"/>
                  </a:schemeClr>
                </a:solidFill>
                <a:latin typeface="Times New Roman" pitchFamily="18" charset="0"/>
                <a:ea typeface="华文楷体" pitchFamily="2" charset="-122"/>
                <a:cs typeface="Times New Roman" pitchFamily="18" charset="0"/>
              </a:rPr>
              <a:t>A</a:t>
            </a:r>
            <a:r>
              <a:rPr lang="en-US" altLang="zh-CN" sz="2400" b="1" dirty="0" smtClean="0">
                <a:solidFill>
                  <a:srgbClr val="000000"/>
                </a:solidFill>
                <a:latin typeface="Times New Roman" pitchFamily="18" charset="0"/>
                <a:ea typeface="华文楷体" pitchFamily="2" charset="-122"/>
                <a:cs typeface="Times New Roman" pitchFamily="18" charset="0"/>
              </a:rPr>
              <a:t> = </a:t>
            </a:r>
            <a:r>
              <a:rPr lang="en-US" altLang="zh-CN" sz="2400" b="1" dirty="0" err="1" smtClean="0">
                <a:solidFill>
                  <a:srgbClr val="000000"/>
                </a:solidFill>
                <a:latin typeface="Times New Roman" pitchFamily="18" charset="0"/>
                <a:ea typeface="华文楷体" pitchFamily="2" charset="-122"/>
                <a:cs typeface="Times New Roman" pitchFamily="18" charset="0"/>
              </a:rPr>
              <a:t>elements+low</a:t>
            </a:r>
            <a:r>
              <a:rPr lang="en-US" altLang="zh-CN" sz="2400" b="1" dirty="0" smtClean="0">
                <a:solidFill>
                  <a:srgbClr val="000000"/>
                </a:solidFill>
                <a:latin typeface="Times New Roman" pitchFamily="18" charset="0"/>
                <a:ea typeface="华文楷体" pitchFamily="2" charset="-122"/>
                <a:cs typeface="Times New Roman" pitchFamily="18" charset="0"/>
              </a:rPr>
              <a:t>;</a:t>
            </a:r>
          </a:p>
          <a:p>
            <a:pPr algn="l">
              <a:lnSpc>
                <a:spcPct val="115000"/>
              </a:lnSpc>
            </a:pPr>
            <a:r>
              <a:rPr lang="en-US" altLang="zh-CN" sz="2400" b="1" dirty="0">
                <a:solidFill>
                  <a:srgbClr val="000000"/>
                </a:solidFill>
                <a:latin typeface="Times New Roman" pitchFamily="18" charset="0"/>
                <a:ea typeface="华文楷体" pitchFamily="2" charset="-122"/>
                <a:cs typeface="Times New Roman" pitchFamily="18" charset="0"/>
              </a:rPr>
              <a:t> </a:t>
            </a:r>
            <a:r>
              <a:rPr lang="en-US" altLang="zh-CN" sz="2400" b="1" dirty="0" smtClean="0">
                <a:solidFill>
                  <a:srgbClr val="000000"/>
                </a:solidFill>
                <a:latin typeface="Times New Roman" pitchFamily="18" charset="0"/>
                <a:ea typeface="华文楷体" pitchFamily="2" charset="-122"/>
                <a:cs typeface="Times New Roman" pitchFamily="18" charset="0"/>
              </a:rPr>
              <a:t>     </a:t>
            </a:r>
            <a:r>
              <a:rPr lang="en-US" altLang="zh-CN" sz="2400" b="1" dirty="0" err="1" smtClean="0">
                <a:solidFill>
                  <a:srgbClr val="000000"/>
                </a:solidFill>
                <a:latin typeface="Times New Roman" pitchFamily="18" charset="0"/>
                <a:ea typeface="华文楷体" pitchFamily="2" charset="-122"/>
                <a:cs typeface="Times New Roman" pitchFamily="18" charset="0"/>
              </a:rPr>
              <a:t>int</a:t>
            </a:r>
            <a:r>
              <a:rPr lang="en-US" altLang="zh-CN" sz="2400" b="1" dirty="0" smtClean="0">
                <a:solidFill>
                  <a:srgbClr val="000000"/>
                </a:solidFill>
                <a:latin typeface="Times New Roman" pitchFamily="18" charset="0"/>
                <a:ea typeface="华文楷体" pitchFamily="2" charset="-122"/>
                <a:cs typeface="Times New Roman" pitchFamily="18" charset="0"/>
              </a:rPr>
              <a:t> </a:t>
            </a:r>
            <a:r>
              <a:rPr lang="en-US" altLang="zh-CN" sz="2400" b="1" dirty="0" err="1" smtClean="0">
                <a:solidFill>
                  <a:srgbClr val="000000"/>
                </a:solidFill>
                <a:latin typeface="Times New Roman" pitchFamily="18" charset="0"/>
                <a:ea typeface="华文楷体" pitchFamily="2" charset="-122"/>
                <a:cs typeface="Times New Roman" pitchFamily="18" charset="0"/>
              </a:rPr>
              <a:t>lb</a:t>
            </a:r>
            <a:r>
              <a:rPr lang="en-US" altLang="zh-CN" sz="2400" b="1" dirty="0" smtClean="0">
                <a:solidFill>
                  <a:srgbClr val="000000"/>
                </a:solidFill>
                <a:latin typeface="Times New Roman" pitchFamily="18" charset="0"/>
                <a:ea typeface="华文楷体" pitchFamily="2" charset="-122"/>
                <a:cs typeface="Times New Roman" pitchFamily="18" charset="0"/>
              </a:rPr>
              <a:t>  = mi-low; </a:t>
            </a:r>
            <a:r>
              <a:rPr lang="en-US" altLang="zh-CN" sz="2400" b="1" dirty="0" err="1">
                <a:solidFill>
                  <a:srgbClr val="000000"/>
                </a:solidFill>
                <a:latin typeface="Times New Roman" pitchFamily="18" charset="0"/>
                <a:ea typeface="华文楷体" pitchFamily="2" charset="-122"/>
                <a:cs typeface="Times New Roman" pitchFamily="18" charset="0"/>
              </a:rPr>
              <a:t>RcdType</a:t>
            </a:r>
            <a:r>
              <a:rPr lang="en-US" altLang="zh-CN" sz="2400" b="1" dirty="0">
                <a:solidFill>
                  <a:srgbClr val="000000"/>
                </a:solidFill>
                <a:latin typeface="Times New Roman" pitchFamily="18" charset="0"/>
                <a:ea typeface="华文楷体" pitchFamily="2" charset="-122"/>
                <a:cs typeface="Times New Roman" pitchFamily="18" charset="0"/>
              </a:rPr>
              <a:t> </a:t>
            </a:r>
            <a:r>
              <a:rPr lang="en-US" altLang="zh-CN" sz="2400" b="1" dirty="0" smtClean="0">
                <a:solidFill>
                  <a:srgbClr val="000000"/>
                </a:solidFill>
                <a:latin typeface="Times New Roman" pitchFamily="18" charset="0"/>
                <a:ea typeface="华文楷体" pitchFamily="2" charset="-122"/>
                <a:cs typeface="Times New Roman" pitchFamily="18" charset="0"/>
              </a:rPr>
              <a:t>*</a:t>
            </a:r>
            <a:r>
              <a:rPr lang="en-US" altLang="zh-CN" sz="2400" b="1" dirty="0" smtClean="0">
                <a:solidFill>
                  <a:schemeClr val="tx1">
                    <a:lumMod val="60000"/>
                    <a:lumOff val="40000"/>
                  </a:schemeClr>
                </a:solidFill>
                <a:latin typeface="Times New Roman" pitchFamily="18" charset="0"/>
                <a:ea typeface="华文楷体" pitchFamily="2" charset="-122"/>
                <a:cs typeface="Times New Roman" pitchFamily="18" charset="0"/>
              </a:rPr>
              <a:t>B = new </a:t>
            </a:r>
            <a:r>
              <a:rPr lang="en-US" altLang="zh-CN" sz="2400" b="1" dirty="0" err="1" smtClean="0">
                <a:solidFill>
                  <a:schemeClr val="tx1">
                    <a:lumMod val="60000"/>
                    <a:lumOff val="40000"/>
                  </a:schemeClr>
                </a:solidFill>
                <a:latin typeface="Times New Roman" pitchFamily="18" charset="0"/>
                <a:ea typeface="华文楷体" pitchFamily="2" charset="-122"/>
                <a:cs typeface="Times New Roman" pitchFamily="18" charset="0"/>
              </a:rPr>
              <a:t>RcdType</a:t>
            </a:r>
            <a:r>
              <a:rPr lang="en-US" altLang="zh-CN" sz="2400" b="1" dirty="0" smtClean="0">
                <a:solidFill>
                  <a:schemeClr val="tx1">
                    <a:lumMod val="60000"/>
                    <a:lumOff val="40000"/>
                  </a:schemeClr>
                </a:solidFill>
                <a:latin typeface="Times New Roman" pitchFamily="18" charset="0"/>
                <a:ea typeface="华文楷体" pitchFamily="2" charset="-122"/>
                <a:cs typeface="Times New Roman" pitchFamily="18" charset="0"/>
              </a:rPr>
              <a:t>[1b]</a:t>
            </a:r>
            <a:r>
              <a:rPr lang="en-US" altLang="zh-CN" sz="2400" b="1" dirty="0" smtClean="0">
                <a:solidFill>
                  <a:srgbClr val="000000"/>
                </a:solidFill>
                <a:latin typeface="Times New Roman" pitchFamily="18" charset="0"/>
                <a:ea typeface="华文楷体" pitchFamily="2" charset="-122"/>
                <a:cs typeface="Times New Roman" pitchFamily="18" charset="0"/>
              </a:rPr>
              <a:t>;</a:t>
            </a:r>
          </a:p>
          <a:p>
            <a:pPr algn="l">
              <a:lnSpc>
                <a:spcPct val="115000"/>
              </a:lnSpc>
            </a:pPr>
            <a:r>
              <a:rPr lang="en-US" altLang="zh-CN" sz="2400" b="1" dirty="0">
                <a:solidFill>
                  <a:srgbClr val="000000"/>
                </a:solidFill>
                <a:latin typeface="Times New Roman" pitchFamily="18" charset="0"/>
                <a:ea typeface="华文楷体" pitchFamily="2" charset="-122"/>
                <a:cs typeface="Times New Roman" pitchFamily="18" charset="0"/>
              </a:rPr>
              <a:t> </a:t>
            </a:r>
            <a:r>
              <a:rPr lang="en-US" altLang="zh-CN" sz="2400" b="1" dirty="0" smtClean="0">
                <a:solidFill>
                  <a:srgbClr val="000000"/>
                </a:solidFill>
                <a:latin typeface="Times New Roman" pitchFamily="18" charset="0"/>
                <a:ea typeface="华文楷体" pitchFamily="2" charset="-122"/>
                <a:cs typeface="Times New Roman" pitchFamily="18" charset="0"/>
              </a:rPr>
              <a:t>     for (</a:t>
            </a:r>
            <a:r>
              <a:rPr lang="en-US" altLang="zh-CN" sz="2400" b="1" dirty="0" err="1" smtClean="0">
                <a:solidFill>
                  <a:srgbClr val="000000"/>
                </a:solidFill>
                <a:latin typeface="Times New Roman" pitchFamily="18" charset="0"/>
                <a:ea typeface="华文楷体" pitchFamily="2" charset="-122"/>
                <a:cs typeface="Times New Roman" pitchFamily="18" charset="0"/>
              </a:rPr>
              <a:t>i</a:t>
            </a:r>
            <a:r>
              <a:rPr lang="en-US" altLang="zh-CN" sz="2400" b="1" dirty="0" smtClean="0">
                <a:solidFill>
                  <a:srgbClr val="000000"/>
                </a:solidFill>
                <a:latin typeface="Times New Roman" pitchFamily="18" charset="0"/>
                <a:ea typeface="华文楷体" pitchFamily="2" charset="-122"/>
                <a:cs typeface="Times New Roman" pitchFamily="18" charset="0"/>
              </a:rPr>
              <a:t>=0; </a:t>
            </a:r>
            <a:r>
              <a:rPr lang="en-US" altLang="zh-CN" sz="2400" b="1" dirty="0" err="1" smtClean="0">
                <a:solidFill>
                  <a:srgbClr val="000000"/>
                </a:solidFill>
                <a:latin typeface="Times New Roman" pitchFamily="18" charset="0"/>
                <a:ea typeface="华文楷体" pitchFamily="2" charset="-122"/>
                <a:cs typeface="Times New Roman" pitchFamily="18" charset="0"/>
              </a:rPr>
              <a:t>i</a:t>
            </a:r>
            <a:r>
              <a:rPr lang="en-US" altLang="zh-CN" sz="2400" b="1" dirty="0" smtClean="0">
                <a:solidFill>
                  <a:srgbClr val="000000"/>
                </a:solidFill>
                <a:latin typeface="Times New Roman" pitchFamily="18" charset="0"/>
                <a:ea typeface="华文楷体" pitchFamily="2" charset="-122"/>
                <a:cs typeface="Times New Roman" pitchFamily="18" charset="0"/>
              </a:rPr>
              <a:t>&lt;</a:t>
            </a:r>
            <a:r>
              <a:rPr lang="en-US" altLang="zh-CN" sz="2400" b="1" dirty="0" err="1" smtClean="0">
                <a:solidFill>
                  <a:srgbClr val="000000"/>
                </a:solidFill>
                <a:latin typeface="Times New Roman" pitchFamily="18" charset="0"/>
                <a:ea typeface="华文楷体" pitchFamily="2" charset="-122"/>
                <a:cs typeface="Times New Roman" pitchFamily="18" charset="0"/>
              </a:rPr>
              <a:t>lb</a:t>
            </a:r>
            <a:r>
              <a:rPr lang="en-US" altLang="zh-CN" sz="2400" b="1" dirty="0" smtClean="0">
                <a:solidFill>
                  <a:srgbClr val="000000"/>
                </a:solidFill>
                <a:latin typeface="Times New Roman" pitchFamily="18" charset="0"/>
                <a:ea typeface="华文楷体" pitchFamily="2" charset="-122"/>
                <a:cs typeface="Times New Roman" pitchFamily="18" charset="0"/>
              </a:rPr>
              <a:t>; B[</a:t>
            </a:r>
            <a:r>
              <a:rPr lang="en-US" altLang="zh-CN" sz="2400" b="1" dirty="0" err="1" smtClean="0">
                <a:solidFill>
                  <a:srgbClr val="000000"/>
                </a:solidFill>
                <a:latin typeface="Times New Roman" pitchFamily="18" charset="0"/>
                <a:ea typeface="华文楷体" pitchFamily="2" charset="-122"/>
                <a:cs typeface="Times New Roman" pitchFamily="18" charset="0"/>
              </a:rPr>
              <a:t>i</a:t>
            </a:r>
            <a:r>
              <a:rPr lang="en-US" altLang="zh-CN" sz="2400" b="1" dirty="0" smtClean="0">
                <a:solidFill>
                  <a:srgbClr val="000000"/>
                </a:solidFill>
                <a:latin typeface="Times New Roman" pitchFamily="18" charset="0"/>
                <a:ea typeface="华文楷体" pitchFamily="2" charset="-122"/>
                <a:cs typeface="Times New Roman" pitchFamily="18" charset="0"/>
              </a:rPr>
              <a:t>] = A[</a:t>
            </a:r>
            <a:r>
              <a:rPr lang="en-US" altLang="zh-CN" sz="2400" b="1" dirty="0" err="1" smtClean="0">
                <a:solidFill>
                  <a:srgbClr val="000000"/>
                </a:solidFill>
                <a:latin typeface="Times New Roman" pitchFamily="18" charset="0"/>
                <a:ea typeface="华文楷体" pitchFamily="2" charset="-122"/>
                <a:cs typeface="Times New Roman" pitchFamily="18" charset="0"/>
              </a:rPr>
              <a:t>i</a:t>
            </a:r>
            <a:r>
              <a:rPr lang="en-US" altLang="zh-CN" sz="2400" b="1" dirty="0" smtClean="0">
                <a:solidFill>
                  <a:srgbClr val="000000"/>
                </a:solidFill>
                <a:latin typeface="Times New Roman" pitchFamily="18" charset="0"/>
                <a:ea typeface="华文楷体" pitchFamily="2" charset="-122"/>
                <a:cs typeface="Times New Roman" pitchFamily="18" charset="0"/>
              </a:rPr>
              <a:t>++]);</a:t>
            </a:r>
          </a:p>
          <a:p>
            <a:pPr algn="l">
              <a:lnSpc>
                <a:spcPct val="115000"/>
              </a:lnSpc>
            </a:pPr>
            <a:r>
              <a:rPr lang="en-US" altLang="zh-CN" sz="2400" b="1" dirty="0">
                <a:solidFill>
                  <a:srgbClr val="000000"/>
                </a:solidFill>
                <a:latin typeface="Times New Roman" pitchFamily="18" charset="0"/>
                <a:ea typeface="华文楷体" pitchFamily="2" charset="-122"/>
                <a:cs typeface="Times New Roman" pitchFamily="18" charset="0"/>
              </a:rPr>
              <a:t> </a:t>
            </a:r>
            <a:r>
              <a:rPr lang="en-US" altLang="zh-CN" sz="2400" b="1" dirty="0" smtClean="0">
                <a:solidFill>
                  <a:srgbClr val="000000"/>
                </a:solidFill>
                <a:latin typeface="Times New Roman" pitchFamily="18" charset="0"/>
                <a:ea typeface="华文楷体" pitchFamily="2" charset="-122"/>
                <a:cs typeface="Times New Roman" pitchFamily="18" charset="0"/>
              </a:rPr>
              <a:t>     </a:t>
            </a:r>
            <a:r>
              <a:rPr lang="en-US" altLang="zh-CN" sz="2400" b="1" dirty="0" err="1" smtClean="0">
                <a:solidFill>
                  <a:srgbClr val="000000"/>
                </a:solidFill>
                <a:latin typeface="Times New Roman" pitchFamily="18" charset="0"/>
                <a:ea typeface="华文楷体" pitchFamily="2" charset="-122"/>
                <a:cs typeface="Times New Roman" pitchFamily="18" charset="0"/>
              </a:rPr>
              <a:t>int</a:t>
            </a:r>
            <a:r>
              <a:rPr lang="en-US" altLang="zh-CN" sz="2400" b="1" dirty="0" smtClean="0">
                <a:solidFill>
                  <a:srgbClr val="000000"/>
                </a:solidFill>
                <a:latin typeface="Times New Roman" pitchFamily="18" charset="0"/>
                <a:ea typeface="华文楷体" pitchFamily="2" charset="-122"/>
                <a:cs typeface="Times New Roman" pitchFamily="18" charset="0"/>
              </a:rPr>
              <a:t> </a:t>
            </a:r>
            <a:r>
              <a:rPr lang="en-US" altLang="zh-CN" sz="2400" b="1" dirty="0" err="1" smtClean="0">
                <a:solidFill>
                  <a:srgbClr val="000000"/>
                </a:solidFill>
                <a:latin typeface="Times New Roman" pitchFamily="18" charset="0"/>
                <a:ea typeface="华文楷体" pitchFamily="2" charset="-122"/>
                <a:cs typeface="Times New Roman" pitchFamily="18" charset="0"/>
              </a:rPr>
              <a:t>lc</a:t>
            </a:r>
            <a:r>
              <a:rPr lang="en-US" altLang="zh-CN" sz="2400" b="1" dirty="0" smtClean="0">
                <a:solidFill>
                  <a:srgbClr val="000000"/>
                </a:solidFill>
                <a:latin typeface="Times New Roman" pitchFamily="18" charset="0"/>
                <a:ea typeface="华文楷体" pitchFamily="2" charset="-122"/>
                <a:cs typeface="Times New Roman" pitchFamily="18" charset="0"/>
              </a:rPr>
              <a:t> = hi-mi; </a:t>
            </a:r>
            <a:r>
              <a:rPr lang="en-US" altLang="zh-CN" sz="2400" b="1" dirty="0" err="1">
                <a:solidFill>
                  <a:srgbClr val="000000"/>
                </a:solidFill>
                <a:latin typeface="Times New Roman" pitchFamily="18" charset="0"/>
                <a:ea typeface="华文楷体" pitchFamily="2" charset="-122"/>
                <a:cs typeface="Times New Roman" pitchFamily="18" charset="0"/>
              </a:rPr>
              <a:t>RcdType</a:t>
            </a:r>
            <a:r>
              <a:rPr lang="en-US" altLang="zh-CN" sz="2400" b="1" dirty="0">
                <a:solidFill>
                  <a:srgbClr val="000000"/>
                </a:solidFill>
                <a:latin typeface="Times New Roman" pitchFamily="18" charset="0"/>
                <a:ea typeface="华文楷体" pitchFamily="2" charset="-122"/>
                <a:cs typeface="Times New Roman" pitchFamily="18" charset="0"/>
              </a:rPr>
              <a:t> </a:t>
            </a:r>
            <a:r>
              <a:rPr lang="en-US" altLang="zh-CN" sz="2400" b="1" dirty="0" smtClean="0">
                <a:solidFill>
                  <a:srgbClr val="000000"/>
                </a:solidFill>
                <a:latin typeface="Times New Roman" pitchFamily="18" charset="0"/>
                <a:ea typeface="华文楷体" pitchFamily="2" charset="-122"/>
                <a:cs typeface="Times New Roman" pitchFamily="18" charset="0"/>
              </a:rPr>
              <a:t>*</a:t>
            </a:r>
            <a:r>
              <a:rPr lang="en-US" altLang="zh-CN" sz="2400" b="1" dirty="0" smtClean="0">
                <a:solidFill>
                  <a:schemeClr val="tx1">
                    <a:lumMod val="60000"/>
                    <a:lumOff val="40000"/>
                  </a:schemeClr>
                </a:solidFill>
                <a:latin typeface="Times New Roman" pitchFamily="18" charset="0"/>
                <a:ea typeface="华文楷体" pitchFamily="2" charset="-122"/>
                <a:cs typeface="Times New Roman" pitchFamily="18" charset="0"/>
              </a:rPr>
              <a:t>C</a:t>
            </a:r>
            <a:r>
              <a:rPr lang="en-US" altLang="zh-CN" sz="2400" b="1" dirty="0" smtClean="0">
                <a:solidFill>
                  <a:srgbClr val="000000"/>
                </a:solidFill>
                <a:latin typeface="Times New Roman" pitchFamily="18" charset="0"/>
                <a:ea typeface="华文楷体" pitchFamily="2" charset="-122"/>
                <a:cs typeface="Times New Roman" pitchFamily="18" charset="0"/>
              </a:rPr>
              <a:t> = </a:t>
            </a:r>
            <a:r>
              <a:rPr lang="en-US" altLang="zh-CN" sz="2400" b="1" dirty="0" err="1" smtClean="0">
                <a:solidFill>
                  <a:srgbClr val="000000"/>
                </a:solidFill>
                <a:latin typeface="Times New Roman" pitchFamily="18" charset="0"/>
                <a:ea typeface="华文楷体" pitchFamily="2" charset="-122"/>
                <a:cs typeface="Times New Roman" pitchFamily="18" charset="0"/>
              </a:rPr>
              <a:t>elements+mi</a:t>
            </a:r>
            <a:r>
              <a:rPr lang="en-US" altLang="zh-CN" sz="2400" b="1" dirty="0" smtClean="0">
                <a:solidFill>
                  <a:srgbClr val="000000"/>
                </a:solidFill>
                <a:latin typeface="Times New Roman" pitchFamily="18" charset="0"/>
                <a:ea typeface="华文楷体" pitchFamily="2" charset="-122"/>
                <a:cs typeface="Times New Roman" pitchFamily="18" charset="0"/>
              </a:rPr>
              <a:t>;</a:t>
            </a:r>
            <a:endParaRPr lang="en-US" altLang="zh-CN" sz="2400" b="1" dirty="0">
              <a:solidFill>
                <a:srgbClr val="000000"/>
              </a:solidFill>
              <a:latin typeface="Times New Roman" pitchFamily="18" charset="0"/>
              <a:ea typeface="华文楷体" pitchFamily="2" charset="-122"/>
              <a:cs typeface="Times New Roman" pitchFamily="18" charset="0"/>
            </a:endParaRPr>
          </a:p>
          <a:p>
            <a:pPr algn="l">
              <a:lnSpc>
                <a:spcPct val="125000"/>
              </a:lnSpc>
            </a:pPr>
            <a:r>
              <a:rPr lang="en-US" altLang="zh-CN" sz="2400" b="1" dirty="0" smtClean="0">
                <a:solidFill>
                  <a:srgbClr val="000000"/>
                </a:solidFill>
                <a:latin typeface="Times New Roman" pitchFamily="18" charset="0"/>
                <a:ea typeface="华文楷体" pitchFamily="2" charset="-122"/>
                <a:cs typeface="Times New Roman" pitchFamily="18" charset="0"/>
              </a:rPr>
              <a:t>      </a:t>
            </a:r>
            <a:r>
              <a:rPr lang="en-US" altLang="zh-CN" sz="2400" b="1" dirty="0" smtClean="0">
                <a:solidFill>
                  <a:srgbClr val="0070C0"/>
                </a:solidFill>
                <a:latin typeface="Times New Roman" pitchFamily="18" charset="0"/>
                <a:ea typeface="华文楷体" pitchFamily="2" charset="-122"/>
                <a:cs typeface="Times New Roman" pitchFamily="18" charset="0"/>
              </a:rPr>
              <a:t>for (</a:t>
            </a:r>
            <a:r>
              <a:rPr lang="en-US" altLang="zh-CN" sz="2400" b="1" dirty="0" err="1" smtClean="0">
                <a:solidFill>
                  <a:srgbClr val="0070C0"/>
                </a:solidFill>
                <a:latin typeface="Times New Roman" pitchFamily="18" charset="0"/>
                <a:ea typeface="华文楷体" pitchFamily="2" charset="-122"/>
                <a:cs typeface="Times New Roman" pitchFamily="18" charset="0"/>
              </a:rPr>
              <a:t>i</a:t>
            </a:r>
            <a:r>
              <a:rPr lang="en-US" altLang="zh-CN" sz="2400" b="1" dirty="0" smtClean="0">
                <a:solidFill>
                  <a:srgbClr val="0070C0"/>
                </a:solidFill>
                <a:latin typeface="Times New Roman" pitchFamily="18" charset="0"/>
                <a:ea typeface="华文楷体" pitchFamily="2" charset="-122"/>
                <a:cs typeface="Times New Roman" pitchFamily="18" charset="0"/>
              </a:rPr>
              <a:t>=0, j=0, k=</a:t>
            </a:r>
            <a:r>
              <a:rPr lang="en-US" altLang="zh-CN" sz="2400" b="1" dirty="0">
                <a:solidFill>
                  <a:srgbClr val="0070C0"/>
                </a:solidFill>
                <a:latin typeface="Times New Roman" pitchFamily="18" charset="0"/>
                <a:ea typeface="华文楷体" pitchFamily="2" charset="-122"/>
                <a:cs typeface="Times New Roman" pitchFamily="18" charset="0"/>
              </a:rPr>
              <a:t>0</a:t>
            </a:r>
            <a:r>
              <a:rPr lang="en-US" altLang="zh-CN" sz="2400" b="1" dirty="0" smtClean="0">
                <a:solidFill>
                  <a:srgbClr val="0070C0"/>
                </a:solidFill>
                <a:latin typeface="Times New Roman" pitchFamily="18" charset="0"/>
                <a:ea typeface="华文楷体" pitchFamily="2" charset="-122"/>
                <a:cs typeface="Times New Roman" pitchFamily="18" charset="0"/>
              </a:rPr>
              <a:t>;  j&lt;</a:t>
            </a:r>
            <a:r>
              <a:rPr lang="en-US" altLang="zh-CN" sz="2400" b="1" dirty="0" err="1" smtClean="0">
                <a:solidFill>
                  <a:srgbClr val="0070C0"/>
                </a:solidFill>
                <a:latin typeface="Times New Roman" pitchFamily="18" charset="0"/>
                <a:ea typeface="华文楷体" pitchFamily="2" charset="-122"/>
                <a:cs typeface="Times New Roman" pitchFamily="18" charset="0"/>
              </a:rPr>
              <a:t>lb</a:t>
            </a:r>
            <a:r>
              <a:rPr lang="en-US" altLang="zh-CN" sz="2400" b="1" dirty="0" smtClean="0">
                <a:solidFill>
                  <a:srgbClr val="0070C0"/>
                </a:solidFill>
                <a:latin typeface="Times New Roman" pitchFamily="18" charset="0"/>
                <a:ea typeface="华文楷体" pitchFamily="2" charset="-122"/>
                <a:cs typeface="Times New Roman" pitchFamily="18" charset="0"/>
              </a:rPr>
              <a:t> || k&lt;</a:t>
            </a:r>
            <a:r>
              <a:rPr lang="en-US" altLang="zh-CN" sz="2400" b="1" dirty="0" err="1" smtClean="0">
                <a:solidFill>
                  <a:srgbClr val="0070C0"/>
                </a:solidFill>
                <a:latin typeface="Times New Roman" pitchFamily="18" charset="0"/>
                <a:ea typeface="华文楷体" pitchFamily="2" charset="-122"/>
                <a:cs typeface="Times New Roman" pitchFamily="18" charset="0"/>
              </a:rPr>
              <a:t>lc</a:t>
            </a:r>
            <a:r>
              <a:rPr lang="en-US" altLang="zh-CN" sz="2400" b="1" dirty="0" smtClean="0">
                <a:solidFill>
                  <a:srgbClr val="0070C0"/>
                </a:solidFill>
                <a:latin typeface="Times New Roman" pitchFamily="18" charset="0"/>
                <a:ea typeface="华文楷体" pitchFamily="2" charset="-122"/>
                <a:cs typeface="Times New Roman" pitchFamily="18" charset="0"/>
              </a:rPr>
              <a:t>;   ) { </a:t>
            </a:r>
          </a:p>
          <a:p>
            <a:pPr algn="l">
              <a:lnSpc>
                <a:spcPct val="125000"/>
              </a:lnSpc>
            </a:pPr>
            <a:r>
              <a:rPr lang="en-US" altLang="zh-CN" sz="2400" b="1" dirty="0" smtClean="0">
                <a:solidFill>
                  <a:srgbClr val="0070C0"/>
                </a:solidFill>
                <a:latin typeface="Times New Roman" pitchFamily="18" charset="0"/>
                <a:ea typeface="华文楷体" pitchFamily="2" charset="-122"/>
                <a:cs typeface="Times New Roman" pitchFamily="18" charset="0"/>
              </a:rPr>
              <a:t>         if ( (j&lt;</a:t>
            </a:r>
            <a:r>
              <a:rPr lang="en-US" altLang="zh-CN" sz="2400" b="1" dirty="0" err="1" smtClean="0">
                <a:solidFill>
                  <a:srgbClr val="0070C0"/>
                </a:solidFill>
                <a:latin typeface="Times New Roman" pitchFamily="18" charset="0"/>
                <a:ea typeface="华文楷体" pitchFamily="2" charset="-122"/>
                <a:cs typeface="Times New Roman" pitchFamily="18" charset="0"/>
              </a:rPr>
              <a:t>lb</a:t>
            </a:r>
            <a:r>
              <a:rPr lang="en-US" altLang="zh-CN" sz="2400" b="1" dirty="0" smtClean="0">
                <a:solidFill>
                  <a:srgbClr val="0070C0"/>
                </a:solidFill>
                <a:latin typeface="Times New Roman" pitchFamily="18" charset="0"/>
                <a:ea typeface="华文楷体" pitchFamily="2" charset="-122"/>
                <a:cs typeface="Times New Roman" pitchFamily="18" charset="0"/>
              </a:rPr>
              <a:t>) &amp;&amp; (</a:t>
            </a:r>
            <a:r>
              <a:rPr lang="en-US" altLang="zh-CN" sz="2400" b="1" dirty="0" err="1" smtClean="0">
                <a:solidFill>
                  <a:srgbClr val="0070C0"/>
                </a:solidFill>
                <a:latin typeface="Times New Roman" pitchFamily="18" charset="0"/>
                <a:ea typeface="华文楷体" pitchFamily="2" charset="-122"/>
                <a:cs typeface="Times New Roman" pitchFamily="18" charset="0"/>
              </a:rPr>
              <a:t>lc</a:t>
            </a:r>
            <a:r>
              <a:rPr lang="en-US" altLang="zh-CN" sz="2400" b="1" dirty="0" smtClean="0">
                <a:solidFill>
                  <a:srgbClr val="0070C0"/>
                </a:solidFill>
                <a:latin typeface="Times New Roman" pitchFamily="18" charset="0"/>
                <a:ea typeface="华文楷体" pitchFamily="2" charset="-122"/>
                <a:cs typeface="Times New Roman" pitchFamily="18" charset="0"/>
              </a:rPr>
              <a:t>&lt;=k || B[j].key&lt;=C[k].key) </a:t>
            </a:r>
            <a:r>
              <a:rPr lang="en-US" altLang="zh-CN" sz="2400" b="1" dirty="0">
                <a:solidFill>
                  <a:srgbClr val="0070C0"/>
                </a:solidFill>
                <a:latin typeface="Times New Roman" pitchFamily="18" charset="0"/>
                <a:ea typeface="华文楷体" pitchFamily="2" charset="-122"/>
                <a:cs typeface="Times New Roman" pitchFamily="18" charset="0"/>
              </a:rPr>
              <a:t>)</a:t>
            </a:r>
            <a:r>
              <a:rPr lang="en-US" altLang="zh-CN" sz="2400" b="1" dirty="0" smtClean="0">
                <a:solidFill>
                  <a:srgbClr val="0070C0"/>
                </a:solidFill>
                <a:latin typeface="Times New Roman" pitchFamily="18" charset="0"/>
                <a:ea typeface="华文楷体" pitchFamily="2" charset="-122"/>
                <a:cs typeface="Times New Roman" pitchFamily="18" charset="0"/>
              </a:rPr>
              <a:t>   A[</a:t>
            </a:r>
            <a:r>
              <a:rPr lang="en-US" altLang="zh-CN" sz="2400" b="1" dirty="0" err="1" smtClean="0">
                <a:solidFill>
                  <a:srgbClr val="0070C0"/>
                </a:solidFill>
                <a:latin typeface="Times New Roman" pitchFamily="18" charset="0"/>
                <a:ea typeface="华文楷体" pitchFamily="2" charset="-122"/>
                <a:cs typeface="Times New Roman" pitchFamily="18" charset="0"/>
              </a:rPr>
              <a:t>i</a:t>
            </a:r>
            <a:r>
              <a:rPr lang="en-US" altLang="zh-CN" sz="2400" b="1" dirty="0" smtClean="0">
                <a:solidFill>
                  <a:srgbClr val="0070C0"/>
                </a:solidFill>
                <a:latin typeface="Times New Roman" pitchFamily="18" charset="0"/>
                <a:ea typeface="华文楷体" pitchFamily="2" charset="-122"/>
                <a:cs typeface="Times New Roman" pitchFamily="18" charset="0"/>
              </a:rPr>
              <a:t>++] = B[j++];</a:t>
            </a:r>
          </a:p>
          <a:p>
            <a:pPr algn="l">
              <a:lnSpc>
                <a:spcPct val="125000"/>
              </a:lnSpc>
            </a:pPr>
            <a:r>
              <a:rPr lang="en-US" altLang="zh-CN" sz="2400" b="1" dirty="0" smtClean="0">
                <a:solidFill>
                  <a:srgbClr val="0070C0"/>
                </a:solidFill>
                <a:latin typeface="Times New Roman" pitchFamily="18" charset="0"/>
                <a:ea typeface="华文楷体" pitchFamily="2" charset="-122"/>
                <a:cs typeface="Times New Roman" pitchFamily="18" charset="0"/>
              </a:rPr>
              <a:t>         if ( (k&lt;</a:t>
            </a:r>
            <a:r>
              <a:rPr lang="en-US" altLang="zh-CN" sz="2400" b="1" dirty="0" err="1" smtClean="0">
                <a:solidFill>
                  <a:srgbClr val="0070C0"/>
                </a:solidFill>
                <a:latin typeface="Times New Roman" pitchFamily="18" charset="0"/>
                <a:ea typeface="华文楷体" pitchFamily="2" charset="-122"/>
                <a:cs typeface="Times New Roman" pitchFamily="18" charset="0"/>
              </a:rPr>
              <a:t>lc</a:t>
            </a:r>
            <a:r>
              <a:rPr lang="en-US" altLang="zh-CN" sz="2400" b="1" dirty="0" smtClean="0">
                <a:solidFill>
                  <a:srgbClr val="0070C0"/>
                </a:solidFill>
                <a:latin typeface="Times New Roman" pitchFamily="18" charset="0"/>
                <a:ea typeface="华文楷体" pitchFamily="2" charset="-122"/>
                <a:cs typeface="Times New Roman" pitchFamily="18" charset="0"/>
              </a:rPr>
              <a:t>) &amp;&amp; (</a:t>
            </a:r>
            <a:r>
              <a:rPr lang="en-US" altLang="zh-CN" sz="2400" b="1" dirty="0" err="1" smtClean="0">
                <a:solidFill>
                  <a:srgbClr val="0070C0"/>
                </a:solidFill>
                <a:latin typeface="Times New Roman" pitchFamily="18" charset="0"/>
                <a:ea typeface="华文楷体" pitchFamily="2" charset="-122"/>
                <a:cs typeface="Times New Roman" pitchFamily="18" charset="0"/>
              </a:rPr>
              <a:t>lb</a:t>
            </a:r>
            <a:r>
              <a:rPr lang="en-US" altLang="zh-CN" sz="2400" b="1" dirty="0" smtClean="0">
                <a:solidFill>
                  <a:srgbClr val="0070C0"/>
                </a:solidFill>
                <a:latin typeface="Times New Roman" pitchFamily="18" charset="0"/>
                <a:ea typeface="华文楷体" pitchFamily="2" charset="-122"/>
                <a:cs typeface="Times New Roman" pitchFamily="18" charset="0"/>
              </a:rPr>
              <a:t>&lt;=j || C[k].key&lt;B[j].key) )  A[</a:t>
            </a:r>
            <a:r>
              <a:rPr lang="en-US" altLang="zh-CN" sz="2400" b="1" dirty="0" err="1" smtClean="0">
                <a:solidFill>
                  <a:srgbClr val="0070C0"/>
                </a:solidFill>
                <a:latin typeface="Times New Roman" pitchFamily="18" charset="0"/>
                <a:ea typeface="华文楷体" pitchFamily="2" charset="-122"/>
                <a:cs typeface="Times New Roman" pitchFamily="18" charset="0"/>
              </a:rPr>
              <a:t>i</a:t>
            </a:r>
            <a:r>
              <a:rPr lang="en-US" altLang="zh-CN" sz="2400" b="1" dirty="0" smtClean="0">
                <a:solidFill>
                  <a:srgbClr val="0070C0"/>
                </a:solidFill>
                <a:latin typeface="Times New Roman" pitchFamily="18" charset="0"/>
                <a:ea typeface="华文楷体" pitchFamily="2" charset="-122"/>
                <a:cs typeface="Times New Roman" pitchFamily="18" charset="0"/>
              </a:rPr>
              <a:t>++] =C[k++]; </a:t>
            </a:r>
          </a:p>
          <a:p>
            <a:pPr algn="l">
              <a:lnSpc>
                <a:spcPct val="125000"/>
              </a:lnSpc>
            </a:pPr>
            <a:r>
              <a:rPr lang="en-US" altLang="zh-CN" sz="2400" b="1" dirty="0" smtClean="0">
                <a:solidFill>
                  <a:srgbClr val="0070C0"/>
                </a:solidFill>
                <a:latin typeface="Times New Roman" pitchFamily="18" charset="0"/>
                <a:ea typeface="华文楷体" pitchFamily="2" charset="-122"/>
                <a:cs typeface="Times New Roman" pitchFamily="18" charset="0"/>
              </a:rPr>
              <a:t>      }</a:t>
            </a:r>
            <a:endParaRPr lang="en-US" altLang="zh-CN" sz="2400" b="1" dirty="0">
              <a:solidFill>
                <a:srgbClr val="000000"/>
              </a:solidFill>
              <a:latin typeface="Times New Roman" pitchFamily="18" charset="0"/>
              <a:ea typeface="华文楷体" pitchFamily="2" charset="-122"/>
              <a:cs typeface="Times New Roman" pitchFamily="18" charset="0"/>
            </a:endParaRPr>
          </a:p>
          <a:p>
            <a:pPr algn="l">
              <a:lnSpc>
                <a:spcPct val="150000"/>
              </a:lnSpc>
            </a:pPr>
            <a:r>
              <a:rPr lang="en-US" altLang="zh-CN" sz="2400" dirty="0" smtClean="0">
                <a:solidFill>
                  <a:srgbClr val="000000"/>
                </a:solidFill>
                <a:latin typeface="Times New Roman" pitchFamily="18" charset="0"/>
                <a:ea typeface="华文楷体" pitchFamily="2" charset="-122"/>
                <a:cs typeface="Times New Roman" pitchFamily="18" charset="0"/>
              </a:rPr>
              <a:t>      </a:t>
            </a:r>
            <a:r>
              <a:rPr lang="en-US" altLang="zh-CN" sz="2400" b="1" dirty="0" smtClean="0">
                <a:solidFill>
                  <a:srgbClr val="000000"/>
                </a:solidFill>
                <a:latin typeface="Times New Roman" pitchFamily="18" charset="0"/>
                <a:ea typeface="华文楷体" pitchFamily="2" charset="-122"/>
                <a:cs typeface="Times New Roman" pitchFamily="18" charset="0"/>
              </a:rPr>
              <a:t>delete(B);</a:t>
            </a:r>
            <a:endParaRPr lang="en-US" altLang="zh-CN" sz="2400" b="1" dirty="0" smtClean="0">
              <a:solidFill>
                <a:srgbClr val="000000"/>
              </a:solidFill>
              <a:ea typeface="楷体_GB2312" pitchFamily="49" charset="-122"/>
            </a:endParaRPr>
          </a:p>
          <a:p>
            <a:pPr algn="l">
              <a:lnSpc>
                <a:spcPct val="115000"/>
              </a:lnSpc>
            </a:pPr>
            <a:r>
              <a:rPr lang="en-US" altLang="zh-CN" sz="2400" b="1" dirty="0" smtClean="0">
                <a:solidFill>
                  <a:srgbClr val="000000"/>
                </a:solidFill>
                <a:latin typeface="Times New Roman" pitchFamily="18" charset="0"/>
                <a:ea typeface="华文楷体" pitchFamily="2" charset="-122"/>
                <a:cs typeface="Times New Roman" pitchFamily="18" charset="0"/>
              </a:rPr>
              <a:t>}</a:t>
            </a:r>
            <a:r>
              <a:rPr lang="en-US" altLang="zh-CN" sz="2400" dirty="0" smtClean="0">
                <a:solidFill>
                  <a:srgbClr val="000000"/>
                </a:solidFill>
                <a:latin typeface="Times New Roman" pitchFamily="18" charset="0"/>
                <a:ea typeface="华文楷体" pitchFamily="2" charset="-122"/>
                <a:cs typeface="Times New Roman" pitchFamily="18" charset="0"/>
              </a:rPr>
              <a:t> </a:t>
            </a:r>
            <a:r>
              <a:rPr lang="en-US" altLang="zh-CN" sz="2400" dirty="0">
                <a:solidFill>
                  <a:srgbClr val="000000"/>
                </a:solidFill>
                <a:latin typeface="Times New Roman" pitchFamily="18" charset="0"/>
                <a:ea typeface="华文楷体" pitchFamily="2" charset="-122"/>
                <a:cs typeface="Times New Roman" pitchFamily="18" charset="0"/>
              </a:rPr>
              <a:t>// Merge</a:t>
            </a:r>
          </a:p>
        </p:txBody>
      </p:sp>
      <p:sp>
        <p:nvSpPr>
          <p:cNvPr id="11" name="Rectangle 3"/>
          <p:cNvSpPr txBox="1">
            <a:spLocks noChangeArrowheads="1"/>
          </p:cNvSpPr>
          <p:nvPr/>
        </p:nvSpPr>
        <p:spPr bwMode="auto">
          <a:xfrm>
            <a:off x="0" y="224644"/>
            <a:ext cx="9144000" cy="6120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10000"/>
              </a:lnSpc>
              <a:spcBef>
                <a:spcPct val="20000"/>
              </a:spcBef>
              <a:spcAft>
                <a:spcPct val="0"/>
              </a:spcAft>
              <a:buClr>
                <a:srgbClr val="800080"/>
              </a:buClr>
              <a:buSzPct val="50000"/>
              <a:tabLst/>
              <a:defRPr/>
            </a:pPr>
            <a:r>
              <a:rPr kumimoji="0" lang="zh-CN" altLang="en-US" sz="32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mn-cs"/>
              </a:rPr>
              <a:t>二路归并算法</a:t>
            </a:r>
          </a:p>
        </p:txBody>
      </p:sp>
      <p:sp>
        <p:nvSpPr>
          <p:cNvPr id="5" name="矩形 4"/>
          <p:cNvSpPr/>
          <p:nvPr/>
        </p:nvSpPr>
        <p:spPr bwMode="auto">
          <a:xfrm>
            <a:off x="3735934" y="5733315"/>
            <a:ext cx="468052" cy="251838"/>
          </a:xfrm>
          <a:prstGeom prst="rect">
            <a:avLst/>
          </a:prstGeom>
          <a:noFill/>
          <a:ln w="9525" cap="flat" cmpd="sng" algn="ct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9" name="矩形 8"/>
          <p:cNvSpPr/>
          <p:nvPr/>
        </p:nvSpPr>
        <p:spPr bwMode="auto">
          <a:xfrm>
            <a:off x="8344446" y="5733315"/>
            <a:ext cx="476026" cy="251838"/>
          </a:xfrm>
          <a:prstGeom prst="rect">
            <a:avLst/>
          </a:prstGeom>
          <a:noFill/>
          <a:ln w="9525" cap="flat" cmpd="sng" algn="ctr">
            <a:gradFill flip="none" rotWithShape="1">
              <a:gsLst>
                <a:gs pos="0">
                  <a:schemeClr val="accent4">
                    <a:lumMod val="89000"/>
                  </a:schemeClr>
                </a:gs>
                <a:gs pos="23000">
                  <a:schemeClr val="accent4">
                    <a:lumMod val="89000"/>
                  </a:schemeClr>
                </a:gs>
                <a:gs pos="69000">
                  <a:schemeClr val="accent4">
                    <a:lumMod val="75000"/>
                  </a:schemeClr>
                </a:gs>
                <a:gs pos="97000">
                  <a:schemeClr val="accent4">
                    <a:lumMod val="70000"/>
                  </a:schemeClr>
                </a:gs>
              </a:gsLst>
              <a:path path="circle">
                <a:fillToRect l="50000" t="50000" r="50000" b="50000"/>
              </a:path>
              <a:tileRect/>
            </a:gra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6" name="文本框 5"/>
          <p:cNvSpPr txBox="1"/>
          <p:nvPr/>
        </p:nvSpPr>
        <p:spPr>
          <a:xfrm>
            <a:off x="4203986" y="5731237"/>
            <a:ext cx="4148434" cy="253916"/>
          </a:xfrm>
          <a:prstGeom prst="rect">
            <a:avLst/>
          </a:prstGeom>
          <a:solidFill>
            <a:schemeClr val="bg1">
              <a:lumMod val="65000"/>
            </a:schemeClr>
          </a:solidFill>
        </p:spPr>
        <p:txBody>
          <a:bodyPr wrap="square" rtlCol="0">
            <a:spAutoFit/>
          </a:bodyPr>
          <a:lstStyle/>
          <a:p>
            <a:r>
              <a:rPr lang="en-US" altLang="zh-CN" sz="1050" dirty="0" smtClean="0"/>
              <a:t>A</a:t>
            </a:r>
            <a:endParaRPr lang="zh-CN" altLang="en-US" sz="1050" dirty="0"/>
          </a:p>
        </p:txBody>
      </p:sp>
      <p:sp>
        <p:nvSpPr>
          <p:cNvPr id="13" name="文本框 12"/>
          <p:cNvSpPr txBox="1"/>
          <p:nvPr/>
        </p:nvSpPr>
        <p:spPr>
          <a:xfrm>
            <a:off x="4196012" y="6108335"/>
            <a:ext cx="2060202" cy="253916"/>
          </a:xfrm>
          <a:prstGeom prst="rect">
            <a:avLst/>
          </a:prstGeom>
          <a:solidFill>
            <a:schemeClr val="tx1">
              <a:lumMod val="40000"/>
              <a:lumOff val="60000"/>
            </a:schemeClr>
          </a:solidFill>
        </p:spPr>
        <p:txBody>
          <a:bodyPr wrap="square" rtlCol="0">
            <a:spAutoFit/>
          </a:bodyPr>
          <a:lstStyle/>
          <a:p>
            <a:r>
              <a:rPr lang="en-US" altLang="zh-CN" sz="1050" dirty="0" smtClean="0"/>
              <a:t>B</a:t>
            </a:r>
            <a:endParaRPr lang="zh-CN" altLang="en-US" sz="1050" dirty="0"/>
          </a:p>
        </p:txBody>
      </p:sp>
      <p:sp>
        <p:nvSpPr>
          <p:cNvPr id="15" name="文本框 14"/>
          <p:cNvSpPr txBox="1"/>
          <p:nvPr/>
        </p:nvSpPr>
        <p:spPr>
          <a:xfrm>
            <a:off x="6256214" y="5313148"/>
            <a:ext cx="2097905" cy="253916"/>
          </a:xfrm>
          <a:prstGeom prst="rect">
            <a:avLst/>
          </a:prstGeom>
          <a:solidFill>
            <a:schemeClr val="bg1">
              <a:lumMod val="65000"/>
            </a:schemeClr>
          </a:solidFill>
        </p:spPr>
        <p:txBody>
          <a:bodyPr wrap="square" rtlCol="0">
            <a:spAutoFit/>
          </a:bodyPr>
          <a:lstStyle/>
          <a:p>
            <a:r>
              <a:rPr lang="en-US" altLang="zh-CN" sz="1050" dirty="0" smtClean="0"/>
              <a:t>c</a:t>
            </a:r>
            <a:endParaRPr lang="zh-CN" altLang="en-US" sz="1050" dirty="0"/>
          </a:p>
        </p:txBody>
      </p:sp>
      <p:sp>
        <p:nvSpPr>
          <p:cNvPr id="7" name="文本框 6"/>
          <p:cNvSpPr txBox="1"/>
          <p:nvPr/>
        </p:nvSpPr>
        <p:spPr>
          <a:xfrm>
            <a:off x="6539003" y="5313148"/>
            <a:ext cx="216024" cy="253916"/>
          </a:xfrm>
          <a:prstGeom prst="rect">
            <a:avLst/>
          </a:prstGeom>
          <a:solidFill>
            <a:schemeClr val="bg1"/>
          </a:solidFill>
          <a:ln>
            <a:solidFill>
              <a:srgbClr val="000000"/>
            </a:solidFill>
          </a:ln>
        </p:spPr>
        <p:txBody>
          <a:bodyPr wrap="square" rtlCol="0">
            <a:spAutoFit/>
          </a:bodyPr>
          <a:lstStyle/>
          <a:p>
            <a:r>
              <a:rPr lang="en-US" altLang="zh-CN" sz="1000" dirty="0" smtClean="0"/>
              <a:t>K</a:t>
            </a:r>
            <a:endParaRPr lang="zh-CN" altLang="en-US" sz="1000" dirty="0"/>
          </a:p>
        </p:txBody>
      </p:sp>
      <p:sp>
        <p:nvSpPr>
          <p:cNvPr id="16" name="文本框 15"/>
          <p:cNvSpPr txBox="1"/>
          <p:nvPr/>
        </p:nvSpPr>
        <p:spPr>
          <a:xfrm>
            <a:off x="4459226" y="6116030"/>
            <a:ext cx="212812" cy="246221"/>
          </a:xfrm>
          <a:prstGeom prst="rect">
            <a:avLst/>
          </a:prstGeom>
          <a:solidFill>
            <a:schemeClr val="bg1"/>
          </a:solidFill>
          <a:ln>
            <a:solidFill>
              <a:srgbClr val="000000"/>
            </a:solidFill>
          </a:ln>
        </p:spPr>
        <p:txBody>
          <a:bodyPr wrap="square" rtlCol="0">
            <a:spAutoFit/>
          </a:bodyPr>
          <a:lstStyle/>
          <a:p>
            <a:r>
              <a:rPr lang="en-US" altLang="zh-CN" sz="1000" dirty="0" smtClean="0"/>
              <a:t>j</a:t>
            </a:r>
            <a:endParaRPr lang="zh-CN" altLang="en-US" sz="1000" dirty="0"/>
          </a:p>
        </p:txBody>
      </p:sp>
      <p:sp>
        <p:nvSpPr>
          <p:cNvPr id="17" name="文本框 16"/>
          <p:cNvSpPr txBox="1"/>
          <p:nvPr/>
        </p:nvSpPr>
        <p:spPr>
          <a:xfrm>
            <a:off x="5027147" y="5730193"/>
            <a:ext cx="210852" cy="254960"/>
          </a:xfrm>
          <a:prstGeom prst="rect">
            <a:avLst/>
          </a:prstGeom>
          <a:solidFill>
            <a:schemeClr val="bg1"/>
          </a:solidFill>
          <a:ln>
            <a:solidFill>
              <a:srgbClr val="000000"/>
            </a:solidFill>
          </a:ln>
        </p:spPr>
        <p:txBody>
          <a:bodyPr wrap="square" rtlCol="0">
            <a:spAutoFit/>
          </a:bodyPr>
          <a:lstStyle/>
          <a:p>
            <a:r>
              <a:rPr lang="en-US" altLang="zh-CN" sz="1000" dirty="0" err="1" smtClean="0"/>
              <a:t>i</a:t>
            </a:r>
            <a:endParaRPr lang="zh-CN" altLang="en-US" sz="1000" dirty="0"/>
          </a:p>
        </p:txBody>
      </p:sp>
      <p:cxnSp>
        <p:nvCxnSpPr>
          <p:cNvPr id="19" name="直接连接符 18"/>
          <p:cNvCxnSpPr/>
          <p:nvPr/>
        </p:nvCxnSpPr>
        <p:spPr bwMode="auto">
          <a:xfrm flipH="1">
            <a:off x="4196012" y="5504324"/>
            <a:ext cx="7974" cy="965417"/>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直接连接符 19"/>
          <p:cNvCxnSpPr/>
          <p:nvPr/>
        </p:nvCxnSpPr>
        <p:spPr bwMode="auto">
          <a:xfrm flipH="1">
            <a:off x="6248240" y="5072276"/>
            <a:ext cx="7974" cy="136815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2" name="直接连接符 21"/>
          <p:cNvCxnSpPr/>
          <p:nvPr/>
        </p:nvCxnSpPr>
        <p:spPr bwMode="auto">
          <a:xfrm flipH="1">
            <a:off x="8340459" y="5247484"/>
            <a:ext cx="7974" cy="96541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3" name="文本框 22"/>
          <p:cNvSpPr txBox="1"/>
          <p:nvPr/>
        </p:nvSpPr>
        <p:spPr>
          <a:xfrm>
            <a:off x="4038201" y="5223730"/>
            <a:ext cx="456548" cy="246221"/>
          </a:xfrm>
          <a:prstGeom prst="rect">
            <a:avLst/>
          </a:prstGeom>
          <a:solidFill>
            <a:schemeClr val="bg1"/>
          </a:solidFill>
          <a:ln>
            <a:solidFill>
              <a:srgbClr val="000000"/>
            </a:solidFill>
          </a:ln>
        </p:spPr>
        <p:txBody>
          <a:bodyPr wrap="square" rtlCol="0">
            <a:spAutoFit/>
          </a:bodyPr>
          <a:lstStyle/>
          <a:p>
            <a:r>
              <a:rPr lang="en-US" altLang="zh-CN" sz="1000" dirty="0" smtClean="0"/>
              <a:t>low</a:t>
            </a:r>
            <a:endParaRPr lang="zh-CN" altLang="en-US" sz="1000" dirty="0"/>
          </a:p>
        </p:txBody>
      </p:sp>
      <p:sp>
        <p:nvSpPr>
          <p:cNvPr id="24" name="文本框 23"/>
          <p:cNvSpPr txBox="1"/>
          <p:nvPr/>
        </p:nvSpPr>
        <p:spPr>
          <a:xfrm>
            <a:off x="8128212" y="6243119"/>
            <a:ext cx="456548" cy="246221"/>
          </a:xfrm>
          <a:prstGeom prst="rect">
            <a:avLst/>
          </a:prstGeom>
          <a:solidFill>
            <a:schemeClr val="bg1"/>
          </a:solidFill>
          <a:ln>
            <a:solidFill>
              <a:srgbClr val="000000"/>
            </a:solidFill>
          </a:ln>
        </p:spPr>
        <p:txBody>
          <a:bodyPr wrap="square" rtlCol="0">
            <a:spAutoFit/>
          </a:bodyPr>
          <a:lstStyle/>
          <a:p>
            <a:r>
              <a:rPr lang="en-US" altLang="zh-CN" sz="1000" dirty="0" smtClean="0"/>
              <a:t>hi</a:t>
            </a:r>
            <a:endParaRPr lang="zh-CN" altLang="en-US" sz="1000" dirty="0"/>
          </a:p>
        </p:txBody>
      </p:sp>
      <p:sp>
        <p:nvSpPr>
          <p:cNvPr id="25" name="文本框 24"/>
          <p:cNvSpPr txBox="1"/>
          <p:nvPr/>
        </p:nvSpPr>
        <p:spPr>
          <a:xfrm>
            <a:off x="6019966" y="4936284"/>
            <a:ext cx="456548" cy="246221"/>
          </a:xfrm>
          <a:prstGeom prst="rect">
            <a:avLst/>
          </a:prstGeom>
          <a:solidFill>
            <a:schemeClr val="bg1"/>
          </a:solidFill>
          <a:ln>
            <a:solidFill>
              <a:srgbClr val="000000"/>
            </a:solidFill>
          </a:ln>
        </p:spPr>
        <p:txBody>
          <a:bodyPr wrap="square" rtlCol="0">
            <a:spAutoFit/>
          </a:bodyPr>
          <a:lstStyle/>
          <a:p>
            <a:r>
              <a:rPr lang="en-US" altLang="zh-CN" sz="1000" dirty="0" smtClean="0"/>
              <a:t>mi</a:t>
            </a:r>
            <a:endParaRPr lang="zh-CN" altLang="en-US" sz="1000" dirty="0"/>
          </a:p>
        </p:txBody>
      </p:sp>
      <p:cxnSp>
        <p:nvCxnSpPr>
          <p:cNvPr id="31" name="直接箭头连接符 30"/>
          <p:cNvCxnSpPr>
            <a:stCxn id="7" idx="2"/>
          </p:cNvCxnSpPr>
          <p:nvPr/>
        </p:nvCxnSpPr>
        <p:spPr bwMode="auto">
          <a:xfrm flipH="1">
            <a:off x="5132573" y="5567064"/>
            <a:ext cx="1514442" cy="16312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3" name="直接箭头连接符 32"/>
          <p:cNvCxnSpPr>
            <a:stCxn id="16" idx="0"/>
            <a:endCxn id="17" idx="2"/>
          </p:cNvCxnSpPr>
          <p:nvPr/>
        </p:nvCxnSpPr>
        <p:spPr bwMode="auto">
          <a:xfrm flipV="1">
            <a:off x="4565632" y="5985153"/>
            <a:ext cx="566941" cy="13087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34" name="文本框 33"/>
          <p:cNvSpPr txBox="1"/>
          <p:nvPr/>
        </p:nvSpPr>
        <p:spPr>
          <a:xfrm>
            <a:off x="3173885" y="6004351"/>
            <a:ext cx="670986" cy="246221"/>
          </a:xfrm>
          <a:prstGeom prst="rect">
            <a:avLst/>
          </a:prstGeom>
          <a:solidFill>
            <a:schemeClr val="bg1"/>
          </a:solidFill>
          <a:ln>
            <a:solidFill>
              <a:srgbClr val="000000"/>
            </a:solidFill>
          </a:ln>
        </p:spPr>
        <p:txBody>
          <a:bodyPr wrap="square" rtlCol="0">
            <a:spAutoFit/>
          </a:bodyPr>
          <a:lstStyle/>
          <a:p>
            <a:r>
              <a:rPr lang="en-US" altLang="zh-CN" sz="1000" dirty="0" smtClean="0"/>
              <a:t>elements</a:t>
            </a:r>
            <a:endParaRPr lang="zh-CN" altLang="en-US" sz="1000" dirty="0"/>
          </a:p>
        </p:txBody>
      </p:sp>
    </p:spTree>
    <p:extLst>
      <p:ext uri="{BB962C8B-B14F-4D97-AF65-F5344CB8AC3E}">
        <p14:creationId xmlns:p14="http://schemas.microsoft.com/office/powerpoint/2010/main" val="162170711"/>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43508" y="224644"/>
            <a:ext cx="8100900" cy="584775"/>
          </a:xfrm>
          <a:prstGeom prst="rect">
            <a:avLst/>
          </a:prstGeom>
          <a:noFill/>
        </p:spPr>
        <p:txBody>
          <a:bodyPr wrap="square" rtlCol="0">
            <a:spAutoFit/>
          </a:bodyPr>
          <a:lstStyle/>
          <a:p>
            <a:pPr algn="l"/>
            <a:r>
              <a:rPr lang="zh-CN" altLang="en-US" sz="32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复杂度分析</a:t>
            </a:r>
            <a:endParaRPr lang="en-US" altLang="zh-CN" sz="32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6" name="文本框 5"/>
          <p:cNvSpPr txBox="1"/>
          <p:nvPr/>
        </p:nvSpPr>
        <p:spPr>
          <a:xfrm>
            <a:off x="215516" y="1016732"/>
            <a:ext cx="8928484" cy="2677656"/>
          </a:xfrm>
          <a:prstGeom prst="rect">
            <a:avLst/>
          </a:prstGeom>
          <a:noFill/>
        </p:spPr>
        <p:txBody>
          <a:bodyPr wrap="square" rtlCol="0">
            <a:spAutoFit/>
          </a:bodyPr>
          <a:lstStyle/>
          <a:p>
            <a:pPr algn="l"/>
            <a:r>
              <a:rPr lang="zh-CN" altLang="en-US" sz="2400" b="1" dirty="0" smtClean="0">
                <a:latin typeface="华文楷体" panose="02010600040101010101" pitchFamily="2" charset="-122"/>
                <a:ea typeface="华文楷体" panose="02010600040101010101" pitchFamily="2" charset="-122"/>
              </a:rPr>
              <a:t>算法的运行时间主要消耗在</a:t>
            </a:r>
            <a:r>
              <a:rPr lang="en-US" altLang="zh-CN" sz="2400" b="1" dirty="0" smtClean="0">
                <a:latin typeface="华文楷体" panose="02010600040101010101" pitchFamily="2" charset="-122"/>
                <a:ea typeface="华文楷体" panose="02010600040101010101" pitchFamily="2" charset="-122"/>
              </a:rPr>
              <a:t>for</a:t>
            </a:r>
            <a:r>
              <a:rPr lang="zh-CN" altLang="en-US" sz="2400" b="1" dirty="0" smtClean="0">
                <a:latin typeface="华文楷体" panose="02010600040101010101" pitchFamily="2" charset="-122"/>
                <a:ea typeface="华文楷体" panose="02010600040101010101" pitchFamily="2" charset="-122"/>
              </a:rPr>
              <a:t>循环中，共有两个控制变量</a:t>
            </a:r>
            <a:endParaRPr lang="en-US" altLang="zh-CN" sz="2400" b="1" dirty="0" smtClean="0">
              <a:latin typeface="华文楷体" panose="02010600040101010101" pitchFamily="2" charset="-122"/>
              <a:ea typeface="华文楷体" panose="02010600040101010101" pitchFamily="2" charset="-122"/>
            </a:endParaRPr>
          </a:p>
          <a:p>
            <a:pPr algn="l"/>
            <a:r>
              <a:rPr lang="zh-CN" altLang="en-US" sz="2400" b="1" dirty="0" smtClean="0">
                <a:latin typeface="华文楷体" panose="02010600040101010101" pitchFamily="2" charset="-122"/>
                <a:ea typeface="华文楷体" panose="02010600040101010101" pitchFamily="2" charset="-122"/>
              </a:rPr>
              <a:t>初始：</a:t>
            </a:r>
            <a:r>
              <a:rPr lang="en-US" altLang="zh-CN" sz="2400" b="1" dirty="0" smtClean="0">
                <a:latin typeface="华文楷体" panose="02010600040101010101" pitchFamily="2" charset="-122"/>
                <a:ea typeface="华文楷体" panose="02010600040101010101" pitchFamily="2" charset="-122"/>
              </a:rPr>
              <a:t>j= 0, k= 0;</a:t>
            </a:r>
          </a:p>
          <a:p>
            <a:pPr algn="l"/>
            <a:r>
              <a:rPr lang="zh-CN" altLang="en-US" sz="2400" b="1" dirty="0" smtClean="0">
                <a:latin typeface="华文楷体" panose="02010600040101010101" pitchFamily="2" charset="-122"/>
                <a:ea typeface="华文楷体" panose="02010600040101010101" pitchFamily="2" charset="-122"/>
              </a:rPr>
              <a:t>最终：</a:t>
            </a:r>
            <a:r>
              <a:rPr lang="en-US" altLang="zh-CN" sz="2400" b="1" dirty="0" smtClean="0">
                <a:latin typeface="华文楷体" panose="02010600040101010101" pitchFamily="2" charset="-122"/>
                <a:ea typeface="华文楷体" panose="02010600040101010101" pitchFamily="2" charset="-122"/>
              </a:rPr>
              <a:t>j = </a:t>
            </a:r>
            <a:r>
              <a:rPr lang="en-US" altLang="zh-CN" sz="2400" b="1" dirty="0" err="1" smtClean="0">
                <a:latin typeface="华文楷体" panose="02010600040101010101" pitchFamily="2" charset="-122"/>
                <a:ea typeface="华文楷体" panose="02010600040101010101" pitchFamily="2" charset="-122"/>
              </a:rPr>
              <a:t>lb</a:t>
            </a:r>
            <a:r>
              <a:rPr lang="en-US" altLang="zh-CN" sz="2400" b="1" dirty="0" smtClean="0">
                <a:latin typeface="华文楷体" panose="02010600040101010101" pitchFamily="2" charset="-122"/>
                <a:ea typeface="华文楷体" panose="02010600040101010101" pitchFamily="2" charset="-122"/>
              </a:rPr>
              <a:t>, k = </a:t>
            </a:r>
            <a:r>
              <a:rPr lang="en-US" altLang="zh-CN" sz="2400" b="1" dirty="0" err="1" smtClean="0">
                <a:latin typeface="华文楷体" panose="02010600040101010101" pitchFamily="2" charset="-122"/>
                <a:ea typeface="华文楷体" panose="02010600040101010101" pitchFamily="2" charset="-122"/>
              </a:rPr>
              <a:t>lc</a:t>
            </a:r>
            <a:r>
              <a:rPr lang="en-US" altLang="zh-CN" sz="2400" b="1" dirty="0" smtClean="0">
                <a:latin typeface="华文楷体" panose="02010600040101010101" pitchFamily="2" charset="-122"/>
                <a:ea typeface="华文楷体" panose="02010600040101010101" pitchFamily="2" charset="-122"/>
              </a:rPr>
              <a:t>;</a:t>
            </a:r>
          </a:p>
          <a:p>
            <a:pPr algn="l"/>
            <a:r>
              <a:rPr lang="zh-CN" altLang="en-US" sz="2400" b="1" dirty="0" smtClean="0">
                <a:latin typeface="华文楷体" panose="02010600040101010101" pitchFamily="2" charset="-122"/>
                <a:ea typeface="华文楷体" panose="02010600040101010101" pitchFamily="2" charset="-122"/>
              </a:rPr>
              <a:t>亦即：</a:t>
            </a:r>
            <a:r>
              <a:rPr lang="en-US" altLang="zh-CN" sz="2400" b="1" dirty="0" err="1" smtClean="0">
                <a:latin typeface="华文楷体" panose="02010600040101010101" pitchFamily="2" charset="-122"/>
                <a:ea typeface="华文楷体" panose="02010600040101010101" pitchFamily="2" charset="-122"/>
              </a:rPr>
              <a:t>j+k</a:t>
            </a:r>
            <a:r>
              <a:rPr lang="en-US" altLang="zh-CN" sz="2400" b="1" dirty="0" smtClean="0">
                <a:latin typeface="华文楷体" panose="02010600040101010101" pitchFamily="2" charset="-122"/>
                <a:ea typeface="华文楷体" panose="02010600040101010101" pitchFamily="2" charset="-122"/>
              </a:rPr>
              <a:t> =  </a:t>
            </a:r>
            <a:r>
              <a:rPr lang="en-US" altLang="zh-CN" sz="2400" b="1" dirty="0" err="1" smtClean="0">
                <a:latin typeface="华文楷体" panose="02010600040101010101" pitchFamily="2" charset="-122"/>
                <a:ea typeface="华文楷体" panose="02010600040101010101" pitchFamily="2" charset="-122"/>
              </a:rPr>
              <a:t>lb+lc</a:t>
            </a:r>
            <a:r>
              <a:rPr lang="en-US" altLang="zh-CN" sz="2400" b="1" dirty="0" smtClean="0">
                <a:latin typeface="华文楷体" panose="02010600040101010101" pitchFamily="2" charset="-122"/>
                <a:ea typeface="华文楷体" panose="02010600040101010101" pitchFamily="2" charset="-122"/>
              </a:rPr>
              <a:t> = hi – lo = n</a:t>
            </a:r>
          </a:p>
          <a:p>
            <a:pPr algn="l"/>
            <a:endParaRPr lang="en-US" altLang="zh-CN" sz="2400" b="1" dirty="0" smtClean="0">
              <a:latin typeface="华文楷体" panose="02010600040101010101" pitchFamily="2" charset="-122"/>
              <a:ea typeface="华文楷体" panose="02010600040101010101" pitchFamily="2" charset="-122"/>
            </a:endParaRPr>
          </a:p>
          <a:p>
            <a:pPr algn="l"/>
            <a:r>
              <a:rPr lang="zh-CN" altLang="en-US" sz="2400" b="1" dirty="0" smtClean="0">
                <a:latin typeface="华文楷体" panose="02010600040101010101" pitchFamily="2" charset="-122"/>
                <a:ea typeface="华文楷体" panose="02010600040101010101" pitchFamily="2" charset="-122"/>
              </a:rPr>
              <a:t>每经过一次迭代，</a:t>
            </a:r>
            <a:r>
              <a:rPr lang="en-US" altLang="zh-CN" sz="2400" b="1" dirty="0" err="1" smtClean="0">
                <a:latin typeface="华文楷体" panose="02010600040101010101" pitchFamily="2" charset="-122"/>
                <a:ea typeface="华文楷体" panose="02010600040101010101" pitchFamily="2" charset="-122"/>
              </a:rPr>
              <a:t>i</a:t>
            </a:r>
            <a:r>
              <a:rPr lang="zh-CN" altLang="en-US" sz="2400" b="1" dirty="0" smtClean="0">
                <a:latin typeface="华文楷体" panose="02010600040101010101" pitchFamily="2" charset="-122"/>
                <a:ea typeface="华文楷体" panose="02010600040101010101" pitchFamily="2" charset="-122"/>
              </a:rPr>
              <a:t>和</a:t>
            </a:r>
            <a:r>
              <a:rPr lang="en-US" altLang="zh-CN" sz="2400" b="1" dirty="0" smtClean="0">
                <a:latin typeface="华文楷体" panose="02010600040101010101" pitchFamily="2" charset="-122"/>
                <a:ea typeface="华文楷体" panose="02010600040101010101" pitchFamily="2" charset="-122"/>
              </a:rPr>
              <a:t>j</a:t>
            </a:r>
            <a:r>
              <a:rPr lang="zh-CN" altLang="en-US" sz="2400" b="1" dirty="0" smtClean="0">
                <a:latin typeface="华文楷体" panose="02010600040101010101" pitchFamily="2" charset="-122"/>
                <a:ea typeface="华文楷体" panose="02010600040101010101" pitchFamily="2" charset="-122"/>
              </a:rPr>
              <a:t>中必有一个会加一，</a:t>
            </a:r>
            <a:r>
              <a:rPr lang="en-US" altLang="zh-CN" sz="2400" b="1" dirty="0" err="1" smtClean="0">
                <a:latin typeface="华文楷体" panose="02010600040101010101" pitchFamily="2" charset="-122"/>
                <a:ea typeface="华文楷体" panose="02010600040101010101" pitchFamily="2" charset="-122"/>
              </a:rPr>
              <a:t>i+j</a:t>
            </a:r>
            <a:r>
              <a:rPr lang="zh-CN" altLang="en-US" sz="2400" b="1" dirty="0" smtClean="0">
                <a:latin typeface="华文楷体" panose="02010600040101010101" pitchFamily="2" charset="-122"/>
                <a:ea typeface="华文楷体" panose="02010600040101010101" pitchFamily="2" charset="-122"/>
              </a:rPr>
              <a:t>也至少加一</a:t>
            </a:r>
            <a:endParaRPr lang="en-US" altLang="zh-CN" sz="2400" b="1" dirty="0" smtClean="0">
              <a:latin typeface="华文楷体" panose="02010600040101010101" pitchFamily="2" charset="-122"/>
              <a:ea typeface="华文楷体" panose="02010600040101010101" pitchFamily="2" charset="-122"/>
            </a:endParaRPr>
          </a:p>
          <a:p>
            <a:pPr algn="l"/>
            <a:r>
              <a:rPr lang="en-US" altLang="zh-CN" sz="2400" b="1" dirty="0" smtClean="0">
                <a:latin typeface="华文楷体" panose="02010600040101010101" pitchFamily="2" charset="-122"/>
                <a:ea typeface="华文楷体" panose="02010600040101010101" pitchFamily="2" charset="-122"/>
              </a:rPr>
              <a:t>∴ merge( )</a:t>
            </a:r>
            <a:r>
              <a:rPr lang="zh-CN" altLang="en-US" sz="2400" b="1" dirty="0" smtClean="0">
                <a:latin typeface="华文楷体" panose="02010600040101010101" pitchFamily="2" charset="-122"/>
                <a:ea typeface="华文楷体" panose="02010600040101010101" pitchFamily="2" charset="-122"/>
              </a:rPr>
              <a:t>总体迭代不过</a:t>
            </a:r>
            <a:r>
              <a:rPr lang="en-US" altLang="zh-CN" sz="2400" b="1" dirty="0" smtClean="0">
                <a:latin typeface="华文楷体" panose="02010600040101010101" pitchFamily="2" charset="-122"/>
                <a:ea typeface="华文楷体" panose="02010600040101010101" pitchFamily="2" charset="-122"/>
              </a:rPr>
              <a:t>O(n)</a:t>
            </a:r>
            <a:r>
              <a:rPr lang="zh-CN" altLang="en-US" sz="2400" b="1" dirty="0" smtClean="0">
                <a:latin typeface="华文楷体" panose="02010600040101010101" pitchFamily="2" charset="-122"/>
                <a:ea typeface="华文楷体" panose="02010600040101010101" pitchFamily="2" charset="-122"/>
              </a:rPr>
              <a:t>次，累计只需线性时间</a:t>
            </a:r>
            <a:endParaRPr lang="zh-CN" altLang="en-US"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5329472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026"/>
          <p:cNvSpPr txBox="1">
            <a:spLocks noChangeArrowheads="1"/>
          </p:cNvSpPr>
          <p:nvPr/>
        </p:nvSpPr>
        <p:spPr bwMode="auto">
          <a:xfrm>
            <a:off x="0" y="188640"/>
            <a:ext cx="2206053" cy="646331"/>
          </a:xfrm>
          <a:prstGeom prst="rect">
            <a:avLst/>
          </a:prstGeom>
          <a:noFill/>
          <a:ln w="9525">
            <a:noFill/>
            <a:miter lim="800000"/>
            <a:headEnd/>
            <a:tailEnd/>
          </a:ln>
          <a:effectLst/>
        </p:spPr>
        <p:txBody>
          <a:bodyPr wrap="none">
            <a:spAutoFit/>
          </a:bodyPr>
          <a:lstStyle/>
          <a:p>
            <a:pPr algn="l"/>
            <a:r>
              <a:rPr lang="zh-CN" altLang="en-US" sz="3600" b="1" dirty="0" smtClean="0">
                <a:solidFill>
                  <a:srgbClr val="800000"/>
                </a:solidFill>
                <a:latin typeface="华文琥珀" pitchFamily="2" charset="-122"/>
                <a:ea typeface="华文琥珀" pitchFamily="2" charset="-122"/>
              </a:rPr>
              <a:t>综合分析</a:t>
            </a:r>
            <a:r>
              <a:rPr lang="en-US" altLang="zh-CN" sz="3600" b="1" dirty="0" smtClean="0">
                <a:solidFill>
                  <a:srgbClr val="800000"/>
                </a:solidFill>
                <a:latin typeface="华文琥珀" pitchFamily="2" charset="-122"/>
                <a:ea typeface="华文琥珀" pitchFamily="2" charset="-122"/>
              </a:rPr>
              <a:t>:</a:t>
            </a:r>
            <a:endParaRPr lang="en-US" altLang="zh-CN" sz="3600" b="1" dirty="0">
              <a:solidFill>
                <a:srgbClr val="800000"/>
              </a:solidFill>
              <a:latin typeface="华文琥珀" pitchFamily="2" charset="-122"/>
              <a:ea typeface="华文琥珀" pitchFamily="2" charset="-122"/>
            </a:endParaRPr>
          </a:p>
        </p:txBody>
      </p:sp>
      <p:sp>
        <p:nvSpPr>
          <p:cNvPr id="4" name="文本框 3"/>
          <p:cNvSpPr txBox="1"/>
          <p:nvPr/>
        </p:nvSpPr>
        <p:spPr>
          <a:xfrm>
            <a:off x="35496" y="1010337"/>
            <a:ext cx="8964996" cy="5262979"/>
          </a:xfrm>
          <a:prstGeom prst="rect">
            <a:avLst/>
          </a:prstGeom>
          <a:noFill/>
        </p:spPr>
        <p:txBody>
          <a:bodyPr wrap="square" rtlCol="0">
            <a:spAutoFit/>
          </a:bodyPr>
          <a:lstStyle/>
          <a:p>
            <a:pPr marL="457200" indent="-457200" algn="l">
              <a:buFont typeface="Wingdings" panose="05000000000000000000" pitchFamily="2" charset="2"/>
              <a:buChar char="u"/>
            </a:pP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优点：</a:t>
            </a:r>
            <a:endPar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457200" indent="-457200" algn="l">
              <a:buFont typeface="Wingdings" panose="05000000000000000000" pitchFamily="2" charset="2"/>
              <a:buChar char="ü"/>
            </a:pP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最坏情况下最优</a:t>
            </a:r>
            <a:r>
              <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O(</a:t>
            </a:r>
            <a:r>
              <a:rPr lang="en-US" altLang="zh-CN" sz="2800" b="1" dirty="0" err="1"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nlogn</a:t>
            </a:r>
            <a:r>
              <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性能的第一个排序算法</a:t>
            </a:r>
            <a:endPar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457200" indent="-457200" algn="l">
              <a:buFont typeface="Wingdings" panose="05000000000000000000" pitchFamily="2" charset="2"/>
              <a:buChar char="ü"/>
            </a:pPr>
            <a:r>
              <a:rPr lang="zh-CN" altLang="en-US"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不</a:t>
            </a: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需要随机读写，完全顺序访问</a:t>
            </a:r>
            <a:r>
              <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尤其适用于</a:t>
            </a:r>
            <a:endPar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indent="806450" algn="l"/>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列表之类的序列</a:t>
            </a:r>
            <a:endPar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indent="806450" algn="l"/>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磁带之类的设备</a:t>
            </a:r>
            <a:endPar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457200" indent="-457200" algn="l">
              <a:buFont typeface="Wingdings" panose="05000000000000000000" pitchFamily="2" charset="2"/>
              <a:buChar char="ü"/>
            </a:pP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只要实现恰当，可保证稳定</a:t>
            </a:r>
            <a:endParaRPr lang="en-US" altLang="zh-CN"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457200" indent="-457200" algn="l">
              <a:buFont typeface="Wingdings" panose="05000000000000000000" pitchFamily="2" charset="2"/>
              <a:buChar char="ü"/>
            </a:pP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可扩展性极佳，十分适宜于外部排序</a:t>
            </a:r>
            <a:r>
              <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海量网页搜索结果的归并易于并行化</a:t>
            </a:r>
            <a:endPar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algn="l"/>
            <a:endPar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457200" indent="-457200" algn="l">
              <a:buFont typeface="Wingdings" panose="05000000000000000000" pitchFamily="2" charset="2"/>
              <a:buChar char="u"/>
            </a:pP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缺点：</a:t>
            </a:r>
            <a:endPar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457200" indent="-457200" algn="l">
              <a:buFont typeface="Wingdings" panose="05000000000000000000" pitchFamily="2" charset="2"/>
              <a:buChar char="ü"/>
            </a:pP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需要对等规模的辅助空间</a:t>
            </a:r>
            <a:endParaRPr lang="en-US" altLang="zh-CN"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457200" indent="-457200" algn="l">
              <a:buFont typeface="Wingdings" panose="05000000000000000000" pitchFamily="2" charset="2"/>
              <a:buChar char="ü"/>
            </a:pP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即便输入完全（或者接近）有序，仍需</a:t>
            </a:r>
            <a:r>
              <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O(</a:t>
            </a:r>
            <a:r>
              <a:rPr lang="en-US" altLang="zh-CN" sz="2800" b="1" dirty="0" err="1"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nlogn</a:t>
            </a:r>
            <a:r>
              <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时间</a:t>
            </a:r>
            <a:endParaRPr lang="zh-CN" altLang="en-US"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60794851"/>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0" y="236838"/>
            <a:ext cx="8928484" cy="707886"/>
          </a:xfrm>
          <a:prstGeom prst="rect">
            <a:avLst/>
          </a:prstGeom>
          <a:noFill/>
          <a:ln w="9525">
            <a:noFill/>
            <a:miter lim="800000"/>
            <a:headEnd/>
            <a:tailEnd/>
          </a:ln>
          <a:effectLst/>
        </p:spPr>
        <p:txBody>
          <a:bodyPr wrap="square">
            <a:spAutoFit/>
          </a:bodyPr>
          <a:lstStyle/>
          <a:p>
            <a:pPr algn="l"/>
            <a:r>
              <a:rPr lang="zh-CN" altLang="en-US" b="1" dirty="0" smtClean="0">
                <a:solidFill>
                  <a:schemeClr val="tx2"/>
                </a:solidFill>
                <a:latin typeface="+mj-lt"/>
                <a:ea typeface="华文新魏" pitchFamily="2" charset="-122"/>
                <a:cs typeface="+mj-cs"/>
              </a:rPr>
              <a:t>插 入 排 序</a:t>
            </a:r>
            <a:r>
              <a:rPr lang="en-US" altLang="zh-CN" b="1" dirty="0" smtClean="0">
                <a:solidFill>
                  <a:schemeClr val="tx2"/>
                </a:solidFill>
                <a:latin typeface="华文新魏" pitchFamily="2" charset="-122"/>
                <a:ea typeface="华文新魏" pitchFamily="2" charset="-122"/>
              </a:rPr>
              <a:t>(Insert Sorting)</a:t>
            </a:r>
            <a:endParaRPr lang="zh-CN" altLang="en-US" b="1" dirty="0" smtClean="0">
              <a:solidFill>
                <a:schemeClr val="tx2"/>
              </a:solidFill>
              <a:latin typeface="+mj-lt"/>
              <a:ea typeface="华文新魏" pitchFamily="2" charset="-122"/>
              <a:cs typeface="+mj-cs"/>
            </a:endParaRPr>
          </a:p>
        </p:txBody>
      </p:sp>
      <p:sp>
        <p:nvSpPr>
          <p:cNvPr id="7" name="Rectangle 3"/>
          <p:cNvSpPr txBox="1">
            <a:spLocks noChangeArrowheads="1"/>
          </p:cNvSpPr>
          <p:nvPr/>
        </p:nvSpPr>
        <p:spPr>
          <a:xfrm>
            <a:off x="71500" y="1256566"/>
            <a:ext cx="7056784" cy="4440686"/>
          </a:xfrm>
          <a:prstGeom prst="rect">
            <a:avLst/>
          </a:prstGeom>
        </p:spPr>
        <p:txBody>
          <a:bodyPr/>
          <a:lstStyle/>
          <a:p>
            <a:pPr marL="342900" marR="0" lvl="0" indent="-342900" algn="l" defTabSz="914400" rtl="0" eaLnBrk="1" fontAlgn="base" latinLnBrk="0" hangingPunct="1">
              <a:lnSpc>
                <a:spcPct val="105000"/>
              </a:lnSpc>
              <a:spcBef>
                <a:spcPct val="20000"/>
              </a:spcBef>
              <a:spcAft>
                <a:spcPct val="0"/>
              </a:spcAft>
              <a:buClr>
                <a:srgbClr val="800080"/>
              </a:buClr>
              <a:buSzPct val="50000"/>
              <a:buFont typeface="Wingdings" pitchFamily="2" charset="2"/>
              <a:buChar char="n"/>
              <a:tabLst/>
              <a:defRPr/>
            </a:pPr>
            <a:r>
              <a:rPr kumimoji="1" lang="zh-CN" altLang="en-US" sz="3000" b="1" i="0" u="none" strike="noStrike" kern="0" cap="none" spc="0" normalizeH="0" baseline="0" noProof="0" dirty="0" smtClean="0">
                <a:ln>
                  <a:noFill/>
                </a:ln>
                <a:solidFill>
                  <a:srgbClr val="000000"/>
                </a:solidFill>
                <a:effectLst/>
                <a:uLnTx/>
                <a:uFillTx/>
                <a:latin typeface="华文楷体" pitchFamily="2" charset="-122"/>
                <a:ea typeface="华文楷体" pitchFamily="2" charset="-122"/>
              </a:rPr>
              <a:t>基本方法：</a:t>
            </a:r>
            <a:endParaRPr kumimoji="1" lang="en-US" altLang="zh-CN" sz="3000" b="1" i="0" u="none" strike="noStrike" kern="0" cap="none" spc="0" normalizeH="0" baseline="0" noProof="0" dirty="0" smtClean="0">
              <a:ln>
                <a:noFill/>
              </a:ln>
              <a:solidFill>
                <a:srgbClr val="000000"/>
              </a:solidFill>
              <a:effectLst/>
              <a:uLnTx/>
              <a:uFillTx/>
              <a:latin typeface="华文楷体" pitchFamily="2" charset="-122"/>
              <a:ea typeface="华文楷体" pitchFamily="2" charset="-122"/>
            </a:endParaRPr>
          </a:p>
          <a:p>
            <a:pPr marR="0" lvl="0" algn="l" defTabSz="914400" rtl="0" eaLnBrk="1" fontAlgn="base" latinLnBrk="0" hangingPunct="1">
              <a:lnSpc>
                <a:spcPct val="105000"/>
              </a:lnSpc>
              <a:spcBef>
                <a:spcPct val="20000"/>
              </a:spcBef>
              <a:spcAft>
                <a:spcPct val="0"/>
              </a:spcAft>
              <a:buClr>
                <a:srgbClr val="800080"/>
              </a:buClr>
              <a:buSzPct val="50000"/>
              <a:tabLst/>
              <a:defRPr/>
            </a:pPr>
            <a:r>
              <a:rPr kumimoji="1"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   </a:t>
            </a:r>
            <a:r>
              <a:rPr kumimoji="1" lang="zh-CN" altLang="en-US" sz="28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始终将序列看作两部分</a:t>
            </a:r>
            <a:endParaRPr kumimoji="1" lang="en-US" altLang="zh-CN" sz="28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endParaRPr>
          </a:p>
          <a:p>
            <a:pPr marR="0" lvl="0" algn="l" defTabSz="914400" rtl="0" eaLnBrk="1" fontAlgn="base" latinLnBrk="0" hangingPunct="1">
              <a:lnSpc>
                <a:spcPct val="105000"/>
              </a:lnSpc>
              <a:spcBef>
                <a:spcPct val="20000"/>
              </a:spcBef>
              <a:spcAft>
                <a:spcPct val="0"/>
              </a:spcAft>
              <a:buClr>
                <a:srgbClr val="800080"/>
              </a:buClr>
              <a:buSzPct val="50000"/>
              <a:tabLst/>
              <a:defRPr/>
            </a:pPr>
            <a:r>
              <a:rPr kumimoji="1" lang="en-US" altLang="zh-CN" sz="2800" b="1" kern="0" dirty="0">
                <a:latin typeface="华文楷体" pitchFamily="2" charset="-122"/>
                <a:ea typeface="华文楷体" pitchFamily="2" charset="-122"/>
              </a:rPr>
              <a:t> </a:t>
            </a:r>
            <a:r>
              <a:rPr kumimoji="1" lang="en-US" altLang="zh-CN" sz="2800" b="1" kern="0" dirty="0" smtClean="0">
                <a:latin typeface="华文楷体" pitchFamily="2" charset="-122"/>
                <a:ea typeface="华文楷体" pitchFamily="2" charset="-122"/>
              </a:rPr>
              <a:t>      sorted + unsorted</a:t>
            </a:r>
          </a:p>
          <a:p>
            <a:pPr marR="0" lvl="0" algn="l" defTabSz="914400" rtl="0" eaLnBrk="1" fontAlgn="base" latinLnBrk="0" hangingPunct="1">
              <a:lnSpc>
                <a:spcPct val="105000"/>
              </a:lnSpc>
              <a:spcBef>
                <a:spcPct val="20000"/>
              </a:spcBef>
              <a:spcAft>
                <a:spcPct val="0"/>
              </a:spcAft>
              <a:buClr>
                <a:srgbClr val="800080"/>
              </a:buClr>
              <a:buSzPct val="50000"/>
              <a:tabLst/>
              <a:defRPr/>
            </a:pPr>
            <a:r>
              <a:rPr kumimoji="1" lang="en-US" altLang="zh-CN" sz="2800" b="1" i="0" u="none" strike="noStrike" kern="0" cap="none" spc="0" normalizeH="0" baseline="0" noProof="0" dirty="0">
                <a:ln>
                  <a:noFill/>
                </a:ln>
                <a:solidFill>
                  <a:schemeClr val="tx1"/>
                </a:solidFill>
                <a:effectLst/>
                <a:uLnTx/>
                <a:uFillTx/>
                <a:latin typeface="华文楷体" pitchFamily="2" charset="-122"/>
                <a:ea typeface="华文楷体" pitchFamily="2" charset="-122"/>
              </a:rPr>
              <a:t> </a:t>
            </a:r>
            <a:r>
              <a:rPr kumimoji="1" lang="en-US" altLang="zh-CN" sz="28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      L[0,</a:t>
            </a:r>
            <a:r>
              <a:rPr kumimoji="1" lang="en-US" altLang="zh-CN" sz="2800" b="1" i="0" u="none" strike="noStrike" kern="0" cap="none" spc="0" normalizeH="0" noProof="0" dirty="0" smtClean="0">
                <a:ln>
                  <a:noFill/>
                </a:ln>
                <a:solidFill>
                  <a:schemeClr val="tx1"/>
                </a:solidFill>
                <a:effectLst/>
                <a:uLnTx/>
                <a:uFillTx/>
                <a:latin typeface="华文楷体" pitchFamily="2" charset="-122"/>
                <a:ea typeface="华文楷体" pitchFamily="2" charset="-122"/>
              </a:rPr>
              <a:t> r]+L[r, n}</a:t>
            </a:r>
            <a:endParaRPr kumimoji="1" lang="en-US" altLang="zh-CN" sz="28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endParaRPr>
          </a:p>
          <a:p>
            <a:pPr marL="342900" marR="0" lvl="0" indent="-342900" algn="l" defTabSz="914400" rtl="0" eaLnBrk="1" fontAlgn="base" latinLnBrk="0" hangingPunct="1">
              <a:lnSpc>
                <a:spcPct val="105000"/>
              </a:lnSpc>
              <a:spcBef>
                <a:spcPct val="20000"/>
              </a:spcBef>
              <a:spcAft>
                <a:spcPct val="0"/>
              </a:spcAft>
              <a:buClr>
                <a:srgbClr val="800080"/>
              </a:buClr>
              <a:buSzPct val="50000"/>
              <a:buFont typeface="Wingdings" pitchFamily="2" charset="2"/>
              <a:buChar char="n"/>
              <a:tabLst/>
              <a:defRPr/>
            </a:pPr>
            <a:r>
              <a:rPr kumimoji="1" lang="zh-CN" altLang="en-US" sz="3000" b="1" kern="0" dirty="0">
                <a:solidFill>
                  <a:srgbClr val="000000"/>
                </a:solidFill>
                <a:latin typeface="华文楷体" pitchFamily="2" charset="-122"/>
                <a:ea typeface="华文楷体" pitchFamily="2" charset="-122"/>
              </a:rPr>
              <a:t>初始条件</a:t>
            </a:r>
            <a:endParaRPr kumimoji="1" lang="en-US" altLang="zh-CN" sz="3000" b="1" kern="0" dirty="0">
              <a:solidFill>
                <a:srgbClr val="000000"/>
              </a:solidFill>
              <a:latin typeface="华文楷体" pitchFamily="2" charset="-122"/>
              <a:ea typeface="华文楷体" pitchFamily="2" charset="-122"/>
            </a:endParaRPr>
          </a:p>
          <a:p>
            <a:pPr marR="0" lvl="0" algn="l" defTabSz="914400" rtl="0" eaLnBrk="1" fontAlgn="base" latinLnBrk="0" hangingPunct="1">
              <a:lnSpc>
                <a:spcPct val="105000"/>
              </a:lnSpc>
              <a:spcBef>
                <a:spcPct val="20000"/>
              </a:spcBef>
              <a:spcAft>
                <a:spcPct val="0"/>
              </a:spcAft>
              <a:buClr>
                <a:srgbClr val="800080"/>
              </a:buClr>
              <a:buSzPct val="50000"/>
              <a:tabLst/>
              <a:defRPr/>
            </a:pPr>
            <a:r>
              <a:rPr kumimoji="1" lang="en-US" altLang="zh-CN" sz="3000" b="1" kern="0" dirty="0" smtClean="0">
                <a:latin typeface="华文楷体" pitchFamily="2" charset="-122"/>
                <a:ea typeface="华文楷体" pitchFamily="2" charset="-122"/>
              </a:rPr>
              <a:t>    </a:t>
            </a:r>
            <a:r>
              <a:rPr kumimoji="1" lang="en-US" altLang="zh-CN" sz="2800" b="1" kern="0" dirty="0" smtClean="0">
                <a:latin typeface="华文楷体" pitchFamily="2" charset="-122"/>
                <a:ea typeface="华文楷体" pitchFamily="2" charset="-122"/>
              </a:rPr>
              <a:t>r=0;  </a:t>
            </a:r>
            <a:endParaRPr kumimoji="1" lang="en-US" altLang="zh-CN" sz="2800" b="1" kern="0" dirty="0">
              <a:latin typeface="华文楷体" pitchFamily="2" charset="-122"/>
              <a:ea typeface="华文楷体" pitchFamily="2" charset="-122"/>
            </a:endParaRPr>
          </a:p>
          <a:p>
            <a:pPr marL="342900" marR="0" lvl="0" indent="-342900" algn="l" defTabSz="914400" rtl="0" eaLnBrk="1" fontAlgn="base" latinLnBrk="0" hangingPunct="1">
              <a:lnSpc>
                <a:spcPct val="105000"/>
              </a:lnSpc>
              <a:spcBef>
                <a:spcPct val="20000"/>
              </a:spcBef>
              <a:spcAft>
                <a:spcPct val="0"/>
              </a:spcAft>
              <a:buClr>
                <a:srgbClr val="800080"/>
              </a:buClr>
              <a:buSzPct val="50000"/>
              <a:buFont typeface="Wingdings" pitchFamily="2" charset="2"/>
              <a:buChar char="n"/>
              <a:tabLst/>
              <a:defRPr/>
            </a:pPr>
            <a:r>
              <a:rPr kumimoji="1" lang="zh-CN" altLang="en-US" sz="3000" b="1" kern="0" dirty="0">
                <a:solidFill>
                  <a:srgbClr val="000000"/>
                </a:solidFill>
                <a:latin typeface="华文楷体" pitchFamily="2" charset="-122"/>
                <a:ea typeface="华文楷体" pitchFamily="2" charset="-122"/>
              </a:rPr>
              <a:t>迭代：</a:t>
            </a:r>
            <a:r>
              <a:rPr kumimoji="1" lang="zh-CN" altLang="en-US" sz="3000" b="1" kern="0" dirty="0" smtClean="0">
                <a:latin typeface="华文楷体" pitchFamily="2" charset="-122"/>
                <a:ea typeface="华文楷体" pitchFamily="2" charset="-122"/>
              </a:rPr>
              <a:t>处理</a:t>
            </a:r>
            <a:r>
              <a:rPr kumimoji="1" lang="en-US" altLang="zh-CN" sz="3000" b="1" kern="0" dirty="0" smtClean="0">
                <a:latin typeface="华文楷体" pitchFamily="2" charset="-122"/>
                <a:ea typeface="华文楷体" pitchFamily="2" charset="-122"/>
              </a:rPr>
              <a:t>e=L[r]</a:t>
            </a:r>
          </a:p>
          <a:p>
            <a:pPr marL="357188" marR="0" lvl="0" indent="-357188" algn="l" defTabSz="914400" rtl="0" eaLnBrk="1" fontAlgn="base" latinLnBrk="0" hangingPunct="1">
              <a:lnSpc>
                <a:spcPct val="105000"/>
              </a:lnSpc>
              <a:spcBef>
                <a:spcPct val="20000"/>
              </a:spcBef>
              <a:spcAft>
                <a:spcPct val="0"/>
              </a:spcAft>
              <a:buClr>
                <a:srgbClr val="800080"/>
              </a:buClr>
              <a:buSzPct val="50000"/>
              <a:tabLst/>
              <a:defRPr/>
            </a:pPr>
            <a:r>
              <a:rPr kumimoji="1" lang="en-US" altLang="zh-CN"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    </a:t>
            </a:r>
            <a:r>
              <a:rPr kumimoji="1" lang="zh-CN" altLang="en-US" sz="28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在</a:t>
            </a:r>
            <a:r>
              <a:rPr kumimoji="1" lang="en-US" altLang="zh-CN" sz="28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sorted</a:t>
            </a:r>
            <a:r>
              <a:rPr kumimoji="1" lang="zh-CN" altLang="en-US" sz="28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中确定当前元素</a:t>
            </a:r>
            <a:r>
              <a:rPr kumimoji="1" lang="en-US" altLang="zh-CN" sz="28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e</a:t>
            </a:r>
            <a:r>
              <a:rPr kumimoji="1" lang="zh-CN" altLang="en-US" sz="28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的适当位置，插入</a:t>
            </a:r>
            <a:r>
              <a:rPr kumimoji="1" lang="en-US" altLang="zh-CN" sz="28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e</a:t>
            </a:r>
            <a:r>
              <a:rPr kumimoji="1" lang="zh-CN" altLang="en-US" sz="28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，得到有序的</a:t>
            </a:r>
            <a:r>
              <a:rPr kumimoji="1" lang="en-US" altLang="zh-CN" sz="28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L[0,</a:t>
            </a:r>
            <a:r>
              <a:rPr kumimoji="1" lang="en-US" altLang="zh-CN" sz="2800" b="1" i="0" u="none" strike="noStrike" kern="0" cap="none" spc="0" normalizeH="0" noProof="0" dirty="0" smtClean="0">
                <a:ln>
                  <a:noFill/>
                </a:ln>
                <a:solidFill>
                  <a:schemeClr val="tx1"/>
                </a:solidFill>
                <a:effectLst/>
                <a:uLnTx/>
                <a:uFillTx/>
                <a:latin typeface="华文楷体" pitchFamily="2" charset="-122"/>
                <a:ea typeface="华文楷体" pitchFamily="2" charset="-122"/>
              </a:rPr>
              <a:t> r]</a:t>
            </a:r>
            <a:endParaRPr kumimoji="1" lang="zh-CN" altLang="en-US" sz="28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endParaRPr>
          </a:p>
        </p:txBody>
      </p:sp>
      <p:pic>
        <p:nvPicPr>
          <p:cNvPr id="3" name="图片 2"/>
          <p:cNvPicPr>
            <a:picLocks noChangeAspect="1"/>
          </p:cNvPicPr>
          <p:nvPr/>
        </p:nvPicPr>
        <p:blipFill>
          <a:blip r:embed="rId3"/>
          <a:stretch>
            <a:fillRect/>
          </a:stretch>
        </p:blipFill>
        <p:spPr>
          <a:xfrm>
            <a:off x="5055804" y="1071027"/>
            <a:ext cx="3996444" cy="1858962"/>
          </a:xfrm>
          <a:prstGeom prst="rect">
            <a:avLst/>
          </a:prstGeom>
        </p:spPr>
      </p:pic>
      <p:pic>
        <p:nvPicPr>
          <p:cNvPr id="4" name="图片 3"/>
          <p:cNvPicPr>
            <a:picLocks noChangeAspect="1"/>
          </p:cNvPicPr>
          <p:nvPr/>
        </p:nvPicPr>
        <p:blipFill>
          <a:blip r:embed="rId4"/>
          <a:stretch>
            <a:fillRect/>
          </a:stretch>
        </p:blipFill>
        <p:spPr>
          <a:xfrm>
            <a:off x="5048255" y="3104964"/>
            <a:ext cx="4011541" cy="1872208"/>
          </a:xfrm>
          <a:prstGeom prst="rect">
            <a:avLst/>
          </a:prstGeom>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51520" y="1124744"/>
            <a:ext cx="8604956" cy="4353648"/>
          </a:xfrm>
          <a:prstGeom prst="rect">
            <a:avLst/>
          </a:prstGeom>
        </p:spPr>
      </p:pic>
      <p:sp>
        <p:nvSpPr>
          <p:cNvPr id="4" name="文本框 3"/>
          <p:cNvSpPr txBox="1"/>
          <p:nvPr/>
        </p:nvSpPr>
        <p:spPr>
          <a:xfrm>
            <a:off x="251520" y="368660"/>
            <a:ext cx="2808312" cy="707886"/>
          </a:xfrm>
          <a:prstGeom prst="rect">
            <a:avLst/>
          </a:prstGeom>
          <a:noFill/>
        </p:spPr>
        <p:txBody>
          <a:bodyPr wrap="square" rtlCol="0">
            <a:spAutoFit/>
          </a:bodyPr>
          <a:lstStyle/>
          <a:p>
            <a:pPr algn="l"/>
            <a:r>
              <a:rPr lang="zh-CN" altLang="en-US" dirty="0" smtClean="0">
                <a:latin typeface="楷体" panose="02010609060101010101" pitchFamily="49" charset="-122"/>
                <a:ea typeface="楷体" panose="02010609060101010101" pitchFamily="49" charset="-122"/>
              </a:rPr>
              <a:t>实例</a:t>
            </a:r>
            <a:endParaRPr lang="zh-CN" altLang="en-US" dirty="0">
              <a:latin typeface="楷体" panose="02010609060101010101" pitchFamily="49" charset="-122"/>
              <a:ea typeface="楷体" panose="02010609060101010101" pitchFamily="49" charset="-122"/>
            </a:endParaRPr>
          </a:p>
        </p:txBody>
      </p:sp>
      <p:sp>
        <p:nvSpPr>
          <p:cNvPr id="5" name="文本框 4"/>
          <p:cNvSpPr txBox="1"/>
          <p:nvPr/>
        </p:nvSpPr>
        <p:spPr>
          <a:xfrm>
            <a:off x="73978" y="5661248"/>
            <a:ext cx="9072500" cy="984116"/>
          </a:xfrm>
          <a:prstGeom prst="rect">
            <a:avLst/>
          </a:prstGeom>
          <a:noFill/>
        </p:spPr>
        <p:txBody>
          <a:bodyPr wrap="square" rtlCol="0">
            <a:spAutoFit/>
          </a:bodyPr>
          <a:lstStyle/>
          <a:p>
            <a:pPr marL="358775" indent="-358775" algn="l">
              <a:lnSpc>
                <a:spcPct val="105000"/>
              </a:lnSpc>
              <a:spcBef>
                <a:spcPct val="20000"/>
              </a:spcBef>
              <a:buClr>
                <a:srgbClr val="800080"/>
              </a:buClr>
              <a:buSzPct val="50000"/>
              <a:buFont typeface="Wingdings" pitchFamily="2" charset="2"/>
              <a:buChar char="n"/>
              <a:defRPr/>
            </a:pPr>
            <a:r>
              <a:rPr kumimoji="1" lang="zh-CN" altLang="en-US" sz="2800" b="1" kern="0" dirty="0">
                <a:solidFill>
                  <a:srgbClr val="008000"/>
                </a:solidFill>
                <a:latin typeface="华文楷体" pitchFamily="2" charset="-122"/>
                <a:ea typeface="华文楷体" pitchFamily="2" charset="-122"/>
              </a:rPr>
              <a:t>不变性：随着</a:t>
            </a:r>
            <a:r>
              <a:rPr kumimoji="1" lang="en-US" altLang="zh-CN" sz="2800" b="1" kern="0" dirty="0">
                <a:solidFill>
                  <a:srgbClr val="008000"/>
                </a:solidFill>
                <a:latin typeface="华文楷体" pitchFamily="2" charset="-122"/>
                <a:ea typeface="华文楷体" pitchFamily="2" charset="-122"/>
              </a:rPr>
              <a:t>r</a:t>
            </a:r>
            <a:r>
              <a:rPr kumimoji="1" lang="zh-CN" altLang="en-US" sz="2800" b="1" kern="0" dirty="0">
                <a:solidFill>
                  <a:srgbClr val="008000"/>
                </a:solidFill>
                <a:latin typeface="华文楷体" pitchFamily="2" charset="-122"/>
                <a:ea typeface="华文楷体" pitchFamily="2" charset="-122"/>
              </a:rPr>
              <a:t>的递增，</a:t>
            </a:r>
            <a:r>
              <a:rPr kumimoji="1" lang="en-US" altLang="zh-CN" sz="2800" b="1" kern="0" dirty="0">
                <a:solidFill>
                  <a:srgbClr val="008000"/>
                </a:solidFill>
                <a:latin typeface="华文楷体" pitchFamily="2" charset="-122"/>
                <a:ea typeface="华文楷体" pitchFamily="2" charset="-122"/>
              </a:rPr>
              <a:t>L[0, r)</a:t>
            </a:r>
            <a:r>
              <a:rPr kumimoji="1" lang="zh-CN" altLang="en-US" sz="2800" b="1" kern="0" dirty="0">
                <a:solidFill>
                  <a:srgbClr val="008000"/>
                </a:solidFill>
                <a:latin typeface="华文楷体" pitchFamily="2" charset="-122"/>
                <a:ea typeface="华文楷体" pitchFamily="2" charset="-122"/>
              </a:rPr>
              <a:t>始终有序，直到</a:t>
            </a:r>
            <a:r>
              <a:rPr kumimoji="1" lang="en-US" altLang="zh-CN" sz="2800" b="1" kern="0" dirty="0">
                <a:solidFill>
                  <a:srgbClr val="008000"/>
                </a:solidFill>
                <a:latin typeface="华文楷体" pitchFamily="2" charset="-122"/>
                <a:ea typeface="华文楷体" pitchFamily="2" charset="-122"/>
              </a:rPr>
              <a:t>r = n, L</a:t>
            </a:r>
            <a:r>
              <a:rPr kumimoji="1" lang="zh-CN" altLang="en-US" sz="2800" b="1" kern="0" dirty="0">
                <a:solidFill>
                  <a:srgbClr val="008000"/>
                </a:solidFill>
                <a:latin typeface="华文楷体" pitchFamily="2" charset="-122"/>
                <a:ea typeface="华文楷体" pitchFamily="2" charset="-122"/>
              </a:rPr>
              <a:t>即为整体有序</a:t>
            </a:r>
          </a:p>
        </p:txBody>
      </p:sp>
      <p:cxnSp>
        <p:nvCxnSpPr>
          <p:cNvPr id="6" name="直接箭头连接符 5"/>
          <p:cNvCxnSpPr/>
          <p:nvPr/>
        </p:nvCxnSpPr>
        <p:spPr bwMode="auto">
          <a:xfrm>
            <a:off x="6228184" y="1808820"/>
            <a:ext cx="2520280" cy="2880320"/>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cxnSp>
        <p:nvCxnSpPr>
          <p:cNvPr id="8" name="直接箭头连接符 7"/>
          <p:cNvCxnSpPr/>
          <p:nvPr/>
        </p:nvCxnSpPr>
        <p:spPr bwMode="auto">
          <a:xfrm>
            <a:off x="1871700" y="2312876"/>
            <a:ext cx="2304256" cy="2916324"/>
          </a:xfrm>
          <a:prstGeom prst="straightConnector1">
            <a:avLst/>
          </a:prstGeom>
          <a:solidFill>
            <a:schemeClr val="accent1"/>
          </a:solidFill>
          <a:ln w="9525" cap="flat" cmpd="sng" algn="ctr">
            <a:solidFill>
              <a:schemeClr val="tx2"/>
            </a:solidFill>
            <a:prstDash val="solid"/>
            <a:round/>
            <a:headEnd type="none" w="med" len="med"/>
            <a:tailEnd type="triangle"/>
          </a:ln>
          <a:effectLst/>
        </p:spPr>
      </p:cxnSp>
    </p:spTree>
    <p:extLst>
      <p:ext uri="{BB962C8B-B14F-4D97-AF65-F5344CB8AC3E}">
        <p14:creationId xmlns:p14="http://schemas.microsoft.com/office/powerpoint/2010/main" val="9531957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15516" y="800709"/>
            <a:ext cx="8928484" cy="4238083"/>
          </a:xfrm>
          <a:prstGeom prst="rect">
            <a:avLst/>
          </a:prstGeom>
          <a:noFill/>
          <a:ln w="9525">
            <a:noFill/>
            <a:miter lim="800000"/>
            <a:headEnd/>
            <a:tailEnd/>
          </a:ln>
          <a:effectLst/>
        </p:spPr>
        <p:txBody>
          <a:bodyPr wrap="square">
            <a:spAutoFit/>
          </a:bodyPr>
          <a:lstStyle/>
          <a:p>
            <a:pPr algn="l">
              <a:lnSpc>
                <a:spcPct val="115000"/>
              </a:lnSpc>
            </a:pPr>
            <a:r>
              <a:rPr lang="en-US" altLang="zh-CN" sz="2800" b="1" dirty="0">
                <a:solidFill>
                  <a:srgbClr val="000000"/>
                </a:solidFill>
                <a:latin typeface="Times New Roman" pitchFamily="18" charset="0"/>
                <a:ea typeface="华文楷体" pitchFamily="2" charset="-122"/>
                <a:cs typeface="Times New Roman" pitchFamily="18" charset="0"/>
              </a:rPr>
              <a:t>void</a:t>
            </a:r>
            <a:r>
              <a:rPr lang="en-US" altLang="zh-CN" sz="2800" dirty="0">
                <a:solidFill>
                  <a:srgbClr val="000000"/>
                </a:solidFill>
                <a:latin typeface="Times New Roman" pitchFamily="18" charset="0"/>
                <a:ea typeface="华文楷体" pitchFamily="2" charset="-122"/>
                <a:cs typeface="Times New Roman" pitchFamily="18" charset="0"/>
              </a:rPr>
              <a:t> </a:t>
            </a:r>
            <a:r>
              <a:rPr lang="en-US" altLang="zh-CN" sz="2800" dirty="0" err="1">
                <a:solidFill>
                  <a:srgbClr val="000000"/>
                </a:solidFill>
                <a:latin typeface="Times New Roman" pitchFamily="18" charset="0"/>
                <a:ea typeface="华文楷体" pitchFamily="2" charset="-122"/>
                <a:cs typeface="Times New Roman" pitchFamily="18" charset="0"/>
              </a:rPr>
              <a:t>InsertionSort</a:t>
            </a:r>
            <a:r>
              <a:rPr lang="en-US" altLang="zh-CN" sz="2800" dirty="0">
                <a:solidFill>
                  <a:srgbClr val="000000"/>
                </a:solidFill>
                <a:latin typeface="Times New Roman" pitchFamily="18" charset="0"/>
                <a:ea typeface="华文楷体" pitchFamily="2" charset="-122"/>
                <a:cs typeface="Times New Roman" pitchFamily="18" charset="0"/>
              </a:rPr>
              <a:t> ( </a:t>
            </a:r>
            <a:r>
              <a:rPr lang="en-US" altLang="zh-CN" sz="2800" dirty="0" err="1">
                <a:solidFill>
                  <a:srgbClr val="000000"/>
                </a:solidFill>
                <a:latin typeface="Times New Roman" pitchFamily="18" charset="0"/>
                <a:ea typeface="华文楷体" pitchFamily="2" charset="-122"/>
                <a:cs typeface="Times New Roman" pitchFamily="18" charset="0"/>
              </a:rPr>
              <a:t>SqList</a:t>
            </a:r>
            <a:r>
              <a:rPr lang="en-US" altLang="zh-CN" sz="2800" dirty="0">
                <a:solidFill>
                  <a:srgbClr val="000000"/>
                </a:solidFill>
                <a:latin typeface="Times New Roman" pitchFamily="18" charset="0"/>
                <a:ea typeface="华文楷体" pitchFamily="2" charset="-122"/>
                <a:cs typeface="Times New Roman" pitchFamily="18" charset="0"/>
              </a:rPr>
              <a:t> </a:t>
            </a:r>
            <a:r>
              <a:rPr lang="en-US" altLang="zh-CN" sz="2800" dirty="0" smtClean="0">
                <a:solidFill>
                  <a:srgbClr val="000000"/>
                </a:solidFill>
                <a:latin typeface="Times New Roman" pitchFamily="18" charset="0"/>
                <a:ea typeface="华文楷体" pitchFamily="2" charset="-122"/>
                <a:cs typeface="Times New Roman" pitchFamily="18" charset="0"/>
              </a:rPr>
              <a:t>  &amp;</a:t>
            </a:r>
            <a:r>
              <a:rPr lang="en-US" altLang="zh-CN" sz="2800" dirty="0">
                <a:solidFill>
                  <a:srgbClr val="000000"/>
                </a:solidFill>
                <a:latin typeface="Times New Roman" pitchFamily="18" charset="0"/>
                <a:ea typeface="华文楷体" pitchFamily="2" charset="-122"/>
                <a:cs typeface="Times New Roman" pitchFamily="18" charset="0"/>
              </a:rPr>
              <a:t>L ) </a:t>
            </a:r>
            <a:r>
              <a:rPr lang="en-US" altLang="zh-CN" sz="2800" b="1" dirty="0">
                <a:solidFill>
                  <a:srgbClr val="000000"/>
                </a:solidFill>
                <a:latin typeface="Times New Roman" pitchFamily="18" charset="0"/>
                <a:ea typeface="华文楷体" pitchFamily="2" charset="-122"/>
                <a:cs typeface="Times New Roman" pitchFamily="18" charset="0"/>
              </a:rPr>
              <a:t>{</a:t>
            </a:r>
          </a:p>
          <a:p>
            <a:pPr algn="l">
              <a:lnSpc>
                <a:spcPct val="115000"/>
              </a:lnSpc>
            </a:pPr>
            <a:r>
              <a:rPr lang="en-US" altLang="zh-CN" sz="2800" dirty="0">
                <a:solidFill>
                  <a:srgbClr val="000000"/>
                </a:solidFill>
                <a:latin typeface="Times New Roman" pitchFamily="18" charset="0"/>
                <a:ea typeface="华文楷体" pitchFamily="2" charset="-122"/>
                <a:cs typeface="Times New Roman" pitchFamily="18" charset="0"/>
              </a:rPr>
              <a:t>  </a:t>
            </a:r>
            <a:r>
              <a:rPr lang="en-US" altLang="zh-CN" sz="2400" dirty="0">
                <a:solidFill>
                  <a:srgbClr val="000000"/>
                </a:solidFill>
                <a:latin typeface="Times New Roman" pitchFamily="18" charset="0"/>
                <a:ea typeface="华文楷体" pitchFamily="2" charset="-122"/>
                <a:cs typeface="Times New Roman" pitchFamily="18" charset="0"/>
              </a:rPr>
              <a:t>// </a:t>
            </a:r>
            <a:r>
              <a:rPr lang="zh-CN" altLang="en-US" sz="2400" dirty="0">
                <a:solidFill>
                  <a:srgbClr val="000000"/>
                </a:solidFill>
                <a:latin typeface="Times New Roman" pitchFamily="18" charset="0"/>
                <a:ea typeface="华文楷体" pitchFamily="2" charset="-122"/>
                <a:cs typeface="Times New Roman" pitchFamily="18" charset="0"/>
              </a:rPr>
              <a:t>对顺序表 </a:t>
            </a:r>
            <a:r>
              <a:rPr lang="en-US" altLang="zh-CN" sz="2400" dirty="0">
                <a:solidFill>
                  <a:srgbClr val="000000"/>
                </a:solidFill>
                <a:latin typeface="Times New Roman" pitchFamily="18" charset="0"/>
                <a:ea typeface="华文楷体" pitchFamily="2" charset="-122"/>
                <a:cs typeface="Times New Roman" pitchFamily="18" charset="0"/>
              </a:rPr>
              <a:t>L </a:t>
            </a:r>
            <a:r>
              <a:rPr lang="zh-CN" altLang="en-US" sz="2400" dirty="0" smtClean="0">
                <a:solidFill>
                  <a:srgbClr val="000000"/>
                </a:solidFill>
                <a:latin typeface="Times New Roman" pitchFamily="18" charset="0"/>
                <a:ea typeface="华文楷体" pitchFamily="2" charset="-122"/>
                <a:cs typeface="Times New Roman" pitchFamily="18" charset="0"/>
              </a:rPr>
              <a:t>作插入排序</a:t>
            </a:r>
            <a:endParaRPr lang="zh-CN" altLang="en-US" sz="2400" dirty="0">
              <a:solidFill>
                <a:srgbClr val="000000"/>
              </a:solidFill>
              <a:latin typeface="Times New Roman" pitchFamily="18" charset="0"/>
              <a:ea typeface="华文楷体" pitchFamily="2" charset="-122"/>
              <a:cs typeface="Times New Roman" pitchFamily="18" charset="0"/>
            </a:endParaRPr>
          </a:p>
          <a:p>
            <a:pPr algn="l">
              <a:lnSpc>
                <a:spcPct val="125000"/>
              </a:lnSpc>
            </a:pPr>
            <a:r>
              <a:rPr lang="zh-CN" altLang="en-US" sz="2800" dirty="0">
                <a:solidFill>
                  <a:srgbClr val="000000"/>
                </a:solidFill>
                <a:latin typeface="Times New Roman" pitchFamily="18" charset="0"/>
                <a:ea typeface="华文楷体" pitchFamily="2" charset="-122"/>
                <a:cs typeface="Times New Roman" pitchFamily="18" charset="0"/>
              </a:rPr>
              <a:t>   </a:t>
            </a:r>
            <a:r>
              <a:rPr lang="en-US" altLang="zh-CN" sz="2800" b="1" dirty="0">
                <a:solidFill>
                  <a:srgbClr val="000000"/>
                </a:solidFill>
                <a:latin typeface="Times New Roman" pitchFamily="18" charset="0"/>
                <a:ea typeface="华文楷体" pitchFamily="2" charset="-122"/>
                <a:cs typeface="Times New Roman" pitchFamily="18" charset="0"/>
              </a:rPr>
              <a:t>for</a:t>
            </a:r>
            <a:r>
              <a:rPr lang="en-US" altLang="zh-CN" sz="2800" dirty="0">
                <a:solidFill>
                  <a:srgbClr val="000000"/>
                </a:solidFill>
                <a:latin typeface="Times New Roman" pitchFamily="18" charset="0"/>
                <a:ea typeface="华文楷体" pitchFamily="2" charset="-122"/>
                <a:cs typeface="Times New Roman" pitchFamily="18" charset="0"/>
              </a:rPr>
              <a:t> ( </a:t>
            </a:r>
            <a:r>
              <a:rPr lang="en-US" altLang="zh-CN" sz="2800" dirty="0" err="1">
                <a:solidFill>
                  <a:srgbClr val="000000"/>
                </a:solidFill>
                <a:latin typeface="Times New Roman" pitchFamily="18" charset="0"/>
                <a:ea typeface="华文楷体" pitchFamily="2" charset="-122"/>
                <a:cs typeface="Times New Roman" pitchFamily="18" charset="0"/>
              </a:rPr>
              <a:t>i</a:t>
            </a:r>
            <a:r>
              <a:rPr lang="en-US" altLang="zh-CN" sz="2800" dirty="0">
                <a:solidFill>
                  <a:srgbClr val="000000"/>
                </a:solidFill>
                <a:latin typeface="Times New Roman" pitchFamily="18" charset="0"/>
                <a:ea typeface="华文楷体" pitchFamily="2" charset="-122"/>
                <a:cs typeface="Times New Roman" pitchFamily="18" charset="0"/>
              </a:rPr>
              <a:t>=2; </a:t>
            </a:r>
            <a:r>
              <a:rPr lang="en-US" altLang="zh-CN" sz="2800" dirty="0" err="1">
                <a:solidFill>
                  <a:srgbClr val="000000"/>
                </a:solidFill>
                <a:latin typeface="Times New Roman" pitchFamily="18" charset="0"/>
                <a:ea typeface="华文楷体" pitchFamily="2" charset="-122"/>
                <a:cs typeface="Times New Roman" pitchFamily="18" charset="0"/>
              </a:rPr>
              <a:t>i</a:t>
            </a:r>
            <a:r>
              <a:rPr lang="en-US" altLang="zh-CN" sz="2800" dirty="0">
                <a:solidFill>
                  <a:srgbClr val="000000"/>
                </a:solidFill>
                <a:latin typeface="Times New Roman" pitchFamily="18" charset="0"/>
                <a:ea typeface="华文楷体" pitchFamily="2" charset="-122"/>
                <a:cs typeface="Times New Roman" pitchFamily="18" charset="0"/>
              </a:rPr>
              <a:t>&lt;=</a:t>
            </a:r>
            <a:r>
              <a:rPr lang="en-US" altLang="zh-CN" sz="2800" dirty="0" err="1">
                <a:solidFill>
                  <a:srgbClr val="000000"/>
                </a:solidFill>
                <a:latin typeface="Times New Roman" pitchFamily="18" charset="0"/>
                <a:ea typeface="华文楷体" pitchFamily="2" charset="-122"/>
                <a:cs typeface="Times New Roman" pitchFamily="18" charset="0"/>
              </a:rPr>
              <a:t>L.length</a:t>
            </a:r>
            <a:r>
              <a:rPr lang="en-US" altLang="zh-CN" sz="2800" dirty="0">
                <a:solidFill>
                  <a:srgbClr val="000000"/>
                </a:solidFill>
                <a:latin typeface="Times New Roman" pitchFamily="18" charset="0"/>
                <a:ea typeface="华文楷体" pitchFamily="2" charset="-122"/>
                <a:cs typeface="Times New Roman" pitchFamily="18" charset="0"/>
              </a:rPr>
              <a:t>; ++</a:t>
            </a:r>
            <a:r>
              <a:rPr lang="en-US" altLang="zh-CN" sz="2800" dirty="0" err="1">
                <a:solidFill>
                  <a:srgbClr val="000000"/>
                </a:solidFill>
                <a:latin typeface="Times New Roman" pitchFamily="18" charset="0"/>
                <a:ea typeface="华文楷体" pitchFamily="2" charset="-122"/>
                <a:cs typeface="Times New Roman" pitchFamily="18" charset="0"/>
              </a:rPr>
              <a:t>i</a:t>
            </a:r>
            <a:r>
              <a:rPr lang="en-US" altLang="zh-CN" sz="2800" dirty="0">
                <a:solidFill>
                  <a:srgbClr val="000000"/>
                </a:solidFill>
                <a:latin typeface="Times New Roman" pitchFamily="18" charset="0"/>
                <a:ea typeface="华文楷体" pitchFamily="2" charset="-122"/>
                <a:cs typeface="Times New Roman" pitchFamily="18" charset="0"/>
              </a:rPr>
              <a:t> ) </a:t>
            </a:r>
            <a:r>
              <a:rPr lang="en-US" altLang="zh-CN" sz="2400" dirty="0" smtClean="0">
                <a:latin typeface="Times New Roman" pitchFamily="18" charset="0"/>
                <a:ea typeface="华文楷体" pitchFamily="2" charset="-122"/>
                <a:cs typeface="Times New Roman" pitchFamily="18" charset="0"/>
              </a:rPr>
              <a:t>// </a:t>
            </a:r>
            <a:r>
              <a:rPr lang="zh-CN" altLang="en-US" sz="2400" dirty="0" smtClean="0">
                <a:latin typeface="Times New Roman" pitchFamily="18" charset="0"/>
                <a:ea typeface="华文楷体" pitchFamily="2" charset="-122"/>
                <a:cs typeface="Times New Roman" pitchFamily="18" charset="0"/>
              </a:rPr>
              <a:t>逐个将</a:t>
            </a:r>
            <a:r>
              <a:rPr lang="en-US" altLang="zh-CN" sz="2400" dirty="0" err="1" smtClean="0">
                <a:latin typeface="Times New Roman" pitchFamily="18" charset="0"/>
                <a:ea typeface="华文楷体" pitchFamily="2" charset="-122"/>
                <a:cs typeface="Times New Roman" pitchFamily="18" charset="0"/>
              </a:rPr>
              <a:t>i</a:t>
            </a:r>
            <a:r>
              <a:rPr lang="zh-CN" altLang="en-US" sz="2400" dirty="0" smtClean="0">
                <a:latin typeface="Times New Roman" pitchFamily="18" charset="0"/>
                <a:ea typeface="华文楷体" pitchFamily="2" charset="-122"/>
                <a:cs typeface="Times New Roman" pitchFamily="18" charset="0"/>
              </a:rPr>
              <a:t>插入已排好</a:t>
            </a:r>
            <a:r>
              <a:rPr lang="en-US" altLang="zh-CN" sz="2400" dirty="0" smtClean="0">
                <a:latin typeface="Times New Roman" pitchFamily="18" charset="0"/>
                <a:ea typeface="华文楷体" pitchFamily="2" charset="-122"/>
                <a:cs typeface="Times New Roman" pitchFamily="18" charset="0"/>
              </a:rPr>
              <a:t>[1..i-1]</a:t>
            </a:r>
            <a:r>
              <a:rPr lang="zh-CN" altLang="en-US" sz="2400" dirty="0" smtClean="0">
                <a:latin typeface="Times New Roman" pitchFamily="18" charset="0"/>
                <a:ea typeface="华文楷体" pitchFamily="2" charset="-122"/>
                <a:cs typeface="Times New Roman" pitchFamily="18" charset="0"/>
              </a:rPr>
              <a:t>中 </a:t>
            </a:r>
            <a:endParaRPr lang="en-US" altLang="zh-CN" sz="2400" b="1" dirty="0">
              <a:solidFill>
                <a:srgbClr val="000000"/>
              </a:solidFill>
              <a:latin typeface="Times New Roman" pitchFamily="18" charset="0"/>
              <a:ea typeface="华文楷体" pitchFamily="2" charset="-122"/>
              <a:cs typeface="Times New Roman" pitchFamily="18" charset="0"/>
            </a:endParaRPr>
          </a:p>
          <a:p>
            <a:pPr algn="l">
              <a:lnSpc>
                <a:spcPct val="125000"/>
              </a:lnSpc>
            </a:pPr>
            <a:r>
              <a:rPr lang="en-US" altLang="zh-CN" sz="2800" b="1" dirty="0">
                <a:solidFill>
                  <a:srgbClr val="000000"/>
                </a:solidFill>
                <a:latin typeface="Times New Roman" pitchFamily="18" charset="0"/>
                <a:ea typeface="华文楷体" pitchFamily="2" charset="-122"/>
                <a:cs typeface="Times New Roman" pitchFamily="18" charset="0"/>
              </a:rPr>
              <a:t>       if </a:t>
            </a:r>
            <a:r>
              <a:rPr lang="en-US" altLang="zh-CN" sz="2800" dirty="0">
                <a:solidFill>
                  <a:srgbClr val="000000"/>
                </a:solidFill>
                <a:latin typeface="Times New Roman" pitchFamily="18" charset="0"/>
                <a:ea typeface="华文楷体" pitchFamily="2" charset="-122"/>
                <a:cs typeface="Times New Roman" pitchFamily="18" charset="0"/>
              </a:rPr>
              <a:t>(</a:t>
            </a:r>
            <a:r>
              <a:rPr lang="en-US" altLang="zh-CN" sz="2800" dirty="0" err="1">
                <a:solidFill>
                  <a:srgbClr val="000000"/>
                </a:solidFill>
                <a:latin typeface="Times New Roman" pitchFamily="18" charset="0"/>
                <a:ea typeface="华文楷体" pitchFamily="2" charset="-122"/>
                <a:cs typeface="Times New Roman" pitchFamily="18" charset="0"/>
              </a:rPr>
              <a:t>L.r</a:t>
            </a:r>
            <a:r>
              <a:rPr lang="en-US" altLang="zh-CN" sz="2800" dirty="0">
                <a:solidFill>
                  <a:srgbClr val="000000"/>
                </a:solidFill>
                <a:latin typeface="Times New Roman" pitchFamily="18" charset="0"/>
                <a:ea typeface="华文楷体" pitchFamily="2" charset="-122"/>
                <a:cs typeface="Times New Roman" pitchFamily="18" charset="0"/>
              </a:rPr>
              <a:t>[</a:t>
            </a:r>
            <a:r>
              <a:rPr lang="en-US" altLang="zh-CN" sz="2800" dirty="0" err="1">
                <a:solidFill>
                  <a:srgbClr val="000000"/>
                </a:solidFill>
                <a:latin typeface="Times New Roman" pitchFamily="18" charset="0"/>
                <a:ea typeface="华文楷体" pitchFamily="2" charset="-122"/>
                <a:cs typeface="Times New Roman" pitchFamily="18" charset="0"/>
              </a:rPr>
              <a:t>i</a:t>
            </a:r>
            <a:r>
              <a:rPr lang="en-US" altLang="zh-CN" sz="2800" dirty="0">
                <a:solidFill>
                  <a:srgbClr val="000000"/>
                </a:solidFill>
                <a:latin typeface="Times New Roman" pitchFamily="18" charset="0"/>
                <a:ea typeface="华文楷体" pitchFamily="2" charset="-122"/>
                <a:cs typeface="Times New Roman" pitchFamily="18" charset="0"/>
              </a:rPr>
              <a:t>].key &lt; </a:t>
            </a:r>
            <a:r>
              <a:rPr lang="en-US" altLang="zh-CN" sz="2800" dirty="0" err="1">
                <a:solidFill>
                  <a:srgbClr val="000000"/>
                </a:solidFill>
                <a:latin typeface="Times New Roman" pitchFamily="18" charset="0"/>
                <a:ea typeface="华文楷体" pitchFamily="2" charset="-122"/>
                <a:cs typeface="Times New Roman" pitchFamily="18" charset="0"/>
              </a:rPr>
              <a:t>L.r</a:t>
            </a:r>
            <a:r>
              <a:rPr lang="en-US" altLang="zh-CN" sz="2800" dirty="0">
                <a:solidFill>
                  <a:srgbClr val="000000"/>
                </a:solidFill>
                <a:latin typeface="Times New Roman" pitchFamily="18" charset="0"/>
                <a:ea typeface="华文楷体" pitchFamily="2" charset="-122"/>
                <a:cs typeface="Times New Roman" pitchFamily="18" charset="0"/>
              </a:rPr>
              <a:t>[i-1].key) </a:t>
            </a:r>
            <a:r>
              <a:rPr lang="en-US" altLang="zh-CN" sz="2800" dirty="0" smtClean="0">
                <a:latin typeface="Times New Roman" pitchFamily="18" charset="0"/>
                <a:ea typeface="华文楷体" pitchFamily="2" charset="-122"/>
                <a:cs typeface="Times New Roman" pitchFamily="18" charset="0"/>
              </a:rPr>
              <a:t>{</a:t>
            </a:r>
            <a:r>
              <a:rPr lang="en-US" altLang="zh-CN" sz="2400" dirty="0" smtClean="0">
                <a:latin typeface="Times New Roman" pitchFamily="18" charset="0"/>
                <a:ea typeface="华文楷体" pitchFamily="2" charset="-122"/>
                <a:cs typeface="Times New Roman" pitchFamily="18" charset="0"/>
              </a:rPr>
              <a:t>//</a:t>
            </a:r>
            <a:r>
              <a:rPr lang="zh-CN" altLang="en-US" sz="2400" dirty="0" smtClean="0">
                <a:latin typeface="Times New Roman" pitchFamily="18" charset="0"/>
                <a:ea typeface="华文楷体" pitchFamily="2" charset="-122"/>
                <a:cs typeface="Times New Roman" pitchFamily="18" charset="0"/>
              </a:rPr>
              <a:t>只有小于时需要改变位置</a:t>
            </a:r>
            <a:endParaRPr lang="en-US" altLang="zh-CN" sz="2400" dirty="0">
              <a:latin typeface="Times New Roman" pitchFamily="18" charset="0"/>
              <a:ea typeface="华文楷体" pitchFamily="2" charset="-122"/>
              <a:cs typeface="Times New Roman" pitchFamily="18" charset="0"/>
            </a:endParaRPr>
          </a:p>
          <a:p>
            <a:pPr algn="l">
              <a:lnSpc>
                <a:spcPct val="125000"/>
              </a:lnSpc>
            </a:pPr>
            <a:r>
              <a:rPr lang="en-US" altLang="zh-CN" sz="2800" dirty="0" smtClean="0">
                <a:latin typeface="Times New Roman" pitchFamily="18" charset="0"/>
                <a:ea typeface="华文楷体" pitchFamily="2" charset="-122"/>
                <a:cs typeface="Times New Roman" pitchFamily="18" charset="0"/>
              </a:rPr>
              <a:t>             p = search(</a:t>
            </a:r>
            <a:r>
              <a:rPr lang="en-US" altLang="zh-CN" sz="2800" dirty="0" err="1" smtClean="0">
                <a:latin typeface="Times New Roman" pitchFamily="18" charset="0"/>
                <a:ea typeface="华文楷体" pitchFamily="2" charset="-122"/>
                <a:cs typeface="Times New Roman" pitchFamily="18" charset="0"/>
              </a:rPr>
              <a:t>L.r</a:t>
            </a:r>
            <a:r>
              <a:rPr lang="en-US" altLang="zh-CN" sz="2800" dirty="0" smtClean="0">
                <a:latin typeface="Times New Roman" pitchFamily="18" charset="0"/>
                <a:ea typeface="华文楷体" pitchFamily="2" charset="-122"/>
                <a:cs typeface="Times New Roman" pitchFamily="18" charset="0"/>
              </a:rPr>
              <a:t>[</a:t>
            </a:r>
            <a:r>
              <a:rPr lang="en-US" altLang="zh-CN" sz="2800" dirty="0" err="1" smtClean="0">
                <a:latin typeface="Times New Roman" pitchFamily="18" charset="0"/>
                <a:ea typeface="华文楷体" pitchFamily="2" charset="-122"/>
                <a:cs typeface="Times New Roman" pitchFamily="18" charset="0"/>
              </a:rPr>
              <a:t>i</a:t>
            </a:r>
            <a:r>
              <a:rPr lang="en-US" altLang="zh-CN" sz="2800" dirty="0" smtClean="0">
                <a:latin typeface="Times New Roman" pitchFamily="18" charset="0"/>
                <a:ea typeface="华文楷体" pitchFamily="2" charset="-122"/>
                <a:cs typeface="Times New Roman" pitchFamily="18" charset="0"/>
              </a:rPr>
              <a:t>], </a:t>
            </a:r>
            <a:r>
              <a:rPr lang="en-US" altLang="zh-CN" sz="2800" dirty="0" err="1" smtClean="0">
                <a:latin typeface="Times New Roman" pitchFamily="18" charset="0"/>
                <a:ea typeface="华文楷体" pitchFamily="2" charset="-122"/>
                <a:cs typeface="Times New Roman" pitchFamily="18" charset="0"/>
              </a:rPr>
              <a:t>i</a:t>
            </a:r>
            <a:r>
              <a:rPr lang="en-US" altLang="zh-CN" sz="2800" dirty="0" smtClean="0">
                <a:latin typeface="Times New Roman" pitchFamily="18" charset="0"/>
                <a:ea typeface="华文楷体" pitchFamily="2" charset="-122"/>
                <a:cs typeface="Times New Roman" pitchFamily="18" charset="0"/>
              </a:rPr>
              <a:t>, L);</a:t>
            </a:r>
            <a:endParaRPr lang="en-US" altLang="zh-CN" sz="2800" dirty="0">
              <a:latin typeface="Times New Roman" pitchFamily="18" charset="0"/>
              <a:ea typeface="华文楷体" pitchFamily="2" charset="-122"/>
              <a:cs typeface="Times New Roman" pitchFamily="18" charset="0"/>
            </a:endParaRPr>
          </a:p>
          <a:p>
            <a:pPr algn="l">
              <a:lnSpc>
                <a:spcPct val="125000"/>
              </a:lnSpc>
            </a:pPr>
            <a:r>
              <a:rPr lang="en-US" altLang="zh-CN" sz="2400" dirty="0" smtClean="0">
                <a:latin typeface="Times New Roman" pitchFamily="18" charset="0"/>
                <a:ea typeface="华文楷体" pitchFamily="2" charset="-122"/>
                <a:cs typeface="Times New Roman" pitchFamily="18" charset="0"/>
              </a:rPr>
              <a:t>               </a:t>
            </a:r>
            <a:r>
              <a:rPr lang="en-US" altLang="zh-CN" sz="2400" dirty="0" err="1" smtClean="0">
                <a:latin typeface="Times New Roman" pitchFamily="18" charset="0"/>
                <a:ea typeface="华文楷体" pitchFamily="2" charset="-122"/>
                <a:cs typeface="Times New Roman" pitchFamily="18" charset="0"/>
              </a:rPr>
              <a:t>L.r</a:t>
            </a:r>
            <a:r>
              <a:rPr lang="en-US" altLang="zh-CN" sz="2400" dirty="0" smtClean="0">
                <a:latin typeface="Times New Roman" pitchFamily="18" charset="0"/>
                <a:ea typeface="华文楷体" pitchFamily="2" charset="-122"/>
                <a:cs typeface="Times New Roman" pitchFamily="18" charset="0"/>
              </a:rPr>
              <a:t>[p] = </a:t>
            </a:r>
            <a:r>
              <a:rPr lang="en-US" altLang="zh-CN" sz="2400" dirty="0" err="1" smtClean="0">
                <a:latin typeface="Times New Roman" pitchFamily="18" charset="0"/>
                <a:ea typeface="华文楷体" pitchFamily="2" charset="-122"/>
                <a:cs typeface="Times New Roman" pitchFamily="18" charset="0"/>
              </a:rPr>
              <a:t>L.r</a:t>
            </a:r>
            <a:r>
              <a:rPr lang="en-US" altLang="zh-CN" sz="2400" dirty="0" smtClean="0">
                <a:latin typeface="Times New Roman" pitchFamily="18" charset="0"/>
                <a:ea typeface="华文楷体" pitchFamily="2" charset="-122"/>
                <a:cs typeface="Times New Roman" pitchFamily="18" charset="0"/>
              </a:rPr>
              <a:t>[</a:t>
            </a:r>
            <a:r>
              <a:rPr lang="en-US" altLang="zh-CN" sz="2400" dirty="0" err="1" smtClean="0">
                <a:latin typeface="Times New Roman" pitchFamily="18" charset="0"/>
                <a:ea typeface="华文楷体" pitchFamily="2" charset="-122"/>
                <a:cs typeface="Times New Roman" pitchFamily="18" charset="0"/>
              </a:rPr>
              <a:t>i</a:t>
            </a:r>
            <a:r>
              <a:rPr lang="en-US" altLang="zh-CN" sz="2400" dirty="0" smtClean="0">
                <a:latin typeface="Times New Roman" pitchFamily="18" charset="0"/>
                <a:ea typeface="华文楷体" pitchFamily="2" charset="-122"/>
                <a:cs typeface="Times New Roman" pitchFamily="18" charset="0"/>
              </a:rPr>
              <a:t>];</a:t>
            </a:r>
            <a:endParaRPr lang="en-US" altLang="zh-CN" sz="2800" dirty="0">
              <a:latin typeface="Times New Roman" pitchFamily="18" charset="0"/>
              <a:ea typeface="华文楷体" pitchFamily="2" charset="-122"/>
              <a:cs typeface="Times New Roman" pitchFamily="18" charset="0"/>
            </a:endParaRPr>
          </a:p>
          <a:p>
            <a:pPr algn="l">
              <a:lnSpc>
                <a:spcPct val="125000"/>
              </a:lnSpc>
            </a:pPr>
            <a:r>
              <a:rPr lang="en-US" altLang="zh-CN" sz="2800" dirty="0">
                <a:latin typeface="Times New Roman" pitchFamily="18" charset="0"/>
                <a:ea typeface="华文楷体" pitchFamily="2" charset="-122"/>
                <a:cs typeface="Times New Roman" pitchFamily="18" charset="0"/>
              </a:rPr>
              <a:t>       </a:t>
            </a:r>
            <a:r>
              <a:rPr lang="en-US" altLang="zh-CN" sz="2800" b="1" dirty="0">
                <a:solidFill>
                  <a:srgbClr val="000000"/>
                </a:solidFill>
                <a:latin typeface="Times New Roman" pitchFamily="18" charset="0"/>
                <a:ea typeface="华文楷体" pitchFamily="2" charset="-122"/>
                <a:cs typeface="Times New Roman" pitchFamily="18" charset="0"/>
              </a:rPr>
              <a:t>}</a:t>
            </a:r>
          </a:p>
          <a:p>
            <a:pPr algn="l">
              <a:lnSpc>
                <a:spcPct val="125000"/>
              </a:lnSpc>
            </a:pPr>
            <a:r>
              <a:rPr lang="en-US" altLang="zh-CN" sz="2800" b="1" dirty="0">
                <a:solidFill>
                  <a:srgbClr val="000000"/>
                </a:solidFill>
                <a:latin typeface="Times New Roman" pitchFamily="18" charset="0"/>
                <a:ea typeface="华文楷体" pitchFamily="2" charset="-122"/>
                <a:cs typeface="Times New Roman" pitchFamily="18" charset="0"/>
              </a:rPr>
              <a:t>} </a:t>
            </a:r>
            <a:r>
              <a:rPr lang="en-US" altLang="zh-CN" sz="2800" dirty="0">
                <a:solidFill>
                  <a:srgbClr val="000000"/>
                </a:solidFill>
                <a:latin typeface="Times New Roman" pitchFamily="18" charset="0"/>
                <a:ea typeface="华文楷体" pitchFamily="2" charset="-122"/>
                <a:cs typeface="Times New Roman" pitchFamily="18" charset="0"/>
              </a:rPr>
              <a:t>// </a:t>
            </a:r>
            <a:r>
              <a:rPr lang="en-US" altLang="zh-CN" sz="2800" dirty="0" err="1">
                <a:solidFill>
                  <a:srgbClr val="000000"/>
                </a:solidFill>
                <a:latin typeface="Times New Roman" pitchFamily="18" charset="0"/>
                <a:ea typeface="华文楷体" pitchFamily="2" charset="-122"/>
                <a:cs typeface="Times New Roman" pitchFamily="18" charset="0"/>
              </a:rPr>
              <a:t>InsertSort</a:t>
            </a:r>
            <a:endParaRPr lang="en-US" altLang="zh-CN" sz="2800" dirty="0">
              <a:solidFill>
                <a:srgbClr val="000000"/>
              </a:solidFill>
              <a:latin typeface="Times New Roman" pitchFamily="18" charset="0"/>
              <a:ea typeface="华文楷体" pitchFamily="2" charset="-122"/>
              <a:cs typeface="Times New Roman" pitchFamily="18" charset="0"/>
            </a:endParaRPr>
          </a:p>
        </p:txBody>
      </p:sp>
      <p:sp>
        <p:nvSpPr>
          <p:cNvPr id="2" name="矩形 1"/>
          <p:cNvSpPr/>
          <p:nvPr/>
        </p:nvSpPr>
        <p:spPr bwMode="auto">
          <a:xfrm>
            <a:off x="0" y="2960948"/>
            <a:ext cx="9288524" cy="900100"/>
          </a:xfrm>
          <a:prstGeom prst="rect">
            <a:avLst/>
          </a:prstGeom>
          <a:solidFill>
            <a:schemeClr val="accent1">
              <a:alpha val="27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Tree>
    <p:extLst>
      <p:ext uri="{BB962C8B-B14F-4D97-AF65-F5344CB8AC3E}">
        <p14:creationId xmlns:p14="http://schemas.microsoft.com/office/powerpoint/2010/main" val="1890192485"/>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Rectangle 2"/>
          <p:cNvSpPr>
            <a:spLocks noGrp="1" noChangeArrowheads="1"/>
          </p:cNvSpPr>
          <p:nvPr>
            <p:ph type="body" idx="1"/>
          </p:nvPr>
        </p:nvSpPr>
        <p:spPr>
          <a:xfrm>
            <a:off x="0" y="116632"/>
            <a:ext cx="9036496" cy="6300700"/>
          </a:xfrm>
        </p:spPr>
        <p:txBody>
          <a:bodyPr/>
          <a:lstStyle/>
          <a:p>
            <a:pPr eaLnBrk="1" hangingPunct="1">
              <a:lnSpc>
                <a:spcPct val="105000"/>
              </a:lnSpc>
              <a:buClr>
                <a:srgbClr val="800080"/>
              </a:buClr>
              <a:buSzPct val="50000"/>
            </a:pPr>
            <a:r>
              <a:rPr lang="zh-CN" altLang="en-US" sz="3000" b="1" u="sng" dirty="0" smtClean="0">
                <a:solidFill>
                  <a:schemeClr val="tx2"/>
                </a:solidFill>
                <a:latin typeface="Times New Roman" charset="0"/>
                <a:ea typeface="仿宋_GB2312" pitchFamily="49" charset="-122"/>
              </a:rPr>
              <a:t>排序算法的稳定性</a:t>
            </a:r>
            <a:r>
              <a:rPr lang="en-US" altLang="zh-CN" sz="3000" b="1" dirty="0" smtClean="0">
                <a:latin typeface="Times New Roman" charset="0"/>
                <a:ea typeface="仿宋_GB2312" pitchFamily="49" charset="-122"/>
              </a:rPr>
              <a:t>: </a:t>
            </a:r>
            <a:r>
              <a:rPr lang="zh-CN" altLang="en-US" sz="3000" b="1" dirty="0">
                <a:latin typeface="华文楷体" pitchFamily="2" charset="-122"/>
                <a:ea typeface="华文楷体" pitchFamily="2" charset="-122"/>
              </a:rPr>
              <a:t>当</a:t>
            </a:r>
            <a:r>
              <a:rPr lang="zh-CN" altLang="en-US" sz="3000" b="1" dirty="0" smtClean="0">
                <a:latin typeface="华文楷体" pitchFamily="2" charset="-122"/>
                <a:ea typeface="华文楷体" pitchFamily="2" charset="-122"/>
              </a:rPr>
              <a:t>输入含重复关键字时，重复元素在输入、输出序列中的相对次序是否保持不变？</a:t>
            </a:r>
            <a:endParaRPr lang="en-US" altLang="zh-CN" sz="3000" b="1" dirty="0" smtClean="0">
              <a:latin typeface="华文楷体" pitchFamily="2" charset="-122"/>
              <a:ea typeface="华文楷体" pitchFamily="2" charset="-122"/>
            </a:endParaRPr>
          </a:p>
          <a:p>
            <a:pPr marL="0" indent="0" eaLnBrk="1" hangingPunct="1">
              <a:lnSpc>
                <a:spcPct val="105000"/>
              </a:lnSpc>
              <a:buClr>
                <a:srgbClr val="800080"/>
              </a:buClr>
              <a:buSzPct val="50000"/>
              <a:buNone/>
            </a:pPr>
            <a:r>
              <a:rPr lang="en-US" altLang="zh-CN" sz="3000" b="1" dirty="0">
                <a:solidFill>
                  <a:srgbClr val="000000"/>
                </a:solidFill>
                <a:latin typeface="华文楷体" pitchFamily="2" charset="-122"/>
                <a:ea typeface="华文楷体" pitchFamily="2" charset="-122"/>
              </a:rPr>
              <a:t> </a:t>
            </a:r>
            <a:r>
              <a:rPr lang="en-US" altLang="zh-CN" sz="3000" b="1" dirty="0" smtClean="0">
                <a:solidFill>
                  <a:srgbClr val="000000"/>
                </a:solidFill>
                <a:latin typeface="华文楷体" pitchFamily="2" charset="-122"/>
                <a:ea typeface="华文楷体" pitchFamily="2" charset="-122"/>
              </a:rPr>
              <a:t>            </a:t>
            </a:r>
            <a:r>
              <a:rPr lang="zh-CN" altLang="en-US" sz="3000" b="1" dirty="0" smtClean="0">
                <a:solidFill>
                  <a:srgbClr val="000000"/>
                </a:solidFill>
                <a:latin typeface="华文楷体" pitchFamily="2" charset="-122"/>
                <a:ea typeface="华文楷体" pitchFamily="2" charset="-122"/>
              </a:rPr>
              <a:t>输入：</a:t>
            </a:r>
            <a:r>
              <a:rPr lang="en-US" altLang="zh-CN" sz="3000" b="1" dirty="0" smtClean="0">
                <a:solidFill>
                  <a:srgbClr val="000000"/>
                </a:solidFill>
                <a:latin typeface="华文楷体" pitchFamily="2" charset="-122"/>
                <a:ea typeface="华文楷体" pitchFamily="2" charset="-122"/>
              </a:rPr>
              <a:t>6, 7</a:t>
            </a:r>
            <a:r>
              <a:rPr lang="en-US" altLang="zh-CN" sz="3000" b="1" baseline="-25000" dirty="0" smtClean="0">
                <a:solidFill>
                  <a:srgbClr val="000000"/>
                </a:solidFill>
                <a:latin typeface="华文楷体" pitchFamily="2" charset="-122"/>
                <a:ea typeface="华文楷体" pitchFamily="2" charset="-122"/>
              </a:rPr>
              <a:t>a</a:t>
            </a:r>
            <a:r>
              <a:rPr lang="en-US" altLang="zh-CN" sz="3000" b="1" dirty="0" smtClean="0">
                <a:solidFill>
                  <a:srgbClr val="000000"/>
                </a:solidFill>
                <a:latin typeface="华文楷体" pitchFamily="2" charset="-122"/>
                <a:ea typeface="华文楷体" pitchFamily="2" charset="-122"/>
              </a:rPr>
              <a:t>, 3, 2, 7</a:t>
            </a:r>
            <a:r>
              <a:rPr lang="en-US" altLang="zh-CN" sz="3000" b="1" baseline="-25000" dirty="0">
                <a:solidFill>
                  <a:srgbClr val="000000"/>
                </a:solidFill>
                <a:latin typeface="华文楷体" pitchFamily="2" charset="-122"/>
                <a:ea typeface="华文楷体" pitchFamily="2" charset="-122"/>
              </a:rPr>
              <a:t>a</a:t>
            </a:r>
            <a:r>
              <a:rPr lang="en-US" altLang="zh-CN" sz="3000" b="1" dirty="0" smtClean="0">
                <a:solidFill>
                  <a:srgbClr val="000000"/>
                </a:solidFill>
                <a:latin typeface="华文楷体" pitchFamily="2" charset="-122"/>
                <a:ea typeface="华文楷体" pitchFamily="2" charset="-122"/>
              </a:rPr>
              <a:t>, 1, 5, 8, 7</a:t>
            </a:r>
            <a:r>
              <a:rPr lang="en-US" altLang="zh-CN" sz="3000" b="1" baseline="-25000" dirty="0">
                <a:solidFill>
                  <a:srgbClr val="000000"/>
                </a:solidFill>
                <a:latin typeface="华文楷体" pitchFamily="2" charset="-122"/>
                <a:ea typeface="华文楷体" pitchFamily="2" charset="-122"/>
              </a:rPr>
              <a:t>c</a:t>
            </a:r>
            <a:r>
              <a:rPr lang="en-US" altLang="zh-CN" sz="3000" b="1" dirty="0" smtClean="0">
                <a:solidFill>
                  <a:srgbClr val="000000"/>
                </a:solidFill>
                <a:latin typeface="华文楷体" pitchFamily="2" charset="-122"/>
                <a:ea typeface="华文楷体" pitchFamily="2" charset="-122"/>
              </a:rPr>
              <a:t>, 4</a:t>
            </a:r>
          </a:p>
          <a:p>
            <a:pPr marL="0" indent="0" eaLnBrk="1" hangingPunct="1">
              <a:lnSpc>
                <a:spcPct val="105000"/>
              </a:lnSpc>
              <a:buClr>
                <a:srgbClr val="800080"/>
              </a:buClr>
              <a:buSzPct val="50000"/>
              <a:buNone/>
            </a:pPr>
            <a:r>
              <a:rPr lang="en-US" altLang="zh-CN" sz="3000" b="1" dirty="0">
                <a:solidFill>
                  <a:srgbClr val="000000"/>
                </a:solidFill>
                <a:latin typeface="华文楷体" pitchFamily="2" charset="-122"/>
                <a:ea typeface="华文楷体" pitchFamily="2" charset="-122"/>
              </a:rPr>
              <a:t> </a:t>
            </a:r>
            <a:r>
              <a:rPr lang="en-US" altLang="zh-CN" sz="3000" b="1" dirty="0" smtClean="0">
                <a:solidFill>
                  <a:srgbClr val="000000"/>
                </a:solidFill>
                <a:latin typeface="华文楷体" pitchFamily="2" charset="-122"/>
                <a:ea typeface="华文楷体" pitchFamily="2" charset="-122"/>
              </a:rPr>
              <a:t>            </a:t>
            </a:r>
            <a:r>
              <a:rPr lang="zh-CN" altLang="en-US" sz="3000" b="1" dirty="0" smtClean="0">
                <a:solidFill>
                  <a:srgbClr val="000000"/>
                </a:solidFill>
                <a:latin typeface="华文楷体" pitchFamily="2" charset="-122"/>
                <a:ea typeface="华文楷体" pitchFamily="2" charset="-122"/>
              </a:rPr>
              <a:t>输出：</a:t>
            </a:r>
            <a:r>
              <a:rPr lang="en-US" altLang="zh-CN" sz="3000" b="1" dirty="0" smtClean="0">
                <a:solidFill>
                  <a:srgbClr val="000000"/>
                </a:solidFill>
                <a:latin typeface="华文楷体" pitchFamily="2" charset="-122"/>
                <a:ea typeface="华文楷体" pitchFamily="2" charset="-122"/>
              </a:rPr>
              <a:t>1, 2, 3, 4, 5, 6, 7</a:t>
            </a:r>
            <a:r>
              <a:rPr lang="en-US" altLang="zh-CN" sz="3000" b="1" baseline="-25000" dirty="0">
                <a:solidFill>
                  <a:srgbClr val="000000"/>
                </a:solidFill>
                <a:latin typeface="华文楷体" pitchFamily="2" charset="-122"/>
                <a:ea typeface="华文楷体" pitchFamily="2" charset="-122"/>
              </a:rPr>
              <a:t>a</a:t>
            </a:r>
            <a:r>
              <a:rPr lang="en-US" altLang="zh-CN" sz="3000" b="1" dirty="0" smtClean="0">
                <a:solidFill>
                  <a:srgbClr val="000000"/>
                </a:solidFill>
                <a:latin typeface="华文楷体" pitchFamily="2" charset="-122"/>
                <a:ea typeface="华文楷体" pitchFamily="2" charset="-122"/>
              </a:rPr>
              <a:t>, 7</a:t>
            </a:r>
            <a:r>
              <a:rPr lang="en-US" altLang="zh-CN" sz="3000" b="1" baseline="-25000" dirty="0">
                <a:solidFill>
                  <a:srgbClr val="000000"/>
                </a:solidFill>
                <a:latin typeface="华文楷体" pitchFamily="2" charset="-122"/>
                <a:ea typeface="华文楷体" pitchFamily="2" charset="-122"/>
              </a:rPr>
              <a:t>b</a:t>
            </a:r>
            <a:r>
              <a:rPr lang="en-US" altLang="zh-CN" sz="3000" b="1" dirty="0" smtClean="0">
                <a:solidFill>
                  <a:srgbClr val="000000"/>
                </a:solidFill>
                <a:latin typeface="华文楷体" pitchFamily="2" charset="-122"/>
                <a:ea typeface="华文楷体" pitchFamily="2" charset="-122"/>
              </a:rPr>
              <a:t>, 7</a:t>
            </a:r>
            <a:r>
              <a:rPr lang="en-US" altLang="zh-CN" sz="3000" b="1" baseline="-25000" dirty="0">
                <a:solidFill>
                  <a:srgbClr val="000000"/>
                </a:solidFill>
                <a:latin typeface="华文楷体" pitchFamily="2" charset="-122"/>
                <a:ea typeface="华文楷体" pitchFamily="2" charset="-122"/>
              </a:rPr>
              <a:t>c</a:t>
            </a:r>
            <a:r>
              <a:rPr lang="en-US" altLang="zh-CN" sz="3000" b="1" dirty="0" smtClean="0">
                <a:solidFill>
                  <a:srgbClr val="000000"/>
                </a:solidFill>
                <a:latin typeface="华文楷体" pitchFamily="2" charset="-122"/>
                <a:ea typeface="华文楷体" pitchFamily="2" charset="-122"/>
              </a:rPr>
              <a:t>, 8  // stable</a:t>
            </a:r>
          </a:p>
          <a:p>
            <a:pPr marL="0" indent="0" eaLnBrk="1" hangingPunct="1">
              <a:lnSpc>
                <a:spcPct val="105000"/>
              </a:lnSpc>
              <a:buClr>
                <a:srgbClr val="800080"/>
              </a:buClr>
              <a:buSzPct val="50000"/>
              <a:buNone/>
            </a:pPr>
            <a:r>
              <a:rPr lang="en-US" altLang="zh-CN" sz="3000" b="1" dirty="0">
                <a:solidFill>
                  <a:srgbClr val="000000"/>
                </a:solidFill>
                <a:latin typeface="华文楷体" pitchFamily="2" charset="-122"/>
                <a:ea typeface="华文楷体" pitchFamily="2" charset="-122"/>
              </a:rPr>
              <a:t> </a:t>
            </a:r>
            <a:r>
              <a:rPr lang="en-US" altLang="zh-CN" sz="3000" b="1" dirty="0" smtClean="0">
                <a:solidFill>
                  <a:srgbClr val="000000"/>
                </a:solidFill>
                <a:latin typeface="华文楷体" pitchFamily="2" charset="-122"/>
                <a:ea typeface="华文楷体" pitchFamily="2" charset="-122"/>
              </a:rPr>
              <a:t>                        1, 2, 3, 4, 5, 6, 7</a:t>
            </a:r>
            <a:r>
              <a:rPr lang="en-US" altLang="zh-CN" sz="3000" b="1" baseline="-25000" dirty="0">
                <a:solidFill>
                  <a:srgbClr val="000000"/>
                </a:solidFill>
                <a:latin typeface="华文楷体" pitchFamily="2" charset="-122"/>
                <a:ea typeface="华文楷体" pitchFamily="2" charset="-122"/>
              </a:rPr>
              <a:t>a</a:t>
            </a:r>
            <a:r>
              <a:rPr lang="en-US" altLang="zh-CN" sz="3000" b="1" dirty="0" smtClean="0">
                <a:solidFill>
                  <a:srgbClr val="000000"/>
                </a:solidFill>
                <a:latin typeface="华文楷体" pitchFamily="2" charset="-122"/>
                <a:ea typeface="华文楷体" pitchFamily="2" charset="-122"/>
              </a:rPr>
              <a:t>, 7</a:t>
            </a:r>
            <a:r>
              <a:rPr lang="en-US" altLang="zh-CN" sz="3000" b="1" baseline="-25000" dirty="0">
                <a:solidFill>
                  <a:srgbClr val="000000"/>
                </a:solidFill>
                <a:latin typeface="华文楷体" pitchFamily="2" charset="-122"/>
                <a:ea typeface="华文楷体" pitchFamily="2" charset="-122"/>
              </a:rPr>
              <a:t>c</a:t>
            </a:r>
            <a:r>
              <a:rPr lang="en-US" altLang="zh-CN" sz="3000" b="1" dirty="0" smtClean="0">
                <a:solidFill>
                  <a:srgbClr val="000000"/>
                </a:solidFill>
                <a:latin typeface="华文楷体" pitchFamily="2" charset="-122"/>
                <a:ea typeface="华文楷体" pitchFamily="2" charset="-122"/>
              </a:rPr>
              <a:t>, 7</a:t>
            </a:r>
            <a:r>
              <a:rPr lang="en-US" altLang="zh-CN" sz="3000" b="1" baseline="-25000" dirty="0">
                <a:solidFill>
                  <a:srgbClr val="000000"/>
                </a:solidFill>
                <a:latin typeface="华文楷体" pitchFamily="2" charset="-122"/>
                <a:ea typeface="华文楷体" pitchFamily="2" charset="-122"/>
              </a:rPr>
              <a:t>b</a:t>
            </a:r>
            <a:r>
              <a:rPr lang="en-US" altLang="zh-CN" sz="3000" b="1" dirty="0" smtClean="0">
                <a:solidFill>
                  <a:srgbClr val="000000"/>
                </a:solidFill>
                <a:latin typeface="华文楷体" pitchFamily="2" charset="-122"/>
                <a:ea typeface="华文楷体" pitchFamily="2" charset="-122"/>
              </a:rPr>
              <a:t>, 8  //unstable</a:t>
            </a:r>
            <a:endParaRPr lang="en-US" altLang="zh-CN" sz="3000" b="1" dirty="0">
              <a:solidFill>
                <a:srgbClr val="000000"/>
              </a:solidFill>
              <a:latin typeface="Times New Roman" charset="0"/>
              <a:ea typeface="仿宋_GB2312" pitchFamily="49" charset="-122"/>
            </a:endParaRPr>
          </a:p>
          <a:p>
            <a:pPr marL="0" indent="0" eaLnBrk="1" hangingPunct="1">
              <a:lnSpc>
                <a:spcPct val="105000"/>
              </a:lnSpc>
              <a:buClr>
                <a:srgbClr val="800080"/>
              </a:buClr>
              <a:buSzPct val="50000"/>
              <a:buNone/>
            </a:pPr>
            <a:endParaRPr lang="en-US" altLang="zh-CN" sz="3000" b="1" u="sng" dirty="0">
              <a:solidFill>
                <a:schemeClr val="tx2"/>
              </a:solidFill>
              <a:latin typeface="Times New Roman" charset="0"/>
              <a:ea typeface="仿宋_GB2312" pitchFamily="49" charset="-122"/>
            </a:endParaRPr>
          </a:p>
          <a:p>
            <a:pPr eaLnBrk="1" hangingPunct="1">
              <a:lnSpc>
                <a:spcPct val="105000"/>
              </a:lnSpc>
              <a:buClr>
                <a:srgbClr val="800080"/>
              </a:buClr>
              <a:buSzPct val="50000"/>
            </a:pPr>
            <a:r>
              <a:rPr lang="zh-CN" altLang="en-US" sz="3000" b="1" u="sng" dirty="0" smtClean="0">
                <a:solidFill>
                  <a:schemeClr val="tx2"/>
                </a:solidFill>
                <a:latin typeface="Times New Roman" charset="0"/>
                <a:ea typeface="仿宋_GB2312" pitchFamily="49" charset="-122"/>
              </a:rPr>
              <a:t>内排序与外排序</a:t>
            </a:r>
            <a:r>
              <a:rPr lang="en-US" altLang="zh-CN" sz="3000" b="1" dirty="0" smtClean="0">
                <a:latin typeface="Times New Roman" charset="0"/>
                <a:ea typeface="仿宋_GB2312" pitchFamily="49" charset="-122"/>
              </a:rPr>
              <a:t>:   </a:t>
            </a:r>
            <a:r>
              <a:rPr lang="zh-CN" altLang="en-US" sz="3000" b="1" dirty="0" smtClean="0">
                <a:latin typeface="华文楷体" pitchFamily="2" charset="-122"/>
                <a:ea typeface="华文楷体" pitchFamily="2" charset="-122"/>
              </a:rPr>
              <a:t>内排序是指在</a:t>
            </a:r>
            <a:r>
              <a:rPr lang="zh-CN" altLang="en-US" sz="2800" b="1" dirty="0" smtClean="0">
                <a:solidFill>
                  <a:srgbClr val="0000FF"/>
                </a:solidFill>
                <a:latin typeface="华文楷体" pitchFamily="2" charset="-122"/>
                <a:ea typeface="华文楷体" pitchFamily="2" charset="-122"/>
              </a:rPr>
              <a:t>整个排序过程</a:t>
            </a:r>
            <a:r>
              <a:rPr lang="zh-CN" altLang="en-US" sz="3000" b="1" dirty="0" smtClean="0">
                <a:latin typeface="华文楷体" pitchFamily="2" charset="-122"/>
                <a:ea typeface="华文楷体" pitchFamily="2" charset="-122"/>
              </a:rPr>
              <a:t>数据元素全部存放在</a:t>
            </a:r>
            <a:r>
              <a:rPr lang="zh-CN" altLang="en-US" sz="3000" b="1" dirty="0" smtClean="0">
                <a:solidFill>
                  <a:schemeClr val="tx2"/>
                </a:solidFill>
                <a:latin typeface="华文楷体" pitchFamily="2" charset="-122"/>
                <a:ea typeface="华文楷体" pitchFamily="2" charset="-122"/>
              </a:rPr>
              <a:t>内存、</a:t>
            </a:r>
            <a:r>
              <a:rPr lang="zh-CN" altLang="en-US" sz="2800" b="1" dirty="0" smtClean="0">
                <a:solidFill>
                  <a:srgbClr val="0000FF"/>
                </a:solidFill>
                <a:latin typeface="华文楷体" pitchFamily="2" charset="-122"/>
                <a:ea typeface="华文楷体" pitchFamily="2" charset="-122"/>
              </a:rPr>
              <a:t>不需要访问外存</a:t>
            </a:r>
            <a:r>
              <a:rPr lang="zh-CN" altLang="en-US" sz="2800" b="1" dirty="0" smtClean="0">
                <a:latin typeface="华文楷体" pitchFamily="2" charset="-122"/>
                <a:ea typeface="华文楷体" pitchFamily="2" charset="-122"/>
              </a:rPr>
              <a:t>便能完成</a:t>
            </a:r>
            <a:r>
              <a:rPr lang="zh-CN" altLang="en-US" sz="3000" b="1" dirty="0" smtClean="0">
                <a:latin typeface="华文楷体" pitchFamily="2" charset="-122"/>
                <a:ea typeface="华文楷体" pitchFamily="2" charset="-122"/>
              </a:rPr>
              <a:t>的排序，</a:t>
            </a:r>
            <a:r>
              <a:rPr lang="zh-CN" altLang="en-US" sz="2800" b="1" dirty="0" smtClean="0">
                <a:latin typeface="华文楷体" pitchFamily="2" charset="-122"/>
                <a:ea typeface="华文楷体" pitchFamily="2" charset="-122"/>
              </a:rPr>
              <a:t>称此类排序为</a:t>
            </a:r>
            <a:r>
              <a:rPr lang="zh-CN" altLang="en-US" sz="2800" b="1" dirty="0" smtClean="0">
                <a:solidFill>
                  <a:srgbClr val="0000FF"/>
                </a:solidFill>
                <a:latin typeface="华文楷体" pitchFamily="2" charset="-122"/>
                <a:ea typeface="华文楷体" pitchFamily="2" charset="-122"/>
              </a:rPr>
              <a:t>内部排序</a:t>
            </a:r>
            <a:r>
              <a:rPr lang="zh-CN" altLang="en-US" sz="30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反之，若参加排序的记录数量很大</a:t>
            </a:r>
            <a:r>
              <a:rPr lang="zh-CN" altLang="en-US" sz="3000" b="1" dirty="0" smtClean="0">
                <a:latin typeface="华文楷体" pitchFamily="2" charset="-122"/>
                <a:ea typeface="华文楷体" pitchFamily="2" charset="-122"/>
              </a:rPr>
              <a:t>，不能同时存放在内存，必须根据排序过程的要求，不断</a:t>
            </a:r>
            <a:r>
              <a:rPr lang="zh-CN" altLang="en-US" sz="3000" b="1" dirty="0" smtClean="0">
                <a:solidFill>
                  <a:schemeClr val="tx2"/>
                </a:solidFill>
                <a:latin typeface="华文楷体" pitchFamily="2" charset="-122"/>
                <a:ea typeface="华文楷体" pitchFamily="2" charset="-122"/>
              </a:rPr>
              <a:t>在内、外存</a:t>
            </a:r>
            <a:r>
              <a:rPr lang="zh-CN" altLang="en-US" sz="3000" b="1" dirty="0" smtClean="0">
                <a:latin typeface="华文楷体" pitchFamily="2" charset="-122"/>
                <a:ea typeface="华文楷体" pitchFamily="2" charset="-122"/>
              </a:rPr>
              <a:t>之间移动的排序，</a:t>
            </a:r>
            <a:r>
              <a:rPr lang="zh-CN" altLang="en-US" sz="2800" b="1" dirty="0" smtClean="0">
                <a:latin typeface="华文楷体" pitchFamily="2" charset="-122"/>
                <a:ea typeface="华文楷体" pitchFamily="2" charset="-122"/>
              </a:rPr>
              <a:t>称为</a:t>
            </a:r>
            <a:r>
              <a:rPr lang="zh-CN" altLang="en-US" sz="2800" b="1" dirty="0" smtClean="0">
                <a:solidFill>
                  <a:srgbClr val="0000FF"/>
                </a:solidFill>
                <a:latin typeface="华文楷体" pitchFamily="2" charset="-122"/>
                <a:ea typeface="华文楷体" pitchFamily="2" charset="-122"/>
              </a:rPr>
              <a:t>外部排序</a:t>
            </a:r>
            <a:r>
              <a:rPr lang="zh-CN" altLang="en-US" sz="3000" b="1" dirty="0" smtClean="0">
                <a:latin typeface="华文楷体" pitchFamily="2" charset="-122"/>
                <a:ea typeface="华文楷体" pitchFamily="2" charset="-122"/>
              </a:rPr>
              <a:t>。</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368660"/>
            <a:ext cx="2808312" cy="584775"/>
          </a:xfrm>
          <a:prstGeom prst="rect">
            <a:avLst/>
          </a:prstGeom>
          <a:noFill/>
        </p:spPr>
        <p:txBody>
          <a:bodyPr wrap="square" rtlCol="0">
            <a:spAutoFit/>
          </a:bodyPr>
          <a:lstStyle/>
          <a:p>
            <a:pPr algn="l"/>
            <a:r>
              <a:rPr lang="zh-CN" altLang="en-US" sz="3200" b="1" dirty="0" smtClean="0">
                <a:solidFill>
                  <a:srgbClr val="000000"/>
                </a:solidFill>
                <a:latin typeface="楷体" panose="02010609060101010101" pitchFamily="49" charset="-122"/>
                <a:ea typeface="楷体" panose="02010609060101010101" pitchFamily="49" charset="-122"/>
              </a:rPr>
              <a:t>性能</a:t>
            </a:r>
            <a:r>
              <a:rPr lang="zh-CN" altLang="en-US" sz="3200" b="1" dirty="0">
                <a:solidFill>
                  <a:srgbClr val="000000"/>
                </a:solidFill>
                <a:latin typeface="楷体" panose="02010609060101010101" pitchFamily="49" charset="-122"/>
                <a:ea typeface="楷体" panose="02010609060101010101" pitchFamily="49" charset="-122"/>
              </a:rPr>
              <a:t>分析</a:t>
            </a:r>
          </a:p>
        </p:txBody>
      </p:sp>
      <p:sp>
        <p:nvSpPr>
          <p:cNvPr id="5" name="文本框 4"/>
          <p:cNvSpPr txBox="1"/>
          <p:nvPr/>
        </p:nvSpPr>
        <p:spPr>
          <a:xfrm>
            <a:off x="251520" y="1160749"/>
            <a:ext cx="8676964" cy="6124754"/>
          </a:xfrm>
          <a:prstGeom prst="rect">
            <a:avLst/>
          </a:prstGeom>
          <a:noFill/>
        </p:spPr>
        <p:txBody>
          <a:bodyPr wrap="square" rtlCol="0">
            <a:spAutoFit/>
          </a:bodyPr>
          <a:lstStyle/>
          <a:p>
            <a:pPr marL="457200" indent="-457200" algn="l">
              <a:buFont typeface="Arial" panose="020B0604020202020204" pitchFamily="34" charset="0"/>
              <a:buChar char="•"/>
            </a:pPr>
            <a:r>
              <a:rPr lang="zh-CN" altLang="en-US" sz="2800" b="1" dirty="0" smtClean="0">
                <a:latin typeface="楷体" panose="02010609060101010101" pitchFamily="49" charset="-122"/>
                <a:ea typeface="楷体" panose="02010609060101010101" pitchFamily="49" charset="-122"/>
              </a:rPr>
              <a:t>最好情况：完全（或几乎）有序</a:t>
            </a:r>
            <a:endParaRPr lang="en-US" altLang="zh-CN" sz="2800" b="1" dirty="0" smtClean="0">
              <a:latin typeface="楷体" panose="02010609060101010101" pitchFamily="49" charset="-122"/>
              <a:ea typeface="楷体" panose="02010609060101010101" pitchFamily="49" charset="-122"/>
            </a:endParaRPr>
          </a:p>
          <a:p>
            <a:pPr algn="l"/>
            <a:r>
              <a:rPr lang="en-US" altLang="zh-CN" sz="2800" b="1" dirty="0" smtClean="0">
                <a:latin typeface="楷体" panose="02010609060101010101" pitchFamily="49" charset="-122"/>
                <a:ea typeface="楷体" panose="02010609060101010101" pitchFamily="49" charset="-122"/>
              </a:rPr>
              <a:t>      </a:t>
            </a:r>
            <a:r>
              <a:rPr lang="zh-CN" altLang="en-US" sz="2800" b="1" dirty="0" smtClean="0">
                <a:latin typeface="楷体" panose="02010609060101010101" pitchFamily="49" charset="-122"/>
                <a:ea typeface="楷体" panose="02010609060101010101" pitchFamily="49" charset="-122"/>
              </a:rPr>
              <a:t>每次迭代，只需</a:t>
            </a:r>
            <a:r>
              <a:rPr lang="en-US" altLang="zh-CN" sz="2800" b="1" dirty="0" smtClean="0">
                <a:latin typeface="楷体" panose="02010609060101010101" pitchFamily="49" charset="-122"/>
                <a:ea typeface="楷体" panose="02010609060101010101" pitchFamily="49" charset="-122"/>
              </a:rPr>
              <a:t>1</a:t>
            </a:r>
            <a:r>
              <a:rPr lang="zh-CN" altLang="en-US" sz="2800" b="1" dirty="0">
                <a:latin typeface="楷体" panose="02010609060101010101" pitchFamily="49" charset="-122"/>
                <a:ea typeface="楷体" panose="02010609060101010101" pitchFamily="49" charset="-122"/>
              </a:rPr>
              <a:t>次</a:t>
            </a:r>
            <a:r>
              <a:rPr lang="zh-CN" altLang="en-US" sz="2800" b="1" dirty="0" smtClean="0">
                <a:latin typeface="楷体" panose="02010609060101010101" pitchFamily="49" charset="-122"/>
                <a:ea typeface="楷体" panose="02010609060101010101" pitchFamily="49" charset="-122"/>
              </a:rPr>
              <a:t>比较</a:t>
            </a:r>
            <a:endParaRPr lang="en-US" altLang="zh-CN" sz="2800" b="1" dirty="0">
              <a:latin typeface="楷体" panose="02010609060101010101" pitchFamily="49" charset="-122"/>
              <a:ea typeface="楷体" panose="02010609060101010101" pitchFamily="49" charset="-122"/>
            </a:endParaRPr>
          </a:p>
          <a:p>
            <a:pPr algn="l"/>
            <a:r>
              <a:rPr lang="en-US" altLang="zh-CN" sz="2800" b="1" dirty="0" smtClean="0">
                <a:latin typeface="楷体" panose="02010609060101010101" pitchFamily="49" charset="-122"/>
                <a:ea typeface="楷体" panose="02010609060101010101" pitchFamily="49" charset="-122"/>
              </a:rPr>
              <a:t>      </a:t>
            </a:r>
            <a:r>
              <a:rPr lang="zh-CN" altLang="en-US" sz="2800" b="1" dirty="0" smtClean="0">
                <a:latin typeface="楷体" panose="02010609060101010101" pitchFamily="49" charset="-122"/>
                <a:ea typeface="楷体" panose="02010609060101010101" pitchFamily="49" charset="-122"/>
              </a:rPr>
              <a:t>累计</a:t>
            </a:r>
            <a:r>
              <a:rPr lang="en-US" altLang="zh-CN" sz="2800" b="1" i="1" dirty="0" smtClean="0">
                <a:solidFill>
                  <a:srgbClr val="C00000"/>
                </a:solidFill>
                <a:latin typeface="楷体" panose="02010609060101010101" pitchFamily="49" charset="-122"/>
                <a:ea typeface="楷体" panose="02010609060101010101" pitchFamily="49" charset="-122"/>
              </a:rPr>
              <a:t>O(n)</a:t>
            </a:r>
            <a:r>
              <a:rPr lang="zh-CN" altLang="en-US" sz="2800" b="1" dirty="0" smtClean="0">
                <a:latin typeface="楷体" panose="02010609060101010101" pitchFamily="49" charset="-122"/>
                <a:ea typeface="楷体" panose="02010609060101010101" pitchFamily="49" charset="-122"/>
              </a:rPr>
              <a:t>时间</a:t>
            </a:r>
            <a:endParaRPr lang="en-US" altLang="zh-CN" sz="2800" b="1" dirty="0">
              <a:latin typeface="楷体" panose="02010609060101010101" pitchFamily="49" charset="-122"/>
              <a:ea typeface="楷体" panose="02010609060101010101" pitchFamily="49" charset="-122"/>
            </a:endParaRPr>
          </a:p>
          <a:p>
            <a:pPr marL="457200" indent="-457200" algn="l">
              <a:buFont typeface="Arial" panose="020B0604020202020204" pitchFamily="34" charset="0"/>
              <a:buChar char="•"/>
            </a:pPr>
            <a:r>
              <a:rPr lang="zh-CN" altLang="en-US" sz="2800" b="1" dirty="0" smtClean="0">
                <a:latin typeface="楷体" panose="02010609060101010101" pitchFamily="49" charset="-122"/>
                <a:ea typeface="楷体" panose="02010609060101010101" pitchFamily="49" charset="-122"/>
              </a:rPr>
              <a:t>最坏情况：</a:t>
            </a:r>
            <a:r>
              <a:rPr lang="zh-CN" altLang="en-US" sz="2800" b="1" dirty="0">
                <a:latin typeface="楷体" panose="02010609060101010101" pitchFamily="49" charset="-122"/>
                <a:ea typeface="楷体" panose="02010609060101010101" pitchFamily="49" charset="-122"/>
              </a:rPr>
              <a:t>完全（或几乎</a:t>
            </a:r>
            <a:r>
              <a:rPr lang="zh-CN" altLang="en-US" sz="2800" b="1" dirty="0" smtClean="0">
                <a:latin typeface="楷体" panose="02010609060101010101" pitchFamily="49" charset="-122"/>
                <a:ea typeface="楷体" panose="02010609060101010101" pitchFamily="49" charset="-122"/>
              </a:rPr>
              <a:t>）逆序</a:t>
            </a:r>
            <a:endParaRPr lang="en-US" altLang="zh-CN" sz="2800" b="1" dirty="0">
              <a:latin typeface="楷体" panose="02010609060101010101" pitchFamily="49" charset="-122"/>
              <a:ea typeface="楷体" panose="02010609060101010101" pitchFamily="49" charset="-122"/>
            </a:endParaRPr>
          </a:p>
          <a:p>
            <a:pPr algn="l"/>
            <a:r>
              <a:rPr lang="en-US" altLang="zh-CN" sz="2800" b="1" dirty="0" smtClean="0">
                <a:latin typeface="楷体" panose="02010609060101010101" pitchFamily="49" charset="-122"/>
                <a:ea typeface="楷体" panose="02010609060101010101" pitchFamily="49" charset="-122"/>
              </a:rPr>
              <a:t>      </a:t>
            </a:r>
            <a:r>
              <a:rPr lang="zh-CN" altLang="en-US" sz="2800" b="1" dirty="0" smtClean="0">
                <a:latin typeface="楷体" panose="02010609060101010101" pitchFamily="49" charset="-122"/>
                <a:ea typeface="楷体" panose="02010609060101010101" pitchFamily="49" charset="-122"/>
              </a:rPr>
              <a:t>第</a:t>
            </a:r>
            <a:r>
              <a:rPr lang="en-US" altLang="zh-CN" sz="2800" b="1" dirty="0" smtClean="0">
                <a:solidFill>
                  <a:srgbClr val="C00000"/>
                </a:solidFill>
                <a:latin typeface="楷体" panose="02010609060101010101" pitchFamily="49" charset="-122"/>
                <a:ea typeface="楷体" panose="02010609060101010101" pitchFamily="49" charset="-122"/>
              </a:rPr>
              <a:t>k</a:t>
            </a:r>
            <a:r>
              <a:rPr lang="zh-CN" altLang="en-US" sz="2800" b="1" dirty="0">
                <a:latin typeface="楷体" panose="02010609060101010101" pitchFamily="49" charset="-122"/>
                <a:ea typeface="楷体" panose="02010609060101010101" pitchFamily="49" charset="-122"/>
              </a:rPr>
              <a:t>次</a:t>
            </a:r>
            <a:r>
              <a:rPr lang="zh-CN" altLang="en-US" sz="2800" b="1" dirty="0" smtClean="0">
                <a:latin typeface="楷体" panose="02010609060101010101" pitchFamily="49" charset="-122"/>
                <a:ea typeface="楷体" panose="02010609060101010101" pitchFamily="49" charset="-122"/>
              </a:rPr>
              <a:t>迭代，需</a:t>
            </a:r>
            <a:r>
              <a:rPr lang="en-US" altLang="zh-CN" sz="2800" b="1" i="1" dirty="0" smtClean="0">
                <a:solidFill>
                  <a:srgbClr val="C00000"/>
                </a:solidFill>
                <a:latin typeface="楷体" panose="02010609060101010101" pitchFamily="49" charset="-122"/>
                <a:ea typeface="楷体" panose="02010609060101010101" pitchFamily="49" charset="-122"/>
              </a:rPr>
              <a:t>O(k)</a:t>
            </a:r>
            <a:r>
              <a:rPr lang="zh-CN" altLang="en-US" sz="2800" b="1" dirty="0" smtClean="0">
                <a:latin typeface="楷体" panose="02010609060101010101" pitchFamily="49" charset="-122"/>
                <a:ea typeface="楷体" panose="02010609060101010101" pitchFamily="49" charset="-122"/>
              </a:rPr>
              <a:t>次比较</a:t>
            </a:r>
            <a:endParaRPr lang="en-US" altLang="zh-CN" sz="2800" b="1" dirty="0" smtClean="0">
              <a:latin typeface="楷体" panose="02010609060101010101" pitchFamily="49" charset="-122"/>
              <a:ea typeface="楷体" panose="02010609060101010101" pitchFamily="49" charset="-122"/>
            </a:endParaRPr>
          </a:p>
          <a:p>
            <a:pPr algn="l"/>
            <a:r>
              <a:rPr lang="en-US" altLang="zh-CN" sz="2800" b="1" dirty="0" smtClean="0">
                <a:latin typeface="楷体" panose="02010609060101010101" pitchFamily="49" charset="-122"/>
                <a:ea typeface="楷体" panose="02010609060101010101" pitchFamily="49" charset="-122"/>
              </a:rPr>
              <a:t>      </a:t>
            </a:r>
            <a:r>
              <a:rPr lang="zh-CN" altLang="en-US" sz="2800" b="1" dirty="0" smtClean="0">
                <a:latin typeface="楷体" panose="02010609060101010101" pitchFamily="49" charset="-122"/>
                <a:ea typeface="楷体" panose="02010609060101010101" pitchFamily="49" charset="-122"/>
              </a:rPr>
              <a:t>累计</a:t>
            </a:r>
            <a:r>
              <a:rPr lang="en-US" altLang="zh-CN" sz="2800" b="1" i="1" dirty="0" smtClean="0">
                <a:solidFill>
                  <a:srgbClr val="C00000"/>
                </a:solidFill>
                <a:latin typeface="楷体" panose="02010609060101010101" pitchFamily="49" charset="-122"/>
                <a:ea typeface="楷体" panose="02010609060101010101" pitchFamily="49" charset="-122"/>
              </a:rPr>
              <a:t>O(n</a:t>
            </a:r>
            <a:r>
              <a:rPr lang="en-US" altLang="zh-CN" sz="2800" b="1" i="1" baseline="30000" dirty="0" smtClean="0">
                <a:solidFill>
                  <a:srgbClr val="C00000"/>
                </a:solidFill>
                <a:latin typeface="楷体" panose="02010609060101010101" pitchFamily="49" charset="-122"/>
                <a:ea typeface="楷体" panose="02010609060101010101" pitchFamily="49" charset="-122"/>
              </a:rPr>
              <a:t>2</a:t>
            </a:r>
            <a:r>
              <a:rPr lang="en-US" altLang="zh-CN" sz="2800" b="1" i="1" dirty="0" smtClean="0">
                <a:solidFill>
                  <a:srgbClr val="C00000"/>
                </a:solidFill>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时间</a:t>
            </a:r>
            <a:endParaRPr lang="en-US" altLang="zh-CN" sz="2800" b="1" dirty="0" smtClean="0">
              <a:latin typeface="楷体" panose="02010609060101010101" pitchFamily="49" charset="-122"/>
              <a:ea typeface="楷体" panose="02010609060101010101" pitchFamily="49" charset="-122"/>
            </a:endParaRPr>
          </a:p>
          <a:p>
            <a:pPr marL="457200" indent="-457200" algn="l">
              <a:buFont typeface="Arial" panose="020B0604020202020204" pitchFamily="34" charset="0"/>
              <a:buChar char="•"/>
            </a:pPr>
            <a:r>
              <a:rPr lang="zh-CN" altLang="en-US" sz="2800" b="1" dirty="0" smtClean="0">
                <a:latin typeface="楷体" panose="02010609060101010101" pitchFamily="49" charset="-122"/>
                <a:ea typeface="楷体" panose="02010609060101010101" pitchFamily="49" charset="-122"/>
              </a:rPr>
              <a:t>一般情况：假定各元素的取值遵守均匀、独立分布</a:t>
            </a:r>
            <a:endParaRPr lang="en-US" altLang="zh-CN" sz="2800" b="1" dirty="0" smtClean="0">
              <a:latin typeface="楷体" panose="02010609060101010101" pitchFamily="49" charset="-122"/>
              <a:ea typeface="楷体" panose="02010609060101010101" pitchFamily="49" charset="-122"/>
            </a:endParaRPr>
          </a:p>
          <a:p>
            <a:pPr marL="1258888" algn="l"/>
            <a:r>
              <a:rPr lang="zh-CN" altLang="en-US" sz="2800" b="1" dirty="0" smtClean="0">
                <a:latin typeface="楷体" panose="02010609060101010101" pitchFamily="49" charset="-122"/>
                <a:ea typeface="楷体" panose="02010609060101010101" pitchFamily="49" charset="-122"/>
              </a:rPr>
              <a:t>对每次插入完成的</a:t>
            </a:r>
            <a:r>
              <a:rPr lang="en-US" altLang="zh-CN" sz="2800" b="1" dirty="0" smtClean="0">
                <a:latin typeface="楷体" panose="02010609060101010101" pitchFamily="49" charset="-122"/>
                <a:ea typeface="楷体" panose="02010609060101010101" pitchFamily="49" charset="-122"/>
              </a:rPr>
              <a:t>L[0, r]</a:t>
            </a:r>
            <a:r>
              <a:rPr lang="zh-CN" altLang="en-US" sz="2800" b="1" dirty="0" smtClean="0">
                <a:latin typeface="楷体" panose="02010609060101010101" pitchFamily="49" charset="-122"/>
                <a:ea typeface="楷体" panose="02010609060101010101" pitchFamily="49" charset="-122"/>
              </a:rPr>
              <a:t>，其中的</a:t>
            </a:r>
            <a:r>
              <a:rPr lang="en-US" altLang="zh-CN" sz="2800" b="1" dirty="0" smtClean="0">
                <a:latin typeface="楷体" panose="02010609060101010101" pitchFamily="49" charset="-122"/>
                <a:ea typeface="楷体" panose="02010609060101010101" pitchFamily="49" charset="-122"/>
              </a:rPr>
              <a:t>r+1</a:t>
            </a:r>
            <a:r>
              <a:rPr lang="zh-CN" altLang="en-US" sz="2800" b="1" dirty="0" smtClean="0">
                <a:latin typeface="楷体" panose="02010609060101010101" pitchFamily="49" charset="-122"/>
                <a:ea typeface="楷体" panose="02010609060101010101" pitchFamily="49" charset="-122"/>
              </a:rPr>
              <a:t>个元素均有可能是新加入的元素，且概率为</a:t>
            </a:r>
            <a:r>
              <a:rPr lang="en-US" altLang="zh-CN" sz="2800" b="1" dirty="0" smtClean="0">
                <a:latin typeface="楷体" panose="02010609060101010101" pitchFamily="49" charset="-122"/>
                <a:ea typeface="楷体" panose="02010609060101010101" pitchFamily="49" charset="-122"/>
              </a:rPr>
              <a:t>1/(r+1</a:t>
            </a:r>
            <a:r>
              <a:rPr lang="zh-CN" altLang="en-US" sz="2800" b="1" dirty="0" smtClean="0">
                <a:latin typeface="楷体" panose="02010609060101010101" pitchFamily="49" charset="-122"/>
                <a:ea typeface="楷体" panose="02010609060101010101" pitchFamily="49" charset="-122"/>
              </a:rPr>
              <a:t>）</a:t>
            </a:r>
            <a:endParaRPr lang="en-US" altLang="zh-CN" sz="2800" b="1" dirty="0" smtClean="0">
              <a:latin typeface="楷体" panose="02010609060101010101" pitchFamily="49" charset="-122"/>
              <a:ea typeface="楷体" panose="02010609060101010101" pitchFamily="49" charset="-122"/>
            </a:endParaRPr>
          </a:p>
          <a:p>
            <a:pPr marL="1258888" algn="l"/>
            <a:r>
              <a:rPr lang="zh-CN"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这次迭代，为引入新元素所花费的时间为</a:t>
            </a:r>
            <a:endParaRPr lang="en-US" altLang="zh-CN" sz="2800" b="1" dirty="0" smtClean="0">
              <a:latin typeface="楷体" panose="02010609060101010101" pitchFamily="49" charset="-122"/>
              <a:ea typeface="楷体" panose="02010609060101010101" pitchFamily="49" charset="-122"/>
            </a:endParaRPr>
          </a:p>
          <a:p>
            <a:pPr marL="1258888" algn="l"/>
            <a:r>
              <a:rPr lang="en-US" altLang="zh-CN" sz="2800" b="1" dirty="0" smtClean="0">
                <a:latin typeface="楷体" panose="02010609060101010101" pitchFamily="49" charset="-122"/>
                <a:ea typeface="楷体" panose="02010609060101010101" pitchFamily="49" charset="-122"/>
              </a:rPr>
              <a:t>[r+(r-1)+….+3+2+1]/(r+1)+1=r/2+1</a:t>
            </a:r>
          </a:p>
          <a:p>
            <a:pPr marL="1258888" algn="l"/>
            <a:r>
              <a:rPr lang="zh-CN" altLang="en-US" sz="2800" b="1" dirty="0" smtClean="0">
                <a:latin typeface="楷体" panose="02010609060101010101" pitchFamily="49" charset="-122"/>
                <a:ea typeface="楷体" panose="02010609060101010101" pitchFamily="49" charset="-122"/>
              </a:rPr>
              <a:t>于是，总体时间的数学期望</a:t>
            </a:r>
            <a:r>
              <a:rPr lang="en-US" altLang="zh-CN" sz="2800" b="1" dirty="0" smtClean="0">
                <a:latin typeface="楷体" panose="02010609060101010101" pitchFamily="49" charset="-122"/>
                <a:ea typeface="楷体" panose="02010609060101010101" pitchFamily="49" charset="-122"/>
              </a:rPr>
              <a:t>=[1+2+…+(n-1)]/2+1=O(n</a:t>
            </a:r>
            <a:r>
              <a:rPr lang="en-US" altLang="zh-CN" sz="2800" b="1" baseline="30000" dirty="0" smtClean="0">
                <a:latin typeface="楷体" panose="02010609060101010101" pitchFamily="49" charset="-122"/>
                <a:ea typeface="楷体" panose="02010609060101010101" pitchFamily="49" charset="-122"/>
              </a:rPr>
              <a:t>2</a:t>
            </a:r>
            <a:r>
              <a:rPr lang="en-US" altLang="zh-CN" sz="2800" b="1" dirty="0" smtClean="0">
                <a:latin typeface="楷体" panose="02010609060101010101" pitchFamily="49" charset="-122"/>
                <a:ea typeface="楷体" panose="02010609060101010101" pitchFamily="49" charset="-122"/>
              </a:rPr>
              <a:t>)</a:t>
            </a:r>
          </a:p>
          <a:p>
            <a:pPr marL="1258888" indent="-1258888" algn="l"/>
            <a:endParaRPr lang="en-US" altLang="zh-CN" sz="2800" b="1" dirty="0" smtClean="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106249990"/>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51520" y="368660"/>
            <a:ext cx="2808312" cy="584775"/>
          </a:xfrm>
          <a:prstGeom prst="rect">
            <a:avLst/>
          </a:prstGeom>
          <a:noFill/>
        </p:spPr>
        <p:txBody>
          <a:bodyPr wrap="square" rtlCol="0">
            <a:spAutoFit/>
          </a:bodyPr>
          <a:lstStyle/>
          <a:p>
            <a:pPr algn="l"/>
            <a:r>
              <a:rPr lang="zh-CN" altLang="en-US" sz="3200" b="1" dirty="0" smtClean="0">
                <a:solidFill>
                  <a:srgbClr val="000000"/>
                </a:solidFill>
                <a:latin typeface="楷体" panose="02010609060101010101" pitchFamily="49" charset="-122"/>
                <a:ea typeface="楷体" panose="02010609060101010101" pitchFamily="49" charset="-122"/>
              </a:rPr>
              <a:t>性能分析</a:t>
            </a:r>
            <a:endParaRPr lang="zh-CN" altLang="en-US" sz="3200" b="1" dirty="0">
              <a:solidFill>
                <a:srgbClr val="000000"/>
              </a:solidFill>
              <a:latin typeface="楷体" panose="02010609060101010101" pitchFamily="49" charset="-122"/>
              <a:ea typeface="楷体" panose="02010609060101010101" pitchFamily="49" charset="-122"/>
            </a:endParaRPr>
          </a:p>
        </p:txBody>
      </p:sp>
      <mc:AlternateContent xmlns:mc="http://schemas.openxmlformats.org/markup-compatibility/2006" xmlns:a14="http://schemas.microsoft.com/office/drawing/2010/main">
        <mc:Choice Requires="a14">
          <p:sp>
            <p:nvSpPr>
              <p:cNvPr id="5" name="文本框 4"/>
              <p:cNvSpPr txBox="1"/>
              <p:nvPr/>
            </p:nvSpPr>
            <p:spPr>
              <a:xfrm>
                <a:off x="251520" y="1160749"/>
                <a:ext cx="8676964" cy="4069063"/>
              </a:xfrm>
              <a:prstGeom prst="rect">
                <a:avLst/>
              </a:prstGeom>
              <a:noFill/>
            </p:spPr>
            <p:txBody>
              <a:bodyPr wrap="square" rtlCol="0">
                <a:spAutoFit/>
              </a:bodyPr>
              <a:lstStyle/>
              <a:p>
                <a:pPr marL="457200" indent="-457200" algn="l">
                  <a:buFont typeface="Arial" panose="020B0604020202020204" pitchFamily="34" charset="0"/>
                  <a:buChar char="•"/>
                </a:pPr>
                <a:r>
                  <a:rPr lang="zh-CN" altLang="en-US" sz="2800" b="1" dirty="0" smtClean="0">
                    <a:latin typeface="楷体" panose="02010609060101010101" pitchFamily="49" charset="-122"/>
                    <a:ea typeface="楷体" panose="02010609060101010101" pitchFamily="49" charset="-122"/>
                  </a:rPr>
                  <a:t>逆序对</a:t>
                </a:r>
                <a:endParaRPr lang="en-US" altLang="zh-CN" sz="2800" b="1" dirty="0" smtClean="0">
                  <a:latin typeface="楷体" panose="02010609060101010101" pitchFamily="49" charset="-122"/>
                  <a:ea typeface="楷体" panose="02010609060101010101" pitchFamily="49" charset="-122"/>
                </a:endParaRPr>
              </a:p>
              <a:p>
                <a:pPr algn="l"/>
                <a:r>
                  <a:rPr lang="en-US" altLang="zh-CN" sz="2800" b="1" dirty="0">
                    <a:latin typeface="楷体" panose="02010609060101010101" pitchFamily="49" charset="-122"/>
                    <a:ea typeface="楷体" panose="02010609060101010101" pitchFamily="49" charset="-122"/>
                  </a:rPr>
                  <a:t> </a:t>
                </a:r>
                <a:r>
                  <a:rPr lang="en-US" altLang="zh-CN" sz="2800" b="1" dirty="0" smtClean="0">
                    <a:latin typeface="楷体" panose="02010609060101010101" pitchFamily="49" charset="-122"/>
                    <a:ea typeface="楷体" panose="02010609060101010101" pitchFamily="49" charset="-122"/>
                  </a:rPr>
                  <a:t>  </a:t>
                </a:r>
                <a:r>
                  <a:rPr lang="zh-CN" altLang="en-US" sz="2800" b="1" dirty="0" smtClean="0">
                    <a:latin typeface="楷体" panose="02010609060101010101" pitchFamily="49" charset="-122"/>
                    <a:ea typeface="楷体" panose="02010609060101010101" pitchFamily="49" charset="-122"/>
                  </a:rPr>
                  <a:t>长度为</a:t>
                </a:r>
                <a:r>
                  <a:rPr lang="en-US" altLang="zh-CN" sz="2800" b="1" dirty="0" smtClean="0">
                    <a:latin typeface="楷体" panose="02010609060101010101" pitchFamily="49" charset="-122"/>
                    <a:ea typeface="楷体" panose="02010609060101010101" pitchFamily="49" charset="-122"/>
                  </a:rPr>
                  <a:t>n</a:t>
                </a:r>
                <a:r>
                  <a:rPr lang="zh-CN" altLang="en-US" sz="2800" b="1" dirty="0" smtClean="0">
                    <a:latin typeface="楷体" panose="02010609060101010101" pitchFamily="49" charset="-122"/>
                    <a:ea typeface="楷体" panose="02010609060101010101" pitchFamily="49" charset="-122"/>
                  </a:rPr>
                  <a:t>个元素的序列的逆序对个数最多为</a:t>
                </a:r>
                <a:r>
                  <a:rPr lang="en-US" altLang="zh-CN" sz="2800" b="1" dirty="0" smtClean="0">
                    <a:latin typeface="楷体" panose="02010609060101010101" pitchFamily="49" charset="-122"/>
                    <a:ea typeface="楷体" panose="02010609060101010101" pitchFamily="49" charset="-122"/>
                  </a:rPr>
                  <a:t>O(n</a:t>
                </a:r>
                <a:r>
                  <a:rPr lang="en-US" altLang="zh-CN" sz="2800" b="1" baseline="30000" dirty="0" smtClean="0">
                    <a:latin typeface="楷体" panose="02010609060101010101" pitchFamily="49" charset="-122"/>
                    <a:ea typeface="楷体" panose="02010609060101010101" pitchFamily="49" charset="-122"/>
                  </a:rPr>
                  <a:t>2</a:t>
                </a:r>
                <a:r>
                  <a:rPr lang="en-US" altLang="zh-CN" sz="2800" b="1" dirty="0" smtClean="0">
                    <a:latin typeface="楷体" panose="02010609060101010101" pitchFamily="49" charset="-122"/>
                    <a:ea typeface="楷体" panose="02010609060101010101" pitchFamily="49" charset="-122"/>
                  </a:rPr>
                  <a:t>)</a:t>
                </a:r>
                <a:endParaRPr lang="en-US" altLang="zh-CN" sz="2800" b="1" dirty="0">
                  <a:latin typeface="楷体" panose="02010609060101010101" pitchFamily="49" charset="-122"/>
                  <a:ea typeface="楷体" panose="02010609060101010101" pitchFamily="49" charset="-122"/>
                </a:endParaRPr>
              </a:p>
              <a:p>
                <a:pPr algn="l"/>
                <a:endParaRPr lang="en-US" altLang="zh-CN" sz="2800" b="1" dirty="0" smtClean="0">
                  <a:latin typeface="楷体" panose="02010609060101010101" pitchFamily="49" charset="-122"/>
                  <a:ea typeface="楷体" panose="02010609060101010101" pitchFamily="49" charset="-122"/>
                </a:endParaRPr>
              </a:p>
              <a:p>
                <a:pPr marL="457200" indent="-457200" algn="l">
                  <a:buFont typeface="Arial" panose="020B0604020202020204" pitchFamily="34" charset="0"/>
                  <a:buChar char="•"/>
                </a:pPr>
                <a:r>
                  <a:rPr lang="zh-CN" altLang="en-US" sz="2800" b="1" dirty="0" smtClean="0">
                    <a:latin typeface="楷体" panose="02010609060101010101" pitchFamily="49" charset="-122"/>
                    <a:ea typeface="楷体" panose="02010609060101010101" pitchFamily="49" charset="-122"/>
                  </a:rPr>
                  <a:t>一般情况：包含</a:t>
                </a:r>
                <a:r>
                  <a:rPr lang="en-US" altLang="zh-CN" sz="2800" b="1" dirty="0"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800" b="1" dirty="0" smtClean="0">
                    <a:latin typeface="楷体" panose="02010609060101010101" pitchFamily="49" charset="-122"/>
                    <a:ea typeface="楷体" panose="02010609060101010101" pitchFamily="49" charset="-122"/>
                  </a:rPr>
                  <a:t>个逆序对</a:t>
                </a:r>
                <a:r>
                  <a:rPr lang="en-US" altLang="zh-CN" sz="2800" b="1" dirty="0" smtClean="0">
                    <a:latin typeface="楷体" panose="02010609060101010101" pitchFamily="49" charset="-122"/>
                    <a:ea typeface="楷体" panose="02010609060101010101" pitchFamily="49" charset="-122"/>
                  </a:rPr>
                  <a:t>=</a:t>
                </a:r>
                <a14:m>
                  <m:oMath xmlns:m="http://schemas.openxmlformats.org/officeDocument/2006/math">
                    <m:nary>
                      <m:naryPr>
                        <m:chr m:val="∑"/>
                        <m:ctrlPr>
                          <a:rPr lang="pt-BR" altLang="zh-CN" sz="2800" b="1" i="1" smtClean="0">
                            <a:latin typeface="Cambria Math" panose="02040503050406030204" pitchFamily="18" charset="0"/>
                            <a:ea typeface="楷体" panose="02010609060101010101" pitchFamily="49" charset="-122"/>
                          </a:rPr>
                        </m:ctrlPr>
                      </m:naryPr>
                      <m:sub>
                        <m:r>
                          <m:rPr>
                            <m:brk m:alnAt="23"/>
                          </m:rPr>
                          <a:rPr lang="en-US" altLang="zh-CN" sz="2800" b="1" i="1" smtClean="0">
                            <a:latin typeface="Cambria Math" panose="02040503050406030204" pitchFamily="18" charset="0"/>
                            <a:ea typeface="楷体" panose="02010609060101010101" pitchFamily="49" charset="-122"/>
                          </a:rPr>
                          <m:t>𝒑</m:t>
                        </m:r>
                        <m:r>
                          <a:rPr lang="en-US" altLang="zh-CN" sz="2800" b="1" i="1" smtClean="0">
                            <a:latin typeface="Cambria Math" panose="02040503050406030204" pitchFamily="18" charset="0"/>
                            <a:ea typeface="楷体" panose="02010609060101010101" pitchFamily="49" charset="-122"/>
                          </a:rPr>
                          <m:t>=</m:t>
                        </m:r>
                        <m:r>
                          <a:rPr lang="en-US" altLang="zh-CN" sz="2800" b="1" i="1" smtClean="0">
                            <a:latin typeface="Cambria Math" panose="02040503050406030204" pitchFamily="18" charset="0"/>
                            <a:ea typeface="楷体" panose="02010609060101010101" pitchFamily="49" charset="-122"/>
                          </a:rPr>
                          <m:t>𝟎</m:t>
                        </m:r>
                      </m:sub>
                      <m:sup>
                        <m:r>
                          <a:rPr lang="pt-BR" altLang="zh-CN" sz="2800" b="1" i="1" smtClean="0">
                            <a:latin typeface="Cambria Math" panose="02040503050406030204" pitchFamily="18" charset="0"/>
                            <a:ea typeface="楷体" panose="02010609060101010101" pitchFamily="49" charset="-122"/>
                          </a:rPr>
                          <m:t>𝒏</m:t>
                        </m:r>
                      </m:sup>
                      <m:e>
                        <m:sSup>
                          <m:sSupPr>
                            <m:ctrlPr>
                              <a:rPr lang="pt-BR" altLang="zh-CN" sz="2800" b="1" i="1" smtClean="0">
                                <a:latin typeface="Cambria Math" panose="02040503050406030204" pitchFamily="18" charset="0"/>
                                <a:ea typeface="楷体" panose="02010609060101010101" pitchFamily="49" charset="-122"/>
                              </a:rPr>
                            </m:ctrlPr>
                          </m:sSupPr>
                          <m:e>
                            <m:r>
                              <a:rPr lang="en-US" altLang="zh-CN" sz="2800" b="1" i="1" smtClean="0">
                                <a:latin typeface="Cambria Math" panose="02040503050406030204" pitchFamily="18" charset="0"/>
                                <a:ea typeface="楷体" panose="02010609060101010101" pitchFamily="49" charset="-122"/>
                              </a:rPr>
                              <m:t>𝒊</m:t>
                            </m:r>
                            <m:r>
                              <a:rPr lang="en-US" altLang="zh-CN" sz="2800" b="1" i="1" smtClean="0">
                                <a:latin typeface="Cambria Math" panose="02040503050406030204" pitchFamily="18" charset="0"/>
                                <a:ea typeface="楷体" panose="02010609060101010101" pitchFamily="49" charset="-122"/>
                              </a:rPr>
                              <m:t>(</m:t>
                            </m:r>
                            <m:r>
                              <a:rPr lang="en-US" altLang="zh-CN" sz="2800" b="1" i="1" smtClean="0">
                                <a:latin typeface="Cambria Math" panose="02040503050406030204" pitchFamily="18" charset="0"/>
                                <a:ea typeface="楷体" panose="02010609060101010101" pitchFamily="49" charset="-122"/>
                              </a:rPr>
                              <m:t>𝒑</m:t>
                            </m:r>
                            <m:r>
                              <a:rPr lang="en-US" altLang="zh-CN" sz="2800" b="1" i="1" smtClean="0">
                                <a:latin typeface="Cambria Math" panose="02040503050406030204" pitchFamily="18" charset="0"/>
                                <a:ea typeface="楷体" panose="02010609060101010101" pitchFamily="49" charset="-122"/>
                              </a:rPr>
                              <m:t>)</m:t>
                            </m:r>
                          </m:e>
                          <m:sup/>
                        </m:sSup>
                      </m:e>
                    </m:nary>
                  </m:oMath>
                </a14:m>
                <a:endParaRPr lang="en-US" altLang="zh-CN" sz="2800" b="1" dirty="0">
                  <a:latin typeface="楷体" panose="02010609060101010101" pitchFamily="49" charset="-122"/>
                  <a:ea typeface="楷体" panose="02010609060101010101" pitchFamily="49" charset="-122"/>
                </a:endParaRPr>
              </a:p>
              <a:p>
                <a:pPr algn="l"/>
                <a:r>
                  <a:rPr lang="zh-CN" altLang="en-US" sz="2800" b="1" dirty="0" smtClean="0">
                    <a:latin typeface="楷体" panose="02010609060101010101" pitchFamily="49" charset="-122"/>
                    <a:ea typeface="楷体" panose="02010609060101010101" pitchFamily="49" charset="-122"/>
                  </a:rPr>
                  <a:t>   </a:t>
                </a:r>
                <a:r>
                  <a:rPr lang="zh-CN" altLang="en-US" sz="2800" b="1" dirty="0">
                    <a:latin typeface="楷体" panose="02010609060101010101" pitchFamily="49" charset="-122"/>
                    <a:ea typeface="楷体" panose="02010609060101010101" pitchFamily="49" charset="-122"/>
                  </a:rPr>
                  <a:t>则</a:t>
                </a:r>
                <a:r>
                  <a:rPr lang="zh-CN" altLang="en-US" sz="2800" b="1" dirty="0" smtClean="0">
                    <a:latin typeface="楷体" panose="02010609060101010101" pitchFamily="49" charset="-122"/>
                    <a:ea typeface="楷体" panose="02010609060101010101" pitchFamily="49" charset="-122"/>
                  </a:rPr>
                  <a:t>需</a:t>
                </a:r>
                <a:r>
                  <a:rPr lang="en-US" altLang="zh-CN" sz="2800" b="1" i="1" dirty="0" smtClean="0">
                    <a:solidFill>
                      <a:srgbClr val="C00000"/>
                    </a:solidFill>
                    <a:latin typeface="楷体" panose="02010609060101010101" pitchFamily="49" charset="-122"/>
                    <a:ea typeface="楷体" panose="02010609060101010101" pitchFamily="49" charset="-122"/>
                  </a:rPr>
                  <a:t>O(</a:t>
                </a:r>
                <a:r>
                  <a:rPr lang="en-US" altLang="zh-CN" sz="2800" b="1" i="1" dirty="0"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800" b="1" i="1" dirty="0" smtClean="0">
                    <a:solidFill>
                      <a:srgbClr val="C00000"/>
                    </a:solidFill>
                    <a:latin typeface="楷体" panose="02010609060101010101" pitchFamily="49" charset="-122"/>
                    <a:ea typeface="楷体" panose="02010609060101010101" pitchFamily="49" charset="-122"/>
                  </a:rPr>
                  <a:t>)</a:t>
                </a:r>
                <a:r>
                  <a:rPr lang="zh-CN" altLang="en-US" sz="2800" b="1" dirty="0">
                    <a:latin typeface="楷体" panose="02010609060101010101" pitchFamily="49" charset="-122"/>
                    <a:ea typeface="楷体" panose="02010609060101010101" pitchFamily="49" charset="-122"/>
                  </a:rPr>
                  <a:t>次比较</a:t>
                </a:r>
                <a:r>
                  <a:rPr lang="zh-CN" altLang="en-US" sz="2800" b="1" dirty="0" smtClean="0">
                    <a:latin typeface="楷体" panose="02010609060101010101" pitchFamily="49" charset="-122"/>
                    <a:ea typeface="楷体" panose="02010609060101010101" pitchFamily="49" charset="-122"/>
                  </a:rPr>
                  <a:t>，累计</a:t>
                </a:r>
                <a:r>
                  <a:rPr lang="en-US" altLang="zh-CN" sz="2800" b="1" i="1" dirty="0" smtClean="0">
                    <a:solidFill>
                      <a:srgbClr val="C00000"/>
                    </a:solidFill>
                    <a:latin typeface="楷体" panose="02010609060101010101" pitchFamily="49" charset="-122"/>
                    <a:ea typeface="楷体" panose="02010609060101010101" pitchFamily="49" charset="-122"/>
                  </a:rPr>
                  <a:t>O(</a:t>
                </a:r>
                <a:r>
                  <a:rPr lang="en-US" altLang="zh-CN" sz="2800" b="1" i="1" dirty="0" err="1" smtClean="0">
                    <a:solidFill>
                      <a:srgbClr val="C00000"/>
                    </a:solidFill>
                    <a:latin typeface="楷体" panose="02010609060101010101" pitchFamily="49" charset="-122"/>
                    <a:ea typeface="楷体" panose="02010609060101010101" pitchFamily="49" charset="-122"/>
                  </a:rPr>
                  <a:t>n+</a:t>
                </a:r>
                <a:r>
                  <a:rPr lang="en-US" altLang="zh-CN" sz="2800" b="1" i="1" dirty="0" err="1" smtClean="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I</a:t>
                </a:r>
                <a:r>
                  <a:rPr lang="en-US" altLang="zh-CN" sz="2800" b="1" i="1" dirty="0" smtClean="0">
                    <a:solidFill>
                      <a:srgbClr val="C00000"/>
                    </a:solidFill>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时间</a:t>
                </a:r>
                <a:endParaRPr lang="en-US" altLang="zh-CN" sz="2800" b="1" dirty="0" smtClean="0">
                  <a:latin typeface="楷体" panose="02010609060101010101" pitchFamily="49" charset="-122"/>
                  <a:ea typeface="楷体" panose="02010609060101010101" pitchFamily="49" charset="-122"/>
                </a:endParaRPr>
              </a:p>
              <a:p>
                <a:pPr algn="l"/>
                <a:r>
                  <a:rPr lang="zh-CN" altLang="en-US" sz="2800" b="1" dirty="0" smtClean="0">
                    <a:latin typeface="楷体" panose="02010609060101010101" pitchFamily="49" charset="-122"/>
                    <a:ea typeface="楷体" panose="02010609060101010101" pitchFamily="49" charset="-122"/>
                  </a:rPr>
                  <a:t>这样的算法的复杂度不仅与输入的规模有关，还与输入本身所具有的特性相关</a:t>
                </a:r>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无序程度</a:t>
                </a:r>
                <a:r>
                  <a:rPr lang="en-US" altLang="zh-CN" sz="2800" b="1" dirty="0" smtClean="0">
                    <a:latin typeface="楷体" panose="02010609060101010101" pitchFamily="49" charset="-122"/>
                    <a:ea typeface="楷体" panose="02010609060101010101" pitchFamily="49" charset="-122"/>
                  </a:rPr>
                  <a:t>]</a:t>
                </a:r>
                <a:r>
                  <a:rPr lang="zh-CN" altLang="en-US" sz="2800" b="1" dirty="0" smtClean="0">
                    <a:latin typeface="楷体" panose="02010609060101010101" pitchFamily="49" charset="-122"/>
                    <a:ea typeface="楷体" panose="02010609060101010101" pitchFamily="49" charset="-122"/>
                  </a:rPr>
                  <a:t>，这样的算法叫做</a:t>
                </a:r>
                <a:r>
                  <a:rPr lang="en-US" altLang="zh-CN" sz="2800" b="1" dirty="0" smtClean="0">
                    <a:latin typeface="楷体" panose="02010609060101010101" pitchFamily="49" charset="-122"/>
                    <a:ea typeface="楷体" panose="02010609060101010101" pitchFamily="49" charset="-122"/>
                  </a:rPr>
                  <a:t>input-sensitive</a:t>
                </a:r>
                <a:r>
                  <a:rPr lang="zh-CN" altLang="en-US" sz="2800" b="1" dirty="0" smtClean="0">
                    <a:latin typeface="楷体" panose="02010609060101010101" pitchFamily="49" charset="-122"/>
                    <a:ea typeface="楷体" panose="02010609060101010101" pitchFamily="49" charset="-122"/>
                  </a:rPr>
                  <a:t>。插入排序具有这样的特性而显得非常的独特。</a:t>
                </a:r>
                <a:endParaRPr lang="en-US" altLang="zh-CN" sz="2800" b="1" dirty="0">
                  <a:latin typeface="楷体" panose="02010609060101010101" pitchFamily="49" charset="-122"/>
                  <a:ea typeface="楷体" panose="02010609060101010101" pitchFamily="49" charset="-122"/>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251520" y="1160749"/>
                <a:ext cx="8676964" cy="4069063"/>
              </a:xfrm>
              <a:prstGeom prst="rect">
                <a:avLst/>
              </a:prstGeom>
              <a:blipFill rotWithShape="0">
                <a:blip r:embed="rId3"/>
                <a:stretch>
                  <a:fillRect l="-1404" t="-1497" r="-421" b="-314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4111853"/>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0" y="224644"/>
            <a:ext cx="7308304" cy="900112"/>
          </a:xfrm>
          <a:prstGeom prst="rect">
            <a:avLst/>
          </a:prstGeom>
        </p:spPr>
        <p:txBody>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r>
              <a:rPr lang="zh-CN" altLang="en-US" sz="4000" b="1" kern="1200" dirty="0" smtClean="0">
                <a:solidFill>
                  <a:schemeClr val="tx2"/>
                </a:solidFill>
                <a:latin typeface="Times New Roman" pitchFamily="18" charset="0"/>
                <a:ea typeface="华文新魏" pitchFamily="2" charset="-122"/>
                <a:cs typeface="Times New Roman" pitchFamily="18" charset="0"/>
              </a:rPr>
              <a:t>选择排序 </a:t>
            </a:r>
            <a:r>
              <a:rPr lang="en-US" altLang="zh-CN" sz="4000" b="1" kern="1200" dirty="0" smtClean="0">
                <a:solidFill>
                  <a:schemeClr val="tx2"/>
                </a:solidFill>
                <a:latin typeface="Times New Roman" pitchFamily="18" charset="0"/>
                <a:ea typeface="华文新魏" pitchFamily="2" charset="-122"/>
                <a:cs typeface="Times New Roman" pitchFamily="18" charset="0"/>
              </a:rPr>
              <a:t>(Selection Sort)</a:t>
            </a:r>
          </a:p>
        </p:txBody>
      </p:sp>
      <p:sp>
        <p:nvSpPr>
          <p:cNvPr id="4" name="文本框 3"/>
          <p:cNvSpPr txBox="1"/>
          <p:nvPr/>
        </p:nvSpPr>
        <p:spPr>
          <a:xfrm>
            <a:off x="179512" y="1124756"/>
            <a:ext cx="8748972" cy="1384995"/>
          </a:xfrm>
          <a:prstGeom prst="rect">
            <a:avLst/>
          </a:prstGeom>
          <a:noFill/>
        </p:spPr>
        <p:txBody>
          <a:bodyPr wrap="square" rtlCol="0">
            <a:spAutoFit/>
          </a:bodyPr>
          <a:lstStyle/>
          <a:p>
            <a:pPr marL="271463" indent="-271463" algn="l">
              <a:buFont typeface="Arial" panose="020B0604020202020204" pitchFamily="34" charset="0"/>
              <a:buChar char="•"/>
            </a:pPr>
            <a:r>
              <a:rPr lang="zh-CN" altLang="en-US" sz="2800" b="1" dirty="0" smtClean="0">
                <a:solidFill>
                  <a:srgbClr val="000000"/>
                </a:solidFill>
                <a:latin typeface="华文楷体" panose="02010600040101010101" pitchFamily="2" charset="-122"/>
                <a:ea typeface="华文楷体" panose="02010600040101010101" pitchFamily="2" charset="-122"/>
              </a:rPr>
              <a:t>起泡排序之所以需要</a:t>
            </a:r>
            <a:r>
              <a:rPr lang="en-US" altLang="zh-CN" sz="2800" b="1" dirty="0" smtClean="0">
                <a:solidFill>
                  <a:srgbClr val="000000"/>
                </a:solidFill>
                <a:latin typeface="华文楷体" panose="02010600040101010101" pitchFamily="2" charset="-122"/>
                <a:ea typeface="华文楷体" panose="02010600040101010101" pitchFamily="2" charset="-122"/>
              </a:rPr>
              <a:t>O(n</a:t>
            </a:r>
            <a:r>
              <a:rPr lang="en-US" altLang="zh-CN" sz="2800" b="1" baseline="30000" dirty="0" smtClean="0">
                <a:solidFill>
                  <a:srgbClr val="000000"/>
                </a:solidFill>
                <a:latin typeface="华文楷体" panose="02010600040101010101" pitchFamily="2" charset="-122"/>
                <a:ea typeface="华文楷体" panose="02010600040101010101" pitchFamily="2" charset="-122"/>
              </a:rPr>
              <a:t>2</a:t>
            </a:r>
            <a:r>
              <a:rPr lang="en-US" altLang="zh-CN" sz="2800" b="1" dirty="0" smtClean="0">
                <a:solidFill>
                  <a:srgbClr val="000000"/>
                </a:solidFill>
                <a:latin typeface="华文楷体" panose="02010600040101010101" pitchFamily="2" charset="-122"/>
                <a:ea typeface="华文楷体" panose="02010600040101010101" pitchFamily="2" charset="-122"/>
              </a:rPr>
              <a:t>)</a:t>
            </a:r>
            <a:r>
              <a:rPr lang="zh-CN" altLang="en-US" sz="2800" b="1" dirty="0" smtClean="0">
                <a:solidFill>
                  <a:srgbClr val="000000"/>
                </a:solidFill>
                <a:latin typeface="华文楷体" panose="02010600040101010101" pitchFamily="2" charset="-122"/>
                <a:ea typeface="华文楷体" panose="02010600040101010101" pitchFamily="2" charset="-122"/>
              </a:rPr>
              <a:t>时间，是因为为挑选每个当前最大的元素</a:t>
            </a:r>
            <a:r>
              <a:rPr lang="en-US" altLang="zh-CN" sz="2800" b="1" dirty="0" smtClean="0">
                <a:solidFill>
                  <a:srgbClr val="000000"/>
                </a:solidFill>
                <a:latin typeface="华文楷体" panose="02010600040101010101" pitchFamily="2" charset="-122"/>
                <a:ea typeface="华文楷体" panose="02010600040101010101" pitchFamily="2" charset="-122"/>
              </a:rPr>
              <a:t>M</a:t>
            </a:r>
            <a:r>
              <a:rPr lang="zh-CN" altLang="en-US" sz="2800" b="1" dirty="0" smtClean="0">
                <a:solidFill>
                  <a:srgbClr val="000000"/>
                </a:solidFill>
                <a:latin typeface="华文楷体" panose="02010600040101010101" pitchFamily="2" charset="-122"/>
                <a:ea typeface="华文楷体" panose="02010600040101010101" pitchFamily="2" charset="-122"/>
              </a:rPr>
              <a:t>，需做</a:t>
            </a:r>
            <a:r>
              <a:rPr lang="en-US" altLang="zh-CN" sz="2800" b="1" dirty="0" smtClean="0">
                <a:solidFill>
                  <a:srgbClr val="000000"/>
                </a:solidFill>
                <a:latin typeface="华文楷体" panose="02010600040101010101" pitchFamily="2" charset="-122"/>
                <a:ea typeface="华文楷体" panose="02010600040101010101" pitchFamily="2" charset="-122"/>
              </a:rPr>
              <a:t>O(n)</a:t>
            </a:r>
            <a:r>
              <a:rPr lang="zh-CN" altLang="en-US" sz="2800" b="1" dirty="0" smtClean="0">
                <a:solidFill>
                  <a:srgbClr val="000000"/>
                </a:solidFill>
                <a:latin typeface="华文楷体" panose="02010600040101010101" pitchFamily="2" charset="-122"/>
                <a:ea typeface="华文楷体" panose="02010600040101010101" pitchFamily="2" charset="-122"/>
              </a:rPr>
              <a:t>次比较和</a:t>
            </a:r>
            <a:r>
              <a:rPr lang="en-US" altLang="zh-CN" sz="2800" b="1" dirty="0" smtClean="0">
                <a:solidFill>
                  <a:srgbClr val="000000"/>
                </a:solidFill>
                <a:latin typeface="华文楷体" panose="02010600040101010101" pitchFamily="2" charset="-122"/>
                <a:ea typeface="华文楷体" panose="02010600040101010101" pitchFamily="2" charset="-122"/>
              </a:rPr>
              <a:t>O(n)</a:t>
            </a:r>
            <a:r>
              <a:rPr lang="zh-CN" altLang="en-US" sz="2800" b="1" dirty="0" smtClean="0">
                <a:solidFill>
                  <a:srgbClr val="000000"/>
                </a:solidFill>
                <a:latin typeface="华文楷体" panose="02010600040101010101" pitchFamily="2" charset="-122"/>
                <a:ea typeface="华文楷体" panose="02010600040101010101" pitchFamily="2" charset="-122"/>
              </a:rPr>
              <a:t>次交换</a:t>
            </a:r>
            <a:endParaRPr lang="en-US" altLang="zh-CN" sz="2800" b="1" dirty="0" smtClean="0">
              <a:solidFill>
                <a:srgbClr val="000000"/>
              </a:solidFill>
              <a:latin typeface="华文楷体" panose="02010600040101010101" pitchFamily="2" charset="-122"/>
              <a:ea typeface="华文楷体" panose="02010600040101010101" pitchFamily="2" charset="-122"/>
            </a:endParaRPr>
          </a:p>
          <a:p>
            <a:pPr marL="271463" indent="-271463" algn="l">
              <a:buFont typeface="Arial" panose="020B0604020202020204" pitchFamily="34" charset="0"/>
              <a:buChar char="•"/>
            </a:pPr>
            <a:r>
              <a:rPr lang="zh-CN" altLang="en-US" sz="2800" b="1" dirty="0" smtClean="0">
                <a:solidFill>
                  <a:srgbClr val="000000"/>
                </a:solidFill>
                <a:latin typeface="华文楷体" panose="02010600040101010101" pitchFamily="2" charset="-122"/>
                <a:ea typeface="华文楷体" panose="02010600040101010101" pitchFamily="2" charset="-122"/>
              </a:rPr>
              <a:t>实际上经过</a:t>
            </a:r>
            <a:r>
              <a:rPr lang="en-US" altLang="zh-CN" sz="2800" b="1" dirty="0" smtClean="0">
                <a:solidFill>
                  <a:srgbClr val="000000"/>
                </a:solidFill>
                <a:latin typeface="华文楷体" panose="02010600040101010101" pitchFamily="2" charset="-122"/>
                <a:ea typeface="华文楷体" panose="02010600040101010101" pitchFamily="2" charset="-122"/>
              </a:rPr>
              <a:t>O(n)</a:t>
            </a:r>
            <a:r>
              <a:rPr lang="zh-CN" altLang="en-US" sz="2800" b="1" dirty="0" smtClean="0">
                <a:solidFill>
                  <a:srgbClr val="000000"/>
                </a:solidFill>
                <a:latin typeface="华文楷体" panose="02010600040101010101" pitchFamily="2" charset="-122"/>
                <a:ea typeface="华文楷体" panose="02010600040101010101" pitchFamily="2" charset="-122"/>
              </a:rPr>
              <a:t>次比较确定</a:t>
            </a:r>
            <a:r>
              <a:rPr lang="en-US" altLang="zh-CN" sz="2800" b="1" dirty="0" smtClean="0">
                <a:solidFill>
                  <a:srgbClr val="000000"/>
                </a:solidFill>
                <a:latin typeface="华文楷体" panose="02010600040101010101" pitchFamily="2" charset="-122"/>
                <a:ea typeface="华文楷体" panose="02010600040101010101" pitchFamily="2" charset="-122"/>
              </a:rPr>
              <a:t>M</a:t>
            </a:r>
            <a:r>
              <a:rPr lang="zh-CN" altLang="en-US" sz="2800" b="1" dirty="0" smtClean="0">
                <a:solidFill>
                  <a:srgbClr val="000000"/>
                </a:solidFill>
                <a:latin typeface="华文楷体" panose="02010600040101010101" pitchFamily="2" charset="-122"/>
                <a:ea typeface="华文楷体" panose="02010600040101010101" pitchFamily="2" charset="-122"/>
              </a:rPr>
              <a:t>后，</a:t>
            </a:r>
            <a:r>
              <a:rPr lang="zh-CN" altLang="en-US" sz="2800" b="1" dirty="0" smtClean="0">
                <a:solidFill>
                  <a:srgbClr val="C00000"/>
                </a:solidFill>
                <a:latin typeface="华文楷体" panose="02010600040101010101" pitchFamily="2" charset="-122"/>
                <a:ea typeface="华文楷体" panose="02010600040101010101" pitchFamily="2" charset="-122"/>
              </a:rPr>
              <a:t>一次</a:t>
            </a:r>
            <a:r>
              <a:rPr lang="zh-CN" altLang="en-US" sz="2800" b="1" dirty="0" smtClean="0">
                <a:solidFill>
                  <a:srgbClr val="000000"/>
                </a:solidFill>
                <a:latin typeface="华文楷体" panose="02010600040101010101" pitchFamily="2" charset="-122"/>
                <a:ea typeface="华文楷体" panose="02010600040101010101" pitchFamily="2" charset="-122"/>
              </a:rPr>
              <a:t>交换足矣</a:t>
            </a:r>
            <a:endParaRPr lang="zh-CN" altLang="en-US" sz="2800" b="1" dirty="0">
              <a:solidFill>
                <a:srgbClr val="000000"/>
              </a:solidFill>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3"/>
          <a:stretch>
            <a:fillRect/>
          </a:stretch>
        </p:blipFill>
        <p:spPr>
          <a:xfrm>
            <a:off x="1475656" y="2730536"/>
            <a:ext cx="5724636" cy="3398764"/>
          </a:xfrm>
          <a:prstGeom prst="rect">
            <a:avLst/>
          </a:prstGeom>
        </p:spPr>
      </p:pic>
    </p:spTree>
    <p:extLst>
      <p:ext uri="{BB962C8B-B14F-4D97-AF65-F5344CB8AC3E}">
        <p14:creationId xmlns:p14="http://schemas.microsoft.com/office/powerpoint/2010/main" val="2286003385"/>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323528" y="1520788"/>
            <a:ext cx="8496944" cy="4165459"/>
          </a:xfrm>
          <a:prstGeom prst="rect">
            <a:avLst/>
          </a:prstGeom>
        </p:spPr>
      </p:pic>
      <p:sp>
        <p:nvSpPr>
          <p:cNvPr id="4" name="文本框 3"/>
          <p:cNvSpPr txBox="1"/>
          <p:nvPr/>
        </p:nvSpPr>
        <p:spPr>
          <a:xfrm>
            <a:off x="179512" y="344850"/>
            <a:ext cx="2016224" cy="707886"/>
          </a:xfrm>
          <a:prstGeom prst="rect">
            <a:avLst/>
          </a:prstGeom>
          <a:noFill/>
        </p:spPr>
        <p:txBody>
          <a:bodyPr wrap="square" rtlCol="0">
            <a:spAutoFit/>
          </a:bodyPr>
          <a:lstStyle/>
          <a:p>
            <a:pPr algn="l"/>
            <a:r>
              <a:rPr lang="zh-CN" altLang="en-US" b="1" dirty="0" smtClean="0">
                <a:latin typeface="华文楷体" panose="02010600040101010101" pitchFamily="2" charset="-122"/>
                <a:ea typeface="华文楷体" panose="02010600040101010101" pitchFamily="2" charset="-122"/>
              </a:rPr>
              <a:t>实例</a:t>
            </a:r>
            <a:endParaRPr lang="zh-CN" altLang="en-US"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75042157"/>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3"/>
          <p:cNvSpPr txBox="1">
            <a:spLocks noChangeArrowheads="1"/>
          </p:cNvSpPr>
          <p:nvPr/>
        </p:nvSpPr>
        <p:spPr bwMode="auto">
          <a:xfrm>
            <a:off x="179512" y="188640"/>
            <a:ext cx="5634876" cy="4358116"/>
          </a:xfrm>
          <a:prstGeom prst="rect">
            <a:avLst/>
          </a:prstGeom>
          <a:noFill/>
          <a:ln w="9525">
            <a:noFill/>
            <a:miter lim="800000"/>
            <a:headEnd/>
            <a:tailEnd/>
          </a:ln>
          <a:effectLst/>
        </p:spPr>
        <p:txBody>
          <a:bodyPr wrap="none">
            <a:spAutoFit/>
          </a:bodyPr>
          <a:lstStyle/>
          <a:p>
            <a:pPr algn="l">
              <a:lnSpc>
                <a:spcPct val="110000"/>
              </a:lnSpc>
            </a:pPr>
            <a:r>
              <a:rPr lang="en-US" altLang="zh-CN" sz="2800" b="1" dirty="0">
                <a:latin typeface="华文楷体" pitchFamily="2" charset="-122"/>
                <a:ea typeface="华文楷体" pitchFamily="2" charset="-122"/>
              </a:rPr>
              <a:t>void </a:t>
            </a:r>
            <a:r>
              <a:rPr lang="en-US" altLang="zh-CN" sz="2800" b="1" dirty="0" err="1">
                <a:latin typeface="华文楷体" pitchFamily="2" charset="-122"/>
                <a:ea typeface="华文楷体" pitchFamily="2" charset="-122"/>
              </a:rPr>
              <a:t>SelectSort</a:t>
            </a:r>
            <a:r>
              <a:rPr lang="en-US" altLang="zh-CN" sz="2800" b="1" dirty="0">
                <a:latin typeface="华文楷体" pitchFamily="2" charset="-122"/>
                <a:ea typeface="华文楷体" pitchFamily="2" charset="-122"/>
              </a:rPr>
              <a:t> (Elem R[], </a:t>
            </a:r>
            <a:r>
              <a:rPr lang="en-US" altLang="zh-CN" sz="2800" b="1" dirty="0" err="1">
                <a:latin typeface="华文楷体" pitchFamily="2" charset="-122"/>
                <a:ea typeface="华文楷体" pitchFamily="2" charset="-122"/>
              </a:rPr>
              <a:t>int</a:t>
            </a:r>
            <a:r>
              <a:rPr lang="en-US" altLang="zh-CN" sz="2800" b="1" dirty="0">
                <a:latin typeface="华文楷体" pitchFamily="2" charset="-122"/>
                <a:ea typeface="华文楷体" pitchFamily="2" charset="-122"/>
              </a:rPr>
              <a:t> n ) {</a:t>
            </a:r>
          </a:p>
          <a:p>
            <a:pPr algn="l">
              <a:lnSpc>
                <a:spcPct val="110000"/>
              </a:lnSpc>
            </a:pPr>
            <a:r>
              <a:rPr lang="en-US" altLang="zh-CN" sz="2800" b="1" dirty="0">
                <a:latin typeface="华文楷体" pitchFamily="2" charset="-122"/>
                <a:ea typeface="华文楷体" pitchFamily="2" charset="-122"/>
              </a:rPr>
              <a:t>   </a:t>
            </a:r>
            <a:r>
              <a:rPr lang="en-US" altLang="zh-CN" sz="2400" b="1" dirty="0">
                <a:latin typeface="华文楷体" pitchFamily="2" charset="-122"/>
                <a:ea typeface="华文楷体" pitchFamily="2" charset="-122"/>
              </a:rPr>
              <a:t>// </a:t>
            </a:r>
            <a:r>
              <a:rPr lang="zh-CN" altLang="en-US" sz="2400" b="1" dirty="0">
                <a:latin typeface="华文楷体" pitchFamily="2" charset="-122"/>
                <a:ea typeface="华文楷体" pitchFamily="2" charset="-122"/>
              </a:rPr>
              <a:t>对记录序列</a:t>
            </a:r>
            <a:r>
              <a:rPr lang="en-US" altLang="zh-CN" sz="2400" b="1" dirty="0">
                <a:latin typeface="华文楷体" pitchFamily="2" charset="-122"/>
                <a:ea typeface="华文楷体" pitchFamily="2" charset="-122"/>
              </a:rPr>
              <a:t>R[1..n]</a:t>
            </a:r>
            <a:r>
              <a:rPr lang="zh-CN" altLang="en-US" sz="2400" b="1" dirty="0">
                <a:latin typeface="华文楷体" pitchFamily="2" charset="-122"/>
                <a:ea typeface="华文楷体" pitchFamily="2" charset="-122"/>
              </a:rPr>
              <a:t>作简单选择排序。</a:t>
            </a:r>
          </a:p>
          <a:p>
            <a:pPr algn="l">
              <a:lnSpc>
                <a:spcPct val="110000"/>
              </a:lnSpc>
            </a:pPr>
            <a:r>
              <a:rPr lang="zh-CN" altLang="en-US" sz="2800" b="1" dirty="0">
                <a:latin typeface="华文楷体" pitchFamily="2" charset="-122"/>
                <a:ea typeface="华文楷体" pitchFamily="2" charset="-122"/>
              </a:rPr>
              <a:t>  </a:t>
            </a:r>
            <a:r>
              <a:rPr lang="en-US" altLang="zh-CN" sz="2800" b="1" dirty="0">
                <a:latin typeface="华文楷体" pitchFamily="2" charset="-122"/>
                <a:ea typeface="华文楷体" pitchFamily="2" charset="-122"/>
              </a:rPr>
              <a:t>for (</a:t>
            </a:r>
            <a:r>
              <a:rPr lang="en-US" altLang="zh-CN" sz="2800" b="1" dirty="0" err="1">
                <a:latin typeface="华文楷体" pitchFamily="2" charset="-122"/>
                <a:ea typeface="华文楷体" pitchFamily="2" charset="-122"/>
              </a:rPr>
              <a:t>i</a:t>
            </a:r>
            <a:r>
              <a:rPr lang="en-US" altLang="zh-CN" sz="2800" b="1" dirty="0">
                <a:latin typeface="华文楷体" pitchFamily="2" charset="-122"/>
                <a:ea typeface="华文楷体" pitchFamily="2" charset="-122"/>
              </a:rPr>
              <a:t>=1; </a:t>
            </a:r>
            <a:r>
              <a:rPr lang="en-US" altLang="zh-CN" sz="2800" b="1" dirty="0" err="1">
                <a:latin typeface="华文楷体" pitchFamily="2" charset="-122"/>
                <a:ea typeface="华文楷体" pitchFamily="2" charset="-122"/>
              </a:rPr>
              <a:t>i</a:t>
            </a:r>
            <a:r>
              <a:rPr lang="en-US" altLang="zh-CN" sz="2800" b="1" dirty="0">
                <a:latin typeface="华文楷体" pitchFamily="2" charset="-122"/>
                <a:ea typeface="华文楷体" pitchFamily="2" charset="-122"/>
              </a:rPr>
              <a:t>&lt;n; ++</a:t>
            </a:r>
            <a:r>
              <a:rPr lang="en-US" altLang="zh-CN" sz="2800" b="1" dirty="0" err="1">
                <a:latin typeface="华文楷体" pitchFamily="2" charset="-122"/>
                <a:ea typeface="华文楷体" pitchFamily="2" charset="-122"/>
              </a:rPr>
              <a:t>i</a:t>
            </a:r>
            <a:r>
              <a:rPr lang="en-US" altLang="zh-CN" sz="2800" b="1" dirty="0">
                <a:latin typeface="华文楷体" pitchFamily="2" charset="-122"/>
                <a:ea typeface="华文楷体" pitchFamily="2" charset="-122"/>
              </a:rPr>
              <a:t>) {</a:t>
            </a:r>
          </a:p>
          <a:p>
            <a:pPr algn="l">
              <a:lnSpc>
                <a:spcPct val="110000"/>
              </a:lnSpc>
            </a:pPr>
            <a:r>
              <a:rPr lang="en-US" altLang="zh-CN" sz="2400" b="1" dirty="0" smtClean="0">
                <a:latin typeface="华文楷体" pitchFamily="2" charset="-122"/>
                <a:ea typeface="华文楷体" pitchFamily="2" charset="-122"/>
              </a:rPr>
              <a:t>        // </a:t>
            </a:r>
            <a:r>
              <a:rPr lang="zh-CN" altLang="en-US" sz="2400" b="1" dirty="0">
                <a:latin typeface="华文楷体" pitchFamily="2" charset="-122"/>
                <a:ea typeface="华文楷体" pitchFamily="2" charset="-122"/>
              </a:rPr>
              <a:t>选择第 </a:t>
            </a:r>
            <a:r>
              <a:rPr lang="en-US" altLang="zh-CN" sz="2400" b="1" dirty="0" err="1">
                <a:latin typeface="华文楷体" pitchFamily="2" charset="-122"/>
                <a:ea typeface="华文楷体" pitchFamily="2" charset="-122"/>
              </a:rPr>
              <a:t>i</a:t>
            </a:r>
            <a:r>
              <a:rPr lang="en-US" altLang="zh-CN" sz="2400" b="1" dirty="0">
                <a:latin typeface="华文楷体" pitchFamily="2" charset="-122"/>
                <a:ea typeface="华文楷体" pitchFamily="2" charset="-122"/>
              </a:rPr>
              <a:t> </a:t>
            </a:r>
            <a:r>
              <a:rPr lang="zh-CN" altLang="en-US" sz="2400" b="1" dirty="0">
                <a:latin typeface="华文楷体" pitchFamily="2" charset="-122"/>
                <a:ea typeface="华文楷体" pitchFamily="2" charset="-122"/>
              </a:rPr>
              <a:t>小的记录，并交换到位</a:t>
            </a:r>
          </a:p>
          <a:p>
            <a:pPr algn="l">
              <a:lnSpc>
                <a:spcPct val="110000"/>
              </a:lnSpc>
            </a:pPr>
            <a:r>
              <a:rPr lang="en-US" altLang="zh-CN" sz="2800" b="1" dirty="0" smtClean="0">
                <a:latin typeface="华文楷体" pitchFamily="2" charset="-122"/>
                <a:ea typeface="华文楷体" pitchFamily="2" charset="-122"/>
              </a:rPr>
              <a:t>       </a:t>
            </a:r>
            <a:r>
              <a:rPr lang="en-US" altLang="zh-CN" sz="2800" b="1" dirty="0" smtClean="0">
                <a:solidFill>
                  <a:srgbClr val="FF0000"/>
                </a:solidFill>
                <a:latin typeface="华文楷体" pitchFamily="2" charset="-122"/>
                <a:ea typeface="华文楷体" pitchFamily="2" charset="-122"/>
              </a:rPr>
              <a:t>j = </a:t>
            </a:r>
            <a:r>
              <a:rPr lang="en-US" altLang="zh-CN" sz="2800" b="1" dirty="0" err="1" smtClean="0">
                <a:solidFill>
                  <a:srgbClr val="FF0000"/>
                </a:solidFill>
                <a:latin typeface="华文楷体" pitchFamily="2" charset="-122"/>
                <a:ea typeface="华文楷体" pitchFamily="2" charset="-122"/>
              </a:rPr>
              <a:t>SelectMinKey</a:t>
            </a:r>
            <a:r>
              <a:rPr lang="en-US" altLang="zh-CN" sz="2800" b="1" dirty="0" smtClean="0">
                <a:solidFill>
                  <a:srgbClr val="FF0000"/>
                </a:solidFill>
                <a:latin typeface="华文楷体" pitchFamily="2" charset="-122"/>
                <a:ea typeface="华文楷体" pitchFamily="2" charset="-122"/>
              </a:rPr>
              <a:t>(R, </a:t>
            </a:r>
            <a:r>
              <a:rPr lang="en-US" altLang="zh-CN" sz="2800" b="1" dirty="0" err="1" smtClean="0">
                <a:solidFill>
                  <a:srgbClr val="FF0000"/>
                </a:solidFill>
                <a:latin typeface="华文楷体" pitchFamily="2" charset="-122"/>
                <a:ea typeface="华文楷体" pitchFamily="2" charset="-122"/>
              </a:rPr>
              <a:t>i</a:t>
            </a:r>
            <a:r>
              <a:rPr lang="en-US" altLang="zh-CN" sz="2800" b="1" dirty="0" smtClean="0">
                <a:solidFill>
                  <a:srgbClr val="FF0000"/>
                </a:solidFill>
                <a:latin typeface="华文楷体" pitchFamily="2" charset="-122"/>
                <a:ea typeface="华文楷体" pitchFamily="2" charset="-122"/>
              </a:rPr>
              <a:t>); </a:t>
            </a:r>
          </a:p>
          <a:p>
            <a:pPr algn="l">
              <a:lnSpc>
                <a:spcPct val="110000"/>
              </a:lnSpc>
            </a:pPr>
            <a:r>
              <a:rPr lang="en-US" altLang="zh-CN" sz="2800" b="1" dirty="0" smtClean="0">
                <a:solidFill>
                  <a:srgbClr val="FF0000"/>
                </a:solidFill>
                <a:latin typeface="华文楷体" pitchFamily="2" charset="-122"/>
                <a:ea typeface="华文楷体" pitchFamily="2" charset="-122"/>
              </a:rPr>
              <a:t>       </a:t>
            </a:r>
            <a:r>
              <a:rPr lang="en-US" altLang="zh-CN" sz="3200" b="1" dirty="0" smtClean="0">
                <a:ea typeface="楷体_GB2312" pitchFamily="49" charset="-122"/>
              </a:rPr>
              <a:t> </a:t>
            </a: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与第 </a:t>
            </a:r>
            <a:r>
              <a:rPr lang="en-US" altLang="zh-CN" sz="2800" b="1" dirty="0" err="1" smtClean="0">
                <a:latin typeface="华文楷体" pitchFamily="2" charset="-122"/>
                <a:ea typeface="华文楷体" pitchFamily="2" charset="-122"/>
              </a:rPr>
              <a:t>i</a:t>
            </a: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个记录交换</a:t>
            </a:r>
            <a:endParaRPr lang="zh-CN" altLang="en-US" sz="2800" b="1" dirty="0">
              <a:latin typeface="华文楷体" pitchFamily="2" charset="-122"/>
              <a:ea typeface="华文楷体" pitchFamily="2" charset="-122"/>
            </a:endParaRPr>
          </a:p>
          <a:p>
            <a:pPr algn="l">
              <a:lnSpc>
                <a:spcPct val="110000"/>
              </a:lnSpc>
            </a:pPr>
            <a:r>
              <a:rPr lang="en-US" altLang="zh-CN" sz="2800" b="1" dirty="0" smtClean="0">
                <a:latin typeface="华文楷体" pitchFamily="2" charset="-122"/>
                <a:ea typeface="华文楷体" pitchFamily="2" charset="-122"/>
              </a:rPr>
              <a:t>       </a:t>
            </a:r>
            <a:r>
              <a:rPr lang="en-US" altLang="zh-CN" sz="2800" b="1" dirty="0" smtClean="0">
                <a:solidFill>
                  <a:srgbClr val="840C26"/>
                </a:solidFill>
                <a:ea typeface="楷体_GB2312" pitchFamily="49" charset="-122"/>
              </a:rPr>
              <a:t>if (</a:t>
            </a:r>
            <a:r>
              <a:rPr lang="en-US" altLang="zh-CN" sz="2800" b="1" dirty="0" err="1" smtClean="0">
                <a:solidFill>
                  <a:srgbClr val="840C26"/>
                </a:solidFill>
                <a:ea typeface="楷体_GB2312" pitchFamily="49" charset="-122"/>
              </a:rPr>
              <a:t>i</a:t>
            </a:r>
            <a:r>
              <a:rPr lang="en-US" altLang="zh-CN" sz="2800" b="1" dirty="0" smtClean="0">
                <a:solidFill>
                  <a:srgbClr val="840C26"/>
                </a:solidFill>
                <a:ea typeface="楷体_GB2312" pitchFamily="49" charset="-122"/>
              </a:rPr>
              <a:t>!=j)  R[</a:t>
            </a:r>
            <a:r>
              <a:rPr lang="en-US" altLang="zh-CN" sz="2800" b="1" dirty="0" err="1" smtClean="0">
                <a:solidFill>
                  <a:srgbClr val="840C26"/>
                </a:solidFill>
                <a:ea typeface="楷体_GB2312" pitchFamily="49" charset="-122"/>
              </a:rPr>
              <a:t>i</a:t>
            </a:r>
            <a:r>
              <a:rPr lang="en-US" altLang="zh-CN" sz="2800" b="1" dirty="0" smtClean="0">
                <a:solidFill>
                  <a:srgbClr val="840C26"/>
                </a:solidFill>
                <a:ea typeface="楷体_GB2312" pitchFamily="49" charset="-122"/>
              </a:rPr>
              <a:t>]←→R[j];</a:t>
            </a:r>
            <a:endParaRPr lang="zh-CN" altLang="en-US" sz="2800" b="1" dirty="0">
              <a:latin typeface="华文楷体" pitchFamily="2" charset="-122"/>
              <a:ea typeface="华文楷体" pitchFamily="2" charset="-122"/>
            </a:endParaRPr>
          </a:p>
          <a:p>
            <a:pPr algn="l">
              <a:lnSpc>
                <a:spcPct val="110000"/>
              </a:lnSpc>
            </a:pPr>
            <a:r>
              <a:rPr lang="zh-CN" altLang="en-US" sz="2800" b="1" dirty="0">
                <a:latin typeface="华文楷体" pitchFamily="2" charset="-122"/>
                <a:ea typeface="华文楷体" pitchFamily="2" charset="-122"/>
              </a:rPr>
              <a:t>  </a:t>
            </a:r>
            <a:r>
              <a:rPr lang="en-US" altLang="zh-CN" sz="2800" b="1" dirty="0">
                <a:latin typeface="华文楷体" pitchFamily="2" charset="-122"/>
                <a:ea typeface="华文楷体" pitchFamily="2" charset="-122"/>
              </a:rPr>
              <a:t>}</a:t>
            </a:r>
          </a:p>
          <a:p>
            <a:pPr algn="l">
              <a:lnSpc>
                <a:spcPct val="110000"/>
              </a:lnSpc>
            </a:pPr>
            <a:r>
              <a:rPr lang="en-US" altLang="zh-CN" sz="2800" b="1" dirty="0">
                <a:latin typeface="华文楷体" pitchFamily="2" charset="-122"/>
                <a:ea typeface="华文楷体" pitchFamily="2" charset="-122"/>
              </a:rPr>
              <a:t>} // </a:t>
            </a:r>
            <a:r>
              <a:rPr lang="en-US" altLang="zh-CN" sz="2800" b="1" dirty="0" err="1">
                <a:latin typeface="华文楷体" pitchFamily="2" charset="-122"/>
                <a:ea typeface="华文楷体" pitchFamily="2" charset="-122"/>
              </a:rPr>
              <a:t>SelectSort</a:t>
            </a:r>
            <a:endParaRPr lang="en-US" altLang="zh-CN" sz="2800" b="1" dirty="0">
              <a:latin typeface="华文楷体" pitchFamily="2" charset="-122"/>
              <a:ea typeface="华文楷体" pitchFamily="2" charset="-122"/>
            </a:endParaRPr>
          </a:p>
        </p:txBody>
      </p:sp>
      <p:sp>
        <p:nvSpPr>
          <p:cNvPr id="4" name="文本框 3"/>
          <p:cNvSpPr txBox="1"/>
          <p:nvPr/>
        </p:nvSpPr>
        <p:spPr>
          <a:xfrm>
            <a:off x="359532" y="4653136"/>
            <a:ext cx="8892988" cy="1877437"/>
          </a:xfrm>
          <a:prstGeom prst="rect">
            <a:avLst/>
          </a:prstGeom>
          <a:noFill/>
        </p:spPr>
        <p:txBody>
          <a:bodyPr wrap="square" rtlCol="0">
            <a:spAutoFit/>
          </a:bodyPr>
          <a:lstStyle/>
          <a:p>
            <a:pPr algn="l"/>
            <a:r>
              <a:rPr lang="zh-CN" altLang="en-US" sz="3200" b="1" kern="1200" dirty="0" smtClean="0">
                <a:solidFill>
                  <a:schemeClr val="tx1"/>
                </a:solidFill>
                <a:latin typeface="华文楷体" panose="02010600040101010101" pitchFamily="2" charset="-122"/>
                <a:ea typeface="华文楷体" panose="02010600040101010101" pitchFamily="2" charset="-122"/>
              </a:rPr>
              <a:t>性能</a:t>
            </a:r>
            <a:endParaRPr lang="en-US" altLang="zh-CN" sz="3200" b="1" kern="1200" dirty="0" smtClean="0">
              <a:solidFill>
                <a:schemeClr val="tx1"/>
              </a:solidFill>
              <a:latin typeface="华文楷体" panose="02010600040101010101" pitchFamily="2" charset="-122"/>
              <a:ea typeface="华文楷体" panose="02010600040101010101" pitchFamily="2" charset="-122"/>
            </a:endParaRPr>
          </a:p>
          <a:p>
            <a:pPr algn="l"/>
            <a:r>
              <a:rPr lang="zh-CN" altLang="en-US" sz="2800" dirty="0" smtClean="0">
                <a:latin typeface="华文楷体" panose="02010600040101010101" pitchFamily="2" charset="-122"/>
                <a:ea typeface="华文楷体" panose="02010600040101010101" pitchFamily="2" charset="-122"/>
              </a:rPr>
              <a:t>共迭代</a:t>
            </a:r>
            <a:r>
              <a:rPr lang="en-US" altLang="zh-CN" sz="2800" dirty="0" smtClean="0">
                <a:latin typeface="华文楷体" panose="02010600040101010101" pitchFamily="2" charset="-122"/>
                <a:ea typeface="华文楷体" panose="02010600040101010101" pitchFamily="2" charset="-122"/>
              </a:rPr>
              <a:t>n</a:t>
            </a:r>
            <a:r>
              <a:rPr lang="zh-CN" altLang="en-US" sz="2800" dirty="0" smtClean="0">
                <a:latin typeface="华文楷体" panose="02010600040101010101" pitchFamily="2" charset="-122"/>
                <a:ea typeface="华文楷体" panose="02010600040101010101" pitchFamily="2" charset="-122"/>
              </a:rPr>
              <a:t>次，在第</a:t>
            </a:r>
            <a:r>
              <a:rPr lang="en-US" altLang="zh-CN" sz="2800" dirty="0" smtClean="0">
                <a:latin typeface="华文楷体" panose="02010600040101010101" pitchFamily="2" charset="-122"/>
                <a:ea typeface="华文楷体" panose="02010600040101010101" pitchFamily="2" charset="-122"/>
              </a:rPr>
              <a:t>k</a:t>
            </a:r>
            <a:r>
              <a:rPr lang="zh-CN" altLang="en-US" sz="2800" dirty="0" smtClean="0">
                <a:latin typeface="华文楷体" panose="02010600040101010101" pitchFamily="2" charset="-122"/>
                <a:ea typeface="华文楷体" panose="02010600040101010101" pitchFamily="2" charset="-122"/>
              </a:rPr>
              <a:t>次迭代中</a:t>
            </a:r>
            <a:r>
              <a:rPr lang="en-US" altLang="zh-CN" sz="2800" dirty="0" err="1">
                <a:latin typeface="华文楷体" panose="02010600040101010101" pitchFamily="2" charset="-122"/>
                <a:ea typeface="华文楷体" panose="02010600040101010101" pitchFamily="2" charset="-122"/>
              </a:rPr>
              <a:t>SelectMinKey</a:t>
            </a:r>
            <a:r>
              <a:rPr lang="zh-CN" altLang="en-US" sz="2800" dirty="0" smtClean="0">
                <a:latin typeface="华文楷体" panose="02010600040101010101" pitchFamily="2" charset="-122"/>
                <a:ea typeface="华文楷体" panose="02010600040101010101" pitchFamily="2" charset="-122"/>
              </a:rPr>
              <a:t>的复杂度</a:t>
            </a:r>
            <a:r>
              <a:rPr lang="en-US" altLang="zh-CN" sz="2800" dirty="0" smtClean="0">
                <a:latin typeface="华文楷体" panose="02010600040101010101" pitchFamily="2" charset="-122"/>
                <a:ea typeface="华文楷体" panose="02010600040101010101" pitchFamily="2" charset="-122"/>
              </a:rPr>
              <a:t>O(n-k)</a:t>
            </a:r>
          </a:p>
          <a:p>
            <a:pPr algn="l"/>
            <a:endParaRPr lang="en-US" altLang="zh-CN" sz="2800" kern="1200" dirty="0">
              <a:solidFill>
                <a:schemeClr val="tx1"/>
              </a:solidFill>
              <a:latin typeface="华文楷体" panose="02010600040101010101" pitchFamily="2" charset="-122"/>
              <a:ea typeface="华文楷体" panose="02010600040101010101" pitchFamily="2" charset="-122"/>
            </a:endParaRPr>
          </a:p>
          <a:p>
            <a:pPr algn="l"/>
            <a:r>
              <a:rPr lang="en-US" altLang="zh-CN" sz="2800" b="1" i="1" dirty="0" smtClean="0">
                <a:solidFill>
                  <a:srgbClr val="C0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  </a:t>
            </a:r>
            <a:r>
              <a:rPr lang="en-US" altLang="zh-CN" sz="2800" dirty="0" err="1" smtClean="0">
                <a:latin typeface="华文楷体" panose="02010600040101010101" pitchFamily="2" charset="-122"/>
                <a:ea typeface="华文楷体" panose="02010600040101010101" pitchFamily="2" charset="-122"/>
              </a:rPr>
              <a:t>SelectMinKey</a:t>
            </a:r>
            <a:r>
              <a:rPr lang="zh-CN" altLang="en-US" sz="2800" dirty="0">
                <a:latin typeface="华文楷体" panose="02010600040101010101" pitchFamily="2" charset="-122"/>
                <a:ea typeface="华文楷体" panose="02010600040101010101" pitchFamily="2" charset="-122"/>
              </a:rPr>
              <a:t>的</a:t>
            </a:r>
            <a:r>
              <a:rPr lang="zh-CN" altLang="en-US" sz="2800" dirty="0" smtClean="0">
                <a:latin typeface="华文楷体" panose="02010600040101010101" pitchFamily="2" charset="-122"/>
                <a:ea typeface="华文楷体" panose="02010600040101010101" pitchFamily="2" charset="-122"/>
              </a:rPr>
              <a:t>复杂度可以降至</a:t>
            </a:r>
            <a:r>
              <a:rPr lang="en-US" altLang="zh-CN" sz="2800" dirty="0" smtClean="0">
                <a:latin typeface="华文楷体" panose="02010600040101010101" pitchFamily="2" charset="-122"/>
                <a:ea typeface="华文楷体" panose="02010600040101010101" pitchFamily="2" charset="-122"/>
              </a:rPr>
              <a:t>O(</a:t>
            </a:r>
            <a:r>
              <a:rPr lang="en-US" altLang="zh-CN" sz="2800" dirty="0" err="1" smtClean="0">
                <a:latin typeface="华文楷体" panose="02010600040101010101" pitchFamily="2" charset="-122"/>
                <a:ea typeface="华文楷体" panose="02010600040101010101" pitchFamily="2" charset="-122"/>
              </a:rPr>
              <a:t>logn</a:t>
            </a:r>
            <a:r>
              <a:rPr lang="en-US" altLang="zh-CN" sz="2800" dirty="0" smtClean="0">
                <a:latin typeface="华文楷体" panose="02010600040101010101" pitchFamily="2" charset="-122"/>
                <a:ea typeface="华文楷体" panose="02010600040101010101" pitchFamily="2" charset="-122"/>
              </a:rPr>
              <a:t>)</a:t>
            </a:r>
            <a:endParaRPr lang="zh-CN" altLang="en-US" sz="2800" kern="1200" dirty="0">
              <a:solidFill>
                <a:schemeClr val="tx1"/>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8375914"/>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Line 19"/>
          <p:cNvSpPr>
            <a:spLocks noChangeShapeType="1"/>
          </p:cNvSpPr>
          <p:nvPr/>
        </p:nvSpPr>
        <p:spPr bwMode="auto">
          <a:xfrm>
            <a:off x="1730376" y="3537099"/>
            <a:ext cx="228600" cy="762000"/>
          </a:xfrm>
          <a:prstGeom prst="line">
            <a:avLst/>
          </a:prstGeom>
          <a:noFill/>
          <a:ln w="28575">
            <a:solidFill>
              <a:schemeClr val="tx1"/>
            </a:solidFill>
            <a:round/>
            <a:headEnd/>
            <a:tailEnd/>
          </a:ln>
        </p:spPr>
        <p:txBody>
          <a:bodyPr wrap="none" anchor="ctr"/>
          <a:lstStyle/>
          <a:p>
            <a:endParaRPr lang="zh-CN" altLang="en-US"/>
          </a:p>
        </p:txBody>
      </p:sp>
      <p:sp>
        <p:nvSpPr>
          <p:cNvPr id="18" name="Line 20"/>
          <p:cNvSpPr>
            <a:spLocks noChangeShapeType="1"/>
          </p:cNvSpPr>
          <p:nvPr/>
        </p:nvSpPr>
        <p:spPr bwMode="auto">
          <a:xfrm flipH="1">
            <a:off x="1120776" y="3460899"/>
            <a:ext cx="304800" cy="838200"/>
          </a:xfrm>
          <a:prstGeom prst="line">
            <a:avLst/>
          </a:prstGeom>
          <a:noFill/>
          <a:ln w="28575">
            <a:solidFill>
              <a:schemeClr val="tx1"/>
            </a:solidFill>
            <a:round/>
            <a:headEnd/>
            <a:tailEnd/>
          </a:ln>
        </p:spPr>
        <p:txBody>
          <a:bodyPr wrap="none" anchor="ctr"/>
          <a:lstStyle/>
          <a:p>
            <a:endParaRPr lang="zh-CN" altLang="en-US"/>
          </a:p>
        </p:txBody>
      </p:sp>
      <p:sp>
        <p:nvSpPr>
          <p:cNvPr id="78852" name="Rectangle 3"/>
          <p:cNvSpPr>
            <a:spLocks noGrp="1" noChangeArrowheads="1"/>
          </p:cNvSpPr>
          <p:nvPr>
            <p:ph type="title"/>
          </p:nvPr>
        </p:nvSpPr>
        <p:spPr>
          <a:xfrm>
            <a:off x="0" y="224644"/>
            <a:ext cx="8229600" cy="1008063"/>
          </a:xfrm>
        </p:spPr>
        <p:txBody>
          <a:bodyPr/>
          <a:lstStyle/>
          <a:p>
            <a:pPr eaLnBrk="1" hangingPunct="1"/>
            <a:r>
              <a:rPr lang="zh-CN" altLang="en-US" sz="4000" b="1" dirty="0" smtClean="0">
                <a:solidFill>
                  <a:srgbClr val="CC3300"/>
                </a:solidFill>
                <a:latin typeface="华文新魏" pitchFamily="2" charset="-122"/>
                <a:ea typeface="华文新魏" pitchFamily="2" charset="-122"/>
              </a:rPr>
              <a:t>锦标赛选择</a:t>
            </a:r>
            <a:endParaRPr lang="en-US" altLang="zh-CN" sz="4000" b="1" dirty="0" smtClean="0">
              <a:solidFill>
                <a:srgbClr val="CC3300"/>
              </a:solidFill>
              <a:latin typeface="华文新魏" pitchFamily="2" charset="-122"/>
              <a:ea typeface="华文新魏" pitchFamily="2" charset="-122"/>
            </a:endParaRPr>
          </a:p>
        </p:txBody>
      </p:sp>
      <p:sp>
        <p:nvSpPr>
          <p:cNvPr id="7" name="Line 6"/>
          <p:cNvSpPr>
            <a:spLocks noChangeShapeType="1"/>
          </p:cNvSpPr>
          <p:nvPr/>
        </p:nvSpPr>
        <p:spPr bwMode="auto">
          <a:xfrm>
            <a:off x="4930776" y="2013099"/>
            <a:ext cx="1600200" cy="457200"/>
          </a:xfrm>
          <a:prstGeom prst="line">
            <a:avLst/>
          </a:prstGeom>
          <a:noFill/>
          <a:ln w="28575">
            <a:solidFill>
              <a:schemeClr val="tx1"/>
            </a:solidFill>
            <a:round/>
            <a:headEnd/>
            <a:tailEnd/>
          </a:ln>
        </p:spPr>
        <p:txBody>
          <a:bodyPr wrap="none" anchor="ctr"/>
          <a:lstStyle/>
          <a:p>
            <a:endParaRPr lang="zh-CN" altLang="en-US"/>
          </a:p>
        </p:txBody>
      </p:sp>
      <p:sp>
        <p:nvSpPr>
          <p:cNvPr id="8" name="Line 7"/>
          <p:cNvSpPr>
            <a:spLocks noChangeShapeType="1"/>
          </p:cNvSpPr>
          <p:nvPr/>
        </p:nvSpPr>
        <p:spPr bwMode="auto">
          <a:xfrm flipV="1">
            <a:off x="2873376" y="2013099"/>
            <a:ext cx="1600200" cy="533400"/>
          </a:xfrm>
          <a:prstGeom prst="line">
            <a:avLst/>
          </a:prstGeom>
          <a:noFill/>
          <a:ln w="28575">
            <a:solidFill>
              <a:schemeClr val="tx1"/>
            </a:solidFill>
            <a:round/>
            <a:headEnd/>
            <a:tailEnd/>
          </a:ln>
        </p:spPr>
        <p:txBody>
          <a:bodyPr wrap="none" anchor="ctr"/>
          <a:lstStyle/>
          <a:p>
            <a:endParaRPr lang="zh-CN" altLang="en-US"/>
          </a:p>
        </p:txBody>
      </p:sp>
      <p:sp>
        <p:nvSpPr>
          <p:cNvPr id="9" name="Line 8"/>
          <p:cNvSpPr>
            <a:spLocks noChangeShapeType="1"/>
          </p:cNvSpPr>
          <p:nvPr/>
        </p:nvSpPr>
        <p:spPr bwMode="auto">
          <a:xfrm flipH="1">
            <a:off x="5768976" y="2698899"/>
            <a:ext cx="762000" cy="533400"/>
          </a:xfrm>
          <a:prstGeom prst="line">
            <a:avLst/>
          </a:prstGeom>
          <a:noFill/>
          <a:ln w="28575">
            <a:solidFill>
              <a:schemeClr val="tx1"/>
            </a:solidFill>
            <a:round/>
            <a:headEnd/>
            <a:tailEnd/>
          </a:ln>
        </p:spPr>
        <p:txBody>
          <a:bodyPr wrap="none" anchor="ctr"/>
          <a:lstStyle/>
          <a:p>
            <a:endParaRPr lang="zh-CN" altLang="en-US"/>
          </a:p>
        </p:txBody>
      </p:sp>
      <p:sp>
        <p:nvSpPr>
          <p:cNvPr id="10" name="Line 9"/>
          <p:cNvSpPr>
            <a:spLocks noChangeShapeType="1"/>
          </p:cNvSpPr>
          <p:nvPr/>
        </p:nvSpPr>
        <p:spPr bwMode="auto">
          <a:xfrm>
            <a:off x="2720976" y="2698899"/>
            <a:ext cx="685800" cy="457200"/>
          </a:xfrm>
          <a:prstGeom prst="line">
            <a:avLst/>
          </a:prstGeom>
          <a:noFill/>
          <a:ln w="28575">
            <a:solidFill>
              <a:schemeClr val="tx1"/>
            </a:solidFill>
            <a:round/>
            <a:headEnd/>
            <a:tailEnd/>
          </a:ln>
        </p:spPr>
        <p:txBody>
          <a:bodyPr wrap="none" anchor="ctr"/>
          <a:lstStyle/>
          <a:p>
            <a:endParaRPr lang="zh-CN" altLang="en-US"/>
          </a:p>
        </p:txBody>
      </p:sp>
      <p:sp>
        <p:nvSpPr>
          <p:cNvPr id="11" name="Line 10"/>
          <p:cNvSpPr>
            <a:spLocks noChangeShapeType="1"/>
          </p:cNvSpPr>
          <p:nvPr/>
        </p:nvSpPr>
        <p:spPr bwMode="auto">
          <a:xfrm>
            <a:off x="6911976" y="2698899"/>
            <a:ext cx="762000" cy="533400"/>
          </a:xfrm>
          <a:prstGeom prst="line">
            <a:avLst/>
          </a:prstGeom>
          <a:noFill/>
          <a:ln w="28575">
            <a:solidFill>
              <a:schemeClr val="tx1"/>
            </a:solidFill>
            <a:round/>
            <a:headEnd/>
            <a:tailEnd/>
          </a:ln>
        </p:spPr>
        <p:txBody>
          <a:bodyPr wrap="none" anchor="ctr"/>
          <a:lstStyle/>
          <a:p>
            <a:endParaRPr lang="zh-CN" altLang="en-US"/>
          </a:p>
        </p:txBody>
      </p:sp>
      <p:sp>
        <p:nvSpPr>
          <p:cNvPr id="12" name="Line 11"/>
          <p:cNvSpPr>
            <a:spLocks noChangeShapeType="1"/>
          </p:cNvSpPr>
          <p:nvPr/>
        </p:nvSpPr>
        <p:spPr bwMode="auto">
          <a:xfrm flipH="1">
            <a:off x="1730376" y="2775099"/>
            <a:ext cx="685800" cy="457200"/>
          </a:xfrm>
          <a:prstGeom prst="line">
            <a:avLst/>
          </a:prstGeom>
          <a:noFill/>
          <a:ln w="28575">
            <a:solidFill>
              <a:schemeClr val="tx1"/>
            </a:solidFill>
            <a:round/>
            <a:headEnd/>
            <a:tailEnd/>
          </a:ln>
        </p:spPr>
        <p:txBody>
          <a:bodyPr wrap="none" anchor="ctr"/>
          <a:lstStyle/>
          <a:p>
            <a:endParaRPr lang="zh-CN" altLang="en-US"/>
          </a:p>
        </p:txBody>
      </p:sp>
      <p:sp>
        <p:nvSpPr>
          <p:cNvPr id="13" name="Line 12"/>
          <p:cNvSpPr>
            <a:spLocks noChangeShapeType="1"/>
          </p:cNvSpPr>
          <p:nvPr/>
        </p:nvSpPr>
        <p:spPr bwMode="auto">
          <a:xfrm flipH="1">
            <a:off x="3178176" y="3460899"/>
            <a:ext cx="304800" cy="838200"/>
          </a:xfrm>
          <a:prstGeom prst="line">
            <a:avLst/>
          </a:prstGeom>
          <a:noFill/>
          <a:ln w="28575">
            <a:solidFill>
              <a:schemeClr val="tx1"/>
            </a:solidFill>
            <a:round/>
            <a:headEnd/>
            <a:tailEnd/>
          </a:ln>
        </p:spPr>
        <p:txBody>
          <a:bodyPr wrap="none" anchor="ctr"/>
          <a:lstStyle/>
          <a:p>
            <a:endParaRPr lang="zh-CN" altLang="en-US"/>
          </a:p>
        </p:txBody>
      </p:sp>
      <p:sp>
        <p:nvSpPr>
          <p:cNvPr id="14" name="Line 13"/>
          <p:cNvSpPr>
            <a:spLocks noChangeShapeType="1"/>
          </p:cNvSpPr>
          <p:nvPr/>
        </p:nvSpPr>
        <p:spPr bwMode="auto">
          <a:xfrm flipH="1">
            <a:off x="5159376" y="3460899"/>
            <a:ext cx="304800" cy="838200"/>
          </a:xfrm>
          <a:prstGeom prst="line">
            <a:avLst/>
          </a:prstGeom>
          <a:noFill/>
          <a:ln w="28575">
            <a:solidFill>
              <a:schemeClr val="tx1"/>
            </a:solidFill>
            <a:round/>
            <a:headEnd/>
            <a:tailEnd/>
          </a:ln>
        </p:spPr>
        <p:txBody>
          <a:bodyPr wrap="none" anchor="ctr"/>
          <a:lstStyle/>
          <a:p>
            <a:endParaRPr lang="zh-CN" altLang="en-US"/>
          </a:p>
        </p:txBody>
      </p:sp>
      <p:sp>
        <p:nvSpPr>
          <p:cNvPr id="15" name="Line 17"/>
          <p:cNvSpPr>
            <a:spLocks noChangeShapeType="1"/>
          </p:cNvSpPr>
          <p:nvPr/>
        </p:nvSpPr>
        <p:spPr bwMode="auto">
          <a:xfrm>
            <a:off x="5768976" y="3537099"/>
            <a:ext cx="228600" cy="762000"/>
          </a:xfrm>
          <a:prstGeom prst="line">
            <a:avLst/>
          </a:prstGeom>
          <a:noFill/>
          <a:ln w="28575">
            <a:solidFill>
              <a:schemeClr val="tx1"/>
            </a:solidFill>
            <a:round/>
            <a:headEnd/>
            <a:tailEnd/>
          </a:ln>
        </p:spPr>
        <p:txBody>
          <a:bodyPr wrap="none" anchor="ctr"/>
          <a:lstStyle/>
          <a:p>
            <a:endParaRPr lang="zh-CN" altLang="en-US"/>
          </a:p>
        </p:txBody>
      </p:sp>
      <p:sp>
        <p:nvSpPr>
          <p:cNvPr id="16" name="Line 18"/>
          <p:cNvSpPr>
            <a:spLocks noChangeShapeType="1"/>
          </p:cNvSpPr>
          <p:nvPr/>
        </p:nvSpPr>
        <p:spPr bwMode="auto">
          <a:xfrm>
            <a:off x="3787776" y="3537099"/>
            <a:ext cx="228600" cy="762000"/>
          </a:xfrm>
          <a:prstGeom prst="line">
            <a:avLst/>
          </a:prstGeom>
          <a:noFill/>
          <a:ln w="28575">
            <a:solidFill>
              <a:schemeClr val="tx1"/>
            </a:solidFill>
            <a:round/>
            <a:headEnd/>
            <a:tailEnd/>
          </a:ln>
        </p:spPr>
        <p:txBody>
          <a:bodyPr wrap="none" anchor="ctr"/>
          <a:lstStyle/>
          <a:p>
            <a:endParaRPr lang="zh-CN" altLang="en-US"/>
          </a:p>
        </p:txBody>
      </p:sp>
      <p:sp>
        <p:nvSpPr>
          <p:cNvPr id="20" name="Text Box 22"/>
          <p:cNvSpPr txBox="1">
            <a:spLocks noChangeArrowheads="1"/>
          </p:cNvSpPr>
          <p:nvPr/>
        </p:nvSpPr>
        <p:spPr bwMode="auto">
          <a:xfrm>
            <a:off x="4008438" y="1124744"/>
            <a:ext cx="1271588" cy="519113"/>
          </a:xfrm>
          <a:prstGeom prst="rect">
            <a:avLst/>
          </a:prstGeom>
          <a:noFill/>
          <a:ln w="9525">
            <a:noFill/>
            <a:miter lim="800000"/>
            <a:headEnd/>
            <a:tailEnd/>
          </a:ln>
        </p:spPr>
        <p:txBody>
          <a:bodyPr wrap="none">
            <a:spAutoFit/>
          </a:bodyPr>
          <a:lstStyle/>
          <a:p>
            <a:pPr algn="l">
              <a:defRPr/>
            </a:pPr>
            <a:r>
              <a:rPr kumimoji="1" lang="en-US" altLang="zh-CN" sz="2400" b="1" dirty="0">
                <a:solidFill>
                  <a:schemeClr val="tx2"/>
                </a:solidFill>
                <a:latin typeface="Times New Roman" pitchFamily="18" charset="0"/>
              </a:rPr>
              <a:t>Winner</a:t>
            </a:r>
            <a:r>
              <a:rPr kumimoji="1" lang="en-US" altLang="zh-CN" sz="2800" b="1" i="1" dirty="0">
                <a:effectLst>
                  <a:outerShdw blurRad="38100" dist="38100" dir="2700000" algn="tl">
                    <a:srgbClr val="C0C0C0"/>
                  </a:outerShdw>
                </a:effectLst>
                <a:latin typeface="Times New Roman" pitchFamily="18" charset="0"/>
              </a:rPr>
              <a:t> </a:t>
            </a:r>
            <a:endParaRPr kumimoji="1" lang="en-US" altLang="zh-CN" sz="2800" b="1" dirty="0">
              <a:effectLst>
                <a:outerShdw blurRad="38100" dist="38100" dir="2700000" algn="tl">
                  <a:srgbClr val="C0C0C0"/>
                </a:outerShdw>
              </a:effectLst>
              <a:latin typeface="Times New Roman" pitchFamily="18" charset="0"/>
            </a:endParaRPr>
          </a:p>
        </p:txBody>
      </p:sp>
      <p:sp>
        <p:nvSpPr>
          <p:cNvPr id="26" name="Rectangle 29"/>
          <p:cNvSpPr>
            <a:spLocks noChangeArrowheads="1"/>
          </p:cNvSpPr>
          <p:nvPr/>
        </p:nvSpPr>
        <p:spPr bwMode="auto">
          <a:xfrm>
            <a:off x="587376" y="4222899"/>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ZHAO</a:t>
            </a:r>
            <a:endParaRPr kumimoji="1" lang="en-US" altLang="zh-CN" sz="2000" dirty="0">
              <a:solidFill>
                <a:srgbClr val="000000"/>
              </a:solidFill>
              <a:latin typeface="Times New Roman" pitchFamily="18" charset="0"/>
              <a:ea typeface="宋体" pitchFamily="2" charset="-122"/>
            </a:endParaRPr>
          </a:p>
        </p:txBody>
      </p:sp>
      <p:sp>
        <p:nvSpPr>
          <p:cNvPr id="27" name="Rectangle 30"/>
          <p:cNvSpPr>
            <a:spLocks noChangeArrowheads="1"/>
          </p:cNvSpPr>
          <p:nvPr/>
        </p:nvSpPr>
        <p:spPr bwMode="auto">
          <a:xfrm>
            <a:off x="1654176" y="4222899"/>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CHA</a:t>
            </a:r>
            <a:endParaRPr kumimoji="1" lang="en-US" altLang="zh-CN" sz="2000" dirty="0">
              <a:solidFill>
                <a:srgbClr val="000000"/>
              </a:solidFill>
              <a:latin typeface="Times New Roman" pitchFamily="18" charset="0"/>
              <a:ea typeface="宋体" pitchFamily="2" charset="-122"/>
            </a:endParaRPr>
          </a:p>
        </p:txBody>
      </p:sp>
      <p:sp>
        <p:nvSpPr>
          <p:cNvPr id="28" name="Rectangle 31"/>
          <p:cNvSpPr>
            <a:spLocks noChangeArrowheads="1"/>
          </p:cNvSpPr>
          <p:nvPr/>
        </p:nvSpPr>
        <p:spPr bwMode="auto">
          <a:xfrm>
            <a:off x="2644776" y="4222899"/>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LIU</a:t>
            </a:r>
            <a:endParaRPr kumimoji="1" lang="en-US" altLang="zh-CN" sz="2000" dirty="0">
              <a:solidFill>
                <a:srgbClr val="000000"/>
              </a:solidFill>
              <a:latin typeface="Times New Roman" pitchFamily="18" charset="0"/>
              <a:ea typeface="宋体" pitchFamily="2" charset="-122"/>
            </a:endParaRPr>
          </a:p>
        </p:txBody>
      </p:sp>
      <p:sp>
        <p:nvSpPr>
          <p:cNvPr id="29" name="Rectangle 32"/>
          <p:cNvSpPr>
            <a:spLocks noChangeArrowheads="1"/>
          </p:cNvSpPr>
          <p:nvPr/>
        </p:nvSpPr>
        <p:spPr bwMode="auto">
          <a:xfrm>
            <a:off x="3711576" y="4222899"/>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BAO</a:t>
            </a:r>
            <a:endParaRPr kumimoji="1" lang="en-US" altLang="zh-CN" sz="2000" dirty="0">
              <a:solidFill>
                <a:srgbClr val="000000"/>
              </a:solidFill>
              <a:latin typeface="Times New Roman" pitchFamily="18" charset="0"/>
              <a:ea typeface="宋体" pitchFamily="2" charset="-122"/>
            </a:endParaRPr>
          </a:p>
        </p:txBody>
      </p:sp>
      <p:sp>
        <p:nvSpPr>
          <p:cNvPr id="30" name="Rectangle 33"/>
          <p:cNvSpPr>
            <a:spLocks noChangeArrowheads="1"/>
          </p:cNvSpPr>
          <p:nvPr/>
        </p:nvSpPr>
        <p:spPr bwMode="auto">
          <a:xfrm>
            <a:off x="4702176" y="4222899"/>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DIAO</a:t>
            </a:r>
            <a:endParaRPr kumimoji="1" lang="en-US" altLang="zh-CN" sz="2000" dirty="0">
              <a:solidFill>
                <a:srgbClr val="000000"/>
              </a:solidFill>
              <a:latin typeface="Times New Roman" pitchFamily="18" charset="0"/>
              <a:ea typeface="宋体" pitchFamily="2" charset="-122"/>
            </a:endParaRPr>
          </a:p>
        </p:txBody>
      </p:sp>
      <p:sp>
        <p:nvSpPr>
          <p:cNvPr id="31" name="Rectangle 34"/>
          <p:cNvSpPr>
            <a:spLocks noChangeArrowheads="1"/>
          </p:cNvSpPr>
          <p:nvPr/>
        </p:nvSpPr>
        <p:spPr bwMode="auto">
          <a:xfrm>
            <a:off x="5768976" y="4222899"/>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YANG</a:t>
            </a:r>
            <a:endParaRPr kumimoji="1" lang="en-US" altLang="zh-CN" sz="2000" dirty="0">
              <a:solidFill>
                <a:srgbClr val="000000"/>
              </a:solidFill>
              <a:latin typeface="Times New Roman" pitchFamily="18" charset="0"/>
              <a:ea typeface="宋体" pitchFamily="2" charset="-122"/>
            </a:endParaRPr>
          </a:p>
        </p:txBody>
      </p:sp>
      <p:sp>
        <p:nvSpPr>
          <p:cNvPr id="41" name="Rectangle 34"/>
          <p:cNvSpPr>
            <a:spLocks noChangeArrowheads="1"/>
          </p:cNvSpPr>
          <p:nvPr/>
        </p:nvSpPr>
        <p:spPr bwMode="auto">
          <a:xfrm>
            <a:off x="7056276" y="4236045"/>
            <a:ext cx="702852" cy="478247"/>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XUE</a:t>
            </a:r>
            <a:endParaRPr kumimoji="1" lang="en-US" altLang="zh-CN" sz="2000" dirty="0">
              <a:solidFill>
                <a:srgbClr val="000000"/>
              </a:solidFill>
              <a:latin typeface="Times New Roman" pitchFamily="18" charset="0"/>
              <a:ea typeface="宋体" pitchFamily="2" charset="-122"/>
            </a:endParaRPr>
          </a:p>
        </p:txBody>
      </p:sp>
      <p:sp>
        <p:nvSpPr>
          <p:cNvPr id="42" name="Rectangle 34"/>
          <p:cNvSpPr>
            <a:spLocks noChangeArrowheads="1"/>
          </p:cNvSpPr>
          <p:nvPr/>
        </p:nvSpPr>
        <p:spPr bwMode="auto">
          <a:xfrm>
            <a:off x="8028384" y="4246240"/>
            <a:ext cx="792088" cy="468052"/>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WANG</a:t>
            </a:r>
            <a:endParaRPr kumimoji="1" lang="en-US" altLang="zh-CN" sz="2000" dirty="0">
              <a:solidFill>
                <a:srgbClr val="000000"/>
              </a:solidFill>
              <a:latin typeface="Times New Roman" pitchFamily="18" charset="0"/>
              <a:ea typeface="宋体" pitchFamily="2" charset="-122"/>
            </a:endParaRPr>
          </a:p>
        </p:txBody>
      </p:sp>
      <p:sp>
        <p:nvSpPr>
          <p:cNvPr id="43" name="Rectangle 30"/>
          <p:cNvSpPr>
            <a:spLocks noChangeArrowheads="1"/>
          </p:cNvSpPr>
          <p:nvPr/>
        </p:nvSpPr>
        <p:spPr bwMode="auto">
          <a:xfrm>
            <a:off x="1223628" y="3176972"/>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CHA</a:t>
            </a:r>
            <a:endParaRPr kumimoji="1" lang="en-US" altLang="zh-CN" sz="2000" dirty="0">
              <a:solidFill>
                <a:srgbClr val="000000"/>
              </a:solidFill>
              <a:latin typeface="Times New Roman" pitchFamily="18" charset="0"/>
              <a:ea typeface="宋体" pitchFamily="2" charset="-122"/>
            </a:endParaRPr>
          </a:p>
        </p:txBody>
      </p:sp>
      <p:sp>
        <p:nvSpPr>
          <p:cNvPr id="44" name="Rectangle 32"/>
          <p:cNvSpPr>
            <a:spLocks noChangeArrowheads="1"/>
          </p:cNvSpPr>
          <p:nvPr/>
        </p:nvSpPr>
        <p:spPr bwMode="auto">
          <a:xfrm>
            <a:off x="3239852" y="316612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BAO</a:t>
            </a:r>
            <a:endParaRPr kumimoji="1" lang="en-US" altLang="zh-CN" sz="2000" dirty="0">
              <a:solidFill>
                <a:srgbClr val="000000"/>
              </a:solidFill>
              <a:latin typeface="Times New Roman" pitchFamily="18" charset="0"/>
              <a:ea typeface="宋体" pitchFamily="2" charset="-122"/>
            </a:endParaRPr>
          </a:p>
        </p:txBody>
      </p:sp>
      <p:sp>
        <p:nvSpPr>
          <p:cNvPr id="45" name="Rectangle 32"/>
          <p:cNvSpPr>
            <a:spLocks noChangeArrowheads="1"/>
          </p:cNvSpPr>
          <p:nvPr/>
        </p:nvSpPr>
        <p:spPr bwMode="auto">
          <a:xfrm>
            <a:off x="2339752" y="2410036"/>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BAO</a:t>
            </a:r>
            <a:endParaRPr kumimoji="1" lang="en-US" altLang="zh-CN" sz="2000" dirty="0">
              <a:solidFill>
                <a:srgbClr val="000000"/>
              </a:solidFill>
              <a:latin typeface="Times New Roman" pitchFamily="18" charset="0"/>
              <a:ea typeface="宋体" pitchFamily="2" charset="-122"/>
            </a:endParaRPr>
          </a:p>
        </p:txBody>
      </p:sp>
      <p:sp>
        <p:nvSpPr>
          <p:cNvPr id="46" name="Rectangle 33"/>
          <p:cNvSpPr>
            <a:spLocks noChangeArrowheads="1"/>
          </p:cNvSpPr>
          <p:nvPr/>
        </p:nvSpPr>
        <p:spPr bwMode="auto">
          <a:xfrm>
            <a:off x="5292080" y="316612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DIAO</a:t>
            </a:r>
            <a:endParaRPr kumimoji="1" lang="en-US" altLang="zh-CN" sz="2000" dirty="0">
              <a:solidFill>
                <a:srgbClr val="000000"/>
              </a:solidFill>
              <a:latin typeface="Times New Roman" pitchFamily="18" charset="0"/>
              <a:ea typeface="宋体" pitchFamily="2" charset="-122"/>
            </a:endParaRPr>
          </a:p>
        </p:txBody>
      </p:sp>
      <p:sp>
        <p:nvSpPr>
          <p:cNvPr id="47" name="Line 13"/>
          <p:cNvSpPr>
            <a:spLocks noChangeShapeType="1"/>
          </p:cNvSpPr>
          <p:nvPr/>
        </p:nvSpPr>
        <p:spPr bwMode="auto">
          <a:xfrm flipH="1">
            <a:off x="7550224" y="3408040"/>
            <a:ext cx="304800" cy="838200"/>
          </a:xfrm>
          <a:prstGeom prst="line">
            <a:avLst/>
          </a:prstGeom>
          <a:noFill/>
          <a:ln w="28575">
            <a:solidFill>
              <a:schemeClr val="tx1"/>
            </a:solidFill>
            <a:round/>
            <a:headEnd/>
            <a:tailEnd/>
          </a:ln>
        </p:spPr>
        <p:txBody>
          <a:bodyPr wrap="none" anchor="ctr"/>
          <a:lstStyle/>
          <a:p>
            <a:endParaRPr lang="zh-CN" altLang="en-US"/>
          </a:p>
        </p:txBody>
      </p:sp>
      <p:sp>
        <p:nvSpPr>
          <p:cNvPr id="48" name="Line 17"/>
          <p:cNvSpPr>
            <a:spLocks noChangeShapeType="1"/>
          </p:cNvSpPr>
          <p:nvPr/>
        </p:nvSpPr>
        <p:spPr bwMode="auto">
          <a:xfrm>
            <a:off x="8159824" y="3484240"/>
            <a:ext cx="228600" cy="762000"/>
          </a:xfrm>
          <a:prstGeom prst="line">
            <a:avLst/>
          </a:prstGeom>
          <a:noFill/>
          <a:ln w="28575">
            <a:solidFill>
              <a:schemeClr val="tx1"/>
            </a:solidFill>
            <a:round/>
            <a:headEnd/>
            <a:tailEnd/>
          </a:ln>
        </p:spPr>
        <p:txBody>
          <a:bodyPr wrap="none" anchor="ctr"/>
          <a:lstStyle/>
          <a:p>
            <a:endParaRPr lang="zh-CN" altLang="en-US"/>
          </a:p>
        </p:txBody>
      </p:sp>
      <p:sp>
        <p:nvSpPr>
          <p:cNvPr id="49" name="Rectangle 34"/>
          <p:cNvSpPr>
            <a:spLocks noChangeArrowheads="1"/>
          </p:cNvSpPr>
          <p:nvPr/>
        </p:nvSpPr>
        <p:spPr bwMode="auto">
          <a:xfrm>
            <a:off x="7596336" y="3130116"/>
            <a:ext cx="792088" cy="468052"/>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WANG</a:t>
            </a:r>
            <a:endParaRPr kumimoji="1" lang="en-US" altLang="zh-CN" sz="2000" dirty="0">
              <a:solidFill>
                <a:srgbClr val="000000"/>
              </a:solidFill>
              <a:latin typeface="Times New Roman" pitchFamily="18" charset="0"/>
              <a:ea typeface="宋体" pitchFamily="2" charset="-122"/>
            </a:endParaRPr>
          </a:p>
        </p:txBody>
      </p:sp>
      <p:sp>
        <p:nvSpPr>
          <p:cNvPr id="50" name="Rectangle 33"/>
          <p:cNvSpPr>
            <a:spLocks noChangeArrowheads="1"/>
          </p:cNvSpPr>
          <p:nvPr/>
        </p:nvSpPr>
        <p:spPr bwMode="auto">
          <a:xfrm>
            <a:off x="6370476" y="2384884"/>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DIAO</a:t>
            </a:r>
            <a:endParaRPr kumimoji="1" lang="en-US" altLang="zh-CN" sz="2000" dirty="0">
              <a:solidFill>
                <a:srgbClr val="000000"/>
              </a:solidFill>
              <a:latin typeface="Times New Roman" pitchFamily="18" charset="0"/>
              <a:ea typeface="宋体" pitchFamily="2" charset="-122"/>
            </a:endParaRPr>
          </a:p>
        </p:txBody>
      </p:sp>
      <p:sp>
        <p:nvSpPr>
          <p:cNvPr id="51" name="Rectangle 32"/>
          <p:cNvSpPr>
            <a:spLocks noChangeArrowheads="1"/>
          </p:cNvSpPr>
          <p:nvPr/>
        </p:nvSpPr>
        <p:spPr bwMode="auto">
          <a:xfrm>
            <a:off x="4282244" y="1736812"/>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BAO</a:t>
            </a:r>
            <a:endParaRPr kumimoji="1" lang="en-US" altLang="zh-CN" sz="2000" dirty="0">
              <a:solidFill>
                <a:srgbClr val="000000"/>
              </a:solidFill>
              <a:latin typeface="Times New Roman" pitchFamily="18" charset="0"/>
              <a:ea typeface="宋体" pitchFamily="2" charset="-122"/>
            </a:endParaRPr>
          </a:p>
        </p:txBody>
      </p:sp>
      <p:sp>
        <p:nvSpPr>
          <p:cNvPr id="53" name="Rectangle 32"/>
          <p:cNvSpPr>
            <a:spLocks noChangeArrowheads="1"/>
          </p:cNvSpPr>
          <p:nvPr/>
        </p:nvSpPr>
        <p:spPr bwMode="auto">
          <a:xfrm>
            <a:off x="719572" y="5528084"/>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BAO</a:t>
            </a:r>
            <a:endParaRPr kumimoji="1" lang="en-US" altLang="zh-CN" sz="2000" dirty="0">
              <a:solidFill>
                <a:srgbClr val="000000"/>
              </a:solidFill>
              <a:latin typeface="Times New Roman" pitchFamily="18" charset="0"/>
              <a:ea typeface="宋体" pitchFamily="2" charset="-122"/>
            </a:endParaRPr>
          </a:p>
        </p:txBody>
      </p:sp>
      <p:sp>
        <p:nvSpPr>
          <p:cNvPr id="56" name="Rectangle 30"/>
          <p:cNvSpPr>
            <a:spLocks noChangeArrowheads="1"/>
          </p:cNvSpPr>
          <p:nvPr/>
        </p:nvSpPr>
        <p:spPr bwMode="auto">
          <a:xfrm>
            <a:off x="2339752" y="2421322"/>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CHA</a:t>
            </a:r>
            <a:endParaRPr kumimoji="1" lang="en-US" altLang="zh-CN" sz="2000" dirty="0">
              <a:solidFill>
                <a:srgbClr val="000000"/>
              </a:solidFill>
              <a:latin typeface="Times New Roman" pitchFamily="18" charset="0"/>
              <a:ea typeface="宋体" pitchFamily="2" charset="-122"/>
            </a:endParaRPr>
          </a:p>
        </p:txBody>
      </p:sp>
    </p:spTree>
    <p:extLst>
      <p:ext uri="{BB962C8B-B14F-4D97-AF65-F5344CB8AC3E}">
        <p14:creationId xmlns:p14="http://schemas.microsoft.com/office/powerpoint/2010/main" val="366850786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blinds(horizontal)">
                                      <p:cBhvr>
                                        <p:cTn id="14" dur="500"/>
                                        <p:tgtEl>
                                          <p:spTgt spid="43"/>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childTnLst>
                          </p:cTn>
                        </p:par>
                        <p:par>
                          <p:cTn id="22" fill="hold">
                            <p:stCondLst>
                              <p:cond delay="1500"/>
                            </p:stCondLst>
                            <p:childTnLst>
                              <p:par>
                                <p:cTn id="23" presetID="3" presetClass="entr" presetSubtype="10"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blinds(horizontal)">
                                      <p:cBhvr>
                                        <p:cTn id="25" dur="500"/>
                                        <p:tgtEl>
                                          <p:spTgt spid="44"/>
                                        </p:tgtEl>
                                      </p:cBhvr>
                                    </p:animEffect>
                                  </p:childTnLst>
                                </p:cTn>
                              </p:par>
                            </p:childTnLst>
                          </p:cTn>
                        </p:par>
                        <p:par>
                          <p:cTn id="26" fill="hold">
                            <p:stCondLst>
                              <p:cond delay="2000"/>
                            </p:stCondLst>
                            <p:childTnLst>
                              <p:par>
                                <p:cTn id="27" presetID="3" presetClass="entr" presetSubtype="1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par>
                          <p:cTn id="33" fill="hold">
                            <p:stCondLst>
                              <p:cond delay="2500"/>
                            </p:stCondLst>
                            <p:childTnLst>
                              <p:par>
                                <p:cTn id="34" presetID="3" presetClass="entr" presetSubtype="10"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blinds(horizontal)">
                                      <p:cBhvr>
                                        <p:cTn id="36" dur="500"/>
                                        <p:tgtEl>
                                          <p:spTgt spid="46"/>
                                        </p:tgtEl>
                                      </p:cBhvr>
                                    </p:animEffect>
                                  </p:childTnLst>
                                </p:cTn>
                              </p:par>
                            </p:childTnLst>
                          </p:cTn>
                        </p:par>
                        <p:par>
                          <p:cTn id="37" fill="hold">
                            <p:stCondLst>
                              <p:cond delay="3000"/>
                            </p:stCondLst>
                            <p:childTnLst>
                              <p:par>
                                <p:cTn id="38" presetID="3" presetClass="entr" presetSubtype="10"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blinds(horizontal)">
                                      <p:cBhvr>
                                        <p:cTn id="40" dur="500"/>
                                        <p:tgtEl>
                                          <p:spTgt spid="4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blinds(horizontal)">
                                      <p:cBhvr>
                                        <p:cTn id="43" dur="500"/>
                                        <p:tgtEl>
                                          <p:spTgt spid="48"/>
                                        </p:tgtEl>
                                      </p:cBhvr>
                                    </p:animEffect>
                                  </p:childTnLst>
                                </p:cTn>
                              </p:par>
                            </p:childTnLst>
                          </p:cTn>
                        </p:par>
                        <p:par>
                          <p:cTn id="44" fill="hold">
                            <p:stCondLst>
                              <p:cond delay="3500"/>
                            </p:stCondLst>
                            <p:childTnLst>
                              <p:par>
                                <p:cTn id="45" presetID="3" presetClass="entr" presetSubtype="10"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blinds(horizontal)">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linds(horizontal)">
                                      <p:cBhvr>
                                        <p:cTn id="55" dur="500"/>
                                        <p:tgtEl>
                                          <p:spTgt spid="1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blinds(horizontal)">
                                      <p:cBhvr>
                                        <p:cTn id="61" dur="500"/>
                                        <p:tgtEl>
                                          <p:spTgt spid="11"/>
                                        </p:tgtEl>
                                      </p:cBhvr>
                                    </p:animEffect>
                                  </p:childTnLst>
                                </p:cTn>
                              </p:par>
                            </p:childTnLst>
                          </p:cTn>
                        </p:par>
                        <p:par>
                          <p:cTn id="62" fill="hold">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blinds(horizontal)">
                                      <p:cBhvr>
                                        <p:cTn id="65" dur="500"/>
                                        <p:tgtEl>
                                          <p:spTgt spid="45"/>
                                        </p:tgtEl>
                                      </p:cBhvr>
                                    </p:animEffect>
                                  </p:childTnLst>
                                </p:cTn>
                              </p:par>
                            </p:childTnLst>
                          </p:cTn>
                        </p:par>
                        <p:par>
                          <p:cTn id="66" fill="hold">
                            <p:stCondLst>
                              <p:cond delay="1000"/>
                            </p:stCondLst>
                            <p:childTnLst>
                              <p:par>
                                <p:cTn id="67" presetID="3" presetClass="entr" presetSubtype="10" fill="hold" grpId="0" nodeType="after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blinds(horizontal)">
                                      <p:cBhvr>
                                        <p:cTn id="69" dur="500"/>
                                        <p:tgtEl>
                                          <p:spTgt spid="50"/>
                                        </p:tgtEl>
                                      </p:cBhvr>
                                    </p:animEffect>
                                  </p:childTnLst>
                                </p:cTn>
                              </p:par>
                            </p:childTnLst>
                          </p:cTn>
                        </p:par>
                        <p:par>
                          <p:cTn id="70" fill="hold">
                            <p:stCondLst>
                              <p:cond delay="1500"/>
                            </p:stCondLst>
                            <p:childTnLst>
                              <p:par>
                                <p:cTn id="71" presetID="3" presetClass="entr" presetSubtype="10" fill="hold" grpId="0"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blinds(horizontal)">
                                      <p:cBhvr>
                                        <p:cTn id="73" dur="500"/>
                                        <p:tgtEl>
                                          <p:spTgt spid="8"/>
                                        </p:tgtEl>
                                      </p:cBhvr>
                                    </p:animEffect>
                                  </p:childTnLst>
                                </p:cTn>
                              </p:par>
                            </p:childTnLst>
                          </p:cTn>
                        </p:par>
                        <p:par>
                          <p:cTn id="74" fill="hold">
                            <p:stCondLst>
                              <p:cond delay="2000"/>
                            </p:stCondLst>
                            <p:childTnLst>
                              <p:par>
                                <p:cTn id="75" presetID="3" presetClass="entr" presetSubtype="10" fill="hold" grpId="0" nodeType="after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blinds(horizontal)">
                                      <p:cBhvr>
                                        <p:cTn id="77" dur="500"/>
                                        <p:tgtEl>
                                          <p:spTgt spid="7"/>
                                        </p:tgtEl>
                                      </p:cBhvr>
                                    </p:animEffect>
                                  </p:childTnLst>
                                </p:cTn>
                              </p:par>
                            </p:childTnLst>
                          </p:cTn>
                        </p:par>
                        <p:par>
                          <p:cTn id="78" fill="hold">
                            <p:stCondLst>
                              <p:cond delay="2500"/>
                            </p:stCondLst>
                            <p:childTnLst>
                              <p:par>
                                <p:cTn id="79" presetID="3" presetClass="entr" presetSubtype="10" fill="hold" grpId="0" nodeType="after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blinds(horizontal)">
                                      <p:cBhvr>
                                        <p:cTn id="81" dur="500"/>
                                        <p:tgtEl>
                                          <p:spTgt spid="51"/>
                                        </p:tgtEl>
                                      </p:cBhvr>
                                    </p:animEffect>
                                  </p:childTnLst>
                                </p:cTn>
                              </p:par>
                            </p:childTnLst>
                          </p:cTn>
                        </p:par>
                        <p:par>
                          <p:cTn id="82" fill="hold">
                            <p:stCondLst>
                              <p:cond delay="3000"/>
                            </p:stCondLst>
                            <p:childTnLst>
                              <p:par>
                                <p:cTn id="83" presetID="2" presetClass="entr" presetSubtype="4" fill="hold" grpId="0" nodeType="after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blinds(horizontal)">
                                      <p:cBhvr>
                                        <p:cTn id="91" dur="500"/>
                                        <p:tgtEl>
                                          <p:spTgt spid="53"/>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56"/>
                                        </p:tgtEl>
                                        <p:attrNameLst>
                                          <p:attrName>style.visibility</p:attrName>
                                        </p:attrNameLst>
                                      </p:cBhvr>
                                      <p:to>
                                        <p:strVal val="visible"/>
                                      </p:to>
                                    </p:set>
                                    <p:animEffect transition="in" filter="blinds(horizontal)">
                                      <p:cBhvr>
                                        <p:cTn id="9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0" grpId="0"/>
      <p:bldP spid="43" grpId="0" animBg="1"/>
      <p:bldP spid="44" grpId="0" animBg="1"/>
      <p:bldP spid="45" grpId="0" animBg="1"/>
      <p:bldP spid="46" grpId="0" animBg="1"/>
      <p:bldP spid="47" grpId="0" animBg="1"/>
      <p:bldP spid="48" grpId="0" animBg="1"/>
      <p:bldP spid="49" grpId="0" animBg="1"/>
      <p:bldP spid="50" grpId="0" animBg="1"/>
      <p:bldP spid="51" grpId="0" animBg="1"/>
      <p:bldP spid="53" grpId="0" animBg="1"/>
      <p:bldP spid="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0" y="260648"/>
            <a:ext cx="8496436" cy="1116124"/>
          </a:xfrm>
        </p:spPr>
        <p:txBody>
          <a:bodyPr/>
          <a:lstStyle/>
          <a:p>
            <a:pPr eaLnBrk="1" hangingPunct="1"/>
            <a:r>
              <a:rPr lang="zh-CN" altLang="en-US" sz="4000" b="1" dirty="0" smtClean="0">
                <a:solidFill>
                  <a:srgbClr val="CC3300"/>
                </a:solidFill>
                <a:latin typeface="华文新魏" pitchFamily="2" charset="-122"/>
                <a:ea typeface="华文新魏" pitchFamily="2" charset="-122"/>
              </a:rPr>
              <a:t>树形选择排序（</a:t>
            </a:r>
            <a:r>
              <a:rPr lang="en-US" altLang="zh-CN" sz="4000" b="1" dirty="0" smtClean="0">
                <a:solidFill>
                  <a:srgbClr val="CC3300"/>
                </a:solidFill>
                <a:latin typeface="华文新魏" pitchFamily="2" charset="-122"/>
                <a:ea typeface="华文新魏" pitchFamily="2" charset="-122"/>
              </a:rPr>
              <a:t>Tree Selection Sort</a:t>
            </a:r>
            <a:r>
              <a:rPr lang="zh-CN" altLang="en-US" sz="4000" b="1" dirty="0" smtClean="0">
                <a:solidFill>
                  <a:srgbClr val="CC3300"/>
                </a:solidFill>
                <a:latin typeface="华文新魏" pitchFamily="2" charset="-122"/>
                <a:ea typeface="华文新魏" pitchFamily="2" charset="-122"/>
              </a:rPr>
              <a:t>）</a:t>
            </a:r>
            <a:r>
              <a:rPr lang="en-US" altLang="zh-CN" sz="4000" b="1" dirty="0" smtClean="0">
                <a:solidFill>
                  <a:srgbClr val="CC3300"/>
                </a:solidFill>
                <a:latin typeface="华文新魏" pitchFamily="2" charset="-122"/>
                <a:ea typeface="华文新魏" pitchFamily="2" charset="-122"/>
              </a:rPr>
              <a:t/>
            </a:r>
            <a:br>
              <a:rPr lang="en-US" altLang="zh-CN" sz="4000" b="1" dirty="0" smtClean="0">
                <a:solidFill>
                  <a:srgbClr val="CC3300"/>
                </a:solidFill>
                <a:latin typeface="华文新魏" pitchFamily="2" charset="-122"/>
                <a:ea typeface="华文新魏" pitchFamily="2" charset="-122"/>
              </a:rPr>
            </a:br>
            <a:r>
              <a:rPr lang="zh-CN" altLang="en-US" sz="4000" b="1" dirty="0" smtClean="0">
                <a:solidFill>
                  <a:srgbClr val="CC3300"/>
                </a:solidFill>
                <a:latin typeface="华文新魏" pitchFamily="2" charset="-122"/>
                <a:ea typeface="华文新魏" pitchFamily="2" charset="-122"/>
              </a:rPr>
              <a:t>锦标赛排序（</a:t>
            </a:r>
            <a:r>
              <a:rPr lang="en-US" altLang="zh-CN" sz="4000" b="1" dirty="0" smtClean="0">
                <a:solidFill>
                  <a:srgbClr val="CC3300"/>
                </a:solidFill>
                <a:latin typeface="华文新魏" pitchFamily="2" charset="-122"/>
                <a:ea typeface="华文新魏" pitchFamily="2" charset="-122"/>
              </a:rPr>
              <a:t>Tournament Sort</a:t>
            </a:r>
            <a:r>
              <a:rPr lang="zh-CN" altLang="en-US" sz="4000" b="1" dirty="0" smtClean="0">
                <a:solidFill>
                  <a:srgbClr val="CC3300"/>
                </a:solidFill>
                <a:latin typeface="华文新魏" pitchFamily="2" charset="-122"/>
                <a:ea typeface="华文新魏" pitchFamily="2" charset="-122"/>
              </a:rPr>
              <a:t>）</a:t>
            </a:r>
            <a:endParaRPr lang="en-US" altLang="zh-CN" sz="4000" b="1" dirty="0" smtClean="0">
              <a:solidFill>
                <a:srgbClr val="CC3300"/>
              </a:solidFill>
              <a:latin typeface="华文新魏" pitchFamily="2" charset="-122"/>
              <a:ea typeface="华文新魏" pitchFamily="2" charset="-122"/>
            </a:endParaRPr>
          </a:p>
        </p:txBody>
      </p:sp>
      <p:sp>
        <p:nvSpPr>
          <p:cNvPr id="6" name="Rectangle 2"/>
          <p:cNvSpPr txBox="1">
            <a:spLocks noChangeArrowheads="1"/>
          </p:cNvSpPr>
          <p:nvPr/>
        </p:nvSpPr>
        <p:spPr bwMode="auto">
          <a:xfrm>
            <a:off x="287524" y="1556891"/>
            <a:ext cx="8153400" cy="40683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a:lnSpc>
                <a:spcPct val="105000"/>
              </a:lnSpc>
              <a:spcBef>
                <a:spcPct val="25000"/>
              </a:spcBef>
              <a:buClr>
                <a:srgbClr val="800080"/>
              </a:buClr>
              <a:buSzPct val="50000"/>
              <a:buFont typeface="Wingdings" pitchFamily="2" charset="2"/>
              <a:buChar char="n"/>
            </a:pPr>
            <a:r>
              <a:rPr lang="zh-CN" altLang="en-US" sz="3000" b="1" kern="0" dirty="0" smtClean="0">
                <a:latin typeface="华文楷体" pitchFamily="2" charset="-122"/>
                <a:ea typeface="华文楷体" pitchFamily="2" charset="-122"/>
              </a:rPr>
              <a:t>一种按照锦标赛思想进行选择排序的方法。</a:t>
            </a:r>
            <a:endParaRPr lang="en-US" altLang="zh-CN" sz="3000" b="1" kern="0" dirty="0" smtClean="0">
              <a:latin typeface="华文楷体" pitchFamily="2" charset="-122"/>
              <a:ea typeface="华文楷体" pitchFamily="2" charset="-122"/>
            </a:endParaRPr>
          </a:p>
          <a:p>
            <a:pPr marL="342900" indent="-342900" algn="l">
              <a:lnSpc>
                <a:spcPct val="105000"/>
              </a:lnSpc>
              <a:spcBef>
                <a:spcPct val="25000"/>
              </a:spcBef>
              <a:buClr>
                <a:srgbClr val="800080"/>
              </a:buClr>
              <a:buSzPct val="50000"/>
              <a:buFont typeface="Wingdings" pitchFamily="2" charset="2"/>
              <a:buChar char="n"/>
            </a:pPr>
            <a:r>
              <a:rPr lang="zh-CN" altLang="en-US" sz="3000" b="1" kern="0" dirty="0" smtClean="0">
                <a:solidFill>
                  <a:srgbClr val="00B050"/>
                </a:solidFill>
                <a:latin typeface="华文楷体" pitchFamily="2" charset="-122"/>
                <a:ea typeface="华文楷体" pitchFamily="2" charset="-122"/>
              </a:rPr>
              <a:t>这个过程可以用一棵有</a:t>
            </a:r>
            <a:r>
              <a:rPr lang="en-US" altLang="zh-CN" sz="3000" b="1" kern="0" dirty="0" smtClean="0">
                <a:solidFill>
                  <a:srgbClr val="00B050"/>
                </a:solidFill>
                <a:latin typeface="华文楷体" pitchFamily="2" charset="-122"/>
                <a:ea typeface="华文楷体" pitchFamily="2" charset="-122"/>
              </a:rPr>
              <a:t>n</a:t>
            </a:r>
            <a:r>
              <a:rPr lang="zh-CN" altLang="en-US" sz="3000" b="1" kern="0" dirty="0" smtClean="0">
                <a:solidFill>
                  <a:srgbClr val="00B050"/>
                </a:solidFill>
                <a:latin typeface="华文楷体" pitchFamily="2" charset="-122"/>
                <a:ea typeface="华文楷体" pitchFamily="2" charset="-122"/>
              </a:rPr>
              <a:t>个叶子结点的完全二叉树表示</a:t>
            </a:r>
            <a:endParaRPr lang="en-US" altLang="zh-CN" sz="3000" b="1" kern="0" dirty="0" smtClean="0">
              <a:solidFill>
                <a:srgbClr val="FF0000"/>
              </a:solidFill>
              <a:latin typeface="华文楷体" pitchFamily="2" charset="-122"/>
              <a:ea typeface="华文楷体" pitchFamily="2" charset="-122"/>
            </a:endParaRPr>
          </a:p>
          <a:p>
            <a:pPr indent="806450" algn="l">
              <a:lnSpc>
                <a:spcPct val="105000"/>
              </a:lnSpc>
              <a:spcBef>
                <a:spcPct val="25000"/>
              </a:spcBef>
              <a:buClr>
                <a:srgbClr val="800080"/>
              </a:buClr>
              <a:buSzPct val="50000"/>
            </a:pPr>
            <a:r>
              <a:rPr lang="zh-CN" altLang="en-US" sz="3000" b="1" kern="0" dirty="0" smtClean="0">
                <a:solidFill>
                  <a:srgbClr val="000000"/>
                </a:solidFill>
                <a:latin typeface="华文楷体" pitchFamily="2" charset="-122"/>
                <a:ea typeface="华文楷体" pitchFamily="2" charset="-122"/>
              </a:rPr>
              <a:t>叶节点：待排序元素（选手）</a:t>
            </a:r>
            <a:endParaRPr lang="en-US" altLang="zh-CN" sz="3000" b="1" kern="0" dirty="0" smtClean="0">
              <a:solidFill>
                <a:srgbClr val="000000"/>
              </a:solidFill>
              <a:latin typeface="华文楷体" pitchFamily="2" charset="-122"/>
              <a:ea typeface="华文楷体" pitchFamily="2" charset="-122"/>
            </a:endParaRPr>
          </a:p>
          <a:p>
            <a:pPr indent="806450" algn="l">
              <a:lnSpc>
                <a:spcPct val="105000"/>
              </a:lnSpc>
              <a:spcBef>
                <a:spcPct val="25000"/>
              </a:spcBef>
              <a:buClr>
                <a:srgbClr val="800080"/>
              </a:buClr>
              <a:buSzPct val="50000"/>
            </a:pPr>
            <a:r>
              <a:rPr kumimoji="0" lang="zh-CN" altLang="en-US" sz="3000" b="1" i="0" u="none" strike="noStrike" kern="0" cap="none" spc="0" normalizeH="0" baseline="0" noProof="0" dirty="0" smtClean="0">
                <a:ln>
                  <a:noFill/>
                </a:ln>
                <a:solidFill>
                  <a:srgbClr val="000000"/>
                </a:solidFill>
                <a:effectLst/>
                <a:uLnTx/>
                <a:uFillTx/>
                <a:latin typeface="华文楷体" pitchFamily="2" charset="-122"/>
                <a:ea typeface="华文楷体" pitchFamily="2" charset="-122"/>
              </a:rPr>
              <a:t>内部节点：孩子中的胜者</a:t>
            </a:r>
            <a:endParaRPr kumimoji="0" lang="en-US" altLang="zh-CN" sz="3000" b="1" i="0" u="none" strike="noStrike" kern="0" cap="none" spc="0" normalizeH="0" baseline="0" noProof="0" dirty="0" smtClean="0">
              <a:ln>
                <a:noFill/>
              </a:ln>
              <a:solidFill>
                <a:srgbClr val="000000"/>
              </a:solidFill>
              <a:effectLst/>
              <a:uLnTx/>
              <a:uFillTx/>
              <a:latin typeface="华文楷体" pitchFamily="2" charset="-122"/>
              <a:ea typeface="华文楷体" pitchFamily="2" charset="-122"/>
            </a:endParaRPr>
          </a:p>
          <a:p>
            <a:pPr indent="806450" algn="l">
              <a:lnSpc>
                <a:spcPct val="105000"/>
              </a:lnSpc>
              <a:spcBef>
                <a:spcPct val="25000"/>
              </a:spcBef>
              <a:buClr>
                <a:srgbClr val="800080"/>
              </a:buClr>
              <a:buSzPct val="50000"/>
            </a:pPr>
            <a:r>
              <a:rPr lang="zh-CN" altLang="en-US" sz="3000" b="1" kern="0" dirty="0" smtClean="0">
                <a:solidFill>
                  <a:srgbClr val="000000"/>
                </a:solidFill>
                <a:latin typeface="华文楷体" pitchFamily="2" charset="-122"/>
                <a:ea typeface="华文楷体" pitchFamily="2" charset="-122"/>
              </a:rPr>
              <a:t>判定原则：</a:t>
            </a:r>
            <a:endParaRPr kumimoji="0" lang="en-US" altLang="zh-CN" sz="3000" b="1" i="0" u="none" strike="noStrike" kern="0" cap="none" spc="0" normalizeH="0" baseline="0" noProof="0" dirty="0" smtClean="0">
              <a:ln>
                <a:noFill/>
              </a:ln>
              <a:solidFill>
                <a:srgbClr val="000000"/>
              </a:solidFill>
              <a:effectLst/>
              <a:uLnTx/>
              <a:uFillTx/>
              <a:latin typeface="华文楷体" pitchFamily="2" charset="-122"/>
              <a:ea typeface="华文楷体" pitchFamily="2" charset="-122"/>
            </a:endParaRPr>
          </a:p>
          <a:p>
            <a:pPr marL="342900" indent="-342900" algn="l">
              <a:lnSpc>
                <a:spcPct val="105000"/>
              </a:lnSpc>
              <a:spcBef>
                <a:spcPct val="25000"/>
              </a:spcBef>
              <a:buClr>
                <a:srgbClr val="800080"/>
              </a:buClr>
              <a:buSzPct val="50000"/>
              <a:buFont typeface="Wingdings" pitchFamily="2" charset="2"/>
              <a:buChar char="n"/>
            </a:pPr>
            <a:r>
              <a:rPr lang="zh-CN" altLang="en-US" sz="3000" b="1" kern="0" dirty="0" smtClean="0">
                <a:latin typeface="华文楷体" pitchFamily="2" charset="-122"/>
                <a:ea typeface="华文楷体" pitchFamily="2" charset="-122"/>
              </a:rPr>
              <a:t>这种</a:t>
            </a:r>
            <a:r>
              <a:rPr lang="zh-CN" altLang="en-US" sz="3000" b="1" kern="0" dirty="0">
                <a:latin typeface="华文楷体" pitchFamily="2" charset="-122"/>
                <a:ea typeface="华文楷体" pitchFamily="2" charset="-122"/>
              </a:rPr>
              <a:t>比赛</a:t>
            </a:r>
            <a:r>
              <a:rPr lang="zh-CN" altLang="en-US" sz="3000" b="1" kern="0" dirty="0" smtClean="0">
                <a:latin typeface="华文楷体" pitchFamily="2" charset="-122"/>
                <a:ea typeface="华文楷体" pitchFamily="2" charset="-122"/>
              </a:rPr>
              <a:t>树又称为</a:t>
            </a:r>
            <a:r>
              <a:rPr lang="zh-CN" altLang="en-US" sz="3000" b="1" kern="0" dirty="0" smtClean="0">
                <a:solidFill>
                  <a:srgbClr val="C00000"/>
                </a:solidFill>
                <a:latin typeface="华文楷体" pitchFamily="2" charset="-122"/>
                <a:ea typeface="华文楷体" pitchFamily="2" charset="-122"/>
              </a:rPr>
              <a:t>胜</a:t>
            </a:r>
            <a:r>
              <a:rPr lang="zh-CN" altLang="en-US" sz="3000" b="1" kern="0" dirty="0">
                <a:solidFill>
                  <a:srgbClr val="C00000"/>
                </a:solidFill>
                <a:latin typeface="华文楷体" pitchFamily="2" charset="-122"/>
                <a:ea typeface="华文楷体" pitchFamily="2" charset="-122"/>
              </a:rPr>
              <a:t>者树</a:t>
            </a:r>
            <a:r>
              <a:rPr lang="zh-CN" altLang="en-US" sz="3000" b="1" kern="0" dirty="0">
                <a:latin typeface="华文楷体" pitchFamily="2" charset="-122"/>
                <a:ea typeface="华文楷体" pitchFamily="2" charset="-122"/>
              </a:rPr>
              <a:t>。</a:t>
            </a:r>
          </a:p>
        </p:txBody>
      </p:sp>
    </p:spTree>
    <p:extLst>
      <p:ext uri="{BB962C8B-B14F-4D97-AF65-F5344CB8AC3E}">
        <p14:creationId xmlns:p14="http://schemas.microsoft.com/office/powerpoint/2010/main" val="263754700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type="title"/>
          </p:nvPr>
        </p:nvSpPr>
        <p:spPr>
          <a:xfrm>
            <a:off x="0" y="260648"/>
            <a:ext cx="8496436" cy="1116124"/>
          </a:xfrm>
        </p:spPr>
        <p:txBody>
          <a:bodyPr/>
          <a:lstStyle/>
          <a:p>
            <a:pPr eaLnBrk="1" hangingPunct="1"/>
            <a:r>
              <a:rPr lang="zh-CN" altLang="en-US" sz="4000" b="1" dirty="0" smtClean="0">
                <a:solidFill>
                  <a:srgbClr val="CC3300"/>
                </a:solidFill>
                <a:latin typeface="华文新魏" pitchFamily="2" charset="-122"/>
                <a:ea typeface="华文新魏" pitchFamily="2" charset="-122"/>
              </a:rPr>
              <a:t>树形选择排序（</a:t>
            </a:r>
            <a:r>
              <a:rPr lang="en-US" altLang="zh-CN" sz="4000" b="1" dirty="0" smtClean="0">
                <a:solidFill>
                  <a:srgbClr val="CC3300"/>
                </a:solidFill>
                <a:latin typeface="华文新魏" pitchFamily="2" charset="-122"/>
                <a:ea typeface="华文新魏" pitchFamily="2" charset="-122"/>
              </a:rPr>
              <a:t>Tree Selection Sort</a:t>
            </a:r>
            <a:r>
              <a:rPr lang="zh-CN" altLang="en-US" sz="4000" b="1" dirty="0" smtClean="0">
                <a:solidFill>
                  <a:srgbClr val="CC3300"/>
                </a:solidFill>
                <a:latin typeface="华文新魏" pitchFamily="2" charset="-122"/>
                <a:ea typeface="华文新魏" pitchFamily="2" charset="-122"/>
              </a:rPr>
              <a:t>）</a:t>
            </a:r>
            <a:r>
              <a:rPr lang="en-US" altLang="zh-CN" sz="4000" b="1" dirty="0" smtClean="0">
                <a:solidFill>
                  <a:srgbClr val="CC3300"/>
                </a:solidFill>
                <a:latin typeface="华文新魏" pitchFamily="2" charset="-122"/>
                <a:ea typeface="华文新魏" pitchFamily="2" charset="-122"/>
              </a:rPr>
              <a:t/>
            </a:r>
            <a:br>
              <a:rPr lang="en-US" altLang="zh-CN" sz="4000" b="1" dirty="0" smtClean="0">
                <a:solidFill>
                  <a:srgbClr val="CC3300"/>
                </a:solidFill>
                <a:latin typeface="华文新魏" pitchFamily="2" charset="-122"/>
                <a:ea typeface="华文新魏" pitchFamily="2" charset="-122"/>
              </a:rPr>
            </a:br>
            <a:r>
              <a:rPr lang="zh-CN" altLang="en-US" sz="4000" b="1" dirty="0" smtClean="0">
                <a:solidFill>
                  <a:srgbClr val="CC3300"/>
                </a:solidFill>
                <a:latin typeface="华文新魏" pitchFamily="2" charset="-122"/>
                <a:ea typeface="华文新魏" pitchFamily="2" charset="-122"/>
              </a:rPr>
              <a:t>锦标赛排序（</a:t>
            </a:r>
            <a:r>
              <a:rPr lang="en-US" altLang="zh-CN" sz="4000" b="1" dirty="0" smtClean="0">
                <a:solidFill>
                  <a:srgbClr val="CC3300"/>
                </a:solidFill>
                <a:latin typeface="华文新魏" pitchFamily="2" charset="-122"/>
                <a:ea typeface="华文新魏" pitchFamily="2" charset="-122"/>
              </a:rPr>
              <a:t>Tournament Sort</a:t>
            </a:r>
            <a:r>
              <a:rPr lang="zh-CN" altLang="en-US" sz="4000" b="1" dirty="0" smtClean="0">
                <a:solidFill>
                  <a:srgbClr val="CC3300"/>
                </a:solidFill>
                <a:latin typeface="华文新魏" pitchFamily="2" charset="-122"/>
                <a:ea typeface="华文新魏" pitchFamily="2" charset="-122"/>
              </a:rPr>
              <a:t>）</a:t>
            </a:r>
            <a:endParaRPr lang="en-US" altLang="zh-CN" sz="4000" b="1" dirty="0" smtClean="0">
              <a:solidFill>
                <a:srgbClr val="CC3300"/>
              </a:solidFill>
              <a:latin typeface="华文新魏" pitchFamily="2" charset="-122"/>
              <a:ea typeface="华文新魏" pitchFamily="2" charset="-122"/>
            </a:endParaRPr>
          </a:p>
        </p:txBody>
      </p:sp>
      <p:sp>
        <p:nvSpPr>
          <p:cNvPr id="6" name="Rectangle 2"/>
          <p:cNvSpPr txBox="1">
            <a:spLocks noChangeArrowheads="1"/>
          </p:cNvSpPr>
          <p:nvPr/>
        </p:nvSpPr>
        <p:spPr bwMode="auto">
          <a:xfrm>
            <a:off x="395536" y="1664804"/>
            <a:ext cx="8153400" cy="50764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a:lnSpc>
                <a:spcPct val="105000"/>
              </a:lnSpc>
              <a:spcBef>
                <a:spcPct val="25000"/>
              </a:spcBef>
              <a:buClr>
                <a:srgbClr val="800080"/>
              </a:buClr>
              <a:buSzPct val="50000"/>
              <a:buFont typeface="Wingdings" pitchFamily="2" charset="2"/>
              <a:buChar char="n"/>
            </a:pPr>
            <a:r>
              <a:rPr lang="zh-CN" altLang="en-US" sz="3000" b="1" kern="0" dirty="0" smtClean="0">
                <a:latin typeface="华文楷体" pitchFamily="2" charset="-122"/>
                <a:ea typeface="华文楷体" pitchFamily="2" charset="-122"/>
              </a:rPr>
              <a:t>一种按照锦标赛思想进行选择排序的方法。</a:t>
            </a:r>
            <a:endParaRPr lang="en-US" altLang="zh-CN" sz="3000" b="1" kern="0" dirty="0" smtClean="0">
              <a:latin typeface="华文楷体" pitchFamily="2" charset="-122"/>
              <a:ea typeface="华文楷体" pitchFamily="2" charset="-122"/>
            </a:endParaRPr>
          </a:p>
          <a:p>
            <a:pPr marL="342900" indent="-342900" algn="l">
              <a:lnSpc>
                <a:spcPct val="105000"/>
              </a:lnSpc>
              <a:spcBef>
                <a:spcPct val="25000"/>
              </a:spcBef>
              <a:buClr>
                <a:srgbClr val="800080"/>
              </a:buClr>
              <a:buSzPct val="50000"/>
              <a:buFont typeface="Wingdings" pitchFamily="2" charset="2"/>
              <a:buChar char="n"/>
            </a:pPr>
            <a:r>
              <a:rPr lang="zh-CN" altLang="en-US" sz="3000" b="1" kern="0" dirty="0" smtClean="0">
                <a:solidFill>
                  <a:srgbClr val="00B050"/>
                </a:solidFill>
                <a:latin typeface="华文楷体" pitchFamily="2" charset="-122"/>
                <a:ea typeface="华文楷体" pitchFamily="2" charset="-122"/>
              </a:rPr>
              <a:t>这个过程可以用一棵有</a:t>
            </a:r>
            <a:r>
              <a:rPr lang="en-US" altLang="zh-CN" sz="3000" b="1" kern="0" dirty="0" smtClean="0">
                <a:solidFill>
                  <a:srgbClr val="00B050"/>
                </a:solidFill>
                <a:latin typeface="华文楷体" pitchFamily="2" charset="-122"/>
                <a:ea typeface="华文楷体" pitchFamily="2" charset="-122"/>
              </a:rPr>
              <a:t>n</a:t>
            </a:r>
            <a:r>
              <a:rPr lang="zh-CN" altLang="en-US" sz="3000" b="1" kern="0" dirty="0" smtClean="0">
                <a:solidFill>
                  <a:srgbClr val="00B050"/>
                </a:solidFill>
                <a:latin typeface="华文楷体" pitchFamily="2" charset="-122"/>
                <a:ea typeface="华文楷体" pitchFamily="2" charset="-122"/>
              </a:rPr>
              <a:t>个叶子结点的完全二叉树表示</a:t>
            </a:r>
            <a:r>
              <a:rPr lang="en-US" altLang="zh-CN" sz="3000" b="1" kern="0" dirty="0" smtClean="0">
                <a:solidFill>
                  <a:srgbClr val="00B050"/>
                </a:solidFill>
                <a:latin typeface="华文楷体" pitchFamily="2" charset="-122"/>
                <a:ea typeface="华文楷体" pitchFamily="2" charset="-122"/>
              </a:rPr>
              <a:t>——</a:t>
            </a:r>
            <a:r>
              <a:rPr lang="zh-CN" altLang="en-US" sz="3000" b="1" kern="0" dirty="0" smtClean="0">
                <a:solidFill>
                  <a:srgbClr val="C00000"/>
                </a:solidFill>
                <a:latin typeface="华文楷体" pitchFamily="2" charset="-122"/>
                <a:ea typeface="华文楷体" pitchFamily="2" charset="-122"/>
              </a:rPr>
              <a:t>锦标赛树</a:t>
            </a:r>
            <a:endParaRPr lang="en-US" altLang="zh-CN" sz="3000" b="1" kern="0" dirty="0" smtClean="0">
              <a:solidFill>
                <a:srgbClr val="C00000"/>
              </a:solidFill>
              <a:latin typeface="华文楷体" pitchFamily="2" charset="-122"/>
              <a:ea typeface="华文楷体" pitchFamily="2" charset="-122"/>
            </a:endParaRPr>
          </a:p>
          <a:p>
            <a:pPr indent="806450" algn="l">
              <a:lnSpc>
                <a:spcPct val="105000"/>
              </a:lnSpc>
              <a:spcBef>
                <a:spcPct val="25000"/>
              </a:spcBef>
              <a:buClr>
                <a:srgbClr val="800080"/>
              </a:buClr>
              <a:buSzPct val="50000"/>
            </a:pPr>
            <a:r>
              <a:rPr lang="zh-CN" altLang="en-US" sz="3000" b="1" kern="0" dirty="0" smtClean="0">
                <a:solidFill>
                  <a:srgbClr val="000000"/>
                </a:solidFill>
                <a:latin typeface="华文楷体" pitchFamily="2" charset="-122"/>
                <a:ea typeface="华文楷体" pitchFamily="2" charset="-122"/>
              </a:rPr>
              <a:t>叶节点：待排序元素（选手）</a:t>
            </a:r>
            <a:endParaRPr lang="en-US" altLang="zh-CN" sz="3000" b="1" kern="0" dirty="0" smtClean="0">
              <a:solidFill>
                <a:srgbClr val="000000"/>
              </a:solidFill>
              <a:latin typeface="华文楷体" pitchFamily="2" charset="-122"/>
              <a:ea typeface="华文楷体" pitchFamily="2" charset="-122"/>
            </a:endParaRPr>
          </a:p>
          <a:p>
            <a:pPr indent="806450" algn="l">
              <a:lnSpc>
                <a:spcPct val="105000"/>
              </a:lnSpc>
              <a:spcBef>
                <a:spcPct val="25000"/>
              </a:spcBef>
              <a:buClr>
                <a:srgbClr val="800080"/>
              </a:buClr>
              <a:buSzPct val="50000"/>
            </a:pPr>
            <a:r>
              <a:rPr kumimoji="0" lang="zh-CN" altLang="en-US" sz="3000" b="1" i="0" u="none" strike="noStrike" kern="0" cap="none" spc="0" normalizeH="0" baseline="0" noProof="0" dirty="0" smtClean="0">
                <a:ln>
                  <a:noFill/>
                </a:ln>
                <a:solidFill>
                  <a:srgbClr val="000000"/>
                </a:solidFill>
                <a:effectLst/>
                <a:uLnTx/>
                <a:uFillTx/>
                <a:latin typeface="华文楷体" pitchFamily="2" charset="-122"/>
                <a:ea typeface="华文楷体" pitchFamily="2" charset="-122"/>
              </a:rPr>
              <a:t>内部节点：孩子中的胜者</a:t>
            </a:r>
            <a:endParaRPr kumimoji="0" lang="en-US" altLang="zh-CN" sz="3000" b="1" i="0" u="none" strike="noStrike" kern="0" cap="none" spc="0" normalizeH="0" baseline="0" noProof="0" dirty="0" smtClean="0">
              <a:ln>
                <a:noFill/>
              </a:ln>
              <a:solidFill>
                <a:srgbClr val="000000"/>
              </a:solidFill>
              <a:effectLst/>
              <a:uLnTx/>
              <a:uFillTx/>
              <a:latin typeface="华文楷体" pitchFamily="2" charset="-122"/>
              <a:ea typeface="华文楷体" pitchFamily="2" charset="-122"/>
            </a:endParaRPr>
          </a:p>
          <a:p>
            <a:pPr indent="806450" algn="l">
              <a:lnSpc>
                <a:spcPct val="105000"/>
              </a:lnSpc>
              <a:spcBef>
                <a:spcPct val="25000"/>
              </a:spcBef>
              <a:buClr>
                <a:srgbClr val="800080"/>
              </a:buClr>
              <a:buSzPct val="50000"/>
            </a:pPr>
            <a:r>
              <a:rPr lang="zh-CN" altLang="en-US" sz="3000" b="1" kern="0" dirty="0" smtClean="0">
                <a:solidFill>
                  <a:srgbClr val="000000"/>
                </a:solidFill>
                <a:latin typeface="华文楷体" pitchFamily="2" charset="-122"/>
                <a:ea typeface="华文楷体" pitchFamily="2" charset="-122"/>
              </a:rPr>
              <a:t>判定原则：</a:t>
            </a:r>
            <a:endParaRPr kumimoji="0" lang="en-US" altLang="zh-CN" sz="3000" b="1" i="0" u="none" strike="noStrike" kern="0" cap="none" spc="0" normalizeH="0" baseline="0" noProof="0" dirty="0" smtClean="0">
              <a:ln>
                <a:noFill/>
              </a:ln>
              <a:solidFill>
                <a:srgbClr val="000000"/>
              </a:solidFill>
              <a:effectLst/>
              <a:uLnTx/>
              <a:uFillTx/>
              <a:latin typeface="华文楷体" pitchFamily="2" charset="-122"/>
              <a:ea typeface="华文楷体" pitchFamily="2" charset="-122"/>
            </a:endParaRPr>
          </a:p>
          <a:p>
            <a:pPr marL="342900" indent="-342900" algn="l">
              <a:lnSpc>
                <a:spcPct val="105000"/>
              </a:lnSpc>
              <a:spcBef>
                <a:spcPct val="25000"/>
              </a:spcBef>
              <a:buClr>
                <a:srgbClr val="800080"/>
              </a:buClr>
              <a:buSzPct val="50000"/>
              <a:buFont typeface="Wingdings" pitchFamily="2" charset="2"/>
              <a:buChar char="n"/>
            </a:pPr>
            <a:r>
              <a:rPr lang="zh-CN" altLang="en-US" sz="3000" b="1" kern="0" dirty="0" smtClean="0">
                <a:latin typeface="华文楷体" pitchFamily="2" charset="-122"/>
                <a:ea typeface="华文楷体" pitchFamily="2" charset="-122"/>
              </a:rPr>
              <a:t>这种</a:t>
            </a:r>
            <a:r>
              <a:rPr lang="zh-CN" altLang="en-US" sz="3000" b="1" kern="0" dirty="0">
                <a:latin typeface="华文楷体" pitchFamily="2" charset="-122"/>
                <a:ea typeface="华文楷体" pitchFamily="2" charset="-122"/>
              </a:rPr>
              <a:t>比赛</a:t>
            </a:r>
            <a:r>
              <a:rPr lang="zh-CN" altLang="en-US" sz="3000" b="1" kern="0" dirty="0" smtClean="0">
                <a:latin typeface="华文楷体" pitchFamily="2" charset="-122"/>
                <a:ea typeface="华文楷体" pitchFamily="2" charset="-122"/>
              </a:rPr>
              <a:t>树又称为</a:t>
            </a:r>
            <a:r>
              <a:rPr lang="zh-CN" altLang="en-US" sz="3000" b="1" kern="0" dirty="0" smtClean="0">
                <a:solidFill>
                  <a:srgbClr val="C00000"/>
                </a:solidFill>
                <a:latin typeface="华文楷体" pitchFamily="2" charset="-122"/>
                <a:ea typeface="华文楷体" pitchFamily="2" charset="-122"/>
              </a:rPr>
              <a:t>胜</a:t>
            </a:r>
            <a:r>
              <a:rPr lang="zh-CN" altLang="en-US" sz="3000" b="1" kern="0" dirty="0">
                <a:solidFill>
                  <a:srgbClr val="C00000"/>
                </a:solidFill>
                <a:latin typeface="华文楷体" pitchFamily="2" charset="-122"/>
                <a:ea typeface="华文楷体" pitchFamily="2" charset="-122"/>
              </a:rPr>
              <a:t>者树</a:t>
            </a:r>
            <a:r>
              <a:rPr lang="zh-CN" altLang="en-US" sz="3000" b="1" kern="0" dirty="0">
                <a:latin typeface="华文楷体" pitchFamily="2" charset="-122"/>
                <a:ea typeface="华文楷体" pitchFamily="2" charset="-122"/>
              </a:rPr>
              <a:t>。</a:t>
            </a:r>
          </a:p>
        </p:txBody>
      </p:sp>
    </p:spTree>
    <p:extLst>
      <p:ext uri="{BB962C8B-B14F-4D97-AF65-F5344CB8AC3E}">
        <p14:creationId xmlns:p14="http://schemas.microsoft.com/office/powerpoint/2010/main" val="1009284865"/>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Line 19"/>
          <p:cNvSpPr>
            <a:spLocks noChangeShapeType="1"/>
          </p:cNvSpPr>
          <p:nvPr/>
        </p:nvSpPr>
        <p:spPr bwMode="auto">
          <a:xfrm>
            <a:off x="1730376" y="4196023"/>
            <a:ext cx="228600" cy="762000"/>
          </a:xfrm>
          <a:prstGeom prst="line">
            <a:avLst/>
          </a:prstGeom>
          <a:noFill/>
          <a:ln w="28575">
            <a:solidFill>
              <a:schemeClr val="tx1"/>
            </a:solidFill>
            <a:round/>
            <a:headEnd/>
            <a:tailEnd/>
          </a:ln>
        </p:spPr>
        <p:txBody>
          <a:bodyPr wrap="none" anchor="ctr"/>
          <a:lstStyle/>
          <a:p>
            <a:endParaRPr lang="zh-CN" altLang="en-US"/>
          </a:p>
        </p:txBody>
      </p:sp>
      <p:sp>
        <p:nvSpPr>
          <p:cNvPr id="18" name="Line 20"/>
          <p:cNvSpPr>
            <a:spLocks noChangeShapeType="1"/>
          </p:cNvSpPr>
          <p:nvPr/>
        </p:nvSpPr>
        <p:spPr bwMode="auto">
          <a:xfrm flipH="1">
            <a:off x="1120776" y="4119823"/>
            <a:ext cx="304800" cy="838200"/>
          </a:xfrm>
          <a:prstGeom prst="line">
            <a:avLst/>
          </a:prstGeom>
          <a:noFill/>
          <a:ln w="28575">
            <a:solidFill>
              <a:schemeClr val="tx1"/>
            </a:solidFill>
            <a:round/>
            <a:headEnd/>
            <a:tailEnd/>
          </a:ln>
        </p:spPr>
        <p:txBody>
          <a:bodyPr wrap="none" anchor="ctr"/>
          <a:lstStyle/>
          <a:p>
            <a:endParaRPr lang="zh-CN" altLang="en-US"/>
          </a:p>
        </p:txBody>
      </p:sp>
      <p:sp>
        <p:nvSpPr>
          <p:cNvPr id="78852" name="Rectangle 3"/>
          <p:cNvSpPr>
            <a:spLocks noGrp="1" noChangeArrowheads="1"/>
          </p:cNvSpPr>
          <p:nvPr>
            <p:ph type="title"/>
          </p:nvPr>
        </p:nvSpPr>
        <p:spPr>
          <a:xfrm>
            <a:off x="-29844" y="-98909"/>
            <a:ext cx="8229600" cy="1008063"/>
          </a:xfrm>
        </p:spPr>
        <p:txBody>
          <a:bodyPr/>
          <a:lstStyle/>
          <a:p>
            <a:pPr eaLnBrk="1" hangingPunct="1"/>
            <a:r>
              <a:rPr lang="zh-CN" altLang="en-US" sz="4000" b="1" dirty="0" smtClean="0">
                <a:solidFill>
                  <a:srgbClr val="CC3300"/>
                </a:solidFill>
                <a:latin typeface="华文新魏" pitchFamily="2" charset="-122"/>
                <a:ea typeface="华文新魏" pitchFamily="2" charset="-122"/>
              </a:rPr>
              <a:t>锦标赛选择</a:t>
            </a:r>
            <a:endParaRPr lang="en-US" altLang="zh-CN" sz="4000" b="1" dirty="0" smtClean="0">
              <a:solidFill>
                <a:srgbClr val="CC3300"/>
              </a:solidFill>
              <a:latin typeface="华文新魏" pitchFamily="2" charset="-122"/>
              <a:ea typeface="华文新魏" pitchFamily="2" charset="-122"/>
            </a:endParaRPr>
          </a:p>
        </p:txBody>
      </p:sp>
      <p:sp>
        <p:nvSpPr>
          <p:cNvPr id="7" name="Line 6"/>
          <p:cNvSpPr>
            <a:spLocks noChangeShapeType="1"/>
          </p:cNvSpPr>
          <p:nvPr/>
        </p:nvSpPr>
        <p:spPr bwMode="auto">
          <a:xfrm>
            <a:off x="4930776" y="2672023"/>
            <a:ext cx="1600200" cy="457200"/>
          </a:xfrm>
          <a:prstGeom prst="line">
            <a:avLst/>
          </a:prstGeom>
          <a:noFill/>
          <a:ln w="28575">
            <a:solidFill>
              <a:schemeClr val="tx1"/>
            </a:solidFill>
            <a:round/>
            <a:headEnd/>
            <a:tailEnd/>
          </a:ln>
        </p:spPr>
        <p:txBody>
          <a:bodyPr wrap="none" anchor="ctr"/>
          <a:lstStyle/>
          <a:p>
            <a:endParaRPr lang="zh-CN" altLang="en-US"/>
          </a:p>
        </p:txBody>
      </p:sp>
      <p:sp>
        <p:nvSpPr>
          <p:cNvPr id="8" name="Line 7"/>
          <p:cNvSpPr>
            <a:spLocks noChangeShapeType="1"/>
          </p:cNvSpPr>
          <p:nvPr/>
        </p:nvSpPr>
        <p:spPr bwMode="auto">
          <a:xfrm flipV="1">
            <a:off x="2873376" y="2672023"/>
            <a:ext cx="1600200" cy="533400"/>
          </a:xfrm>
          <a:prstGeom prst="line">
            <a:avLst/>
          </a:prstGeom>
          <a:noFill/>
          <a:ln w="28575">
            <a:solidFill>
              <a:schemeClr val="tx1"/>
            </a:solidFill>
            <a:round/>
            <a:headEnd/>
            <a:tailEnd/>
          </a:ln>
        </p:spPr>
        <p:txBody>
          <a:bodyPr wrap="none" anchor="ctr"/>
          <a:lstStyle/>
          <a:p>
            <a:endParaRPr lang="zh-CN" altLang="en-US"/>
          </a:p>
        </p:txBody>
      </p:sp>
      <p:sp>
        <p:nvSpPr>
          <p:cNvPr id="9" name="Line 8"/>
          <p:cNvSpPr>
            <a:spLocks noChangeShapeType="1"/>
          </p:cNvSpPr>
          <p:nvPr/>
        </p:nvSpPr>
        <p:spPr bwMode="auto">
          <a:xfrm flipH="1">
            <a:off x="5768976" y="3357823"/>
            <a:ext cx="762000" cy="533400"/>
          </a:xfrm>
          <a:prstGeom prst="line">
            <a:avLst/>
          </a:prstGeom>
          <a:noFill/>
          <a:ln w="28575">
            <a:solidFill>
              <a:schemeClr val="tx1"/>
            </a:solidFill>
            <a:round/>
            <a:headEnd/>
            <a:tailEnd/>
          </a:ln>
        </p:spPr>
        <p:txBody>
          <a:bodyPr wrap="none" anchor="ctr"/>
          <a:lstStyle/>
          <a:p>
            <a:endParaRPr lang="zh-CN" altLang="en-US"/>
          </a:p>
        </p:txBody>
      </p:sp>
      <p:sp>
        <p:nvSpPr>
          <p:cNvPr id="10" name="Line 9"/>
          <p:cNvSpPr>
            <a:spLocks noChangeShapeType="1"/>
          </p:cNvSpPr>
          <p:nvPr/>
        </p:nvSpPr>
        <p:spPr bwMode="auto">
          <a:xfrm>
            <a:off x="2720976" y="3357823"/>
            <a:ext cx="685800" cy="457200"/>
          </a:xfrm>
          <a:prstGeom prst="line">
            <a:avLst/>
          </a:prstGeom>
          <a:noFill/>
          <a:ln w="28575">
            <a:solidFill>
              <a:schemeClr val="tx1"/>
            </a:solidFill>
            <a:round/>
            <a:headEnd/>
            <a:tailEnd/>
          </a:ln>
        </p:spPr>
        <p:txBody>
          <a:bodyPr wrap="none" anchor="ctr"/>
          <a:lstStyle/>
          <a:p>
            <a:endParaRPr lang="zh-CN" altLang="en-US"/>
          </a:p>
        </p:txBody>
      </p:sp>
      <p:sp>
        <p:nvSpPr>
          <p:cNvPr id="11" name="Line 10"/>
          <p:cNvSpPr>
            <a:spLocks noChangeShapeType="1"/>
          </p:cNvSpPr>
          <p:nvPr/>
        </p:nvSpPr>
        <p:spPr bwMode="auto">
          <a:xfrm>
            <a:off x="6911976" y="3357823"/>
            <a:ext cx="762000" cy="533400"/>
          </a:xfrm>
          <a:prstGeom prst="line">
            <a:avLst/>
          </a:prstGeom>
          <a:noFill/>
          <a:ln w="28575">
            <a:solidFill>
              <a:schemeClr val="tx1"/>
            </a:solidFill>
            <a:round/>
            <a:headEnd/>
            <a:tailEnd/>
          </a:ln>
        </p:spPr>
        <p:txBody>
          <a:bodyPr wrap="none" anchor="ctr"/>
          <a:lstStyle/>
          <a:p>
            <a:endParaRPr lang="zh-CN" altLang="en-US"/>
          </a:p>
        </p:txBody>
      </p:sp>
      <p:sp>
        <p:nvSpPr>
          <p:cNvPr id="12" name="Line 11"/>
          <p:cNvSpPr>
            <a:spLocks noChangeShapeType="1"/>
          </p:cNvSpPr>
          <p:nvPr/>
        </p:nvSpPr>
        <p:spPr bwMode="auto">
          <a:xfrm flipH="1">
            <a:off x="1730376" y="3434023"/>
            <a:ext cx="685800" cy="457200"/>
          </a:xfrm>
          <a:prstGeom prst="line">
            <a:avLst/>
          </a:prstGeom>
          <a:noFill/>
          <a:ln w="28575">
            <a:solidFill>
              <a:schemeClr val="tx1"/>
            </a:solidFill>
            <a:round/>
            <a:headEnd/>
            <a:tailEnd/>
          </a:ln>
        </p:spPr>
        <p:txBody>
          <a:bodyPr wrap="none" anchor="ctr"/>
          <a:lstStyle/>
          <a:p>
            <a:endParaRPr lang="zh-CN" altLang="en-US"/>
          </a:p>
        </p:txBody>
      </p:sp>
      <p:sp>
        <p:nvSpPr>
          <p:cNvPr id="13" name="Line 12"/>
          <p:cNvSpPr>
            <a:spLocks noChangeShapeType="1"/>
          </p:cNvSpPr>
          <p:nvPr/>
        </p:nvSpPr>
        <p:spPr bwMode="auto">
          <a:xfrm flipH="1">
            <a:off x="3178176" y="4119823"/>
            <a:ext cx="304800" cy="838200"/>
          </a:xfrm>
          <a:prstGeom prst="line">
            <a:avLst/>
          </a:prstGeom>
          <a:noFill/>
          <a:ln w="28575">
            <a:solidFill>
              <a:schemeClr val="tx1"/>
            </a:solidFill>
            <a:round/>
            <a:headEnd/>
            <a:tailEnd/>
          </a:ln>
        </p:spPr>
        <p:txBody>
          <a:bodyPr wrap="none" anchor="ctr"/>
          <a:lstStyle/>
          <a:p>
            <a:endParaRPr lang="zh-CN" altLang="en-US"/>
          </a:p>
        </p:txBody>
      </p:sp>
      <p:sp>
        <p:nvSpPr>
          <p:cNvPr id="14" name="Line 13"/>
          <p:cNvSpPr>
            <a:spLocks noChangeShapeType="1"/>
          </p:cNvSpPr>
          <p:nvPr/>
        </p:nvSpPr>
        <p:spPr bwMode="auto">
          <a:xfrm flipH="1">
            <a:off x="5159376" y="4119823"/>
            <a:ext cx="304800" cy="838200"/>
          </a:xfrm>
          <a:prstGeom prst="line">
            <a:avLst/>
          </a:prstGeom>
          <a:noFill/>
          <a:ln w="28575">
            <a:solidFill>
              <a:schemeClr val="tx1"/>
            </a:solidFill>
            <a:round/>
            <a:headEnd/>
            <a:tailEnd/>
          </a:ln>
        </p:spPr>
        <p:txBody>
          <a:bodyPr wrap="none" anchor="ctr"/>
          <a:lstStyle/>
          <a:p>
            <a:endParaRPr lang="zh-CN" altLang="en-US"/>
          </a:p>
        </p:txBody>
      </p:sp>
      <p:sp>
        <p:nvSpPr>
          <p:cNvPr id="15" name="Line 17"/>
          <p:cNvSpPr>
            <a:spLocks noChangeShapeType="1"/>
          </p:cNvSpPr>
          <p:nvPr/>
        </p:nvSpPr>
        <p:spPr bwMode="auto">
          <a:xfrm>
            <a:off x="5768976" y="4196023"/>
            <a:ext cx="228600" cy="762000"/>
          </a:xfrm>
          <a:prstGeom prst="line">
            <a:avLst/>
          </a:prstGeom>
          <a:noFill/>
          <a:ln w="28575">
            <a:solidFill>
              <a:schemeClr val="tx1"/>
            </a:solidFill>
            <a:round/>
            <a:headEnd/>
            <a:tailEnd/>
          </a:ln>
        </p:spPr>
        <p:txBody>
          <a:bodyPr wrap="none" anchor="ctr"/>
          <a:lstStyle/>
          <a:p>
            <a:endParaRPr lang="zh-CN" altLang="en-US"/>
          </a:p>
        </p:txBody>
      </p:sp>
      <p:sp>
        <p:nvSpPr>
          <p:cNvPr id="16" name="Line 18"/>
          <p:cNvSpPr>
            <a:spLocks noChangeShapeType="1"/>
          </p:cNvSpPr>
          <p:nvPr/>
        </p:nvSpPr>
        <p:spPr bwMode="auto">
          <a:xfrm>
            <a:off x="3787776" y="4196023"/>
            <a:ext cx="228600" cy="762000"/>
          </a:xfrm>
          <a:prstGeom prst="line">
            <a:avLst/>
          </a:prstGeom>
          <a:noFill/>
          <a:ln w="28575">
            <a:solidFill>
              <a:schemeClr val="tx1"/>
            </a:solidFill>
            <a:round/>
            <a:headEnd/>
            <a:tailEnd/>
          </a:ln>
        </p:spPr>
        <p:txBody>
          <a:bodyPr wrap="none" anchor="ctr"/>
          <a:lstStyle/>
          <a:p>
            <a:endParaRPr lang="zh-CN" altLang="en-US"/>
          </a:p>
        </p:txBody>
      </p:sp>
      <p:sp>
        <p:nvSpPr>
          <p:cNvPr id="20" name="Text Box 22"/>
          <p:cNvSpPr txBox="1">
            <a:spLocks noChangeArrowheads="1"/>
          </p:cNvSpPr>
          <p:nvPr/>
        </p:nvSpPr>
        <p:spPr bwMode="auto">
          <a:xfrm>
            <a:off x="4008438" y="1783668"/>
            <a:ext cx="1271588" cy="519113"/>
          </a:xfrm>
          <a:prstGeom prst="rect">
            <a:avLst/>
          </a:prstGeom>
          <a:noFill/>
          <a:ln w="9525">
            <a:noFill/>
            <a:miter lim="800000"/>
            <a:headEnd/>
            <a:tailEnd/>
          </a:ln>
        </p:spPr>
        <p:txBody>
          <a:bodyPr wrap="none">
            <a:spAutoFit/>
          </a:bodyPr>
          <a:lstStyle/>
          <a:p>
            <a:pPr algn="l">
              <a:defRPr/>
            </a:pPr>
            <a:r>
              <a:rPr kumimoji="1" lang="en-US" altLang="zh-CN" sz="2400" b="1" dirty="0">
                <a:solidFill>
                  <a:schemeClr val="tx2"/>
                </a:solidFill>
                <a:latin typeface="Times New Roman" pitchFamily="18" charset="0"/>
              </a:rPr>
              <a:t>Winner</a:t>
            </a:r>
            <a:r>
              <a:rPr kumimoji="1" lang="en-US" altLang="zh-CN" sz="2800" b="1" i="1" dirty="0">
                <a:effectLst>
                  <a:outerShdw blurRad="38100" dist="38100" dir="2700000" algn="tl">
                    <a:srgbClr val="C0C0C0"/>
                  </a:outerShdw>
                </a:effectLst>
                <a:latin typeface="Times New Roman" pitchFamily="18" charset="0"/>
              </a:rPr>
              <a:t> </a:t>
            </a:r>
            <a:endParaRPr kumimoji="1" lang="en-US" altLang="zh-CN" sz="2800" b="1" dirty="0">
              <a:effectLst>
                <a:outerShdw blurRad="38100" dist="38100" dir="2700000" algn="tl">
                  <a:srgbClr val="C0C0C0"/>
                </a:outerShdw>
              </a:effectLst>
              <a:latin typeface="Times New Roman" pitchFamily="18" charset="0"/>
            </a:endParaRPr>
          </a:p>
        </p:txBody>
      </p:sp>
      <p:sp>
        <p:nvSpPr>
          <p:cNvPr id="26" name="Rectangle 29"/>
          <p:cNvSpPr>
            <a:spLocks noChangeArrowheads="1"/>
          </p:cNvSpPr>
          <p:nvPr/>
        </p:nvSpPr>
        <p:spPr bwMode="auto">
          <a:xfrm>
            <a:off x="587376" y="4881823"/>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ZHAO</a:t>
            </a:r>
            <a:endParaRPr kumimoji="1" lang="en-US" altLang="zh-CN" sz="2000" dirty="0">
              <a:solidFill>
                <a:srgbClr val="000000"/>
              </a:solidFill>
              <a:latin typeface="Times New Roman" pitchFamily="18" charset="0"/>
              <a:ea typeface="宋体" pitchFamily="2" charset="-122"/>
            </a:endParaRPr>
          </a:p>
        </p:txBody>
      </p:sp>
      <p:sp>
        <p:nvSpPr>
          <p:cNvPr id="27" name="Rectangle 30"/>
          <p:cNvSpPr>
            <a:spLocks noChangeArrowheads="1"/>
          </p:cNvSpPr>
          <p:nvPr/>
        </p:nvSpPr>
        <p:spPr bwMode="auto">
          <a:xfrm>
            <a:off x="1654176" y="4881823"/>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CHA</a:t>
            </a:r>
            <a:endParaRPr kumimoji="1" lang="en-US" altLang="zh-CN" sz="2000" dirty="0">
              <a:solidFill>
                <a:srgbClr val="000000"/>
              </a:solidFill>
              <a:latin typeface="Times New Roman" pitchFamily="18" charset="0"/>
              <a:ea typeface="宋体" pitchFamily="2" charset="-122"/>
            </a:endParaRPr>
          </a:p>
        </p:txBody>
      </p:sp>
      <p:sp>
        <p:nvSpPr>
          <p:cNvPr id="28" name="Rectangle 31"/>
          <p:cNvSpPr>
            <a:spLocks noChangeArrowheads="1"/>
          </p:cNvSpPr>
          <p:nvPr/>
        </p:nvSpPr>
        <p:spPr bwMode="auto">
          <a:xfrm>
            <a:off x="2644776" y="4881823"/>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LIU</a:t>
            </a:r>
            <a:endParaRPr kumimoji="1" lang="en-US" altLang="zh-CN" sz="2000" dirty="0">
              <a:solidFill>
                <a:srgbClr val="000000"/>
              </a:solidFill>
              <a:latin typeface="Times New Roman" pitchFamily="18" charset="0"/>
              <a:ea typeface="宋体" pitchFamily="2" charset="-122"/>
            </a:endParaRPr>
          </a:p>
        </p:txBody>
      </p:sp>
      <p:sp>
        <p:nvSpPr>
          <p:cNvPr id="29" name="Rectangle 32"/>
          <p:cNvSpPr>
            <a:spLocks noChangeArrowheads="1"/>
          </p:cNvSpPr>
          <p:nvPr/>
        </p:nvSpPr>
        <p:spPr bwMode="auto">
          <a:xfrm>
            <a:off x="3711576" y="4881823"/>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BAO</a:t>
            </a:r>
            <a:endParaRPr kumimoji="1" lang="en-US" altLang="zh-CN" sz="2000" dirty="0">
              <a:solidFill>
                <a:srgbClr val="000000"/>
              </a:solidFill>
              <a:latin typeface="Times New Roman" pitchFamily="18" charset="0"/>
              <a:ea typeface="宋体" pitchFamily="2" charset="-122"/>
            </a:endParaRPr>
          </a:p>
        </p:txBody>
      </p:sp>
      <p:sp>
        <p:nvSpPr>
          <p:cNvPr id="30" name="Rectangle 33"/>
          <p:cNvSpPr>
            <a:spLocks noChangeArrowheads="1"/>
          </p:cNvSpPr>
          <p:nvPr/>
        </p:nvSpPr>
        <p:spPr bwMode="auto">
          <a:xfrm>
            <a:off x="4702176" y="4881823"/>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DIAO</a:t>
            </a:r>
            <a:endParaRPr kumimoji="1" lang="en-US" altLang="zh-CN" sz="2000" dirty="0">
              <a:solidFill>
                <a:srgbClr val="000000"/>
              </a:solidFill>
              <a:latin typeface="Times New Roman" pitchFamily="18" charset="0"/>
              <a:ea typeface="宋体" pitchFamily="2" charset="-122"/>
            </a:endParaRPr>
          </a:p>
        </p:txBody>
      </p:sp>
      <p:sp>
        <p:nvSpPr>
          <p:cNvPr id="31" name="Rectangle 34"/>
          <p:cNvSpPr>
            <a:spLocks noChangeArrowheads="1"/>
          </p:cNvSpPr>
          <p:nvPr/>
        </p:nvSpPr>
        <p:spPr bwMode="auto">
          <a:xfrm>
            <a:off x="5768976" y="4881823"/>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YANG</a:t>
            </a:r>
            <a:endParaRPr kumimoji="1" lang="en-US" altLang="zh-CN" sz="2000" dirty="0">
              <a:solidFill>
                <a:srgbClr val="000000"/>
              </a:solidFill>
              <a:latin typeface="Times New Roman" pitchFamily="18" charset="0"/>
              <a:ea typeface="宋体" pitchFamily="2" charset="-122"/>
            </a:endParaRPr>
          </a:p>
        </p:txBody>
      </p:sp>
      <p:sp>
        <p:nvSpPr>
          <p:cNvPr id="41" name="Rectangle 34"/>
          <p:cNvSpPr>
            <a:spLocks noChangeArrowheads="1"/>
          </p:cNvSpPr>
          <p:nvPr/>
        </p:nvSpPr>
        <p:spPr bwMode="auto">
          <a:xfrm>
            <a:off x="7056276" y="4894969"/>
            <a:ext cx="702852" cy="478247"/>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XUE</a:t>
            </a:r>
            <a:endParaRPr kumimoji="1" lang="en-US" altLang="zh-CN" sz="2000" dirty="0">
              <a:solidFill>
                <a:srgbClr val="000000"/>
              </a:solidFill>
              <a:latin typeface="Times New Roman" pitchFamily="18" charset="0"/>
              <a:ea typeface="宋体" pitchFamily="2" charset="-122"/>
            </a:endParaRPr>
          </a:p>
        </p:txBody>
      </p:sp>
      <p:sp>
        <p:nvSpPr>
          <p:cNvPr id="42" name="Rectangle 34"/>
          <p:cNvSpPr>
            <a:spLocks noChangeArrowheads="1"/>
          </p:cNvSpPr>
          <p:nvPr/>
        </p:nvSpPr>
        <p:spPr bwMode="auto">
          <a:xfrm>
            <a:off x="8028384" y="4905164"/>
            <a:ext cx="792088" cy="468052"/>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WANG</a:t>
            </a:r>
            <a:endParaRPr kumimoji="1" lang="en-US" altLang="zh-CN" sz="2000" dirty="0">
              <a:solidFill>
                <a:srgbClr val="000000"/>
              </a:solidFill>
              <a:latin typeface="Times New Roman" pitchFamily="18" charset="0"/>
              <a:ea typeface="宋体" pitchFamily="2" charset="-122"/>
            </a:endParaRPr>
          </a:p>
        </p:txBody>
      </p:sp>
      <p:sp>
        <p:nvSpPr>
          <p:cNvPr id="43" name="Rectangle 30"/>
          <p:cNvSpPr>
            <a:spLocks noChangeArrowheads="1"/>
          </p:cNvSpPr>
          <p:nvPr/>
        </p:nvSpPr>
        <p:spPr bwMode="auto">
          <a:xfrm>
            <a:off x="1223628" y="3835896"/>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CHA</a:t>
            </a:r>
            <a:endParaRPr kumimoji="1" lang="en-US" altLang="zh-CN" sz="2000" dirty="0">
              <a:solidFill>
                <a:srgbClr val="000000"/>
              </a:solidFill>
              <a:latin typeface="Times New Roman" pitchFamily="18" charset="0"/>
              <a:ea typeface="宋体" pitchFamily="2" charset="-122"/>
            </a:endParaRPr>
          </a:p>
        </p:txBody>
      </p:sp>
      <p:sp>
        <p:nvSpPr>
          <p:cNvPr id="44" name="Rectangle 32"/>
          <p:cNvSpPr>
            <a:spLocks noChangeArrowheads="1"/>
          </p:cNvSpPr>
          <p:nvPr/>
        </p:nvSpPr>
        <p:spPr bwMode="auto">
          <a:xfrm>
            <a:off x="3239852" y="3825044"/>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BAO</a:t>
            </a:r>
            <a:endParaRPr kumimoji="1" lang="en-US" altLang="zh-CN" sz="2000" dirty="0">
              <a:solidFill>
                <a:srgbClr val="000000"/>
              </a:solidFill>
              <a:latin typeface="Times New Roman" pitchFamily="18" charset="0"/>
              <a:ea typeface="宋体" pitchFamily="2" charset="-122"/>
            </a:endParaRPr>
          </a:p>
        </p:txBody>
      </p:sp>
      <p:sp>
        <p:nvSpPr>
          <p:cNvPr id="45" name="Rectangle 32"/>
          <p:cNvSpPr>
            <a:spLocks noChangeArrowheads="1"/>
          </p:cNvSpPr>
          <p:nvPr/>
        </p:nvSpPr>
        <p:spPr bwMode="auto">
          <a:xfrm>
            <a:off x="2339752" y="306896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BAO</a:t>
            </a:r>
            <a:endParaRPr kumimoji="1" lang="en-US" altLang="zh-CN" sz="2000" dirty="0">
              <a:solidFill>
                <a:srgbClr val="000000"/>
              </a:solidFill>
              <a:latin typeface="Times New Roman" pitchFamily="18" charset="0"/>
              <a:ea typeface="宋体" pitchFamily="2" charset="-122"/>
            </a:endParaRPr>
          </a:p>
        </p:txBody>
      </p:sp>
      <p:sp>
        <p:nvSpPr>
          <p:cNvPr id="46" name="Rectangle 33"/>
          <p:cNvSpPr>
            <a:spLocks noChangeArrowheads="1"/>
          </p:cNvSpPr>
          <p:nvPr/>
        </p:nvSpPr>
        <p:spPr bwMode="auto">
          <a:xfrm>
            <a:off x="5292080" y="3825044"/>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DIAO</a:t>
            </a:r>
            <a:endParaRPr kumimoji="1" lang="en-US" altLang="zh-CN" sz="2000" dirty="0">
              <a:solidFill>
                <a:srgbClr val="000000"/>
              </a:solidFill>
              <a:latin typeface="Times New Roman" pitchFamily="18" charset="0"/>
              <a:ea typeface="宋体" pitchFamily="2" charset="-122"/>
            </a:endParaRPr>
          </a:p>
        </p:txBody>
      </p:sp>
      <p:sp>
        <p:nvSpPr>
          <p:cNvPr id="47" name="Line 13"/>
          <p:cNvSpPr>
            <a:spLocks noChangeShapeType="1"/>
          </p:cNvSpPr>
          <p:nvPr/>
        </p:nvSpPr>
        <p:spPr bwMode="auto">
          <a:xfrm flipH="1">
            <a:off x="7550224" y="4066964"/>
            <a:ext cx="304800" cy="838200"/>
          </a:xfrm>
          <a:prstGeom prst="line">
            <a:avLst/>
          </a:prstGeom>
          <a:noFill/>
          <a:ln w="28575">
            <a:solidFill>
              <a:schemeClr val="tx1"/>
            </a:solidFill>
            <a:round/>
            <a:headEnd/>
            <a:tailEnd/>
          </a:ln>
        </p:spPr>
        <p:txBody>
          <a:bodyPr wrap="none" anchor="ctr"/>
          <a:lstStyle/>
          <a:p>
            <a:endParaRPr lang="zh-CN" altLang="en-US"/>
          </a:p>
        </p:txBody>
      </p:sp>
      <p:sp>
        <p:nvSpPr>
          <p:cNvPr id="48" name="Line 17"/>
          <p:cNvSpPr>
            <a:spLocks noChangeShapeType="1"/>
          </p:cNvSpPr>
          <p:nvPr/>
        </p:nvSpPr>
        <p:spPr bwMode="auto">
          <a:xfrm>
            <a:off x="8159824" y="4143164"/>
            <a:ext cx="228600" cy="762000"/>
          </a:xfrm>
          <a:prstGeom prst="line">
            <a:avLst/>
          </a:prstGeom>
          <a:noFill/>
          <a:ln w="28575">
            <a:solidFill>
              <a:schemeClr val="tx1"/>
            </a:solidFill>
            <a:round/>
            <a:headEnd/>
            <a:tailEnd/>
          </a:ln>
        </p:spPr>
        <p:txBody>
          <a:bodyPr wrap="none" anchor="ctr"/>
          <a:lstStyle/>
          <a:p>
            <a:endParaRPr lang="zh-CN" altLang="en-US"/>
          </a:p>
        </p:txBody>
      </p:sp>
      <p:sp>
        <p:nvSpPr>
          <p:cNvPr id="49" name="Rectangle 34"/>
          <p:cNvSpPr>
            <a:spLocks noChangeArrowheads="1"/>
          </p:cNvSpPr>
          <p:nvPr/>
        </p:nvSpPr>
        <p:spPr bwMode="auto">
          <a:xfrm>
            <a:off x="7596336" y="3789040"/>
            <a:ext cx="792088" cy="468052"/>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WANG</a:t>
            </a:r>
            <a:endParaRPr kumimoji="1" lang="en-US" altLang="zh-CN" sz="2000" dirty="0">
              <a:solidFill>
                <a:srgbClr val="000000"/>
              </a:solidFill>
              <a:latin typeface="Times New Roman" pitchFamily="18" charset="0"/>
              <a:ea typeface="宋体" pitchFamily="2" charset="-122"/>
            </a:endParaRPr>
          </a:p>
        </p:txBody>
      </p:sp>
      <p:sp>
        <p:nvSpPr>
          <p:cNvPr id="50" name="Rectangle 33"/>
          <p:cNvSpPr>
            <a:spLocks noChangeArrowheads="1"/>
          </p:cNvSpPr>
          <p:nvPr/>
        </p:nvSpPr>
        <p:spPr bwMode="auto">
          <a:xfrm>
            <a:off x="6370476" y="3043808"/>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DIAO</a:t>
            </a:r>
            <a:endParaRPr kumimoji="1" lang="en-US" altLang="zh-CN" sz="2000" dirty="0">
              <a:solidFill>
                <a:srgbClr val="000000"/>
              </a:solidFill>
              <a:latin typeface="Times New Roman" pitchFamily="18" charset="0"/>
              <a:ea typeface="宋体" pitchFamily="2" charset="-122"/>
            </a:endParaRPr>
          </a:p>
        </p:txBody>
      </p:sp>
      <p:sp>
        <p:nvSpPr>
          <p:cNvPr id="51" name="Rectangle 32"/>
          <p:cNvSpPr>
            <a:spLocks noChangeArrowheads="1"/>
          </p:cNvSpPr>
          <p:nvPr/>
        </p:nvSpPr>
        <p:spPr bwMode="auto">
          <a:xfrm>
            <a:off x="4282244" y="2395736"/>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BAO</a:t>
            </a:r>
            <a:endParaRPr kumimoji="1" lang="en-US" altLang="zh-CN" sz="2000" dirty="0">
              <a:solidFill>
                <a:srgbClr val="000000"/>
              </a:solidFill>
              <a:latin typeface="Times New Roman" pitchFamily="18" charset="0"/>
              <a:ea typeface="宋体" pitchFamily="2" charset="-122"/>
            </a:endParaRPr>
          </a:p>
        </p:txBody>
      </p:sp>
      <p:sp>
        <p:nvSpPr>
          <p:cNvPr id="53" name="Rectangle 32"/>
          <p:cNvSpPr>
            <a:spLocks noChangeArrowheads="1"/>
          </p:cNvSpPr>
          <p:nvPr/>
        </p:nvSpPr>
        <p:spPr bwMode="auto">
          <a:xfrm>
            <a:off x="719572" y="6187008"/>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BAO</a:t>
            </a:r>
            <a:endParaRPr kumimoji="1" lang="en-US" altLang="zh-CN" sz="2000" dirty="0">
              <a:solidFill>
                <a:srgbClr val="000000"/>
              </a:solidFill>
              <a:latin typeface="Times New Roman" pitchFamily="18" charset="0"/>
              <a:ea typeface="宋体" pitchFamily="2" charset="-122"/>
            </a:endParaRPr>
          </a:p>
        </p:txBody>
      </p:sp>
      <p:sp>
        <p:nvSpPr>
          <p:cNvPr id="54" name="Rectangle 32"/>
          <p:cNvSpPr>
            <a:spLocks noChangeArrowheads="1"/>
          </p:cNvSpPr>
          <p:nvPr/>
        </p:nvSpPr>
        <p:spPr bwMode="auto">
          <a:xfrm>
            <a:off x="3707904" y="4880446"/>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zh-CN" altLang="en-US" sz="2000" dirty="0" smtClean="0">
                <a:solidFill>
                  <a:srgbClr val="000000"/>
                </a:solidFill>
                <a:latin typeface="Times New Roman" pitchFamily="18" charset="0"/>
                <a:ea typeface="宋体" pitchFamily="2" charset="-122"/>
              </a:rPr>
              <a:t>*</a:t>
            </a:r>
            <a:endParaRPr kumimoji="1" lang="en-US" altLang="zh-CN" sz="2000" dirty="0">
              <a:solidFill>
                <a:srgbClr val="000000"/>
              </a:solidFill>
              <a:latin typeface="Times New Roman" pitchFamily="18" charset="0"/>
              <a:ea typeface="宋体" pitchFamily="2" charset="-122"/>
            </a:endParaRPr>
          </a:p>
        </p:txBody>
      </p:sp>
      <p:sp>
        <p:nvSpPr>
          <p:cNvPr id="55" name="Rectangle 31"/>
          <p:cNvSpPr>
            <a:spLocks noChangeArrowheads="1"/>
          </p:cNvSpPr>
          <p:nvPr/>
        </p:nvSpPr>
        <p:spPr bwMode="auto">
          <a:xfrm>
            <a:off x="3238128" y="383633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LIU</a:t>
            </a:r>
            <a:endParaRPr kumimoji="1" lang="en-US" altLang="zh-CN" sz="2000" dirty="0">
              <a:solidFill>
                <a:srgbClr val="000000"/>
              </a:solidFill>
              <a:latin typeface="Times New Roman" pitchFamily="18" charset="0"/>
              <a:ea typeface="宋体" pitchFamily="2" charset="-122"/>
            </a:endParaRPr>
          </a:p>
        </p:txBody>
      </p:sp>
      <p:sp>
        <p:nvSpPr>
          <p:cNvPr id="56" name="Rectangle 30"/>
          <p:cNvSpPr>
            <a:spLocks noChangeArrowheads="1"/>
          </p:cNvSpPr>
          <p:nvPr/>
        </p:nvSpPr>
        <p:spPr bwMode="auto">
          <a:xfrm>
            <a:off x="2339752" y="3080246"/>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CHA</a:t>
            </a:r>
            <a:endParaRPr kumimoji="1" lang="en-US" altLang="zh-CN" sz="2000" dirty="0">
              <a:solidFill>
                <a:srgbClr val="000000"/>
              </a:solidFill>
              <a:latin typeface="Times New Roman" pitchFamily="18" charset="0"/>
              <a:ea typeface="宋体" pitchFamily="2" charset="-122"/>
            </a:endParaRPr>
          </a:p>
        </p:txBody>
      </p:sp>
      <p:sp>
        <p:nvSpPr>
          <p:cNvPr id="57" name="Rectangle 30"/>
          <p:cNvSpPr>
            <a:spLocks noChangeArrowheads="1"/>
          </p:cNvSpPr>
          <p:nvPr/>
        </p:nvSpPr>
        <p:spPr bwMode="auto">
          <a:xfrm>
            <a:off x="1943708" y="621216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CHA</a:t>
            </a:r>
            <a:endParaRPr kumimoji="1" lang="en-US" altLang="zh-CN" sz="2000" dirty="0">
              <a:solidFill>
                <a:srgbClr val="000000"/>
              </a:solidFill>
              <a:latin typeface="Times New Roman" pitchFamily="18" charset="0"/>
              <a:ea typeface="宋体" pitchFamily="2" charset="-122"/>
            </a:endParaRPr>
          </a:p>
        </p:txBody>
      </p:sp>
      <p:sp>
        <p:nvSpPr>
          <p:cNvPr id="58" name="Rectangle 30"/>
          <p:cNvSpPr>
            <a:spLocks noChangeArrowheads="1"/>
          </p:cNvSpPr>
          <p:nvPr/>
        </p:nvSpPr>
        <p:spPr bwMode="auto">
          <a:xfrm>
            <a:off x="4282244" y="239617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CHA</a:t>
            </a:r>
            <a:endParaRPr kumimoji="1" lang="en-US" altLang="zh-CN" sz="2000" dirty="0">
              <a:solidFill>
                <a:srgbClr val="000000"/>
              </a:solidFill>
              <a:latin typeface="Times New Roman" pitchFamily="18" charset="0"/>
              <a:ea typeface="宋体" pitchFamily="2" charset="-122"/>
            </a:endParaRPr>
          </a:p>
        </p:txBody>
      </p:sp>
      <p:sp>
        <p:nvSpPr>
          <p:cNvPr id="60" name="Rectangle 30"/>
          <p:cNvSpPr>
            <a:spLocks noChangeArrowheads="1"/>
          </p:cNvSpPr>
          <p:nvPr/>
        </p:nvSpPr>
        <p:spPr bwMode="auto">
          <a:xfrm>
            <a:off x="3202124" y="6212160"/>
            <a:ext cx="15859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000" dirty="0" smtClean="0">
                <a:solidFill>
                  <a:srgbClr val="000000"/>
                </a:solidFill>
                <a:latin typeface="Times New Roman" pitchFamily="18" charset="0"/>
                <a:ea typeface="宋体" pitchFamily="2" charset="-122"/>
              </a:rPr>
              <a:t>……..</a:t>
            </a:r>
            <a:endParaRPr kumimoji="1" lang="en-US" altLang="zh-CN" sz="2000" dirty="0">
              <a:solidFill>
                <a:srgbClr val="000000"/>
              </a:solidFill>
              <a:latin typeface="Times New Roman" pitchFamily="18" charset="0"/>
              <a:ea typeface="宋体" pitchFamily="2" charset="-122"/>
            </a:endParaRPr>
          </a:p>
        </p:txBody>
      </p:sp>
      <p:sp>
        <p:nvSpPr>
          <p:cNvPr id="2" name="文本框 1"/>
          <p:cNvSpPr txBox="1"/>
          <p:nvPr/>
        </p:nvSpPr>
        <p:spPr>
          <a:xfrm>
            <a:off x="451696" y="849211"/>
            <a:ext cx="8672656" cy="461665"/>
          </a:xfrm>
          <a:prstGeom prst="rect">
            <a:avLst/>
          </a:prstGeom>
          <a:noFill/>
        </p:spPr>
        <p:txBody>
          <a:bodyPr wrap="square" rtlCol="0">
            <a:spAutoFit/>
          </a:bodyPr>
          <a:lstStyle/>
          <a:p>
            <a:pPr algn="l"/>
            <a:r>
              <a:rPr lang="zh-CN" altLang="en-US" sz="2400" b="1" dirty="0" smtClean="0">
                <a:latin typeface="华文楷体" panose="02010600040101010101" pitchFamily="2" charset="-122"/>
                <a:ea typeface="华文楷体" panose="02010600040101010101" pitchFamily="2" charset="-122"/>
              </a:rPr>
              <a:t>更新：唯上一优胜者的祖先，才有必要重新参加比赛</a:t>
            </a:r>
            <a:endParaRPr lang="zh-CN" altLang="en-US" sz="2400" b="1" dirty="0">
              <a:latin typeface="华文楷体" panose="02010600040101010101" pitchFamily="2" charset="-122"/>
              <a:ea typeface="华文楷体" panose="02010600040101010101" pitchFamily="2" charset="-122"/>
            </a:endParaRPr>
          </a:p>
        </p:txBody>
      </p:sp>
      <p:sp>
        <p:nvSpPr>
          <p:cNvPr id="52" name="文本框 51"/>
          <p:cNvSpPr txBox="1"/>
          <p:nvPr/>
        </p:nvSpPr>
        <p:spPr>
          <a:xfrm>
            <a:off x="1356556" y="1373501"/>
            <a:ext cx="7118684" cy="461665"/>
          </a:xfrm>
          <a:prstGeom prst="rect">
            <a:avLst/>
          </a:prstGeom>
          <a:noFill/>
        </p:spPr>
        <p:txBody>
          <a:bodyPr wrap="square" rtlCol="0">
            <a:spAutoFit/>
          </a:bodyPr>
          <a:lstStyle/>
          <a:p>
            <a:pPr algn="l"/>
            <a:r>
              <a:rPr lang="zh-CN" altLang="en-US" sz="2400" b="1" dirty="0" smtClean="0">
                <a:latin typeface="华文楷体" panose="02010600040101010101" pitchFamily="2" charset="-122"/>
                <a:ea typeface="华文楷体" panose="02010600040101010101" pitchFamily="2" charset="-122"/>
              </a:rPr>
              <a:t>只需从其所在叶节点出发，逐层上溯直到树根。</a:t>
            </a:r>
            <a:endParaRPr lang="zh-CN" altLang="en-US"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667674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blinds(horizontal)">
                                      <p:cBhvr>
                                        <p:cTn id="14" dur="500"/>
                                        <p:tgtEl>
                                          <p:spTgt spid="43"/>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linds(horizontal)">
                                      <p:cBhvr>
                                        <p:cTn id="21" dur="500"/>
                                        <p:tgtEl>
                                          <p:spTgt spid="16"/>
                                        </p:tgtEl>
                                      </p:cBhvr>
                                    </p:animEffect>
                                  </p:childTnLst>
                                </p:cTn>
                              </p:par>
                            </p:childTnLst>
                          </p:cTn>
                        </p:par>
                        <p:par>
                          <p:cTn id="22" fill="hold">
                            <p:stCondLst>
                              <p:cond delay="1500"/>
                            </p:stCondLst>
                            <p:childTnLst>
                              <p:par>
                                <p:cTn id="23" presetID="3" presetClass="entr" presetSubtype="10" fill="hold" grpId="0" nodeType="after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blinds(horizontal)">
                                      <p:cBhvr>
                                        <p:cTn id="25" dur="500"/>
                                        <p:tgtEl>
                                          <p:spTgt spid="44"/>
                                        </p:tgtEl>
                                      </p:cBhvr>
                                    </p:animEffect>
                                  </p:childTnLst>
                                </p:cTn>
                              </p:par>
                            </p:childTnLst>
                          </p:cTn>
                        </p:par>
                        <p:par>
                          <p:cTn id="26" fill="hold">
                            <p:stCondLst>
                              <p:cond delay="2000"/>
                            </p:stCondLst>
                            <p:childTnLst>
                              <p:par>
                                <p:cTn id="27" presetID="3" presetClass="entr" presetSubtype="1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par>
                          <p:cTn id="33" fill="hold">
                            <p:stCondLst>
                              <p:cond delay="2500"/>
                            </p:stCondLst>
                            <p:childTnLst>
                              <p:par>
                                <p:cTn id="34" presetID="3" presetClass="entr" presetSubtype="10"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blinds(horizontal)">
                                      <p:cBhvr>
                                        <p:cTn id="36" dur="500"/>
                                        <p:tgtEl>
                                          <p:spTgt spid="46"/>
                                        </p:tgtEl>
                                      </p:cBhvr>
                                    </p:animEffect>
                                  </p:childTnLst>
                                </p:cTn>
                              </p:par>
                            </p:childTnLst>
                          </p:cTn>
                        </p:par>
                        <p:par>
                          <p:cTn id="37" fill="hold">
                            <p:stCondLst>
                              <p:cond delay="3000"/>
                            </p:stCondLst>
                            <p:childTnLst>
                              <p:par>
                                <p:cTn id="38" presetID="3" presetClass="entr" presetSubtype="10" fill="hold" grpId="0" nodeType="after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blinds(horizontal)">
                                      <p:cBhvr>
                                        <p:cTn id="40" dur="500"/>
                                        <p:tgtEl>
                                          <p:spTgt spid="4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blinds(horizontal)">
                                      <p:cBhvr>
                                        <p:cTn id="43" dur="500"/>
                                        <p:tgtEl>
                                          <p:spTgt spid="48"/>
                                        </p:tgtEl>
                                      </p:cBhvr>
                                    </p:animEffect>
                                  </p:childTnLst>
                                </p:cTn>
                              </p:par>
                            </p:childTnLst>
                          </p:cTn>
                        </p:par>
                        <p:par>
                          <p:cTn id="44" fill="hold">
                            <p:stCondLst>
                              <p:cond delay="3500"/>
                            </p:stCondLst>
                            <p:childTnLst>
                              <p:par>
                                <p:cTn id="45" presetID="3" presetClass="entr" presetSubtype="10" fill="hold" grpId="0"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blinds(horizontal)">
                                      <p:cBhvr>
                                        <p:cTn id="47" dur="500"/>
                                        <p:tgtEl>
                                          <p:spTgt spid="4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linds(horizontal)">
                                      <p:cBhvr>
                                        <p:cTn id="55" dur="500"/>
                                        <p:tgtEl>
                                          <p:spTgt spid="10"/>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blinds(horizontal)">
                                      <p:cBhvr>
                                        <p:cTn id="61" dur="500"/>
                                        <p:tgtEl>
                                          <p:spTgt spid="11"/>
                                        </p:tgtEl>
                                      </p:cBhvr>
                                    </p:animEffect>
                                  </p:childTnLst>
                                </p:cTn>
                              </p:par>
                            </p:childTnLst>
                          </p:cTn>
                        </p:par>
                        <p:par>
                          <p:cTn id="62" fill="hold">
                            <p:stCondLst>
                              <p:cond delay="500"/>
                            </p:stCondLst>
                            <p:childTnLst>
                              <p:par>
                                <p:cTn id="63" presetID="3" presetClass="entr" presetSubtype="10"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blinds(horizontal)">
                                      <p:cBhvr>
                                        <p:cTn id="65" dur="500"/>
                                        <p:tgtEl>
                                          <p:spTgt spid="45"/>
                                        </p:tgtEl>
                                      </p:cBhvr>
                                    </p:animEffect>
                                  </p:childTnLst>
                                </p:cTn>
                              </p:par>
                            </p:childTnLst>
                          </p:cTn>
                        </p:par>
                        <p:par>
                          <p:cTn id="66" fill="hold">
                            <p:stCondLst>
                              <p:cond delay="1000"/>
                            </p:stCondLst>
                            <p:childTnLst>
                              <p:par>
                                <p:cTn id="67" presetID="3" presetClass="entr" presetSubtype="10" fill="hold" grpId="0" nodeType="afterEffect">
                                  <p:stCondLst>
                                    <p:cond delay="0"/>
                                  </p:stCondLst>
                                  <p:childTnLst>
                                    <p:set>
                                      <p:cBhvr>
                                        <p:cTn id="68" dur="1" fill="hold">
                                          <p:stCondLst>
                                            <p:cond delay="0"/>
                                          </p:stCondLst>
                                        </p:cTn>
                                        <p:tgtEl>
                                          <p:spTgt spid="50"/>
                                        </p:tgtEl>
                                        <p:attrNameLst>
                                          <p:attrName>style.visibility</p:attrName>
                                        </p:attrNameLst>
                                      </p:cBhvr>
                                      <p:to>
                                        <p:strVal val="visible"/>
                                      </p:to>
                                    </p:set>
                                    <p:animEffect transition="in" filter="blinds(horizontal)">
                                      <p:cBhvr>
                                        <p:cTn id="69" dur="500"/>
                                        <p:tgtEl>
                                          <p:spTgt spid="50"/>
                                        </p:tgtEl>
                                      </p:cBhvr>
                                    </p:animEffect>
                                  </p:childTnLst>
                                </p:cTn>
                              </p:par>
                            </p:childTnLst>
                          </p:cTn>
                        </p:par>
                        <p:par>
                          <p:cTn id="70" fill="hold">
                            <p:stCondLst>
                              <p:cond delay="1500"/>
                            </p:stCondLst>
                            <p:childTnLst>
                              <p:par>
                                <p:cTn id="71" presetID="3" presetClass="entr" presetSubtype="10" fill="hold" grpId="0"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blinds(horizontal)">
                                      <p:cBhvr>
                                        <p:cTn id="73" dur="500"/>
                                        <p:tgtEl>
                                          <p:spTgt spid="8"/>
                                        </p:tgtEl>
                                      </p:cBhvr>
                                    </p:animEffect>
                                  </p:childTnLst>
                                </p:cTn>
                              </p:par>
                            </p:childTnLst>
                          </p:cTn>
                        </p:par>
                        <p:par>
                          <p:cTn id="74" fill="hold">
                            <p:stCondLst>
                              <p:cond delay="2000"/>
                            </p:stCondLst>
                            <p:childTnLst>
                              <p:par>
                                <p:cTn id="75" presetID="3" presetClass="entr" presetSubtype="10" fill="hold" grpId="0" nodeType="after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blinds(horizontal)">
                                      <p:cBhvr>
                                        <p:cTn id="77" dur="500"/>
                                        <p:tgtEl>
                                          <p:spTgt spid="7"/>
                                        </p:tgtEl>
                                      </p:cBhvr>
                                    </p:animEffect>
                                  </p:childTnLst>
                                </p:cTn>
                              </p:par>
                            </p:childTnLst>
                          </p:cTn>
                        </p:par>
                        <p:par>
                          <p:cTn id="78" fill="hold">
                            <p:stCondLst>
                              <p:cond delay="2500"/>
                            </p:stCondLst>
                            <p:childTnLst>
                              <p:par>
                                <p:cTn id="79" presetID="3" presetClass="entr" presetSubtype="10" fill="hold" grpId="0" nodeType="after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blinds(horizontal)">
                                      <p:cBhvr>
                                        <p:cTn id="81" dur="500"/>
                                        <p:tgtEl>
                                          <p:spTgt spid="51"/>
                                        </p:tgtEl>
                                      </p:cBhvr>
                                    </p:animEffect>
                                  </p:childTnLst>
                                </p:cTn>
                              </p:par>
                            </p:childTnLst>
                          </p:cTn>
                        </p:par>
                        <p:par>
                          <p:cTn id="82" fill="hold">
                            <p:stCondLst>
                              <p:cond delay="3000"/>
                            </p:stCondLst>
                            <p:childTnLst>
                              <p:par>
                                <p:cTn id="83" presetID="2" presetClass="entr" presetSubtype="4" fill="hold" grpId="0" nodeType="afterEffect">
                                  <p:stCondLst>
                                    <p:cond delay="0"/>
                                  </p:stCondLst>
                                  <p:childTnLst>
                                    <p:set>
                                      <p:cBhvr>
                                        <p:cTn id="84" dur="1" fill="hold">
                                          <p:stCondLst>
                                            <p:cond delay="0"/>
                                          </p:stCondLst>
                                        </p:cTn>
                                        <p:tgtEl>
                                          <p:spTgt spid="20"/>
                                        </p:tgtEl>
                                        <p:attrNameLst>
                                          <p:attrName>style.visibility</p:attrName>
                                        </p:attrNameLst>
                                      </p:cBhvr>
                                      <p:to>
                                        <p:strVal val="visible"/>
                                      </p:to>
                                    </p:set>
                                    <p:anim calcmode="lin" valueType="num">
                                      <p:cBhvr additive="base">
                                        <p:cTn id="85" dur="500" fill="hold"/>
                                        <p:tgtEl>
                                          <p:spTgt spid="20"/>
                                        </p:tgtEl>
                                        <p:attrNameLst>
                                          <p:attrName>ppt_x</p:attrName>
                                        </p:attrNameLst>
                                      </p:cBhvr>
                                      <p:tavLst>
                                        <p:tav tm="0">
                                          <p:val>
                                            <p:strVal val="#ppt_x"/>
                                          </p:val>
                                        </p:tav>
                                        <p:tav tm="100000">
                                          <p:val>
                                            <p:strVal val="#ppt_x"/>
                                          </p:val>
                                        </p:tav>
                                      </p:tavLst>
                                    </p:anim>
                                    <p:anim calcmode="lin" valueType="num">
                                      <p:cBhvr additive="base">
                                        <p:cTn id="8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blinds(horizontal)">
                                      <p:cBhvr>
                                        <p:cTn id="91" dur="500"/>
                                        <p:tgtEl>
                                          <p:spTgt spid="53"/>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blinds(horizontal)">
                                      <p:cBhvr>
                                        <p:cTn id="96" dur="500"/>
                                        <p:tgtEl>
                                          <p:spTgt spid="54"/>
                                        </p:tgtEl>
                                      </p:cBhvr>
                                    </p:animEffect>
                                  </p:childTnLst>
                                </p:cTn>
                              </p:par>
                            </p:childTnLst>
                          </p:cTn>
                        </p:par>
                        <p:par>
                          <p:cTn id="97" fill="hold">
                            <p:stCondLst>
                              <p:cond delay="500"/>
                            </p:stCondLst>
                            <p:childTnLst>
                              <p:par>
                                <p:cTn id="98" presetID="3" presetClass="entr" presetSubtype="10" fill="hold" grpId="0" nodeType="afterEffect">
                                  <p:stCondLst>
                                    <p:cond delay="0"/>
                                  </p:stCondLst>
                                  <p:childTnLst>
                                    <p:set>
                                      <p:cBhvr>
                                        <p:cTn id="99" dur="1" fill="hold">
                                          <p:stCondLst>
                                            <p:cond delay="0"/>
                                          </p:stCondLst>
                                        </p:cTn>
                                        <p:tgtEl>
                                          <p:spTgt spid="55"/>
                                        </p:tgtEl>
                                        <p:attrNameLst>
                                          <p:attrName>style.visibility</p:attrName>
                                        </p:attrNameLst>
                                      </p:cBhvr>
                                      <p:to>
                                        <p:strVal val="visible"/>
                                      </p:to>
                                    </p:set>
                                    <p:animEffect transition="in" filter="blinds(horizontal)">
                                      <p:cBhvr>
                                        <p:cTn id="100" dur="500"/>
                                        <p:tgtEl>
                                          <p:spTgt spid="55"/>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grpId="0" nodeType="click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blinds(horizontal)">
                                      <p:cBhvr>
                                        <p:cTn id="105" dur="500"/>
                                        <p:tgtEl>
                                          <p:spTgt spid="56"/>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grpId="0" nodeType="clickEffect">
                                  <p:stCondLst>
                                    <p:cond delay="0"/>
                                  </p:stCondLst>
                                  <p:childTnLst>
                                    <p:set>
                                      <p:cBhvr>
                                        <p:cTn id="109" dur="1" fill="hold">
                                          <p:stCondLst>
                                            <p:cond delay="0"/>
                                          </p:stCondLst>
                                        </p:cTn>
                                        <p:tgtEl>
                                          <p:spTgt spid="58"/>
                                        </p:tgtEl>
                                        <p:attrNameLst>
                                          <p:attrName>style.visibility</p:attrName>
                                        </p:attrNameLst>
                                      </p:cBhvr>
                                      <p:to>
                                        <p:strVal val="visible"/>
                                      </p:to>
                                    </p:set>
                                    <p:animEffect transition="in" filter="blinds(horizontal)">
                                      <p:cBhvr>
                                        <p:cTn id="110" dur="500"/>
                                        <p:tgtEl>
                                          <p:spTgt spid="58"/>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57"/>
                                        </p:tgtEl>
                                        <p:attrNameLst>
                                          <p:attrName>style.visibility</p:attrName>
                                        </p:attrNameLst>
                                      </p:cBhvr>
                                      <p:to>
                                        <p:strVal val="visible"/>
                                      </p:to>
                                    </p:set>
                                    <p:animEffect transition="in" filter="blinds(horizontal)">
                                      <p:cBhvr>
                                        <p:cTn id="115" dur="500"/>
                                        <p:tgtEl>
                                          <p:spTgt spid="57"/>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60"/>
                                        </p:tgtEl>
                                        <p:attrNameLst>
                                          <p:attrName>style.visibility</p:attrName>
                                        </p:attrNameLst>
                                      </p:cBhvr>
                                      <p:to>
                                        <p:strVal val="visible"/>
                                      </p:to>
                                    </p:set>
                                    <p:animEffect transition="in" filter="blinds(horizontal)">
                                      <p:cBhvr>
                                        <p:cTn id="12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0" grpId="0"/>
      <p:bldP spid="43" grpId="0" animBg="1"/>
      <p:bldP spid="44" grpId="0" animBg="1"/>
      <p:bldP spid="45" grpId="0" animBg="1"/>
      <p:bldP spid="46" grpId="0" animBg="1"/>
      <p:bldP spid="47" grpId="0" animBg="1"/>
      <p:bldP spid="48" grpId="0" animBg="1"/>
      <p:bldP spid="49" grpId="0" animBg="1"/>
      <p:bldP spid="50" grpId="0" animBg="1"/>
      <p:bldP spid="51" grpId="0" animBg="1"/>
      <p:bldP spid="53" grpId="0" animBg="1"/>
      <p:bldP spid="54" grpId="0" animBg="1"/>
      <p:bldP spid="55" grpId="0" animBg="1"/>
      <p:bldP spid="56" grpId="0" animBg="1"/>
      <p:bldP spid="57" grpId="0" animBg="1"/>
      <p:bldP spid="58" grpId="0" animBg="1"/>
      <p:bldP spid="6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Line 12"/>
          <p:cNvSpPr>
            <a:spLocks noChangeShapeType="1"/>
          </p:cNvSpPr>
          <p:nvPr/>
        </p:nvSpPr>
        <p:spPr bwMode="auto">
          <a:xfrm flipH="1">
            <a:off x="7298196" y="3162181"/>
            <a:ext cx="304800" cy="838200"/>
          </a:xfrm>
          <a:prstGeom prst="line">
            <a:avLst/>
          </a:prstGeom>
          <a:noFill/>
          <a:ln w="28575">
            <a:solidFill>
              <a:schemeClr val="tx1"/>
            </a:solidFill>
            <a:round/>
            <a:headEnd/>
            <a:tailEnd/>
          </a:ln>
        </p:spPr>
        <p:txBody>
          <a:bodyPr wrap="none" anchor="ctr"/>
          <a:lstStyle/>
          <a:p>
            <a:endParaRPr lang="zh-CN" altLang="en-US"/>
          </a:p>
        </p:txBody>
      </p:sp>
      <p:sp>
        <p:nvSpPr>
          <p:cNvPr id="47" name="Line 13"/>
          <p:cNvSpPr>
            <a:spLocks noChangeShapeType="1"/>
          </p:cNvSpPr>
          <p:nvPr/>
        </p:nvSpPr>
        <p:spPr bwMode="auto">
          <a:xfrm>
            <a:off x="7907796" y="3238381"/>
            <a:ext cx="228600" cy="762000"/>
          </a:xfrm>
          <a:prstGeom prst="line">
            <a:avLst/>
          </a:prstGeom>
          <a:noFill/>
          <a:ln w="28575">
            <a:solidFill>
              <a:schemeClr val="tx1"/>
            </a:solidFill>
            <a:round/>
            <a:headEnd/>
            <a:tailEnd/>
          </a:ln>
        </p:spPr>
        <p:txBody>
          <a:bodyPr wrap="none" anchor="ctr"/>
          <a:lstStyle/>
          <a:p>
            <a:endParaRPr lang="zh-CN" altLang="en-US"/>
          </a:p>
        </p:txBody>
      </p:sp>
      <p:sp>
        <p:nvSpPr>
          <p:cNvPr id="81930" name="Line 5"/>
          <p:cNvSpPr>
            <a:spLocks noChangeShapeType="1"/>
          </p:cNvSpPr>
          <p:nvPr/>
        </p:nvSpPr>
        <p:spPr bwMode="auto">
          <a:xfrm>
            <a:off x="4930776" y="1637660"/>
            <a:ext cx="1600200" cy="457200"/>
          </a:xfrm>
          <a:prstGeom prst="line">
            <a:avLst/>
          </a:prstGeom>
          <a:noFill/>
          <a:ln w="28575">
            <a:solidFill>
              <a:schemeClr val="tx1"/>
            </a:solidFill>
            <a:round/>
            <a:headEnd/>
            <a:tailEnd/>
          </a:ln>
        </p:spPr>
        <p:txBody>
          <a:bodyPr wrap="none" anchor="ctr"/>
          <a:lstStyle/>
          <a:p>
            <a:endParaRPr lang="zh-CN" altLang="en-US"/>
          </a:p>
        </p:txBody>
      </p:sp>
      <p:sp>
        <p:nvSpPr>
          <p:cNvPr id="81931" name="Line 6"/>
          <p:cNvSpPr>
            <a:spLocks noChangeShapeType="1"/>
          </p:cNvSpPr>
          <p:nvPr/>
        </p:nvSpPr>
        <p:spPr bwMode="auto">
          <a:xfrm flipV="1">
            <a:off x="2873376" y="1637660"/>
            <a:ext cx="1600200" cy="533400"/>
          </a:xfrm>
          <a:prstGeom prst="line">
            <a:avLst/>
          </a:prstGeom>
          <a:noFill/>
          <a:ln w="28575">
            <a:solidFill>
              <a:schemeClr val="tx1"/>
            </a:solidFill>
            <a:round/>
            <a:headEnd/>
            <a:tailEnd/>
          </a:ln>
        </p:spPr>
        <p:txBody>
          <a:bodyPr wrap="none" anchor="ctr"/>
          <a:lstStyle/>
          <a:p>
            <a:endParaRPr lang="zh-CN" altLang="en-US"/>
          </a:p>
        </p:txBody>
      </p:sp>
      <p:sp>
        <p:nvSpPr>
          <p:cNvPr id="81932" name="Line 7"/>
          <p:cNvSpPr>
            <a:spLocks noChangeShapeType="1"/>
          </p:cNvSpPr>
          <p:nvPr/>
        </p:nvSpPr>
        <p:spPr bwMode="auto">
          <a:xfrm flipH="1">
            <a:off x="5768976" y="2323460"/>
            <a:ext cx="762000" cy="533400"/>
          </a:xfrm>
          <a:prstGeom prst="line">
            <a:avLst/>
          </a:prstGeom>
          <a:noFill/>
          <a:ln w="28575">
            <a:solidFill>
              <a:schemeClr val="tx1"/>
            </a:solidFill>
            <a:round/>
            <a:headEnd/>
            <a:tailEnd/>
          </a:ln>
        </p:spPr>
        <p:txBody>
          <a:bodyPr wrap="none" anchor="ctr"/>
          <a:lstStyle/>
          <a:p>
            <a:endParaRPr lang="zh-CN" altLang="en-US"/>
          </a:p>
        </p:txBody>
      </p:sp>
      <p:sp>
        <p:nvSpPr>
          <p:cNvPr id="81933" name="Line 8"/>
          <p:cNvSpPr>
            <a:spLocks noChangeShapeType="1"/>
          </p:cNvSpPr>
          <p:nvPr/>
        </p:nvSpPr>
        <p:spPr bwMode="auto">
          <a:xfrm>
            <a:off x="2720976" y="2323460"/>
            <a:ext cx="685800" cy="457200"/>
          </a:xfrm>
          <a:prstGeom prst="line">
            <a:avLst/>
          </a:prstGeom>
          <a:noFill/>
          <a:ln w="28575">
            <a:solidFill>
              <a:schemeClr val="tx1"/>
            </a:solidFill>
            <a:round/>
            <a:headEnd/>
            <a:tailEnd/>
          </a:ln>
        </p:spPr>
        <p:txBody>
          <a:bodyPr wrap="none" anchor="ctr"/>
          <a:lstStyle/>
          <a:p>
            <a:endParaRPr lang="zh-CN" altLang="en-US"/>
          </a:p>
        </p:txBody>
      </p:sp>
      <p:sp>
        <p:nvSpPr>
          <p:cNvPr id="81934" name="Line 9"/>
          <p:cNvSpPr>
            <a:spLocks noChangeShapeType="1"/>
          </p:cNvSpPr>
          <p:nvPr/>
        </p:nvSpPr>
        <p:spPr bwMode="auto">
          <a:xfrm>
            <a:off x="6911976" y="2323460"/>
            <a:ext cx="762000" cy="533400"/>
          </a:xfrm>
          <a:prstGeom prst="line">
            <a:avLst/>
          </a:prstGeom>
          <a:noFill/>
          <a:ln w="28575">
            <a:solidFill>
              <a:schemeClr val="tx1"/>
            </a:solidFill>
            <a:round/>
            <a:headEnd/>
            <a:tailEnd/>
          </a:ln>
        </p:spPr>
        <p:txBody>
          <a:bodyPr wrap="none" anchor="ctr"/>
          <a:lstStyle/>
          <a:p>
            <a:endParaRPr lang="zh-CN" altLang="en-US"/>
          </a:p>
        </p:txBody>
      </p:sp>
      <p:sp>
        <p:nvSpPr>
          <p:cNvPr id="81935" name="Line 10"/>
          <p:cNvSpPr>
            <a:spLocks noChangeShapeType="1"/>
          </p:cNvSpPr>
          <p:nvPr/>
        </p:nvSpPr>
        <p:spPr bwMode="auto">
          <a:xfrm flipH="1">
            <a:off x="1730376" y="2399660"/>
            <a:ext cx="685800" cy="457200"/>
          </a:xfrm>
          <a:prstGeom prst="line">
            <a:avLst/>
          </a:prstGeom>
          <a:noFill/>
          <a:ln w="28575">
            <a:solidFill>
              <a:schemeClr val="tx1"/>
            </a:solidFill>
            <a:round/>
            <a:headEnd/>
            <a:tailEnd/>
          </a:ln>
        </p:spPr>
        <p:txBody>
          <a:bodyPr wrap="none" anchor="ctr"/>
          <a:lstStyle/>
          <a:p>
            <a:endParaRPr lang="zh-CN" altLang="en-US"/>
          </a:p>
        </p:txBody>
      </p:sp>
      <p:sp>
        <p:nvSpPr>
          <p:cNvPr id="81936" name="Line 11"/>
          <p:cNvSpPr>
            <a:spLocks noChangeShapeType="1"/>
          </p:cNvSpPr>
          <p:nvPr/>
        </p:nvSpPr>
        <p:spPr bwMode="auto">
          <a:xfrm flipH="1">
            <a:off x="3178176" y="3085460"/>
            <a:ext cx="304800" cy="838200"/>
          </a:xfrm>
          <a:prstGeom prst="line">
            <a:avLst/>
          </a:prstGeom>
          <a:noFill/>
          <a:ln w="28575">
            <a:solidFill>
              <a:schemeClr val="tx1"/>
            </a:solidFill>
            <a:round/>
            <a:headEnd/>
            <a:tailEnd/>
          </a:ln>
        </p:spPr>
        <p:txBody>
          <a:bodyPr wrap="none" anchor="ctr"/>
          <a:lstStyle/>
          <a:p>
            <a:endParaRPr lang="zh-CN" altLang="en-US"/>
          </a:p>
        </p:txBody>
      </p:sp>
      <p:sp>
        <p:nvSpPr>
          <p:cNvPr id="81937" name="Line 12"/>
          <p:cNvSpPr>
            <a:spLocks noChangeShapeType="1"/>
          </p:cNvSpPr>
          <p:nvPr/>
        </p:nvSpPr>
        <p:spPr bwMode="auto">
          <a:xfrm flipH="1">
            <a:off x="5159376" y="3085460"/>
            <a:ext cx="304800" cy="838200"/>
          </a:xfrm>
          <a:prstGeom prst="line">
            <a:avLst/>
          </a:prstGeom>
          <a:noFill/>
          <a:ln w="28575">
            <a:solidFill>
              <a:schemeClr val="tx1"/>
            </a:solidFill>
            <a:round/>
            <a:headEnd/>
            <a:tailEnd/>
          </a:ln>
        </p:spPr>
        <p:txBody>
          <a:bodyPr wrap="none" anchor="ctr"/>
          <a:lstStyle/>
          <a:p>
            <a:endParaRPr lang="zh-CN" altLang="en-US"/>
          </a:p>
        </p:txBody>
      </p:sp>
      <p:sp>
        <p:nvSpPr>
          <p:cNvPr id="81938" name="Line 13"/>
          <p:cNvSpPr>
            <a:spLocks noChangeShapeType="1"/>
          </p:cNvSpPr>
          <p:nvPr/>
        </p:nvSpPr>
        <p:spPr bwMode="auto">
          <a:xfrm>
            <a:off x="5768976" y="3161660"/>
            <a:ext cx="228600" cy="762000"/>
          </a:xfrm>
          <a:prstGeom prst="line">
            <a:avLst/>
          </a:prstGeom>
          <a:noFill/>
          <a:ln w="28575">
            <a:solidFill>
              <a:schemeClr val="tx1"/>
            </a:solidFill>
            <a:round/>
            <a:headEnd/>
            <a:tailEnd/>
          </a:ln>
        </p:spPr>
        <p:txBody>
          <a:bodyPr wrap="none" anchor="ctr"/>
          <a:lstStyle/>
          <a:p>
            <a:endParaRPr lang="zh-CN" altLang="en-US"/>
          </a:p>
        </p:txBody>
      </p:sp>
      <p:sp>
        <p:nvSpPr>
          <p:cNvPr id="81939" name="Line 14"/>
          <p:cNvSpPr>
            <a:spLocks noChangeShapeType="1"/>
          </p:cNvSpPr>
          <p:nvPr/>
        </p:nvSpPr>
        <p:spPr bwMode="auto">
          <a:xfrm>
            <a:off x="3787776" y="3161660"/>
            <a:ext cx="228600" cy="762000"/>
          </a:xfrm>
          <a:prstGeom prst="line">
            <a:avLst/>
          </a:prstGeom>
          <a:noFill/>
          <a:ln w="28575">
            <a:solidFill>
              <a:schemeClr val="tx1"/>
            </a:solidFill>
            <a:round/>
            <a:headEnd/>
            <a:tailEnd/>
          </a:ln>
        </p:spPr>
        <p:txBody>
          <a:bodyPr wrap="none" anchor="ctr"/>
          <a:lstStyle/>
          <a:p>
            <a:endParaRPr lang="zh-CN" altLang="en-US"/>
          </a:p>
        </p:txBody>
      </p:sp>
      <p:sp>
        <p:nvSpPr>
          <p:cNvPr id="81940" name="Line 15"/>
          <p:cNvSpPr>
            <a:spLocks noChangeShapeType="1"/>
          </p:cNvSpPr>
          <p:nvPr/>
        </p:nvSpPr>
        <p:spPr bwMode="auto">
          <a:xfrm>
            <a:off x="1730376" y="3161660"/>
            <a:ext cx="228600" cy="762000"/>
          </a:xfrm>
          <a:prstGeom prst="line">
            <a:avLst/>
          </a:prstGeom>
          <a:noFill/>
          <a:ln w="28575">
            <a:solidFill>
              <a:schemeClr val="tx1"/>
            </a:solidFill>
            <a:round/>
            <a:headEnd/>
            <a:tailEnd/>
          </a:ln>
        </p:spPr>
        <p:txBody>
          <a:bodyPr wrap="none" anchor="ctr"/>
          <a:lstStyle/>
          <a:p>
            <a:endParaRPr lang="zh-CN" altLang="en-US"/>
          </a:p>
        </p:txBody>
      </p:sp>
      <p:sp>
        <p:nvSpPr>
          <p:cNvPr id="81941" name="Line 16"/>
          <p:cNvSpPr>
            <a:spLocks noChangeShapeType="1"/>
          </p:cNvSpPr>
          <p:nvPr/>
        </p:nvSpPr>
        <p:spPr bwMode="auto">
          <a:xfrm flipH="1">
            <a:off x="1120776" y="3085460"/>
            <a:ext cx="304800" cy="838200"/>
          </a:xfrm>
          <a:prstGeom prst="line">
            <a:avLst/>
          </a:prstGeom>
          <a:noFill/>
          <a:ln w="28575">
            <a:solidFill>
              <a:schemeClr val="tx1"/>
            </a:solidFill>
            <a:round/>
            <a:headEnd/>
            <a:tailEnd/>
          </a:ln>
        </p:spPr>
        <p:txBody>
          <a:bodyPr wrap="none" anchor="ctr"/>
          <a:lstStyle/>
          <a:p>
            <a:endParaRPr lang="zh-CN" altLang="en-US"/>
          </a:p>
        </p:txBody>
      </p:sp>
      <p:sp>
        <p:nvSpPr>
          <p:cNvPr id="1107985" name="Oval 17"/>
          <p:cNvSpPr>
            <a:spLocks noChangeArrowheads="1"/>
          </p:cNvSpPr>
          <p:nvPr/>
        </p:nvSpPr>
        <p:spPr bwMode="auto">
          <a:xfrm>
            <a:off x="4397376" y="1256660"/>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smtClean="0">
                <a:solidFill>
                  <a:schemeClr val="tx2"/>
                </a:solidFill>
                <a:latin typeface="Times New Roman" pitchFamily="18" charset="0"/>
              </a:rPr>
              <a:t>13</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1107987" name="Oval 19"/>
          <p:cNvSpPr>
            <a:spLocks noChangeArrowheads="1"/>
          </p:cNvSpPr>
          <p:nvPr/>
        </p:nvSpPr>
        <p:spPr bwMode="auto">
          <a:xfrm>
            <a:off x="2339976" y="1942460"/>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smtClean="0">
                <a:solidFill>
                  <a:schemeClr val="tx2"/>
                </a:solidFill>
                <a:latin typeface="Times New Roman" pitchFamily="18" charset="0"/>
              </a:rPr>
              <a:t>38</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1107988" name="Oval 20"/>
          <p:cNvSpPr>
            <a:spLocks noChangeArrowheads="1"/>
          </p:cNvSpPr>
          <p:nvPr/>
        </p:nvSpPr>
        <p:spPr bwMode="auto">
          <a:xfrm>
            <a:off x="6454776" y="1942460"/>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smtClean="0">
                <a:solidFill>
                  <a:schemeClr val="tx2"/>
                </a:solidFill>
                <a:latin typeface="Times New Roman" pitchFamily="18" charset="0"/>
              </a:rPr>
              <a:t>13</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1107989" name="Oval 21"/>
          <p:cNvSpPr>
            <a:spLocks noChangeArrowheads="1"/>
          </p:cNvSpPr>
          <p:nvPr/>
        </p:nvSpPr>
        <p:spPr bwMode="auto">
          <a:xfrm>
            <a:off x="5311776" y="2704460"/>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smtClean="0">
                <a:solidFill>
                  <a:schemeClr val="tx2"/>
                </a:solidFill>
                <a:latin typeface="Times New Roman" pitchFamily="18" charset="0"/>
              </a:rPr>
              <a:t>13</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1107990" name="Oval 22"/>
          <p:cNvSpPr>
            <a:spLocks noChangeArrowheads="1"/>
          </p:cNvSpPr>
          <p:nvPr/>
        </p:nvSpPr>
        <p:spPr bwMode="auto">
          <a:xfrm>
            <a:off x="3330576" y="2704460"/>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400" b="1" dirty="0" smtClean="0">
                <a:solidFill>
                  <a:schemeClr val="tx2"/>
                </a:solidFill>
                <a:latin typeface="Times New Roman" pitchFamily="18" charset="0"/>
              </a:rPr>
              <a:t>65</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1107991" name="Oval 23"/>
          <p:cNvSpPr>
            <a:spLocks noChangeArrowheads="1"/>
          </p:cNvSpPr>
          <p:nvPr/>
        </p:nvSpPr>
        <p:spPr bwMode="auto">
          <a:xfrm>
            <a:off x="1273176" y="2704460"/>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smtClean="0">
                <a:solidFill>
                  <a:schemeClr val="tx2"/>
                </a:solidFill>
                <a:latin typeface="Times New Roman" pitchFamily="18" charset="0"/>
              </a:rPr>
              <a:t>38</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1107992" name="Rectangle 24"/>
          <p:cNvSpPr>
            <a:spLocks noChangeArrowheads="1"/>
          </p:cNvSpPr>
          <p:nvPr/>
        </p:nvSpPr>
        <p:spPr bwMode="auto">
          <a:xfrm>
            <a:off x="587376" y="384746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800" b="1" dirty="0" smtClean="0">
                <a:latin typeface="Times New Roman" pitchFamily="18" charset="0"/>
                <a:ea typeface="宋体" pitchFamily="2" charset="-122"/>
              </a:rPr>
              <a:t>49</a:t>
            </a:r>
            <a:endParaRPr kumimoji="1" lang="en-US" altLang="zh-CN" sz="24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a typeface="宋体" pitchFamily="2" charset="-122"/>
            </a:endParaRPr>
          </a:p>
        </p:txBody>
      </p:sp>
      <p:sp>
        <p:nvSpPr>
          <p:cNvPr id="1107993" name="Rectangle 25"/>
          <p:cNvSpPr>
            <a:spLocks noChangeArrowheads="1"/>
          </p:cNvSpPr>
          <p:nvPr/>
        </p:nvSpPr>
        <p:spPr bwMode="auto">
          <a:xfrm>
            <a:off x="1654176" y="384746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800" b="1" dirty="0" smtClean="0">
                <a:latin typeface="Times New Roman" pitchFamily="18" charset="0"/>
                <a:ea typeface="宋体" pitchFamily="2" charset="-122"/>
              </a:rPr>
              <a:t>38</a:t>
            </a:r>
            <a:endParaRPr kumimoji="1" lang="en-US" altLang="zh-CN" sz="24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a typeface="宋体" pitchFamily="2" charset="-122"/>
            </a:endParaRPr>
          </a:p>
        </p:txBody>
      </p:sp>
      <p:sp>
        <p:nvSpPr>
          <p:cNvPr id="1107994" name="Rectangle 26"/>
          <p:cNvSpPr>
            <a:spLocks noChangeArrowheads="1"/>
          </p:cNvSpPr>
          <p:nvPr/>
        </p:nvSpPr>
        <p:spPr bwMode="auto">
          <a:xfrm>
            <a:off x="2644776" y="384746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800" b="1" dirty="0" smtClean="0">
                <a:latin typeface="Times New Roman" pitchFamily="18" charset="0"/>
                <a:ea typeface="宋体" pitchFamily="2" charset="-122"/>
              </a:rPr>
              <a:t>65</a:t>
            </a:r>
            <a:endParaRPr kumimoji="1" lang="en-US" altLang="zh-CN" sz="24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a typeface="宋体" pitchFamily="2" charset="-122"/>
            </a:endParaRPr>
          </a:p>
        </p:txBody>
      </p:sp>
      <p:sp>
        <p:nvSpPr>
          <p:cNvPr id="1107995" name="Rectangle 27"/>
          <p:cNvSpPr>
            <a:spLocks noChangeArrowheads="1"/>
          </p:cNvSpPr>
          <p:nvPr/>
        </p:nvSpPr>
        <p:spPr bwMode="auto">
          <a:xfrm>
            <a:off x="3711576" y="384746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800" b="1" dirty="0" smtClean="0">
                <a:latin typeface="Times New Roman" pitchFamily="18" charset="0"/>
                <a:ea typeface="宋体" pitchFamily="2" charset="-122"/>
              </a:rPr>
              <a:t>97</a:t>
            </a:r>
            <a:endParaRPr kumimoji="1" lang="en-US" altLang="zh-CN" sz="24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a typeface="宋体" pitchFamily="2" charset="-122"/>
            </a:endParaRPr>
          </a:p>
        </p:txBody>
      </p:sp>
      <p:sp>
        <p:nvSpPr>
          <p:cNvPr id="1107996" name="Rectangle 28"/>
          <p:cNvSpPr>
            <a:spLocks noChangeArrowheads="1"/>
          </p:cNvSpPr>
          <p:nvPr/>
        </p:nvSpPr>
        <p:spPr bwMode="auto">
          <a:xfrm>
            <a:off x="4702176" y="384746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800" b="1" dirty="0" smtClean="0">
                <a:latin typeface="Times New Roman" pitchFamily="18" charset="0"/>
                <a:ea typeface="宋体" pitchFamily="2" charset="-122"/>
              </a:rPr>
              <a:t>76</a:t>
            </a:r>
            <a:endParaRPr kumimoji="1" lang="en-US" altLang="zh-CN" sz="24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a typeface="宋体" pitchFamily="2" charset="-122"/>
            </a:endParaRPr>
          </a:p>
        </p:txBody>
      </p:sp>
      <p:sp>
        <p:nvSpPr>
          <p:cNvPr id="1107997" name="Rectangle 29"/>
          <p:cNvSpPr>
            <a:spLocks noChangeArrowheads="1"/>
          </p:cNvSpPr>
          <p:nvPr/>
        </p:nvSpPr>
        <p:spPr bwMode="auto">
          <a:xfrm>
            <a:off x="5768976" y="3847460"/>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800" b="1" dirty="0" smtClean="0">
                <a:latin typeface="Times New Roman" pitchFamily="18" charset="0"/>
                <a:ea typeface="宋体" pitchFamily="2" charset="-122"/>
              </a:rPr>
              <a:t>13</a:t>
            </a:r>
            <a:endParaRPr kumimoji="1" lang="en-US" altLang="zh-CN" sz="24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a typeface="宋体" pitchFamily="2" charset="-122"/>
            </a:endParaRPr>
          </a:p>
        </p:txBody>
      </p:sp>
      <p:sp>
        <p:nvSpPr>
          <p:cNvPr id="44" name="Rectangle 28"/>
          <p:cNvSpPr>
            <a:spLocks noChangeArrowheads="1"/>
          </p:cNvSpPr>
          <p:nvPr/>
        </p:nvSpPr>
        <p:spPr bwMode="auto">
          <a:xfrm>
            <a:off x="6815844" y="3846257"/>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800" b="1" dirty="0" smtClean="0">
                <a:latin typeface="Times New Roman" pitchFamily="18" charset="0"/>
                <a:ea typeface="宋体" pitchFamily="2" charset="-122"/>
              </a:rPr>
              <a:t>76</a:t>
            </a:r>
            <a:endParaRPr kumimoji="1" lang="en-US" altLang="zh-CN" sz="24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a typeface="宋体" pitchFamily="2" charset="-122"/>
            </a:endParaRPr>
          </a:p>
        </p:txBody>
      </p:sp>
      <p:sp>
        <p:nvSpPr>
          <p:cNvPr id="45" name="Rectangle 29"/>
          <p:cNvSpPr>
            <a:spLocks noChangeArrowheads="1"/>
          </p:cNvSpPr>
          <p:nvPr/>
        </p:nvSpPr>
        <p:spPr bwMode="auto">
          <a:xfrm>
            <a:off x="7882644" y="3846257"/>
            <a:ext cx="685800"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kumimoji="1" lang="en-US" altLang="zh-CN" sz="2800" b="1" dirty="0" smtClean="0">
                <a:latin typeface="Times New Roman" pitchFamily="18" charset="0"/>
                <a:ea typeface="宋体" pitchFamily="2" charset="-122"/>
              </a:rPr>
              <a:t>13</a:t>
            </a:r>
            <a:endParaRPr kumimoji="1" lang="en-US" altLang="zh-CN" sz="24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Times New Roman" pitchFamily="18" charset="0"/>
              <a:ea typeface="宋体" pitchFamily="2" charset="-122"/>
            </a:endParaRPr>
          </a:p>
        </p:txBody>
      </p:sp>
      <p:sp>
        <p:nvSpPr>
          <p:cNvPr id="48" name="Oval 21"/>
          <p:cNvSpPr>
            <a:spLocks noChangeArrowheads="1"/>
          </p:cNvSpPr>
          <p:nvPr/>
        </p:nvSpPr>
        <p:spPr bwMode="auto">
          <a:xfrm>
            <a:off x="7458980" y="2802141"/>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smtClean="0">
                <a:solidFill>
                  <a:schemeClr val="tx2"/>
                </a:solidFill>
                <a:latin typeface="Times New Roman" pitchFamily="18" charset="0"/>
              </a:rPr>
              <a:t>27</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49" name="Oval 17"/>
          <p:cNvSpPr>
            <a:spLocks noChangeArrowheads="1"/>
          </p:cNvSpPr>
          <p:nvPr/>
        </p:nvSpPr>
        <p:spPr bwMode="auto">
          <a:xfrm>
            <a:off x="431540" y="1028296"/>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smtClean="0">
                <a:solidFill>
                  <a:schemeClr val="tx2"/>
                </a:solidFill>
                <a:latin typeface="Times New Roman" pitchFamily="18" charset="0"/>
              </a:rPr>
              <a:t>13</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50" name="Rectangle 29"/>
          <p:cNvSpPr>
            <a:spLocks noChangeArrowheads="1"/>
          </p:cNvSpPr>
          <p:nvPr/>
        </p:nvSpPr>
        <p:spPr bwMode="auto">
          <a:xfrm>
            <a:off x="5760132" y="3846257"/>
            <a:ext cx="756084" cy="457200"/>
          </a:xfrm>
          <a:prstGeom prst="rect">
            <a:avLst/>
          </a:prstGeom>
          <a:solidFill>
            <a:srgbClr val="CCFF99"/>
          </a:solidFill>
          <a:ln w="9525">
            <a:solidFill>
              <a:schemeClr val="bg2"/>
            </a:solidFill>
            <a:miter lim="800000"/>
            <a:headEnd/>
            <a:tailEnd/>
          </a:ln>
          <a:effectLst>
            <a:outerShdw dist="35921" dir="2700000" algn="ctr" rotWithShape="0">
              <a:srgbClr val="808080"/>
            </a:outerShdw>
          </a:effectLst>
        </p:spPr>
        <p:txBody>
          <a:bodyPr wrap="none" anchor="ctr"/>
          <a:lstStyle/>
          <a:p>
            <a:pPr>
              <a:defRPr/>
            </a:pPr>
            <a:r>
              <a:rPr lang="zh-CN" altLang="en-US" sz="2000" spc="-100" dirty="0" smtClean="0">
                <a:latin typeface="华文楷体" pitchFamily="2" charset="-122"/>
                <a:ea typeface="华文楷体" pitchFamily="2" charset="-122"/>
              </a:rPr>
              <a:t>最大值</a:t>
            </a:r>
            <a:endParaRPr kumimoji="1" lang="en-US" altLang="zh-CN" sz="2000" spc="-100" dirty="0">
              <a:solidFill>
                <a:srgbClr val="CCFF99"/>
              </a:solidFill>
              <a:effectDag name="">
                <a:cont type="tree" name="">
                  <a:effect ref="fillLine"/>
                  <a:outerShdw dist="38100" dir="13500000" algn="br">
                    <a:srgbClr val="DDFFBB"/>
                  </a:outerShdw>
                </a:cont>
                <a:cont type="tree" name="">
                  <a:effect ref="fillLine"/>
                  <a:outerShdw dist="38100" dir="2700000" algn="tl">
                    <a:srgbClr val="7A995B"/>
                  </a:outerShdw>
                </a:cont>
                <a:effect ref="fillLine"/>
              </a:effectDag>
              <a:latin typeface="华文楷体" pitchFamily="2" charset="-122"/>
              <a:ea typeface="华文楷体" pitchFamily="2" charset="-122"/>
            </a:endParaRPr>
          </a:p>
        </p:txBody>
      </p:sp>
      <p:sp>
        <p:nvSpPr>
          <p:cNvPr id="51" name="Oval 21"/>
          <p:cNvSpPr>
            <a:spLocks noChangeArrowheads="1"/>
          </p:cNvSpPr>
          <p:nvPr/>
        </p:nvSpPr>
        <p:spPr bwMode="auto">
          <a:xfrm>
            <a:off x="5334744" y="2694129"/>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smtClean="0">
                <a:solidFill>
                  <a:schemeClr val="tx2"/>
                </a:solidFill>
                <a:latin typeface="Times New Roman" pitchFamily="18" charset="0"/>
              </a:rPr>
              <a:t>76</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52" name="Oval 21"/>
          <p:cNvSpPr>
            <a:spLocks noChangeArrowheads="1"/>
          </p:cNvSpPr>
          <p:nvPr/>
        </p:nvSpPr>
        <p:spPr bwMode="auto">
          <a:xfrm>
            <a:off x="6486872" y="1944705"/>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smtClean="0">
                <a:solidFill>
                  <a:schemeClr val="tx2"/>
                </a:solidFill>
                <a:latin typeface="Times New Roman" pitchFamily="18" charset="0"/>
              </a:rPr>
              <a:t>27</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53" name="Oval 21"/>
          <p:cNvSpPr>
            <a:spLocks noChangeArrowheads="1"/>
          </p:cNvSpPr>
          <p:nvPr/>
        </p:nvSpPr>
        <p:spPr bwMode="auto">
          <a:xfrm>
            <a:off x="4434644" y="1260629"/>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smtClean="0">
                <a:solidFill>
                  <a:schemeClr val="tx2"/>
                </a:solidFill>
                <a:latin typeface="Times New Roman" pitchFamily="18" charset="0"/>
              </a:rPr>
              <a:t>27</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54" name="Oval 21"/>
          <p:cNvSpPr>
            <a:spLocks noChangeArrowheads="1"/>
          </p:cNvSpPr>
          <p:nvPr/>
        </p:nvSpPr>
        <p:spPr bwMode="auto">
          <a:xfrm>
            <a:off x="1331640" y="1034956"/>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smtClean="0">
                <a:solidFill>
                  <a:schemeClr val="tx2"/>
                </a:solidFill>
                <a:latin typeface="Times New Roman" pitchFamily="18" charset="0"/>
              </a:rPr>
              <a:t>27</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
        <p:nvSpPr>
          <p:cNvPr id="55" name="TextBox 54"/>
          <p:cNvSpPr txBox="1"/>
          <p:nvPr/>
        </p:nvSpPr>
        <p:spPr>
          <a:xfrm>
            <a:off x="1102320" y="4707141"/>
            <a:ext cx="6664648" cy="954107"/>
          </a:xfrm>
          <a:prstGeom prst="rect">
            <a:avLst/>
          </a:prstGeom>
          <a:noFill/>
        </p:spPr>
        <p:txBody>
          <a:bodyPr wrap="square" rtlCol="0">
            <a:spAutoFit/>
          </a:bodyPr>
          <a:lstStyle/>
          <a:p>
            <a:pPr algn="l"/>
            <a:r>
              <a:rPr lang="zh-CN" altLang="en-US" sz="2800" b="1" dirty="0" smtClean="0">
                <a:solidFill>
                  <a:srgbClr val="000000"/>
                </a:solidFill>
                <a:latin typeface="华文楷体" pitchFamily="2" charset="-122"/>
                <a:ea typeface="华文楷体" pitchFamily="2" charset="-122"/>
              </a:rPr>
              <a:t>为此，确定各轮优胜者，需要时间</a:t>
            </a:r>
            <a:r>
              <a:rPr lang="en-US" altLang="zh-CN" sz="2800" b="1" dirty="0" err="1" smtClean="0">
                <a:solidFill>
                  <a:srgbClr val="000000"/>
                </a:solidFill>
                <a:latin typeface="华文楷体" pitchFamily="2" charset="-122"/>
                <a:ea typeface="华文楷体" pitchFamily="2" charset="-122"/>
              </a:rPr>
              <a:t>logn</a:t>
            </a:r>
            <a:endParaRPr lang="en-US" altLang="zh-CN" sz="2800" b="1" dirty="0" smtClean="0">
              <a:solidFill>
                <a:srgbClr val="000000"/>
              </a:solidFill>
              <a:latin typeface="华文楷体" pitchFamily="2" charset="-122"/>
              <a:ea typeface="华文楷体" pitchFamily="2" charset="-122"/>
            </a:endParaRPr>
          </a:p>
          <a:p>
            <a:pPr algn="l"/>
            <a:r>
              <a:rPr lang="en-US" altLang="zh-CN" sz="2800" b="1" dirty="0" smtClean="0">
                <a:latin typeface="华文楷体" pitchFamily="2" charset="-122"/>
                <a:ea typeface="华文楷体" pitchFamily="2" charset="-122"/>
              </a:rPr>
              <a:t>N</a:t>
            </a:r>
            <a:r>
              <a:rPr lang="zh-CN" altLang="en-US" sz="2800" b="1" dirty="0" smtClean="0">
                <a:latin typeface="华文楷体" pitchFamily="2" charset="-122"/>
                <a:ea typeface="华文楷体" pitchFamily="2" charset="-122"/>
              </a:rPr>
              <a:t>轮</a:t>
            </a:r>
            <a:r>
              <a:rPr lang="zh-CN" altLang="en-US" sz="2800" b="1" dirty="0" smtClean="0">
                <a:solidFill>
                  <a:srgbClr val="FF0000"/>
                </a:solidFill>
                <a:latin typeface="华文楷体" pitchFamily="2" charset="-122"/>
                <a:ea typeface="华文楷体" pitchFamily="2" charset="-122"/>
              </a:rPr>
              <a:t>时间复杂度为</a:t>
            </a:r>
            <a:r>
              <a:rPr lang="en-US" altLang="zh-CN" sz="2800" b="1" dirty="0" smtClean="0">
                <a:solidFill>
                  <a:srgbClr val="FF0000"/>
                </a:solidFill>
                <a:latin typeface="华文楷体" pitchFamily="2" charset="-122"/>
                <a:ea typeface="华文楷体" pitchFamily="2" charset="-122"/>
              </a:rPr>
              <a:t>O(</a:t>
            </a:r>
            <a:r>
              <a:rPr lang="en-US" altLang="zh-CN" sz="2800" b="1" dirty="0" err="1" smtClean="0">
                <a:solidFill>
                  <a:srgbClr val="FF0000"/>
                </a:solidFill>
                <a:latin typeface="华文楷体" pitchFamily="2" charset="-122"/>
                <a:ea typeface="华文楷体" pitchFamily="2" charset="-122"/>
              </a:rPr>
              <a:t>nlogn</a:t>
            </a:r>
            <a:r>
              <a:rPr lang="en-US" altLang="zh-CN" sz="2800" b="1" dirty="0" smtClean="0">
                <a:solidFill>
                  <a:srgbClr val="FF0000"/>
                </a:solidFill>
                <a:latin typeface="华文楷体" pitchFamily="2" charset="-122"/>
                <a:ea typeface="华文楷体" pitchFamily="2" charset="-122"/>
              </a:rPr>
              <a:t>)</a:t>
            </a:r>
            <a:r>
              <a:rPr lang="en-US" altLang="zh-CN"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达到下界</a:t>
            </a:r>
            <a:r>
              <a:rPr lang="en-US" altLang="zh-CN" sz="2800" b="1" dirty="0" smtClean="0">
                <a:latin typeface="华文楷体" pitchFamily="2" charset="-122"/>
                <a:ea typeface="华文楷体" pitchFamily="2" charset="-122"/>
              </a:rPr>
              <a:t>】</a:t>
            </a:r>
            <a:endParaRPr lang="zh-CN" altLang="en-US" sz="2800" dirty="0">
              <a:latin typeface="华文楷体" pitchFamily="2" charset="-122"/>
              <a:ea typeface="华文楷体" pitchFamily="2" charset="-122"/>
            </a:endParaRPr>
          </a:p>
        </p:txBody>
      </p:sp>
      <p:sp>
        <p:nvSpPr>
          <p:cNvPr id="56" name="Oval 21"/>
          <p:cNvSpPr>
            <a:spLocks noChangeArrowheads="1"/>
          </p:cNvSpPr>
          <p:nvPr/>
        </p:nvSpPr>
        <p:spPr bwMode="auto">
          <a:xfrm>
            <a:off x="2202396" y="992292"/>
            <a:ext cx="533400" cy="533400"/>
          </a:xfrm>
          <a:prstGeom prst="ellipse">
            <a:avLst/>
          </a:prstGeom>
          <a:solidFill>
            <a:srgbClr val="FFFF99"/>
          </a:solidFill>
          <a:ln w="9525">
            <a:solidFill>
              <a:srgbClr val="008000"/>
            </a:solidFill>
            <a:round/>
            <a:headEnd/>
            <a:tailEnd/>
          </a:ln>
          <a:effectLst>
            <a:outerShdw dist="35921" dir="2700000" algn="ctr" rotWithShape="0">
              <a:srgbClr val="808080"/>
            </a:outerShdw>
          </a:effectLst>
        </p:spPr>
        <p:txBody>
          <a:bodyPr wrap="none" anchor="ctr"/>
          <a:lstStyle/>
          <a:p>
            <a:pPr>
              <a:defRPr/>
            </a:pPr>
            <a:r>
              <a:rPr kumimoji="1" lang="en-US" altLang="zh-CN" sz="2800" b="1" dirty="0" smtClean="0">
                <a:solidFill>
                  <a:schemeClr val="tx2"/>
                </a:solidFill>
                <a:latin typeface="Times New Roman" pitchFamily="18" charset="0"/>
              </a:rPr>
              <a:t>….</a:t>
            </a:r>
            <a:endParaRPr kumimoji="1" lang="en-US" altLang="zh-CN" sz="2400" dirty="0">
              <a:solidFill>
                <a:srgbClr val="FFFF99"/>
              </a:solidFill>
              <a:effectDag name="">
                <a:cont type="tree" name="">
                  <a:effect ref="fillLine"/>
                  <a:outerShdw dist="38100" dir="13500000" algn="br">
                    <a:srgbClr val="FFFFBB"/>
                  </a:outerShdw>
                </a:cont>
                <a:cont type="tree" name="">
                  <a:effect ref="fillLine"/>
                  <a:outerShdw dist="38100" dir="2700000" algn="tl">
                    <a:srgbClr val="99985B"/>
                  </a:outerShdw>
                </a:cont>
                <a:effect ref="fillLine"/>
              </a:effectDag>
              <a:latin typeface="Times New Roman" pitchFamily="18" charset="0"/>
              <a:ea typeface="宋体" pitchFamily="2" charset="-122"/>
            </a:endParaRPr>
          </a:p>
        </p:txBody>
      </p:sp>
    </p:spTree>
    <p:extLst>
      <p:ext uri="{BB962C8B-B14F-4D97-AF65-F5344CB8AC3E}">
        <p14:creationId xmlns:p14="http://schemas.microsoft.com/office/powerpoint/2010/main" val="23439666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blinds(horizontal)">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blinds(horizontal)">
                                      <p:cBhvr>
                                        <p:cTn id="12" dur="500"/>
                                        <p:tgtEl>
                                          <p:spTgt spid="50"/>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blinds(horizontal)">
                                      <p:cBhvr>
                                        <p:cTn id="16" dur="500"/>
                                        <p:tgtEl>
                                          <p:spTgt spid="51"/>
                                        </p:tgtEl>
                                      </p:cBhvr>
                                    </p:animEffect>
                                  </p:childTnLst>
                                </p:cTn>
                              </p:par>
                            </p:childTnLst>
                          </p:cTn>
                        </p:par>
                        <p:par>
                          <p:cTn id="17" fill="hold">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blinds(horizontal)">
                                      <p:cBhvr>
                                        <p:cTn id="20" dur="500"/>
                                        <p:tgtEl>
                                          <p:spTgt spid="52"/>
                                        </p:tgtEl>
                                      </p:cBhvr>
                                    </p:animEffect>
                                  </p:childTnLst>
                                </p:cTn>
                              </p:par>
                            </p:childTnLst>
                          </p:cTn>
                        </p:par>
                        <p:par>
                          <p:cTn id="21" fill="hold">
                            <p:stCondLst>
                              <p:cond delay="1500"/>
                            </p:stCondLst>
                            <p:childTnLst>
                              <p:par>
                                <p:cTn id="22" presetID="3" presetClass="entr" presetSubtype="10" fill="hold" grpId="0" nodeType="after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blinds(horizontal)">
                                      <p:cBhvr>
                                        <p:cTn id="24" dur="500"/>
                                        <p:tgtEl>
                                          <p:spTgt spid="5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blinds(horizontal)">
                                      <p:cBhvr>
                                        <p:cTn id="29" dur="500"/>
                                        <p:tgtEl>
                                          <p:spTgt spid="5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blinds(horizontal)">
                                      <p:cBhvr>
                                        <p:cTn id="34" dur="500"/>
                                        <p:tgtEl>
                                          <p:spTgt spid="56"/>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5" grpId="0"/>
      <p:bldP spid="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body" idx="1"/>
          </p:nvPr>
        </p:nvSpPr>
        <p:spPr>
          <a:xfrm>
            <a:off x="287524" y="296652"/>
            <a:ext cx="8532948" cy="6120680"/>
          </a:xfrm>
        </p:spPr>
        <p:txBody>
          <a:bodyPr/>
          <a:lstStyle/>
          <a:p>
            <a:pPr eaLnBrk="1" hangingPunct="1">
              <a:lnSpc>
                <a:spcPct val="105000"/>
              </a:lnSpc>
              <a:buClr>
                <a:srgbClr val="800080"/>
              </a:buClr>
              <a:buSzPct val="50000"/>
            </a:pPr>
            <a:r>
              <a:rPr lang="zh-CN" altLang="en-US" sz="3000" b="1" u="sng" dirty="0" smtClean="0">
                <a:solidFill>
                  <a:schemeClr val="tx2"/>
                </a:solidFill>
                <a:effectLst>
                  <a:outerShdw blurRad="38100" dist="38100" dir="2700000" algn="tl">
                    <a:srgbClr val="000000">
                      <a:alpha val="43137"/>
                    </a:srgbClr>
                  </a:outerShdw>
                </a:effectLst>
                <a:latin typeface="Times New Roman" charset="0"/>
                <a:ea typeface="仿宋_GB2312" pitchFamily="49" charset="-122"/>
              </a:rPr>
              <a:t>排序算法的分类</a:t>
            </a:r>
            <a:r>
              <a:rPr lang="en-US" altLang="zh-CN" sz="3000" b="1" dirty="0" smtClean="0">
                <a:latin typeface="Times New Roman" charset="0"/>
                <a:ea typeface="仿宋_GB2312" pitchFamily="49" charset="-122"/>
              </a:rPr>
              <a:t>:</a:t>
            </a:r>
          </a:p>
          <a:p>
            <a:pPr marL="357188" indent="0" eaLnBrk="1" hangingPunct="1">
              <a:lnSpc>
                <a:spcPct val="105000"/>
              </a:lnSpc>
              <a:buClr>
                <a:srgbClr val="800080"/>
              </a:buClr>
              <a:buSzPct val="50000"/>
              <a:buNone/>
            </a:pPr>
            <a:r>
              <a:rPr lang="zh-CN" altLang="en-US" sz="2800" b="1" dirty="0" smtClean="0">
                <a:latin typeface="华文楷体" panose="02010600040101010101" pitchFamily="2" charset="-122"/>
                <a:ea typeface="华文楷体" panose="02010600040101010101" pitchFamily="2" charset="-122"/>
              </a:rPr>
              <a:t>内部排序算法很多。但就其全面性能而言，很难认为哪种方法是最好的。没一种方法都有各自的优缺点，适合在不同环境下使用。</a:t>
            </a:r>
            <a:endParaRPr lang="en-US" altLang="zh-CN" sz="2800" b="1" dirty="0" smtClean="0">
              <a:latin typeface="华文楷体" panose="02010600040101010101" pitchFamily="2" charset="-122"/>
              <a:ea typeface="华文楷体" panose="02010600040101010101" pitchFamily="2" charset="-122"/>
            </a:endParaRPr>
          </a:p>
          <a:p>
            <a:pPr marL="357188" indent="0" eaLnBrk="1" hangingPunct="1">
              <a:lnSpc>
                <a:spcPct val="105000"/>
              </a:lnSpc>
              <a:buClr>
                <a:srgbClr val="800080"/>
              </a:buClr>
              <a:buSzPct val="50000"/>
              <a:buNone/>
            </a:pPr>
            <a:r>
              <a:rPr lang="zh-CN" altLang="en-US" sz="3000" b="1" dirty="0" smtClean="0">
                <a:solidFill>
                  <a:srgbClr val="C00000"/>
                </a:solidFill>
                <a:effectLst>
                  <a:outerShdw blurRad="38100" dist="38100" dir="2700000" algn="tl">
                    <a:srgbClr val="000000">
                      <a:alpha val="43137"/>
                    </a:srgbClr>
                  </a:outerShdw>
                </a:effectLst>
                <a:latin typeface="Times New Roman" charset="0"/>
                <a:ea typeface="仿宋_GB2312" pitchFamily="49" charset="-122"/>
              </a:rPr>
              <a:t>插入排序</a:t>
            </a:r>
            <a:r>
              <a:rPr lang="zh-CN" altLang="en-US" sz="3000" b="1" dirty="0" smtClean="0">
                <a:latin typeface="Times New Roman" charset="0"/>
                <a:ea typeface="仿宋_GB2312" pitchFamily="49" charset="-122"/>
              </a:rPr>
              <a:t>、</a:t>
            </a:r>
            <a:r>
              <a:rPr lang="zh-CN" altLang="en-US" sz="3000" b="1" dirty="0" smtClean="0">
                <a:solidFill>
                  <a:srgbClr val="C00000"/>
                </a:solidFill>
                <a:effectLst>
                  <a:outerShdw blurRad="38100" dist="38100" dir="2700000" algn="tl">
                    <a:srgbClr val="000000">
                      <a:alpha val="43137"/>
                    </a:srgbClr>
                  </a:outerShdw>
                </a:effectLst>
                <a:latin typeface="Times New Roman" charset="0"/>
                <a:ea typeface="仿宋_GB2312" pitchFamily="49" charset="-122"/>
              </a:rPr>
              <a:t>交换排序</a:t>
            </a:r>
            <a:r>
              <a:rPr lang="zh-CN" altLang="en-US" sz="3000" b="1" dirty="0" smtClean="0">
                <a:latin typeface="Times New Roman" charset="0"/>
                <a:ea typeface="仿宋_GB2312" pitchFamily="49" charset="-122"/>
              </a:rPr>
              <a:t>、</a:t>
            </a:r>
            <a:r>
              <a:rPr lang="zh-CN" altLang="en-US" sz="3000" b="1" dirty="0" smtClean="0">
                <a:solidFill>
                  <a:srgbClr val="C00000"/>
                </a:solidFill>
                <a:effectLst>
                  <a:outerShdw blurRad="38100" dist="38100" dir="2700000" algn="tl">
                    <a:srgbClr val="000000">
                      <a:alpha val="43137"/>
                    </a:srgbClr>
                  </a:outerShdw>
                </a:effectLst>
                <a:latin typeface="Times New Roman" charset="0"/>
                <a:ea typeface="仿宋_GB2312" pitchFamily="49" charset="-122"/>
              </a:rPr>
              <a:t>选择排序</a:t>
            </a:r>
            <a:r>
              <a:rPr lang="zh-CN" altLang="en-US" sz="3000" b="1" dirty="0" smtClean="0">
                <a:latin typeface="Times New Roman" charset="0"/>
                <a:ea typeface="仿宋_GB2312" pitchFamily="49" charset="-122"/>
              </a:rPr>
              <a:t>、</a:t>
            </a:r>
            <a:r>
              <a:rPr lang="zh-CN" altLang="en-US" sz="3000" b="1" dirty="0" smtClean="0">
                <a:solidFill>
                  <a:srgbClr val="C00000"/>
                </a:solidFill>
                <a:effectLst>
                  <a:outerShdw blurRad="38100" dist="38100" dir="2700000" algn="tl">
                    <a:srgbClr val="000000">
                      <a:alpha val="43137"/>
                    </a:srgbClr>
                  </a:outerShdw>
                </a:effectLst>
                <a:latin typeface="Times New Roman" charset="0"/>
                <a:ea typeface="仿宋_GB2312" pitchFamily="49" charset="-122"/>
              </a:rPr>
              <a:t>归并排序</a:t>
            </a:r>
            <a:r>
              <a:rPr lang="zh-CN" altLang="en-US" sz="3000" b="1" dirty="0">
                <a:latin typeface="Times New Roman" charset="0"/>
                <a:ea typeface="仿宋_GB2312" pitchFamily="49" charset="-122"/>
              </a:rPr>
              <a:t>、</a:t>
            </a:r>
            <a:r>
              <a:rPr lang="zh-CN" altLang="en-US" sz="3000" b="1" dirty="0" smtClean="0">
                <a:solidFill>
                  <a:srgbClr val="C00000"/>
                </a:solidFill>
                <a:effectLst>
                  <a:outerShdw blurRad="38100" dist="38100" dir="2700000" algn="tl">
                    <a:srgbClr val="000000">
                      <a:alpha val="43137"/>
                    </a:srgbClr>
                  </a:outerShdw>
                </a:effectLst>
                <a:latin typeface="Times New Roman" charset="0"/>
                <a:ea typeface="仿宋_GB2312" pitchFamily="49" charset="-122"/>
              </a:rPr>
              <a:t>计数排序等等</a:t>
            </a:r>
            <a:r>
              <a:rPr lang="en-US" altLang="zh-CN" sz="3000" b="1" dirty="0" smtClean="0">
                <a:latin typeface="华文楷体" panose="02010600040101010101" pitchFamily="2" charset="-122"/>
                <a:ea typeface="华文楷体" panose="02010600040101010101" pitchFamily="2" charset="-122"/>
              </a:rPr>
              <a:t>&lt;</a:t>
            </a:r>
            <a:r>
              <a:rPr lang="zh-CN" altLang="en-US" sz="2800" b="1" dirty="0">
                <a:solidFill>
                  <a:schemeClr val="tx1">
                    <a:lumMod val="60000"/>
                    <a:lumOff val="40000"/>
                  </a:schemeClr>
                </a:solidFill>
                <a:latin typeface="华文楷体" panose="02010600040101010101" pitchFamily="2" charset="-122"/>
                <a:ea typeface="华文楷体" panose="02010600040101010101" pitchFamily="2" charset="-122"/>
              </a:rPr>
              <a:t>按排序过程中依据的不同原则</a:t>
            </a:r>
            <a:r>
              <a:rPr lang="en-US" altLang="zh-CN" sz="3000" b="1" dirty="0" smtClean="0">
                <a:latin typeface="华文楷体" panose="02010600040101010101" pitchFamily="2" charset="-122"/>
                <a:ea typeface="华文楷体" panose="02010600040101010101" pitchFamily="2" charset="-122"/>
              </a:rPr>
              <a:t>&gt;</a:t>
            </a:r>
          </a:p>
          <a:p>
            <a:pPr eaLnBrk="1" hangingPunct="1">
              <a:lnSpc>
                <a:spcPct val="105000"/>
              </a:lnSpc>
              <a:buClr>
                <a:srgbClr val="800080"/>
              </a:buClr>
              <a:buSzPct val="50000"/>
            </a:pPr>
            <a:r>
              <a:rPr lang="zh-CN" altLang="en-US" sz="3000" b="1" u="sng" dirty="0" smtClean="0">
                <a:solidFill>
                  <a:schemeClr val="tx2"/>
                </a:solidFill>
                <a:effectLst>
                  <a:outerShdw blurRad="38100" dist="38100" dir="2700000" algn="tl">
                    <a:srgbClr val="000000">
                      <a:alpha val="43137"/>
                    </a:srgbClr>
                  </a:outerShdw>
                </a:effectLst>
                <a:latin typeface="Times New Roman" charset="0"/>
                <a:ea typeface="仿宋_GB2312" pitchFamily="49" charset="-122"/>
              </a:rPr>
              <a:t>排序算法的存储结构</a:t>
            </a:r>
            <a:r>
              <a:rPr lang="en-US" altLang="zh-CN" sz="3000" b="1" dirty="0" smtClean="0">
                <a:latin typeface="Times New Roman" charset="0"/>
                <a:ea typeface="仿宋_GB2312" pitchFamily="49" charset="-122"/>
              </a:rPr>
              <a:t>:</a:t>
            </a:r>
          </a:p>
          <a:p>
            <a:pPr marL="0" indent="0" eaLnBrk="1" hangingPunct="1">
              <a:lnSpc>
                <a:spcPct val="105000"/>
              </a:lnSpc>
              <a:buClr>
                <a:srgbClr val="800080"/>
              </a:buClr>
              <a:buSzPct val="50000"/>
              <a:buNone/>
            </a:pPr>
            <a:endParaRPr lang="en-US" altLang="zh-CN" sz="3000" b="1" dirty="0" smtClean="0">
              <a:latin typeface="Times New Roman" charset="0"/>
              <a:ea typeface="仿宋_GB2312" pitchFamily="49" charset="-122"/>
            </a:endParaRPr>
          </a:p>
          <a:p>
            <a:pPr marL="0" indent="0" eaLnBrk="1" hangingPunct="1">
              <a:lnSpc>
                <a:spcPct val="105000"/>
              </a:lnSpc>
              <a:buClr>
                <a:srgbClr val="800080"/>
              </a:buClr>
              <a:buSzPct val="50000"/>
              <a:buNone/>
            </a:pPr>
            <a:r>
              <a:rPr lang="zh-CN" altLang="en-US" sz="3000" b="1" dirty="0" smtClean="0">
                <a:latin typeface="华文楷体" pitchFamily="2" charset="-122"/>
                <a:ea typeface="华文楷体" pitchFamily="2" charset="-122"/>
              </a:rPr>
              <a:t>本章讨论的算法以顺序存储结构实现记录的存储</a:t>
            </a:r>
          </a:p>
        </p:txBody>
      </p:sp>
    </p:spTree>
    <p:extLst>
      <p:ext uri="{BB962C8B-B14F-4D97-AF65-F5344CB8AC3E}">
        <p14:creationId xmlns:p14="http://schemas.microsoft.com/office/powerpoint/2010/main" val="2860770730"/>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ChangeArrowheads="1"/>
          </p:cNvSpPr>
          <p:nvPr/>
        </p:nvSpPr>
        <p:spPr bwMode="auto">
          <a:xfrm>
            <a:off x="1219200" y="134938"/>
            <a:ext cx="184150" cy="519112"/>
          </a:xfrm>
          <a:prstGeom prst="rect">
            <a:avLst/>
          </a:prstGeom>
          <a:noFill/>
          <a:ln w="9525">
            <a:noFill/>
            <a:miter lim="800000"/>
            <a:headEnd/>
            <a:tailEnd/>
          </a:ln>
        </p:spPr>
        <p:txBody>
          <a:bodyPr wrap="none">
            <a:spAutoFit/>
          </a:bodyPr>
          <a:lstStyle/>
          <a:p>
            <a:pPr algn="l">
              <a:defRPr/>
            </a:pPr>
            <a:endParaRPr kumimoji="1" lang="zh-CN" altLang="zh-CN" sz="2800" b="1">
              <a:effectLst>
                <a:outerShdw blurRad="38100" dist="38100" dir="2700000" algn="tl">
                  <a:srgbClr val="C0C0C0"/>
                </a:outerShdw>
              </a:effectLst>
              <a:latin typeface="Times New Roman" pitchFamily="18" charset="0"/>
              <a:ea typeface="楷体_GB2312" pitchFamily="49" charset="-122"/>
            </a:endParaRPr>
          </a:p>
        </p:txBody>
      </p:sp>
      <p:sp>
        <p:nvSpPr>
          <p:cNvPr id="102404" name="Rectangle 4"/>
          <p:cNvSpPr>
            <a:spLocks noGrp="1" noChangeArrowheads="1"/>
          </p:cNvSpPr>
          <p:nvPr>
            <p:ph type="title"/>
          </p:nvPr>
        </p:nvSpPr>
        <p:spPr>
          <a:xfrm>
            <a:off x="-8384" y="296653"/>
            <a:ext cx="4724400" cy="684075"/>
          </a:xfrm>
        </p:spPr>
        <p:txBody>
          <a:bodyPr/>
          <a:lstStyle/>
          <a:p>
            <a:pPr eaLnBrk="1" hangingPunct="1"/>
            <a:r>
              <a:rPr lang="zh-CN" altLang="en-US" sz="4000" b="1" dirty="0" smtClean="0">
                <a:solidFill>
                  <a:srgbClr val="CC3300"/>
                </a:solidFill>
                <a:latin typeface="华文新魏" pitchFamily="2" charset="-122"/>
                <a:ea typeface="华文新魏" pitchFamily="2" charset="-122"/>
              </a:rPr>
              <a:t>堆排序 </a:t>
            </a:r>
            <a:r>
              <a:rPr lang="en-US" altLang="zh-CN" sz="4000" b="1" dirty="0" smtClean="0">
                <a:solidFill>
                  <a:schemeClr val="tx2"/>
                </a:solidFill>
                <a:latin typeface="华文新魏" pitchFamily="2" charset="-122"/>
                <a:ea typeface="华文新魏" pitchFamily="2" charset="-122"/>
              </a:rPr>
              <a:t>(Heap Sort)</a:t>
            </a:r>
          </a:p>
        </p:txBody>
      </p:sp>
      <p:sp>
        <p:nvSpPr>
          <p:cNvPr id="8" name="Text Box 7"/>
          <p:cNvSpPr txBox="1">
            <a:spLocks noChangeArrowheads="1"/>
          </p:cNvSpPr>
          <p:nvPr/>
        </p:nvSpPr>
        <p:spPr bwMode="auto">
          <a:xfrm>
            <a:off x="4220642" y="2172990"/>
            <a:ext cx="644525" cy="641350"/>
          </a:xfrm>
          <a:prstGeom prst="rect">
            <a:avLst/>
          </a:prstGeom>
          <a:noFill/>
          <a:ln w="9525">
            <a:noFill/>
            <a:miter lim="800000"/>
            <a:headEnd/>
            <a:tailEnd/>
          </a:ln>
          <a:effectLst/>
        </p:spPr>
        <p:txBody>
          <a:bodyPr wrap="none">
            <a:spAutoFit/>
          </a:bodyPr>
          <a:lstStyle/>
          <a:p>
            <a:pPr algn="l"/>
            <a:r>
              <a:rPr lang="zh-CN" altLang="en-US" sz="3600" b="1" dirty="0">
                <a:solidFill>
                  <a:srgbClr val="000099"/>
                </a:solidFill>
                <a:latin typeface="华文楷体" pitchFamily="2" charset="-122"/>
                <a:ea typeface="华文楷体" pitchFamily="2" charset="-122"/>
              </a:rPr>
              <a:t>或</a:t>
            </a:r>
            <a:endParaRPr lang="zh-CN" altLang="en-US" sz="3600" dirty="0">
              <a:solidFill>
                <a:srgbClr val="000099"/>
              </a:solidFill>
              <a:latin typeface="华文楷体" pitchFamily="2" charset="-122"/>
              <a:ea typeface="华文楷体" pitchFamily="2" charset="-122"/>
            </a:endParaRPr>
          </a:p>
        </p:txBody>
      </p:sp>
      <p:graphicFrame>
        <p:nvGraphicFramePr>
          <p:cNvPr id="9" name="Object 0"/>
          <p:cNvGraphicFramePr>
            <a:graphicFrameLocks noChangeAspect="1"/>
          </p:cNvGraphicFramePr>
          <p:nvPr/>
        </p:nvGraphicFramePr>
        <p:xfrm>
          <a:off x="899592" y="1988840"/>
          <a:ext cx="1587500" cy="1054100"/>
        </p:xfrm>
        <a:graphic>
          <a:graphicData uri="http://schemas.openxmlformats.org/presentationml/2006/ole">
            <mc:AlternateContent xmlns:mc="http://schemas.openxmlformats.org/markup-compatibility/2006">
              <mc:Choice xmlns:v="urn:schemas-microsoft-com:vml" Requires="v">
                <p:oleObj spid="_x0000_s403580" name="公式" r:id="rId4" imgW="50798520" imgH="33726960" progId="Equation.3">
                  <p:embed/>
                </p:oleObj>
              </mc:Choice>
              <mc:Fallback>
                <p:oleObj name="公式" r:id="rId4" imgW="50798520" imgH="33726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1988840"/>
                        <a:ext cx="158750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
          <p:cNvGraphicFramePr>
            <a:graphicFrameLocks noChangeAspect="1"/>
          </p:cNvGraphicFramePr>
          <p:nvPr/>
        </p:nvGraphicFramePr>
        <p:xfrm>
          <a:off x="4938192" y="1988840"/>
          <a:ext cx="1587500" cy="1054100"/>
        </p:xfrm>
        <a:graphic>
          <a:graphicData uri="http://schemas.openxmlformats.org/presentationml/2006/ole">
            <mc:AlternateContent xmlns:mc="http://schemas.openxmlformats.org/markup-compatibility/2006">
              <mc:Choice xmlns:v="urn:schemas-microsoft-com:vml" Requires="v">
                <p:oleObj spid="_x0000_s403581" name="公式" r:id="rId6" imgW="50798520" imgH="33726960" progId="Equation.3">
                  <p:embed/>
                </p:oleObj>
              </mc:Choice>
              <mc:Fallback>
                <p:oleObj name="公式" r:id="rId6" imgW="50798520" imgH="3372696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8192" y="1988840"/>
                        <a:ext cx="158750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0"/>
          <p:cNvSpPr txBox="1">
            <a:spLocks noChangeArrowheads="1"/>
          </p:cNvSpPr>
          <p:nvPr/>
        </p:nvSpPr>
        <p:spPr bwMode="auto">
          <a:xfrm>
            <a:off x="179512" y="1143000"/>
            <a:ext cx="8359775" cy="584775"/>
          </a:xfrm>
          <a:prstGeom prst="rect">
            <a:avLst/>
          </a:prstGeom>
          <a:noFill/>
          <a:ln w="9525">
            <a:noFill/>
            <a:miter lim="800000"/>
            <a:headEnd/>
            <a:tailEnd/>
          </a:ln>
          <a:effectLst/>
        </p:spPr>
        <p:txBody>
          <a:bodyPr wrap="square">
            <a:spAutoFit/>
          </a:bodyPr>
          <a:lstStyle/>
          <a:p>
            <a:pPr algn="l">
              <a:spcBef>
                <a:spcPct val="50000"/>
              </a:spcBef>
            </a:pPr>
            <a:r>
              <a:rPr lang="zh-CN" altLang="en-US" sz="3200" b="1" dirty="0" smtClean="0">
                <a:solidFill>
                  <a:srgbClr val="FF0000"/>
                </a:solidFill>
                <a:latin typeface="华文楷体" pitchFamily="2" charset="-122"/>
                <a:ea typeface="华文楷体" pitchFamily="2" charset="-122"/>
              </a:rPr>
              <a:t>堆</a:t>
            </a:r>
            <a:r>
              <a:rPr lang="en-US" altLang="zh-CN" sz="3200" b="1" dirty="0" smtClean="0">
                <a:solidFill>
                  <a:srgbClr val="000000"/>
                </a:solidFill>
                <a:latin typeface="华文楷体" pitchFamily="2" charset="-122"/>
                <a:ea typeface="华文楷体" pitchFamily="2" charset="-122"/>
              </a:rPr>
              <a:t>─</a:t>
            </a:r>
            <a:r>
              <a:rPr lang="zh-CN" altLang="en-US" sz="3200" b="1" dirty="0" smtClean="0">
                <a:solidFill>
                  <a:srgbClr val="000000"/>
                </a:solidFill>
                <a:latin typeface="华文楷体" pitchFamily="2" charset="-122"/>
                <a:ea typeface="华文楷体" pitchFamily="2" charset="-122"/>
              </a:rPr>
              <a:t>堆是满足下列性质的</a:t>
            </a:r>
            <a:r>
              <a:rPr lang="zh-CN" altLang="en-US" sz="3200" b="1" dirty="0" smtClean="0">
                <a:solidFill>
                  <a:srgbClr val="0070C0"/>
                </a:solidFill>
                <a:latin typeface="华文楷体" pitchFamily="2" charset="-122"/>
                <a:ea typeface="华文楷体" pitchFamily="2" charset="-122"/>
              </a:rPr>
              <a:t>数列</a:t>
            </a:r>
            <a:r>
              <a:rPr lang="en-US" altLang="zh-CN" sz="3200" b="1" dirty="0" smtClean="0">
                <a:solidFill>
                  <a:srgbClr val="000000"/>
                </a:solidFill>
                <a:latin typeface="华文楷体" pitchFamily="2" charset="-122"/>
                <a:ea typeface="华文楷体" pitchFamily="2" charset="-122"/>
              </a:rPr>
              <a:t>{r</a:t>
            </a:r>
            <a:r>
              <a:rPr lang="en-US" altLang="zh-CN" sz="3200" b="1" baseline="-25000" dirty="0" smtClean="0">
                <a:solidFill>
                  <a:srgbClr val="000000"/>
                </a:solidFill>
                <a:latin typeface="华文楷体" pitchFamily="2" charset="-122"/>
                <a:ea typeface="华文楷体" pitchFamily="2" charset="-122"/>
              </a:rPr>
              <a:t>1</a:t>
            </a:r>
            <a:r>
              <a:rPr lang="en-US" altLang="zh-CN" sz="3200" b="1" dirty="0" smtClean="0">
                <a:solidFill>
                  <a:srgbClr val="000000"/>
                </a:solidFill>
                <a:latin typeface="华文楷体" pitchFamily="2" charset="-122"/>
                <a:ea typeface="华文楷体" pitchFamily="2" charset="-122"/>
              </a:rPr>
              <a:t>, r</a:t>
            </a:r>
            <a:r>
              <a:rPr lang="en-US" altLang="zh-CN" sz="3200" b="1" baseline="-25000" dirty="0" smtClean="0">
                <a:solidFill>
                  <a:srgbClr val="000000"/>
                </a:solidFill>
                <a:latin typeface="华文楷体" pitchFamily="2" charset="-122"/>
                <a:ea typeface="华文楷体" pitchFamily="2" charset="-122"/>
              </a:rPr>
              <a:t>2</a:t>
            </a:r>
            <a:r>
              <a:rPr lang="en-US" altLang="zh-CN" sz="3200" b="1" dirty="0" smtClean="0">
                <a:solidFill>
                  <a:srgbClr val="000000"/>
                </a:solidFill>
                <a:latin typeface="华文楷体" pitchFamily="2" charset="-122"/>
                <a:ea typeface="华文楷体" pitchFamily="2" charset="-122"/>
              </a:rPr>
              <a:t>, …</a:t>
            </a:r>
            <a:r>
              <a:rPr lang="zh-CN" altLang="en-US" sz="3200" b="1" dirty="0" smtClean="0">
                <a:solidFill>
                  <a:srgbClr val="000000"/>
                </a:solidFill>
                <a:latin typeface="华文楷体" pitchFamily="2" charset="-122"/>
                <a:ea typeface="华文楷体" pitchFamily="2" charset="-122"/>
              </a:rPr>
              <a:t>，</a:t>
            </a:r>
            <a:r>
              <a:rPr lang="en-US" altLang="zh-CN" sz="3200" b="1" dirty="0" err="1" smtClean="0">
                <a:solidFill>
                  <a:srgbClr val="000000"/>
                </a:solidFill>
                <a:latin typeface="华文楷体" pitchFamily="2" charset="-122"/>
                <a:ea typeface="华文楷体" pitchFamily="2" charset="-122"/>
              </a:rPr>
              <a:t>r</a:t>
            </a:r>
            <a:r>
              <a:rPr lang="en-US" altLang="zh-CN" sz="3200" b="1" baseline="-25000" dirty="0" err="1" smtClean="0">
                <a:solidFill>
                  <a:srgbClr val="000000"/>
                </a:solidFill>
                <a:latin typeface="华文楷体" pitchFamily="2" charset="-122"/>
                <a:ea typeface="华文楷体" pitchFamily="2" charset="-122"/>
              </a:rPr>
              <a:t>n</a:t>
            </a:r>
            <a:r>
              <a:rPr lang="en-US" altLang="zh-CN" sz="3200" b="1" dirty="0" smtClean="0">
                <a:solidFill>
                  <a:srgbClr val="000000"/>
                </a:solidFill>
                <a:latin typeface="华文楷体" pitchFamily="2" charset="-122"/>
                <a:ea typeface="华文楷体" pitchFamily="2" charset="-122"/>
              </a:rPr>
              <a:t>}</a:t>
            </a:r>
            <a:r>
              <a:rPr lang="zh-CN" altLang="en-US" sz="3200" b="1" dirty="0" smtClean="0">
                <a:solidFill>
                  <a:srgbClr val="000000"/>
                </a:solidFill>
                <a:latin typeface="华文楷体" pitchFamily="2" charset="-122"/>
                <a:ea typeface="华文楷体" pitchFamily="2" charset="-122"/>
              </a:rPr>
              <a:t>：</a:t>
            </a:r>
          </a:p>
        </p:txBody>
      </p:sp>
      <p:sp>
        <p:nvSpPr>
          <p:cNvPr id="12" name="Text Box 23"/>
          <p:cNvSpPr txBox="1">
            <a:spLocks noChangeArrowheads="1"/>
          </p:cNvSpPr>
          <p:nvPr/>
        </p:nvSpPr>
        <p:spPr bwMode="auto">
          <a:xfrm>
            <a:off x="2483917" y="2234903"/>
            <a:ext cx="1470274" cy="523220"/>
          </a:xfrm>
          <a:prstGeom prst="rect">
            <a:avLst/>
          </a:prstGeom>
          <a:noFill/>
          <a:ln w="9525">
            <a:noFill/>
            <a:miter lim="800000"/>
            <a:headEnd/>
            <a:tailEnd/>
          </a:ln>
          <a:effectLst/>
        </p:spPr>
        <p:txBody>
          <a:bodyPr wrap="none">
            <a:spAutoFit/>
          </a:bodyPr>
          <a:lstStyle/>
          <a:p>
            <a:pPr algn="l"/>
            <a:r>
              <a:rPr lang="en-US" altLang="zh-CN" sz="2800" dirty="0">
                <a:solidFill>
                  <a:srgbClr val="FF0000"/>
                </a:solidFill>
                <a:latin typeface="华文楷体" pitchFamily="2" charset="-122"/>
                <a:ea typeface="华文楷体" pitchFamily="2" charset="-122"/>
              </a:rPr>
              <a:t>(</a:t>
            </a:r>
            <a:r>
              <a:rPr lang="zh-CN" altLang="en-US" sz="2800" b="1" dirty="0">
                <a:solidFill>
                  <a:srgbClr val="FF0000"/>
                </a:solidFill>
                <a:latin typeface="华文楷体" pitchFamily="2" charset="-122"/>
                <a:ea typeface="华文楷体" pitchFamily="2" charset="-122"/>
              </a:rPr>
              <a:t>小顶堆</a:t>
            </a:r>
            <a:r>
              <a:rPr lang="en-US" altLang="zh-CN" sz="2800" dirty="0">
                <a:solidFill>
                  <a:srgbClr val="FF0000"/>
                </a:solidFill>
                <a:latin typeface="华文楷体" pitchFamily="2" charset="-122"/>
                <a:ea typeface="华文楷体" pitchFamily="2" charset="-122"/>
              </a:rPr>
              <a:t>)</a:t>
            </a:r>
          </a:p>
        </p:txBody>
      </p:sp>
      <p:sp>
        <p:nvSpPr>
          <p:cNvPr id="13" name="Text Box 24"/>
          <p:cNvSpPr txBox="1">
            <a:spLocks noChangeArrowheads="1"/>
          </p:cNvSpPr>
          <p:nvPr/>
        </p:nvSpPr>
        <p:spPr bwMode="auto">
          <a:xfrm>
            <a:off x="6541567" y="2234903"/>
            <a:ext cx="1470274" cy="523220"/>
          </a:xfrm>
          <a:prstGeom prst="rect">
            <a:avLst/>
          </a:prstGeom>
          <a:noFill/>
          <a:ln w="9525">
            <a:noFill/>
            <a:miter lim="800000"/>
            <a:headEnd/>
            <a:tailEnd/>
          </a:ln>
          <a:effectLst/>
        </p:spPr>
        <p:txBody>
          <a:bodyPr wrap="none">
            <a:spAutoFit/>
          </a:bodyPr>
          <a:lstStyle/>
          <a:p>
            <a:pPr algn="l"/>
            <a:r>
              <a:rPr lang="en-US" altLang="zh-CN" sz="2800" dirty="0">
                <a:solidFill>
                  <a:srgbClr val="FF0000"/>
                </a:solidFill>
                <a:latin typeface="华文楷体" pitchFamily="2" charset="-122"/>
                <a:ea typeface="华文楷体" pitchFamily="2" charset="-122"/>
              </a:rPr>
              <a:t>(</a:t>
            </a:r>
            <a:r>
              <a:rPr lang="zh-CN" altLang="en-US" sz="2800" b="1" dirty="0">
                <a:solidFill>
                  <a:srgbClr val="FF0000"/>
                </a:solidFill>
                <a:latin typeface="华文楷体" pitchFamily="2" charset="-122"/>
                <a:ea typeface="华文楷体" pitchFamily="2" charset="-122"/>
              </a:rPr>
              <a:t>大顶堆</a:t>
            </a:r>
            <a:r>
              <a:rPr lang="en-US" altLang="zh-CN" sz="2800" dirty="0">
                <a:solidFill>
                  <a:srgbClr val="FF0000"/>
                </a:solidFill>
                <a:latin typeface="华文楷体" pitchFamily="2" charset="-122"/>
                <a:ea typeface="华文楷体" pitchFamily="2" charset="-122"/>
              </a:rPr>
              <a:t>)</a:t>
            </a:r>
          </a:p>
        </p:txBody>
      </p:sp>
      <p:sp>
        <p:nvSpPr>
          <p:cNvPr id="14" name="Text Box 18"/>
          <p:cNvSpPr txBox="1">
            <a:spLocks noChangeArrowheads="1"/>
          </p:cNvSpPr>
          <p:nvPr/>
        </p:nvSpPr>
        <p:spPr bwMode="auto">
          <a:xfrm>
            <a:off x="521963" y="4005064"/>
            <a:ext cx="7074373" cy="631711"/>
          </a:xfrm>
          <a:prstGeom prst="rect">
            <a:avLst/>
          </a:prstGeom>
          <a:noFill/>
          <a:ln w="9525">
            <a:noFill/>
            <a:miter lim="800000"/>
            <a:headEnd/>
            <a:tailEnd/>
          </a:ln>
          <a:effectLst/>
        </p:spPr>
        <p:txBody>
          <a:bodyPr wrap="none">
            <a:spAutoFit/>
          </a:bodyPr>
          <a:lstStyle/>
          <a:p>
            <a:pPr algn="l">
              <a:lnSpc>
                <a:spcPct val="120000"/>
              </a:lnSpc>
            </a:pPr>
            <a:r>
              <a:rPr lang="en-US" altLang="zh-CN" sz="3200" b="1" dirty="0">
                <a:solidFill>
                  <a:srgbClr val="000000"/>
                </a:solidFill>
              </a:rPr>
              <a:t>{12, 36, 27, 65, 40, 34, 98, 81, 73, 55, 49}</a:t>
            </a:r>
            <a:endParaRPr lang="en-US" altLang="zh-CN" b="1" dirty="0">
              <a:solidFill>
                <a:srgbClr val="000000"/>
              </a:solidFill>
            </a:endParaRPr>
          </a:p>
        </p:txBody>
      </p:sp>
      <p:sp>
        <p:nvSpPr>
          <p:cNvPr id="15" name="Text Box 19"/>
          <p:cNvSpPr txBox="1">
            <a:spLocks noChangeArrowheads="1"/>
          </p:cNvSpPr>
          <p:nvPr/>
        </p:nvSpPr>
        <p:spPr bwMode="auto">
          <a:xfrm>
            <a:off x="251520" y="3429000"/>
            <a:ext cx="1257300" cy="641350"/>
          </a:xfrm>
          <a:prstGeom prst="rect">
            <a:avLst/>
          </a:prstGeom>
          <a:noFill/>
          <a:ln w="9525">
            <a:noFill/>
            <a:miter lim="800000"/>
            <a:headEnd/>
            <a:tailEnd/>
          </a:ln>
          <a:effectLst/>
        </p:spPr>
        <p:txBody>
          <a:bodyPr wrap="none">
            <a:spAutoFit/>
          </a:bodyPr>
          <a:lstStyle/>
          <a:p>
            <a:pPr algn="l"/>
            <a:r>
              <a:rPr lang="zh-CN" altLang="en-US" sz="3600" b="1" dirty="0">
                <a:solidFill>
                  <a:srgbClr val="990000"/>
                </a:solidFill>
                <a:ea typeface="隶书" pitchFamily="49" charset="-122"/>
              </a:rPr>
              <a:t>例如</a:t>
            </a:r>
            <a:r>
              <a:rPr lang="en-US" altLang="zh-CN" sz="3600" b="1" dirty="0">
                <a:solidFill>
                  <a:srgbClr val="990000"/>
                </a:solidFill>
                <a:ea typeface="隶书" pitchFamily="49" charset="-122"/>
              </a:rPr>
              <a:t>:</a:t>
            </a:r>
            <a:endParaRPr lang="en-US" altLang="zh-CN" sz="3600" dirty="0">
              <a:ea typeface="隶书" pitchFamily="49" charset="-122"/>
            </a:endParaRPr>
          </a:p>
        </p:txBody>
      </p:sp>
      <p:sp>
        <p:nvSpPr>
          <p:cNvPr id="16" name="Rectangle 20"/>
          <p:cNvSpPr>
            <a:spLocks noChangeArrowheads="1"/>
          </p:cNvSpPr>
          <p:nvPr/>
        </p:nvSpPr>
        <p:spPr bwMode="auto">
          <a:xfrm>
            <a:off x="7239000" y="4447220"/>
            <a:ext cx="1826141" cy="584775"/>
          </a:xfrm>
          <a:prstGeom prst="rect">
            <a:avLst/>
          </a:prstGeom>
          <a:noFill/>
          <a:ln w="9525">
            <a:noFill/>
            <a:miter lim="800000"/>
            <a:headEnd/>
            <a:tailEnd/>
          </a:ln>
          <a:effectLst/>
        </p:spPr>
        <p:txBody>
          <a:bodyPr wrap="none">
            <a:spAutoFit/>
          </a:bodyPr>
          <a:lstStyle/>
          <a:p>
            <a:pPr algn="l"/>
            <a:r>
              <a:rPr lang="zh-CN" altLang="en-US" sz="3200" b="1" dirty="0">
                <a:solidFill>
                  <a:srgbClr val="990000"/>
                </a:solidFill>
                <a:latin typeface="华文楷体" pitchFamily="2" charset="-122"/>
                <a:ea typeface="华文楷体" pitchFamily="2" charset="-122"/>
              </a:rPr>
              <a:t>是小顶堆</a:t>
            </a:r>
            <a:endParaRPr lang="zh-CN" altLang="en-US" sz="3200" dirty="0">
              <a:latin typeface="华文楷体" pitchFamily="2" charset="-122"/>
              <a:ea typeface="华文楷体" pitchFamily="2" charset="-122"/>
            </a:endParaRPr>
          </a:p>
        </p:txBody>
      </p:sp>
      <p:sp>
        <p:nvSpPr>
          <p:cNvPr id="17" name="Text Box 21"/>
          <p:cNvSpPr txBox="1">
            <a:spLocks noChangeArrowheads="1"/>
          </p:cNvSpPr>
          <p:nvPr/>
        </p:nvSpPr>
        <p:spPr bwMode="auto">
          <a:xfrm>
            <a:off x="557967" y="4941168"/>
            <a:ext cx="7074373" cy="683264"/>
          </a:xfrm>
          <a:prstGeom prst="rect">
            <a:avLst/>
          </a:prstGeom>
          <a:noFill/>
          <a:ln w="9525">
            <a:noFill/>
            <a:miter lim="800000"/>
            <a:headEnd/>
            <a:tailEnd/>
          </a:ln>
          <a:effectLst/>
        </p:spPr>
        <p:txBody>
          <a:bodyPr wrap="none">
            <a:spAutoFit/>
          </a:bodyPr>
          <a:lstStyle/>
          <a:p>
            <a:pPr algn="l">
              <a:lnSpc>
                <a:spcPct val="120000"/>
              </a:lnSpc>
            </a:pPr>
            <a:r>
              <a:rPr lang="en-US" altLang="zh-CN" sz="3200" b="1" dirty="0">
                <a:solidFill>
                  <a:srgbClr val="000000"/>
                </a:solidFill>
              </a:rPr>
              <a:t>{12, 36, 27, 65, 40, </a:t>
            </a:r>
            <a:r>
              <a:rPr lang="en-US" altLang="zh-CN" sz="3200" b="1" dirty="0">
                <a:solidFill>
                  <a:srgbClr val="FF0000"/>
                </a:solidFill>
              </a:rPr>
              <a:t>14</a:t>
            </a:r>
            <a:r>
              <a:rPr lang="en-US" altLang="zh-CN" sz="3200" b="1" dirty="0">
                <a:solidFill>
                  <a:srgbClr val="000000"/>
                </a:solidFill>
              </a:rPr>
              <a:t>, 98, 81, 73, 55, 49}</a:t>
            </a:r>
            <a:endParaRPr lang="en-US" altLang="zh-CN" b="1" dirty="0">
              <a:solidFill>
                <a:srgbClr val="000000"/>
              </a:solidFill>
            </a:endParaRPr>
          </a:p>
        </p:txBody>
      </p:sp>
      <p:sp>
        <p:nvSpPr>
          <p:cNvPr id="18" name="Rectangle 22"/>
          <p:cNvSpPr>
            <a:spLocks noChangeArrowheads="1"/>
          </p:cNvSpPr>
          <p:nvPr/>
        </p:nvSpPr>
        <p:spPr bwMode="auto">
          <a:xfrm>
            <a:off x="7236296" y="5445224"/>
            <a:ext cx="1415772" cy="584775"/>
          </a:xfrm>
          <a:prstGeom prst="rect">
            <a:avLst/>
          </a:prstGeom>
          <a:noFill/>
          <a:ln w="9525">
            <a:noFill/>
            <a:miter lim="800000"/>
            <a:headEnd/>
            <a:tailEnd/>
          </a:ln>
          <a:effectLst/>
        </p:spPr>
        <p:txBody>
          <a:bodyPr wrap="none">
            <a:spAutoFit/>
          </a:bodyPr>
          <a:lstStyle/>
          <a:p>
            <a:pPr algn="l"/>
            <a:r>
              <a:rPr lang="zh-CN" altLang="en-US" sz="3200" b="1" dirty="0">
                <a:solidFill>
                  <a:srgbClr val="990000"/>
                </a:solidFill>
                <a:latin typeface="华文楷体" pitchFamily="2" charset="-122"/>
                <a:ea typeface="华文楷体" pitchFamily="2" charset="-122"/>
              </a:rPr>
              <a:t>不是堆</a:t>
            </a:r>
            <a:endParaRPr lang="zh-CN" altLang="en-US" sz="3200" dirty="0">
              <a:latin typeface="华文楷体" pitchFamily="2" charset="-122"/>
              <a:ea typeface="华文楷体" pitchFamily="2" charset="-122"/>
            </a:endParaRPr>
          </a:p>
        </p:txBody>
      </p:sp>
    </p:spTree>
    <p:extLst>
      <p:ext uri="{BB962C8B-B14F-4D97-AF65-F5344CB8AC3E}">
        <p14:creationId xmlns:p14="http://schemas.microsoft.com/office/powerpoint/2010/main" val="14904344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iterate type="wd">
                                    <p:tmPct val="100000"/>
                                  </p:iterate>
                                  <p:childTnLst>
                                    <p:set>
                                      <p:cBhvr>
                                        <p:cTn id="39" dur="1" fill="hold">
                                          <p:stCondLst>
                                            <p:cond delay="0"/>
                                          </p:stCondLst>
                                        </p:cTn>
                                        <p:tgtEl>
                                          <p:spTgt spid="16"/>
                                        </p:tgtEl>
                                        <p:attrNameLst>
                                          <p:attrName>style.visibility</p:attrName>
                                        </p:attrNameLst>
                                      </p:cBhvr>
                                      <p:to>
                                        <p:strVal val="visible"/>
                                      </p:to>
                                    </p:set>
                                    <p:animEffect transition="in" filter="wipe(left)">
                                      <p:cBhvr>
                                        <p:cTn id="40" dur="3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iterate type="wd">
                                    <p:tmPct val="100000"/>
                                  </p:iterate>
                                  <p:childTnLst>
                                    <p:set>
                                      <p:cBhvr>
                                        <p:cTn id="49" dur="1" fill="hold">
                                          <p:stCondLst>
                                            <p:cond delay="0"/>
                                          </p:stCondLst>
                                        </p:cTn>
                                        <p:tgtEl>
                                          <p:spTgt spid="18"/>
                                        </p:tgtEl>
                                        <p:attrNameLst>
                                          <p:attrName>style.visibility</p:attrName>
                                        </p:attrNameLst>
                                      </p:cBhvr>
                                      <p:to>
                                        <p:strVal val="visible"/>
                                      </p:to>
                                    </p:set>
                                    <p:animEffect transition="in" filter="wipe(left)">
                                      <p:cBhvr>
                                        <p:cTn id="50" dur="3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2" grpId="0" autoUpdateAnimBg="0"/>
      <p:bldP spid="13" grpId="0" autoUpdateAnimBg="0"/>
      <p:bldP spid="14" grpId="0" autoUpdateAnimBg="0"/>
      <p:bldP spid="15" grpId="0" autoUpdateAnimBg="0"/>
      <p:bldP spid="16" grpId="0" autoUpdateAnimBg="0"/>
      <p:bldP spid="17" grpId="0" autoUpdateAnimBg="0"/>
      <p:bldP spid="1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33"/>
          <p:cNvSpPr txBox="1">
            <a:spLocks noChangeArrowheads="1"/>
          </p:cNvSpPr>
          <p:nvPr/>
        </p:nvSpPr>
        <p:spPr bwMode="auto">
          <a:xfrm>
            <a:off x="72008" y="548680"/>
            <a:ext cx="8892480" cy="56499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25000"/>
              </a:lnSpc>
              <a:spcBef>
                <a:spcPct val="20000"/>
              </a:spcBef>
              <a:spcAft>
                <a:spcPct val="0"/>
              </a:spcAft>
              <a:buClr>
                <a:schemeClr val="bg2"/>
              </a:buClr>
              <a:buSzPct val="75000"/>
              <a:buFont typeface="Wingdings" pitchFamily="2" charset="2"/>
              <a:buChar char="n"/>
              <a:tabLst/>
              <a:defRPr/>
            </a:pPr>
            <a:r>
              <a:rPr kumimoji="1" lang="zh-CN" altLang="en-US" sz="3000" b="1" i="0" u="sng" strike="noStrike" kern="0" cap="none" spc="0" normalizeH="0" baseline="0" noProof="0" smtClean="0">
                <a:ln>
                  <a:noFill/>
                </a:ln>
                <a:solidFill>
                  <a:schemeClr val="tx2"/>
                </a:solidFill>
                <a:effectLst/>
                <a:uLnTx/>
                <a:uFillTx/>
                <a:latin typeface="Times New Roman" pitchFamily="18" charset="0"/>
                <a:ea typeface="仿宋_GB2312" charset="-122"/>
                <a:cs typeface="+mn-cs"/>
              </a:rPr>
              <a:t>性质</a:t>
            </a:r>
            <a:r>
              <a:rPr kumimoji="1" lang="en-US" altLang="zh-CN" sz="3000" b="1" i="0" u="sng" strike="noStrike" kern="0" cap="none" spc="0" normalizeH="0" baseline="0" noProof="0" smtClean="0">
                <a:ln>
                  <a:noFill/>
                </a:ln>
                <a:solidFill>
                  <a:schemeClr val="tx2"/>
                </a:solidFill>
                <a:effectLst/>
                <a:uLnTx/>
                <a:uFillTx/>
                <a:latin typeface="Times New Roman" pitchFamily="18" charset="0"/>
                <a:ea typeface="仿宋_GB2312" charset="-122"/>
                <a:cs typeface="+mn-cs"/>
              </a:rPr>
              <a:t>5 </a:t>
            </a:r>
            <a:r>
              <a:rPr kumimoji="1" lang="zh-CN" altLang="en-US"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若对含 </a:t>
            </a:r>
            <a:r>
              <a:rPr kumimoji="1" lang="en-US" altLang="zh-CN"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n </a:t>
            </a:r>
            <a:r>
              <a:rPr kumimoji="1" lang="zh-CN" altLang="en-US"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个结点的完全二叉树从上到下且从左至右进行 </a:t>
            </a:r>
            <a:r>
              <a:rPr kumimoji="1" lang="en-US" altLang="zh-CN"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1 </a:t>
            </a:r>
            <a:r>
              <a:rPr kumimoji="1" lang="zh-CN" altLang="en-US"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至 </a:t>
            </a:r>
            <a:r>
              <a:rPr kumimoji="1" lang="en-US" altLang="zh-CN"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n </a:t>
            </a:r>
            <a:r>
              <a:rPr kumimoji="1" lang="zh-CN" altLang="en-US"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的编号，则对完全二叉树中任意一个编号为 </a:t>
            </a:r>
            <a:r>
              <a:rPr kumimoji="1" lang="en-US" altLang="zh-CN"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i </a:t>
            </a:r>
            <a:r>
              <a:rPr kumimoji="1" lang="zh-CN" altLang="en-US"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的结点：</a:t>
            </a:r>
            <a:endParaRPr kumimoji="1" lang="en-US" altLang="zh-CN"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endParaRPr>
          </a:p>
          <a:p>
            <a:pPr marL="1228725" marR="0" lvl="0" indent="-514350" algn="l" defTabSz="914400" rtl="0" eaLnBrk="0" fontAlgn="base" latinLnBrk="0" hangingPunct="0">
              <a:lnSpc>
                <a:spcPct val="125000"/>
              </a:lnSpc>
              <a:spcBef>
                <a:spcPct val="20000"/>
              </a:spcBef>
              <a:spcAft>
                <a:spcPct val="0"/>
              </a:spcAft>
              <a:buClr>
                <a:schemeClr val="bg2"/>
              </a:buClr>
              <a:buSzPct val="75000"/>
              <a:buFont typeface="+mj-lt"/>
              <a:buAutoNum type="arabicPeriod"/>
              <a:tabLst/>
              <a:defRPr/>
            </a:pPr>
            <a:r>
              <a:rPr kumimoji="1" lang="zh-CN" altLang="en-US"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若 </a:t>
            </a:r>
            <a:r>
              <a:rPr kumimoji="1" lang="en-US" altLang="zh-CN"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i=1</a:t>
            </a:r>
            <a:r>
              <a:rPr kumimoji="1" lang="zh-CN" altLang="en-US"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，则该结点是二叉树的根，无双亲；否则，编号为 </a:t>
            </a:r>
            <a:r>
              <a:rPr kumimoji="1" lang="zh-CN" altLang="en-US"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sym typeface="Symbol" pitchFamily="18" charset="2"/>
              </a:rPr>
              <a:t></a:t>
            </a:r>
            <a:r>
              <a:rPr kumimoji="1" lang="en-US" altLang="zh-CN"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i/2</a:t>
            </a:r>
            <a:r>
              <a:rPr kumimoji="1" lang="en-US" altLang="zh-CN"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sym typeface="Symbol" pitchFamily="18" charset="2"/>
              </a:rPr>
              <a:t> </a:t>
            </a:r>
            <a:r>
              <a:rPr kumimoji="1" lang="zh-CN" altLang="en-US"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的结点为其双亲结点</a:t>
            </a:r>
            <a:r>
              <a:rPr kumimoji="1" lang="en-US" altLang="zh-CN"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a:t>
            </a:r>
          </a:p>
          <a:p>
            <a:pPr marL="1228725" marR="0" lvl="0" indent="-514350" algn="l" defTabSz="914400" rtl="0" eaLnBrk="0" fontAlgn="base" latinLnBrk="0" hangingPunct="0">
              <a:lnSpc>
                <a:spcPct val="125000"/>
              </a:lnSpc>
              <a:spcBef>
                <a:spcPct val="20000"/>
              </a:spcBef>
              <a:spcAft>
                <a:spcPct val="0"/>
              </a:spcAft>
              <a:buClr>
                <a:schemeClr val="bg2"/>
              </a:buClr>
              <a:buSzPct val="75000"/>
              <a:buFont typeface="+mj-lt"/>
              <a:buAutoNum type="arabicPeriod"/>
              <a:tabLst/>
              <a:defRPr/>
            </a:pPr>
            <a:r>
              <a:rPr kumimoji="1" lang="zh-CN" altLang="en-US"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若 </a:t>
            </a:r>
            <a:r>
              <a:rPr kumimoji="1" lang="en-US" altLang="zh-CN"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2i&gt;n</a:t>
            </a:r>
            <a:r>
              <a:rPr kumimoji="1" lang="zh-CN" altLang="en-US"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，则该结点无左孩子，否则，编号为 </a:t>
            </a:r>
            <a:r>
              <a:rPr kumimoji="1" lang="en-US" altLang="zh-CN"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2i </a:t>
            </a:r>
            <a:r>
              <a:rPr kumimoji="1" lang="zh-CN" altLang="en-US"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的结点为其左孩子结点；</a:t>
            </a:r>
            <a:endParaRPr kumimoji="1" lang="en-US" altLang="zh-CN"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endParaRPr>
          </a:p>
          <a:p>
            <a:pPr marL="1228725" marR="0" lvl="0" indent="-514350" algn="l" defTabSz="914400" rtl="0" eaLnBrk="0" fontAlgn="base" latinLnBrk="0" hangingPunct="0">
              <a:lnSpc>
                <a:spcPct val="125000"/>
              </a:lnSpc>
              <a:spcBef>
                <a:spcPct val="20000"/>
              </a:spcBef>
              <a:spcAft>
                <a:spcPct val="0"/>
              </a:spcAft>
              <a:buClr>
                <a:schemeClr val="bg2"/>
              </a:buClr>
              <a:buSzPct val="75000"/>
              <a:buFont typeface="+mj-lt"/>
              <a:buAutoNum type="arabicPeriod"/>
              <a:tabLst/>
              <a:defRPr/>
            </a:pPr>
            <a:r>
              <a:rPr kumimoji="1" lang="zh-CN" altLang="en-US"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若 </a:t>
            </a:r>
            <a:r>
              <a:rPr kumimoji="1" lang="en-US" altLang="zh-CN"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2i+1&gt;n</a:t>
            </a:r>
            <a:r>
              <a:rPr kumimoji="1" lang="zh-CN" altLang="en-US"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，则该结点无右孩子结点，否则，编号为</a:t>
            </a:r>
            <a:r>
              <a:rPr kumimoji="1" lang="en-US" altLang="zh-CN"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2i+1 </a:t>
            </a:r>
            <a:r>
              <a:rPr kumimoji="1" lang="zh-CN" altLang="en-US" sz="3000" b="1" i="0" u="none" strike="noStrike" kern="0" cap="none" spc="0" normalizeH="0" baseline="0" noProof="0" smtClean="0">
                <a:ln>
                  <a:noFill/>
                </a:ln>
                <a:solidFill>
                  <a:srgbClr val="000099"/>
                </a:solidFill>
                <a:effectLst/>
                <a:uLnTx/>
                <a:uFillTx/>
                <a:latin typeface="Times New Roman" pitchFamily="18" charset="0"/>
                <a:ea typeface="华文楷体" pitchFamily="2" charset="-122"/>
                <a:cs typeface="Times New Roman" pitchFamily="18" charset="0"/>
              </a:rPr>
              <a:t>的结点为其右孩子结点。</a:t>
            </a:r>
            <a:endParaRPr kumimoji="1" lang="zh-CN" altLang="en-US" sz="3000" b="1" i="0" u="none" strike="noStrike" kern="0" cap="none" spc="0" normalizeH="0" baseline="0" noProof="0" dirty="0" smtClean="0">
              <a:ln>
                <a:noFill/>
              </a:ln>
              <a:solidFill>
                <a:srgbClr val="000099"/>
              </a:solidFill>
              <a:effectLst/>
              <a:uLnTx/>
              <a:uFillTx/>
              <a:latin typeface="Times New Roman" pitchFamily="18" charset="0"/>
              <a:ea typeface="华文楷体" pitchFamily="2" charset="-122"/>
              <a:cs typeface="Times New Roman" pitchFamily="18" charset="0"/>
            </a:endParaRPr>
          </a:p>
        </p:txBody>
      </p:sp>
    </p:spTree>
    <p:extLst>
      <p:ext uri="{BB962C8B-B14F-4D97-AF65-F5344CB8AC3E}">
        <p14:creationId xmlns:p14="http://schemas.microsoft.com/office/powerpoint/2010/main" val="1262482187"/>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5611688" y="764704"/>
            <a:ext cx="3352800" cy="2271713"/>
            <a:chOff x="4876800" y="476672"/>
            <a:chExt cx="3352800" cy="2271713"/>
          </a:xfrm>
        </p:grpSpPr>
        <p:sp>
          <p:nvSpPr>
            <p:cNvPr id="6" name="Line 3"/>
            <p:cNvSpPr>
              <a:spLocks noChangeShapeType="1"/>
            </p:cNvSpPr>
            <p:nvPr/>
          </p:nvSpPr>
          <p:spPr bwMode="auto">
            <a:xfrm>
              <a:off x="7696200" y="1391072"/>
              <a:ext cx="304800" cy="381000"/>
            </a:xfrm>
            <a:prstGeom prst="line">
              <a:avLst/>
            </a:prstGeom>
            <a:noFill/>
            <a:ln w="38100">
              <a:solidFill>
                <a:srgbClr val="009900"/>
              </a:solidFill>
              <a:round/>
              <a:headEnd/>
              <a:tailEnd/>
            </a:ln>
          </p:spPr>
          <p:txBody>
            <a:bodyPr wrap="none" anchor="ctr"/>
            <a:lstStyle/>
            <a:p>
              <a:endParaRPr lang="zh-CN" altLang="en-US"/>
            </a:p>
          </p:txBody>
        </p:sp>
        <p:sp>
          <p:nvSpPr>
            <p:cNvPr id="7" name="Line 4"/>
            <p:cNvSpPr>
              <a:spLocks noChangeShapeType="1"/>
            </p:cNvSpPr>
            <p:nvPr/>
          </p:nvSpPr>
          <p:spPr bwMode="auto">
            <a:xfrm flipH="1">
              <a:off x="7239000" y="1314872"/>
              <a:ext cx="381000" cy="457200"/>
            </a:xfrm>
            <a:prstGeom prst="line">
              <a:avLst/>
            </a:prstGeom>
            <a:noFill/>
            <a:ln w="38100">
              <a:solidFill>
                <a:srgbClr val="009900"/>
              </a:solidFill>
              <a:round/>
              <a:headEnd/>
              <a:tailEnd/>
            </a:ln>
          </p:spPr>
          <p:txBody>
            <a:bodyPr wrap="none" anchor="ctr"/>
            <a:lstStyle/>
            <a:p>
              <a:endParaRPr lang="zh-CN" altLang="en-US"/>
            </a:p>
          </p:txBody>
        </p:sp>
        <p:sp>
          <p:nvSpPr>
            <p:cNvPr id="8" name="Line 5"/>
            <p:cNvSpPr>
              <a:spLocks noChangeShapeType="1"/>
            </p:cNvSpPr>
            <p:nvPr/>
          </p:nvSpPr>
          <p:spPr bwMode="auto">
            <a:xfrm>
              <a:off x="5867400" y="1314872"/>
              <a:ext cx="304800" cy="457200"/>
            </a:xfrm>
            <a:prstGeom prst="line">
              <a:avLst/>
            </a:prstGeom>
            <a:noFill/>
            <a:ln w="38100">
              <a:solidFill>
                <a:srgbClr val="009900"/>
              </a:solidFill>
              <a:round/>
              <a:headEnd/>
              <a:tailEnd/>
            </a:ln>
          </p:spPr>
          <p:txBody>
            <a:bodyPr wrap="none" anchor="ctr"/>
            <a:lstStyle/>
            <a:p>
              <a:endParaRPr lang="zh-CN" altLang="en-US"/>
            </a:p>
          </p:txBody>
        </p:sp>
        <p:sp>
          <p:nvSpPr>
            <p:cNvPr id="9" name="Line 6"/>
            <p:cNvSpPr>
              <a:spLocks noChangeShapeType="1"/>
            </p:cNvSpPr>
            <p:nvPr/>
          </p:nvSpPr>
          <p:spPr bwMode="auto">
            <a:xfrm flipH="1">
              <a:off x="5334000" y="1391072"/>
              <a:ext cx="381000" cy="457200"/>
            </a:xfrm>
            <a:prstGeom prst="line">
              <a:avLst/>
            </a:prstGeom>
            <a:noFill/>
            <a:ln w="38100">
              <a:solidFill>
                <a:srgbClr val="009900"/>
              </a:solidFill>
              <a:round/>
              <a:headEnd/>
              <a:tailEnd/>
            </a:ln>
          </p:spPr>
          <p:txBody>
            <a:bodyPr wrap="none" anchor="ctr"/>
            <a:lstStyle/>
            <a:p>
              <a:endParaRPr lang="zh-CN" altLang="en-US"/>
            </a:p>
          </p:txBody>
        </p:sp>
        <p:sp>
          <p:nvSpPr>
            <p:cNvPr id="10" name="Line 7"/>
            <p:cNvSpPr>
              <a:spLocks noChangeShapeType="1"/>
            </p:cNvSpPr>
            <p:nvPr/>
          </p:nvSpPr>
          <p:spPr bwMode="auto">
            <a:xfrm>
              <a:off x="6858000" y="781472"/>
              <a:ext cx="762000" cy="457200"/>
            </a:xfrm>
            <a:prstGeom prst="line">
              <a:avLst/>
            </a:prstGeom>
            <a:noFill/>
            <a:ln w="38100">
              <a:solidFill>
                <a:srgbClr val="009900"/>
              </a:solidFill>
              <a:round/>
              <a:headEnd/>
              <a:tailEnd/>
            </a:ln>
          </p:spPr>
          <p:txBody>
            <a:bodyPr wrap="none" anchor="ctr"/>
            <a:lstStyle/>
            <a:p>
              <a:endParaRPr lang="zh-CN" altLang="en-US"/>
            </a:p>
          </p:txBody>
        </p:sp>
        <p:sp>
          <p:nvSpPr>
            <p:cNvPr id="11" name="Line 8"/>
            <p:cNvSpPr>
              <a:spLocks noChangeShapeType="1"/>
            </p:cNvSpPr>
            <p:nvPr/>
          </p:nvSpPr>
          <p:spPr bwMode="auto">
            <a:xfrm flipH="1">
              <a:off x="5867400" y="781472"/>
              <a:ext cx="762000" cy="457200"/>
            </a:xfrm>
            <a:prstGeom prst="line">
              <a:avLst/>
            </a:prstGeom>
            <a:noFill/>
            <a:ln w="38100">
              <a:solidFill>
                <a:srgbClr val="009900"/>
              </a:solidFill>
              <a:round/>
              <a:headEnd/>
              <a:tailEnd/>
            </a:ln>
          </p:spPr>
          <p:txBody>
            <a:bodyPr wrap="none" anchor="ctr"/>
            <a:lstStyle/>
            <a:p>
              <a:endParaRPr lang="zh-CN" altLang="en-US"/>
            </a:p>
          </p:txBody>
        </p:sp>
        <p:sp>
          <p:nvSpPr>
            <p:cNvPr id="12" name="Oval 9"/>
            <p:cNvSpPr>
              <a:spLocks noChangeArrowheads="1"/>
            </p:cNvSpPr>
            <p:nvPr/>
          </p:nvSpPr>
          <p:spPr bwMode="auto">
            <a:xfrm>
              <a:off x="6553200" y="5528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3" name="Line 10"/>
            <p:cNvSpPr>
              <a:spLocks noChangeShapeType="1"/>
            </p:cNvSpPr>
            <p:nvPr/>
          </p:nvSpPr>
          <p:spPr bwMode="auto">
            <a:xfrm flipH="1">
              <a:off x="5943600" y="1924472"/>
              <a:ext cx="228600" cy="533400"/>
            </a:xfrm>
            <a:prstGeom prst="line">
              <a:avLst/>
            </a:prstGeom>
            <a:noFill/>
            <a:ln w="38100">
              <a:solidFill>
                <a:srgbClr val="009900"/>
              </a:solidFill>
              <a:round/>
              <a:headEnd/>
              <a:tailEnd/>
            </a:ln>
          </p:spPr>
          <p:txBody>
            <a:bodyPr wrap="none" anchor="ctr"/>
            <a:lstStyle/>
            <a:p>
              <a:endParaRPr lang="zh-CN" altLang="en-US"/>
            </a:p>
          </p:txBody>
        </p:sp>
        <p:sp>
          <p:nvSpPr>
            <p:cNvPr id="14" name="Line 11"/>
            <p:cNvSpPr>
              <a:spLocks noChangeShapeType="1"/>
            </p:cNvSpPr>
            <p:nvPr/>
          </p:nvSpPr>
          <p:spPr bwMode="auto">
            <a:xfrm>
              <a:off x="5410200" y="2000672"/>
              <a:ext cx="152400" cy="457200"/>
            </a:xfrm>
            <a:prstGeom prst="line">
              <a:avLst/>
            </a:prstGeom>
            <a:noFill/>
            <a:ln w="38100">
              <a:solidFill>
                <a:srgbClr val="009900"/>
              </a:solidFill>
              <a:round/>
              <a:headEnd/>
              <a:tailEnd/>
            </a:ln>
          </p:spPr>
          <p:txBody>
            <a:bodyPr wrap="none" anchor="ctr"/>
            <a:lstStyle/>
            <a:p>
              <a:endParaRPr lang="zh-CN" altLang="en-US"/>
            </a:p>
          </p:txBody>
        </p:sp>
        <p:sp>
          <p:nvSpPr>
            <p:cNvPr id="15" name="Line 12"/>
            <p:cNvSpPr>
              <a:spLocks noChangeShapeType="1"/>
            </p:cNvSpPr>
            <p:nvPr/>
          </p:nvSpPr>
          <p:spPr bwMode="auto">
            <a:xfrm flipH="1">
              <a:off x="5072063" y="1924472"/>
              <a:ext cx="261938" cy="457200"/>
            </a:xfrm>
            <a:prstGeom prst="line">
              <a:avLst/>
            </a:prstGeom>
            <a:noFill/>
            <a:ln w="38100">
              <a:solidFill>
                <a:srgbClr val="009900"/>
              </a:solidFill>
              <a:round/>
              <a:headEnd/>
              <a:tailEnd/>
            </a:ln>
          </p:spPr>
          <p:txBody>
            <a:bodyPr wrap="none" anchor="ctr"/>
            <a:lstStyle/>
            <a:p>
              <a:endParaRPr lang="zh-CN" altLang="en-US"/>
            </a:p>
          </p:txBody>
        </p:sp>
        <p:sp>
          <p:nvSpPr>
            <p:cNvPr id="16" name="Oval 13"/>
            <p:cNvSpPr>
              <a:spLocks noChangeArrowheads="1"/>
            </p:cNvSpPr>
            <p:nvPr/>
          </p:nvSpPr>
          <p:spPr bwMode="auto">
            <a:xfrm>
              <a:off x="4876800" y="23054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7" name="Oval 14"/>
            <p:cNvSpPr>
              <a:spLocks noChangeArrowheads="1"/>
            </p:cNvSpPr>
            <p:nvPr/>
          </p:nvSpPr>
          <p:spPr bwMode="auto">
            <a:xfrm>
              <a:off x="5334000" y="23054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8" name="Oval 15"/>
            <p:cNvSpPr>
              <a:spLocks noChangeArrowheads="1"/>
            </p:cNvSpPr>
            <p:nvPr/>
          </p:nvSpPr>
          <p:spPr bwMode="auto">
            <a:xfrm>
              <a:off x="5791200" y="23054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19" name="Oval 16"/>
            <p:cNvSpPr>
              <a:spLocks noChangeArrowheads="1"/>
            </p:cNvSpPr>
            <p:nvPr/>
          </p:nvSpPr>
          <p:spPr bwMode="auto">
            <a:xfrm>
              <a:off x="5181600" y="16958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0" name="Oval 17"/>
            <p:cNvSpPr>
              <a:spLocks noChangeArrowheads="1"/>
            </p:cNvSpPr>
            <p:nvPr/>
          </p:nvSpPr>
          <p:spPr bwMode="auto">
            <a:xfrm>
              <a:off x="6019800" y="16958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1" name="Oval 18"/>
            <p:cNvSpPr>
              <a:spLocks noChangeArrowheads="1"/>
            </p:cNvSpPr>
            <p:nvPr/>
          </p:nvSpPr>
          <p:spPr bwMode="auto">
            <a:xfrm>
              <a:off x="7010400" y="16958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2" name="Oval 19"/>
            <p:cNvSpPr>
              <a:spLocks noChangeArrowheads="1"/>
            </p:cNvSpPr>
            <p:nvPr/>
          </p:nvSpPr>
          <p:spPr bwMode="auto">
            <a:xfrm>
              <a:off x="7848600" y="16958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3" name="Oval 20"/>
            <p:cNvSpPr>
              <a:spLocks noChangeArrowheads="1"/>
            </p:cNvSpPr>
            <p:nvPr/>
          </p:nvSpPr>
          <p:spPr bwMode="auto">
            <a:xfrm>
              <a:off x="5638800" y="10862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4" name="Oval 21"/>
            <p:cNvSpPr>
              <a:spLocks noChangeArrowheads="1"/>
            </p:cNvSpPr>
            <p:nvPr/>
          </p:nvSpPr>
          <p:spPr bwMode="auto">
            <a:xfrm>
              <a:off x="7467600" y="1086272"/>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25" name="Text Box 22"/>
            <p:cNvSpPr txBox="1">
              <a:spLocks noChangeArrowheads="1"/>
            </p:cNvSpPr>
            <p:nvPr/>
          </p:nvSpPr>
          <p:spPr bwMode="auto">
            <a:xfrm>
              <a:off x="6553200" y="476672"/>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0</a:t>
              </a:r>
              <a:endParaRPr kumimoji="1" lang="en-US" altLang="zh-CN" sz="2400" dirty="0">
                <a:latin typeface="Times New Roman" pitchFamily="18" charset="0"/>
              </a:endParaRPr>
            </a:p>
          </p:txBody>
        </p:sp>
        <p:sp>
          <p:nvSpPr>
            <p:cNvPr id="26" name="Text Box 23"/>
            <p:cNvSpPr txBox="1">
              <a:spLocks noChangeArrowheads="1"/>
            </p:cNvSpPr>
            <p:nvPr/>
          </p:nvSpPr>
          <p:spPr bwMode="auto">
            <a:xfrm>
              <a:off x="5638800" y="1010072"/>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1</a:t>
              </a:r>
              <a:endParaRPr kumimoji="1" lang="en-US" altLang="zh-CN" sz="2400" dirty="0">
                <a:latin typeface="Times New Roman" pitchFamily="18" charset="0"/>
              </a:endParaRPr>
            </a:p>
          </p:txBody>
        </p:sp>
        <p:sp>
          <p:nvSpPr>
            <p:cNvPr id="27" name="Text Box 24"/>
            <p:cNvSpPr txBox="1">
              <a:spLocks noChangeArrowheads="1"/>
            </p:cNvSpPr>
            <p:nvPr/>
          </p:nvSpPr>
          <p:spPr bwMode="auto">
            <a:xfrm>
              <a:off x="7467600" y="1010072"/>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2</a:t>
              </a:r>
              <a:endParaRPr kumimoji="1" lang="en-US" altLang="zh-CN" sz="2400" dirty="0">
                <a:latin typeface="Times New Roman" pitchFamily="18" charset="0"/>
              </a:endParaRPr>
            </a:p>
          </p:txBody>
        </p:sp>
        <p:sp>
          <p:nvSpPr>
            <p:cNvPr id="28" name="Text Box 25"/>
            <p:cNvSpPr txBox="1">
              <a:spLocks noChangeArrowheads="1"/>
            </p:cNvSpPr>
            <p:nvPr/>
          </p:nvSpPr>
          <p:spPr bwMode="auto">
            <a:xfrm>
              <a:off x="5181600" y="1619672"/>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3</a:t>
              </a:r>
              <a:endParaRPr kumimoji="1" lang="en-US" altLang="zh-CN" sz="2400" dirty="0">
                <a:latin typeface="Times New Roman" pitchFamily="18" charset="0"/>
              </a:endParaRPr>
            </a:p>
          </p:txBody>
        </p:sp>
        <p:sp>
          <p:nvSpPr>
            <p:cNvPr id="29" name="Text Box 26"/>
            <p:cNvSpPr txBox="1">
              <a:spLocks noChangeArrowheads="1"/>
            </p:cNvSpPr>
            <p:nvPr/>
          </p:nvSpPr>
          <p:spPr bwMode="auto">
            <a:xfrm>
              <a:off x="4876800" y="2229272"/>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7</a:t>
              </a:r>
              <a:endParaRPr kumimoji="1" lang="en-US" altLang="zh-CN" sz="2400" dirty="0">
                <a:latin typeface="Times New Roman" pitchFamily="18" charset="0"/>
              </a:endParaRPr>
            </a:p>
          </p:txBody>
        </p:sp>
        <p:sp>
          <p:nvSpPr>
            <p:cNvPr id="30" name="Text Box 27"/>
            <p:cNvSpPr txBox="1">
              <a:spLocks noChangeArrowheads="1"/>
            </p:cNvSpPr>
            <p:nvPr/>
          </p:nvSpPr>
          <p:spPr bwMode="auto">
            <a:xfrm>
              <a:off x="6019800" y="1619672"/>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4</a:t>
              </a:r>
              <a:endParaRPr kumimoji="1" lang="en-US" altLang="zh-CN" sz="2400" dirty="0">
                <a:latin typeface="Times New Roman" pitchFamily="18" charset="0"/>
              </a:endParaRPr>
            </a:p>
          </p:txBody>
        </p:sp>
        <p:sp>
          <p:nvSpPr>
            <p:cNvPr id="31" name="Text Box 28"/>
            <p:cNvSpPr txBox="1">
              <a:spLocks noChangeArrowheads="1"/>
            </p:cNvSpPr>
            <p:nvPr/>
          </p:nvSpPr>
          <p:spPr bwMode="auto">
            <a:xfrm>
              <a:off x="7010400" y="1619672"/>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5</a:t>
              </a:r>
              <a:endParaRPr kumimoji="1" lang="en-US" altLang="zh-CN" sz="2400" dirty="0">
                <a:latin typeface="Times New Roman" pitchFamily="18" charset="0"/>
              </a:endParaRPr>
            </a:p>
          </p:txBody>
        </p:sp>
        <p:sp>
          <p:nvSpPr>
            <p:cNvPr id="32" name="Text Box 29"/>
            <p:cNvSpPr txBox="1">
              <a:spLocks noChangeArrowheads="1"/>
            </p:cNvSpPr>
            <p:nvPr/>
          </p:nvSpPr>
          <p:spPr bwMode="auto">
            <a:xfrm>
              <a:off x="7848600" y="1619672"/>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6</a:t>
              </a:r>
              <a:endParaRPr kumimoji="1" lang="en-US" altLang="zh-CN" sz="2400" dirty="0">
                <a:latin typeface="Times New Roman" pitchFamily="18" charset="0"/>
              </a:endParaRPr>
            </a:p>
          </p:txBody>
        </p:sp>
        <p:sp>
          <p:nvSpPr>
            <p:cNvPr id="33" name="Text Box 30"/>
            <p:cNvSpPr txBox="1">
              <a:spLocks noChangeArrowheads="1"/>
            </p:cNvSpPr>
            <p:nvPr/>
          </p:nvSpPr>
          <p:spPr bwMode="auto">
            <a:xfrm>
              <a:off x="5334000" y="2229272"/>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8</a:t>
              </a:r>
              <a:endParaRPr kumimoji="1" lang="en-US" altLang="zh-CN" sz="2400" dirty="0">
                <a:latin typeface="Times New Roman" pitchFamily="18" charset="0"/>
              </a:endParaRPr>
            </a:p>
          </p:txBody>
        </p:sp>
        <p:sp>
          <p:nvSpPr>
            <p:cNvPr id="34" name="Text Box 31"/>
            <p:cNvSpPr txBox="1">
              <a:spLocks noChangeArrowheads="1"/>
            </p:cNvSpPr>
            <p:nvPr/>
          </p:nvSpPr>
          <p:spPr bwMode="auto">
            <a:xfrm>
              <a:off x="5802313" y="2257847"/>
              <a:ext cx="338138" cy="461963"/>
            </a:xfrm>
            <a:prstGeom prst="rect">
              <a:avLst/>
            </a:prstGeom>
            <a:noFill/>
            <a:ln w="38100">
              <a:noFill/>
              <a:miter lim="800000"/>
              <a:headEnd/>
              <a:tailEnd/>
            </a:ln>
          </p:spPr>
          <p:txBody>
            <a:bodyPr wrap="none" anchor="ctr">
              <a:spAutoFit/>
            </a:bodyPr>
            <a:lstStyle/>
            <a:p>
              <a:pPr algn="ctr"/>
              <a:r>
                <a:rPr kumimoji="1" lang="en-US" altLang="zh-CN" sz="2400" b="1" dirty="0" smtClean="0">
                  <a:solidFill>
                    <a:schemeClr val="bg1"/>
                  </a:solidFill>
                  <a:latin typeface="Times New Roman" pitchFamily="18" charset="0"/>
                </a:rPr>
                <a:t>9</a:t>
              </a:r>
              <a:endParaRPr kumimoji="1" lang="en-US" altLang="zh-CN" sz="2400" dirty="0">
                <a:latin typeface="Times New Roman" pitchFamily="18" charset="0"/>
              </a:endParaRPr>
            </a:p>
          </p:txBody>
        </p:sp>
      </p:grpSp>
      <p:sp>
        <p:nvSpPr>
          <p:cNvPr id="36" name="Oval 9"/>
          <p:cNvSpPr>
            <a:spLocks noChangeArrowheads="1"/>
          </p:cNvSpPr>
          <p:nvPr/>
        </p:nvSpPr>
        <p:spPr bwMode="auto">
          <a:xfrm>
            <a:off x="5127104" y="341813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37" name="Text Box 22"/>
          <p:cNvSpPr txBox="1">
            <a:spLocks noChangeArrowheads="1"/>
          </p:cNvSpPr>
          <p:nvPr/>
        </p:nvSpPr>
        <p:spPr bwMode="auto">
          <a:xfrm>
            <a:off x="5127104" y="3341935"/>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0</a:t>
            </a:r>
            <a:endParaRPr kumimoji="1" lang="en-US" altLang="zh-CN" sz="2400" dirty="0">
              <a:latin typeface="Times New Roman" pitchFamily="18" charset="0"/>
            </a:endParaRPr>
          </a:p>
        </p:txBody>
      </p:sp>
      <p:sp>
        <p:nvSpPr>
          <p:cNvPr id="38" name="Oval 20"/>
          <p:cNvSpPr>
            <a:spLocks noChangeArrowheads="1"/>
          </p:cNvSpPr>
          <p:nvPr/>
        </p:nvSpPr>
        <p:spPr bwMode="auto">
          <a:xfrm>
            <a:off x="5487144" y="3742171"/>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39" name="Text Box 23"/>
          <p:cNvSpPr txBox="1">
            <a:spLocks noChangeArrowheads="1"/>
          </p:cNvSpPr>
          <p:nvPr/>
        </p:nvSpPr>
        <p:spPr bwMode="auto">
          <a:xfrm>
            <a:off x="5487144" y="3665971"/>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1</a:t>
            </a:r>
            <a:endParaRPr kumimoji="1" lang="en-US" altLang="zh-CN" sz="2400" dirty="0">
              <a:latin typeface="Times New Roman" pitchFamily="18" charset="0"/>
            </a:endParaRPr>
          </a:p>
        </p:txBody>
      </p:sp>
      <p:sp>
        <p:nvSpPr>
          <p:cNvPr id="40" name="Oval 21"/>
          <p:cNvSpPr>
            <a:spLocks noChangeArrowheads="1"/>
          </p:cNvSpPr>
          <p:nvPr/>
        </p:nvSpPr>
        <p:spPr bwMode="auto">
          <a:xfrm>
            <a:off x="5955196" y="3742171"/>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41" name="Text Box 24"/>
          <p:cNvSpPr txBox="1">
            <a:spLocks noChangeArrowheads="1"/>
          </p:cNvSpPr>
          <p:nvPr/>
        </p:nvSpPr>
        <p:spPr bwMode="auto">
          <a:xfrm>
            <a:off x="5955196" y="3665971"/>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2</a:t>
            </a:r>
            <a:endParaRPr kumimoji="1" lang="en-US" altLang="zh-CN" sz="2400" dirty="0">
              <a:latin typeface="Times New Roman" pitchFamily="18" charset="0"/>
            </a:endParaRPr>
          </a:p>
        </p:txBody>
      </p:sp>
      <p:sp>
        <p:nvSpPr>
          <p:cNvPr id="43" name="Oval 16"/>
          <p:cNvSpPr>
            <a:spLocks noChangeArrowheads="1"/>
          </p:cNvSpPr>
          <p:nvPr/>
        </p:nvSpPr>
        <p:spPr bwMode="auto">
          <a:xfrm>
            <a:off x="6243228" y="413821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44" name="Text Box 25"/>
          <p:cNvSpPr txBox="1">
            <a:spLocks noChangeArrowheads="1"/>
          </p:cNvSpPr>
          <p:nvPr/>
        </p:nvSpPr>
        <p:spPr bwMode="auto">
          <a:xfrm>
            <a:off x="6243228" y="4062015"/>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3</a:t>
            </a:r>
            <a:endParaRPr kumimoji="1" lang="en-US" altLang="zh-CN" sz="2400" dirty="0">
              <a:latin typeface="Times New Roman" pitchFamily="18" charset="0"/>
            </a:endParaRPr>
          </a:p>
        </p:txBody>
      </p:sp>
      <p:sp>
        <p:nvSpPr>
          <p:cNvPr id="45" name="Oval 17"/>
          <p:cNvSpPr>
            <a:spLocks noChangeArrowheads="1"/>
          </p:cNvSpPr>
          <p:nvPr/>
        </p:nvSpPr>
        <p:spPr bwMode="auto">
          <a:xfrm>
            <a:off x="6690320" y="413821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46" name="Text Box 27"/>
          <p:cNvSpPr txBox="1">
            <a:spLocks noChangeArrowheads="1"/>
          </p:cNvSpPr>
          <p:nvPr/>
        </p:nvSpPr>
        <p:spPr bwMode="auto">
          <a:xfrm>
            <a:off x="6690320" y="4062015"/>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4</a:t>
            </a:r>
            <a:endParaRPr kumimoji="1" lang="en-US" altLang="zh-CN" sz="2400" dirty="0">
              <a:latin typeface="Times New Roman" pitchFamily="18" charset="0"/>
            </a:endParaRPr>
          </a:p>
        </p:txBody>
      </p:sp>
      <p:sp>
        <p:nvSpPr>
          <p:cNvPr id="47" name="Oval 18"/>
          <p:cNvSpPr>
            <a:spLocks noChangeArrowheads="1"/>
          </p:cNvSpPr>
          <p:nvPr/>
        </p:nvSpPr>
        <p:spPr bwMode="auto">
          <a:xfrm>
            <a:off x="7122368" y="4138215"/>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48" name="Text Box 28"/>
          <p:cNvSpPr txBox="1">
            <a:spLocks noChangeArrowheads="1"/>
          </p:cNvSpPr>
          <p:nvPr/>
        </p:nvSpPr>
        <p:spPr bwMode="auto">
          <a:xfrm>
            <a:off x="7122368" y="4062015"/>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5</a:t>
            </a:r>
            <a:endParaRPr kumimoji="1" lang="en-US" altLang="zh-CN" sz="2400" dirty="0">
              <a:latin typeface="Times New Roman" pitchFamily="18" charset="0"/>
            </a:endParaRPr>
          </a:p>
        </p:txBody>
      </p:sp>
      <p:sp>
        <p:nvSpPr>
          <p:cNvPr id="49" name="Oval 19"/>
          <p:cNvSpPr>
            <a:spLocks noChangeArrowheads="1"/>
          </p:cNvSpPr>
          <p:nvPr/>
        </p:nvSpPr>
        <p:spPr bwMode="auto">
          <a:xfrm>
            <a:off x="7539372" y="4117268"/>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50" name="Text Box 29"/>
          <p:cNvSpPr txBox="1">
            <a:spLocks noChangeArrowheads="1"/>
          </p:cNvSpPr>
          <p:nvPr/>
        </p:nvSpPr>
        <p:spPr bwMode="auto">
          <a:xfrm>
            <a:off x="7539372" y="4041068"/>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6</a:t>
            </a:r>
            <a:endParaRPr kumimoji="1" lang="en-US" altLang="zh-CN" sz="2400" dirty="0">
              <a:latin typeface="Times New Roman" pitchFamily="18" charset="0"/>
            </a:endParaRPr>
          </a:p>
        </p:txBody>
      </p:sp>
      <p:sp>
        <p:nvSpPr>
          <p:cNvPr id="51" name="Oval 13"/>
          <p:cNvSpPr>
            <a:spLocks noChangeArrowheads="1"/>
          </p:cNvSpPr>
          <p:nvPr/>
        </p:nvSpPr>
        <p:spPr bwMode="auto">
          <a:xfrm>
            <a:off x="7863408" y="4462251"/>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52" name="Text Box 26"/>
          <p:cNvSpPr txBox="1">
            <a:spLocks noChangeArrowheads="1"/>
          </p:cNvSpPr>
          <p:nvPr/>
        </p:nvSpPr>
        <p:spPr bwMode="auto">
          <a:xfrm>
            <a:off x="7863408" y="4386051"/>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7</a:t>
            </a:r>
            <a:endParaRPr kumimoji="1" lang="en-US" altLang="zh-CN" sz="2400" dirty="0">
              <a:latin typeface="Times New Roman" pitchFamily="18" charset="0"/>
            </a:endParaRPr>
          </a:p>
        </p:txBody>
      </p:sp>
      <p:sp>
        <p:nvSpPr>
          <p:cNvPr id="53" name="Oval 14"/>
          <p:cNvSpPr>
            <a:spLocks noChangeArrowheads="1"/>
          </p:cNvSpPr>
          <p:nvPr/>
        </p:nvSpPr>
        <p:spPr bwMode="auto">
          <a:xfrm>
            <a:off x="8295456" y="4441304"/>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54" name="Text Box 30"/>
          <p:cNvSpPr txBox="1">
            <a:spLocks noChangeArrowheads="1"/>
          </p:cNvSpPr>
          <p:nvPr/>
        </p:nvSpPr>
        <p:spPr bwMode="auto">
          <a:xfrm>
            <a:off x="8295456" y="4365104"/>
            <a:ext cx="361950" cy="519113"/>
          </a:xfrm>
          <a:prstGeom prst="rect">
            <a:avLst/>
          </a:prstGeom>
          <a:noFill/>
          <a:ln w="38100">
            <a:noFill/>
            <a:miter lim="800000"/>
            <a:headEnd/>
            <a:tailEnd/>
          </a:ln>
        </p:spPr>
        <p:txBody>
          <a:bodyPr wrap="none" anchor="ctr">
            <a:spAutoFit/>
          </a:bodyPr>
          <a:lstStyle/>
          <a:p>
            <a:pPr algn="ctr"/>
            <a:r>
              <a:rPr kumimoji="1" lang="en-US" altLang="zh-CN" sz="2800" b="1" dirty="0" smtClean="0">
                <a:solidFill>
                  <a:schemeClr val="bg1"/>
                </a:solidFill>
                <a:latin typeface="Times New Roman" pitchFamily="18" charset="0"/>
              </a:rPr>
              <a:t>8</a:t>
            </a:r>
            <a:endParaRPr kumimoji="1" lang="en-US" altLang="zh-CN" sz="2400" dirty="0">
              <a:latin typeface="Times New Roman" pitchFamily="18" charset="0"/>
            </a:endParaRPr>
          </a:p>
        </p:txBody>
      </p:sp>
      <p:sp>
        <p:nvSpPr>
          <p:cNvPr id="55" name="Oval 15"/>
          <p:cNvSpPr>
            <a:spLocks noChangeArrowheads="1"/>
          </p:cNvSpPr>
          <p:nvPr/>
        </p:nvSpPr>
        <p:spPr bwMode="auto">
          <a:xfrm>
            <a:off x="8727504" y="4418818"/>
            <a:ext cx="381000" cy="381000"/>
          </a:xfrm>
          <a:prstGeom prst="ellipse">
            <a:avLst/>
          </a:prstGeom>
          <a:gradFill rotWithShape="0">
            <a:gsLst>
              <a:gs pos="0">
                <a:srgbClr val="FF6600"/>
              </a:gs>
              <a:gs pos="100000">
                <a:srgbClr val="762F00"/>
              </a:gs>
            </a:gsLst>
            <a:lin ang="2700000" scaled="1"/>
          </a:gradFill>
          <a:ln w="38100">
            <a:noFill/>
            <a:round/>
            <a:headEnd/>
            <a:tailEnd/>
          </a:ln>
        </p:spPr>
        <p:txBody>
          <a:bodyPr wrap="none" anchor="ctr"/>
          <a:lstStyle/>
          <a:p>
            <a:endParaRPr lang="zh-CN" altLang="en-US"/>
          </a:p>
        </p:txBody>
      </p:sp>
      <p:sp>
        <p:nvSpPr>
          <p:cNvPr id="56" name="Text Box 31"/>
          <p:cNvSpPr txBox="1">
            <a:spLocks noChangeArrowheads="1"/>
          </p:cNvSpPr>
          <p:nvPr/>
        </p:nvSpPr>
        <p:spPr bwMode="auto">
          <a:xfrm>
            <a:off x="8738617" y="4371193"/>
            <a:ext cx="338138" cy="461963"/>
          </a:xfrm>
          <a:prstGeom prst="rect">
            <a:avLst/>
          </a:prstGeom>
          <a:noFill/>
          <a:ln w="38100">
            <a:noFill/>
            <a:miter lim="800000"/>
            <a:headEnd/>
            <a:tailEnd/>
          </a:ln>
        </p:spPr>
        <p:txBody>
          <a:bodyPr wrap="none" anchor="ctr">
            <a:spAutoFit/>
          </a:bodyPr>
          <a:lstStyle/>
          <a:p>
            <a:pPr algn="ctr"/>
            <a:r>
              <a:rPr kumimoji="1" lang="en-US" altLang="zh-CN" sz="2400" b="1" dirty="0" smtClean="0">
                <a:solidFill>
                  <a:schemeClr val="bg1"/>
                </a:solidFill>
                <a:latin typeface="Times New Roman" pitchFamily="18" charset="0"/>
              </a:rPr>
              <a:t>9</a:t>
            </a:r>
            <a:endParaRPr kumimoji="1" lang="en-US" altLang="zh-CN" sz="2400" dirty="0">
              <a:latin typeface="Times New Roman" pitchFamily="18" charset="0"/>
            </a:endParaRPr>
          </a:p>
        </p:txBody>
      </p:sp>
      <p:sp>
        <p:nvSpPr>
          <p:cNvPr id="59" name="文本框 58"/>
          <p:cNvSpPr txBox="1"/>
          <p:nvPr/>
        </p:nvSpPr>
        <p:spPr>
          <a:xfrm>
            <a:off x="491803" y="760263"/>
            <a:ext cx="5903081" cy="954107"/>
          </a:xfrm>
          <a:prstGeom prst="rect">
            <a:avLst/>
          </a:prstGeom>
          <a:noFill/>
        </p:spPr>
        <p:txBody>
          <a:bodyPr wrap="square" rtlCol="0">
            <a:spAutoFit/>
          </a:bodyPr>
          <a:lstStyle/>
          <a:p>
            <a:pPr marL="457200" indent="-457200" algn="l">
              <a:buFont typeface="Wingdings" panose="05000000000000000000" pitchFamily="2" charset="2"/>
              <a:buChar char="ü"/>
            </a:pPr>
            <a:r>
              <a:rPr lang="zh-CN" altLang="en-US" sz="2800" b="1" dirty="0" smtClean="0">
                <a:latin typeface="华文楷体" panose="02010600040101010101" pitchFamily="2" charset="-122"/>
                <a:ea typeface="华文楷体" panose="02010600040101010101" pitchFamily="2" charset="-122"/>
              </a:rPr>
              <a:t>逻辑上：等同于完全二叉树</a:t>
            </a:r>
            <a:endParaRPr lang="en-US" altLang="zh-CN" sz="2800" b="1" dirty="0" smtClean="0">
              <a:latin typeface="华文楷体" panose="02010600040101010101" pitchFamily="2" charset="-122"/>
              <a:ea typeface="华文楷体" panose="02010600040101010101" pitchFamily="2" charset="-122"/>
            </a:endParaRPr>
          </a:p>
          <a:p>
            <a:pPr marL="457200" indent="-457200" algn="l">
              <a:buFont typeface="Wingdings" panose="05000000000000000000" pitchFamily="2" charset="2"/>
              <a:buChar char="ü"/>
            </a:pPr>
            <a:r>
              <a:rPr lang="zh-CN" altLang="en-US" sz="2800" b="1" dirty="0" smtClean="0">
                <a:latin typeface="华文楷体" panose="02010600040101010101" pitchFamily="2" charset="-122"/>
                <a:ea typeface="华文楷体" panose="02010600040101010101" pitchFamily="2" charset="-122"/>
              </a:rPr>
              <a:t>物理上：直接借助顺序存储实现</a:t>
            </a:r>
            <a:endParaRPr lang="zh-CN" altLang="en-US" sz="2800" b="1" dirty="0">
              <a:latin typeface="华文楷体" panose="02010600040101010101" pitchFamily="2" charset="-122"/>
              <a:ea typeface="华文楷体" panose="02010600040101010101" pitchFamily="2" charset="-122"/>
            </a:endParaRPr>
          </a:p>
        </p:txBody>
      </p:sp>
      <p:sp>
        <p:nvSpPr>
          <p:cNvPr id="60" name="文本框 59"/>
          <p:cNvSpPr txBox="1"/>
          <p:nvPr/>
        </p:nvSpPr>
        <p:spPr>
          <a:xfrm>
            <a:off x="46771" y="166205"/>
            <a:ext cx="2750945" cy="584775"/>
          </a:xfrm>
          <a:prstGeom prst="rect">
            <a:avLst/>
          </a:prstGeom>
          <a:noFill/>
        </p:spPr>
        <p:txBody>
          <a:bodyPr wrap="square" rtlCol="0">
            <a:spAutoFit/>
          </a:bodyPr>
          <a:lstStyle/>
          <a:p>
            <a:pPr marL="268288" indent="-268288" algn="l">
              <a:buFont typeface="Arial" panose="020B0604020202020204" pitchFamily="34" charset="0"/>
              <a:buChar char="•"/>
            </a:pPr>
            <a:r>
              <a:rPr lang="zh-CN" altLang="en-US" sz="32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堆的</a:t>
            </a:r>
            <a:r>
              <a:rPr lang="zh-CN" altLang="en-US" sz="3200" b="1" dirty="0" smtClean="0">
                <a:solidFill>
                  <a:srgbClr val="C0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结构性</a:t>
            </a:r>
            <a:r>
              <a:rPr lang="en-US" altLang="zh-CN" sz="3200" b="1" dirty="0" smtClean="0">
                <a:solidFill>
                  <a:srgbClr val="C0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endParaRPr lang="zh-CN" altLang="en-US" sz="3200" b="1" dirty="0">
              <a:solidFill>
                <a:srgbClr val="C0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62" name="文本框 61"/>
          <p:cNvSpPr txBox="1"/>
          <p:nvPr/>
        </p:nvSpPr>
        <p:spPr>
          <a:xfrm>
            <a:off x="71500" y="2063534"/>
            <a:ext cx="4965967" cy="954107"/>
          </a:xfrm>
          <a:prstGeom prst="rect">
            <a:avLst/>
          </a:prstGeom>
          <a:noFill/>
        </p:spPr>
        <p:txBody>
          <a:bodyPr wrap="square" rtlCol="0">
            <a:spAutoFit/>
          </a:bodyPr>
          <a:lstStyle/>
          <a:p>
            <a:pPr marL="268288" indent="-268288" algn="l">
              <a:buFont typeface="Arial" panose="020B0604020202020204" pitchFamily="34" charset="0"/>
              <a:buChar char="•"/>
            </a:pPr>
            <a:r>
              <a:rPr lang="zh-CN" altLang="en-US" sz="2800" b="1" dirty="0" smtClean="0">
                <a:solidFill>
                  <a:srgbClr val="C00000"/>
                </a:solidFill>
                <a:latin typeface="华文楷体" panose="02010600040101010101" pitchFamily="2" charset="-122"/>
                <a:ea typeface="华文楷体" panose="02010600040101010101" pitchFamily="2" charset="-122"/>
              </a:rPr>
              <a:t>逻辑节点与物理元素依层次遍历次序彼此一一对应</a:t>
            </a:r>
            <a:endParaRPr lang="zh-CN" altLang="en-US" sz="2800" b="1" dirty="0">
              <a:solidFill>
                <a:srgbClr val="C00000"/>
              </a:solidFill>
              <a:latin typeface="华文楷体" panose="02010600040101010101" pitchFamily="2" charset="-122"/>
              <a:ea typeface="华文楷体" panose="02010600040101010101" pitchFamily="2" charset="-122"/>
            </a:endParaRPr>
          </a:p>
        </p:txBody>
      </p:sp>
      <p:sp>
        <p:nvSpPr>
          <p:cNvPr id="64" name="文本框 63"/>
          <p:cNvSpPr txBox="1"/>
          <p:nvPr/>
        </p:nvSpPr>
        <p:spPr>
          <a:xfrm>
            <a:off x="768704" y="3121986"/>
            <a:ext cx="3528334" cy="1376073"/>
          </a:xfrm>
          <a:prstGeom prst="rect">
            <a:avLst/>
          </a:prstGeom>
          <a:noFill/>
        </p:spPr>
        <p:txBody>
          <a:bodyPr wrap="square" rtlCol="0">
            <a:spAutoFit/>
          </a:bodyPr>
          <a:lstStyle/>
          <a:p>
            <a:pPr algn="l"/>
            <a:r>
              <a:rPr lang="en-US" altLang="zh-CN" sz="2800" b="1" dirty="0" smtClean="0">
                <a:solidFill>
                  <a:srgbClr val="000000"/>
                </a:solidFill>
                <a:latin typeface="华文楷体" panose="02010600040101010101" pitchFamily="2" charset="-122"/>
                <a:ea typeface="华文楷体" panose="02010600040101010101" pitchFamily="2" charset="-122"/>
              </a:rPr>
              <a:t>Parent(</a:t>
            </a:r>
            <a:r>
              <a:rPr lang="en-US" altLang="zh-CN" sz="2800" b="1" dirty="0" err="1" smtClean="0">
                <a:solidFill>
                  <a:srgbClr val="000000"/>
                </a:solidFill>
                <a:latin typeface="华文楷体" panose="02010600040101010101" pitchFamily="2" charset="-122"/>
                <a:ea typeface="华文楷体" panose="02010600040101010101" pitchFamily="2" charset="-122"/>
              </a:rPr>
              <a:t>i</a:t>
            </a:r>
            <a:r>
              <a:rPr lang="en-US" altLang="zh-CN" sz="2800" b="1" dirty="0" smtClean="0">
                <a:solidFill>
                  <a:srgbClr val="000000"/>
                </a:solidFill>
                <a:latin typeface="华文楷体" panose="02010600040101010101" pitchFamily="2" charset="-122"/>
                <a:ea typeface="华文楷体" panose="02010600040101010101" pitchFamily="2" charset="-122"/>
              </a:rPr>
              <a:t>)(  (i-1)&gt;&gt;1 )</a:t>
            </a:r>
          </a:p>
          <a:p>
            <a:pPr algn="l"/>
            <a:r>
              <a:rPr lang="en-US" altLang="zh-CN" sz="2800" b="1" dirty="0" err="1" smtClean="0">
                <a:solidFill>
                  <a:srgbClr val="000000"/>
                </a:solidFill>
                <a:latin typeface="华文楷体" panose="02010600040101010101" pitchFamily="2" charset="-122"/>
                <a:ea typeface="华文楷体" panose="02010600040101010101" pitchFamily="2" charset="-122"/>
              </a:rPr>
              <a:t>LChild</a:t>
            </a:r>
            <a:r>
              <a:rPr lang="en-US" altLang="zh-CN" sz="2800" b="1" dirty="0" smtClean="0">
                <a:solidFill>
                  <a:srgbClr val="000000"/>
                </a:solidFill>
                <a:latin typeface="华文楷体" panose="02010600040101010101" pitchFamily="2" charset="-122"/>
                <a:ea typeface="华文楷体" panose="02010600040101010101" pitchFamily="2" charset="-122"/>
              </a:rPr>
              <a:t>(</a:t>
            </a:r>
            <a:r>
              <a:rPr lang="en-US" altLang="zh-CN" sz="2800" b="1" dirty="0" err="1" smtClean="0">
                <a:solidFill>
                  <a:srgbClr val="000000"/>
                </a:solidFill>
                <a:latin typeface="华文楷体" panose="02010600040101010101" pitchFamily="2" charset="-122"/>
                <a:ea typeface="华文楷体" panose="02010600040101010101" pitchFamily="2" charset="-122"/>
              </a:rPr>
              <a:t>i</a:t>
            </a:r>
            <a:r>
              <a:rPr lang="en-US" altLang="zh-CN" sz="2800" b="1" dirty="0" smtClean="0">
                <a:solidFill>
                  <a:srgbClr val="000000"/>
                </a:solidFill>
                <a:latin typeface="华文楷体" panose="02010600040101010101" pitchFamily="2" charset="-122"/>
                <a:ea typeface="华文楷体" panose="02010600040101010101" pitchFamily="2" charset="-122"/>
              </a:rPr>
              <a:t>)( </a:t>
            </a:r>
            <a:r>
              <a:rPr lang="en-US" altLang="zh-CN" sz="2800" b="1" dirty="0" err="1" smtClean="0">
                <a:solidFill>
                  <a:srgbClr val="000000"/>
                </a:solidFill>
                <a:latin typeface="华文楷体" panose="02010600040101010101" pitchFamily="2" charset="-122"/>
                <a:ea typeface="华文楷体" panose="02010600040101010101" pitchFamily="2" charset="-122"/>
              </a:rPr>
              <a:t>i</a:t>
            </a:r>
            <a:r>
              <a:rPr lang="en-US" altLang="zh-CN" sz="2800" b="1" dirty="0" smtClean="0">
                <a:solidFill>
                  <a:srgbClr val="000000"/>
                </a:solidFill>
                <a:latin typeface="华文楷体" panose="02010600040101010101" pitchFamily="2" charset="-122"/>
                <a:ea typeface="华文楷体" panose="02010600040101010101" pitchFamily="2" charset="-122"/>
              </a:rPr>
              <a:t>&lt;&lt;1 </a:t>
            </a:r>
            <a:r>
              <a:rPr lang="zh-CN" altLang="en-US" sz="2800" b="1" dirty="0" smtClean="0">
                <a:solidFill>
                  <a:srgbClr val="000000"/>
                </a:solidFill>
                <a:latin typeface="华文楷体" panose="02010600040101010101" pitchFamily="2" charset="-122"/>
                <a:ea typeface="华文楷体" panose="02010600040101010101" pitchFamily="2" charset="-122"/>
              </a:rPr>
              <a:t>）</a:t>
            </a:r>
            <a:endParaRPr lang="en-US" altLang="zh-CN" sz="2800" b="1" dirty="0" smtClean="0">
              <a:solidFill>
                <a:srgbClr val="000000"/>
              </a:solidFill>
              <a:latin typeface="华文楷体" panose="02010600040101010101" pitchFamily="2" charset="-122"/>
              <a:ea typeface="华文楷体" panose="02010600040101010101" pitchFamily="2" charset="-122"/>
            </a:endParaRPr>
          </a:p>
          <a:p>
            <a:pPr algn="l"/>
            <a:r>
              <a:rPr lang="en-US" altLang="zh-CN" sz="2800" b="1" dirty="0" err="1" smtClean="0">
                <a:solidFill>
                  <a:srgbClr val="000000"/>
                </a:solidFill>
                <a:latin typeface="华文楷体" panose="02010600040101010101" pitchFamily="2" charset="-122"/>
                <a:ea typeface="华文楷体" panose="02010600040101010101" pitchFamily="2" charset="-122"/>
              </a:rPr>
              <a:t>RChild</a:t>
            </a:r>
            <a:r>
              <a:rPr lang="en-US" altLang="zh-CN" sz="2800" b="1" dirty="0" smtClean="0">
                <a:solidFill>
                  <a:srgbClr val="000000"/>
                </a:solidFill>
                <a:latin typeface="华文楷体" panose="02010600040101010101" pitchFamily="2" charset="-122"/>
                <a:ea typeface="华文楷体" panose="02010600040101010101" pitchFamily="2" charset="-122"/>
              </a:rPr>
              <a:t>(</a:t>
            </a:r>
            <a:r>
              <a:rPr lang="en-US" altLang="zh-CN" sz="2800" b="1" dirty="0" err="1" smtClean="0">
                <a:solidFill>
                  <a:srgbClr val="000000"/>
                </a:solidFill>
                <a:latin typeface="华文楷体" panose="02010600040101010101" pitchFamily="2" charset="-122"/>
                <a:ea typeface="华文楷体" panose="02010600040101010101" pitchFamily="2" charset="-122"/>
              </a:rPr>
              <a:t>i</a:t>
            </a:r>
            <a:r>
              <a:rPr lang="en-US" altLang="zh-CN" sz="2800" b="1" dirty="0" smtClean="0">
                <a:solidFill>
                  <a:srgbClr val="000000"/>
                </a:solidFill>
                <a:latin typeface="华文楷体" panose="02010600040101010101" pitchFamily="2" charset="-122"/>
                <a:ea typeface="华文楷体" panose="02010600040101010101" pitchFamily="2" charset="-122"/>
              </a:rPr>
              <a:t>)( 1+i&lt;&lt;1 )</a:t>
            </a:r>
          </a:p>
        </p:txBody>
      </p:sp>
      <p:sp>
        <p:nvSpPr>
          <p:cNvPr id="65" name="Text Box 7"/>
          <p:cNvSpPr txBox="1">
            <a:spLocks noChangeArrowheads="1"/>
          </p:cNvSpPr>
          <p:nvPr/>
        </p:nvSpPr>
        <p:spPr bwMode="auto">
          <a:xfrm>
            <a:off x="107504" y="5121188"/>
            <a:ext cx="9036496" cy="1692771"/>
          </a:xfrm>
          <a:prstGeom prst="rect">
            <a:avLst/>
          </a:prstGeom>
          <a:noFill/>
          <a:ln w="9525">
            <a:noFill/>
            <a:miter lim="800000"/>
            <a:headEnd/>
            <a:tailEnd/>
          </a:ln>
          <a:effectLst/>
        </p:spPr>
        <p:txBody>
          <a:bodyPr wrap="square">
            <a:spAutoFit/>
          </a:bodyPr>
          <a:lstStyle/>
          <a:p>
            <a:pPr marL="263525" indent="-263525" algn="l">
              <a:spcBef>
                <a:spcPct val="25000"/>
              </a:spcBef>
              <a:buFont typeface="Arial" pitchFamily="34" charset="0"/>
              <a:buChar char="•"/>
            </a:pPr>
            <a:r>
              <a:rPr lang="zh-CN" altLang="en-US" sz="3200" b="1" dirty="0" smtClean="0">
                <a:solidFill>
                  <a:srgbClr val="000000"/>
                </a:solidFill>
                <a:latin typeface="华文楷体" pitchFamily="2" charset="-122"/>
                <a:ea typeface="华文楷体" pitchFamily="2" charset="-122"/>
              </a:rPr>
              <a:t>堆的</a:t>
            </a:r>
            <a:r>
              <a:rPr lang="zh-CN" altLang="en-US" sz="3200" b="1" dirty="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堆序</a:t>
            </a:r>
            <a:r>
              <a:rPr lang="zh-CN" altLang="en-US" sz="3200" b="1" dirty="0" smtClean="0">
                <a:solidFill>
                  <a:srgbClr val="FF0000"/>
                </a:solidFill>
                <a:effectLst>
                  <a:outerShdw blurRad="38100" dist="38100" dir="2700000" algn="tl">
                    <a:srgbClr val="000000">
                      <a:alpha val="43137"/>
                    </a:srgbClr>
                  </a:outerShdw>
                </a:effectLst>
                <a:latin typeface="华文楷体" pitchFamily="2" charset="-122"/>
                <a:ea typeface="华文楷体" pitchFamily="2" charset="-122"/>
              </a:rPr>
              <a:t>性：</a:t>
            </a:r>
            <a:r>
              <a:rPr lang="zh-CN" altLang="en-US" sz="3200" b="1" dirty="0" smtClean="0">
                <a:solidFill>
                  <a:srgbClr val="000000"/>
                </a:solidFill>
                <a:effectLst>
                  <a:outerShdw blurRad="38100" dist="38100" dir="2700000" algn="tl">
                    <a:srgbClr val="000000">
                      <a:alpha val="43137"/>
                    </a:srgbClr>
                  </a:outerShdw>
                </a:effectLst>
                <a:latin typeface="华文楷体" pitchFamily="2" charset="-122"/>
                <a:ea typeface="华文楷体" pitchFamily="2" charset="-122"/>
              </a:rPr>
              <a:t>堆</a:t>
            </a:r>
            <a:r>
              <a:rPr lang="zh-CN" altLang="en-US" sz="3200" b="1" dirty="0" smtClean="0">
                <a:solidFill>
                  <a:srgbClr val="000000"/>
                </a:solidFill>
                <a:latin typeface="华文楷体" pitchFamily="2" charset="-122"/>
                <a:ea typeface="华文楷体" pitchFamily="2" charset="-122"/>
              </a:rPr>
              <a:t>是符合这样定义的一棵有局部顺序的线性化完全二叉树：</a:t>
            </a:r>
            <a:r>
              <a:rPr lang="en-US" altLang="zh-CN" sz="3200" b="1" dirty="0" smtClean="0">
                <a:solidFill>
                  <a:srgbClr val="000000"/>
                </a:solidFill>
                <a:latin typeface="华文楷体" pitchFamily="2" charset="-122"/>
                <a:ea typeface="华文楷体" pitchFamily="2" charset="-122"/>
              </a:rPr>
              <a:t>K[</a:t>
            </a:r>
            <a:r>
              <a:rPr lang="en-US" altLang="zh-CN" sz="3200" b="1" dirty="0" err="1" smtClean="0">
                <a:solidFill>
                  <a:srgbClr val="000000"/>
                </a:solidFill>
                <a:latin typeface="华文楷体" pitchFamily="2" charset="-122"/>
                <a:ea typeface="华文楷体" pitchFamily="2" charset="-122"/>
              </a:rPr>
              <a:t>i</a:t>
            </a:r>
            <a:r>
              <a:rPr lang="en-US" altLang="zh-CN" sz="3200" b="1" dirty="0" smtClean="0">
                <a:solidFill>
                  <a:srgbClr val="000000"/>
                </a:solidFill>
                <a:latin typeface="华文楷体" pitchFamily="2" charset="-122"/>
                <a:ea typeface="华文楷体" pitchFamily="2" charset="-122"/>
              </a:rPr>
              <a:t>] &lt;= K[Parent(</a:t>
            </a:r>
            <a:r>
              <a:rPr lang="en-US" altLang="zh-CN" sz="3200" b="1" dirty="0" err="1" smtClean="0">
                <a:solidFill>
                  <a:srgbClr val="000000"/>
                </a:solidFill>
                <a:latin typeface="华文楷体" pitchFamily="2" charset="-122"/>
                <a:ea typeface="华文楷体" pitchFamily="2" charset="-122"/>
              </a:rPr>
              <a:t>i</a:t>
            </a:r>
            <a:r>
              <a:rPr lang="en-US" altLang="zh-CN" sz="3200" b="1" dirty="0" smtClean="0">
                <a:solidFill>
                  <a:srgbClr val="000000"/>
                </a:solidFill>
                <a:latin typeface="华文楷体" pitchFamily="2" charset="-122"/>
                <a:ea typeface="华文楷体" pitchFamily="2" charset="-122"/>
              </a:rPr>
              <a:t>)]</a:t>
            </a:r>
          </a:p>
          <a:p>
            <a:pPr algn="l">
              <a:spcBef>
                <a:spcPct val="25000"/>
              </a:spcBef>
            </a:pPr>
            <a:r>
              <a:rPr lang="en-US" altLang="zh-CN" sz="3200" b="1" dirty="0">
                <a:solidFill>
                  <a:srgbClr val="000000"/>
                </a:solidFill>
                <a:latin typeface="华文楷体" pitchFamily="2" charset="-122"/>
                <a:ea typeface="华文楷体" pitchFamily="2" charset="-122"/>
              </a:rPr>
              <a:t> </a:t>
            </a:r>
            <a:r>
              <a:rPr lang="en-US" altLang="zh-CN" sz="3200" b="1" dirty="0" smtClean="0">
                <a:solidFill>
                  <a:srgbClr val="000000"/>
                </a:solidFill>
                <a:latin typeface="华文楷体" pitchFamily="2" charset="-122"/>
                <a:ea typeface="华文楷体" pitchFamily="2" charset="-122"/>
              </a:rPr>
              <a:t>                                      </a:t>
            </a:r>
            <a:r>
              <a:rPr lang="zh-CN" altLang="en-US" sz="3200" b="1" dirty="0" smtClean="0">
                <a:solidFill>
                  <a:srgbClr val="000000"/>
                </a:solidFill>
                <a:latin typeface="华文楷体" pitchFamily="2" charset="-122"/>
                <a:ea typeface="华文楷体" pitchFamily="2" charset="-122"/>
              </a:rPr>
              <a:t>或者</a:t>
            </a:r>
            <a:r>
              <a:rPr lang="en-US" altLang="zh-CN" sz="3200" b="1" dirty="0" smtClean="0">
                <a:solidFill>
                  <a:srgbClr val="000000"/>
                </a:solidFill>
                <a:latin typeface="华文楷体" pitchFamily="2" charset="-122"/>
                <a:ea typeface="华文楷体" pitchFamily="2" charset="-122"/>
              </a:rPr>
              <a:t>K[</a:t>
            </a:r>
            <a:r>
              <a:rPr lang="en-US" altLang="zh-CN" sz="3200" b="1" dirty="0" err="1" smtClean="0">
                <a:solidFill>
                  <a:srgbClr val="000000"/>
                </a:solidFill>
                <a:latin typeface="华文楷体" pitchFamily="2" charset="-122"/>
                <a:ea typeface="华文楷体" pitchFamily="2" charset="-122"/>
              </a:rPr>
              <a:t>i</a:t>
            </a:r>
            <a:r>
              <a:rPr lang="en-US" altLang="zh-CN" sz="3200" b="1" dirty="0" smtClean="0">
                <a:solidFill>
                  <a:srgbClr val="000000"/>
                </a:solidFill>
                <a:latin typeface="华文楷体" pitchFamily="2" charset="-122"/>
                <a:ea typeface="华文楷体" pitchFamily="2" charset="-122"/>
              </a:rPr>
              <a:t>] &gt;= K[parent(</a:t>
            </a:r>
            <a:r>
              <a:rPr lang="en-US" altLang="zh-CN" sz="3200" b="1" dirty="0" err="1" smtClean="0">
                <a:solidFill>
                  <a:srgbClr val="000000"/>
                </a:solidFill>
                <a:latin typeface="华文楷体" pitchFamily="2" charset="-122"/>
                <a:ea typeface="华文楷体" pitchFamily="2" charset="-122"/>
              </a:rPr>
              <a:t>i</a:t>
            </a:r>
            <a:r>
              <a:rPr lang="en-US" altLang="zh-CN" sz="3200" b="1" dirty="0" smtClean="0">
                <a:solidFill>
                  <a:srgbClr val="000000"/>
                </a:solidFill>
                <a:latin typeface="华文楷体" pitchFamily="2" charset="-122"/>
                <a:ea typeface="华文楷体" pitchFamily="2" charset="-122"/>
              </a:rPr>
              <a:t>)]</a:t>
            </a:r>
          </a:p>
        </p:txBody>
      </p:sp>
    </p:spTree>
    <p:extLst>
      <p:ext uri="{BB962C8B-B14F-4D97-AF65-F5344CB8AC3E}">
        <p14:creationId xmlns:p14="http://schemas.microsoft.com/office/powerpoint/2010/main" val="303631421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26"/>
          <p:cNvSpPr>
            <a:spLocks noChangeShapeType="1"/>
          </p:cNvSpPr>
          <p:nvPr/>
        </p:nvSpPr>
        <p:spPr bwMode="auto">
          <a:xfrm>
            <a:off x="2267744" y="3682711"/>
            <a:ext cx="228600" cy="533400"/>
          </a:xfrm>
          <a:prstGeom prst="line">
            <a:avLst/>
          </a:prstGeom>
          <a:noFill/>
          <a:ln w="9525">
            <a:solidFill>
              <a:schemeClr val="tx1"/>
            </a:solidFill>
            <a:round/>
            <a:headEnd/>
            <a:tailEnd/>
          </a:ln>
          <a:effectLst/>
        </p:spPr>
        <p:txBody>
          <a:bodyPr wrap="none" anchor="ctr"/>
          <a:lstStyle/>
          <a:p>
            <a:endParaRPr lang="zh-CN" altLang="en-US"/>
          </a:p>
        </p:txBody>
      </p:sp>
      <p:sp>
        <p:nvSpPr>
          <p:cNvPr id="43" name="Line 25"/>
          <p:cNvSpPr>
            <a:spLocks noChangeShapeType="1"/>
          </p:cNvSpPr>
          <p:nvPr/>
        </p:nvSpPr>
        <p:spPr bwMode="auto">
          <a:xfrm flipH="1">
            <a:off x="1475656" y="3718715"/>
            <a:ext cx="381000" cy="533400"/>
          </a:xfrm>
          <a:prstGeom prst="line">
            <a:avLst/>
          </a:prstGeom>
          <a:noFill/>
          <a:ln w="9525">
            <a:solidFill>
              <a:schemeClr val="tx1"/>
            </a:solidFill>
            <a:round/>
            <a:headEnd/>
            <a:tailEnd/>
          </a:ln>
          <a:effectLst/>
        </p:spPr>
        <p:txBody>
          <a:bodyPr wrap="none" anchor="ctr"/>
          <a:lstStyle/>
          <a:p>
            <a:endParaRPr lang="zh-CN" altLang="en-US"/>
          </a:p>
        </p:txBody>
      </p:sp>
      <p:sp>
        <p:nvSpPr>
          <p:cNvPr id="45" name="Line 27"/>
          <p:cNvSpPr>
            <a:spLocks noChangeShapeType="1"/>
          </p:cNvSpPr>
          <p:nvPr/>
        </p:nvSpPr>
        <p:spPr bwMode="auto">
          <a:xfrm flipH="1">
            <a:off x="3686944" y="3725375"/>
            <a:ext cx="381000" cy="533400"/>
          </a:xfrm>
          <a:prstGeom prst="line">
            <a:avLst/>
          </a:prstGeom>
          <a:noFill/>
          <a:ln w="9525">
            <a:solidFill>
              <a:schemeClr val="tx1"/>
            </a:solidFill>
            <a:round/>
            <a:headEnd/>
            <a:tailEnd/>
          </a:ln>
          <a:effectLst/>
        </p:spPr>
        <p:txBody>
          <a:bodyPr wrap="none" anchor="ctr"/>
          <a:lstStyle/>
          <a:p>
            <a:endParaRPr lang="zh-CN" altLang="en-US"/>
          </a:p>
        </p:txBody>
      </p:sp>
      <p:sp>
        <p:nvSpPr>
          <p:cNvPr id="46" name="Line 28"/>
          <p:cNvSpPr>
            <a:spLocks noChangeShapeType="1"/>
          </p:cNvSpPr>
          <p:nvPr/>
        </p:nvSpPr>
        <p:spPr bwMode="auto">
          <a:xfrm>
            <a:off x="4535996" y="3754719"/>
            <a:ext cx="381000" cy="533400"/>
          </a:xfrm>
          <a:prstGeom prst="line">
            <a:avLst/>
          </a:prstGeom>
          <a:noFill/>
          <a:ln w="9525">
            <a:solidFill>
              <a:schemeClr val="tx1"/>
            </a:solidFill>
            <a:round/>
            <a:headEnd/>
            <a:tailEnd/>
          </a:ln>
          <a:effectLst/>
        </p:spPr>
        <p:txBody>
          <a:bodyPr wrap="none" anchor="ctr"/>
          <a:lstStyle/>
          <a:p>
            <a:endParaRPr lang="zh-CN" altLang="en-US"/>
          </a:p>
        </p:txBody>
      </p:sp>
      <p:sp>
        <p:nvSpPr>
          <p:cNvPr id="41" name="Line 23"/>
          <p:cNvSpPr>
            <a:spLocks noChangeShapeType="1"/>
          </p:cNvSpPr>
          <p:nvPr/>
        </p:nvSpPr>
        <p:spPr bwMode="auto">
          <a:xfrm flipH="1">
            <a:off x="5508104" y="2926627"/>
            <a:ext cx="689248" cy="720080"/>
          </a:xfrm>
          <a:prstGeom prst="line">
            <a:avLst/>
          </a:prstGeom>
          <a:noFill/>
          <a:ln w="9525">
            <a:solidFill>
              <a:schemeClr val="tx1"/>
            </a:solidFill>
            <a:round/>
            <a:headEnd/>
            <a:tailEnd/>
          </a:ln>
          <a:effectLst/>
        </p:spPr>
        <p:txBody>
          <a:bodyPr wrap="none" anchor="ctr"/>
          <a:lstStyle/>
          <a:p>
            <a:endParaRPr lang="zh-CN" altLang="en-US"/>
          </a:p>
        </p:txBody>
      </p:sp>
      <p:sp>
        <p:nvSpPr>
          <p:cNvPr id="42" name="Line 24"/>
          <p:cNvSpPr>
            <a:spLocks noChangeShapeType="1"/>
          </p:cNvSpPr>
          <p:nvPr/>
        </p:nvSpPr>
        <p:spPr bwMode="auto">
          <a:xfrm>
            <a:off x="6624228" y="2962631"/>
            <a:ext cx="576064" cy="612068"/>
          </a:xfrm>
          <a:prstGeom prst="line">
            <a:avLst/>
          </a:prstGeom>
          <a:noFill/>
          <a:ln w="9525">
            <a:solidFill>
              <a:schemeClr val="tx1"/>
            </a:solidFill>
            <a:round/>
            <a:headEnd/>
            <a:tailEnd/>
          </a:ln>
          <a:effectLst/>
        </p:spPr>
        <p:txBody>
          <a:bodyPr wrap="none" anchor="ctr"/>
          <a:lstStyle/>
          <a:p>
            <a:endParaRPr lang="zh-CN" altLang="en-US"/>
          </a:p>
        </p:txBody>
      </p:sp>
      <p:sp>
        <p:nvSpPr>
          <p:cNvPr id="27" name="Oval 9"/>
          <p:cNvSpPr>
            <a:spLocks noChangeArrowheads="1"/>
          </p:cNvSpPr>
          <p:nvPr/>
        </p:nvSpPr>
        <p:spPr bwMode="auto">
          <a:xfrm>
            <a:off x="2897088" y="2669427"/>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009999"/>
                </a:solidFill>
              </a:rPr>
              <a:t>36</a:t>
            </a:r>
            <a:endParaRPr lang="en-US" altLang="zh-CN" sz="3200" b="1" dirty="0"/>
          </a:p>
        </p:txBody>
      </p:sp>
      <p:sp>
        <p:nvSpPr>
          <p:cNvPr id="28" name="Oval 10"/>
          <p:cNvSpPr>
            <a:spLocks noChangeArrowheads="1"/>
          </p:cNvSpPr>
          <p:nvPr/>
        </p:nvSpPr>
        <p:spPr bwMode="auto">
          <a:xfrm>
            <a:off x="6035080" y="2638595"/>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008784"/>
                </a:solidFill>
              </a:rPr>
              <a:t>27</a:t>
            </a:r>
            <a:endParaRPr lang="en-US" altLang="zh-CN" dirty="0"/>
          </a:p>
        </p:txBody>
      </p:sp>
      <p:sp>
        <p:nvSpPr>
          <p:cNvPr id="29" name="Oval 11"/>
          <p:cNvSpPr>
            <a:spLocks noChangeArrowheads="1"/>
          </p:cNvSpPr>
          <p:nvPr/>
        </p:nvSpPr>
        <p:spPr bwMode="auto">
          <a:xfrm>
            <a:off x="1723256" y="3431427"/>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009999"/>
                </a:solidFill>
              </a:rPr>
              <a:t>65</a:t>
            </a:r>
            <a:endParaRPr lang="en-US" altLang="zh-CN" dirty="0"/>
          </a:p>
        </p:txBody>
      </p:sp>
      <p:sp>
        <p:nvSpPr>
          <p:cNvPr id="30" name="Oval 12"/>
          <p:cNvSpPr>
            <a:spLocks noChangeArrowheads="1"/>
          </p:cNvSpPr>
          <p:nvPr/>
        </p:nvSpPr>
        <p:spPr bwMode="auto">
          <a:xfrm>
            <a:off x="4642284" y="4237815"/>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009999"/>
                </a:solidFill>
              </a:rPr>
              <a:t>49</a:t>
            </a:r>
            <a:endParaRPr lang="en-US" altLang="zh-CN" dirty="0"/>
          </a:p>
        </p:txBody>
      </p:sp>
      <p:sp>
        <p:nvSpPr>
          <p:cNvPr id="31" name="Oval 13"/>
          <p:cNvSpPr>
            <a:spLocks noChangeArrowheads="1"/>
          </p:cNvSpPr>
          <p:nvPr/>
        </p:nvSpPr>
        <p:spPr bwMode="auto">
          <a:xfrm>
            <a:off x="1037456" y="4193427"/>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dirty="0">
                <a:solidFill>
                  <a:srgbClr val="009999"/>
                </a:solidFill>
              </a:rPr>
              <a:t>81</a:t>
            </a:r>
            <a:endParaRPr lang="en-US" altLang="zh-CN" dirty="0"/>
          </a:p>
        </p:txBody>
      </p:sp>
      <p:sp>
        <p:nvSpPr>
          <p:cNvPr id="32" name="Oval 14"/>
          <p:cNvSpPr>
            <a:spLocks noChangeArrowheads="1"/>
          </p:cNvSpPr>
          <p:nvPr/>
        </p:nvSpPr>
        <p:spPr bwMode="auto">
          <a:xfrm>
            <a:off x="2332856" y="4193427"/>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009999"/>
                </a:solidFill>
              </a:rPr>
              <a:t>73</a:t>
            </a:r>
            <a:endParaRPr lang="en-US" altLang="zh-CN" dirty="0"/>
          </a:p>
        </p:txBody>
      </p:sp>
      <p:sp>
        <p:nvSpPr>
          <p:cNvPr id="33" name="Oval 15"/>
          <p:cNvSpPr>
            <a:spLocks noChangeArrowheads="1"/>
          </p:cNvSpPr>
          <p:nvPr/>
        </p:nvSpPr>
        <p:spPr bwMode="auto">
          <a:xfrm>
            <a:off x="3270684" y="4237815"/>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009999"/>
                </a:solidFill>
              </a:rPr>
              <a:t>55</a:t>
            </a:r>
            <a:endParaRPr lang="en-US" altLang="zh-CN" dirty="0"/>
          </a:p>
        </p:txBody>
      </p:sp>
      <p:sp>
        <p:nvSpPr>
          <p:cNvPr id="34" name="Oval 16"/>
          <p:cNvSpPr>
            <a:spLocks noChangeArrowheads="1"/>
          </p:cNvSpPr>
          <p:nvPr/>
        </p:nvSpPr>
        <p:spPr bwMode="auto">
          <a:xfrm>
            <a:off x="3956484" y="3475815"/>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009999"/>
                </a:solidFill>
              </a:rPr>
              <a:t>40</a:t>
            </a:r>
          </a:p>
        </p:txBody>
      </p:sp>
      <p:sp>
        <p:nvSpPr>
          <p:cNvPr id="35" name="Oval 17"/>
          <p:cNvSpPr>
            <a:spLocks noChangeArrowheads="1"/>
          </p:cNvSpPr>
          <p:nvPr/>
        </p:nvSpPr>
        <p:spPr bwMode="auto">
          <a:xfrm>
            <a:off x="5272100" y="3565571"/>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2800" b="1" dirty="0">
                <a:solidFill>
                  <a:srgbClr val="008784"/>
                </a:solidFill>
              </a:rPr>
              <a:t>34</a:t>
            </a:r>
            <a:endParaRPr lang="en-US" altLang="zh-CN" sz="2800" dirty="0"/>
          </a:p>
        </p:txBody>
      </p:sp>
      <p:sp>
        <p:nvSpPr>
          <p:cNvPr id="36" name="Oval 18"/>
          <p:cNvSpPr>
            <a:spLocks noChangeArrowheads="1"/>
          </p:cNvSpPr>
          <p:nvPr/>
        </p:nvSpPr>
        <p:spPr bwMode="auto">
          <a:xfrm>
            <a:off x="6910536" y="3543867"/>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009999"/>
                </a:solidFill>
              </a:rPr>
              <a:t>98</a:t>
            </a:r>
          </a:p>
        </p:txBody>
      </p:sp>
      <p:sp>
        <p:nvSpPr>
          <p:cNvPr id="37" name="Line 19"/>
          <p:cNvSpPr>
            <a:spLocks noChangeShapeType="1"/>
          </p:cNvSpPr>
          <p:nvPr/>
        </p:nvSpPr>
        <p:spPr bwMode="auto">
          <a:xfrm flipH="1">
            <a:off x="3239852" y="2068211"/>
            <a:ext cx="1255948" cy="606388"/>
          </a:xfrm>
          <a:prstGeom prst="line">
            <a:avLst/>
          </a:prstGeom>
          <a:noFill/>
          <a:ln w="9525">
            <a:solidFill>
              <a:schemeClr val="tx1"/>
            </a:solidFill>
            <a:round/>
            <a:headEnd/>
            <a:tailEnd/>
          </a:ln>
          <a:effectLst/>
        </p:spPr>
        <p:txBody>
          <a:bodyPr wrap="none" anchor="ctr"/>
          <a:lstStyle/>
          <a:p>
            <a:endParaRPr lang="zh-CN" altLang="en-US"/>
          </a:p>
        </p:txBody>
      </p:sp>
      <p:sp>
        <p:nvSpPr>
          <p:cNvPr id="38" name="Line 20"/>
          <p:cNvSpPr>
            <a:spLocks noChangeShapeType="1"/>
          </p:cNvSpPr>
          <p:nvPr/>
        </p:nvSpPr>
        <p:spPr bwMode="auto">
          <a:xfrm>
            <a:off x="5029200" y="2068211"/>
            <a:ext cx="1234988" cy="570384"/>
          </a:xfrm>
          <a:prstGeom prst="line">
            <a:avLst/>
          </a:prstGeom>
          <a:noFill/>
          <a:ln w="9525">
            <a:solidFill>
              <a:schemeClr val="tx1"/>
            </a:solidFill>
            <a:round/>
            <a:headEnd/>
            <a:tailEnd/>
          </a:ln>
          <a:effectLst/>
        </p:spPr>
        <p:txBody>
          <a:bodyPr wrap="none" anchor="ctr"/>
          <a:lstStyle/>
          <a:p>
            <a:endParaRPr lang="zh-CN" altLang="en-US"/>
          </a:p>
        </p:txBody>
      </p:sp>
      <p:sp>
        <p:nvSpPr>
          <p:cNvPr id="39" name="Line 21"/>
          <p:cNvSpPr>
            <a:spLocks noChangeShapeType="1"/>
          </p:cNvSpPr>
          <p:nvPr/>
        </p:nvSpPr>
        <p:spPr bwMode="auto">
          <a:xfrm flipH="1">
            <a:off x="2118556" y="2898027"/>
            <a:ext cx="778532" cy="568660"/>
          </a:xfrm>
          <a:prstGeom prst="line">
            <a:avLst/>
          </a:prstGeom>
          <a:noFill/>
          <a:ln w="9525">
            <a:solidFill>
              <a:schemeClr val="tx1"/>
            </a:solidFill>
            <a:round/>
            <a:headEnd/>
            <a:tailEnd/>
          </a:ln>
          <a:effectLst/>
        </p:spPr>
        <p:txBody>
          <a:bodyPr wrap="none" anchor="ctr"/>
          <a:lstStyle/>
          <a:p>
            <a:endParaRPr lang="zh-CN" altLang="en-US"/>
          </a:p>
        </p:txBody>
      </p:sp>
      <p:sp>
        <p:nvSpPr>
          <p:cNvPr id="40" name="Line 22"/>
          <p:cNvSpPr>
            <a:spLocks noChangeShapeType="1"/>
          </p:cNvSpPr>
          <p:nvPr/>
        </p:nvSpPr>
        <p:spPr bwMode="auto">
          <a:xfrm>
            <a:off x="3582888" y="2898027"/>
            <a:ext cx="659904" cy="604664"/>
          </a:xfrm>
          <a:prstGeom prst="line">
            <a:avLst/>
          </a:prstGeom>
          <a:noFill/>
          <a:ln w="9525">
            <a:solidFill>
              <a:schemeClr val="tx1"/>
            </a:solidFill>
            <a:round/>
            <a:headEnd/>
            <a:tailEnd/>
          </a:ln>
          <a:effectLst/>
        </p:spPr>
        <p:txBody>
          <a:bodyPr wrap="none" anchor="ctr"/>
          <a:lstStyle/>
          <a:p>
            <a:endParaRPr lang="zh-CN" altLang="en-US"/>
          </a:p>
        </p:txBody>
      </p:sp>
      <p:sp>
        <p:nvSpPr>
          <p:cNvPr id="47" name="Text Box 30"/>
          <p:cNvSpPr txBox="1">
            <a:spLocks noChangeArrowheads="1"/>
          </p:cNvSpPr>
          <p:nvPr/>
        </p:nvSpPr>
        <p:spPr bwMode="auto">
          <a:xfrm>
            <a:off x="311427" y="619877"/>
            <a:ext cx="1257300" cy="641350"/>
          </a:xfrm>
          <a:prstGeom prst="rect">
            <a:avLst/>
          </a:prstGeom>
          <a:noFill/>
          <a:ln w="9525">
            <a:noFill/>
            <a:miter lim="800000"/>
            <a:headEnd/>
            <a:tailEnd/>
          </a:ln>
          <a:effectLst/>
        </p:spPr>
        <p:txBody>
          <a:bodyPr wrap="none">
            <a:spAutoFit/>
          </a:bodyPr>
          <a:lstStyle/>
          <a:p>
            <a:pPr algn="l"/>
            <a:r>
              <a:rPr lang="zh-CN" altLang="en-US" sz="3600" b="1" dirty="0">
                <a:solidFill>
                  <a:srgbClr val="990000"/>
                </a:solidFill>
                <a:ea typeface="隶书" pitchFamily="49" charset="-122"/>
              </a:rPr>
              <a:t>例如</a:t>
            </a:r>
            <a:r>
              <a:rPr lang="en-US" altLang="zh-CN" sz="3600" b="1" dirty="0">
                <a:solidFill>
                  <a:srgbClr val="990000"/>
                </a:solidFill>
                <a:ea typeface="隶书" pitchFamily="49" charset="-122"/>
              </a:rPr>
              <a:t>:</a:t>
            </a:r>
            <a:endParaRPr lang="en-US" altLang="zh-CN" sz="3600" dirty="0">
              <a:ea typeface="隶书" pitchFamily="49" charset="-122"/>
            </a:endParaRPr>
          </a:p>
        </p:txBody>
      </p:sp>
      <p:sp>
        <p:nvSpPr>
          <p:cNvPr id="48" name="Rectangle 31"/>
          <p:cNvSpPr>
            <a:spLocks noChangeArrowheads="1"/>
          </p:cNvSpPr>
          <p:nvPr/>
        </p:nvSpPr>
        <p:spPr bwMode="auto">
          <a:xfrm>
            <a:off x="7383021" y="4178056"/>
            <a:ext cx="1005403" cy="584775"/>
          </a:xfrm>
          <a:prstGeom prst="rect">
            <a:avLst/>
          </a:prstGeom>
          <a:noFill/>
          <a:ln w="9525">
            <a:noFill/>
            <a:miter lim="800000"/>
            <a:headEnd/>
            <a:tailEnd/>
          </a:ln>
          <a:effectLst/>
        </p:spPr>
        <p:txBody>
          <a:bodyPr wrap="none">
            <a:spAutoFit/>
          </a:bodyPr>
          <a:lstStyle/>
          <a:p>
            <a:pPr algn="l"/>
            <a:r>
              <a:rPr lang="zh-CN" altLang="en-US" sz="3200" b="1" dirty="0">
                <a:solidFill>
                  <a:srgbClr val="990000"/>
                </a:solidFill>
                <a:latin typeface="华文楷体" pitchFamily="2" charset="-122"/>
                <a:ea typeface="华文楷体" pitchFamily="2" charset="-122"/>
              </a:rPr>
              <a:t>是堆</a:t>
            </a:r>
            <a:endParaRPr lang="zh-CN" altLang="en-US" sz="3200" dirty="0">
              <a:latin typeface="华文楷体" pitchFamily="2" charset="-122"/>
              <a:ea typeface="华文楷体" pitchFamily="2" charset="-122"/>
            </a:endParaRPr>
          </a:p>
        </p:txBody>
      </p:sp>
      <p:sp>
        <p:nvSpPr>
          <p:cNvPr id="49" name="Oval 32"/>
          <p:cNvSpPr>
            <a:spLocks noChangeArrowheads="1"/>
          </p:cNvSpPr>
          <p:nvPr/>
        </p:nvSpPr>
        <p:spPr bwMode="auto">
          <a:xfrm>
            <a:off x="5256076" y="3543867"/>
            <a:ext cx="685800" cy="381000"/>
          </a:xfrm>
          <a:prstGeom prst="ellipse">
            <a:avLst/>
          </a:prstGeom>
          <a:solidFill>
            <a:srgbClr val="99CCFF"/>
          </a:solidFill>
          <a:ln w="12700">
            <a:solidFill>
              <a:srgbClr val="000080"/>
            </a:solidFill>
            <a:round/>
            <a:headEnd/>
            <a:tailEnd/>
          </a:ln>
          <a:effectLst/>
        </p:spPr>
        <p:txBody>
          <a:bodyPr wrap="none" anchor="ctr"/>
          <a:lstStyle/>
          <a:p>
            <a:r>
              <a:rPr lang="en-US" altLang="zh-CN" sz="2800" b="1" dirty="0">
                <a:solidFill>
                  <a:srgbClr val="003366"/>
                </a:solidFill>
              </a:rPr>
              <a:t>14</a:t>
            </a:r>
            <a:endParaRPr lang="en-US" altLang="zh-CN" sz="2800" dirty="0"/>
          </a:p>
        </p:txBody>
      </p:sp>
      <p:sp>
        <p:nvSpPr>
          <p:cNvPr id="50" name="Text Box 33"/>
          <p:cNvSpPr txBox="1">
            <a:spLocks noChangeArrowheads="1"/>
          </p:cNvSpPr>
          <p:nvPr/>
        </p:nvSpPr>
        <p:spPr bwMode="auto">
          <a:xfrm>
            <a:off x="6939377" y="4143776"/>
            <a:ext cx="798512" cy="584775"/>
          </a:xfrm>
          <a:prstGeom prst="rect">
            <a:avLst/>
          </a:prstGeom>
          <a:noFill/>
          <a:ln w="9525">
            <a:noFill/>
            <a:miter lim="800000"/>
            <a:headEnd/>
            <a:tailEnd/>
          </a:ln>
          <a:effectLst/>
        </p:spPr>
        <p:txBody>
          <a:bodyPr wrap="square">
            <a:spAutoFit/>
          </a:bodyPr>
          <a:lstStyle/>
          <a:p>
            <a:pPr algn="l"/>
            <a:r>
              <a:rPr lang="zh-CN" altLang="en-US" sz="3200" b="1" dirty="0">
                <a:solidFill>
                  <a:srgbClr val="003366"/>
                </a:solidFill>
                <a:ea typeface="隶书" pitchFamily="49" charset="-122"/>
              </a:rPr>
              <a:t>不</a:t>
            </a:r>
            <a:endParaRPr lang="zh-CN" altLang="en-US" sz="3200" dirty="0"/>
          </a:p>
        </p:txBody>
      </p:sp>
      <p:sp>
        <p:nvSpPr>
          <p:cNvPr id="51" name="Text Box 21"/>
          <p:cNvSpPr txBox="1">
            <a:spLocks noChangeArrowheads="1"/>
          </p:cNvSpPr>
          <p:nvPr/>
        </p:nvSpPr>
        <p:spPr bwMode="auto">
          <a:xfrm>
            <a:off x="1872582" y="875211"/>
            <a:ext cx="7074373" cy="683264"/>
          </a:xfrm>
          <a:prstGeom prst="rect">
            <a:avLst/>
          </a:prstGeom>
          <a:noFill/>
          <a:ln w="9525">
            <a:noFill/>
            <a:miter lim="800000"/>
            <a:headEnd/>
            <a:tailEnd/>
          </a:ln>
          <a:effectLst/>
        </p:spPr>
        <p:txBody>
          <a:bodyPr wrap="none">
            <a:spAutoFit/>
          </a:bodyPr>
          <a:lstStyle/>
          <a:p>
            <a:pPr algn="l">
              <a:lnSpc>
                <a:spcPct val="120000"/>
              </a:lnSpc>
            </a:pPr>
            <a:r>
              <a:rPr lang="en-US" altLang="zh-CN" sz="3200" b="1" dirty="0">
                <a:solidFill>
                  <a:srgbClr val="000000"/>
                </a:solidFill>
              </a:rPr>
              <a:t>{12, 36, 27, 65, 40, </a:t>
            </a:r>
            <a:r>
              <a:rPr lang="en-US" altLang="zh-CN" sz="3200" b="1" dirty="0">
                <a:solidFill>
                  <a:srgbClr val="FF0000"/>
                </a:solidFill>
              </a:rPr>
              <a:t>14</a:t>
            </a:r>
            <a:r>
              <a:rPr lang="en-US" altLang="zh-CN" sz="3200" b="1" dirty="0">
                <a:solidFill>
                  <a:srgbClr val="000000"/>
                </a:solidFill>
              </a:rPr>
              <a:t>, 98, 81, 73, 55, 49}</a:t>
            </a:r>
            <a:endParaRPr lang="en-US" altLang="zh-CN" b="1" dirty="0">
              <a:solidFill>
                <a:srgbClr val="000000"/>
              </a:solidFill>
            </a:endParaRPr>
          </a:p>
        </p:txBody>
      </p:sp>
      <p:sp>
        <p:nvSpPr>
          <p:cNvPr id="52" name="Text Box 18"/>
          <p:cNvSpPr txBox="1">
            <a:spLocks noChangeArrowheads="1"/>
          </p:cNvSpPr>
          <p:nvPr/>
        </p:nvSpPr>
        <p:spPr bwMode="auto">
          <a:xfrm>
            <a:off x="1862911" y="368660"/>
            <a:ext cx="7074373" cy="631711"/>
          </a:xfrm>
          <a:prstGeom prst="rect">
            <a:avLst/>
          </a:prstGeom>
          <a:noFill/>
          <a:ln w="9525">
            <a:noFill/>
            <a:miter lim="800000"/>
            <a:headEnd/>
            <a:tailEnd/>
          </a:ln>
          <a:effectLst/>
        </p:spPr>
        <p:txBody>
          <a:bodyPr wrap="none">
            <a:spAutoFit/>
          </a:bodyPr>
          <a:lstStyle/>
          <a:p>
            <a:pPr algn="l">
              <a:lnSpc>
                <a:spcPct val="120000"/>
              </a:lnSpc>
            </a:pPr>
            <a:r>
              <a:rPr lang="en-US" altLang="zh-CN" sz="3200" b="1" dirty="0">
                <a:solidFill>
                  <a:srgbClr val="000000"/>
                </a:solidFill>
              </a:rPr>
              <a:t>{12, 36, 27, 65, 40, 34, 98, 81, 73, 55, 49}</a:t>
            </a:r>
            <a:endParaRPr lang="en-US" altLang="zh-CN" b="1" dirty="0">
              <a:solidFill>
                <a:srgbClr val="000000"/>
              </a:solidFill>
            </a:endParaRPr>
          </a:p>
        </p:txBody>
      </p:sp>
      <p:sp>
        <p:nvSpPr>
          <p:cNvPr id="26" name="Oval 8"/>
          <p:cNvSpPr>
            <a:spLocks noChangeArrowheads="1"/>
          </p:cNvSpPr>
          <p:nvPr/>
        </p:nvSpPr>
        <p:spPr bwMode="auto">
          <a:xfrm>
            <a:off x="4419600" y="1846507"/>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2800" b="1" dirty="0">
                <a:solidFill>
                  <a:srgbClr val="008784"/>
                </a:solidFill>
              </a:rPr>
              <a:t>12</a:t>
            </a:r>
            <a:endParaRPr lang="en-US" altLang="zh-CN" sz="2800" dirty="0"/>
          </a:p>
        </p:txBody>
      </p:sp>
      <p:sp>
        <p:nvSpPr>
          <p:cNvPr id="53" name="Text Box 7"/>
          <p:cNvSpPr txBox="1">
            <a:spLocks noChangeArrowheads="1"/>
          </p:cNvSpPr>
          <p:nvPr/>
        </p:nvSpPr>
        <p:spPr bwMode="auto">
          <a:xfrm>
            <a:off x="212555" y="5467230"/>
            <a:ext cx="8566489" cy="1077218"/>
          </a:xfrm>
          <a:prstGeom prst="rect">
            <a:avLst/>
          </a:prstGeom>
          <a:noFill/>
          <a:ln w="9525">
            <a:noFill/>
            <a:miter lim="800000"/>
            <a:headEnd/>
            <a:tailEnd/>
          </a:ln>
          <a:effectLst/>
        </p:spPr>
        <p:txBody>
          <a:bodyPr wrap="square">
            <a:spAutoFit/>
          </a:bodyPr>
          <a:lstStyle/>
          <a:p>
            <a:pPr marL="355600" indent="-355600" algn="l">
              <a:spcBef>
                <a:spcPct val="25000"/>
              </a:spcBef>
              <a:buClr>
                <a:srgbClr val="C00000"/>
              </a:buClr>
              <a:buFont typeface="Arial" pitchFamily="34" charset="0"/>
              <a:buChar char="•"/>
            </a:pPr>
            <a:r>
              <a:rPr lang="zh-CN" altLang="en-US" sz="3200" b="1" dirty="0" smtClean="0">
                <a:solidFill>
                  <a:srgbClr val="00B050"/>
                </a:solidFill>
                <a:latin typeface="华文楷体" pitchFamily="2" charset="-122"/>
                <a:ea typeface="华文楷体" pitchFamily="2" charset="-122"/>
              </a:rPr>
              <a:t>若序列</a:t>
            </a:r>
            <a:r>
              <a:rPr lang="en-US" altLang="zh-CN" sz="3200" b="1" dirty="0" smtClean="0">
                <a:solidFill>
                  <a:srgbClr val="00B050"/>
                </a:solidFill>
                <a:latin typeface="华文楷体" pitchFamily="2" charset="-122"/>
                <a:ea typeface="华文楷体" pitchFamily="2" charset="-122"/>
              </a:rPr>
              <a:t>{r</a:t>
            </a:r>
            <a:r>
              <a:rPr lang="en-US" altLang="zh-CN" sz="3200" b="1" baseline="-25000" dirty="0" smtClean="0">
                <a:solidFill>
                  <a:srgbClr val="00B050"/>
                </a:solidFill>
                <a:latin typeface="华文楷体" pitchFamily="2" charset="-122"/>
                <a:ea typeface="华文楷体" pitchFamily="2" charset="-122"/>
              </a:rPr>
              <a:t>1</a:t>
            </a:r>
            <a:r>
              <a:rPr lang="en-US" altLang="zh-CN" sz="3200" b="1" dirty="0" smtClean="0">
                <a:solidFill>
                  <a:srgbClr val="00B050"/>
                </a:solidFill>
                <a:latin typeface="华文楷体" pitchFamily="2" charset="-122"/>
                <a:ea typeface="华文楷体" pitchFamily="2" charset="-122"/>
              </a:rPr>
              <a:t>, r</a:t>
            </a:r>
            <a:r>
              <a:rPr lang="en-US" altLang="zh-CN" sz="3200" b="1" baseline="-25000" dirty="0" smtClean="0">
                <a:solidFill>
                  <a:srgbClr val="00B050"/>
                </a:solidFill>
                <a:latin typeface="华文楷体" pitchFamily="2" charset="-122"/>
                <a:ea typeface="华文楷体" pitchFamily="2" charset="-122"/>
              </a:rPr>
              <a:t>2</a:t>
            </a:r>
            <a:r>
              <a:rPr lang="en-US" altLang="zh-CN" sz="3200" b="1" dirty="0" smtClean="0">
                <a:solidFill>
                  <a:srgbClr val="00B050"/>
                </a:solidFill>
                <a:latin typeface="华文楷体" pitchFamily="2" charset="-122"/>
                <a:ea typeface="华文楷体" pitchFamily="2" charset="-122"/>
              </a:rPr>
              <a:t>, …</a:t>
            </a:r>
            <a:r>
              <a:rPr lang="zh-CN" altLang="en-US" sz="3200" b="1" dirty="0" smtClean="0">
                <a:solidFill>
                  <a:srgbClr val="00B050"/>
                </a:solidFill>
                <a:latin typeface="华文楷体" pitchFamily="2" charset="-122"/>
                <a:ea typeface="华文楷体" pitchFamily="2" charset="-122"/>
              </a:rPr>
              <a:t>，</a:t>
            </a:r>
            <a:r>
              <a:rPr lang="en-US" altLang="zh-CN" sz="3200" b="1" dirty="0" err="1" smtClean="0">
                <a:solidFill>
                  <a:srgbClr val="00B050"/>
                </a:solidFill>
                <a:latin typeface="华文楷体" pitchFamily="2" charset="-122"/>
                <a:ea typeface="华文楷体" pitchFamily="2" charset="-122"/>
              </a:rPr>
              <a:t>r</a:t>
            </a:r>
            <a:r>
              <a:rPr lang="en-US" altLang="zh-CN" sz="3200" b="1" baseline="-25000" dirty="0" err="1" smtClean="0">
                <a:solidFill>
                  <a:srgbClr val="00B050"/>
                </a:solidFill>
                <a:latin typeface="华文楷体" pitchFamily="2" charset="-122"/>
                <a:ea typeface="华文楷体" pitchFamily="2" charset="-122"/>
              </a:rPr>
              <a:t>n</a:t>
            </a:r>
            <a:r>
              <a:rPr lang="en-US" altLang="zh-CN" sz="3200" b="1" dirty="0" smtClean="0">
                <a:solidFill>
                  <a:srgbClr val="00B050"/>
                </a:solidFill>
                <a:latin typeface="华文楷体" pitchFamily="2" charset="-122"/>
                <a:ea typeface="华文楷体" pitchFamily="2" charset="-122"/>
              </a:rPr>
              <a:t>}</a:t>
            </a:r>
            <a:r>
              <a:rPr lang="zh-CN" altLang="en-US" sz="3200" b="1" dirty="0" smtClean="0">
                <a:solidFill>
                  <a:srgbClr val="00B050"/>
                </a:solidFill>
                <a:latin typeface="华文楷体" pitchFamily="2" charset="-122"/>
                <a:ea typeface="华文楷体" pitchFamily="2" charset="-122"/>
              </a:rPr>
              <a:t>是堆，则堆顶元素</a:t>
            </a:r>
            <a:r>
              <a:rPr lang="en-US" altLang="zh-CN" sz="3200" b="1" dirty="0" smtClean="0">
                <a:solidFill>
                  <a:srgbClr val="00B050"/>
                </a:solidFill>
                <a:latin typeface="华文楷体" pitchFamily="2" charset="-122"/>
                <a:ea typeface="华文楷体" pitchFamily="2" charset="-122"/>
              </a:rPr>
              <a:t>r</a:t>
            </a:r>
            <a:r>
              <a:rPr lang="en-US" altLang="zh-CN" sz="3200" b="1" baseline="-25000" dirty="0" smtClean="0">
                <a:solidFill>
                  <a:srgbClr val="00B050"/>
                </a:solidFill>
                <a:latin typeface="华文楷体" pitchFamily="2" charset="-122"/>
                <a:ea typeface="华文楷体" pitchFamily="2" charset="-122"/>
              </a:rPr>
              <a:t>1</a:t>
            </a:r>
            <a:r>
              <a:rPr lang="zh-CN" altLang="en-US" sz="3200" b="1" dirty="0" smtClean="0">
                <a:solidFill>
                  <a:srgbClr val="00B050"/>
                </a:solidFill>
                <a:latin typeface="华文楷体" pitchFamily="2" charset="-122"/>
                <a:ea typeface="华文楷体" pitchFamily="2" charset="-122"/>
              </a:rPr>
              <a:t>必定为该序列中 </a:t>
            </a:r>
            <a:r>
              <a:rPr lang="en-US" altLang="zh-CN" sz="3200" b="1" dirty="0" smtClean="0">
                <a:solidFill>
                  <a:srgbClr val="00B050"/>
                </a:solidFill>
                <a:latin typeface="华文楷体" pitchFamily="2" charset="-122"/>
                <a:ea typeface="华文楷体" pitchFamily="2" charset="-122"/>
              </a:rPr>
              <a:t>n</a:t>
            </a:r>
            <a:r>
              <a:rPr lang="zh-CN" altLang="en-US" sz="3200" b="1" dirty="0" smtClean="0">
                <a:solidFill>
                  <a:srgbClr val="00B050"/>
                </a:solidFill>
                <a:latin typeface="华文楷体" pitchFamily="2" charset="-122"/>
                <a:ea typeface="华文楷体" pitchFamily="2" charset="-122"/>
              </a:rPr>
              <a:t>个元素的最小值（或最大值）。</a:t>
            </a:r>
            <a:endParaRPr lang="en-US" altLang="zh-CN" sz="3200" b="1" dirty="0" smtClean="0">
              <a:solidFill>
                <a:srgbClr val="00B050"/>
              </a:solidFill>
              <a:latin typeface="华文楷体" pitchFamily="2" charset="-122"/>
              <a:ea typeface="华文楷体" pitchFamily="2" charset="-122"/>
            </a:endParaRPr>
          </a:p>
        </p:txBody>
      </p:sp>
    </p:spTree>
    <p:extLst>
      <p:ext uri="{BB962C8B-B14F-4D97-AF65-F5344CB8AC3E}">
        <p14:creationId xmlns:p14="http://schemas.microsoft.com/office/powerpoint/2010/main" val="6329799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wipe(up)">
                                      <p:cBhvr>
                                        <p:cTn id="11" dur="500"/>
                                        <p:tgtEl>
                                          <p:spTgt spid="3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up)">
                                      <p:cBhvr>
                                        <p:cTn id="15" dur="500"/>
                                        <p:tgtEl>
                                          <p:spTgt spid="2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up)">
                                      <p:cBhvr>
                                        <p:cTn id="19" dur="500"/>
                                        <p:tgtEl>
                                          <p:spTgt spid="38"/>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up)">
                                      <p:cBhvr>
                                        <p:cTn id="23" dur="500"/>
                                        <p:tgtEl>
                                          <p:spTgt spid="28"/>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up)">
                                      <p:cBhvr>
                                        <p:cTn id="31" dur="500"/>
                                        <p:tgtEl>
                                          <p:spTgt spid="29"/>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up)">
                                      <p:cBhvr>
                                        <p:cTn id="35" dur="500"/>
                                        <p:tgtEl>
                                          <p:spTgt spid="40"/>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up)">
                                      <p:cBhvr>
                                        <p:cTn id="39" dur="500"/>
                                        <p:tgtEl>
                                          <p:spTgt spid="34"/>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up)">
                                      <p:cBhvr>
                                        <p:cTn id="43" dur="500"/>
                                        <p:tgtEl>
                                          <p:spTgt spid="41"/>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up)">
                                      <p:cBhvr>
                                        <p:cTn id="47" dur="500"/>
                                        <p:tgtEl>
                                          <p:spTgt spid="35"/>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wipe(up)">
                                      <p:cBhvr>
                                        <p:cTn id="51" dur="500"/>
                                        <p:tgtEl>
                                          <p:spTgt spid="42"/>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wipe(up)">
                                      <p:cBhvr>
                                        <p:cTn id="55" dur="500"/>
                                        <p:tgtEl>
                                          <p:spTgt spid="36"/>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wipe(up)">
                                      <p:cBhvr>
                                        <p:cTn id="59" dur="500"/>
                                        <p:tgtEl>
                                          <p:spTgt spid="43"/>
                                        </p:tgtEl>
                                      </p:cBhvr>
                                    </p:animEffect>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up)">
                                      <p:cBhvr>
                                        <p:cTn id="63" dur="500"/>
                                        <p:tgtEl>
                                          <p:spTgt spid="31"/>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wipe(up)">
                                      <p:cBhvr>
                                        <p:cTn id="67" dur="500"/>
                                        <p:tgtEl>
                                          <p:spTgt spid="44"/>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up)">
                                      <p:cBhvr>
                                        <p:cTn id="71" dur="500"/>
                                        <p:tgtEl>
                                          <p:spTgt spid="32"/>
                                        </p:tgtEl>
                                      </p:cBhvr>
                                    </p:animEffect>
                                  </p:childTnLst>
                                </p:cTn>
                              </p:par>
                            </p:childTnLst>
                          </p:cTn>
                        </p:par>
                        <p:par>
                          <p:cTn id="72" fill="hold">
                            <p:stCondLst>
                              <p:cond delay="8500"/>
                            </p:stCondLst>
                            <p:childTnLst>
                              <p:par>
                                <p:cTn id="73" presetID="22" presetClass="entr" presetSubtype="1" fill="hold" grpId="0" nodeType="after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childTnLst>
                          </p:cTn>
                        </p:par>
                        <p:par>
                          <p:cTn id="76" fill="hold">
                            <p:stCondLst>
                              <p:cond delay="9000"/>
                            </p:stCondLst>
                            <p:childTnLst>
                              <p:par>
                                <p:cTn id="77" presetID="22" presetClass="entr" presetSubtype="1"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up)">
                                      <p:cBhvr>
                                        <p:cTn id="79" dur="500"/>
                                        <p:tgtEl>
                                          <p:spTgt spid="33"/>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46"/>
                                        </p:tgtEl>
                                        <p:attrNameLst>
                                          <p:attrName>style.visibility</p:attrName>
                                        </p:attrNameLst>
                                      </p:cBhvr>
                                      <p:to>
                                        <p:strVal val="visible"/>
                                      </p:to>
                                    </p:set>
                                    <p:animEffect transition="in" filter="wipe(up)">
                                      <p:cBhvr>
                                        <p:cTn id="83" dur="500"/>
                                        <p:tgtEl>
                                          <p:spTgt spid="46"/>
                                        </p:tgtEl>
                                      </p:cBhvr>
                                    </p:animEffect>
                                  </p:childTnLst>
                                </p:cTn>
                              </p:par>
                            </p:childTnLst>
                          </p:cTn>
                        </p:par>
                        <p:par>
                          <p:cTn id="84" fill="hold">
                            <p:stCondLst>
                              <p:cond delay="10000"/>
                            </p:stCondLst>
                            <p:childTnLst>
                              <p:par>
                                <p:cTn id="85" presetID="22" presetClass="entr" presetSubtype="1"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wipe(up)">
                                      <p:cBhvr>
                                        <p:cTn id="87" dur="500"/>
                                        <p:tgtEl>
                                          <p:spTgt spid="30"/>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iterate type="wd">
                                    <p:tmPct val="100000"/>
                                  </p:iterate>
                                  <p:childTnLst>
                                    <p:set>
                                      <p:cBhvr>
                                        <p:cTn id="91" dur="1" fill="hold">
                                          <p:stCondLst>
                                            <p:cond delay="0"/>
                                          </p:stCondLst>
                                        </p:cTn>
                                        <p:tgtEl>
                                          <p:spTgt spid="48"/>
                                        </p:tgtEl>
                                        <p:attrNameLst>
                                          <p:attrName>style.visibility</p:attrName>
                                        </p:attrNameLst>
                                      </p:cBhvr>
                                      <p:to>
                                        <p:strVal val="visible"/>
                                      </p:to>
                                    </p:set>
                                    <p:animEffect transition="in" filter="wipe(left)">
                                      <p:cBhvr>
                                        <p:cTn id="92" dur="300"/>
                                        <p:tgtEl>
                                          <p:spTgt spid="4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9"/>
                                        </p:tgtEl>
                                        <p:attrNameLst>
                                          <p:attrName>style.visibility</p:attrName>
                                        </p:attrNameLst>
                                      </p:cBhvr>
                                      <p:to>
                                        <p:strVal val="visible"/>
                                      </p:to>
                                    </p:set>
                                    <p:animEffect transition="in" filter="wipe(left)">
                                      <p:cBhvr>
                                        <p:cTn id="97" dur="500"/>
                                        <p:tgtEl>
                                          <p:spTgt spid="4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iterate type="wd">
                                    <p:tmPct val="100000"/>
                                  </p:iterate>
                                  <p:childTnLst>
                                    <p:set>
                                      <p:cBhvr>
                                        <p:cTn id="101" dur="1" fill="hold">
                                          <p:stCondLst>
                                            <p:cond delay="0"/>
                                          </p:stCondLst>
                                        </p:cTn>
                                        <p:tgtEl>
                                          <p:spTgt spid="50"/>
                                        </p:tgtEl>
                                        <p:attrNameLst>
                                          <p:attrName>style.visibility</p:attrName>
                                        </p:attrNameLst>
                                      </p:cBhvr>
                                      <p:to>
                                        <p:strVal val="visible"/>
                                      </p:to>
                                    </p:set>
                                    <p:animEffect transition="in" filter="wipe(left)">
                                      <p:cBhvr>
                                        <p:cTn id="102" dur="300"/>
                                        <p:tgtEl>
                                          <p:spTgt spid="50"/>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3" grpId="0" animBg="1"/>
      <p:bldP spid="45" grpId="0" animBg="1"/>
      <p:bldP spid="46" grpId="0" animBg="1"/>
      <p:bldP spid="41" grpId="0" animBg="1"/>
      <p:bldP spid="42" grpId="0" animBg="1"/>
      <p:bldP spid="27" grpId="0" animBg="1" autoUpdateAnimBg="0"/>
      <p:bldP spid="28" grpId="0" animBg="1" autoUpdateAnimBg="0"/>
      <p:bldP spid="29" grpId="0" animBg="1" autoUpdateAnimBg="0"/>
      <p:bldP spid="30" grpId="0" animBg="1" autoUpdateAnimBg="0"/>
      <p:bldP spid="31" grpId="0" animBg="1" autoUpdateAnimBg="0"/>
      <p:bldP spid="32" grpId="0" animBg="1" autoUpdateAnimBg="0"/>
      <p:bldP spid="33" grpId="0" animBg="1" autoUpdateAnimBg="0"/>
      <p:bldP spid="34" grpId="0" animBg="1" autoUpdateAnimBg="0"/>
      <p:bldP spid="35" grpId="0" animBg="1" autoUpdateAnimBg="0"/>
      <p:bldP spid="36" grpId="0" animBg="1" autoUpdateAnimBg="0"/>
      <p:bldP spid="37" grpId="0" animBg="1"/>
      <p:bldP spid="38" grpId="0" animBg="1"/>
      <p:bldP spid="39" grpId="0" animBg="1"/>
      <p:bldP spid="40" grpId="0" animBg="1"/>
      <p:bldP spid="48" grpId="0" autoUpdateAnimBg="0"/>
      <p:bldP spid="49" grpId="0" animBg="1" autoUpdateAnimBg="0"/>
      <p:bldP spid="50" grpId="0" autoUpdateAnimBg="0"/>
      <p:bldP spid="26" grpId="0" animBg="1" autoUpdateAnimBg="0"/>
      <p:bldP spid="5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504" y="224644"/>
            <a:ext cx="7236804" cy="707886"/>
          </a:xfrm>
          <a:prstGeom prst="rect">
            <a:avLst/>
          </a:prstGeom>
          <a:noFill/>
        </p:spPr>
        <p:txBody>
          <a:bodyPr wrap="square" rtlCol="0">
            <a:spAutoFit/>
          </a:bodyPr>
          <a:lstStyle/>
          <a:p>
            <a:pPr algn="l"/>
            <a:r>
              <a:rPr lang="zh-CN" altLang="en-US" b="1" dirty="0" smtClean="0">
                <a:latin typeface="华文楷体" panose="02010600040101010101" pitchFamily="2" charset="-122"/>
                <a:ea typeface="华文楷体" panose="02010600040101010101" pitchFamily="2" charset="-122"/>
              </a:rPr>
              <a:t>优先级队列</a:t>
            </a:r>
            <a:r>
              <a:rPr lang="en-US" altLang="zh-CN" b="1" dirty="0" smtClean="0">
                <a:latin typeface="华文楷体" panose="02010600040101010101" pitchFamily="2" charset="-122"/>
                <a:ea typeface="华文楷体" panose="02010600040101010101" pitchFamily="2" charset="-122"/>
              </a:rPr>
              <a:t>(PQ priority queue)</a:t>
            </a:r>
            <a:endParaRPr lang="zh-CN" altLang="en-US" b="1" dirty="0">
              <a:latin typeface="华文楷体" panose="02010600040101010101" pitchFamily="2" charset="-122"/>
              <a:ea typeface="华文楷体" panose="02010600040101010101" pitchFamily="2" charset="-122"/>
            </a:endParaRPr>
          </a:p>
        </p:txBody>
      </p:sp>
      <p:sp>
        <p:nvSpPr>
          <p:cNvPr id="6" name="文本框 5"/>
          <p:cNvSpPr txBox="1"/>
          <p:nvPr/>
        </p:nvSpPr>
        <p:spPr>
          <a:xfrm>
            <a:off x="467544" y="1016732"/>
            <a:ext cx="8568952" cy="3970318"/>
          </a:xfrm>
          <a:prstGeom prst="rect">
            <a:avLst/>
          </a:prstGeom>
          <a:noFill/>
        </p:spPr>
        <p:txBody>
          <a:bodyPr wrap="square" rtlCol="0">
            <a:spAutoFit/>
          </a:bodyPr>
          <a:lstStyle/>
          <a:p>
            <a:pPr algn="l"/>
            <a:r>
              <a:rPr lang="zh-CN" altLang="en-US" sz="2800" b="1" dirty="0" smtClean="0">
                <a:latin typeface="华文楷体" panose="02010600040101010101" pitchFamily="2" charset="-122"/>
                <a:ea typeface="华文楷体" panose="02010600040101010101" pitchFamily="2" charset="-122"/>
              </a:rPr>
              <a:t>队列</a:t>
            </a:r>
            <a:r>
              <a:rPr lang="zh-CN" altLang="en-US" sz="2800" b="1" dirty="0">
                <a:latin typeface="华文楷体" panose="02010600040101010101" pitchFamily="2" charset="-122"/>
                <a:ea typeface="华文楷体" panose="02010600040101010101" pitchFamily="2" charset="-122"/>
              </a:rPr>
              <a:t>的一种，不过它可以按照自定义的一种方式（数据的优先级）来对队列中的数据进行动态</a:t>
            </a:r>
            <a:r>
              <a:rPr lang="zh-CN" altLang="en-US" sz="2800" b="1" dirty="0" smtClean="0">
                <a:latin typeface="华文楷体" panose="02010600040101010101" pitchFamily="2" charset="-122"/>
                <a:ea typeface="华文楷体" panose="02010600040101010101" pitchFamily="2" charset="-122"/>
              </a:rPr>
              <a:t>的访问，</a:t>
            </a:r>
            <a:r>
              <a:rPr lang="zh-CN" altLang="en-US" sz="2800" b="1" dirty="0">
                <a:latin typeface="华文楷体" panose="02010600040101010101" pitchFamily="2" charset="-122"/>
                <a:ea typeface="华文楷体" panose="02010600040101010101" pitchFamily="2" charset="-122"/>
              </a:rPr>
              <a:t>以</a:t>
            </a:r>
            <a:r>
              <a:rPr lang="zh-CN" altLang="en-US" sz="2800" b="1" dirty="0" smtClean="0">
                <a:latin typeface="华文楷体" panose="02010600040101010101" pitchFamily="2" charset="-122"/>
                <a:ea typeface="华文楷体" panose="02010600040101010101" pitchFamily="2" charset="-122"/>
              </a:rPr>
              <a:t>方便快速求取最大优先级的数据。</a:t>
            </a:r>
            <a:endParaRPr lang="en-US" altLang="zh-CN" sz="2800" b="1" dirty="0" smtClean="0">
              <a:latin typeface="华文楷体" panose="02010600040101010101" pitchFamily="2" charset="-122"/>
              <a:ea typeface="华文楷体" panose="02010600040101010101" pitchFamily="2" charset="-122"/>
            </a:endParaRPr>
          </a:p>
          <a:p>
            <a:pPr marL="457200" indent="-457200" algn="l">
              <a:buFont typeface="Arial" panose="020B0604020202020204" pitchFamily="34" charset="0"/>
              <a:buChar char="•"/>
            </a:pPr>
            <a:r>
              <a:rPr lang="zh-CN" altLang="en-US" sz="2800" b="1" dirty="0" smtClean="0">
                <a:latin typeface="华文楷体" panose="02010600040101010101" pitchFamily="2" charset="-122"/>
                <a:ea typeface="华文楷体" panose="02010600040101010101" pitchFamily="2" charset="-122"/>
              </a:rPr>
              <a:t>栈和队列，都是</a:t>
            </a:r>
            <a:r>
              <a:rPr lang="en-US" altLang="zh-CN" sz="2800" b="1" dirty="0" smtClean="0">
                <a:latin typeface="华文楷体" panose="02010600040101010101" pitchFamily="2" charset="-122"/>
                <a:ea typeface="华文楷体" panose="02010600040101010101" pitchFamily="2" charset="-122"/>
              </a:rPr>
              <a:t>PQ</a:t>
            </a:r>
            <a:r>
              <a:rPr lang="zh-CN" altLang="en-US" sz="2800" b="1" dirty="0" smtClean="0">
                <a:latin typeface="华文楷体" panose="02010600040101010101" pitchFamily="2" charset="-122"/>
                <a:ea typeface="华文楷体" panose="02010600040101010101" pitchFamily="2" charset="-122"/>
              </a:rPr>
              <a:t>的特例</a:t>
            </a:r>
            <a:r>
              <a:rPr lang="en-US" altLang="zh-CN" sz="2800" b="1" dirty="0" smtClean="0">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优先级完全取决于元素的插入次序</a:t>
            </a:r>
            <a:endParaRPr lang="en-US" altLang="zh-CN" sz="2800" b="1" dirty="0" smtClean="0">
              <a:latin typeface="华文楷体" panose="02010600040101010101" pitchFamily="2" charset="-122"/>
              <a:ea typeface="华文楷体" panose="02010600040101010101" pitchFamily="2" charset="-122"/>
            </a:endParaRPr>
          </a:p>
          <a:p>
            <a:pPr marL="457200" indent="-457200" algn="l">
              <a:buFont typeface="Arial" panose="020B0604020202020204" pitchFamily="34" charset="0"/>
              <a:buChar char="•"/>
            </a:pPr>
            <a:r>
              <a:rPr lang="zh-CN" altLang="en-US" sz="2800" b="1" dirty="0" smtClean="0">
                <a:latin typeface="华文楷体" panose="02010600040101010101" pitchFamily="2" charset="-122"/>
                <a:ea typeface="华文楷体" panose="02010600040101010101" pitchFamily="2" charset="-122"/>
              </a:rPr>
              <a:t>应用      操作系统中的任务调度、中断处理等等</a:t>
            </a:r>
            <a:endParaRPr lang="en-US" altLang="zh-CN" sz="2800" b="1" dirty="0" smtClean="0">
              <a:latin typeface="华文楷体" panose="02010600040101010101" pitchFamily="2" charset="-122"/>
              <a:ea typeface="华文楷体" panose="02010600040101010101" pitchFamily="2" charset="-122"/>
            </a:endParaRPr>
          </a:p>
          <a:p>
            <a:pPr algn="l"/>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离散事件模拟</a:t>
            </a:r>
            <a:endParaRPr lang="en-US" altLang="zh-CN" sz="2800" b="1" dirty="0" smtClean="0">
              <a:latin typeface="华文楷体" panose="02010600040101010101" pitchFamily="2" charset="-122"/>
              <a:ea typeface="华文楷体" panose="02010600040101010101" pitchFamily="2" charset="-122"/>
            </a:endParaRPr>
          </a:p>
          <a:p>
            <a:pPr marL="457200" indent="-457200" algn="l">
              <a:buFont typeface="Arial" panose="020B0604020202020204" pitchFamily="34" charset="0"/>
              <a:buChar char="•"/>
            </a:pPr>
            <a:r>
              <a:rPr lang="zh-CN" altLang="en-US" sz="2800" b="1" dirty="0">
                <a:latin typeface="华文楷体" panose="02010600040101010101" pitchFamily="2" charset="-122"/>
                <a:ea typeface="华文楷体" panose="02010600040101010101" pitchFamily="2" charset="-122"/>
              </a:rPr>
              <a:t>作为底层数据结构所支持的高效操作，是很多高效算法的基础</a:t>
            </a:r>
          </a:p>
        </p:txBody>
      </p:sp>
    </p:spTree>
    <p:extLst>
      <p:ext uri="{BB962C8B-B14F-4D97-AF65-F5344CB8AC3E}">
        <p14:creationId xmlns:p14="http://schemas.microsoft.com/office/powerpoint/2010/main" val="4083698182"/>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7"/>
          <p:cNvSpPr txBox="1">
            <a:spLocks noChangeArrowheads="1"/>
          </p:cNvSpPr>
          <p:nvPr/>
        </p:nvSpPr>
        <p:spPr bwMode="auto">
          <a:xfrm>
            <a:off x="-13490" y="116112"/>
            <a:ext cx="9011970" cy="584775"/>
          </a:xfrm>
          <a:prstGeom prst="rect">
            <a:avLst/>
          </a:prstGeom>
          <a:noFill/>
          <a:ln w="9525">
            <a:noFill/>
            <a:miter lim="800000"/>
            <a:headEnd/>
            <a:tailEnd/>
          </a:ln>
          <a:effectLst/>
        </p:spPr>
        <p:txBody>
          <a:bodyPr wrap="square">
            <a:spAutoFit/>
          </a:bodyPr>
          <a:lstStyle/>
          <a:p>
            <a:pPr algn="l">
              <a:spcBef>
                <a:spcPct val="25000"/>
              </a:spcBef>
              <a:buClr>
                <a:srgbClr val="C00000"/>
              </a:buClr>
            </a:pPr>
            <a:r>
              <a:rPr lang="zh-CN" altLang="en-US" sz="3200" b="1" dirty="0" smtClean="0">
                <a:solidFill>
                  <a:srgbClr val="000000"/>
                </a:solidFill>
                <a:latin typeface="华文楷体" pitchFamily="2" charset="-122"/>
                <a:ea typeface="华文楷体" pitchFamily="2" charset="-122"/>
              </a:rPr>
              <a:t>完全二叉堆：插入</a:t>
            </a:r>
            <a:endParaRPr lang="en-US" altLang="zh-CN" sz="3200" b="1" dirty="0" smtClean="0">
              <a:solidFill>
                <a:srgbClr val="000000"/>
              </a:solidFill>
              <a:latin typeface="华文楷体" pitchFamily="2" charset="-122"/>
              <a:ea typeface="华文楷体" pitchFamily="2" charset="-122"/>
            </a:endParaRPr>
          </a:p>
        </p:txBody>
      </p:sp>
      <p:sp>
        <p:nvSpPr>
          <p:cNvPr id="7" name="Text Box 7"/>
          <p:cNvSpPr txBox="1">
            <a:spLocks noChangeArrowheads="1"/>
          </p:cNvSpPr>
          <p:nvPr/>
        </p:nvSpPr>
        <p:spPr bwMode="auto">
          <a:xfrm>
            <a:off x="251520" y="816479"/>
            <a:ext cx="8208912" cy="1384995"/>
          </a:xfrm>
          <a:prstGeom prst="rect">
            <a:avLst/>
          </a:prstGeom>
          <a:noFill/>
          <a:ln w="9525">
            <a:noFill/>
            <a:miter lim="800000"/>
            <a:headEnd/>
            <a:tailEnd/>
          </a:ln>
          <a:effectLst/>
        </p:spPr>
        <p:txBody>
          <a:bodyPr wrap="square">
            <a:spAutoFit/>
          </a:bodyPr>
          <a:lstStyle/>
          <a:p>
            <a:pPr algn="l">
              <a:spcBef>
                <a:spcPct val="25000"/>
              </a:spcBef>
              <a:buClr>
                <a:srgbClr val="C00000"/>
              </a:buClr>
            </a:pPr>
            <a:r>
              <a:rPr lang="zh-CN" altLang="en-US" sz="2400" b="1" dirty="0" smtClean="0">
                <a:solidFill>
                  <a:srgbClr val="008000"/>
                </a:solidFill>
                <a:latin typeface="华文楷体" pitchFamily="2" charset="-122"/>
                <a:ea typeface="华文楷体" pitchFamily="2" charset="-122"/>
              </a:rPr>
              <a:t>为插入一个新的元素</a:t>
            </a:r>
            <a:r>
              <a:rPr lang="en-US" altLang="zh-CN" sz="2400" b="1" dirty="0" smtClean="0">
                <a:solidFill>
                  <a:srgbClr val="008000"/>
                </a:solidFill>
                <a:latin typeface="华文楷体" pitchFamily="2" charset="-122"/>
                <a:ea typeface="华文楷体" pitchFamily="2" charset="-122"/>
              </a:rPr>
              <a:t>e</a:t>
            </a:r>
            <a:r>
              <a:rPr lang="zh-CN" altLang="en-US" sz="2400" b="1" dirty="0" smtClean="0">
                <a:solidFill>
                  <a:srgbClr val="008000"/>
                </a:solidFill>
                <a:latin typeface="华文楷体" pitchFamily="2" charset="-122"/>
                <a:ea typeface="华文楷体" pitchFamily="2" charset="-122"/>
              </a:rPr>
              <a:t>，只需将</a:t>
            </a:r>
            <a:r>
              <a:rPr lang="en-US" altLang="zh-CN" sz="2400" b="1" dirty="0" smtClean="0">
                <a:solidFill>
                  <a:srgbClr val="008000"/>
                </a:solidFill>
                <a:latin typeface="华文楷体" pitchFamily="2" charset="-122"/>
                <a:ea typeface="华文楷体" pitchFamily="2" charset="-122"/>
              </a:rPr>
              <a:t>e</a:t>
            </a:r>
            <a:r>
              <a:rPr lang="zh-CN" altLang="en-US" sz="2400" b="1" dirty="0" smtClean="0">
                <a:solidFill>
                  <a:srgbClr val="008000"/>
                </a:solidFill>
                <a:latin typeface="华文楷体" pitchFamily="2" charset="-122"/>
                <a:ea typeface="华文楷体" pitchFamily="2" charset="-122"/>
              </a:rPr>
              <a:t>作为末元素放入原顺序结构</a:t>
            </a:r>
            <a:endParaRPr lang="en-US" altLang="zh-CN" sz="2400" b="1" dirty="0" smtClean="0">
              <a:solidFill>
                <a:srgbClr val="008000"/>
              </a:solidFill>
              <a:latin typeface="华文楷体" pitchFamily="2" charset="-122"/>
              <a:ea typeface="华文楷体" pitchFamily="2" charset="-122"/>
            </a:endParaRPr>
          </a:p>
          <a:p>
            <a:pPr marL="457200" indent="-457200" algn="l">
              <a:spcBef>
                <a:spcPct val="25000"/>
              </a:spcBef>
              <a:buClr>
                <a:srgbClr val="C00000"/>
              </a:buClr>
              <a:buFont typeface="Wingdings" panose="05000000000000000000" pitchFamily="2" charset="2"/>
              <a:buChar char="ü"/>
            </a:pPr>
            <a:r>
              <a:rPr lang="zh-CN" altLang="en-US" sz="2400" b="1" dirty="0" smtClean="0">
                <a:solidFill>
                  <a:srgbClr val="000000"/>
                </a:solidFill>
                <a:latin typeface="华文楷体" pitchFamily="2" charset="-122"/>
                <a:ea typeface="华文楷体" pitchFamily="2" charset="-122"/>
              </a:rPr>
              <a:t>结构性自然保持</a:t>
            </a:r>
            <a:endParaRPr lang="en-US" altLang="zh-CN" sz="2400" b="1" dirty="0" smtClean="0">
              <a:solidFill>
                <a:srgbClr val="000000"/>
              </a:solidFill>
              <a:latin typeface="华文楷体" pitchFamily="2" charset="-122"/>
              <a:ea typeface="华文楷体" pitchFamily="2" charset="-122"/>
            </a:endParaRPr>
          </a:p>
          <a:p>
            <a:pPr marL="457200" indent="-457200" algn="l">
              <a:spcBef>
                <a:spcPct val="25000"/>
              </a:spcBef>
              <a:buClr>
                <a:srgbClr val="C00000"/>
              </a:buClr>
              <a:buFont typeface="Wingdings" panose="05000000000000000000" pitchFamily="2" charset="2"/>
              <a:buChar char="ü"/>
            </a:pPr>
            <a:r>
              <a:rPr lang="zh-CN" altLang="en-US" sz="2400" b="1" dirty="0" smtClean="0">
                <a:solidFill>
                  <a:srgbClr val="000000"/>
                </a:solidFill>
                <a:latin typeface="华文楷体" pitchFamily="2" charset="-122"/>
                <a:ea typeface="华文楷体" pitchFamily="2" charset="-122"/>
              </a:rPr>
              <a:t>那堆序性如何保持？</a:t>
            </a:r>
            <a:endParaRPr lang="en-US" altLang="zh-CN" sz="2400" b="1" dirty="0" smtClean="0">
              <a:solidFill>
                <a:srgbClr val="000000"/>
              </a:solidFill>
              <a:latin typeface="华文楷体" pitchFamily="2" charset="-122"/>
              <a:ea typeface="华文楷体" pitchFamily="2" charset="-122"/>
            </a:endParaRPr>
          </a:p>
        </p:txBody>
      </p:sp>
      <p:sp>
        <p:nvSpPr>
          <p:cNvPr id="8" name="等腰三角形 7"/>
          <p:cNvSpPr/>
          <p:nvPr/>
        </p:nvSpPr>
        <p:spPr bwMode="auto">
          <a:xfrm>
            <a:off x="7390570" y="1808820"/>
            <a:ext cx="468052" cy="331521"/>
          </a:xfrm>
          <a:prstGeom prst="triangle">
            <a:avLst/>
          </a:prstGeom>
          <a:solidFill>
            <a:srgbClr val="B4F2F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15" name="梯形 14"/>
          <p:cNvSpPr/>
          <p:nvPr/>
        </p:nvSpPr>
        <p:spPr bwMode="auto">
          <a:xfrm>
            <a:off x="7210551" y="2133617"/>
            <a:ext cx="822884" cy="306738"/>
          </a:xfrm>
          <a:custGeom>
            <a:avLst/>
            <a:gdLst>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748925"/>
              <a:gd name="connsiteY0" fmla="*/ 293290 h 293290"/>
              <a:gd name="connsiteX1" fmla="*/ 170814 w 748925"/>
              <a:gd name="connsiteY1" fmla="*/ 0 h 293290"/>
              <a:gd name="connsiteX2" fmla="*/ 678964 w 748925"/>
              <a:gd name="connsiteY2" fmla="*/ 0 h 293290"/>
              <a:gd name="connsiteX3" fmla="*/ 748925 w 748925"/>
              <a:gd name="connsiteY3" fmla="*/ 279843 h 293290"/>
              <a:gd name="connsiteX4" fmla="*/ 0 w 748925"/>
              <a:gd name="connsiteY4" fmla="*/ 293290 h 293290"/>
              <a:gd name="connsiteX0" fmla="*/ 0 w 748925"/>
              <a:gd name="connsiteY0" fmla="*/ 306737 h 306737"/>
              <a:gd name="connsiteX1" fmla="*/ 170814 w 748925"/>
              <a:gd name="connsiteY1" fmla="*/ 13447 h 306737"/>
              <a:gd name="connsiteX2" fmla="*/ 658793 w 748925"/>
              <a:gd name="connsiteY2" fmla="*/ 0 h 306737"/>
              <a:gd name="connsiteX3" fmla="*/ 748925 w 748925"/>
              <a:gd name="connsiteY3" fmla="*/ 293290 h 306737"/>
              <a:gd name="connsiteX4" fmla="*/ 0 w 748925"/>
              <a:gd name="connsiteY4" fmla="*/ 306737 h 306737"/>
              <a:gd name="connsiteX0" fmla="*/ 0 w 809437"/>
              <a:gd name="connsiteY0" fmla="*/ 306737 h 306737"/>
              <a:gd name="connsiteX1" fmla="*/ 170814 w 809437"/>
              <a:gd name="connsiteY1" fmla="*/ 13447 h 306737"/>
              <a:gd name="connsiteX2" fmla="*/ 658793 w 809437"/>
              <a:gd name="connsiteY2" fmla="*/ 0 h 306737"/>
              <a:gd name="connsiteX3" fmla="*/ 809437 w 809437"/>
              <a:gd name="connsiteY3" fmla="*/ 293290 h 306737"/>
              <a:gd name="connsiteX4" fmla="*/ 0 w 809437"/>
              <a:gd name="connsiteY4" fmla="*/ 306737 h 306737"/>
              <a:gd name="connsiteX0" fmla="*/ 0 w 809437"/>
              <a:gd name="connsiteY0" fmla="*/ 293290 h 293290"/>
              <a:gd name="connsiteX1" fmla="*/ 170814 w 809437"/>
              <a:gd name="connsiteY1" fmla="*/ 0 h 293290"/>
              <a:gd name="connsiteX2" fmla="*/ 658793 w 809437"/>
              <a:gd name="connsiteY2" fmla="*/ 6723 h 293290"/>
              <a:gd name="connsiteX3" fmla="*/ 809437 w 809437"/>
              <a:gd name="connsiteY3" fmla="*/ 279843 h 293290"/>
              <a:gd name="connsiteX4" fmla="*/ 0 w 809437"/>
              <a:gd name="connsiteY4" fmla="*/ 293290 h 293290"/>
              <a:gd name="connsiteX0" fmla="*/ 0 w 809437"/>
              <a:gd name="connsiteY0" fmla="*/ 293290 h 293290"/>
              <a:gd name="connsiteX1" fmla="*/ 170814 w 809437"/>
              <a:gd name="connsiteY1" fmla="*/ 0 h 293290"/>
              <a:gd name="connsiteX2" fmla="*/ 638622 w 809437"/>
              <a:gd name="connsiteY2" fmla="*/ 6723 h 293290"/>
              <a:gd name="connsiteX3" fmla="*/ 809437 w 809437"/>
              <a:gd name="connsiteY3" fmla="*/ 279843 h 293290"/>
              <a:gd name="connsiteX4" fmla="*/ 0 w 809437"/>
              <a:gd name="connsiteY4" fmla="*/ 293290 h 293290"/>
              <a:gd name="connsiteX0" fmla="*/ 0 w 822884"/>
              <a:gd name="connsiteY0" fmla="*/ 293290 h 293290"/>
              <a:gd name="connsiteX1" fmla="*/ 170814 w 822884"/>
              <a:gd name="connsiteY1" fmla="*/ 0 h 293290"/>
              <a:gd name="connsiteX2" fmla="*/ 638622 w 822884"/>
              <a:gd name="connsiteY2" fmla="*/ 6723 h 293290"/>
              <a:gd name="connsiteX3" fmla="*/ 822884 w 822884"/>
              <a:gd name="connsiteY3" fmla="*/ 286567 h 293290"/>
              <a:gd name="connsiteX4" fmla="*/ 0 w 822884"/>
              <a:gd name="connsiteY4" fmla="*/ 293290 h 293290"/>
              <a:gd name="connsiteX0" fmla="*/ 0 w 822884"/>
              <a:gd name="connsiteY0" fmla="*/ 300014 h 300014"/>
              <a:gd name="connsiteX1" fmla="*/ 170814 w 822884"/>
              <a:gd name="connsiteY1" fmla="*/ 6724 h 300014"/>
              <a:gd name="connsiteX2" fmla="*/ 638622 w 822884"/>
              <a:gd name="connsiteY2" fmla="*/ 0 h 300014"/>
              <a:gd name="connsiteX3" fmla="*/ 822884 w 822884"/>
              <a:gd name="connsiteY3" fmla="*/ 293291 h 300014"/>
              <a:gd name="connsiteX4" fmla="*/ 0 w 822884"/>
              <a:gd name="connsiteY4" fmla="*/ 300014 h 300014"/>
              <a:gd name="connsiteX0" fmla="*/ 0 w 822884"/>
              <a:gd name="connsiteY0" fmla="*/ 306738 h 306738"/>
              <a:gd name="connsiteX1" fmla="*/ 170814 w 822884"/>
              <a:gd name="connsiteY1" fmla="*/ 6724 h 306738"/>
              <a:gd name="connsiteX2" fmla="*/ 638622 w 822884"/>
              <a:gd name="connsiteY2" fmla="*/ 0 h 306738"/>
              <a:gd name="connsiteX3" fmla="*/ 822884 w 822884"/>
              <a:gd name="connsiteY3" fmla="*/ 293291 h 306738"/>
              <a:gd name="connsiteX4" fmla="*/ 0 w 822884"/>
              <a:gd name="connsiteY4" fmla="*/ 306738 h 306738"/>
              <a:gd name="connsiteX0" fmla="*/ 0 w 822884"/>
              <a:gd name="connsiteY0" fmla="*/ 306738 h 306738"/>
              <a:gd name="connsiteX1" fmla="*/ 184261 w 822884"/>
              <a:gd name="connsiteY1" fmla="*/ 20171 h 306738"/>
              <a:gd name="connsiteX2" fmla="*/ 638622 w 822884"/>
              <a:gd name="connsiteY2" fmla="*/ 0 h 306738"/>
              <a:gd name="connsiteX3" fmla="*/ 822884 w 822884"/>
              <a:gd name="connsiteY3" fmla="*/ 293291 h 306738"/>
              <a:gd name="connsiteX4" fmla="*/ 0 w 822884"/>
              <a:gd name="connsiteY4" fmla="*/ 306738 h 306738"/>
              <a:gd name="connsiteX0" fmla="*/ 0 w 822884"/>
              <a:gd name="connsiteY0" fmla="*/ 306738 h 306738"/>
              <a:gd name="connsiteX1" fmla="*/ 184261 w 822884"/>
              <a:gd name="connsiteY1" fmla="*/ 20171 h 306738"/>
              <a:gd name="connsiteX2" fmla="*/ 638622 w 822884"/>
              <a:gd name="connsiteY2" fmla="*/ 0 h 306738"/>
              <a:gd name="connsiteX3" fmla="*/ 822884 w 822884"/>
              <a:gd name="connsiteY3" fmla="*/ 293291 h 306738"/>
              <a:gd name="connsiteX4" fmla="*/ 0 w 822884"/>
              <a:gd name="connsiteY4" fmla="*/ 306738 h 306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884" h="306738">
                <a:moveTo>
                  <a:pt x="0" y="306738"/>
                </a:moveTo>
                <a:lnTo>
                  <a:pt x="184261" y="20171"/>
                </a:lnTo>
                <a:lnTo>
                  <a:pt x="638622" y="0"/>
                </a:lnTo>
                <a:lnTo>
                  <a:pt x="822884" y="293291"/>
                </a:lnTo>
                <a:lnTo>
                  <a:pt x="0" y="306738"/>
                </a:lnTo>
                <a:close/>
              </a:path>
            </a:pathLst>
          </a:custGeom>
          <a:solidFill>
            <a:srgbClr val="B4F2F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16" name="梯形 14"/>
          <p:cNvSpPr/>
          <p:nvPr/>
        </p:nvSpPr>
        <p:spPr bwMode="auto">
          <a:xfrm>
            <a:off x="7002121" y="2433629"/>
            <a:ext cx="1239744" cy="313461"/>
          </a:xfrm>
          <a:custGeom>
            <a:avLst/>
            <a:gdLst>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748925"/>
              <a:gd name="connsiteY0" fmla="*/ 293290 h 293290"/>
              <a:gd name="connsiteX1" fmla="*/ 170814 w 748925"/>
              <a:gd name="connsiteY1" fmla="*/ 0 h 293290"/>
              <a:gd name="connsiteX2" fmla="*/ 678964 w 748925"/>
              <a:gd name="connsiteY2" fmla="*/ 0 h 293290"/>
              <a:gd name="connsiteX3" fmla="*/ 748925 w 748925"/>
              <a:gd name="connsiteY3" fmla="*/ 279843 h 293290"/>
              <a:gd name="connsiteX4" fmla="*/ 0 w 748925"/>
              <a:gd name="connsiteY4" fmla="*/ 293290 h 293290"/>
              <a:gd name="connsiteX0" fmla="*/ 0 w 748925"/>
              <a:gd name="connsiteY0" fmla="*/ 306737 h 306737"/>
              <a:gd name="connsiteX1" fmla="*/ 170814 w 748925"/>
              <a:gd name="connsiteY1" fmla="*/ 13447 h 306737"/>
              <a:gd name="connsiteX2" fmla="*/ 658793 w 748925"/>
              <a:gd name="connsiteY2" fmla="*/ 0 h 306737"/>
              <a:gd name="connsiteX3" fmla="*/ 748925 w 748925"/>
              <a:gd name="connsiteY3" fmla="*/ 293290 h 306737"/>
              <a:gd name="connsiteX4" fmla="*/ 0 w 748925"/>
              <a:gd name="connsiteY4" fmla="*/ 306737 h 306737"/>
              <a:gd name="connsiteX0" fmla="*/ 0 w 809437"/>
              <a:gd name="connsiteY0" fmla="*/ 306737 h 306737"/>
              <a:gd name="connsiteX1" fmla="*/ 170814 w 809437"/>
              <a:gd name="connsiteY1" fmla="*/ 13447 h 306737"/>
              <a:gd name="connsiteX2" fmla="*/ 658793 w 809437"/>
              <a:gd name="connsiteY2" fmla="*/ 0 h 306737"/>
              <a:gd name="connsiteX3" fmla="*/ 809437 w 809437"/>
              <a:gd name="connsiteY3" fmla="*/ 293290 h 306737"/>
              <a:gd name="connsiteX4" fmla="*/ 0 w 809437"/>
              <a:gd name="connsiteY4" fmla="*/ 306737 h 306737"/>
              <a:gd name="connsiteX0" fmla="*/ 0 w 809437"/>
              <a:gd name="connsiteY0" fmla="*/ 293290 h 293290"/>
              <a:gd name="connsiteX1" fmla="*/ 170814 w 809437"/>
              <a:gd name="connsiteY1" fmla="*/ 0 h 293290"/>
              <a:gd name="connsiteX2" fmla="*/ 658793 w 809437"/>
              <a:gd name="connsiteY2" fmla="*/ 6723 h 293290"/>
              <a:gd name="connsiteX3" fmla="*/ 809437 w 809437"/>
              <a:gd name="connsiteY3" fmla="*/ 279843 h 293290"/>
              <a:gd name="connsiteX4" fmla="*/ 0 w 809437"/>
              <a:gd name="connsiteY4" fmla="*/ 293290 h 293290"/>
              <a:gd name="connsiteX0" fmla="*/ 0 w 809437"/>
              <a:gd name="connsiteY0" fmla="*/ 293290 h 293290"/>
              <a:gd name="connsiteX1" fmla="*/ 170814 w 809437"/>
              <a:gd name="connsiteY1" fmla="*/ 0 h 293290"/>
              <a:gd name="connsiteX2" fmla="*/ 638622 w 809437"/>
              <a:gd name="connsiteY2" fmla="*/ 6723 h 293290"/>
              <a:gd name="connsiteX3" fmla="*/ 809437 w 809437"/>
              <a:gd name="connsiteY3" fmla="*/ 279843 h 293290"/>
              <a:gd name="connsiteX4" fmla="*/ 0 w 809437"/>
              <a:gd name="connsiteY4" fmla="*/ 293290 h 293290"/>
              <a:gd name="connsiteX0" fmla="*/ 0 w 856501"/>
              <a:gd name="connsiteY0" fmla="*/ 313460 h 313460"/>
              <a:gd name="connsiteX1" fmla="*/ 217878 w 856501"/>
              <a:gd name="connsiteY1" fmla="*/ 0 h 313460"/>
              <a:gd name="connsiteX2" fmla="*/ 685686 w 856501"/>
              <a:gd name="connsiteY2" fmla="*/ 6723 h 313460"/>
              <a:gd name="connsiteX3" fmla="*/ 856501 w 856501"/>
              <a:gd name="connsiteY3" fmla="*/ 279843 h 313460"/>
              <a:gd name="connsiteX4" fmla="*/ 0 w 856501"/>
              <a:gd name="connsiteY4" fmla="*/ 313460 h 313460"/>
              <a:gd name="connsiteX0" fmla="*/ 0 w 1212849"/>
              <a:gd name="connsiteY0" fmla="*/ 313460 h 313460"/>
              <a:gd name="connsiteX1" fmla="*/ 217878 w 1212849"/>
              <a:gd name="connsiteY1" fmla="*/ 0 h 313460"/>
              <a:gd name="connsiteX2" fmla="*/ 685686 w 1212849"/>
              <a:gd name="connsiteY2" fmla="*/ 6723 h 313460"/>
              <a:gd name="connsiteX3" fmla="*/ 1212849 w 1212849"/>
              <a:gd name="connsiteY3" fmla="*/ 286567 h 313460"/>
              <a:gd name="connsiteX4" fmla="*/ 0 w 1212849"/>
              <a:gd name="connsiteY4" fmla="*/ 313460 h 313460"/>
              <a:gd name="connsiteX0" fmla="*/ 0 w 1212849"/>
              <a:gd name="connsiteY0" fmla="*/ 313461 h 313461"/>
              <a:gd name="connsiteX1" fmla="*/ 217878 w 1212849"/>
              <a:gd name="connsiteY1" fmla="*/ 1 h 313461"/>
              <a:gd name="connsiteX2" fmla="*/ 1062204 w 1212849"/>
              <a:gd name="connsiteY2" fmla="*/ 0 h 313461"/>
              <a:gd name="connsiteX3" fmla="*/ 1212849 w 1212849"/>
              <a:gd name="connsiteY3" fmla="*/ 286568 h 313461"/>
              <a:gd name="connsiteX4" fmla="*/ 0 w 1212849"/>
              <a:gd name="connsiteY4" fmla="*/ 313461 h 313461"/>
              <a:gd name="connsiteX0" fmla="*/ 0 w 1246467"/>
              <a:gd name="connsiteY0" fmla="*/ 313461 h 313461"/>
              <a:gd name="connsiteX1" fmla="*/ 217878 w 1246467"/>
              <a:gd name="connsiteY1" fmla="*/ 1 h 313461"/>
              <a:gd name="connsiteX2" fmla="*/ 1062204 w 1246467"/>
              <a:gd name="connsiteY2" fmla="*/ 0 h 313461"/>
              <a:gd name="connsiteX3" fmla="*/ 1246467 w 1246467"/>
              <a:gd name="connsiteY3" fmla="*/ 293292 h 313461"/>
              <a:gd name="connsiteX4" fmla="*/ 0 w 1246467"/>
              <a:gd name="connsiteY4" fmla="*/ 313461 h 313461"/>
              <a:gd name="connsiteX0" fmla="*/ 0 w 1246467"/>
              <a:gd name="connsiteY0" fmla="*/ 313461 h 313461"/>
              <a:gd name="connsiteX1" fmla="*/ 217878 w 1246467"/>
              <a:gd name="connsiteY1" fmla="*/ 1 h 313461"/>
              <a:gd name="connsiteX2" fmla="*/ 1035310 w 1246467"/>
              <a:gd name="connsiteY2" fmla="*/ 0 h 313461"/>
              <a:gd name="connsiteX3" fmla="*/ 1246467 w 1246467"/>
              <a:gd name="connsiteY3" fmla="*/ 293292 h 313461"/>
              <a:gd name="connsiteX4" fmla="*/ 0 w 1246467"/>
              <a:gd name="connsiteY4" fmla="*/ 313461 h 313461"/>
              <a:gd name="connsiteX0" fmla="*/ 0 w 1239744"/>
              <a:gd name="connsiteY0" fmla="*/ 313461 h 313461"/>
              <a:gd name="connsiteX1" fmla="*/ 217878 w 1239744"/>
              <a:gd name="connsiteY1" fmla="*/ 1 h 313461"/>
              <a:gd name="connsiteX2" fmla="*/ 1035310 w 1239744"/>
              <a:gd name="connsiteY2" fmla="*/ 0 h 313461"/>
              <a:gd name="connsiteX3" fmla="*/ 1239744 w 1239744"/>
              <a:gd name="connsiteY3" fmla="*/ 293292 h 313461"/>
              <a:gd name="connsiteX4" fmla="*/ 0 w 1239744"/>
              <a:gd name="connsiteY4" fmla="*/ 313461 h 313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9744" h="313461">
                <a:moveTo>
                  <a:pt x="0" y="313461"/>
                </a:moveTo>
                <a:lnTo>
                  <a:pt x="217878" y="1"/>
                </a:lnTo>
                <a:lnTo>
                  <a:pt x="1035310" y="0"/>
                </a:lnTo>
                <a:lnTo>
                  <a:pt x="1239744" y="293292"/>
                </a:lnTo>
                <a:lnTo>
                  <a:pt x="0" y="313461"/>
                </a:lnTo>
                <a:close/>
              </a:path>
            </a:pathLst>
          </a:custGeom>
          <a:solidFill>
            <a:srgbClr val="B4F2F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20" name="梯形 14"/>
          <p:cNvSpPr/>
          <p:nvPr/>
        </p:nvSpPr>
        <p:spPr bwMode="auto">
          <a:xfrm>
            <a:off x="6793691" y="2726919"/>
            <a:ext cx="1629708" cy="320185"/>
          </a:xfrm>
          <a:custGeom>
            <a:avLst/>
            <a:gdLst>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748925"/>
              <a:gd name="connsiteY0" fmla="*/ 293290 h 293290"/>
              <a:gd name="connsiteX1" fmla="*/ 170814 w 748925"/>
              <a:gd name="connsiteY1" fmla="*/ 0 h 293290"/>
              <a:gd name="connsiteX2" fmla="*/ 678964 w 748925"/>
              <a:gd name="connsiteY2" fmla="*/ 0 h 293290"/>
              <a:gd name="connsiteX3" fmla="*/ 748925 w 748925"/>
              <a:gd name="connsiteY3" fmla="*/ 279843 h 293290"/>
              <a:gd name="connsiteX4" fmla="*/ 0 w 748925"/>
              <a:gd name="connsiteY4" fmla="*/ 293290 h 293290"/>
              <a:gd name="connsiteX0" fmla="*/ 0 w 748925"/>
              <a:gd name="connsiteY0" fmla="*/ 306737 h 306737"/>
              <a:gd name="connsiteX1" fmla="*/ 170814 w 748925"/>
              <a:gd name="connsiteY1" fmla="*/ 13447 h 306737"/>
              <a:gd name="connsiteX2" fmla="*/ 658793 w 748925"/>
              <a:gd name="connsiteY2" fmla="*/ 0 h 306737"/>
              <a:gd name="connsiteX3" fmla="*/ 748925 w 748925"/>
              <a:gd name="connsiteY3" fmla="*/ 293290 h 306737"/>
              <a:gd name="connsiteX4" fmla="*/ 0 w 748925"/>
              <a:gd name="connsiteY4" fmla="*/ 306737 h 306737"/>
              <a:gd name="connsiteX0" fmla="*/ 0 w 809437"/>
              <a:gd name="connsiteY0" fmla="*/ 306737 h 306737"/>
              <a:gd name="connsiteX1" fmla="*/ 170814 w 809437"/>
              <a:gd name="connsiteY1" fmla="*/ 13447 h 306737"/>
              <a:gd name="connsiteX2" fmla="*/ 658793 w 809437"/>
              <a:gd name="connsiteY2" fmla="*/ 0 h 306737"/>
              <a:gd name="connsiteX3" fmla="*/ 809437 w 809437"/>
              <a:gd name="connsiteY3" fmla="*/ 293290 h 306737"/>
              <a:gd name="connsiteX4" fmla="*/ 0 w 809437"/>
              <a:gd name="connsiteY4" fmla="*/ 306737 h 306737"/>
              <a:gd name="connsiteX0" fmla="*/ 0 w 809437"/>
              <a:gd name="connsiteY0" fmla="*/ 293290 h 293290"/>
              <a:gd name="connsiteX1" fmla="*/ 170814 w 809437"/>
              <a:gd name="connsiteY1" fmla="*/ 0 h 293290"/>
              <a:gd name="connsiteX2" fmla="*/ 658793 w 809437"/>
              <a:gd name="connsiteY2" fmla="*/ 6723 h 293290"/>
              <a:gd name="connsiteX3" fmla="*/ 809437 w 809437"/>
              <a:gd name="connsiteY3" fmla="*/ 279843 h 293290"/>
              <a:gd name="connsiteX4" fmla="*/ 0 w 809437"/>
              <a:gd name="connsiteY4" fmla="*/ 293290 h 293290"/>
              <a:gd name="connsiteX0" fmla="*/ 0 w 809437"/>
              <a:gd name="connsiteY0" fmla="*/ 293290 h 293290"/>
              <a:gd name="connsiteX1" fmla="*/ 170814 w 809437"/>
              <a:gd name="connsiteY1" fmla="*/ 0 h 293290"/>
              <a:gd name="connsiteX2" fmla="*/ 638622 w 809437"/>
              <a:gd name="connsiteY2" fmla="*/ 6723 h 293290"/>
              <a:gd name="connsiteX3" fmla="*/ 809437 w 809437"/>
              <a:gd name="connsiteY3" fmla="*/ 279843 h 293290"/>
              <a:gd name="connsiteX4" fmla="*/ 0 w 809437"/>
              <a:gd name="connsiteY4" fmla="*/ 293290 h 293290"/>
              <a:gd name="connsiteX0" fmla="*/ 0 w 856501"/>
              <a:gd name="connsiteY0" fmla="*/ 313460 h 313460"/>
              <a:gd name="connsiteX1" fmla="*/ 217878 w 856501"/>
              <a:gd name="connsiteY1" fmla="*/ 0 h 313460"/>
              <a:gd name="connsiteX2" fmla="*/ 685686 w 856501"/>
              <a:gd name="connsiteY2" fmla="*/ 6723 h 313460"/>
              <a:gd name="connsiteX3" fmla="*/ 856501 w 856501"/>
              <a:gd name="connsiteY3" fmla="*/ 279843 h 313460"/>
              <a:gd name="connsiteX4" fmla="*/ 0 w 856501"/>
              <a:gd name="connsiteY4" fmla="*/ 313460 h 313460"/>
              <a:gd name="connsiteX0" fmla="*/ 0 w 1212849"/>
              <a:gd name="connsiteY0" fmla="*/ 313460 h 313460"/>
              <a:gd name="connsiteX1" fmla="*/ 217878 w 1212849"/>
              <a:gd name="connsiteY1" fmla="*/ 0 h 313460"/>
              <a:gd name="connsiteX2" fmla="*/ 685686 w 1212849"/>
              <a:gd name="connsiteY2" fmla="*/ 6723 h 313460"/>
              <a:gd name="connsiteX3" fmla="*/ 1212849 w 1212849"/>
              <a:gd name="connsiteY3" fmla="*/ 286567 h 313460"/>
              <a:gd name="connsiteX4" fmla="*/ 0 w 1212849"/>
              <a:gd name="connsiteY4" fmla="*/ 313460 h 313460"/>
              <a:gd name="connsiteX0" fmla="*/ 0 w 1212849"/>
              <a:gd name="connsiteY0" fmla="*/ 313461 h 313461"/>
              <a:gd name="connsiteX1" fmla="*/ 217878 w 1212849"/>
              <a:gd name="connsiteY1" fmla="*/ 1 h 313461"/>
              <a:gd name="connsiteX2" fmla="*/ 1062204 w 1212849"/>
              <a:gd name="connsiteY2" fmla="*/ 0 h 313461"/>
              <a:gd name="connsiteX3" fmla="*/ 1212849 w 1212849"/>
              <a:gd name="connsiteY3" fmla="*/ 286568 h 313461"/>
              <a:gd name="connsiteX4" fmla="*/ 0 w 1212849"/>
              <a:gd name="connsiteY4" fmla="*/ 313461 h 313461"/>
              <a:gd name="connsiteX0" fmla="*/ 0 w 1246467"/>
              <a:gd name="connsiteY0" fmla="*/ 313461 h 313461"/>
              <a:gd name="connsiteX1" fmla="*/ 217878 w 1246467"/>
              <a:gd name="connsiteY1" fmla="*/ 1 h 313461"/>
              <a:gd name="connsiteX2" fmla="*/ 1062204 w 1246467"/>
              <a:gd name="connsiteY2" fmla="*/ 0 h 313461"/>
              <a:gd name="connsiteX3" fmla="*/ 1246467 w 1246467"/>
              <a:gd name="connsiteY3" fmla="*/ 293292 h 313461"/>
              <a:gd name="connsiteX4" fmla="*/ 0 w 1246467"/>
              <a:gd name="connsiteY4" fmla="*/ 313461 h 313461"/>
              <a:gd name="connsiteX0" fmla="*/ 0 w 1246467"/>
              <a:gd name="connsiteY0" fmla="*/ 313461 h 313461"/>
              <a:gd name="connsiteX1" fmla="*/ 217878 w 1246467"/>
              <a:gd name="connsiteY1" fmla="*/ 1 h 313461"/>
              <a:gd name="connsiteX2" fmla="*/ 1035310 w 1246467"/>
              <a:gd name="connsiteY2" fmla="*/ 0 h 313461"/>
              <a:gd name="connsiteX3" fmla="*/ 1246467 w 1246467"/>
              <a:gd name="connsiteY3" fmla="*/ 293292 h 313461"/>
              <a:gd name="connsiteX4" fmla="*/ 0 w 1246467"/>
              <a:gd name="connsiteY4" fmla="*/ 313461 h 313461"/>
              <a:gd name="connsiteX0" fmla="*/ 0 w 1239744"/>
              <a:gd name="connsiteY0" fmla="*/ 313461 h 313461"/>
              <a:gd name="connsiteX1" fmla="*/ 217878 w 1239744"/>
              <a:gd name="connsiteY1" fmla="*/ 1 h 313461"/>
              <a:gd name="connsiteX2" fmla="*/ 1035310 w 1239744"/>
              <a:gd name="connsiteY2" fmla="*/ 0 h 313461"/>
              <a:gd name="connsiteX3" fmla="*/ 1239744 w 1239744"/>
              <a:gd name="connsiteY3" fmla="*/ 293292 h 313461"/>
              <a:gd name="connsiteX4" fmla="*/ 0 w 1239744"/>
              <a:gd name="connsiteY4" fmla="*/ 313461 h 313461"/>
              <a:gd name="connsiteX0" fmla="*/ 0 w 1629708"/>
              <a:gd name="connsiteY0" fmla="*/ 313461 h 313461"/>
              <a:gd name="connsiteX1" fmla="*/ 217878 w 1629708"/>
              <a:gd name="connsiteY1" fmla="*/ 1 h 313461"/>
              <a:gd name="connsiteX2" fmla="*/ 1035310 w 1629708"/>
              <a:gd name="connsiteY2" fmla="*/ 0 h 313461"/>
              <a:gd name="connsiteX3" fmla="*/ 1629708 w 1629708"/>
              <a:gd name="connsiteY3" fmla="*/ 293292 h 313461"/>
              <a:gd name="connsiteX4" fmla="*/ 0 w 1629708"/>
              <a:gd name="connsiteY4" fmla="*/ 313461 h 313461"/>
              <a:gd name="connsiteX0" fmla="*/ 0 w 1629708"/>
              <a:gd name="connsiteY0" fmla="*/ 333632 h 333632"/>
              <a:gd name="connsiteX1" fmla="*/ 217878 w 1629708"/>
              <a:gd name="connsiteY1" fmla="*/ 20172 h 333632"/>
              <a:gd name="connsiteX2" fmla="*/ 1465616 w 1629708"/>
              <a:gd name="connsiteY2" fmla="*/ 0 h 333632"/>
              <a:gd name="connsiteX3" fmla="*/ 1629708 w 1629708"/>
              <a:gd name="connsiteY3" fmla="*/ 313463 h 333632"/>
              <a:gd name="connsiteX4" fmla="*/ 0 w 1629708"/>
              <a:gd name="connsiteY4" fmla="*/ 333632 h 333632"/>
              <a:gd name="connsiteX0" fmla="*/ 0 w 1629708"/>
              <a:gd name="connsiteY0" fmla="*/ 320185 h 320185"/>
              <a:gd name="connsiteX1" fmla="*/ 217878 w 1629708"/>
              <a:gd name="connsiteY1" fmla="*/ 6725 h 320185"/>
              <a:gd name="connsiteX2" fmla="*/ 1445445 w 1629708"/>
              <a:gd name="connsiteY2" fmla="*/ 0 h 320185"/>
              <a:gd name="connsiteX3" fmla="*/ 1629708 w 1629708"/>
              <a:gd name="connsiteY3" fmla="*/ 300016 h 320185"/>
              <a:gd name="connsiteX4" fmla="*/ 0 w 1629708"/>
              <a:gd name="connsiteY4" fmla="*/ 320185 h 320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9708" h="320185">
                <a:moveTo>
                  <a:pt x="0" y="320185"/>
                </a:moveTo>
                <a:lnTo>
                  <a:pt x="217878" y="6725"/>
                </a:lnTo>
                <a:lnTo>
                  <a:pt x="1445445" y="0"/>
                </a:lnTo>
                <a:lnTo>
                  <a:pt x="1629708" y="300016"/>
                </a:lnTo>
                <a:lnTo>
                  <a:pt x="0" y="320185"/>
                </a:lnTo>
                <a:close/>
              </a:path>
            </a:pathLst>
          </a:custGeom>
          <a:solidFill>
            <a:srgbClr val="B4F2F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21" name="梯形 14"/>
          <p:cNvSpPr/>
          <p:nvPr/>
        </p:nvSpPr>
        <p:spPr bwMode="auto">
          <a:xfrm>
            <a:off x="6573714" y="3026931"/>
            <a:ext cx="2066738" cy="333632"/>
          </a:xfrm>
          <a:custGeom>
            <a:avLst/>
            <a:gdLst>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748925"/>
              <a:gd name="connsiteY0" fmla="*/ 293290 h 293290"/>
              <a:gd name="connsiteX1" fmla="*/ 170814 w 748925"/>
              <a:gd name="connsiteY1" fmla="*/ 0 h 293290"/>
              <a:gd name="connsiteX2" fmla="*/ 678964 w 748925"/>
              <a:gd name="connsiteY2" fmla="*/ 0 h 293290"/>
              <a:gd name="connsiteX3" fmla="*/ 748925 w 748925"/>
              <a:gd name="connsiteY3" fmla="*/ 279843 h 293290"/>
              <a:gd name="connsiteX4" fmla="*/ 0 w 748925"/>
              <a:gd name="connsiteY4" fmla="*/ 293290 h 293290"/>
              <a:gd name="connsiteX0" fmla="*/ 0 w 748925"/>
              <a:gd name="connsiteY0" fmla="*/ 306737 h 306737"/>
              <a:gd name="connsiteX1" fmla="*/ 170814 w 748925"/>
              <a:gd name="connsiteY1" fmla="*/ 13447 h 306737"/>
              <a:gd name="connsiteX2" fmla="*/ 658793 w 748925"/>
              <a:gd name="connsiteY2" fmla="*/ 0 h 306737"/>
              <a:gd name="connsiteX3" fmla="*/ 748925 w 748925"/>
              <a:gd name="connsiteY3" fmla="*/ 293290 h 306737"/>
              <a:gd name="connsiteX4" fmla="*/ 0 w 748925"/>
              <a:gd name="connsiteY4" fmla="*/ 306737 h 306737"/>
              <a:gd name="connsiteX0" fmla="*/ 0 w 809437"/>
              <a:gd name="connsiteY0" fmla="*/ 306737 h 306737"/>
              <a:gd name="connsiteX1" fmla="*/ 170814 w 809437"/>
              <a:gd name="connsiteY1" fmla="*/ 13447 h 306737"/>
              <a:gd name="connsiteX2" fmla="*/ 658793 w 809437"/>
              <a:gd name="connsiteY2" fmla="*/ 0 h 306737"/>
              <a:gd name="connsiteX3" fmla="*/ 809437 w 809437"/>
              <a:gd name="connsiteY3" fmla="*/ 293290 h 306737"/>
              <a:gd name="connsiteX4" fmla="*/ 0 w 809437"/>
              <a:gd name="connsiteY4" fmla="*/ 306737 h 306737"/>
              <a:gd name="connsiteX0" fmla="*/ 0 w 809437"/>
              <a:gd name="connsiteY0" fmla="*/ 293290 h 293290"/>
              <a:gd name="connsiteX1" fmla="*/ 170814 w 809437"/>
              <a:gd name="connsiteY1" fmla="*/ 0 h 293290"/>
              <a:gd name="connsiteX2" fmla="*/ 658793 w 809437"/>
              <a:gd name="connsiteY2" fmla="*/ 6723 h 293290"/>
              <a:gd name="connsiteX3" fmla="*/ 809437 w 809437"/>
              <a:gd name="connsiteY3" fmla="*/ 279843 h 293290"/>
              <a:gd name="connsiteX4" fmla="*/ 0 w 809437"/>
              <a:gd name="connsiteY4" fmla="*/ 293290 h 293290"/>
              <a:gd name="connsiteX0" fmla="*/ 0 w 809437"/>
              <a:gd name="connsiteY0" fmla="*/ 293290 h 293290"/>
              <a:gd name="connsiteX1" fmla="*/ 170814 w 809437"/>
              <a:gd name="connsiteY1" fmla="*/ 0 h 293290"/>
              <a:gd name="connsiteX2" fmla="*/ 638622 w 809437"/>
              <a:gd name="connsiteY2" fmla="*/ 6723 h 293290"/>
              <a:gd name="connsiteX3" fmla="*/ 809437 w 809437"/>
              <a:gd name="connsiteY3" fmla="*/ 279843 h 293290"/>
              <a:gd name="connsiteX4" fmla="*/ 0 w 809437"/>
              <a:gd name="connsiteY4" fmla="*/ 293290 h 293290"/>
              <a:gd name="connsiteX0" fmla="*/ 0 w 856501"/>
              <a:gd name="connsiteY0" fmla="*/ 313460 h 313460"/>
              <a:gd name="connsiteX1" fmla="*/ 217878 w 856501"/>
              <a:gd name="connsiteY1" fmla="*/ 0 h 313460"/>
              <a:gd name="connsiteX2" fmla="*/ 685686 w 856501"/>
              <a:gd name="connsiteY2" fmla="*/ 6723 h 313460"/>
              <a:gd name="connsiteX3" fmla="*/ 856501 w 856501"/>
              <a:gd name="connsiteY3" fmla="*/ 279843 h 313460"/>
              <a:gd name="connsiteX4" fmla="*/ 0 w 856501"/>
              <a:gd name="connsiteY4" fmla="*/ 313460 h 313460"/>
              <a:gd name="connsiteX0" fmla="*/ 0 w 1212849"/>
              <a:gd name="connsiteY0" fmla="*/ 313460 h 313460"/>
              <a:gd name="connsiteX1" fmla="*/ 217878 w 1212849"/>
              <a:gd name="connsiteY1" fmla="*/ 0 h 313460"/>
              <a:gd name="connsiteX2" fmla="*/ 685686 w 1212849"/>
              <a:gd name="connsiteY2" fmla="*/ 6723 h 313460"/>
              <a:gd name="connsiteX3" fmla="*/ 1212849 w 1212849"/>
              <a:gd name="connsiteY3" fmla="*/ 286567 h 313460"/>
              <a:gd name="connsiteX4" fmla="*/ 0 w 1212849"/>
              <a:gd name="connsiteY4" fmla="*/ 313460 h 313460"/>
              <a:gd name="connsiteX0" fmla="*/ 0 w 1212849"/>
              <a:gd name="connsiteY0" fmla="*/ 313461 h 313461"/>
              <a:gd name="connsiteX1" fmla="*/ 217878 w 1212849"/>
              <a:gd name="connsiteY1" fmla="*/ 1 h 313461"/>
              <a:gd name="connsiteX2" fmla="*/ 1062204 w 1212849"/>
              <a:gd name="connsiteY2" fmla="*/ 0 h 313461"/>
              <a:gd name="connsiteX3" fmla="*/ 1212849 w 1212849"/>
              <a:gd name="connsiteY3" fmla="*/ 286568 h 313461"/>
              <a:gd name="connsiteX4" fmla="*/ 0 w 1212849"/>
              <a:gd name="connsiteY4" fmla="*/ 313461 h 313461"/>
              <a:gd name="connsiteX0" fmla="*/ 0 w 1246467"/>
              <a:gd name="connsiteY0" fmla="*/ 313461 h 313461"/>
              <a:gd name="connsiteX1" fmla="*/ 217878 w 1246467"/>
              <a:gd name="connsiteY1" fmla="*/ 1 h 313461"/>
              <a:gd name="connsiteX2" fmla="*/ 1062204 w 1246467"/>
              <a:gd name="connsiteY2" fmla="*/ 0 h 313461"/>
              <a:gd name="connsiteX3" fmla="*/ 1246467 w 1246467"/>
              <a:gd name="connsiteY3" fmla="*/ 293292 h 313461"/>
              <a:gd name="connsiteX4" fmla="*/ 0 w 1246467"/>
              <a:gd name="connsiteY4" fmla="*/ 313461 h 313461"/>
              <a:gd name="connsiteX0" fmla="*/ 0 w 1246467"/>
              <a:gd name="connsiteY0" fmla="*/ 313461 h 313461"/>
              <a:gd name="connsiteX1" fmla="*/ 217878 w 1246467"/>
              <a:gd name="connsiteY1" fmla="*/ 1 h 313461"/>
              <a:gd name="connsiteX2" fmla="*/ 1035310 w 1246467"/>
              <a:gd name="connsiteY2" fmla="*/ 0 h 313461"/>
              <a:gd name="connsiteX3" fmla="*/ 1246467 w 1246467"/>
              <a:gd name="connsiteY3" fmla="*/ 293292 h 313461"/>
              <a:gd name="connsiteX4" fmla="*/ 0 w 1246467"/>
              <a:gd name="connsiteY4" fmla="*/ 313461 h 313461"/>
              <a:gd name="connsiteX0" fmla="*/ 0 w 1239744"/>
              <a:gd name="connsiteY0" fmla="*/ 313461 h 313461"/>
              <a:gd name="connsiteX1" fmla="*/ 217878 w 1239744"/>
              <a:gd name="connsiteY1" fmla="*/ 1 h 313461"/>
              <a:gd name="connsiteX2" fmla="*/ 1035310 w 1239744"/>
              <a:gd name="connsiteY2" fmla="*/ 0 h 313461"/>
              <a:gd name="connsiteX3" fmla="*/ 1239744 w 1239744"/>
              <a:gd name="connsiteY3" fmla="*/ 293292 h 313461"/>
              <a:gd name="connsiteX4" fmla="*/ 0 w 1239744"/>
              <a:gd name="connsiteY4" fmla="*/ 313461 h 313461"/>
              <a:gd name="connsiteX0" fmla="*/ 0 w 1629708"/>
              <a:gd name="connsiteY0" fmla="*/ 313461 h 313461"/>
              <a:gd name="connsiteX1" fmla="*/ 217878 w 1629708"/>
              <a:gd name="connsiteY1" fmla="*/ 1 h 313461"/>
              <a:gd name="connsiteX2" fmla="*/ 1035310 w 1629708"/>
              <a:gd name="connsiteY2" fmla="*/ 0 h 313461"/>
              <a:gd name="connsiteX3" fmla="*/ 1629708 w 1629708"/>
              <a:gd name="connsiteY3" fmla="*/ 293292 h 313461"/>
              <a:gd name="connsiteX4" fmla="*/ 0 w 1629708"/>
              <a:gd name="connsiteY4" fmla="*/ 313461 h 313461"/>
              <a:gd name="connsiteX0" fmla="*/ 0 w 1629708"/>
              <a:gd name="connsiteY0" fmla="*/ 333632 h 333632"/>
              <a:gd name="connsiteX1" fmla="*/ 217878 w 1629708"/>
              <a:gd name="connsiteY1" fmla="*/ 20172 h 333632"/>
              <a:gd name="connsiteX2" fmla="*/ 1465616 w 1629708"/>
              <a:gd name="connsiteY2" fmla="*/ 0 h 333632"/>
              <a:gd name="connsiteX3" fmla="*/ 1629708 w 1629708"/>
              <a:gd name="connsiteY3" fmla="*/ 313463 h 333632"/>
              <a:gd name="connsiteX4" fmla="*/ 0 w 1629708"/>
              <a:gd name="connsiteY4" fmla="*/ 333632 h 333632"/>
              <a:gd name="connsiteX0" fmla="*/ 0 w 1629708"/>
              <a:gd name="connsiteY0" fmla="*/ 320185 h 320185"/>
              <a:gd name="connsiteX1" fmla="*/ 217878 w 1629708"/>
              <a:gd name="connsiteY1" fmla="*/ 6725 h 320185"/>
              <a:gd name="connsiteX2" fmla="*/ 1445445 w 1629708"/>
              <a:gd name="connsiteY2" fmla="*/ 0 h 320185"/>
              <a:gd name="connsiteX3" fmla="*/ 1629708 w 1629708"/>
              <a:gd name="connsiteY3" fmla="*/ 300016 h 320185"/>
              <a:gd name="connsiteX4" fmla="*/ 0 w 1629708"/>
              <a:gd name="connsiteY4" fmla="*/ 320185 h 320185"/>
              <a:gd name="connsiteX0" fmla="*/ 0 w 2066738"/>
              <a:gd name="connsiteY0" fmla="*/ 320185 h 320185"/>
              <a:gd name="connsiteX1" fmla="*/ 217878 w 2066738"/>
              <a:gd name="connsiteY1" fmla="*/ 6725 h 320185"/>
              <a:gd name="connsiteX2" fmla="*/ 1445445 w 2066738"/>
              <a:gd name="connsiteY2" fmla="*/ 0 h 320185"/>
              <a:gd name="connsiteX3" fmla="*/ 2066738 w 2066738"/>
              <a:gd name="connsiteY3" fmla="*/ 300016 h 320185"/>
              <a:gd name="connsiteX4" fmla="*/ 0 w 2066738"/>
              <a:gd name="connsiteY4" fmla="*/ 320185 h 320185"/>
              <a:gd name="connsiteX0" fmla="*/ 0 w 2066738"/>
              <a:gd name="connsiteY0" fmla="*/ 333632 h 333632"/>
              <a:gd name="connsiteX1" fmla="*/ 217878 w 2066738"/>
              <a:gd name="connsiteY1" fmla="*/ 20172 h 333632"/>
              <a:gd name="connsiteX2" fmla="*/ 1895922 w 2066738"/>
              <a:gd name="connsiteY2" fmla="*/ 0 h 333632"/>
              <a:gd name="connsiteX3" fmla="*/ 2066738 w 2066738"/>
              <a:gd name="connsiteY3" fmla="*/ 313463 h 333632"/>
              <a:gd name="connsiteX4" fmla="*/ 0 w 2066738"/>
              <a:gd name="connsiteY4" fmla="*/ 333632 h 333632"/>
              <a:gd name="connsiteX0" fmla="*/ 0 w 2066738"/>
              <a:gd name="connsiteY0" fmla="*/ 333632 h 333632"/>
              <a:gd name="connsiteX1" fmla="*/ 217878 w 2066738"/>
              <a:gd name="connsiteY1" fmla="*/ 20172 h 333632"/>
              <a:gd name="connsiteX2" fmla="*/ 1862304 w 2066738"/>
              <a:gd name="connsiteY2" fmla="*/ 0 h 333632"/>
              <a:gd name="connsiteX3" fmla="*/ 2066738 w 2066738"/>
              <a:gd name="connsiteY3" fmla="*/ 313463 h 333632"/>
              <a:gd name="connsiteX4" fmla="*/ 0 w 2066738"/>
              <a:gd name="connsiteY4" fmla="*/ 333632 h 333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6738" h="333632">
                <a:moveTo>
                  <a:pt x="0" y="333632"/>
                </a:moveTo>
                <a:lnTo>
                  <a:pt x="217878" y="20172"/>
                </a:lnTo>
                <a:lnTo>
                  <a:pt x="1862304" y="0"/>
                </a:lnTo>
                <a:lnTo>
                  <a:pt x="2066738" y="313463"/>
                </a:lnTo>
                <a:lnTo>
                  <a:pt x="0" y="333632"/>
                </a:lnTo>
                <a:close/>
              </a:path>
            </a:pathLst>
          </a:custGeom>
          <a:solidFill>
            <a:srgbClr val="B4F2F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22" name="梯形 14"/>
          <p:cNvSpPr/>
          <p:nvPr/>
        </p:nvSpPr>
        <p:spPr bwMode="auto">
          <a:xfrm>
            <a:off x="6357377" y="3354364"/>
            <a:ext cx="1082375" cy="326909"/>
          </a:xfrm>
          <a:custGeom>
            <a:avLst/>
            <a:gdLst>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748925"/>
              <a:gd name="connsiteY0" fmla="*/ 293290 h 293290"/>
              <a:gd name="connsiteX1" fmla="*/ 170814 w 748925"/>
              <a:gd name="connsiteY1" fmla="*/ 0 h 293290"/>
              <a:gd name="connsiteX2" fmla="*/ 678964 w 748925"/>
              <a:gd name="connsiteY2" fmla="*/ 0 h 293290"/>
              <a:gd name="connsiteX3" fmla="*/ 748925 w 748925"/>
              <a:gd name="connsiteY3" fmla="*/ 279843 h 293290"/>
              <a:gd name="connsiteX4" fmla="*/ 0 w 748925"/>
              <a:gd name="connsiteY4" fmla="*/ 293290 h 293290"/>
              <a:gd name="connsiteX0" fmla="*/ 0 w 748925"/>
              <a:gd name="connsiteY0" fmla="*/ 306737 h 306737"/>
              <a:gd name="connsiteX1" fmla="*/ 170814 w 748925"/>
              <a:gd name="connsiteY1" fmla="*/ 13447 h 306737"/>
              <a:gd name="connsiteX2" fmla="*/ 658793 w 748925"/>
              <a:gd name="connsiteY2" fmla="*/ 0 h 306737"/>
              <a:gd name="connsiteX3" fmla="*/ 748925 w 748925"/>
              <a:gd name="connsiteY3" fmla="*/ 293290 h 306737"/>
              <a:gd name="connsiteX4" fmla="*/ 0 w 748925"/>
              <a:gd name="connsiteY4" fmla="*/ 306737 h 306737"/>
              <a:gd name="connsiteX0" fmla="*/ 0 w 809437"/>
              <a:gd name="connsiteY0" fmla="*/ 306737 h 306737"/>
              <a:gd name="connsiteX1" fmla="*/ 170814 w 809437"/>
              <a:gd name="connsiteY1" fmla="*/ 13447 h 306737"/>
              <a:gd name="connsiteX2" fmla="*/ 658793 w 809437"/>
              <a:gd name="connsiteY2" fmla="*/ 0 h 306737"/>
              <a:gd name="connsiteX3" fmla="*/ 809437 w 809437"/>
              <a:gd name="connsiteY3" fmla="*/ 293290 h 306737"/>
              <a:gd name="connsiteX4" fmla="*/ 0 w 809437"/>
              <a:gd name="connsiteY4" fmla="*/ 306737 h 306737"/>
              <a:gd name="connsiteX0" fmla="*/ 0 w 809437"/>
              <a:gd name="connsiteY0" fmla="*/ 293290 h 293290"/>
              <a:gd name="connsiteX1" fmla="*/ 170814 w 809437"/>
              <a:gd name="connsiteY1" fmla="*/ 0 h 293290"/>
              <a:gd name="connsiteX2" fmla="*/ 658793 w 809437"/>
              <a:gd name="connsiteY2" fmla="*/ 6723 h 293290"/>
              <a:gd name="connsiteX3" fmla="*/ 809437 w 809437"/>
              <a:gd name="connsiteY3" fmla="*/ 279843 h 293290"/>
              <a:gd name="connsiteX4" fmla="*/ 0 w 809437"/>
              <a:gd name="connsiteY4" fmla="*/ 293290 h 293290"/>
              <a:gd name="connsiteX0" fmla="*/ 0 w 809437"/>
              <a:gd name="connsiteY0" fmla="*/ 293290 h 293290"/>
              <a:gd name="connsiteX1" fmla="*/ 170814 w 809437"/>
              <a:gd name="connsiteY1" fmla="*/ 0 h 293290"/>
              <a:gd name="connsiteX2" fmla="*/ 638622 w 809437"/>
              <a:gd name="connsiteY2" fmla="*/ 6723 h 293290"/>
              <a:gd name="connsiteX3" fmla="*/ 809437 w 809437"/>
              <a:gd name="connsiteY3" fmla="*/ 279843 h 293290"/>
              <a:gd name="connsiteX4" fmla="*/ 0 w 809437"/>
              <a:gd name="connsiteY4" fmla="*/ 293290 h 293290"/>
              <a:gd name="connsiteX0" fmla="*/ 0 w 856501"/>
              <a:gd name="connsiteY0" fmla="*/ 313460 h 313460"/>
              <a:gd name="connsiteX1" fmla="*/ 217878 w 856501"/>
              <a:gd name="connsiteY1" fmla="*/ 0 h 313460"/>
              <a:gd name="connsiteX2" fmla="*/ 685686 w 856501"/>
              <a:gd name="connsiteY2" fmla="*/ 6723 h 313460"/>
              <a:gd name="connsiteX3" fmla="*/ 856501 w 856501"/>
              <a:gd name="connsiteY3" fmla="*/ 279843 h 313460"/>
              <a:gd name="connsiteX4" fmla="*/ 0 w 856501"/>
              <a:gd name="connsiteY4" fmla="*/ 313460 h 313460"/>
              <a:gd name="connsiteX0" fmla="*/ 0 w 1212849"/>
              <a:gd name="connsiteY0" fmla="*/ 313460 h 313460"/>
              <a:gd name="connsiteX1" fmla="*/ 217878 w 1212849"/>
              <a:gd name="connsiteY1" fmla="*/ 0 h 313460"/>
              <a:gd name="connsiteX2" fmla="*/ 685686 w 1212849"/>
              <a:gd name="connsiteY2" fmla="*/ 6723 h 313460"/>
              <a:gd name="connsiteX3" fmla="*/ 1212849 w 1212849"/>
              <a:gd name="connsiteY3" fmla="*/ 286567 h 313460"/>
              <a:gd name="connsiteX4" fmla="*/ 0 w 1212849"/>
              <a:gd name="connsiteY4" fmla="*/ 313460 h 313460"/>
              <a:gd name="connsiteX0" fmla="*/ 0 w 1212849"/>
              <a:gd name="connsiteY0" fmla="*/ 313461 h 313461"/>
              <a:gd name="connsiteX1" fmla="*/ 217878 w 1212849"/>
              <a:gd name="connsiteY1" fmla="*/ 1 h 313461"/>
              <a:gd name="connsiteX2" fmla="*/ 1062204 w 1212849"/>
              <a:gd name="connsiteY2" fmla="*/ 0 h 313461"/>
              <a:gd name="connsiteX3" fmla="*/ 1212849 w 1212849"/>
              <a:gd name="connsiteY3" fmla="*/ 286568 h 313461"/>
              <a:gd name="connsiteX4" fmla="*/ 0 w 1212849"/>
              <a:gd name="connsiteY4" fmla="*/ 313461 h 313461"/>
              <a:gd name="connsiteX0" fmla="*/ 0 w 1246467"/>
              <a:gd name="connsiteY0" fmla="*/ 313461 h 313461"/>
              <a:gd name="connsiteX1" fmla="*/ 217878 w 1246467"/>
              <a:gd name="connsiteY1" fmla="*/ 1 h 313461"/>
              <a:gd name="connsiteX2" fmla="*/ 1062204 w 1246467"/>
              <a:gd name="connsiteY2" fmla="*/ 0 h 313461"/>
              <a:gd name="connsiteX3" fmla="*/ 1246467 w 1246467"/>
              <a:gd name="connsiteY3" fmla="*/ 293292 h 313461"/>
              <a:gd name="connsiteX4" fmla="*/ 0 w 1246467"/>
              <a:gd name="connsiteY4" fmla="*/ 313461 h 313461"/>
              <a:gd name="connsiteX0" fmla="*/ 0 w 1246467"/>
              <a:gd name="connsiteY0" fmla="*/ 313461 h 313461"/>
              <a:gd name="connsiteX1" fmla="*/ 217878 w 1246467"/>
              <a:gd name="connsiteY1" fmla="*/ 1 h 313461"/>
              <a:gd name="connsiteX2" fmla="*/ 1035310 w 1246467"/>
              <a:gd name="connsiteY2" fmla="*/ 0 h 313461"/>
              <a:gd name="connsiteX3" fmla="*/ 1246467 w 1246467"/>
              <a:gd name="connsiteY3" fmla="*/ 293292 h 313461"/>
              <a:gd name="connsiteX4" fmla="*/ 0 w 1246467"/>
              <a:gd name="connsiteY4" fmla="*/ 313461 h 313461"/>
              <a:gd name="connsiteX0" fmla="*/ 0 w 1239744"/>
              <a:gd name="connsiteY0" fmla="*/ 313461 h 313461"/>
              <a:gd name="connsiteX1" fmla="*/ 217878 w 1239744"/>
              <a:gd name="connsiteY1" fmla="*/ 1 h 313461"/>
              <a:gd name="connsiteX2" fmla="*/ 1035310 w 1239744"/>
              <a:gd name="connsiteY2" fmla="*/ 0 h 313461"/>
              <a:gd name="connsiteX3" fmla="*/ 1239744 w 1239744"/>
              <a:gd name="connsiteY3" fmla="*/ 293292 h 313461"/>
              <a:gd name="connsiteX4" fmla="*/ 0 w 1239744"/>
              <a:gd name="connsiteY4" fmla="*/ 313461 h 313461"/>
              <a:gd name="connsiteX0" fmla="*/ 0 w 1629708"/>
              <a:gd name="connsiteY0" fmla="*/ 313461 h 313461"/>
              <a:gd name="connsiteX1" fmla="*/ 217878 w 1629708"/>
              <a:gd name="connsiteY1" fmla="*/ 1 h 313461"/>
              <a:gd name="connsiteX2" fmla="*/ 1035310 w 1629708"/>
              <a:gd name="connsiteY2" fmla="*/ 0 h 313461"/>
              <a:gd name="connsiteX3" fmla="*/ 1629708 w 1629708"/>
              <a:gd name="connsiteY3" fmla="*/ 293292 h 313461"/>
              <a:gd name="connsiteX4" fmla="*/ 0 w 1629708"/>
              <a:gd name="connsiteY4" fmla="*/ 313461 h 313461"/>
              <a:gd name="connsiteX0" fmla="*/ 0 w 1629708"/>
              <a:gd name="connsiteY0" fmla="*/ 333632 h 333632"/>
              <a:gd name="connsiteX1" fmla="*/ 217878 w 1629708"/>
              <a:gd name="connsiteY1" fmla="*/ 20172 h 333632"/>
              <a:gd name="connsiteX2" fmla="*/ 1465616 w 1629708"/>
              <a:gd name="connsiteY2" fmla="*/ 0 h 333632"/>
              <a:gd name="connsiteX3" fmla="*/ 1629708 w 1629708"/>
              <a:gd name="connsiteY3" fmla="*/ 313463 h 333632"/>
              <a:gd name="connsiteX4" fmla="*/ 0 w 1629708"/>
              <a:gd name="connsiteY4" fmla="*/ 333632 h 333632"/>
              <a:gd name="connsiteX0" fmla="*/ 0 w 1629708"/>
              <a:gd name="connsiteY0" fmla="*/ 320185 h 320185"/>
              <a:gd name="connsiteX1" fmla="*/ 217878 w 1629708"/>
              <a:gd name="connsiteY1" fmla="*/ 6725 h 320185"/>
              <a:gd name="connsiteX2" fmla="*/ 1445445 w 1629708"/>
              <a:gd name="connsiteY2" fmla="*/ 0 h 320185"/>
              <a:gd name="connsiteX3" fmla="*/ 1629708 w 1629708"/>
              <a:gd name="connsiteY3" fmla="*/ 300016 h 320185"/>
              <a:gd name="connsiteX4" fmla="*/ 0 w 1629708"/>
              <a:gd name="connsiteY4" fmla="*/ 320185 h 320185"/>
              <a:gd name="connsiteX0" fmla="*/ 0 w 2066738"/>
              <a:gd name="connsiteY0" fmla="*/ 320185 h 320185"/>
              <a:gd name="connsiteX1" fmla="*/ 217878 w 2066738"/>
              <a:gd name="connsiteY1" fmla="*/ 6725 h 320185"/>
              <a:gd name="connsiteX2" fmla="*/ 1445445 w 2066738"/>
              <a:gd name="connsiteY2" fmla="*/ 0 h 320185"/>
              <a:gd name="connsiteX3" fmla="*/ 2066738 w 2066738"/>
              <a:gd name="connsiteY3" fmla="*/ 300016 h 320185"/>
              <a:gd name="connsiteX4" fmla="*/ 0 w 2066738"/>
              <a:gd name="connsiteY4" fmla="*/ 320185 h 320185"/>
              <a:gd name="connsiteX0" fmla="*/ 0 w 2066738"/>
              <a:gd name="connsiteY0" fmla="*/ 333632 h 333632"/>
              <a:gd name="connsiteX1" fmla="*/ 217878 w 2066738"/>
              <a:gd name="connsiteY1" fmla="*/ 20172 h 333632"/>
              <a:gd name="connsiteX2" fmla="*/ 1895922 w 2066738"/>
              <a:gd name="connsiteY2" fmla="*/ 0 h 333632"/>
              <a:gd name="connsiteX3" fmla="*/ 2066738 w 2066738"/>
              <a:gd name="connsiteY3" fmla="*/ 313463 h 333632"/>
              <a:gd name="connsiteX4" fmla="*/ 0 w 2066738"/>
              <a:gd name="connsiteY4" fmla="*/ 333632 h 333632"/>
              <a:gd name="connsiteX0" fmla="*/ 0 w 2066738"/>
              <a:gd name="connsiteY0" fmla="*/ 333632 h 333632"/>
              <a:gd name="connsiteX1" fmla="*/ 217878 w 2066738"/>
              <a:gd name="connsiteY1" fmla="*/ 20172 h 333632"/>
              <a:gd name="connsiteX2" fmla="*/ 1862304 w 2066738"/>
              <a:gd name="connsiteY2" fmla="*/ 0 h 333632"/>
              <a:gd name="connsiteX3" fmla="*/ 2066738 w 2066738"/>
              <a:gd name="connsiteY3" fmla="*/ 313463 h 333632"/>
              <a:gd name="connsiteX4" fmla="*/ 0 w 2066738"/>
              <a:gd name="connsiteY4" fmla="*/ 333632 h 333632"/>
              <a:gd name="connsiteX0" fmla="*/ 0 w 1862304"/>
              <a:gd name="connsiteY0" fmla="*/ 333632 h 333634"/>
              <a:gd name="connsiteX1" fmla="*/ 217878 w 1862304"/>
              <a:gd name="connsiteY1" fmla="*/ 20172 h 333634"/>
              <a:gd name="connsiteX2" fmla="*/ 1862304 w 1862304"/>
              <a:gd name="connsiteY2" fmla="*/ 0 h 333634"/>
              <a:gd name="connsiteX3" fmla="*/ 1071656 w 1862304"/>
              <a:gd name="connsiteY3" fmla="*/ 333634 h 333634"/>
              <a:gd name="connsiteX4" fmla="*/ 0 w 1862304"/>
              <a:gd name="connsiteY4" fmla="*/ 333632 h 333634"/>
              <a:gd name="connsiteX0" fmla="*/ 0 w 1082375"/>
              <a:gd name="connsiteY0" fmla="*/ 313460 h 313462"/>
              <a:gd name="connsiteX1" fmla="*/ 217878 w 1082375"/>
              <a:gd name="connsiteY1" fmla="*/ 0 h 313462"/>
              <a:gd name="connsiteX2" fmla="*/ 1082375 w 1082375"/>
              <a:gd name="connsiteY2" fmla="*/ 6722 h 313462"/>
              <a:gd name="connsiteX3" fmla="*/ 1071656 w 1082375"/>
              <a:gd name="connsiteY3" fmla="*/ 313462 h 313462"/>
              <a:gd name="connsiteX4" fmla="*/ 0 w 1082375"/>
              <a:gd name="connsiteY4" fmla="*/ 313460 h 313462"/>
              <a:gd name="connsiteX0" fmla="*/ 0 w 1082375"/>
              <a:gd name="connsiteY0" fmla="*/ 313460 h 326909"/>
              <a:gd name="connsiteX1" fmla="*/ 217878 w 1082375"/>
              <a:gd name="connsiteY1" fmla="*/ 0 h 326909"/>
              <a:gd name="connsiteX2" fmla="*/ 1082375 w 1082375"/>
              <a:gd name="connsiteY2" fmla="*/ 6722 h 326909"/>
              <a:gd name="connsiteX3" fmla="*/ 910291 w 1082375"/>
              <a:gd name="connsiteY3" fmla="*/ 326909 h 326909"/>
              <a:gd name="connsiteX4" fmla="*/ 0 w 1082375"/>
              <a:gd name="connsiteY4" fmla="*/ 313460 h 326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375" h="326909">
                <a:moveTo>
                  <a:pt x="0" y="313460"/>
                </a:moveTo>
                <a:lnTo>
                  <a:pt x="217878" y="0"/>
                </a:lnTo>
                <a:lnTo>
                  <a:pt x="1082375" y="6722"/>
                </a:lnTo>
                <a:lnTo>
                  <a:pt x="910291" y="326909"/>
                </a:lnTo>
                <a:lnTo>
                  <a:pt x="0" y="313460"/>
                </a:lnTo>
                <a:close/>
              </a:path>
            </a:pathLst>
          </a:custGeom>
          <a:solidFill>
            <a:srgbClr val="B4F2F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grpSp>
        <p:nvGrpSpPr>
          <p:cNvPr id="27" name="组合 26"/>
          <p:cNvGrpSpPr/>
          <p:nvPr/>
        </p:nvGrpSpPr>
        <p:grpSpPr>
          <a:xfrm>
            <a:off x="7150592" y="3575492"/>
            <a:ext cx="239978" cy="246221"/>
            <a:chOff x="6780294" y="4926069"/>
            <a:chExt cx="239978" cy="246221"/>
          </a:xfrm>
        </p:grpSpPr>
        <p:sp>
          <p:nvSpPr>
            <p:cNvPr id="25" name="流程图: 联系 24"/>
            <p:cNvSpPr/>
            <p:nvPr/>
          </p:nvSpPr>
          <p:spPr bwMode="auto">
            <a:xfrm>
              <a:off x="6780294" y="4941168"/>
              <a:ext cx="239978" cy="216024"/>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26" name="文本框 25"/>
            <p:cNvSpPr txBox="1"/>
            <p:nvPr/>
          </p:nvSpPr>
          <p:spPr>
            <a:xfrm>
              <a:off x="6804248" y="4926069"/>
              <a:ext cx="216024" cy="246221"/>
            </a:xfrm>
            <a:prstGeom prst="rect">
              <a:avLst/>
            </a:prstGeom>
            <a:noFill/>
          </p:spPr>
          <p:txBody>
            <a:bodyPr wrap="square" lIns="0" tIns="0" rIns="0" bIns="0" rtlCol="0">
              <a:spAutoFit/>
            </a:bodyPr>
            <a:lstStyle/>
            <a:p>
              <a:r>
                <a:rPr lang="en-US" altLang="zh-CN" sz="1600" dirty="0" smtClean="0"/>
                <a:t>e</a:t>
              </a:r>
              <a:endParaRPr lang="zh-CN" altLang="en-US" sz="1600" dirty="0"/>
            </a:p>
          </p:txBody>
        </p:sp>
      </p:grpSp>
      <p:sp>
        <p:nvSpPr>
          <p:cNvPr id="28" name="文本框 27"/>
          <p:cNvSpPr txBox="1"/>
          <p:nvPr/>
        </p:nvSpPr>
        <p:spPr>
          <a:xfrm>
            <a:off x="946643" y="2360473"/>
            <a:ext cx="5209533" cy="830997"/>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400" b="1" dirty="0" smtClean="0">
                <a:latin typeface="华文楷体" panose="02010600040101010101" pitchFamily="2" charset="-122"/>
                <a:ea typeface="华文楷体" panose="02010600040101010101" pitchFamily="2" charset="-122"/>
              </a:rPr>
              <a:t>唯一可能违反堆序性的只有该新节点和它的父亲。</a:t>
            </a:r>
            <a:endParaRPr lang="en-US" altLang="zh-CN" sz="2400" b="1" dirty="0" smtClean="0">
              <a:latin typeface="华文楷体" panose="02010600040101010101" pitchFamily="2" charset="-122"/>
              <a:ea typeface="华文楷体" panose="02010600040101010101" pitchFamily="2" charset="-122"/>
            </a:endParaRPr>
          </a:p>
        </p:txBody>
      </p:sp>
      <p:sp>
        <p:nvSpPr>
          <p:cNvPr id="30" name="流程图: 联系 29"/>
          <p:cNvSpPr/>
          <p:nvPr/>
        </p:nvSpPr>
        <p:spPr bwMode="auto">
          <a:xfrm>
            <a:off x="7319763" y="3266842"/>
            <a:ext cx="239978" cy="216024"/>
          </a:xfrm>
          <a:prstGeom prst="flowChartConnector">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17" name="文本框 16"/>
          <p:cNvSpPr txBox="1"/>
          <p:nvPr/>
        </p:nvSpPr>
        <p:spPr>
          <a:xfrm>
            <a:off x="946643" y="3427700"/>
            <a:ext cx="5209533" cy="830997"/>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400" b="1" dirty="0" smtClean="0">
                <a:latin typeface="华文楷体" panose="02010600040101010101" pitchFamily="2" charset="-122"/>
                <a:ea typeface="华文楷体" panose="02010600040101010101" pitchFamily="2" charset="-122"/>
              </a:rPr>
              <a:t>只需从其所在叶节点出发，逐层上溯直到满足堆序性</a:t>
            </a:r>
            <a:r>
              <a:rPr lang="en-US" altLang="zh-CN" sz="2400" b="1" dirty="0" smtClean="0">
                <a:solidFill>
                  <a:srgbClr val="000000"/>
                </a:solidFill>
                <a:latin typeface="华文楷体" pitchFamily="2" charset="-122"/>
                <a:ea typeface="华文楷体" pitchFamily="2" charset="-122"/>
              </a:rPr>
              <a:t>【</a:t>
            </a:r>
            <a:r>
              <a:rPr lang="zh-CN" altLang="en-US" sz="2400" b="1" dirty="0" smtClean="0">
                <a:solidFill>
                  <a:srgbClr val="C00000"/>
                </a:solidFill>
                <a:latin typeface="华文楷体" pitchFamily="2" charset="-122"/>
                <a:ea typeface="华文楷体" pitchFamily="2" charset="-122"/>
              </a:rPr>
              <a:t>上滤</a:t>
            </a:r>
            <a:r>
              <a:rPr lang="en-US" altLang="zh-CN" sz="2400" b="1" dirty="0" smtClean="0">
                <a:solidFill>
                  <a:srgbClr val="000000"/>
                </a:solidFill>
                <a:latin typeface="华文楷体" pitchFamily="2" charset="-122"/>
                <a:ea typeface="华文楷体" pitchFamily="2" charset="-122"/>
              </a:rPr>
              <a:t>】</a:t>
            </a:r>
            <a:r>
              <a:rPr lang="zh-CN" altLang="en-US" sz="2400" b="1" dirty="0" smtClean="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
        <p:nvSpPr>
          <p:cNvPr id="24" name="流程图: 联系 23"/>
          <p:cNvSpPr/>
          <p:nvPr/>
        </p:nvSpPr>
        <p:spPr bwMode="auto">
          <a:xfrm>
            <a:off x="7559741" y="2928515"/>
            <a:ext cx="239978" cy="216024"/>
          </a:xfrm>
          <a:prstGeom prst="flowChartConnector">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2" name="文本框 1"/>
          <p:cNvSpPr txBox="1"/>
          <p:nvPr/>
        </p:nvSpPr>
        <p:spPr>
          <a:xfrm>
            <a:off x="1470449" y="4582418"/>
            <a:ext cx="6444716" cy="461665"/>
          </a:xfrm>
          <a:prstGeom prst="rect">
            <a:avLst/>
          </a:prstGeom>
          <a:noFill/>
        </p:spPr>
        <p:txBody>
          <a:bodyPr wrap="square" rtlCol="0">
            <a:spAutoFit/>
          </a:bodyPr>
          <a:lstStyle/>
          <a:p>
            <a:pPr algn="l"/>
            <a:r>
              <a:rPr lang="zh-CN" altLang="en-US" sz="2400" b="1" dirty="0" smtClean="0">
                <a:latin typeface="华文楷体" panose="02010600040101010101" pitchFamily="2" charset="-122"/>
                <a:ea typeface="华文楷体" panose="02010600040101010101" pitchFamily="2" charset="-122"/>
              </a:rPr>
              <a:t>是否这样的微调就可以了？答案是</a:t>
            </a:r>
            <a:r>
              <a:rPr lang="zh-CN" altLang="en-US" sz="2400" b="1" dirty="0" smtClean="0">
                <a:solidFill>
                  <a:srgbClr val="008000"/>
                </a:solidFill>
                <a:latin typeface="华文楷体" panose="02010600040101010101" pitchFamily="2" charset="-122"/>
                <a:ea typeface="华文楷体" panose="02010600040101010101" pitchFamily="2" charset="-122"/>
              </a:rPr>
              <a:t>肯定</a:t>
            </a:r>
            <a:r>
              <a:rPr lang="zh-CN" altLang="en-US" sz="2400" b="1" dirty="0" smtClean="0">
                <a:latin typeface="华文楷体" panose="02010600040101010101" pitchFamily="2" charset="-122"/>
                <a:ea typeface="华文楷体" panose="02010600040101010101" pitchFamily="2" charset="-122"/>
              </a:rPr>
              <a:t>的。</a:t>
            </a:r>
            <a:endParaRPr lang="zh-CN" altLang="en-US"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5376050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27"/>
                                        </p:tgtEl>
                                      </p:cBhvr>
                                    </p:animEffect>
                                    <p:animScale>
                                      <p:cBhvr>
                                        <p:cTn id="7" dur="250" autoRev="1" fill="hold"/>
                                        <p:tgtEl>
                                          <p:spTgt spid="27"/>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6" presetClass="path" presetSubtype="0" accel="50000" decel="50000" fill="hold" nodeType="clickEffect">
                                  <p:stCondLst>
                                    <p:cond delay="0"/>
                                  </p:stCondLst>
                                  <p:childTnLst>
                                    <p:animMotion origin="layout" path="M 4.72222E-6 -3.7037E-7 L 0.01857 -0.04722 " pathEditMode="relative" rAng="0" ptsTypes="AA">
                                      <p:cBhvr>
                                        <p:cTn id="23" dur="2000" fill="hold"/>
                                        <p:tgtEl>
                                          <p:spTgt spid="27"/>
                                        </p:tgtEl>
                                        <p:attrNameLst>
                                          <p:attrName>ppt_x</p:attrName>
                                          <p:attrName>ppt_y</p:attrName>
                                        </p:attrNameLst>
                                      </p:cBhvr>
                                      <p:rCtr x="920" y="-2361"/>
                                    </p:animMotion>
                                  </p:childTnLst>
                                </p:cTn>
                              </p:par>
                            </p:childTnLst>
                          </p:cTn>
                        </p:par>
                      </p:childTnLst>
                    </p:cTn>
                  </p:par>
                  <p:par>
                    <p:cTn id="24" fill="hold">
                      <p:stCondLst>
                        <p:cond delay="indefinite"/>
                      </p:stCondLst>
                      <p:childTnLst>
                        <p:par>
                          <p:cTn id="25" fill="hold">
                            <p:stCondLst>
                              <p:cond delay="0"/>
                            </p:stCondLst>
                            <p:childTnLst>
                              <p:par>
                                <p:cTn id="26" presetID="49" presetClass="path" presetSubtype="0" accel="50000" decel="50000" fill="hold" grpId="1" nodeType="clickEffect">
                                  <p:stCondLst>
                                    <p:cond delay="0"/>
                                  </p:stCondLst>
                                  <p:childTnLst>
                                    <p:animMotion origin="layout" path="M -0.00139 3.7037E-7 L -0.01857 0.04722 " pathEditMode="relative" rAng="0" ptsTypes="AA">
                                      <p:cBhvr>
                                        <p:cTn id="27" dur="2000" fill="hold"/>
                                        <p:tgtEl>
                                          <p:spTgt spid="30"/>
                                        </p:tgtEl>
                                        <p:attrNameLst>
                                          <p:attrName>ppt_x</p:attrName>
                                          <p:attrName>ppt_y</p:attrName>
                                        </p:attrNameLst>
                                      </p:cBhvr>
                                      <p:rCtr x="-868" y="2361"/>
                                    </p:animMotion>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animBg="1"/>
      <p:bldP spid="30" grpId="1" animBg="1"/>
      <p:bldP spid="17" grpId="0"/>
      <p:bldP spid="24" grpId="0" animBg="1"/>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431540" y="809419"/>
            <a:ext cx="8532948" cy="2539538"/>
          </a:xfrm>
          <a:prstGeom prst="rect">
            <a:avLst/>
          </a:prstGeom>
        </p:spPr>
      </p:pic>
      <p:sp>
        <p:nvSpPr>
          <p:cNvPr id="3" name="文本框 2"/>
          <p:cNvSpPr txBox="1"/>
          <p:nvPr/>
        </p:nvSpPr>
        <p:spPr>
          <a:xfrm>
            <a:off x="179512" y="224644"/>
            <a:ext cx="2016224" cy="584775"/>
          </a:xfrm>
          <a:prstGeom prst="rect">
            <a:avLst/>
          </a:prstGeom>
          <a:noFill/>
        </p:spPr>
        <p:txBody>
          <a:bodyPr wrap="square" rtlCol="0">
            <a:spAutoFit/>
          </a:bodyPr>
          <a:lstStyle/>
          <a:p>
            <a:pPr algn="l"/>
            <a:r>
              <a:rPr lang="zh-CN" altLang="en-US" sz="32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例：</a:t>
            </a:r>
            <a:endParaRPr lang="zh-CN" altLang="en-US" sz="32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48" name="Text Box 7"/>
          <p:cNvSpPr txBox="1">
            <a:spLocks noChangeArrowheads="1"/>
          </p:cNvSpPr>
          <p:nvPr/>
        </p:nvSpPr>
        <p:spPr bwMode="auto">
          <a:xfrm>
            <a:off x="431540" y="3365911"/>
            <a:ext cx="8327565" cy="3539430"/>
          </a:xfrm>
          <a:prstGeom prst="rect">
            <a:avLst/>
          </a:prstGeom>
          <a:noFill/>
          <a:ln w="9525">
            <a:noFill/>
            <a:miter lim="800000"/>
            <a:headEnd/>
            <a:tailEnd/>
          </a:ln>
          <a:effectLst/>
        </p:spPr>
        <p:txBody>
          <a:bodyPr wrap="square">
            <a:spAutoFit/>
          </a:bodyPr>
          <a:lstStyle/>
          <a:p>
            <a:pPr algn="l">
              <a:spcBef>
                <a:spcPct val="25000"/>
              </a:spcBef>
              <a:buClr>
                <a:srgbClr val="C00000"/>
              </a:buClr>
            </a:pPr>
            <a:r>
              <a:rPr lang="zh-CN" altLang="en-US" sz="3200" b="1" dirty="0" smtClean="0">
                <a:solidFill>
                  <a:srgbClr val="000000"/>
                </a:solidFill>
                <a:latin typeface="华文楷体" pitchFamily="2" charset="-122"/>
                <a:ea typeface="华文楷体" pitchFamily="2" charset="-122"/>
              </a:rPr>
              <a:t>效率：</a:t>
            </a:r>
            <a:endParaRPr lang="en-US" altLang="zh-CN" sz="3200" b="1" dirty="0" smtClean="0">
              <a:solidFill>
                <a:srgbClr val="000000"/>
              </a:solidFill>
              <a:latin typeface="华文楷体" pitchFamily="2" charset="-122"/>
              <a:ea typeface="华文楷体" pitchFamily="2" charset="-122"/>
            </a:endParaRPr>
          </a:p>
          <a:p>
            <a:pPr marL="342900" indent="-342900" algn="l">
              <a:spcBef>
                <a:spcPct val="25000"/>
              </a:spcBef>
              <a:buFont typeface="Wingdings" panose="05000000000000000000" pitchFamily="2" charset="2"/>
              <a:buChar char="Ø"/>
            </a:pPr>
            <a:r>
              <a:rPr lang="en-US" altLang="zh-CN" sz="2400" b="1" dirty="0" smtClean="0">
                <a:solidFill>
                  <a:srgbClr val="000000"/>
                </a:solidFill>
                <a:latin typeface="华文楷体" pitchFamily="2" charset="-122"/>
                <a:ea typeface="华文楷体" pitchFamily="2" charset="-122"/>
              </a:rPr>
              <a:t>e</a:t>
            </a:r>
            <a:r>
              <a:rPr lang="zh-CN" altLang="en-US" sz="2400" b="1" dirty="0" smtClean="0">
                <a:solidFill>
                  <a:srgbClr val="000000"/>
                </a:solidFill>
                <a:latin typeface="华文楷体" pitchFamily="2" charset="-122"/>
                <a:ea typeface="华文楷体" pitchFamily="2" charset="-122"/>
              </a:rPr>
              <a:t>与父亲的交换，每次只需</a:t>
            </a:r>
            <a:r>
              <a:rPr lang="en-US" altLang="zh-CN" sz="2400" b="1" dirty="0" smtClean="0">
                <a:solidFill>
                  <a:srgbClr val="000000"/>
                </a:solidFill>
                <a:latin typeface="华文楷体" pitchFamily="2" charset="-122"/>
                <a:ea typeface="华文楷体" pitchFamily="2" charset="-122"/>
              </a:rPr>
              <a:t>o(1)</a:t>
            </a:r>
            <a:r>
              <a:rPr lang="zh-CN" altLang="en-US" sz="2400" b="1" dirty="0" smtClean="0">
                <a:solidFill>
                  <a:srgbClr val="000000"/>
                </a:solidFill>
                <a:latin typeface="华文楷体" pitchFamily="2" charset="-122"/>
                <a:ea typeface="华文楷体" pitchFamily="2" charset="-122"/>
              </a:rPr>
              <a:t>时间，且每经过一次交换，</a:t>
            </a:r>
            <a:r>
              <a:rPr lang="en-US" altLang="zh-CN" sz="2400" b="1" dirty="0" smtClean="0">
                <a:solidFill>
                  <a:srgbClr val="000000"/>
                </a:solidFill>
                <a:latin typeface="华文楷体" pitchFamily="2" charset="-122"/>
                <a:ea typeface="华文楷体" pitchFamily="2" charset="-122"/>
              </a:rPr>
              <a:t>e</a:t>
            </a:r>
            <a:r>
              <a:rPr lang="zh-CN" altLang="en-US" sz="2400" b="1" dirty="0" smtClean="0">
                <a:solidFill>
                  <a:srgbClr val="000000"/>
                </a:solidFill>
                <a:latin typeface="华文楷体" pitchFamily="2" charset="-122"/>
                <a:ea typeface="华文楷体" pitchFamily="2" charset="-122"/>
              </a:rPr>
              <a:t>都会上升一层；</a:t>
            </a:r>
            <a:endParaRPr lang="en-US" altLang="zh-CN" sz="2400" b="1" dirty="0" smtClean="0">
              <a:solidFill>
                <a:srgbClr val="000000"/>
              </a:solidFill>
              <a:latin typeface="华文楷体" pitchFamily="2" charset="-122"/>
              <a:ea typeface="华文楷体" pitchFamily="2" charset="-122"/>
            </a:endParaRPr>
          </a:p>
          <a:p>
            <a:pPr marL="342900" indent="-342900" algn="l">
              <a:spcBef>
                <a:spcPct val="25000"/>
              </a:spcBef>
              <a:buFont typeface="Wingdings" panose="05000000000000000000" pitchFamily="2" charset="2"/>
              <a:buChar char="Ø"/>
            </a:pPr>
            <a:r>
              <a:rPr lang="zh-CN" altLang="en-US" sz="2400" b="1" dirty="0" smtClean="0">
                <a:solidFill>
                  <a:srgbClr val="000000"/>
                </a:solidFill>
                <a:latin typeface="华文楷体" pitchFamily="2" charset="-122"/>
                <a:ea typeface="华文楷体" pitchFamily="2" charset="-122"/>
              </a:rPr>
              <a:t>在插入新节点</a:t>
            </a:r>
            <a:r>
              <a:rPr lang="en-US" altLang="zh-CN" sz="2400" b="1" dirty="0" smtClean="0">
                <a:solidFill>
                  <a:srgbClr val="000000"/>
                </a:solidFill>
                <a:latin typeface="华文楷体" pitchFamily="2" charset="-122"/>
                <a:ea typeface="华文楷体" pitchFamily="2" charset="-122"/>
              </a:rPr>
              <a:t>e</a:t>
            </a:r>
            <a:r>
              <a:rPr lang="zh-CN" altLang="en-US" sz="2400" b="1" dirty="0" smtClean="0">
                <a:solidFill>
                  <a:srgbClr val="000000"/>
                </a:solidFill>
                <a:latin typeface="华文楷体" pitchFamily="2" charset="-122"/>
                <a:ea typeface="华文楷体" pitchFamily="2" charset="-122"/>
              </a:rPr>
              <a:t>的整个过程中，只有</a:t>
            </a:r>
            <a:r>
              <a:rPr lang="en-US" altLang="zh-CN" sz="2400" b="1" dirty="0" smtClean="0">
                <a:solidFill>
                  <a:srgbClr val="000000"/>
                </a:solidFill>
                <a:latin typeface="华文楷体" pitchFamily="2" charset="-122"/>
                <a:ea typeface="华文楷体" pitchFamily="2" charset="-122"/>
              </a:rPr>
              <a:t>e</a:t>
            </a:r>
            <a:r>
              <a:rPr lang="zh-CN" altLang="en-US" sz="2400" b="1" dirty="0" smtClean="0">
                <a:solidFill>
                  <a:srgbClr val="000000"/>
                </a:solidFill>
                <a:latin typeface="华文楷体" pitchFamily="2" charset="-122"/>
                <a:ea typeface="华文楷体" pitchFamily="2" charset="-122"/>
              </a:rPr>
              <a:t>的祖先们才有可能需要参与交换；</a:t>
            </a:r>
            <a:endParaRPr lang="en-US" altLang="zh-CN" sz="2400" b="1" dirty="0" smtClean="0">
              <a:solidFill>
                <a:srgbClr val="000000"/>
              </a:solidFill>
              <a:latin typeface="华文楷体" pitchFamily="2" charset="-122"/>
              <a:ea typeface="华文楷体" pitchFamily="2" charset="-122"/>
            </a:endParaRPr>
          </a:p>
          <a:p>
            <a:pPr marL="342900" indent="-342900" algn="l">
              <a:spcBef>
                <a:spcPct val="25000"/>
              </a:spcBef>
              <a:buFont typeface="Wingdings" panose="05000000000000000000" pitchFamily="2" charset="2"/>
              <a:buChar char="Ø"/>
            </a:pPr>
            <a:r>
              <a:rPr lang="zh-CN" altLang="en-US" sz="2400" b="1" dirty="0" smtClean="0">
                <a:solidFill>
                  <a:srgbClr val="000000"/>
                </a:solidFill>
                <a:latin typeface="华文楷体" pitchFamily="2" charset="-122"/>
                <a:ea typeface="华文楷体" pitchFamily="2" charset="-122"/>
              </a:rPr>
              <a:t>堆是一棵完全树，必平衡，故</a:t>
            </a:r>
            <a:r>
              <a:rPr lang="en-US" altLang="zh-CN" sz="2400" b="1" dirty="0" smtClean="0">
                <a:solidFill>
                  <a:srgbClr val="000000"/>
                </a:solidFill>
                <a:latin typeface="华文楷体" pitchFamily="2" charset="-122"/>
                <a:ea typeface="华文楷体" pitchFamily="2" charset="-122"/>
              </a:rPr>
              <a:t>e</a:t>
            </a:r>
            <a:r>
              <a:rPr lang="zh-CN" altLang="en-US" sz="2400" b="1" dirty="0" smtClean="0">
                <a:solidFill>
                  <a:srgbClr val="000000"/>
                </a:solidFill>
                <a:latin typeface="华文楷体" pitchFamily="2" charset="-122"/>
                <a:ea typeface="华文楷体" pitchFamily="2" charset="-122"/>
              </a:rPr>
              <a:t>的祖先至多</a:t>
            </a:r>
            <a:r>
              <a:rPr lang="en-US" altLang="zh-CN" sz="2400" b="1" dirty="0" smtClean="0">
                <a:solidFill>
                  <a:srgbClr val="000000"/>
                </a:solidFill>
                <a:latin typeface="华文楷体" pitchFamily="2" charset="-122"/>
                <a:ea typeface="华文楷体" pitchFamily="2" charset="-122"/>
              </a:rPr>
              <a:t>o(</a:t>
            </a:r>
            <a:r>
              <a:rPr lang="en-US" altLang="zh-CN" sz="2400" b="1" dirty="0" err="1" smtClean="0">
                <a:solidFill>
                  <a:srgbClr val="000000"/>
                </a:solidFill>
                <a:latin typeface="华文楷体" pitchFamily="2" charset="-122"/>
                <a:ea typeface="华文楷体" pitchFamily="2" charset="-122"/>
              </a:rPr>
              <a:t>logn</a:t>
            </a:r>
            <a:r>
              <a:rPr lang="en-US" altLang="zh-CN" sz="2400" b="1" dirty="0" smtClean="0">
                <a:solidFill>
                  <a:srgbClr val="000000"/>
                </a:solidFill>
                <a:latin typeface="华文楷体" pitchFamily="2" charset="-122"/>
                <a:ea typeface="华文楷体" pitchFamily="2" charset="-122"/>
              </a:rPr>
              <a:t>)</a:t>
            </a:r>
          </a:p>
          <a:p>
            <a:pPr marL="361950" indent="-361950" algn="l">
              <a:spcBef>
                <a:spcPct val="25000"/>
              </a:spcBef>
              <a:buClr>
                <a:srgbClr val="C00000"/>
              </a:buClr>
            </a:pPr>
            <a:r>
              <a:rPr lang="en-US" altLang="zh-CN" sz="2400" b="1" dirty="0" smtClean="0">
                <a:solidFill>
                  <a:srgbClr val="000000"/>
                </a:solidFill>
                <a:latin typeface="华文楷体" pitchFamily="2" charset="-122"/>
                <a:ea typeface="华文楷体" pitchFamily="2" charset="-122"/>
              </a:rPr>
              <a:t>∴ </a:t>
            </a:r>
            <a:r>
              <a:rPr lang="zh-CN" altLang="en-US" sz="2400" b="1" dirty="0" smtClean="0">
                <a:solidFill>
                  <a:srgbClr val="000000"/>
                </a:solidFill>
                <a:latin typeface="华文楷体" pitchFamily="2" charset="-122"/>
                <a:ea typeface="华文楷体" pitchFamily="2" charset="-122"/>
              </a:rPr>
              <a:t>通过上滤，可在</a:t>
            </a:r>
            <a:r>
              <a:rPr lang="en-US" altLang="zh-CN" sz="2400" b="1" dirty="0" smtClean="0">
                <a:solidFill>
                  <a:srgbClr val="000000"/>
                </a:solidFill>
                <a:latin typeface="华文楷体" pitchFamily="2" charset="-122"/>
                <a:ea typeface="华文楷体" pitchFamily="2" charset="-122"/>
              </a:rPr>
              <a:t>O(</a:t>
            </a:r>
            <a:r>
              <a:rPr lang="en-US" altLang="zh-CN" sz="2400" b="1" dirty="0" err="1" smtClean="0">
                <a:solidFill>
                  <a:srgbClr val="000000"/>
                </a:solidFill>
                <a:latin typeface="华文楷体" pitchFamily="2" charset="-122"/>
                <a:ea typeface="华文楷体" pitchFamily="2" charset="-122"/>
              </a:rPr>
              <a:t>logn</a:t>
            </a:r>
            <a:r>
              <a:rPr lang="en-US" altLang="zh-CN" sz="2400" b="1" dirty="0" smtClean="0">
                <a:solidFill>
                  <a:srgbClr val="000000"/>
                </a:solidFill>
                <a:latin typeface="华文楷体" pitchFamily="2" charset="-122"/>
                <a:ea typeface="华文楷体" pitchFamily="2" charset="-122"/>
              </a:rPr>
              <a:t>)</a:t>
            </a:r>
            <a:r>
              <a:rPr lang="zh-CN" altLang="en-US" sz="2400" b="1" dirty="0" smtClean="0">
                <a:solidFill>
                  <a:srgbClr val="000000"/>
                </a:solidFill>
                <a:latin typeface="华文楷体" pitchFamily="2" charset="-122"/>
                <a:ea typeface="华文楷体" pitchFamily="2" charset="-122"/>
              </a:rPr>
              <a:t>时间内插入一个新节点，并整体地重新调整为堆。</a:t>
            </a:r>
            <a:endParaRPr lang="en-US" altLang="zh-CN" sz="24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4193628707"/>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
          <p:cNvSpPr txBox="1">
            <a:spLocks noChangeArrowheads="1"/>
          </p:cNvSpPr>
          <p:nvPr/>
        </p:nvSpPr>
        <p:spPr bwMode="auto">
          <a:xfrm>
            <a:off x="-13490" y="116112"/>
            <a:ext cx="9011970" cy="584775"/>
          </a:xfrm>
          <a:prstGeom prst="rect">
            <a:avLst/>
          </a:prstGeom>
          <a:noFill/>
          <a:ln w="9525">
            <a:noFill/>
            <a:miter lim="800000"/>
            <a:headEnd/>
            <a:tailEnd/>
          </a:ln>
          <a:effectLst/>
        </p:spPr>
        <p:txBody>
          <a:bodyPr wrap="square">
            <a:spAutoFit/>
          </a:bodyPr>
          <a:lstStyle/>
          <a:p>
            <a:pPr algn="l">
              <a:spcBef>
                <a:spcPct val="25000"/>
              </a:spcBef>
              <a:buClr>
                <a:srgbClr val="C00000"/>
              </a:buClr>
            </a:pPr>
            <a:r>
              <a:rPr lang="zh-CN" altLang="en-US" sz="3200" b="1" dirty="0" smtClean="0">
                <a:solidFill>
                  <a:srgbClr val="000000"/>
                </a:solidFill>
                <a:effectLst>
                  <a:outerShdw blurRad="38100" dist="38100" dir="2700000" algn="tl">
                    <a:srgbClr val="000000">
                      <a:alpha val="43137"/>
                    </a:srgbClr>
                  </a:outerShdw>
                </a:effectLst>
                <a:latin typeface="华文楷体" pitchFamily="2" charset="-122"/>
                <a:ea typeface="华文楷体" pitchFamily="2" charset="-122"/>
              </a:rPr>
              <a:t>实现</a:t>
            </a:r>
            <a:r>
              <a:rPr lang="en-US" altLang="zh-CN" sz="3200" b="1" dirty="0" smtClean="0">
                <a:solidFill>
                  <a:srgbClr val="000000"/>
                </a:solidFill>
                <a:effectLst>
                  <a:outerShdw blurRad="38100" dist="38100" dir="2700000" algn="tl">
                    <a:srgbClr val="000000">
                      <a:alpha val="43137"/>
                    </a:srgbClr>
                  </a:outerShdw>
                </a:effectLst>
                <a:latin typeface="华文楷体" pitchFamily="2" charset="-122"/>
                <a:ea typeface="华文楷体" pitchFamily="2" charset="-122"/>
              </a:rPr>
              <a:t>——</a:t>
            </a:r>
            <a:r>
              <a:rPr lang="zh-CN" altLang="en-US" sz="3200" b="1" dirty="0" smtClean="0">
                <a:solidFill>
                  <a:srgbClr val="000000"/>
                </a:solidFill>
                <a:effectLst>
                  <a:outerShdw blurRad="38100" dist="38100" dir="2700000" algn="tl">
                    <a:srgbClr val="000000">
                      <a:alpha val="43137"/>
                    </a:srgbClr>
                  </a:outerShdw>
                </a:effectLst>
                <a:latin typeface="华文楷体" pitchFamily="2" charset="-122"/>
                <a:ea typeface="华文楷体" pitchFamily="2" charset="-122"/>
              </a:rPr>
              <a:t>插入与上滤</a:t>
            </a:r>
            <a:endParaRPr lang="en-US" altLang="zh-CN" sz="3200" b="1" dirty="0" smtClean="0">
              <a:solidFill>
                <a:srgbClr val="000000"/>
              </a:solidFill>
              <a:effectLst>
                <a:outerShdw blurRad="38100" dist="38100" dir="2700000" algn="tl">
                  <a:srgbClr val="000000">
                    <a:alpha val="43137"/>
                  </a:srgbClr>
                </a:outerShdw>
              </a:effectLst>
              <a:latin typeface="华文楷体" pitchFamily="2" charset="-122"/>
              <a:ea typeface="华文楷体" pitchFamily="2" charset="-122"/>
            </a:endParaRPr>
          </a:p>
        </p:txBody>
      </p:sp>
      <p:sp>
        <p:nvSpPr>
          <p:cNvPr id="4" name="Text Box 7"/>
          <p:cNvSpPr txBox="1">
            <a:spLocks noChangeArrowheads="1"/>
          </p:cNvSpPr>
          <p:nvPr/>
        </p:nvSpPr>
        <p:spPr bwMode="auto">
          <a:xfrm>
            <a:off x="-13490" y="841350"/>
            <a:ext cx="9011970" cy="5539978"/>
          </a:xfrm>
          <a:prstGeom prst="rect">
            <a:avLst/>
          </a:prstGeom>
          <a:noFill/>
          <a:ln w="9525">
            <a:noFill/>
            <a:miter lim="800000"/>
            <a:headEnd/>
            <a:tailEnd/>
          </a:ln>
          <a:effectLst/>
        </p:spPr>
        <p:txBody>
          <a:bodyPr wrap="square">
            <a:spAutoFit/>
          </a:bodyPr>
          <a:lstStyle/>
          <a:p>
            <a:pPr algn="l">
              <a:spcBef>
                <a:spcPct val="25000"/>
              </a:spcBef>
              <a:buClr>
                <a:srgbClr val="C00000"/>
              </a:buClr>
            </a:pP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Insert(</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Sqlist</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&amp;heap,   </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RedType</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e){</a:t>
            </a:r>
          </a:p>
          <a:p>
            <a:pPr algn="l">
              <a:spcBef>
                <a:spcPct val="25000"/>
              </a:spcBef>
              <a:buClr>
                <a:srgbClr val="C00000"/>
              </a:buClr>
            </a:pP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heap.r</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heap.length</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 e;         </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heap.length</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 1;</a:t>
            </a:r>
            <a:endParaRPr lang="en-US" altLang="zh-CN" sz="2400" b="1" dirty="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endParaRPr>
          </a:p>
          <a:p>
            <a:pPr algn="l">
              <a:spcBef>
                <a:spcPct val="25000"/>
              </a:spcBef>
              <a:buClr>
                <a:srgbClr val="C00000"/>
              </a:buClr>
            </a:pP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percolateUp</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(heap, </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heap.length</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a:t>
            </a:r>
          </a:p>
          <a:p>
            <a:pPr algn="l">
              <a:spcBef>
                <a:spcPct val="25000"/>
              </a:spcBef>
              <a:buClr>
                <a:srgbClr val="C00000"/>
              </a:buClr>
            </a:pP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a:t>
            </a:r>
          </a:p>
          <a:p>
            <a:pPr algn="l">
              <a:spcBef>
                <a:spcPct val="25000"/>
              </a:spcBef>
              <a:buClr>
                <a:srgbClr val="C00000"/>
              </a:buClr>
            </a:pPr>
            <a:endPar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endParaRPr>
          </a:p>
          <a:p>
            <a:pPr algn="l">
              <a:spcBef>
                <a:spcPct val="25000"/>
              </a:spcBef>
              <a:buClr>
                <a:srgbClr val="C00000"/>
              </a:buClr>
            </a:pP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percolateUp</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Sqlist</a:t>
            </a:r>
            <a:r>
              <a:rPr lang="en-US" altLang="zh-CN" sz="2400" b="1" dirty="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&amp;heap, </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int</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i</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a:t>
            </a:r>
          </a:p>
          <a:p>
            <a:pPr algn="l">
              <a:spcBef>
                <a:spcPct val="25000"/>
              </a:spcBef>
              <a:buClr>
                <a:srgbClr val="C00000"/>
              </a:buClr>
            </a:pPr>
            <a:r>
              <a:rPr lang="en-US" altLang="zh-CN" sz="2400" b="1" dirty="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while ( </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ParentValid</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i</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a:t>
            </a:r>
          </a:p>
          <a:p>
            <a:pPr algn="l">
              <a:spcBef>
                <a:spcPct val="25000"/>
              </a:spcBef>
              <a:buClr>
                <a:srgbClr val="C00000"/>
              </a:buClr>
            </a:pP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j = Parent</a:t>
            </a:r>
            <a:r>
              <a:rPr lang="zh-CN" altLang="en-US"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i</a:t>
            </a:r>
            <a:r>
              <a:rPr lang="zh-CN" altLang="en-US"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a:t>
            </a:r>
            <a:endPar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endParaRPr>
          </a:p>
          <a:p>
            <a:pPr algn="l">
              <a:spcBef>
                <a:spcPct val="25000"/>
              </a:spcBef>
              <a:buClr>
                <a:srgbClr val="C00000"/>
              </a:buClr>
            </a:pPr>
            <a:r>
              <a:rPr lang="en-US" altLang="zh-CN" sz="2400" b="1" dirty="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if ( </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heap.r</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i</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].key &gt; </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heap.r</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[j].key )  break;</a:t>
            </a:r>
          </a:p>
          <a:p>
            <a:pPr algn="l">
              <a:spcBef>
                <a:spcPct val="25000"/>
              </a:spcBef>
              <a:buClr>
                <a:srgbClr val="C00000"/>
              </a:buClr>
            </a:pPr>
            <a:r>
              <a:rPr lang="en-US" altLang="zh-CN" sz="2400" b="1" dirty="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swap(</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heap.r</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i</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heap.r</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[j]);  </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i</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 j;</a:t>
            </a:r>
            <a:endParaRPr lang="en-US" altLang="zh-CN" sz="2400" b="1" dirty="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endParaRPr>
          </a:p>
          <a:p>
            <a:pPr algn="l">
              <a:spcBef>
                <a:spcPct val="25000"/>
              </a:spcBef>
              <a:buClr>
                <a:srgbClr val="C00000"/>
              </a:buClr>
            </a:pP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a:t>
            </a:r>
          </a:p>
          <a:p>
            <a:pPr algn="l">
              <a:spcBef>
                <a:spcPct val="25000"/>
              </a:spcBef>
              <a:buClr>
                <a:srgbClr val="C00000"/>
              </a:buClr>
            </a:pP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a:t>
            </a:r>
            <a:endParaRPr lang="en-US" altLang="zh-CN" sz="2400" b="1" dirty="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endParaRPr>
          </a:p>
        </p:txBody>
      </p:sp>
      <p:sp>
        <p:nvSpPr>
          <p:cNvPr id="5" name="矩形 4"/>
          <p:cNvSpPr/>
          <p:nvPr/>
        </p:nvSpPr>
        <p:spPr bwMode="auto">
          <a:xfrm>
            <a:off x="-13490" y="1301211"/>
            <a:ext cx="9157490" cy="504056"/>
          </a:xfrm>
          <a:prstGeom prst="rect">
            <a:avLst/>
          </a:prstGeom>
          <a:solidFill>
            <a:schemeClr val="accent1">
              <a:alpha val="3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6" name="矩形 5"/>
          <p:cNvSpPr/>
          <p:nvPr/>
        </p:nvSpPr>
        <p:spPr bwMode="auto">
          <a:xfrm>
            <a:off x="0" y="4072101"/>
            <a:ext cx="9144000" cy="2233665"/>
          </a:xfrm>
          <a:prstGeom prst="rect">
            <a:avLst/>
          </a:prstGeom>
          <a:solidFill>
            <a:srgbClr val="CCFF99">
              <a:alpha val="35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Tree>
    <p:extLst>
      <p:ext uri="{BB962C8B-B14F-4D97-AF65-F5344CB8AC3E}">
        <p14:creationId xmlns:p14="http://schemas.microsoft.com/office/powerpoint/2010/main" val="4213856920"/>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梯形 14"/>
          <p:cNvSpPr/>
          <p:nvPr/>
        </p:nvSpPr>
        <p:spPr bwMode="auto">
          <a:xfrm>
            <a:off x="7210551" y="2133617"/>
            <a:ext cx="822884" cy="306738"/>
          </a:xfrm>
          <a:custGeom>
            <a:avLst/>
            <a:gdLst>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748925"/>
              <a:gd name="connsiteY0" fmla="*/ 293290 h 293290"/>
              <a:gd name="connsiteX1" fmla="*/ 170814 w 748925"/>
              <a:gd name="connsiteY1" fmla="*/ 0 h 293290"/>
              <a:gd name="connsiteX2" fmla="*/ 678964 w 748925"/>
              <a:gd name="connsiteY2" fmla="*/ 0 h 293290"/>
              <a:gd name="connsiteX3" fmla="*/ 748925 w 748925"/>
              <a:gd name="connsiteY3" fmla="*/ 279843 h 293290"/>
              <a:gd name="connsiteX4" fmla="*/ 0 w 748925"/>
              <a:gd name="connsiteY4" fmla="*/ 293290 h 293290"/>
              <a:gd name="connsiteX0" fmla="*/ 0 w 748925"/>
              <a:gd name="connsiteY0" fmla="*/ 306737 h 306737"/>
              <a:gd name="connsiteX1" fmla="*/ 170814 w 748925"/>
              <a:gd name="connsiteY1" fmla="*/ 13447 h 306737"/>
              <a:gd name="connsiteX2" fmla="*/ 658793 w 748925"/>
              <a:gd name="connsiteY2" fmla="*/ 0 h 306737"/>
              <a:gd name="connsiteX3" fmla="*/ 748925 w 748925"/>
              <a:gd name="connsiteY3" fmla="*/ 293290 h 306737"/>
              <a:gd name="connsiteX4" fmla="*/ 0 w 748925"/>
              <a:gd name="connsiteY4" fmla="*/ 306737 h 306737"/>
              <a:gd name="connsiteX0" fmla="*/ 0 w 809437"/>
              <a:gd name="connsiteY0" fmla="*/ 306737 h 306737"/>
              <a:gd name="connsiteX1" fmla="*/ 170814 w 809437"/>
              <a:gd name="connsiteY1" fmla="*/ 13447 h 306737"/>
              <a:gd name="connsiteX2" fmla="*/ 658793 w 809437"/>
              <a:gd name="connsiteY2" fmla="*/ 0 h 306737"/>
              <a:gd name="connsiteX3" fmla="*/ 809437 w 809437"/>
              <a:gd name="connsiteY3" fmla="*/ 293290 h 306737"/>
              <a:gd name="connsiteX4" fmla="*/ 0 w 809437"/>
              <a:gd name="connsiteY4" fmla="*/ 306737 h 306737"/>
              <a:gd name="connsiteX0" fmla="*/ 0 w 809437"/>
              <a:gd name="connsiteY0" fmla="*/ 293290 h 293290"/>
              <a:gd name="connsiteX1" fmla="*/ 170814 w 809437"/>
              <a:gd name="connsiteY1" fmla="*/ 0 h 293290"/>
              <a:gd name="connsiteX2" fmla="*/ 658793 w 809437"/>
              <a:gd name="connsiteY2" fmla="*/ 6723 h 293290"/>
              <a:gd name="connsiteX3" fmla="*/ 809437 w 809437"/>
              <a:gd name="connsiteY3" fmla="*/ 279843 h 293290"/>
              <a:gd name="connsiteX4" fmla="*/ 0 w 809437"/>
              <a:gd name="connsiteY4" fmla="*/ 293290 h 293290"/>
              <a:gd name="connsiteX0" fmla="*/ 0 w 809437"/>
              <a:gd name="connsiteY0" fmla="*/ 293290 h 293290"/>
              <a:gd name="connsiteX1" fmla="*/ 170814 w 809437"/>
              <a:gd name="connsiteY1" fmla="*/ 0 h 293290"/>
              <a:gd name="connsiteX2" fmla="*/ 638622 w 809437"/>
              <a:gd name="connsiteY2" fmla="*/ 6723 h 293290"/>
              <a:gd name="connsiteX3" fmla="*/ 809437 w 809437"/>
              <a:gd name="connsiteY3" fmla="*/ 279843 h 293290"/>
              <a:gd name="connsiteX4" fmla="*/ 0 w 809437"/>
              <a:gd name="connsiteY4" fmla="*/ 293290 h 293290"/>
              <a:gd name="connsiteX0" fmla="*/ 0 w 822884"/>
              <a:gd name="connsiteY0" fmla="*/ 293290 h 293290"/>
              <a:gd name="connsiteX1" fmla="*/ 170814 w 822884"/>
              <a:gd name="connsiteY1" fmla="*/ 0 h 293290"/>
              <a:gd name="connsiteX2" fmla="*/ 638622 w 822884"/>
              <a:gd name="connsiteY2" fmla="*/ 6723 h 293290"/>
              <a:gd name="connsiteX3" fmla="*/ 822884 w 822884"/>
              <a:gd name="connsiteY3" fmla="*/ 286567 h 293290"/>
              <a:gd name="connsiteX4" fmla="*/ 0 w 822884"/>
              <a:gd name="connsiteY4" fmla="*/ 293290 h 293290"/>
              <a:gd name="connsiteX0" fmla="*/ 0 w 822884"/>
              <a:gd name="connsiteY0" fmla="*/ 300014 h 300014"/>
              <a:gd name="connsiteX1" fmla="*/ 170814 w 822884"/>
              <a:gd name="connsiteY1" fmla="*/ 6724 h 300014"/>
              <a:gd name="connsiteX2" fmla="*/ 638622 w 822884"/>
              <a:gd name="connsiteY2" fmla="*/ 0 h 300014"/>
              <a:gd name="connsiteX3" fmla="*/ 822884 w 822884"/>
              <a:gd name="connsiteY3" fmla="*/ 293291 h 300014"/>
              <a:gd name="connsiteX4" fmla="*/ 0 w 822884"/>
              <a:gd name="connsiteY4" fmla="*/ 300014 h 300014"/>
              <a:gd name="connsiteX0" fmla="*/ 0 w 822884"/>
              <a:gd name="connsiteY0" fmla="*/ 306738 h 306738"/>
              <a:gd name="connsiteX1" fmla="*/ 170814 w 822884"/>
              <a:gd name="connsiteY1" fmla="*/ 6724 h 306738"/>
              <a:gd name="connsiteX2" fmla="*/ 638622 w 822884"/>
              <a:gd name="connsiteY2" fmla="*/ 0 h 306738"/>
              <a:gd name="connsiteX3" fmla="*/ 822884 w 822884"/>
              <a:gd name="connsiteY3" fmla="*/ 293291 h 306738"/>
              <a:gd name="connsiteX4" fmla="*/ 0 w 822884"/>
              <a:gd name="connsiteY4" fmla="*/ 306738 h 306738"/>
              <a:gd name="connsiteX0" fmla="*/ 0 w 822884"/>
              <a:gd name="connsiteY0" fmla="*/ 306738 h 306738"/>
              <a:gd name="connsiteX1" fmla="*/ 184261 w 822884"/>
              <a:gd name="connsiteY1" fmla="*/ 20171 h 306738"/>
              <a:gd name="connsiteX2" fmla="*/ 638622 w 822884"/>
              <a:gd name="connsiteY2" fmla="*/ 0 h 306738"/>
              <a:gd name="connsiteX3" fmla="*/ 822884 w 822884"/>
              <a:gd name="connsiteY3" fmla="*/ 293291 h 306738"/>
              <a:gd name="connsiteX4" fmla="*/ 0 w 822884"/>
              <a:gd name="connsiteY4" fmla="*/ 306738 h 306738"/>
              <a:gd name="connsiteX0" fmla="*/ 0 w 822884"/>
              <a:gd name="connsiteY0" fmla="*/ 306738 h 306738"/>
              <a:gd name="connsiteX1" fmla="*/ 184261 w 822884"/>
              <a:gd name="connsiteY1" fmla="*/ 20171 h 306738"/>
              <a:gd name="connsiteX2" fmla="*/ 638622 w 822884"/>
              <a:gd name="connsiteY2" fmla="*/ 0 h 306738"/>
              <a:gd name="connsiteX3" fmla="*/ 822884 w 822884"/>
              <a:gd name="connsiteY3" fmla="*/ 293291 h 306738"/>
              <a:gd name="connsiteX4" fmla="*/ 0 w 822884"/>
              <a:gd name="connsiteY4" fmla="*/ 306738 h 306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884" h="306738">
                <a:moveTo>
                  <a:pt x="0" y="306738"/>
                </a:moveTo>
                <a:lnTo>
                  <a:pt x="184261" y="20171"/>
                </a:lnTo>
                <a:lnTo>
                  <a:pt x="638622" y="0"/>
                </a:lnTo>
                <a:lnTo>
                  <a:pt x="822884" y="293291"/>
                </a:lnTo>
                <a:lnTo>
                  <a:pt x="0" y="306738"/>
                </a:lnTo>
                <a:close/>
              </a:path>
            </a:pathLst>
          </a:custGeom>
          <a:solidFill>
            <a:srgbClr val="B4F2F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6" name="Text Box 7"/>
          <p:cNvSpPr txBox="1">
            <a:spLocks noChangeArrowheads="1"/>
          </p:cNvSpPr>
          <p:nvPr/>
        </p:nvSpPr>
        <p:spPr bwMode="auto">
          <a:xfrm>
            <a:off x="-13490" y="116112"/>
            <a:ext cx="9011970" cy="584775"/>
          </a:xfrm>
          <a:prstGeom prst="rect">
            <a:avLst/>
          </a:prstGeom>
          <a:noFill/>
          <a:ln w="9525">
            <a:noFill/>
            <a:miter lim="800000"/>
            <a:headEnd/>
            <a:tailEnd/>
          </a:ln>
          <a:effectLst/>
        </p:spPr>
        <p:txBody>
          <a:bodyPr wrap="square">
            <a:spAutoFit/>
          </a:bodyPr>
          <a:lstStyle/>
          <a:p>
            <a:pPr algn="l">
              <a:spcBef>
                <a:spcPct val="25000"/>
              </a:spcBef>
              <a:buClr>
                <a:srgbClr val="C00000"/>
              </a:buClr>
            </a:pPr>
            <a:r>
              <a:rPr lang="zh-CN" altLang="en-US" sz="3200" b="1" dirty="0" smtClean="0">
                <a:solidFill>
                  <a:srgbClr val="000000"/>
                </a:solidFill>
                <a:effectLst>
                  <a:outerShdw blurRad="38100" dist="38100" dir="2700000" algn="tl">
                    <a:srgbClr val="000000">
                      <a:alpha val="43137"/>
                    </a:srgbClr>
                  </a:outerShdw>
                </a:effectLst>
                <a:latin typeface="华文楷体" pitchFamily="2" charset="-122"/>
                <a:ea typeface="华文楷体" pitchFamily="2" charset="-122"/>
              </a:rPr>
              <a:t>完全二叉堆：删除</a:t>
            </a:r>
            <a:endParaRPr lang="en-US" altLang="zh-CN" sz="3200" b="1" dirty="0" smtClean="0">
              <a:solidFill>
                <a:srgbClr val="000000"/>
              </a:solidFill>
              <a:effectLst>
                <a:outerShdw blurRad="38100" dist="38100" dir="2700000" algn="tl">
                  <a:srgbClr val="000000">
                    <a:alpha val="43137"/>
                  </a:srgbClr>
                </a:outerShdw>
              </a:effectLst>
              <a:latin typeface="华文楷体" pitchFamily="2" charset="-122"/>
              <a:ea typeface="华文楷体" pitchFamily="2" charset="-122"/>
            </a:endParaRPr>
          </a:p>
        </p:txBody>
      </p:sp>
      <p:sp>
        <p:nvSpPr>
          <p:cNvPr id="7" name="Text Box 7"/>
          <p:cNvSpPr txBox="1">
            <a:spLocks noChangeArrowheads="1"/>
          </p:cNvSpPr>
          <p:nvPr/>
        </p:nvSpPr>
        <p:spPr bwMode="auto">
          <a:xfrm>
            <a:off x="323528" y="821244"/>
            <a:ext cx="8208912" cy="1846659"/>
          </a:xfrm>
          <a:prstGeom prst="rect">
            <a:avLst/>
          </a:prstGeom>
          <a:noFill/>
          <a:ln w="9525">
            <a:noFill/>
            <a:miter lim="800000"/>
            <a:headEnd/>
            <a:tailEnd/>
          </a:ln>
          <a:effectLst/>
        </p:spPr>
        <p:txBody>
          <a:bodyPr wrap="square">
            <a:spAutoFit/>
          </a:bodyPr>
          <a:lstStyle/>
          <a:p>
            <a:pPr algn="l">
              <a:spcBef>
                <a:spcPct val="25000"/>
              </a:spcBef>
              <a:buClr>
                <a:srgbClr val="C00000"/>
              </a:buClr>
            </a:pPr>
            <a:r>
              <a:rPr lang="zh-CN" altLang="en-US" sz="2400" b="1" dirty="0" smtClean="0">
                <a:solidFill>
                  <a:srgbClr val="008000"/>
                </a:solidFill>
                <a:latin typeface="华文楷体" pitchFamily="2" charset="-122"/>
                <a:ea typeface="华文楷体" pitchFamily="2" charset="-122"/>
              </a:rPr>
              <a:t>最大元素始终在堆顶，故删除只需</a:t>
            </a:r>
            <a:r>
              <a:rPr lang="en-US" altLang="zh-CN" sz="2400" b="1" dirty="0" smtClean="0">
                <a:solidFill>
                  <a:srgbClr val="008000"/>
                </a:solidFill>
                <a:latin typeface="华文楷体" pitchFamily="2" charset="-122"/>
                <a:ea typeface="华文楷体" pitchFamily="2" charset="-122"/>
              </a:rPr>
              <a:t>….</a:t>
            </a:r>
          </a:p>
          <a:p>
            <a:pPr marL="457200" indent="-457200" algn="l">
              <a:spcBef>
                <a:spcPct val="25000"/>
              </a:spcBef>
              <a:buClr>
                <a:srgbClr val="C00000"/>
              </a:buClr>
              <a:buFont typeface="Wingdings" panose="05000000000000000000" pitchFamily="2" charset="2"/>
              <a:buChar char="ü"/>
            </a:pPr>
            <a:r>
              <a:rPr lang="zh-CN" altLang="en-US" sz="2400" b="1" dirty="0" smtClean="0">
                <a:solidFill>
                  <a:srgbClr val="000000"/>
                </a:solidFill>
                <a:latin typeface="华文楷体" pitchFamily="2" charset="-122"/>
                <a:ea typeface="华文楷体" pitchFamily="2" charset="-122"/>
              </a:rPr>
              <a:t>摘除首元素，代之以末元素</a:t>
            </a:r>
            <a:r>
              <a:rPr lang="en-US" altLang="zh-CN" sz="2400" b="1" dirty="0" smtClean="0">
                <a:solidFill>
                  <a:srgbClr val="000000"/>
                </a:solidFill>
                <a:latin typeface="华文楷体" pitchFamily="2" charset="-122"/>
                <a:ea typeface="华文楷体" pitchFamily="2" charset="-122"/>
              </a:rPr>
              <a:t>e</a:t>
            </a:r>
          </a:p>
          <a:p>
            <a:pPr algn="l">
              <a:spcBef>
                <a:spcPct val="25000"/>
              </a:spcBef>
              <a:buClr>
                <a:srgbClr val="C00000"/>
              </a:buClr>
            </a:pPr>
            <a:r>
              <a:rPr lang="en-US" altLang="zh-CN" sz="2400" b="1" dirty="0">
                <a:solidFill>
                  <a:srgbClr val="000000"/>
                </a:solidFill>
                <a:latin typeface="华文楷体" pitchFamily="2" charset="-122"/>
                <a:ea typeface="华文楷体" pitchFamily="2" charset="-122"/>
              </a:rPr>
              <a:t> </a:t>
            </a:r>
            <a:r>
              <a:rPr lang="en-US" altLang="zh-CN" sz="2400" b="1" dirty="0" smtClean="0">
                <a:solidFill>
                  <a:srgbClr val="000000"/>
                </a:solidFill>
                <a:latin typeface="华文楷体" pitchFamily="2" charset="-122"/>
                <a:ea typeface="华文楷体" pitchFamily="2" charset="-122"/>
              </a:rPr>
              <a:t>     //</a:t>
            </a:r>
            <a:r>
              <a:rPr lang="zh-CN" altLang="en-US" sz="2400" b="1" dirty="0" smtClean="0">
                <a:solidFill>
                  <a:srgbClr val="000000"/>
                </a:solidFill>
                <a:latin typeface="华文楷体" pitchFamily="2" charset="-122"/>
                <a:ea typeface="华文楷体" pitchFamily="2" charset="-122"/>
              </a:rPr>
              <a:t>结构性自然保持，</a:t>
            </a:r>
            <a:endParaRPr lang="en-US" altLang="zh-CN" sz="2400" b="1" dirty="0" smtClean="0">
              <a:solidFill>
                <a:srgbClr val="000000"/>
              </a:solidFill>
              <a:latin typeface="华文楷体" pitchFamily="2" charset="-122"/>
              <a:ea typeface="华文楷体" pitchFamily="2" charset="-122"/>
            </a:endParaRPr>
          </a:p>
          <a:p>
            <a:pPr marL="457200" indent="-457200" algn="l">
              <a:spcBef>
                <a:spcPct val="25000"/>
              </a:spcBef>
              <a:buClr>
                <a:srgbClr val="C00000"/>
              </a:buClr>
              <a:buFont typeface="Wingdings" panose="05000000000000000000" pitchFamily="2" charset="2"/>
              <a:buChar char="ü"/>
            </a:pPr>
            <a:r>
              <a:rPr lang="zh-CN" altLang="en-US" sz="2400" b="1" dirty="0">
                <a:solidFill>
                  <a:srgbClr val="000000"/>
                </a:solidFill>
                <a:latin typeface="华文楷体" pitchFamily="2" charset="-122"/>
                <a:ea typeface="华文楷体" pitchFamily="2" charset="-122"/>
              </a:rPr>
              <a:t>那堆序性如何保持？</a:t>
            </a:r>
            <a:endParaRPr lang="en-US" altLang="zh-CN" sz="2400" b="1" dirty="0">
              <a:solidFill>
                <a:srgbClr val="000000"/>
              </a:solidFill>
              <a:latin typeface="华文楷体" pitchFamily="2" charset="-122"/>
              <a:ea typeface="华文楷体" pitchFamily="2" charset="-122"/>
            </a:endParaRPr>
          </a:p>
        </p:txBody>
      </p:sp>
      <p:sp>
        <p:nvSpPr>
          <p:cNvPr id="8" name="等腰三角形 7"/>
          <p:cNvSpPr/>
          <p:nvPr/>
        </p:nvSpPr>
        <p:spPr bwMode="auto">
          <a:xfrm>
            <a:off x="7390570" y="1808820"/>
            <a:ext cx="468052" cy="331521"/>
          </a:xfrm>
          <a:prstGeom prst="triangle">
            <a:avLst/>
          </a:prstGeom>
          <a:solidFill>
            <a:srgbClr val="B4F2F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grpSp>
        <p:nvGrpSpPr>
          <p:cNvPr id="29" name="组合 28"/>
          <p:cNvGrpSpPr/>
          <p:nvPr/>
        </p:nvGrpSpPr>
        <p:grpSpPr>
          <a:xfrm>
            <a:off x="7498655" y="1643174"/>
            <a:ext cx="239978" cy="246221"/>
            <a:chOff x="6780294" y="4926069"/>
            <a:chExt cx="239978" cy="246221"/>
          </a:xfrm>
        </p:grpSpPr>
        <p:sp>
          <p:nvSpPr>
            <p:cNvPr id="31" name="流程图: 联系 30"/>
            <p:cNvSpPr/>
            <p:nvPr/>
          </p:nvSpPr>
          <p:spPr bwMode="auto">
            <a:xfrm>
              <a:off x="6780294" y="4941168"/>
              <a:ext cx="239978" cy="216024"/>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32" name="文本框 31"/>
            <p:cNvSpPr txBox="1"/>
            <p:nvPr/>
          </p:nvSpPr>
          <p:spPr>
            <a:xfrm>
              <a:off x="6804248" y="4926069"/>
              <a:ext cx="216024" cy="246221"/>
            </a:xfrm>
            <a:prstGeom prst="rect">
              <a:avLst/>
            </a:prstGeom>
            <a:noFill/>
          </p:spPr>
          <p:txBody>
            <a:bodyPr wrap="square" lIns="0" tIns="0" rIns="0" bIns="0" rtlCol="0">
              <a:spAutoFit/>
            </a:bodyPr>
            <a:lstStyle/>
            <a:p>
              <a:r>
                <a:rPr lang="en-US" altLang="zh-CN" sz="1600" dirty="0" smtClean="0"/>
                <a:t>e</a:t>
              </a:r>
              <a:endParaRPr lang="zh-CN" altLang="en-US" sz="1600" dirty="0"/>
            </a:p>
          </p:txBody>
        </p:sp>
      </p:grpSp>
      <p:sp>
        <p:nvSpPr>
          <p:cNvPr id="16" name="梯形 14"/>
          <p:cNvSpPr/>
          <p:nvPr/>
        </p:nvSpPr>
        <p:spPr bwMode="auto">
          <a:xfrm>
            <a:off x="7002121" y="2433629"/>
            <a:ext cx="1239744" cy="313461"/>
          </a:xfrm>
          <a:custGeom>
            <a:avLst/>
            <a:gdLst>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748925"/>
              <a:gd name="connsiteY0" fmla="*/ 293290 h 293290"/>
              <a:gd name="connsiteX1" fmla="*/ 170814 w 748925"/>
              <a:gd name="connsiteY1" fmla="*/ 0 h 293290"/>
              <a:gd name="connsiteX2" fmla="*/ 678964 w 748925"/>
              <a:gd name="connsiteY2" fmla="*/ 0 h 293290"/>
              <a:gd name="connsiteX3" fmla="*/ 748925 w 748925"/>
              <a:gd name="connsiteY3" fmla="*/ 279843 h 293290"/>
              <a:gd name="connsiteX4" fmla="*/ 0 w 748925"/>
              <a:gd name="connsiteY4" fmla="*/ 293290 h 293290"/>
              <a:gd name="connsiteX0" fmla="*/ 0 w 748925"/>
              <a:gd name="connsiteY0" fmla="*/ 306737 h 306737"/>
              <a:gd name="connsiteX1" fmla="*/ 170814 w 748925"/>
              <a:gd name="connsiteY1" fmla="*/ 13447 h 306737"/>
              <a:gd name="connsiteX2" fmla="*/ 658793 w 748925"/>
              <a:gd name="connsiteY2" fmla="*/ 0 h 306737"/>
              <a:gd name="connsiteX3" fmla="*/ 748925 w 748925"/>
              <a:gd name="connsiteY3" fmla="*/ 293290 h 306737"/>
              <a:gd name="connsiteX4" fmla="*/ 0 w 748925"/>
              <a:gd name="connsiteY4" fmla="*/ 306737 h 306737"/>
              <a:gd name="connsiteX0" fmla="*/ 0 w 809437"/>
              <a:gd name="connsiteY0" fmla="*/ 306737 h 306737"/>
              <a:gd name="connsiteX1" fmla="*/ 170814 w 809437"/>
              <a:gd name="connsiteY1" fmla="*/ 13447 h 306737"/>
              <a:gd name="connsiteX2" fmla="*/ 658793 w 809437"/>
              <a:gd name="connsiteY2" fmla="*/ 0 h 306737"/>
              <a:gd name="connsiteX3" fmla="*/ 809437 w 809437"/>
              <a:gd name="connsiteY3" fmla="*/ 293290 h 306737"/>
              <a:gd name="connsiteX4" fmla="*/ 0 w 809437"/>
              <a:gd name="connsiteY4" fmla="*/ 306737 h 306737"/>
              <a:gd name="connsiteX0" fmla="*/ 0 w 809437"/>
              <a:gd name="connsiteY0" fmla="*/ 293290 h 293290"/>
              <a:gd name="connsiteX1" fmla="*/ 170814 w 809437"/>
              <a:gd name="connsiteY1" fmla="*/ 0 h 293290"/>
              <a:gd name="connsiteX2" fmla="*/ 658793 w 809437"/>
              <a:gd name="connsiteY2" fmla="*/ 6723 h 293290"/>
              <a:gd name="connsiteX3" fmla="*/ 809437 w 809437"/>
              <a:gd name="connsiteY3" fmla="*/ 279843 h 293290"/>
              <a:gd name="connsiteX4" fmla="*/ 0 w 809437"/>
              <a:gd name="connsiteY4" fmla="*/ 293290 h 293290"/>
              <a:gd name="connsiteX0" fmla="*/ 0 w 809437"/>
              <a:gd name="connsiteY0" fmla="*/ 293290 h 293290"/>
              <a:gd name="connsiteX1" fmla="*/ 170814 w 809437"/>
              <a:gd name="connsiteY1" fmla="*/ 0 h 293290"/>
              <a:gd name="connsiteX2" fmla="*/ 638622 w 809437"/>
              <a:gd name="connsiteY2" fmla="*/ 6723 h 293290"/>
              <a:gd name="connsiteX3" fmla="*/ 809437 w 809437"/>
              <a:gd name="connsiteY3" fmla="*/ 279843 h 293290"/>
              <a:gd name="connsiteX4" fmla="*/ 0 w 809437"/>
              <a:gd name="connsiteY4" fmla="*/ 293290 h 293290"/>
              <a:gd name="connsiteX0" fmla="*/ 0 w 856501"/>
              <a:gd name="connsiteY0" fmla="*/ 313460 h 313460"/>
              <a:gd name="connsiteX1" fmla="*/ 217878 w 856501"/>
              <a:gd name="connsiteY1" fmla="*/ 0 h 313460"/>
              <a:gd name="connsiteX2" fmla="*/ 685686 w 856501"/>
              <a:gd name="connsiteY2" fmla="*/ 6723 h 313460"/>
              <a:gd name="connsiteX3" fmla="*/ 856501 w 856501"/>
              <a:gd name="connsiteY3" fmla="*/ 279843 h 313460"/>
              <a:gd name="connsiteX4" fmla="*/ 0 w 856501"/>
              <a:gd name="connsiteY4" fmla="*/ 313460 h 313460"/>
              <a:gd name="connsiteX0" fmla="*/ 0 w 1212849"/>
              <a:gd name="connsiteY0" fmla="*/ 313460 h 313460"/>
              <a:gd name="connsiteX1" fmla="*/ 217878 w 1212849"/>
              <a:gd name="connsiteY1" fmla="*/ 0 h 313460"/>
              <a:gd name="connsiteX2" fmla="*/ 685686 w 1212849"/>
              <a:gd name="connsiteY2" fmla="*/ 6723 h 313460"/>
              <a:gd name="connsiteX3" fmla="*/ 1212849 w 1212849"/>
              <a:gd name="connsiteY3" fmla="*/ 286567 h 313460"/>
              <a:gd name="connsiteX4" fmla="*/ 0 w 1212849"/>
              <a:gd name="connsiteY4" fmla="*/ 313460 h 313460"/>
              <a:gd name="connsiteX0" fmla="*/ 0 w 1212849"/>
              <a:gd name="connsiteY0" fmla="*/ 313461 h 313461"/>
              <a:gd name="connsiteX1" fmla="*/ 217878 w 1212849"/>
              <a:gd name="connsiteY1" fmla="*/ 1 h 313461"/>
              <a:gd name="connsiteX2" fmla="*/ 1062204 w 1212849"/>
              <a:gd name="connsiteY2" fmla="*/ 0 h 313461"/>
              <a:gd name="connsiteX3" fmla="*/ 1212849 w 1212849"/>
              <a:gd name="connsiteY3" fmla="*/ 286568 h 313461"/>
              <a:gd name="connsiteX4" fmla="*/ 0 w 1212849"/>
              <a:gd name="connsiteY4" fmla="*/ 313461 h 313461"/>
              <a:gd name="connsiteX0" fmla="*/ 0 w 1246467"/>
              <a:gd name="connsiteY0" fmla="*/ 313461 h 313461"/>
              <a:gd name="connsiteX1" fmla="*/ 217878 w 1246467"/>
              <a:gd name="connsiteY1" fmla="*/ 1 h 313461"/>
              <a:gd name="connsiteX2" fmla="*/ 1062204 w 1246467"/>
              <a:gd name="connsiteY2" fmla="*/ 0 h 313461"/>
              <a:gd name="connsiteX3" fmla="*/ 1246467 w 1246467"/>
              <a:gd name="connsiteY3" fmla="*/ 293292 h 313461"/>
              <a:gd name="connsiteX4" fmla="*/ 0 w 1246467"/>
              <a:gd name="connsiteY4" fmla="*/ 313461 h 313461"/>
              <a:gd name="connsiteX0" fmla="*/ 0 w 1246467"/>
              <a:gd name="connsiteY0" fmla="*/ 313461 h 313461"/>
              <a:gd name="connsiteX1" fmla="*/ 217878 w 1246467"/>
              <a:gd name="connsiteY1" fmla="*/ 1 h 313461"/>
              <a:gd name="connsiteX2" fmla="*/ 1035310 w 1246467"/>
              <a:gd name="connsiteY2" fmla="*/ 0 h 313461"/>
              <a:gd name="connsiteX3" fmla="*/ 1246467 w 1246467"/>
              <a:gd name="connsiteY3" fmla="*/ 293292 h 313461"/>
              <a:gd name="connsiteX4" fmla="*/ 0 w 1246467"/>
              <a:gd name="connsiteY4" fmla="*/ 313461 h 313461"/>
              <a:gd name="connsiteX0" fmla="*/ 0 w 1239744"/>
              <a:gd name="connsiteY0" fmla="*/ 313461 h 313461"/>
              <a:gd name="connsiteX1" fmla="*/ 217878 w 1239744"/>
              <a:gd name="connsiteY1" fmla="*/ 1 h 313461"/>
              <a:gd name="connsiteX2" fmla="*/ 1035310 w 1239744"/>
              <a:gd name="connsiteY2" fmla="*/ 0 h 313461"/>
              <a:gd name="connsiteX3" fmla="*/ 1239744 w 1239744"/>
              <a:gd name="connsiteY3" fmla="*/ 293292 h 313461"/>
              <a:gd name="connsiteX4" fmla="*/ 0 w 1239744"/>
              <a:gd name="connsiteY4" fmla="*/ 313461 h 3134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9744" h="313461">
                <a:moveTo>
                  <a:pt x="0" y="313461"/>
                </a:moveTo>
                <a:lnTo>
                  <a:pt x="217878" y="1"/>
                </a:lnTo>
                <a:lnTo>
                  <a:pt x="1035310" y="0"/>
                </a:lnTo>
                <a:lnTo>
                  <a:pt x="1239744" y="293292"/>
                </a:lnTo>
                <a:lnTo>
                  <a:pt x="0" y="313461"/>
                </a:lnTo>
                <a:close/>
              </a:path>
            </a:pathLst>
          </a:custGeom>
          <a:solidFill>
            <a:srgbClr val="B4F2F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20" name="梯形 14"/>
          <p:cNvSpPr/>
          <p:nvPr/>
        </p:nvSpPr>
        <p:spPr bwMode="auto">
          <a:xfrm>
            <a:off x="6793691" y="2726919"/>
            <a:ext cx="1629708" cy="320185"/>
          </a:xfrm>
          <a:custGeom>
            <a:avLst/>
            <a:gdLst>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748925"/>
              <a:gd name="connsiteY0" fmla="*/ 293290 h 293290"/>
              <a:gd name="connsiteX1" fmla="*/ 170814 w 748925"/>
              <a:gd name="connsiteY1" fmla="*/ 0 h 293290"/>
              <a:gd name="connsiteX2" fmla="*/ 678964 w 748925"/>
              <a:gd name="connsiteY2" fmla="*/ 0 h 293290"/>
              <a:gd name="connsiteX3" fmla="*/ 748925 w 748925"/>
              <a:gd name="connsiteY3" fmla="*/ 279843 h 293290"/>
              <a:gd name="connsiteX4" fmla="*/ 0 w 748925"/>
              <a:gd name="connsiteY4" fmla="*/ 293290 h 293290"/>
              <a:gd name="connsiteX0" fmla="*/ 0 w 748925"/>
              <a:gd name="connsiteY0" fmla="*/ 306737 h 306737"/>
              <a:gd name="connsiteX1" fmla="*/ 170814 w 748925"/>
              <a:gd name="connsiteY1" fmla="*/ 13447 h 306737"/>
              <a:gd name="connsiteX2" fmla="*/ 658793 w 748925"/>
              <a:gd name="connsiteY2" fmla="*/ 0 h 306737"/>
              <a:gd name="connsiteX3" fmla="*/ 748925 w 748925"/>
              <a:gd name="connsiteY3" fmla="*/ 293290 h 306737"/>
              <a:gd name="connsiteX4" fmla="*/ 0 w 748925"/>
              <a:gd name="connsiteY4" fmla="*/ 306737 h 306737"/>
              <a:gd name="connsiteX0" fmla="*/ 0 w 809437"/>
              <a:gd name="connsiteY0" fmla="*/ 306737 h 306737"/>
              <a:gd name="connsiteX1" fmla="*/ 170814 w 809437"/>
              <a:gd name="connsiteY1" fmla="*/ 13447 h 306737"/>
              <a:gd name="connsiteX2" fmla="*/ 658793 w 809437"/>
              <a:gd name="connsiteY2" fmla="*/ 0 h 306737"/>
              <a:gd name="connsiteX3" fmla="*/ 809437 w 809437"/>
              <a:gd name="connsiteY3" fmla="*/ 293290 h 306737"/>
              <a:gd name="connsiteX4" fmla="*/ 0 w 809437"/>
              <a:gd name="connsiteY4" fmla="*/ 306737 h 306737"/>
              <a:gd name="connsiteX0" fmla="*/ 0 w 809437"/>
              <a:gd name="connsiteY0" fmla="*/ 293290 h 293290"/>
              <a:gd name="connsiteX1" fmla="*/ 170814 w 809437"/>
              <a:gd name="connsiteY1" fmla="*/ 0 h 293290"/>
              <a:gd name="connsiteX2" fmla="*/ 658793 w 809437"/>
              <a:gd name="connsiteY2" fmla="*/ 6723 h 293290"/>
              <a:gd name="connsiteX3" fmla="*/ 809437 w 809437"/>
              <a:gd name="connsiteY3" fmla="*/ 279843 h 293290"/>
              <a:gd name="connsiteX4" fmla="*/ 0 w 809437"/>
              <a:gd name="connsiteY4" fmla="*/ 293290 h 293290"/>
              <a:gd name="connsiteX0" fmla="*/ 0 w 809437"/>
              <a:gd name="connsiteY0" fmla="*/ 293290 h 293290"/>
              <a:gd name="connsiteX1" fmla="*/ 170814 w 809437"/>
              <a:gd name="connsiteY1" fmla="*/ 0 h 293290"/>
              <a:gd name="connsiteX2" fmla="*/ 638622 w 809437"/>
              <a:gd name="connsiteY2" fmla="*/ 6723 h 293290"/>
              <a:gd name="connsiteX3" fmla="*/ 809437 w 809437"/>
              <a:gd name="connsiteY3" fmla="*/ 279843 h 293290"/>
              <a:gd name="connsiteX4" fmla="*/ 0 w 809437"/>
              <a:gd name="connsiteY4" fmla="*/ 293290 h 293290"/>
              <a:gd name="connsiteX0" fmla="*/ 0 w 856501"/>
              <a:gd name="connsiteY0" fmla="*/ 313460 h 313460"/>
              <a:gd name="connsiteX1" fmla="*/ 217878 w 856501"/>
              <a:gd name="connsiteY1" fmla="*/ 0 h 313460"/>
              <a:gd name="connsiteX2" fmla="*/ 685686 w 856501"/>
              <a:gd name="connsiteY2" fmla="*/ 6723 h 313460"/>
              <a:gd name="connsiteX3" fmla="*/ 856501 w 856501"/>
              <a:gd name="connsiteY3" fmla="*/ 279843 h 313460"/>
              <a:gd name="connsiteX4" fmla="*/ 0 w 856501"/>
              <a:gd name="connsiteY4" fmla="*/ 313460 h 313460"/>
              <a:gd name="connsiteX0" fmla="*/ 0 w 1212849"/>
              <a:gd name="connsiteY0" fmla="*/ 313460 h 313460"/>
              <a:gd name="connsiteX1" fmla="*/ 217878 w 1212849"/>
              <a:gd name="connsiteY1" fmla="*/ 0 h 313460"/>
              <a:gd name="connsiteX2" fmla="*/ 685686 w 1212849"/>
              <a:gd name="connsiteY2" fmla="*/ 6723 h 313460"/>
              <a:gd name="connsiteX3" fmla="*/ 1212849 w 1212849"/>
              <a:gd name="connsiteY3" fmla="*/ 286567 h 313460"/>
              <a:gd name="connsiteX4" fmla="*/ 0 w 1212849"/>
              <a:gd name="connsiteY4" fmla="*/ 313460 h 313460"/>
              <a:gd name="connsiteX0" fmla="*/ 0 w 1212849"/>
              <a:gd name="connsiteY0" fmla="*/ 313461 h 313461"/>
              <a:gd name="connsiteX1" fmla="*/ 217878 w 1212849"/>
              <a:gd name="connsiteY1" fmla="*/ 1 h 313461"/>
              <a:gd name="connsiteX2" fmla="*/ 1062204 w 1212849"/>
              <a:gd name="connsiteY2" fmla="*/ 0 h 313461"/>
              <a:gd name="connsiteX3" fmla="*/ 1212849 w 1212849"/>
              <a:gd name="connsiteY3" fmla="*/ 286568 h 313461"/>
              <a:gd name="connsiteX4" fmla="*/ 0 w 1212849"/>
              <a:gd name="connsiteY4" fmla="*/ 313461 h 313461"/>
              <a:gd name="connsiteX0" fmla="*/ 0 w 1246467"/>
              <a:gd name="connsiteY0" fmla="*/ 313461 h 313461"/>
              <a:gd name="connsiteX1" fmla="*/ 217878 w 1246467"/>
              <a:gd name="connsiteY1" fmla="*/ 1 h 313461"/>
              <a:gd name="connsiteX2" fmla="*/ 1062204 w 1246467"/>
              <a:gd name="connsiteY2" fmla="*/ 0 h 313461"/>
              <a:gd name="connsiteX3" fmla="*/ 1246467 w 1246467"/>
              <a:gd name="connsiteY3" fmla="*/ 293292 h 313461"/>
              <a:gd name="connsiteX4" fmla="*/ 0 w 1246467"/>
              <a:gd name="connsiteY4" fmla="*/ 313461 h 313461"/>
              <a:gd name="connsiteX0" fmla="*/ 0 w 1246467"/>
              <a:gd name="connsiteY0" fmla="*/ 313461 h 313461"/>
              <a:gd name="connsiteX1" fmla="*/ 217878 w 1246467"/>
              <a:gd name="connsiteY1" fmla="*/ 1 h 313461"/>
              <a:gd name="connsiteX2" fmla="*/ 1035310 w 1246467"/>
              <a:gd name="connsiteY2" fmla="*/ 0 h 313461"/>
              <a:gd name="connsiteX3" fmla="*/ 1246467 w 1246467"/>
              <a:gd name="connsiteY3" fmla="*/ 293292 h 313461"/>
              <a:gd name="connsiteX4" fmla="*/ 0 w 1246467"/>
              <a:gd name="connsiteY4" fmla="*/ 313461 h 313461"/>
              <a:gd name="connsiteX0" fmla="*/ 0 w 1239744"/>
              <a:gd name="connsiteY0" fmla="*/ 313461 h 313461"/>
              <a:gd name="connsiteX1" fmla="*/ 217878 w 1239744"/>
              <a:gd name="connsiteY1" fmla="*/ 1 h 313461"/>
              <a:gd name="connsiteX2" fmla="*/ 1035310 w 1239744"/>
              <a:gd name="connsiteY2" fmla="*/ 0 h 313461"/>
              <a:gd name="connsiteX3" fmla="*/ 1239744 w 1239744"/>
              <a:gd name="connsiteY3" fmla="*/ 293292 h 313461"/>
              <a:gd name="connsiteX4" fmla="*/ 0 w 1239744"/>
              <a:gd name="connsiteY4" fmla="*/ 313461 h 313461"/>
              <a:gd name="connsiteX0" fmla="*/ 0 w 1629708"/>
              <a:gd name="connsiteY0" fmla="*/ 313461 h 313461"/>
              <a:gd name="connsiteX1" fmla="*/ 217878 w 1629708"/>
              <a:gd name="connsiteY1" fmla="*/ 1 h 313461"/>
              <a:gd name="connsiteX2" fmla="*/ 1035310 w 1629708"/>
              <a:gd name="connsiteY2" fmla="*/ 0 h 313461"/>
              <a:gd name="connsiteX3" fmla="*/ 1629708 w 1629708"/>
              <a:gd name="connsiteY3" fmla="*/ 293292 h 313461"/>
              <a:gd name="connsiteX4" fmla="*/ 0 w 1629708"/>
              <a:gd name="connsiteY4" fmla="*/ 313461 h 313461"/>
              <a:gd name="connsiteX0" fmla="*/ 0 w 1629708"/>
              <a:gd name="connsiteY0" fmla="*/ 333632 h 333632"/>
              <a:gd name="connsiteX1" fmla="*/ 217878 w 1629708"/>
              <a:gd name="connsiteY1" fmla="*/ 20172 h 333632"/>
              <a:gd name="connsiteX2" fmla="*/ 1465616 w 1629708"/>
              <a:gd name="connsiteY2" fmla="*/ 0 h 333632"/>
              <a:gd name="connsiteX3" fmla="*/ 1629708 w 1629708"/>
              <a:gd name="connsiteY3" fmla="*/ 313463 h 333632"/>
              <a:gd name="connsiteX4" fmla="*/ 0 w 1629708"/>
              <a:gd name="connsiteY4" fmla="*/ 333632 h 333632"/>
              <a:gd name="connsiteX0" fmla="*/ 0 w 1629708"/>
              <a:gd name="connsiteY0" fmla="*/ 320185 h 320185"/>
              <a:gd name="connsiteX1" fmla="*/ 217878 w 1629708"/>
              <a:gd name="connsiteY1" fmla="*/ 6725 h 320185"/>
              <a:gd name="connsiteX2" fmla="*/ 1445445 w 1629708"/>
              <a:gd name="connsiteY2" fmla="*/ 0 h 320185"/>
              <a:gd name="connsiteX3" fmla="*/ 1629708 w 1629708"/>
              <a:gd name="connsiteY3" fmla="*/ 300016 h 320185"/>
              <a:gd name="connsiteX4" fmla="*/ 0 w 1629708"/>
              <a:gd name="connsiteY4" fmla="*/ 320185 h 320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9708" h="320185">
                <a:moveTo>
                  <a:pt x="0" y="320185"/>
                </a:moveTo>
                <a:lnTo>
                  <a:pt x="217878" y="6725"/>
                </a:lnTo>
                <a:lnTo>
                  <a:pt x="1445445" y="0"/>
                </a:lnTo>
                <a:lnTo>
                  <a:pt x="1629708" y="300016"/>
                </a:lnTo>
                <a:lnTo>
                  <a:pt x="0" y="320185"/>
                </a:lnTo>
                <a:close/>
              </a:path>
            </a:pathLst>
          </a:custGeom>
          <a:solidFill>
            <a:srgbClr val="B4F2F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21" name="梯形 14"/>
          <p:cNvSpPr/>
          <p:nvPr/>
        </p:nvSpPr>
        <p:spPr bwMode="auto">
          <a:xfrm>
            <a:off x="6573714" y="3026931"/>
            <a:ext cx="2066738" cy="333632"/>
          </a:xfrm>
          <a:custGeom>
            <a:avLst/>
            <a:gdLst>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748925"/>
              <a:gd name="connsiteY0" fmla="*/ 293290 h 293290"/>
              <a:gd name="connsiteX1" fmla="*/ 170814 w 748925"/>
              <a:gd name="connsiteY1" fmla="*/ 0 h 293290"/>
              <a:gd name="connsiteX2" fmla="*/ 678964 w 748925"/>
              <a:gd name="connsiteY2" fmla="*/ 0 h 293290"/>
              <a:gd name="connsiteX3" fmla="*/ 748925 w 748925"/>
              <a:gd name="connsiteY3" fmla="*/ 279843 h 293290"/>
              <a:gd name="connsiteX4" fmla="*/ 0 w 748925"/>
              <a:gd name="connsiteY4" fmla="*/ 293290 h 293290"/>
              <a:gd name="connsiteX0" fmla="*/ 0 w 748925"/>
              <a:gd name="connsiteY0" fmla="*/ 306737 h 306737"/>
              <a:gd name="connsiteX1" fmla="*/ 170814 w 748925"/>
              <a:gd name="connsiteY1" fmla="*/ 13447 h 306737"/>
              <a:gd name="connsiteX2" fmla="*/ 658793 w 748925"/>
              <a:gd name="connsiteY2" fmla="*/ 0 h 306737"/>
              <a:gd name="connsiteX3" fmla="*/ 748925 w 748925"/>
              <a:gd name="connsiteY3" fmla="*/ 293290 h 306737"/>
              <a:gd name="connsiteX4" fmla="*/ 0 w 748925"/>
              <a:gd name="connsiteY4" fmla="*/ 306737 h 306737"/>
              <a:gd name="connsiteX0" fmla="*/ 0 w 809437"/>
              <a:gd name="connsiteY0" fmla="*/ 306737 h 306737"/>
              <a:gd name="connsiteX1" fmla="*/ 170814 w 809437"/>
              <a:gd name="connsiteY1" fmla="*/ 13447 h 306737"/>
              <a:gd name="connsiteX2" fmla="*/ 658793 w 809437"/>
              <a:gd name="connsiteY2" fmla="*/ 0 h 306737"/>
              <a:gd name="connsiteX3" fmla="*/ 809437 w 809437"/>
              <a:gd name="connsiteY3" fmla="*/ 293290 h 306737"/>
              <a:gd name="connsiteX4" fmla="*/ 0 w 809437"/>
              <a:gd name="connsiteY4" fmla="*/ 306737 h 306737"/>
              <a:gd name="connsiteX0" fmla="*/ 0 w 809437"/>
              <a:gd name="connsiteY0" fmla="*/ 293290 h 293290"/>
              <a:gd name="connsiteX1" fmla="*/ 170814 w 809437"/>
              <a:gd name="connsiteY1" fmla="*/ 0 h 293290"/>
              <a:gd name="connsiteX2" fmla="*/ 658793 w 809437"/>
              <a:gd name="connsiteY2" fmla="*/ 6723 h 293290"/>
              <a:gd name="connsiteX3" fmla="*/ 809437 w 809437"/>
              <a:gd name="connsiteY3" fmla="*/ 279843 h 293290"/>
              <a:gd name="connsiteX4" fmla="*/ 0 w 809437"/>
              <a:gd name="connsiteY4" fmla="*/ 293290 h 293290"/>
              <a:gd name="connsiteX0" fmla="*/ 0 w 809437"/>
              <a:gd name="connsiteY0" fmla="*/ 293290 h 293290"/>
              <a:gd name="connsiteX1" fmla="*/ 170814 w 809437"/>
              <a:gd name="connsiteY1" fmla="*/ 0 h 293290"/>
              <a:gd name="connsiteX2" fmla="*/ 638622 w 809437"/>
              <a:gd name="connsiteY2" fmla="*/ 6723 h 293290"/>
              <a:gd name="connsiteX3" fmla="*/ 809437 w 809437"/>
              <a:gd name="connsiteY3" fmla="*/ 279843 h 293290"/>
              <a:gd name="connsiteX4" fmla="*/ 0 w 809437"/>
              <a:gd name="connsiteY4" fmla="*/ 293290 h 293290"/>
              <a:gd name="connsiteX0" fmla="*/ 0 w 856501"/>
              <a:gd name="connsiteY0" fmla="*/ 313460 h 313460"/>
              <a:gd name="connsiteX1" fmla="*/ 217878 w 856501"/>
              <a:gd name="connsiteY1" fmla="*/ 0 h 313460"/>
              <a:gd name="connsiteX2" fmla="*/ 685686 w 856501"/>
              <a:gd name="connsiteY2" fmla="*/ 6723 h 313460"/>
              <a:gd name="connsiteX3" fmla="*/ 856501 w 856501"/>
              <a:gd name="connsiteY3" fmla="*/ 279843 h 313460"/>
              <a:gd name="connsiteX4" fmla="*/ 0 w 856501"/>
              <a:gd name="connsiteY4" fmla="*/ 313460 h 313460"/>
              <a:gd name="connsiteX0" fmla="*/ 0 w 1212849"/>
              <a:gd name="connsiteY0" fmla="*/ 313460 h 313460"/>
              <a:gd name="connsiteX1" fmla="*/ 217878 w 1212849"/>
              <a:gd name="connsiteY1" fmla="*/ 0 h 313460"/>
              <a:gd name="connsiteX2" fmla="*/ 685686 w 1212849"/>
              <a:gd name="connsiteY2" fmla="*/ 6723 h 313460"/>
              <a:gd name="connsiteX3" fmla="*/ 1212849 w 1212849"/>
              <a:gd name="connsiteY3" fmla="*/ 286567 h 313460"/>
              <a:gd name="connsiteX4" fmla="*/ 0 w 1212849"/>
              <a:gd name="connsiteY4" fmla="*/ 313460 h 313460"/>
              <a:gd name="connsiteX0" fmla="*/ 0 w 1212849"/>
              <a:gd name="connsiteY0" fmla="*/ 313461 h 313461"/>
              <a:gd name="connsiteX1" fmla="*/ 217878 w 1212849"/>
              <a:gd name="connsiteY1" fmla="*/ 1 h 313461"/>
              <a:gd name="connsiteX2" fmla="*/ 1062204 w 1212849"/>
              <a:gd name="connsiteY2" fmla="*/ 0 h 313461"/>
              <a:gd name="connsiteX3" fmla="*/ 1212849 w 1212849"/>
              <a:gd name="connsiteY3" fmla="*/ 286568 h 313461"/>
              <a:gd name="connsiteX4" fmla="*/ 0 w 1212849"/>
              <a:gd name="connsiteY4" fmla="*/ 313461 h 313461"/>
              <a:gd name="connsiteX0" fmla="*/ 0 w 1246467"/>
              <a:gd name="connsiteY0" fmla="*/ 313461 h 313461"/>
              <a:gd name="connsiteX1" fmla="*/ 217878 w 1246467"/>
              <a:gd name="connsiteY1" fmla="*/ 1 h 313461"/>
              <a:gd name="connsiteX2" fmla="*/ 1062204 w 1246467"/>
              <a:gd name="connsiteY2" fmla="*/ 0 h 313461"/>
              <a:gd name="connsiteX3" fmla="*/ 1246467 w 1246467"/>
              <a:gd name="connsiteY3" fmla="*/ 293292 h 313461"/>
              <a:gd name="connsiteX4" fmla="*/ 0 w 1246467"/>
              <a:gd name="connsiteY4" fmla="*/ 313461 h 313461"/>
              <a:gd name="connsiteX0" fmla="*/ 0 w 1246467"/>
              <a:gd name="connsiteY0" fmla="*/ 313461 h 313461"/>
              <a:gd name="connsiteX1" fmla="*/ 217878 w 1246467"/>
              <a:gd name="connsiteY1" fmla="*/ 1 h 313461"/>
              <a:gd name="connsiteX2" fmla="*/ 1035310 w 1246467"/>
              <a:gd name="connsiteY2" fmla="*/ 0 h 313461"/>
              <a:gd name="connsiteX3" fmla="*/ 1246467 w 1246467"/>
              <a:gd name="connsiteY3" fmla="*/ 293292 h 313461"/>
              <a:gd name="connsiteX4" fmla="*/ 0 w 1246467"/>
              <a:gd name="connsiteY4" fmla="*/ 313461 h 313461"/>
              <a:gd name="connsiteX0" fmla="*/ 0 w 1239744"/>
              <a:gd name="connsiteY0" fmla="*/ 313461 h 313461"/>
              <a:gd name="connsiteX1" fmla="*/ 217878 w 1239744"/>
              <a:gd name="connsiteY1" fmla="*/ 1 h 313461"/>
              <a:gd name="connsiteX2" fmla="*/ 1035310 w 1239744"/>
              <a:gd name="connsiteY2" fmla="*/ 0 h 313461"/>
              <a:gd name="connsiteX3" fmla="*/ 1239744 w 1239744"/>
              <a:gd name="connsiteY3" fmla="*/ 293292 h 313461"/>
              <a:gd name="connsiteX4" fmla="*/ 0 w 1239744"/>
              <a:gd name="connsiteY4" fmla="*/ 313461 h 313461"/>
              <a:gd name="connsiteX0" fmla="*/ 0 w 1629708"/>
              <a:gd name="connsiteY0" fmla="*/ 313461 h 313461"/>
              <a:gd name="connsiteX1" fmla="*/ 217878 w 1629708"/>
              <a:gd name="connsiteY1" fmla="*/ 1 h 313461"/>
              <a:gd name="connsiteX2" fmla="*/ 1035310 w 1629708"/>
              <a:gd name="connsiteY2" fmla="*/ 0 h 313461"/>
              <a:gd name="connsiteX3" fmla="*/ 1629708 w 1629708"/>
              <a:gd name="connsiteY3" fmla="*/ 293292 h 313461"/>
              <a:gd name="connsiteX4" fmla="*/ 0 w 1629708"/>
              <a:gd name="connsiteY4" fmla="*/ 313461 h 313461"/>
              <a:gd name="connsiteX0" fmla="*/ 0 w 1629708"/>
              <a:gd name="connsiteY0" fmla="*/ 333632 h 333632"/>
              <a:gd name="connsiteX1" fmla="*/ 217878 w 1629708"/>
              <a:gd name="connsiteY1" fmla="*/ 20172 h 333632"/>
              <a:gd name="connsiteX2" fmla="*/ 1465616 w 1629708"/>
              <a:gd name="connsiteY2" fmla="*/ 0 h 333632"/>
              <a:gd name="connsiteX3" fmla="*/ 1629708 w 1629708"/>
              <a:gd name="connsiteY3" fmla="*/ 313463 h 333632"/>
              <a:gd name="connsiteX4" fmla="*/ 0 w 1629708"/>
              <a:gd name="connsiteY4" fmla="*/ 333632 h 333632"/>
              <a:gd name="connsiteX0" fmla="*/ 0 w 1629708"/>
              <a:gd name="connsiteY0" fmla="*/ 320185 h 320185"/>
              <a:gd name="connsiteX1" fmla="*/ 217878 w 1629708"/>
              <a:gd name="connsiteY1" fmla="*/ 6725 h 320185"/>
              <a:gd name="connsiteX2" fmla="*/ 1445445 w 1629708"/>
              <a:gd name="connsiteY2" fmla="*/ 0 h 320185"/>
              <a:gd name="connsiteX3" fmla="*/ 1629708 w 1629708"/>
              <a:gd name="connsiteY3" fmla="*/ 300016 h 320185"/>
              <a:gd name="connsiteX4" fmla="*/ 0 w 1629708"/>
              <a:gd name="connsiteY4" fmla="*/ 320185 h 320185"/>
              <a:gd name="connsiteX0" fmla="*/ 0 w 2066738"/>
              <a:gd name="connsiteY0" fmla="*/ 320185 h 320185"/>
              <a:gd name="connsiteX1" fmla="*/ 217878 w 2066738"/>
              <a:gd name="connsiteY1" fmla="*/ 6725 h 320185"/>
              <a:gd name="connsiteX2" fmla="*/ 1445445 w 2066738"/>
              <a:gd name="connsiteY2" fmla="*/ 0 h 320185"/>
              <a:gd name="connsiteX3" fmla="*/ 2066738 w 2066738"/>
              <a:gd name="connsiteY3" fmla="*/ 300016 h 320185"/>
              <a:gd name="connsiteX4" fmla="*/ 0 w 2066738"/>
              <a:gd name="connsiteY4" fmla="*/ 320185 h 320185"/>
              <a:gd name="connsiteX0" fmla="*/ 0 w 2066738"/>
              <a:gd name="connsiteY0" fmla="*/ 333632 h 333632"/>
              <a:gd name="connsiteX1" fmla="*/ 217878 w 2066738"/>
              <a:gd name="connsiteY1" fmla="*/ 20172 h 333632"/>
              <a:gd name="connsiteX2" fmla="*/ 1895922 w 2066738"/>
              <a:gd name="connsiteY2" fmla="*/ 0 h 333632"/>
              <a:gd name="connsiteX3" fmla="*/ 2066738 w 2066738"/>
              <a:gd name="connsiteY3" fmla="*/ 313463 h 333632"/>
              <a:gd name="connsiteX4" fmla="*/ 0 w 2066738"/>
              <a:gd name="connsiteY4" fmla="*/ 333632 h 333632"/>
              <a:gd name="connsiteX0" fmla="*/ 0 w 2066738"/>
              <a:gd name="connsiteY0" fmla="*/ 333632 h 333632"/>
              <a:gd name="connsiteX1" fmla="*/ 217878 w 2066738"/>
              <a:gd name="connsiteY1" fmla="*/ 20172 h 333632"/>
              <a:gd name="connsiteX2" fmla="*/ 1862304 w 2066738"/>
              <a:gd name="connsiteY2" fmla="*/ 0 h 333632"/>
              <a:gd name="connsiteX3" fmla="*/ 2066738 w 2066738"/>
              <a:gd name="connsiteY3" fmla="*/ 313463 h 333632"/>
              <a:gd name="connsiteX4" fmla="*/ 0 w 2066738"/>
              <a:gd name="connsiteY4" fmla="*/ 333632 h 333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6738" h="333632">
                <a:moveTo>
                  <a:pt x="0" y="333632"/>
                </a:moveTo>
                <a:lnTo>
                  <a:pt x="217878" y="20172"/>
                </a:lnTo>
                <a:lnTo>
                  <a:pt x="1862304" y="0"/>
                </a:lnTo>
                <a:lnTo>
                  <a:pt x="2066738" y="313463"/>
                </a:lnTo>
                <a:lnTo>
                  <a:pt x="0" y="333632"/>
                </a:lnTo>
                <a:close/>
              </a:path>
            </a:pathLst>
          </a:custGeom>
          <a:solidFill>
            <a:srgbClr val="B4F2F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22" name="梯形 14"/>
          <p:cNvSpPr/>
          <p:nvPr/>
        </p:nvSpPr>
        <p:spPr bwMode="auto">
          <a:xfrm>
            <a:off x="6357377" y="3354364"/>
            <a:ext cx="1082375" cy="326909"/>
          </a:xfrm>
          <a:custGeom>
            <a:avLst/>
            <a:gdLst>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648072"/>
              <a:gd name="connsiteY0" fmla="*/ 279843 h 279843"/>
              <a:gd name="connsiteX1" fmla="*/ 69961 w 648072"/>
              <a:gd name="connsiteY1" fmla="*/ 0 h 279843"/>
              <a:gd name="connsiteX2" fmla="*/ 578111 w 648072"/>
              <a:gd name="connsiteY2" fmla="*/ 0 h 279843"/>
              <a:gd name="connsiteX3" fmla="*/ 648072 w 648072"/>
              <a:gd name="connsiteY3" fmla="*/ 279843 h 279843"/>
              <a:gd name="connsiteX4" fmla="*/ 0 w 648072"/>
              <a:gd name="connsiteY4" fmla="*/ 279843 h 279843"/>
              <a:gd name="connsiteX0" fmla="*/ 0 w 748925"/>
              <a:gd name="connsiteY0" fmla="*/ 293290 h 293290"/>
              <a:gd name="connsiteX1" fmla="*/ 170814 w 748925"/>
              <a:gd name="connsiteY1" fmla="*/ 0 h 293290"/>
              <a:gd name="connsiteX2" fmla="*/ 678964 w 748925"/>
              <a:gd name="connsiteY2" fmla="*/ 0 h 293290"/>
              <a:gd name="connsiteX3" fmla="*/ 748925 w 748925"/>
              <a:gd name="connsiteY3" fmla="*/ 279843 h 293290"/>
              <a:gd name="connsiteX4" fmla="*/ 0 w 748925"/>
              <a:gd name="connsiteY4" fmla="*/ 293290 h 293290"/>
              <a:gd name="connsiteX0" fmla="*/ 0 w 748925"/>
              <a:gd name="connsiteY0" fmla="*/ 306737 h 306737"/>
              <a:gd name="connsiteX1" fmla="*/ 170814 w 748925"/>
              <a:gd name="connsiteY1" fmla="*/ 13447 h 306737"/>
              <a:gd name="connsiteX2" fmla="*/ 658793 w 748925"/>
              <a:gd name="connsiteY2" fmla="*/ 0 h 306737"/>
              <a:gd name="connsiteX3" fmla="*/ 748925 w 748925"/>
              <a:gd name="connsiteY3" fmla="*/ 293290 h 306737"/>
              <a:gd name="connsiteX4" fmla="*/ 0 w 748925"/>
              <a:gd name="connsiteY4" fmla="*/ 306737 h 306737"/>
              <a:gd name="connsiteX0" fmla="*/ 0 w 809437"/>
              <a:gd name="connsiteY0" fmla="*/ 306737 h 306737"/>
              <a:gd name="connsiteX1" fmla="*/ 170814 w 809437"/>
              <a:gd name="connsiteY1" fmla="*/ 13447 h 306737"/>
              <a:gd name="connsiteX2" fmla="*/ 658793 w 809437"/>
              <a:gd name="connsiteY2" fmla="*/ 0 h 306737"/>
              <a:gd name="connsiteX3" fmla="*/ 809437 w 809437"/>
              <a:gd name="connsiteY3" fmla="*/ 293290 h 306737"/>
              <a:gd name="connsiteX4" fmla="*/ 0 w 809437"/>
              <a:gd name="connsiteY4" fmla="*/ 306737 h 306737"/>
              <a:gd name="connsiteX0" fmla="*/ 0 w 809437"/>
              <a:gd name="connsiteY0" fmla="*/ 293290 h 293290"/>
              <a:gd name="connsiteX1" fmla="*/ 170814 w 809437"/>
              <a:gd name="connsiteY1" fmla="*/ 0 h 293290"/>
              <a:gd name="connsiteX2" fmla="*/ 658793 w 809437"/>
              <a:gd name="connsiteY2" fmla="*/ 6723 h 293290"/>
              <a:gd name="connsiteX3" fmla="*/ 809437 w 809437"/>
              <a:gd name="connsiteY3" fmla="*/ 279843 h 293290"/>
              <a:gd name="connsiteX4" fmla="*/ 0 w 809437"/>
              <a:gd name="connsiteY4" fmla="*/ 293290 h 293290"/>
              <a:gd name="connsiteX0" fmla="*/ 0 w 809437"/>
              <a:gd name="connsiteY0" fmla="*/ 293290 h 293290"/>
              <a:gd name="connsiteX1" fmla="*/ 170814 w 809437"/>
              <a:gd name="connsiteY1" fmla="*/ 0 h 293290"/>
              <a:gd name="connsiteX2" fmla="*/ 638622 w 809437"/>
              <a:gd name="connsiteY2" fmla="*/ 6723 h 293290"/>
              <a:gd name="connsiteX3" fmla="*/ 809437 w 809437"/>
              <a:gd name="connsiteY3" fmla="*/ 279843 h 293290"/>
              <a:gd name="connsiteX4" fmla="*/ 0 w 809437"/>
              <a:gd name="connsiteY4" fmla="*/ 293290 h 293290"/>
              <a:gd name="connsiteX0" fmla="*/ 0 w 856501"/>
              <a:gd name="connsiteY0" fmla="*/ 313460 h 313460"/>
              <a:gd name="connsiteX1" fmla="*/ 217878 w 856501"/>
              <a:gd name="connsiteY1" fmla="*/ 0 h 313460"/>
              <a:gd name="connsiteX2" fmla="*/ 685686 w 856501"/>
              <a:gd name="connsiteY2" fmla="*/ 6723 h 313460"/>
              <a:gd name="connsiteX3" fmla="*/ 856501 w 856501"/>
              <a:gd name="connsiteY3" fmla="*/ 279843 h 313460"/>
              <a:gd name="connsiteX4" fmla="*/ 0 w 856501"/>
              <a:gd name="connsiteY4" fmla="*/ 313460 h 313460"/>
              <a:gd name="connsiteX0" fmla="*/ 0 w 1212849"/>
              <a:gd name="connsiteY0" fmla="*/ 313460 h 313460"/>
              <a:gd name="connsiteX1" fmla="*/ 217878 w 1212849"/>
              <a:gd name="connsiteY1" fmla="*/ 0 h 313460"/>
              <a:gd name="connsiteX2" fmla="*/ 685686 w 1212849"/>
              <a:gd name="connsiteY2" fmla="*/ 6723 h 313460"/>
              <a:gd name="connsiteX3" fmla="*/ 1212849 w 1212849"/>
              <a:gd name="connsiteY3" fmla="*/ 286567 h 313460"/>
              <a:gd name="connsiteX4" fmla="*/ 0 w 1212849"/>
              <a:gd name="connsiteY4" fmla="*/ 313460 h 313460"/>
              <a:gd name="connsiteX0" fmla="*/ 0 w 1212849"/>
              <a:gd name="connsiteY0" fmla="*/ 313461 h 313461"/>
              <a:gd name="connsiteX1" fmla="*/ 217878 w 1212849"/>
              <a:gd name="connsiteY1" fmla="*/ 1 h 313461"/>
              <a:gd name="connsiteX2" fmla="*/ 1062204 w 1212849"/>
              <a:gd name="connsiteY2" fmla="*/ 0 h 313461"/>
              <a:gd name="connsiteX3" fmla="*/ 1212849 w 1212849"/>
              <a:gd name="connsiteY3" fmla="*/ 286568 h 313461"/>
              <a:gd name="connsiteX4" fmla="*/ 0 w 1212849"/>
              <a:gd name="connsiteY4" fmla="*/ 313461 h 313461"/>
              <a:gd name="connsiteX0" fmla="*/ 0 w 1246467"/>
              <a:gd name="connsiteY0" fmla="*/ 313461 h 313461"/>
              <a:gd name="connsiteX1" fmla="*/ 217878 w 1246467"/>
              <a:gd name="connsiteY1" fmla="*/ 1 h 313461"/>
              <a:gd name="connsiteX2" fmla="*/ 1062204 w 1246467"/>
              <a:gd name="connsiteY2" fmla="*/ 0 h 313461"/>
              <a:gd name="connsiteX3" fmla="*/ 1246467 w 1246467"/>
              <a:gd name="connsiteY3" fmla="*/ 293292 h 313461"/>
              <a:gd name="connsiteX4" fmla="*/ 0 w 1246467"/>
              <a:gd name="connsiteY4" fmla="*/ 313461 h 313461"/>
              <a:gd name="connsiteX0" fmla="*/ 0 w 1246467"/>
              <a:gd name="connsiteY0" fmla="*/ 313461 h 313461"/>
              <a:gd name="connsiteX1" fmla="*/ 217878 w 1246467"/>
              <a:gd name="connsiteY1" fmla="*/ 1 h 313461"/>
              <a:gd name="connsiteX2" fmla="*/ 1035310 w 1246467"/>
              <a:gd name="connsiteY2" fmla="*/ 0 h 313461"/>
              <a:gd name="connsiteX3" fmla="*/ 1246467 w 1246467"/>
              <a:gd name="connsiteY3" fmla="*/ 293292 h 313461"/>
              <a:gd name="connsiteX4" fmla="*/ 0 w 1246467"/>
              <a:gd name="connsiteY4" fmla="*/ 313461 h 313461"/>
              <a:gd name="connsiteX0" fmla="*/ 0 w 1239744"/>
              <a:gd name="connsiteY0" fmla="*/ 313461 h 313461"/>
              <a:gd name="connsiteX1" fmla="*/ 217878 w 1239744"/>
              <a:gd name="connsiteY1" fmla="*/ 1 h 313461"/>
              <a:gd name="connsiteX2" fmla="*/ 1035310 w 1239744"/>
              <a:gd name="connsiteY2" fmla="*/ 0 h 313461"/>
              <a:gd name="connsiteX3" fmla="*/ 1239744 w 1239744"/>
              <a:gd name="connsiteY3" fmla="*/ 293292 h 313461"/>
              <a:gd name="connsiteX4" fmla="*/ 0 w 1239744"/>
              <a:gd name="connsiteY4" fmla="*/ 313461 h 313461"/>
              <a:gd name="connsiteX0" fmla="*/ 0 w 1629708"/>
              <a:gd name="connsiteY0" fmla="*/ 313461 h 313461"/>
              <a:gd name="connsiteX1" fmla="*/ 217878 w 1629708"/>
              <a:gd name="connsiteY1" fmla="*/ 1 h 313461"/>
              <a:gd name="connsiteX2" fmla="*/ 1035310 w 1629708"/>
              <a:gd name="connsiteY2" fmla="*/ 0 h 313461"/>
              <a:gd name="connsiteX3" fmla="*/ 1629708 w 1629708"/>
              <a:gd name="connsiteY3" fmla="*/ 293292 h 313461"/>
              <a:gd name="connsiteX4" fmla="*/ 0 w 1629708"/>
              <a:gd name="connsiteY4" fmla="*/ 313461 h 313461"/>
              <a:gd name="connsiteX0" fmla="*/ 0 w 1629708"/>
              <a:gd name="connsiteY0" fmla="*/ 333632 h 333632"/>
              <a:gd name="connsiteX1" fmla="*/ 217878 w 1629708"/>
              <a:gd name="connsiteY1" fmla="*/ 20172 h 333632"/>
              <a:gd name="connsiteX2" fmla="*/ 1465616 w 1629708"/>
              <a:gd name="connsiteY2" fmla="*/ 0 h 333632"/>
              <a:gd name="connsiteX3" fmla="*/ 1629708 w 1629708"/>
              <a:gd name="connsiteY3" fmla="*/ 313463 h 333632"/>
              <a:gd name="connsiteX4" fmla="*/ 0 w 1629708"/>
              <a:gd name="connsiteY4" fmla="*/ 333632 h 333632"/>
              <a:gd name="connsiteX0" fmla="*/ 0 w 1629708"/>
              <a:gd name="connsiteY0" fmla="*/ 320185 h 320185"/>
              <a:gd name="connsiteX1" fmla="*/ 217878 w 1629708"/>
              <a:gd name="connsiteY1" fmla="*/ 6725 h 320185"/>
              <a:gd name="connsiteX2" fmla="*/ 1445445 w 1629708"/>
              <a:gd name="connsiteY2" fmla="*/ 0 h 320185"/>
              <a:gd name="connsiteX3" fmla="*/ 1629708 w 1629708"/>
              <a:gd name="connsiteY3" fmla="*/ 300016 h 320185"/>
              <a:gd name="connsiteX4" fmla="*/ 0 w 1629708"/>
              <a:gd name="connsiteY4" fmla="*/ 320185 h 320185"/>
              <a:gd name="connsiteX0" fmla="*/ 0 w 2066738"/>
              <a:gd name="connsiteY0" fmla="*/ 320185 h 320185"/>
              <a:gd name="connsiteX1" fmla="*/ 217878 w 2066738"/>
              <a:gd name="connsiteY1" fmla="*/ 6725 h 320185"/>
              <a:gd name="connsiteX2" fmla="*/ 1445445 w 2066738"/>
              <a:gd name="connsiteY2" fmla="*/ 0 h 320185"/>
              <a:gd name="connsiteX3" fmla="*/ 2066738 w 2066738"/>
              <a:gd name="connsiteY3" fmla="*/ 300016 h 320185"/>
              <a:gd name="connsiteX4" fmla="*/ 0 w 2066738"/>
              <a:gd name="connsiteY4" fmla="*/ 320185 h 320185"/>
              <a:gd name="connsiteX0" fmla="*/ 0 w 2066738"/>
              <a:gd name="connsiteY0" fmla="*/ 333632 h 333632"/>
              <a:gd name="connsiteX1" fmla="*/ 217878 w 2066738"/>
              <a:gd name="connsiteY1" fmla="*/ 20172 h 333632"/>
              <a:gd name="connsiteX2" fmla="*/ 1895922 w 2066738"/>
              <a:gd name="connsiteY2" fmla="*/ 0 h 333632"/>
              <a:gd name="connsiteX3" fmla="*/ 2066738 w 2066738"/>
              <a:gd name="connsiteY3" fmla="*/ 313463 h 333632"/>
              <a:gd name="connsiteX4" fmla="*/ 0 w 2066738"/>
              <a:gd name="connsiteY4" fmla="*/ 333632 h 333632"/>
              <a:gd name="connsiteX0" fmla="*/ 0 w 2066738"/>
              <a:gd name="connsiteY0" fmla="*/ 333632 h 333632"/>
              <a:gd name="connsiteX1" fmla="*/ 217878 w 2066738"/>
              <a:gd name="connsiteY1" fmla="*/ 20172 h 333632"/>
              <a:gd name="connsiteX2" fmla="*/ 1862304 w 2066738"/>
              <a:gd name="connsiteY2" fmla="*/ 0 h 333632"/>
              <a:gd name="connsiteX3" fmla="*/ 2066738 w 2066738"/>
              <a:gd name="connsiteY3" fmla="*/ 313463 h 333632"/>
              <a:gd name="connsiteX4" fmla="*/ 0 w 2066738"/>
              <a:gd name="connsiteY4" fmla="*/ 333632 h 333632"/>
              <a:gd name="connsiteX0" fmla="*/ 0 w 1862304"/>
              <a:gd name="connsiteY0" fmla="*/ 333632 h 333634"/>
              <a:gd name="connsiteX1" fmla="*/ 217878 w 1862304"/>
              <a:gd name="connsiteY1" fmla="*/ 20172 h 333634"/>
              <a:gd name="connsiteX2" fmla="*/ 1862304 w 1862304"/>
              <a:gd name="connsiteY2" fmla="*/ 0 h 333634"/>
              <a:gd name="connsiteX3" fmla="*/ 1071656 w 1862304"/>
              <a:gd name="connsiteY3" fmla="*/ 333634 h 333634"/>
              <a:gd name="connsiteX4" fmla="*/ 0 w 1862304"/>
              <a:gd name="connsiteY4" fmla="*/ 333632 h 333634"/>
              <a:gd name="connsiteX0" fmla="*/ 0 w 1082375"/>
              <a:gd name="connsiteY0" fmla="*/ 313460 h 313462"/>
              <a:gd name="connsiteX1" fmla="*/ 217878 w 1082375"/>
              <a:gd name="connsiteY1" fmla="*/ 0 h 313462"/>
              <a:gd name="connsiteX2" fmla="*/ 1082375 w 1082375"/>
              <a:gd name="connsiteY2" fmla="*/ 6722 h 313462"/>
              <a:gd name="connsiteX3" fmla="*/ 1071656 w 1082375"/>
              <a:gd name="connsiteY3" fmla="*/ 313462 h 313462"/>
              <a:gd name="connsiteX4" fmla="*/ 0 w 1082375"/>
              <a:gd name="connsiteY4" fmla="*/ 313460 h 313462"/>
              <a:gd name="connsiteX0" fmla="*/ 0 w 1082375"/>
              <a:gd name="connsiteY0" fmla="*/ 313460 h 326909"/>
              <a:gd name="connsiteX1" fmla="*/ 217878 w 1082375"/>
              <a:gd name="connsiteY1" fmla="*/ 0 h 326909"/>
              <a:gd name="connsiteX2" fmla="*/ 1082375 w 1082375"/>
              <a:gd name="connsiteY2" fmla="*/ 6722 h 326909"/>
              <a:gd name="connsiteX3" fmla="*/ 910291 w 1082375"/>
              <a:gd name="connsiteY3" fmla="*/ 326909 h 326909"/>
              <a:gd name="connsiteX4" fmla="*/ 0 w 1082375"/>
              <a:gd name="connsiteY4" fmla="*/ 313460 h 326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2375" h="326909">
                <a:moveTo>
                  <a:pt x="0" y="313460"/>
                </a:moveTo>
                <a:lnTo>
                  <a:pt x="217878" y="0"/>
                </a:lnTo>
                <a:lnTo>
                  <a:pt x="1082375" y="6722"/>
                </a:lnTo>
                <a:lnTo>
                  <a:pt x="910291" y="326909"/>
                </a:lnTo>
                <a:lnTo>
                  <a:pt x="0" y="313460"/>
                </a:lnTo>
                <a:close/>
              </a:path>
            </a:pathLst>
          </a:custGeom>
          <a:solidFill>
            <a:srgbClr val="B4F2FE"/>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grpSp>
        <p:nvGrpSpPr>
          <p:cNvPr id="27" name="组合 26"/>
          <p:cNvGrpSpPr/>
          <p:nvPr/>
        </p:nvGrpSpPr>
        <p:grpSpPr>
          <a:xfrm>
            <a:off x="7164288" y="3614827"/>
            <a:ext cx="239978" cy="246221"/>
            <a:chOff x="6780294" y="4926069"/>
            <a:chExt cx="239978" cy="246221"/>
          </a:xfrm>
        </p:grpSpPr>
        <p:sp>
          <p:nvSpPr>
            <p:cNvPr id="25" name="流程图: 联系 24"/>
            <p:cNvSpPr/>
            <p:nvPr/>
          </p:nvSpPr>
          <p:spPr bwMode="auto">
            <a:xfrm>
              <a:off x="6780294" y="4941168"/>
              <a:ext cx="239978" cy="216024"/>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26" name="文本框 25"/>
            <p:cNvSpPr txBox="1"/>
            <p:nvPr/>
          </p:nvSpPr>
          <p:spPr>
            <a:xfrm>
              <a:off x="6804248" y="4926069"/>
              <a:ext cx="216024" cy="246221"/>
            </a:xfrm>
            <a:prstGeom prst="rect">
              <a:avLst/>
            </a:prstGeom>
            <a:noFill/>
          </p:spPr>
          <p:txBody>
            <a:bodyPr wrap="square" lIns="0" tIns="0" rIns="0" bIns="0" rtlCol="0">
              <a:spAutoFit/>
            </a:bodyPr>
            <a:lstStyle/>
            <a:p>
              <a:r>
                <a:rPr lang="en-US" altLang="zh-CN" sz="1600" dirty="0" smtClean="0"/>
                <a:t>e</a:t>
              </a:r>
              <a:endParaRPr lang="zh-CN" altLang="en-US" sz="1600" dirty="0"/>
            </a:p>
          </p:txBody>
        </p:sp>
      </p:grpSp>
      <p:sp>
        <p:nvSpPr>
          <p:cNvPr id="28" name="文本框 27"/>
          <p:cNvSpPr txBox="1"/>
          <p:nvPr/>
        </p:nvSpPr>
        <p:spPr>
          <a:xfrm>
            <a:off x="871167" y="2759594"/>
            <a:ext cx="5209533" cy="830997"/>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400" b="1" dirty="0" smtClean="0">
                <a:latin typeface="华文楷体" panose="02010600040101010101" pitchFamily="2" charset="-122"/>
                <a:ea typeface="华文楷体" panose="02010600040101010101" pitchFamily="2" charset="-122"/>
              </a:rPr>
              <a:t>唯一可能违反堆序性的只有</a:t>
            </a:r>
            <a:r>
              <a:rPr lang="zh-CN" altLang="en-US" sz="2400" b="1" dirty="0">
                <a:latin typeface="华文楷体" panose="02010600040101010101" pitchFamily="2" charset="-122"/>
                <a:ea typeface="华文楷体" panose="02010600040101010101" pitchFamily="2" charset="-122"/>
              </a:rPr>
              <a:t>该</a:t>
            </a:r>
            <a:r>
              <a:rPr lang="zh-CN" altLang="en-US" sz="2400" b="1" dirty="0" smtClean="0">
                <a:latin typeface="华文楷体" panose="02010600040101010101" pitchFamily="2" charset="-122"/>
                <a:ea typeface="华文楷体" panose="02010600040101010101" pitchFamily="2" charset="-122"/>
              </a:rPr>
              <a:t>节点</a:t>
            </a:r>
            <a:r>
              <a:rPr lang="en-US" altLang="zh-CN" sz="2400" b="1" dirty="0" smtClean="0">
                <a:latin typeface="华文楷体" panose="02010600040101010101" pitchFamily="2" charset="-122"/>
                <a:ea typeface="华文楷体" panose="02010600040101010101" pitchFamily="2" charset="-122"/>
              </a:rPr>
              <a:t>e</a:t>
            </a:r>
            <a:r>
              <a:rPr lang="zh-CN" altLang="en-US" sz="2400" b="1" dirty="0" smtClean="0">
                <a:latin typeface="华文楷体" panose="02010600040101010101" pitchFamily="2" charset="-122"/>
                <a:ea typeface="华文楷体" panose="02010600040101010101" pitchFamily="2" charset="-122"/>
              </a:rPr>
              <a:t>和它的孩子们。</a:t>
            </a:r>
            <a:endParaRPr lang="en-US" altLang="zh-CN" sz="2400" b="1" dirty="0" smtClean="0">
              <a:latin typeface="华文楷体" panose="02010600040101010101" pitchFamily="2" charset="-122"/>
              <a:ea typeface="华文楷体" panose="02010600040101010101" pitchFamily="2" charset="-122"/>
            </a:endParaRPr>
          </a:p>
        </p:txBody>
      </p:sp>
      <p:sp>
        <p:nvSpPr>
          <p:cNvPr id="30" name="流程图: 联系 29"/>
          <p:cNvSpPr/>
          <p:nvPr/>
        </p:nvSpPr>
        <p:spPr bwMode="auto">
          <a:xfrm>
            <a:off x="7738633" y="2018025"/>
            <a:ext cx="239978" cy="216024"/>
          </a:xfrm>
          <a:prstGeom prst="flowChartConnector">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17" name="文本框 16"/>
          <p:cNvSpPr txBox="1"/>
          <p:nvPr/>
        </p:nvSpPr>
        <p:spPr>
          <a:xfrm>
            <a:off x="871167" y="3617144"/>
            <a:ext cx="5209533" cy="830997"/>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400" b="1" dirty="0" smtClean="0">
                <a:latin typeface="华文楷体" panose="02010600040101010101" pitchFamily="2" charset="-122"/>
                <a:ea typeface="华文楷体" panose="02010600040101010101" pitchFamily="2" charset="-122"/>
              </a:rPr>
              <a:t>只需从根节点出发，与孩子中的大者换位，逐层</a:t>
            </a:r>
            <a:r>
              <a:rPr lang="zh-CN" altLang="en-US" sz="2400" b="1" dirty="0" smtClean="0">
                <a:solidFill>
                  <a:srgbClr val="C00000"/>
                </a:solidFill>
                <a:latin typeface="华文楷体" panose="02010600040101010101" pitchFamily="2" charset="-122"/>
                <a:ea typeface="华文楷体" panose="02010600040101010101" pitchFamily="2" charset="-122"/>
              </a:rPr>
              <a:t>下滤</a:t>
            </a:r>
            <a:r>
              <a:rPr lang="zh-CN" altLang="en-US" sz="2400" b="1" dirty="0" smtClean="0">
                <a:latin typeface="华文楷体" panose="02010600040101010101" pitchFamily="2" charset="-122"/>
                <a:ea typeface="华文楷体" panose="02010600040101010101" pitchFamily="2" charset="-122"/>
              </a:rPr>
              <a:t>直到满足堆序性。</a:t>
            </a:r>
            <a:endParaRPr lang="zh-CN" altLang="en-US" sz="2400" b="1" dirty="0">
              <a:latin typeface="华文楷体" panose="02010600040101010101" pitchFamily="2" charset="-122"/>
              <a:ea typeface="华文楷体" panose="02010600040101010101" pitchFamily="2" charset="-122"/>
            </a:endParaRPr>
          </a:p>
        </p:txBody>
      </p:sp>
      <p:sp>
        <p:nvSpPr>
          <p:cNvPr id="24" name="流程图: 联系 23"/>
          <p:cNvSpPr/>
          <p:nvPr/>
        </p:nvSpPr>
        <p:spPr bwMode="auto">
          <a:xfrm>
            <a:off x="7618644" y="2325265"/>
            <a:ext cx="239978" cy="216024"/>
          </a:xfrm>
          <a:prstGeom prst="flowChartConnector">
            <a:avLst/>
          </a:prstGeom>
          <a:solidFill>
            <a:srgbClr val="0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grpSp>
        <p:nvGrpSpPr>
          <p:cNvPr id="18" name="组合 17"/>
          <p:cNvGrpSpPr/>
          <p:nvPr/>
        </p:nvGrpSpPr>
        <p:grpSpPr>
          <a:xfrm>
            <a:off x="7505255" y="1678596"/>
            <a:ext cx="239978" cy="246221"/>
            <a:chOff x="6780294" y="4926069"/>
            <a:chExt cx="239978" cy="246221"/>
          </a:xfrm>
        </p:grpSpPr>
        <p:sp>
          <p:nvSpPr>
            <p:cNvPr id="19" name="流程图: 联系 18"/>
            <p:cNvSpPr/>
            <p:nvPr/>
          </p:nvSpPr>
          <p:spPr bwMode="auto">
            <a:xfrm>
              <a:off x="6780294" y="4941168"/>
              <a:ext cx="239978" cy="216024"/>
            </a:xfrm>
            <a:prstGeom prst="flowChartConnector">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23" name="文本框 22"/>
            <p:cNvSpPr txBox="1"/>
            <p:nvPr/>
          </p:nvSpPr>
          <p:spPr>
            <a:xfrm>
              <a:off x="6804248" y="4926069"/>
              <a:ext cx="216024" cy="246221"/>
            </a:xfrm>
            <a:prstGeom prst="rect">
              <a:avLst/>
            </a:prstGeom>
            <a:noFill/>
          </p:spPr>
          <p:txBody>
            <a:bodyPr wrap="square" lIns="0" tIns="0" rIns="0" bIns="0" rtlCol="0">
              <a:spAutoFit/>
            </a:bodyPr>
            <a:lstStyle/>
            <a:p>
              <a:r>
                <a:rPr lang="en-US" altLang="zh-CN" sz="1600" dirty="0"/>
                <a:t>r</a:t>
              </a:r>
              <a:endParaRPr lang="zh-CN" altLang="en-US" sz="1600" dirty="0"/>
            </a:p>
          </p:txBody>
        </p:sp>
      </p:grpSp>
    </p:spTree>
    <p:extLst>
      <p:ext uri="{BB962C8B-B14F-4D97-AF65-F5344CB8AC3E}">
        <p14:creationId xmlns:p14="http://schemas.microsoft.com/office/powerpoint/2010/main" val="32393169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56" presetClass="path" presetSubtype="0" accel="50000" decel="50000" fill="hold" nodeType="clickEffect">
                                  <p:stCondLst>
                                    <p:cond delay="0"/>
                                  </p:stCondLst>
                                  <p:childTnLst>
                                    <p:animMotion origin="layout" path="M 2.22222E-6 2.59259E-6 L 0.03958 -0.28959 " pathEditMode="relative" rAng="0" ptsTypes="AA">
                                      <p:cBhvr>
                                        <p:cTn id="10" dur="2000" fill="hold"/>
                                        <p:tgtEl>
                                          <p:spTgt spid="27"/>
                                        </p:tgtEl>
                                        <p:attrNameLst>
                                          <p:attrName>ppt_x</p:attrName>
                                          <p:attrName>ppt_y</p:attrName>
                                        </p:attrNameLst>
                                      </p:cBhvr>
                                      <p:rCtr x="1979" y="-14491"/>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6" presetClass="path" presetSubtype="0" accel="50000" decel="50000" fill="hold" grpId="1" nodeType="clickEffect">
                                  <p:stCondLst>
                                    <p:cond delay="0"/>
                                  </p:stCondLst>
                                  <p:childTnLst>
                                    <p:animMotion origin="layout" path="M 5E-6 -3.7037E-6 L -0.02622 -0.05486 " pathEditMode="relative" rAng="0" ptsTypes="AA">
                                      <p:cBhvr>
                                        <p:cTn id="30" dur="2000" fill="hold"/>
                                        <p:tgtEl>
                                          <p:spTgt spid="30"/>
                                        </p:tgtEl>
                                        <p:attrNameLst>
                                          <p:attrName>ppt_x</p:attrName>
                                          <p:attrName>ppt_y</p:attrName>
                                        </p:attrNameLst>
                                      </p:cBhvr>
                                      <p:rCtr x="-1319" y="-2755"/>
                                    </p:animMotion>
                                  </p:childTnLst>
                                </p:cTn>
                              </p:par>
                            </p:childTnLst>
                          </p:cTn>
                        </p:par>
                      </p:childTnLst>
                    </p:cTn>
                  </p:par>
                  <p:par>
                    <p:cTn id="31" fill="hold">
                      <p:stCondLst>
                        <p:cond delay="indefinite"/>
                      </p:stCondLst>
                      <p:childTnLst>
                        <p:par>
                          <p:cTn id="32" fill="hold">
                            <p:stCondLst>
                              <p:cond delay="0"/>
                            </p:stCondLst>
                            <p:childTnLst>
                              <p:par>
                                <p:cTn id="33" presetID="49" presetClass="path" presetSubtype="0" accel="50000" decel="50000" fill="hold" nodeType="clickEffect">
                                  <p:stCondLst>
                                    <p:cond delay="0"/>
                                  </p:stCondLst>
                                  <p:childTnLst>
                                    <p:animMotion origin="layout" path="M 2.77778E-7 2.59259E-6 L 0.02344 0.04861 " pathEditMode="relative" rAng="0" ptsTypes="AA">
                                      <p:cBhvr>
                                        <p:cTn id="34" dur="2000" fill="hold"/>
                                        <p:tgtEl>
                                          <p:spTgt spid="29"/>
                                        </p:tgtEl>
                                        <p:attrNameLst>
                                          <p:attrName>ppt_x</p:attrName>
                                          <p:attrName>ppt_y</p:attrName>
                                        </p:attrNameLst>
                                      </p:cBhvr>
                                      <p:rCtr x="1163" y="2431"/>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animBg="1"/>
      <p:bldP spid="30" grpId="1" animBg="1"/>
      <p:bldP spid="17" grpId="0"/>
      <p:bldP spid="2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Oval 2"/>
          <p:cNvSpPr>
            <a:spLocks noChangeArrowheads="1"/>
          </p:cNvSpPr>
          <p:nvPr/>
        </p:nvSpPr>
        <p:spPr bwMode="auto">
          <a:xfrm>
            <a:off x="4419600" y="1219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chemeClr val="accent2"/>
                </a:solidFill>
              </a:rPr>
              <a:t>98</a:t>
            </a:r>
            <a:endParaRPr lang="en-US" altLang="zh-CN"/>
          </a:p>
        </p:txBody>
      </p:sp>
      <p:sp>
        <p:nvSpPr>
          <p:cNvPr id="95" name="Oval 3"/>
          <p:cNvSpPr>
            <a:spLocks noChangeArrowheads="1"/>
          </p:cNvSpPr>
          <p:nvPr/>
        </p:nvSpPr>
        <p:spPr bwMode="auto">
          <a:xfrm>
            <a:off x="2362200" y="1981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chemeClr val="accent2"/>
                </a:solidFill>
              </a:rPr>
              <a:t>81</a:t>
            </a:r>
            <a:endParaRPr lang="en-US" altLang="zh-CN" sz="3200" b="1"/>
          </a:p>
        </p:txBody>
      </p:sp>
      <p:sp>
        <p:nvSpPr>
          <p:cNvPr id="96" name="Oval 4"/>
          <p:cNvSpPr>
            <a:spLocks noChangeArrowheads="1"/>
          </p:cNvSpPr>
          <p:nvPr/>
        </p:nvSpPr>
        <p:spPr bwMode="auto">
          <a:xfrm>
            <a:off x="6629400" y="1981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chemeClr val="accent2"/>
                </a:solidFill>
              </a:rPr>
              <a:t>49</a:t>
            </a:r>
            <a:endParaRPr lang="en-US" altLang="zh-CN"/>
          </a:p>
        </p:txBody>
      </p:sp>
      <p:sp>
        <p:nvSpPr>
          <p:cNvPr id="97" name="Oval 5"/>
          <p:cNvSpPr>
            <a:spLocks noChangeArrowheads="1"/>
          </p:cNvSpPr>
          <p:nvPr/>
        </p:nvSpPr>
        <p:spPr bwMode="auto">
          <a:xfrm>
            <a:off x="990600" y="2743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chemeClr val="accent2"/>
                </a:solidFill>
              </a:rPr>
              <a:t>73</a:t>
            </a:r>
            <a:endParaRPr lang="en-US" altLang="zh-CN"/>
          </a:p>
        </p:txBody>
      </p:sp>
      <p:sp>
        <p:nvSpPr>
          <p:cNvPr id="98" name="Oval 7"/>
          <p:cNvSpPr>
            <a:spLocks noChangeArrowheads="1"/>
          </p:cNvSpPr>
          <p:nvPr/>
        </p:nvSpPr>
        <p:spPr bwMode="auto">
          <a:xfrm>
            <a:off x="304800" y="3505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a:solidFill>
                  <a:schemeClr val="accent2"/>
                </a:solidFill>
              </a:rPr>
              <a:t>55</a:t>
            </a:r>
            <a:endParaRPr lang="en-US" altLang="zh-CN"/>
          </a:p>
        </p:txBody>
      </p:sp>
      <p:sp>
        <p:nvSpPr>
          <p:cNvPr id="99" name="Oval 8"/>
          <p:cNvSpPr>
            <a:spLocks noChangeArrowheads="1"/>
          </p:cNvSpPr>
          <p:nvPr/>
        </p:nvSpPr>
        <p:spPr bwMode="auto">
          <a:xfrm>
            <a:off x="1600200" y="3505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chemeClr val="accent2"/>
                </a:solidFill>
              </a:rPr>
              <a:t>64</a:t>
            </a:r>
            <a:endParaRPr lang="en-US" altLang="zh-CN"/>
          </a:p>
        </p:txBody>
      </p:sp>
      <p:sp>
        <p:nvSpPr>
          <p:cNvPr id="100" name="Oval 9"/>
          <p:cNvSpPr>
            <a:spLocks noChangeArrowheads="1"/>
          </p:cNvSpPr>
          <p:nvPr/>
        </p:nvSpPr>
        <p:spPr bwMode="auto">
          <a:xfrm>
            <a:off x="2971800" y="3505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dirty="0">
                <a:solidFill>
                  <a:schemeClr val="accent2"/>
                </a:solidFill>
              </a:rPr>
              <a:t>12</a:t>
            </a:r>
            <a:endParaRPr lang="en-US" altLang="zh-CN" dirty="0"/>
          </a:p>
        </p:txBody>
      </p:sp>
      <p:sp>
        <p:nvSpPr>
          <p:cNvPr id="101" name="Oval 10"/>
          <p:cNvSpPr>
            <a:spLocks noChangeArrowheads="1"/>
          </p:cNvSpPr>
          <p:nvPr/>
        </p:nvSpPr>
        <p:spPr bwMode="auto">
          <a:xfrm>
            <a:off x="3657600" y="2743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chemeClr val="accent2"/>
                </a:solidFill>
              </a:rPr>
              <a:t>36</a:t>
            </a:r>
            <a:endParaRPr lang="en-US" altLang="zh-CN" sz="3200" b="1">
              <a:solidFill>
                <a:srgbClr val="009999"/>
              </a:solidFill>
            </a:endParaRPr>
          </a:p>
        </p:txBody>
      </p:sp>
      <p:sp>
        <p:nvSpPr>
          <p:cNvPr id="102" name="Oval 11"/>
          <p:cNvSpPr>
            <a:spLocks noChangeArrowheads="1"/>
          </p:cNvSpPr>
          <p:nvPr/>
        </p:nvSpPr>
        <p:spPr bwMode="auto">
          <a:xfrm>
            <a:off x="5486400" y="2743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chemeClr val="accent2"/>
                </a:solidFill>
              </a:rPr>
              <a:t>27</a:t>
            </a:r>
            <a:endParaRPr lang="en-US" altLang="zh-CN"/>
          </a:p>
        </p:txBody>
      </p:sp>
      <p:sp>
        <p:nvSpPr>
          <p:cNvPr id="103" name="Oval 12"/>
          <p:cNvSpPr>
            <a:spLocks noChangeArrowheads="1"/>
          </p:cNvSpPr>
          <p:nvPr/>
        </p:nvSpPr>
        <p:spPr bwMode="auto">
          <a:xfrm>
            <a:off x="7848600" y="2743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chemeClr val="accent2"/>
                </a:solidFill>
              </a:rPr>
              <a:t>40</a:t>
            </a:r>
            <a:endParaRPr lang="en-US" altLang="zh-CN" sz="3200" b="1">
              <a:solidFill>
                <a:srgbClr val="009999"/>
              </a:solidFill>
            </a:endParaRPr>
          </a:p>
        </p:txBody>
      </p:sp>
      <p:sp>
        <p:nvSpPr>
          <p:cNvPr id="104" name="Line 13"/>
          <p:cNvSpPr>
            <a:spLocks noChangeShapeType="1"/>
          </p:cNvSpPr>
          <p:nvPr/>
        </p:nvSpPr>
        <p:spPr bwMode="auto">
          <a:xfrm flipH="1">
            <a:off x="2667000" y="1524000"/>
            <a:ext cx="1828800" cy="457200"/>
          </a:xfrm>
          <a:prstGeom prst="line">
            <a:avLst/>
          </a:prstGeom>
          <a:noFill/>
          <a:ln w="9525">
            <a:solidFill>
              <a:srgbClr val="003366"/>
            </a:solidFill>
            <a:round/>
            <a:headEnd/>
            <a:tailEnd/>
          </a:ln>
          <a:effectLst/>
        </p:spPr>
        <p:txBody>
          <a:bodyPr wrap="none" anchor="ctr"/>
          <a:lstStyle/>
          <a:p>
            <a:endParaRPr lang="zh-CN" altLang="en-US"/>
          </a:p>
        </p:txBody>
      </p:sp>
      <p:sp>
        <p:nvSpPr>
          <p:cNvPr id="105" name="Line 14"/>
          <p:cNvSpPr>
            <a:spLocks noChangeShapeType="1"/>
          </p:cNvSpPr>
          <p:nvPr/>
        </p:nvSpPr>
        <p:spPr bwMode="auto">
          <a:xfrm>
            <a:off x="5029200" y="1524000"/>
            <a:ext cx="1905000" cy="457200"/>
          </a:xfrm>
          <a:prstGeom prst="line">
            <a:avLst/>
          </a:prstGeom>
          <a:noFill/>
          <a:ln w="9525">
            <a:solidFill>
              <a:srgbClr val="003366"/>
            </a:solidFill>
            <a:round/>
            <a:headEnd/>
            <a:tailEnd/>
          </a:ln>
          <a:effectLst/>
        </p:spPr>
        <p:txBody>
          <a:bodyPr wrap="none" anchor="ctr"/>
          <a:lstStyle/>
          <a:p>
            <a:endParaRPr lang="zh-CN" altLang="en-US"/>
          </a:p>
        </p:txBody>
      </p:sp>
      <p:sp>
        <p:nvSpPr>
          <p:cNvPr id="106" name="Line 15"/>
          <p:cNvSpPr>
            <a:spLocks noChangeShapeType="1"/>
          </p:cNvSpPr>
          <p:nvPr/>
        </p:nvSpPr>
        <p:spPr bwMode="auto">
          <a:xfrm flipH="1">
            <a:off x="1295400" y="2209800"/>
            <a:ext cx="1066800" cy="533400"/>
          </a:xfrm>
          <a:prstGeom prst="line">
            <a:avLst/>
          </a:prstGeom>
          <a:noFill/>
          <a:ln w="9525">
            <a:solidFill>
              <a:srgbClr val="003366"/>
            </a:solidFill>
            <a:round/>
            <a:headEnd/>
            <a:tailEnd/>
          </a:ln>
          <a:effectLst/>
        </p:spPr>
        <p:txBody>
          <a:bodyPr wrap="none" anchor="ctr"/>
          <a:lstStyle/>
          <a:p>
            <a:endParaRPr lang="zh-CN" altLang="en-US"/>
          </a:p>
        </p:txBody>
      </p:sp>
      <p:sp>
        <p:nvSpPr>
          <p:cNvPr id="107" name="Line 16"/>
          <p:cNvSpPr>
            <a:spLocks noChangeShapeType="1"/>
          </p:cNvSpPr>
          <p:nvPr/>
        </p:nvSpPr>
        <p:spPr bwMode="auto">
          <a:xfrm>
            <a:off x="3048000" y="2209800"/>
            <a:ext cx="914400" cy="533400"/>
          </a:xfrm>
          <a:prstGeom prst="line">
            <a:avLst/>
          </a:prstGeom>
          <a:noFill/>
          <a:ln w="9525">
            <a:solidFill>
              <a:srgbClr val="003366"/>
            </a:solidFill>
            <a:round/>
            <a:headEnd/>
            <a:tailEnd/>
          </a:ln>
          <a:effectLst/>
        </p:spPr>
        <p:txBody>
          <a:bodyPr wrap="none" anchor="ctr"/>
          <a:lstStyle/>
          <a:p>
            <a:endParaRPr lang="zh-CN" altLang="en-US"/>
          </a:p>
        </p:txBody>
      </p:sp>
      <p:sp>
        <p:nvSpPr>
          <p:cNvPr id="108" name="Line 17"/>
          <p:cNvSpPr>
            <a:spLocks noChangeShapeType="1"/>
          </p:cNvSpPr>
          <p:nvPr/>
        </p:nvSpPr>
        <p:spPr bwMode="auto">
          <a:xfrm flipH="1">
            <a:off x="5791200" y="2209800"/>
            <a:ext cx="838200" cy="533400"/>
          </a:xfrm>
          <a:prstGeom prst="line">
            <a:avLst/>
          </a:prstGeom>
          <a:noFill/>
          <a:ln w="9525">
            <a:solidFill>
              <a:srgbClr val="003366"/>
            </a:solidFill>
            <a:round/>
            <a:headEnd/>
            <a:tailEnd/>
          </a:ln>
          <a:effectLst/>
        </p:spPr>
        <p:txBody>
          <a:bodyPr wrap="none" anchor="ctr"/>
          <a:lstStyle/>
          <a:p>
            <a:endParaRPr lang="zh-CN" altLang="en-US"/>
          </a:p>
        </p:txBody>
      </p:sp>
      <p:sp>
        <p:nvSpPr>
          <p:cNvPr id="109" name="Line 18"/>
          <p:cNvSpPr>
            <a:spLocks noChangeShapeType="1"/>
          </p:cNvSpPr>
          <p:nvPr/>
        </p:nvSpPr>
        <p:spPr bwMode="auto">
          <a:xfrm>
            <a:off x="7315200" y="2209800"/>
            <a:ext cx="914400" cy="533400"/>
          </a:xfrm>
          <a:prstGeom prst="line">
            <a:avLst/>
          </a:prstGeom>
          <a:noFill/>
          <a:ln w="9525">
            <a:solidFill>
              <a:srgbClr val="003366"/>
            </a:solidFill>
            <a:round/>
            <a:headEnd/>
            <a:tailEnd/>
          </a:ln>
          <a:effectLst/>
        </p:spPr>
        <p:txBody>
          <a:bodyPr wrap="none" anchor="ctr"/>
          <a:lstStyle/>
          <a:p>
            <a:endParaRPr lang="zh-CN" altLang="en-US"/>
          </a:p>
        </p:txBody>
      </p:sp>
      <p:sp>
        <p:nvSpPr>
          <p:cNvPr id="110" name="Line 19"/>
          <p:cNvSpPr>
            <a:spLocks noChangeShapeType="1"/>
          </p:cNvSpPr>
          <p:nvPr/>
        </p:nvSpPr>
        <p:spPr bwMode="auto">
          <a:xfrm flipH="1">
            <a:off x="609600" y="2971800"/>
            <a:ext cx="381000" cy="533400"/>
          </a:xfrm>
          <a:prstGeom prst="line">
            <a:avLst/>
          </a:prstGeom>
          <a:noFill/>
          <a:ln w="9525">
            <a:solidFill>
              <a:srgbClr val="003366"/>
            </a:solidFill>
            <a:round/>
            <a:headEnd/>
            <a:tailEnd/>
          </a:ln>
          <a:effectLst/>
        </p:spPr>
        <p:txBody>
          <a:bodyPr wrap="none" anchor="ctr"/>
          <a:lstStyle/>
          <a:p>
            <a:endParaRPr lang="zh-CN" altLang="en-US"/>
          </a:p>
        </p:txBody>
      </p:sp>
      <p:sp>
        <p:nvSpPr>
          <p:cNvPr id="111" name="Line 20"/>
          <p:cNvSpPr>
            <a:spLocks noChangeShapeType="1"/>
          </p:cNvSpPr>
          <p:nvPr/>
        </p:nvSpPr>
        <p:spPr bwMode="auto">
          <a:xfrm>
            <a:off x="1676400" y="2971800"/>
            <a:ext cx="228600" cy="533400"/>
          </a:xfrm>
          <a:prstGeom prst="line">
            <a:avLst/>
          </a:prstGeom>
          <a:noFill/>
          <a:ln w="9525">
            <a:solidFill>
              <a:srgbClr val="003366"/>
            </a:solidFill>
            <a:round/>
            <a:headEnd/>
            <a:tailEnd/>
          </a:ln>
          <a:effectLst/>
        </p:spPr>
        <p:txBody>
          <a:bodyPr wrap="none" anchor="ctr"/>
          <a:lstStyle/>
          <a:p>
            <a:endParaRPr lang="zh-CN" altLang="en-US"/>
          </a:p>
        </p:txBody>
      </p:sp>
      <p:sp>
        <p:nvSpPr>
          <p:cNvPr id="112" name="Line 21"/>
          <p:cNvSpPr>
            <a:spLocks noChangeShapeType="1"/>
          </p:cNvSpPr>
          <p:nvPr/>
        </p:nvSpPr>
        <p:spPr bwMode="auto">
          <a:xfrm flipH="1">
            <a:off x="3276600" y="2971800"/>
            <a:ext cx="381000" cy="533400"/>
          </a:xfrm>
          <a:prstGeom prst="line">
            <a:avLst/>
          </a:prstGeom>
          <a:noFill/>
          <a:ln w="9525">
            <a:solidFill>
              <a:srgbClr val="003366"/>
            </a:solidFill>
            <a:round/>
            <a:headEnd/>
            <a:tailEnd/>
          </a:ln>
          <a:effectLst/>
        </p:spPr>
        <p:txBody>
          <a:bodyPr wrap="none" anchor="ctr"/>
          <a:lstStyle/>
          <a:p>
            <a:endParaRPr lang="zh-CN" altLang="en-US"/>
          </a:p>
        </p:txBody>
      </p:sp>
      <p:sp>
        <p:nvSpPr>
          <p:cNvPr id="113" name="Text Box 23"/>
          <p:cNvSpPr txBox="1">
            <a:spLocks noChangeArrowheads="1"/>
          </p:cNvSpPr>
          <p:nvPr/>
        </p:nvSpPr>
        <p:spPr bwMode="auto">
          <a:xfrm>
            <a:off x="-508" y="224644"/>
            <a:ext cx="684803" cy="584775"/>
          </a:xfrm>
          <a:prstGeom prst="rect">
            <a:avLst/>
          </a:prstGeom>
          <a:noFill/>
          <a:ln w="9525">
            <a:noFill/>
            <a:miter lim="800000"/>
            <a:headEnd/>
            <a:tailEnd/>
          </a:ln>
          <a:effectLst/>
        </p:spPr>
        <p:txBody>
          <a:bodyPr wrap="none">
            <a:spAutoFit/>
          </a:bodyPr>
          <a:lstStyle/>
          <a:p>
            <a:pPr algn="l"/>
            <a:r>
              <a:rPr lang="zh-CN" altLang="en-US" sz="3200" b="1" dirty="0" smtClean="0">
                <a:solidFill>
                  <a:srgbClr val="000000"/>
                </a:solidFill>
                <a:latin typeface="华文楷体" panose="02010600040101010101" pitchFamily="2" charset="-122"/>
                <a:ea typeface="华文楷体" panose="02010600040101010101" pitchFamily="2" charset="-122"/>
              </a:rPr>
              <a:t>例</a:t>
            </a:r>
            <a:r>
              <a:rPr lang="en-US" altLang="zh-CN" sz="3200" b="1" dirty="0" smtClean="0">
                <a:solidFill>
                  <a:srgbClr val="000000"/>
                </a:solidFill>
                <a:latin typeface="华文楷体" panose="02010600040101010101" pitchFamily="2" charset="-122"/>
                <a:ea typeface="华文楷体" panose="02010600040101010101" pitchFamily="2" charset="-122"/>
              </a:rPr>
              <a:t>:</a:t>
            </a:r>
            <a:endParaRPr lang="en-US" altLang="zh-CN" sz="3200" dirty="0">
              <a:solidFill>
                <a:srgbClr val="000000"/>
              </a:solidFill>
              <a:latin typeface="华文楷体" panose="02010600040101010101" pitchFamily="2" charset="-122"/>
              <a:ea typeface="华文楷体" panose="02010600040101010101" pitchFamily="2" charset="-122"/>
            </a:endParaRPr>
          </a:p>
        </p:txBody>
      </p:sp>
      <p:sp>
        <p:nvSpPr>
          <p:cNvPr id="114" name="Rectangle 24"/>
          <p:cNvSpPr>
            <a:spLocks noChangeArrowheads="1"/>
          </p:cNvSpPr>
          <p:nvPr/>
        </p:nvSpPr>
        <p:spPr bwMode="auto">
          <a:xfrm>
            <a:off x="2167787" y="764820"/>
            <a:ext cx="1476164" cy="584775"/>
          </a:xfrm>
          <a:prstGeom prst="rect">
            <a:avLst/>
          </a:prstGeom>
          <a:noFill/>
          <a:ln w="9525">
            <a:noFill/>
            <a:miter lim="800000"/>
            <a:headEnd/>
            <a:tailEnd/>
          </a:ln>
          <a:effectLst/>
        </p:spPr>
        <p:txBody>
          <a:bodyPr wrap="square">
            <a:spAutoFit/>
          </a:bodyPr>
          <a:lstStyle/>
          <a:p>
            <a:pPr algn="l"/>
            <a:r>
              <a:rPr lang="zh-CN" altLang="en-US" sz="3200" b="1" dirty="0" smtClean="0">
                <a:solidFill>
                  <a:srgbClr val="000000"/>
                </a:solidFill>
                <a:latin typeface="华文楷体" pitchFamily="2" charset="-122"/>
                <a:ea typeface="华文楷体" pitchFamily="2" charset="-122"/>
              </a:rPr>
              <a:t>大</a:t>
            </a:r>
            <a:r>
              <a:rPr lang="zh-CN" altLang="en-US" sz="3200" b="1" dirty="0">
                <a:solidFill>
                  <a:srgbClr val="000000"/>
                </a:solidFill>
                <a:latin typeface="华文楷体" pitchFamily="2" charset="-122"/>
                <a:ea typeface="华文楷体" pitchFamily="2" charset="-122"/>
              </a:rPr>
              <a:t>顶堆</a:t>
            </a:r>
            <a:endParaRPr lang="zh-CN" altLang="en-US" sz="3200" dirty="0">
              <a:solidFill>
                <a:srgbClr val="000000"/>
              </a:solidFill>
              <a:latin typeface="华文楷体" pitchFamily="2" charset="-122"/>
              <a:ea typeface="华文楷体" pitchFamily="2" charset="-122"/>
            </a:endParaRPr>
          </a:p>
        </p:txBody>
      </p:sp>
      <p:sp>
        <p:nvSpPr>
          <p:cNvPr id="115" name="Oval 25"/>
          <p:cNvSpPr>
            <a:spLocks noChangeArrowheads="1"/>
          </p:cNvSpPr>
          <p:nvPr/>
        </p:nvSpPr>
        <p:spPr bwMode="auto">
          <a:xfrm>
            <a:off x="4419600" y="1219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rgbClr val="990000"/>
                </a:solidFill>
              </a:rPr>
              <a:t>12</a:t>
            </a:r>
            <a:endParaRPr lang="en-US" altLang="zh-CN"/>
          </a:p>
        </p:txBody>
      </p:sp>
      <p:sp>
        <p:nvSpPr>
          <p:cNvPr id="116" name="Text Box 26"/>
          <p:cNvSpPr txBox="1">
            <a:spLocks noChangeArrowheads="1"/>
          </p:cNvSpPr>
          <p:nvPr/>
        </p:nvSpPr>
        <p:spPr bwMode="auto">
          <a:xfrm>
            <a:off x="304800" y="4343401"/>
            <a:ext cx="8461113" cy="461665"/>
          </a:xfrm>
          <a:prstGeom prst="rect">
            <a:avLst/>
          </a:prstGeom>
          <a:noFill/>
          <a:ln w="9525">
            <a:noFill/>
            <a:miter lim="800000"/>
            <a:headEnd/>
            <a:tailEnd/>
          </a:ln>
          <a:effectLst/>
        </p:spPr>
        <p:txBody>
          <a:bodyPr wrap="square">
            <a:spAutoFit/>
          </a:bodyPr>
          <a:lstStyle/>
          <a:p>
            <a:pPr algn="l"/>
            <a:r>
              <a:rPr lang="zh-CN" altLang="en-US" sz="2400" b="1" dirty="0" smtClean="0">
                <a:solidFill>
                  <a:srgbClr val="003366"/>
                </a:solidFill>
                <a:latin typeface="Times New Roman" pitchFamily="18" charset="0"/>
                <a:ea typeface="华文楷体" pitchFamily="2" charset="-122"/>
                <a:cs typeface="Times New Roman" pitchFamily="18" charset="0"/>
              </a:rPr>
              <a:t>在 </a:t>
            </a:r>
            <a:r>
              <a:rPr lang="en-US" altLang="zh-CN" sz="2400" b="1" dirty="0" smtClean="0">
                <a:solidFill>
                  <a:srgbClr val="003366"/>
                </a:solidFill>
                <a:latin typeface="Times New Roman" pitchFamily="18" charset="0"/>
                <a:ea typeface="华文楷体" pitchFamily="2" charset="-122"/>
                <a:cs typeface="Times New Roman" pitchFamily="18" charset="0"/>
              </a:rPr>
              <a:t>98</a:t>
            </a:r>
            <a:r>
              <a:rPr lang="zh-CN" altLang="en-US" sz="2400" b="1" dirty="0" smtClean="0">
                <a:solidFill>
                  <a:srgbClr val="003366"/>
                </a:solidFill>
                <a:latin typeface="Times New Roman" pitchFamily="18" charset="0"/>
                <a:ea typeface="华文楷体" pitchFamily="2" charset="-122"/>
                <a:cs typeface="Times New Roman" pitchFamily="18" charset="0"/>
              </a:rPr>
              <a:t>删除后，最后一个元素</a:t>
            </a:r>
            <a:r>
              <a:rPr lang="en-US" altLang="zh-CN" sz="2400" b="1" dirty="0" smtClean="0">
                <a:solidFill>
                  <a:srgbClr val="003366"/>
                </a:solidFill>
                <a:latin typeface="Times New Roman" pitchFamily="18" charset="0"/>
                <a:ea typeface="华文楷体" pitchFamily="2" charset="-122"/>
                <a:cs typeface="Times New Roman" pitchFamily="18" charset="0"/>
              </a:rPr>
              <a:t>12</a:t>
            </a:r>
            <a:r>
              <a:rPr lang="zh-CN" altLang="en-US" sz="2400" b="1" dirty="0" smtClean="0">
                <a:solidFill>
                  <a:srgbClr val="003366"/>
                </a:solidFill>
                <a:latin typeface="Times New Roman" pitchFamily="18" charset="0"/>
                <a:ea typeface="华文楷体" pitchFamily="2" charset="-122"/>
                <a:cs typeface="Times New Roman" pitchFamily="18" charset="0"/>
              </a:rPr>
              <a:t>被换到了堆顶，</a:t>
            </a:r>
            <a:r>
              <a:rPr lang="zh-CN" altLang="en-US" sz="2400" b="1" dirty="0">
                <a:solidFill>
                  <a:srgbClr val="003366"/>
                </a:solidFill>
                <a:latin typeface="Times New Roman" pitchFamily="18" charset="0"/>
                <a:ea typeface="华文楷体" pitchFamily="2" charset="-122"/>
                <a:cs typeface="Times New Roman" pitchFamily="18" charset="0"/>
              </a:rPr>
              <a:t>它就</a:t>
            </a:r>
            <a:r>
              <a:rPr lang="zh-CN" altLang="en-US" sz="2400" b="1" dirty="0">
                <a:solidFill>
                  <a:srgbClr val="FF0000"/>
                </a:solidFill>
                <a:latin typeface="Times New Roman" pitchFamily="18" charset="0"/>
                <a:ea typeface="华文楷体" pitchFamily="2" charset="-122"/>
                <a:cs typeface="Times New Roman" pitchFamily="18" charset="0"/>
              </a:rPr>
              <a:t>不</a:t>
            </a:r>
            <a:r>
              <a:rPr lang="zh-CN" altLang="en-US" sz="2400" b="1" dirty="0">
                <a:solidFill>
                  <a:srgbClr val="003366"/>
                </a:solidFill>
                <a:latin typeface="Times New Roman" pitchFamily="18" charset="0"/>
                <a:ea typeface="华文楷体" pitchFamily="2" charset="-122"/>
                <a:cs typeface="Times New Roman" pitchFamily="18" charset="0"/>
              </a:rPr>
              <a:t>是堆</a:t>
            </a:r>
            <a:r>
              <a:rPr lang="zh-CN" altLang="en-US" sz="2400" b="1" dirty="0" smtClean="0">
                <a:solidFill>
                  <a:srgbClr val="003366"/>
                </a:solidFill>
                <a:latin typeface="Times New Roman" pitchFamily="18" charset="0"/>
                <a:ea typeface="华文楷体" pitchFamily="2" charset="-122"/>
                <a:cs typeface="Times New Roman" pitchFamily="18" charset="0"/>
              </a:rPr>
              <a:t>了。</a:t>
            </a:r>
            <a:endParaRPr lang="zh-CN" altLang="en-US" sz="2400" b="1" dirty="0">
              <a:latin typeface="Times New Roman" pitchFamily="18" charset="0"/>
              <a:ea typeface="华文楷体" pitchFamily="2" charset="-122"/>
              <a:cs typeface="Times New Roman" pitchFamily="18" charset="0"/>
            </a:endParaRPr>
          </a:p>
        </p:txBody>
      </p:sp>
      <p:sp>
        <p:nvSpPr>
          <p:cNvPr id="117" name="Text Box 28"/>
          <p:cNvSpPr txBox="1">
            <a:spLocks noChangeArrowheads="1"/>
          </p:cNvSpPr>
          <p:nvPr/>
        </p:nvSpPr>
        <p:spPr bwMode="auto">
          <a:xfrm>
            <a:off x="311115" y="4903271"/>
            <a:ext cx="9239261" cy="461665"/>
          </a:xfrm>
          <a:prstGeom prst="rect">
            <a:avLst/>
          </a:prstGeom>
          <a:noFill/>
          <a:ln w="9525">
            <a:noFill/>
            <a:miter lim="800000"/>
            <a:headEnd/>
            <a:tailEnd/>
          </a:ln>
          <a:effectLst/>
        </p:spPr>
        <p:txBody>
          <a:bodyPr wrap="none">
            <a:spAutoFit/>
          </a:bodyPr>
          <a:lstStyle/>
          <a:p>
            <a:pPr algn="l"/>
            <a:r>
              <a:rPr lang="zh-CN" altLang="en-US" sz="2400" b="1" dirty="0">
                <a:solidFill>
                  <a:srgbClr val="0000FF"/>
                </a:solidFill>
                <a:latin typeface="华文楷体" pitchFamily="2" charset="-122"/>
                <a:ea typeface="华文楷体" pitchFamily="2" charset="-122"/>
              </a:rPr>
              <a:t>因此，需要对它进行</a:t>
            </a:r>
            <a:r>
              <a:rPr lang="zh-CN" altLang="en-US" sz="2400" b="1" dirty="0" smtClean="0">
                <a:solidFill>
                  <a:srgbClr val="0000FF"/>
                </a:solidFill>
                <a:latin typeface="华文楷体" pitchFamily="2" charset="-122"/>
                <a:ea typeface="华文楷体" pitchFamily="2" charset="-122"/>
              </a:rPr>
              <a:t>“</a:t>
            </a:r>
            <a:r>
              <a:rPr lang="zh-CN" altLang="en-US" sz="2400" b="1" dirty="0" smtClean="0">
                <a:solidFill>
                  <a:srgbClr val="C00000"/>
                </a:solidFill>
                <a:latin typeface="华文楷体" pitchFamily="2" charset="-122"/>
                <a:ea typeface="华文楷体" pitchFamily="2" charset="-122"/>
              </a:rPr>
              <a:t>下滤</a:t>
            </a:r>
            <a:r>
              <a:rPr lang="zh-CN" altLang="en-US" sz="2400" b="1" dirty="0" smtClean="0">
                <a:solidFill>
                  <a:srgbClr val="0000FF"/>
                </a:solidFill>
                <a:latin typeface="华文楷体" pitchFamily="2" charset="-122"/>
                <a:ea typeface="华文楷体" pitchFamily="2" charset="-122"/>
              </a:rPr>
              <a:t>”</a:t>
            </a:r>
            <a:r>
              <a:rPr lang="en-US" altLang="zh-CN" sz="2400" b="1" dirty="0">
                <a:solidFill>
                  <a:srgbClr val="0000FF"/>
                </a:solidFill>
                <a:latin typeface="华文楷体" pitchFamily="2" charset="-122"/>
                <a:ea typeface="华文楷体" pitchFamily="2" charset="-122"/>
              </a:rPr>
              <a:t>[</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percolateDown</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a:t>
            </a:r>
            <a:r>
              <a:rPr lang="en-US" altLang="zh-CN" sz="2400" b="1" dirty="0" err="1"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Sqlist</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a:t>
            </a:r>
            <a:r>
              <a:rPr lang="en-US" altLang="zh-CN" sz="2400" b="1" dirty="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&amp;heap, </a:t>
            </a:r>
            <a:r>
              <a:rPr lang="en-US" altLang="zh-CN" sz="2400" b="1" dirty="0" err="1">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int</a:t>
            </a:r>
            <a:r>
              <a:rPr lang="en-US" altLang="zh-CN" sz="2400" b="1" dirty="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 </a:t>
            </a:r>
            <a:r>
              <a:rPr lang="en-US" altLang="zh-CN" sz="2400" b="1" dirty="0" err="1">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i</a:t>
            </a:r>
            <a:r>
              <a:rPr lang="en-US" altLang="zh-CN" sz="2400" b="1" dirty="0" smtClean="0">
                <a:solidFill>
                  <a:srgbClr val="000000"/>
                </a:solidFill>
                <a:effectLst>
                  <a:outerShdw blurRad="38100" dist="38100" dir="2700000" algn="tl">
                    <a:srgbClr val="000000">
                      <a:alpha val="43137"/>
                    </a:srgbClr>
                  </a:outerShdw>
                </a:effectLst>
                <a:latin typeface="Times New Roman" panose="02020603050405020304" pitchFamily="18" charset="0"/>
                <a:ea typeface="华文楷体" pitchFamily="2" charset="-122"/>
                <a:cs typeface="Times New Roman" panose="02020603050405020304" pitchFamily="18" charset="0"/>
              </a:rPr>
              <a:t>)]</a:t>
            </a:r>
            <a:r>
              <a:rPr lang="zh-CN" altLang="en-US" sz="2400" b="1" dirty="0" smtClean="0">
                <a:solidFill>
                  <a:srgbClr val="0000FF"/>
                </a:solidFill>
                <a:latin typeface="华文楷体" pitchFamily="2" charset="-122"/>
                <a:ea typeface="华文楷体" pitchFamily="2" charset="-122"/>
              </a:rPr>
              <a:t>。</a:t>
            </a:r>
            <a:endParaRPr lang="zh-CN" altLang="en-US" sz="2400" b="1" dirty="0">
              <a:latin typeface="华文楷体" pitchFamily="2" charset="-122"/>
              <a:ea typeface="华文楷体" pitchFamily="2" charset="-122"/>
            </a:endParaRPr>
          </a:p>
        </p:txBody>
      </p:sp>
      <p:sp>
        <p:nvSpPr>
          <p:cNvPr id="119" name="Line 30"/>
          <p:cNvSpPr>
            <a:spLocks noChangeShapeType="1"/>
          </p:cNvSpPr>
          <p:nvPr/>
        </p:nvSpPr>
        <p:spPr bwMode="auto">
          <a:xfrm flipH="1">
            <a:off x="3290900" y="2960948"/>
            <a:ext cx="381000" cy="533400"/>
          </a:xfrm>
          <a:prstGeom prst="line">
            <a:avLst/>
          </a:prstGeom>
          <a:noFill/>
          <a:ln w="15875">
            <a:solidFill>
              <a:schemeClr val="hlink">
                <a:alpha val="25000"/>
              </a:schemeClr>
            </a:solidFill>
            <a:round/>
            <a:headEnd/>
            <a:tailEnd/>
          </a:ln>
          <a:effectLst/>
        </p:spPr>
        <p:txBody>
          <a:bodyPr wrap="none" anchor="ctr"/>
          <a:lstStyle/>
          <a:p>
            <a:endParaRPr lang="zh-CN" altLang="en-US"/>
          </a:p>
        </p:txBody>
      </p:sp>
      <p:sp>
        <p:nvSpPr>
          <p:cNvPr id="120" name="Line 31"/>
          <p:cNvSpPr>
            <a:spLocks noChangeShapeType="1"/>
          </p:cNvSpPr>
          <p:nvPr/>
        </p:nvSpPr>
        <p:spPr bwMode="auto">
          <a:xfrm>
            <a:off x="4038600" y="2133600"/>
            <a:ext cx="1600200" cy="0"/>
          </a:xfrm>
          <a:prstGeom prst="line">
            <a:avLst/>
          </a:prstGeom>
          <a:noFill/>
          <a:ln w="19050">
            <a:solidFill>
              <a:srgbClr val="990000"/>
            </a:solidFill>
            <a:round/>
            <a:headEnd type="triangle" w="med" len="lg"/>
            <a:tailEnd type="triangle" w="med" len="lg"/>
          </a:ln>
          <a:effectLst/>
        </p:spPr>
        <p:txBody>
          <a:bodyPr wrap="none" anchor="ctr"/>
          <a:lstStyle/>
          <a:p>
            <a:endParaRPr lang="zh-CN" altLang="en-US"/>
          </a:p>
        </p:txBody>
      </p:sp>
      <p:sp>
        <p:nvSpPr>
          <p:cNvPr id="121" name="Line 32"/>
          <p:cNvSpPr>
            <a:spLocks noChangeShapeType="1"/>
          </p:cNvSpPr>
          <p:nvPr/>
        </p:nvSpPr>
        <p:spPr bwMode="auto">
          <a:xfrm flipV="1">
            <a:off x="2819400" y="1447800"/>
            <a:ext cx="1447800" cy="381000"/>
          </a:xfrm>
          <a:prstGeom prst="line">
            <a:avLst/>
          </a:prstGeom>
          <a:noFill/>
          <a:ln w="19050">
            <a:solidFill>
              <a:srgbClr val="993300"/>
            </a:solidFill>
            <a:round/>
            <a:headEnd type="triangle" w="med" len="lg"/>
            <a:tailEnd type="triangle" w="med" len="lg"/>
          </a:ln>
          <a:effectLst/>
        </p:spPr>
        <p:txBody>
          <a:bodyPr wrap="none" anchor="ctr"/>
          <a:lstStyle/>
          <a:p>
            <a:endParaRPr lang="zh-CN" altLang="en-US"/>
          </a:p>
        </p:txBody>
      </p:sp>
      <p:sp>
        <p:nvSpPr>
          <p:cNvPr id="122" name="Oval 33"/>
          <p:cNvSpPr>
            <a:spLocks noChangeArrowheads="1"/>
          </p:cNvSpPr>
          <p:nvPr/>
        </p:nvSpPr>
        <p:spPr bwMode="auto">
          <a:xfrm>
            <a:off x="1219200" y="11430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rgbClr val="990000"/>
                </a:solidFill>
              </a:rPr>
              <a:t>12</a:t>
            </a:r>
            <a:endParaRPr lang="en-US" altLang="zh-CN"/>
          </a:p>
        </p:txBody>
      </p:sp>
      <p:sp>
        <p:nvSpPr>
          <p:cNvPr id="123" name="Oval 34"/>
          <p:cNvSpPr>
            <a:spLocks noChangeArrowheads="1"/>
          </p:cNvSpPr>
          <p:nvPr/>
        </p:nvSpPr>
        <p:spPr bwMode="auto">
          <a:xfrm>
            <a:off x="4419600" y="1219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dirty="0">
                <a:solidFill>
                  <a:srgbClr val="990000"/>
                </a:solidFill>
              </a:rPr>
              <a:t>81</a:t>
            </a:r>
            <a:endParaRPr lang="en-US" altLang="zh-CN" sz="3200" b="1" dirty="0"/>
          </a:p>
        </p:txBody>
      </p:sp>
      <p:sp>
        <p:nvSpPr>
          <p:cNvPr id="124" name="Line 35"/>
          <p:cNvSpPr>
            <a:spLocks noChangeShapeType="1"/>
          </p:cNvSpPr>
          <p:nvPr/>
        </p:nvSpPr>
        <p:spPr bwMode="auto">
          <a:xfrm>
            <a:off x="2057400" y="2895600"/>
            <a:ext cx="1295400" cy="0"/>
          </a:xfrm>
          <a:prstGeom prst="line">
            <a:avLst/>
          </a:prstGeom>
          <a:noFill/>
          <a:ln w="19050">
            <a:solidFill>
              <a:srgbClr val="990000"/>
            </a:solidFill>
            <a:round/>
            <a:headEnd type="triangle" w="med" len="lg"/>
            <a:tailEnd type="triangle" w="med" len="lg"/>
          </a:ln>
          <a:effectLst/>
        </p:spPr>
        <p:txBody>
          <a:bodyPr wrap="none" anchor="ctr"/>
          <a:lstStyle/>
          <a:p>
            <a:endParaRPr lang="zh-CN" altLang="en-US"/>
          </a:p>
        </p:txBody>
      </p:sp>
      <p:sp>
        <p:nvSpPr>
          <p:cNvPr id="125" name="Line 37"/>
          <p:cNvSpPr>
            <a:spLocks noChangeShapeType="1"/>
          </p:cNvSpPr>
          <p:nvPr/>
        </p:nvSpPr>
        <p:spPr bwMode="auto">
          <a:xfrm flipV="1">
            <a:off x="1219200" y="1676400"/>
            <a:ext cx="152400" cy="914400"/>
          </a:xfrm>
          <a:prstGeom prst="line">
            <a:avLst/>
          </a:prstGeom>
          <a:noFill/>
          <a:ln w="19050">
            <a:solidFill>
              <a:srgbClr val="993300"/>
            </a:solidFill>
            <a:round/>
            <a:headEnd type="triangle" w="med" len="lg"/>
            <a:tailEnd type="triangle" w="med" len="lg"/>
          </a:ln>
          <a:effectLst/>
        </p:spPr>
        <p:txBody>
          <a:bodyPr wrap="none" anchor="ctr"/>
          <a:lstStyle/>
          <a:p>
            <a:endParaRPr lang="zh-CN" altLang="en-US"/>
          </a:p>
        </p:txBody>
      </p:sp>
      <p:sp>
        <p:nvSpPr>
          <p:cNvPr id="126" name="Oval 40"/>
          <p:cNvSpPr>
            <a:spLocks noChangeArrowheads="1"/>
          </p:cNvSpPr>
          <p:nvPr/>
        </p:nvSpPr>
        <p:spPr bwMode="auto">
          <a:xfrm>
            <a:off x="2362200" y="1981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rgbClr val="990000"/>
                </a:solidFill>
              </a:rPr>
              <a:t>73</a:t>
            </a:r>
            <a:endParaRPr lang="en-US" altLang="zh-CN"/>
          </a:p>
        </p:txBody>
      </p:sp>
      <p:sp>
        <p:nvSpPr>
          <p:cNvPr id="127" name="Line 41"/>
          <p:cNvSpPr>
            <a:spLocks noChangeShapeType="1"/>
          </p:cNvSpPr>
          <p:nvPr/>
        </p:nvSpPr>
        <p:spPr bwMode="auto">
          <a:xfrm>
            <a:off x="1066800" y="3733800"/>
            <a:ext cx="457200" cy="0"/>
          </a:xfrm>
          <a:prstGeom prst="line">
            <a:avLst/>
          </a:prstGeom>
          <a:noFill/>
          <a:ln w="19050">
            <a:solidFill>
              <a:srgbClr val="990000"/>
            </a:solidFill>
            <a:round/>
            <a:headEnd type="triangle" w="med" len="lg"/>
            <a:tailEnd type="triangle" w="med" len="lg"/>
          </a:ln>
          <a:effectLst/>
        </p:spPr>
        <p:txBody>
          <a:bodyPr wrap="none" anchor="ctr"/>
          <a:lstStyle/>
          <a:p>
            <a:endParaRPr lang="zh-CN" altLang="en-US"/>
          </a:p>
        </p:txBody>
      </p:sp>
      <p:sp useBgFill="1">
        <p:nvSpPr>
          <p:cNvPr id="128" name="Rectangle 42"/>
          <p:cNvSpPr>
            <a:spLocks noChangeArrowheads="1"/>
          </p:cNvSpPr>
          <p:nvPr/>
        </p:nvSpPr>
        <p:spPr bwMode="auto">
          <a:xfrm>
            <a:off x="2057400" y="2819400"/>
            <a:ext cx="1295400" cy="152400"/>
          </a:xfrm>
          <a:prstGeom prst="rect">
            <a:avLst/>
          </a:prstGeom>
          <a:ln w="9525">
            <a:noFill/>
            <a:miter lim="800000"/>
            <a:headEnd/>
            <a:tailEnd/>
          </a:ln>
          <a:effectLst/>
        </p:spPr>
        <p:txBody>
          <a:bodyPr wrap="none" anchor="ctr"/>
          <a:lstStyle/>
          <a:p>
            <a:endParaRPr lang="zh-CN" altLang="en-US"/>
          </a:p>
        </p:txBody>
      </p:sp>
      <p:sp>
        <p:nvSpPr>
          <p:cNvPr id="129" name="Line 43"/>
          <p:cNvSpPr>
            <a:spLocks noChangeShapeType="1"/>
          </p:cNvSpPr>
          <p:nvPr/>
        </p:nvSpPr>
        <p:spPr bwMode="auto">
          <a:xfrm flipH="1" flipV="1">
            <a:off x="1752600" y="1676400"/>
            <a:ext cx="381000" cy="1600200"/>
          </a:xfrm>
          <a:prstGeom prst="line">
            <a:avLst/>
          </a:prstGeom>
          <a:noFill/>
          <a:ln w="19050">
            <a:solidFill>
              <a:srgbClr val="993300"/>
            </a:solidFill>
            <a:round/>
            <a:headEnd type="triangle" w="med" len="lg"/>
            <a:tailEnd type="triangle" w="med" len="lg"/>
          </a:ln>
          <a:effectLst/>
        </p:spPr>
        <p:txBody>
          <a:bodyPr wrap="none" anchor="ctr"/>
          <a:lstStyle/>
          <a:p>
            <a:endParaRPr lang="zh-CN" altLang="en-US"/>
          </a:p>
        </p:txBody>
      </p:sp>
      <p:sp useBgFill="1">
        <p:nvSpPr>
          <p:cNvPr id="130" name="Rectangle 44"/>
          <p:cNvSpPr>
            <a:spLocks noChangeArrowheads="1"/>
          </p:cNvSpPr>
          <p:nvPr/>
        </p:nvSpPr>
        <p:spPr bwMode="auto">
          <a:xfrm>
            <a:off x="1066800" y="1600200"/>
            <a:ext cx="381000" cy="990600"/>
          </a:xfrm>
          <a:prstGeom prst="rect">
            <a:avLst/>
          </a:prstGeom>
          <a:ln w="9525">
            <a:noFill/>
            <a:miter lim="800000"/>
            <a:headEnd/>
            <a:tailEnd/>
          </a:ln>
          <a:effectLst/>
        </p:spPr>
        <p:txBody>
          <a:bodyPr wrap="none" anchor="ctr"/>
          <a:lstStyle/>
          <a:p>
            <a:endParaRPr lang="zh-CN" altLang="en-US"/>
          </a:p>
        </p:txBody>
      </p:sp>
      <p:sp>
        <p:nvSpPr>
          <p:cNvPr id="131" name="Oval 45"/>
          <p:cNvSpPr>
            <a:spLocks noChangeArrowheads="1"/>
          </p:cNvSpPr>
          <p:nvPr/>
        </p:nvSpPr>
        <p:spPr bwMode="auto">
          <a:xfrm>
            <a:off x="990600" y="2743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rgbClr val="990000"/>
                </a:solidFill>
              </a:rPr>
              <a:t>64</a:t>
            </a:r>
            <a:endParaRPr lang="en-US" altLang="zh-CN">
              <a:solidFill>
                <a:srgbClr val="990000"/>
              </a:solidFill>
            </a:endParaRPr>
          </a:p>
        </p:txBody>
      </p:sp>
      <p:sp>
        <p:nvSpPr>
          <p:cNvPr id="132" name="Oval 46"/>
          <p:cNvSpPr>
            <a:spLocks noChangeArrowheads="1"/>
          </p:cNvSpPr>
          <p:nvPr/>
        </p:nvSpPr>
        <p:spPr bwMode="auto">
          <a:xfrm>
            <a:off x="1600200" y="3505200"/>
            <a:ext cx="685800" cy="381000"/>
          </a:xfrm>
          <a:prstGeom prst="ellipse">
            <a:avLst/>
          </a:prstGeom>
          <a:solidFill>
            <a:srgbClr val="CCFFFF"/>
          </a:solidFill>
          <a:ln w="12700">
            <a:solidFill>
              <a:srgbClr val="000080"/>
            </a:solidFill>
            <a:round/>
            <a:headEnd/>
            <a:tailEnd/>
          </a:ln>
          <a:effectLst/>
        </p:spPr>
        <p:txBody>
          <a:bodyPr wrap="none" anchor="ctr"/>
          <a:lstStyle/>
          <a:p>
            <a:r>
              <a:rPr lang="en-US" altLang="zh-CN" sz="3200" b="1">
                <a:solidFill>
                  <a:srgbClr val="990000"/>
                </a:solidFill>
              </a:rPr>
              <a:t>12</a:t>
            </a:r>
            <a:endParaRPr lang="en-US" altLang="zh-CN"/>
          </a:p>
        </p:txBody>
      </p:sp>
      <p:sp useBgFill="1">
        <p:nvSpPr>
          <p:cNvPr id="133" name="Rectangle 47"/>
          <p:cNvSpPr>
            <a:spLocks noChangeArrowheads="1"/>
          </p:cNvSpPr>
          <p:nvPr/>
        </p:nvSpPr>
        <p:spPr bwMode="auto">
          <a:xfrm>
            <a:off x="1066800" y="1066800"/>
            <a:ext cx="914400" cy="533400"/>
          </a:xfrm>
          <a:prstGeom prst="rect">
            <a:avLst/>
          </a:prstGeom>
          <a:ln w="9525">
            <a:noFill/>
            <a:miter lim="800000"/>
            <a:headEnd/>
            <a:tailEnd/>
          </a:ln>
          <a:effectLst/>
        </p:spPr>
        <p:txBody>
          <a:bodyPr wrap="none" anchor="ctr"/>
          <a:lstStyle/>
          <a:p>
            <a:endParaRPr lang="zh-CN" altLang="en-US"/>
          </a:p>
        </p:txBody>
      </p:sp>
      <p:sp>
        <p:nvSpPr>
          <p:cNvPr id="135" name="Text Box 49"/>
          <p:cNvSpPr txBox="1">
            <a:spLocks noChangeArrowheads="1"/>
          </p:cNvSpPr>
          <p:nvPr/>
        </p:nvSpPr>
        <p:spPr bwMode="auto">
          <a:xfrm>
            <a:off x="4403725" y="1676400"/>
            <a:ext cx="793750" cy="457200"/>
          </a:xfrm>
          <a:prstGeom prst="rect">
            <a:avLst/>
          </a:prstGeom>
          <a:noFill/>
          <a:ln w="9525">
            <a:noFill/>
            <a:miter lim="800000"/>
            <a:headEnd/>
            <a:tailEnd/>
          </a:ln>
          <a:effectLst/>
        </p:spPr>
        <p:txBody>
          <a:bodyPr wrap="none">
            <a:spAutoFit/>
          </a:bodyPr>
          <a:lstStyle/>
          <a:p>
            <a:pPr algn="l"/>
            <a:r>
              <a:rPr lang="zh-CN" altLang="en-US">
                <a:solidFill>
                  <a:srgbClr val="990000"/>
                </a:solidFill>
                <a:ea typeface="隶书" pitchFamily="49" charset="-122"/>
              </a:rPr>
              <a:t>比较</a:t>
            </a:r>
          </a:p>
        </p:txBody>
      </p:sp>
      <p:sp>
        <p:nvSpPr>
          <p:cNvPr id="136" name="Rectangle 50"/>
          <p:cNvSpPr>
            <a:spLocks noChangeArrowheads="1"/>
          </p:cNvSpPr>
          <p:nvPr/>
        </p:nvSpPr>
        <p:spPr bwMode="auto">
          <a:xfrm rot="20667679">
            <a:off x="2971800" y="1141413"/>
            <a:ext cx="800100" cy="457200"/>
          </a:xfrm>
          <a:prstGeom prst="rect">
            <a:avLst/>
          </a:prstGeom>
          <a:noFill/>
          <a:ln w="9525">
            <a:noFill/>
            <a:miter lim="800000"/>
            <a:headEnd/>
            <a:tailEnd/>
          </a:ln>
          <a:effectLst/>
        </p:spPr>
        <p:txBody>
          <a:bodyPr wrap="none">
            <a:spAutoFit/>
          </a:bodyPr>
          <a:lstStyle/>
          <a:p>
            <a:pPr algn="l"/>
            <a:r>
              <a:rPr lang="zh-CN" altLang="en-US" b="1">
                <a:solidFill>
                  <a:srgbClr val="990000"/>
                </a:solidFill>
                <a:ea typeface="隶书" pitchFamily="49" charset="-122"/>
              </a:rPr>
              <a:t>比较</a:t>
            </a:r>
            <a:endParaRPr lang="zh-CN" altLang="en-US">
              <a:solidFill>
                <a:srgbClr val="990000"/>
              </a:solidFill>
              <a:ea typeface="隶书" pitchFamily="49" charset="-122"/>
            </a:endParaRPr>
          </a:p>
        </p:txBody>
      </p:sp>
      <p:sp useBgFill="1">
        <p:nvSpPr>
          <p:cNvPr id="137" name="Rectangle 51"/>
          <p:cNvSpPr>
            <a:spLocks noChangeArrowheads="1"/>
          </p:cNvSpPr>
          <p:nvPr/>
        </p:nvSpPr>
        <p:spPr bwMode="auto">
          <a:xfrm>
            <a:off x="3962400" y="1752600"/>
            <a:ext cx="1752600" cy="533400"/>
          </a:xfrm>
          <a:prstGeom prst="rect">
            <a:avLst/>
          </a:prstGeom>
          <a:ln w="9525">
            <a:noFill/>
            <a:miter lim="800000"/>
            <a:headEnd/>
            <a:tailEnd/>
          </a:ln>
          <a:effectLst/>
        </p:spPr>
        <p:txBody>
          <a:bodyPr wrap="none" anchor="ctr"/>
          <a:lstStyle/>
          <a:p>
            <a:endParaRPr lang="zh-CN" altLang="en-US"/>
          </a:p>
        </p:txBody>
      </p:sp>
      <p:sp useBgFill="1">
        <p:nvSpPr>
          <p:cNvPr id="138" name="Freeform 52"/>
          <p:cNvSpPr>
            <a:spLocks/>
          </p:cNvSpPr>
          <p:nvPr/>
        </p:nvSpPr>
        <p:spPr bwMode="auto">
          <a:xfrm>
            <a:off x="2778125" y="1200150"/>
            <a:ext cx="1611313" cy="666750"/>
          </a:xfrm>
          <a:custGeom>
            <a:avLst/>
            <a:gdLst/>
            <a:ahLst/>
            <a:cxnLst>
              <a:cxn ang="0">
                <a:pos x="974" y="132"/>
              </a:cxn>
              <a:cxn ang="0">
                <a:pos x="890" y="204"/>
              </a:cxn>
              <a:cxn ang="0">
                <a:pos x="602" y="276"/>
              </a:cxn>
              <a:cxn ang="0">
                <a:pos x="254" y="348"/>
              </a:cxn>
              <a:cxn ang="0">
                <a:pos x="146" y="384"/>
              </a:cxn>
              <a:cxn ang="0">
                <a:pos x="74" y="420"/>
              </a:cxn>
              <a:cxn ang="0">
                <a:pos x="14" y="408"/>
              </a:cxn>
              <a:cxn ang="0">
                <a:pos x="2" y="372"/>
              </a:cxn>
              <a:cxn ang="0">
                <a:pos x="86" y="132"/>
              </a:cxn>
              <a:cxn ang="0">
                <a:pos x="158" y="60"/>
              </a:cxn>
              <a:cxn ang="0">
                <a:pos x="362" y="36"/>
              </a:cxn>
              <a:cxn ang="0">
                <a:pos x="662" y="0"/>
              </a:cxn>
              <a:cxn ang="0">
                <a:pos x="830" y="24"/>
              </a:cxn>
              <a:cxn ang="0">
                <a:pos x="902" y="48"/>
              </a:cxn>
              <a:cxn ang="0">
                <a:pos x="938" y="60"/>
              </a:cxn>
              <a:cxn ang="0">
                <a:pos x="974" y="132"/>
              </a:cxn>
            </a:cxnLst>
            <a:rect l="0" t="0" r="r" b="b"/>
            <a:pathLst>
              <a:path w="1015" h="420">
                <a:moveTo>
                  <a:pt x="974" y="132"/>
                </a:moveTo>
                <a:cubicBezTo>
                  <a:pt x="956" y="186"/>
                  <a:pt x="935" y="179"/>
                  <a:pt x="890" y="204"/>
                </a:cubicBezTo>
                <a:cubicBezTo>
                  <a:pt x="744" y="285"/>
                  <a:pt x="836" y="260"/>
                  <a:pt x="602" y="276"/>
                </a:cubicBezTo>
                <a:cubicBezTo>
                  <a:pt x="465" y="322"/>
                  <a:pt x="409" y="336"/>
                  <a:pt x="254" y="348"/>
                </a:cubicBezTo>
                <a:cubicBezTo>
                  <a:pt x="218" y="360"/>
                  <a:pt x="178" y="363"/>
                  <a:pt x="146" y="384"/>
                </a:cubicBezTo>
                <a:cubicBezTo>
                  <a:pt x="99" y="415"/>
                  <a:pt x="124" y="403"/>
                  <a:pt x="74" y="420"/>
                </a:cubicBezTo>
                <a:cubicBezTo>
                  <a:pt x="54" y="416"/>
                  <a:pt x="31" y="419"/>
                  <a:pt x="14" y="408"/>
                </a:cubicBezTo>
                <a:cubicBezTo>
                  <a:pt x="3" y="401"/>
                  <a:pt x="2" y="385"/>
                  <a:pt x="2" y="372"/>
                </a:cubicBezTo>
                <a:cubicBezTo>
                  <a:pt x="2" y="234"/>
                  <a:pt x="0" y="209"/>
                  <a:pt x="86" y="132"/>
                </a:cubicBezTo>
                <a:cubicBezTo>
                  <a:pt x="111" y="109"/>
                  <a:pt x="126" y="71"/>
                  <a:pt x="158" y="60"/>
                </a:cubicBezTo>
                <a:cubicBezTo>
                  <a:pt x="251" y="29"/>
                  <a:pt x="163" y="55"/>
                  <a:pt x="362" y="36"/>
                </a:cubicBezTo>
                <a:cubicBezTo>
                  <a:pt x="462" y="26"/>
                  <a:pt x="563" y="14"/>
                  <a:pt x="662" y="0"/>
                </a:cubicBezTo>
                <a:cubicBezTo>
                  <a:pt x="714" y="6"/>
                  <a:pt x="777" y="10"/>
                  <a:pt x="830" y="24"/>
                </a:cubicBezTo>
                <a:cubicBezTo>
                  <a:pt x="854" y="31"/>
                  <a:pt x="878" y="40"/>
                  <a:pt x="902" y="48"/>
                </a:cubicBezTo>
                <a:cubicBezTo>
                  <a:pt x="914" y="52"/>
                  <a:pt x="938" y="60"/>
                  <a:pt x="938" y="60"/>
                </a:cubicBezTo>
                <a:cubicBezTo>
                  <a:pt x="988" y="135"/>
                  <a:pt x="1015" y="132"/>
                  <a:pt x="974" y="132"/>
                </a:cubicBezTo>
                <a:close/>
              </a:path>
            </a:pathLst>
          </a:custGeom>
          <a:ln w="9525">
            <a:noFill/>
            <a:round/>
            <a:headEnd/>
            <a:tailEnd/>
          </a:ln>
          <a:effectLst/>
        </p:spPr>
        <p:txBody>
          <a:bodyPr wrap="none" anchor="ctr"/>
          <a:lstStyle/>
          <a:p>
            <a:endParaRPr lang="zh-CN" altLang="en-US"/>
          </a:p>
        </p:txBody>
      </p:sp>
    </p:spTree>
    <p:extLst>
      <p:ext uri="{BB962C8B-B14F-4D97-AF65-F5344CB8AC3E}">
        <p14:creationId xmlns:p14="http://schemas.microsoft.com/office/powerpoint/2010/main" val="23558120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blinds(horizontal)">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wipe(left)">
                                      <p:cBhvr>
                                        <p:cTn id="12" dur="500"/>
                                        <p:tgtEl>
                                          <p:spTgt spid="115"/>
                                        </p:tgtEl>
                                      </p:cBhvr>
                                    </p:animEffect>
                                  </p:childTnLst>
                                </p:cTn>
                              </p:par>
                            </p:childTnLst>
                          </p:cTn>
                        </p:par>
                        <p:par>
                          <p:cTn id="13" fill="hold">
                            <p:stCondLst>
                              <p:cond delay="500"/>
                            </p:stCondLst>
                            <p:childTnLst>
                              <p:par>
                                <p:cTn id="14" presetID="1" presetClass="exit" presetSubtype="0" fill="hold" grpId="0" nodeType="afterEffect">
                                  <p:stCondLst>
                                    <p:cond delay="0"/>
                                  </p:stCondLst>
                                  <p:childTnLst>
                                    <p:set>
                                      <p:cBhvr>
                                        <p:cTn id="15" dur="1" fill="hold">
                                          <p:stCondLst>
                                            <p:cond delay="0"/>
                                          </p:stCondLst>
                                        </p:cTn>
                                        <p:tgtEl>
                                          <p:spTgt spid="10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17"/>
                                        </p:tgtEl>
                                        <p:attrNameLst>
                                          <p:attrName>style.visibility</p:attrName>
                                        </p:attrNameLst>
                                      </p:cBhvr>
                                      <p:to>
                                        <p:strVal val="visible"/>
                                      </p:to>
                                    </p:set>
                                    <p:animEffect transition="in" filter="wipe(left)">
                                      <p:cBhvr>
                                        <p:cTn id="20" dur="500"/>
                                        <p:tgtEl>
                                          <p:spTgt spid="1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9"/>
                                        </p:tgtEl>
                                        <p:attrNameLst>
                                          <p:attrName>style.visibility</p:attrName>
                                        </p:attrNameLst>
                                      </p:cBhvr>
                                      <p:to>
                                        <p:strVal val="visible"/>
                                      </p:to>
                                    </p:set>
                                    <p:animEffect transition="in" filter="fade">
                                      <p:cBhvr>
                                        <p:cTn id="25" dur="2000"/>
                                        <p:tgtEl>
                                          <p:spTgt spid="11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0"/>
                                        </p:tgtEl>
                                        <p:attrNameLst>
                                          <p:attrName>style.visibility</p:attrName>
                                        </p:attrNameLst>
                                      </p:cBhvr>
                                      <p:to>
                                        <p:strVal val="visible"/>
                                      </p:to>
                                    </p:set>
                                    <p:animEffect transition="in" filter="wipe(left)">
                                      <p:cBhvr>
                                        <p:cTn id="30" dur="500"/>
                                        <p:tgtEl>
                                          <p:spTgt spid="120"/>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35"/>
                                        </p:tgtEl>
                                        <p:attrNameLst>
                                          <p:attrName>style.visibility</p:attrName>
                                        </p:attrNameLst>
                                      </p:cBhvr>
                                      <p:to>
                                        <p:strVal val="visible"/>
                                      </p:to>
                                    </p:set>
                                    <p:animEffect transition="in" filter="wipe(left)">
                                      <p:cBhvr>
                                        <p:cTn id="34" dur="500"/>
                                        <p:tgtEl>
                                          <p:spTgt spid="13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21"/>
                                        </p:tgtEl>
                                        <p:attrNameLst>
                                          <p:attrName>style.visibility</p:attrName>
                                        </p:attrNameLst>
                                      </p:cBhvr>
                                      <p:to>
                                        <p:strVal val="visible"/>
                                      </p:to>
                                    </p:set>
                                    <p:animEffect transition="in" filter="wipe(left)">
                                      <p:cBhvr>
                                        <p:cTn id="39" dur="500"/>
                                        <p:tgtEl>
                                          <p:spTgt spid="121"/>
                                        </p:tgtEl>
                                      </p:cBhvr>
                                    </p:animEffect>
                                  </p:childTnLst>
                                </p:cTn>
                              </p:par>
                            </p:childTnLst>
                          </p:cTn>
                        </p:par>
                        <p:par>
                          <p:cTn id="40" fill="hold">
                            <p:stCondLst>
                              <p:cond delay="500"/>
                            </p:stCondLst>
                            <p:childTnLst>
                              <p:par>
                                <p:cTn id="41" presetID="22" presetClass="entr" presetSubtype="4" fill="hold" grpId="0" nodeType="afterEffect">
                                  <p:stCondLst>
                                    <p:cond delay="0"/>
                                  </p:stCondLst>
                                  <p:childTnLst>
                                    <p:set>
                                      <p:cBhvr>
                                        <p:cTn id="42" dur="1" fill="hold">
                                          <p:stCondLst>
                                            <p:cond delay="0"/>
                                          </p:stCondLst>
                                        </p:cTn>
                                        <p:tgtEl>
                                          <p:spTgt spid="136"/>
                                        </p:tgtEl>
                                        <p:attrNameLst>
                                          <p:attrName>style.visibility</p:attrName>
                                        </p:attrNameLst>
                                      </p:cBhvr>
                                      <p:to>
                                        <p:strVal val="visible"/>
                                      </p:to>
                                    </p:set>
                                    <p:animEffect transition="in" filter="wipe(down)">
                                      <p:cBhvr>
                                        <p:cTn id="43" dur="500"/>
                                        <p:tgtEl>
                                          <p:spTgt spid="13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22"/>
                                        </p:tgtEl>
                                        <p:attrNameLst>
                                          <p:attrName>style.visibility</p:attrName>
                                        </p:attrNameLst>
                                      </p:cBhvr>
                                      <p:to>
                                        <p:strVal val="visible"/>
                                      </p:to>
                                    </p:set>
                                    <p:animEffect transition="in" filter="wipe(left)">
                                      <p:cBhvr>
                                        <p:cTn id="48" dur="500"/>
                                        <p:tgtEl>
                                          <p:spTgt spid="122"/>
                                        </p:tgtEl>
                                      </p:cBhvr>
                                    </p:animEffect>
                                  </p:childTnLst>
                                </p:cTn>
                              </p:par>
                            </p:childTnLst>
                          </p:cTn>
                        </p:par>
                        <p:par>
                          <p:cTn id="49" fill="hold">
                            <p:stCondLst>
                              <p:cond delay="500"/>
                            </p:stCondLst>
                            <p:childTnLst>
                              <p:par>
                                <p:cTn id="50" presetID="22" presetClass="entr" presetSubtype="8" fill="hold" grpId="0" nodeType="afterEffect">
                                  <p:stCondLst>
                                    <p:cond delay="500"/>
                                  </p:stCondLst>
                                  <p:childTnLst>
                                    <p:set>
                                      <p:cBhvr>
                                        <p:cTn id="51" dur="1" fill="hold">
                                          <p:stCondLst>
                                            <p:cond delay="0"/>
                                          </p:stCondLst>
                                        </p:cTn>
                                        <p:tgtEl>
                                          <p:spTgt spid="123"/>
                                        </p:tgtEl>
                                        <p:attrNameLst>
                                          <p:attrName>style.visibility</p:attrName>
                                        </p:attrNameLst>
                                      </p:cBhvr>
                                      <p:to>
                                        <p:strVal val="visible"/>
                                      </p:to>
                                    </p:set>
                                    <p:animEffect transition="in" filter="wipe(left)">
                                      <p:cBhvr>
                                        <p:cTn id="52" dur="500"/>
                                        <p:tgtEl>
                                          <p:spTgt spid="1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4"/>
                                        </p:tgtEl>
                                        <p:attrNameLst>
                                          <p:attrName>style.visibility</p:attrName>
                                        </p:attrNameLst>
                                      </p:cBhvr>
                                      <p:to>
                                        <p:strVal val="visible"/>
                                      </p:to>
                                    </p:set>
                                    <p:animEffect transition="in" filter="wipe(left)">
                                      <p:cBhvr>
                                        <p:cTn id="57" dur="500"/>
                                        <p:tgtEl>
                                          <p:spTgt spid="124"/>
                                        </p:tgtEl>
                                      </p:cBhvr>
                                    </p:animEffec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137"/>
                                        </p:tgtEl>
                                        <p:attrNameLst>
                                          <p:attrName>style.visibility</p:attrName>
                                        </p:attrNameLst>
                                      </p:cBhvr>
                                      <p:to>
                                        <p:strVal val="visible"/>
                                      </p:to>
                                    </p:set>
                                    <p:animEffect transition="in" filter="wipe(left)">
                                      <p:cBhvr>
                                        <p:cTn id="61" dur="500"/>
                                        <p:tgtEl>
                                          <p:spTgt spid="13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125"/>
                                        </p:tgtEl>
                                        <p:attrNameLst>
                                          <p:attrName>style.visibility</p:attrName>
                                        </p:attrNameLst>
                                      </p:cBhvr>
                                      <p:to>
                                        <p:strVal val="visible"/>
                                      </p:to>
                                    </p:set>
                                    <p:animEffect transition="in" filter="wipe(up)">
                                      <p:cBhvr>
                                        <p:cTn id="66" dur="500"/>
                                        <p:tgtEl>
                                          <p:spTgt spid="125"/>
                                        </p:tgtEl>
                                      </p:cBhvr>
                                    </p:animEffect>
                                  </p:childTnLst>
                                </p:cTn>
                              </p:par>
                            </p:childTnLst>
                          </p:cTn>
                        </p:par>
                        <p:par>
                          <p:cTn id="67" fill="hold">
                            <p:stCondLst>
                              <p:cond delay="500"/>
                            </p:stCondLst>
                            <p:childTnLst>
                              <p:par>
                                <p:cTn id="68" presetID="22" presetClass="entr" presetSubtype="4" fill="hold" grpId="0" nodeType="afterEffect">
                                  <p:stCondLst>
                                    <p:cond delay="0"/>
                                  </p:stCondLst>
                                  <p:childTnLst>
                                    <p:set>
                                      <p:cBhvr>
                                        <p:cTn id="69" dur="1" fill="hold">
                                          <p:stCondLst>
                                            <p:cond delay="0"/>
                                          </p:stCondLst>
                                        </p:cTn>
                                        <p:tgtEl>
                                          <p:spTgt spid="138"/>
                                        </p:tgtEl>
                                        <p:attrNameLst>
                                          <p:attrName>style.visibility</p:attrName>
                                        </p:attrNameLst>
                                      </p:cBhvr>
                                      <p:to>
                                        <p:strVal val="visible"/>
                                      </p:to>
                                    </p:set>
                                    <p:animEffect transition="in" filter="wipe(down)">
                                      <p:cBhvr>
                                        <p:cTn id="70" dur="500"/>
                                        <p:tgtEl>
                                          <p:spTgt spid="13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26"/>
                                        </p:tgtEl>
                                        <p:attrNameLst>
                                          <p:attrName>style.visibility</p:attrName>
                                        </p:attrNameLst>
                                      </p:cBhvr>
                                      <p:to>
                                        <p:strVal val="visible"/>
                                      </p:to>
                                    </p:set>
                                    <p:animEffect transition="in" filter="wipe(left)">
                                      <p:cBhvr>
                                        <p:cTn id="75" dur="500"/>
                                        <p:tgtEl>
                                          <p:spTgt spid="12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wipe(left)">
                                      <p:cBhvr>
                                        <p:cTn id="80" dur="500"/>
                                        <p:tgtEl>
                                          <p:spTgt spid="127"/>
                                        </p:tgtEl>
                                      </p:cBhvr>
                                    </p:animEffec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128"/>
                                        </p:tgtEl>
                                        <p:attrNameLst>
                                          <p:attrName>style.visibility</p:attrName>
                                        </p:attrNameLst>
                                      </p:cBhvr>
                                      <p:to>
                                        <p:strVal val="visible"/>
                                      </p:to>
                                    </p:set>
                                    <p:animEffect transition="in" filter="wipe(left)">
                                      <p:cBhvr>
                                        <p:cTn id="84" dur="500"/>
                                        <p:tgtEl>
                                          <p:spTgt spid="128"/>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129"/>
                                        </p:tgtEl>
                                        <p:attrNameLst>
                                          <p:attrName>style.visibility</p:attrName>
                                        </p:attrNameLst>
                                      </p:cBhvr>
                                      <p:to>
                                        <p:strVal val="visible"/>
                                      </p:to>
                                    </p:set>
                                    <p:animEffect transition="in" filter="wipe(up)">
                                      <p:cBhvr>
                                        <p:cTn id="89" dur="500"/>
                                        <p:tgtEl>
                                          <p:spTgt spid="129"/>
                                        </p:tgtEl>
                                      </p:cBhvr>
                                    </p:animEffect>
                                  </p:childTnLst>
                                </p:cTn>
                              </p:par>
                            </p:childTnLst>
                          </p:cTn>
                        </p:par>
                        <p:par>
                          <p:cTn id="90" fill="hold">
                            <p:stCondLst>
                              <p:cond delay="500"/>
                            </p:stCondLst>
                            <p:childTnLst>
                              <p:par>
                                <p:cTn id="91" presetID="22" presetClass="entr" presetSubtype="1" fill="hold" grpId="0" nodeType="afterEffect">
                                  <p:stCondLst>
                                    <p:cond delay="0"/>
                                  </p:stCondLst>
                                  <p:childTnLst>
                                    <p:set>
                                      <p:cBhvr>
                                        <p:cTn id="92" dur="1" fill="hold">
                                          <p:stCondLst>
                                            <p:cond delay="0"/>
                                          </p:stCondLst>
                                        </p:cTn>
                                        <p:tgtEl>
                                          <p:spTgt spid="130"/>
                                        </p:tgtEl>
                                        <p:attrNameLst>
                                          <p:attrName>style.visibility</p:attrName>
                                        </p:attrNameLst>
                                      </p:cBhvr>
                                      <p:to>
                                        <p:strVal val="visible"/>
                                      </p:to>
                                    </p:set>
                                    <p:animEffect transition="in" filter="wipe(up)">
                                      <p:cBhvr>
                                        <p:cTn id="93" dur="500"/>
                                        <p:tgtEl>
                                          <p:spTgt spid="130"/>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131"/>
                                        </p:tgtEl>
                                        <p:attrNameLst>
                                          <p:attrName>style.visibility</p:attrName>
                                        </p:attrNameLst>
                                      </p:cBhvr>
                                      <p:to>
                                        <p:strVal val="visible"/>
                                      </p:to>
                                    </p:set>
                                    <p:animEffect transition="in" filter="wipe(left)">
                                      <p:cBhvr>
                                        <p:cTn id="98" dur="500"/>
                                        <p:tgtEl>
                                          <p:spTgt spid="131"/>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33"/>
                                        </p:tgtEl>
                                        <p:attrNameLst>
                                          <p:attrName>style.visibility</p:attrName>
                                        </p:attrNameLst>
                                      </p:cBhvr>
                                      <p:to>
                                        <p:strVal val="visible"/>
                                      </p:to>
                                    </p:set>
                                    <p:animEffect transition="in" filter="wipe(left)">
                                      <p:cBhvr>
                                        <p:cTn id="103" dur="500"/>
                                        <p:tgtEl>
                                          <p:spTgt spid="133"/>
                                        </p:tgtEl>
                                      </p:cBhvr>
                                    </p:animEffect>
                                  </p:childTnLst>
                                </p:cTn>
                              </p:par>
                            </p:childTnLst>
                          </p:cTn>
                        </p:par>
                        <p:par>
                          <p:cTn id="104" fill="hold">
                            <p:stCondLst>
                              <p:cond delay="500"/>
                            </p:stCondLst>
                            <p:childTnLst>
                              <p:par>
                                <p:cTn id="105" presetID="22" presetClass="entr" presetSubtype="8" fill="hold" grpId="0" nodeType="afterEffect">
                                  <p:stCondLst>
                                    <p:cond delay="0"/>
                                  </p:stCondLst>
                                  <p:childTnLst>
                                    <p:set>
                                      <p:cBhvr>
                                        <p:cTn id="106" dur="1" fill="hold">
                                          <p:stCondLst>
                                            <p:cond delay="0"/>
                                          </p:stCondLst>
                                        </p:cTn>
                                        <p:tgtEl>
                                          <p:spTgt spid="132"/>
                                        </p:tgtEl>
                                        <p:attrNameLst>
                                          <p:attrName>style.visibility</p:attrName>
                                        </p:attrNameLst>
                                      </p:cBhvr>
                                      <p:to>
                                        <p:strVal val="visible"/>
                                      </p:to>
                                    </p:set>
                                    <p:animEffect transition="in" filter="wipe(left)">
                                      <p:cBhvr>
                                        <p:cTn id="107"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15" grpId="0" animBg="1" autoUpdateAnimBg="0"/>
      <p:bldP spid="116" grpId="0" autoUpdateAnimBg="0"/>
      <p:bldP spid="117" grpId="0" autoUpdateAnimBg="0"/>
      <p:bldP spid="119" grpId="0" animBg="1"/>
      <p:bldP spid="120" grpId="0" animBg="1"/>
      <p:bldP spid="121" grpId="0" animBg="1"/>
      <p:bldP spid="122" grpId="0" animBg="1" autoUpdateAnimBg="0"/>
      <p:bldP spid="123" grpId="0" animBg="1" autoUpdateAnimBg="0"/>
      <p:bldP spid="124" grpId="0" animBg="1"/>
      <p:bldP spid="125" grpId="0" animBg="1"/>
      <p:bldP spid="126" grpId="0" animBg="1" autoUpdateAnimBg="0"/>
      <p:bldP spid="127" grpId="0" animBg="1"/>
      <p:bldP spid="128" grpId="0" animBg="1"/>
      <p:bldP spid="129" grpId="0" animBg="1"/>
      <p:bldP spid="130" grpId="0" animBg="1"/>
      <p:bldP spid="131" grpId="0" animBg="1" autoUpdateAnimBg="0"/>
      <p:bldP spid="132" grpId="0" animBg="1" autoUpdateAnimBg="0"/>
      <p:bldP spid="133" grpId="0" animBg="1"/>
      <p:bldP spid="135" grpId="0" autoUpdateAnimBg="0"/>
      <p:bldP spid="136" grpId="0" autoUpdateAnimBg="0"/>
      <p:bldP spid="137" grpId="0" animBg="1"/>
      <p:bldP spid="138"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Box 3074"/>
          <p:cNvSpPr txBox="1">
            <a:spLocks noChangeArrowheads="1"/>
          </p:cNvSpPr>
          <p:nvPr/>
        </p:nvSpPr>
        <p:spPr bwMode="auto">
          <a:xfrm>
            <a:off x="107504" y="260648"/>
            <a:ext cx="6321425" cy="641350"/>
          </a:xfrm>
          <a:prstGeom prst="rect">
            <a:avLst/>
          </a:prstGeom>
          <a:noFill/>
          <a:ln w="9525">
            <a:noFill/>
            <a:miter lim="800000"/>
            <a:headEnd/>
            <a:tailEnd/>
          </a:ln>
          <a:effectLst/>
        </p:spPr>
        <p:txBody>
          <a:bodyPr wrap="none">
            <a:spAutoFit/>
          </a:bodyPr>
          <a:lstStyle/>
          <a:p>
            <a:pPr algn="l"/>
            <a:r>
              <a:rPr lang="zh-CN" altLang="en-US" sz="3600" b="1" dirty="0">
                <a:solidFill>
                  <a:srgbClr val="000000"/>
                </a:solidFill>
                <a:latin typeface="华文楷体" pitchFamily="2" charset="-122"/>
                <a:ea typeface="华文楷体" pitchFamily="2" charset="-122"/>
              </a:rPr>
              <a:t>待排记录的数据类型定义如下</a:t>
            </a:r>
            <a:r>
              <a:rPr lang="en-US" altLang="zh-CN" sz="3600" b="1" dirty="0">
                <a:solidFill>
                  <a:srgbClr val="000000"/>
                </a:solidFill>
                <a:latin typeface="华文楷体" pitchFamily="2" charset="-122"/>
                <a:ea typeface="华文楷体" pitchFamily="2" charset="-122"/>
              </a:rPr>
              <a:t>:</a:t>
            </a:r>
            <a:endParaRPr lang="en-US" altLang="zh-CN" sz="3600" dirty="0">
              <a:solidFill>
                <a:srgbClr val="000000"/>
              </a:solidFill>
              <a:latin typeface="华文楷体" pitchFamily="2" charset="-122"/>
              <a:ea typeface="华文楷体" pitchFamily="2" charset="-122"/>
            </a:endParaRPr>
          </a:p>
        </p:txBody>
      </p:sp>
      <p:sp>
        <p:nvSpPr>
          <p:cNvPr id="8" name="Text Box 3075"/>
          <p:cNvSpPr txBox="1">
            <a:spLocks noChangeArrowheads="1"/>
          </p:cNvSpPr>
          <p:nvPr/>
        </p:nvSpPr>
        <p:spPr bwMode="auto">
          <a:xfrm>
            <a:off x="611560" y="902524"/>
            <a:ext cx="7501349" cy="5647700"/>
          </a:xfrm>
          <a:prstGeom prst="rect">
            <a:avLst/>
          </a:prstGeom>
          <a:noFill/>
          <a:ln w="9525">
            <a:noFill/>
            <a:miter lim="800000"/>
            <a:headEnd/>
            <a:tailEnd/>
          </a:ln>
          <a:effectLst/>
        </p:spPr>
        <p:txBody>
          <a:bodyPr wrap="none">
            <a:spAutoFit/>
          </a:bodyPr>
          <a:lstStyle/>
          <a:p>
            <a:pPr algn="l"/>
            <a:r>
              <a:rPr lang="en-US" altLang="zh-CN" sz="2800" b="1" dirty="0">
                <a:solidFill>
                  <a:srgbClr val="000000"/>
                </a:solidFill>
                <a:ea typeface="楷体_GB2312" pitchFamily="49" charset="-122"/>
              </a:rPr>
              <a:t>#define MAXSIZE  1000 </a:t>
            </a:r>
            <a:r>
              <a:rPr lang="en-US" altLang="zh-CN" sz="2400" b="1" dirty="0" smtClean="0">
                <a:solidFill>
                  <a:srgbClr val="005042"/>
                </a:solidFill>
                <a:latin typeface="华文楷体" pitchFamily="2" charset="-122"/>
                <a:ea typeface="华文楷体" pitchFamily="2" charset="-122"/>
              </a:rPr>
              <a:t>// </a:t>
            </a:r>
            <a:r>
              <a:rPr lang="zh-CN" altLang="en-US" sz="2400" b="1" dirty="0" smtClean="0">
                <a:solidFill>
                  <a:srgbClr val="005042"/>
                </a:solidFill>
                <a:latin typeface="华文楷体" pitchFamily="2" charset="-122"/>
                <a:ea typeface="华文楷体" pitchFamily="2" charset="-122"/>
              </a:rPr>
              <a:t>待排顺序表最大长度</a:t>
            </a:r>
            <a:endParaRPr lang="en-US" altLang="zh-CN" sz="2400" b="1" dirty="0" smtClean="0">
              <a:solidFill>
                <a:srgbClr val="005042"/>
              </a:solidFill>
              <a:latin typeface="华文楷体" pitchFamily="2" charset="-122"/>
              <a:ea typeface="华文楷体" pitchFamily="2" charset="-122"/>
            </a:endParaRPr>
          </a:p>
          <a:p>
            <a:pPr algn="l"/>
            <a:r>
              <a:rPr lang="en-US" altLang="zh-CN" sz="2800" b="1" dirty="0" err="1" smtClean="0">
                <a:solidFill>
                  <a:srgbClr val="000000"/>
                </a:solidFill>
                <a:ea typeface="楷体_GB2312" pitchFamily="49" charset="-122"/>
              </a:rPr>
              <a:t>typedef</a:t>
            </a:r>
            <a:r>
              <a:rPr lang="en-US" altLang="zh-CN" sz="2800" b="1" dirty="0" smtClean="0">
                <a:solidFill>
                  <a:srgbClr val="000000"/>
                </a:solidFill>
                <a:ea typeface="楷体_GB2312" pitchFamily="49" charset="-122"/>
              </a:rPr>
              <a:t>  </a:t>
            </a:r>
            <a:r>
              <a:rPr lang="en-US" altLang="zh-CN" sz="2800" b="1" dirty="0" err="1" smtClean="0">
                <a:solidFill>
                  <a:srgbClr val="000000"/>
                </a:solidFill>
                <a:ea typeface="楷体_GB2312" pitchFamily="49" charset="-122"/>
              </a:rPr>
              <a:t>int</a:t>
            </a:r>
            <a:r>
              <a:rPr lang="en-US" altLang="zh-CN" sz="2800" b="1" dirty="0" smtClean="0">
                <a:solidFill>
                  <a:srgbClr val="000000"/>
                </a:solidFill>
                <a:ea typeface="楷体_GB2312" pitchFamily="49" charset="-122"/>
              </a:rPr>
              <a:t>  </a:t>
            </a:r>
            <a:r>
              <a:rPr lang="en-US" altLang="zh-CN" sz="2800" b="1" dirty="0" err="1" smtClean="0">
                <a:solidFill>
                  <a:srgbClr val="000000"/>
                </a:solidFill>
                <a:ea typeface="楷体_GB2312" pitchFamily="49" charset="-122"/>
              </a:rPr>
              <a:t>KeyType</a:t>
            </a:r>
            <a:r>
              <a:rPr lang="en-US" altLang="zh-CN" sz="2800" b="1" dirty="0" smtClean="0">
                <a:solidFill>
                  <a:srgbClr val="000000"/>
                </a:solidFill>
                <a:ea typeface="楷体_GB2312" pitchFamily="49" charset="-122"/>
              </a:rPr>
              <a:t>;     </a:t>
            </a:r>
            <a:r>
              <a:rPr lang="en-US" altLang="zh-CN" sz="2400" b="1" dirty="0" smtClean="0">
                <a:solidFill>
                  <a:srgbClr val="005042"/>
                </a:solidFill>
                <a:latin typeface="华文楷体" pitchFamily="2" charset="-122"/>
                <a:ea typeface="华文楷体" pitchFamily="2" charset="-122"/>
              </a:rPr>
              <a:t>// </a:t>
            </a:r>
            <a:r>
              <a:rPr lang="zh-CN" altLang="en-US" sz="2400" b="1" dirty="0" smtClean="0">
                <a:solidFill>
                  <a:srgbClr val="005042"/>
                </a:solidFill>
                <a:latin typeface="华文楷体" pitchFamily="2" charset="-122"/>
                <a:ea typeface="华文楷体" pitchFamily="2" charset="-122"/>
              </a:rPr>
              <a:t>关键字类型为整数类型</a:t>
            </a:r>
            <a:endParaRPr lang="en-US" altLang="zh-CN" sz="2400" b="1" dirty="0" smtClean="0">
              <a:solidFill>
                <a:srgbClr val="005042"/>
              </a:solidFill>
              <a:latin typeface="华文楷体" pitchFamily="2" charset="-122"/>
              <a:ea typeface="华文楷体" pitchFamily="2" charset="-122"/>
            </a:endParaRPr>
          </a:p>
          <a:p>
            <a:pPr algn="l">
              <a:lnSpc>
                <a:spcPct val="125000"/>
              </a:lnSpc>
              <a:spcBef>
                <a:spcPts val="1200"/>
              </a:spcBef>
            </a:pPr>
            <a:r>
              <a:rPr lang="en-US" altLang="zh-CN" sz="2800" b="1" dirty="0" err="1" smtClean="0">
                <a:solidFill>
                  <a:srgbClr val="000000"/>
                </a:solidFill>
                <a:ea typeface="楷体_GB2312" pitchFamily="49" charset="-122"/>
              </a:rPr>
              <a:t>typedef  struct {</a:t>
            </a:r>
          </a:p>
          <a:p>
            <a:pPr algn="l">
              <a:lnSpc>
                <a:spcPct val="125000"/>
              </a:lnSpc>
            </a:pPr>
            <a:r>
              <a:rPr lang="en-US" altLang="zh-CN" sz="2800" b="1" dirty="0" err="1" smtClean="0">
                <a:solidFill>
                  <a:srgbClr val="000000"/>
                </a:solidFill>
                <a:ea typeface="楷体_GB2312" pitchFamily="49" charset="-122"/>
              </a:rPr>
              <a:t>   KeyType   key;             </a:t>
            </a:r>
            <a:r>
              <a:rPr lang="en-US" altLang="zh-CN" sz="2400" b="1" dirty="0" smtClean="0">
                <a:solidFill>
                  <a:srgbClr val="005042"/>
                </a:solidFill>
                <a:latin typeface="华文楷体" pitchFamily="2" charset="-122"/>
                <a:ea typeface="华文楷体" pitchFamily="2" charset="-122"/>
              </a:rPr>
              <a:t>// </a:t>
            </a:r>
            <a:r>
              <a:rPr lang="zh-CN" altLang="en-US" sz="2400" b="1" dirty="0" smtClean="0">
                <a:solidFill>
                  <a:srgbClr val="005042"/>
                </a:solidFill>
                <a:latin typeface="华文楷体" pitchFamily="2" charset="-122"/>
                <a:ea typeface="华文楷体" pitchFamily="2" charset="-122"/>
              </a:rPr>
              <a:t>关键字项</a:t>
            </a:r>
          </a:p>
          <a:p>
            <a:pPr algn="l">
              <a:lnSpc>
                <a:spcPct val="125000"/>
              </a:lnSpc>
            </a:pPr>
            <a:r>
              <a:rPr lang="zh-CN" altLang="en-US" sz="2800" b="1" dirty="0" smtClean="0">
                <a:solidFill>
                  <a:srgbClr val="000000"/>
                </a:solidFill>
                <a:ea typeface="楷体_GB2312" pitchFamily="49" charset="-122"/>
              </a:rPr>
              <a:t>    </a:t>
            </a:r>
            <a:r>
              <a:rPr lang="en-US" altLang="zh-CN" sz="2800" b="1" dirty="0" err="1" smtClean="0">
                <a:solidFill>
                  <a:srgbClr val="000000"/>
                </a:solidFill>
                <a:ea typeface="楷体_GB2312" pitchFamily="49" charset="-122"/>
              </a:rPr>
              <a:t>InfoType</a:t>
            </a:r>
            <a:r>
              <a:rPr lang="en-US" altLang="zh-CN" sz="2800" b="1" dirty="0" smtClean="0">
                <a:solidFill>
                  <a:srgbClr val="000000"/>
                </a:solidFill>
                <a:ea typeface="楷体_GB2312" pitchFamily="49" charset="-122"/>
              </a:rPr>
              <a:t>  </a:t>
            </a:r>
            <a:r>
              <a:rPr lang="en-US" altLang="zh-CN" sz="2800" b="1" dirty="0" err="1" smtClean="0">
                <a:solidFill>
                  <a:srgbClr val="000000"/>
                </a:solidFill>
                <a:ea typeface="楷体_GB2312" pitchFamily="49" charset="-122"/>
              </a:rPr>
              <a:t>otherinfo</a:t>
            </a:r>
            <a:r>
              <a:rPr lang="en-US" altLang="zh-CN" sz="2800" b="1" dirty="0" smtClean="0">
                <a:solidFill>
                  <a:srgbClr val="000000"/>
                </a:solidFill>
                <a:ea typeface="楷体_GB2312" pitchFamily="49" charset="-122"/>
              </a:rPr>
              <a:t>;   </a:t>
            </a:r>
            <a:r>
              <a:rPr lang="en-US" altLang="zh-CN" sz="2400" b="1" dirty="0" smtClean="0">
                <a:solidFill>
                  <a:srgbClr val="005042"/>
                </a:solidFill>
                <a:latin typeface="华文楷体" pitchFamily="2" charset="-122"/>
                <a:ea typeface="华文楷体" pitchFamily="2" charset="-122"/>
              </a:rPr>
              <a:t>// </a:t>
            </a:r>
            <a:r>
              <a:rPr lang="zh-CN" altLang="en-US" sz="2400" b="1" dirty="0" smtClean="0">
                <a:solidFill>
                  <a:srgbClr val="005042"/>
                </a:solidFill>
                <a:latin typeface="华文楷体" pitchFamily="2" charset="-122"/>
                <a:ea typeface="华文楷体" pitchFamily="2" charset="-122"/>
              </a:rPr>
              <a:t>其它数据项</a:t>
            </a:r>
          </a:p>
          <a:p>
            <a:pPr algn="l">
              <a:lnSpc>
                <a:spcPct val="125000"/>
              </a:lnSpc>
            </a:pPr>
            <a:r>
              <a:rPr lang="en-US" altLang="zh-CN" sz="2800" b="1" dirty="0" smtClean="0">
                <a:solidFill>
                  <a:srgbClr val="000000"/>
                </a:solidFill>
                <a:ea typeface="楷体_GB2312" pitchFamily="49" charset="-122"/>
              </a:rPr>
              <a:t>} </a:t>
            </a:r>
            <a:r>
              <a:rPr lang="en-US" altLang="zh-CN" sz="2800" b="1" dirty="0" err="1" smtClean="0">
                <a:solidFill>
                  <a:srgbClr val="000000"/>
                </a:solidFill>
                <a:ea typeface="楷体_GB2312" pitchFamily="49" charset="-122"/>
              </a:rPr>
              <a:t>RcdType</a:t>
            </a:r>
            <a:r>
              <a:rPr lang="en-US" altLang="zh-CN" sz="2800" b="1" dirty="0" smtClean="0">
                <a:solidFill>
                  <a:srgbClr val="000000"/>
                </a:solidFill>
                <a:ea typeface="楷体_GB2312" pitchFamily="49" charset="-122"/>
              </a:rPr>
              <a:t>; </a:t>
            </a:r>
            <a:r>
              <a:rPr lang="en-US" altLang="zh-CN" sz="3200" b="1" dirty="0" smtClean="0">
                <a:solidFill>
                  <a:srgbClr val="000000"/>
                </a:solidFill>
                <a:ea typeface="楷体_GB2312" pitchFamily="49" charset="-122"/>
              </a:rPr>
              <a:t>                  </a:t>
            </a:r>
            <a:r>
              <a:rPr lang="en-US" altLang="zh-CN" sz="2400" b="1" dirty="0" smtClean="0">
                <a:solidFill>
                  <a:srgbClr val="005042"/>
                </a:solidFill>
                <a:latin typeface="华文楷体" pitchFamily="2" charset="-122"/>
                <a:ea typeface="华文楷体" pitchFamily="2" charset="-122"/>
              </a:rPr>
              <a:t>// </a:t>
            </a:r>
            <a:r>
              <a:rPr lang="zh-CN" altLang="en-US" sz="2400" b="1" dirty="0" smtClean="0">
                <a:solidFill>
                  <a:srgbClr val="005042"/>
                </a:solidFill>
                <a:latin typeface="华文楷体" pitchFamily="2" charset="-122"/>
                <a:ea typeface="华文楷体" pitchFamily="2" charset="-122"/>
              </a:rPr>
              <a:t>记录类型</a:t>
            </a:r>
          </a:p>
          <a:p>
            <a:pPr algn="l">
              <a:lnSpc>
                <a:spcPct val="125000"/>
              </a:lnSpc>
              <a:spcBef>
                <a:spcPts val="1200"/>
              </a:spcBef>
            </a:pPr>
            <a:r>
              <a:rPr lang="en-US" altLang="zh-CN" sz="2800" b="1" dirty="0" err="1" smtClean="0">
                <a:solidFill>
                  <a:srgbClr val="000000"/>
                </a:solidFill>
                <a:ea typeface="楷体_GB2312" pitchFamily="49" charset="-122"/>
              </a:rPr>
              <a:t>typedef  struct {</a:t>
            </a:r>
          </a:p>
          <a:p>
            <a:pPr algn="l">
              <a:lnSpc>
                <a:spcPct val="125000"/>
              </a:lnSpc>
              <a:spcBef>
                <a:spcPts val="0"/>
              </a:spcBef>
            </a:pPr>
            <a:r>
              <a:rPr lang="en-US" altLang="zh-CN" sz="2800" b="1" dirty="0" smtClean="0">
                <a:solidFill>
                  <a:srgbClr val="000000"/>
                </a:solidFill>
                <a:ea typeface="楷体_GB2312" pitchFamily="49" charset="-122"/>
              </a:rPr>
              <a:t>    </a:t>
            </a:r>
            <a:r>
              <a:rPr lang="en-US" altLang="zh-CN" sz="2800" b="1" dirty="0" err="1" smtClean="0">
                <a:solidFill>
                  <a:srgbClr val="000000"/>
                </a:solidFill>
                <a:ea typeface="楷体_GB2312" pitchFamily="49" charset="-122"/>
              </a:rPr>
              <a:t>RcdType    r[MAXSIZE+1]; </a:t>
            </a:r>
            <a:r>
              <a:rPr lang="en-US" altLang="zh-CN" sz="2400" b="1" dirty="0" smtClean="0">
                <a:solidFill>
                  <a:srgbClr val="005042"/>
                </a:solidFill>
                <a:latin typeface="华文楷体" pitchFamily="2" charset="-122"/>
                <a:ea typeface="华文楷体" pitchFamily="2" charset="-122"/>
              </a:rPr>
              <a:t>// r[0]</a:t>
            </a:r>
            <a:r>
              <a:rPr lang="zh-CN" altLang="en-US" sz="2400" b="1" dirty="0" smtClean="0">
                <a:solidFill>
                  <a:srgbClr val="005042"/>
                </a:solidFill>
                <a:latin typeface="华文楷体" pitchFamily="2" charset="-122"/>
                <a:ea typeface="华文楷体" pitchFamily="2" charset="-122"/>
              </a:rPr>
              <a:t>闲置</a:t>
            </a:r>
          </a:p>
          <a:p>
            <a:pPr algn="l">
              <a:lnSpc>
                <a:spcPct val="125000"/>
              </a:lnSpc>
            </a:pPr>
            <a:r>
              <a:rPr lang="zh-CN" altLang="en-US" sz="2800" b="1" dirty="0" smtClean="0">
                <a:solidFill>
                  <a:srgbClr val="009999"/>
                </a:solidFill>
                <a:ea typeface="楷体_GB2312" pitchFamily="49" charset="-122"/>
              </a:rPr>
              <a:t>    </a:t>
            </a:r>
            <a:r>
              <a:rPr lang="en-US" altLang="zh-CN" sz="2800" b="1" dirty="0" err="1" smtClean="0">
                <a:solidFill>
                  <a:srgbClr val="000000"/>
                </a:solidFill>
                <a:ea typeface="楷体_GB2312" pitchFamily="49" charset="-122"/>
              </a:rPr>
              <a:t>int</a:t>
            </a:r>
            <a:r>
              <a:rPr lang="en-US" altLang="zh-CN" sz="2800" b="1" dirty="0" smtClean="0">
                <a:solidFill>
                  <a:srgbClr val="000000"/>
                </a:solidFill>
                <a:ea typeface="楷体_GB2312" pitchFamily="49" charset="-122"/>
              </a:rPr>
              <a:t>               length;                 </a:t>
            </a:r>
            <a:r>
              <a:rPr lang="en-US" altLang="zh-CN" sz="2400" b="1" dirty="0" smtClean="0">
                <a:solidFill>
                  <a:srgbClr val="005042"/>
                </a:solidFill>
                <a:latin typeface="华文楷体" pitchFamily="2" charset="-122"/>
                <a:ea typeface="华文楷体" pitchFamily="2" charset="-122"/>
              </a:rPr>
              <a:t>// </a:t>
            </a:r>
            <a:r>
              <a:rPr lang="zh-CN" altLang="en-US" sz="2400" b="1" dirty="0" smtClean="0">
                <a:solidFill>
                  <a:srgbClr val="005042"/>
                </a:solidFill>
                <a:latin typeface="华文楷体" pitchFamily="2" charset="-122"/>
                <a:ea typeface="华文楷体" pitchFamily="2" charset="-122"/>
              </a:rPr>
              <a:t>顺序表长度</a:t>
            </a:r>
          </a:p>
          <a:p>
            <a:pPr algn="l">
              <a:lnSpc>
                <a:spcPct val="125000"/>
              </a:lnSpc>
            </a:pPr>
            <a:r>
              <a:rPr lang="en-US" altLang="zh-CN" sz="2800" b="1" dirty="0" smtClean="0">
                <a:solidFill>
                  <a:srgbClr val="000000"/>
                </a:solidFill>
                <a:ea typeface="楷体_GB2312" pitchFamily="49" charset="-122"/>
              </a:rPr>
              <a:t>} </a:t>
            </a:r>
            <a:r>
              <a:rPr lang="en-US" altLang="zh-CN" sz="2800" b="1" dirty="0" err="1" smtClean="0">
                <a:solidFill>
                  <a:srgbClr val="000000"/>
                </a:solidFill>
                <a:ea typeface="楷体_GB2312" pitchFamily="49" charset="-122"/>
              </a:rPr>
              <a:t>SqList</a:t>
            </a:r>
            <a:r>
              <a:rPr lang="en-US" altLang="zh-CN" sz="2800" b="1" dirty="0" smtClean="0">
                <a:solidFill>
                  <a:srgbClr val="000000"/>
                </a:solidFill>
                <a:ea typeface="楷体_GB2312" pitchFamily="49" charset="-122"/>
              </a:rPr>
              <a:t>;                                     </a:t>
            </a:r>
            <a:r>
              <a:rPr lang="en-US" altLang="zh-CN" sz="2400" b="1" dirty="0" smtClean="0">
                <a:solidFill>
                  <a:srgbClr val="005042"/>
                </a:solidFill>
                <a:latin typeface="华文楷体" pitchFamily="2" charset="-122"/>
                <a:ea typeface="华文楷体" pitchFamily="2" charset="-122"/>
              </a:rPr>
              <a:t>// </a:t>
            </a:r>
            <a:r>
              <a:rPr lang="zh-CN" altLang="en-US" sz="2400" b="1" dirty="0" smtClean="0">
                <a:solidFill>
                  <a:srgbClr val="005042"/>
                </a:solidFill>
                <a:latin typeface="华文楷体" pitchFamily="2" charset="-122"/>
                <a:ea typeface="华文楷体" pitchFamily="2" charset="-122"/>
              </a:rPr>
              <a:t>顺序表类型</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strips(downRigh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512" y="224644"/>
            <a:ext cx="2016224" cy="584775"/>
          </a:xfrm>
          <a:prstGeom prst="rect">
            <a:avLst/>
          </a:prstGeom>
          <a:noFill/>
        </p:spPr>
        <p:txBody>
          <a:bodyPr wrap="square" rtlCol="0">
            <a:spAutoFit/>
          </a:bodyPr>
          <a:lstStyle/>
          <a:p>
            <a:pPr algn="l"/>
            <a:r>
              <a:rPr lang="zh-CN" altLang="en-US" sz="32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例：</a:t>
            </a:r>
            <a:endParaRPr lang="zh-CN" altLang="en-US" sz="32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48" name="Text Box 7"/>
          <p:cNvSpPr txBox="1">
            <a:spLocks noChangeArrowheads="1"/>
          </p:cNvSpPr>
          <p:nvPr/>
        </p:nvSpPr>
        <p:spPr bwMode="auto">
          <a:xfrm>
            <a:off x="431540" y="3365911"/>
            <a:ext cx="8327565" cy="1415772"/>
          </a:xfrm>
          <a:prstGeom prst="rect">
            <a:avLst/>
          </a:prstGeom>
          <a:noFill/>
          <a:ln w="9525">
            <a:noFill/>
            <a:miter lim="800000"/>
            <a:headEnd/>
            <a:tailEnd/>
          </a:ln>
          <a:effectLst/>
        </p:spPr>
        <p:txBody>
          <a:bodyPr wrap="square">
            <a:spAutoFit/>
          </a:bodyPr>
          <a:lstStyle/>
          <a:p>
            <a:pPr algn="l">
              <a:spcBef>
                <a:spcPct val="25000"/>
              </a:spcBef>
              <a:buClr>
                <a:srgbClr val="C00000"/>
              </a:buClr>
            </a:pPr>
            <a:r>
              <a:rPr lang="zh-CN" altLang="en-US" sz="3200" b="1" dirty="0" smtClean="0">
                <a:solidFill>
                  <a:srgbClr val="000000"/>
                </a:solidFill>
                <a:latin typeface="华文楷体" pitchFamily="2" charset="-122"/>
                <a:ea typeface="华文楷体" pitchFamily="2" charset="-122"/>
              </a:rPr>
              <a:t>效率：</a:t>
            </a:r>
            <a:endParaRPr lang="en-US" altLang="zh-CN" sz="3200" b="1" dirty="0" smtClean="0">
              <a:solidFill>
                <a:srgbClr val="000000"/>
              </a:solidFill>
              <a:latin typeface="华文楷体" pitchFamily="2" charset="-122"/>
              <a:ea typeface="华文楷体" pitchFamily="2" charset="-122"/>
            </a:endParaRPr>
          </a:p>
          <a:p>
            <a:pPr marL="361950" indent="-361950" algn="l">
              <a:spcBef>
                <a:spcPct val="25000"/>
              </a:spcBef>
              <a:buClr>
                <a:srgbClr val="C00000"/>
              </a:buClr>
            </a:pPr>
            <a:r>
              <a:rPr lang="en-US" altLang="zh-CN" sz="2400" b="1" dirty="0">
                <a:solidFill>
                  <a:srgbClr val="000000"/>
                </a:solidFill>
                <a:latin typeface="华文楷体" pitchFamily="2" charset="-122"/>
                <a:ea typeface="华文楷体" pitchFamily="2" charset="-122"/>
              </a:rPr>
              <a:t> </a:t>
            </a:r>
            <a:r>
              <a:rPr lang="en-US" altLang="zh-CN" sz="2400" b="1" dirty="0" smtClean="0">
                <a:solidFill>
                  <a:srgbClr val="000000"/>
                </a:solidFill>
                <a:latin typeface="华文楷体" pitchFamily="2" charset="-122"/>
                <a:ea typeface="华文楷体" pitchFamily="2" charset="-122"/>
              </a:rPr>
              <a:t>   </a:t>
            </a:r>
            <a:r>
              <a:rPr lang="zh-CN" altLang="en-US" sz="2400" b="1" dirty="0" smtClean="0">
                <a:solidFill>
                  <a:srgbClr val="000000"/>
                </a:solidFill>
                <a:latin typeface="华文楷体" pitchFamily="2" charset="-122"/>
                <a:ea typeface="华文楷体" pitchFamily="2" charset="-122"/>
              </a:rPr>
              <a:t>通过下滤，可在</a:t>
            </a:r>
            <a:r>
              <a:rPr lang="en-US" altLang="zh-CN" sz="2400" b="1" dirty="0" smtClean="0">
                <a:solidFill>
                  <a:srgbClr val="000000"/>
                </a:solidFill>
                <a:latin typeface="华文楷体" pitchFamily="2" charset="-122"/>
                <a:ea typeface="华文楷体" pitchFamily="2" charset="-122"/>
              </a:rPr>
              <a:t>O(</a:t>
            </a:r>
            <a:r>
              <a:rPr lang="en-US" altLang="zh-CN" sz="2400" b="1" dirty="0" err="1" smtClean="0">
                <a:solidFill>
                  <a:srgbClr val="000000"/>
                </a:solidFill>
                <a:latin typeface="华文楷体" pitchFamily="2" charset="-122"/>
                <a:ea typeface="华文楷体" pitchFamily="2" charset="-122"/>
              </a:rPr>
              <a:t>logn</a:t>
            </a:r>
            <a:r>
              <a:rPr lang="en-US" altLang="zh-CN" sz="2400" b="1" dirty="0" smtClean="0">
                <a:solidFill>
                  <a:srgbClr val="000000"/>
                </a:solidFill>
                <a:latin typeface="华文楷体" pitchFamily="2" charset="-122"/>
                <a:ea typeface="华文楷体" pitchFamily="2" charset="-122"/>
              </a:rPr>
              <a:t>)</a:t>
            </a:r>
            <a:r>
              <a:rPr lang="zh-CN" altLang="en-US" sz="2400" b="1" dirty="0" smtClean="0">
                <a:solidFill>
                  <a:srgbClr val="000000"/>
                </a:solidFill>
                <a:latin typeface="华文楷体" pitchFamily="2" charset="-122"/>
                <a:ea typeface="华文楷体" pitchFamily="2" charset="-122"/>
              </a:rPr>
              <a:t>时间内删除堆顶节点，并整体地重新调整为堆。</a:t>
            </a:r>
            <a:endParaRPr lang="en-US" altLang="zh-CN" sz="2400" b="1" dirty="0" smtClean="0">
              <a:solidFill>
                <a:srgbClr val="000000"/>
              </a:solidFill>
              <a:latin typeface="华文楷体" pitchFamily="2" charset="-122"/>
              <a:ea typeface="华文楷体" pitchFamily="2" charset="-122"/>
            </a:endParaRPr>
          </a:p>
        </p:txBody>
      </p:sp>
      <p:pic>
        <p:nvPicPr>
          <p:cNvPr id="4" name="图片 3"/>
          <p:cNvPicPr>
            <a:picLocks noChangeAspect="1"/>
          </p:cNvPicPr>
          <p:nvPr/>
        </p:nvPicPr>
        <p:blipFill>
          <a:blip r:embed="rId3"/>
          <a:stretch>
            <a:fillRect/>
          </a:stretch>
        </p:blipFill>
        <p:spPr>
          <a:xfrm>
            <a:off x="452275" y="944724"/>
            <a:ext cx="8152173" cy="2385183"/>
          </a:xfrm>
          <a:prstGeom prst="rect">
            <a:avLst/>
          </a:prstGeom>
        </p:spPr>
      </p:pic>
    </p:spTree>
    <p:extLst>
      <p:ext uri="{BB962C8B-B14F-4D97-AF65-F5344CB8AC3E}">
        <p14:creationId xmlns:p14="http://schemas.microsoft.com/office/powerpoint/2010/main" val="1230636818"/>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hlinkClick r:id="rId2" action="ppaction://hlinksldjump"/>
          </p:cNvPr>
          <p:cNvSpPr txBox="1">
            <a:spLocks noChangeArrowheads="1"/>
          </p:cNvSpPr>
          <p:nvPr/>
        </p:nvSpPr>
        <p:spPr bwMode="auto">
          <a:xfrm>
            <a:off x="8580" y="188640"/>
            <a:ext cx="3416320" cy="646331"/>
          </a:xfrm>
          <a:prstGeom prst="rect">
            <a:avLst/>
          </a:prstGeom>
          <a:noFill/>
          <a:ln w="9525">
            <a:noFill/>
            <a:miter lim="800000"/>
            <a:headEnd/>
            <a:tailEnd/>
          </a:ln>
          <a:effectLst/>
        </p:spPr>
        <p:txBody>
          <a:bodyPr wrap="none">
            <a:spAutoFit/>
          </a:bodyPr>
          <a:lstStyle/>
          <a:p>
            <a:pPr algn="l"/>
            <a:r>
              <a:rPr lang="zh-CN" altLang="en-US" sz="3600" b="1" dirty="0">
                <a:solidFill>
                  <a:srgbClr val="003366"/>
                </a:solidFill>
                <a:latin typeface="华文楷体" pitchFamily="2" charset="-122"/>
                <a:ea typeface="华文楷体" pitchFamily="2" charset="-122"/>
              </a:rPr>
              <a:t>如何“建堆”？</a:t>
            </a:r>
            <a:endParaRPr lang="zh-CN" altLang="en-US" sz="3600" dirty="0">
              <a:latin typeface="华文楷体" pitchFamily="2" charset="-122"/>
              <a:ea typeface="华文楷体" pitchFamily="2" charset="-122"/>
            </a:endParaRPr>
          </a:p>
        </p:txBody>
      </p:sp>
      <p:sp>
        <p:nvSpPr>
          <p:cNvPr id="48" name="Text Box 2"/>
          <p:cNvSpPr txBox="1">
            <a:spLocks noChangeArrowheads="1"/>
          </p:cNvSpPr>
          <p:nvPr/>
        </p:nvSpPr>
        <p:spPr bwMode="auto">
          <a:xfrm>
            <a:off x="3167844" y="373681"/>
            <a:ext cx="3071565" cy="523220"/>
          </a:xfrm>
          <a:prstGeom prst="rect">
            <a:avLst/>
          </a:prstGeom>
          <a:noFill/>
          <a:ln w="9525">
            <a:noFill/>
            <a:miter lim="800000"/>
            <a:headEnd/>
            <a:tailEnd/>
          </a:ln>
          <a:effectLst/>
        </p:spPr>
        <p:txBody>
          <a:bodyPr wrap="square">
            <a:spAutoFit/>
          </a:bodyPr>
          <a:lstStyle/>
          <a:p>
            <a:pPr algn="l"/>
            <a:r>
              <a:rPr lang="zh-CN" altLang="en-US" sz="2800" b="1" dirty="0" smtClean="0">
                <a:solidFill>
                  <a:schemeClr val="tx1">
                    <a:lumMod val="60000"/>
                    <a:lumOff val="40000"/>
                  </a:schemeClr>
                </a:solidFill>
                <a:effectLst>
                  <a:outerShdw blurRad="38100" dist="38100" dir="2700000" algn="tl">
                    <a:srgbClr val="000000">
                      <a:alpha val="43137"/>
                    </a:srgbClr>
                  </a:outerShdw>
                </a:effectLst>
                <a:latin typeface="华文楷体" pitchFamily="2" charset="-122"/>
                <a:ea typeface="华文楷体" pitchFamily="2" charset="-122"/>
              </a:rPr>
              <a:t>自上而下的上滤</a:t>
            </a:r>
            <a:endParaRPr lang="zh-CN" altLang="en-US" sz="2800" dirty="0">
              <a:solidFill>
                <a:schemeClr val="tx1">
                  <a:lumMod val="60000"/>
                  <a:lumOff val="40000"/>
                </a:schemeClr>
              </a:solidFill>
              <a:effectLst>
                <a:outerShdw blurRad="38100" dist="38100" dir="2700000" algn="tl">
                  <a:srgbClr val="000000">
                    <a:alpha val="43137"/>
                  </a:srgbClr>
                </a:outerShdw>
              </a:effectLst>
              <a:latin typeface="华文楷体" pitchFamily="2" charset="-122"/>
              <a:ea typeface="华文楷体" pitchFamily="2" charset="-122"/>
            </a:endParaRPr>
          </a:p>
        </p:txBody>
      </p:sp>
      <p:pic>
        <p:nvPicPr>
          <p:cNvPr id="2" name="图片 1"/>
          <p:cNvPicPr>
            <a:picLocks noChangeAspect="1"/>
          </p:cNvPicPr>
          <p:nvPr/>
        </p:nvPicPr>
        <p:blipFill>
          <a:blip r:embed="rId3"/>
          <a:stretch>
            <a:fillRect/>
          </a:stretch>
        </p:blipFill>
        <p:spPr>
          <a:xfrm>
            <a:off x="5275612" y="3501008"/>
            <a:ext cx="3868388" cy="3168352"/>
          </a:xfrm>
          <a:prstGeom prst="rect">
            <a:avLst/>
          </a:prstGeom>
        </p:spPr>
      </p:pic>
      <p:sp>
        <p:nvSpPr>
          <p:cNvPr id="49" name="Text Box 2"/>
          <p:cNvSpPr txBox="1">
            <a:spLocks noChangeArrowheads="1"/>
          </p:cNvSpPr>
          <p:nvPr/>
        </p:nvSpPr>
        <p:spPr bwMode="auto">
          <a:xfrm>
            <a:off x="143508" y="1507799"/>
            <a:ext cx="8956298" cy="1858970"/>
          </a:xfrm>
          <a:prstGeom prst="rect">
            <a:avLst/>
          </a:prstGeom>
          <a:noFill/>
          <a:ln w="9525">
            <a:noFill/>
            <a:miter lim="800000"/>
            <a:headEnd/>
            <a:tailEnd/>
          </a:ln>
          <a:effectLst/>
        </p:spPr>
        <p:txBody>
          <a:bodyPr wrap="square">
            <a:spAutoFit/>
          </a:bodyPr>
          <a:lstStyle/>
          <a:p>
            <a:pPr algn="l"/>
            <a:r>
              <a:rPr lang="en-US" altLang="zh-CN" sz="2800" b="1" dirty="0" err="1" smtClean="0">
                <a:solidFill>
                  <a:srgbClr val="000000"/>
                </a:solidFill>
                <a:latin typeface="Times New Roman" panose="02020603050405020304" pitchFamily="18" charset="0"/>
                <a:ea typeface="华文楷体" pitchFamily="2" charset="-122"/>
                <a:cs typeface="Times New Roman" panose="02020603050405020304" pitchFamily="18" charset="0"/>
              </a:rPr>
              <a:t>Heapify</a:t>
            </a:r>
            <a:r>
              <a:rPr lang="en-US" altLang="zh-CN" sz="2800" b="1" dirty="0" smtClean="0">
                <a:solidFill>
                  <a:srgbClr val="000000"/>
                </a:solidFill>
                <a:latin typeface="Times New Roman" panose="02020603050405020304" pitchFamily="18" charset="0"/>
                <a:ea typeface="华文楷体" pitchFamily="2"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华文楷体" pitchFamily="2" charset="-122"/>
                <a:cs typeface="Times New Roman" panose="02020603050405020304" pitchFamily="18" charset="0"/>
              </a:rPr>
              <a:t>Sqlist</a:t>
            </a:r>
            <a:r>
              <a:rPr lang="en-US" altLang="zh-CN" sz="2800" b="1" dirty="0" smtClean="0">
                <a:solidFill>
                  <a:srgbClr val="000000"/>
                </a:solidFill>
                <a:latin typeface="Times New Roman" panose="02020603050405020304" pitchFamily="18" charset="0"/>
                <a:ea typeface="华文楷体" pitchFamily="2" charset="-122"/>
                <a:cs typeface="Times New Roman" panose="02020603050405020304" pitchFamily="18" charset="0"/>
              </a:rPr>
              <a:t> &amp;L){</a:t>
            </a:r>
          </a:p>
          <a:p>
            <a:pPr algn="l" eaLnBrk="1" hangingPunct="1">
              <a:spcBef>
                <a:spcPct val="5000"/>
              </a:spcBef>
              <a:buNone/>
            </a:pPr>
            <a:r>
              <a:rPr lang="en-US" altLang="zh-CN" sz="2800" b="1" dirty="0" smtClean="0">
                <a:solidFill>
                  <a:srgbClr val="000000"/>
                </a:solidFill>
                <a:latin typeface="Times New Roman" panose="02020603050405020304" pitchFamily="18" charset="0"/>
                <a:ea typeface="隶书" pitchFamily="49" charset="-122"/>
                <a:cs typeface="Times New Roman" panose="02020603050405020304" pitchFamily="18" charset="0"/>
              </a:rPr>
              <a:t>     for </a:t>
            </a:r>
            <a:r>
              <a:rPr lang="en-US" altLang="zh-CN" sz="2800" b="1" dirty="0">
                <a:solidFill>
                  <a:srgbClr val="000000"/>
                </a:solidFill>
                <a:latin typeface="Times New Roman" panose="02020603050405020304" pitchFamily="18" charset="0"/>
                <a:ea typeface="隶书" pitchFamily="49" charset="-122"/>
                <a:cs typeface="Times New Roman" panose="02020603050405020304" pitchFamily="18" charset="0"/>
              </a:rPr>
              <a:t>(</a:t>
            </a:r>
            <a:r>
              <a:rPr lang="en-US" altLang="zh-CN" sz="2800" b="1" dirty="0" err="1">
                <a:solidFill>
                  <a:srgbClr val="000000"/>
                </a:solidFill>
                <a:latin typeface="Times New Roman" panose="02020603050405020304" pitchFamily="18" charset="0"/>
                <a:ea typeface="隶书" pitchFamily="49" charset="-122"/>
                <a:cs typeface="Times New Roman" panose="02020603050405020304" pitchFamily="18" charset="0"/>
              </a:rPr>
              <a:t>i</a:t>
            </a:r>
            <a:r>
              <a:rPr lang="en-US" altLang="zh-CN" sz="2800" b="1" dirty="0">
                <a:solidFill>
                  <a:srgbClr val="000000"/>
                </a:solidFill>
                <a:latin typeface="Times New Roman" panose="02020603050405020304" pitchFamily="18" charset="0"/>
                <a:ea typeface="隶书" pitchFamily="49" charset="-122"/>
                <a:cs typeface="Times New Roman" panose="02020603050405020304" pitchFamily="18" charset="0"/>
              </a:rPr>
              <a:t> </a:t>
            </a:r>
            <a:r>
              <a:rPr lang="en-US" altLang="zh-CN" sz="2800" b="1" dirty="0" smtClean="0">
                <a:solidFill>
                  <a:srgbClr val="000000"/>
                </a:solidFill>
                <a:latin typeface="Times New Roman" panose="02020603050405020304" pitchFamily="18" charset="0"/>
                <a:ea typeface="隶书" pitchFamily="49" charset="-122"/>
                <a:cs typeface="Times New Roman" panose="02020603050405020304" pitchFamily="18" charset="0"/>
              </a:rPr>
              <a:t>=1;  </a:t>
            </a:r>
            <a:r>
              <a:rPr lang="en-US" altLang="zh-CN" sz="2800" b="1" dirty="0" err="1" smtClean="0">
                <a:solidFill>
                  <a:srgbClr val="000000"/>
                </a:solidFill>
                <a:latin typeface="Times New Roman" panose="02020603050405020304" pitchFamily="18" charset="0"/>
                <a:ea typeface="隶书" pitchFamily="49" charset="-122"/>
                <a:cs typeface="Times New Roman" panose="02020603050405020304" pitchFamily="18" charset="0"/>
              </a:rPr>
              <a:t>i</a:t>
            </a:r>
            <a:r>
              <a:rPr lang="en-US" altLang="zh-CN" sz="2800" b="1" dirty="0" smtClean="0">
                <a:solidFill>
                  <a:srgbClr val="000000"/>
                </a:solidFill>
                <a:latin typeface="Times New Roman" panose="02020603050405020304" pitchFamily="18" charset="0"/>
                <a:ea typeface="隶书" pitchFamily="49" charset="-122"/>
                <a:cs typeface="Times New Roman" panose="02020603050405020304" pitchFamily="18" charset="0"/>
              </a:rPr>
              <a:t>&lt;</a:t>
            </a:r>
            <a:r>
              <a:rPr lang="en-US" altLang="zh-CN" sz="2800" b="1" dirty="0" err="1" smtClean="0">
                <a:solidFill>
                  <a:srgbClr val="000000"/>
                </a:solidFill>
                <a:latin typeface="Times New Roman" panose="02020603050405020304" pitchFamily="18" charset="0"/>
                <a:ea typeface="隶书" pitchFamily="49" charset="-122"/>
                <a:cs typeface="Times New Roman" panose="02020603050405020304" pitchFamily="18" charset="0"/>
              </a:rPr>
              <a:t>L.length</a:t>
            </a:r>
            <a:r>
              <a:rPr lang="en-US" altLang="zh-CN" sz="2800" b="1" dirty="0" smtClean="0">
                <a:solidFill>
                  <a:srgbClr val="000000"/>
                </a:solidFill>
                <a:latin typeface="Times New Roman" panose="02020603050405020304" pitchFamily="18" charset="0"/>
                <a:ea typeface="隶书" pitchFamily="49" charset="-122"/>
                <a:cs typeface="Times New Roman" panose="02020603050405020304" pitchFamily="18" charset="0"/>
              </a:rPr>
              <a:t>; </a:t>
            </a:r>
            <a:r>
              <a:rPr lang="en-US" altLang="zh-CN" sz="2800" b="1" dirty="0" err="1" smtClean="0">
                <a:solidFill>
                  <a:srgbClr val="000000"/>
                </a:solidFill>
                <a:latin typeface="Times New Roman" panose="02020603050405020304" pitchFamily="18" charset="0"/>
                <a:ea typeface="隶书" pitchFamily="49" charset="-122"/>
                <a:cs typeface="Times New Roman" panose="02020603050405020304" pitchFamily="18" charset="0"/>
              </a:rPr>
              <a:t>i</a:t>
            </a:r>
            <a:r>
              <a:rPr lang="en-US" altLang="zh-CN" sz="2800" b="1" dirty="0" smtClean="0">
                <a:solidFill>
                  <a:srgbClr val="000000"/>
                </a:solidFill>
                <a:latin typeface="Times New Roman" panose="02020603050405020304" pitchFamily="18" charset="0"/>
                <a:ea typeface="隶书" pitchFamily="49" charset="-122"/>
                <a:cs typeface="Times New Roman" panose="02020603050405020304" pitchFamily="18" charset="0"/>
              </a:rPr>
              <a:t>++)</a:t>
            </a:r>
            <a:endParaRPr lang="zh-CN" altLang="en-US" sz="2400" b="1" dirty="0">
              <a:solidFill>
                <a:srgbClr val="000000"/>
              </a:solidFill>
              <a:latin typeface="Times New Roman" panose="02020603050405020304" pitchFamily="18" charset="0"/>
              <a:ea typeface="华文楷体" pitchFamily="2" charset="-122"/>
              <a:cs typeface="Times New Roman" panose="02020603050405020304" pitchFamily="18" charset="0"/>
            </a:endParaRPr>
          </a:p>
          <a:p>
            <a:pPr algn="l" eaLnBrk="1" hangingPunct="1">
              <a:spcBef>
                <a:spcPct val="5000"/>
              </a:spcBef>
              <a:buFont typeface="Wingdings" pitchFamily="2" charset="2"/>
              <a:buNone/>
            </a:pPr>
            <a:r>
              <a:rPr lang="zh-CN" altLang="en-US" sz="2800" b="1" dirty="0">
                <a:solidFill>
                  <a:srgbClr val="000000"/>
                </a:solidFill>
                <a:latin typeface="Times New Roman" panose="02020603050405020304" pitchFamily="18" charset="0"/>
                <a:ea typeface="隶书" pitchFamily="49" charset="-122"/>
                <a:cs typeface="Times New Roman" panose="02020603050405020304" pitchFamily="18" charset="0"/>
              </a:rPr>
              <a:t>            </a:t>
            </a:r>
            <a:r>
              <a:rPr lang="en-US" altLang="zh-CN" sz="2800" b="1" dirty="0" err="1" smtClean="0">
                <a:solidFill>
                  <a:srgbClr val="000000"/>
                </a:solidFill>
                <a:latin typeface="Times New Roman" panose="02020603050405020304" pitchFamily="18" charset="0"/>
                <a:ea typeface="隶书" pitchFamily="49" charset="-122"/>
                <a:cs typeface="Times New Roman" panose="02020603050405020304" pitchFamily="18" charset="0"/>
              </a:rPr>
              <a:t>percolateUp</a:t>
            </a:r>
            <a:r>
              <a:rPr lang="en-US" altLang="zh-CN" sz="2800" b="1" dirty="0" smtClean="0">
                <a:solidFill>
                  <a:srgbClr val="000000"/>
                </a:solidFill>
                <a:latin typeface="Times New Roman" panose="02020603050405020304" pitchFamily="18" charset="0"/>
                <a:ea typeface="隶书" pitchFamily="49" charset="-122"/>
                <a:cs typeface="Times New Roman" panose="02020603050405020304" pitchFamily="18" charset="0"/>
              </a:rPr>
              <a:t>(L, </a:t>
            </a:r>
            <a:r>
              <a:rPr lang="en-US" altLang="zh-CN" sz="2800" b="1" dirty="0" err="1" smtClean="0">
                <a:solidFill>
                  <a:srgbClr val="000000"/>
                </a:solidFill>
                <a:latin typeface="Times New Roman" panose="02020603050405020304" pitchFamily="18" charset="0"/>
                <a:ea typeface="隶书" pitchFamily="49" charset="-122"/>
                <a:cs typeface="Times New Roman" panose="02020603050405020304" pitchFamily="18" charset="0"/>
              </a:rPr>
              <a:t>i</a:t>
            </a:r>
            <a:r>
              <a:rPr lang="en-US" altLang="zh-CN" sz="2800" b="1" dirty="0" smtClean="0">
                <a:solidFill>
                  <a:srgbClr val="000000"/>
                </a:solidFill>
                <a:latin typeface="Times New Roman" panose="02020603050405020304" pitchFamily="18" charset="0"/>
                <a:ea typeface="隶书" pitchFamily="49" charset="-122"/>
                <a:cs typeface="Times New Roman" panose="02020603050405020304" pitchFamily="18" charset="0"/>
              </a:rPr>
              <a:t>)</a:t>
            </a:r>
            <a:r>
              <a:rPr lang="zh-CN" altLang="en-US" sz="2800" b="1" dirty="0" smtClean="0">
                <a:solidFill>
                  <a:srgbClr val="000000"/>
                </a:solidFill>
                <a:latin typeface="Times New Roman" panose="02020603050405020304" pitchFamily="18" charset="0"/>
                <a:ea typeface="隶书" pitchFamily="49" charset="-122"/>
                <a:cs typeface="Times New Roman" panose="02020603050405020304" pitchFamily="18" charset="0"/>
              </a:rPr>
              <a:t>；</a:t>
            </a:r>
            <a:r>
              <a:rPr lang="en-US" altLang="zh-CN"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经上滤插入各节点</a:t>
            </a:r>
            <a:endParaRPr lang="en-US" altLang="zh-CN"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algn="l"/>
            <a:r>
              <a:rPr lang="en-US" altLang="zh-CN" sz="2800" b="1" dirty="0">
                <a:solidFill>
                  <a:srgbClr val="000000"/>
                </a:solidFill>
                <a:latin typeface="Times New Roman" panose="02020603050405020304" pitchFamily="18" charset="0"/>
                <a:ea typeface="华文楷体" pitchFamily="2" charset="-122"/>
                <a:cs typeface="Times New Roman" panose="02020603050405020304" pitchFamily="18" charset="0"/>
              </a:rPr>
              <a:t>}</a:t>
            </a:r>
            <a:endParaRPr lang="zh-CN" altLang="en-US" sz="2800" b="1" dirty="0">
              <a:solidFill>
                <a:srgbClr val="000000"/>
              </a:solidFill>
              <a:latin typeface="Times New Roman" panose="02020603050405020304" pitchFamily="18" charset="0"/>
              <a:ea typeface="华文楷体" pitchFamily="2" charset="-122"/>
              <a:cs typeface="Times New Roman" panose="02020603050405020304" pitchFamily="18" charset="0"/>
            </a:endParaRPr>
          </a:p>
        </p:txBody>
      </p:sp>
      <p:sp>
        <p:nvSpPr>
          <p:cNvPr id="50" name="Text Box 2"/>
          <p:cNvSpPr txBox="1">
            <a:spLocks noChangeArrowheads="1"/>
          </p:cNvSpPr>
          <p:nvPr/>
        </p:nvSpPr>
        <p:spPr bwMode="auto">
          <a:xfrm>
            <a:off x="107504" y="980728"/>
            <a:ext cx="7725192" cy="523220"/>
          </a:xfrm>
          <a:prstGeom prst="rect">
            <a:avLst/>
          </a:prstGeom>
          <a:noFill/>
          <a:ln w="9525">
            <a:noFill/>
            <a:miter lim="800000"/>
            <a:headEnd/>
            <a:tailEnd/>
          </a:ln>
          <a:effectLst/>
        </p:spPr>
        <p:txBody>
          <a:bodyPr wrap="none">
            <a:spAutoFit/>
          </a:bodyPr>
          <a:lstStyle/>
          <a:p>
            <a:pPr algn="l"/>
            <a:r>
              <a:rPr lang="zh-CN" altLang="en-US" sz="2800" b="1" dirty="0">
                <a:solidFill>
                  <a:srgbClr val="000000"/>
                </a:solidFill>
                <a:latin typeface="华文楷体" pitchFamily="2" charset="-122"/>
                <a:ea typeface="华文楷体" pitchFamily="2" charset="-122"/>
              </a:rPr>
              <a:t>建</a:t>
            </a:r>
            <a:r>
              <a:rPr lang="zh-CN" altLang="en-US" sz="2800" b="1" dirty="0" smtClean="0">
                <a:solidFill>
                  <a:srgbClr val="000000"/>
                </a:solidFill>
                <a:latin typeface="华文楷体" pitchFamily="2" charset="-122"/>
                <a:ea typeface="华文楷体" pitchFamily="2" charset="-122"/>
              </a:rPr>
              <a:t>堆可以是</a:t>
            </a:r>
            <a:r>
              <a:rPr lang="zh-CN" altLang="en-US" sz="2800" b="1" dirty="0">
                <a:solidFill>
                  <a:srgbClr val="000000"/>
                </a:solidFill>
                <a:latin typeface="华文楷体" pitchFamily="2" charset="-122"/>
                <a:ea typeface="华文楷体" pitchFamily="2" charset="-122"/>
              </a:rPr>
              <a:t>一个</a:t>
            </a:r>
            <a:r>
              <a:rPr lang="zh-CN" altLang="en-US" sz="2800" b="1" dirty="0" smtClean="0">
                <a:solidFill>
                  <a:srgbClr val="000000"/>
                </a:solidFill>
                <a:latin typeface="华文楷体" pitchFamily="2" charset="-122"/>
                <a:ea typeface="华文楷体" pitchFamily="2" charset="-122"/>
              </a:rPr>
              <a:t>从空堆开始，依次插入各元素。</a:t>
            </a:r>
            <a:endParaRPr lang="zh-CN" altLang="en-US" sz="2800" dirty="0">
              <a:solidFill>
                <a:srgbClr val="000000"/>
              </a:solidFill>
              <a:latin typeface="华文楷体" pitchFamily="2" charset="-122"/>
              <a:ea typeface="华文楷体" pitchFamily="2" charset="-122"/>
            </a:endParaRPr>
          </a:p>
        </p:txBody>
      </p:sp>
      <p:sp>
        <p:nvSpPr>
          <p:cNvPr id="51" name="Text Box 2"/>
          <p:cNvSpPr txBox="1">
            <a:spLocks noChangeArrowheads="1"/>
          </p:cNvSpPr>
          <p:nvPr/>
        </p:nvSpPr>
        <p:spPr bwMode="auto">
          <a:xfrm>
            <a:off x="154529" y="3524813"/>
            <a:ext cx="4356484" cy="1815882"/>
          </a:xfrm>
          <a:prstGeom prst="rect">
            <a:avLst/>
          </a:prstGeom>
          <a:noFill/>
          <a:ln w="9525">
            <a:noFill/>
            <a:miter lim="800000"/>
            <a:headEnd/>
            <a:tailEnd/>
          </a:ln>
          <a:effectLst/>
        </p:spPr>
        <p:txBody>
          <a:bodyPr wrap="square">
            <a:spAutoFit/>
          </a:bodyPr>
          <a:lstStyle/>
          <a:p>
            <a:pPr algn="l"/>
            <a:r>
              <a:rPr lang="zh-CN" altLang="en-US" sz="2800" b="1" dirty="0" smtClean="0">
                <a:solidFill>
                  <a:srgbClr val="000000"/>
                </a:solidFill>
                <a:latin typeface="华文楷体" pitchFamily="2" charset="-122"/>
                <a:ea typeface="华文楷体" pitchFamily="2" charset="-122"/>
              </a:rPr>
              <a:t>效率：</a:t>
            </a:r>
            <a:endParaRPr lang="en-US" altLang="zh-CN" sz="2800" b="1" dirty="0" smtClean="0">
              <a:solidFill>
                <a:srgbClr val="000000"/>
              </a:solidFill>
              <a:latin typeface="华文楷体" pitchFamily="2" charset="-122"/>
              <a:ea typeface="华文楷体" pitchFamily="2" charset="-122"/>
            </a:endParaRPr>
          </a:p>
          <a:p>
            <a:pPr algn="l"/>
            <a:r>
              <a:rPr lang="zh-CN" altLang="en-US" sz="2800" b="1" dirty="0" smtClean="0">
                <a:solidFill>
                  <a:srgbClr val="000000"/>
                </a:solidFill>
                <a:latin typeface="华文楷体" pitchFamily="2" charset="-122"/>
                <a:ea typeface="华文楷体" pitchFamily="2" charset="-122"/>
              </a:rPr>
              <a:t>在最坏情况下，每个元素都需上滤到根节点，所以时间复杂度是</a:t>
            </a:r>
            <a:r>
              <a:rPr lang="en-US" altLang="zh-CN" sz="2800" b="1" dirty="0" smtClean="0">
                <a:solidFill>
                  <a:srgbClr val="000000"/>
                </a:solidFill>
                <a:latin typeface="华文楷体" pitchFamily="2" charset="-122"/>
                <a:ea typeface="华文楷体" pitchFamily="2" charset="-122"/>
              </a:rPr>
              <a:t>O(</a:t>
            </a:r>
            <a:r>
              <a:rPr lang="en-US" altLang="zh-CN" sz="2800" b="1" dirty="0" err="1" smtClean="0">
                <a:solidFill>
                  <a:srgbClr val="000000"/>
                </a:solidFill>
                <a:latin typeface="华文楷体" pitchFamily="2" charset="-122"/>
                <a:ea typeface="华文楷体" pitchFamily="2" charset="-122"/>
              </a:rPr>
              <a:t>nlogn</a:t>
            </a:r>
            <a:r>
              <a:rPr lang="en-US" altLang="zh-CN" sz="2800" b="1" dirty="0" smtClean="0">
                <a:solidFill>
                  <a:srgbClr val="000000"/>
                </a:solidFill>
                <a:latin typeface="华文楷体" pitchFamily="2" charset="-122"/>
                <a:ea typeface="华文楷体" pitchFamily="2" charset="-122"/>
              </a:rPr>
              <a:t>)</a:t>
            </a:r>
            <a:r>
              <a:rPr lang="zh-CN" altLang="en-US" sz="2800" b="1" dirty="0" smtClean="0">
                <a:solidFill>
                  <a:srgbClr val="000000"/>
                </a:solidFill>
                <a:latin typeface="华文楷体" pitchFamily="2" charset="-122"/>
                <a:ea typeface="华文楷体" pitchFamily="2" charset="-122"/>
              </a:rPr>
              <a:t>。</a:t>
            </a:r>
            <a:endParaRPr lang="zh-CN" altLang="en-US" sz="2800"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9225440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linds(horizontal)">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1"/>
      <p:bldP spid="5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6064" y="224554"/>
            <a:ext cx="5567496" cy="523220"/>
          </a:xfrm>
          <a:prstGeom prst="rect">
            <a:avLst/>
          </a:prstGeom>
          <a:noFill/>
          <a:ln w="9525">
            <a:noFill/>
            <a:miter lim="800000"/>
            <a:headEnd/>
            <a:tailEnd/>
          </a:ln>
          <a:effectLst/>
        </p:spPr>
        <p:txBody>
          <a:bodyPr wrap="square">
            <a:spAutoFit/>
          </a:bodyPr>
          <a:lstStyle/>
          <a:p>
            <a:pPr algn="l"/>
            <a:r>
              <a:rPr lang="zh-CN" altLang="en-US" sz="2800" b="1" dirty="0" smtClean="0">
                <a:solidFill>
                  <a:srgbClr val="000000"/>
                </a:solidFill>
                <a:effectLst>
                  <a:outerShdw blurRad="38100" dist="38100" dir="2700000" algn="tl">
                    <a:srgbClr val="000000">
                      <a:alpha val="43137"/>
                    </a:srgbClr>
                  </a:outerShdw>
                </a:effectLst>
                <a:latin typeface="华文楷体" pitchFamily="2" charset="-122"/>
                <a:ea typeface="华文楷体" pitchFamily="2" charset="-122"/>
              </a:rPr>
              <a:t>另一种思考：</a:t>
            </a:r>
            <a:endParaRPr lang="en-US" altLang="zh-CN" sz="2800" b="1" dirty="0" smtClean="0">
              <a:solidFill>
                <a:srgbClr val="000000"/>
              </a:solidFill>
              <a:effectLst>
                <a:outerShdw blurRad="38100" dist="38100" dir="2700000" algn="tl">
                  <a:srgbClr val="000000">
                    <a:alpha val="43137"/>
                  </a:srgbClr>
                </a:outerShdw>
              </a:effectLst>
              <a:latin typeface="华文楷体" pitchFamily="2" charset="-122"/>
              <a:ea typeface="华文楷体" pitchFamily="2" charset="-122"/>
            </a:endParaRPr>
          </a:p>
        </p:txBody>
      </p:sp>
      <p:sp>
        <p:nvSpPr>
          <p:cNvPr id="6" name="Text Box 2"/>
          <p:cNvSpPr txBox="1">
            <a:spLocks noChangeArrowheads="1"/>
          </p:cNvSpPr>
          <p:nvPr/>
        </p:nvSpPr>
        <p:spPr bwMode="auto">
          <a:xfrm>
            <a:off x="607740" y="3358263"/>
            <a:ext cx="8496436" cy="1858970"/>
          </a:xfrm>
          <a:prstGeom prst="rect">
            <a:avLst/>
          </a:prstGeom>
          <a:noFill/>
          <a:ln w="9525">
            <a:noFill/>
            <a:miter lim="800000"/>
            <a:headEnd/>
            <a:tailEnd/>
          </a:ln>
          <a:effectLst/>
        </p:spPr>
        <p:txBody>
          <a:bodyPr wrap="square">
            <a:spAutoFit/>
          </a:bodyPr>
          <a:lstStyle/>
          <a:p>
            <a:pPr algn="l"/>
            <a:r>
              <a:rPr lang="en-US" altLang="zh-CN" sz="2800" b="1" dirty="0" err="1" smtClean="0">
                <a:solidFill>
                  <a:srgbClr val="000000"/>
                </a:solidFill>
                <a:latin typeface="Times New Roman" panose="02020603050405020304" pitchFamily="18" charset="0"/>
                <a:ea typeface="华文楷体" pitchFamily="2" charset="-122"/>
                <a:cs typeface="Times New Roman" panose="02020603050405020304" pitchFamily="18" charset="0"/>
              </a:rPr>
              <a:t>Heapify</a:t>
            </a:r>
            <a:r>
              <a:rPr lang="en-US" altLang="zh-CN" sz="2800" b="1" dirty="0" smtClean="0">
                <a:solidFill>
                  <a:srgbClr val="000000"/>
                </a:solidFill>
                <a:latin typeface="Times New Roman" panose="02020603050405020304" pitchFamily="18" charset="0"/>
                <a:ea typeface="华文楷体" pitchFamily="2" charset="-122"/>
                <a:cs typeface="Times New Roman" panose="02020603050405020304" pitchFamily="18" charset="0"/>
              </a:rPr>
              <a:t>(</a:t>
            </a:r>
            <a:r>
              <a:rPr lang="en-US" altLang="zh-CN" sz="2800" b="1" dirty="0" err="1" smtClean="0">
                <a:solidFill>
                  <a:srgbClr val="000000"/>
                </a:solidFill>
                <a:latin typeface="Times New Roman" panose="02020603050405020304" pitchFamily="18" charset="0"/>
                <a:ea typeface="华文楷体" pitchFamily="2" charset="-122"/>
                <a:cs typeface="Times New Roman" panose="02020603050405020304" pitchFamily="18" charset="0"/>
              </a:rPr>
              <a:t>Sqlist</a:t>
            </a:r>
            <a:r>
              <a:rPr lang="en-US" altLang="zh-CN" sz="2800" b="1" dirty="0" smtClean="0">
                <a:solidFill>
                  <a:srgbClr val="000000"/>
                </a:solidFill>
                <a:latin typeface="Times New Roman" panose="02020603050405020304" pitchFamily="18" charset="0"/>
                <a:ea typeface="华文楷体" pitchFamily="2" charset="-122"/>
                <a:cs typeface="Times New Roman" panose="02020603050405020304" pitchFamily="18" charset="0"/>
              </a:rPr>
              <a:t> &amp;L){</a:t>
            </a:r>
          </a:p>
          <a:p>
            <a:pPr algn="l" eaLnBrk="1" hangingPunct="1">
              <a:spcBef>
                <a:spcPct val="5000"/>
              </a:spcBef>
              <a:buNone/>
            </a:pPr>
            <a:r>
              <a:rPr lang="en-US" altLang="zh-CN" sz="2800" b="1" dirty="0" smtClean="0">
                <a:solidFill>
                  <a:srgbClr val="000000"/>
                </a:solidFill>
                <a:latin typeface="Times New Roman" panose="02020603050405020304" pitchFamily="18" charset="0"/>
                <a:ea typeface="隶书" pitchFamily="49" charset="-122"/>
                <a:cs typeface="Times New Roman" panose="02020603050405020304" pitchFamily="18" charset="0"/>
              </a:rPr>
              <a:t>     for (</a:t>
            </a:r>
            <a:r>
              <a:rPr lang="en-US" altLang="zh-CN" sz="2800" b="1" dirty="0" err="1" smtClean="0">
                <a:solidFill>
                  <a:srgbClr val="000000"/>
                </a:solidFill>
                <a:latin typeface="Times New Roman" panose="02020603050405020304" pitchFamily="18" charset="0"/>
                <a:ea typeface="隶书" pitchFamily="49" charset="-122"/>
                <a:cs typeface="Times New Roman" panose="02020603050405020304" pitchFamily="18" charset="0"/>
              </a:rPr>
              <a:t>int</a:t>
            </a:r>
            <a:r>
              <a:rPr lang="en-US" altLang="zh-CN" sz="2800" b="1" dirty="0" smtClean="0">
                <a:solidFill>
                  <a:srgbClr val="000000"/>
                </a:solidFill>
                <a:latin typeface="Times New Roman" panose="02020603050405020304" pitchFamily="18" charset="0"/>
                <a:ea typeface="隶书" pitchFamily="49" charset="-122"/>
                <a:cs typeface="Times New Roman" panose="02020603050405020304" pitchFamily="18" charset="0"/>
              </a:rPr>
              <a:t> </a:t>
            </a:r>
            <a:r>
              <a:rPr lang="en-US" altLang="zh-CN" sz="2800" b="1" dirty="0" err="1" smtClean="0">
                <a:solidFill>
                  <a:srgbClr val="000000"/>
                </a:solidFill>
                <a:latin typeface="Times New Roman" panose="02020603050405020304" pitchFamily="18" charset="0"/>
                <a:ea typeface="隶书" pitchFamily="49" charset="-122"/>
                <a:cs typeface="Times New Roman" panose="02020603050405020304" pitchFamily="18" charset="0"/>
              </a:rPr>
              <a:t>i</a:t>
            </a:r>
            <a:r>
              <a:rPr lang="en-US" altLang="zh-CN" sz="2800" b="1" dirty="0" smtClean="0">
                <a:solidFill>
                  <a:srgbClr val="000000"/>
                </a:solidFill>
                <a:latin typeface="Times New Roman" panose="02020603050405020304" pitchFamily="18" charset="0"/>
                <a:ea typeface="隶书" pitchFamily="49" charset="-122"/>
                <a:cs typeface="Times New Roman" panose="02020603050405020304" pitchFamily="18" charset="0"/>
              </a:rPr>
              <a:t> </a:t>
            </a:r>
            <a:r>
              <a:rPr lang="en-US" altLang="zh-CN" sz="2800" b="1" dirty="0">
                <a:solidFill>
                  <a:srgbClr val="000000"/>
                </a:solidFill>
                <a:latin typeface="Times New Roman" panose="02020603050405020304" pitchFamily="18" charset="0"/>
                <a:ea typeface="隶书" pitchFamily="49" charset="-122"/>
                <a:cs typeface="Times New Roman" panose="02020603050405020304" pitchFamily="18" charset="0"/>
              </a:rPr>
              <a:t>= </a:t>
            </a:r>
            <a:r>
              <a:rPr lang="en-US" altLang="zh-CN" sz="2800" b="1" dirty="0" err="1" smtClean="0">
                <a:solidFill>
                  <a:srgbClr val="000000"/>
                </a:solidFill>
                <a:latin typeface="Times New Roman" panose="02020603050405020304" pitchFamily="18" charset="0"/>
                <a:ea typeface="隶书" pitchFamily="49" charset="-122"/>
                <a:cs typeface="Times New Roman" panose="02020603050405020304" pitchFamily="18" charset="0"/>
              </a:rPr>
              <a:t>L.length</a:t>
            </a:r>
            <a:r>
              <a:rPr lang="en-US" altLang="zh-CN" sz="2800" b="1" dirty="0" smtClean="0">
                <a:solidFill>
                  <a:srgbClr val="000000"/>
                </a:solidFill>
                <a:latin typeface="Times New Roman" panose="02020603050405020304" pitchFamily="18" charset="0"/>
                <a:ea typeface="隶书" pitchFamily="49" charset="-122"/>
                <a:cs typeface="Times New Roman" panose="02020603050405020304" pitchFamily="18" charset="0"/>
              </a:rPr>
              <a:t>/2;  </a:t>
            </a:r>
            <a:r>
              <a:rPr lang="en-US" altLang="zh-CN" sz="2800" b="1" dirty="0" err="1" smtClean="0">
                <a:solidFill>
                  <a:srgbClr val="000000"/>
                </a:solidFill>
                <a:latin typeface="Times New Roman" panose="02020603050405020304" pitchFamily="18" charset="0"/>
                <a:ea typeface="隶书" pitchFamily="49" charset="-122"/>
                <a:cs typeface="Times New Roman" panose="02020603050405020304" pitchFamily="18" charset="0"/>
              </a:rPr>
              <a:t>i</a:t>
            </a:r>
            <a:r>
              <a:rPr lang="en-US" altLang="zh-CN" sz="2800" b="1" dirty="0" smtClean="0">
                <a:solidFill>
                  <a:srgbClr val="000000"/>
                </a:solidFill>
                <a:latin typeface="Times New Roman" panose="02020603050405020304" pitchFamily="18" charset="0"/>
                <a:ea typeface="隶书" pitchFamily="49" charset="-122"/>
                <a:cs typeface="Times New Roman" panose="02020603050405020304" pitchFamily="18" charset="0"/>
              </a:rPr>
              <a:t>&gt;0; </a:t>
            </a:r>
            <a:r>
              <a:rPr lang="en-US" altLang="zh-CN" sz="2800" b="1" dirty="0" err="1" smtClean="0">
                <a:solidFill>
                  <a:srgbClr val="000000"/>
                </a:solidFill>
                <a:latin typeface="Times New Roman" panose="02020603050405020304" pitchFamily="18" charset="0"/>
                <a:ea typeface="隶书" pitchFamily="49" charset="-122"/>
                <a:cs typeface="Times New Roman" panose="02020603050405020304" pitchFamily="18" charset="0"/>
              </a:rPr>
              <a:t>i</a:t>
            </a:r>
            <a:r>
              <a:rPr lang="en-US" altLang="zh-CN" sz="2800" b="1" dirty="0" smtClean="0">
                <a:solidFill>
                  <a:srgbClr val="000000"/>
                </a:solidFill>
                <a:latin typeface="Times New Roman" panose="02020603050405020304" pitchFamily="18" charset="0"/>
                <a:ea typeface="隶书" pitchFamily="49" charset="-122"/>
                <a:cs typeface="Times New Roman" panose="02020603050405020304" pitchFamily="18" charset="0"/>
              </a:rPr>
              <a:t>--)</a:t>
            </a:r>
            <a:endParaRPr lang="zh-CN" altLang="en-US" sz="2400" b="1" dirty="0">
              <a:solidFill>
                <a:srgbClr val="000000"/>
              </a:solidFill>
              <a:latin typeface="Times New Roman" panose="02020603050405020304" pitchFamily="18" charset="0"/>
              <a:ea typeface="华文楷体" pitchFamily="2" charset="-122"/>
              <a:cs typeface="Times New Roman" panose="02020603050405020304" pitchFamily="18" charset="0"/>
            </a:endParaRPr>
          </a:p>
          <a:p>
            <a:pPr algn="l" eaLnBrk="1" hangingPunct="1">
              <a:spcBef>
                <a:spcPct val="5000"/>
              </a:spcBef>
              <a:buFont typeface="Wingdings" pitchFamily="2" charset="2"/>
              <a:buNone/>
            </a:pPr>
            <a:r>
              <a:rPr lang="zh-CN" altLang="en-US" sz="2800" b="1" dirty="0">
                <a:solidFill>
                  <a:srgbClr val="000000"/>
                </a:solidFill>
                <a:latin typeface="Times New Roman" panose="02020603050405020304" pitchFamily="18" charset="0"/>
                <a:ea typeface="隶书" pitchFamily="49" charset="-122"/>
                <a:cs typeface="Times New Roman" panose="02020603050405020304" pitchFamily="18" charset="0"/>
              </a:rPr>
              <a:t>            </a:t>
            </a:r>
            <a:r>
              <a:rPr lang="en-US" altLang="zh-CN" sz="2800" b="1" dirty="0" err="1" smtClean="0">
                <a:solidFill>
                  <a:srgbClr val="000000"/>
                </a:solidFill>
                <a:latin typeface="Times New Roman" panose="02020603050405020304" pitchFamily="18" charset="0"/>
                <a:ea typeface="隶书" pitchFamily="49" charset="-122"/>
                <a:cs typeface="Times New Roman" panose="02020603050405020304" pitchFamily="18" charset="0"/>
              </a:rPr>
              <a:t>percolateDown</a:t>
            </a:r>
            <a:r>
              <a:rPr lang="en-US" altLang="zh-CN" sz="2800" b="1" dirty="0" smtClean="0">
                <a:solidFill>
                  <a:srgbClr val="000000"/>
                </a:solidFill>
                <a:latin typeface="Times New Roman" panose="02020603050405020304" pitchFamily="18" charset="0"/>
                <a:ea typeface="隶书" pitchFamily="49" charset="-122"/>
                <a:cs typeface="Times New Roman" panose="02020603050405020304" pitchFamily="18" charset="0"/>
              </a:rPr>
              <a:t>(L, </a:t>
            </a:r>
            <a:r>
              <a:rPr lang="en-US" altLang="zh-CN" sz="2800" b="1" dirty="0" err="1" smtClean="0">
                <a:solidFill>
                  <a:srgbClr val="000000"/>
                </a:solidFill>
                <a:latin typeface="Times New Roman" panose="02020603050405020304" pitchFamily="18" charset="0"/>
                <a:ea typeface="隶书" pitchFamily="49" charset="-122"/>
                <a:cs typeface="Times New Roman" panose="02020603050405020304" pitchFamily="18" charset="0"/>
              </a:rPr>
              <a:t>i</a:t>
            </a:r>
            <a:r>
              <a:rPr lang="en-US" altLang="zh-CN" sz="2800" b="1" dirty="0" smtClean="0">
                <a:solidFill>
                  <a:srgbClr val="000000"/>
                </a:solidFill>
                <a:latin typeface="Times New Roman" panose="02020603050405020304" pitchFamily="18" charset="0"/>
                <a:ea typeface="隶书" pitchFamily="49" charset="-122"/>
                <a:cs typeface="Times New Roman" panose="02020603050405020304" pitchFamily="18" charset="0"/>
              </a:rPr>
              <a:t>)</a:t>
            </a:r>
            <a:r>
              <a:rPr lang="zh-CN" altLang="en-US" sz="2800" b="1" dirty="0" smtClean="0">
                <a:solidFill>
                  <a:srgbClr val="000000"/>
                </a:solidFill>
                <a:latin typeface="Times New Roman" panose="02020603050405020304" pitchFamily="18" charset="0"/>
                <a:ea typeface="隶书" pitchFamily="49" charset="-122"/>
                <a:cs typeface="Times New Roman" panose="02020603050405020304" pitchFamily="18" charset="0"/>
              </a:rPr>
              <a:t>；</a:t>
            </a:r>
            <a:r>
              <a:rPr lang="en-US" altLang="zh-CN"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rPr>
              <a:t>下滤各内部节点</a:t>
            </a:r>
            <a:endParaRPr lang="en-US" altLang="zh-CN" sz="2400" b="1" dirty="0" smtClean="0">
              <a:solidFill>
                <a:srgbClr val="000000"/>
              </a:solidFill>
              <a:latin typeface="华文楷体" panose="02010600040101010101" pitchFamily="2" charset="-122"/>
              <a:ea typeface="华文楷体" panose="02010600040101010101" pitchFamily="2" charset="-122"/>
              <a:cs typeface="Times New Roman" panose="02020603050405020304" pitchFamily="18" charset="0"/>
            </a:endParaRPr>
          </a:p>
          <a:p>
            <a:pPr algn="l"/>
            <a:r>
              <a:rPr lang="en-US" altLang="zh-CN" sz="2800" b="1" dirty="0" smtClean="0">
                <a:solidFill>
                  <a:srgbClr val="000000"/>
                </a:solidFill>
                <a:latin typeface="Times New Roman" panose="02020603050405020304" pitchFamily="18" charset="0"/>
                <a:ea typeface="华文楷体" pitchFamily="2" charset="-122"/>
                <a:cs typeface="Times New Roman" panose="02020603050405020304" pitchFamily="18" charset="0"/>
              </a:rPr>
              <a:t>}</a:t>
            </a:r>
            <a:endParaRPr lang="zh-CN" altLang="en-US" sz="2800" b="1" dirty="0">
              <a:solidFill>
                <a:srgbClr val="000000"/>
              </a:solidFill>
              <a:latin typeface="Times New Roman" panose="02020603050405020304" pitchFamily="18" charset="0"/>
              <a:ea typeface="华文楷体" pitchFamily="2"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5837779" y="322125"/>
            <a:ext cx="3281833" cy="2412268"/>
          </a:xfrm>
          <a:prstGeom prst="rect">
            <a:avLst/>
          </a:prstGeom>
        </p:spPr>
      </p:pic>
      <p:sp>
        <p:nvSpPr>
          <p:cNvPr id="48" name="Text Box 2"/>
          <p:cNvSpPr txBox="1">
            <a:spLocks noChangeArrowheads="1"/>
          </p:cNvSpPr>
          <p:nvPr/>
        </p:nvSpPr>
        <p:spPr bwMode="auto">
          <a:xfrm>
            <a:off x="2267744" y="198642"/>
            <a:ext cx="3071565" cy="523220"/>
          </a:xfrm>
          <a:prstGeom prst="rect">
            <a:avLst/>
          </a:prstGeom>
          <a:noFill/>
          <a:ln w="9525">
            <a:noFill/>
            <a:miter lim="800000"/>
            <a:headEnd/>
            <a:tailEnd/>
          </a:ln>
          <a:effectLst/>
        </p:spPr>
        <p:txBody>
          <a:bodyPr wrap="square">
            <a:spAutoFit/>
          </a:bodyPr>
          <a:lstStyle/>
          <a:p>
            <a:pPr algn="l"/>
            <a:r>
              <a:rPr lang="zh-CN" altLang="en-US" sz="2800" b="1" dirty="0" smtClean="0">
                <a:solidFill>
                  <a:schemeClr val="tx1">
                    <a:lumMod val="60000"/>
                    <a:lumOff val="40000"/>
                  </a:schemeClr>
                </a:solidFill>
                <a:effectLst>
                  <a:outerShdw blurRad="38100" dist="38100" dir="2700000" algn="tl">
                    <a:srgbClr val="000000">
                      <a:alpha val="43137"/>
                    </a:srgbClr>
                  </a:outerShdw>
                </a:effectLst>
                <a:latin typeface="华文楷体" pitchFamily="2" charset="-122"/>
                <a:ea typeface="华文楷体" pitchFamily="2" charset="-122"/>
              </a:rPr>
              <a:t>自下而</a:t>
            </a:r>
            <a:r>
              <a:rPr lang="zh-CN" altLang="en-US" sz="2800" b="1" dirty="0">
                <a:solidFill>
                  <a:schemeClr val="tx1">
                    <a:lumMod val="60000"/>
                    <a:lumOff val="40000"/>
                  </a:schemeClr>
                </a:solidFill>
                <a:effectLst>
                  <a:outerShdw blurRad="38100" dist="38100" dir="2700000" algn="tl">
                    <a:srgbClr val="000000">
                      <a:alpha val="43137"/>
                    </a:srgbClr>
                  </a:outerShdw>
                </a:effectLst>
                <a:latin typeface="华文楷体" pitchFamily="2" charset="-122"/>
                <a:ea typeface="华文楷体" pitchFamily="2" charset="-122"/>
              </a:rPr>
              <a:t>上</a:t>
            </a:r>
            <a:r>
              <a:rPr lang="zh-CN" altLang="en-US" sz="2800" b="1" dirty="0" smtClean="0">
                <a:solidFill>
                  <a:schemeClr val="tx1">
                    <a:lumMod val="60000"/>
                    <a:lumOff val="40000"/>
                  </a:schemeClr>
                </a:solidFill>
                <a:effectLst>
                  <a:outerShdw blurRad="38100" dist="38100" dir="2700000" algn="tl">
                    <a:srgbClr val="000000">
                      <a:alpha val="43137"/>
                    </a:srgbClr>
                  </a:outerShdw>
                </a:effectLst>
                <a:latin typeface="华文楷体" pitchFamily="2" charset="-122"/>
                <a:ea typeface="华文楷体" pitchFamily="2" charset="-122"/>
              </a:rPr>
              <a:t>的下滤</a:t>
            </a:r>
            <a:endParaRPr lang="zh-CN" altLang="en-US" sz="2800" dirty="0">
              <a:solidFill>
                <a:schemeClr val="tx1">
                  <a:lumMod val="60000"/>
                  <a:lumOff val="40000"/>
                </a:schemeClr>
              </a:solidFill>
              <a:effectLst>
                <a:outerShdw blurRad="38100" dist="38100" dir="2700000" algn="tl">
                  <a:srgbClr val="000000">
                    <a:alpha val="43137"/>
                  </a:srgbClr>
                </a:outerShdw>
              </a:effectLst>
              <a:latin typeface="华文楷体" pitchFamily="2" charset="-122"/>
              <a:ea typeface="华文楷体" pitchFamily="2" charset="-122"/>
            </a:endParaRPr>
          </a:p>
        </p:txBody>
      </p:sp>
      <p:sp>
        <p:nvSpPr>
          <p:cNvPr id="50" name="Text Box 2"/>
          <p:cNvSpPr txBox="1">
            <a:spLocks noChangeArrowheads="1"/>
          </p:cNvSpPr>
          <p:nvPr/>
        </p:nvSpPr>
        <p:spPr bwMode="auto">
          <a:xfrm>
            <a:off x="279471" y="929971"/>
            <a:ext cx="5567496" cy="1815882"/>
          </a:xfrm>
          <a:prstGeom prst="rect">
            <a:avLst/>
          </a:prstGeom>
          <a:noFill/>
          <a:ln w="9525">
            <a:noFill/>
            <a:miter lim="800000"/>
            <a:headEnd/>
            <a:tailEnd/>
          </a:ln>
          <a:effectLst/>
        </p:spPr>
        <p:txBody>
          <a:bodyPr wrap="square">
            <a:spAutoFit/>
          </a:bodyPr>
          <a:lstStyle/>
          <a:p>
            <a:pPr marL="457200" indent="-457200" algn="l">
              <a:buFont typeface="Arial" panose="020B0604020202020204" pitchFamily="34" charset="0"/>
              <a:buChar char="•"/>
            </a:pPr>
            <a:r>
              <a:rPr lang="zh-CN" altLang="en-US" sz="2800" b="1" dirty="0" smtClean="0">
                <a:solidFill>
                  <a:srgbClr val="000000"/>
                </a:solidFill>
                <a:latin typeface="华文楷体" pitchFamily="2" charset="-122"/>
                <a:ea typeface="华文楷体" pitchFamily="2" charset="-122"/>
              </a:rPr>
              <a:t>给定堆</a:t>
            </a:r>
            <a:r>
              <a:rPr lang="en-US" altLang="zh-CN" sz="2800" b="1" dirty="0" smtClean="0">
                <a:solidFill>
                  <a:srgbClr val="000000"/>
                </a:solidFill>
                <a:latin typeface="华文楷体" pitchFamily="2" charset="-122"/>
                <a:ea typeface="华文楷体" pitchFamily="2" charset="-122"/>
              </a:rPr>
              <a:t>H</a:t>
            </a:r>
            <a:r>
              <a:rPr lang="en-US" altLang="zh-CN" sz="2800" b="1" baseline="-25000" dirty="0" smtClean="0">
                <a:solidFill>
                  <a:srgbClr val="000000"/>
                </a:solidFill>
                <a:latin typeface="华文楷体" pitchFamily="2" charset="-122"/>
                <a:ea typeface="华文楷体" pitchFamily="2" charset="-122"/>
              </a:rPr>
              <a:t>0</a:t>
            </a:r>
            <a:r>
              <a:rPr lang="zh-CN" altLang="en-US" sz="2800" b="1" dirty="0" smtClean="0">
                <a:solidFill>
                  <a:srgbClr val="000000"/>
                </a:solidFill>
                <a:latin typeface="华文楷体" pitchFamily="2" charset="-122"/>
                <a:ea typeface="华文楷体" pitchFamily="2" charset="-122"/>
              </a:rPr>
              <a:t>、</a:t>
            </a:r>
            <a:r>
              <a:rPr lang="en-US" altLang="zh-CN" sz="2800" b="1" dirty="0" smtClean="0">
                <a:solidFill>
                  <a:srgbClr val="000000"/>
                </a:solidFill>
                <a:latin typeface="华文楷体" pitchFamily="2" charset="-122"/>
                <a:ea typeface="华文楷体" pitchFamily="2" charset="-122"/>
              </a:rPr>
              <a:t>H</a:t>
            </a:r>
            <a:r>
              <a:rPr lang="en-US" altLang="zh-CN" sz="2800" b="1" baseline="-25000" dirty="0" smtClean="0">
                <a:solidFill>
                  <a:srgbClr val="000000"/>
                </a:solidFill>
                <a:latin typeface="华文楷体" pitchFamily="2" charset="-122"/>
                <a:ea typeface="华文楷体" pitchFamily="2" charset="-122"/>
              </a:rPr>
              <a:t>1</a:t>
            </a:r>
            <a:r>
              <a:rPr lang="zh-CN" altLang="en-US" sz="2800" b="1" dirty="0" smtClean="0">
                <a:solidFill>
                  <a:srgbClr val="000000"/>
                </a:solidFill>
                <a:latin typeface="华文楷体" pitchFamily="2" charset="-122"/>
                <a:ea typeface="华文楷体" pitchFamily="2" charset="-122"/>
              </a:rPr>
              <a:t>和节点</a:t>
            </a:r>
            <a:r>
              <a:rPr lang="en-US" altLang="zh-CN" sz="2800" b="1" dirty="0" smtClean="0">
                <a:solidFill>
                  <a:srgbClr val="000000"/>
                </a:solidFill>
                <a:latin typeface="华文楷体" pitchFamily="2" charset="-122"/>
                <a:ea typeface="华文楷体" pitchFamily="2" charset="-122"/>
              </a:rPr>
              <a:t>P</a:t>
            </a:r>
          </a:p>
          <a:p>
            <a:pPr marL="457200" indent="-457200" algn="l">
              <a:buFont typeface="Arial" panose="020B0604020202020204" pitchFamily="34" charset="0"/>
              <a:buChar char="•"/>
            </a:pPr>
            <a:r>
              <a:rPr lang="zh-CN" altLang="en-US" sz="2800" b="1" dirty="0" smtClean="0">
                <a:solidFill>
                  <a:srgbClr val="000000"/>
                </a:solidFill>
                <a:latin typeface="华文楷体" pitchFamily="2" charset="-122"/>
                <a:ea typeface="华文楷体" pitchFamily="2" charset="-122"/>
              </a:rPr>
              <a:t>为了得到堆</a:t>
            </a:r>
            <a:r>
              <a:rPr lang="en-US" altLang="zh-CN" sz="2800" b="1" dirty="0">
                <a:solidFill>
                  <a:srgbClr val="000000"/>
                </a:solidFill>
                <a:latin typeface="华文楷体" pitchFamily="2" charset="-122"/>
                <a:ea typeface="华文楷体" pitchFamily="2" charset="-122"/>
              </a:rPr>
              <a:t>H</a:t>
            </a:r>
            <a:r>
              <a:rPr lang="en-US" altLang="zh-CN" sz="2800" b="1" baseline="-25000" dirty="0">
                <a:solidFill>
                  <a:srgbClr val="000000"/>
                </a:solidFill>
                <a:latin typeface="华文楷体" pitchFamily="2" charset="-122"/>
                <a:ea typeface="华文楷体" pitchFamily="2" charset="-122"/>
              </a:rPr>
              <a:t>0</a:t>
            </a:r>
            <a:r>
              <a:rPr lang="en-US" altLang="zh-CN" sz="2800" b="1" dirty="0">
                <a:solidFill>
                  <a:srgbClr val="000000"/>
                </a:solidFill>
                <a:latin typeface="华文楷体" pitchFamily="2" charset="-122"/>
                <a:ea typeface="华文楷体" pitchFamily="2" charset="-122"/>
              </a:rPr>
              <a:t> </a:t>
            </a:r>
            <a:r>
              <a:rPr lang="en-US" altLang="zh-CN" sz="2800" b="1" dirty="0" smtClean="0">
                <a:solidFill>
                  <a:srgbClr val="000000"/>
                </a:solidFill>
                <a:latin typeface="华文楷体" pitchFamily="2" charset="-122"/>
                <a:ea typeface="华文楷体" pitchFamily="2" charset="-122"/>
              </a:rPr>
              <a:t>UPU</a:t>
            </a:r>
            <a:r>
              <a:rPr lang="en-US" altLang="zh-CN" sz="2800" b="1" dirty="0">
                <a:solidFill>
                  <a:srgbClr val="000000"/>
                </a:solidFill>
                <a:latin typeface="华文楷体" pitchFamily="2" charset="-122"/>
                <a:ea typeface="华文楷体" pitchFamily="2" charset="-122"/>
              </a:rPr>
              <a:t> H</a:t>
            </a:r>
            <a:r>
              <a:rPr lang="en-US" altLang="zh-CN" sz="2800" b="1" baseline="-25000" dirty="0">
                <a:solidFill>
                  <a:srgbClr val="000000"/>
                </a:solidFill>
                <a:latin typeface="华文楷体" pitchFamily="2" charset="-122"/>
                <a:ea typeface="华文楷体" pitchFamily="2" charset="-122"/>
              </a:rPr>
              <a:t>1 </a:t>
            </a:r>
            <a:r>
              <a:rPr lang="zh-CN" altLang="en-US" sz="2800" b="1" dirty="0" smtClean="0">
                <a:solidFill>
                  <a:srgbClr val="000000"/>
                </a:solidFill>
                <a:latin typeface="华文楷体" pitchFamily="2" charset="-122"/>
                <a:ea typeface="华文楷体" pitchFamily="2" charset="-122"/>
              </a:rPr>
              <a:t>，只需将</a:t>
            </a:r>
            <a:r>
              <a:rPr lang="en-US" altLang="zh-CN" sz="2800" b="1" dirty="0" err="1" smtClean="0">
                <a:solidFill>
                  <a:srgbClr val="000000"/>
                </a:solidFill>
                <a:latin typeface="华文楷体" pitchFamily="2" charset="-122"/>
                <a:ea typeface="华文楷体" pitchFamily="2" charset="-122"/>
              </a:rPr>
              <a:t>r</a:t>
            </a:r>
            <a:r>
              <a:rPr lang="en-US" altLang="zh-CN" sz="2800" b="1" baseline="-25000" dirty="0" err="1" smtClean="0">
                <a:solidFill>
                  <a:srgbClr val="000000"/>
                </a:solidFill>
                <a:latin typeface="华文楷体" pitchFamily="2" charset="-122"/>
                <a:ea typeface="华文楷体" pitchFamily="2" charset="-122"/>
              </a:rPr>
              <a:t>a</a:t>
            </a:r>
            <a:r>
              <a:rPr lang="zh-CN" altLang="en-US" sz="2800" b="1" dirty="0" smtClean="0">
                <a:solidFill>
                  <a:srgbClr val="000000"/>
                </a:solidFill>
                <a:latin typeface="华文楷体" pitchFamily="2" charset="-122"/>
                <a:ea typeface="华文楷体" pitchFamily="2" charset="-122"/>
              </a:rPr>
              <a:t>和</a:t>
            </a:r>
            <a:r>
              <a:rPr lang="en-US" altLang="zh-CN" sz="2800" b="1" dirty="0" err="1" smtClean="0">
                <a:solidFill>
                  <a:srgbClr val="000000"/>
                </a:solidFill>
                <a:latin typeface="华文楷体" pitchFamily="2" charset="-122"/>
                <a:ea typeface="华文楷体" pitchFamily="2" charset="-122"/>
              </a:rPr>
              <a:t>r</a:t>
            </a:r>
            <a:r>
              <a:rPr lang="en-US" altLang="zh-CN" sz="2800" b="1" baseline="-25000" dirty="0" err="1" smtClean="0">
                <a:solidFill>
                  <a:srgbClr val="000000"/>
                </a:solidFill>
                <a:latin typeface="华文楷体" pitchFamily="2" charset="-122"/>
                <a:ea typeface="华文楷体" pitchFamily="2" charset="-122"/>
              </a:rPr>
              <a:t>b</a:t>
            </a:r>
            <a:r>
              <a:rPr lang="zh-CN" altLang="en-US" sz="2800" b="1" dirty="0" smtClean="0">
                <a:solidFill>
                  <a:srgbClr val="000000"/>
                </a:solidFill>
                <a:latin typeface="华文楷体" pitchFamily="2" charset="-122"/>
                <a:ea typeface="华文楷体" pitchFamily="2" charset="-122"/>
              </a:rPr>
              <a:t>当作</a:t>
            </a:r>
            <a:r>
              <a:rPr lang="en-US" altLang="zh-CN" sz="2800" b="1" dirty="0" smtClean="0">
                <a:solidFill>
                  <a:srgbClr val="000000"/>
                </a:solidFill>
                <a:latin typeface="华文楷体" pitchFamily="2" charset="-122"/>
                <a:ea typeface="华文楷体" pitchFamily="2" charset="-122"/>
              </a:rPr>
              <a:t>p</a:t>
            </a:r>
            <a:r>
              <a:rPr lang="zh-CN" altLang="en-US" sz="2800" b="1" dirty="0" smtClean="0">
                <a:solidFill>
                  <a:srgbClr val="000000"/>
                </a:solidFill>
                <a:latin typeface="华文楷体" pitchFamily="2" charset="-122"/>
                <a:ea typeface="华文楷体" pitchFamily="2" charset="-122"/>
              </a:rPr>
              <a:t>的孩子，对</a:t>
            </a:r>
            <a:r>
              <a:rPr lang="en-US" altLang="zh-CN" sz="2800" b="1" dirty="0" smtClean="0">
                <a:solidFill>
                  <a:srgbClr val="000000"/>
                </a:solidFill>
                <a:latin typeface="华文楷体" pitchFamily="2" charset="-122"/>
                <a:ea typeface="华文楷体" pitchFamily="2" charset="-122"/>
              </a:rPr>
              <a:t>p</a:t>
            </a:r>
            <a:r>
              <a:rPr lang="zh-CN" altLang="en-US" sz="2800" b="1" dirty="0" smtClean="0">
                <a:solidFill>
                  <a:srgbClr val="000000"/>
                </a:solidFill>
                <a:latin typeface="华文楷体" pitchFamily="2" charset="-122"/>
                <a:ea typeface="华文楷体" pitchFamily="2" charset="-122"/>
              </a:rPr>
              <a:t>下滤</a:t>
            </a:r>
            <a:endParaRPr lang="en-US" altLang="zh-CN" sz="2800" b="1" dirty="0" smtClean="0">
              <a:solidFill>
                <a:srgbClr val="000000"/>
              </a:solidFill>
              <a:latin typeface="华文楷体" pitchFamily="2" charset="-122"/>
              <a:ea typeface="华文楷体" pitchFamily="2" charset="-122"/>
            </a:endParaRPr>
          </a:p>
          <a:p>
            <a:pPr marL="457200" indent="-457200" algn="l">
              <a:buFont typeface="Arial" panose="020B0604020202020204" pitchFamily="34" charset="0"/>
              <a:buChar char="•"/>
            </a:pPr>
            <a:r>
              <a:rPr lang="zh-CN" altLang="en-US" sz="2800" b="1" dirty="0" smtClean="0">
                <a:solidFill>
                  <a:srgbClr val="000000"/>
                </a:solidFill>
                <a:latin typeface="Times New Roman" panose="02020603050405020304" pitchFamily="18" charset="0"/>
                <a:ea typeface="华文楷体" pitchFamily="2" charset="-122"/>
                <a:cs typeface="Times New Roman" panose="02020603050405020304" pitchFamily="18" charset="0"/>
              </a:rPr>
              <a:t>从下向上，子堆逐</a:t>
            </a:r>
            <a:r>
              <a:rPr lang="zh-CN" altLang="en-US" sz="2800" b="1" dirty="0">
                <a:solidFill>
                  <a:srgbClr val="000000"/>
                </a:solidFill>
                <a:latin typeface="Times New Roman" panose="02020603050405020304" pitchFamily="18" charset="0"/>
                <a:ea typeface="华文楷体" pitchFamily="2" charset="-122"/>
                <a:cs typeface="Times New Roman" panose="02020603050405020304" pitchFamily="18" charset="0"/>
              </a:rPr>
              <a:t>层</a:t>
            </a:r>
            <a:r>
              <a:rPr lang="zh-CN" altLang="en-US" sz="2800" b="1" dirty="0" smtClean="0">
                <a:solidFill>
                  <a:srgbClr val="000000"/>
                </a:solidFill>
                <a:latin typeface="Times New Roman" panose="02020603050405020304" pitchFamily="18" charset="0"/>
                <a:ea typeface="华文楷体" pitchFamily="2" charset="-122"/>
                <a:cs typeface="Times New Roman" panose="02020603050405020304" pitchFamily="18" charset="0"/>
              </a:rPr>
              <a:t>合并</a:t>
            </a:r>
            <a:endParaRPr lang="zh-CN" altLang="en-US" sz="2800" b="1" dirty="0">
              <a:solidFill>
                <a:srgbClr val="000000"/>
              </a:solidFill>
              <a:latin typeface="Times New Roman" panose="02020603050405020304" pitchFamily="18" charset="0"/>
              <a:ea typeface="华文楷体" pitchFamily="2" charset="-122"/>
              <a:cs typeface="Times New Roman" panose="02020603050405020304" pitchFamily="18" charset="0"/>
            </a:endParaRPr>
          </a:p>
        </p:txBody>
      </p:sp>
    </p:spTree>
    <p:extLst>
      <p:ext uri="{BB962C8B-B14F-4D97-AF65-F5344CB8AC3E}">
        <p14:creationId xmlns:p14="http://schemas.microsoft.com/office/powerpoint/2010/main" val="153220506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 Box 2"/>
          <p:cNvSpPr txBox="1">
            <a:spLocks noChangeArrowheads="1"/>
          </p:cNvSpPr>
          <p:nvPr/>
        </p:nvSpPr>
        <p:spPr bwMode="auto">
          <a:xfrm>
            <a:off x="0" y="188640"/>
            <a:ext cx="1005403" cy="584775"/>
          </a:xfrm>
          <a:prstGeom prst="rect">
            <a:avLst/>
          </a:prstGeom>
          <a:noFill/>
          <a:ln w="9525">
            <a:noFill/>
            <a:miter lim="800000"/>
            <a:headEnd/>
            <a:tailEnd/>
          </a:ln>
          <a:effectLst/>
        </p:spPr>
        <p:txBody>
          <a:bodyPr wrap="none">
            <a:spAutoFit/>
          </a:bodyPr>
          <a:lstStyle/>
          <a:p>
            <a:pPr algn="l"/>
            <a:r>
              <a:rPr lang="zh-CN" altLang="en-US" sz="3200" b="1" dirty="0" smtClean="0">
                <a:solidFill>
                  <a:srgbClr val="000000"/>
                </a:solidFill>
                <a:latin typeface="华文楷体" pitchFamily="2" charset="-122"/>
                <a:ea typeface="华文楷体" pitchFamily="2" charset="-122"/>
              </a:rPr>
              <a:t>例：</a:t>
            </a:r>
            <a:endParaRPr lang="zh-CN" altLang="en-US" sz="3200" dirty="0">
              <a:solidFill>
                <a:srgbClr val="000000"/>
              </a:solidFill>
              <a:latin typeface="华文楷体" pitchFamily="2" charset="-122"/>
              <a:ea typeface="华文楷体" pitchFamily="2" charset="-122"/>
            </a:endParaRPr>
          </a:p>
        </p:txBody>
      </p:sp>
      <p:sp>
        <p:nvSpPr>
          <p:cNvPr id="54" name="Oval 4"/>
          <p:cNvSpPr>
            <a:spLocks noChangeArrowheads="1"/>
          </p:cNvSpPr>
          <p:nvPr/>
        </p:nvSpPr>
        <p:spPr bwMode="auto">
          <a:xfrm>
            <a:off x="4648200" y="2630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40</a:t>
            </a:r>
            <a:endParaRPr lang="en-US" altLang="zh-CN"/>
          </a:p>
        </p:txBody>
      </p:sp>
      <p:sp>
        <p:nvSpPr>
          <p:cNvPr id="55" name="Oval 5"/>
          <p:cNvSpPr>
            <a:spLocks noChangeArrowheads="1"/>
          </p:cNvSpPr>
          <p:nvPr/>
        </p:nvSpPr>
        <p:spPr bwMode="auto">
          <a:xfrm>
            <a:off x="2590800" y="3392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55</a:t>
            </a:r>
            <a:endParaRPr lang="en-US" altLang="zh-CN" sz="3200" b="1"/>
          </a:p>
        </p:txBody>
      </p:sp>
      <p:sp>
        <p:nvSpPr>
          <p:cNvPr id="56" name="Oval 6"/>
          <p:cNvSpPr>
            <a:spLocks noChangeArrowheads="1"/>
          </p:cNvSpPr>
          <p:nvPr/>
        </p:nvSpPr>
        <p:spPr bwMode="auto">
          <a:xfrm>
            <a:off x="6858000" y="3392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49</a:t>
            </a:r>
            <a:endParaRPr lang="en-US" altLang="zh-CN"/>
          </a:p>
        </p:txBody>
      </p:sp>
      <p:sp>
        <p:nvSpPr>
          <p:cNvPr id="57" name="Oval 7"/>
          <p:cNvSpPr>
            <a:spLocks noChangeArrowheads="1"/>
          </p:cNvSpPr>
          <p:nvPr/>
        </p:nvSpPr>
        <p:spPr bwMode="auto">
          <a:xfrm>
            <a:off x="1219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73</a:t>
            </a:r>
            <a:endParaRPr lang="en-US" altLang="zh-CN"/>
          </a:p>
        </p:txBody>
      </p:sp>
      <p:sp>
        <p:nvSpPr>
          <p:cNvPr id="58" name="Oval 9"/>
          <p:cNvSpPr>
            <a:spLocks noChangeArrowheads="1"/>
          </p:cNvSpPr>
          <p:nvPr/>
        </p:nvSpPr>
        <p:spPr bwMode="auto">
          <a:xfrm>
            <a:off x="533400" y="4916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a:solidFill>
                  <a:schemeClr val="accent2"/>
                </a:solidFill>
              </a:rPr>
              <a:t>81</a:t>
            </a:r>
            <a:endParaRPr lang="en-US" altLang="zh-CN"/>
          </a:p>
        </p:txBody>
      </p:sp>
      <p:sp>
        <p:nvSpPr>
          <p:cNvPr id="59" name="Oval 10"/>
          <p:cNvSpPr>
            <a:spLocks noChangeArrowheads="1"/>
          </p:cNvSpPr>
          <p:nvPr/>
        </p:nvSpPr>
        <p:spPr bwMode="auto">
          <a:xfrm>
            <a:off x="1828800" y="4916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64</a:t>
            </a:r>
            <a:endParaRPr lang="en-US" altLang="zh-CN"/>
          </a:p>
        </p:txBody>
      </p:sp>
      <p:sp>
        <p:nvSpPr>
          <p:cNvPr id="60" name="Oval 11"/>
          <p:cNvSpPr>
            <a:spLocks noChangeArrowheads="1"/>
          </p:cNvSpPr>
          <p:nvPr/>
        </p:nvSpPr>
        <p:spPr bwMode="auto">
          <a:xfrm>
            <a:off x="3200400" y="4916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36</a:t>
            </a:r>
            <a:endParaRPr lang="en-US" altLang="zh-CN"/>
          </a:p>
        </p:txBody>
      </p:sp>
      <p:sp>
        <p:nvSpPr>
          <p:cNvPr id="61" name="Oval 12"/>
          <p:cNvSpPr>
            <a:spLocks noChangeArrowheads="1"/>
          </p:cNvSpPr>
          <p:nvPr/>
        </p:nvSpPr>
        <p:spPr bwMode="auto">
          <a:xfrm>
            <a:off x="3886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12</a:t>
            </a:r>
            <a:endParaRPr lang="en-US" altLang="zh-CN" sz="3200" b="1">
              <a:solidFill>
                <a:srgbClr val="009999"/>
              </a:solidFill>
            </a:endParaRPr>
          </a:p>
        </p:txBody>
      </p:sp>
      <p:sp>
        <p:nvSpPr>
          <p:cNvPr id="62" name="Oval 13"/>
          <p:cNvSpPr>
            <a:spLocks noChangeArrowheads="1"/>
          </p:cNvSpPr>
          <p:nvPr/>
        </p:nvSpPr>
        <p:spPr bwMode="auto">
          <a:xfrm>
            <a:off x="57150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27</a:t>
            </a:r>
            <a:endParaRPr lang="en-US" altLang="zh-CN"/>
          </a:p>
        </p:txBody>
      </p:sp>
      <p:sp>
        <p:nvSpPr>
          <p:cNvPr id="63" name="Oval 14"/>
          <p:cNvSpPr>
            <a:spLocks noChangeArrowheads="1"/>
          </p:cNvSpPr>
          <p:nvPr/>
        </p:nvSpPr>
        <p:spPr bwMode="auto">
          <a:xfrm>
            <a:off x="8077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98</a:t>
            </a:r>
          </a:p>
        </p:txBody>
      </p:sp>
      <p:sp>
        <p:nvSpPr>
          <p:cNvPr id="64" name="Line 15"/>
          <p:cNvSpPr>
            <a:spLocks noChangeShapeType="1"/>
          </p:cNvSpPr>
          <p:nvPr/>
        </p:nvSpPr>
        <p:spPr bwMode="auto">
          <a:xfrm flipH="1">
            <a:off x="2895600" y="2934816"/>
            <a:ext cx="1828800" cy="457200"/>
          </a:xfrm>
          <a:prstGeom prst="line">
            <a:avLst/>
          </a:prstGeom>
          <a:noFill/>
          <a:ln w="28575">
            <a:solidFill>
              <a:schemeClr val="tx1"/>
            </a:solidFill>
            <a:round/>
            <a:headEnd/>
            <a:tailEnd/>
          </a:ln>
          <a:effectLst/>
        </p:spPr>
        <p:txBody>
          <a:bodyPr wrap="none" anchor="ctr"/>
          <a:lstStyle/>
          <a:p>
            <a:endParaRPr lang="zh-CN" altLang="en-US"/>
          </a:p>
        </p:txBody>
      </p:sp>
      <p:sp>
        <p:nvSpPr>
          <p:cNvPr id="65" name="Line 16"/>
          <p:cNvSpPr>
            <a:spLocks noChangeShapeType="1"/>
          </p:cNvSpPr>
          <p:nvPr/>
        </p:nvSpPr>
        <p:spPr bwMode="auto">
          <a:xfrm>
            <a:off x="5257800" y="2934816"/>
            <a:ext cx="1905000" cy="457200"/>
          </a:xfrm>
          <a:prstGeom prst="line">
            <a:avLst/>
          </a:prstGeom>
          <a:noFill/>
          <a:ln w="28575">
            <a:solidFill>
              <a:schemeClr val="tx1"/>
            </a:solidFill>
            <a:round/>
            <a:headEnd/>
            <a:tailEnd/>
          </a:ln>
          <a:effectLst/>
        </p:spPr>
        <p:txBody>
          <a:bodyPr wrap="none" anchor="ctr"/>
          <a:lstStyle/>
          <a:p>
            <a:endParaRPr lang="zh-CN" altLang="en-US"/>
          </a:p>
        </p:txBody>
      </p:sp>
      <p:sp>
        <p:nvSpPr>
          <p:cNvPr id="66" name="Line 17"/>
          <p:cNvSpPr>
            <a:spLocks noChangeShapeType="1"/>
          </p:cNvSpPr>
          <p:nvPr/>
        </p:nvSpPr>
        <p:spPr bwMode="auto">
          <a:xfrm flipH="1">
            <a:off x="1524000" y="3620616"/>
            <a:ext cx="1066800" cy="533400"/>
          </a:xfrm>
          <a:prstGeom prst="line">
            <a:avLst/>
          </a:prstGeom>
          <a:noFill/>
          <a:ln w="28575">
            <a:solidFill>
              <a:schemeClr val="tx1"/>
            </a:solidFill>
            <a:round/>
            <a:headEnd/>
            <a:tailEnd/>
          </a:ln>
          <a:effectLst/>
        </p:spPr>
        <p:txBody>
          <a:bodyPr wrap="none" anchor="ctr"/>
          <a:lstStyle/>
          <a:p>
            <a:endParaRPr lang="zh-CN" altLang="en-US"/>
          </a:p>
        </p:txBody>
      </p:sp>
      <p:sp>
        <p:nvSpPr>
          <p:cNvPr id="67" name="Line 18"/>
          <p:cNvSpPr>
            <a:spLocks noChangeShapeType="1"/>
          </p:cNvSpPr>
          <p:nvPr/>
        </p:nvSpPr>
        <p:spPr bwMode="auto">
          <a:xfrm>
            <a:off x="3276600" y="3620616"/>
            <a:ext cx="914400" cy="533400"/>
          </a:xfrm>
          <a:prstGeom prst="line">
            <a:avLst/>
          </a:prstGeom>
          <a:noFill/>
          <a:ln w="28575">
            <a:solidFill>
              <a:schemeClr val="tx1"/>
            </a:solidFill>
            <a:round/>
            <a:headEnd/>
            <a:tailEnd/>
          </a:ln>
          <a:effectLst/>
        </p:spPr>
        <p:txBody>
          <a:bodyPr wrap="none" anchor="ctr"/>
          <a:lstStyle/>
          <a:p>
            <a:endParaRPr lang="zh-CN" altLang="en-US"/>
          </a:p>
        </p:txBody>
      </p:sp>
      <p:sp>
        <p:nvSpPr>
          <p:cNvPr id="68" name="Line 19"/>
          <p:cNvSpPr>
            <a:spLocks noChangeShapeType="1"/>
          </p:cNvSpPr>
          <p:nvPr/>
        </p:nvSpPr>
        <p:spPr bwMode="auto">
          <a:xfrm flipH="1">
            <a:off x="6019800" y="3620616"/>
            <a:ext cx="838200" cy="533400"/>
          </a:xfrm>
          <a:prstGeom prst="line">
            <a:avLst/>
          </a:prstGeom>
          <a:noFill/>
          <a:ln w="28575">
            <a:solidFill>
              <a:schemeClr val="tx1"/>
            </a:solidFill>
            <a:round/>
            <a:headEnd/>
            <a:tailEnd/>
          </a:ln>
          <a:effectLst/>
        </p:spPr>
        <p:txBody>
          <a:bodyPr wrap="none" anchor="ctr"/>
          <a:lstStyle/>
          <a:p>
            <a:endParaRPr lang="zh-CN" altLang="en-US"/>
          </a:p>
        </p:txBody>
      </p:sp>
      <p:sp>
        <p:nvSpPr>
          <p:cNvPr id="69" name="Line 20"/>
          <p:cNvSpPr>
            <a:spLocks noChangeShapeType="1"/>
          </p:cNvSpPr>
          <p:nvPr/>
        </p:nvSpPr>
        <p:spPr bwMode="auto">
          <a:xfrm>
            <a:off x="7543800" y="3620616"/>
            <a:ext cx="914400" cy="533400"/>
          </a:xfrm>
          <a:prstGeom prst="line">
            <a:avLst/>
          </a:prstGeom>
          <a:noFill/>
          <a:ln w="28575">
            <a:solidFill>
              <a:schemeClr val="tx1"/>
            </a:solidFill>
            <a:round/>
            <a:headEnd/>
            <a:tailEnd/>
          </a:ln>
          <a:effectLst/>
        </p:spPr>
        <p:txBody>
          <a:bodyPr wrap="none" anchor="ctr"/>
          <a:lstStyle/>
          <a:p>
            <a:endParaRPr lang="zh-CN" altLang="en-US"/>
          </a:p>
        </p:txBody>
      </p:sp>
      <p:sp>
        <p:nvSpPr>
          <p:cNvPr id="70" name="Line 21"/>
          <p:cNvSpPr>
            <a:spLocks noChangeShapeType="1"/>
          </p:cNvSpPr>
          <p:nvPr/>
        </p:nvSpPr>
        <p:spPr bwMode="auto">
          <a:xfrm flipH="1">
            <a:off x="838200" y="4382616"/>
            <a:ext cx="381000" cy="533400"/>
          </a:xfrm>
          <a:prstGeom prst="line">
            <a:avLst/>
          </a:prstGeom>
          <a:noFill/>
          <a:ln w="28575">
            <a:solidFill>
              <a:schemeClr val="tx1"/>
            </a:solidFill>
            <a:round/>
            <a:headEnd/>
            <a:tailEnd/>
          </a:ln>
          <a:effectLst/>
        </p:spPr>
        <p:txBody>
          <a:bodyPr wrap="none" anchor="ctr"/>
          <a:lstStyle/>
          <a:p>
            <a:endParaRPr lang="zh-CN" altLang="en-US"/>
          </a:p>
        </p:txBody>
      </p:sp>
      <p:sp>
        <p:nvSpPr>
          <p:cNvPr id="71" name="Line 22"/>
          <p:cNvSpPr>
            <a:spLocks noChangeShapeType="1"/>
          </p:cNvSpPr>
          <p:nvPr/>
        </p:nvSpPr>
        <p:spPr bwMode="auto">
          <a:xfrm>
            <a:off x="1905000" y="4382616"/>
            <a:ext cx="228600" cy="533400"/>
          </a:xfrm>
          <a:prstGeom prst="line">
            <a:avLst/>
          </a:prstGeom>
          <a:noFill/>
          <a:ln w="28575">
            <a:solidFill>
              <a:schemeClr val="tx1"/>
            </a:solidFill>
            <a:round/>
            <a:headEnd/>
            <a:tailEnd/>
          </a:ln>
          <a:effectLst/>
        </p:spPr>
        <p:txBody>
          <a:bodyPr wrap="none" anchor="ctr"/>
          <a:lstStyle/>
          <a:p>
            <a:endParaRPr lang="zh-CN" altLang="en-US"/>
          </a:p>
        </p:txBody>
      </p:sp>
      <p:sp>
        <p:nvSpPr>
          <p:cNvPr id="72" name="Line 23"/>
          <p:cNvSpPr>
            <a:spLocks noChangeShapeType="1"/>
          </p:cNvSpPr>
          <p:nvPr/>
        </p:nvSpPr>
        <p:spPr bwMode="auto">
          <a:xfrm flipH="1">
            <a:off x="3505200" y="4382616"/>
            <a:ext cx="381000" cy="533400"/>
          </a:xfrm>
          <a:prstGeom prst="line">
            <a:avLst/>
          </a:prstGeom>
          <a:noFill/>
          <a:ln w="28575">
            <a:solidFill>
              <a:schemeClr val="tx1"/>
            </a:solidFill>
            <a:round/>
            <a:headEnd/>
            <a:tailEnd/>
          </a:ln>
          <a:effectLst/>
        </p:spPr>
        <p:txBody>
          <a:bodyPr wrap="none" anchor="ctr"/>
          <a:lstStyle/>
          <a:p>
            <a:endParaRPr lang="zh-CN" altLang="en-US"/>
          </a:p>
        </p:txBody>
      </p:sp>
      <p:sp>
        <p:nvSpPr>
          <p:cNvPr id="73" name="Text Box 28"/>
          <p:cNvSpPr txBox="1">
            <a:spLocks noChangeArrowheads="1"/>
          </p:cNvSpPr>
          <p:nvPr/>
        </p:nvSpPr>
        <p:spPr bwMode="auto">
          <a:xfrm>
            <a:off x="0" y="1520788"/>
            <a:ext cx="5519460" cy="584775"/>
          </a:xfrm>
          <a:prstGeom prst="rect">
            <a:avLst/>
          </a:prstGeom>
          <a:noFill/>
          <a:ln w="9525">
            <a:noFill/>
            <a:miter lim="800000"/>
            <a:headEnd/>
            <a:tailEnd/>
          </a:ln>
          <a:effectLst/>
        </p:spPr>
        <p:txBody>
          <a:bodyPr wrap="none">
            <a:spAutoFit/>
          </a:bodyPr>
          <a:lstStyle/>
          <a:p>
            <a:pPr algn="l"/>
            <a:r>
              <a:rPr lang="zh-CN" altLang="en-US" sz="3200" dirty="0" smtClean="0">
                <a:solidFill>
                  <a:srgbClr val="990000"/>
                </a:solidFill>
                <a:ea typeface="隶书" pitchFamily="49" charset="-122"/>
              </a:rPr>
              <a:t>序列可以看作如下完全二叉树</a:t>
            </a:r>
            <a:endParaRPr lang="zh-CN" altLang="en-US" sz="3200" dirty="0">
              <a:ea typeface="隶书" pitchFamily="49" charset="-122"/>
            </a:endParaRPr>
          </a:p>
        </p:txBody>
      </p:sp>
      <p:sp>
        <p:nvSpPr>
          <p:cNvPr id="74" name="Rectangle 29"/>
          <p:cNvSpPr>
            <a:spLocks noChangeArrowheads="1"/>
          </p:cNvSpPr>
          <p:nvPr/>
        </p:nvSpPr>
        <p:spPr bwMode="auto">
          <a:xfrm>
            <a:off x="3200400" y="4077816"/>
            <a:ext cx="1447800" cy="1295400"/>
          </a:xfrm>
          <a:prstGeom prst="rect">
            <a:avLst/>
          </a:prstGeom>
          <a:solidFill>
            <a:srgbClr val="CCFFCC">
              <a:alpha val="50000"/>
            </a:srgbClr>
          </a:solidFill>
          <a:ln w="9525">
            <a:noFill/>
            <a:miter lim="800000"/>
            <a:headEnd/>
            <a:tailEnd/>
          </a:ln>
          <a:effectLst/>
        </p:spPr>
        <p:txBody>
          <a:bodyPr wrap="none" anchor="ctr"/>
          <a:lstStyle/>
          <a:p>
            <a:endParaRPr lang="zh-CN" altLang="en-US"/>
          </a:p>
        </p:txBody>
      </p:sp>
      <p:sp>
        <p:nvSpPr>
          <p:cNvPr id="75" name="Oval 30"/>
          <p:cNvSpPr>
            <a:spLocks noChangeArrowheads="1"/>
          </p:cNvSpPr>
          <p:nvPr/>
        </p:nvSpPr>
        <p:spPr bwMode="auto">
          <a:xfrm>
            <a:off x="3200400" y="4916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12</a:t>
            </a:r>
            <a:endParaRPr lang="en-US" altLang="zh-CN"/>
          </a:p>
        </p:txBody>
      </p:sp>
      <p:sp>
        <p:nvSpPr>
          <p:cNvPr id="76" name="Oval 31"/>
          <p:cNvSpPr>
            <a:spLocks noChangeArrowheads="1"/>
          </p:cNvSpPr>
          <p:nvPr/>
        </p:nvSpPr>
        <p:spPr bwMode="auto">
          <a:xfrm>
            <a:off x="3886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36</a:t>
            </a:r>
            <a:endParaRPr lang="en-US" altLang="zh-CN"/>
          </a:p>
        </p:txBody>
      </p:sp>
      <p:sp>
        <p:nvSpPr>
          <p:cNvPr id="77" name="Rectangle 32"/>
          <p:cNvSpPr>
            <a:spLocks noChangeArrowheads="1"/>
          </p:cNvSpPr>
          <p:nvPr/>
        </p:nvSpPr>
        <p:spPr bwMode="auto">
          <a:xfrm>
            <a:off x="533400" y="4077816"/>
            <a:ext cx="2057400" cy="1295400"/>
          </a:xfrm>
          <a:prstGeom prst="rect">
            <a:avLst/>
          </a:prstGeom>
          <a:solidFill>
            <a:srgbClr val="CCFFCC">
              <a:alpha val="50000"/>
            </a:srgbClr>
          </a:solidFill>
          <a:ln w="9525">
            <a:noFill/>
            <a:miter lim="800000"/>
            <a:headEnd/>
            <a:tailEnd/>
          </a:ln>
          <a:effectLst/>
        </p:spPr>
        <p:txBody>
          <a:bodyPr wrap="none" anchor="ctr"/>
          <a:lstStyle/>
          <a:p>
            <a:endParaRPr lang="zh-CN" altLang="en-US"/>
          </a:p>
        </p:txBody>
      </p:sp>
      <p:sp>
        <p:nvSpPr>
          <p:cNvPr id="78" name="Oval 34"/>
          <p:cNvSpPr>
            <a:spLocks noChangeArrowheads="1"/>
          </p:cNvSpPr>
          <p:nvPr/>
        </p:nvSpPr>
        <p:spPr bwMode="auto">
          <a:xfrm>
            <a:off x="1219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81</a:t>
            </a:r>
            <a:endParaRPr lang="en-US" altLang="zh-CN"/>
          </a:p>
        </p:txBody>
      </p:sp>
      <p:sp>
        <p:nvSpPr>
          <p:cNvPr id="79" name="Oval 35"/>
          <p:cNvSpPr>
            <a:spLocks noChangeArrowheads="1"/>
          </p:cNvSpPr>
          <p:nvPr/>
        </p:nvSpPr>
        <p:spPr bwMode="auto">
          <a:xfrm>
            <a:off x="533400" y="4916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73</a:t>
            </a:r>
            <a:endParaRPr lang="en-US" altLang="zh-CN"/>
          </a:p>
        </p:txBody>
      </p:sp>
      <p:sp>
        <p:nvSpPr>
          <p:cNvPr id="80" name="Rectangle 36"/>
          <p:cNvSpPr>
            <a:spLocks noChangeArrowheads="1"/>
          </p:cNvSpPr>
          <p:nvPr/>
        </p:nvSpPr>
        <p:spPr bwMode="auto">
          <a:xfrm>
            <a:off x="5638800" y="3239616"/>
            <a:ext cx="3200400" cy="1371600"/>
          </a:xfrm>
          <a:prstGeom prst="rect">
            <a:avLst/>
          </a:prstGeom>
          <a:solidFill>
            <a:srgbClr val="CCFFCC">
              <a:alpha val="50000"/>
            </a:srgbClr>
          </a:solidFill>
          <a:ln w="9525">
            <a:noFill/>
            <a:miter lim="800000"/>
            <a:headEnd/>
            <a:tailEnd/>
          </a:ln>
          <a:effectLst/>
        </p:spPr>
        <p:txBody>
          <a:bodyPr wrap="none" anchor="ctr"/>
          <a:lstStyle/>
          <a:p>
            <a:endParaRPr lang="zh-CN" altLang="en-US"/>
          </a:p>
        </p:txBody>
      </p:sp>
      <p:sp>
        <p:nvSpPr>
          <p:cNvPr id="81" name="Oval 38"/>
          <p:cNvSpPr>
            <a:spLocks noChangeArrowheads="1"/>
          </p:cNvSpPr>
          <p:nvPr/>
        </p:nvSpPr>
        <p:spPr bwMode="auto">
          <a:xfrm>
            <a:off x="8077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49</a:t>
            </a:r>
            <a:endParaRPr lang="en-US" altLang="zh-CN"/>
          </a:p>
        </p:txBody>
      </p:sp>
      <p:sp>
        <p:nvSpPr>
          <p:cNvPr id="82" name="Oval 39"/>
          <p:cNvSpPr>
            <a:spLocks noChangeArrowheads="1"/>
          </p:cNvSpPr>
          <p:nvPr/>
        </p:nvSpPr>
        <p:spPr bwMode="auto">
          <a:xfrm>
            <a:off x="6858000" y="3392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98</a:t>
            </a:r>
            <a:endParaRPr lang="en-US" altLang="zh-CN"/>
          </a:p>
        </p:txBody>
      </p:sp>
      <p:sp>
        <p:nvSpPr>
          <p:cNvPr id="83" name="Rectangle 40"/>
          <p:cNvSpPr>
            <a:spLocks noChangeArrowheads="1"/>
          </p:cNvSpPr>
          <p:nvPr/>
        </p:nvSpPr>
        <p:spPr bwMode="auto">
          <a:xfrm>
            <a:off x="533400" y="3315816"/>
            <a:ext cx="4114800" cy="2057400"/>
          </a:xfrm>
          <a:prstGeom prst="rect">
            <a:avLst/>
          </a:prstGeom>
          <a:solidFill>
            <a:srgbClr val="CCFFCC">
              <a:alpha val="50000"/>
            </a:srgbClr>
          </a:solidFill>
          <a:ln w="9525">
            <a:noFill/>
            <a:miter lim="800000"/>
            <a:headEnd/>
            <a:tailEnd/>
          </a:ln>
          <a:effectLst/>
        </p:spPr>
        <p:txBody>
          <a:bodyPr wrap="none" anchor="ctr"/>
          <a:lstStyle/>
          <a:p>
            <a:endParaRPr lang="zh-CN" altLang="en-US"/>
          </a:p>
        </p:txBody>
      </p:sp>
      <p:sp>
        <p:nvSpPr>
          <p:cNvPr id="84" name="Oval 41"/>
          <p:cNvSpPr>
            <a:spLocks noChangeArrowheads="1"/>
          </p:cNvSpPr>
          <p:nvPr/>
        </p:nvSpPr>
        <p:spPr bwMode="auto">
          <a:xfrm>
            <a:off x="2590800" y="3392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81</a:t>
            </a:r>
            <a:endParaRPr lang="en-US" altLang="zh-CN"/>
          </a:p>
        </p:txBody>
      </p:sp>
      <p:sp>
        <p:nvSpPr>
          <p:cNvPr id="85" name="Oval 42"/>
          <p:cNvSpPr>
            <a:spLocks noChangeArrowheads="1"/>
          </p:cNvSpPr>
          <p:nvPr/>
        </p:nvSpPr>
        <p:spPr bwMode="auto">
          <a:xfrm>
            <a:off x="1219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73</a:t>
            </a:r>
            <a:endParaRPr lang="en-US" altLang="zh-CN"/>
          </a:p>
        </p:txBody>
      </p:sp>
      <p:sp>
        <p:nvSpPr>
          <p:cNvPr id="86" name="Oval 43"/>
          <p:cNvSpPr>
            <a:spLocks noChangeArrowheads="1"/>
          </p:cNvSpPr>
          <p:nvPr/>
        </p:nvSpPr>
        <p:spPr bwMode="auto">
          <a:xfrm>
            <a:off x="533400" y="4916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55</a:t>
            </a:r>
            <a:endParaRPr lang="en-US" altLang="zh-CN"/>
          </a:p>
        </p:txBody>
      </p:sp>
      <p:sp>
        <p:nvSpPr>
          <p:cNvPr id="87" name="Text Box 44"/>
          <p:cNvSpPr txBox="1">
            <a:spLocks noChangeArrowheads="1"/>
          </p:cNvSpPr>
          <p:nvPr/>
        </p:nvSpPr>
        <p:spPr bwMode="auto">
          <a:xfrm>
            <a:off x="365125" y="5736158"/>
            <a:ext cx="8778875" cy="954107"/>
          </a:xfrm>
          <a:prstGeom prst="rect">
            <a:avLst/>
          </a:prstGeom>
          <a:noFill/>
          <a:ln w="9525">
            <a:noFill/>
            <a:miter lim="800000"/>
            <a:headEnd/>
            <a:tailEnd/>
          </a:ln>
          <a:effectLst/>
        </p:spPr>
        <p:txBody>
          <a:bodyPr>
            <a:spAutoFit/>
          </a:bodyPr>
          <a:lstStyle/>
          <a:p>
            <a:pPr algn="l"/>
            <a:r>
              <a:rPr lang="zh-CN" altLang="en-US" sz="2800" b="1" dirty="0" smtClean="0">
                <a:solidFill>
                  <a:srgbClr val="000000"/>
                </a:solidFill>
                <a:latin typeface="华文楷体" pitchFamily="2" charset="-122"/>
                <a:ea typeface="华文楷体" pitchFamily="2" charset="-122"/>
              </a:rPr>
              <a:t>现在</a:t>
            </a:r>
            <a:r>
              <a:rPr lang="zh-CN" altLang="en-US" sz="2800" b="1" dirty="0">
                <a:solidFill>
                  <a:srgbClr val="000000"/>
                </a:solidFill>
                <a:latin typeface="华文楷体" pitchFamily="2" charset="-122"/>
                <a:ea typeface="华文楷体" pitchFamily="2" charset="-122"/>
              </a:rPr>
              <a:t>，左</a:t>
            </a:r>
            <a:r>
              <a:rPr lang="en-US" altLang="zh-CN" sz="2800" b="1" dirty="0">
                <a:solidFill>
                  <a:srgbClr val="000000"/>
                </a:solidFill>
                <a:latin typeface="华文楷体" pitchFamily="2" charset="-122"/>
                <a:ea typeface="华文楷体" pitchFamily="2" charset="-122"/>
              </a:rPr>
              <a:t>/</a:t>
            </a:r>
            <a:r>
              <a:rPr lang="zh-CN" altLang="en-US" sz="2800" b="1" dirty="0">
                <a:solidFill>
                  <a:srgbClr val="000000"/>
                </a:solidFill>
                <a:latin typeface="华文楷体" pitchFamily="2" charset="-122"/>
                <a:ea typeface="华文楷体" pitchFamily="2" charset="-122"/>
              </a:rPr>
              <a:t>右子树都已经调整为堆，最后</a:t>
            </a:r>
            <a:r>
              <a:rPr lang="zh-CN" altLang="en-US" sz="2800" b="1" dirty="0" smtClean="0">
                <a:solidFill>
                  <a:srgbClr val="000000"/>
                </a:solidFill>
                <a:latin typeface="华文楷体" pitchFamily="2" charset="-122"/>
                <a:ea typeface="华文楷体" pitchFamily="2" charset="-122"/>
              </a:rPr>
              <a:t>只要下滤调整</a:t>
            </a:r>
            <a:r>
              <a:rPr lang="zh-CN" altLang="en-US" sz="2800" b="1" dirty="0">
                <a:solidFill>
                  <a:srgbClr val="000000"/>
                </a:solidFill>
                <a:latin typeface="华文楷体" pitchFamily="2" charset="-122"/>
                <a:ea typeface="华文楷体" pitchFamily="2" charset="-122"/>
              </a:rPr>
              <a:t>根结点，使整个二叉树是个“堆”即可。</a:t>
            </a:r>
          </a:p>
        </p:txBody>
      </p:sp>
      <p:sp>
        <p:nvSpPr>
          <p:cNvPr id="88" name="Oval 45"/>
          <p:cNvSpPr>
            <a:spLocks noChangeArrowheads="1"/>
          </p:cNvSpPr>
          <p:nvPr/>
        </p:nvSpPr>
        <p:spPr bwMode="auto">
          <a:xfrm>
            <a:off x="4648200" y="2630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dirty="0">
                <a:solidFill>
                  <a:srgbClr val="FF0000"/>
                </a:solidFill>
              </a:rPr>
              <a:t>98</a:t>
            </a:r>
            <a:endParaRPr lang="en-US" altLang="zh-CN" dirty="0"/>
          </a:p>
        </p:txBody>
      </p:sp>
      <p:sp>
        <p:nvSpPr>
          <p:cNvPr id="89" name="Oval 46"/>
          <p:cNvSpPr>
            <a:spLocks noChangeArrowheads="1"/>
          </p:cNvSpPr>
          <p:nvPr/>
        </p:nvSpPr>
        <p:spPr bwMode="auto">
          <a:xfrm>
            <a:off x="6858000" y="3392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FF0000"/>
                </a:solidFill>
              </a:rPr>
              <a:t>49</a:t>
            </a:r>
            <a:endParaRPr lang="en-US" altLang="zh-CN"/>
          </a:p>
        </p:txBody>
      </p:sp>
      <p:sp>
        <p:nvSpPr>
          <p:cNvPr id="90" name="Oval 47"/>
          <p:cNvSpPr>
            <a:spLocks noChangeArrowheads="1"/>
          </p:cNvSpPr>
          <p:nvPr/>
        </p:nvSpPr>
        <p:spPr bwMode="auto">
          <a:xfrm>
            <a:off x="8077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FF0000"/>
                </a:solidFill>
              </a:rPr>
              <a:t>40</a:t>
            </a:r>
            <a:endParaRPr lang="en-US" altLang="zh-CN"/>
          </a:p>
        </p:txBody>
      </p:sp>
      <p:sp>
        <p:nvSpPr>
          <p:cNvPr id="91" name="Oval 48"/>
          <p:cNvSpPr>
            <a:spLocks noChangeArrowheads="1"/>
          </p:cNvSpPr>
          <p:nvPr/>
        </p:nvSpPr>
        <p:spPr bwMode="auto">
          <a:xfrm>
            <a:off x="1828800" y="4916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64</a:t>
            </a:r>
            <a:endParaRPr lang="en-US" altLang="zh-CN"/>
          </a:p>
        </p:txBody>
      </p:sp>
      <p:sp>
        <p:nvSpPr>
          <p:cNvPr id="92" name="Oval 49"/>
          <p:cNvSpPr>
            <a:spLocks noChangeArrowheads="1"/>
          </p:cNvSpPr>
          <p:nvPr/>
        </p:nvSpPr>
        <p:spPr bwMode="auto">
          <a:xfrm>
            <a:off x="38862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36</a:t>
            </a:r>
            <a:endParaRPr lang="en-US" altLang="zh-CN"/>
          </a:p>
        </p:txBody>
      </p:sp>
      <p:sp>
        <p:nvSpPr>
          <p:cNvPr id="93" name="Oval 50"/>
          <p:cNvSpPr>
            <a:spLocks noChangeArrowheads="1"/>
          </p:cNvSpPr>
          <p:nvPr/>
        </p:nvSpPr>
        <p:spPr bwMode="auto">
          <a:xfrm>
            <a:off x="3200400" y="4916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rgbClr val="990000"/>
                </a:solidFill>
              </a:rPr>
              <a:t>12</a:t>
            </a:r>
            <a:endParaRPr lang="en-US" altLang="zh-CN"/>
          </a:p>
        </p:txBody>
      </p:sp>
      <p:sp>
        <p:nvSpPr>
          <p:cNvPr id="94" name="Oval 51"/>
          <p:cNvSpPr>
            <a:spLocks noChangeArrowheads="1"/>
          </p:cNvSpPr>
          <p:nvPr/>
        </p:nvSpPr>
        <p:spPr bwMode="auto">
          <a:xfrm>
            <a:off x="5715000" y="4154016"/>
            <a:ext cx="685800" cy="381000"/>
          </a:xfrm>
          <a:prstGeom prst="ellipse">
            <a:avLst/>
          </a:prstGeom>
          <a:solidFill>
            <a:srgbClr val="CCFFCC"/>
          </a:solidFill>
          <a:ln w="12700">
            <a:solidFill>
              <a:srgbClr val="003300"/>
            </a:solidFill>
            <a:round/>
            <a:headEnd/>
            <a:tailEnd/>
          </a:ln>
          <a:effectLst/>
        </p:spPr>
        <p:txBody>
          <a:bodyPr wrap="none" anchor="ctr"/>
          <a:lstStyle/>
          <a:p>
            <a:r>
              <a:rPr lang="en-US" altLang="zh-CN" sz="3200" b="1">
                <a:solidFill>
                  <a:schemeClr val="accent2"/>
                </a:solidFill>
              </a:rPr>
              <a:t>27</a:t>
            </a:r>
            <a:endParaRPr lang="en-US" altLang="zh-CN"/>
          </a:p>
        </p:txBody>
      </p:sp>
      <p:sp>
        <p:nvSpPr>
          <p:cNvPr id="96" name="Rectangle 15"/>
          <p:cNvSpPr>
            <a:spLocks noChangeArrowheads="1"/>
          </p:cNvSpPr>
          <p:nvPr/>
        </p:nvSpPr>
        <p:spPr bwMode="auto">
          <a:xfrm>
            <a:off x="1174699" y="873170"/>
            <a:ext cx="6664004" cy="584775"/>
          </a:xfrm>
          <a:prstGeom prst="rect">
            <a:avLst/>
          </a:prstGeom>
          <a:noFill/>
          <a:ln w="9525">
            <a:noFill/>
            <a:miter lim="800000"/>
            <a:headEnd/>
            <a:tailEnd/>
          </a:ln>
          <a:effectLst/>
        </p:spPr>
        <p:txBody>
          <a:bodyPr wrap="none">
            <a:spAutoFit/>
          </a:bodyPr>
          <a:lstStyle/>
          <a:p>
            <a:pPr algn="l"/>
            <a:r>
              <a:rPr lang="en-US" altLang="zh-CN" sz="3200" b="1" dirty="0">
                <a:solidFill>
                  <a:srgbClr val="003366"/>
                </a:solidFill>
                <a:ea typeface="楷体_GB2312" pitchFamily="49" charset="-122"/>
              </a:rPr>
              <a:t>{ 40, 55, 49, 73, 12, 27, 98, 81, 64, 36 }</a:t>
            </a:r>
            <a:endParaRPr lang="en-US" altLang="zh-CN" sz="3200" dirty="0">
              <a:ea typeface="楷体_GB2312" pitchFamily="49" charset="-122"/>
            </a:endParaRPr>
          </a:p>
        </p:txBody>
      </p:sp>
    </p:spTree>
    <p:extLst>
      <p:ext uri="{BB962C8B-B14F-4D97-AF65-F5344CB8AC3E}">
        <p14:creationId xmlns:p14="http://schemas.microsoft.com/office/powerpoint/2010/main" val="25504426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slide(fromLeft)">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slide(fromLeft)">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slide(fromLeft)">
                                      <p:cBhvr>
                                        <p:cTn id="17" dur="500"/>
                                        <p:tgtEl>
                                          <p:spTgt spid="7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slide(fromLeft)">
                                      <p:cBhvr>
                                        <p:cTn id="22" dur="500"/>
                                        <p:tgtEl>
                                          <p:spTgt spid="7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78"/>
                                        </p:tgtEl>
                                        <p:attrNameLst>
                                          <p:attrName>style.visibility</p:attrName>
                                        </p:attrNameLst>
                                      </p:cBhvr>
                                      <p:to>
                                        <p:strVal val="visible"/>
                                      </p:to>
                                    </p:set>
                                    <p:animEffect transition="in" filter="slide(fromLeft)">
                                      <p:cBhvr>
                                        <p:cTn id="27" dur="500"/>
                                        <p:tgtEl>
                                          <p:spTgt spid="78"/>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79"/>
                                        </p:tgtEl>
                                        <p:attrNameLst>
                                          <p:attrName>style.visibility</p:attrName>
                                        </p:attrNameLst>
                                      </p:cBhvr>
                                      <p:to>
                                        <p:strVal val="visible"/>
                                      </p:to>
                                    </p:set>
                                    <p:animEffect transition="in" filter="slide(fromLeft)">
                                      <p:cBhvr>
                                        <p:cTn id="32" dur="500"/>
                                        <p:tgtEl>
                                          <p:spTgt spid="79"/>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slide(fromLeft)">
                                      <p:cBhvr>
                                        <p:cTn id="37" dur="500"/>
                                        <p:tgtEl>
                                          <p:spTgt spid="8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82"/>
                                        </p:tgtEl>
                                        <p:attrNameLst>
                                          <p:attrName>style.visibility</p:attrName>
                                        </p:attrNameLst>
                                      </p:cBhvr>
                                      <p:to>
                                        <p:strVal val="visible"/>
                                      </p:to>
                                    </p:set>
                                    <p:animEffect transition="in" filter="slide(fromLeft)">
                                      <p:cBhvr>
                                        <p:cTn id="42" dur="500"/>
                                        <p:tgtEl>
                                          <p:spTgt spid="82"/>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grpId="0" nodeType="click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slide(fromLeft)">
                                      <p:cBhvr>
                                        <p:cTn id="47" dur="500"/>
                                        <p:tgtEl>
                                          <p:spTgt spid="81"/>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slide(fromLeft)">
                                      <p:cBhvr>
                                        <p:cTn id="52" dur="500"/>
                                        <p:tgtEl>
                                          <p:spTgt spid="83"/>
                                        </p:tgtEl>
                                      </p:cBhvr>
                                    </p:animEffect>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grpId="0" nodeType="clickEffect">
                                  <p:stCondLst>
                                    <p:cond delay="0"/>
                                  </p:stCondLst>
                                  <p:childTnLst>
                                    <p:set>
                                      <p:cBhvr>
                                        <p:cTn id="56" dur="1" fill="hold">
                                          <p:stCondLst>
                                            <p:cond delay="0"/>
                                          </p:stCondLst>
                                        </p:cTn>
                                        <p:tgtEl>
                                          <p:spTgt spid="84"/>
                                        </p:tgtEl>
                                        <p:attrNameLst>
                                          <p:attrName>style.visibility</p:attrName>
                                        </p:attrNameLst>
                                      </p:cBhvr>
                                      <p:to>
                                        <p:strVal val="visible"/>
                                      </p:to>
                                    </p:set>
                                    <p:animEffect transition="in" filter="slide(fromLeft)">
                                      <p:cBhvr>
                                        <p:cTn id="57" dur="500"/>
                                        <p:tgtEl>
                                          <p:spTgt spid="84"/>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8" fill="hold" grpId="0" nodeType="clickEffect">
                                  <p:stCondLst>
                                    <p:cond delay="0"/>
                                  </p:stCondLst>
                                  <p:childTnLst>
                                    <p:set>
                                      <p:cBhvr>
                                        <p:cTn id="61" dur="1" fill="hold">
                                          <p:stCondLst>
                                            <p:cond delay="0"/>
                                          </p:stCondLst>
                                        </p:cTn>
                                        <p:tgtEl>
                                          <p:spTgt spid="85"/>
                                        </p:tgtEl>
                                        <p:attrNameLst>
                                          <p:attrName>style.visibility</p:attrName>
                                        </p:attrNameLst>
                                      </p:cBhvr>
                                      <p:to>
                                        <p:strVal val="visible"/>
                                      </p:to>
                                    </p:set>
                                    <p:animEffect transition="in" filter="slide(fromLeft)">
                                      <p:cBhvr>
                                        <p:cTn id="62" dur="500"/>
                                        <p:tgtEl>
                                          <p:spTgt spid="85"/>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8" fill="hold" grpId="0" nodeType="clickEffect">
                                  <p:stCondLst>
                                    <p:cond delay="0"/>
                                  </p:stCondLst>
                                  <p:childTnLst>
                                    <p:set>
                                      <p:cBhvr>
                                        <p:cTn id="66" dur="1" fill="hold">
                                          <p:stCondLst>
                                            <p:cond delay="0"/>
                                          </p:stCondLst>
                                        </p:cTn>
                                        <p:tgtEl>
                                          <p:spTgt spid="86"/>
                                        </p:tgtEl>
                                        <p:attrNameLst>
                                          <p:attrName>style.visibility</p:attrName>
                                        </p:attrNameLst>
                                      </p:cBhvr>
                                      <p:to>
                                        <p:strVal val="visible"/>
                                      </p:to>
                                    </p:set>
                                    <p:animEffect transition="in" filter="slide(fromLeft)">
                                      <p:cBhvr>
                                        <p:cTn id="67" dur="500"/>
                                        <p:tgtEl>
                                          <p:spTgt spid="8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8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2" presetClass="entr" presetSubtype="8" fill="hold" grpId="0" nodeType="clickEffect">
                                  <p:stCondLst>
                                    <p:cond delay="0"/>
                                  </p:stCondLst>
                                  <p:childTnLst>
                                    <p:set>
                                      <p:cBhvr>
                                        <p:cTn id="75" dur="1" fill="hold">
                                          <p:stCondLst>
                                            <p:cond delay="0"/>
                                          </p:stCondLst>
                                        </p:cTn>
                                        <p:tgtEl>
                                          <p:spTgt spid="88"/>
                                        </p:tgtEl>
                                        <p:attrNameLst>
                                          <p:attrName>style.visibility</p:attrName>
                                        </p:attrNameLst>
                                      </p:cBhvr>
                                      <p:to>
                                        <p:strVal val="visible"/>
                                      </p:to>
                                    </p:set>
                                    <p:animEffect transition="in" filter="slide(fromLeft)">
                                      <p:cBhvr>
                                        <p:cTn id="76" dur="500"/>
                                        <p:tgtEl>
                                          <p:spTgt spid="88"/>
                                        </p:tgtEl>
                                      </p:cBhvr>
                                    </p:animEffect>
                                  </p:childTnLst>
                                </p:cTn>
                              </p:par>
                            </p:childTnLst>
                          </p:cTn>
                        </p:par>
                      </p:childTnLst>
                    </p:cTn>
                  </p:par>
                  <p:par>
                    <p:cTn id="77" fill="hold">
                      <p:stCondLst>
                        <p:cond delay="indefinite"/>
                      </p:stCondLst>
                      <p:childTnLst>
                        <p:par>
                          <p:cTn id="78" fill="hold">
                            <p:stCondLst>
                              <p:cond delay="0"/>
                            </p:stCondLst>
                            <p:childTnLst>
                              <p:par>
                                <p:cTn id="79" presetID="12" presetClass="entr" presetSubtype="8" fill="hold" grpId="0" nodeType="click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slide(fromLeft)">
                                      <p:cBhvr>
                                        <p:cTn id="81" dur="5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8" fill="hold" grpId="0" nodeType="clickEffect">
                                  <p:stCondLst>
                                    <p:cond delay="0"/>
                                  </p:stCondLst>
                                  <p:childTnLst>
                                    <p:set>
                                      <p:cBhvr>
                                        <p:cTn id="85" dur="1" fill="hold">
                                          <p:stCondLst>
                                            <p:cond delay="0"/>
                                          </p:stCondLst>
                                        </p:cTn>
                                        <p:tgtEl>
                                          <p:spTgt spid="90"/>
                                        </p:tgtEl>
                                        <p:attrNameLst>
                                          <p:attrName>style.visibility</p:attrName>
                                        </p:attrNameLst>
                                      </p:cBhvr>
                                      <p:to>
                                        <p:strVal val="visible"/>
                                      </p:to>
                                    </p:set>
                                    <p:animEffect transition="in" filter="slide(fromLeft)">
                                      <p:cBhvr>
                                        <p:cTn id="86" dur="500"/>
                                        <p:tgtEl>
                                          <p:spTgt spid="90"/>
                                        </p:tgtEl>
                                      </p:cBhvr>
                                    </p:animEffect>
                                  </p:childTnLst>
                                </p:cTn>
                              </p:par>
                            </p:childTnLst>
                          </p:cTn>
                        </p:par>
                        <p:par>
                          <p:cTn id="87" fill="hold">
                            <p:stCondLst>
                              <p:cond delay="500"/>
                            </p:stCondLst>
                            <p:childTnLst>
                              <p:par>
                                <p:cTn id="88" presetID="1" presetClass="entr" presetSubtype="0" fill="hold" grpId="0" nodeType="afterEffect">
                                  <p:stCondLst>
                                    <p:cond delay="0"/>
                                  </p:stCondLst>
                                  <p:childTnLst>
                                    <p:set>
                                      <p:cBhvr>
                                        <p:cTn id="89" dur="1" fill="hold">
                                          <p:stCondLst>
                                            <p:cond delay="499"/>
                                          </p:stCondLst>
                                        </p:cTn>
                                        <p:tgtEl>
                                          <p:spTgt spid="91"/>
                                        </p:tgtEl>
                                        <p:attrNameLst>
                                          <p:attrName>style.visibility</p:attrName>
                                        </p:attrNameLst>
                                      </p:cBhvr>
                                      <p:to>
                                        <p:strVal val="visible"/>
                                      </p:to>
                                    </p:set>
                                  </p:childTnLst>
                                </p:cTn>
                              </p:par>
                            </p:childTnLst>
                          </p:cTn>
                        </p:par>
                        <p:par>
                          <p:cTn id="90" fill="hold">
                            <p:stCondLst>
                              <p:cond delay="1000"/>
                            </p:stCondLst>
                            <p:childTnLst>
                              <p:par>
                                <p:cTn id="91" presetID="1" presetClass="entr" presetSubtype="0" fill="hold" grpId="0" nodeType="afterEffect">
                                  <p:stCondLst>
                                    <p:cond delay="0"/>
                                  </p:stCondLst>
                                  <p:childTnLst>
                                    <p:set>
                                      <p:cBhvr>
                                        <p:cTn id="92" dur="1" fill="hold">
                                          <p:stCondLst>
                                            <p:cond delay="499"/>
                                          </p:stCondLst>
                                        </p:cTn>
                                        <p:tgtEl>
                                          <p:spTgt spid="92"/>
                                        </p:tgtEl>
                                        <p:attrNameLst>
                                          <p:attrName>style.visibility</p:attrName>
                                        </p:attrNameLst>
                                      </p:cBhvr>
                                      <p:to>
                                        <p:strVal val="visible"/>
                                      </p:to>
                                    </p:set>
                                  </p:childTnLst>
                                </p:cTn>
                              </p:par>
                            </p:childTnLst>
                          </p:cTn>
                        </p:par>
                        <p:par>
                          <p:cTn id="93" fill="hold">
                            <p:stCondLst>
                              <p:cond delay="1500"/>
                            </p:stCondLst>
                            <p:childTnLst>
                              <p:par>
                                <p:cTn id="94" presetID="1" presetClass="entr" presetSubtype="0" fill="hold" grpId="0" nodeType="afterEffect">
                                  <p:stCondLst>
                                    <p:cond delay="0"/>
                                  </p:stCondLst>
                                  <p:childTnLst>
                                    <p:set>
                                      <p:cBhvr>
                                        <p:cTn id="95" dur="1" fill="hold">
                                          <p:stCondLst>
                                            <p:cond delay="499"/>
                                          </p:stCondLst>
                                        </p:cTn>
                                        <p:tgtEl>
                                          <p:spTgt spid="93"/>
                                        </p:tgtEl>
                                        <p:attrNameLst>
                                          <p:attrName>style.visibility</p:attrName>
                                        </p:attrNameLst>
                                      </p:cBhvr>
                                      <p:to>
                                        <p:strVal val="visible"/>
                                      </p:to>
                                    </p:set>
                                  </p:childTnLst>
                                </p:cTn>
                              </p:par>
                            </p:childTnLst>
                          </p:cTn>
                        </p:par>
                        <p:par>
                          <p:cTn id="96" fill="hold">
                            <p:stCondLst>
                              <p:cond delay="2000"/>
                            </p:stCondLst>
                            <p:childTnLst>
                              <p:par>
                                <p:cTn id="97" presetID="1" presetClass="entr" presetSubtype="0" fill="hold" grpId="0" nodeType="afterEffect">
                                  <p:stCondLst>
                                    <p:cond delay="0"/>
                                  </p:stCondLst>
                                  <p:childTnLst>
                                    <p:set>
                                      <p:cBhvr>
                                        <p:cTn id="98" dur="1" fill="hold">
                                          <p:stCondLst>
                                            <p:cond delay="499"/>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autoUpdateAnimBg="0"/>
      <p:bldP spid="76" grpId="0" animBg="1" autoUpdateAnimBg="0"/>
      <p:bldP spid="77" grpId="0" animBg="1"/>
      <p:bldP spid="78" grpId="0" animBg="1" autoUpdateAnimBg="0"/>
      <p:bldP spid="79" grpId="0" animBg="1" autoUpdateAnimBg="0"/>
      <p:bldP spid="80" grpId="0" animBg="1"/>
      <p:bldP spid="81" grpId="0" animBg="1" autoUpdateAnimBg="0"/>
      <p:bldP spid="82" grpId="0" animBg="1" autoUpdateAnimBg="0"/>
      <p:bldP spid="83" grpId="0" animBg="1"/>
      <p:bldP spid="84" grpId="0" animBg="1" autoUpdateAnimBg="0"/>
      <p:bldP spid="85" grpId="0" animBg="1" autoUpdateAnimBg="0"/>
      <p:bldP spid="86" grpId="0" animBg="1" autoUpdateAnimBg="0"/>
      <p:bldP spid="87" grpId="0"/>
      <p:bldP spid="88" grpId="0" animBg="1" autoUpdateAnimBg="0"/>
      <p:bldP spid="89" grpId="0" animBg="1" autoUpdateAnimBg="0"/>
      <p:bldP spid="90" grpId="0" animBg="1" autoUpdateAnimBg="0"/>
      <p:bldP spid="91" grpId="0" animBg="1" autoUpdateAnimBg="0"/>
      <p:bldP spid="92" grpId="0" animBg="1" autoUpdateAnimBg="0"/>
      <p:bldP spid="93" grpId="0" animBg="1" autoUpdateAnimBg="0"/>
      <p:bldP spid="94"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body" idx="1"/>
          </p:nvPr>
        </p:nvSpPr>
        <p:spPr>
          <a:xfrm>
            <a:off x="71500" y="800708"/>
            <a:ext cx="9072500" cy="2520280"/>
          </a:xfrm>
        </p:spPr>
        <p:txBody>
          <a:bodyPr/>
          <a:lstStyle/>
          <a:p>
            <a:pPr eaLnBrk="1" hangingPunct="1">
              <a:lnSpc>
                <a:spcPct val="110000"/>
              </a:lnSpc>
              <a:buClr>
                <a:srgbClr val="800080"/>
              </a:buClr>
              <a:buSzPct val="50000"/>
            </a:pPr>
            <a:r>
              <a:rPr lang="zh-CN" altLang="en-US" sz="2800" b="1" dirty="0" smtClean="0">
                <a:latin typeface="华文楷体" pitchFamily="2" charset="-122"/>
                <a:ea typeface="华文楷体" pitchFamily="2" charset="-122"/>
              </a:rPr>
              <a:t>设堆中有 </a:t>
            </a:r>
            <a:r>
              <a:rPr lang="en-US" altLang="zh-CN" sz="2800" b="1" i="1" dirty="0" smtClean="0">
                <a:latin typeface="华文楷体" pitchFamily="2" charset="-122"/>
                <a:ea typeface="华文楷体" pitchFamily="2" charset="-122"/>
              </a:rPr>
              <a:t>n </a:t>
            </a:r>
            <a:r>
              <a:rPr lang="zh-CN" altLang="en-US" sz="2800" b="1" dirty="0" smtClean="0">
                <a:latin typeface="华文楷体" pitchFamily="2" charset="-122"/>
                <a:ea typeface="华文楷体" pitchFamily="2" charset="-122"/>
              </a:rPr>
              <a:t>个结点</a:t>
            </a: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且 </a:t>
            </a:r>
            <a:r>
              <a:rPr lang="en-US" altLang="zh-CN" sz="2800" b="1" dirty="0" smtClean="0">
                <a:latin typeface="华文楷体" pitchFamily="2" charset="-122"/>
                <a:ea typeface="华文楷体" pitchFamily="2" charset="-122"/>
              </a:rPr>
              <a:t>2</a:t>
            </a:r>
            <a:r>
              <a:rPr lang="en-US" altLang="zh-CN" sz="2800" b="1" i="1" baseline="30000" dirty="0" smtClean="0">
                <a:latin typeface="华文楷体" pitchFamily="2" charset="-122"/>
                <a:ea typeface="华文楷体" pitchFamily="2" charset="-122"/>
              </a:rPr>
              <a:t>k</a:t>
            </a:r>
            <a:r>
              <a:rPr lang="en-US" altLang="zh-CN" sz="2800" b="1" baseline="30000" dirty="0" smtClean="0">
                <a:latin typeface="华文楷体" pitchFamily="2" charset="-122"/>
                <a:ea typeface="华文楷体" pitchFamily="2" charset="-122"/>
              </a:rPr>
              <a:t>-1 </a:t>
            </a:r>
            <a:r>
              <a:rPr lang="en-US" altLang="zh-CN" sz="2800" b="1" dirty="0" smtClean="0">
                <a:latin typeface="华文楷体" pitchFamily="2" charset="-122"/>
                <a:ea typeface="华文楷体" pitchFamily="2" charset="-122"/>
                <a:sym typeface="Symbol" pitchFamily="18" charset="2"/>
              </a:rPr>
              <a:t>≤</a:t>
            </a:r>
            <a:r>
              <a:rPr lang="en-US" altLang="zh-CN" sz="2800" b="1" baseline="30000" dirty="0" smtClean="0">
                <a:latin typeface="华文楷体" pitchFamily="2" charset="-122"/>
                <a:ea typeface="华文楷体" pitchFamily="2" charset="-122"/>
              </a:rPr>
              <a:t> </a:t>
            </a:r>
            <a:r>
              <a:rPr lang="en-US" altLang="zh-CN" sz="2800" b="1" i="1" dirty="0" smtClean="0">
                <a:latin typeface="华文楷体" pitchFamily="2" charset="-122"/>
                <a:ea typeface="华文楷体" pitchFamily="2" charset="-122"/>
              </a:rPr>
              <a:t>n &lt; </a:t>
            </a:r>
            <a:r>
              <a:rPr lang="en-US" altLang="zh-CN" sz="2800" b="1" dirty="0" smtClean="0">
                <a:latin typeface="华文楷体" pitchFamily="2" charset="-122"/>
                <a:ea typeface="华文楷体" pitchFamily="2" charset="-122"/>
              </a:rPr>
              <a:t>2</a:t>
            </a:r>
            <a:r>
              <a:rPr lang="en-US" altLang="zh-CN" sz="2800" b="1" i="1" baseline="30000" dirty="0" smtClean="0">
                <a:latin typeface="华文楷体" pitchFamily="2" charset="-122"/>
                <a:ea typeface="华文楷体" pitchFamily="2" charset="-122"/>
              </a:rPr>
              <a:t>k</a:t>
            </a: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则对应的完全二叉树有 </a:t>
            </a:r>
            <a:r>
              <a:rPr lang="en-US" altLang="zh-CN" sz="2800" b="1" i="1" dirty="0" smtClean="0">
                <a:latin typeface="华文楷体" pitchFamily="2" charset="-122"/>
                <a:ea typeface="华文楷体" pitchFamily="2" charset="-122"/>
              </a:rPr>
              <a:t>k </a:t>
            </a:r>
            <a:r>
              <a:rPr lang="zh-CN" altLang="en-US" sz="2800" b="1" dirty="0" smtClean="0">
                <a:latin typeface="华文楷体" pitchFamily="2" charset="-122"/>
                <a:ea typeface="华文楷体" pitchFamily="2" charset="-122"/>
              </a:rPr>
              <a:t>层。在第 </a:t>
            </a:r>
            <a:r>
              <a:rPr lang="en-US" altLang="zh-CN" sz="2800" b="1" i="1" dirty="0" err="1" smtClean="0">
                <a:latin typeface="华文楷体" pitchFamily="2" charset="-122"/>
                <a:ea typeface="华文楷体" pitchFamily="2" charset="-122"/>
              </a:rPr>
              <a:t>i</a:t>
            </a:r>
            <a:r>
              <a:rPr lang="en-US" altLang="zh-CN" sz="2800" b="1" i="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层上的结点数≤</a:t>
            </a:r>
            <a:r>
              <a:rPr lang="en-US" altLang="zh-CN" sz="2800" b="1" dirty="0" smtClean="0">
                <a:latin typeface="华文楷体" pitchFamily="2" charset="-122"/>
                <a:ea typeface="华文楷体" pitchFamily="2" charset="-122"/>
              </a:rPr>
              <a:t>2</a:t>
            </a:r>
            <a:r>
              <a:rPr lang="en-US" altLang="zh-CN" sz="2800" b="1" i="1" baseline="30000" dirty="0" smtClean="0">
                <a:latin typeface="华文楷体" pitchFamily="2" charset="-122"/>
                <a:ea typeface="华文楷体" pitchFamily="2" charset="-122"/>
              </a:rPr>
              <a:t>i</a:t>
            </a:r>
            <a:r>
              <a:rPr lang="en-US" altLang="zh-CN" sz="2800" b="1" baseline="30000" dirty="0" smtClean="0">
                <a:latin typeface="华文楷体" pitchFamily="2" charset="-122"/>
                <a:ea typeface="华文楷体" pitchFamily="2" charset="-122"/>
              </a:rPr>
              <a:t>-1</a:t>
            </a:r>
            <a:r>
              <a:rPr lang="en-US" altLang="zh-CN" sz="2800" b="1" i="1" baseline="30000" dirty="0" smtClean="0">
                <a:latin typeface="华文楷体" pitchFamily="2" charset="-122"/>
                <a:ea typeface="华文楷体" pitchFamily="2" charset="-122"/>
              </a:rPr>
              <a:t>  </a:t>
            </a:r>
            <a:r>
              <a:rPr lang="en-US" altLang="zh-CN" sz="2800" b="1" dirty="0" smtClean="0">
                <a:latin typeface="华文楷体" pitchFamily="2" charset="-122"/>
                <a:ea typeface="华文楷体" pitchFamily="2" charset="-122"/>
              </a:rPr>
              <a:t>(</a:t>
            </a:r>
            <a:r>
              <a:rPr lang="en-US" altLang="zh-CN" sz="2800" b="1" i="1" dirty="0" err="1" smtClean="0">
                <a:latin typeface="华文楷体" pitchFamily="2" charset="-122"/>
                <a:ea typeface="华文楷体" pitchFamily="2" charset="-122"/>
              </a:rPr>
              <a:t>i</a:t>
            </a:r>
            <a:r>
              <a:rPr lang="en-US" altLang="zh-CN" sz="2800" b="1" dirty="0" smtClean="0">
                <a:latin typeface="华文楷体" pitchFamily="2" charset="-122"/>
                <a:ea typeface="华文楷体" pitchFamily="2" charset="-122"/>
              </a:rPr>
              <a:t> = 1, …, </a:t>
            </a:r>
            <a:r>
              <a:rPr lang="en-US" altLang="zh-CN" sz="2800" b="1" i="1" dirty="0" smtClean="0">
                <a:latin typeface="华文楷体" pitchFamily="2" charset="-122"/>
                <a:ea typeface="华文楷体" pitchFamily="2" charset="-122"/>
              </a:rPr>
              <a:t>k</a:t>
            </a:r>
            <a:r>
              <a:rPr lang="en-US" altLang="zh-CN"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。在第一个形成初始堆的 </a:t>
            </a:r>
            <a:r>
              <a:rPr lang="en-US" altLang="zh-CN" sz="2800" b="1" dirty="0" smtClean="0">
                <a:latin typeface="华文楷体" pitchFamily="2" charset="-122"/>
                <a:ea typeface="华文楷体" pitchFamily="2" charset="-122"/>
              </a:rPr>
              <a:t>for </a:t>
            </a:r>
            <a:r>
              <a:rPr lang="zh-CN" altLang="en-US" sz="2800" b="1" dirty="0" smtClean="0">
                <a:latin typeface="华文楷体" pitchFamily="2" charset="-122"/>
                <a:ea typeface="华文楷体" pitchFamily="2" charset="-122"/>
              </a:rPr>
              <a:t>循环中对每一个非叶结点调用了一次下滤算法</a:t>
            </a:r>
            <a:r>
              <a:rPr lang="en-US" altLang="zh-CN" sz="2800" b="1" dirty="0" err="1">
                <a:solidFill>
                  <a:srgbClr val="000000"/>
                </a:solidFill>
                <a:latin typeface="Times New Roman" panose="02020603050405020304" pitchFamily="18" charset="0"/>
                <a:ea typeface="隶书" pitchFamily="49" charset="-122"/>
                <a:cs typeface="Times New Roman" panose="02020603050405020304" pitchFamily="18" charset="0"/>
              </a:rPr>
              <a:t>percolateDown</a:t>
            </a:r>
            <a:r>
              <a:rPr lang="en-US" altLang="zh-CN" sz="2800" b="1" dirty="0">
                <a:solidFill>
                  <a:srgbClr val="000000"/>
                </a:solidFill>
                <a:latin typeface="Times New Roman" panose="02020603050405020304" pitchFamily="18" charset="0"/>
                <a:ea typeface="隶书" pitchFamily="49" charset="-122"/>
                <a:cs typeface="Times New Roman" panose="02020603050405020304" pitchFamily="18" charset="0"/>
              </a:rPr>
              <a:t> </a:t>
            </a:r>
            <a:r>
              <a:rPr lang="en-US" altLang="zh-CN" sz="2800" b="1" dirty="0" smtClean="0">
                <a:latin typeface="华文楷体" pitchFamily="2" charset="-122"/>
                <a:ea typeface="华文楷体" pitchFamily="2" charset="-122"/>
              </a:rPr>
              <a:t>(),   </a:t>
            </a:r>
            <a:r>
              <a:rPr lang="zh-CN" altLang="en-US" sz="2800" b="1" dirty="0" smtClean="0">
                <a:latin typeface="华文楷体" pitchFamily="2" charset="-122"/>
                <a:ea typeface="华文楷体" pitchFamily="2" charset="-122"/>
              </a:rPr>
              <a:t>该循环所用的计算时间为：</a:t>
            </a:r>
          </a:p>
        </p:txBody>
      </p:sp>
      <p:graphicFrame>
        <p:nvGraphicFramePr>
          <p:cNvPr id="14338" name="Object 3"/>
          <p:cNvGraphicFramePr>
            <a:graphicFrameLocks noChangeAspect="1"/>
          </p:cNvGraphicFramePr>
          <p:nvPr/>
        </p:nvGraphicFramePr>
        <p:xfrm>
          <a:off x="971600" y="3284984"/>
          <a:ext cx="2988332" cy="1179588"/>
        </p:xfrm>
        <a:graphic>
          <a:graphicData uri="http://schemas.openxmlformats.org/presentationml/2006/ole">
            <mc:AlternateContent xmlns:mc="http://schemas.openxmlformats.org/markup-compatibility/2006">
              <mc:Choice xmlns:v="urn:schemas-microsoft-com:vml" Requires="v">
                <p:oleObj spid="_x0000_s410708" name="Equation" r:id="rId3" imgW="1015920" imgH="393480" progId="Equation.DSMT4">
                  <p:embed/>
                </p:oleObj>
              </mc:Choice>
              <mc:Fallback>
                <p:oleObj name="Equation" r:id="rId3" imgW="1015920" imgH="393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3284984"/>
                        <a:ext cx="2988332" cy="1179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 Box 2"/>
          <p:cNvSpPr txBox="1">
            <a:spLocks noChangeArrowheads="1"/>
          </p:cNvSpPr>
          <p:nvPr/>
        </p:nvSpPr>
        <p:spPr bwMode="auto">
          <a:xfrm>
            <a:off x="17522" y="154377"/>
            <a:ext cx="2031325" cy="646331"/>
          </a:xfrm>
          <a:prstGeom prst="rect">
            <a:avLst/>
          </a:prstGeom>
          <a:noFill/>
          <a:ln w="9525">
            <a:noFill/>
            <a:miter lim="800000"/>
            <a:headEnd/>
            <a:tailEnd/>
          </a:ln>
          <a:effectLst/>
        </p:spPr>
        <p:txBody>
          <a:bodyPr wrap="none">
            <a:spAutoFit/>
          </a:bodyPr>
          <a:lstStyle/>
          <a:p>
            <a:pPr algn="l"/>
            <a:r>
              <a:rPr lang="zh-CN" altLang="en-US" sz="3600" b="1" dirty="0" smtClean="0">
                <a:solidFill>
                  <a:srgbClr val="800000"/>
                </a:solidFill>
                <a:latin typeface="华文琥珀" pitchFamily="2" charset="-122"/>
                <a:ea typeface="华文琥珀" pitchFamily="2" charset="-122"/>
              </a:rPr>
              <a:t>算法分析</a:t>
            </a:r>
          </a:p>
        </p:txBody>
      </p:sp>
      <p:sp>
        <p:nvSpPr>
          <p:cNvPr id="6" name="TextBox 5"/>
          <p:cNvSpPr txBox="1"/>
          <p:nvPr/>
        </p:nvSpPr>
        <p:spPr>
          <a:xfrm>
            <a:off x="4175956" y="3212976"/>
            <a:ext cx="4680012" cy="1200329"/>
          </a:xfrm>
          <a:prstGeom prst="rect">
            <a:avLst/>
          </a:prstGeom>
          <a:noFill/>
        </p:spPr>
        <p:txBody>
          <a:bodyPr wrap="square" rtlCol="0">
            <a:spAutoFit/>
          </a:bodyPr>
          <a:lstStyle/>
          <a:p>
            <a:pPr algn="l"/>
            <a:r>
              <a:rPr lang="en-US" altLang="zh-CN" sz="2400" b="1" dirty="0" smtClean="0">
                <a:latin typeface="华文楷体" pitchFamily="2" charset="-122"/>
                <a:ea typeface="华文楷体" pitchFamily="2" charset="-122"/>
              </a:rPr>
              <a:t> </a:t>
            </a:r>
            <a:r>
              <a:rPr lang="en-US" altLang="zh-CN" sz="2400" b="1" dirty="0" err="1" smtClean="0">
                <a:latin typeface="华文楷体" pitchFamily="2" charset="-122"/>
                <a:ea typeface="华文楷体" pitchFamily="2" charset="-122"/>
              </a:rPr>
              <a:t>i</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是层次编号</a:t>
            </a:r>
            <a:r>
              <a:rPr lang="en-US" altLang="zh-CN" sz="2400" b="1" dirty="0" smtClean="0">
                <a:latin typeface="华文楷体" pitchFamily="2" charset="-122"/>
                <a:ea typeface="华文楷体" pitchFamily="2" charset="-122"/>
              </a:rPr>
              <a:t>, 2</a:t>
            </a:r>
            <a:r>
              <a:rPr lang="en-US" altLang="zh-CN" sz="2400" b="1" baseline="30000" dirty="0" smtClean="0">
                <a:latin typeface="华文楷体" pitchFamily="2" charset="-122"/>
                <a:ea typeface="华文楷体" pitchFamily="2" charset="-122"/>
              </a:rPr>
              <a:t>i-1 </a:t>
            </a:r>
            <a:r>
              <a:rPr lang="zh-CN" altLang="en-US" sz="2400" b="1" dirty="0" smtClean="0">
                <a:latin typeface="华文楷体" pitchFamily="2" charset="-122"/>
                <a:ea typeface="华文楷体" pitchFamily="2" charset="-122"/>
              </a:rPr>
              <a:t>是第 </a:t>
            </a:r>
            <a:r>
              <a:rPr lang="en-US" altLang="zh-CN" sz="2400" b="1" dirty="0" err="1" smtClean="0">
                <a:latin typeface="华文楷体" pitchFamily="2" charset="-122"/>
                <a:ea typeface="华文楷体" pitchFamily="2" charset="-122"/>
              </a:rPr>
              <a:t>i</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层的最大结点数</a:t>
            </a:r>
            <a:r>
              <a:rPr lang="en-US" altLang="zh-CN" sz="2400" b="1" dirty="0" smtClean="0">
                <a:latin typeface="华文楷体" pitchFamily="2" charset="-122"/>
                <a:ea typeface="华文楷体" pitchFamily="2" charset="-122"/>
              </a:rPr>
              <a:t>, (k-</a:t>
            </a:r>
            <a:r>
              <a:rPr lang="en-US" altLang="zh-CN" sz="2400" b="1" dirty="0" err="1" smtClean="0">
                <a:latin typeface="华文楷体" pitchFamily="2" charset="-122"/>
                <a:ea typeface="华文楷体" pitchFamily="2" charset="-122"/>
              </a:rPr>
              <a:t>i</a:t>
            </a:r>
            <a:r>
              <a:rPr lang="en-US" altLang="zh-CN" sz="2400" b="1" dirty="0" smtClean="0">
                <a:latin typeface="华文楷体" pitchFamily="2" charset="-122"/>
                <a:ea typeface="华文楷体" pitchFamily="2" charset="-122"/>
              </a:rPr>
              <a:t>)</a:t>
            </a:r>
            <a:r>
              <a:rPr lang="zh-CN" altLang="en-US" sz="2400" b="1" dirty="0" smtClean="0">
                <a:latin typeface="华文楷体" pitchFamily="2" charset="-122"/>
                <a:ea typeface="华文楷体" pitchFamily="2" charset="-122"/>
              </a:rPr>
              <a:t>是第 </a:t>
            </a:r>
            <a:r>
              <a:rPr lang="en-US" altLang="zh-CN" sz="2400" b="1" dirty="0" err="1" smtClean="0">
                <a:latin typeface="华文楷体" pitchFamily="2" charset="-122"/>
                <a:ea typeface="华文楷体" pitchFamily="2" charset="-122"/>
              </a:rPr>
              <a:t>i</a:t>
            </a:r>
            <a:r>
              <a:rPr lang="en-US" altLang="zh-CN" sz="2400" b="1" dirty="0" smtClean="0">
                <a:latin typeface="华文楷体" pitchFamily="2" charset="-122"/>
                <a:ea typeface="华文楷体" pitchFamily="2" charset="-122"/>
              </a:rPr>
              <a:t> </a:t>
            </a:r>
            <a:r>
              <a:rPr lang="zh-CN" altLang="en-US" sz="2400" b="1" dirty="0" smtClean="0">
                <a:latin typeface="华文楷体" pitchFamily="2" charset="-122"/>
                <a:ea typeface="华文楷体" pitchFamily="2" charset="-122"/>
              </a:rPr>
              <a:t>层结点能够移动的最大距离。</a:t>
            </a:r>
          </a:p>
        </p:txBody>
      </p:sp>
      <p:graphicFrame>
        <p:nvGraphicFramePr>
          <p:cNvPr id="2" name="Object 3"/>
          <p:cNvGraphicFramePr>
            <a:graphicFrameLocks noChangeAspect="1"/>
          </p:cNvGraphicFramePr>
          <p:nvPr/>
        </p:nvGraphicFramePr>
        <p:xfrm>
          <a:off x="503548" y="4545124"/>
          <a:ext cx="8407400" cy="1147762"/>
        </p:xfrm>
        <a:graphic>
          <a:graphicData uri="http://schemas.openxmlformats.org/presentationml/2006/ole">
            <mc:AlternateContent xmlns:mc="http://schemas.openxmlformats.org/markup-compatibility/2006">
              <mc:Choice xmlns:v="urn:schemas-microsoft-com:vml" Requires="v">
                <p:oleObj spid="_x0000_s410709" name="Equation" r:id="rId5" imgW="103641840" imgH="14214960" progId="Equation.DSMT4">
                  <p:embed/>
                </p:oleObj>
              </mc:Choice>
              <mc:Fallback>
                <p:oleObj name="Equation" r:id="rId5" imgW="103641840" imgH="14214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3548" y="4545124"/>
                        <a:ext cx="8407400" cy="1147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31540" y="5795881"/>
            <a:ext cx="8424936" cy="954107"/>
          </a:xfrm>
          <a:prstGeom prst="rect">
            <a:avLst/>
          </a:prstGeom>
          <a:noFill/>
        </p:spPr>
        <p:txBody>
          <a:bodyPr wrap="square" rtlCol="0">
            <a:spAutoFit/>
          </a:bodyPr>
          <a:lstStyle/>
          <a:p>
            <a:pPr algn="l"/>
            <a:r>
              <a:rPr lang="zh-CN" altLang="en-US" sz="2800" b="1" dirty="0" smtClean="0">
                <a:solidFill>
                  <a:srgbClr val="990000"/>
                </a:solidFill>
                <a:latin typeface="华文楷体" pitchFamily="2" charset="-122"/>
                <a:ea typeface="华文楷体" pitchFamily="2" charset="-122"/>
              </a:rPr>
              <a:t>对</a:t>
            </a:r>
            <a:r>
              <a:rPr lang="zh-CN" altLang="en-US" sz="2800" b="1" i="1" dirty="0" smtClean="0">
                <a:solidFill>
                  <a:srgbClr val="990000"/>
                </a:solidFill>
                <a:latin typeface="华文楷体" pitchFamily="2" charset="-122"/>
                <a:ea typeface="华文楷体" pitchFamily="2" charset="-122"/>
              </a:rPr>
              <a:t> </a:t>
            </a:r>
            <a:r>
              <a:rPr lang="en-US" altLang="zh-CN" sz="2800" b="1" i="1" dirty="0" smtClean="0">
                <a:solidFill>
                  <a:srgbClr val="990000"/>
                </a:solidFill>
                <a:latin typeface="华文楷体" pitchFamily="2" charset="-122"/>
                <a:ea typeface="华文楷体" pitchFamily="2" charset="-122"/>
              </a:rPr>
              <a:t>n</a:t>
            </a:r>
            <a:r>
              <a:rPr lang="en-US" altLang="zh-CN" sz="2800" b="1" dirty="0" smtClean="0">
                <a:solidFill>
                  <a:srgbClr val="990000"/>
                </a:solidFill>
                <a:latin typeface="华文楷体" pitchFamily="2" charset="-122"/>
                <a:ea typeface="华文楷体" pitchFamily="2" charset="-122"/>
              </a:rPr>
              <a:t> </a:t>
            </a:r>
            <a:r>
              <a:rPr lang="zh-CN" altLang="en-US" sz="2800" b="1" dirty="0" smtClean="0">
                <a:solidFill>
                  <a:srgbClr val="990000"/>
                </a:solidFill>
                <a:latin typeface="华文楷体" pitchFamily="2" charset="-122"/>
                <a:ea typeface="华文楷体" pitchFamily="2" charset="-122"/>
              </a:rPr>
              <a:t>个关键字，建成深度为</a:t>
            </a:r>
            <a:r>
              <a:rPr lang="en-US" altLang="zh-CN" sz="2800" b="1" i="1" dirty="0" smtClean="0">
                <a:solidFill>
                  <a:srgbClr val="990000"/>
                </a:solidFill>
                <a:latin typeface="华文楷体" pitchFamily="2" charset="-122"/>
                <a:ea typeface="华文楷体" pitchFamily="2" charset="-122"/>
              </a:rPr>
              <a:t>h</a:t>
            </a:r>
            <a:r>
              <a:rPr lang="en-US" altLang="zh-CN" sz="2800" b="1" dirty="0" smtClean="0">
                <a:solidFill>
                  <a:srgbClr val="990000"/>
                </a:solidFill>
                <a:latin typeface="华文楷体" pitchFamily="2" charset="-122"/>
                <a:ea typeface="华文楷体" pitchFamily="2" charset="-122"/>
              </a:rPr>
              <a:t>(=</a:t>
            </a:r>
            <a:r>
              <a:rPr lang="en-US" altLang="zh-CN" sz="2800" b="1" dirty="0" smtClean="0">
                <a:solidFill>
                  <a:srgbClr val="990000"/>
                </a:solidFill>
                <a:latin typeface="华文楷体" pitchFamily="2" charset="-122"/>
                <a:ea typeface="华文楷体" pitchFamily="2" charset="-122"/>
                <a:sym typeface="Symbol" pitchFamily="18" charset="2"/>
              </a:rPr>
              <a:t></a:t>
            </a:r>
            <a:r>
              <a:rPr lang="en-US" altLang="zh-CN" sz="2800" b="1" i="1" dirty="0" smtClean="0">
                <a:solidFill>
                  <a:srgbClr val="990000"/>
                </a:solidFill>
                <a:latin typeface="华文楷体" pitchFamily="2" charset="-122"/>
                <a:ea typeface="华文楷体" pitchFamily="2" charset="-122"/>
              </a:rPr>
              <a:t>log</a:t>
            </a:r>
            <a:r>
              <a:rPr lang="en-US" altLang="zh-CN" sz="2800" b="1" i="1" baseline="-25000" dirty="0" smtClean="0">
                <a:solidFill>
                  <a:srgbClr val="990000"/>
                </a:solidFill>
                <a:latin typeface="华文楷体" pitchFamily="2" charset="-122"/>
                <a:ea typeface="华文楷体" pitchFamily="2" charset="-122"/>
              </a:rPr>
              <a:t>2</a:t>
            </a:r>
            <a:r>
              <a:rPr lang="en-US" altLang="zh-CN" sz="2800" b="1" i="1" dirty="0" smtClean="0">
                <a:solidFill>
                  <a:srgbClr val="990000"/>
                </a:solidFill>
                <a:latin typeface="华文楷体" pitchFamily="2" charset="-122"/>
                <a:ea typeface="华文楷体" pitchFamily="2" charset="-122"/>
              </a:rPr>
              <a:t>n</a:t>
            </a:r>
            <a:r>
              <a:rPr lang="en-US" altLang="zh-CN" sz="2800" b="1" dirty="0" smtClean="0">
                <a:solidFill>
                  <a:srgbClr val="990000"/>
                </a:solidFill>
                <a:latin typeface="华文楷体" pitchFamily="2" charset="-122"/>
                <a:ea typeface="华文楷体" pitchFamily="2" charset="-122"/>
                <a:sym typeface="Symbol" pitchFamily="18" charset="2"/>
              </a:rPr>
              <a:t>+1)</a:t>
            </a:r>
            <a:r>
              <a:rPr lang="zh-CN" altLang="en-US" sz="2800" b="1" dirty="0" smtClean="0">
                <a:solidFill>
                  <a:srgbClr val="990000"/>
                </a:solidFill>
                <a:latin typeface="华文楷体" pitchFamily="2" charset="-122"/>
                <a:ea typeface="华文楷体" pitchFamily="2" charset="-122"/>
                <a:sym typeface="Symbol" pitchFamily="18" charset="2"/>
              </a:rPr>
              <a:t>的堆，</a:t>
            </a:r>
            <a:r>
              <a:rPr lang="zh-CN" altLang="en-US" sz="2800" b="1" dirty="0" smtClean="0">
                <a:solidFill>
                  <a:srgbClr val="990000"/>
                </a:solidFill>
                <a:latin typeface="华文楷体" pitchFamily="2" charset="-122"/>
                <a:ea typeface="华文楷体" pitchFamily="2" charset="-122"/>
              </a:rPr>
              <a:t>所需进行的关键字比较的次数至多 </a:t>
            </a:r>
            <a:r>
              <a:rPr lang="en-US" altLang="zh-CN" sz="2800" b="1" dirty="0" smtClean="0">
                <a:solidFill>
                  <a:srgbClr val="990000"/>
                </a:solidFill>
                <a:latin typeface="华文楷体" pitchFamily="2" charset="-122"/>
                <a:ea typeface="华文楷体" pitchFamily="2" charset="-122"/>
              </a:rPr>
              <a:t>4</a:t>
            </a:r>
            <a:r>
              <a:rPr lang="en-US" altLang="zh-CN" sz="2800" b="1" i="1" dirty="0" smtClean="0">
                <a:solidFill>
                  <a:srgbClr val="990000"/>
                </a:solidFill>
                <a:latin typeface="华文楷体" pitchFamily="2" charset="-122"/>
                <a:ea typeface="华文楷体" pitchFamily="2" charset="-122"/>
              </a:rPr>
              <a:t>n</a:t>
            </a:r>
            <a:r>
              <a:rPr lang="zh-CN" altLang="en-US" sz="2800" b="1" dirty="0" smtClean="0">
                <a:solidFill>
                  <a:srgbClr val="990000"/>
                </a:solidFill>
                <a:latin typeface="华文楷体" pitchFamily="2" charset="-122"/>
                <a:ea typeface="华文楷体" pitchFamily="2" charset="-122"/>
              </a:rPr>
              <a:t>；</a:t>
            </a:r>
            <a:endParaRPr lang="zh-CN" altLang="en-US" sz="2800" b="1" dirty="0">
              <a:latin typeface="华文楷体" pitchFamily="2" charset="-122"/>
              <a:ea typeface="华文楷体" pitchFamily="2" charset="-122"/>
            </a:endParaRPr>
          </a:p>
        </p:txBody>
      </p:sp>
    </p:spTree>
    <p:extLst>
      <p:ext uri="{BB962C8B-B14F-4D97-AF65-F5344CB8AC3E}">
        <p14:creationId xmlns:p14="http://schemas.microsoft.com/office/powerpoint/2010/main" val="207833549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9672" y="116632"/>
            <a:ext cx="3071565" cy="523220"/>
          </a:xfrm>
          <a:prstGeom prst="rect">
            <a:avLst/>
          </a:prstGeom>
          <a:noFill/>
          <a:ln w="9525">
            <a:noFill/>
            <a:miter lim="800000"/>
            <a:headEnd/>
            <a:tailEnd/>
          </a:ln>
          <a:effectLst/>
        </p:spPr>
        <p:txBody>
          <a:bodyPr wrap="square">
            <a:spAutoFit/>
          </a:bodyPr>
          <a:lstStyle/>
          <a:p>
            <a:pPr algn="l"/>
            <a:r>
              <a:rPr lang="zh-CN" altLang="en-US" sz="2800" b="1" dirty="0" smtClean="0">
                <a:solidFill>
                  <a:schemeClr val="tx1">
                    <a:lumMod val="60000"/>
                    <a:lumOff val="40000"/>
                  </a:schemeClr>
                </a:solidFill>
                <a:effectLst>
                  <a:outerShdw blurRad="38100" dist="38100" dir="2700000" algn="tl">
                    <a:srgbClr val="000000">
                      <a:alpha val="43137"/>
                    </a:srgbClr>
                  </a:outerShdw>
                </a:effectLst>
                <a:latin typeface="华文楷体" pitchFamily="2" charset="-122"/>
                <a:ea typeface="华文楷体" pitchFamily="2" charset="-122"/>
              </a:rPr>
              <a:t>自上而下的上滤</a:t>
            </a:r>
            <a:endParaRPr lang="zh-CN" altLang="en-US" sz="2800" dirty="0">
              <a:solidFill>
                <a:schemeClr val="tx1">
                  <a:lumMod val="60000"/>
                  <a:lumOff val="40000"/>
                </a:schemeClr>
              </a:solidFill>
              <a:effectLst>
                <a:outerShdw blurRad="38100" dist="38100" dir="2700000" algn="tl">
                  <a:srgbClr val="000000">
                    <a:alpha val="43137"/>
                  </a:srgbClr>
                </a:outerShdw>
              </a:effectLst>
              <a:latin typeface="华文楷体" pitchFamily="2" charset="-122"/>
              <a:ea typeface="华文楷体" pitchFamily="2" charset="-122"/>
            </a:endParaRPr>
          </a:p>
        </p:txBody>
      </p:sp>
      <p:sp>
        <p:nvSpPr>
          <p:cNvPr id="4" name="Text Box 2"/>
          <p:cNvSpPr txBox="1">
            <a:spLocks noChangeArrowheads="1"/>
          </p:cNvSpPr>
          <p:nvPr/>
        </p:nvSpPr>
        <p:spPr bwMode="auto">
          <a:xfrm>
            <a:off x="70289" y="836712"/>
            <a:ext cx="4681731" cy="1625060"/>
          </a:xfrm>
          <a:prstGeom prst="rect">
            <a:avLst/>
          </a:prstGeom>
          <a:noFill/>
          <a:ln w="9525">
            <a:noFill/>
            <a:miter lim="800000"/>
            <a:headEnd/>
            <a:tailEnd/>
          </a:ln>
          <a:effectLst/>
        </p:spPr>
        <p:txBody>
          <a:bodyPr wrap="square">
            <a:spAutoFit/>
          </a:bodyPr>
          <a:lstStyle/>
          <a:p>
            <a:pPr algn="l"/>
            <a:r>
              <a:rPr lang="en-US" altLang="zh-CN" sz="2400" b="1" dirty="0" err="1" smtClean="0">
                <a:solidFill>
                  <a:srgbClr val="000000"/>
                </a:solidFill>
                <a:latin typeface="Times New Roman" panose="02020603050405020304" pitchFamily="18" charset="0"/>
                <a:ea typeface="华文楷体" pitchFamily="2" charset="-122"/>
                <a:cs typeface="Times New Roman" panose="02020603050405020304" pitchFamily="18" charset="0"/>
              </a:rPr>
              <a:t>Heapify</a:t>
            </a:r>
            <a:r>
              <a:rPr lang="en-US" altLang="zh-CN" sz="2400" b="1" dirty="0" smtClean="0">
                <a:solidFill>
                  <a:srgbClr val="000000"/>
                </a:solidFill>
                <a:latin typeface="Times New Roman" panose="02020603050405020304" pitchFamily="18" charset="0"/>
                <a:ea typeface="华文楷体" pitchFamily="2" charset="-122"/>
                <a:cs typeface="Times New Roman" panose="02020603050405020304" pitchFamily="18" charset="0"/>
              </a:rPr>
              <a:t>(</a:t>
            </a:r>
            <a:r>
              <a:rPr lang="en-US" altLang="zh-CN" sz="2400" b="1" dirty="0" err="1" smtClean="0">
                <a:solidFill>
                  <a:srgbClr val="000000"/>
                </a:solidFill>
                <a:latin typeface="Times New Roman" panose="02020603050405020304" pitchFamily="18" charset="0"/>
                <a:ea typeface="华文楷体" pitchFamily="2" charset="-122"/>
                <a:cs typeface="Times New Roman" panose="02020603050405020304" pitchFamily="18" charset="0"/>
              </a:rPr>
              <a:t>Sqlist</a:t>
            </a:r>
            <a:r>
              <a:rPr lang="en-US" altLang="zh-CN" sz="2400" b="1" dirty="0" smtClean="0">
                <a:solidFill>
                  <a:srgbClr val="000000"/>
                </a:solidFill>
                <a:latin typeface="Times New Roman" panose="02020603050405020304" pitchFamily="18" charset="0"/>
                <a:ea typeface="华文楷体" pitchFamily="2" charset="-122"/>
                <a:cs typeface="Times New Roman" panose="02020603050405020304" pitchFamily="18" charset="0"/>
              </a:rPr>
              <a:t> &amp;L){</a:t>
            </a:r>
          </a:p>
          <a:p>
            <a:pPr algn="l" eaLnBrk="1" hangingPunct="1">
              <a:spcBef>
                <a:spcPct val="5000"/>
              </a:spcBef>
              <a:buNone/>
            </a:pPr>
            <a:r>
              <a:rPr lang="en-US" altLang="zh-CN" sz="2400" b="1" dirty="0" smtClean="0">
                <a:solidFill>
                  <a:srgbClr val="000000"/>
                </a:solidFill>
                <a:latin typeface="Times New Roman" panose="02020603050405020304" pitchFamily="18" charset="0"/>
                <a:ea typeface="隶书" pitchFamily="49" charset="-122"/>
                <a:cs typeface="Times New Roman" panose="02020603050405020304" pitchFamily="18" charset="0"/>
              </a:rPr>
              <a:t>     for </a:t>
            </a:r>
            <a:r>
              <a:rPr lang="en-US" altLang="zh-CN" sz="2400" b="1" dirty="0">
                <a:solidFill>
                  <a:srgbClr val="000000"/>
                </a:solidFill>
                <a:latin typeface="Times New Roman" panose="02020603050405020304" pitchFamily="18" charset="0"/>
                <a:ea typeface="隶书" pitchFamily="49" charset="-122"/>
                <a:cs typeface="Times New Roman" panose="02020603050405020304" pitchFamily="18" charset="0"/>
              </a:rPr>
              <a:t>(</a:t>
            </a:r>
            <a:r>
              <a:rPr lang="en-US" altLang="zh-CN" sz="2400" b="1" dirty="0" err="1">
                <a:solidFill>
                  <a:srgbClr val="000000"/>
                </a:solidFill>
                <a:latin typeface="Times New Roman" panose="02020603050405020304" pitchFamily="18" charset="0"/>
                <a:ea typeface="隶书" pitchFamily="49" charset="-122"/>
                <a:cs typeface="Times New Roman" panose="02020603050405020304" pitchFamily="18" charset="0"/>
              </a:rPr>
              <a:t>i</a:t>
            </a:r>
            <a:r>
              <a:rPr lang="en-US" altLang="zh-CN" sz="2400" b="1" dirty="0">
                <a:solidFill>
                  <a:srgbClr val="000000"/>
                </a:solidFill>
                <a:latin typeface="Times New Roman" panose="02020603050405020304" pitchFamily="18" charset="0"/>
                <a:ea typeface="隶书" pitchFamily="49" charset="-122"/>
                <a:cs typeface="Times New Roman" panose="02020603050405020304" pitchFamily="18" charset="0"/>
              </a:rPr>
              <a:t> </a:t>
            </a:r>
            <a:r>
              <a:rPr lang="en-US" altLang="zh-CN" sz="2400" b="1" dirty="0" smtClean="0">
                <a:solidFill>
                  <a:srgbClr val="000000"/>
                </a:solidFill>
                <a:latin typeface="Times New Roman" panose="02020603050405020304" pitchFamily="18" charset="0"/>
                <a:ea typeface="隶书" pitchFamily="49" charset="-122"/>
                <a:cs typeface="Times New Roman" panose="02020603050405020304" pitchFamily="18" charset="0"/>
              </a:rPr>
              <a:t>=1;  </a:t>
            </a:r>
            <a:r>
              <a:rPr lang="en-US" altLang="zh-CN" sz="2400" b="1" dirty="0" err="1" smtClean="0">
                <a:solidFill>
                  <a:srgbClr val="000000"/>
                </a:solidFill>
                <a:latin typeface="Times New Roman" panose="02020603050405020304" pitchFamily="18" charset="0"/>
                <a:ea typeface="隶书" pitchFamily="49" charset="-122"/>
                <a:cs typeface="Times New Roman" panose="02020603050405020304" pitchFamily="18" charset="0"/>
              </a:rPr>
              <a:t>i</a:t>
            </a:r>
            <a:r>
              <a:rPr lang="en-US" altLang="zh-CN" sz="2400" b="1" dirty="0" smtClean="0">
                <a:solidFill>
                  <a:srgbClr val="000000"/>
                </a:solidFill>
                <a:latin typeface="Times New Roman" panose="02020603050405020304" pitchFamily="18" charset="0"/>
                <a:ea typeface="隶书" pitchFamily="49" charset="-122"/>
                <a:cs typeface="Times New Roman" panose="02020603050405020304" pitchFamily="18" charset="0"/>
              </a:rPr>
              <a:t>&lt;</a:t>
            </a:r>
            <a:r>
              <a:rPr lang="en-US" altLang="zh-CN" sz="2400" b="1" dirty="0" err="1" smtClean="0">
                <a:solidFill>
                  <a:srgbClr val="000000"/>
                </a:solidFill>
                <a:latin typeface="Times New Roman" panose="02020603050405020304" pitchFamily="18" charset="0"/>
                <a:ea typeface="隶书" pitchFamily="49" charset="-122"/>
                <a:cs typeface="Times New Roman" panose="02020603050405020304" pitchFamily="18" charset="0"/>
              </a:rPr>
              <a:t>L.length</a:t>
            </a:r>
            <a:r>
              <a:rPr lang="en-US" altLang="zh-CN" sz="2400" b="1" dirty="0" smtClean="0">
                <a:solidFill>
                  <a:srgbClr val="000000"/>
                </a:solidFill>
                <a:latin typeface="Times New Roman" panose="02020603050405020304" pitchFamily="18" charset="0"/>
                <a:ea typeface="隶书" pitchFamily="49" charset="-122"/>
                <a:cs typeface="Times New Roman" panose="02020603050405020304" pitchFamily="18" charset="0"/>
              </a:rPr>
              <a:t>; </a:t>
            </a:r>
            <a:r>
              <a:rPr lang="en-US" altLang="zh-CN" sz="2400" b="1" dirty="0" err="1" smtClean="0">
                <a:solidFill>
                  <a:srgbClr val="000000"/>
                </a:solidFill>
                <a:latin typeface="Times New Roman" panose="02020603050405020304" pitchFamily="18" charset="0"/>
                <a:ea typeface="隶书" pitchFamily="49" charset="-122"/>
                <a:cs typeface="Times New Roman" panose="02020603050405020304" pitchFamily="18" charset="0"/>
              </a:rPr>
              <a:t>i</a:t>
            </a:r>
            <a:r>
              <a:rPr lang="en-US" altLang="zh-CN" sz="2400" b="1" dirty="0" smtClean="0">
                <a:solidFill>
                  <a:srgbClr val="000000"/>
                </a:solidFill>
                <a:latin typeface="Times New Roman" panose="02020603050405020304" pitchFamily="18" charset="0"/>
                <a:ea typeface="隶书" pitchFamily="49" charset="-122"/>
                <a:cs typeface="Times New Roman" panose="02020603050405020304" pitchFamily="18" charset="0"/>
              </a:rPr>
              <a:t>++)</a:t>
            </a:r>
            <a:endParaRPr lang="zh-CN" altLang="en-US" sz="2400" b="1" dirty="0">
              <a:solidFill>
                <a:srgbClr val="000000"/>
              </a:solidFill>
              <a:latin typeface="Times New Roman" panose="02020603050405020304" pitchFamily="18" charset="0"/>
              <a:ea typeface="华文楷体" pitchFamily="2" charset="-122"/>
              <a:cs typeface="Times New Roman" panose="02020603050405020304" pitchFamily="18" charset="0"/>
            </a:endParaRPr>
          </a:p>
          <a:p>
            <a:pPr algn="l" eaLnBrk="1" hangingPunct="1">
              <a:spcBef>
                <a:spcPct val="5000"/>
              </a:spcBef>
              <a:buFont typeface="Wingdings" pitchFamily="2" charset="2"/>
              <a:buNone/>
            </a:pPr>
            <a:r>
              <a:rPr lang="zh-CN" altLang="en-US" sz="2400" b="1" dirty="0">
                <a:solidFill>
                  <a:srgbClr val="000000"/>
                </a:solidFill>
                <a:latin typeface="Times New Roman" panose="02020603050405020304" pitchFamily="18" charset="0"/>
                <a:ea typeface="隶书" pitchFamily="49" charset="-122"/>
                <a:cs typeface="Times New Roman" panose="02020603050405020304" pitchFamily="18" charset="0"/>
              </a:rPr>
              <a:t>            </a:t>
            </a:r>
            <a:r>
              <a:rPr lang="en-US" altLang="zh-CN" sz="2400" b="1" dirty="0" err="1" smtClean="0">
                <a:solidFill>
                  <a:srgbClr val="000000"/>
                </a:solidFill>
                <a:latin typeface="Times New Roman" panose="02020603050405020304" pitchFamily="18" charset="0"/>
                <a:ea typeface="隶书" pitchFamily="49" charset="-122"/>
                <a:cs typeface="Times New Roman" panose="02020603050405020304" pitchFamily="18" charset="0"/>
              </a:rPr>
              <a:t>percolateUp</a:t>
            </a:r>
            <a:r>
              <a:rPr lang="en-US" altLang="zh-CN" sz="2400" b="1" dirty="0" smtClean="0">
                <a:solidFill>
                  <a:srgbClr val="000000"/>
                </a:solidFill>
                <a:latin typeface="Times New Roman" panose="02020603050405020304" pitchFamily="18" charset="0"/>
                <a:ea typeface="隶书" pitchFamily="49" charset="-122"/>
                <a:cs typeface="Times New Roman" panose="02020603050405020304" pitchFamily="18" charset="0"/>
              </a:rPr>
              <a:t>(L, </a:t>
            </a:r>
            <a:r>
              <a:rPr lang="en-US" altLang="zh-CN" sz="2400" b="1" dirty="0" err="1" smtClean="0">
                <a:solidFill>
                  <a:srgbClr val="000000"/>
                </a:solidFill>
                <a:latin typeface="Times New Roman" panose="02020603050405020304" pitchFamily="18" charset="0"/>
                <a:ea typeface="隶书" pitchFamily="49" charset="-122"/>
                <a:cs typeface="Times New Roman" panose="02020603050405020304" pitchFamily="18" charset="0"/>
              </a:rPr>
              <a:t>i</a:t>
            </a:r>
            <a:r>
              <a:rPr lang="en-US" altLang="zh-CN" sz="2400" b="1" dirty="0" smtClean="0">
                <a:solidFill>
                  <a:srgbClr val="000000"/>
                </a:solidFill>
                <a:latin typeface="Times New Roman" panose="02020603050405020304" pitchFamily="18" charset="0"/>
                <a:ea typeface="隶书" pitchFamily="49" charset="-122"/>
                <a:cs typeface="Times New Roman" panose="02020603050405020304" pitchFamily="18" charset="0"/>
              </a:rPr>
              <a:t>)</a:t>
            </a:r>
            <a:r>
              <a:rPr lang="zh-CN" altLang="en-US" sz="2400" b="1" dirty="0" smtClean="0">
                <a:solidFill>
                  <a:srgbClr val="000000"/>
                </a:solidFill>
                <a:latin typeface="Times New Roman" panose="02020603050405020304" pitchFamily="18" charset="0"/>
                <a:ea typeface="隶书" pitchFamily="49" charset="-122"/>
                <a:cs typeface="Times New Roman" panose="02020603050405020304" pitchFamily="18" charset="0"/>
              </a:rPr>
              <a:t>；</a:t>
            </a:r>
            <a:endParaRPr lang="en-US" altLang="zh-CN" sz="2400" b="1" dirty="0" smtClean="0">
              <a:solidFill>
                <a:srgbClr val="000000"/>
              </a:solidFill>
              <a:latin typeface="Times New Roman" panose="02020603050405020304" pitchFamily="18" charset="0"/>
              <a:ea typeface="隶书" pitchFamily="49" charset="-122"/>
              <a:cs typeface="Times New Roman" panose="02020603050405020304" pitchFamily="18" charset="0"/>
            </a:endParaRPr>
          </a:p>
          <a:p>
            <a:pPr algn="l" eaLnBrk="1" hangingPunct="1">
              <a:spcBef>
                <a:spcPct val="5000"/>
              </a:spcBef>
              <a:buFont typeface="Wingdings" pitchFamily="2" charset="2"/>
              <a:buNone/>
            </a:pPr>
            <a:r>
              <a:rPr lang="en-US" altLang="zh-CN" sz="2400" b="1" dirty="0" smtClean="0">
                <a:solidFill>
                  <a:srgbClr val="000000"/>
                </a:solidFill>
                <a:latin typeface="Times New Roman" panose="02020603050405020304" pitchFamily="18" charset="0"/>
                <a:ea typeface="华文楷体" pitchFamily="2" charset="-122"/>
                <a:cs typeface="Times New Roman" panose="02020603050405020304" pitchFamily="18" charset="0"/>
              </a:rPr>
              <a:t>}</a:t>
            </a:r>
            <a:endParaRPr lang="zh-CN" altLang="en-US" sz="2400" b="1" dirty="0">
              <a:solidFill>
                <a:srgbClr val="000000"/>
              </a:solidFill>
              <a:latin typeface="Times New Roman" panose="02020603050405020304" pitchFamily="18" charset="0"/>
              <a:ea typeface="华文楷体" pitchFamily="2" charset="-122"/>
              <a:cs typeface="Times New Roman" panose="02020603050405020304" pitchFamily="18" charset="0"/>
            </a:endParaRPr>
          </a:p>
        </p:txBody>
      </p:sp>
      <p:sp>
        <p:nvSpPr>
          <p:cNvPr id="5" name="Text Box 2"/>
          <p:cNvSpPr txBox="1">
            <a:spLocks noChangeArrowheads="1"/>
          </p:cNvSpPr>
          <p:nvPr/>
        </p:nvSpPr>
        <p:spPr bwMode="auto">
          <a:xfrm>
            <a:off x="4534085" y="837256"/>
            <a:ext cx="4731569" cy="1625060"/>
          </a:xfrm>
          <a:prstGeom prst="rect">
            <a:avLst/>
          </a:prstGeom>
          <a:noFill/>
          <a:ln w="9525">
            <a:noFill/>
            <a:miter lim="800000"/>
            <a:headEnd/>
            <a:tailEnd/>
          </a:ln>
          <a:effectLst/>
        </p:spPr>
        <p:txBody>
          <a:bodyPr wrap="square">
            <a:spAutoFit/>
          </a:bodyPr>
          <a:lstStyle/>
          <a:p>
            <a:pPr algn="l"/>
            <a:r>
              <a:rPr lang="en-US" altLang="zh-CN" sz="2400" b="1" dirty="0" err="1" smtClean="0">
                <a:solidFill>
                  <a:srgbClr val="000000"/>
                </a:solidFill>
                <a:latin typeface="Times New Roman" panose="02020603050405020304" pitchFamily="18" charset="0"/>
                <a:ea typeface="华文楷体" pitchFamily="2" charset="-122"/>
                <a:cs typeface="Times New Roman" panose="02020603050405020304" pitchFamily="18" charset="0"/>
              </a:rPr>
              <a:t>Heapify</a:t>
            </a:r>
            <a:r>
              <a:rPr lang="en-US" altLang="zh-CN" sz="2400" b="1" dirty="0" smtClean="0">
                <a:solidFill>
                  <a:srgbClr val="000000"/>
                </a:solidFill>
                <a:latin typeface="Times New Roman" panose="02020603050405020304" pitchFamily="18" charset="0"/>
                <a:ea typeface="华文楷体" pitchFamily="2" charset="-122"/>
                <a:cs typeface="Times New Roman" panose="02020603050405020304" pitchFamily="18" charset="0"/>
              </a:rPr>
              <a:t>(</a:t>
            </a:r>
            <a:r>
              <a:rPr lang="en-US" altLang="zh-CN" sz="2400" b="1" dirty="0" err="1" smtClean="0">
                <a:solidFill>
                  <a:srgbClr val="000000"/>
                </a:solidFill>
                <a:latin typeface="Times New Roman" panose="02020603050405020304" pitchFamily="18" charset="0"/>
                <a:ea typeface="华文楷体" pitchFamily="2" charset="-122"/>
                <a:cs typeface="Times New Roman" panose="02020603050405020304" pitchFamily="18" charset="0"/>
              </a:rPr>
              <a:t>Sqlist</a:t>
            </a:r>
            <a:r>
              <a:rPr lang="en-US" altLang="zh-CN" sz="2400" b="1" dirty="0" smtClean="0">
                <a:solidFill>
                  <a:srgbClr val="000000"/>
                </a:solidFill>
                <a:latin typeface="Times New Roman" panose="02020603050405020304" pitchFamily="18" charset="0"/>
                <a:ea typeface="华文楷体" pitchFamily="2" charset="-122"/>
                <a:cs typeface="Times New Roman" panose="02020603050405020304" pitchFamily="18" charset="0"/>
              </a:rPr>
              <a:t> &amp;L){</a:t>
            </a:r>
          </a:p>
          <a:p>
            <a:pPr algn="l" eaLnBrk="1" hangingPunct="1">
              <a:spcBef>
                <a:spcPct val="5000"/>
              </a:spcBef>
              <a:buNone/>
            </a:pPr>
            <a:r>
              <a:rPr lang="en-US" altLang="zh-CN" sz="2400" b="1" dirty="0" smtClean="0">
                <a:solidFill>
                  <a:srgbClr val="000000"/>
                </a:solidFill>
                <a:latin typeface="Times New Roman" panose="02020603050405020304" pitchFamily="18" charset="0"/>
                <a:ea typeface="隶书" pitchFamily="49" charset="-122"/>
                <a:cs typeface="Times New Roman" panose="02020603050405020304" pitchFamily="18" charset="0"/>
              </a:rPr>
              <a:t>     for (</a:t>
            </a:r>
            <a:r>
              <a:rPr lang="en-US" altLang="zh-CN" sz="2400" b="1" dirty="0" err="1" smtClean="0">
                <a:solidFill>
                  <a:srgbClr val="000000"/>
                </a:solidFill>
                <a:latin typeface="Times New Roman" panose="02020603050405020304" pitchFamily="18" charset="0"/>
                <a:ea typeface="隶书" pitchFamily="49" charset="-122"/>
                <a:cs typeface="Times New Roman" panose="02020603050405020304" pitchFamily="18" charset="0"/>
              </a:rPr>
              <a:t>int</a:t>
            </a:r>
            <a:r>
              <a:rPr lang="en-US" altLang="zh-CN" sz="2400" b="1" dirty="0" smtClean="0">
                <a:solidFill>
                  <a:srgbClr val="000000"/>
                </a:solidFill>
                <a:latin typeface="Times New Roman" panose="02020603050405020304" pitchFamily="18" charset="0"/>
                <a:ea typeface="隶书" pitchFamily="49" charset="-122"/>
                <a:cs typeface="Times New Roman" panose="02020603050405020304" pitchFamily="18" charset="0"/>
              </a:rPr>
              <a:t> </a:t>
            </a:r>
            <a:r>
              <a:rPr lang="en-US" altLang="zh-CN" sz="2400" b="1" dirty="0" err="1" smtClean="0">
                <a:solidFill>
                  <a:srgbClr val="000000"/>
                </a:solidFill>
                <a:latin typeface="Times New Roman" panose="02020603050405020304" pitchFamily="18" charset="0"/>
                <a:ea typeface="隶书" pitchFamily="49" charset="-122"/>
                <a:cs typeface="Times New Roman" panose="02020603050405020304" pitchFamily="18" charset="0"/>
              </a:rPr>
              <a:t>i</a:t>
            </a:r>
            <a:r>
              <a:rPr lang="en-US" altLang="zh-CN" sz="2400" b="1" dirty="0" smtClean="0">
                <a:solidFill>
                  <a:srgbClr val="000000"/>
                </a:solidFill>
                <a:latin typeface="Times New Roman" panose="02020603050405020304" pitchFamily="18" charset="0"/>
                <a:ea typeface="隶书" pitchFamily="49" charset="-122"/>
                <a:cs typeface="Times New Roman" panose="02020603050405020304" pitchFamily="18" charset="0"/>
              </a:rPr>
              <a:t> </a:t>
            </a:r>
            <a:r>
              <a:rPr lang="en-US" altLang="zh-CN" sz="2400" b="1" dirty="0">
                <a:solidFill>
                  <a:srgbClr val="000000"/>
                </a:solidFill>
                <a:latin typeface="Times New Roman" panose="02020603050405020304" pitchFamily="18" charset="0"/>
                <a:ea typeface="隶书" pitchFamily="49" charset="-122"/>
                <a:cs typeface="Times New Roman" panose="02020603050405020304" pitchFamily="18" charset="0"/>
              </a:rPr>
              <a:t>= </a:t>
            </a:r>
            <a:r>
              <a:rPr lang="en-US" altLang="zh-CN" sz="2400" b="1" dirty="0" err="1" smtClean="0">
                <a:solidFill>
                  <a:srgbClr val="000000"/>
                </a:solidFill>
                <a:latin typeface="Times New Roman" panose="02020603050405020304" pitchFamily="18" charset="0"/>
                <a:ea typeface="隶书" pitchFamily="49" charset="-122"/>
                <a:cs typeface="Times New Roman" panose="02020603050405020304" pitchFamily="18" charset="0"/>
              </a:rPr>
              <a:t>L.length</a:t>
            </a:r>
            <a:r>
              <a:rPr lang="en-US" altLang="zh-CN" sz="2400" b="1" dirty="0" smtClean="0">
                <a:solidFill>
                  <a:srgbClr val="000000"/>
                </a:solidFill>
                <a:latin typeface="Times New Roman" panose="02020603050405020304" pitchFamily="18" charset="0"/>
                <a:ea typeface="隶书" pitchFamily="49" charset="-122"/>
                <a:cs typeface="Times New Roman" panose="02020603050405020304" pitchFamily="18" charset="0"/>
              </a:rPr>
              <a:t>/2;  </a:t>
            </a:r>
            <a:r>
              <a:rPr lang="en-US" altLang="zh-CN" sz="2400" b="1" dirty="0" err="1" smtClean="0">
                <a:solidFill>
                  <a:srgbClr val="000000"/>
                </a:solidFill>
                <a:latin typeface="Times New Roman" panose="02020603050405020304" pitchFamily="18" charset="0"/>
                <a:ea typeface="隶书" pitchFamily="49" charset="-122"/>
                <a:cs typeface="Times New Roman" panose="02020603050405020304" pitchFamily="18" charset="0"/>
              </a:rPr>
              <a:t>i</a:t>
            </a:r>
            <a:r>
              <a:rPr lang="en-US" altLang="zh-CN" sz="2400" b="1" dirty="0" smtClean="0">
                <a:solidFill>
                  <a:srgbClr val="000000"/>
                </a:solidFill>
                <a:latin typeface="Times New Roman" panose="02020603050405020304" pitchFamily="18" charset="0"/>
                <a:ea typeface="隶书" pitchFamily="49" charset="-122"/>
                <a:cs typeface="Times New Roman" panose="02020603050405020304" pitchFamily="18" charset="0"/>
              </a:rPr>
              <a:t>&gt;0; </a:t>
            </a:r>
            <a:r>
              <a:rPr lang="en-US" altLang="zh-CN" sz="2400" b="1" dirty="0" err="1" smtClean="0">
                <a:solidFill>
                  <a:srgbClr val="000000"/>
                </a:solidFill>
                <a:latin typeface="Times New Roman" panose="02020603050405020304" pitchFamily="18" charset="0"/>
                <a:ea typeface="隶书" pitchFamily="49" charset="-122"/>
                <a:cs typeface="Times New Roman" panose="02020603050405020304" pitchFamily="18" charset="0"/>
              </a:rPr>
              <a:t>i</a:t>
            </a:r>
            <a:r>
              <a:rPr lang="en-US" altLang="zh-CN" sz="2400" b="1" dirty="0" smtClean="0">
                <a:solidFill>
                  <a:srgbClr val="000000"/>
                </a:solidFill>
                <a:latin typeface="Times New Roman" panose="02020603050405020304" pitchFamily="18" charset="0"/>
                <a:ea typeface="隶书" pitchFamily="49" charset="-122"/>
                <a:cs typeface="Times New Roman" panose="02020603050405020304" pitchFamily="18" charset="0"/>
              </a:rPr>
              <a:t>--)</a:t>
            </a:r>
            <a:endParaRPr lang="zh-CN" altLang="en-US" sz="2400" b="1" dirty="0">
              <a:solidFill>
                <a:srgbClr val="000000"/>
              </a:solidFill>
              <a:latin typeface="Times New Roman" panose="02020603050405020304" pitchFamily="18" charset="0"/>
              <a:ea typeface="华文楷体" pitchFamily="2" charset="-122"/>
              <a:cs typeface="Times New Roman" panose="02020603050405020304" pitchFamily="18" charset="0"/>
            </a:endParaRPr>
          </a:p>
          <a:p>
            <a:pPr algn="l" eaLnBrk="1" hangingPunct="1">
              <a:spcBef>
                <a:spcPct val="5000"/>
              </a:spcBef>
              <a:buFont typeface="Wingdings" pitchFamily="2" charset="2"/>
              <a:buNone/>
            </a:pPr>
            <a:r>
              <a:rPr lang="zh-CN" altLang="en-US" sz="2400" b="1" dirty="0">
                <a:solidFill>
                  <a:srgbClr val="000000"/>
                </a:solidFill>
                <a:latin typeface="Times New Roman" panose="02020603050405020304" pitchFamily="18" charset="0"/>
                <a:ea typeface="隶书" pitchFamily="49" charset="-122"/>
                <a:cs typeface="Times New Roman" panose="02020603050405020304" pitchFamily="18" charset="0"/>
              </a:rPr>
              <a:t>            </a:t>
            </a:r>
            <a:r>
              <a:rPr lang="en-US" altLang="zh-CN" sz="2400" b="1" dirty="0" err="1" smtClean="0">
                <a:solidFill>
                  <a:srgbClr val="000000"/>
                </a:solidFill>
                <a:latin typeface="Times New Roman" panose="02020603050405020304" pitchFamily="18" charset="0"/>
                <a:ea typeface="隶书" pitchFamily="49" charset="-122"/>
                <a:cs typeface="Times New Roman" panose="02020603050405020304" pitchFamily="18" charset="0"/>
              </a:rPr>
              <a:t>percolateDown</a:t>
            </a:r>
            <a:r>
              <a:rPr lang="en-US" altLang="zh-CN" sz="2400" b="1" dirty="0" smtClean="0">
                <a:solidFill>
                  <a:srgbClr val="000000"/>
                </a:solidFill>
                <a:latin typeface="Times New Roman" panose="02020603050405020304" pitchFamily="18" charset="0"/>
                <a:ea typeface="隶书" pitchFamily="49" charset="-122"/>
                <a:cs typeface="Times New Roman" panose="02020603050405020304" pitchFamily="18" charset="0"/>
              </a:rPr>
              <a:t>(L, </a:t>
            </a:r>
            <a:r>
              <a:rPr lang="en-US" altLang="zh-CN" sz="2400" b="1" dirty="0" err="1" smtClean="0">
                <a:solidFill>
                  <a:srgbClr val="000000"/>
                </a:solidFill>
                <a:latin typeface="Times New Roman" panose="02020603050405020304" pitchFamily="18" charset="0"/>
                <a:ea typeface="隶书" pitchFamily="49" charset="-122"/>
                <a:cs typeface="Times New Roman" panose="02020603050405020304" pitchFamily="18" charset="0"/>
              </a:rPr>
              <a:t>i</a:t>
            </a:r>
            <a:r>
              <a:rPr lang="en-US" altLang="zh-CN" sz="2400" b="1" dirty="0" smtClean="0">
                <a:solidFill>
                  <a:srgbClr val="000000"/>
                </a:solidFill>
                <a:latin typeface="Times New Roman" panose="02020603050405020304" pitchFamily="18" charset="0"/>
                <a:ea typeface="隶书" pitchFamily="49" charset="-122"/>
                <a:cs typeface="Times New Roman" panose="02020603050405020304" pitchFamily="18" charset="0"/>
              </a:rPr>
              <a:t>)</a:t>
            </a:r>
            <a:r>
              <a:rPr lang="zh-CN" altLang="en-US" sz="2400" b="1" dirty="0" smtClean="0">
                <a:solidFill>
                  <a:srgbClr val="000000"/>
                </a:solidFill>
                <a:latin typeface="Times New Roman" panose="02020603050405020304" pitchFamily="18" charset="0"/>
                <a:ea typeface="隶书" pitchFamily="49" charset="-122"/>
                <a:cs typeface="Times New Roman" panose="02020603050405020304" pitchFamily="18" charset="0"/>
              </a:rPr>
              <a:t>；</a:t>
            </a:r>
            <a:endParaRPr lang="en-US" altLang="zh-CN" sz="2400" b="1" dirty="0" smtClean="0">
              <a:solidFill>
                <a:srgbClr val="000000"/>
              </a:solidFill>
              <a:latin typeface="Times New Roman" panose="02020603050405020304" pitchFamily="18" charset="0"/>
              <a:ea typeface="隶书" pitchFamily="49" charset="-122"/>
              <a:cs typeface="Times New Roman" panose="02020603050405020304" pitchFamily="18" charset="0"/>
            </a:endParaRPr>
          </a:p>
          <a:p>
            <a:pPr algn="l" eaLnBrk="1" hangingPunct="1">
              <a:spcBef>
                <a:spcPct val="5000"/>
              </a:spcBef>
              <a:buFont typeface="Wingdings" pitchFamily="2" charset="2"/>
              <a:buNone/>
            </a:pPr>
            <a:r>
              <a:rPr lang="en-US" altLang="zh-CN" sz="2400" b="1" dirty="0" smtClean="0">
                <a:solidFill>
                  <a:srgbClr val="000000"/>
                </a:solidFill>
                <a:latin typeface="Times New Roman" panose="02020603050405020304" pitchFamily="18" charset="0"/>
                <a:ea typeface="华文楷体" pitchFamily="2" charset="-122"/>
                <a:cs typeface="Times New Roman" panose="02020603050405020304" pitchFamily="18" charset="0"/>
              </a:rPr>
              <a:t>}</a:t>
            </a:r>
            <a:endParaRPr lang="zh-CN" altLang="en-US" sz="2400" b="1" dirty="0">
              <a:solidFill>
                <a:srgbClr val="000000"/>
              </a:solidFill>
              <a:latin typeface="Times New Roman" panose="02020603050405020304" pitchFamily="18" charset="0"/>
              <a:ea typeface="华文楷体" pitchFamily="2" charset="-122"/>
              <a:cs typeface="Times New Roman" panose="02020603050405020304" pitchFamily="18" charset="0"/>
            </a:endParaRPr>
          </a:p>
        </p:txBody>
      </p:sp>
      <p:sp>
        <p:nvSpPr>
          <p:cNvPr id="6" name="Text Box 2"/>
          <p:cNvSpPr txBox="1">
            <a:spLocks noChangeArrowheads="1"/>
          </p:cNvSpPr>
          <p:nvPr/>
        </p:nvSpPr>
        <p:spPr bwMode="auto">
          <a:xfrm>
            <a:off x="4391980" y="116632"/>
            <a:ext cx="3071565" cy="523220"/>
          </a:xfrm>
          <a:prstGeom prst="rect">
            <a:avLst/>
          </a:prstGeom>
          <a:noFill/>
          <a:ln w="9525">
            <a:noFill/>
            <a:miter lim="800000"/>
            <a:headEnd/>
            <a:tailEnd/>
          </a:ln>
          <a:effectLst/>
        </p:spPr>
        <p:txBody>
          <a:bodyPr wrap="square">
            <a:spAutoFit/>
          </a:bodyPr>
          <a:lstStyle/>
          <a:p>
            <a:pPr algn="l"/>
            <a:r>
              <a:rPr lang="zh-CN" altLang="en-US" sz="2800" b="1" dirty="0" smtClean="0">
                <a:solidFill>
                  <a:schemeClr val="tx1">
                    <a:lumMod val="60000"/>
                    <a:lumOff val="40000"/>
                  </a:schemeClr>
                </a:solidFill>
                <a:effectLst>
                  <a:outerShdw blurRad="38100" dist="38100" dir="2700000" algn="tl">
                    <a:srgbClr val="000000">
                      <a:alpha val="43137"/>
                    </a:srgbClr>
                  </a:outerShdw>
                </a:effectLst>
                <a:latin typeface="华文楷体" pitchFamily="2" charset="-122"/>
                <a:ea typeface="华文楷体" pitchFamily="2" charset="-122"/>
              </a:rPr>
              <a:t>自下而</a:t>
            </a:r>
            <a:r>
              <a:rPr lang="zh-CN" altLang="en-US" sz="2800" b="1" dirty="0">
                <a:solidFill>
                  <a:schemeClr val="tx1">
                    <a:lumMod val="60000"/>
                    <a:lumOff val="40000"/>
                  </a:schemeClr>
                </a:solidFill>
                <a:effectLst>
                  <a:outerShdw blurRad="38100" dist="38100" dir="2700000" algn="tl">
                    <a:srgbClr val="000000">
                      <a:alpha val="43137"/>
                    </a:srgbClr>
                  </a:outerShdw>
                </a:effectLst>
                <a:latin typeface="华文楷体" pitchFamily="2" charset="-122"/>
                <a:ea typeface="华文楷体" pitchFamily="2" charset="-122"/>
              </a:rPr>
              <a:t>上</a:t>
            </a:r>
            <a:r>
              <a:rPr lang="zh-CN" altLang="en-US" sz="2800" b="1" dirty="0" smtClean="0">
                <a:solidFill>
                  <a:schemeClr val="tx1">
                    <a:lumMod val="60000"/>
                    <a:lumOff val="40000"/>
                  </a:schemeClr>
                </a:solidFill>
                <a:effectLst>
                  <a:outerShdw blurRad="38100" dist="38100" dir="2700000" algn="tl">
                    <a:srgbClr val="000000">
                      <a:alpha val="43137"/>
                    </a:srgbClr>
                  </a:outerShdw>
                </a:effectLst>
                <a:latin typeface="华文楷体" pitchFamily="2" charset="-122"/>
                <a:ea typeface="华文楷体" pitchFamily="2" charset="-122"/>
              </a:rPr>
              <a:t>的下滤</a:t>
            </a:r>
            <a:endParaRPr lang="zh-CN" altLang="en-US" sz="2800" dirty="0">
              <a:solidFill>
                <a:schemeClr val="tx1">
                  <a:lumMod val="60000"/>
                  <a:lumOff val="40000"/>
                </a:schemeClr>
              </a:solidFill>
              <a:effectLst>
                <a:outerShdw blurRad="38100" dist="38100" dir="2700000" algn="tl">
                  <a:srgbClr val="000000">
                    <a:alpha val="43137"/>
                  </a:srgbClr>
                </a:outerShdw>
              </a:effectLst>
              <a:latin typeface="华文楷体" pitchFamily="2" charset="-122"/>
              <a:ea typeface="华文楷体" pitchFamily="2" charset="-122"/>
            </a:endParaRPr>
          </a:p>
        </p:txBody>
      </p:sp>
      <p:sp>
        <p:nvSpPr>
          <p:cNvPr id="7" name="文本框 6"/>
          <p:cNvSpPr txBox="1"/>
          <p:nvPr/>
        </p:nvSpPr>
        <p:spPr>
          <a:xfrm>
            <a:off x="4535137" y="3147421"/>
            <a:ext cx="4394399" cy="830997"/>
          </a:xfrm>
          <a:prstGeom prst="rect">
            <a:avLst/>
          </a:prstGeom>
          <a:noFill/>
        </p:spPr>
        <p:txBody>
          <a:bodyPr wrap="square" rtlCol="0">
            <a:spAutoFit/>
          </a:bodyPr>
          <a:lstStyle/>
          <a:p>
            <a:pPr algn="l"/>
            <a:r>
              <a:rPr lang="zh-CN" altLang="en-US" sz="2400" b="1" dirty="0" smtClean="0">
                <a:latin typeface="华文楷体" panose="02010600040101010101" pitchFamily="2" charset="-122"/>
                <a:ea typeface="华文楷体" panose="02010600040101010101" pitchFamily="2" charset="-122"/>
              </a:rPr>
              <a:t>每个内部节点所需调整时间正比于其高度而非深度</a:t>
            </a:r>
            <a:endParaRPr lang="zh-CN" altLang="en-US" sz="2400"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78183" y="3135117"/>
            <a:ext cx="4394399" cy="830997"/>
          </a:xfrm>
          <a:prstGeom prst="rect">
            <a:avLst/>
          </a:prstGeom>
          <a:noFill/>
        </p:spPr>
        <p:txBody>
          <a:bodyPr wrap="square" rtlCol="0">
            <a:spAutoFit/>
          </a:bodyPr>
          <a:lstStyle/>
          <a:p>
            <a:pPr algn="l"/>
            <a:r>
              <a:rPr lang="zh-CN" altLang="en-US" sz="2400" b="1" dirty="0" smtClean="0">
                <a:latin typeface="华文楷体" panose="02010600040101010101" pitchFamily="2" charset="-122"/>
                <a:ea typeface="华文楷体" panose="02010600040101010101" pitchFamily="2" charset="-122"/>
              </a:rPr>
              <a:t>每个节点所需调整时间正比于其深度</a:t>
            </a:r>
            <a:endParaRPr lang="zh-CN" altLang="en-US" sz="2400" b="1" dirty="0">
              <a:latin typeface="华文楷体" panose="02010600040101010101" pitchFamily="2" charset="-122"/>
              <a:ea typeface="华文楷体" panose="02010600040101010101" pitchFamily="2" charset="-122"/>
            </a:endParaRPr>
          </a:p>
        </p:txBody>
      </p:sp>
      <p:sp>
        <p:nvSpPr>
          <p:cNvPr id="9" name="文本框 8"/>
          <p:cNvSpPr txBox="1"/>
          <p:nvPr/>
        </p:nvSpPr>
        <p:spPr>
          <a:xfrm>
            <a:off x="179512" y="2461772"/>
            <a:ext cx="3964263" cy="461665"/>
          </a:xfrm>
          <a:prstGeom prst="rect">
            <a:avLst/>
          </a:prstGeom>
          <a:noFill/>
        </p:spPr>
        <p:txBody>
          <a:bodyPr wrap="square" rtlCol="0">
            <a:spAutoFit/>
          </a:bodyPr>
          <a:lstStyle/>
          <a:p>
            <a:r>
              <a:rPr lang="en-US" altLang="zh-CN" sz="2400" b="1" dirty="0" smtClean="0">
                <a:latin typeface="华文楷体" panose="02010600040101010101" pitchFamily="2" charset="-122"/>
                <a:ea typeface="华文楷体" panose="02010600040101010101" pitchFamily="2" charset="-122"/>
              </a:rPr>
              <a:t>O(</a:t>
            </a:r>
            <a:r>
              <a:rPr lang="en-US" altLang="zh-CN" sz="2400" b="1" dirty="0" err="1" smtClean="0">
                <a:latin typeface="华文楷体" panose="02010600040101010101" pitchFamily="2" charset="-122"/>
                <a:ea typeface="华文楷体" panose="02010600040101010101" pitchFamily="2" charset="-122"/>
              </a:rPr>
              <a:t>nlogn</a:t>
            </a:r>
            <a:r>
              <a:rPr lang="en-US" altLang="zh-CN" sz="2400" b="1" dirty="0" smtClean="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p:txBody>
      </p:sp>
      <p:sp>
        <p:nvSpPr>
          <p:cNvPr id="10" name="文本框 9"/>
          <p:cNvSpPr txBox="1"/>
          <p:nvPr/>
        </p:nvSpPr>
        <p:spPr>
          <a:xfrm>
            <a:off x="4917737" y="2485113"/>
            <a:ext cx="3964263" cy="461665"/>
          </a:xfrm>
          <a:prstGeom prst="rect">
            <a:avLst/>
          </a:prstGeom>
          <a:noFill/>
        </p:spPr>
        <p:txBody>
          <a:bodyPr wrap="square" rtlCol="0">
            <a:spAutoFit/>
          </a:bodyPr>
          <a:lstStyle/>
          <a:p>
            <a:r>
              <a:rPr lang="en-US" altLang="zh-CN" sz="2400" b="1" dirty="0" smtClean="0">
                <a:latin typeface="华文楷体" panose="02010600040101010101" pitchFamily="2" charset="-122"/>
                <a:ea typeface="华文楷体" panose="02010600040101010101" pitchFamily="2" charset="-122"/>
              </a:rPr>
              <a:t>O(n)</a:t>
            </a:r>
            <a:endParaRPr lang="zh-CN" altLang="en-US" sz="24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604706014"/>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 Box 2"/>
          <p:cNvSpPr txBox="1">
            <a:spLocks noChangeArrowheads="1"/>
          </p:cNvSpPr>
          <p:nvPr/>
        </p:nvSpPr>
        <p:spPr bwMode="auto">
          <a:xfrm>
            <a:off x="0" y="188640"/>
            <a:ext cx="8964488" cy="649858"/>
          </a:xfrm>
          <a:prstGeom prst="rect">
            <a:avLst/>
          </a:prstGeom>
          <a:noFill/>
          <a:ln w="9525">
            <a:noFill/>
            <a:miter lim="800000"/>
            <a:headEnd/>
            <a:tailEnd/>
          </a:ln>
          <a:effectLst/>
        </p:spPr>
        <p:txBody>
          <a:bodyPr wrap="square">
            <a:spAutoFit/>
          </a:bodyPr>
          <a:lstStyle/>
          <a:p>
            <a:pPr algn="l">
              <a:lnSpc>
                <a:spcPct val="120000"/>
              </a:lnSpc>
            </a:pPr>
            <a:r>
              <a:rPr lang="zh-CN" altLang="en-US" sz="3200" b="1" dirty="0" smtClean="0">
                <a:solidFill>
                  <a:srgbClr val="840C26"/>
                </a:solidFill>
                <a:latin typeface="华文楷体" pitchFamily="2" charset="-122"/>
                <a:ea typeface="华文楷体" pitchFamily="2" charset="-122"/>
              </a:rPr>
              <a:t>堆排序</a:t>
            </a:r>
            <a:endParaRPr lang="zh-CN" altLang="en-US" sz="3200" b="1" dirty="0" smtClean="0">
              <a:solidFill>
                <a:srgbClr val="000000"/>
              </a:solidFill>
              <a:latin typeface="华文楷体" pitchFamily="2" charset="-122"/>
              <a:ea typeface="华文楷体" pitchFamily="2" charset="-122"/>
            </a:endParaRPr>
          </a:p>
        </p:txBody>
      </p:sp>
      <p:pic>
        <p:nvPicPr>
          <p:cNvPr id="15" name="图片 14"/>
          <p:cNvPicPr>
            <a:picLocks noChangeAspect="1"/>
          </p:cNvPicPr>
          <p:nvPr/>
        </p:nvPicPr>
        <p:blipFill>
          <a:blip r:embed="rId3"/>
          <a:stretch>
            <a:fillRect/>
          </a:stretch>
        </p:blipFill>
        <p:spPr>
          <a:xfrm>
            <a:off x="1619926" y="1830436"/>
            <a:ext cx="5724636" cy="3398764"/>
          </a:xfrm>
          <a:prstGeom prst="rect">
            <a:avLst/>
          </a:prstGeom>
        </p:spPr>
      </p:pic>
      <p:pic>
        <p:nvPicPr>
          <p:cNvPr id="2" name="图片 1"/>
          <p:cNvPicPr>
            <a:picLocks noChangeAspect="1"/>
          </p:cNvPicPr>
          <p:nvPr/>
        </p:nvPicPr>
        <p:blipFill>
          <a:blip r:embed="rId4"/>
          <a:stretch>
            <a:fillRect/>
          </a:stretch>
        </p:blipFill>
        <p:spPr>
          <a:xfrm>
            <a:off x="1619925" y="3695179"/>
            <a:ext cx="5724637" cy="1498017"/>
          </a:xfrm>
          <a:prstGeom prst="rect">
            <a:avLst/>
          </a:prstGeom>
        </p:spPr>
      </p:pic>
      <p:sp>
        <p:nvSpPr>
          <p:cNvPr id="17" name="Text Box 2"/>
          <p:cNvSpPr txBox="1">
            <a:spLocks noChangeArrowheads="1"/>
          </p:cNvSpPr>
          <p:nvPr/>
        </p:nvSpPr>
        <p:spPr bwMode="auto">
          <a:xfrm>
            <a:off x="0" y="188640"/>
            <a:ext cx="8964488" cy="1274195"/>
          </a:xfrm>
          <a:prstGeom prst="rect">
            <a:avLst/>
          </a:prstGeom>
          <a:noFill/>
          <a:ln w="9525">
            <a:noFill/>
            <a:miter lim="800000"/>
            <a:headEnd/>
            <a:tailEnd/>
          </a:ln>
          <a:effectLst/>
        </p:spPr>
        <p:txBody>
          <a:bodyPr wrap="square">
            <a:spAutoFit/>
          </a:bodyPr>
          <a:lstStyle/>
          <a:p>
            <a:pPr algn="l">
              <a:lnSpc>
                <a:spcPct val="120000"/>
              </a:lnSpc>
            </a:pPr>
            <a:r>
              <a:rPr lang="zh-CN" altLang="en-US" sz="3200" b="1" dirty="0" smtClean="0">
                <a:solidFill>
                  <a:srgbClr val="840C26"/>
                </a:solidFill>
                <a:latin typeface="华文楷体" pitchFamily="2" charset="-122"/>
                <a:ea typeface="华文楷体" pitchFamily="2" charset="-122"/>
              </a:rPr>
              <a:t>堆排序</a:t>
            </a:r>
            <a:r>
              <a:rPr lang="zh-CN" altLang="en-US" sz="3200" b="1" dirty="0" smtClean="0">
                <a:solidFill>
                  <a:srgbClr val="000000"/>
                </a:solidFill>
                <a:latin typeface="华文楷体" pitchFamily="2" charset="-122"/>
                <a:ea typeface="华文楷体" pitchFamily="2" charset="-122"/>
              </a:rPr>
              <a:t>即是利用</a:t>
            </a:r>
            <a:r>
              <a:rPr lang="zh-CN" altLang="en-US" sz="3200" b="1" dirty="0" smtClean="0">
                <a:solidFill>
                  <a:srgbClr val="FF0000"/>
                </a:solidFill>
                <a:latin typeface="华文楷体" pitchFamily="2" charset="-122"/>
                <a:ea typeface="华文楷体" pitchFamily="2" charset="-122"/>
              </a:rPr>
              <a:t>堆的特性</a:t>
            </a:r>
            <a:r>
              <a:rPr lang="zh-CN" altLang="en-US" sz="3200" b="1" dirty="0" smtClean="0">
                <a:solidFill>
                  <a:srgbClr val="000000"/>
                </a:solidFill>
                <a:latin typeface="华文楷体" pitchFamily="2" charset="-122"/>
                <a:ea typeface="华文楷体" pitchFamily="2" charset="-122"/>
              </a:rPr>
              <a:t>，不断输出当前最小</a:t>
            </a:r>
            <a:r>
              <a:rPr lang="en-US" altLang="zh-CN" sz="3200" b="1" dirty="0" smtClean="0">
                <a:solidFill>
                  <a:srgbClr val="000000"/>
                </a:solidFill>
                <a:latin typeface="华文楷体" pitchFamily="2" charset="-122"/>
                <a:ea typeface="华文楷体" pitchFamily="2" charset="-122"/>
              </a:rPr>
              <a:t>(</a:t>
            </a:r>
            <a:r>
              <a:rPr lang="zh-CN" altLang="en-US" sz="3200" b="1" dirty="0" smtClean="0">
                <a:solidFill>
                  <a:srgbClr val="000000"/>
                </a:solidFill>
                <a:latin typeface="华文楷体" pitchFamily="2" charset="-122"/>
                <a:ea typeface="华文楷体" pitchFamily="2" charset="-122"/>
              </a:rPr>
              <a:t>大</a:t>
            </a:r>
            <a:r>
              <a:rPr lang="en-US" altLang="zh-CN" sz="3200" b="1" dirty="0" smtClean="0">
                <a:solidFill>
                  <a:srgbClr val="000000"/>
                </a:solidFill>
                <a:latin typeface="华文楷体" pitchFamily="2" charset="-122"/>
                <a:ea typeface="华文楷体" pitchFamily="2" charset="-122"/>
              </a:rPr>
              <a:t>)</a:t>
            </a:r>
            <a:r>
              <a:rPr lang="zh-CN" altLang="en-US" sz="3200" b="1" dirty="0" smtClean="0">
                <a:solidFill>
                  <a:srgbClr val="000000"/>
                </a:solidFill>
                <a:latin typeface="华文楷体" pitchFamily="2" charset="-122"/>
                <a:ea typeface="华文楷体" pitchFamily="2" charset="-122"/>
              </a:rPr>
              <a:t>值，从而实现对序列进行排序的一种排序方法。</a:t>
            </a:r>
          </a:p>
        </p:txBody>
      </p:sp>
    </p:spTree>
    <p:extLst>
      <p:ext uri="{BB962C8B-B14F-4D97-AF65-F5344CB8AC3E}">
        <p14:creationId xmlns:p14="http://schemas.microsoft.com/office/powerpoint/2010/main" val="3498083964"/>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 Box 5"/>
          <p:cNvSpPr txBox="1">
            <a:spLocks noChangeArrowheads="1"/>
          </p:cNvSpPr>
          <p:nvPr/>
        </p:nvSpPr>
        <p:spPr bwMode="auto">
          <a:xfrm>
            <a:off x="215516" y="476672"/>
            <a:ext cx="1502159" cy="683264"/>
          </a:xfrm>
          <a:prstGeom prst="rect">
            <a:avLst/>
          </a:prstGeom>
          <a:noFill/>
          <a:ln w="9525">
            <a:noFill/>
            <a:miter lim="800000"/>
            <a:headEnd/>
            <a:tailEnd/>
          </a:ln>
          <a:effectLst/>
        </p:spPr>
        <p:txBody>
          <a:bodyPr wrap="square">
            <a:spAutoFit/>
          </a:bodyPr>
          <a:lstStyle/>
          <a:p>
            <a:pPr algn="l">
              <a:lnSpc>
                <a:spcPct val="120000"/>
              </a:lnSpc>
            </a:pPr>
            <a:r>
              <a:rPr lang="zh-CN" altLang="en-US" sz="3200" b="1" dirty="0">
                <a:solidFill>
                  <a:srgbClr val="008784"/>
                </a:solidFill>
                <a:ea typeface="隶书" pitchFamily="49" charset="-122"/>
              </a:rPr>
              <a:t>例如：</a:t>
            </a:r>
            <a:endParaRPr lang="zh-CN" altLang="en-US" sz="3200" dirty="0"/>
          </a:p>
        </p:txBody>
      </p:sp>
      <p:sp>
        <p:nvSpPr>
          <p:cNvPr id="60" name="AutoShape 6"/>
          <p:cNvSpPr>
            <a:spLocks noChangeArrowheads="1"/>
          </p:cNvSpPr>
          <p:nvPr/>
        </p:nvSpPr>
        <p:spPr bwMode="auto">
          <a:xfrm>
            <a:off x="3733800" y="1766900"/>
            <a:ext cx="457200" cy="685800"/>
          </a:xfrm>
          <a:prstGeom prst="downArrow">
            <a:avLst>
              <a:gd name="adj1" fmla="val 50000"/>
              <a:gd name="adj2" fmla="val 37500"/>
            </a:avLst>
          </a:prstGeom>
          <a:solidFill>
            <a:schemeClr val="hlink"/>
          </a:solidFill>
          <a:ln w="9525">
            <a:solidFill>
              <a:schemeClr val="tx1"/>
            </a:solidFill>
            <a:miter lim="800000"/>
            <a:headEnd/>
            <a:tailEnd/>
          </a:ln>
          <a:effectLst/>
        </p:spPr>
        <p:txBody>
          <a:bodyPr vert="eaVert" wrap="none" anchor="ctr"/>
          <a:lstStyle/>
          <a:p>
            <a:endParaRPr lang="zh-CN" altLang="en-US"/>
          </a:p>
        </p:txBody>
      </p:sp>
      <p:sp>
        <p:nvSpPr>
          <p:cNvPr id="61" name="Text Box 7"/>
          <p:cNvSpPr txBox="1">
            <a:spLocks noChangeArrowheads="1"/>
          </p:cNvSpPr>
          <p:nvPr/>
        </p:nvSpPr>
        <p:spPr bwMode="auto">
          <a:xfrm>
            <a:off x="4441825" y="1735150"/>
            <a:ext cx="2111375" cy="584775"/>
          </a:xfrm>
          <a:prstGeom prst="rect">
            <a:avLst/>
          </a:prstGeom>
          <a:noFill/>
          <a:ln w="9525">
            <a:noFill/>
            <a:miter lim="800000"/>
            <a:headEnd/>
            <a:tailEnd/>
          </a:ln>
          <a:effectLst/>
        </p:spPr>
        <p:txBody>
          <a:bodyPr>
            <a:spAutoFit/>
          </a:bodyPr>
          <a:lstStyle/>
          <a:p>
            <a:pPr algn="l">
              <a:spcBef>
                <a:spcPct val="50000"/>
              </a:spcBef>
            </a:pPr>
            <a:r>
              <a:rPr lang="zh-CN" altLang="en-US" sz="3200" dirty="0">
                <a:solidFill>
                  <a:srgbClr val="0000FF"/>
                </a:solidFill>
                <a:ea typeface="隶书" pitchFamily="49" charset="-122"/>
              </a:rPr>
              <a:t>建大顶堆</a:t>
            </a:r>
            <a:endParaRPr lang="zh-CN" altLang="en-US" sz="3200" dirty="0"/>
          </a:p>
        </p:txBody>
      </p:sp>
      <p:sp>
        <p:nvSpPr>
          <p:cNvPr id="62" name="Text Box 8"/>
          <p:cNvSpPr txBox="1">
            <a:spLocks noChangeArrowheads="1"/>
          </p:cNvSpPr>
          <p:nvPr/>
        </p:nvSpPr>
        <p:spPr bwMode="auto">
          <a:xfrm>
            <a:off x="1115616" y="2376500"/>
            <a:ext cx="6664004" cy="584775"/>
          </a:xfrm>
          <a:prstGeom prst="rect">
            <a:avLst/>
          </a:prstGeom>
          <a:noFill/>
          <a:ln w="9525">
            <a:noFill/>
            <a:miter lim="800000"/>
            <a:headEnd/>
            <a:tailEnd/>
          </a:ln>
          <a:effectLst/>
        </p:spPr>
        <p:txBody>
          <a:bodyPr wrap="none">
            <a:spAutoFit/>
          </a:bodyPr>
          <a:lstStyle/>
          <a:p>
            <a:pPr algn="l"/>
            <a:r>
              <a:rPr lang="en-US" altLang="zh-CN" sz="3200" b="1" dirty="0">
                <a:solidFill>
                  <a:srgbClr val="003366"/>
                </a:solidFill>
              </a:rPr>
              <a:t>{ </a:t>
            </a:r>
            <a:r>
              <a:rPr lang="en-US" altLang="zh-CN" sz="3200" b="1" dirty="0">
                <a:solidFill>
                  <a:srgbClr val="FF0000"/>
                </a:solidFill>
              </a:rPr>
              <a:t>98,</a:t>
            </a:r>
            <a:r>
              <a:rPr lang="en-US" altLang="zh-CN" sz="3200" b="1" dirty="0">
                <a:solidFill>
                  <a:srgbClr val="003366"/>
                </a:solidFill>
              </a:rPr>
              <a:t> 81, 49, 73, 36, 27, 40, 55, 64, 12 }</a:t>
            </a:r>
            <a:endParaRPr lang="en-US" altLang="zh-CN" sz="3200" dirty="0"/>
          </a:p>
        </p:txBody>
      </p:sp>
      <p:sp>
        <p:nvSpPr>
          <p:cNvPr id="63" name="AutoShape 9"/>
          <p:cNvSpPr>
            <a:spLocks noChangeArrowheads="1"/>
          </p:cNvSpPr>
          <p:nvPr/>
        </p:nvSpPr>
        <p:spPr bwMode="auto">
          <a:xfrm>
            <a:off x="3733800" y="3062300"/>
            <a:ext cx="457200" cy="685800"/>
          </a:xfrm>
          <a:prstGeom prst="downArrow">
            <a:avLst>
              <a:gd name="adj1" fmla="val 50000"/>
              <a:gd name="adj2" fmla="val 37500"/>
            </a:avLst>
          </a:prstGeom>
          <a:solidFill>
            <a:schemeClr val="hlink"/>
          </a:solidFill>
          <a:ln w="9525">
            <a:solidFill>
              <a:schemeClr val="tx1"/>
            </a:solidFill>
            <a:miter lim="800000"/>
            <a:headEnd/>
            <a:tailEnd/>
          </a:ln>
          <a:effectLst/>
        </p:spPr>
        <p:txBody>
          <a:bodyPr vert="eaVert" wrap="none" anchor="ctr"/>
          <a:lstStyle/>
          <a:p>
            <a:endParaRPr lang="zh-CN" altLang="en-US"/>
          </a:p>
        </p:txBody>
      </p:sp>
      <p:sp>
        <p:nvSpPr>
          <p:cNvPr id="64" name="Text Box 10"/>
          <p:cNvSpPr txBox="1">
            <a:spLocks noChangeArrowheads="1"/>
          </p:cNvSpPr>
          <p:nvPr/>
        </p:nvSpPr>
        <p:spPr bwMode="auto">
          <a:xfrm>
            <a:off x="1115616" y="3748100"/>
            <a:ext cx="6664004" cy="584775"/>
          </a:xfrm>
          <a:prstGeom prst="rect">
            <a:avLst/>
          </a:prstGeom>
          <a:noFill/>
          <a:ln w="9525">
            <a:noFill/>
            <a:miter lim="800000"/>
            <a:headEnd/>
            <a:tailEnd/>
          </a:ln>
          <a:effectLst/>
        </p:spPr>
        <p:txBody>
          <a:bodyPr wrap="none">
            <a:spAutoFit/>
          </a:bodyPr>
          <a:lstStyle/>
          <a:p>
            <a:pPr algn="l"/>
            <a:r>
              <a:rPr lang="en-US" altLang="zh-CN" sz="3200" b="1" dirty="0">
                <a:solidFill>
                  <a:srgbClr val="003366"/>
                </a:solidFill>
              </a:rPr>
              <a:t>{ </a:t>
            </a:r>
            <a:r>
              <a:rPr lang="en-US" altLang="zh-CN" sz="3200" b="1" dirty="0">
                <a:solidFill>
                  <a:srgbClr val="990000"/>
                </a:solidFill>
              </a:rPr>
              <a:t>12,</a:t>
            </a:r>
            <a:r>
              <a:rPr lang="en-US" altLang="zh-CN" sz="3200" b="1" dirty="0">
                <a:solidFill>
                  <a:srgbClr val="003366"/>
                </a:solidFill>
              </a:rPr>
              <a:t> 81, 49, 73, 36, 27, 40, 55, 64</a:t>
            </a:r>
            <a:r>
              <a:rPr lang="en-US" altLang="zh-CN" sz="3200" b="1" dirty="0">
                <a:solidFill>
                  <a:srgbClr val="009999"/>
                </a:solidFill>
              </a:rPr>
              <a:t>, 98</a:t>
            </a:r>
            <a:r>
              <a:rPr lang="en-US" altLang="zh-CN" sz="3200" b="1" dirty="0">
                <a:solidFill>
                  <a:srgbClr val="003366"/>
                </a:solidFill>
              </a:rPr>
              <a:t> }</a:t>
            </a:r>
            <a:endParaRPr lang="en-US" altLang="zh-CN" sz="3200" dirty="0"/>
          </a:p>
        </p:txBody>
      </p:sp>
      <p:sp>
        <p:nvSpPr>
          <p:cNvPr id="65" name="Text Box 11"/>
          <p:cNvSpPr txBox="1">
            <a:spLocks noChangeArrowheads="1"/>
          </p:cNvSpPr>
          <p:nvPr/>
        </p:nvSpPr>
        <p:spPr bwMode="auto">
          <a:xfrm>
            <a:off x="4479925" y="3030550"/>
            <a:ext cx="2646878" cy="584775"/>
          </a:xfrm>
          <a:prstGeom prst="rect">
            <a:avLst/>
          </a:prstGeom>
          <a:noFill/>
          <a:ln w="9525">
            <a:noFill/>
            <a:miter lim="800000"/>
            <a:headEnd/>
            <a:tailEnd/>
          </a:ln>
          <a:effectLst/>
        </p:spPr>
        <p:txBody>
          <a:bodyPr wrap="none">
            <a:spAutoFit/>
          </a:bodyPr>
          <a:lstStyle/>
          <a:p>
            <a:pPr algn="l"/>
            <a:r>
              <a:rPr lang="zh-CN" altLang="en-US" sz="3200" dirty="0">
                <a:solidFill>
                  <a:srgbClr val="0000FF"/>
                </a:solidFill>
                <a:latin typeface="隶书" pitchFamily="49" charset="-122"/>
                <a:ea typeface="隶书" pitchFamily="49" charset="-122"/>
              </a:rPr>
              <a:t>交换 </a:t>
            </a:r>
            <a:r>
              <a:rPr lang="en-US" altLang="zh-CN" sz="3200" b="1" dirty="0">
                <a:solidFill>
                  <a:srgbClr val="0000FF"/>
                </a:solidFill>
                <a:latin typeface="Times New Roman" pitchFamily="18" charset="0"/>
                <a:ea typeface="华文楷体" pitchFamily="2" charset="-122"/>
                <a:cs typeface="Times New Roman" pitchFamily="18" charset="0"/>
              </a:rPr>
              <a:t>98 </a:t>
            </a:r>
            <a:r>
              <a:rPr lang="zh-CN" altLang="en-US" sz="3200" b="1" dirty="0">
                <a:solidFill>
                  <a:srgbClr val="0000FF"/>
                </a:solidFill>
                <a:latin typeface="Times New Roman" pitchFamily="18" charset="0"/>
                <a:ea typeface="华文楷体" pitchFamily="2" charset="-122"/>
                <a:cs typeface="Times New Roman" pitchFamily="18" charset="0"/>
              </a:rPr>
              <a:t>和 </a:t>
            </a:r>
            <a:r>
              <a:rPr lang="en-US" altLang="zh-CN" sz="3200" b="1" dirty="0">
                <a:solidFill>
                  <a:srgbClr val="0000FF"/>
                </a:solidFill>
                <a:latin typeface="Times New Roman" pitchFamily="18" charset="0"/>
                <a:ea typeface="华文楷体" pitchFamily="2" charset="-122"/>
                <a:cs typeface="Times New Roman" pitchFamily="18" charset="0"/>
              </a:rPr>
              <a:t>12</a:t>
            </a:r>
            <a:endParaRPr lang="en-US" altLang="zh-CN" sz="3200" b="1" dirty="0">
              <a:latin typeface="Times New Roman" pitchFamily="18" charset="0"/>
              <a:ea typeface="华文楷体" pitchFamily="2" charset="-122"/>
              <a:cs typeface="Times New Roman" pitchFamily="18" charset="0"/>
            </a:endParaRPr>
          </a:p>
        </p:txBody>
      </p:sp>
      <p:sp>
        <p:nvSpPr>
          <p:cNvPr id="66" name="AutoShape 12"/>
          <p:cNvSpPr>
            <a:spLocks noChangeArrowheads="1"/>
          </p:cNvSpPr>
          <p:nvPr/>
        </p:nvSpPr>
        <p:spPr bwMode="auto">
          <a:xfrm>
            <a:off x="3733800" y="4357700"/>
            <a:ext cx="457200" cy="685800"/>
          </a:xfrm>
          <a:prstGeom prst="downArrow">
            <a:avLst>
              <a:gd name="adj1" fmla="val 50000"/>
              <a:gd name="adj2" fmla="val 37500"/>
            </a:avLst>
          </a:prstGeom>
          <a:solidFill>
            <a:schemeClr val="hlink"/>
          </a:solidFill>
          <a:ln w="9525">
            <a:solidFill>
              <a:schemeClr val="tx1"/>
            </a:solidFill>
            <a:miter lim="800000"/>
            <a:headEnd/>
            <a:tailEnd/>
          </a:ln>
          <a:effectLst/>
        </p:spPr>
        <p:txBody>
          <a:bodyPr vert="eaVert" wrap="none" anchor="ctr"/>
          <a:lstStyle/>
          <a:p>
            <a:endParaRPr lang="zh-CN" altLang="en-US"/>
          </a:p>
        </p:txBody>
      </p:sp>
      <p:sp>
        <p:nvSpPr>
          <p:cNvPr id="67" name="Text Box 13"/>
          <p:cNvSpPr txBox="1">
            <a:spLocks noChangeArrowheads="1"/>
          </p:cNvSpPr>
          <p:nvPr/>
        </p:nvSpPr>
        <p:spPr bwMode="auto">
          <a:xfrm>
            <a:off x="4556125" y="4325950"/>
            <a:ext cx="3467616" cy="584775"/>
          </a:xfrm>
          <a:prstGeom prst="rect">
            <a:avLst/>
          </a:prstGeom>
          <a:noFill/>
          <a:ln w="9525">
            <a:noFill/>
            <a:miter lim="800000"/>
            <a:headEnd/>
            <a:tailEnd/>
          </a:ln>
          <a:effectLst/>
        </p:spPr>
        <p:txBody>
          <a:bodyPr wrap="none">
            <a:spAutoFit/>
          </a:bodyPr>
          <a:lstStyle/>
          <a:p>
            <a:pPr algn="l"/>
            <a:r>
              <a:rPr lang="zh-CN" altLang="zh-CN" sz="3200" dirty="0">
                <a:solidFill>
                  <a:srgbClr val="0000FF"/>
                </a:solidFill>
                <a:ea typeface="隶书" pitchFamily="49" charset="-122"/>
              </a:rPr>
              <a:t>重新调整为大顶堆</a:t>
            </a:r>
            <a:endParaRPr lang="zh-CN" altLang="en-US" sz="3200" dirty="0"/>
          </a:p>
        </p:txBody>
      </p:sp>
      <p:sp>
        <p:nvSpPr>
          <p:cNvPr id="68" name="Text Box 14"/>
          <p:cNvSpPr txBox="1">
            <a:spLocks noChangeArrowheads="1"/>
          </p:cNvSpPr>
          <p:nvPr/>
        </p:nvSpPr>
        <p:spPr bwMode="auto">
          <a:xfrm>
            <a:off x="1115616" y="5087950"/>
            <a:ext cx="6719143" cy="584775"/>
          </a:xfrm>
          <a:prstGeom prst="rect">
            <a:avLst/>
          </a:prstGeom>
          <a:noFill/>
          <a:ln w="9525">
            <a:noFill/>
            <a:miter lim="800000"/>
            <a:headEnd/>
            <a:tailEnd/>
          </a:ln>
          <a:effectLst/>
        </p:spPr>
        <p:txBody>
          <a:bodyPr wrap="square">
            <a:spAutoFit/>
          </a:bodyPr>
          <a:lstStyle/>
          <a:p>
            <a:pPr algn="l">
              <a:spcBef>
                <a:spcPct val="50000"/>
              </a:spcBef>
            </a:pPr>
            <a:r>
              <a:rPr lang="en-US" altLang="zh-CN" sz="3200" b="1" dirty="0">
                <a:solidFill>
                  <a:srgbClr val="003366"/>
                </a:solidFill>
              </a:rPr>
              <a:t>{ </a:t>
            </a:r>
            <a:r>
              <a:rPr lang="en-US" altLang="zh-CN" sz="3200" b="1" dirty="0">
                <a:solidFill>
                  <a:srgbClr val="FF0000"/>
                </a:solidFill>
              </a:rPr>
              <a:t>81,</a:t>
            </a:r>
            <a:r>
              <a:rPr lang="en-US" altLang="zh-CN" sz="3200" b="1" dirty="0">
                <a:solidFill>
                  <a:srgbClr val="003366"/>
                </a:solidFill>
              </a:rPr>
              <a:t> 73, 49, 64, 36, 27, 40, 55, 12</a:t>
            </a:r>
            <a:r>
              <a:rPr lang="en-US" altLang="zh-CN" sz="3200" b="1" dirty="0">
                <a:solidFill>
                  <a:srgbClr val="009999"/>
                </a:solidFill>
              </a:rPr>
              <a:t>, 98</a:t>
            </a:r>
            <a:r>
              <a:rPr lang="en-US" altLang="zh-CN" sz="3200" b="1" dirty="0">
                <a:solidFill>
                  <a:srgbClr val="003366"/>
                </a:solidFill>
              </a:rPr>
              <a:t> }</a:t>
            </a:r>
            <a:endParaRPr lang="en-US" altLang="zh-CN" sz="3200" dirty="0"/>
          </a:p>
        </p:txBody>
      </p:sp>
      <p:sp>
        <p:nvSpPr>
          <p:cNvPr id="69" name="Rectangle 15"/>
          <p:cNvSpPr>
            <a:spLocks noChangeArrowheads="1"/>
          </p:cNvSpPr>
          <p:nvPr/>
        </p:nvSpPr>
        <p:spPr bwMode="auto">
          <a:xfrm>
            <a:off x="1143000" y="1081100"/>
            <a:ext cx="6664004" cy="584775"/>
          </a:xfrm>
          <a:prstGeom prst="rect">
            <a:avLst/>
          </a:prstGeom>
          <a:noFill/>
          <a:ln w="9525">
            <a:noFill/>
            <a:miter lim="800000"/>
            <a:headEnd/>
            <a:tailEnd/>
          </a:ln>
          <a:effectLst/>
        </p:spPr>
        <p:txBody>
          <a:bodyPr wrap="none">
            <a:spAutoFit/>
          </a:bodyPr>
          <a:lstStyle/>
          <a:p>
            <a:pPr algn="l"/>
            <a:r>
              <a:rPr lang="en-US" altLang="zh-CN" sz="3200" b="1" dirty="0">
                <a:solidFill>
                  <a:srgbClr val="003366"/>
                </a:solidFill>
                <a:ea typeface="楷体_GB2312" pitchFamily="49" charset="-122"/>
              </a:rPr>
              <a:t>{ 40, 55, 49, 73, 12, 27, 98, 81, 64, 36 }</a:t>
            </a:r>
            <a:endParaRPr lang="en-US" altLang="zh-CN" sz="3200" dirty="0">
              <a:ea typeface="楷体_GB2312" pitchFamily="49" charset="-122"/>
            </a:endParaRPr>
          </a:p>
        </p:txBody>
      </p:sp>
      <p:sp>
        <p:nvSpPr>
          <p:cNvPr id="70" name="Text Box 16"/>
          <p:cNvSpPr txBox="1">
            <a:spLocks noChangeArrowheads="1"/>
          </p:cNvSpPr>
          <p:nvPr/>
        </p:nvSpPr>
        <p:spPr bwMode="auto">
          <a:xfrm>
            <a:off x="1676400" y="4357700"/>
            <a:ext cx="1826141" cy="584775"/>
          </a:xfrm>
          <a:prstGeom prst="rect">
            <a:avLst/>
          </a:prstGeom>
          <a:noFill/>
          <a:ln w="9525">
            <a:noFill/>
            <a:miter lim="800000"/>
            <a:headEnd/>
            <a:tailEnd/>
          </a:ln>
          <a:effectLst/>
        </p:spPr>
        <p:txBody>
          <a:bodyPr wrap="none">
            <a:spAutoFit/>
          </a:bodyPr>
          <a:lstStyle/>
          <a:p>
            <a:pPr algn="l"/>
            <a:r>
              <a:rPr lang="zh-CN" altLang="zh-CN" sz="3200" dirty="0">
                <a:solidFill>
                  <a:srgbClr val="0000FF"/>
                </a:solidFill>
                <a:ea typeface="隶书" pitchFamily="49" charset="-122"/>
              </a:rPr>
              <a:t>经过筛选</a:t>
            </a:r>
            <a:endParaRPr lang="zh-CN" altLang="en-US" sz="3200" dirty="0"/>
          </a:p>
        </p:txBody>
      </p:sp>
    </p:spTree>
    <p:extLst>
      <p:ext uri="{BB962C8B-B14F-4D97-AF65-F5344CB8AC3E}">
        <p14:creationId xmlns:p14="http://schemas.microsoft.com/office/powerpoint/2010/main" val="20519015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up)">
                                      <p:cBhvr>
                                        <p:cTn id="7" dur="500"/>
                                        <p:tgtEl>
                                          <p:spTgt spid="6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up)">
                                      <p:cBhvr>
                                        <p:cTn id="11" dur="500"/>
                                        <p:tgtEl>
                                          <p:spTgt spid="6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wipe(left)">
                                      <p:cBhvr>
                                        <p:cTn id="16" dur="500"/>
                                        <p:tgtEl>
                                          <p:spTgt spid="6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wipe(up)">
                                      <p:cBhvr>
                                        <p:cTn id="21" dur="500"/>
                                        <p:tgtEl>
                                          <p:spTgt spid="65"/>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wipe(up)">
                                      <p:cBhvr>
                                        <p:cTn id="25" dur="500"/>
                                        <p:tgtEl>
                                          <p:spTgt spid="6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4"/>
                                        </p:tgtEl>
                                        <p:attrNameLst>
                                          <p:attrName>style.visibility</p:attrName>
                                        </p:attrNameLst>
                                      </p:cBhvr>
                                      <p:to>
                                        <p:strVal val="visible"/>
                                      </p:to>
                                    </p:set>
                                    <p:animEffect transition="in" filter="wipe(left)">
                                      <p:cBhvr>
                                        <p:cTn id="30" dur="500"/>
                                        <p:tgtEl>
                                          <p:spTgt spid="6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wipe(up)">
                                      <p:cBhvr>
                                        <p:cTn id="35" dur="500"/>
                                        <p:tgtEl>
                                          <p:spTgt spid="70"/>
                                        </p:tgtEl>
                                      </p:cBhvr>
                                    </p:animEffect>
                                  </p:childTnLst>
                                </p:cTn>
                              </p:par>
                            </p:childTnLst>
                          </p:cTn>
                        </p:par>
                        <p:par>
                          <p:cTn id="36" fill="hold">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67"/>
                                        </p:tgtEl>
                                        <p:attrNameLst>
                                          <p:attrName>style.visibility</p:attrName>
                                        </p:attrNameLst>
                                      </p:cBhvr>
                                      <p:to>
                                        <p:strVal val="visible"/>
                                      </p:to>
                                    </p:set>
                                    <p:animEffect transition="in" filter="wipe(up)">
                                      <p:cBhvr>
                                        <p:cTn id="39" dur="500"/>
                                        <p:tgtEl>
                                          <p:spTgt spid="67"/>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wipe(up)">
                                      <p:cBhvr>
                                        <p:cTn id="43" dur="500"/>
                                        <p:tgtEl>
                                          <p:spTgt spid="6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wipe(left)">
                                      <p:cBhvr>
                                        <p:cTn id="48"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1" grpId="0" autoUpdateAnimBg="0"/>
      <p:bldP spid="62" grpId="0" autoUpdateAnimBg="0"/>
      <p:bldP spid="63" grpId="0" animBg="1"/>
      <p:bldP spid="64" grpId="0" autoUpdateAnimBg="0"/>
      <p:bldP spid="65" grpId="0" autoUpdateAnimBg="0"/>
      <p:bldP spid="66" grpId="0" animBg="1"/>
      <p:bldP spid="67" grpId="0" autoUpdateAnimBg="0"/>
      <p:bldP spid="68" grpId="0" autoUpdateAnimBg="0"/>
      <p:bldP spid="70"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3"/>
          <p:cNvSpPr txBox="1">
            <a:spLocks noChangeArrowheads="1"/>
          </p:cNvSpPr>
          <p:nvPr/>
        </p:nvSpPr>
        <p:spPr bwMode="auto">
          <a:xfrm>
            <a:off x="575556" y="1052736"/>
            <a:ext cx="4427815" cy="4875181"/>
          </a:xfrm>
          <a:prstGeom prst="rect">
            <a:avLst/>
          </a:prstGeom>
          <a:noFill/>
          <a:ln w="9525">
            <a:noFill/>
            <a:miter lim="800000"/>
            <a:headEnd/>
            <a:tailEnd/>
          </a:ln>
          <a:effectLst/>
        </p:spPr>
        <p:txBody>
          <a:bodyPr wrap="none">
            <a:spAutoFit/>
          </a:bodyPr>
          <a:lstStyle/>
          <a:p>
            <a:pPr algn="l">
              <a:lnSpc>
                <a:spcPct val="115000"/>
              </a:lnSpc>
            </a:pPr>
            <a:r>
              <a:rPr lang="en-US" altLang="zh-CN" sz="2800" b="1" dirty="0">
                <a:solidFill>
                  <a:srgbClr val="000000"/>
                </a:solidFill>
                <a:latin typeface="Times New Roman" pitchFamily="18" charset="0"/>
                <a:ea typeface="华文楷体" pitchFamily="2" charset="-122"/>
                <a:cs typeface="Times New Roman" pitchFamily="18" charset="0"/>
              </a:rPr>
              <a:t>void</a:t>
            </a:r>
            <a:r>
              <a:rPr lang="en-US" altLang="zh-CN" sz="2800" dirty="0">
                <a:solidFill>
                  <a:srgbClr val="000000"/>
                </a:solidFill>
                <a:latin typeface="Times New Roman" pitchFamily="18" charset="0"/>
                <a:ea typeface="华文楷体" pitchFamily="2" charset="-122"/>
                <a:cs typeface="Times New Roman" pitchFamily="18" charset="0"/>
              </a:rPr>
              <a:t> </a:t>
            </a:r>
            <a:r>
              <a:rPr lang="en-US" altLang="zh-CN" sz="2800" dirty="0" err="1">
                <a:solidFill>
                  <a:srgbClr val="000000"/>
                </a:solidFill>
                <a:latin typeface="Times New Roman" pitchFamily="18" charset="0"/>
                <a:ea typeface="华文楷体" pitchFamily="2" charset="-122"/>
                <a:cs typeface="Times New Roman" pitchFamily="18" charset="0"/>
              </a:rPr>
              <a:t>HeapSort</a:t>
            </a:r>
            <a:r>
              <a:rPr lang="en-US" altLang="zh-CN" sz="2800" dirty="0">
                <a:solidFill>
                  <a:srgbClr val="000000"/>
                </a:solidFill>
                <a:latin typeface="Times New Roman" pitchFamily="18" charset="0"/>
                <a:ea typeface="华文楷体" pitchFamily="2" charset="-122"/>
                <a:cs typeface="Times New Roman" pitchFamily="18" charset="0"/>
              </a:rPr>
              <a:t> </a:t>
            </a:r>
            <a:r>
              <a:rPr lang="en-US" altLang="zh-CN" sz="2800" dirty="0" smtClean="0">
                <a:solidFill>
                  <a:srgbClr val="000000"/>
                </a:solidFill>
                <a:latin typeface="Times New Roman" pitchFamily="18" charset="0"/>
                <a:ea typeface="华文楷体" pitchFamily="2" charset="-122"/>
                <a:cs typeface="Times New Roman" pitchFamily="18" charset="0"/>
              </a:rPr>
              <a:t>(</a:t>
            </a:r>
            <a:r>
              <a:rPr lang="en-US" altLang="zh-CN" sz="2800" b="1" dirty="0" err="1">
                <a:solidFill>
                  <a:srgbClr val="000000"/>
                </a:solidFill>
                <a:latin typeface="Times New Roman" panose="02020603050405020304" pitchFamily="18" charset="0"/>
                <a:ea typeface="华文楷体" pitchFamily="2" charset="-122"/>
                <a:cs typeface="Times New Roman" panose="02020603050405020304" pitchFamily="18" charset="0"/>
              </a:rPr>
              <a:t>Sqlist</a:t>
            </a:r>
            <a:r>
              <a:rPr lang="en-US" altLang="zh-CN" sz="2800" b="1" dirty="0">
                <a:solidFill>
                  <a:srgbClr val="000000"/>
                </a:solidFill>
                <a:latin typeface="Times New Roman" panose="02020603050405020304" pitchFamily="18" charset="0"/>
                <a:ea typeface="华文楷体" pitchFamily="2" charset="-122"/>
                <a:cs typeface="Times New Roman" panose="02020603050405020304" pitchFamily="18" charset="0"/>
              </a:rPr>
              <a:t> &amp;L</a:t>
            </a:r>
            <a:r>
              <a:rPr lang="en-US" altLang="zh-CN" sz="2800" dirty="0" smtClean="0">
                <a:solidFill>
                  <a:srgbClr val="000000"/>
                </a:solidFill>
                <a:latin typeface="Times New Roman" pitchFamily="18" charset="0"/>
                <a:ea typeface="华文楷体" pitchFamily="2" charset="-122"/>
                <a:cs typeface="Times New Roman" pitchFamily="18" charset="0"/>
              </a:rPr>
              <a:t> </a:t>
            </a:r>
            <a:r>
              <a:rPr lang="en-US" altLang="zh-CN" sz="2800" dirty="0">
                <a:solidFill>
                  <a:srgbClr val="000000"/>
                </a:solidFill>
                <a:latin typeface="Times New Roman" pitchFamily="18" charset="0"/>
                <a:ea typeface="华文楷体" pitchFamily="2" charset="-122"/>
                <a:cs typeface="Times New Roman" pitchFamily="18" charset="0"/>
              </a:rPr>
              <a:t>) </a:t>
            </a:r>
            <a:r>
              <a:rPr lang="en-US" altLang="zh-CN" sz="2800" b="1" dirty="0">
                <a:solidFill>
                  <a:srgbClr val="000000"/>
                </a:solidFill>
                <a:latin typeface="Times New Roman" pitchFamily="18" charset="0"/>
                <a:ea typeface="华文楷体" pitchFamily="2" charset="-122"/>
                <a:cs typeface="Times New Roman" pitchFamily="18" charset="0"/>
              </a:rPr>
              <a:t>{</a:t>
            </a:r>
            <a:endParaRPr lang="en-US" altLang="zh-CN" sz="2800" dirty="0">
              <a:solidFill>
                <a:srgbClr val="000000"/>
              </a:solidFill>
              <a:latin typeface="Times New Roman" pitchFamily="18" charset="0"/>
              <a:ea typeface="华文楷体" pitchFamily="2" charset="-122"/>
              <a:cs typeface="Times New Roman" pitchFamily="18" charset="0"/>
            </a:endParaRPr>
          </a:p>
          <a:p>
            <a:pPr algn="l">
              <a:lnSpc>
                <a:spcPct val="115000"/>
              </a:lnSpc>
            </a:pPr>
            <a:r>
              <a:rPr lang="en-US" altLang="zh-CN" sz="2800" dirty="0">
                <a:solidFill>
                  <a:srgbClr val="000000"/>
                </a:solidFill>
                <a:latin typeface="Times New Roman" pitchFamily="18" charset="0"/>
                <a:ea typeface="华文楷体" pitchFamily="2" charset="-122"/>
                <a:cs typeface="Times New Roman" pitchFamily="18" charset="0"/>
              </a:rPr>
              <a:t>  </a:t>
            </a:r>
            <a:r>
              <a:rPr lang="en-US" altLang="zh-CN" sz="2400" dirty="0">
                <a:solidFill>
                  <a:srgbClr val="000000"/>
                </a:solidFill>
                <a:latin typeface="Times New Roman" pitchFamily="18" charset="0"/>
                <a:ea typeface="华文楷体" pitchFamily="2" charset="-122"/>
                <a:cs typeface="Times New Roman" pitchFamily="18" charset="0"/>
              </a:rPr>
              <a:t>// </a:t>
            </a:r>
            <a:r>
              <a:rPr lang="zh-CN" altLang="en-US" sz="2400" dirty="0">
                <a:solidFill>
                  <a:srgbClr val="000000"/>
                </a:solidFill>
                <a:latin typeface="Times New Roman" pitchFamily="18" charset="0"/>
                <a:ea typeface="华文楷体" pitchFamily="2" charset="-122"/>
                <a:cs typeface="Times New Roman" pitchFamily="18" charset="0"/>
              </a:rPr>
              <a:t>对顺序表 </a:t>
            </a:r>
            <a:r>
              <a:rPr lang="en-US" altLang="zh-CN" sz="2400" dirty="0" smtClean="0">
                <a:solidFill>
                  <a:srgbClr val="000000"/>
                </a:solidFill>
                <a:latin typeface="Times New Roman" pitchFamily="18" charset="0"/>
                <a:ea typeface="华文楷体" pitchFamily="2" charset="-122"/>
                <a:cs typeface="Times New Roman" pitchFamily="18" charset="0"/>
              </a:rPr>
              <a:t>L</a:t>
            </a:r>
            <a:r>
              <a:rPr lang="zh-CN" altLang="en-US" sz="2400" dirty="0" smtClean="0">
                <a:solidFill>
                  <a:srgbClr val="000000"/>
                </a:solidFill>
                <a:latin typeface="Times New Roman" pitchFamily="18" charset="0"/>
                <a:ea typeface="华文楷体" pitchFamily="2" charset="-122"/>
                <a:cs typeface="Times New Roman" pitchFamily="18" charset="0"/>
              </a:rPr>
              <a:t>进行</a:t>
            </a:r>
            <a:r>
              <a:rPr lang="zh-CN" altLang="en-US" sz="2400" dirty="0">
                <a:solidFill>
                  <a:srgbClr val="000000"/>
                </a:solidFill>
                <a:latin typeface="Times New Roman" pitchFamily="18" charset="0"/>
                <a:ea typeface="华文楷体" pitchFamily="2" charset="-122"/>
                <a:cs typeface="Times New Roman" pitchFamily="18" charset="0"/>
              </a:rPr>
              <a:t>堆排序</a:t>
            </a:r>
          </a:p>
          <a:p>
            <a:pPr algn="l">
              <a:lnSpc>
                <a:spcPct val="110000"/>
              </a:lnSpc>
            </a:pPr>
            <a:endParaRPr lang="zh-CN" altLang="en-US" sz="2800" dirty="0">
              <a:solidFill>
                <a:srgbClr val="990000"/>
              </a:solidFill>
              <a:latin typeface="Times New Roman" pitchFamily="18" charset="0"/>
              <a:ea typeface="华文楷体" pitchFamily="2" charset="-122"/>
              <a:cs typeface="Times New Roman" pitchFamily="18" charset="0"/>
            </a:endParaRPr>
          </a:p>
          <a:p>
            <a:pPr algn="l">
              <a:lnSpc>
                <a:spcPct val="110000"/>
              </a:lnSpc>
            </a:pPr>
            <a:endParaRPr lang="zh-CN" altLang="en-US" sz="2800" dirty="0">
              <a:solidFill>
                <a:srgbClr val="990000"/>
              </a:solidFill>
              <a:latin typeface="Times New Roman" pitchFamily="18" charset="0"/>
              <a:ea typeface="华文楷体" pitchFamily="2" charset="-122"/>
              <a:cs typeface="Times New Roman" pitchFamily="18" charset="0"/>
            </a:endParaRPr>
          </a:p>
          <a:p>
            <a:pPr algn="l">
              <a:lnSpc>
                <a:spcPct val="110000"/>
              </a:lnSpc>
            </a:pPr>
            <a:endParaRPr lang="zh-CN" altLang="en-US" sz="2800" dirty="0">
              <a:solidFill>
                <a:srgbClr val="990000"/>
              </a:solidFill>
              <a:latin typeface="Times New Roman" pitchFamily="18" charset="0"/>
              <a:ea typeface="华文楷体" pitchFamily="2" charset="-122"/>
              <a:cs typeface="Times New Roman" pitchFamily="18" charset="0"/>
            </a:endParaRPr>
          </a:p>
          <a:p>
            <a:pPr algn="l">
              <a:lnSpc>
                <a:spcPct val="110000"/>
              </a:lnSpc>
            </a:pPr>
            <a:endParaRPr lang="zh-CN" altLang="en-US" sz="2800" dirty="0">
              <a:solidFill>
                <a:srgbClr val="990000"/>
              </a:solidFill>
              <a:latin typeface="Times New Roman" pitchFamily="18" charset="0"/>
              <a:ea typeface="华文楷体" pitchFamily="2" charset="-122"/>
              <a:cs typeface="Times New Roman" pitchFamily="18" charset="0"/>
            </a:endParaRPr>
          </a:p>
          <a:p>
            <a:pPr algn="l">
              <a:lnSpc>
                <a:spcPct val="110000"/>
              </a:lnSpc>
            </a:pPr>
            <a:endParaRPr lang="zh-CN" altLang="en-US" sz="2800" dirty="0">
              <a:solidFill>
                <a:srgbClr val="990000"/>
              </a:solidFill>
              <a:latin typeface="Times New Roman" pitchFamily="18" charset="0"/>
              <a:ea typeface="华文楷体" pitchFamily="2" charset="-122"/>
              <a:cs typeface="Times New Roman" pitchFamily="18" charset="0"/>
            </a:endParaRPr>
          </a:p>
          <a:p>
            <a:pPr algn="l">
              <a:lnSpc>
                <a:spcPct val="110000"/>
              </a:lnSpc>
            </a:pPr>
            <a:endParaRPr lang="en-US" altLang="zh-CN" sz="2800" dirty="0">
              <a:solidFill>
                <a:srgbClr val="990000"/>
              </a:solidFill>
              <a:latin typeface="Times New Roman" pitchFamily="18" charset="0"/>
              <a:ea typeface="华文楷体" pitchFamily="2" charset="-122"/>
              <a:cs typeface="Times New Roman" pitchFamily="18" charset="0"/>
            </a:endParaRPr>
          </a:p>
          <a:p>
            <a:pPr algn="l">
              <a:lnSpc>
                <a:spcPct val="110000"/>
              </a:lnSpc>
            </a:pPr>
            <a:endParaRPr lang="zh-CN" altLang="en-US" sz="2800" b="1" dirty="0">
              <a:solidFill>
                <a:srgbClr val="990000"/>
              </a:solidFill>
              <a:latin typeface="Times New Roman" pitchFamily="18" charset="0"/>
              <a:ea typeface="华文楷体" pitchFamily="2" charset="-122"/>
              <a:cs typeface="Times New Roman" pitchFamily="18" charset="0"/>
            </a:endParaRPr>
          </a:p>
          <a:p>
            <a:pPr algn="l">
              <a:lnSpc>
                <a:spcPct val="110000"/>
              </a:lnSpc>
            </a:pPr>
            <a:r>
              <a:rPr lang="en-US" altLang="zh-CN" sz="2800" b="1" dirty="0">
                <a:solidFill>
                  <a:srgbClr val="000000"/>
                </a:solidFill>
                <a:latin typeface="Times New Roman" pitchFamily="18" charset="0"/>
                <a:ea typeface="华文楷体" pitchFamily="2" charset="-122"/>
                <a:cs typeface="Times New Roman" pitchFamily="18" charset="0"/>
              </a:rPr>
              <a:t>}</a:t>
            </a:r>
            <a:r>
              <a:rPr lang="en-US" altLang="zh-CN" sz="2800" dirty="0">
                <a:solidFill>
                  <a:srgbClr val="000000"/>
                </a:solidFill>
                <a:latin typeface="Times New Roman" pitchFamily="18" charset="0"/>
                <a:ea typeface="华文楷体" pitchFamily="2" charset="-122"/>
                <a:cs typeface="Times New Roman" pitchFamily="18" charset="0"/>
              </a:rPr>
              <a:t> // </a:t>
            </a:r>
            <a:r>
              <a:rPr lang="en-US" altLang="zh-CN" sz="2800" dirty="0" err="1">
                <a:solidFill>
                  <a:srgbClr val="000000"/>
                </a:solidFill>
                <a:latin typeface="Times New Roman" pitchFamily="18" charset="0"/>
                <a:ea typeface="华文楷体" pitchFamily="2" charset="-122"/>
                <a:cs typeface="Times New Roman" pitchFamily="18" charset="0"/>
              </a:rPr>
              <a:t>HeapSort</a:t>
            </a:r>
            <a:endParaRPr lang="en-US" altLang="zh-CN" sz="2800" dirty="0">
              <a:solidFill>
                <a:srgbClr val="000000"/>
              </a:solidFill>
              <a:latin typeface="Times New Roman" pitchFamily="18" charset="0"/>
              <a:ea typeface="华文楷体" pitchFamily="2" charset="-122"/>
              <a:cs typeface="Times New Roman" pitchFamily="18" charset="0"/>
            </a:endParaRPr>
          </a:p>
        </p:txBody>
      </p:sp>
      <p:sp>
        <p:nvSpPr>
          <p:cNvPr id="57" name="Rectangle 5"/>
          <p:cNvSpPr>
            <a:spLocks noChangeArrowheads="1"/>
          </p:cNvSpPr>
          <p:nvPr/>
        </p:nvSpPr>
        <p:spPr bwMode="auto">
          <a:xfrm>
            <a:off x="789928" y="1953309"/>
            <a:ext cx="4136069" cy="587853"/>
          </a:xfrm>
          <a:prstGeom prst="rect">
            <a:avLst/>
          </a:prstGeom>
          <a:noFill/>
          <a:ln w="9525">
            <a:noFill/>
            <a:miter lim="800000"/>
            <a:headEnd/>
            <a:tailEnd/>
          </a:ln>
          <a:effectLst/>
        </p:spPr>
        <p:txBody>
          <a:bodyPr wrap="none">
            <a:spAutoFit/>
          </a:bodyPr>
          <a:lstStyle/>
          <a:p>
            <a:pPr algn="l">
              <a:lnSpc>
                <a:spcPct val="115000"/>
              </a:lnSpc>
            </a:pPr>
            <a:r>
              <a:rPr lang="en-US" altLang="zh-CN" sz="2800" dirty="0" err="1" smtClean="0">
                <a:solidFill>
                  <a:srgbClr val="FF0000"/>
                </a:solidFill>
                <a:latin typeface="Times New Roman" pitchFamily="18" charset="0"/>
                <a:ea typeface="华文楷体" pitchFamily="2" charset="-122"/>
                <a:cs typeface="Times New Roman" pitchFamily="18" charset="0"/>
              </a:rPr>
              <a:t>Heapify</a:t>
            </a:r>
            <a:r>
              <a:rPr lang="en-US" altLang="zh-CN" sz="2800" dirty="0" smtClean="0">
                <a:solidFill>
                  <a:srgbClr val="FF0000"/>
                </a:solidFill>
                <a:latin typeface="Times New Roman" pitchFamily="18" charset="0"/>
                <a:ea typeface="华文楷体" pitchFamily="2" charset="-122"/>
                <a:cs typeface="Times New Roman" pitchFamily="18" charset="0"/>
              </a:rPr>
              <a:t> </a:t>
            </a:r>
            <a:r>
              <a:rPr lang="en-US" altLang="zh-CN" sz="2800" dirty="0">
                <a:solidFill>
                  <a:srgbClr val="FF0000"/>
                </a:solidFill>
                <a:latin typeface="Times New Roman" pitchFamily="18" charset="0"/>
                <a:ea typeface="华文楷体" pitchFamily="2" charset="-122"/>
                <a:cs typeface="Times New Roman" pitchFamily="18" charset="0"/>
              </a:rPr>
              <a:t>( </a:t>
            </a:r>
            <a:r>
              <a:rPr lang="en-US" altLang="zh-CN" sz="2800" dirty="0" smtClean="0">
                <a:solidFill>
                  <a:srgbClr val="FF0000"/>
                </a:solidFill>
                <a:latin typeface="Times New Roman" pitchFamily="18" charset="0"/>
                <a:ea typeface="华文楷体" pitchFamily="2" charset="-122"/>
                <a:cs typeface="Times New Roman" pitchFamily="18" charset="0"/>
              </a:rPr>
              <a:t>L </a:t>
            </a:r>
            <a:r>
              <a:rPr lang="en-US" altLang="zh-CN" sz="2800" dirty="0">
                <a:solidFill>
                  <a:srgbClr val="FF0000"/>
                </a:solidFill>
                <a:latin typeface="Times New Roman" pitchFamily="18" charset="0"/>
                <a:ea typeface="华文楷体" pitchFamily="2" charset="-122"/>
                <a:cs typeface="Times New Roman" pitchFamily="18" charset="0"/>
              </a:rPr>
              <a:t>);</a:t>
            </a:r>
            <a:r>
              <a:rPr lang="en-US" altLang="zh-CN" sz="2800" dirty="0">
                <a:solidFill>
                  <a:srgbClr val="990000"/>
                </a:solidFill>
                <a:latin typeface="Times New Roman" pitchFamily="18" charset="0"/>
                <a:ea typeface="华文楷体" pitchFamily="2" charset="-122"/>
                <a:cs typeface="Times New Roman" pitchFamily="18" charset="0"/>
              </a:rPr>
              <a:t>    </a:t>
            </a:r>
            <a:r>
              <a:rPr lang="en-US" altLang="zh-CN" sz="2400" dirty="0">
                <a:solidFill>
                  <a:srgbClr val="000000"/>
                </a:solidFill>
                <a:latin typeface="Times New Roman" pitchFamily="18" charset="0"/>
                <a:ea typeface="华文楷体" pitchFamily="2" charset="-122"/>
                <a:cs typeface="Times New Roman" pitchFamily="18" charset="0"/>
              </a:rPr>
              <a:t>// </a:t>
            </a:r>
            <a:r>
              <a:rPr lang="zh-CN" altLang="en-US" sz="2400" dirty="0">
                <a:solidFill>
                  <a:srgbClr val="000000"/>
                </a:solidFill>
                <a:latin typeface="Times New Roman" pitchFamily="18" charset="0"/>
                <a:ea typeface="华文楷体" pitchFamily="2" charset="-122"/>
                <a:cs typeface="Times New Roman" pitchFamily="18" charset="0"/>
              </a:rPr>
              <a:t>建大顶堆</a:t>
            </a:r>
          </a:p>
        </p:txBody>
      </p:sp>
      <p:sp>
        <p:nvSpPr>
          <p:cNvPr id="58" name="Rectangle 6"/>
          <p:cNvSpPr>
            <a:spLocks noChangeArrowheads="1"/>
          </p:cNvSpPr>
          <p:nvPr/>
        </p:nvSpPr>
        <p:spPr bwMode="auto">
          <a:xfrm>
            <a:off x="749787" y="2708920"/>
            <a:ext cx="8352420" cy="2496068"/>
          </a:xfrm>
          <a:prstGeom prst="rect">
            <a:avLst/>
          </a:prstGeom>
          <a:noFill/>
          <a:ln w="9525">
            <a:noFill/>
            <a:miter lim="800000"/>
            <a:headEnd/>
            <a:tailEnd/>
          </a:ln>
          <a:effectLst/>
        </p:spPr>
        <p:txBody>
          <a:bodyPr wrap="square">
            <a:spAutoFit/>
          </a:bodyPr>
          <a:lstStyle/>
          <a:p>
            <a:pPr algn="l">
              <a:lnSpc>
                <a:spcPct val="115000"/>
              </a:lnSpc>
            </a:pPr>
            <a:r>
              <a:rPr lang="en-US" altLang="zh-CN" sz="2800" b="1" dirty="0">
                <a:solidFill>
                  <a:srgbClr val="000000"/>
                </a:solidFill>
                <a:ea typeface="楷体_GB2312" pitchFamily="49" charset="-122"/>
              </a:rPr>
              <a:t>for</a:t>
            </a:r>
            <a:r>
              <a:rPr lang="en-US" altLang="zh-CN" sz="2800" dirty="0">
                <a:solidFill>
                  <a:srgbClr val="000000"/>
                </a:solidFill>
                <a:ea typeface="楷体_GB2312" pitchFamily="49" charset="-122"/>
              </a:rPr>
              <a:t> ( </a:t>
            </a:r>
            <a:r>
              <a:rPr lang="en-US" altLang="zh-CN" sz="2800" dirty="0" err="1">
                <a:solidFill>
                  <a:srgbClr val="000000"/>
                </a:solidFill>
                <a:ea typeface="楷体_GB2312" pitchFamily="49" charset="-122"/>
              </a:rPr>
              <a:t>i</a:t>
            </a:r>
            <a:r>
              <a:rPr lang="en-US" altLang="zh-CN" sz="2800" dirty="0">
                <a:solidFill>
                  <a:srgbClr val="000000"/>
                </a:solidFill>
                <a:ea typeface="楷体_GB2312" pitchFamily="49" charset="-122"/>
              </a:rPr>
              <a:t>=</a:t>
            </a:r>
            <a:r>
              <a:rPr lang="en-US" altLang="zh-CN" sz="2800" dirty="0" err="1">
                <a:solidFill>
                  <a:srgbClr val="000000"/>
                </a:solidFill>
                <a:ea typeface="楷体_GB2312" pitchFamily="49" charset="-122"/>
              </a:rPr>
              <a:t>H.length</a:t>
            </a:r>
            <a:r>
              <a:rPr lang="en-US" altLang="zh-CN" sz="2800" dirty="0">
                <a:solidFill>
                  <a:srgbClr val="000000"/>
                </a:solidFill>
                <a:ea typeface="楷体_GB2312" pitchFamily="49" charset="-122"/>
              </a:rPr>
              <a:t>; </a:t>
            </a:r>
            <a:r>
              <a:rPr lang="en-US" altLang="zh-CN" sz="2800" dirty="0" err="1">
                <a:solidFill>
                  <a:srgbClr val="000000"/>
                </a:solidFill>
                <a:ea typeface="楷体_GB2312" pitchFamily="49" charset="-122"/>
              </a:rPr>
              <a:t>i</a:t>
            </a:r>
            <a:r>
              <a:rPr lang="en-US" altLang="zh-CN" sz="2800" dirty="0">
                <a:solidFill>
                  <a:srgbClr val="000000"/>
                </a:solidFill>
                <a:ea typeface="楷体_GB2312" pitchFamily="49" charset="-122"/>
              </a:rPr>
              <a:t>&gt;1; --</a:t>
            </a:r>
            <a:r>
              <a:rPr lang="en-US" altLang="zh-CN" sz="2800" dirty="0" err="1">
                <a:solidFill>
                  <a:srgbClr val="000000"/>
                </a:solidFill>
                <a:ea typeface="楷体_GB2312" pitchFamily="49" charset="-122"/>
              </a:rPr>
              <a:t>i</a:t>
            </a:r>
            <a:r>
              <a:rPr lang="en-US" altLang="zh-CN" sz="2800" dirty="0">
                <a:solidFill>
                  <a:srgbClr val="000000"/>
                </a:solidFill>
                <a:ea typeface="楷体_GB2312" pitchFamily="49" charset="-122"/>
              </a:rPr>
              <a:t> ) </a:t>
            </a:r>
            <a:r>
              <a:rPr lang="en-US" altLang="zh-CN" sz="2800" b="1" dirty="0">
                <a:solidFill>
                  <a:srgbClr val="000000"/>
                </a:solidFill>
                <a:ea typeface="楷体_GB2312" pitchFamily="49" charset="-122"/>
              </a:rPr>
              <a:t>{</a:t>
            </a:r>
            <a:endParaRPr lang="en-US" altLang="zh-CN" sz="2800" dirty="0">
              <a:solidFill>
                <a:srgbClr val="000000"/>
              </a:solidFill>
              <a:ea typeface="楷体_GB2312" pitchFamily="49" charset="-122"/>
            </a:endParaRPr>
          </a:p>
          <a:p>
            <a:pPr algn="l">
              <a:lnSpc>
                <a:spcPct val="115000"/>
              </a:lnSpc>
            </a:pPr>
            <a:r>
              <a:rPr lang="en-US" altLang="zh-CN" sz="2800" dirty="0">
                <a:solidFill>
                  <a:srgbClr val="000000"/>
                </a:solidFill>
                <a:ea typeface="楷体_GB2312" pitchFamily="49" charset="-122"/>
              </a:rPr>
              <a:t>     </a:t>
            </a:r>
            <a:r>
              <a:rPr lang="en-US" altLang="zh-CN" sz="2800" dirty="0" err="1" smtClean="0">
                <a:solidFill>
                  <a:srgbClr val="000000"/>
                </a:solidFill>
                <a:ea typeface="楷体_GB2312" pitchFamily="49" charset="-122"/>
              </a:rPr>
              <a:t>H.r</a:t>
            </a:r>
            <a:r>
              <a:rPr lang="en-US" altLang="zh-CN" sz="2800" dirty="0" smtClean="0">
                <a:solidFill>
                  <a:srgbClr val="000000"/>
                </a:solidFill>
                <a:ea typeface="楷体_GB2312" pitchFamily="49" charset="-122"/>
              </a:rPr>
              <a:t>[0]</a:t>
            </a:r>
            <a:r>
              <a:rPr lang="en-US" altLang="zh-CN" sz="2800" dirty="0">
                <a:solidFill>
                  <a:srgbClr val="000000"/>
                </a:solidFill>
                <a:ea typeface="楷体_GB2312" pitchFamily="49" charset="-122"/>
              </a:rPr>
              <a:t>←→</a:t>
            </a:r>
            <a:r>
              <a:rPr lang="en-US" altLang="zh-CN" sz="2800" dirty="0" err="1">
                <a:solidFill>
                  <a:srgbClr val="000000"/>
                </a:solidFill>
                <a:ea typeface="楷体_GB2312" pitchFamily="49" charset="-122"/>
              </a:rPr>
              <a:t>H.r</a:t>
            </a:r>
            <a:r>
              <a:rPr lang="en-US" altLang="zh-CN" sz="2800" dirty="0">
                <a:solidFill>
                  <a:srgbClr val="000000"/>
                </a:solidFill>
                <a:ea typeface="楷体_GB2312" pitchFamily="49" charset="-122"/>
              </a:rPr>
              <a:t>[</a:t>
            </a:r>
            <a:r>
              <a:rPr lang="en-US" altLang="zh-CN" sz="2800" dirty="0" err="1">
                <a:solidFill>
                  <a:srgbClr val="000000"/>
                </a:solidFill>
                <a:ea typeface="楷体_GB2312" pitchFamily="49" charset="-122"/>
              </a:rPr>
              <a:t>i</a:t>
            </a:r>
            <a:r>
              <a:rPr lang="en-US" altLang="zh-CN" sz="2800" dirty="0">
                <a:solidFill>
                  <a:srgbClr val="000000"/>
                </a:solidFill>
                <a:ea typeface="楷体_GB2312" pitchFamily="49" charset="-122"/>
              </a:rPr>
              <a:t>]; </a:t>
            </a:r>
            <a:r>
              <a:rPr lang="en-US" altLang="zh-CN" sz="2400" dirty="0" smtClean="0">
                <a:solidFill>
                  <a:srgbClr val="000000"/>
                </a:solidFill>
                <a:latin typeface="Times New Roman" pitchFamily="18" charset="0"/>
                <a:ea typeface="华文楷体" pitchFamily="2" charset="-122"/>
                <a:cs typeface="Times New Roman" pitchFamily="18" charset="0"/>
              </a:rPr>
              <a:t>// </a:t>
            </a:r>
            <a:r>
              <a:rPr lang="zh-CN" altLang="en-US" sz="2400" dirty="0" smtClean="0">
                <a:solidFill>
                  <a:srgbClr val="000000"/>
                </a:solidFill>
                <a:latin typeface="Times New Roman" pitchFamily="18" charset="0"/>
                <a:ea typeface="华文楷体" pitchFamily="2" charset="-122"/>
                <a:cs typeface="Times New Roman" pitchFamily="18" charset="0"/>
              </a:rPr>
              <a:t>将堆顶记录和当前未经排序子序列</a:t>
            </a:r>
            <a:endParaRPr lang="en-US" altLang="zh-CN" sz="2400" dirty="0" smtClean="0">
              <a:solidFill>
                <a:srgbClr val="000000"/>
              </a:solidFill>
              <a:latin typeface="Times New Roman" pitchFamily="18" charset="0"/>
              <a:ea typeface="华文楷体" pitchFamily="2" charset="-122"/>
              <a:cs typeface="Times New Roman" pitchFamily="18" charset="0"/>
            </a:endParaRPr>
          </a:p>
          <a:p>
            <a:pPr algn="l"/>
            <a:r>
              <a:rPr lang="en-US" altLang="zh-CN" sz="2400" dirty="0">
                <a:solidFill>
                  <a:srgbClr val="000000"/>
                </a:solidFill>
                <a:latin typeface="Times New Roman" pitchFamily="18" charset="0"/>
                <a:ea typeface="华文楷体" pitchFamily="2" charset="-122"/>
                <a:cs typeface="Times New Roman" pitchFamily="18" charset="0"/>
              </a:rPr>
              <a:t>         </a:t>
            </a:r>
            <a:r>
              <a:rPr lang="en-US" altLang="zh-CN" sz="2400" dirty="0" smtClean="0">
                <a:solidFill>
                  <a:srgbClr val="000000"/>
                </a:solidFill>
                <a:latin typeface="Times New Roman" pitchFamily="18" charset="0"/>
                <a:ea typeface="华文楷体" pitchFamily="2" charset="-122"/>
                <a:cs typeface="Times New Roman" pitchFamily="18" charset="0"/>
              </a:rPr>
              <a:t>                             //</a:t>
            </a:r>
            <a:r>
              <a:rPr lang="en-US" altLang="zh-CN" sz="2400" dirty="0" err="1" smtClean="0">
                <a:solidFill>
                  <a:srgbClr val="000000"/>
                </a:solidFill>
                <a:latin typeface="Times New Roman" pitchFamily="18" charset="0"/>
                <a:ea typeface="华文楷体" pitchFamily="2" charset="-122"/>
                <a:cs typeface="Times New Roman" pitchFamily="18" charset="0"/>
              </a:rPr>
              <a:t>H.r</a:t>
            </a:r>
            <a:r>
              <a:rPr lang="en-US" altLang="zh-CN" sz="2400" dirty="0" smtClean="0">
                <a:solidFill>
                  <a:srgbClr val="000000"/>
                </a:solidFill>
                <a:latin typeface="Times New Roman" pitchFamily="18" charset="0"/>
                <a:ea typeface="华文楷体" pitchFamily="2" charset="-122"/>
                <a:cs typeface="Times New Roman" pitchFamily="18" charset="0"/>
              </a:rPr>
              <a:t>[1</a:t>
            </a:r>
            <a:r>
              <a:rPr lang="en-US" altLang="zh-CN" sz="2400" dirty="0">
                <a:solidFill>
                  <a:srgbClr val="000000"/>
                </a:solidFill>
                <a:latin typeface="Times New Roman" pitchFamily="18" charset="0"/>
                <a:ea typeface="华文楷体" pitchFamily="2" charset="-122"/>
                <a:cs typeface="Times New Roman" pitchFamily="18" charset="0"/>
              </a:rPr>
              <a:t>..i]</a:t>
            </a:r>
            <a:r>
              <a:rPr lang="zh-CN" altLang="en-US" sz="2400" dirty="0">
                <a:solidFill>
                  <a:srgbClr val="000000"/>
                </a:solidFill>
                <a:latin typeface="Times New Roman" pitchFamily="18" charset="0"/>
                <a:ea typeface="华文楷体" pitchFamily="2" charset="-122"/>
                <a:cs typeface="Times New Roman" pitchFamily="18" charset="0"/>
              </a:rPr>
              <a:t>中最后一个记录相互交换</a:t>
            </a:r>
          </a:p>
          <a:p>
            <a:pPr algn="l">
              <a:lnSpc>
                <a:spcPct val="115000"/>
              </a:lnSpc>
            </a:pPr>
            <a:r>
              <a:rPr lang="zh-CN" altLang="en-US" sz="3600" dirty="0">
                <a:solidFill>
                  <a:srgbClr val="990000"/>
                </a:solidFill>
                <a:ea typeface="楷体_GB2312" pitchFamily="49" charset="-122"/>
              </a:rPr>
              <a:t> </a:t>
            </a:r>
            <a:r>
              <a:rPr lang="zh-CN" altLang="en-US" sz="3600" dirty="0" smtClean="0">
                <a:solidFill>
                  <a:srgbClr val="990000"/>
                </a:solidFill>
                <a:ea typeface="楷体_GB2312" pitchFamily="49" charset="-122"/>
              </a:rPr>
              <a:t>   </a:t>
            </a:r>
            <a:r>
              <a:rPr lang="en-US" altLang="zh-CN" sz="2800" dirty="0" err="1" smtClean="0">
                <a:solidFill>
                  <a:srgbClr val="FF0000"/>
                </a:solidFill>
                <a:ea typeface="楷体_GB2312" pitchFamily="49" charset="-122"/>
              </a:rPr>
              <a:t>percolateDown</a:t>
            </a:r>
            <a:r>
              <a:rPr lang="en-US" altLang="zh-CN" sz="2800" dirty="0" smtClean="0">
                <a:solidFill>
                  <a:srgbClr val="FF0000"/>
                </a:solidFill>
                <a:ea typeface="楷体_GB2312" pitchFamily="49" charset="-122"/>
              </a:rPr>
              <a:t>(L, 0)</a:t>
            </a:r>
            <a:r>
              <a:rPr lang="zh-CN" altLang="en-US" sz="2800" dirty="0" smtClean="0">
                <a:solidFill>
                  <a:srgbClr val="FF0000"/>
                </a:solidFill>
                <a:ea typeface="楷体_GB2312" pitchFamily="49" charset="-122"/>
              </a:rPr>
              <a:t>；</a:t>
            </a:r>
            <a:r>
              <a:rPr lang="en-US" altLang="zh-CN" sz="2400" dirty="0" smtClean="0">
                <a:solidFill>
                  <a:srgbClr val="000000"/>
                </a:solidFill>
                <a:latin typeface="Times New Roman" pitchFamily="18" charset="0"/>
                <a:ea typeface="华文楷体" pitchFamily="2" charset="-122"/>
                <a:cs typeface="Times New Roman" pitchFamily="18" charset="0"/>
              </a:rPr>
              <a:t>// </a:t>
            </a:r>
            <a:r>
              <a:rPr lang="zh-CN" altLang="zh-CN" sz="2400" dirty="0">
                <a:solidFill>
                  <a:srgbClr val="000000"/>
                </a:solidFill>
                <a:latin typeface="Times New Roman" pitchFamily="18" charset="0"/>
                <a:ea typeface="华文楷体" pitchFamily="2" charset="-122"/>
                <a:cs typeface="Times New Roman" pitchFamily="18" charset="0"/>
              </a:rPr>
              <a:t>对 </a:t>
            </a:r>
            <a:r>
              <a:rPr lang="en-US" altLang="zh-CN" sz="2400" dirty="0" err="1" smtClean="0">
                <a:solidFill>
                  <a:srgbClr val="000000"/>
                </a:solidFill>
                <a:latin typeface="Times New Roman" pitchFamily="18" charset="0"/>
                <a:ea typeface="华文楷体" pitchFamily="2" charset="-122"/>
                <a:cs typeface="Times New Roman" pitchFamily="18" charset="0"/>
              </a:rPr>
              <a:t>H.r</a:t>
            </a:r>
            <a:r>
              <a:rPr lang="en-US" altLang="zh-CN" sz="2400" dirty="0" smtClean="0">
                <a:solidFill>
                  <a:srgbClr val="000000"/>
                </a:solidFill>
                <a:latin typeface="Times New Roman" pitchFamily="18" charset="0"/>
                <a:ea typeface="华文楷体" pitchFamily="2" charset="-122"/>
                <a:cs typeface="Times New Roman" pitchFamily="18" charset="0"/>
              </a:rPr>
              <a:t>[0..i-1]</a:t>
            </a:r>
            <a:r>
              <a:rPr lang="zh-CN" altLang="en-US" sz="2400" dirty="0" smtClean="0">
                <a:solidFill>
                  <a:srgbClr val="000000"/>
                </a:solidFill>
                <a:latin typeface="Times New Roman" pitchFamily="18" charset="0"/>
                <a:ea typeface="华文楷体" pitchFamily="2" charset="-122"/>
                <a:cs typeface="Times New Roman" pitchFamily="18" charset="0"/>
              </a:rPr>
              <a:t>调整，成为新堆</a:t>
            </a:r>
            <a:endParaRPr lang="en-US" altLang="zh-CN" sz="2800" b="1" dirty="0" smtClean="0">
              <a:solidFill>
                <a:srgbClr val="C00000"/>
              </a:solidFill>
              <a:latin typeface="Times New Roman" pitchFamily="18" charset="0"/>
              <a:ea typeface="华文楷体" pitchFamily="2" charset="-122"/>
              <a:cs typeface="Times New Roman" pitchFamily="18" charset="0"/>
            </a:endParaRPr>
          </a:p>
          <a:p>
            <a:pPr algn="l">
              <a:lnSpc>
                <a:spcPct val="110000"/>
              </a:lnSpc>
            </a:pPr>
            <a:r>
              <a:rPr lang="en-US" altLang="zh-CN" sz="2400" dirty="0" smtClean="0">
                <a:solidFill>
                  <a:srgbClr val="990000"/>
                </a:solidFill>
                <a:latin typeface="Times New Roman" pitchFamily="18" charset="0"/>
                <a:ea typeface="华文楷体" pitchFamily="2" charset="-122"/>
                <a:cs typeface="Times New Roman" pitchFamily="18" charset="0"/>
              </a:rPr>
              <a:t>}</a:t>
            </a:r>
            <a:endParaRPr lang="en-US" altLang="zh-CN" sz="2400" dirty="0">
              <a:solidFill>
                <a:srgbClr val="990000"/>
              </a:solidFill>
              <a:latin typeface="Times New Roman" pitchFamily="18" charset="0"/>
              <a:ea typeface="华文楷体" pitchFamily="2" charset="-122"/>
              <a:cs typeface="Times New Roman" pitchFamily="18" charset="0"/>
            </a:endParaRPr>
          </a:p>
        </p:txBody>
      </p:sp>
      <p:sp>
        <p:nvSpPr>
          <p:cNvPr id="8" name="Rectangle 3"/>
          <p:cNvSpPr txBox="1">
            <a:spLocks noChangeArrowheads="1"/>
          </p:cNvSpPr>
          <p:nvPr/>
        </p:nvSpPr>
        <p:spPr>
          <a:xfrm>
            <a:off x="-72516" y="103669"/>
            <a:ext cx="8229600" cy="865188"/>
          </a:xfrm>
          <a:prstGeom prst="rect">
            <a:avLst/>
          </a:prstGeom>
        </p:spPr>
        <p:txBody>
          <a:bodyPr/>
          <a:lst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ea typeface="宋体" pitchFamily="2" charset="-122"/>
              </a:defRPr>
            </a:lvl2pPr>
            <a:lvl3pPr algn="l" rtl="0" eaLnBrk="0" fontAlgn="base" hangingPunct="0">
              <a:spcBef>
                <a:spcPct val="0"/>
              </a:spcBef>
              <a:spcAft>
                <a:spcPct val="0"/>
              </a:spcAft>
              <a:defRPr sz="4400">
                <a:solidFill>
                  <a:schemeClr val="tx1"/>
                </a:solidFill>
                <a:latin typeface="Arial" charset="0"/>
                <a:ea typeface="宋体" pitchFamily="2" charset="-122"/>
              </a:defRPr>
            </a:lvl3pPr>
            <a:lvl4pPr algn="l" rtl="0" eaLnBrk="0" fontAlgn="base" hangingPunct="0">
              <a:spcBef>
                <a:spcPct val="0"/>
              </a:spcBef>
              <a:spcAft>
                <a:spcPct val="0"/>
              </a:spcAft>
              <a:defRPr sz="4400">
                <a:solidFill>
                  <a:schemeClr val="tx1"/>
                </a:solidFill>
                <a:latin typeface="Arial" charset="0"/>
                <a:ea typeface="宋体" pitchFamily="2" charset="-122"/>
              </a:defRPr>
            </a:lvl4pPr>
            <a:lvl5pPr algn="l" rtl="0" eaLnBrk="0" fontAlgn="base" hangingPunct="0">
              <a:spcBef>
                <a:spcPct val="0"/>
              </a:spcBef>
              <a:spcAft>
                <a:spcPct val="0"/>
              </a:spcAft>
              <a:defRPr sz="4400">
                <a:solidFill>
                  <a:schemeClr val="tx1"/>
                </a:solidFill>
                <a:latin typeface="Arial" charset="0"/>
                <a:ea typeface="宋体" pitchFamily="2" charset="-122"/>
              </a:defRPr>
            </a:lvl5pPr>
            <a:lvl6pPr marL="457200" algn="l" rtl="0" fontAlgn="base">
              <a:spcBef>
                <a:spcPct val="0"/>
              </a:spcBef>
              <a:spcAft>
                <a:spcPct val="0"/>
              </a:spcAft>
              <a:defRPr sz="4400">
                <a:solidFill>
                  <a:schemeClr val="tx1"/>
                </a:solidFill>
                <a:latin typeface="Arial" charset="0"/>
                <a:ea typeface="宋体" pitchFamily="2" charset="-122"/>
              </a:defRPr>
            </a:lvl6pPr>
            <a:lvl7pPr marL="914400" algn="l" rtl="0" fontAlgn="base">
              <a:spcBef>
                <a:spcPct val="0"/>
              </a:spcBef>
              <a:spcAft>
                <a:spcPct val="0"/>
              </a:spcAft>
              <a:defRPr sz="4400">
                <a:solidFill>
                  <a:schemeClr val="tx1"/>
                </a:solidFill>
                <a:latin typeface="Arial" charset="0"/>
                <a:ea typeface="宋体" pitchFamily="2" charset="-122"/>
              </a:defRPr>
            </a:lvl7pPr>
            <a:lvl8pPr marL="1371600" algn="l" rtl="0" fontAlgn="base">
              <a:spcBef>
                <a:spcPct val="0"/>
              </a:spcBef>
              <a:spcAft>
                <a:spcPct val="0"/>
              </a:spcAft>
              <a:defRPr sz="4400">
                <a:solidFill>
                  <a:schemeClr val="tx1"/>
                </a:solidFill>
                <a:latin typeface="Arial" charset="0"/>
                <a:ea typeface="宋体" pitchFamily="2" charset="-122"/>
              </a:defRPr>
            </a:lvl8pPr>
            <a:lvl9pPr marL="1828800" algn="l" rtl="0" fontAlgn="base">
              <a:spcBef>
                <a:spcPct val="0"/>
              </a:spcBef>
              <a:spcAft>
                <a:spcPct val="0"/>
              </a:spcAft>
              <a:defRPr sz="4400">
                <a:solidFill>
                  <a:schemeClr val="tx1"/>
                </a:solidFill>
                <a:latin typeface="Arial" charset="0"/>
                <a:ea typeface="宋体" pitchFamily="2" charset="-122"/>
              </a:defRPr>
            </a:lvl9pPr>
          </a:lstStyle>
          <a:p>
            <a:pPr eaLnBrk="1" hangingPunct="1"/>
            <a:r>
              <a:rPr kumimoji="1" lang="zh-CN" altLang="en-US" sz="4000" b="1" kern="0" smtClean="0">
                <a:solidFill>
                  <a:schemeClr val="tx2"/>
                </a:solidFill>
                <a:ea typeface="华文新魏" pitchFamily="2" charset="-122"/>
              </a:rPr>
              <a:t>堆排序的算法</a:t>
            </a:r>
            <a:endParaRPr kumimoji="1" lang="zh-CN" altLang="en-US" sz="4000" b="1" kern="0" dirty="0" smtClean="0">
              <a:solidFill>
                <a:schemeClr val="tx2"/>
              </a:solidFill>
              <a:ea typeface="华文新魏" pitchFamily="2" charset="-122"/>
            </a:endParaRPr>
          </a:p>
        </p:txBody>
      </p:sp>
    </p:spTree>
    <p:extLst>
      <p:ext uri="{BB962C8B-B14F-4D97-AF65-F5344CB8AC3E}">
        <p14:creationId xmlns:p14="http://schemas.microsoft.com/office/powerpoint/2010/main" val="746011993"/>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body" idx="1"/>
          </p:nvPr>
        </p:nvSpPr>
        <p:spPr>
          <a:xfrm>
            <a:off x="287524" y="836712"/>
            <a:ext cx="8856476" cy="3657600"/>
          </a:xfrm>
        </p:spPr>
        <p:txBody>
          <a:bodyPr/>
          <a:lstStyle/>
          <a:p>
            <a:pPr eaLnBrk="1" hangingPunct="1">
              <a:lnSpc>
                <a:spcPct val="110000"/>
              </a:lnSpc>
              <a:buClr>
                <a:srgbClr val="800080"/>
              </a:buClr>
              <a:buSzPct val="50000"/>
            </a:pPr>
            <a:r>
              <a:rPr lang="en-US" altLang="zh-CN" sz="2800" b="1" dirty="0" smtClean="0">
                <a:latin typeface="华文楷体" pitchFamily="2" charset="-122"/>
                <a:ea typeface="华文楷体" pitchFamily="2" charset="-122"/>
              </a:rPr>
              <a:t>for </a:t>
            </a:r>
            <a:r>
              <a:rPr lang="zh-CN" altLang="en-US" sz="2800" b="1" dirty="0" smtClean="0">
                <a:latin typeface="华文楷体" pitchFamily="2" charset="-122"/>
                <a:ea typeface="华文楷体" pitchFamily="2" charset="-122"/>
              </a:rPr>
              <a:t>循环</a:t>
            </a:r>
            <a:r>
              <a:rPr lang="en-US" altLang="zh-CN"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调整“堆顶”</a:t>
            </a:r>
            <a:r>
              <a:rPr lang="en-US" altLang="zh-CN" sz="2800" b="1" dirty="0" smtClean="0">
                <a:latin typeface="华文楷体" pitchFamily="2" charset="-122"/>
                <a:ea typeface="华文楷体" pitchFamily="2" charset="-122"/>
              </a:rPr>
              <a:t>)</a:t>
            </a:r>
            <a:r>
              <a:rPr lang="zh-CN" altLang="en-US" sz="2800" b="1" dirty="0" smtClean="0">
                <a:latin typeface="华文楷体" pitchFamily="2" charset="-122"/>
                <a:ea typeface="华文楷体" pitchFamily="2" charset="-122"/>
              </a:rPr>
              <a:t>中调用了</a:t>
            </a:r>
            <a:r>
              <a:rPr lang="en-US" altLang="zh-CN" sz="2800" b="1" smtClean="0">
                <a:latin typeface="华文楷体" pitchFamily="2" charset="-122"/>
                <a:ea typeface="华文楷体" pitchFamily="2" charset="-122"/>
              </a:rPr>
              <a:t>n-1</a:t>
            </a:r>
            <a:r>
              <a:rPr lang="zh-CN" altLang="en-US" sz="2800" b="1" smtClean="0">
                <a:latin typeface="华文楷体" pitchFamily="2" charset="-122"/>
                <a:ea typeface="华文楷体" pitchFamily="2" charset="-122"/>
              </a:rPr>
              <a:t>次</a:t>
            </a:r>
            <a:r>
              <a:rPr lang="en-US" altLang="zh-CN" sz="2800" b="1" smtClean="0">
                <a:latin typeface="华文楷体" pitchFamily="2" charset="-122"/>
                <a:ea typeface="华文楷体" pitchFamily="2" charset="-122"/>
              </a:rPr>
              <a:t>percolateDown()</a:t>
            </a:r>
            <a:r>
              <a:rPr lang="zh-CN" altLang="en-US" sz="2800" b="1" dirty="0" smtClean="0">
                <a:latin typeface="华文楷体" pitchFamily="2" charset="-122"/>
                <a:ea typeface="华文楷体" pitchFamily="2" charset="-122"/>
              </a:rPr>
              <a:t>算法，总共进行的关键 字比较的次数不超过</a:t>
            </a:r>
            <a:endParaRPr lang="en-US" altLang="zh-CN" sz="2800" b="1" dirty="0" smtClean="0">
              <a:latin typeface="华文楷体" pitchFamily="2" charset="-122"/>
              <a:ea typeface="华文楷体" pitchFamily="2" charset="-122"/>
            </a:endParaRPr>
          </a:p>
          <a:p>
            <a:pPr eaLnBrk="1" hangingPunct="1">
              <a:lnSpc>
                <a:spcPct val="110000"/>
              </a:lnSpc>
              <a:buClr>
                <a:srgbClr val="800080"/>
              </a:buClr>
              <a:buSzPct val="50000"/>
              <a:buNone/>
            </a:pPr>
            <a:r>
              <a:rPr lang="en-US" altLang="zh-CN" sz="2800" b="1" dirty="0" smtClean="0">
                <a:solidFill>
                  <a:srgbClr val="990000"/>
                </a:solidFill>
                <a:ea typeface="楷体_GB2312" pitchFamily="49" charset="-122"/>
              </a:rPr>
              <a:t>   </a:t>
            </a:r>
            <a:r>
              <a:rPr lang="en-US" altLang="zh-CN" sz="2800" b="1" dirty="0" smtClean="0">
                <a:solidFill>
                  <a:schemeClr val="accent4">
                    <a:lumMod val="50000"/>
                    <a:lumOff val="50000"/>
                  </a:schemeClr>
                </a:solidFill>
                <a:ea typeface="楷体_GB2312" pitchFamily="49" charset="-122"/>
              </a:rPr>
              <a:t>2 (</a:t>
            </a:r>
            <a:r>
              <a:rPr lang="en-US" altLang="zh-CN" sz="2800" b="1" dirty="0" smtClean="0">
                <a:solidFill>
                  <a:schemeClr val="accent4">
                    <a:lumMod val="50000"/>
                    <a:lumOff val="50000"/>
                  </a:schemeClr>
                </a:solidFill>
                <a:ea typeface="楷体_GB2312" pitchFamily="49" charset="-122"/>
                <a:sym typeface="Symbol" pitchFamily="18" charset="2"/>
              </a:rPr>
              <a:t></a:t>
            </a:r>
            <a:r>
              <a:rPr lang="en-US" altLang="zh-CN" sz="2800" b="1" i="1" dirty="0" smtClean="0">
                <a:solidFill>
                  <a:schemeClr val="accent4">
                    <a:lumMod val="50000"/>
                    <a:lumOff val="50000"/>
                  </a:schemeClr>
                </a:solidFill>
                <a:ea typeface="楷体_GB2312" pitchFamily="49" charset="-122"/>
              </a:rPr>
              <a:t>log</a:t>
            </a:r>
            <a:r>
              <a:rPr lang="en-US" altLang="zh-CN" sz="2800" b="1" i="1" baseline="-25000" dirty="0" smtClean="0">
                <a:solidFill>
                  <a:schemeClr val="accent4">
                    <a:lumMod val="50000"/>
                    <a:lumOff val="50000"/>
                  </a:schemeClr>
                </a:solidFill>
                <a:ea typeface="楷体_GB2312" pitchFamily="49" charset="-122"/>
              </a:rPr>
              <a:t>2</a:t>
            </a:r>
            <a:r>
              <a:rPr lang="en-US" altLang="zh-CN" sz="2800" b="1" i="1" dirty="0" smtClean="0">
                <a:solidFill>
                  <a:schemeClr val="accent4">
                    <a:lumMod val="50000"/>
                    <a:lumOff val="50000"/>
                  </a:schemeClr>
                </a:solidFill>
                <a:ea typeface="楷体_GB2312" pitchFamily="49" charset="-122"/>
              </a:rPr>
              <a:t>(n-1)</a:t>
            </a:r>
            <a:r>
              <a:rPr lang="en-US" altLang="zh-CN" sz="2800" b="1" dirty="0" smtClean="0">
                <a:solidFill>
                  <a:schemeClr val="accent4">
                    <a:lumMod val="50000"/>
                    <a:lumOff val="50000"/>
                  </a:schemeClr>
                </a:solidFill>
                <a:ea typeface="楷体_GB2312" pitchFamily="49" charset="-122"/>
                <a:sym typeface="Symbol" pitchFamily="18" charset="2"/>
              </a:rPr>
              <a:t></a:t>
            </a:r>
            <a:r>
              <a:rPr lang="en-US" altLang="zh-CN" sz="2800" b="1" dirty="0" smtClean="0">
                <a:solidFill>
                  <a:schemeClr val="accent4">
                    <a:lumMod val="50000"/>
                    <a:lumOff val="50000"/>
                  </a:schemeClr>
                </a:solidFill>
                <a:ea typeface="楷体_GB2312" pitchFamily="49" charset="-122"/>
              </a:rPr>
              <a:t>+ </a:t>
            </a:r>
            <a:r>
              <a:rPr lang="en-US" altLang="zh-CN" sz="2800" b="1" dirty="0" smtClean="0">
                <a:solidFill>
                  <a:schemeClr val="accent4">
                    <a:lumMod val="50000"/>
                    <a:lumOff val="50000"/>
                  </a:schemeClr>
                </a:solidFill>
                <a:ea typeface="楷体_GB2312" pitchFamily="49" charset="-122"/>
                <a:sym typeface="Symbol" pitchFamily="18" charset="2"/>
              </a:rPr>
              <a:t></a:t>
            </a:r>
            <a:r>
              <a:rPr lang="en-US" altLang="zh-CN" sz="2800" b="1" i="1" dirty="0" smtClean="0">
                <a:solidFill>
                  <a:schemeClr val="accent4">
                    <a:lumMod val="50000"/>
                    <a:lumOff val="50000"/>
                  </a:schemeClr>
                </a:solidFill>
                <a:ea typeface="楷体_GB2312" pitchFamily="49" charset="-122"/>
              </a:rPr>
              <a:t>log</a:t>
            </a:r>
            <a:r>
              <a:rPr lang="en-US" altLang="zh-CN" sz="2800" b="1" i="1" baseline="-25000" dirty="0" smtClean="0">
                <a:solidFill>
                  <a:schemeClr val="accent4">
                    <a:lumMod val="50000"/>
                    <a:lumOff val="50000"/>
                  </a:schemeClr>
                </a:solidFill>
                <a:ea typeface="楷体_GB2312" pitchFamily="49" charset="-122"/>
              </a:rPr>
              <a:t>2</a:t>
            </a:r>
            <a:r>
              <a:rPr lang="en-US" altLang="zh-CN" sz="2800" b="1" i="1" dirty="0" smtClean="0">
                <a:solidFill>
                  <a:schemeClr val="accent4">
                    <a:lumMod val="50000"/>
                    <a:lumOff val="50000"/>
                  </a:schemeClr>
                </a:solidFill>
                <a:ea typeface="楷体_GB2312" pitchFamily="49" charset="-122"/>
              </a:rPr>
              <a:t>(n-2)</a:t>
            </a:r>
            <a:r>
              <a:rPr lang="en-US" altLang="zh-CN" sz="2800" b="1" dirty="0" smtClean="0">
                <a:solidFill>
                  <a:schemeClr val="accent4">
                    <a:lumMod val="50000"/>
                    <a:lumOff val="50000"/>
                  </a:schemeClr>
                </a:solidFill>
                <a:ea typeface="楷体_GB2312" pitchFamily="49" charset="-122"/>
                <a:sym typeface="Symbol" pitchFamily="18" charset="2"/>
              </a:rPr>
              <a:t></a:t>
            </a:r>
            <a:r>
              <a:rPr lang="en-US" altLang="zh-CN" sz="2800" b="1" dirty="0" smtClean="0">
                <a:solidFill>
                  <a:schemeClr val="accent4">
                    <a:lumMod val="50000"/>
                    <a:lumOff val="50000"/>
                  </a:schemeClr>
                </a:solidFill>
                <a:ea typeface="楷体_GB2312" pitchFamily="49" charset="-122"/>
              </a:rPr>
              <a:t>+</a:t>
            </a:r>
            <a:r>
              <a:rPr lang="en-US" altLang="zh-CN" sz="2800" b="1" dirty="0" smtClean="0">
                <a:solidFill>
                  <a:schemeClr val="accent4">
                    <a:lumMod val="50000"/>
                    <a:lumOff val="50000"/>
                  </a:schemeClr>
                </a:solidFill>
                <a:latin typeface="楷体_GB2312" pitchFamily="49" charset="-122"/>
                <a:ea typeface="楷体_GB2312" pitchFamily="49" charset="-122"/>
              </a:rPr>
              <a:t> </a:t>
            </a:r>
            <a:r>
              <a:rPr lang="en-US" altLang="zh-CN" sz="2800" b="1" dirty="0" smtClean="0">
                <a:solidFill>
                  <a:schemeClr val="accent4">
                    <a:lumMod val="50000"/>
                    <a:lumOff val="50000"/>
                  </a:schemeClr>
                </a:solidFill>
                <a:latin typeface="Times New Roman"/>
                <a:ea typeface="楷体_GB2312" pitchFamily="49" charset="-122"/>
              </a:rPr>
              <a:t>…</a:t>
            </a:r>
            <a:r>
              <a:rPr lang="en-US" altLang="zh-CN" sz="2800" b="1" dirty="0" smtClean="0">
                <a:solidFill>
                  <a:schemeClr val="accent4">
                    <a:lumMod val="50000"/>
                    <a:lumOff val="50000"/>
                  </a:schemeClr>
                </a:solidFill>
                <a:ea typeface="楷体_GB2312" pitchFamily="49" charset="-122"/>
              </a:rPr>
              <a:t>+</a:t>
            </a:r>
            <a:r>
              <a:rPr lang="en-US" altLang="zh-CN" sz="2800" b="1" i="1" dirty="0" smtClean="0">
                <a:solidFill>
                  <a:schemeClr val="accent4">
                    <a:lumMod val="50000"/>
                    <a:lumOff val="50000"/>
                  </a:schemeClr>
                </a:solidFill>
                <a:ea typeface="楷体_GB2312" pitchFamily="49" charset="-122"/>
              </a:rPr>
              <a:t>log</a:t>
            </a:r>
            <a:r>
              <a:rPr lang="en-US" altLang="zh-CN" sz="2800" b="1" i="1" baseline="-25000" dirty="0" smtClean="0">
                <a:solidFill>
                  <a:schemeClr val="accent4">
                    <a:lumMod val="50000"/>
                    <a:lumOff val="50000"/>
                  </a:schemeClr>
                </a:solidFill>
                <a:ea typeface="楷体_GB2312" pitchFamily="49" charset="-122"/>
              </a:rPr>
              <a:t>2</a:t>
            </a:r>
            <a:r>
              <a:rPr lang="en-US" altLang="zh-CN" sz="2800" b="1" i="1" dirty="0" smtClean="0">
                <a:solidFill>
                  <a:schemeClr val="accent4">
                    <a:lumMod val="50000"/>
                    <a:lumOff val="50000"/>
                  </a:schemeClr>
                </a:solidFill>
                <a:ea typeface="楷体_GB2312" pitchFamily="49" charset="-122"/>
              </a:rPr>
              <a:t>2</a:t>
            </a:r>
            <a:r>
              <a:rPr lang="en-US" altLang="zh-CN" sz="2800" b="1" dirty="0" smtClean="0">
                <a:solidFill>
                  <a:schemeClr val="accent4">
                    <a:lumMod val="50000"/>
                    <a:lumOff val="50000"/>
                  </a:schemeClr>
                </a:solidFill>
                <a:ea typeface="楷体_GB2312" pitchFamily="49" charset="-122"/>
              </a:rPr>
              <a:t>) &lt; 2</a:t>
            </a:r>
            <a:r>
              <a:rPr lang="en-US" altLang="zh-CN" sz="2800" b="1" i="1" dirty="0" smtClean="0">
                <a:solidFill>
                  <a:schemeClr val="accent4">
                    <a:lumMod val="50000"/>
                    <a:lumOff val="50000"/>
                  </a:schemeClr>
                </a:solidFill>
                <a:ea typeface="楷体_GB2312" pitchFamily="49" charset="-122"/>
              </a:rPr>
              <a:t>n</a:t>
            </a:r>
            <a:r>
              <a:rPr lang="en-US" altLang="zh-CN" sz="2800" b="1" dirty="0" smtClean="0">
                <a:solidFill>
                  <a:schemeClr val="accent4">
                    <a:lumMod val="50000"/>
                    <a:lumOff val="50000"/>
                  </a:schemeClr>
                </a:solidFill>
                <a:ea typeface="楷体_GB2312" pitchFamily="49" charset="-122"/>
              </a:rPr>
              <a:t>(</a:t>
            </a:r>
            <a:r>
              <a:rPr lang="en-US" altLang="zh-CN" sz="2800" b="1" dirty="0" smtClean="0">
                <a:solidFill>
                  <a:schemeClr val="accent4">
                    <a:lumMod val="50000"/>
                    <a:lumOff val="50000"/>
                  </a:schemeClr>
                </a:solidFill>
                <a:ea typeface="楷体_GB2312" pitchFamily="49" charset="-122"/>
                <a:sym typeface="Symbol" pitchFamily="18" charset="2"/>
              </a:rPr>
              <a:t></a:t>
            </a:r>
            <a:r>
              <a:rPr lang="en-US" altLang="zh-CN" sz="2800" b="1" i="1" dirty="0" smtClean="0">
                <a:solidFill>
                  <a:schemeClr val="accent4">
                    <a:lumMod val="50000"/>
                    <a:lumOff val="50000"/>
                  </a:schemeClr>
                </a:solidFill>
                <a:ea typeface="楷体_GB2312" pitchFamily="49" charset="-122"/>
              </a:rPr>
              <a:t>log</a:t>
            </a:r>
            <a:r>
              <a:rPr lang="en-US" altLang="zh-CN" sz="2800" b="1" i="1" baseline="-25000" dirty="0" smtClean="0">
                <a:solidFill>
                  <a:schemeClr val="accent4">
                    <a:lumMod val="50000"/>
                    <a:lumOff val="50000"/>
                  </a:schemeClr>
                </a:solidFill>
                <a:ea typeface="楷体_GB2312" pitchFamily="49" charset="-122"/>
              </a:rPr>
              <a:t>2</a:t>
            </a:r>
            <a:r>
              <a:rPr lang="en-US" altLang="zh-CN" sz="2800" b="1" i="1" dirty="0" smtClean="0">
                <a:solidFill>
                  <a:schemeClr val="accent4">
                    <a:lumMod val="50000"/>
                    <a:lumOff val="50000"/>
                  </a:schemeClr>
                </a:solidFill>
                <a:ea typeface="楷体_GB2312" pitchFamily="49" charset="-122"/>
              </a:rPr>
              <a:t>n</a:t>
            </a:r>
            <a:r>
              <a:rPr lang="en-US" altLang="zh-CN" sz="2800" b="1" dirty="0" smtClean="0">
                <a:solidFill>
                  <a:schemeClr val="accent4">
                    <a:lumMod val="50000"/>
                    <a:lumOff val="50000"/>
                  </a:schemeClr>
                </a:solidFill>
                <a:ea typeface="楷体_GB2312" pitchFamily="49" charset="-122"/>
                <a:sym typeface="Symbol" pitchFamily="18" charset="2"/>
              </a:rPr>
              <a:t></a:t>
            </a:r>
            <a:r>
              <a:rPr lang="en-US" altLang="zh-CN" sz="2800" b="1" dirty="0" smtClean="0">
                <a:solidFill>
                  <a:schemeClr val="accent4">
                    <a:lumMod val="50000"/>
                    <a:lumOff val="50000"/>
                  </a:schemeClr>
                </a:solidFill>
                <a:ea typeface="楷体_GB2312" pitchFamily="49" charset="-122"/>
              </a:rPr>
              <a:t>) </a:t>
            </a:r>
          </a:p>
          <a:p>
            <a:pPr eaLnBrk="1" hangingPunct="1">
              <a:lnSpc>
                <a:spcPct val="110000"/>
              </a:lnSpc>
              <a:buClr>
                <a:srgbClr val="800080"/>
              </a:buClr>
              <a:buSzPct val="50000"/>
              <a:buNone/>
            </a:pPr>
            <a:r>
              <a:rPr lang="zh-CN" altLang="en-US" sz="2800" dirty="0" smtClean="0">
                <a:solidFill>
                  <a:srgbClr val="990000"/>
                </a:solidFill>
                <a:ea typeface="隶书" pitchFamily="49" charset="-122"/>
              </a:rPr>
              <a:t>   </a:t>
            </a:r>
            <a:r>
              <a:rPr lang="zh-CN" altLang="en-US" dirty="0" smtClean="0">
                <a:solidFill>
                  <a:srgbClr val="990000"/>
                </a:solidFill>
                <a:ea typeface="隶书" pitchFamily="49" charset="-122"/>
              </a:rPr>
              <a:t>因此，</a:t>
            </a:r>
            <a:r>
              <a:rPr lang="zh-CN" altLang="en-US" dirty="0" smtClean="0">
                <a:solidFill>
                  <a:srgbClr val="C00000"/>
                </a:solidFill>
                <a:ea typeface="隶书" pitchFamily="49" charset="-122"/>
              </a:rPr>
              <a:t>堆排序的时间复杂度为</a:t>
            </a:r>
            <a:r>
              <a:rPr lang="en-US" altLang="zh-CN" b="1" dirty="0" smtClean="0">
                <a:solidFill>
                  <a:srgbClr val="C00000"/>
                </a:solidFill>
                <a:ea typeface="楷体_GB2312" pitchFamily="49" charset="-122"/>
              </a:rPr>
              <a:t>O(</a:t>
            </a:r>
            <a:r>
              <a:rPr lang="en-US" altLang="zh-CN" b="1" i="1" dirty="0" err="1" smtClean="0">
                <a:solidFill>
                  <a:srgbClr val="C00000"/>
                </a:solidFill>
                <a:ea typeface="楷体_GB2312" pitchFamily="49" charset="-122"/>
              </a:rPr>
              <a:t>n</a:t>
            </a:r>
            <a:r>
              <a:rPr lang="en-US" altLang="zh-CN" b="1" dirty="0" err="1" smtClean="0">
                <a:solidFill>
                  <a:srgbClr val="C00000"/>
                </a:solidFill>
                <a:ea typeface="楷体_GB2312" pitchFamily="49" charset="-122"/>
              </a:rPr>
              <a:t>log</a:t>
            </a:r>
            <a:r>
              <a:rPr lang="en-US" altLang="zh-CN" b="1" i="1" dirty="0" err="1" smtClean="0">
                <a:solidFill>
                  <a:srgbClr val="C00000"/>
                </a:solidFill>
                <a:ea typeface="楷体_GB2312" pitchFamily="49" charset="-122"/>
              </a:rPr>
              <a:t>n</a:t>
            </a:r>
            <a:r>
              <a:rPr lang="en-US" altLang="zh-CN" b="1" dirty="0" smtClean="0">
                <a:solidFill>
                  <a:srgbClr val="C00000"/>
                </a:solidFill>
                <a:ea typeface="楷体_GB2312" pitchFamily="49" charset="-122"/>
              </a:rPr>
              <a:t>)</a:t>
            </a:r>
            <a:r>
              <a:rPr lang="zh-CN" altLang="en-US" b="1" dirty="0" smtClean="0">
                <a:solidFill>
                  <a:srgbClr val="C00000"/>
                </a:solidFill>
                <a:ea typeface="楷体_GB2312" pitchFamily="49" charset="-122"/>
              </a:rPr>
              <a:t>。</a:t>
            </a:r>
          </a:p>
          <a:p>
            <a:pPr eaLnBrk="1" hangingPunct="1">
              <a:lnSpc>
                <a:spcPct val="110000"/>
              </a:lnSpc>
              <a:buClr>
                <a:srgbClr val="800080"/>
              </a:buClr>
              <a:buSzPct val="50000"/>
              <a:buNone/>
            </a:pPr>
            <a:endParaRPr lang="en-US" altLang="zh-CN" sz="2800" b="1" dirty="0" smtClean="0">
              <a:latin typeface="华文楷体" pitchFamily="2" charset="-122"/>
              <a:ea typeface="华文楷体" pitchFamily="2" charset="-122"/>
            </a:endParaRPr>
          </a:p>
          <a:p>
            <a:pPr eaLnBrk="1" hangingPunct="1">
              <a:lnSpc>
                <a:spcPct val="110000"/>
              </a:lnSpc>
              <a:buClr>
                <a:srgbClr val="800080"/>
              </a:buClr>
              <a:buSzPct val="50000"/>
            </a:pPr>
            <a:r>
              <a:rPr lang="zh-CN" altLang="en-US" sz="2800" b="1" dirty="0" smtClean="0">
                <a:latin typeface="华文楷体" pitchFamily="2" charset="-122"/>
                <a:ea typeface="华文楷体" pitchFamily="2" charset="-122"/>
              </a:rPr>
              <a:t>堆排序方法对</a:t>
            </a:r>
            <a:r>
              <a:rPr lang="en-US" altLang="zh-CN" sz="2800" b="1" dirty="0" smtClean="0">
                <a:latin typeface="华文楷体" pitchFamily="2" charset="-122"/>
                <a:ea typeface="华文楷体" pitchFamily="2" charset="-122"/>
              </a:rPr>
              <a:t>n</a:t>
            </a:r>
            <a:r>
              <a:rPr lang="zh-CN" altLang="en-US" sz="2800" b="1" dirty="0" smtClean="0">
                <a:latin typeface="华文楷体" pitchFamily="2" charset="-122"/>
                <a:ea typeface="华文楷体" pitchFamily="2" charset="-122"/>
              </a:rPr>
              <a:t>较大的文件是很有效的。</a:t>
            </a:r>
          </a:p>
        </p:txBody>
      </p:sp>
      <p:sp>
        <p:nvSpPr>
          <p:cNvPr id="3" name="Text Box 2"/>
          <p:cNvSpPr txBox="1">
            <a:spLocks noChangeArrowheads="1"/>
          </p:cNvSpPr>
          <p:nvPr/>
        </p:nvSpPr>
        <p:spPr bwMode="auto">
          <a:xfrm>
            <a:off x="0" y="152636"/>
            <a:ext cx="2031325" cy="646331"/>
          </a:xfrm>
          <a:prstGeom prst="rect">
            <a:avLst/>
          </a:prstGeom>
          <a:noFill/>
          <a:ln w="9525">
            <a:noFill/>
            <a:miter lim="800000"/>
            <a:headEnd/>
            <a:tailEnd/>
          </a:ln>
          <a:effectLst/>
        </p:spPr>
        <p:txBody>
          <a:bodyPr wrap="none">
            <a:spAutoFit/>
          </a:bodyPr>
          <a:lstStyle/>
          <a:p>
            <a:pPr algn="l"/>
            <a:r>
              <a:rPr lang="zh-CN" altLang="en-US" sz="3600" b="1" dirty="0" smtClean="0">
                <a:solidFill>
                  <a:srgbClr val="800000"/>
                </a:solidFill>
                <a:latin typeface="华文琥珀" pitchFamily="2" charset="-122"/>
                <a:ea typeface="华文琥珀" pitchFamily="2" charset="-122"/>
              </a:rPr>
              <a:t>算法分析</a:t>
            </a:r>
          </a:p>
        </p:txBody>
      </p:sp>
    </p:spTree>
    <p:extLst>
      <p:ext uri="{BB962C8B-B14F-4D97-AF65-F5344CB8AC3E}">
        <p14:creationId xmlns:p14="http://schemas.microsoft.com/office/powerpoint/2010/main" val="4091918626"/>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0" y="152636"/>
            <a:ext cx="6101350" cy="707886"/>
          </a:xfrm>
          <a:prstGeom prst="rect">
            <a:avLst/>
          </a:prstGeom>
          <a:noFill/>
          <a:ln w="9525">
            <a:noFill/>
            <a:miter lim="800000"/>
            <a:headEnd/>
            <a:tailEnd/>
          </a:ln>
          <a:effectLst/>
        </p:spPr>
        <p:txBody>
          <a:bodyPr wrap="none">
            <a:spAutoFit/>
          </a:bodyPr>
          <a:lstStyle/>
          <a:p>
            <a:pPr algn="l"/>
            <a:r>
              <a:rPr lang="zh-CN" altLang="en-US" b="1" dirty="0">
                <a:solidFill>
                  <a:schemeClr val="tx2"/>
                </a:solidFill>
                <a:latin typeface="Times New Roman" pitchFamily="18" charset="0"/>
                <a:ea typeface="华文新魏" pitchFamily="2" charset="-122"/>
                <a:cs typeface="Times New Roman" pitchFamily="18" charset="0"/>
              </a:rPr>
              <a:t>起泡</a:t>
            </a:r>
            <a:r>
              <a:rPr lang="zh-CN" altLang="en-US" b="1" dirty="0" smtClean="0">
                <a:solidFill>
                  <a:schemeClr val="tx2"/>
                </a:solidFill>
                <a:latin typeface="Times New Roman" pitchFamily="18" charset="0"/>
                <a:ea typeface="华文新魏" pitchFamily="2" charset="-122"/>
                <a:cs typeface="Times New Roman" pitchFamily="18" charset="0"/>
              </a:rPr>
              <a:t>排序</a:t>
            </a:r>
            <a:r>
              <a:rPr lang="en-US" altLang="zh-CN" b="1" dirty="0" smtClean="0">
                <a:solidFill>
                  <a:schemeClr val="tx2"/>
                </a:solidFill>
                <a:latin typeface="Times New Roman" pitchFamily="18" charset="0"/>
                <a:ea typeface="华文新魏" pitchFamily="2" charset="-122"/>
                <a:cs typeface="Times New Roman" pitchFamily="18" charset="0"/>
              </a:rPr>
              <a:t>:</a:t>
            </a:r>
            <a:r>
              <a:rPr lang="zh-CN" altLang="en-US" sz="3200" b="1" dirty="0" smtClean="0">
                <a:solidFill>
                  <a:srgbClr val="000000"/>
                </a:solidFill>
                <a:latin typeface="Times New Roman" pitchFamily="18" charset="0"/>
                <a:ea typeface="华文新魏" pitchFamily="2" charset="-122"/>
                <a:cs typeface="Times New Roman" pitchFamily="18" charset="0"/>
              </a:rPr>
              <a:t>基于交换的排序方法</a:t>
            </a:r>
          </a:p>
        </p:txBody>
      </p:sp>
      <p:sp>
        <p:nvSpPr>
          <p:cNvPr id="10" name="Rectangle 6"/>
          <p:cNvSpPr>
            <a:spLocks noChangeArrowheads="1"/>
          </p:cNvSpPr>
          <p:nvPr/>
        </p:nvSpPr>
        <p:spPr bwMode="auto">
          <a:xfrm>
            <a:off x="5267192" y="1952836"/>
            <a:ext cx="3729608" cy="480864"/>
          </a:xfrm>
          <a:prstGeom prst="rect">
            <a:avLst/>
          </a:prstGeom>
          <a:solidFill>
            <a:srgbClr val="CCFFFF"/>
          </a:solidFill>
          <a:ln w="9525">
            <a:solidFill>
              <a:schemeClr val="tx2"/>
            </a:solidFill>
            <a:miter lim="800000"/>
            <a:headEnd/>
            <a:tailEnd/>
          </a:ln>
          <a:effectLst/>
        </p:spPr>
        <p:txBody>
          <a:bodyPr wrap="none" anchor="ctr"/>
          <a:lstStyle/>
          <a:p>
            <a:r>
              <a:rPr lang="zh-CN" altLang="en-US" sz="3000" dirty="0">
                <a:latin typeface="华文楷体" pitchFamily="2" charset="-122"/>
                <a:ea typeface="华文楷体" pitchFamily="2" charset="-122"/>
              </a:rPr>
              <a:t>无序序列</a:t>
            </a:r>
            <a:r>
              <a:rPr lang="en-US" altLang="zh-CN" sz="3000" dirty="0">
                <a:latin typeface="华文楷体" pitchFamily="2" charset="-122"/>
                <a:ea typeface="华文楷体" pitchFamily="2" charset="-122"/>
              </a:rPr>
              <a:t>R[1..</a:t>
            </a:r>
            <a:r>
              <a:rPr lang="en-US" altLang="zh-CN" sz="3000" dirty="0" smtClean="0">
                <a:latin typeface="华文楷体" pitchFamily="2" charset="-122"/>
                <a:ea typeface="华文楷体" pitchFamily="2" charset="-122"/>
              </a:rPr>
              <a:t>n]</a:t>
            </a:r>
            <a:endParaRPr lang="en-US" altLang="zh-CN" sz="3000" dirty="0">
              <a:latin typeface="华文楷体" pitchFamily="2" charset="-122"/>
              <a:ea typeface="华文楷体" pitchFamily="2" charset="-122"/>
            </a:endParaRPr>
          </a:p>
        </p:txBody>
      </p:sp>
      <p:grpSp>
        <p:nvGrpSpPr>
          <p:cNvPr id="9" name="组合 8"/>
          <p:cNvGrpSpPr/>
          <p:nvPr/>
        </p:nvGrpSpPr>
        <p:grpSpPr>
          <a:xfrm>
            <a:off x="5267192" y="3104964"/>
            <a:ext cx="3739960" cy="395426"/>
            <a:chOff x="5267192" y="3104964"/>
            <a:chExt cx="3739960" cy="395426"/>
          </a:xfrm>
        </p:grpSpPr>
        <p:sp>
          <p:nvSpPr>
            <p:cNvPr id="14" name="Rectangle 16"/>
            <p:cNvSpPr>
              <a:spLocks noChangeArrowheads="1"/>
            </p:cNvSpPr>
            <p:nvPr/>
          </p:nvSpPr>
          <p:spPr bwMode="auto">
            <a:xfrm>
              <a:off x="5267192" y="3104964"/>
              <a:ext cx="3729608" cy="395426"/>
            </a:xfrm>
            <a:prstGeom prst="rect">
              <a:avLst/>
            </a:prstGeom>
            <a:solidFill>
              <a:srgbClr val="CCFFFF"/>
            </a:solidFill>
            <a:ln w="9525">
              <a:solidFill>
                <a:schemeClr val="tx2"/>
              </a:solidFill>
              <a:miter lim="800000"/>
              <a:headEnd/>
              <a:tailEnd/>
            </a:ln>
            <a:effectLst/>
          </p:spPr>
          <p:txBody>
            <a:bodyPr wrap="none" anchor="ctr"/>
            <a:lstStyle/>
            <a:p>
              <a:pPr algn="l">
                <a:lnSpc>
                  <a:spcPct val="110000"/>
                </a:lnSpc>
              </a:pPr>
              <a:r>
                <a:rPr lang="zh-CN" altLang="en-US" sz="3000" dirty="0">
                  <a:latin typeface="华文楷体" pitchFamily="2" charset="-122"/>
                  <a:ea typeface="华文楷体" pitchFamily="2" charset="-122"/>
                </a:rPr>
                <a:t>无序序列</a:t>
              </a:r>
              <a:r>
                <a:rPr lang="en-US" altLang="zh-CN" sz="3000" dirty="0">
                  <a:latin typeface="华文楷体" pitchFamily="2" charset="-122"/>
                  <a:ea typeface="华文楷体" pitchFamily="2" charset="-122"/>
                </a:rPr>
                <a:t>R[1</a:t>
              </a:r>
              <a:r>
                <a:rPr lang="en-US" altLang="zh-CN" sz="3000" dirty="0" smtClean="0">
                  <a:latin typeface="华文楷体" pitchFamily="2" charset="-122"/>
                  <a:ea typeface="华文楷体" pitchFamily="2" charset="-122"/>
                </a:rPr>
                <a:t>..n-1]</a:t>
              </a:r>
              <a:endParaRPr lang="en-US" altLang="zh-CN" sz="3000" dirty="0">
                <a:latin typeface="华文楷体" pitchFamily="2" charset="-122"/>
                <a:ea typeface="华文楷体" pitchFamily="2" charset="-122"/>
              </a:endParaRPr>
            </a:p>
          </p:txBody>
        </p:sp>
        <p:sp>
          <p:nvSpPr>
            <p:cNvPr id="15" name="Rectangle 17"/>
            <p:cNvSpPr>
              <a:spLocks noChangeArrowheads="1"/>
            </p:cNvSpPr>
            <p:nvPr/>
          </p:nvSpPr>
          <p:spPr bwMode="auto">
            <a:xfrm>
              <a:off x="8766476" y="3104964"/>
              <a:ext cx="240676" cy="395426"/>
            </a:xfrm>
            <a:prstGeom prst="rect">
              <a:avLst/>
            </a:prstGeom>
            <a:solidFill>
              <a:schemeClr val="hlink"/>
            </a:solidFill>
            <a:ln w="9525">
              <a:solidFill>
                <a:schemeClr val="tx1"/>
              </a:solidFill>
              <a:miter lim="800000"/>
              <a:headEnd/>
              <a:tailEnd/>
            </a:ln>
            <a:effectLst/>
          </p:spPr>
          <p:txBody>
            <a:bodyPr wrap="none" anchor="ctr"/>
            <a:lstStyle/>
            <a:p>
              <a:endParaRPr lang="en-US" altLang="zh-CN" sz="3000" dirty="0">
                <a:latin typeface="华文楷体" pitchFamily="2" charset="-122"/>
                <a:ea typeface="华文楷体" pitchFamily="2" charset="-122"/>
              </a:endParaRPr>
            </a:p>
          </p:txBody>
        </p:sp>
      </p:grpSp>
      <p:sp>
        <p:nvSpPr>
          <p:cNvPr id="18" name="AutoShape 22"/>
          <p:cNvSpPr>
            <a:spLocks noChangeArrowheads="1"/>
          </p:cNvSpPr>
          <p:nvPr/>
        </p:nvSpPr>
        <p:spPr bwMode="auto">
          <a:xfrm>
            <a:off x="6181592" y="2486236"/>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sp>
        <p:nvSpPr>
          <p:cNvPr id="22" name="AutoShape 26"/>
          <p:cNvSpPr>
            <a:spLocks noChangeArrowheads="1"/>
          </p:cNvSpPr>
          <p:nvPr/>
        </p:nvSpPr>
        <p:spPr bwMode="auto">
          <a:xfrm>
            <a:off x="5724392" y="2486236"/>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sp>
        <p:nvSpPr>
          <p:cNvPr id="23" name="AutoShape 27"/>
          <p:cNvSpPr>
            <a:spLocks noChangeArrowheads="1"/>
          </p:cNvSpPr>
          <p:nvPr/>
        </p:nvSpPr>
        <p:spPr bwMode="auto">
          <a:xfrm>
            <a:off x="5267192" y="2486236"/>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sp>
        <p:nvSpPr>
          <p:cNvPr id="29" name="AutoShape 24"/>
          <p:cNvSpPr>
            <a:spLocks noChangeArrowheads="1"/>
          </p:cNvSpPr>
          <p:nvPr/>
        </p:nvSpPr>
        <p:spPr bwMode="auto">
          <a:xfrm>
            <a:off x="7866376" y="2505708"/>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sp>
        <p:nvSpPr>
          <p:cNvPr id="30" name="AutoShape 24"/>
          <p:cNvSpPr>
            <a:spLocks noChangeArrowheads="1"/>
          </p:cNvSpPr>
          <p:nvPr/>
        </p:nvSpPr>
        <p:spPr bwMode="auto">
          <a:xfrm>
            <a:off x="8334428" y="2469704"/>
            <a:ext cx="533400" cy="304800"/>
          </a:xfrm>
          <a:prstGeom prst="curvedUpArrow">
            <a:avLst>
              <a:gd name="adj1" fmla="val 22288"/>
              <a:gd name="adj2" fmla="val 57288"/>
              <a:gd name="adj3" fmla="val 33333"/>
            </a:avLst>
          </a:prstGeom>
          <a:solidFill>
            <a:schemeClr val="accent1"/>
          </a:solidFill>
          <a:ln w="9525">
            <a:solidFill>
              <a:srgbClr val="00FFFF"/>
            </a:solidFill>
            <a:miter lim="800000"/>
            <a:headEnd/>
            <a:tailEnd/>
          </a:ln>
          <a:effectLst/>
        </p:spPr>
        <p:txBody>
          <a:bodyPr wrap="none" anchor="ctr"/>
          <a:lstStyle/>
          <a:p>
            <a:endParaRPr lang="zh-CN" altLang="en-US"/>
          </a:p>
        </p:txBody>
      </p:sp>
      <p:grpSp>
        <p:nvGrpSpPr>
          <p:cNvPr id="11" name="组合 10"/>
          <p:cNvGrpSpPr/>
          <p:nvPr/>
        </p:nvGrpSpPr>
        <p:grpSpPr>
          <a:xfrm>
            <a:off x="5267192" y="3897670"/>
            <a:ext cx="3733300" cy="395426"/>
            <a:chOff x="5267192" y="3897670"/>
            <a:chExt cx="3733300" cy="395426"/>
          </a:xfrm>
        </p:grpSpPr>
        <p:sp>
          <p:nvSpPr>
            <p:cNvPr id="21" name="Rectangle 16"/>
            <p:cNvSpPr>
              <a:spLocks noChangeArrowheads="1"/>
            </p:cNvSpPr>
            <p:nvPr/>
          </p:nvSpPr>
          <p:spPr bwMode="auto">
            <a:xfrm>
              <a:off x="5267192" y="3897670"/>
              <a:ext cx="3722948" cy="395426"/>
            </a:xfrm>
            <a:prstGeom prst="rect">
              <a:avLst/>
            </a:prstGeom>
            <a:solidFill>
              <a:srgbClr val="CCFFFF"/>
            </a:solidFill>
            <a:ln w="9525">
              <a:solidFill>
                <a:schemeClr val="tx2"/>
              </a:solidFill>
              <a:miter lim="800000"/>
              <a:headEnd/>
              <a:tailEnd/>
            </a:ln>
            <a:effectLst/>
          </p:spPr>
          <p:txBody>
            <a:bodyPr wrap="none" anchor="ctr"/>
            <a:lstStyle/>
            <a:p>
              <a:pPr algn="l">
                <a:lnSpc>
                  <a:spcPct val="110000"/>
                </a:lnSpc>
              </a:pPr>
              <a:r>
                <a:rPr lang="zh-CN" altLang="en-US" sz="3000" dirty="0">
                  <a:latin typeface="华文楷体" pitchFamily="2" charset="-122"/>
                  <a:ea typeface="华文楷体" pitchFamily="2" charset="-122"/>
                </a:rPr>
                <a:t>无序序列</a:t>
              </a:r>
              <a:r>
                <a:rPr lang="en-US" altLang="zh-CN" sz="3000" dirty="0">
                  <a:latin typeface="华文楷体" pitchFamily="2" charset="-122"/>
                  <a:ea typeface="华文楷体" pitchFamily="2" charset="-122"/>
                </a:rPr>
                <a:t>R[1</a:t>
              </a:r>
              <a:r>
                <a:rPr lang="en-US" altLang="zh-CN" sz="3000" dirty="0" smtClean="0">
                  <a:latin typeface="华文楷体" pitchFamily="2" charset="-122"/>
                  <a:ea typeface="华文楷体" pitchFamily="2" charset="-122"/>
                </a:rPr>
                <a:t>..n-2]</a:t>
              </a:r>
              <a:endParaRPr lang="en-US" altLang="zh-CN" sz="3000" dirty="0">
                <a:latin typeface="华文楷体" pitchFamily="2" charset="-122"/>
                <a:ea typeface="华文楷体" pitchFamily="2" charset="-122"/>
              </a:endParaRPr>
            </a:p>
          </p:txBody>
        </p:sp>
        <p:sp>
          <p:nvSpPr>
            <p:cNvPr id="26" name="Rectangle 17"/>
            <p:cNvSpPr>
              <a:spLocks noChangeArrowheads="1"/>
            </p:cNvSpPr>
            <p:nvPr/>
          </p:nvSpPr>
          <p:spPr bwMode="auto">
            <a:xfrm>
              <a:off x="8615800" y="3897670"/>
              <a:ext cx="384692" cy="395426"/>
            </a:xfrm>
            <a:prstGeom prst="rect">
              <a:avLst/>
            </a:prstGeom>
            <a:solidFill>
              <a:schemeClr val="hlink"/>
            </a:solidFill>
            <a:ln w="9525">
              <a:solidFill>
                <a:schemeClr val="tx1"/>
              </a:solidFill>
              <a:miter lim="800000"/>
              <a:headEnd/>
              <a:tailEnd/>
            </a:ln>
            <a:effectLst/>
          </p:spPr>
          <p:txBody>
            <a:bodyPr wrap="none" anchor="ctr"/>
            <a:lstStyle/>
            <a:p>
              <a:endParaRPr lang="en-US" altLang="zh-CN" sz="3000" dirty="0">
                <a:latin typeface="华文楷体" pitchFamily="2" charset="-122"/>
                <a:ea typeface="华文楷体" pitchFamily="2" charset="-122"/>
              </a:endParaRPr>
            </a:p>
          </p:txBody>
        </p:sp>
      </p:grpSp>
      <p:grpSp>
        <p:nvGrpSpPr>
          <p:cNvPr id="12" name="组合 11"/>
          <p:cNvGrpSpPr/>
          <p:nvPr/>
        </p:nvGrpSpPr>
        <p:grpSpPr>
          <a:xfrm>
            <a:off x="5267192" y="4473734"/>
            <a:ext cx="3733300" cy="395426"/>
            <a:chOff x="5267192" y="4473734"/>
            <a:chExt cx="3733300" cy="395426"/>
          </a:xfrm>
        </p:grpSpPr>
        <p:sp>
          <p:nvSpPr>
            <p:cNvPr id="27" name="Rectangle 16"/>
            <p:cNvSpPr>
              <a:spLocks noChangeArrowheads="1"/>
            </p:cNvSpPr>
            <p:nvPr/>
          </p:nvSpPr>
          <p:spPr bwMode="auto">
            <a:xfrm>
              <a:off x="5267192" y="4473734"/>
              <a:ext cx="3722948" cy="395426"/>
            </a:xfrm>
            <a:prstGeom prst="rect">
              <a:avLst/>
            </a:prstGeom>
            <a:solidFill>
              <a:srgbClr val="CCFFFF"/>
            </a:solidFill>
            <a:ln w="9525">
              <a:solidFill>
                <a:schemeClr val="tx2"/>
              </a:solidFill>
              <a:miter lim="800000"/>
              <a:headEnd/>
              <a:tailEnd/>
            </a:ln>
            <a:effectLst/>
          </p:spPr>
          <p:txBody>
            <a:bodyPr wrap="none" anchor="ctr"/>
            <a:lstStyle/>
            <a:p>
              <a:pPr algn="l">
                <a:lnSpc>
                  <a:spcPct val="110000"/>
                </a:lnSpc>
              </a:pPr>
              <a:r>
                <a:rPr lang="zh-CN" altLang="en-US" sz="3000" dirty="0">
                  <a:latin typeface="华文楷体" pitchFamily="2" charset="-122"/>
                  <a:ea typeface="华文楷体" pitchFamily="2" charset="-122"/>
                </a:rPr>
                <a:t>无序序列</a:t>
              </a:r>
              <a:r>
                <a:rPr lang="en-US" altLang="zh-CN" sz="3000" dirty="0">
                  <a:latin typeface="华文楷体" pitchFamily="2" charset="-122"/>
                  <a:ea typeface="华文楷体" pitchFamily="2" charset="-122"/>
                </a:rPr>
                <a:t>R[1</a:t>
              </a:r>
              <a:r>
                <a:rPr lang="en-US" altLang="zh-CN" sz="3000" dirty="0" smtClean="0">
                  <a:latin typeface="华文楷体" pitchFamily="2" charset="-122"/>
                  <a:ea typeface="华文楷体" pitchFamily="2" charset="-122"/>
                </a:rPr>
                <a:t>..n-2]</a:t>
              </a:r>
              <a:endParaRPr lang="en-US" altLang="zh-CN" sz="3000" dirty="0">
                <a:latin typeface="华文楷体" pitchFamily="2" charset="-122"/>
                <a:ea typeface="华文楷体" pitchFamily="2" charset="-122"/>
              </a:endParaRPr>
            </a:p>
          </p:txBody>
        </p:sp>
        <p:sp>
          <p:nvSpPr>
            <p:cNvPr id="28" name="Rectangle 17"/>
            <p:cNvSpPr>
              <a:spLocks noChangeArrowheads="1"/>
            </p:cNvSpPr>
            <p:nvPr/>
          </p:nvSpPr>
          <p:spPr bwMode="auto">
            <a:xfrm>
              <a:off x="8399776" y="4473734"/>
              <a:ext cx="600716" cy="395426"/>
            </a:xfrm>
            <a:prstGeom prst="rect">
              <a:avLst/>
            </a:prstGeom>
            <a:solidFill>
              <a:schemeClr val="hlink"/>
            </a:solidFill>
            <a:ln w="9525">
              <a:solidFill>
                <a:schemeClr val="tx1"/>
              </a:solidFill>
              <a:miter lim="800000"/>
              <a:headEnd/>
              <a:tailEnd/>
            </a:ln>
            <a:effectLst/>
          </p:spPr>
          <p:txBody>
            <a:bodyPr wrap="none" anchor="ctr"/>
            <a:lstStyle/>
            <a:p>
              <a:endParaRPr lang="en-US" altLang="zh-CN" sz="3000" dirty="0">
                <a:latin typeface="华文楷体" pitchFamily="2" charset="-122"/>
                <a:ea typeface="华文楷体" pitchFamily="2" charset="-122"/>
              </a:endParaRPr>
            </a:p>
          </p:txBody>
        </p:sp>
      </p:grpSp>
      <p:sp>
        <p:nvSpPr>
          <p:cNvPr id="35" name="Rectangle 17"/>
          <p:cNvSpPr>
            <a:spLocks noChangeArrowheads="1"/>
          </p:cNvSpPr>
          <p:nvPr/>
        </p:nvSpPr>
        <p:spPr bwMode="auto">
          <a:xfrm>
            <a:off x="5267192" y="6417950"/>
            <a:ext cx="3769304" cy="395426"/>
          </a:xfrm>
          <a:prstGeom prst="rect">
            <a:avLst/>
          </a:prstGeom>
          <a:solidFill>
            <a:schemeClr val="hlink"/>
          </a:solidFill>
          <a:ln w="9525">
            <a:solidFill>
              <a:schemeClr val="tx1"/>
            </a:solidFill>
            <a:miter lim="800000"/>
            <a:headEnd/>
            <a:tailEnd/>
          </a:ln>
          <a:effectLst/>
        </p:spPr>
        <p:txBody>
          <a:bodyPr wrap="none" anchor="ctr"/>
          <a:lstStyle/>
          <a:p>
            <a:r>
              <a:rPr lang="zh-CN" altLang="en-US" sz="3000" dirty="0" smtClean="0">
                <a:latin typeface="华文楷体" pitchFamily="2" charset="-122"/>
                <a:ea typeface="华文楷体" pitchFamily="2" charset="-122"/>
              </a:rPr>
              <a:t>有序序列</a:t>
            </a:r>
            <a:r>
              <a:rPr lang="en-US" altLang="zh-CN" sz="3000" dirty="0" smtClean="0">
                <a:latin typeface="华文楷体" pitchFamily="2" charset="-122"/>
                <a:ea typeface="华文楷体" pitchFamily="2" charset="-122"/>
              </a:rPr>
              <a:t>R[1..n]</a:t>
            </a:r>
            <a:endParaRPr lang="en-US" altLang="zh-CN" sz="3000" dirty="0">
              <a:latin typeface="华文楷体" pitchFamily="2" charset="-122"/>
              <a:ea typeface="华文楷体" pitchFamily="2" charset="-122"/>
            </a:endParaRPr>
          </a:p>
        </p:txBody>
      </p:sp>
      <p:sp>
        <p:nvSpPr>
          <p:cNvPr id="2" name="文本框 1"/>
          <p:cNvSpPr txBox="1"/>
          <p:nvPr/>
        </p:nvSpPr>
        <p:spPr>
          <a:xfrm>
            <a:off x="6796844" y="5229200"/>
            <a:ext cx="727484" cy="707886"/>
          </a:xfrm>
          <a:prstGeom prst="rect">
            <a:avLst/>
          </a:prstGeom>
          <a:noFill/>
        </p:spPr>
        <p:txBody>
          <a:bodyPr wrap="square" rtlCol="0">
            <a:spAutoFit/>
          </a:bodyPr>
          <a:lstStyle/>
          <a:p>
            <a:r>
              <a:rPr lang="zh-CN" altLang="en-US" dirty="0" smtClean="0"/>
              <a:t>┋</a:t>
            </a:r>
            <a:endParaRPr lang="zh-CN" altLang="en-US" dirty="0"/>
          </a:p>
        </p:txBody>
      </p:sp>
      <p:sp>
        <p:nvSpPr>
          <p:cNvPr id="4" name="文本框 3"/>
          <p:cNvSpPr txBox="1"/>
          <p:nvPr/>
        </p:nvSpPr>
        <p:spPr>
          <a:xfrm>
            <a:off x="107504" y="885491"/>
            <a:ext cx="5087906" cy="2246769"/>
          </a:xfrm>
          <a:prstGeom prst="rect">
            <a:avLst/>
          </a:prstGeom>
          <a:noFill/>
        </p:spPr>
        <p:txBody>
          <a:bodyPr wrap="square" rtlCol="0">
            <a:spAutoFit/>
          </a:bodyPr>
          <a:lstStyle/>
          <a:p>
            <a:pPr marL="177800" indent="-177800" algn="l">
              <a:buFont typeface="Arial" panose="020B0604020202020204" pitchFamily="34" charset="0"/>
              <a:buChar char="•"/>
            </a:pPr>
            <a:r>
              <a:rPr lang="zh-CN" altLang="en-US" sz="2800" b="1" dirty="0" smtClean="0">
                <a:latin typeface="华文楷体" panose="02010600040101010101" pitchFamily="2" charset="-122"/>
                <a:ea typeface="华文楷体" panose="02010600040101010101" pitchFamily="2" charset="-122"/>
              </a:rPr>
              <a:t>观察：</a:t>
            </a:r>
            <a:r>
              <a:rPr lang="zh-CN" altLang="en-US" sz="2800" b="1" dirty="0" smtClean="0">
                <a:solidFill>
                  <a:srgbClr val="C00000"/>
                </a:solidFill>
                <a:latin typeface="华文楷体" panose="02010600040101010101" pitchFamily="2" charset="-122"/>
                <a:ea typeface="华文楷体" panose="02010600040101010101" pitchFamily="2" charset="-122"/>
              </a:rPr>
              <a:t>有序</a:t>
            </a:r>
            <a:r>
              <a:rPr lang="en-US" altLang="zh-CN" sz="2800" b="1" dirty="0" smtClean="0">
                <a:latin typeface="华文楷体" panose="02010600040101010101" pitchFamily="2" charset="-122"/>
                <a:ea typeface="华文楷体" panose="02010600040101010101" pitchFamily="2" charset="-122"/>
              </a:rPr>
              <a:t>/</a:t>
            </a:r>
            <a:r>
              <a:rPr lang="zh-CN" altLang="en-US" sz="2800" b="1" dirty="0" smtClean="0">
                <a:solidFill>
                  <a:srgbClr val="C00000"/>
                </a:solidFill>
                <a:latin typeface="华文楷体" panose="02010600040101010101" pitchFamily="2" charset="-122"/>
                <a:ea typeface="华文楷体" panose="02010600040101010101" pitchFamily="2" charset="-122"/>
              </a:rPr>
              <a:t>无序</a:t>
            </a:r>
            <a:r>
              <a:rPr lang="zh-CN" altLang="en-US" sz="2800" b="1" dirty="0" smtClean="0">
                <a:latin typeface="华文楷体" panose="02010600040101010101" pitchFamily="2" charset="-122"/>
                <a:ea typeface="华文楷体" panose="02010600040101010101" pitchFamily="2" charset="-122"/>
              </a:rPr>
              <a:t>序列中，</a:t>
            </a:r>
            <a:r>
              <a:rPr lang="zh-CN" altLang="en-US" sz="2800" b="1" dirty="0" smtClean="0">
                <a:solidFill>
                  <a:srgbClr val="C00000"/>
                </a:solidFill>
                <a:latin typeface="华文楷体" panose="02010600040101010101" pitchFamily="2" charset="-122"/>
                <a:ea typeface="华文楷体" panose="02010600040101010101" pitchFamily="2" charset="-122"/>
              </a:rPr>
              <a:t>任意</a:t>
            </a:r>
            <a:r>
              <a:rPr lang="en-US" altLang="zh-CN" sz="2800" b="1" dirty="0" smtClean="0">
                <a:latin typeface="华文楷体" panose="02010600040101010101" pitchFamily="2" charset="-122"/>
                <a:ea typeface="华文楷体" panose="02010600040101010101" pitchFamily="2" charset="-122"/>
              </a:rPr>
              <a:t>/</a:t>
            </a:r>
            <a:r>
              <a:rPr lang="zh-CN" altLang="en-US" sz="2800" b="1" dirty="0" smtClean="0">
                <a:solidFill>
                  <a:srgbClr val="C00000"/>
                </a:solidFill>
                <a:latin typeface="华文楷体" panose="02010600040101010101" pitchFamily="2" charset="-122"/>
                <a:ea typeface="华文楷体" panose="02010600040101010101" pitchFamily="2" charset="-122"/>
              </a:rPr>
              <a:t>总有</a:t>
            </a:r>
            <a:r>
              <a:rPr lang="zh-CN" altLang="en-US" sz="2800" b="1" dirty="0" smtClean="0">
                <a:latin typeface="华文楷体" panose="02010600040101010101" pitchFamily="2" charset="-122"/>
                <a:ea typeface="华文楷体" panose="02010600040101010101" pitchFamily="2" charset="-122"/>
              </a:rPr>
              <a:t>一对相邻元素</a:t>
            </a:r>
            <a:r>
              <a:rPr lang="zh-CN" altLang="en-US" sz="2800" b="1" dirty="0" smtClean="0">
                <a:solidFill>
                  <a:srgbClr val="C00000"/>
                </a:solidFill>
                <a:latin typeface="华文楷体" panose="02010600040101010101" pitchFamily="2" charset="-122"/>
                <a:ea typeface="华文楷体" panose="02010600040101010101" pitchFamily="2" charset="-122"/>
              </a:rPr>
              <a:t>顺序</a:t>
            </a:r>
            <a:r>
              <a:rPr lang="en-US" altLang="zh-CN" sz="2800" b="1" dirty="0" smtClean="0">
                <a:latin typeface="华文楷体" panose="02010600040101010101" pitchFamily="2" charset="-122"/>
                <a:ea typeface="华文楷体" panose="02010600040101010101" pitchFamily="2" charset="-122"/>
              </a:rPr>
              <a:t>/</a:t>
            </a:r>
            <a:r>
              <a:rPr lang="zh-CN" altLang="en-US" sz="2800" b="1" dirty="0" smtClean="0">
                <a:solidFill>
                  <a:srgbClr val="C00000"/>
                </a:solidFill>
                <a:latin typeface="华文楷体" panose="02010600040101010101" pitchFamily="2" charset="-122"/>
                <a:ea typeface="华文楷体" panose="02010600040101010101" pitchFamily="2" charset="-122"/>
              </a:rPr>
              <a:t>逆序</a:t>
            </a:r>
            <a:endParaRPr lang="en-US" altLang="zh-CN" sz="2800" b="1" dirty="0" smtClean="0">
              <a:solidFill>
                <a:srgbClr val="C00000"/>
              </a:solidFill>
              <a:latin typeface="华文楷体" panose="02010600040101010101" pitchFamily="2" charset="-122"/>
              <a:ea typeface="华文楷体" panose="02010600040101010101" pitchFamily="2" charset="-122"/>
            </a:endParaRPr>
          </a:p>
          <a:p>
            <a:pPr marL="177800" indent="-177800" algn="l">
              <a:buFont typeface="Arial" panose="020B0604020202020204" pitchFamily="34" charset="0"/>
              <a:buChar char="•"/>
            </a:pPr>
            <a:r>
              <a:rPr lang="zh-CN" altLang="en-US" sz="2800" b="1" dirty="0" smtClean="0">
                <a:solidFill>
                  <a:schemeClr val="tx1">
                    <a:lumMod val="60000"/>
                    <a:lumOff val="40000"/>
                  </a:schemeClr>
                </a:solidFill>
                <a:latin typeface="华文楷体" panose="02010600040101010101" pitchFamily="2" charset="-122"/>
                <a:ea typeface="华文楷体" panose="02010600040101010101" pitchFamily="2" charset="-122"/>
              </a:rPr>
              <a:t>扫描交换</a:t>
            </a:r>
            <a:r>
              <a:rPr lang="zh-CN" altLang="en-US" sz="2800" b="1" dirty="0" smtClean="0">
                <a:solidFill>
                  <a:srgbClr val="C00000"/>
                </a:solidFill>
                <a:latin typeface="华文楷体" panose="02010600040101010101" pitchFamily="2" charset="-122"/>
                <a:ea typeface="华文楷体" panose="02010600040101010101" pitchFamily="2" charset="-122"/>
              </a:rPr>
              <a:t>：</a:t>
            </a:r>
            <a:r>
              <a:rPr lang="zh-CN" altLang="en-US" sz="2800" b="1" dirty="0" smtClean="0">
                <a:solidFill>
                  <a:srgbClr val="00B050"/>
                </a:solidFill>
                <a:latin typeface="华文楷体" panose="02010600040101010101" pitchFamily="2" charset="-122"/>
                <a:ea typeface="华文楷体" panose="02010600040101010101" pitchFamily="2" charset="-122"/>
              </a:rPr>
              <a:t>依次比较每一对相邻元素，如有必要，交换之</a:t>
            </a:r>
            <a:endParaRPr lang="en-US" altLang="zh-CN" sz="2800" b="1" dirty="0" smtClean="0">
              <a:solidFill>
                <a:srgbClr val="00B050"/>
              </a:solidFill>
              <a:latin typeface="华文楷体" panose="02010600040101010101" pitchFamily="2" charset="-122"/>
              <a:ea typeface="华文楷体" panose="02010600040101010101" pitchFamily="2" charset="-122"/>
            </a:endParaRPr>
          </a:p>
        </p:txBody>
      </p:sp>
      <p:grpSp>
        <p:nvGrpSpPr>
          <p:cNvPr id="8" name="组合 7"/>
          <p:cNvGrpSpPr/>
          <p:nvPr/>
        </p:nvGrpSpPr>
        <p:grpSpPr>
          <a:xfrm>
            <a:off x="7313963" y="945051"/>
            <a:ext cx="1572851" cy="2159913"/>
            <a:chOff x="7313963" y="945051"/>
            <a:chExt cx="1572851" cy="2159913"/>
          </a:xfrm>
        </p:grpSpPr>
        <p:cxnSp>
          <p:nvCxnSpPr>
            <p:cNvPr id="6" name="直接箭头连接符 5"/>
            <p:cNvCxnSpPr/>
            <p:nvPr/>
          </p:nvCxnSpPr>
          <p:spPr bwMode="auto">
            <a:xfrm>
              <a:off x="8399776" y="1448780"/>
              <a:ext cx="487038" cy="165618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文本框 6"/>
            <p:cNvSpPr txBox="1"/>
            <p:nvPr/>
          </p:nvSpPr>
          <p:spPr>
            <a:xfrm>
              <a:off x="7313963" y="945051"/>
              <a:ext cx="1450153" cy="461628"/>
            </a:xfrm>
            <a:prstGeom prst="rect">
              <a:avLst/>
            </a:prstGeom>
            <a:noFill/>
          </p:spPr>
          <p:txBody>
            <a:bodyPr wrap="square" rtlCol="0">
              <a:spAutoFit/>
            </a:bodyPr>
            <a:lstStyle/>
            <a:p>
              <a:r>
                <a:rPr lang="zh-CN" altLang="en-US" sz="2400" b="1" dirty="0" smtClean="0">
                  <a:latin typeface="华文楷体" panose="02010600040101010101" pitchFamily="2" charset="-122"/>
                  <a:ea typeface="华文楷体" panose="02010600040101010101" pitchFamily="2" charset="-122"/>
                </a:rPr>
                <a:t>最大元素</a:t>
              </a:r>
              <a:endParaRPr lang="zh-CN" altLang="en-US" sz="2400" b="1" dirty="0">
                <a:latin typeface="华文楷体" panose="02010600040101010101" pitchFamily="2" charset="-122"/>
                <a:ea typeface="华文楷体" panose="02010600040101010101" pitchFamily="2" charset="-122"/>
              </a:endParaRPr>
            </a:p>
          </p:txBody>
        </p:sp>
      </p:grpSp>
      <p:sp>
        <p:nvSpPr>
          <p:cNvPr id="31" name="文本框 30"/>
          <p:cNvSpPr txBox="1"/>
          <p:nvPr/>
        </p:nvSpPr>
        <p:spPr>
          <a:xfrm>
            <a:off x="259180" y="3325449"/>
            <a:ext cx="4936230" cy="954107"/>
          </a:xfrm>
          <a:prstGeom prst="rect">
            <a:avLst/>
          </a:prstGeom>
          <a:noFill/>
        </p:spPr>
        <p:txBody>
          <a:bodyPr wrap="square" rtlCol="0">
            <a:spAutoFit/>
          </a:bodyPr>
          <a:lstStyle/>
          <a:p>
            <a:pPr algn="l"/>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经</a:t>
            </a:r>
            <a:r>
              <a:rPr lang="zh-CN" altLang="en-US" sz="2800" b="1"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一</a:t>
            </a: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轮扫描交换后，最大元素必然就位</a:t>
            </a:r>
            <a:endParaRPr lang="zh-CN" altLang="en-US"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32" name="文本框 31"/>
          <p:cNvSpPr txBox="1"/>
          <p:nvPr/>
        </p:nvSpPr>
        <p:spPr>
          <a:xfrm>
            <a:off x="212342" y="4258378"/>
            <a:ext cx="4983068" cy="954107"/>
          </a:xfrm>
          <a:prstGeom prst="rect">
            <a:avLst/>
          </a:prstGeom>
          <a:noFill/>
        </p:spPr>
        <p:txBody>
          <a:bodyPr wrap="square" rtlCol="0">
            <a:spAutoFit/>
          </a:bodyPr>
          <a:lstStyle/>
          <a:p>
            <a:pPr algn="l"/>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经</a:t>
            </a:r>
            <a:r>
              <a:rPr lang="zh-CN" altLang="en-US" sz="2800" b="1"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一</a:t>
            </a: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轮扫描交换后，问题的规模缩减至</a:t>
            </a:r>
            <a:r>
              <a:rPr lang="en-US" altLang="zh-CN" sz="2800" b="1"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n-1</a:t>
            </a:r>
            <a:endParaRPr lang="zh-CN" altLang="en-US" sz="2800" b="1" dirty="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13" name="文本框 12"/>
          <p:cNvSpPr txBox="1"/>
          <p:nvPr/>
        </p:nvSpPr>
        <p:spPr>
          <a:xfrm>
            <a:off x="143508" y="5396310"/>
            <a:ext cx="5054850" cy="954107"/>
          </a:xfrm>
          <a:prstGeom prst="rect">
            <a:avLst/>
          </a:prstGeom>
          <a:noFill/>
        </p:spPr>
        <p:txBody>
          <a:bodyPr wrap="square" rtlCol="0">
            <a:spAutoFit/>
          </a:bodyPr>
          <a:lstStyle/>
          <a:p>
            <a:pPr marL="180975" indent="-180975" algn="l">
              <a:buFont typeface="Arial" panose="020B0604020202020204" pitchFamily="34" charset="0"/>
              <a:buChar char="•"/>
            </a:pPr>
            <a:r>
              <a:rPr lang="zh-CN" altLang="en-US" sz="2800" b="1" dirty="0">
                <a:solidFill>
                  <a:schemeClr val="tx1">
                    <a:lumMod val="60000"/>
                    <a:lumOff val="40000"/>
                  </a:schemeClr>
                </a:solidFill>
                <a:latin typeface="华文楷体" panose="02010600040101010101" pitchFamily="2" charset="-122"/>
                <a:ea typeface="华文楷体" panose="02010600040101010101" pitchFamily="2" charset="-122"/>
              </a:rPr>
              <a:t>若整趟扫描都没有进行交换，则排序</a:t>
            </a:r>
            <a:r>
              <a:rPr lang="zh-CN" altLang="en-US" sz="2800" b="1" dirty="0" smtClean="0">
                <a:solidFill>
                  <a:schemeClr val="tx1">
                    <a:lumMod val="60000"/>
                    <a:lumOff val="40000"/>
                  </a:schemeClr>
                </a:solidFill>
                <a:latin typeface="华文楷体" panose="02010600040101010101" pitchFamily="2" charset="-122"/>
                <a:ea typeface="华文楷体" panose="02010600040101010101" pitchFamily="2" charset="-122"/>
              </a:rPr>
              <a:t>完成</a:t>
            </a:r>
            <a:r>
              <a:rPr lang="zh-CN" altLang="en-US" sz="2800" b="1" dirty="0">
                <a:solidFill>
                  <a:schemeClr val="tx1">
                    <a:lumMod val="60000"/>
                    <a:lumOff val="40000"/>
                  </a:schemeClr>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7075953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wipe(left)">
                                      <p:cBhvr>
                                        <p:cTn id="25"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P spid="18" grpId="0" animBg="1"/>
      <p:bldP spid="22" grpId="0" animBg="1"/>
      <p:bldP spid="23" grpId="0" animBg="1"/>
      <p:bldP spid="29" grpId="0" animBg="1"/>
      <p:bldP spid="30" grpId="0" animBg="1"/>
      <p:bldP spid="35" grpId="0" animBg="1"/>
      <p:bldP spid="2" grpId="0"/>
      <p:bldP spid="31" grpId="0"/>
      <p:bldP spid="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504" y="188640"/>
            <a:ext cx="4716524" cy="584775"/>
          </a:xfrm>
          <a:prstGeom prst="rect">
            <a:avLst/>
          </a:prstGeom>
          <a:noFill/>
        </p:spPr>
        <p:txBody>
          <a:bodyPr wrap="square" rtlCol="0">
            <a:spAutoFit/>
          </a:bodyPr>
          <a:lstStyle/>
          <a:p>
            <a:pPr algn="l"/>
            <a:r>
              <a:rPr lang="zh-CN" altLang="en-US" sz="32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完全二叉树</a:t>
            </a:r>
            <a:endParaRPr lang="zh-CN" altLang="en-US" sz="32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6" name="文本框 5"/>
          <p:cNvSpPr txBox="1"/>
          <p:nvPr/>
        </p:nvSpPr>
        <p:spPr>
          <a:xfrm>
            <a:off x="503548" y="908720"/>
            <a:ext cx="7668852" cy="954107"/>
          </a:xfrm>
          <a:prstGeom prst="rect">
            <a:avLst/>
          </a:prstGeom>
          <a:noFill/>
        </p:spPr>
        <p:txBody>
          <a:bodyPr wrap="square" rtlCol="0">
            <a:spAutoFit/>
          </a:bodyPr>
          <a:lstStyle/>
          <a:p>
            <a:pPr algn="l"/>
            <a:r>
              <a:rPr lang="zh-CN" altLang="en-US" sz="2800" b="1" dirty="0" smtClean="0">
                <a:latin typeface="华文楷体" panose="02010600040101010101" pitchFamily="2" charset="-122"/>
                <a:ea typeface="华文楷体" panose="02010600040101010101" pitchFamily="2" charset="-122"/>
              </a:rPr>
              <a:t>平衡因子处处非负的</a:t>
            </a:r>
            <a:r>
              <a:rPr lang="en-US" altLang="zh-CN" sz="2800" b="1" dirty="0" smtClean="0">
                <a:latin typeface="华文楷体" panose="02010600040101010101" pitchFamily="2" charset="-122"/>
                <a:ea typeface="华文楷体" panose="02010600040101010101" pitchFamily="2" charset="-122"/>
              </a:rPr>
              <a:t>AVL</a:t>
            </a:r>
            <a:r>
              <a:rPr lang="zh-CN" altLang="en-US" sz="2800" b="1" dirty="0" smtClean="0">
                <a:latin typeface="华文楷体" panose="02010600040101010101" pitchFamily="2" charset="-122"/>
                <a:ea typeface="华文楷体" panose="02010600040101010101" pitchFamily="2" charset="-122"/>
              </a:rPr>
              <a:t>，即</a:t>
            </a:r>
            <a:r>
              <a:rPr lang="en-US" altLang="zh-CN" sz="2800" b="1" dirty="0" smtClean="0">
                <a:latin typeface="华文楷体" panose="02010600040101010101" pitchFamily="2" charset="-122"/>
                <a:ea typeface="华文楷体" panose="02010600040101010101" pitchFamily="2" charset="-122"/>
              </a:rPr>
              <a:t>bf(v)=0</a:t>
            </a:r>
            <a:r>
              <a:rPr lang="zh-CN" altLang="en-US" sz="2800" b="1" dirty="0" smtClean="0">
                <a:latin typeface="华文楷体" panose="02010600040101010101" pitchFamily="2" charset="-122"/>
                <a:ea typeface="华文楷体" panose="02010600040101010101" pitchFamily="2" charset="-122"/>
              </a:rPr>
              <a:t>或者</a:t>
            </a:r>
            <a:r>
              <a:rPr lang="en-US" altLang="zh-CN" sz="2800" b="1" dirty="0" smtClean="0">
                <a:latin typeface="华文楷体" panose="02010600040101010101" pitchFamily="2" charset="-122"/>
                <a:ea typeface="华文楷体" panose="02010600040101010101" pitchFamily="2" charset="-122"/>
              </a:rPr>
              <a:t>1</a:t>
            </a:r>
          </a:p>
          <a:p>
            <a:pPr algn="l"/>
            <a:r>
              <a:rPr lang="zh-CN" altLang="en-US" sz="2800" b="1" dirty="0" smtClean="0">
                <a:latin typeface="华文楷体" panose="02010600040101010101" pitchFamily="2" charset="-122"/>
                <a:ea typeface="华文楷体" panose="02010600040101010101" pitchFamily="2" charset="-122"/>
              </a:rPr>
              <a:t>而且</a:t>
            </a:r>
            <a:r>
              <a:rPr lang="en-US" altLang="zh-CN" sz="2800" b="1" dirty="0" smtClean="0">
                <a:latin typeface="华文楷体" panose="02010600040101010101" pitchFamily="2" charset="-122"/>
                <a:ea typeface="华文楷体" panose="02010600040101010101" pitchFamily="2" charset="-122"/>
              </a:rPr>
              <a:t>……</a:t>
            </a:r>
            <a:endParaRPr lang="zh-CN" altLang="en-US" sz="2800" b="1" dirty="0">
              <a:latin typeface="华文楷体" panose="02010600040101010101" pitchFamily="2" charset="-122"/>
              <a:ea typeface="华文楷体" panose="02010600040101010101" pitchFamily="2" charset="-122"/>
            </a:endParaRPr>
          </a:p>
        </p:txBody>
      </p:sp>
      <p:cxnSp>
        <p:nvCxnSpPr>
          <p:cNvPr id="8" name="直接连接符 7"/>
          <p:cNvCxnSpPr/>
          <p:nvPr/>
        </p:nvCxnSpPr>
        <p:spPr bwMode="auto">
          <a:xfrm>
            <a:off x="2197470" y="2240868"/>
            <a:ext cx="0" cy="3960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 name="十二边形 8"/>
          <p:cNvSpPr/>
          <p:nvPr/>
        </p:nvSpPr>
        <p:spPr bwMode="auto">
          <a:xfrm>
            <a:off x="2035452" y="2636912"/>
            <a:ext cx="324036" cy="360040"/>
          </a:xfrm>
          <a:prstGeom prst="dodecag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仿宋_GB2312" pitchFamily="49" charset="-122"/>
              </a:rPr>
              <a:t>v</a:t>
            </a:r>
            <a:endParaRPr kumimoji="0" lang="zh-CN" altLang="en-US" sz="1800" b="0" i="0" u="none" strike="noStrike" cap="none" normalizeH="0" baseline="0" dirty="0" smtClean="0">
              <a:ln>
                <a:noFill/>
              </a:ln>
              <a:solidFill>
                <a:schemeClr val="tx1"/>
              </a:solidFill>
              <a:effectLst/>
              <a:latin typeface="Times New Roman" pitchFamily="18" charset="0"/>
              <a:ea typeface="仿宋_GB2312" pitchFamily="49" charset="-122"/>
            </a:endParaRPr>
          </a:p>
        </p:txBody>
      </p:sp>
      <p:cxnSp>
        <p:nvCxnSpPr>
          <p:cNvPr id="12" name="直接连接符 11"/>
          <p:cNvCxnSpPr/>
          <p:nvPr/>
        </p:nvCxnSpPr>
        <p:spPr bwMode="auto">
          <a:xfrm flipV="1">
            <a:off x="1513394" y="2840701"/>
            <a:ext cx="522058" cy="1223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直接连接符 14"/>
          <p:cNvCxnSpPr>
            <a:endCxn id="18" idx="0"/>
          </p:cNvCxnSpPr>
          <p:nvPr/>
        </p:nvCxnSpPr>
        <p:spPr bwMode="auto">
          <a:xfrm>
            <a:off x="1513394" y="2852936"/>
            <a:ext cx="0" cy="6718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flipV="1">
            <a:off x="2359488" y="2840701"/>
            <a:ext cx="522058" cy="1223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直接连接符 16"/>
          <p:cNvCxnSpPr>
            <a:endCxn id="27" idx="0"/>
          </p:cNvCxnSpPr>
          <p:nvPr/>
        </p:nvCxnSpPr>
        <p:spPr bwMode="auto">
          <a:xfrm flipH="1">
            <a:off x="2871918" y="2840701"/>
            <a:ext cx="9628" cy="66422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8" name="等腰三角形 17"/>
          <p:cNvSpPr/>
          <p:nvPr/>
        </p:nvSpPr>
        <p:spPr bwMode="auto">
          <a:xfrm>
            <a:off x="847320" y="3524777"/>
            <a:ext cx="1332148" cy="1056351"/>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27" name="任意多边形 26"/>
          <p:cNvSpPr/>
          <p:nvPr/>
        </p:nvSpPr>
        <p:spPr bwMode="auto">
          <a:xfrm>
            <a:off x="2231741" y="3504928"/>
            <a:ext cx="1227385" cy="1069385"/>
          </a:xfrm>
          <a:custGeom>
            <a:avLst/>
            <a:gdLst>
              <a:gd name="connsiteX0" fmla="*/ 484094 w 867335"/>
              <a:gd name="connsiteY0" fmla="*/ 0 h 954741"/>
              <a:gd name="connsiteX1" fmla="*/ 0 w 867335"/>
              <a:gd name="connsiteY1" fmla="*/ 954741 h 954741"/>
              <a:gd name="connsiteX2" fmla="*/ 194982 w 867335"/>
              <a:gd name="connsiteY2" fmla="*/ 954741 h 954741"/>
              <a:gd name="connsiteX3" fmla="*/ 208429 w 867335"/>
              <a:gd name="connsiteY3" fmla="*/ 753036 h 954741"/>
              <a:gd name="connsiteX4" fmla="*/ 867335 w 867335"/>
              <a:gd name="connsiteY4" fmla="*/ 759759 h 954741"/>
              <a:gd name="connsiteX5" fmla="*/ 484094 w 867335"/>
              <a:gd name="connsiteY5" fmla="*/ 0 h 954741"/>
              <a:gd name="connsiteX0" fmla="*/ 484094 w 867335"/>
              <a:gd name="connsiteY0" fmla="*/ 0 h 968188"/>
              <a:gd name="connsiteX1" fmla="*/ 0 w 867335"/>
              <a:gd name="connsiteY1" fmla="*/ 954741 h 968188"/>
              <a:gd name="connsiteX2" fmla="*/ 410135 w 867335"/>
              <a:gd name="connsiteY2" fmla="*/ 968188 h 968188"/>
              <a:gd name="connsiteX3" fmla="*/ 208429 w 867335"/>
              <a:gd name="connsiteY3" fmla="*/ 753036 h 968188"/>
              <a:gd name="connsiteX4" fmla="*/ 867335 w 867335"/>
              <a:gd name="connsiteY4" fmla="*/ 759759 h 968188"/>
              <a:gd name="connsiteX5" fmla="*/ 484094 w 867335"/>
              <a:gd name="connsiteY5" fmla="*/ 0 h 968188"/>
              <a:gd name="connsiteX0" fmla="*/ 484094 w 867335"/>
              <a:gd name="connsiteY0" fmla="*/ 0 h 968188"/>
              <a:gd name="connsiteX1" fmla="*/ 0 w 867335"/>
              <a:gd name="connsiteY1" fmla="*/ 954741 h 968188"/>
              <a:gd name="connsiteX2" fmla="*/ 410135 w 867335"/>
              <a:gd name="connsiteY2" fmla="*/ 968188 h 968188"/>
              <a:gd name="connsiteX3" fmla="*/ 416859 w 867335"/>
              <a:gd name="connsiteY3" fmla="*/ 753036 h 968188"/>
              <a:gd name="connsiteX4" fmla="*/ 867335 w 867335"/>
              <a:gd name="connsiteY4" fmla="*/ 759759 h 968188"/>
              <a:gd name="connsiteX5" fmla="*/ 484094 w 867335"/>
              <a:gd name="connsiteY5" fmla="*/ 0 h 968188"/>
              <a:gd name="connsiteX0" fmla="*/ 484094 w 962611"/>
              <a:gd name="connsiteY0" fmla="*/ 0 h 968188"/>
              <a:gd name="connsiteX1" fmla="*/ 0 w 962611"/>
              <a:gd name="connsiteY1" fmla="*/ 954741 h 968188"/>
              <a:gd name="connsiteX2" fmla="*/ 410135 w 962611"/>
              <a:gd name="connsiteY2" fmla="*/ 968188 h 968188"/>
              <a:gd name="connsiteX3" fmla="*/ 416859 w 962611"/>
              <a:gd name="connsiteY3" fmla="*/ 753036 h 968188"/>
              <a:gd name="connsiteX4" fmla="*/ 962611 w 962611"/>
              <a:gd name="connsiteY4" fmla="*/ 786834 h 968188"/>
              <a:gd name="connsiteX5" fmla="*/ 484094 w 962611"/>
              <a:gd name="connsiteY5" fmla="*/ 0 h 968188"/>
              <a:gd name="connsiteX0" fmla="*/ 611129 w 1089646"/>
              <a:gd name="connsiteY0" fmla="*/ 0 h 1096885"/>
              <a:gd name="connsiteX1" fmla="*/ 0 w 1089646"/>
              <a:gd name="connsiteY1" fmla="*/ 1096885 h 1096885"/>
              <a:gd name="connsiteX2" fmla="*/ 537170 w 1089646"/>
              <a:gd name="connsiteY2" fmla="*/ 968188 h 1096885"/>
              <a:gd name="connsiteX3" fmla="*/ 543894 w 1089646"/>
              <a:gd name="connsiteY3" fmla="*/ 753036 h 1096885"/>
              <a:gd name="connsiteX4" fmla="*/ 1089646 w 1089646"/>
              <a:gd name="connsiteY4" fmla="*/ 786834 h 1096885"/>
              <a:gd name="connsiteX5" fmla="*/ 611129 w 1089646"/>
              <a:gd name="connsiteY5" fmla="*/ 0 h 1096885"/>
              <a:gd name="connsiteX0" fmla="*/ 611129 w 1089646"/>
              <a:gd name="connsiteY0" fmla="*/ 0 h 1096885"/>
              <a:gd name="connsiteX1" fmla="*/ 0 w 1089646"/>
              <a:gd name="connsiteY1" fmla="*/ 1096885 h 1096885"/>
              <a:gd name="connsiteX2" fmla="*/ 505411 w 1089646"/>
              <a:gd name="connsiteY2" fmla="*/ 1076489 h 1096885"/>
              <a:gd name="connsiteX3" fmla="*/ 543894 w 1089646"/>
              <a:gd name="connsiteY3" fmla="*/ 753036 h 1096885"/>
              <a:gd name="connsiteX4" fmla="*/ 1089646 w 1089646"/>
              <a:gd name="connsiteY4" fmla="*/ 786834 h 1096885"/>
              <a:gd name="connsiteX5" fmla="*/ 611129 w 1089646"/>
              <a:gd name="connsiteY5" fmla="*/ 0 h 1096885"/>
              <a:gd name="connsiteX0" fmla="*/ 604778 w 1083295"/>
              <a:gd name="connsiteY0" fmla="*/ 0 h 1076578"/>
              <a:gd name="connsiteX1" fmla="*/ 0 w 1083295"/>
              <a:gd name="connsiteY1" fmla="*/ 1076578 h 1076578"/>
              <a:gd name="connsiteX2" fmla="*/ 499060 w 1083295"/>
              <a:gd name="connsiteY2" fmla="*/ 1076489 h 1076578"/>
              <a:gd name="connsiteX3" fmla="*/ 537543 w 1083295"/>
              <a:gd name="connsiteY3" fmla="*/ 753036 h 1076578"/>
              <a:gd name="connsiteX4" fmla="*/ 1083295 w 1083295"/>
              <a:gd name="connsiteY4" fmla="*/ 786834 h 1076578"/>
              <a:gd name="connsiteX5" fmla="*/ 604778 w 1083295"/>
              <a:gd name="connsiteY5" fmla="*/ 0 h 1076578"/>
              <a:gd name="connsiteX0" fmla="*/ 604778 w 1083295"/>
              <a:gd name="connsiteY0" fmla="*/ 0 h 1076578"/>
              <a:gd name="connsiteX1" fmla="*/ 0 w 1083295"/>
              <a:gd name="connsiteY1" fmla="*/ 1076578 h 1076578"/>
              <a:gd name="connsiteX2" fmla="*/ 499060 w 1083295"/>
              <a:gd name="connsiteY2" fmla="*/ 1076489 h 1076578"/>
              <a:gd name="connsiteX3" fmla="*/ 543894 w 1083295"/>
              <a:gd name="connsiteY3" fmla="*/ 861336 h 1076578"/>
              <a:gd name="connsiteX4" fmla="*/ 1083295 w 1083295"/>
              <a:gd name="connsiteY4" fmla="*/ 786834 h 1076578"/>
              <a:gd name="connsiteX5" fmla="*/ 604778 w 1083295"/>
              <a:gd name="connsiteY5" fmla="*/ 0 h 1076578"/>
              <a:gd name="connsiteX0" fmla="*/ 604778 w 1127757"/>
              <a:gd name="connsiteY0" fmla="*/ 0 h 1076578"/>
              <a:gd name="connsiteX1" fmla="*/ 0 w 1127757"/>
              <a:gd name="connsiteY1" fmla="*/ 1076578 h 1076578"/>
              <a:gd name="connsiteX2" fmla="*/ 499060 w 1127757"/>
              <a:gd name="connsiteY2" fmla="*/ 1076489 h 1076578"/>
              <a:gd name="connsiteX3" fmla="*/ 543894 w 1127757"/>
              <a:gd name="connsiteY3" fmla="*/ 861336 h 1076578"/>
              <a:gd name="connsiteX4" fmla="*/ 1127757 w 1127757"/>
              <a:gd name="connsiteY4" fmla="*/ 868059 h 1076578"/>
              <a:gd name="connsiteX5" fmla="*/ 604778 w 1127757"/>
              <a:gd name="connsiteY5" fmla="*/ 0 h 1076578"/>
              <a:gd name="connsiteX0" fmla="*/ 604778 w 1127757"/>
              <a:gd name="connsiteY0" fmla="*/ 0 h 1076578"/>
              <a:gd name="connsiteX1" fmla="*/ 0 w 1127757"/>
              <a:gd name="connsiteY1" fmla="*/ 1076578 h 1076578"/>
              <a:gd name="connsiteX2" fmla="*/ 499060 w 1127757"/>
              <a:gd name="connsiteY2" fmla="*/ 1076489 h 1076578"/>
              <a:gd name="connsiteX3" fmla="*/ 486728 w 1127757"/>
              <a:gd name="connsiteY3" fmla="*/ 888411 h 1076578"/>
              <a:gd name="connsiteX4" fmla="*/ 1127757 w 1127757"/>
              <a:gd name="connsiteY4" fmla="*/ 868059 h 1076578"/>
              <a:gd name="connsiteX5" fmla="*/ 604778 w 1127757"/>
              <a:gd name="connsiteY5" fmla="*/ 0 h 1076578"/>
              <a:gd name="connsiteX0" fmla="*/ 604778 w 1127757"/>
              <a:gd name="connsiteY0" fmla="*/ 0 h 1076578"/>
              <a:gd name="connsiteX1" fmla="*/ 0 w 1127757"/>
              <a:gd name="connsiteY1" fmla="*/ 1076578 h 1076578"/>
              <a:gd name="connsiteX2" fmla="*/ 499060 w 1127757"/>
              <a:gd name="connsiteY2" fmla="*/ 1076489 h 1076578"/>
              <a:gd name="connsiteX3" fmla="*/ 512135 w 1127757"/>
              <a:gd name="connsiteY3" fmla="*/ 908716 h 1076578"/>
              <a:gd name="connsiteX4" fmla="*/ 1127757 w 1127757"/>
              <a:gd name="connsiteY4" fmla="*/ 868059 h 1076578"/>
              <a:gd name="connsiteX5" fmla="*/ 604778 w 1127757"/>
              <a:gd name="connsiteY5" fmla="*/ 0 h 1076578"/>
              <a:gd name="connsiteX0" fmla="*/ 604778 w 1159516"/>
              <a:gd name="connsiteY0" fmla="*/ 0 h 1076578"/>
              <a:gd name="connsiteX1" fmla="*/ 0 w 1159516"/>
              <a:gd name="connsiteY1" fmla="*/ 1076578 h 1076578"/>
              <a:gd name="connsiteX2" fmla="*/ 499060 w 1159516"/>
              <a:gd name="connsiteY2" fmla="*/ 1076489 h 1076578"/>
              <a:gd name="connsiteX3" fmla="*/ 512135 w 1159516"/>
              <a:gd name="connsiteY3" fmla="*/ 908716 h 1076578"/>
              <a:gd name="connsiteX4" fmla="*/ 1159516 w 1159516"/>
              <a:gd name="connsiteY4" fmla="*/ 915439 h 1076578"/>
              <a:gd name="connsiteX5" fmla="*/ 604778 w 1159516"/>
              <a:gd name="connsiteY5" fmla="*/ 0 h 107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9516" h="1076578">
                <a:moveTo>
                  <a:pt x="604778" y="0"/>
                </a:moveTo>
                <a:lnTo>
                  <a:pt x="0" y="1076578"/>
                </a:lnTo>
                <a:lnTo>
                  <a:pt x="499060" y="1076489"/>
                </a:lnTo>
                <a:lnTo>
                  <a:pt x="512135" y="908716"/>
                </a:lnTo>
                <a:lnTo>
                  <a:pt x="1159516" y="915439"/>
                </a:lnTo>
                <a:lnTo>
                  <a:pt x="604778"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28" name="文本框 27"/>
          <p:cNvSpPr txBox="1"/>
          <p:nvPr/>
        </p:nvSpPr>
        <p:spPr>
          <a:xfrm>
            <a:off x="1081346" y="4041068"/>
            <a:ext cx="864096" cy="400110"/>
          </a:xfrm>
          <a:prstGeom prst="rect">
            <a:avLst/>
          </a:prstGeom>
          <a:noFill/>
        </p:spPr>
        <p:txBody>
          <a:bodyPr wrap="square" rtlCol="0">
            <a:spAutoFit/>
          </a:bodyPr>
          <a:lstStyle/>
          <a:p>
            <a:r>
              <a:rPr lang="en-US" altLang="zh-CN" sz="2000" dirty="0" smtClean="0">
                <a:solidFill>
                  <a:srgbClr val="000000"/>
                </a:solidFill>
              </a:rPr>
              <a:t>full</a:t>
            </a:r>
            <a:endParaRPr lang="zh-CN" altLang="en-US" sz="2000" dirty="0">
              <a:solidFill>
                <a:srgbClr val="000000"/>
              </a:solidFill>
            </a:endParaRPr>
          </a:p>
        </p:txBody>
      </p:sp>
      <p:sp>
        <p:nvSpPr>
          <p:cNvPr id="31" name="文本框 30"/>
          <p:cNvSpPr txBox="1"/>
          <p:nvPr/>
        </p:nvSpPr>
        <p:spPr>
          <a:xfrm>
            <a:off x="2303748" y="4039620"/>
            <a:ext cx="1188132" cy="400110"/>
          </a:xfrm>
          <a:prstGeom prst="rect">
            <a:avLst/>
          </a:prstGeom>
          <a:noFill/>
        </p:spPr>
        <p:txBody>
          <a:bodyPr wrap="square" rtlCol="0">
            <a:spAutoFit/>
          </a:bodyPr>
          <a:lstStyle/>
          <a:p>
            <a:r>
              <a:rPr lang="en-US" altLang="zh-CN" sz="2000" dirty="0" smtClean="0">
                <a:solidFill>
                  <a:srgbClr val="000000"/>
                </a:solidFill>
              </a:rPr>
              <a:t>complete</a:t>
            </a:r>
            <a:endParaRPr lang="zh-CN" altLang="en-US" sz="2000" dirty="0">
              <a:solidFill>
                <a:srgbClr val="000000"/>
              </a:solidFill>
            </a:endParaRPr>
          </a:p>
        </p:txBody>
      </p:sp>
      <p:cxnSp>
        <p:nvCxnSpPr>
          <p:cNvPr id="32" name="直接连接符 31"/>
          <p:cNvCxnSpPr/>
          <p:nvPr/>
        </p:nvCxnSpPr>
        <p:spPr bwMode="auto">
          <a:xfrm>
            <a:off x="6079812" y="2240868"/>
            <a:ext cx="0" cy="39604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3" name="十二边形 32"/>
          <p:cNvSpPr/>
          <p:nvPr/>
        </p:nvSpPr>
        <p:spPr bwMode="auto">
          <a:xfrm>
            <a:off x="5917794" y="2636912"/>
            <a:ext cx="324036" cy="360040"/>
          </a:xfrm>
          <a:prstGeom prst="dodecag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Times New Roman" pitchFamily="18" charset="0"/>
                <a:ea typeface="仿宋_GB2312" pitchFamily="49" charset="-122"/>
              </a:rPr>
              <a:t>v</a:t>
            </a:r>
            <a:endParaRPr kumimoji="0" lang="zh-CN" altLang="en-US" sz="1800" b="0" i="0" u="none" strike="noStrike" cap="none" normalizeH="0" baseline="0" dirty="0" smtClean="0">
              <a:ln>
                <a:noFill/>
              </a:ln>
              <a:solidFill>
                <a:schemeClr val="tx1"/>
              </a:solidFill>
              <a:effectLst/>
              <a:latin typeface="Times New Roman" pitchFamily="18" charset="0"/>
              <a:ea typeface="仿宋_GB2312" pitchFamily="49" charset="-122"/>
            </a:endParaRPr>
          </a:p>
        </p:txBody>
      </p:sp>
      <p:cxnSp>
        <p:nvCxnSpPr>
          <p:cNvPr id="34" name="直接连接符 33"/>
          <p:cNvCxnSpPr/>
          <p:nvPr/>
        </p:nvCxnSpPr>
        <p:spPr bwMode="auto">
          <a:xfrm flipV="1">
            <a:off x="5395736" y="2840701"/>
            <a:ext cx="522058" cy="1223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直接连接符 34"/>
          <p:cNvCxnSpPr>
            <a:endCxn id="38" idx="1"/>
          </p:cNvCxnSpPr>
          <p:nvPr/>
        </p:nvCxnSpPr>
        <p:spPr bwMode="auto">
          <a:xfrm flipH="1">
            <a:off x="6769977" y="2852936"/>
            <a:ext cx="1" cy="67184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6" name="直接连接符 35"/>
          <p:cNvCxnSpPr/>
          <p:nvPr/>
        </p:nvCxnSpPr>
        <p:spPr bwMode="auto">
          <a:xfrm flipV="1">
            <a:off x="6241830" y="2840701"/>
            <a:ext cx="522058" cy="1223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直接连接符 36"/>
          <p:cNvCxnSpPr/>
          <p:nvPr/>
        </p:nvCxnSpPr>
        <p:spPr bwMode="auto">
          <a:xfrm flipH="1">
            <a:off x="5378250" y="2852936"/>
            <a:ext cx="9628" cy="664227"/>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nvGrpSpPr>
          <p:cNvPr id="42" name="组合 41"/>
          <p:cNvGrpSpPr/>
          <p:nvPr/>
        </p:nvGrpSpPr>
        <p:grpSpPr>
          <a:xfrm>
            <a:off x="6204756" y="3524777"/>
            <a:ext cx="1103548" cy="916401"/>
            <a:chOff x="4584577" y="3453871"/>
            <a:chExt cx="1103548" cy="916401"/>
          </a:xfrm>
        </p:grpSpPr>
        <p:sp>
          <p:nvSpPr>
            <p:cNvPr id="38" name="等腰三角形 37"/>
            <p:cNvSpPr/>
            <p:nvPr/>
          </p:nvSpPr>
          <p:spPr bwMode="auto">
            <a:xfrm>
              <a:off x="4584577" y="3453871"/>
              <a:ext cx="1103548" cy="888262"/>
            </a:xfrm>
            <a:custGeom>
              <a:avLst/>
              <a:gdLst>
                <a:gd name="connsiteX0" fmla="*/ 0 w 1332148"/>
                <a:gd name="connsiteY0" fmla="*/ 1056351 h 1056351"/>
                <a:gd name="connsiteX1" fmla="*/ 666074 w 1332148"/>
                <a:gd name="connsiteY1" fmla="*/ 0 h 1056351"/>
                <a:gd name="connsiteX2" fmla="*/ 1332148 w 1332148"/>
                <a:gd name="connsiteY2" fmla="*/ 1056351 h 1056351"/>
                <a:gd name="connsiteX3" fmla="*/ 0 w 1332148"/>
                <a:gd name="connsiteY3" fmla="*/ 1056351 h 1056351"/>
                <a:gd name="connsiteX0" fmla="*/ 0 w 1231295"/>
                <a:gd name="connsiteY0" fmla="*/ 888262 h 1056351"/>
                <a:gd name="connsiteX1" fmla="*/ 565221 w 1231295"/>
                <a:gd name="connsiteY1" fmla="*/ 0 h 1056351"/>
                <a:gd name="connsiteX2" fmla="*/ 1231295 w 1231295"/>
                <a:gd name="connsiteY2" fmla="*/ 1056351 h 1056351"/>
                <a:gd name="connsiteX3" fmla="*/ 0 w 1231295"/>
                <a:gd name="connsiteY3" fmla="*/ 888262 h 1056351"/>
                <a:gd name="connsiteX0" fmla="*/ 0 w 1103548"/>
                <a:gd name="connsiteY0" fmla="*/ 888262 h 888262"/>
                <a:gd name="connsiteX1" fmla="*/ 565221 w 1103548"/>
                <a:gd name="connsiteY1" fmla="*/ 0 h 888262"/>
                <a:gd name="connsiteX2" fmla="*/ 1103548 w 1103548"/>
                <a:gd name="connsiteY2" fmla="*/ 868093 h 888262"/>
                <a:gd name="connsiteX3" fmla="*/ 0 w 1103548"/>
                <a:gd name="connsiteY3" fmla="*/ 888262 h 888262"/>
              </a:gdLst>
              <a:ahLst/>
              <a:cxnLst>
                <a:cxn ang="0">
                  <a:pos x="connsiteX0" y="connsiteY0"/>
                </a:cxn>
                <a:cxn ang="0">
                  <a:pos x="connsiteX1" y="connsiteY1"/>
                </a:cxn>
                <a:cxn ang="0">
                  <a:pos x="connsiteX2" y="connsiteY2"/>
                </a:cxn>
                <a:cxn ang="0">
                  <a:pos x="connsiteX3" y="connsiteY3"/>
                </a:cxn>
              </a:cxnLst>
              <a:rect l="l" t="t" r="r" b="b"/>
              <a:pathLst>
                <a:path w="1103548" h="888262">
                  <a:moveTo>
                    <a:pt x="0" y="888262"/>
                  </a:moveTo>
                  <a:lnTo>
                    <a:pt x="565221" y="0"/>
                  </a:lnTo>
                  <a:lnTo>
                    <a:pt x="1103548" y="868093"/>
                  </a:lnTo>
                  <a:lnTo>
                    <a:pt x="0" y="888262"/>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40" name="文本框 39"/>
            <p:cNvSpPr txBox="1"/>
            <p:nvPr/>
          </p:nvSpPr>
          <p:spPr>
            <a:xfrm>
              <a:off x="4717750" y="3970162"/>
              <a:ext cx="864096" cy="400110"/>
            </a:xfrm>
            <a:prstGeom prst="rect">
              <a:avLst/>
            </a:prstGeom>
            <a:noFill/>
          </p:spPr>
          <p:txBody>
            <a:bodyPr wrap="square" rtlCol="0">
              <a:spAutoFit/>
            </a:bodyPr>
            <a:lstStyle/>
            <a:p>
              <a:r>
                <a:rPr lang="en-US" altLang="zh-CN" sz="2000" dirty="0" smtClean="0">
                  <a:solidFill>
                    <a:srgbClr val="000000"/>
                  </a:solidFill>
                </a:rPr>
                <a:t>full</a:t>
              </a:r>
              <a:endParaRPr lang="zh-CN" altLang="en-US" sz="2000" dirty="0">
                <a:solidFill>
                  <a:srgbClr val="000000"/>
                </a:solidFill>
              </a:endParaRPr>
            </a:p>
          </p:txBody>
        </p:sp>
      </p:grpSp>
      <p:grpSp>
        <p:nvGrpSpPr>
          <p:cNvPr id="43" name="组合 42"/>
          <p:cNvGrpSpPr/>
          <p:nvPr/>
        </p:nvGrpSpPr>
        <p:grpSpPr>
          <a:xfrm>
            <a:off x="4744753" y="3504927"/>
            <a:ext cx="1260139" cy="1069385"/>
            <a:chOff x="5868145" y="3504928"/>
            <a:chExt cx="1260139" cy="1069385"/>
          </a:xfrm>
        </p:grpSpPr>
        <p:sp>
          <p:nvSpPr>
            <p:cNvPr id="39" name="任意多边形 38"/>
            <p:cNvSpPr/>
            <p:nvPr/>
          </p:nvSpPr>
          <p:spPr bwMode="auto">
            <a:xfrm>
              <a:off x="5868145" y="3504928"/>
              <a:ext cx="1227385" cy="1069385"/>
            </a:xfrm>
            <a:custGeom>
              <a:avLst/>
              <a:gdLst>
                <a:gd name="connsiteX0" fmla="*/ 484094 w 867335"/>
                <a:gd name="connsiteY0" fmla="*/ 0 h 954741"/>
                <a:gd name="connsiteX1" fmla="*/ 0 w 867335"/>
                <a:gd name="connsiteY1" fmla="*/ 954741 h 954741"/>
                <a:gd name="connsiteX2" fmla="*/ 194982 w 867335"/>
                <a:gd name="connsiteY2" fmla="*/ 954741 h 954741"/>
                <a:gd name="connsiteX3" fmla="*/ 208429 w 867335"/>
                <a:gd name="connsiteY3" fmla="*/ 753036 h 954741"/>
                <a:gd name="connsiteX4" fmla="*/ 867335 w 867335"/>
                <a:gd name="connsiteY4" fmla="*/ 759759 h 954741"/>
                <a:gd name="connsiteX5" fmla="*/ 484094 w 867335"/>
                <a:gd name="connsiteY5" fmla="*/ 0 h 954741"/>
                <a:gd name="connsiteX0" fmla="*/ 484094 w 867335"/>
                <a:gd name="connsiteY0" fmla="*/ 0 h 968188"/>
                <a:gd name="connsiteX1" fmla="*/ 0 w 867335"/>
                <a:gd name="connsiteY1" fmla="*/ 954741 h 968188"/>
                <a:gd name="connsiteX2" fmla="*/ 410135 w 867335"/>
                <a:gd name="connsiteY2" fmla="*/ 968188 h 968188"/>
                <a:gd name="connsiteX3" fmla="*/ 208429 w 867335"/>
                <a:gd name="connsiteY3" fmla="*/ 753036 h 968188"/>
                <a:gd name="connsiteX4" fmla="*/ 867335 w 867335"/>
                <a:gd name="connsiteY4" fmla="*/ 759759 h 968188"/>
                <a:gd name="connsiteX5" fmla="*/ 484094 w 867335"/>
                <a:gd name="connsiteY5" fmla="*/ 0 h 968188"/>
                <a:gd name="connsiteX0" fmla="*/ 484094 w 867335"/>
                <a:gd name="connsiteY0" fmla="*/ 0 h 968188"/>
                <a:gd name="connsiteX1" fmla="*/ 0 w 867335"/>
                <a:gd name="connsiteY1" fmla="*/ 954741 h 968188"/>
                <a:gd name="connsiteX2" fmla="*/ 410135 w 867335"/>
                <a:gd name="connsiteY2" fmla="*/ 968188 h 968188"/>
                <a:gd name="connsiteX3" fmla="*/ 416859 w 867335"/>
                <a:gd name="connsiteY3" fmla="*/ 753036 h 968188"/>
                <a:gd name="connsiteX4" fmla="*/ 867335 w 867335"/>
                <a:gd name="connsiteY4" fmla="*/ 759759 h 968188"/>
                <a:gd name="connsiteX5" fmla="*/ 484094 w 867335"/>
                <a:gd name="connsiteY5" fmla="*/ 0 h 968188"/>
                <a:gd name="connsiteX0" fmla="*/ 484094 w 962611"/>
                <a:gd name="connsiteY0" fmla="*/ 0 h 968188"/>
                <a:gd name="connsiteX1" fmla="*/ 0 w 962611"/>
                <a:gd name="connsiteY1" fmla="*/ 954741 h 968188"/>
                <a:gd name="connsiteX2" fmla="*/ 410135 w 962611"/>
                <a:gd name="connsiteY2" fmla="*/ 968188 h 968188"/>
                <a:gd name="connsiteX3" fmla="*/ 416859 w 962611"/>
                <a:gd name="connsiteY3" fmla="*/ 753036 h 968188"/>
                <a:gd name="connsiteX4" fmla="*/ 962611 w 962611"/>
                <a:gd name="connsiteY4" fmla="*/ 786834 h 968188"/>
                <a:gd name="connsiteX5" fmla="*/ 484094 w 962611"/>
                <a:gd name="connsiteY5" fmla="*/ 0 h 968188"/>
                <a:gd name="connsiteX0" fmla="*/ 611129 w 1089646"/>
                <a:gd name="connsiteY0" fmla="*/ 0 h 1096885"/>
                <a:gd name="connsiteX1" fmla="*/ 0 w 1089646"/>
                <a:gd name="connsiteY1" fmla="*/ 1096885 h 1096885"/>
                <a:gd name="connsiteX2" fmla="*/ 537170 w 1089646"/>
                <a:gd name="connsiteY2" fmla="*/ 968188 h 1096885"/>
                <a:gd name="connsiteX3" fmla="*/ 543894 w 1089646"/>
                <a:gd name="connsiteY3" fmla="*/ 753036 h 1096885"/>
                <a:gd name="connsiteX4" fmla="*/ 1089646 w 1089646"/>
                <a:gd name="connsiteY4" fmla="*/ 786834 h 1096885"/>
                <a:gd name="connsiteX5" fmla="*/ 611129 w 1089646"/>
                <a:gd name="connsiteY5" fmla="*/ 0 h 1096885"/>
                <a:gd name="connsiteX0" fmla="*/ 611129 w 1089646"/>
                <a:gd name="connsiteY0" fmla="*/ 0 h 1096885"/>
                <a:gd name="connsiteX1" fmla="*/ 0 w 1089646"/>
                <a:gd name="connsiteY1" fmla="*/ 1096885 h 1096885"/>
                <a:gd name="connsiteX2" fmla="*/ 505411 w 1089646"/>
                <a:gd name="connsiteY2" fmla="*/ 1076489 h 1096885"/>
                <a:gd name="connsiteX3" fmla="*/ 543894 w 1089646"/>
                <a:gd name="connsiteY3" fmla="*/ 753036 h 1096885"/>
                <a:gd name="connsiteX4" fmla="*/ 1089646 w 1089646"/>
                <a:gd name="connsiteY4" fmla="*/ 786834 h 1096885"/>
                <a:gd name="connsiteX5" fmla="*/ 611129 w 1089646"/>
                <a:gd name="connsiteY5" fmla="*/ 0 h 1096885"/>
                <a:gd name="connsiteX0" fmla="*/ 604778 w 1083295"/>
                <a:gd name="connsiteY0" fmla="*/ 0 h 1076578"/>
                <a:gd name="connsiteX1" fmla="*/ 0 w 1083295"/>
                <a:gd name="connsiteY1" fmla="*/ 1076578 h 1076578"/>
                <a:gd name="connsiteX2" fmla="*/ 499060 w 1083295"/>
                <a:gd name="connsiteY2" fmla="*/ 1076489 h 1076578"/>
                <a:gd name="connsiteX3" fmla="*/ 537543 w 1083295"/>
                <a:gd name="connsiteY3" fmla="*/ 753036 h 1076578"/>
                <a:gd name="connsiteX4" fmla="*/ 1083295 w 1083295"/>
                <a:gd name="connsiteY4" fmla="*/ 786834 h 1076578"/>
                <a:gd name="connsiteX5" fmla="*/ 604778 w 1083295"/>
                <a:gd name="connsiteY5" fmla="*/ 0 h 1076578"/>
                <a:gd name="connsiteX0" fmla="*/ 604778 w 1083295"/>
                <a:gd name="connsiteY0" fmla="*/ 0 h 1076578"/>
                <a:gd name="connsiteX1" fmla="*/ 0 w 1083295"/>
                <a:gd name="connsiteY1" fmla="*/ 1076578 h 1076578"/>
                <a:gd name="connsiteX2" fmla="*/ 499060 w 1083295"/>
                <a:gd name="connsiteY2" fmla="*/ 1076489 h 1076578"/>
                <a:gd name="connsiteX3" fmla="*/ 543894 w 1083295"/>
                <a:gd name="connsiteY3" fmla="*/ 861336 h 1076578"/>
                <a:gd name="connsiteX4" fmla="*/ 1083295 w 1083295"/>
                <a:gd name="connsiteY4" fmla="*/ 786834 h 1076578"/>
                <a:gd name="connsiteX5" fmla="*/ 604778 w 1083295"/>
                <a:gd name="connsiteY5" fmla="*/ 0 h 1076578"/>
                <a:gd name="connsiteX0" fmla="*/ 604778 w 1127757"/>
                <a:gd name="connsiteY0" fmla="*/ 0 h 1076578"/>
                <a:gd name="connsiteX1" fmla="*/ 0 w 1127757"/>
                <a:gd name="connsiteY1" fmla="*/ 1076578 h 1076578"/>
                <a:gd name="connsiteX2" fmla="*/ 499060 w 1127757"/>
                <a:gd name="connsiteY2" fmla="*/ 1076489 h 1076578"/>
                <a:gd name="connsiteX3" fmla="*/ 543894 w 1127757"/>
                <a:gd name="connsiteY3" fmla="*/ 861336 h 1076578"/>
                <a:gd name="connsiteX4" fmla="*/ 1127757 w 1127757"/>
                <a:gd name="connsiteY4" fmla="*/ 868059 h 1076578"/>
                <a:gd name="connsiteX5" fmla="*/ 604778 w 1127757"/>
                <a:gd name="connsiteY5" fmla="*/ 0 h 1076578"/>
                <a:gd name="connsiteX0" fmla="*/ 604778 w 1127757"/>
                <a:gd name="connsiteY0" fmla="*/ 0 h 1076578"/>
                <a:gd name="connsiteX1" fmla="*/ 0 w 1127757"/>
                <a:gd name="connsiteY1" fmla="*/ 1076578 h 1076578"/>
                <a:gd name="connsiteX2" fmla="*/ 499060 w 1127757"/>
                <a:gd name="connsiteY2" fmla="*/ 1076489 h 1076578"/>
                <a:gd name="connsiteX3" fmla="*/ 486728 w 1127757"/>
                <a:gd name="connsiteY3" fmla="*/ 888411 h 1076578"/>
                <a:gd name="connsiteX4" fmla="*/ 1127757 w 1127757"/>
                <a:gd name="connsiteY4" fmla="*/ 868059 h 1076578"/>
                <a:gd name="connsiteX5" fmla="*/ 604778 w 1127757"/>
                <a:gd name="connsiteY5" fmla="*/ 0 h 1076578"/>
                <a:gd name="connsiteX0" fmla="*/ 604778 w 1127757"/>
                <a:gd name="connsiteY0" fmla="*/ 0 h 1076578"/>
                <a:gd name="connsiteX1" fmla="*/ 0 w 1127757"/>
                <a:gd name="connsiteY1" fmla="*/ 1076578 h 1076578"/>
                <a:gd name="connsiteX2" fmla="*/ 499060 w 1127757"/>
                <a:gd name="connsiteY2" fmla="*/ 1076489 h 1076578"/>
                <a:gd name="connsiteX3" fmla="*/ 512135 w 1127757"/>
                <a:gd name="connsiteY3" fmla="*/ 908716 h 1076578"/>
                <a:gd name="connsiteX4" fmla="*/ 1127757 w 1127757"/>
                <a:gd name="connsiteY4" fmla="*/ 868059 h 1076578"/>
                <a:gd name="connsiteX5" fmla="*/ 604778 w 1127757"/>
                <a:gd name="connsiteY5" fmla="*/ 0 h 1076578"/>
                <a:gd name="connsiteX0" fmla="*/ 604778 w 1159516"/>
                <a:gd name="connsiteY0" fmla="*/ 0 h 1076578"/>
                <a:gd name="connsiteX1" fmla="*/ 0 w 1159516"/>
                <a:gd name="connsiteY1" fmla="*/ 1076578 h 1076578"/>
                <a:gd name="connsiteX2" fmla="*/ 499060 w 1159516"/>
                <a:gd name="connsiteY2" fmla="*/ 1076489 h 1076578"/>
                <a:gd name="connsiteX3" fmla="*/ 512135 w 1159516"/>
                <a:gd name="connsiteY3" fmla="*/ 908716 h 1076578"/>
                <a:gd name="connsiteX4" fmla="*/ 1159516 w 1159516"/>
                <a:gd name="connsiteY4" fmla="*/ 915439 h 1076578"/>
                <a:gd name="connsiteX5" fmla="*/ 604778 w 1159516"/>
                <a:gd name="connsiteY5" fmla="*/ 0 h 1076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9516" h="1076578">
                  <a:moveTo>
                    <a:pt x="604778" y="0"/>
                  </a:moveTo>
                  <a:lnTo>
                    <a:pt x="0" y="1076578"/>
                  </a:lnTo>
                  <a:lnTo>
                    <a:pt x="499060" y="1076489"/>
                  </a:lnTo>
                  <a:lnTo>
                    <a:pt x="512135" y="908716"/>
                  </a:lnTo>
                  <a:lnTo>
                    <a:pt x="1159516" y="915439"/>
                  </a:lnTo>
                  <a:lnTo>
                    <a:pt x="604778" y="0"/>
                  </a:lnTo>
                  <a:close/>
                </a:path>
              </a:pathLst>
            </a:cu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41" name="文本框 40"/>
            <p:cNvSpPr txBox="1"/>
            <p:nvPr/>
          </p:nvSpPr>
          <p:spPr>
            <a:xfrm>
              <a:off x="5940152" y="4039620"/>
              <a:ext cx="1188132" cy="400110"/>
            </a:xfrm>
            <a:prstGeom prst="rect">
              <a:avLst/>
            </a:prstGeom>
            <a:noFill/>
          </p:spPr>
          <p:txBody>
            <a:bodyPr wrap="square" rtlCol="0">
              <a:spAutoFit/>
            </a:bodyPr>
            <a:lstStyle/>
            <a:p>
              <a:r>
                <a:rPr lang="en-US" altLang="zh-CN" sz="2000" dirty="0" smtClean="0">
                  <a:solidFill>
                    <a:srgbClr val="000000"/>
                  </a:solidFill>
                </a:rPr>
                <a:t>complete</a:t>
              </a:r>
              <a:endParaRPr lang="zh-CN" altLang="en-US" sz="2000" dirty="0">
                <a:solidFill>
                  <a:srgbClr val="000000"/>
                </a:solidFill>
              </a:endParaRPr>
            </a:p>
          </p:txBody>
        </p:sp>
      </p:grpSp>
      <p:sp>
        <p:nvSpPr>
          <p:cNvPr id="45" name="文本框 44"/>
          <p:cNvSpPr txBox="1"/>
          <p:nvPr/>
        </p:nvSpPr>
        <p:spPr>
          <a:xfrm>
            <a:off x="528817" y="4725062"/>
            <a:ext cx="3809157" cy="461665"/>
          </a:xfrm>
          <a:prstGeom prst="rect">
            <a:avLst/>
          </a:prstGeom>
          <a:noFill/>
        </p:spPr>
        <p:txBody>
          <a:bodyPr wrap="square" rtlCol="0">
            <a:spAutoFit/>
          </a:bodyPr>
          <a:lstStyle/>
          <a:p>
            <a:pPr algn="l"/>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若</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bf(v)=0,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则</a:t>
            </a:r>
            <a:r>
              <a:rPr lang="en-US" altLang="zh-CN" sz="2400" b="1" dirty="0" err="1" smtClean="0">
                <a:latin typeface="Times New Roman" panose="02020603050405020304" pitchFamily="18" charset="0"/>
                <a:ea typeface="华文楷体" panose="02010600040101010101" pitchFamily="2" charset="-122"/>
                <a:cs typeface="Times New Roman" panose="02020603050405020304" pitchFamily="18" charset="0"/>
              </a:rPr>
              <a:t>lchild</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(v)</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满</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
        <p:nvSpPr>
          <p:cNvPr id="46" name="文本框 45"/>
          <p:cNvSpPr txBox="1"/>
          <p:nvPr/>
        </p:nvSpPr>
        <p:spPr>
          <a:xfrm>
            <a:off x="4349569" y="4710031"/>
            <a:ext cx="3809157" cy="461665"/>
          </a:xfrm>
          <a:prstGeom prst="rect">
            <a:avLst/>
          </a:prstGeom>
          <a:noFill/>
        </p:spPr>
        <p:txBody>
          <a:bodyPr wrap="square" rtlCol="0">
            <a:spAutoFit/>
          </a:bodyPr>
          <a:lstStyle/>
          <a:p>
            <a:pPr algn="l"/>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若</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bf(v)=1, </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则</a:t>
            </a:r>
            <a:r>
              <a:rPr lang="en-US" altLang="zh-CN" sz="2400" b="1" dirty="0" err="1" smtClean="0">
                <a:latin typeface="Times New Roman" panose="02020603050405020304" pitchFamily="18" charset="0"/>
                <a:ea typeface="华文楷体" panose="02010600040101010101" pitchFamily="2" charset="-122"/>
                <a:cs typeface="Times New Roman" panose="02020603050405020304" pitchFamily="18" charset="0"/>
              </a:rPr>
              <a:t>rchild</a:t>
            </a:r>
            <a:r>
              <a:rPr lang="en-US" altLang="zh-CN" sz="2400" b="1" dirty="0" smtClean="0">
                <a:latin typeface="Times New Roman" panose="02020603050405020304" pitchFamily="18" charset="0"/>
                <a:ea typeface="华文楷体" panose="02010600040101010101" pitchFamily="2" charset="-122"/>
                <a:cs typeface="Times New Roman" panose="02020603050405020304" pitchFamily="18" charset="0"/>
              </a:rPr>
              <a:t>(v)</a:t>
            </a:r>
            <a:r>
              <a:rPr lang="zh-CN" altLang="en-US" sz="2400" b="1" dirty="0" smtClean="0">
                <a:latin typeface="Times New Roman" panose="02020603050405020304" pitchFamily="18" charset="0"/>
                <a:ea typeface="华文楷体" panose="02010600040101010101" pitchFamily="2" charset="-122"/>
                <a:cs typeface="Times New Roman" panose="02020603050405020304" pitchFamily="18" charset="0"/>
              </a:rPr>
              <a:t>满</a:t>
            </a:r>
            <a:endParaRPr lang="zh-CN" altLang="en-US" sz="2400" b="1" dirty="0">
              <a:latin typeface="Times New Roman" panose="02020603050405020304" pitchFamily="18" charset="0"/>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3119320915"/>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2838" y="4257092"/>
            <a:ext cx="8631807" cy="2677656"/>
          </a:xfrm>
          <a:prstGeom prst="rect">
            <a:avLst/>
          </a:prstGeom>
          <a:noFill/>
        </p:spPr>
        <p:txBody>
          <a:bodyPr wrap="square" rtlCol="0">
            <a:spAutoFit/>
          </a:bodyPr>
          <a:lstStyle/>
          <a:p>
            <a:pPr algn="l"/>
            <a:r>
              <a:rPr lang="zh-CN" altLang="en-US" sz="2800" b="1" dirty="0" smtClean="0">
                <a:solidFill>
                  <a:srgbClr val="000000"/>
                </a:solidFill>
                <a:latin typeface="华文楷体" panose="02010600040101010101" pitchFamily="2" charset="-122"/>
                <a:ea typeface="华文楷体" panose="02010600040101010101" pitchFamily="2" charset="-122"/>
              </a:rPr>
              <a:t>左式堆就是这样一个高效支持</a:t>
            </a:r>
            <a:r>
              <a:rPr lang="zh-CN" altLang="en-US" sz="2800" b="1" dirty="0">
                <a:solidFill>
                  <a:srgbClr val="000000"/>
                </a:solidFill>
                <a:latin typeface="华文楷体" panose="02010600040101010101" pitchFamily="2" charset="-122"/>
                <a:ea typeface="华文楷体" panose="02010600040101010101" pitchFamily="2" charset="-122"/>
              </a:rPr>
              <a:t>合并</a:t>
            </a:r>
            <a:r>
              <a:rPr lang="zh-CN" altLang="en-US" sz="2800" b="1" dirty="0" smtClean="0">
                <a:solidFill>
                  <a:srgbClr val="000000"/>
                </a:solidFill>
                <a:latin typeface="华文楷体" panose="02010600040101010101" pitchFamily="2" charset="-122"/>
                <a:ea typeface="华文楷体" panose="02010600040101010101" pitchFamily="2" charset="-122"/>
              </a:rPr>
              <a:t>操作的数据结构。</a:t>
            </a:r>
            <a:endParaRPr lang="en-US" altLang="zh-CN" sz="2800" b="1" dirty="0" smtClean="0">
              <a:solidFill>
                <a:srgbClr val="000000"/>
              </a:solidFill>
              <a:latin typeface="华文楷体" panose="02010600040101010101" pitchFamily="2" charset="-122"/>
              <a:ea typeface="华文楷体" panose="02010600040101010101" pitchFamily="2" charset="-122"/>
            </a:endParaRPr>
          </a:p>
          <a:p>
            <a:pPr marL="457200" indent="-279400" algn="l">
              <a:buFont typeface="Arial" panose="020B0604020202020204" pitchFamily="34" charset="0"/>
              <a:buChar char="•"/>
            </a:pPr>
            <a:r>
              <a:rPr lang="zh-CN" altLang="en-US" sz="2800" b="1" dirty="0" smtClean="0">
                <a:solidFill>
                  <a:srgbClr val="00B050"/>
                </a:solidFill>
                <a:latin typeface="华文楷体" panose="02010600040101010101" pitchFamily="2" charset="-122"/>
                <a:ea typeface="华文楷体" panose="02010600040101010101" pitchFamily="2" charset="-122"/>
              </a:rPr>
              <a:t>左</a:t>
            </a:r>
            <a:r>
              <a:rPr lang="zh-CN" altLang="en-US" sz="2800" b="1" dirty="0">
                <a:solidFill>
                  <a:srgbClr val="00B050"/>
                </a:solidFill>
                <a:latin typeface="华文楷体" panose="02010600040101010101" pitchFamily="2" charset="-122"/>
                <a:ea typeface="华文楷体" panose="02010600040101010101" pitchFamily="2" charset="-122"/>
              </a:rPr>
              <a:t>式堆仍然以二叉树的形式构建；</a:t>
            </a:r>
            <a:endParaRPr lang="en-US" altLang="zh-CN" sz="2800" b="1" dirty="0">
              <a:solidFill>
                <a:srgbClr val="00B050"/>
              </a:solidFill>
              <a:latin typeface="华文楷体" panose="02010600040101010101" pitchFamily="2" charset="-122"/>
              <a:ea typeface="华文楷体" panose="02010600040101010101" pitchFamily="2" charset="-122"/>
            </a:endParaRPr>
          </a:p>
          <a:p>
            <a:pPr marL="457200" indent="-279400" algn="l">
              <a:buFont typeface="Arial" panose="020B0604020202020204" pitchFamily="34" charset="0"/>
              <a:buChar char="•"/>
            </a:pPr>
            <a:r>
              <a:rPr lang="zh-CN" altLang="en-US" sz="2800" b="1" dirty="0" smtClean="0">
                <a:solidFill>
                  <a:srgbClr val="00B050"/>
                </a:solidFill>
                <a:latin typeface="华文楷体" panose="02010600040101010101" pitchFamily="2" charset="-122"/>
                <a:ea typeface="华文楷体" panose="02010600040101010101" pitchFamily="2" charset="-122"/>
              </a:rPr>
              <a:t>左</a:t>
            </a:r>
            <a:r>
              <a:rPr lang="zh-CN" altLang="en-US" sz="2800" b="1" dirty="0">
                <a:solidFill>
                  <a:srgbClr val="00B050"/>
                </a:solidFill>
                <a:latin typeface="华文楷体" panose="02010600040101010101" pitchFamily="2" charset="-122"/>
                <a:ea typeface="华文楷体" panose="02010600040101010101" pitchFamily="2" charset="-122"/>
              </a:rPr>
              <a:t>式</a:t>
            </a:r>
            <a:r>
              <a:rPr lang="zh-CN" altLang="en-US" sz="2800" b="1" dirty="0" smtClean="0">
                <a:solidFill>
                  <a:srgbClr val="00B050"/>
                </a:solidFill>
                <a:latin typeface="华文楷体" panose="02010600040101010101" pitchFamily="2" charset="-122"/>
                <a:ea typeface="华文楷体" panose="02010600040101010101" pitchFamily="2" charset="-122"/>
              </a:rPr>
              <a:t>堆仍具有堆序性。</a:t>
            </a:r>
            <a:endParaRPr lang="en-US" altLang="zh-CN" sz="2800" b="1" dirty="0" smtClean="0">
              <a:solidFill>
                <a:srgbClr val="00B050"/>
              </a:solidFill>
              <a:latin typeface="华文楷体" panose="02010600040101010101" pitchFamily="2" charset="-122"/>
              <a:ea typeface="华文楷体" panose="02010600040101010101" pitchFamily="2" charset="-122"/>
            </a:endParaRPr>
          </a:p>
          <a:p>
            <a:pPr marL="457200" indent="-279400" algn="l">
              <a:buFont typeface="Arial" panose="020B0604020202020204" pitchFamily="34" charset="0"/>
              <a:buChar char="•"/>
            </a:pPr>
            <a:r>
              <a:rPr lang="zh-CN" altLang="en-US" sz="2800" b="1" dirty="0" smtClean="0">
                <a:solidFill>
                  <a:srgbClr val="000000"/>
                </a:solidFill>
                <a:latin typeface="华文楷体" panose="02010600040101010101" pitchFamily="2" charset="-122"/>
                <a:ea typeface="华文楷体" panose="02010600040101010101" pitchFamily="2" charset="-122"/>
              </a:rPr>
              <a:t>但</a:t>
            </a:r>
            <a:r>
              <a:rPr lang="zh-CN" altLang="en-US" sz="2800" b="1" dirty="0">
                <a:solidFill>
                  <a:srgbClr val="000000"/>
                </a:solidFill>
                <a:latin typeface="华文楷体" panose="02010600040101010101" pitchFamily="2" charset="-122"/>
                <a:ea typeface="华文楷体" panose="02010600040101010101" pitchFamily="2" charset="-122"/>
              </a:rPr>
              <a:t>和一般的二叉堆不同，左式堆不再是一棵完全</a:t>
            </a:r>
            <a:r>
              <a:rPr lang="zh-CN" altLang="en-US" sz="2800" b="1" dirty="0" smtClean="0">
                <a:solidFill>
                  <a:srgbClr val="000000"/>
                </a:solidFill>
                <a:latin typeface="华文楷体" panose="02010600040101010101" pitchFamily="2" charset="-122"/>
                <a:ea typeface="华文楷体" panose="02010600040101010101" pitchFamily="2" charset="-122"/>
              </a:rPr>
              <a:t>二叉树，</a:t>
            </a:r>
            <a:r>
              <a:rPr lang="zh-CN" altLang="en-US" sz="2800" b="1" dirty="0">
                <a:solidFill>
                  <a:srgbClr val="000000"/>
                </a:solidFill>
                <a:latin typeface="华文楷体" panose="02010600040101010101" pitchFamily="2" charset="-122"/>
                <a:ea typeface="华文楷体" panose="02010600040101010101" pitchFamily="2" charset="-122"/>
              </a:rPr>
              <a:t>而且</a:t>
            </a:r>
            <a:r>
              <a:rPr lang="zh-CN" altLang="en-US" sz="2800" b="1" dirty="0">
                <a:solidFill>
                  <a:srgbClr val="00B050"/>
                </a:solidFill>
                <a:latin typeface="华文楷体" panose="02010600040101010101" pitchFamily="2" charset="-122"/>
                <a:ea typeface="华文楷体" panose="02010600040101010101" pitchFamily="2" charset="-122"/>
              </a:rPr>
              <a:t>是一棵极不平衡的树</a:t>
            </a:r>
            <a:r>
              <a:rPr lang="zh-CN" altLang="en-US" sz="2800" b="1" dirty="0" smtClean="0">
                <a:solidFill>
                  <a:srgbClr val="000000"/>
                </a:solidFill>
                <a:latin typeface="华文楷体" panose="02010600040101010101" pitchFamily="2" charset="-122"/>
                <a:ea typeface="华文楷体" panose="02010600040101010101" pitchFamily="2" charset="-122"/>
              </a:rPr>
              <a:t>。左式堆</a:t>
            </a:r>
            <a:r>
              <a:rPr lang="zh-CN" altLang="en-US" sz="2800" b="1" dirty="0" smtClean="0">
                <a:latin typeface="华文楷体" panose="02010600040101010101" pitchFamily="2" charset="-122"/>
                <a:ea typeface="华文楷体" panose="02010600040101010101" pitchFamily="2" charset="-122"/>
              </a:rPr>
              <a:t>不再</a:t>
            </a:r>
            <a:r>
              <a:rPr lang="zh-CN" altLang="en-US" sz="2800" b="1" dirty="0">
                <a:latin typeface="华文楷体" panose="02010600040101010101" pitchFamily="2" charset="-122"/>
                <a:ea typeface="华文楷体" panose="02010600040101010101" pitchFamily="2" charset="-122"/>
              </a:rPr>
              <a:t>具有完全二叉堆那样的完美</a:t>
            </a:r>
            <a:r>
              <a:rPr lang="zh-CN" altLang="en-US" sz="2800" b="1" dirty="0" smtClean="0">
                <a:latin typeface="华文楷体" panose="02010600040101010101" pitchFamily="2" charset="-122"/>
                <a:ea typeface="华文楷体" panose="02010600040101010101" pitchFamily="2" charset="-122"/>
              </a:rPr>
              <a:t>结构性</a:t>
            </a:r>
            <a:endParaRPr lang="zh-CN" altLang="en-US" sz="2800" b="1" dirty="0">
              <a:latin typeface="华文楷体" panose="02010600040101010101" pitchFamily="2" charset="-122"/>
              <a:ea typeface="华文楷体" panose="02010600040101010101" pitchFamily="2" charset="-122"/>
            </a:endParaRPr>
          </a:p>
        </p:txBody>
      </p:sp>
      <p:sp>
        <p:nvSpPr>
          <p:cNvPr id="6" name="文本框 5"/>
          <p:cNvSpPr txBox="1"/>
          <p:nvPr/>
        </p:nvSpPr>
        <p:spPr>
          <a:xfrm>
            <a:off x="112838" y="836712"/>
            <a:ext cx="8640452" cy="523220"/>
          </a:xfrm>
          <a:prstGeom prst="rect">
            <a:avLst/>
          </a:prstGeom>
          <a:noFill/>
        </p:spPr>
        <p:txBody>
          <a:bodyPr wrap="square" rtlCol="0">
            <a:spAutoFit/>
          </a:bodyPr>
          <a:lstStyle/>
          <a:p>
            <a:pPr algn="l"/>
            <a:r>
              <a:rPr lang="zh-CN" altLang="en-US" sz="2800" b="1" dirty="0" smtClean="0">
                <a:solidFill>
                  <a:srgbClr val="000000"/>
                </a:solidFill>
                <a:latin typeface="华文楷体" panose="02010600040101010101" pitchFamily="2" charset="-122"/>
                <a:ea typeface="华文楷体" panose="02010600040101010101" pitchFamily="2" charset="-122"/>
              </a:rPr>
              <a:t>问题的提出：如何将堆</a:t>
            </a:r>
            <a:r>
              <a:rPr lang="en-US" altLang="zh-CN" sz="2800" b="1" dirty="0" smtClean="0">
                <a:solidFill>
                  <a:srgbClr val="000000"/>
                </a:solidFill>
                <a:latin typeface="华文楷体" panose="02010600040101010101" pitchFamily="2" charset="-122"/>
                <a:ea typeface="华文楷体" panose="02010600040101010101" pitchFamily="2" charset="-122"/>
              </a:rPr>
              <a:t>A</a:t>
            </a:r>
            <a:r>
              <a:rPr lang="zh-CN" altLang="en-US" sz="2800" b="1" dirty="0" smtClean="0">
                <a:solidFill>
                  <a:srgbClr val="000000"/>
                </a:solidFill>
                <a:latin typeface="华文楷体" panose="02010600040101010101" pitchFamily="2" charset="-122"/>
                <a:ea typeface="华文楷体" panose="02010600040101010101" pitchFamily="2" charset="-122"/>
              </a:rPr>
              <a:t>和</a:t>
            </a:r>
            <a:r>
              <a:rPr lang="en-US" altLang="zh-CN" sz="2800" b="1" dirty="0" smtClean="0">
                <a:solidFill>
                  <a:srgbClr val="000000"/>
                </a:solidFill>
                <a:latin typeface="华文楷体" panose="02010600040101010101" pitchFamily="2" charset="-122"/>
                <a:ea typeface="华文楷体" panose="02010600040101010101" pitchFamily="2" charset="-122"/>
              </a:rPr>
              <a:t>B</a:t>
            </a:r>
            <a:r>
              <a:rPr lang="zh-CN" altLang="en-US" sz="2800" b="1" dirty="0" smtClean="0">
                <a:solidFill>
                  <a:srgbClr val="000000"/>
                </a:solidFill>
                <a:latin typeface="华文楷体" panose="02010600040101010101" pitchFamily="2" charset="-122"/>
                <a:ea typeface="华文楷体" panose="02010600040101010101" pitchFamily="2" charset="-122"/>
              </a:rPr>
              <a:t>合二为一</a:t>
            </a:r>
            <a:r>
              <a:rPr lang="en-US" altLang="zh-CN" sz="2800" b="1" dirty="0" smtClean="0">
                <a:solidFill>
                  <a:srgbClr val="000000"/>
                </a:solidFill>
                <a:latin typeface="华文楷体" panose="02010600040101010101" pitchFamily="2" charset="-122"/>
                <a:ea typeface="华文楷体" panose="02010600040101010101" pitchFamily="2" charset="-122"/>
              </a:rPr>
              <a:t>H=merge</a:t>
            </a:r>
            <a:r>
              <a:rPr lang="zh-CN" altLang="en-US" sz="2800" b="1" dirty="0" smtClean="0">
                <a:solidFill>
                  <a:srgbClr val="000000"/>
                </a:solidFill>
                <a:latin typeface="华文楷体" panose="02010600040101010101" pitchFamily="2" charset="-122"/>
                <a:ea typeface="华文楷体" panose="02010600040101010101" pitchFamily="2" charset="-122"/>
              </a:rPr>
              <a:t>（</a:t>
            </a:r>
            <a:r>
              <a:rPr lang="en-US" altLang="zh-CN" sz="2800" b="1" dirty="0" smtClean="0">
                <a:solidFill>
                  <a:srgbClr val="000000"/>
                </a:solidFill>
                <a:latin typeface="华文楷体" panose="02010600040101010101" pitchFamily="2" charset="-122"/>
                <a:ea typeface="华文楷体" panose="02010600040101010101" pitchFamily="2" charset="-122"/>
              </a:rPr>
              <a:t>A, B)</a:t>
            </a:r>
            <a:r>
              <a:rPr lang="en-US" altLang="zh-CN" sz="2800" b="1" dirty="0">
                <a:solidFill>
                  <a:srgbClr val="000000"/>
                </a:solidFill>
                <a:latin typeface="华文楷体" panose="02010600040101010101" pitchFamily="2" charset="-122"/>
                <a:ea typeface="华文楷体" panose="02010600040101010101" pitchFamily="2" charset="-122"/>
              </a:rPr>
              <a:t>?</a:t>
            </a:r>
            <a:endParaRPr lang="zh-CN" altLang="en-US" sz="2800" b="1" dirty="0">
              <a:solidFill>
                <a:srgbClr val="000000"/>
              </a:solidFill>
              <a:latin typeface="华文楷体" panose="02010600040101010101" pitchFamily="2" charset="-122"/>
              <a:ea typeface="华文楷体" panose="02010600040101010101" pitchFamily="2" charset="-122"/>
            </a:endParaRPr>
          </a:p>
        </p:txBody>
      </p:sp>
      <p:sp>
        <p:nvSpPr>
          <p:cNvPr id="29" name="文本框 28"/>
          <p:cNvSpPr txBox="1"/>
          <p:nvPr/>
        </p:nvSpPr>
        <p:spPr>
          <a:xfrm>
            <a:off x="498350" y="1376772"/>
            <a:ext cx="8640452" cy="2677656"/>
          </a:xfrm>
          <a:prstGeom prst="rect">
            <a:avLst/>
          </a:prstGeom>
          <a:noFill/>
        </p:spPr>
        <p:txBody>
          <a:bodyPr wrap="square" rtlCol="0">
            <a:spAutoFit/>
          </a:bodyPr>
          <a:lstStyle/>
          <a:p>
            <a:pPr algn="l"/>
            <a:r>
              <a:rPr lang="zh-CN" altLang="en-US" sz="2800" b="1" dirty="0" smtClean="0">
                <a:solidFill>
                  <a:srgbClr val="000000"/>
                </a:solidFill>
                <a:latin typeface="华文楷体" panose="02010600040101010101" pitchFamily="2" charset="-122"/>
                <a:ea typeface="华文楷体" panose="02010600040101010101" pitchFamily="2" charset="-122"/>
              </a:rPr>
              <a:t>方法一：将</a:t>
            </a:r>
            <a:r>
              <a:rPr lang="en-US" altLang="zh-CN" sz="2800" b="1" dirty="0" smtClean="0">
                <a:solidFill>
                  <a:srgbClr val="000000"/>
                </a:solidFill>
                <a:latin typeface="华文楷体" panose="02010600040101010101" pitchFamily="2" charset="-122"/>
                <a:ea typeface="华文楷体" panose="02010600040101010101" pitchFamily="2" charset="-122"/>
              </a:rPr>
              <a:t>B</a:t>
            </a:r>
            <a:r>
              <a:rPr lang="zh-CN" altLang="en-US" sz="2800" b="1" dirty="0" smtClean="0">
                <a:solidFill>
                  <a:srgbClr val="000000"/>
                </a:solidFill>
                <a:latin typeface="华文楷体" panose="02010600040101010101" pitchFamily="2" charset="-122"/>
                <a:ea typeface="华文楷体" panose="02010600040101010101" pitchFamily="2" charset="-122"/>
              </a:rPr>
              <a:t>中元素逐个插入</a:t>
            </a:r>
            <a:r>
              <a:rPr lang="en-US" altLang="zh-CN" sz="2800" b="1" dirty="0" smtClean="0">
                <a:solidFill>
                  <a:srgbClr val="000000"/>
                </a:solidFill>
                <a:latin typeface="华文楷体" panose="02010600040101010101" pitchFamily="2" charset="-122"/>
                <a:ea typeface="华文楷体" panose="02010600040101010101" pitchFamily="2" charset="-122"/>
              </a:rPr>
              <a:t>A</a:t>
            </a:r>
            <a:r>
              <a:rPr lang="zh-CN" altLang="en-US" sz="2800" b="1" dirty="0" smtClean="0">
                <a:solidFill>
                  <a:srgbClr val="000000"/>
                </a:solidFill>
                <a:latin typeface="华文楷体" panose="02010600040101010101" pitchFamily="2" charset="-122"/>
                <a:ea typeface="华文楷体" panose="02010600040101010101" pitchFamily="2" charset="-122"/>
              </a:rPr>
              <a:t>中</a:t>
            </a:r>
            <a:endParaRPr lang="en-US" altLang="zh-CN" sz="2800" b="1" dirty="0" smtClean="0">
              <a:solidFill>
                <a:srgbClr val="000000"/>
              </a:solidFill>
              <a:latin typeface="华文楷体" panose="02010600040101010101" pitchFamily="2" charset="-122"/>
              <a:ea typeface="华文楷体" panose="02010600040101010101" pitchFamily="2" charset="-122"/>
            </a:endParaRPr>
          </a:p>
          <a:p>
            <a:pPr algn="l"/>
            <a:r>
              <a:rPr lang="en-US" altLang="zh-CN" sz="2800" b="1" dirty="0" smtClean="0">
                <a:solidFill>
                  <a:srgbClr val="000000"/>
                </a:solidFill>
                <a:latin typeface="华文楷体" panose="02010600040101010101" pitchFamily="2" charset="-122"/>
                <a:ea typeface="华文楷体" panose="02010600040101010101" pitchFamily="2" charset="-122"/>
              </a:rPr>
              <a:t>                 O(</a:t>
            </a:r>
            <a:r>
              <a:rPr lang="en-US" altLang="zh-CN" sz="2800" b="1" dirty="0" err="1" smtClean="0">
                <a:solidFill>
                  <a:srgbClr val="000000"/>
                </a:solidFill>
                <a:latin typeface="华文楷体" panose="02010600040101010101" pitchFamily="2" charset="-122"/>
                <a:ea typeface="华文楷体" panose="02010600040101010101" pitchFamily="2" charset="-122"/>
              </a:rPr>
              <a:t>mlog</a:t>
            </a:r>
            <a:r>
              <a:rPr lang="en-US" altLang="zh-CN" sz="2800" b="1" dirty="0" smtClean="0">
                <a:solidFill>
                  <a:srgbClr val="000000"/>
                </a:solidFill>
                <a:latin typeface="华文楷体" panose="02010600040101010101" pitchFamily="2" charset="-122"/>
                <a:ea typeface="华文楷体" panose="02010600040101010101" pitchFamily="2" charset="-122"/>
              </a:rPr>
              <a:t>(</a:t>
            </a:r>
            <a:r>
              <a:rPr lang="en-US" altLang="zh-CN" sz="2800" b="1" dirty="0" err="1" smtClean="0">
                <a:solidFill>
                  <a:srgbClr val="000000"/>
                </a:solidFill>
                <a:latin typeface="华文楷体" panose="02010600040101010101" pitchFamily="2" charset="-122"/>
                <a:ea typeface="华文楷体" panose="02010600040101010101" pitchFamily="2" charset="-122"/>
              </a:rPr>
              <a:t>n+m</a:t>
            </a:r>
            <a:r>
              <a:rPr lang="en-US" altLang="zh-CN" sz="2800" b="1" dirty="0" smtClean="0">
                <a:solidFill>
                  <a:srgbClr val="000000"/>
                </a:solidFill>
                <a:latin typeface="华文楷体" panose="02010600040101010101" pitchFamily="2" charset="-122"/>
                <a:ea typeface="华文楷体" panose="02010600040101010101" pitchFamily="2" charset="-122"/>
              </a:rPr>
              <a:t>))</a:t>
            </a:r>
          </a:p>
          <a:p>
            <a:pPr algn="l"/>
            <a:r>
              <a:rPr lang="zh-CN" altLang="en-US" sz="2800" b="1" dirty="0" smtClean="0">
                <a:solidFill>
                  <a:srgbClr val="000000"/>
                </a:solidFill>
                <a:latin typeface="华文楷体" panose="02010600040101010101" pitchFamily="2" charset="-122"/>
                <a:ea typeface="华文楷体" panose="02010600040101010101" pitchFamily="2" charset="-122"/>
              </a:rPr>
              <a:t>方法二：将两个堆合并起来，然后</a:t>
            </a:r>
            <a:r>
              <a:rPr lang="en-US" altLang="zh-CN" sz="2800" b="1" dirty="0" err="1" smtClean="0">
                <a:solidFill>
                  <a:srgbClr val="000000"/>
                </a:solidFill>
                <a:latin typeface="华文楷体" panose="02010600040101010101" pitchFamily="2" charset="-122"/>
                <a:ea typeface="华文楷体" panose="02010600040101010101" pitchFamily="2" charset="-122"/>
              </a:rPr>
              <a:t>heapify</a:t>
            </a:r>
            <a:endParaRPr lang="en-US" altLang="zh-CN" sz="2800" b="1" dirty="0" smtClean="0">
              <a:solidFill>
                <a:srgbClr val="000000"/>
              </a:solidFill>
              <a:latin typeface="华文楷体" panose="02010600040101010101" pitchFamily="2" charset="-122"/>
              <a:ea typeface="华文楷体" panose="02010600040101010101" pitchFamily="2" charset="-122"/>
            </a:endParaRPr>
          </a:p>
          <a:p>
            <a:pPr algn="l"/>
            <a:r>
              <a:rPr lang="en-US" altLang="zh-CN" sz="2800" b="1" dirty="0">
                <a:solidFill>
                  <a:srgbClr val="000000"/>
                </a:solidFill>
                <a:latin typeface="华文楷体" panose="02010600040101010101" pitchFamily="2" charset="-122"/>
                <a:ea typeface="华文楷体" panose="02010600040101010101" pitchFamily="2" charset="-122"/>
              </a:rPr>
              <a:t> </a:t>
            </a:r>
            <a:r>
              <a:rPr lang="en-US" altLang="zh-CN" sz="2800" b="1" dirty="0" smtClean="0">
                <a:solidFill>
                  <a:srgbClr val="000000"/>
                </a:solidFill>
                <a:latin typeface="华文楷体" panose="02010600040101010101" pitchFamily="2" charset="-122"/>
                <a:ea typeface="华文楷体" panose="02010600040101010101" pitchFamily="2" charset="-122"/>
              </a:rPr>
              <a:t>                O(</a:t>
            </a:r>
            <a:r>
              <a:rPr lang="en-US" altLang="zh-CN" sz="2800" b="1" dirty="0" err="1" smtClean="0">
                <a:solidFill>
                  <a:srgbClr val="000000"/>
                </a:solidFill>
                <a:latin typeface="华文楷体" panose="02010600040101010101" pitchFamily="2" charset="-122"/>
                <a:ea typeface="华文楷体" panose="02010600040101010101" pitchFamily="2" charset="-122"/>
              </a:rPr>
              <a:t>m+n</a:t>
            </a:r>
            <a:r>
              <a:rPr lang="en-US" altLang="zh-CN" sz="2800" b="1" dirty="0" smtClean="0">
                <a:solidFill>
                  <a:srgbClr val="000000"/>
                </a:solidFill>
                <a:latin typeface="华文楷体" panose="02010600040101010101" pitchFamily="2" charset="-122"/>
                <a:ea typeface="华文楷体" panose="02010600040101010101" pitchFamily="2" charset="-122"/>
              </a:rPr>
              <a:t>)</a:t>
            </a:r>
          </a:p>
          <a:p>
            <a:pPr algn="l"/>
            <a:endParaRPr lang="en-US" altLang="zh-CN" sz="2800" b="1" dirty="0" smtClean="0">
              <a:latin typeface="华文楷体" panose="02010600040101010101" pitchFamily="2" charset="-122"/>
              <a:ea typeface="华文楷体" panose="02010600040101010101" pitchFamily="2" charset="-122"/>
            </a:endParaRPr>
          </a:p>
          <a:p>
            <a:pPr algn="l"/>
            <a:r>
              <a:rPr lang="en-US" altLang="zh-CN" sz="2800" b="1" dirty="0" smtClean="0">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更好的方法？是否能在</a:t>
            </a:r>
            <a:r>
              <a:rPr lang="en-US" altLang="zh-CN" sz="2800" b="1" dirty="0" smtClean="0">
                <a:latin typeface="华文楷体" panose="02010600040101010101" pitchFamily="2" charset="-122"/>
                <a:ea typeface="华文楷体" panose="02010600040101010101" pitchFamily="2" charset="-122"/>
              </a:rPr>
              <a:t>O(</a:t>
            </a:r>
            <a:r>
              <a:rPr lang="en-US" altLang="zh-CN" sz="2800" b="1" dirty="0" err="1" smtClean="0">
                <a:latin typeface="华文楷体" panose="02010600040101010101" pitchFamily="2" charset="-122"/>
                <a:ea typeface="华文楷体" panose="02010600040101010101" pitchFamily="2" charset="-122"/>
              </a:rPr>
              <a:t>logn</a:t>
            </a:r>
            <a:r>
              <a:rPr lang="en-US" altLang="zh-CN" sz="2800" b="1" dirty="0" smtClean="0">
                <a:latin typeface="华文楷体" panose="02010600040101010101" pitchFamily="2" charset="-122"/>
                <a:ea typeface="华文楷体" panose="02010600040101010101" pitchFamily="2" charset="-122"/>
              </a:rPr>
              <a:t>)</a:t>
            </a:r>
            <a:r>
              <a:rPr lang="zh-CN" altLang="en-US" sz="2800" b="1" dirty="0" smtClean="0">
                <a:latin typeface="华文楷体" panose="02010600040101010101" pitchFamily="2" charset="-122"/>
                <a:ea typeface="华文楷体" panose="02010600040101010101" pitchFamily="2" charset="-122"/>
              </a:rPr>
              <a:t>时间内</a:t>
            </a:r>
            <a:endParaRPr lang="zh-CN" altLang="en-US" sz="2800" b="1" dirty="0">
              <a:latin typeface="华文楷体" panose="02010600040101010101" pitchFamily="2" charset="-122"/>
              <a:ea typeface="华文楷体" panose="02010600040101010101" pitchFamily="2" charset="-122"/>
            </a:endParaRPr>
          </a:p>
        </p:txBody>
      </p:sp>
      <p:sp>
        <p:nvSpPr>
          <p:cNvPr id="30" name="文本框 29"/>
          <p:cNvSpPr txBox="1"/>
          <p:nvPr/>
        </p:nvSpPr>
        <p:spPr>
          <a:xfrm>
            <a:off x="-508" y="116632"/>
            <a:ext cx="4716524" cy="646331"/>
          </a:xfrm>
          <a:prstGeom prst="rect">
            <a:avLst/>
          </a:prstGeom>
          <a:noFill/>
        </p:spPr>
        <p:txBody>
          <a:bodyPr wrap="square" rtlCol="0">
            <a:spAutoFit/>
          </a:bodyPr>
          <a:lstStyle/>
          <a:p>
            <a:pPr algn="l"/>
            <a:r>
              <a:rPr lang="zh-CN" altLang="en-US" sz="3600" b="1" dirty="0" smtClean="0">
                <a:solidFill>
                  <a:srgbClr val="00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左式堆</a:t>
            </a:r>
            <a:endParaRPr lang="zh-CN" altLang="en-US" sz="3600" b="1" dirty="0">
              <a:solidFill>
                <a:srgbClr val="00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977829096"/>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75915" y="936538"/>
            <a:ext cx="5108153" cy="1384995"/>
          </a:xfrm>
          <a:prstGeom prst="rect">
            <a:avLst/>
          </a:prstGeom>
          <a:noFill/>
        </p:spPr>
        <p:txBody>
          <a:bodyPr wrap="square" rtlCol="0">
            <a:spAutoFit/>
          </a:bodyPr>
          <a:lstStyle/>
          <a:p>
            <a:pPr algn="l"/>
            <a:r>
              <a:rPr lang="zh-CN" altLang="en-US" sz="2800" b="1" dirty="0" smtClean="0">
                <a:solidFill>
                  <a:srgbClr val="000000"/>
                </a:solidFill>
                <a:latin typeface="华文楷体" panose="02010600040101010101" pitchFamily="2" charset="-122"/>
                <a:ea typeface="华文楷体" panose="02010600040101010101" pitchFamily="2" charset="-122"/>
              </a:rPr>
              <a:t>左式堆是一棵单侧倾斜的树：</a:t>
            </a:r>
            <a:endParaRPr lang="en-US" altLang="zh-CN" sz="2800" b="1" dirty="0" smtClean="0">
              <a:solidFill>
                <a:srgbClr val="000000"/>
              </a:solidFill>
              <a:latin typeface="华文楷体" panose="02010600040101010101" pitchFamily="2" charset="-122"/>
              <a:ea typeface="华文楷体" panose="02010600040101010101" pitchFamily="2" charset="-122"/>
            </a:endParaRPr>
          </a:p>
          <a:p>
            <a:pPr marL="900112" indent="-457200" algn="l">
              <a:buFont typeface="Wingdings" panose="05000000000000000000" pitchFamily="2" charset="2"/>
              <a:buChar char="ü"/>
            </a:pPr>
            <a:r>
              <a:rPr lang="zh-CN" altLang="en-US" sz="2800" b="1" dirty="0" smtClean="0">
                <a:solidFill>
                  <a:srgbClr val="000000"/>
                </a:solidFill>
                <a:latin typeface="华文楷体" panose="02010600040101010101" pitchFamily="2" charset="-122"/>
                <a:ea typeface="华文楷体" panose="02010600040101010101" pitchFamily="2" charset="-122"/>
              </a:rPr>
              <a:t>节点分布偏向左侧</a:t>
            </a:r>
            <a:endParaRPr lang="en-US" altLang="zh-CN" sz="2800" b="1" dirty="0" smtClean="0">
              <a:solidFill>
                <a:srgbClr val="000000"/>
              </a:solidFill>
              <a:latin typeface="华文楷体" panose="02010600040101010101" pitchFamily="2" charset="-122"/>
              <a:ea typeface="华文楷体" panose="02010600040101010101" pitchFamily="2" charset="-122"/>
            </a:endParaRPr>
          </a:p>
          <a:p>
            <a:pPr marL="900112" indent="-457200" algn="l">
              <a:buFont typeface="Wingdings" panose="05000000000000000000" pitchFamily="2" charset="2"/>
              <a:buChar char="ü"/>
            </a:pPr>
            <a:r>
              <a:rPr lang="zh-CN" altLang="en-US" sz="2800" b="1" dirty="0" smtClean="0">
                <a:solidFill>
                  <a:srgbClr val="000000"/>
                </a:solidFill>
                <a:latin typeface="华文楷体" panose="02010600040101010101" pitchFamily="2" charset="-122"/>
                <a:ea typeface="华文楷体" panose="02010600040101010101" pitchFamily="2" charset="-122"/>
              </a:rPr>
              <a:t>合并操作只涉及右侧</a:t>
            </a:r>
            <a:endParaRPr lang="zh-CN" altLang="en-US" sz="2800" b="1" dirty="0">
              <a:solidFill>
                <a:srgbClr val="000000"/>
              </a:solidFill>
              <a:latin typeface="华文楷体" panose="02010600040101010101" pitchFamily="2" charset="-122"/>
              <a:ea typeface="华文楷体" panose="02010600040101010101" pitchFamily="2" charset="-122"/>
            </a:endParaRPr>
          </a:p>
        </p:txBody>
      </p:sp>
      <p:sp>
        <p:nvSpPr>
          <p:cNvPr id="30" name="文本框 29"/>
          <p:cNvSpPr txBox="1"/>
          <p:nvPr/>
        </p:nvSpPr>
        <p:spPr>
          <a:xfrm>
            <a:off x="99904" y="54526"/>
            <a:ext cx="4716524" cy="646331"/>
          </a:xfrm>
          <a:prstGeom prst="rect">
            <a:avLst/>
          </a:prstGeom>
          <a:noFill/>
        </p:spPr>
        <p:txBody>
          <a:bodyPr wrap="square" rtlCol="0">
            <a:spAutoFit/>
          </a:bodyPr>
          <a:lstStyle/>
          <a:p>
            <a:pPr algn="l"/>
            <a:r>
              <a:rPr lang="zh-CN" altLang="en-US" sz="36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左式堆</a:t>
            </a:r>
            <a:endParaRPr lang="zh-CN" altLang="en-US" sz="3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3"/>
          <a:stretch>
            <a:fillRect/>
          </a:stretch>
        </p:blipFill>
        <p:spPr>
          <a:xfrm>
            <a:off x="5508104" y="555659"/>
            <a:ext cx="3353198" cy="2146751"/>
          </a:xfrm>
          <a:prstGeom prst="rect">
            <a:avLst/>
          </a:prstGeom>
        </p:spPr>
      </p:pic>
      <p:sp>
        <p:nvSpPr>
          <p:cNvPr id="7" name="文本框 6"/>
          <p:cNvSpPr txBox="1"/>
          <p:nvPr/>
        </p:nvSpPr>
        <p:spPr>
          <a:xfrm>
            <a:off x="111380" y="3465004"/>
            <a:ext cx="7808992" cy="1384995"/>
          </a:xfrm>
          <a:prstGeom prst="rect">
            <a:avLst/>
          </a:prstGeom>
          <a:noFill/>
        </p:spPr>
        <p:txBody>
          <a:bodyPr wrap="square" rtlCol="0">
            <a:spAutoFit/>
          </a:bodyPr>
          <a:lstStyle/>
          <a:p>
            <a:pPr marL="274638" indent="-274638" algn="l">
              <a:buFont typeface="Arial" panose="020B0604020202020204" pitchFamily="34" charset="0"/>
              <a:buChar char="•"/>
            </a:pPr>
            <a:r>
              <a:rPr lang="zh-CN" altLang="en-US" sz="2800" b="1" dirty="0" smtClean="0">
                <a:latin typeface="华文楷体" panose="02010600040101010101" pitchFamily="2" charset="-122"/>
                <a:ea typeface="华文楷体" panose="02010600040101010101" pitchFamily="2" charset="-122"/>
              </a:rPr>
              <a:t>定义：</a:t>
            </a:r>
            <a:r>
              <a:rPr lang="zh-CN" altLang="en-US" sz="2800" b="1" u="sng" dirty="0" smtClean="0">
                <a:solidFill>
                  <a:srgbClr val="C00000"/>
                </a:solidFill>
                <a:latin typeface="华文楷体" panose="02010600040101010101" pitchFamily="2" charset="-122"/>
                <a:ea typeface="华文楷体" panose="02010600040101010101" pitchFamily="2" charset="-122"/>
              </a:rPr>
              <a:t>空节点路径长度</a:t>
            </a:r>
            <a:r>
              <a:rPr lang="en-US" altLang="zh-CN" sz="2800" b="1" dirty="0" smtClean="0">
                <a:latin typeface="华文楷体" panose="02010600040101010101" pitchFamily="2" charset="-122"/>
                <a:ea typeface="华文楷体" panose="02010600040101010101" pitchFamily="2" charset="-122"/>
              </a:rPr>
              <a:t>(Null Path Length, NPL)</a:t>
            </a:r>
          </a:p>
          <a:p>
            <a:pPr algn="l"/>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NPL(NULL) = 0</a:t>
            </a:r>
          </a:p>
          <a:p>
            <a:pPr algn="l"/>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NPL(x) = 1+min( NPL(</a:t>
            </a:r>
            <a:r>
              <a:rPr lang="en-US" altLang="zh-CN" sz="2800" b="1" dirty="0" err="1" smtClean="0">
                <a:latin typeface="华文楷体" panose="02010600040101010101" pitchFamily="2" charset="-122"/>
                <a:ea typeface="华文楷体" panose="02010600040101010101" pitchFamily="2" charset="-122"/>
              </a:rPr>
              <a:t>lchild</a:t>
            </a:r>
            <a:r>
              <a:rPr lang="en-US" altLang="zh-CN" sz="2800" b="1" dirty="0" smtClean="0">
                <a:latin typeface="华文楷体" panose="02010600040101010101" pitchFamily="2" charset="-122"/>
                <a:ea typeface="华文楷体" panose="02010600040101010101" pitchFamily="2" charset="-122"/>
              </a:rPr>
              <a:t>), NPL(</a:t>
            </a:r>
            <a:r>
              <a:rPr lang="en-US" altLang="zh-CN" sz="2800" b="1" dirty="0" err="1" smtClean="0">
                <a:latin typeface="华文楷体" panose="02010600040101010101" pitchFamily="2" charset="-122"/>
                <a:ea typeface="华文楷体" panose="02010600040101010101" pitchFamily="2" charset="-122"/>
              </a:rPr>
              <a:t>rchild</a:t>
            </a:r>
            <a:r>
              <a:rPr lang="en-US" altLang="zh-CN" sz="2800" b="1" dirty="0" smtClean="0">
                <a:latin typeface="华文楷体" panose="02010600040101010101" pitchFamily="2" charset="-122"/>
                <a:ea typeface="华文楷体" panose="02010600040101010101" pitchFamily="2" charset="-122"/>
              </a:rPr>
              <a:t>) );</a:t>
            </a:r>
            <a:endParaRPr lang="zh-CN" altLang="en-US" sz="28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129239266"/>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13910" y="476672"/>
            <a:ext cx="8640452" cy="954107"/>
          </a:xfrm>
          <a:prstGeom prst="rect">
            <a:avLst/>
          </a:prstGeom>
          <a:noFill/>
        </p:spPr>
        <p:txBody>
          <a:bodyPr wrap="square" rtlCol="0">
            <a:spAutoFit/>
          </a:bodyPr>
          <a:lstStyle/>
          <a:p>
            <a:pPr marL="274638" indent="-274638" algn="l">
              <a:buFont typeface="Arial" panose="020B0604020202020204" pitchFamily="34" charset="0"/>
              <a:buChar char="•"/>
            </a:pPr>
            <a:r>
              <a:rPr lang="zh-CN" altLang="en-US" sz="2800" b="1" dirty="0" smtClean="0">
                <a:solidFill>
                  <a:srgbClr val="000000"/>
                </a:solidFill>
                <a:latin typeface="华文楷体" panose="02010600040101010101" pitchFamily="2" charset="-122"/>
                <a:ea typeface="华文楷体" panose="02010600040101010101" pitchFamily="2" charset="-122"/>
              </a:rPr>
              <a:t>引入所有的外部节点</a:t>
            </a:r>
            <a:r>
              <a:rPr lang="en-US" altLang="zh-CN" sz="2800" b="1" dirty="0" smtClean="0">
                <a:solidFill>
                  <a:srgbClr val="000000"/>
                </a:solidFill>
                <a:latin typeface="华文楷体" panose="02010600040101010101" pitchFamily="2" charset="-122"/>
                <a:ea typeface="华文楷体" panose="02010600040101010101" pitchFamily="2" charset="-122"/>
              </a:rPr>
              <a:t>NULL</a:t>
            </a:r>
            <a:r>
              <a:rPr lang="zh-CN" altLang="en-US" sz="2800" b="1" dirty="0" smtClean="0">
                <a:solidFill>
                  <a:srgbClr val="000000"/>
                </a:solidFill>
                <a:latin typeface="华文楷体" panose="02010600040101010101" pitchFamily="2" charset="-122"/>
                <a:ea typeface="华文楷体" panose="02010600040101010101" pitchFamily="2" charset="-122"/>
              </a:rPr>
              <a:t>，消除一度节点，转为真二叉树</a:t>
            </a:r>
            <a:endParaRPr lang="zh-CN" altLang="en-US" sz="2800" b="1" dirty="0">
              <a:solidFill>
                <a:srgbClr val="000000"/>
              </a:solidFill>
              <a:latin typeface="华文楷体" panose="02010600040101010101" pitchFamily="2" charset="-122"/>
              <a:ea typeface="华文楷体" panose="02010600040101010101" pitchFamily="2" charset="-122"/>
            </a:endParaRPr>
          </a:p>
        </p:txBody>
      </p:sp>
      <p:sp>
        <p:nvSpPr>
          <p:cNvPr id="8" name="文本框 7"/>
          <p:cNvSpPr txBox="1"/>
          <p:nvPr/>
        </p:nvSpPr>
        <p:spPr>
          <a:xfrm>
            <a:off x="395536" y="4725144"/>
            <a:ext cx="7200800" cy="1538883"/>
          </a:xfrm>
          <a:prstGeom prst="rect">
            <a:avLst/>
          </a:prstGeom>
          <a:noFill/>
        </p:spPr>
        <p:txBody>
          <a:bodyPr wrap="square" rtlCol="0">
            <a:spAutoFit/>
          </a:bodyPr>
          <a:lstStyle/>
          <a:p>
            <a:pPr marL="274638" indent="-274638" algn="l">
              <a:buFont typeface="Arial" panose="020B0604020202020204" pitchFamily="34" charset="0"/>
              <a:buChar char="•"/>
            </a:pPr>
            <a:r>
              <a:rPr lang="zh-CN" altLang="en-US" sz="2800" b="1" dirty="0" smtClean="0">
                <a:solidFill>
                  <a:srgbClr val="000000"/>
                </a:solidFill>
                <a:latin typeface="华文楷体" panose="02010600040101010101" pitchFamily="2" charset="-122"/>
                <a:ea typeface="华文楷体" panose="02010600040101010101" pitchFamily="2" charset="-122"/>
              </a:rPr>
              <a:t>性质：</a:t>
            </a:r>
            <a:endParaRPr lang="en-US" altLang="zh-CN" sz="2800" b="1" dirty="0" smtClean="0">
              <a:solidFill>
                <a:srgbClr val="000000"/>
              </a:solidFill>
              <a:latin typeface="华文楷体" panose="02010600040101010101" pitchFamily="2" charset="-122"/>
              <a:ea typeface="华文楷体" panose="02010600040101010101" pitchFamily="2" charset="-122"/>
            </a:endParaRPr>
          </a:p>
          <a:p>
            <a:pPr algn="l">
              <a:spcBef>
                <a:spcPts val="600"/>
              </a:spcBef>
            </a:pPr>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NPL(x) = x</a:t>
            </a:r>
            <a:r>
              <a:rPr lang="zh-CN" altLang="en-US" sz="2800" b="1" dirty="0" smtClean="0">
                <a:latin typeface="华文楷体" panose="02010600040101010101" pitchFamily="2" charset="-122"/>
                <a:ea typeface="华文楷体" panose="02010600040101010101" pitchFamily="2" charset="-122"/>
              </a:rPr>
              <a:t>到外部节点</a:t>
            </a:r>
            <a:r>
              <a:rPr lang="en-US" altLang="zh-CN" sz="2800" b="1" dirty="0" smtClean="0">
                <a:latin typeface="华文楷体" panose="02010600040101010101" pitchFamily="2" charset="-122"/>
                <a:ea typeface="华文楷体" panose="02010600040101010101" pitchFamily="2" charset="-122"/>
              </a:rPr>
              <a:t>NULL</a:t>
            </a:r>
            <a:r>
              <a:rPr lang="zh-CN" altLang="en-US" sz="2800" b="1" dirty="0" smtClean="0">
                <a:latin typeface="华文楷体" panose="02010600040101010101" pitchFamily="2" charset="-122"/>
                <a:ea typeface="华文楷体" panose="02010600040101010101" pitchFamily="2" charset="-122"/>
              </a:rPr>
              <a:t>的最短路径</a:t>
            </a:r>
            <a:endParaRPr lang="en-US" altLang="zh-CN" sz="2800" b="1" dirty="0" smtClean="0">
              <a:latin typeface="华文楷体" panose="02010600040101010101" pitchFamily="2" charset="-122"/>
              <a:ea typeface="华文楷体" panose="02010600040101010101" pitchFamily="2" charset="-122"/>
            </a:endParaRPr>
          </a:p>
          <a:p>
            <a:pPr algn="l">
              <a:spcBef>
                <a:spcPts val="600"/>
              </a:spcBef>
            </a:pPr>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NPL(x) = </a:t>
            </a:r>
            <a:r>
              <a:rPr lang="zh-CN" altLang="en-US" sz="2800" b="1" dirty="0" smtClean="0">
                <a:latin typeface="华文楷体" panose="02010600040101010101" pitchFamily="2" charset="-122"/>
                <a:ea typeface="华文楷体" panose="02010600040101010101" pitchFamily="2" charset="-122"/>
              </a:rPr>
              <a:t>以</a:t>
            </a:r>
            <a:r>
              <a:rPr lang="en-US" altLang="zh-CN" sz="2800" b="1" dirty="0" smtClean="0">
                <a:latin typeface="华文楷体" panose="02010600040101010101" pitchFamily="2" charset="-122"/>
                <a:ea typeface="华文楷体" panose="02010600040101010101" pitchFamily="2" charset="-122"/>
              </a:rPr>
              <a:t>x</a:t>
            </a:r>
            <a:r>
              <a:rPr lang="zh-CN" altLang="en-US" sz="2800" b="1" dirty="0" smtClean="0">
                <a:latin typeface="华文楷体" panose="02010600040101010101" pitchFamily="2" charset="-122"/>
                <a:ea typeface="华文楷体" panose="02010600040101010101" pitchFamily="2" charset="-122"/>
              </a:rPr>
              <a:t>为根的最大满子树的高度</a:t>
            </a:r>
            <a:endParaRPr lang="zh-CN" altLang="en-US" sz="2800" b="1" dirty="0">
              <a:latin typeface="华文楷体" panose="02010600040101010101" pitchFamily="2" charset="-122"/>
              <a:ea typeface="华文楷体" panose="02010600040101010101" pitchFamily="2" charset="-122"/>
            </a:endParaRPr>
          </a:p>
        </p:txBody>
      </p:sp>
      <p:pic>
        <p:nvPicPr>
          <p:cNvPr id="54" name="图片 53"/>
          <p:cNvPicPr>
            <a:picLocks noChangeAspect="1"/>
          </p:cNvPicPr>
          <p:nvPr/>
        </p:nvPicPr>
        <p:blipFill>
          <a:blip r:embed="rId3"/>
          <a:stretch>
            <a:fillRect/>
          </a:stretch>
        </p:blipFill>
        <p:spPr>
          <a:xfrm>
            <a:off x="2195736" y="1431740"/>
            <a:ext cx="5239584" cy="2916324"/>
          </a:xfrm>
          <a:prstGeom prst="rect">
            <a:avLst/>
          </a:prstGeom>
        </p:spPr>
      </p:pic>
    </p:spTree>
    <p:extLst>
      <p:ext uri="{BB962C8B-B14F-4D97-AF65-F5344CB8AC3E}">
        <p14:creationId xmlns:p14="http://schemas.microsoft.com/office/powerpoint/2010/main" val="1617427439"/>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43508" y="548680"/>
            <a:ext cx="8640452" cy="3770263"/>
          </a:xfrm>
          <a:prstGeom prst="rect">
            <a:avLst/>
          </a:prstGeom>
          <a:noFill/>
        </p:spPr>
        <p:txBody>
          <a:bodyPr wrap="square" rtlCol="0">
            <a:spAutoFit/>
          </a:bodyPr>
          <a:lstStyle/>
          <a:p>
            <a:pPr marL="352425" indent="-352425" algn="l">
              <a:buFont typeface="Arial" panose="020B0604020202020204" pitchFamily="34" charset="0"/>
              <a:buChar char="•"/>
            </a:pPr>
            <a:r>
              <a:rPr lang="zh-CN" altLang="en-US" sz="2800" b="1" u="sng" dirty="0" smtClean="0">
                <a:solidFill>
                  <a:srgbClr val="C00000"/>
                </a:solidFill>
                <a:latin typeface="华文楷体" panose="02010600040101010101" pitchFamily="2" charset="-122"/>
                <a:ea typeface="华文楷体" panose="02010600040101010101" pitchFamily="2" charset="-122"/>
              </a:rPr>
              <a:t>左倾</a:t>
            </a:r>
            <a:r>
              <a:rPr lang="zh-CN" altLang="en-US" sz="2800" b="1" dirty="0" smtClean="0">
                <a:latin typeface="华文楷体" panose="02010600040101010101" pitchFamily="2" charset="-122"/>
                <a:ea typeface="华文楷体" panose="02010600040101010101" pitchFamily="2" charset="-122"/>
              </a:rPr>
              <a:t>：</a:t>
            </a:r>
            <a:r>
              <a:rPr lang="zh-CN" altLang="en-US" sz="2800" b="1" dirty="0" smtClean="0">
                <a:solidFill>
                  <a:srgbClr val="000000"/>
                </a:solidFill>
                <a:latin typeface="华文楷体" panose="02010600040101010101" pitchFamily="2" charset="-122"/>
                <a:ea typeface="华文楷体" panose="02010600040101010101" pitchFamily="2" charset="-122"/>
              </a:rPr>
              <a:t>一棵二叉树的任何内部节点，都有</a:t>
            </a:r>
            <a:endParaRPr lang="en-US" altLang="zh-CN" sz="2800" b="1" dirty="0">
              <a:solidFill>
                <a:srgbClr val="000000"/>
              </a:solidFill>
              <a:latin typeface="华文楷体" panose="02010600040101010101" pitchFamily="2" charset="-122"/>
              <a:ea typeface="华文楷体" panose="02010600040101010101" pitchFamily="2" charset="-122"/>
            </a:endParaRPr>
          </a:p>
          <a:p>
            <a:pPr algn="l"/>
            <a:r>
              <a:rPr lang="en-US" altLang="zh-CN" sz="2800" b="1" dirty="0" smtClean="0">
                <a:solidFill>
                  <a:srgbClr val="000000"/>
                </a:solidFill>
                <a:latin typeface="华文楷体" panose="02010600040101010101" pitchFamily="2" charset="-122"/>
                <a:ea typeface="华文楷体" panose="02010600040101010101" pitchFamily="2" charset="-122"/>
              </a:rPr>
              <a:t>                                      NPL( </a:t>
            </a:r>
            <a:r>
              <a:rPr lang="en-US" altLang="zh-CN" sz="2800" b="1" dirty="0" err="1" smtClean="0">
                <a:solidFill>
                  <a:srgbClr val="000000"/>
                </a:solidFill>
                <a:latin typeface="华文楷体" panose="02010600040101010101" pitchFamily="2" charset="-122"/>
                <a:ea typeface="华文楷体" panose="02010600040101010101" pitchFamily="2" charset="-122"/>
              </a:rPr>
              <a:t>lchild</a:t>
            </a:r>
            <a:r>
              <a:rPr lang="en-US" altLang="zh-CN" sz="2800" b="1" dirty="0" smtClean="0">
                <a:solidFill>
                  <a:srgbClr val="000000"/>
                </a:solidFill>
                <a:latin typeface="华文楷体" panose="02010600040101010101" pitchFamily="2" charset="-122"/>
                <a:ea typeface="华文楷体" panose="02010600040101010101" pitchFamily="2" charset="-122"/>
              </a:rPr>
              <a:t>(x) )&gt;= NPL( </a:t>
            </a:r>
            <a:r>
              <a:rPr lang="en-US" altLang="zh-CN" sz="2800" b="1" dirty="0" err="1" smtClean="0">
                <a:solidFill>
                  <a:srgbClr val="000000"/>
                </a:solidFill>
                <a:latin typeface="华文楷体" panose="02010600040101010101" pitchFamily="2" charset="-122"/>
                <a:ea typeface="华文楷体" panose="02010600040101010101" pitchFamily="2" charset="-122"/>
              </a:rPr>
              <a:t>rchikd</a:t>
            </a:r>
            <a:r>
              <a:rPr lang="en-US" altLang="zh-CN" sz="2800" b="1" dirty="0" smtClean="0">
                <a:solidFill>
                  <a:srgbClr val="000000"/>
                </a:solidFill>
                <a:latin typeface="华文楷体" panose="02010600040101010101" pitchFamily="2" charset="-122"/>
                <a:ea typeface="华文楷体" panose="02010600040101010101" pitchFamily="2" charset="-122"/>
              </a:rPr>
              <a:t>(x) )</a:t>
            </a:r>
          </a:p>
          <a:p>
            <a:pPr marL="625475" indent="-352425" algn="l">
              <a:spcBef>
                <a:spcPts val="600"/>
              </a:spcBef>
              <a:buFont typeface="Wingdings" panose="05000000000000000000" pitchFamily="2" charset="2"/>
              <a:buChar char="Ø"/>
            </a:pPr>
            <a:r>
              <a:rPr lang="zh-CN" altLang="en-US" sz="2800" b="1" dirty="0" smtClean="0">
                <a:latin typeface="华文楷体" panose="02010600040101010101" pitchFamily="2" charset="-122"/>
                <a:ea typeface="华文楷体" panose="02010600040101010101" pitchFamily="2" charset="-122"/>
              </a:rPr>
              <a:t>对任何内部节点，都有</a:t>
            </a:r>
            <a:r>
              <a:rPr lang="en-US" altLang="zh-CN" sz="2800" b="1" dirty="0" smtClean="0">
                <a:latin typeface="华文楷体" panose="02010600040101010101" pitchFamily="2" charset="-122"/>
                <a:ea typeface="华文楷体" panose="02010600040101010101" pitchFamily="2" charset="-122"/>
              </a:rPr>
              <a:t>NPL( x )= 1+NPL( </a:t>
            </a:r>
            <a:r>
              <a:rPr lang="en-US" altLang="zh-CN" sz="2800" b="1" dirty="0" err="1" smtClean="0">
                <a:latin typeface="华文楷体" panose="02010600040101010101" pitchFamily="2" charset="-122"/>
                <a:ea typeface="华文楷体" panose="02010600040101010101" pitchFamily="2" charset="-122"/>
              </a:rPr>
              <a:t>rchild</a:t>
            </a:r>
            <a:r>
              <a:rPr lang="en-US" altLang="zh-CN" sz="2800" b="1" dirty="0" smtClean="0">
                <a:latin typeface="华文楷体" panose="02010600040101010101" pitchFamily="2" charset="-122"/>
                <a:ea typeface="华文楷体" panose="02010600040101010101" pitchFamily="2" charset="-122"/>
              </a:rPr>
              <a:t>(x) )</a:t>
            </a:r>
          </a:p>
          <a:p>
            <a:pPr marL="273050" algn="l"/>
            <a:endParaRPr lang="en-US" altLang="zh-CN" sz="2800" b="1" dirty="0" smtClean="0">
              <a:latin typeface="华文楷体" panose="02010600040101010101" pitchFamily="2" charset="-122"/>
              <a:ea typeface="华文楷体" panose="02010600040101010101" pitchFamily="2" charset="-122"/>
            </a:endParaRPr>
          </a:p>
          <a:p>
            <a:pPr marL="352425" indent="-352425" algn="l">
              <a:buFont typeface="Arial" panose="020B0604020202020204" pitchFamily="34" charset="0"/>
              <a:buChar char="•"/>
            </a:pPr>
            <a:r>
              <a:rPr lang="zh-CN" altLang="en-US" sz="2800" b="1" dirty="0" smtClean="0">
                <a:solidFill>
                  <a:srgbClr val="C00000"/>
                </a:solidFill>
                <a:latin typeface="华文楷体" panose="02010600040101010101" pitchFamily="2" charset="-122"/>
                <a:ea typeface="华文楷体" panose="02010600040101010101" pitchFamily="2" charset="-122"/>
              </a:rPr>
              <a:t>左式堆</a:t>
            </a:r>
            <a:r>
              <a:rPr lang="zh-CN" altLang="en-US" sz="2800" b="1" dirty="0" smtClean="0">
                <a:latin typeface="华文楷体" panose="02010600040101010101" pitchFamily="2" charset="-122"/>
                <a:ea typeface="华文楷体" panose="02010600040101010101" pitchFamily="2" charset="-122"/>
              </a:rPr>
              <a:t>：</a:t>
            </a:r>
            <a:r>
              <a:rPr lang="zh-CN" altLang="en-US" sz="2800" b="1" dirty="0" smtClean="0">
                <a:solidFill>
                  <a:srgbClr val="000000"/>
                </a:solidFill>
                <a:latin typeface="华文楷体" panose="02010600040101010101" pitchFamily="2" charset="-122"/>
                <a:ea typeface="华文楷体" panose="02010600040101010101" pitchFamily="2" charset="-122"/>
              </a:rPr>
              <a:t>满足左倾性的堆，即是左式堆</a:t>
            </a:r>
            <a:endParaRPr lang="en-US" altLang="zh-CN" sz="2800" b="1" dirty="0" smtClean="0">
              <a:solidFill>
                <a:srgbClr val="000000"/>
              </a:solidFill>
              <a:latin typeface="华文楷体" panose="02010600040101010101" pitchFamily="2" charset="-122"/>
              <a:ea typeface="华文楷体" panose="02010600040101010101" pitchFamily="2" charset="-122"/>
            </a:endParaRPr>
          </a:p>
          <a:p>
            <a:pPr marL="722313" indent="-449263" algn="l">
              <a:spcBef>
                <a:spcPts val="600"/>
              </a:spcBef>
              <a:buFont typeface="Wingdings" panose="05000000000000000000" pitchFamily="2" charset="2"/>
              <a:buChar char="Ø"/>
            </a:pPr>
            <a:r>
              <a:rPr lang="zh-CN" altLang="en-US" sz="2800" b="1" dirty="0" smtClean="0">
                <a:solidFill>
                  <a:srgbClr val="002060"/>
                </a:solidFill>
                <a:latin typeface="华文楷体" panose="02010600040101010101" pitchFamily="2" charset="-122"/>
                <a:ea typeface="华文楷体" panose="02010600040101010101" pitchFamily="2" charset="-122"/>
              </a:rPr>
              <a:t>左式堆的子堆必定是左式堆</a:t>
            </a:r>
            <a:endParaRPr lang="en-US" altLang="zh-CN" sz="2800" b="1" dirty="0" smtClean="0">
              <a:solidFill>
                <a:srgbClr val="002060"/>
              </a:solidFill>
              <a:latin typeface="华文楷体" panose="02010600040101010101" pitchFamily="2" charset="-122"/>
              <a:ea typeface="华文楷体" panose="02010600040101010101" pitchFamily="2" charset="-122"/>
            </a:endParaRPr>
          </a:p>
          <a:p>
            <a:pPr marL="722313" indent="-449263" algn="l">
              <a:spcBef>
                <a:spcPts val="600"/>
              </a:spcBef>
              <a:buFont typeface="Wingdings" panose="05000000000000000000" pitchFamily="2" charset="2"/>
              <a:buChar char="Ø"/>
            </a:pPr>
            <a:r>
              <a:rPr lang="zh-CN" altLang="en-US" sz="2800" b="1" dirty="0" smtClean="0">
                <a:solidFill>
                  <a:srgbClr val="000000"/>
                </a:solidFill>
                <a:latin typeface="华文楷体" panose="02010600040101010101" pitchFamily="2" charset="-122"/>
                <a:ea typeface="华文楷体" panose="02010600040101010101" pitchFamily="2" charset="-122"/>
              </a:rPr>
              <a:t>左式对倾向于更多节点分布于左侧分支，但并不意味着左子堆的规模和高度必然大于右子堆</a:t>
            </a:r>
            <a:endParaRPr lang="zh-CN" altLang="en-US" sz="2800" b="1" dirty="0">
              <a:solidFill>
                <a:srgbClr val="00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3"/>
          <a:stretch>
            <a:fillRect/>
          </a:stretch>
        </p:blipFill>
        <p:spPr>
          <a:xfrm>
            <a:off x="2303748" y="4643175"/>
            <a:ext cx="3924436" cy="2215388"/>
          </a:xfrm>
          <a:prstGeom prst="rect">
            <a:avLst/>
          </a:prstGeom>
        </p:spPr>
      </p:pic>
    </p:spTree>
    <p:extLst>
      <p:ext uri="{BB962C8B-B14F-4D97-AF65-F5344CB8AC3E}">
        <p14:creationId xmlns:p14="http://schemas.microsoft.com/office/powerpoint/2010/main" val="956822846"/>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0" y="0"/>
            <a:ext cx="8640452" cy="2631490"/>
          </a:xfrm>
          <a:prstGeom prst="rect">
            <a:avLst/>
          </a:prstGeom>
          <a:noFill/>
        </p:spPr>
        <p:txBody>
          <a:bodyPr wrap="square" rtlCol="0">
            <a:spAutoFit/>
          </a:bodyPr>
          <a:lstStyle/>
          <a:p>
            <a:pPr marL="352425" indent="-352425" algn="l">
              <a:buFont typeface="Arial" panose="020B0604020202020204" pitchFamily="34" charset="0"/>
              <a:buChar char="•"/>
            </a:pPr>
            <a:r>
              <a:rPr lang="zh-CN" altLang="en-US" sz="2800" b="1" u="sng" dirty="0" smtClean="0">
                <a:solidFill>
                  <a:srgbClr val="C00000"/>
                </a:solidFill>
                <a:latin typeface="华文楷体" panose="02010600040101010101" pitchFamily="2" charset="-122"/>
                <a:ea typeface="华文楷体" panose="02010600040101010101" pitchFamily="2" charset="-122"/>
              </a:rPr>
              <a:t>右侧链</a:t>
            </a:r>
            <a:r>
              <a:rPr lang="en-US" altLang="zh-CN" sz="2800" b="1" u="sng" dirty="0" err="1" smtClean="0">
                <a:solidFill>
                  <a:srgbClr val="C00000"/>
                </a:solidFill>
                <a:latin typeface="华文楷体" panose="02010600040101010101" pitchFamily="2" charset="-122"/>
                <a:ea typeface="华文楷体" panose="02010600040101010101" pitchFamily="2" charset="-122"/>
              </a:rPr>
              <a:t>rChain</a:t>
            </a:r>
            <a:r>
              <a:rPr lang="en-US" altLang="zh-CN" sz="2800" b="1" u="sng" dirty="0" smtClean="0">
                <a:solidFill>
                  <a:srgbClr val="C00000"/>
                </a:solidFill>
                <a:latin typeface="华文楷体" panose="02010600040101010101" pitchFamily="2" charset="-122"/>
                <a:ea typeface="华文楷体" panose="02010600040101010101" pitchFamily="2" charset="-122"/>
              </a:rPr>
              <a:t>(x)</a:t>
            </a:r>
            <a:r>
              <a:rPr lang="zh-CN" altLang="en-US" sz="2800" b="1" dirty="0" smtClean="0">
                <a:latin typeface="华文楷体" panose="02010600040101010101" pitchFamily="2" charset="-122"/>
                <a:ea typeface="华文楷体" panose="02010600040101010101" pitchFamily="2" charset="-122"/>
              </a:rPr>
              <a:t>：从节点</a:t>
            </a:r>
            <a:r>
              <a:rPr lang="en-US" altLang="zh-CN" sz="2800" b="1" dirty="0" smtClean="0">
                <a:latin typeface="华文楷体" panose="02010600040101010101" pitchFamily="2" charset="-122"/>
                <a:ea typeface="华文楷体" panose="02010600040101010101" pitchFamily="2" charset="-122"/>
              </a:rPr>
              <a:t>x</a:t>
            </a:r>
            <a:r>
              <a:rPr lang="zh-CN" altLang="en-US" sz="2800" b="1" dirty="0" smtClean="0">
                <a:latin typeface="华文楷体" panose="02010600040101010101" pitchFamily="2" charset="-122"/>
                <a:ea typeface="华文楷体" panose="02010600040101010101" pitchFamily="2" charset="-122"/>
              </a:rPr>
              <a:t>出发，一直沿右分支前进</a:t>
            </a:r>
            <a:endParaRPr lang="en-US" altLang="zh-CN" sz="2800" b="1" dirty="0" smtClean="0">
              <a:solidFill>
                <a:srgbClr val="C00000"/>
              </a:solidFill>
              <a:latin typeface="华文楷体" panose="02010600040101010101" pitchFamily="2" charset="-122"/>
              <a:ea typeface="华文楷体" panose="02010600040101010101" pitchFamily="2" charset="-122"/>
            </a:endParaRPr>
          </a:p>
          <a:p>
            <a:pPr marL="722313" indent="-449263" algn="l">
              <a:spcBef>
                <a:spcPts val="1200"/>
              </a:spcBef>
              <a:buFont typeface="Wingdings" panose="05000000000000000000" pitchFamily="2" charset="2"/>
              <a:buChar char="Ø"/>
            </a:pPr>
            <a:r>
              <a:rPr lang="en-US" altLang="zh-CN" sz="2800" b="1" dirty="0" err="1" smtClean="0">
                <a:solidFill>
                  <a:srgbClr val="002060"/>
                </a:solidFill>
                <a:latin typeface="华文楷体" panose="02010600040101010101" pitchFamily="2" charset="-122"/>
                <a:ea typeface="华文楷体" panose="02010600040101010101" pitchFamily="2" charset="-122"/>
              </a:rPr>
              <a:t>rChain</a:t>
            </a:r>
            <a:r>
              <a:rPr lang="en-US" altLang="zh-CN" sz="2800" b="1" dirty="0" smtClean="0">
                <a:solidFill>
                  <a:srgbClr val="002060"/>
                </a:solidFill>
                <a:latin typeface="华文楷体" panose="02010600040101010101" pitchFamily="2" charset="-122"/>
                <a:ea typeface="华文楷体" panose="02010600040101010101" pitchFamily="2" charset="-122"/>
              </a:rPr>
              <a:t>(root)</a:t>
            </a:r>
            <a:r>
              <a:rPr lang="zh-CN" altLang="en-US" sz="2800" b="1" dirty="0" smtClean="0">
                <a:solidFill>
                  <a:srgbClr val="002060"/>
                </a:solidFill>
                <a:latin typeface="华文楷体" panose="02010600040101010101" pitchFamily="2" charset="-122"/>
                <a:ea typeface="华文楷体" panose="02010600040101010101" pitchFamily="2" charset="-122"/>
              </a:rPr>
              <a:t>的终点必为全堆中最浅的外部节点</a:t>
            </a:r>
            <a:endParaRPr lang="en-US" altLang="zh-CN" sz="2800" b="1" dirty="0" smtClean="0">
              <a:solidFill>
                <a:srgbClr val="002060"/>
              </a:solidFill>
              <a:latin typeface="华文楷体" panose="02010600040101010101" pitchFamily="2" charset="-122"/>
              <a:ea typeface="华文楷体" panose="02010600040101010101" pitchFamily="2" charset="-122"/>
            </a:endParaRPr>
          </a:p>
          <a:p>
            <a:pPr marL="273050" algn="l">
              <a:spcBef>
                <a:spcPts val="1200"/>
              </a:spcBef>
            </a:pPr>
            <a:r>
              <a:rPr lang="zh-CN" altLang="en-US" sz="2800" b="1" dirty="0" smtClean="0">
                <a:solidFill>
                  <a:srgbClr val="002060"/>
                </a:solidFill>
                <a:latin typeface="华文楷体" panose="02010600040101010101" pitchFamily="2" charset="-122"/>
                <a:ea typeface="华文楷体" panose="02010600040101010101" pitchFamily="2" charset="-122"/>
              </a:rPr>
              <a:t>             </a:t>
            </a:r>
            <a:r>
              <a:rPr lang="en-US" altLang="zh-CN" sz="2800" b="1" dirty="0" smtClean="0">
                <a:solidFill>
                  <a:srgbClr val="002060"/>
                </a:solidFill>
                <a:latin typeface="华文楷体" panose="02010600040101010101" pitchFamily="2" charset="-122"/>
                <a:ea typeface="华文楷体" panose="02010600040101010101" pitchFamily="2" charset="-122"/>
              </a:rPr>
              <a:t> NPL( root ) = d = |</a:t>
            </a:r>
            <a:r>
              <a:rPr lang="en-US" altLang="zh-CN" sz="2800" b="1" dirty="0" err="1" smtClean="0">
                <a:solidFill>
                  <a:srgbClr val="002060"/>
                </a:solidFill>
                <a:latin typeface="华文楷体" panose="02010600040101010101" pitchFamily="2" charset="-122"/>
                <a:ea typeface="华文楷体" panose="02010600040101010101" pitchFamily="2" charset="-122"/>
              </a:rPr>
              <a:t>rChain</a:t>
            </a:r>
            <a:r>
              <a:rPr lang="en-US" altLang="zh-CN" sz="2800" b="1" dirty="0" smtClean="0">
                <a:solidFill>
                  <a:srgbClr val="002060"/>
                </a:solidFill>
                <a:latin typeface="华文楷体" panose="02010600040101010101" pitchFamily="2" charset="-122"/>
                <a:ea typeface="华文楷体" panose="02010600040101010101" pitchFamily="2" charset="-122"/>
              </a:rPr>
              <a:t>( root )|</a:t>
            </a:r>
          </a:p>
          <a:p>
            <a:pPr marL="722313" indent="-449263" algn="l">
              <a:spcBef>
                <a:spcPts val="600"/>
              </a:spcBef>
              <a:buFont typeface="Wingdings" panose="05000000000000000000" pitchFamily="2" charset="2"/>
              <a:buChar char="Ø"/>
            </a:pPr>
            <a:r>
              <a:rPr lang="zh-CN" altLang="en-US" sz="2800" b="1" dirty="0" smtClean="0">
                <a:solidFill>
                  <a:srgbClr val="002060"/>
                </a:solidFill>
                <a:latin typeface="华文楷体" panose="02010600040101010101" pitchFamily="2" charset="-122"/>
                <a:ea typeface="华文楷体" panose="02010600040101010101" pitchFamily="2" charset="-122"/>
              </a:rPr>
              <a:t>如果有</a:t>
            </a:r>
            <a:r>
              <a:rPr lang="en-US" altLang="zh-CN" sz="2800" b="1" dirty="0" smtClean="0">
                <a:solidFill>
                  <a:srgbClr val="002060"/>
                </a:solidFill>
                <a:latin typeface="华文楷体" panose="02010600040101010101" pitchFamily="2" charset="-122"/>
                <a:ea typeface="华文楷体" panose="02010600040101010101" pitchFamily="2" charset="-122"/>
              </a:rPr>
              <a:t>NPL(r) = d</a:t>
            </a:r>
            <a:r>
              <a:rPr lang="zh-CN" altLang="en-US" sz="2800" b="1" dirty="0" smtClean="0">
                <a:solidFill>
                  <a:srgbClr val="002060"/>
                </a:solidFill>
                <a:latin typeface="华文楷体" panose="02010600040101010101" pitchFamily="2" charset="-122"/>
                <a:ea typeface="华文楷体" panose="02010600040101010101" pitchFamily="2" charset="-122"/>
              </a:rPr>
              <a:t>，则存在一棵以</a:t>
            </a:r>
            <a:r>
              <a:rPr lang="en-US" altLang="zh-CN" sz="2800" b="1" dirty="0" smtClean="0">
                <a:solidFill>
                  <a:srgbClr val="002060"/>
                </a:solidFill>
                <a:latin typeface="华文楷体" panose="02010600040101010101" pitchFamily="2" charset="-122"/>
                <a:ea typeface="华文楷体" panose="02010600040101010101" pitchFamily="2" charset="-122"/>
              </a:rPr>
              <a:t>r</a:t>
            </a:r>
            <a:r>
              <a:rPr lang="zh-CN" altLang="en-US" sz="2800" b="1" dirty="0" smtClean="0">
                <a:solidFill>
                  <a:srgbClr val="002060"/>
                </a:solidFill>
                <a:latin typeface="华文楷体" panose="02010600040101010101" pitchFamily="2" charset="-122"/>
                <a:ea typeface="华文楷体" panose="02010600040101010101" pitchFamily="2" charset="-122"/>
              </a:rPr>
              <a:t>为根、高度为的的满子树</a:t>
            </a:r>
          </a:p>
        </p:txBody>
      </p:sp>
      <p:pic>
        <p:nvPicPr>
          <p:cNvPr id="3" name="图片 2"/>
          <p:cNvPicPr>
            <a:picLocks noChangeAspect="1"/>
          </p:cNvPicPr>
          <p:nvPr/>
        </p:nvPicPr>
        <p:blipFill>
          <a:blip r:embed="rId3"/>
          <a:stretch>
            <a:fillRect/>
          </a:stretch>
        </p:blipFill>
        <p:spPr>
          <a:xfrm>
            <a:off x="5112060" y="2420888"/>
            <a:ext cx="3890247" cy="2158604"/>
          </a:xfrm>
          <a:prstGeom prst="rect">
            <a:avLst/>
          </a:prstGeom>
        </p:spPr>
      </p:pic>
      <p:sp>
        <p:nvSpPr>
          <p:cNvPr id="5" name="文本框 4"/>
          <p:cNvSpPr txBox="1"/>
          <p:nvPr/>
        </p:nvSpPr>
        <p:spPr>
          <a:xfrm>
            <a:off x="0" y="2848318"/>
            <a:ext cx="5256076" cy="3339376"/>
          </a:xfrm>
          <a:prstGeom prst="rect">
            <a:avLst/>
          </a:prstGeom>
          <a:noFill/>
        </p:spPr>
        <p:txBody>
          <a:bodyPr wrap="square" rtlCol="0">
            <a:spAutoFit/>
          </a:bodyPr>
          <a:lstStyle/>
          <a:p>
            <a:pPr marL="722313" indent="-449263" algn="l">
              <a:spcBef>
                <a:spcPts val="600"/>
              </a:spcBef>
              <a:buFont typeface="Wingdings" panose="05000000000000000000" pitchFamily="2" charset="2"/>
              <a:buChar char="Ø"/>
            </a:pPr>
            <a:r>
              <a:rPr lang="zh-CN" altLang="en-US" sz="2800" b="1" dirty="0" smtClean="0">
                <a:solidFill>
                  <a:srgbClr val="002060"/>
                </a:solidFill>
                <a:latin typeface="华文楷体" panose="02010600040101010101" pitchFamily="2" charset="-122"/>
                <a:ea typeface="华文楷体" panose="02010600040101010101" pitchFamily="2" charset="-122"/>
              </a:rPr>
              <a:t>右侧链长为</a:t>
            </a:r>
            <a:r>
              <a:rPr lang="en-US" altLang="zh-CN" sz="2800" b="1" dirty="0" smtClean="0">
                <a:solidFill>
                  <a:srgbClr val="002060"/>
                </a:solidFill>
                <a:latin typeface="华文楷体" panose="02010600040101010101" pitchFamily="2" charset="-122"/>
                <a:ea typeface="华文楷体" panose="02010600040101010101" pitchFamily="2" charset="-122"/>
              </a:rPr>
              <a:t>d</a:t>
            </a:r>
            <a:r>
              <a:rPr lang="zh-CN" altLang="en-US" sz="2800" b="1" dirty="0" smtClean="0">
                <a:solidFill>
                  <a:srgbClr val="002060"/>
                </a:solidFill>
                <a:latin typeface="华文楷体" panose="02010600040101010101" pitchFamily="2" charset="-122"/>
                <a:ea typeface="华文楷体" panose="02010600040101010101" pitchFamily="2" charset="-122"/>
              </a:rPr>
              <a:t>的左式堆，至少包含</a:t>
            </a:r>
            <a:r>
              <a:rPr lang="en-US" altLang="zh-CN" sz="2800" b="1" dirty="0" smtClean="0">
                <a:solidFill>
                  <a:srgbClr val="002060"/>
                </a:solidFill>
                <a:latin typeface="华文楷体" panose="02010600040101010101" pitchFamily="2" charset="-122"/>
                <a:ea typeface="华文楷体" panose="02010600040101010101" pitchFamily="2" charset="-122"/>
              </a:rPr>
              <a:t>2</a:t>
            </a:r>
            <a:r>
              <a:rPr lang="en-US" altLang="zh-CN" sz="2800" b="1" baseline="30000" dirty="0" smtClean="0">
                <a:solidFill>
                  <a:srgbClr val="002060"/>
                </a:solidFill>
                <a:latin typeface="华文楷体" panose="02010600040101010101" pitchFamily="2" charset="-122"/>
                <a:ea typeface="华文楷体" panose="02010600040101010101" pitchFamily="2" charset="-122"/>
              </a:rPr>
              <a:t>d</a:t>
            </a:r>
            <a:r>
              <a:rPr lang="en-US" altLang="zh-CN" sz="2800" b="1" dirty="0" smtClean="0">
                <a:solidFill>
                  <a:srgbClr val="002060"/>
                </a:solidFill>
                <a:latin typeface="华文楷体" panose="02010600040101010101" pitchFamily="2" charset="-122"/>
                <a:ea typeface="华文楷体" panose="02010600040101010101" pitchFamily="2" charset="-122"/>
              </a:rPr>
              <a:t>-1</a:t>
            </a:r>
            <a:r>
              <a:rPr lang="zh-CN" altLang="en-US" sz="2800" b="1" dirty="0" smtClean="0">
                <a:solidFill>
                  <a:srgbClr val="002060"/>
                </a:solidFill>
                <a:latin typeface="华文楷体" panose="02010600040101010101" pitchFamily="2" charset="-122"/>
                <a:ea typeface="华文楷体" panose="02010600040101010101" pitchFamily="2" charset="-122"/>
              </a:rPr>
              <a:t>个内部节点，</a:t>
            </a:r>
            <a:r>
              <a:rPr lang="en-US" altLang="zh-CN" sz="2800" b="1" dirty="0" smtClean="0">
                <a:solidFill>
                  <a:srgbClr val="002060"/>
                </a:solidFill>
                <a:latin typeface="华文楷体" panose="02010600040101010101" pitchFamily="2" charset="-122"/>
                <a:ea typeface="华文楷体" panose="02010600040101010101" pitchFamily="2" charset="-122"/>
              </a:rPr>
              <a:t>2</a:t>
            </a:r>
            <a:r>
              <a:rPr lang="en-US" altLang="zh-CN" sz="2800" b="1" baseline="30000" dirty="0" smtClean="0">
                <a:solidFill>
                  <a:srgbClr val="002060"/>
                </a:solidFill>
                <a:latin typeface="华文楷体" panose="02010600040101010101" pitchFamily="2" charset="-122"/>
                <a:ea typeface="华文楷体" panose="02010600040101010101" pitchFamily="2" charset="-122"/>
              </a:rPr>
              <a:t>d+1</a:t>
            </a:r>
            <a:r>
              <a:rPr lang="en-US" altLang="zh-CN" sz="2800" b="1" dirty="0" smtClean="0">
                <a:solidFill>
                  <a:srgbClr val="002060"/>
                </a:solidFill>
                <a:latin typeface="华文楷体" panose="02010600040101010101" pitchFamily="2" charset="-122"/>
                <a:ea typeface="华文楷体" panose="02010600040101010101" pitchFamily="2" charset="-122"/>
              </a:rPr>
              <a:t>-1</a:t>
            </a:r>
            <a:r>
              <a:rPr lang="zh-CN" altLang="en-US" sz="2800" b="1" dirty="0" smtClean="0">
                <a:solidFill>
                  <a:srgbClr val="002060"/>
                </a:solidFill>
                <a:latin typeface="华文楷体" panose="02010600040101010101" pitchFamily="2" charset="-122"/>
                <a:ea typeface="华文楷体" panose="02010600040101010101" pitchFamily="2" charset="-122"/>
              </a:rPr>
              <a:t>个节点</a:t>
            </a:r>
            <a:endParaRPr lang="en-US" altLang="zh-CN" sz="2800" b="1" dirty="0" smtClean="0">
              <a:solidFill>
                <a:srgbClr val="002060"/>
              </a:solidFill>
              <a:latin typeface="华文楷体" panose="02010600040101010101" pitchFamily="2" charset="-122"/>
              <a:ea typeface="华文楷体" panose="02010600040101010101" pitchFamily="2" charset="-122"/>
            </a:endParaRPr>
          </a:p>
          <a:p>
            <a:pPr marL="722313" indent="-449263" algn="l">
              <a:spcBef>
                <a:spcPts val="600"/>
              </a:spcBef>
              <a:buFont typeface="Wingdings" panose="05000000000000000000" pitchFamily="2" charset="2"/>
              <a:buChar char="Ø"/>
            </a:pPr>
            <a:r>
              <a:rPr lang="zh-CN" altLang="en-US" sz="2800" b="1" dirty="0" smtClean="0">
                <a:solidFill>
                  <a:srgbClr val="002060"/>
                </a:solidFill>
                <a:latin typeface="华文楷体" panose="02010600040101010101" pitchFamily="2" charset="-122"/>
                <a:ea typeface="华文楷体" panose="02010600040101010101" pitchFamily="2" charset="-122"/>
              </a:rPr>
              <a:t>反之，在包含</a:t>
            </a:r>
            <a:r>
              <a:rPr lang="en-US" altLang="zh-CN" sz="2800" b="1" dirty="0" smtClean="0">
                <a:solidFill>
                  <a:srgbClr val="002060"/>
                </a:solidFill>
                <a:latin typeface="华文楷体" panose="02010600040101010101" pitchFamily="2" charset="-122"/>
                <a:ea typeface="华文楷体" panose="02010600040101010101" pitchFamily="2" charset="-122"/>
              </a:rPr>
              <a:t>n</a:t>
            </a:r>
            <a:r>
              <a:rPr lang="zh-CN" altLang="en-US" sz="2800" b="1" dirty="0" smtClean="0">
                <a:solidFill>
                  <a:srgbClr val="002060"/>
                </a:solidFill>
                <a:latin typeface="华文楷体" panose="02010600040101010101" pitchFamily="2" charset="-122"/>
                <a:ea typeface="华文楷体" panose="02010600040101010101" pitchFamily="2" charset="-122"/>
              </a:rPr>
              <a:t>个节点的左式堆中，右侧链的长度</a:t>
            </a:r>
            <a:endParaRPr lang="en-US" altLang="zh-CN" sz="2800" b="1" dirty="0" smtClean="0">
              <a:solidFill>
                <a:srgbClr val="002060"/>
              </a:solidFill>
              <a:latin typeface="华文楷体" panose="02010600040101010101" pitchFamily="2" charset="-122"/>
              <a:ea typeface="华文楷体" panose="02010600040101010101" pitchFamily="2" charset="-122"/>
            </a:endParaRPr>
          </a:p>
          <a:p>
            <a:pPr marL="273050" algn="l">
              <a:spcBef>
                <a:spcPts val="600"/>
              </a:spcBef>
            </a:pPr>
            <a:r>
              <a:rPr lang="en-US" altLang="zh-CN" sz="2800" b="1" dirty="0" smtClean="0">
                <a:solidFill>
                  <a:srgbClr val="002060"/>
                </a:solidFill>
                <a:latin typeface="华文楷体" panose="02010600040101010101" pitchFamily="2" charset="-122"/>
                <a:ea typeface="华文楷体" panose="02010600040101010101" pitchFamily="2" charset="-122"/>
              </a:rPr>
              <a:t>      d&lt;=log</a:t>
            </a:r>
            <a:r>
              <a:rPr lang="en-US" altLang="zh-CN" sz="2800" b="1" baseline="-25000" dirty="0" smtClean="0">
                <a:solidFill>
                  <a:srgbClr val="002060"/>
                </a:solidFill>
                <a:latin typeface="华文楷体" panose="02010600040101010101" pitchFamily="2" charset="-122"/>
                <a:ea typeface="华文楷体" panose="02010600040101010101" pitchFamily="2" charset="-122"/>
              </a:rPr>
              <a:t>2</a:t>
            </a:r>
            <a:r>
              <a:rPr lang="en-US" altLang="zh-CN" sz="2800" b="1" dirty="0" smtClean="0">
                <a:solidFill>
                  <a:srgbClr val="002060"/>
                </a:solidFill>
                <a:latin typeface="华文楷体" panose="02010600040101010101" pitchFamily="2" charset="-122"/>
                <a:ea typeface="华文楷体" panose="02010600040101010101" pitchFamily="2" charset="-122"/>
              </a:rPr>
              <a:t>(n+1)-1=O(</a:t>
            </a:r>
            <a:r>
              <a:rPr lang="en-US" altLang="zh-CN" sz="2800" b="1" dirty="0" err="1" smtClean="0">
                <a:solidFill>
                  <a:srgbClr val="002060"/>
                </a:solidFill>
                <a:latin typeface="华文楷体" panose="02010600040101010101" pitchFamily="2" charset="-122"/>
                <a:ea typeface="华文楷体" panose="02010600040101010101" pitchFamily="2" charset="-122"/>
              </a:rPr>
              <a:t>logn</a:t>
            </a:r>
            <a:r>
              <a:rPr lang="en-US" altLang="zh-CN" sz="2800" b="1" dirty="0" smtClean="0">
                <a:solidFill>
                  <a:srgbClr val="002060"/>
                </a:solidFill>
                <a:latin typeface="华文楷体" panose="02010600040101010101" pitchFamily="2" charset="-122"/>
                <a:ea typeface="华文楷体" panose="02010600040101010101" pitchFamily="2" charset="-122"/>
              </a:rPr>
              <a:t>)</a:t>
            </a:r>
          </a:p>
          <a:p>
            <a:pPr marL="273050" algn="l">
              <a:spcBef>
                <a:spcPts val="600"/>
              </a:spcBef>
            </a:pPr>
            <a:r>
              <a:rPr lang="en-US" altLang="zh-CN" sz="2800" b="1" dirty="0">
                <a:solidFill>
                  <a:srgbClr val="002060"/>
                </a:solidFill>
                <a:latin typeface="华文楷体" panose="02010600040101010101" pitchFamily="2" charset="-122"/>
                <a:ea typeface="华文楷体" panose="02010600040101010101" pitchFamily="2" charset="-122"/>
              </a:rPr>
              <a:t> </a:t>
            </a:r>
            <a:r>
              <a:rPr lang="en-US" altLang="zh-CN" sz="2800" b="1" dirty="0" smtClean="0">
                <a:solidFill>
                  <a:srgbClr val="002060"/>
                </a:solidFill>
                <a:latin typeface="华文楷体" panose="02010600040101010101" pitchFamily="2" charset="-122"/>
                <a:ea typeface="华文楷体" panose="02010600040101010101" pitchFamily="2" charset="-122"/>
              </a:rPr>
              <a:t>    </a:t>
            </a:r>
            <a:r>
              <a:rPr lang="zh-CN" altLang="en-US" sz="2800" b="1" dirty="0" smtClean="0">
                <a:solidFill>
                  <a:srgbClr val="002060"/>
                </a:solidFill>
                <a:latin typeface="华文楷体" panose="02010600040101010101" pitchFamily="2" charset="-122"/>
                <a:ea typeface="华文楷体" panose="02010600040101010101" pitchFamily="2" charset="-122"/>
              </a:rPr>
              <a:t>即右侧链的长度至多为</a:t>
            </a:r>
            <a:r>
              <a:rPr lang="en-US" altLang="zh-CN" sz="2800" b="1" dirty="0" err="1" smtClean="0">
                <a:solidFill>
                  <a:srgbClr val="002060"/>
                </a:solidFill>
                <a:latin typeface="华文楷体" panose="02010600040101010101" pitchFamily="2" charset="-122"/>
                <a:ea typeface="华文楷体" panose="02010600040101010101" pitchFamily="2" charset="-122"/>
              </a:rPr>
              <a:t>logn</a:t>
            </a:r>
            <a:endParaRPr lang="en-US" altLang="zh-CN" sz="2800" b="1" dirty="0" smtClean="0">
              <a:solidFill>
                <a:srgbClr val="00206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24915470"/>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52636"/>
            <a:ext cx="5112568" cy="584775"/>
          </a:xfrm>
          <a:prstGeom prst="rect">
            <a:avLst/>
          </a:prstGeom>
          <a:noFill/>
        </p:spPr>
        <p:txBody>
          <a:bodyPr wrap="square" rtlCol="0">
            <a:spAutoFit/>
          </a:bodyPr>
          <a:lstStyle/>
          <a:p>
            <a:pPr algn="l"/>
            <a:r>
              <a:rPr lang="zh-CN" altLang="en-US" sz="3200" b="1" dirty="0" smtClean="0">
                <a:latin typeface="华文楷体" panose="02010600040101010101" pitchFamily="2" charset="-122"/>
                <a:ea typeface="华文楷体" panose="02010600040101010101" pitchFamily="2" charset="-122"/>
              </a:rPr>
              <a:t>左式堆的合并</a:t>
            </a:r>
            <a:endParaRPr lang="zh-CN" altLang="en-US" sz="3200" b="1" dirty="0">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2"/>
          <a:stretch>
            <a:fillRect/>
          </a:stretch>
        </p:blipFill>
        <p:spPr>
          <a:xfrm>
            <a:off x="287523" y="1088740"/>
            <a:ext cx="3924437" cy="1958356"/>
          </a:xfrm>
          <a:prstGeom prst="rect">
            <a:avLst/>
          </a:prstGeom>
        </p:spPr>
      </p:pic>
      <p:pic>
        <p:nvPicPr>
          <p:cNvPr id="7" name="图片 6"/>
          <p:cNvPicPr>
            <a:picLocks noChangeAspect="1"/>
          </p:cNvPicPr>
          <p:nvPr/>
        </p:nvPicPr>
        <p:blipFill>
          <a:blip r:embed="rId3"/>
          <a:stretch>
            <a:fillRect/>
          </a:stretch>
        </p:blipFill>
        <p:spPr>
          <a:xfrm>
            <a:off x="467544" y="4496636"/>
            <a:ext cx="3888432" cy="2241483"/>
          </a:xfrm>
          <a:prstGeom prst="rect">
            <a:avLst/>
          </a:prstGeom>
        </p:spPr>
      </p:pic>
      <p:sp>
        <p:nvSpPr>
          <p:cNvPr id="8" name="文本框 7"/>
          <p:cNvSpPr txBox="1"/>
          <p:nvPr/>
        </p:nvSpPr>
        <p:spPr>
          <a:xfrm>
            <a:off x="2232900" y="3152174"/>
            <a:ext cx="5433701" cy="1015663"/>
          </a:xfrm>
          <a:prstGeom prst="rect">
            <a:avLst/>
          </a:prstGeom>
          <a:noFill/>
        </p:spPr>
        <p:txBody>
          <a:bodyPr wrap="square" rtlCol="0">
            <a:spAutoFit/>
          </a:bodyPr>
          <a:lstStyle/>
          <a:p>
            <a:pPr algn="l"/>
            <a:r>
              <a:rPr lang="zh-CN" altLang="en-US" sz="2000" b="1" dirty="0" smtClean="0">
                <a:latin typeface="华文楷体" panose="02010600040101010101" pitchFamily="2" charset="-122"/>
                <a:ea typeface="华文楷体" panose="02010600040101010101" pitchFamily="2" charset="-122"/>
              </a:rPr>
              <a:t>递归地取出</a:t>
            </a:r>
            <a:r>
              <a:rPr lang="en-US" altLang="zh-CN" sz="2000" b="1" dirty="0" err="1" smtClean="0">
                <a:latin typeface="华文楷体" panose="02010600040101010101" pitchFamily="2" charset="-122"/>
                <a:ea typeface="华文楷体" panose="02010600040101010101" pitchFamily="2" charset="-122"/>
              </a:rPr>
              <a:t>aR</a:t>
            </a:r>
            <a:r>
              <a:rPr lang="zh-CN" altLang="en-US" sz="2000" b="1" dirty="0" smtClean="0">
                <a:latin typeface="华文楷体" panose="02010600040101010101" pitchFamily="2" charset="-122"/>
                <a:ea typeface="华文楷体" panose="02010600040101010101" pitchFamily="2" charset="-122"/>
              </a:rPr>
              <a:t>与</a:t>
            </a:r>
            <a:r>
              <a:rPr lang="en-US" altLang="zh-CN" sz="2000" b="1" dirty="0" smtClean="0">
                <a:latin typeface="华文楷体" panose="02010600040101010101" pitchFamily="2" charset="-122"/>
                <a:ea typeface="华文楷体" panose="02010600040101010101" pitchFamily="2" charset="-122"/>
              </a:rPr>
              <a:t>b</a:t>
            </a:r>
            <a:r>
              <a:rPr lang="zh-CN" altLang="en-US" sz="2000" b="1" dirty="0" smtClean="0">
                <a:latin typeface="华文楷体" panose="02010600040101010101" pitchFamily="2" charset="-122"/>
                <a:ea typeface="华文楷体" panose="02010600040101010101" pitchFamily="2" charset="-122"/>
              </a:rPr>
              <a:t>树合并，形成堆作为</a:t>
            </a:r>
            <a:r>
              <a:rPr lang="en-US" altLang="zh-CN" sz="2000" b="1" dirty="0" smtClean="0">
                <a:latin typeface="华文楷体" panose="02010600040101010101" pitchFamily="2" charset="-122"/>
                <a:ea typeface="华文楷体" panose="02010600040101010101" pitchFamily="2" charset="-122"/>
              </a:rPr>
              <a:t>a</a:t>
            </a:r>
            <a:r>
              <a:rPr lang="zh-CN" altLang="en-US" sz="2000" b="1" dirty="0" smtClean="0">
                <a:latin typeface="华文楷体" panose="02010600040101010101" pitchFamily="2" charset="-122"/>
                <a:ea typeface="华文楷体" panose="02010600040101010101" pitchFamily="2" charset="-122"/>
              </a:rPr>
              <a:t>的右孩子。当然，此右孩子需与</a:t>
            </a:r>
            <a:r>
              <a:rPr lang="en-US" altLang="zh-CN" sz="2000" b="1" dirty="0" err="1" smtClean="0">
                <a:latin typeface="华文楷体" panose="02010600040101010101" pitchFamily="2" charset="-122"/>
                <a:ea typeface="华文楷体" panose="02010600040101010101" pitchFamily="2" charset="-122"/>
              </a:rPr>
              <a:t>aL</a:t>
            </a:r>
            <a:r>
              <a:rPr lang="zh-CN" altLang="en-US" sz="2000" b="1" dirty="0" smtClean="0">
                <a:latin typeface="华文楷体" panose="02010600040101010101" pitchFamily="2" charset="-122"/>
                <a:ea typeface="华文楷体" panose="02010600040101010101" pitchFamily="2" charset="-122"/>
              </a:rPr>
              <a:t>做</a:t>
            </a:r>
            <a:r>
              <a:rPr lang="en-US" altLang="zh-CN" sz="2000" b="1" dirty="0" smtClean="0">
                <a:latin typeface="华文楷体" panose="02010600040101010101" pitchFamily="2" charset="-122"/>
                <a:ea typeface="华文楷体" panose="02010600040101010101" pitchFamily="2" charset="-122"/>
              </a:rPr>
              <a:t>NPL</a:t>
            </a:r>
            <a:r>
              <a:rPr lang="zh-CN" altLang="en-US" sz="2000" b="1" dirty="0" smtClean="0">
                <a:latin typeface="华文楷体" panose="02010600040101010101" pitchFamily="2" charset="-122"/>
                <a:ea typeface="华文楷体" panose="02010600040101010101" pitchFamily="2" charset="-122"/>
              </a:rPr>
              <a:t>值的比较，其中大的</a:t>
            </a:r>
            <a:r>
              <a:rPr lang="en-US" altLang="zh-CN" sz="2000" b="1" dirty="0" smtClean="0">
                <a:latin typeface="华文楷体" panose="02010600040101010101" pitchFamily="2" charset="-122"/>
                <a:ea typeface="华文楷体" panose="02010600040101010101" pitchFamily="2" charset="-122"/>
              </a:rPr>
              <a:t>NPL</a:t>
            </a:r>
            <a:r>
              <a:rPr lang="zh-CN" altLang="en-US" sz="2000" b="1" dirty="0" smtClean="0">
                <a:latin typeface="华文楷体" panose="02010600040101010101" pitchFamily="2" charset="-122"/>
                <a:ea typeface="华文楷体" panose="02010600040101010101" pitchFamily="2" charset="-122"/>
              </a:rPr>
              <a:t>值的子树作为</a:t>
            </a:r>
            <a:r>
              <a:rPr lang="en-US" altLang="zh-CN" sz="2000" b="1" dirty="0" smtClean="0">
                <a:latin typeface="华文楷体" panose="02010600040101010101" pitchFamily="2" charset="-122"/>
                <a:ea typeface="华文楷体" panose="02010600040101010101" pitchFamily="2" charset="-122"/>
              </a:rPr>
              <a:t>a</a:t>
            </a:r>
            <a:r>
              <a:rPr lang="zh-CN" altLang="en-US" sz="2000" b="1" dirty="0" smtClean="0">
                <a:latin typeface="华文楷体" panose="02010600040101010101" pitchFamily="2" charset="-122"/>
                <a:ea typeface="华文楷体" panose="02010600040101010101" pitchFamily="2" charset="-122"/>
              </a:rPr>
              <a:t>的左孩子。</a:t>
            </a:r>
            <a:endParaRPr lang="zh-CN" altLang="en-US" sz="2000" b="1" dirty="0">
              <a:latin typeface="华文楷体" panose="02010600040101010101" pitchFamily="2" charset="-122"/>
              <a:ea typeface="华文楷体" panose="02010600040101010101" pitchFamily="2" charset="-122"/>
            </a:endParaRPr>
          </a:p>
        </p:txBody>
      </p:sp>
      <p:cxnSp>
        <p:nvCxnSpPr>
          <p:cNvPr id="10" name="直接箭头连接符 9"/>
          <p:cNvCxnSpPr>
            <a:stCxn id="6" idx="2"/>
          </p:cNvCxnSpPr>
          <p:nvPr/>
        </p:nvCxnSpPr>
        <p:spPr bwMode="auto">
          <a:xfrm flipH="1">
            <a:off x="2249741" y="3047096"/>
            <a:ext cx="1" cy="1449540"/>
          </a:xfrm>
          <a:prstGeom prst="straightConnector1">
            <a:avLst/>
          </a:prstGeom>
          <a:solidFill>
            <a:schemeClr val="accent1"/>
          </a:solidFill>
          <a:ln w="254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829939660"/>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391" y="584684"/>
            <a:ext cx="9132654" cy="5139869"/>
          </a:xfrm>
          <a:prstGeom prst="rect">
            <a:avLst/>
          </a:prstGeom>
          <a:noFill/>
        </p:spPr>
        <p:txBody>
          <a:bodyPr wrap="square" rtlCol="0">
            <a:spAutoFit/>
          </a:bodyPr>
          <a:lstStyle/>
          <a:p>
            <a:pPr algn="l"/>
            <a:r>
              <a:rPr lang="en-US" altLang="zh-CN" sz="2800" b="1" dirty="0" err="1" smtClean="0">
                <a:latin typeface="华文楷体" panose="02010600040101010101" pitchFamily="2" charset="-122"/>
                <a:ea typeface="华文楷体" panose="02010600040101010101" pitchFamily="2" charset="-122"/>
              </a:rPr>
              <a:t>BiNode</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Merge(</a:t>
            </a:r>
            <a:r>
              <a:rPr lang="en-US" altLang="zh-CN" sz="2800" b="1" dirty="0" err="1" smtClean="0">
                <a:latin typeface="华文楷体" panose="02010600040101010101" pitchFamily="2" charset="-122"/>
                <a:ea typeface="华文楷体" panose="02010600040101010101" pitchFamily="2" charset="-122"/>
              </a:rPr>
              <a:t>BiNode</a:t>
            </a:r>
            <a:r>
              <a:rPr lang="en-US" altLang="zh-CN" sz="2800" b="1" dirty="0" smtClean="0">
                <a:latin typeface="华文楷体" panose="02010600040101010101" pitchFamily="2" charset="-122"/>
                <a:ea typeface="华文楷体" panose="02010600040101010101" pitchFamily="2" charset="-122"/>
              </a:rPr>
              <a:t> *a, *b){</a:t>
            </a:r>
          </a:p>
          <a:p>
            <a:pPr algn="l"/>
            <a:r>
              <a:rPr lang="en-US" altLang="zh-CN" sz="2800" b="1" dirty="0" smtClean="0">
                <a:latin typeface="华文楷体" panose="02010600040101010101" pitchFamily="2" charset="-122"/>
                <a:ea typeface="华文楷体" panose="02010600040101010101" pitchFamily="2" charset="-122"/>
              </a:rPr>
              <a:t>    if ( !a) return b;</a:t>
            </a:r>
          </a:p>
          <a:p>
            <a:pPr algn="l"/>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if (!b) return a;</a:t>
            </a:r>
          </a:p>
          <a:p>
            <a:pPr algn="l">
              <a:spcBef>
                <a:spcPts val="600"/>
              </a:spcBef>
            </a:pPr>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if ( a-&gt;data&lt;=b-&gt;data )   swap( b, a</a:t>
            </a:r>
            <a:r>
              <a:rPr lang="en-US"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一般确保</a:t>
            </a:r>
            <a:r>
              <a:rPr lang="en-US" altLang="zh-CN" sz="2000" b="1" dirty="0" smtClean="0">
                <a:latin typeface="华文楷体" panose="02010600040101010101" pitchFamily="2" charset="-122"/>
                <a:ea typeface="华文楷体" panose="02010600040101010101" pitchFamily="2" charset="-122"/>
              </a:rPr>
              <a:t>b</a:t>
            </a:r>
            <a:r>
              <a:rPr lang="zh-CN" altLang="en-US" sz="2000" b="1" dirty="0" smtClean="0">
                <a:latin typeface="华文楷体" panose="02010600040101010101" pitchFamily="2" charset="-122"/>
                <a:ea typeface="华文楷体" panose="02010600040101010101" pitchFamily="2" charset="-122"/>
              </a:rPr>
              <a:t>不大，确保堆序性</a:t>
            </a:r>
            <a:endParaRPr lang="en-US" altLang="zh-CN" sz="2000" b="1" dirty="0" smtClean="0">
              <a:latin typeface="华文楷体" panose="02010600040101010101" pitchFamily="2" charset="-122"/>
              <a:ea typeface="华文楷体" panose="02010600040101010101" pitchFamily="2" charset="-122"/>
            </a:endParaRPr>
          </a:p>
          <a:p>
            <a:pPr algn="l">
              <a:spcBef>
                <a:spcPts val="600"/>
              </a:spcBef>
            </a:pPr>
            <a:r>
              <a:rPr lang="en-US" altLang="zh-CN" sz="2800" b="1" dirty="0" smtClean="0">
                <a:latin typeface="华文楷体" panose="02010600040101010101" pitchFamily="2" charset="-122"/>
                <a:ea typeface="华文楷体" panose="02010600040101010101" pitchFamily="2" charset="-122"/>
              </a:rPr>
              <a:t>    a-&gt;</a:t>
            </a:r>
            <a:r>
              <a:rPr lang="en-US" altLang="zh-CN" sz="2800" b="1" dirty="0" err="1" smtClean="0">
                <a:latin typeface="华文楷体" panose="02010600040101010101" pitchFamily="2" charset="-122"/>
                <a:ea typeface="华文楷体" panose="02010600040101010101" pitchFamily="2" charset="-122"/>
              </a:rPr>
              <a:t>rchild</a:t>
            </a:r>
            <a:r>
              <a:rPr lang="en-US" altLang="zh-CN" sz="2800" b="1" dirty="0" smtClean="0">
                <a:latin typeface="华文楷体" panose="02010600040101010101" pitchFamily="2" charset="-122"/>
                <a:ea typeface="华文楷体" panose="02010600040101010101" pitchFamily="2" charset="-122"/>
              </a:rPr>
              <a:t> = merge(a-</a:t>
            </a:r>
            <a:r>
              <a:rPr lang="en-US" altLang="zh-CN" sz="2800" b="1" dirty="0" err="1" smtClean="0">
                <a:latin typeface="华文楷体" panose="02010600040101010101" pitchFamily="2" charset="-122"/>
                <a:ea typeface="华文楷体" panose="02010600040101010101" pitchFamily="2" charset="-122"/>
              </a:rPr>
              <a:t>rchild</a:t>
            </a:r>
            <a:r>
              <a:rPr lang="en-US" altLang="zh-CN" sz="2800" b="1" dirty="0" smtClean="0">
                <a:latin typeface="华文楷体" panose="02010600040101010101" pitchFamily="2" charset="-122"/>
                <a:ea typeface="华文楷体" panose="02010600040101010101" pitchFamily="2" charset="-122"/>
              </a:rPr>
              <a:t>, b); </a:t>
            </a:r>
            <a:r>
              <a:rPr lang="en-US"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将</a:t>
            </a:r>
            <a:r>
              <a:rPr lang="en-US" altLang="zh-CN" sz="2000" b="1" dirty="0" smtClean="0">
                <a:latin typeface="华文楷体" panose="02010600040101010101" pitchFamily="2" charset="-122"/>
                <a:ea typeface="华文楷体" panose="02010600040101010101" pitchFamily="2" charset="-122"/>
              </a:rPr>
              <a:t>a</a:t>
            </a:r>
            <a:r>
              <a:rPr lang="zh-CN" altLang="en-US" sz="2000" b="1" dirty="0" smtClean="0">
                <a:latin typeface="华文楷体" panose="02010600040101010101" pitchFamily="2" charset="-122"/>
                <a:ea typeface="华文楷体" panose="02010600040101010101" pitchFamily="2" charset="-122"/>
              </a:rPr>
              <a:t>的右子堆与</a:t>
            </a:r>
            <a:r>
              <a:rPr lang="en-US" altLang="zh-CN" sz="2000" b="1" dirty="0" smtClean="0">
                <a:latin typeface="华文楷体" panose="02010600040101010101" pitchFamily="2" charset="-122"/>
                <a:ea typeface="华文楷体" panose="02010600040101010101" pitchFamily="2" charset="-122"/>
              </a:rPr>
              <a:t>b</a:t>
            </a:r>
            <a:r>
              <a:rPr lang="zh-CN" altLang="en-US" sz="2000" b="1" dirty="0" smtClean="0">
                <a:latin typeface="华文楷体" panose="02010600040101010101" pitchFamily="2" charset="-122"/>
                <a:ea typeface="华文楷体" panose="02010600040101010101" pitchFamily="2" charset="-122"/>
              </a:rPr>
              <a:t>合并</a:t>
            </a:r>
            <a:endParaRPr lang="en-US" altLang="zh-CN" sz="2000" b="1" dirty="0">
              <a:latin typeface="华文楷体" panose="02010600040101010101" pitchFamily="2" charset="-122"/>
              <a:ea typeface="华文楷体" panose="02010600040101010101" pitchFamily="2" charset="-122"/>
            </a:endParaRPr>
          </a:p>
          <a:p>
            <a:pPr algn="l">
              <a:spcBef>
                <a:spcPts val="600"/>
              </a:spcBef>
            </a:pPr>
            <a:r>
              <a:rPr lang="en-US" altLang="zh-CN" sz="2800" b="1" dirty="0" smtClean="0">
                <a:latin typeface="华文楷体" panose="02010600040101010101" pitchFamily="2" charset="-122"/>
                <a:ea typeface="华文楷体" panose="02010600040101010101" pitchFamily="2" charset="-122"/>
              </a:rPr>
              <a:t>    a-&gt;</a:t>
            </a:r>
            <a:r>
              <a:rPr lang="en-US" altLang="zh-CN" sz="2800" b="1" dirty="0" err="1" smtClean="0">
                <a:latin typeface="华文楷体" panose="02010600040101010101" pitchFamily="2" charset="-122"/>
                <a:ea typeface="华文楷体" panose="02010600040101010101" pitchFamily="2" charset="-122"/>
              </a:rPr>
              <a:t>rchild</a:t>
            </a:r>
            <a:r>
              <a:rPr lang="en-US" altLang="zh-CN" sz="2800" b="1" dirty="0" smtClean="0">
                <a:latin typeface="华文楷体" panose="02010600040101010101" pitchFamily="2" charset="-122"/>
                <a:ea typeface="华文楷体" panose="02010600040101010101" pitchFamily="2" charset="-122"/>
              </a:rPr>
              <a:t>-&gt;parent = a</a:t>
            </a:r>
            <a:r>
              <a:rPr lang="en-US"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更新父子关系</a:t>
            </a:r>
            <a:endParaRPr lang="en-US" altLang="zh-CN" sz="2000" b="1" dirty="0" smtClean="0">
              <a:latin typeface="华文楷体" panose="02010600040101010101" pitchFamily="2" charset="-122"/>
              <a:ea typeface="华文楷体" panose="02010600040101010101" pitchFamily="2" charset="-122"/>
            </a:endParaRPr>
          </a:p>
          <a:p>
            <a:pPr algn="l">
              <a:spcBef>
                <a:spcPts val="600"/>
              </a:spcBef>
            </a:pPr>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if ( !a-&gt;</a:t>
            </a:r>
            <a:r>
              <a:rPr lang="en-US" altLang="zh-CN" sz="2800" b="1" dirty="0" err="1" smtClean="0">
                <a:latin typeface="华文楷体" panose="02010600040101010101" pitchFamily="2" charset="-122"/>
                <a:ea typeface="华文楷体" panose="02010600040101010101" pitchFamily="2" charset="-122"/>
              </a:rPr>
              <a:t>lchild</a:t>
            </a:r>
            <a:r>
              <a:rPr lang="en-US" altLang="zh-CN" sz="2800" b="1" dirty="0" smtClean="0">
                <a:latin typeface="华文楷体" panose="02010600040101010101" pitchFamily="2" charset="-122"/>
                <a:ea typeface="华文楷体" panose="02010600040101010101" pitchFamily="2" charset="-122"/>
              </a:rPr>
              <a:t> || a-&gt;</a:t>
            </a:r>
            <a:r>
              <a:rPr lang="en-US" altLang="zh-CN" sz="2800" b="1" dirty="0" err="1" smtClean="0">
                <a:latin typeface="华文楷体" panose="02010600040101010101" pitchFamily="2" charset="-122"/>
                <a:ea typeface="华文楷体" panose="02010600040101010101" pitchFamily="2" charset="-122"/>
              </a:rPr>
              <a:t>lchild</a:t>
            </a:r>
            <a:r>
              <a:rPr lang="en-US" altLang="zh-CN" sz="2800" b="1" dirty="0" smtClean="0">
                <a:latin typeface="华文楷体" panose="02010600040101010101" pitchFamily="2" charset="-122"/>
                <a:ea typeface="华文楷体" panose="02010600040101010101" pitchFamily="2" charset="-122"/>
              </a:rPr>
              <a:t>-&gt;NPL &lt; a-&gt;</a:t>
            </a:r>
            <a:r>
              <a:rPr lang="en-US" altLang="zh-CN" sz="2800" b="1" dirty="0" err="1" smtClean="0">
                <a:latin typeface="华文楷体" panose="02010600040101010101" pitchFamily="2" charset="-122"/>
                <a:ea typeface="华文楷体" panose="02010600040101010101" pitchFamily="2" charset="-122"/>
              </a:rPr>
              <a:t>rchild</a:t>
            </a:r>
            <a:r>
              <a:rPr lang="en-US" altLang="zh-CN" sz="2800" b="1" dirty="0" smtClean="0">
                <a:latin typeface="华文楷体" panose="02010600040101010101" pitchFamily="2" charset="-122"/>
                <a:ea typeface="华文楷体" panose="02010600040101010101" pitchFamily="2" charset="-122"/>
              </a:rPr>
              <a:t>-&gt;NPL )</a:t>
            </a:r>
          </a:p>
          <a:p>
            <a:pPr algn="l"/>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swap( a-&gt;</a:t>
            </a:r>
            <a:r>
              <a:rPr lang="en-US" altLang="zh-CN" sz="2800" b="1" dirty="0" err="1" smtClean="0">
                <a:latin typeface="华文楷体" panose="02010600040101010101" pitchFamily="2" charset="-122"/>
                <a:ea typeface="华文楷体" panose="02010600040101010101" pitchFamily="2" charset="-122"/>
              </a:rPr>
              <a:t>lchild</a:t>
            </a:r>
            <a:r>
              <a:rPr lang="en-US" altLang="zh-CN" sz="2800" b="1" dirty="0" smtClean="0">
                <a:latin typeface="华文楷体" panose="02010600040101010101" pitchFamily="2" charset="-122"/>
                <a:ea typeface="华文楷体" panose="02010600040101010101" pitchFamily="2" charset="-122"/>
              </a:rPr>
              <a:t>, a-&gt;</a:t>
            </a:r>
            <a:r>
              <a:rPr lang="en-US" altLang="zh-CN" sz="2800" b="1" dirty="0" err="1" smtClean="0">
                <a:latin typeface="华文楷体" panose="02010600040101010101" pitchFamily="2" charset="-122"/>
                <a:ea typeface="华文楷体" panose="02010600040101010101" pitchFamily="2" charset="-122"/>
              </a:rPr>
              <a:t>rchild</a:t>
            </a:r>
            <a:r>
              <a:rPr lang="en-US" altLang="zh-CN" sz="2800" b="1" dirty="0" smtClean="0">
                <a:latin typeface="华文楷体" panose="02010600040101010101" pitchFamily="2" charset="-122"/>
                <a:ea typeface="华文楷体" panose="02010600040101010101" pitchFamily="2" charset="-122"/>
              </a:rPr>
              <a:t> );</a:t>
            </a:r>
          </a:p>
          <a:p>
            <a:pPr algn="l"/>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a-&gt;NLP = a-&gt;</a:t>
            </a:r>
            <a:r>
              <a:rPr lang="en-US" altLang="zh-CN" sz="2800" b="1" dirty="0" err="1" smtClean="0">
                <a:latin typeface="华文楷体" panose="02010600040101010101" pitchFamily="2" charset="-122"/>
                <a:ea typeface="华文楷体" panose="02010600040101010101" pitchFamily="2" charset="-122"/>
              </a:rPr>
              <a:t>rc</a:t>
            </a:r>
            <a:r>
              <a:rPr lang="en-US" altLang="zh-CN" sz="2800" b="1" dirty="0" smtClean="0">
                <a:latin typeface="华文楷体" panose="02010600040101010101" pitchFamily="2" charset="-122"/>
                <a:ea typeface="华文楷体" panose="02010600040101010101" pitchFamily="2" charset="-122"/>
              </a:rPr>
              <a:t> ? A-&gt;</a:t>
            </a:r>
            <a:r>
              <a:rPr lang="en-US" altLang="zh-CN" sz="2800" b="1" dirty="0" err="1" smtClean="0">
                <a:latin typeface="华文楷体" panose="02010600040101010101" pitchFamily="2" charset="-122"/>
                <a:ea typeface="华文楷体" panose="02010600040101010101" pitchFamily="2" charset="-122"/>
              </a:rPr>
              <a:t>rchild</a:t>
            </a:r>
            <a:r>
              <a:rPr lang="en-US" altLang="zh-CN" sz="2800" b="1" dirty="0" smtClean="0">
                <a:latin typeface="华文楷体" panose="02010600040101010101" pitchFamily="2" charset="-122"/>
                <a:ea typeface="华文楷体" panose="02010600040101010101" pitchFamily="2" charset="-122"/>
              </a:rPr>
              <a:t>-&gt;NPL+1: 1</a:t>
            </a:r>
            <a:r>
              <a:rPr lang="en-US"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更新父节点的</a:t>
            </a:r>
            <a:r>
              <a:rPr lang="en-US" altLang="zh-CN" sz="2800" b="1" dirty="0" smtClean="0">
                <a:latin typeface="华文楷体" panose="02010600040101010101" pitchFamily="2" charset="-122"/>
                <a:ea typeface="华文楷体" panose="02010600040101010101" pitchFamily="2" charset="-122"/>
              </a:rPr>
              <a:t>NPL</a:t>
            </a:r>
          </a:p>
          <a:p>
            <a:pPr algn="l"/>
            <a:r>
              <a:rPr lang="en-US" altLang="zh-CN" sz="2800" b="1" dirty="0" smtClean="0">
                <a:latin typeface="华文楷体" panose="02010600040101010101" pitchFamily="2" charset="-122"/>
                <a:ea typeface="华文楷体" panose="02010600040101010101" pitchFamily="2" charset="-122"/>
              </a:rPr>
              <a:t>    return a;</a:t>
            </a:r>
          </a:p>
          <a:p>
            <a:pPr algn="l"/>
            <a:r>
              <a:rPr lang="en-US" altLang="zh-CN" sz="2800" b="1" dirty="0">
                <a:latin typeface="华文楷体" panose="02010600040101010101" pitchFamily="2" charset="-122"/>
                <a:ea typeface="华文楷体" panose="02010600040101010101" pitchFamily="2" charset="-122"/>
              </a:rPr>
              <a:t>}</a:t>
            </a:r>
            <a:endParaRPr lang="zh-CN" altLang="en-US" sz="2800" b="1" dirty="0" err="1">
              <a:latin typeface="华文楷体" panose="02010600040101010101" pitchFamily="2" charset="-122"/>
              <a:ea typeface="华文楷体" panose="02010600040101010101" pitchFamily="2" charset="-122"/>
            </a:endParaRPr>
          </a:p>
        </p:txBody>
      </p:sp>
      <p:sp>
        <p:nvSpPr>
          <p:cNvPr id="2" name="矩形 1"/>
          <p:cNvSpPr/>
          <p:nvPr/>
        </p:nvSpPr>
        <p:spPr bwMode="auto">
          <a:xfrm>
            <a:off x="-2391" y="1988840"/>
            <a:ext cx="9132654" cy="3168352"/>
          </a:xfrm>
          <a:prstGeom prst="rect">
            <a:avLst/>
          </a:prstGeom>
          <a:solidFill>
            <a:schemeClr val="accent1">
              <a:alpha val="13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Tree>
    <p:extLst>
      <p:ext uri="{BB962C8B-B14F-4D97-AF65-F5344CB8AC3E}">
        <p14:creationId xmlns:p14="http://schemas.microsoft.com/office/powerpoint/2010/main" val="3066696812"/>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87524" y="1196752"/>
            <a:ext cx="8532948" cy="4209530"/>
          </a:xfrm>
          <a:prstGeom prst="rect">
            <a:avLst/>
          </a:prstGeom>
        </p:spPr>
      </p:pic>
      <p:sp>
        <p:nvSpPr>
          <p:cNvPr id="4" name="文本框 3"/>
          <p:cNvSpPr txBox="1"/>
          <p:nvPr/>
        </p:nvSpPr>
        <p:spPr>
          <a:xfrm>
            <a:off x="281644" y="368660"/>
            <a:ext cx="1728192" cy="584775"/>
          </a:xfrm>
          <a:prstGeom prst="rect">
            <a:avLst/>
          </a:prstGeom>
          <a:noFill/>
        </p:spPr>
        <p:txBody>
          <a:bodyPr wrap="square" rtlCol="0">
            <a:spAutoFit/>
          </a:bodyPr>
          <a:lstStyle/>
          <a:p>
            <a:pPr algn="l"/>
            <a:r>
              <a:rPr lang="zh-CN" altLang="en-US" sz="32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例：</a:t>
            </a:r>
            <a:endParaRPr lang="zh-CN" altLang="en-US" sz="32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2" name="文本框 1"/>
          <p:cNvSpPr txBox="1"/>
          <p:nvPr/>
        </p:nvSpPr>
        <p:spPr>
          <a:xfrm>
            <a:off x="827584" y="5661248"/>
            <a:ext cx="7056784" cy="707886"/>
          </a:xfrm>
          <a:prstGeom prst="rect">
            <a:avLst/>
          </a:prstGeom>
          <a:noFill/>
        </p:spPr>
        <p:txBody>
          <a:bodyPr wrap="square" rtlCol="0">
            <a:spAutoFit/>
          </a:bodyPr>
          <a:lstStyle/>
          <a:p>
            <a:pPr algn="l"/>
            <a:r>
              <a:rPr lang="zh-CN" altLang="en-US" sz="2000" b="1" dirty="0" smtClean="0">
                <a:latin typeface="华文楷体" panose="02010600040101010101" pitchFamily="2" charset="-122"/>
                <a:ea typeface="华文楷体" panose="02010600040101010101" pitchFamily="2" charset="-122"/>
              </a:rPr>
              <a:t>可以看到，整个合并算法都沿着右侧链</a:t>
            </a:r>
            <a:r>
              <a:rPr lang="en-US" altLang="zh-CN" sz="2000" b="1" dirty="0" err="1" smtClean="0">
                <a:latin typeface="华文楷体" panose="02010600040101010101" pitchFamily="2" charset="-122"/>
                <a:ea typeface="华文楷体" panose="02010600040101010101" pitchFamily="2" charset="-122"/>
              </a:rPr>
              <a:t>rChain</a:t>
            </a:r>
            <a:r>
              <a:rPr lang="zh-CN" altLang="en-US" sz="2000" b="1" dirty="0" smtClean="0">
                <a:latin typeface="华文楷体" panose="02010600040101010101" pitchFamily="2" charset="-122"/>
                <a:ea typeface="华文楷体" panose="02010600040101010101" pitchFamily="2" charset="-122"/>
              </a:rPr>
              <a:t>进行，所以确实和我们的构想</a:t>
            </a:r>
            <a:r>
              <a:rPr lang="en-US" altLang="zh-CN" sz="2000" b="1" dirty="0" smtClean="0">
                <a:latin typeface="华文楷体" panose="02010600040101010101" pitchFamily="2" charset="-122"/>
                <a:ea typeface="华文楷体" panose="02010600040101010101" pitchFamily="2" charset="-122"/>
              </a:rPr>
              <a:t>O(</a:t>
            </a:r>
            <a:r>
              <a:rPr lang="en-US" altLang="zh-CN" sz="2000" b="1" dirty="0" err="1" smtClean="0">
                <a:latin typeface="华文楷体" panose="02010600040101010101" pitchFamily="2" charset="-122"/>
                <a:ea typeface="华文楷体" panose="02010600040101010101" pitchFamily="2" charset="-122"/>
              </a:rPr>
              <a:t>logn</a:t>
            </a:r>
            <a:r>
              <a:rPr lang="en-US" altLang="zh-CN" sz="2000" b="1" dirty="0" smtClean="0">
                <a:latin typeface="华文楷体" panose="02010600040101010101" pitchFamily="2" charset="-122"/>
                <a:ea typeface="华文楷体" panose="02010600040101010101" pitchFamily="2" charset="-122"/>
              </a:rPr>
              <a:t>)</a:t>
            </a:r>
            <a:r>
              <a:rPr lang="zh-CN" altLang="en-US" sz="2000" b="1" dirty="0" smtClean="0">
                <a:latin typeface="华文楷体" panose="02010600040101010101" pitchFamily="2" charset="-122"/>
                <a:ea typeface="华文楷体" panose="02010600040101010101" pitchFamily="2" charset="-122"/>
              </a:rPr>
              <a:t>符合。</a:t>
            </a:r>
            <a:endParaRPr lang="zh-CN" altLang="en-US" sz="20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4666833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496" y="152636"/>
            <a:ext cx="5112568" cy="584775"/>
          </a:xfrm>
          <a:prstGeom prst="rect">
            <a:avLst/>
          </a:prstGeom>
          <a:noFill/>
        </p:spPr>
        <p:txBody>
          <a:bodyPr wrap="square" rtlCol="0">
            <a:spAutoFit/>
          </a:bodyPr>
          <a:lstStyle/>
          <a:p>
            <a:pPr algn="l"/>
            <a:r>
              <a:rPr lang="zh-CN" altLang="en-US" sz="3200" b="1" dirty="0" smtClean="0">
                <a:latin typeface="华文楷体" panose="02010600040101010101" pitchFamily="2" charset="-122"/>
                <a:ea typeface="华文楷体" panose="02010600040101010101" pitchFamily="2" charset="-122"/>
              </a:rPr>
              <a:t>左式堆的插入</a:t>
            </a:r>
            <a:r>
              <a:rPr lang="en-US" altLang="zh-CN" sz="3200" b="1" dirty="0" smtClean="0">
                <a:latin typeface="华文楷体" panose="02010600040101010101" pitchFamily="2" charset="-122"/>
                <a:ea typeface="华文楷体" panose="02010600040101010101" pitchFamily="2" charset="-122"/>
              </a:rPr>
              <a:t>insert( )</a:t>
            </a:r>
            <a:endParaRPr lang="zh-CN" altLang="en-US" sz="3200" b="1" dirty="0">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5364088" y="404664"/>
            <a:ext cx="2196244" cy="1097852"/>
          </a:xfrm>
          <a:prstGeom prst="rect">
            <a:avLst/>
          </a:prstGeom>
        </p:spPr>
      </p:pic>
      <p:sp>
        <p:nvSpPr>
          <p:cNvPr id="9" name="文本框 8"/>
          <p:cNvSpPr txBox="1"/>
          <p:nvPr/>
        </p:nvSpPr>
        <p:spPr>
          <a:xfrm>
            <a:off x="215516" y="1016732"/>
            <a:ext cx="6156684" cy="2246769"/>
          </a:xfrm>
          <a:prstGeom prst="rect">
            <a:avLst/>
          </a:prstGeom>
          <a:noFill/>
        </p:spPr>
        <p:txBody>
          <a:bodyPr wrap="square" rtlCol="0">
            <a:spAutoFit/>
          </a:bodyPr>
          <a:lstStyle/>
          <a:p>
            <a:pPr algn="l"/>
            <a:r>
              <a:rPr lang="en-US" altLang="zh-CN" sz="2800" b="1" dirty="0" err="1" smtClean="0">
                <a:latin typeface="华文楷体" panose="02010600040101010101" pitchFamily="2" charset="-122"/>
                <a:ea typeface="华文楷体" panose="02010600040101010101" pitchFamily="2" charset="-122"/>
              </a:rPr>
              <a:t>BiNode</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insert(</a:t>
            </a:r>
            <a:r>
              <a:rPr lang="en-US" altLang="zh-CN" sz="2800" b="1" dirty="0" err="1" smtClean="0">
                <a:latin typeface="华文楷体" panose="02010600040101010101" pitchFamily="2" charset="-122"/>
                <a:ea typeface="华文楷体" panose="02010600040101010101" pitchFamily="2" charset="-122"/>
              </a:rPr>
              <a:t>BiNode</a:t>
            </a:r>
            <a:r>
              <a:rPr lang="en-US" altLang="zh-CN" sz="2800" b="1" dirty="0" smtClean="0">
                <a:latin typeface="华文楷体" panose="02010600040101010101" pitchFamily="2" charset="-122"/>
                <a:ea typeface="华文楷体" panose="02010600040101010101" pitchFamily="2" charset="-122"/>
              </a:rPr>
              <a:t> *a, e){</a:t>
            </a:r>
          </a:p>
          <a:p>
            <a:pPr algn="l"/>
            <a:r>
              <a:rPr lang="en-US" altLang="zh-CN" sz="2800" b="1" dirty="0" smtClean="0">
                <a:latin typeface="华文楷体" panose="02010600040101010101" pitchFamily="2" charset="-122"/>
                <a:ea typeface="华文楷体" panose="02010600040101010101" pitchFamily="2" charset="-122"/>
              </a:rPr>
              <a:t>    </a:t>
            </a:r>
            <a:r>
              <a:rPr lang="en-US" altLang="zh-CN" sz="2800" b="1" dirty="0" err="1" smtClean="0">
                <a:latin typeface="华文楷体" panose="02010600040101010101" pitchFamily="2" charset="-122"/>
                <a:ea typeface="华文楷体" panose="02010600040101010101" pitchFamily="2" charset="-122"/>
              </a:rPr>
              <a:t>BiNode</a:t>
            </a:r>
            <a:r>
              <a:rPr lang="en-US" altLang="zh-CN" sz="2800" b="1" dirty="0" smtClean="0">
                <a:latin typeface="华文楷体" panose="02010600040101010101" pitchFamily="2" charset="-122"/>
                <a:ea typeface="华文楷体" panose="02010600040101010101" pitchFamily="2" charset="-122"/>
              </a:rPr>
              <a:t> *v = new </a:t>
            </a:r>
            <a:r>
              <a:rPr lang="en-US" altLang="zh-CN" sz="2800" b="1" dirty="0" err="1" smtClean="0">
                <a:latin typeface="华文楷体" panose="02010600040101010101" pitchFamily="2" charset="-122"/>
                <a:ea typeface="华文楷体" panose="02010600040101010101" pitchFamily="2" charset="-122"/>
              </a:rPr>
              <a:t>BiNode</a:t>
            </a:r>
            <a:r>
              <a:rPr lang="en-US" altLang="zh-CN" sz="2800" b="1" dirty="0" smtClean="0">
                <a:latin typeface="华文楷体" panose="02010600040101010101" pitchFamily="2" charset="-122"/>
                <a:ea typeface="华文楷体" panose="02010600040101010101" pitchFamily="2" charset="-122"/>
              </a:rPr>
              <a:t>( e </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algn="l"/>
            <a:r>
              <a:rPr lang="en-US" altLang="zh-CN" sz="2800" b="1" dirty="0" smtClean="0">
                <a:latin typeface="华文楷体" panose="02010600040101010101" pitchFamily="2" charset="-122"/>
                <a:ea typeface="华文楷体" panose="02010600040101010101" pitchFamily="2" charset="-122"/>
              </a:rPr>
              <a:t>    root= merge(a, v);</a:t>
            </a:r>
          </a:p>
          <a:p>
            <a:pPr algn="l"/>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root-&gt;parent = NULL;</a:t>
            </a:r>
          </a:p>
          <a:p>
            <a:pPr algn="l"/>
            <a:r>
              <a:rPr lang="en-US" altLang="zh-CN" sz="2800" b="1" dirty="0" smtClean="0">
                <a:latin typeface="华文楷体" panose="02010600040101010101" pitchFamily="2" charset="-122"/>
                <a:ea typeface="华文楷体" panose="02010600040101010101" pitchFamily="2" charset="-122"/>
              </a:rPr>
              <a:t>}</a:t>
            </a:r>
            <a:endParaRPr lang="zh-CN" altLang="en-US" sz="2800" b="1" dirty="0" err="1">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5759345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8" y="1476073"/>
            <a:ext cx="9109012" cy="584775"/>
          </a:xfrm>
          <a:prstGeom prst="rect">
            <a:avLst/>
          </a:prstGeom>
          <a:solidFill>
            <a:srgbClr val="FFFF66"/>
          </a:solidFill>
        </p:spPr>
        <p:txBody>
          <a:bodyPr wrap="square" rtlCol="0">
            <a:spAutoFit/>
          </a:bodyPr>
          <a:lstStyle/>
          <a:p>
            <a:endParaRPr lang="zh-CN" altLang="en-US" sz="3200" dirty="0"/>
          </a:p>
        </p:txBody>
      </p:sp>
      <p:sp>
        <p:nvSpPr>
          <p:cNvPr id="10" name="TextBox 9"/>
          <p:cNvSpPr txBox="1"/>
          <p:nvPr/>
        </p:nvSpPr>
        <p:spPr>
          <a:xfrm>
            <a:off x="0" y="2586387"/>
            <a:ext cx="9144000" cy="2318777"/>
          </a:xfrm>
          <a:prstGeom prst="rect">
            <a:avLst/>
          </a:prstGeom>
          <a:solidFill>
            <a:srgbClr val="CCFF99"/>
          </a:solid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en-US" altLang="zh-CN" sz="2800" dirty="0" smtClean="0"/>
          </a:p>
          <a:p>
            <a:endParaRPr lang="zh-CN" altLang="en-US" sz="2800" dirty="0"/>
          </a:p>
        </p:txBody>
      </p:sp>
      <p:sp>
        <p:nvSpPr>
          <p:cNvPr id="27651" name="Text Box 3"/>
          <p:cNvSpPr txBox="1">
            <a:spLocks noChangeArrowheads="1"/>
          </p:cNvSpPr>
          <p:nvPr/>
        </p:nvSpPr>
        <p:spPr bwMode="auto">
          <a:xfrm>
            <a:off x="71500" y="0"/>
            <a:ext cx="7561685" cy="6534096"/>
          </a:xfrm>
          <a:prstGeom prst="rect">
            <a:avLst/>
          </a:prstGeom>
          <a:noFill/>
          <a:ln w="9525">
            <a:noFill/>
            <a:miter lim="800000"/>
            <a:headEnd/>
            <a:tailEnd/>
          </a:ln>
          <a:effectLst/>
        </p:spPr>
        <p:txBody>
          <a:bodyPr wrap="none">
            <a:spAutoFit/>
          </a:bodyPr>
          <a:lstStyle/>
          <a:p>
            <a:pPr algn="l">
              <a:lnSpc>
                <a:spcPct val="115000"/>
              </a:lnSpc>
            </a:pPr>
            <a:r>
              <a:rPr lang="en-US" altLang="zh-CN" sz="2800" b="1" dirty="0"/>
              <a:t>void</a:t>
            </a:r>
            <a:r>
              <a:rPr lang="en-US" altLang="zh-CN" sz="2800" dirty="0"/>
              <a:t> </a:t>
            </a:r>
            <a:r>
              <a:rPr lang="en-US" altLang="zh-CN" sz="2800" dirty="0" err="1"/>
              <a:t>BubbleSort</a:t>
            </a:r>
            <a:r>
              <a:rPr lang="en-US" altLang="zh-CN" sz="2800" dirty="0"/>
              <a:t>(Elem R[ ], </a:t>
            </a:r>
            <a:r>
              <a:rPr lang="en-US" altLang="zh-CN" sz="2800" b="1" dirty="0" err="1"/>
              <a:t>int</a:t>
            </a:r>
            <a:r>
              <a:rPr lang="en-US" altLang="zh-CN" sz="2800" dirty="0"/>
              <a:t> n) </a:t>
            </a:r>
            <a:r>
              <a:rPr lang="en-US" altLang="zh-CN" sz="2800" b="1" dirty="0">
                <a:latin typeface="宋体" charset="-122"/>
              </a:rPr>
              <a:t>{</a:t>
            </a:r>
          </a:p>
          <a:p>
            <a:pPr algn="l">
              <a:lnSpc>
                <a:spcPct val="115000"/>
              </a:lnSpc>
            </a:pPr>
            <a:r>
              <a:rPr lang="en-US" altLang="zh-CN" sz="2800" b="1" dirty="0"/>
              <a:t>   </a:t>
            </a:r>
            <a:r>
              <a:rPr lang="en-US" altLang="zh-CN" sz="2800" b="1" dirty="0" err="1" smtClean="0">
                <a:solidFill>
                  <a:srgbClr val="FF0000"/>
                </a:solidFill>
              </a:rPr>
              <a:t>i</a:t>
            </a:r>
            <a:r>
              <a:rPr lang="en-US" altLang="zh-CN" sz="2800" b="1" dirty="0" smtClean="0">
                <a:solidFill>
                  <a:srgbClr val="FF0000"/>
                </a:solidFill>
              </a:rPr>
              <a:t> = n;</a:t>
            </a:r>
            <a:r>
              <a:rPr lang="en-US" altLang="zh-CN" sz="2000" dirty="0" smtClean="0">
                <a:solidFill>
                  <a:srgbClr val="000000"/>
                </a:solidFill>
                <a:latin typeface="华文楷体" pitchFamily="2" charset="-122"/>
                <a:ea typeface="华文楷体" pitchFamily="2" charset="-122"/>
              </a:rPr>
              <a:t>//</a:t>
            </a:r>
            <a:r>
              <a:rPr lang="zh-CN" altLang="en-US" sz="2000" dirty="0" smtClean="0">
                <a:solidFill>
                  <a:srgbClr val="000000"/>
                </a:solidFill>
                <a:latin typeface="华文楷体" pitchFamily="2" charset="-122"/>
                <a:ea typeface="华文楷体" pitchFamily="2" charset="-122"/>
              </a:rPr>
              <a:t>首先从</a:t>
            </a:r>
            <a:r>
              <a:rPr lang="en-US" altLang="zh-CN" sz="2000" dirty="0" smtClean="0">
                <a:solidFill>
                  <a:srgbClr val="000000"/>
                </a:solidFill>
                <a:latin typeface="华文楷体" pitchFamily="2" charset="-122"/>
                <a:ea typeface="华文楷体" pitchFamily="2" charset="-122"/>
              </a:rPr>
              <a:t>n</a:t>
            </a:r>
            <a:r>
              <a:rPr lang="zh-CN" altLang="en-US" sz="2000" dirty="0" smtClean="0">
                <a:solidFill>
                  <a:srgbClr val="000000"/>
                </a:solidFill>
                <a:latin typeface="华文楷体" pitchFamily="2" charset="-122"/>
                <a:ea typeface="华文楷体" pitchFamily="2" charset="-122"/>
              </a:rPr>
              <a:t>位置排序</a:t>
            </a:r>
            <a:endParaRPr lang="en-US" altLang="zh-CN" sz="2000" dirty="0" smtClean="0">
              <a:solidFill>
                <a:srgbClr val="000000"/>
              </a:solidFill>
              <a:latin typeface="华文楷体" pitchFamily="2" charset="-122"/>
              <a:ea typeface="华文楷体" pitchFamily="2" charset="-122"/>
            </a:endParaRPr>
          </a:p>
          <a:p>
            <a:pPr algn="l">
              <a:lnSpc>
                <a:spcPct val="115000"/>
              </a:lnSpc>
            </a:pPr>
            <a:r>
              <a:rPr lang="en-US" altLang="zh-CN" sz="2000" dirty="0">
                <a:solidFill>
                  <a:srgbClr val="000000"/>
                </a:solidFill>
                <a:latin typeface="华文楷体" pitchFamily="2" charset="-122"/>
                <a:ea typeface="华文楷体" pitchFamily="2" charset="-122"/>
              </a:rPr>
              <a:t> </a:t>
            </a:r>
            <a:r>
              <a:rPr lang="en-US" altLang="zh-CN" sz="2000" dirty="0" smtClean="0">
                <a:solidFill>
                  <a:srgbClr val="000000"/>
                </a:solidFill>
                <a:latin typeface="华文楷体" pitchFamily="2" charset="-122"/>
                <a:ea typeface="华文楷体" pitchFamily="2" charset="-122"/>
              </a:rPr>
              <a:t>   </a:t>
            </a:r>
            <a:r>
              <a:rPr lang="en-US" altLang="zh-CN" sz="2800" b="1" dirty="0" smtClean="0">
                <a:solidFill>
                  <a:srgbClr val="000000"/>
                </a:solidFill>
                <a:latin typeface="华文楷体" pitchFamily="2" charset="-122"/>
                <a:ea typeface="华文楷体" pitchFamily="2" charset="-122"/>
              </a:rPr>
              <a:t>sorted = false;</a:t>
            </a:r>
            <a:endParaRPr lang="en-US" altLang="zh-CN" sz="2800" b="1" dirty="0">
              <a:solidFill>
                <a:srgbClr val="000000"/>
              </a:solidFill>
              <a:latin typeface="华文楷体" pitchFamily="2" charset="-122"/>
              <a:ea typeface="华文楷体" pitchFamily="2" charset="-122"/>
            </a:endParaRPr>
          </a:p>
          <a:p>
            <a:pPr algn="l">
              <a:lnSpc>
                <a:spcPct val="115000"/>
              </a:lnSpc>
            </a:pPr>
            <a:r>
              <a:rPr lang="en-US" altLang="zh-CN" sz="2800" b="1" dirty="0"/>
              <a:t>   </a:t>
            </a:r>
            <a:r>
              <a:rPr lang="en-US" altLang="zh-CN" sz="2800" b="1" dirty="0">
                <a:solidFill>
                  <a:srgbClr val="FF0000"/>
                </a:solidFill>
              </a:rPr>
              <a:t>while </a:t>
            </a:r>
            <a:r>
              <a:rPr lang="en-US" altLang="zh-CN" sz="2800" b="1" dirty="0" smtClean="0">
                <a:solidFill>
                  <a:srgbClr val="FF0000"/>
                </a:solidFill>
              </a:rPr>
              <a:t>(!sorted) </a:t>
            </a:r>
            <a:r>
              <a:rPr lang="en-US" altLang="zh-CN" sz="2800" b="1" dirty="0" smtClean="0">
                <a:solidFill>
                  <a:srgbClr val="FF0000"/>
                </a:solidFill>
                <a:latin typeface="宋体" charset="-122"/>
              </a:rPr>
              <a:t>{</a:t>
            </a:r>
            <a:r>
              <a:rPr lang="en-US" altLang="zh-CN" sz="2000" dirty="0" smtClean="0">
                <a:solidFill>
                  <a:srgbClr val="000000"/>
                </a:solidFill>
                <a:latin typeface="华文楷体" pitchFamily="2" charset="-122"/>
                <a:ea typeface="华文楷体" pitchFamily="2" charset="-122"/>
              </a:rPr>
              <a:t>//</a:t>
            </a:r>
            <a:r>
              <a:rPr lang="zh-CN" altLang="en-US" sz="2000" dirty="0" smtClean="0">
                <a:solidFill>
                  <a:srgbClr val="000000"/>
                </a:solidFill>
                <a:latin typeface="华文楷体" pitchFamily="2" charset="-122"/>
                <a:ea typeface="华文楷体" pitchFamily="2" charset="-122"/>
              </a:rPr>
              <a:t>第</a:t>
            </a:r>
            <a:r>
              <a:rPr lang="en-US" altLang="zh-CN" sz="2000" dirty="0" smtClean="0">
                <a:solidFill>
                  <a:srgbClr val="000000"/>
                </a:solidFill>
                <a:latin typeface="华文楷体" pitchFamily="2" charset="-122"/>
                <a:ea typeface="华文楷体" pitchFamily="2" charset="-122"/>
              </a:rPr>
              <a:t>[</a:t>
            </a:r>
            <a:r>
              <a:rPr lang="en-US" altLang="zh-CN" sz="2000" dirty="0" err="1" smtClean="0">
                <a:solidFill>
                  <a:srgbClr val="000000"/>
                </a:solidFill>
                <a:latin typeface="华文楷体" pitchFamily="2" charset="-122"/>
                <a:ea typeface="华文楷体" pitchFamily="2" charset="-122"/>
              </a:rPr>
              <a:t>i</a:t>
            </a:r>
            <a:r>
              <a:rPr lang="en-US" altLang="zh-CN" sz="2000" dirty="0" smtClean="0">
                <a:solidFill>
                  <a:srgbClr val="000000"/>
                </a:solidFill>
                <a:latin typeface="华文楷体" pitchFamily="2" charset="-122"/>
                <a:ea typeface="华文楷体" pitchFamily="2" charset="-122"/>
              </a:rPr>
              <a:t>..n]</a:t>
            </a:r>
            <a:r>
              <a:rPr lang="zh-CN" altLang="en-US" sz="2000" dirty="0" smtClean="0">
                <a:solidFill>
                  <a:srgbClr val="000000"/>
                </a:solidFill>
                <a:latin typeface="华文楷体" pitchFamily="2" charset="-122"/>
                <a:ea typeface="华文楷体" pitchFamily="2" charset="-122"/>
              </a:rPr>
              <a:t>大元素已排序，寻找 第</a:t>
            </a:r>
            <a:r>
              <a:rPr lang="en-US" altLang="zh-CN" sz="2000" dirty="0" smtClean="0">
                <a:solidFill>
                  <a:srgbClr val="000000"/>
                </a:solidFill>
                <a:latin typeface="华文楷体" pitchFamily="2" charset="-122"/>
                <a:ea typeface="华文楷体" pitchFamily="2" charset="-122"/>
              </a:rPr>
              <a:t>i-1</a:t>
            </a:r>
            <a:r>
              <a:rPr lang="zh-CN" altLang="en-US" sz="2000" dirty="0" smtClean="0">
                <a:solidFill>
                  <a:srgbClr val="000000"/>
                </a:solidFill>
                <a:latin typeface="华文楷体" pitchFamily="2" charset="-122"/>
                <a:ea typeface="华文楷体" pitchFamily="2" charset="-122"/>
              </a:rPr>
              <a:t>大元素</a:t>
            </a:r>
            <a:endParaRPr lang="en-US" altLang="zh-CN" sz="2000" dirty="0" smtClean="0">
              <a:solidFill>
                <a:srgbClr val="000000"/>
              </a:solidFill>
              <a:latin typeface="华文楷体" pitchFamily="2" charset="-122"/>
              <a:ea typeface="华文楷体" pitchFamily="2" charset="-122"/>
            </a:endParaRPr>
          </a:p>
          <a:p>
            <a:pPr algn="l">
              <a:lnSpc>
                <a:spcPct val="115000"/>
              </a:lnSpc>
            </a:pPr>
            <a:r>
              <a:rPr lang="en-US" altLang="zh-CN" sz="2800" b="1" dirty="0" smtClean="0"/>
              <a:t>         Boolean </a:t>
            </a:r>
            <a:r>
              <a:rPr lang="en-US" altLang="zh-CN" sz="2800" b="1" dirty="0" smtClean="0">
                <a:solidFill>
                  <a:srgbClr val="006600"/>
                </a:solidFill>
              </a:rPr>
              <a:t>sorte</a:t>
            </a:r>
            <a:r>
              <a:rPr lang="en-US" altLang="zh-CN" sz="2800" b="1" dirty="0">
                <a:solidFill>
                  <a:srgbClr val="006600"/>
                </a:solidFill>
              </a:rPr>
              <a:t>d</a:t>
            </a:r>
            <a:r>
              <a:rPr lang="en-US" altLang="zh-CN" sz="2800" b="1" dirty="0" smtClean="0">
                <a:solidFill>
                  <a:srgbClr val="006600"/>
                </a:solidFill>
              </a:rPr>
              <a:t> = true;</a:t>
            </a:r>
            <a:endParaRPr lang="en-US" altLang="zh-CN" sz="2800" b="1" dirty="0" smtClean="0"/>
          </a:p>
          <a:p>
            <a:pPr algn="l">
              <a:lnSpc>
                <a:spcPct val="115000"/>
              </a:lnSpc>
            </a:pPr>
            <a:r>
              <a:rPr lang="en-US" altLang="zh-CN" sz="2800" b="1" dirty="0" smtClean="0">
                <a:solidFill>
                  <a:srgbClr val="000099"/>
                </a:solidFill>
              </a:rPr>
              <a:t>         for (j = 1</a:t>
            </a:r>
            <a:r>
              <a:rPr lang="en-US" altLang="zh-CN" sz="2800" b="1" dirty="0" smtClean="0">
                <a:solidFill>
                  <a:srgbClr val="0000FF"/>
                </a:solidFill>
              </a:rPr>
              <a:t>;  j &lt; </a:t>
            </a:r>
            <a:r>
              <a:rPr lang="en-US" altLang="zh-CN" sz="2800" b="1" dirty="0" err="1" smtClean="0">
                <a:solidFill>
                  <a:srgbClr val="0000FF"/>
                </a:solidFill>
              </a:rPr>
              <a:t>i</a:t>
            </a:r>
            <a:r>
              <a:rPr lang="en-US" altLang="zh-CN" sz="2800" b="1" dirty="0" smtClean="0">
                <a:solidFill>
                  <a:srgbClr val="0000FF"/>
                </a:solidFill>
              </a:rPr>
              <a:t>;</a:t>
            </a:r>
            <a:r>
              <a:rPr lang="en-US" altLang="zh-CN" sz="2800" b="1" dirty="0" smtClean="0">
                <a:solidFill>
                  <a:srgbClr val="000099"/>
                </a:solidFill>
              </a:rPr>
              <a:t>  j++)</a:t>
            </a:r>
            <a:r>
              <a:rPr lang="en-US" altLang="zh-CN" sz="2800" b="1" dirty="0" smtClean="0"/>
              <a:t> </a:t>
            </a:r>
            <a:r>
              <a:rPr lang="en-US" altLang="zh-CN" sz="2000" dirty="0" smtClean="0">
                <a:solidFill>
                  <a:srgbClr val="000000"/>
                </a:solidFill>
                <a:latin typeface="Times New Roman" pitchFamily="18" charset="0"/>
                <a:ea typeface="华文楷体" pitchFamily="2" charset="-122"/>
                <a:cs typeface="Times New Roman" pitchFamily="18" charset="0"/>
              </a:rPr>
              <a:t>//</a:t>
            </a:r>
            <a:r>
              <a:rPr lang="zh-CN" altLang="en-US" sz="2000" dirty="0" smtClean="0">
                <a:solidFill>
                  <a:srgbClr val="000000"/>
                </a:solidFill>
                <a:latin typeface="Times New Roman" pitchFamily="18" charset="0"/>
                <a:ea typeface="华文楷体" pitchFamily="2" charset="-122"/>
                <a:cs typeface="Times New Roman" pitchFamily="18" charset="0"/>
              </a:rPr>
              <a:t>从</a:t>
            </a:r>
            <a:r>
              <a:rPr lang="en-US" altLang="zh-CN" sz="2000" dirty="0" smtClean="0">
                <a:solidFill>
                  <a:srgbClr val="000000"/>
                </a:solidFill>
                <a:latin typeface="Times New Roman" pitchFamily="18" charset="0"/>
                <a:ea typeface="华文楷体" pitchFamily="2" charset="-122"/>
                <a:cs typeface="Times New Roman" pitchFamily="18" charset="0"/>
              </a:rPr>
              <a:t>[1..i-1]</a:t>
            </a:r>
            <a:r>
              <a:rPr lang="zh-CN" altLang="en-US" sz="2000" dirty="0" smtClean="0">
                <a:solidFill>
                  <a:srgbClr val="000000"/>
                </a:solidFill>
                <a:latin typeface="Times New Roman" pitchFamily="18" charset="0"/>
                <a:ea typeface="华文楷体" pitchFamily="2" charset="-122"/>
                <a:cs typeface="Times New Roman" pitchFamily="18" charset="0"/>
              </a:rPr>
              <a:t>寻找</a:t>
            </a:r>
            <a:r>
              <a:rPr lang="zh-CN" altLang="en-US" sz="2000" dirty="0" smtClean="0">
                <a:solidFill>
                  <a:srgbClr val="000000"/>
                </a:solidFill>
                <a:latin typeface="华文楷体" pitchFamily="2" charset="-122"/>
                <a:ea typeface="华文楷体" pitchFamily="2" charset="-122"/>
              </a:rPr>
              <a:t>第</a:t>
            </a:r>
            <a:r>
              <a:rPr lang="en-US" altLang="zh-CN" sz="2000" dirty="0" smtClean="0">
                <a:solidFill>
                  <a:srgbClr val="000000"/>
                </a:solidFill>
                <a:latin typeface="华文楷体" pitchFamily="2" charset="-122"/>
                <a:ea typeface="华文楷体" pitchFamily="2" charset="-122"/>
              </a:rPr>
              <a:t>i-1</a:t>
            </a:r>
            <a:r>
              <a:rPr lang="zh-CN" altLang="en-US" sz="2000" dirty="0" smtClean="0">
                <a:solidFill>
                  <a:srgbClr val="000000"/>
                </a:solidFill>
                <a:latin typeface="华文楷体" pitchFamily="2" charset="-122"/>
                <a:ea typeface="华文楷体" pitchFamily="2" charset="-122"/>
              </a:rPr>
              <a:t>大元素</a:t>
            </a:r>
            <a:endParaRPr lang="en-US" altLang="zh-CN" sz="2000" dirty="0" smtClean="0">
              <a:solidFill>
                <a:srgbClr val="000000"/>
              </a:solidFill>
              <a:latin typeface="Times New Roman" pitchFamily="18" charset="0"/>
              <a:ea typeface="华文楷体" pitchFamily="2" charset="-122"/>
              <a:cs typeface="Times New Roman" pitchFamily="18" charset="0"/>
            </a:endParaRPr>
          </a:p>
          <a:p>
            <a:pPr algn="l">
              <a:lnSpc>
                <a:spcPct val="115000"/>
              </a:lnSpc>
            </a:pPr>
            <a:r>
              <a:rPr lang="en-US" altLang="zh-CN" sz="2800" b="1" dirty="0" smtClean="0">
                <a:solidFill>
                  <a:srgbClr val="840C26"/>
                </a:solidFill>
                <a:latin typeface="华文楷体" pitchFamily="2" charset="-122"/>
                <a:ea typeface="华文楷体" pitchFamily="2" charset="-122"/>
              </a:rPr>
              <a:t>             if (R[j+1].key &lt; R[j].key)</a:t>
            </a:r>
            <a:r>
              <a:rPr lang="en-US" altLang="zh-CN" sz="2800" b="1" dirty="0" smtClean="0">
                <a:latin typeface="华文楷体" pitchFamily="2" charset="-122"/>
                <a:ea typeface="华文楷体" pitchFamily="2" charset="-122"/>
              </a:rPr>
              <a:t> </a:t>
            </a:r>
            <a:r>
              <a:rPr lang="en-US" altLang="zh-CN" sz="2800" b="1" dirty="0" smtClean="0">
                <a:solidFill>
                  <a:srgbClr val="840C26"/>
                </a:solidFill>
                <a:latin typeface="华文楷体" pitchFamily="2" charset="-122"/>
                <a:ea typeface="华文楷体" pitchFamily="2" charset="-122"/>
              </a:rPr>
              <a:t>{ </a:t>
            </a:r>
            <a:r>
              <a:rPr lang="en-US" altLang="zh-CN" sz="2000" dirty="0" smtClean="0">
                <a:solidFill>
                  <a:srgbClr val="000000"/>
                </a:solidFill>
                <a:latin typeface="华文楷体" pitchFamily="2" charset="-122"/>
                <a:ea typeface="华文楷体" pitchFamily="2" charset="-122"/>
              </a:rPr>
              <a:t>//</a:t>
            </a:r>
            <a:r>
              <a:rPr lang="zh-CN" altLang="en-US" sz="2000" dirty="0" smtClean="0">
                <a:solidFill>
                  <a:srgbClr val="000000"/>
                </a:solidFill>
                <a:latin typeface="华文楷体" pitchFamily="2" charset="-122"/>
                <a:ea typeface="华文楷体" pitchFamily="2" charset="-122"/>
              </a:rPr>
              <a:t>将大的记录向后移</a:t>
            </a:r>
            <a:endParaRPr lang="en-US" altLang="zh-CN" sz="2000" dirty="0" smtClean="0">
              <a:solidFill>
                <a:srgbClr val="000000"/>
              </a:solidFill>
              <a:latin typeface="华文楷体" pitchFamily="2" charset="-122"/>
              <a:ea typeface="华文楷体" pitchFamily="2" charset="-122"/>
            </a:endParaRPr>
          </a:p>
          <a:p>
            <a:pPr algn="l">
              <a:lnSpc>
                <a:spcPct val="115000"/>
              </a:lnSpc>
            </a:pPr>
            <a:r>
              <a:rPr lang="en-US" altLang="zh-CN" sz="2800" b="1" dirty="0" smtClean="0">
                <a:latin typeface="华文楷体" pitchFamily="2" charset="-122"/>
                <a:ea typeface="华文楷体" pitchFamily="2" charset="-122"/>
              </a:rPr>
              <a:t>                  </a:t>
            </a:r>
            <a:r>
              <a:rPr lang="en-US" altLang="zh-CN" sz="2800" b="1" dirty="0" smtClean="0">
                <a:solidFill>
                  <a:srgbClr val="840C26"/>
                </a:solidFill>
                <a:latin typeface="华文楷体" pitchFamily="2" charset="-122"/>
                <a:ea typeface="华文楷体" pitchFamily="2" charset="-122"/>
              </a:rPr>
              <a:t>Swap(R[j], R[j+1]);</a:t>
            </a:r>
            <a:endParaRPr lang="en-US" altLang="zh-CN" sz="2800" b="1" dirty="0" smtClean="0">
              <a:latin typeface="华文楷体" pitchFamily="2" charset="-122"/>
              <a:ea typeface="华文楷体" pitchFamily="2" charset="-122"/>
            </a:endParaRPr>
          </a:p>
          <a:p>
            <a:pPr algn="l">
              <a:lnSpc>
                <a:spcPct val="115000"/>
              </a:lnSpc>
            </a:pPr>
            <a:r>
              <a:rPr lang="en-US" altLang="zh-CN" sz="2800" b="1" dirty="0" smtClean="0">
                <a:latin typeface="华文楷体" pitchFamily="2" charset="-122"/>
                <a:ea typeface="华文楷体" pitchFamily="2" charset="-122"/>
              </a:rPr>
              <a:t>                  </a:t>
            </a:r>
            <a:r>
              <a:rPr lang="en-US" altLang="zh-CN" sz="2800" b="1" dirty="0" smtClean="0">
                <a:solidFill>
                  <a:srgbClr val="006600"/>
                </a:solidFill>
                <a:latin typeface="华文楷体" pitchFamily="2" charset="-122"/>
                <a:ea typeface="华文楷体" pitchFamily="2" charset="-122"/>
              </a:rPr>
              <a:t>sorted = false;  </a:t>
            </a:r>
            <a:r>
              <a:rPr lang="en-US" altLang="zh-CN" sz="2000" dirty="0" smtClean="0">
                <a:solidFill>
                  <a:srgbClr val="000000"/>
                </a:solidFill>
                <a:latin typeface="华文楷体" pitchFamily="2" charset="-122"/>
                <a:ea typeface="华文楷体" pitchFamily="2" charset="-122"/>
              </a:rPr>
              <a:t>//</a:t>
            </a:r>
            <a:r>
              <a:rPr lang="zh-CN" altLang="en-US" sz="2000" dirty="0" smtClean="0">
                <a:solidFill>
                  <a:srgbClr val="000000"/>
                </a:solidFill>
                <a:latin typeface="华文楷体" pitchFamily="2" charset="-122"/>
                <a:ea typeface="华文楷体" pitchFamily="2" charset="-122"/>
              </a:rPr>
              <a:t>记下进行交换的记录位置</a:t>
            </a:r>
          </a:p>
          <a:p>
            <a:pPr algn="l">
              <a:lnSpc>
                <a:spcPct val="115000"/>
              </a:lnSpc>
            </a:pPr>
            <a:r>
              <a:rPr lang="zh-CN" altLang="en-US" sz="2800" b="1" dirty="0" smtClean="0">
                <a:latin typeface="华文楷体" pitchFamily="2" charset="-122"/>
                <a:ea typeface="华文楷体" pitchFamily="2" charset="-122"/>
              </a:rPr>
              <a:t>             </a:t>
            </a:r>
            <a:r>
              <a:rPr lang="en-US" altLang="zh-CN" sz="2800" b="1" dirty="0" smtClean="0">
                <a:solidFill>
                  <a:srgbClr val="840C26"/>
                </a:solidFill>
                <a:latin typeface="华文楷体" pitchFamily="2" charset="-122"/>
                <a:ea typeface="华文楷体" pitchFamily="2" charset="-122"/>
              </a:rPr>
              <a:t>}</a:t>
            </a:r>
            <a:r>
              <a:rPr lang="en-US" altLang="zh-CN" sz="2800" b="1" dirty="0" smtClean="0">
                <a:latin typeface="华文楷体" pitchFamily="2" charset="-122"/>
                <a:ea typeface="华文楷体" pitchFamily="2" charset="-122"/>
              </a:rPr>
              <a:t> </a:t>
            </a:r>
            <a:r>
              <a:rPr lang="en-US" altLang="zh-CN" sz="2800" b="1" dirty="0" smtClean="0">
                <a:solidFill>
                  <a:srgbClr val="840C26"/>
                </a:solidFill>
                <a:latin typeface="华文楷体" pitchFamily="2" charset="-122"/>
                <a:ea typeface="华文楷体" pitchFamily="2" charset="-122"/>
              </a:rPr>
              <a:t>//if</a:t>
            </a:r>
          </a:p>
          <a:p>
            <a:pPr algn="l">
              <a:lnSpc>
                <a:spcPct val="115000"/>
              </a:lnSpc>
            </a:pPr>
            <a:r>
              <a:rPr lang="en-US" altLang="zh-CN" sz="2800" b="1" dirty="0">
                <a:solidFill>
                  <a:srgbClr val="840C26"/>
                </a:solidFill>
                <a:latin typeface="华文楷体" pitchFamily="2" charset="-122"/>
                <a:ea typeface="华文楷体" pitchFamily="2" charset="-122"/>
              </a:rPr>
              <a:t> </a:t>
            </a:r>
            <a:r>
              <a:rPr lang="en-US" altLang="zh-CN" sz="2800" b="1" dirty="0" smtClean="0">
                <a:solidFill>
                  <a:srgbClr val="840C26"/>
                </a:solidFill>
                <a:latin typeface="华文楷体" pitchFamily="2" charset="-122"/>
                <a:ea typeface="华文楷体" pitchFamily="2" charset="-122"/>
              </a:rPr>
              <a:t>        </a:t>
            </a:r>
            <a:r>
              <a:rPr lang="en-US" altLang="zh-CN" sz="2800" b="1" dirty="0" err="1" smtClean="0">
                <a:solidFill>
                  <a:srgbClr val="840C26"/>
                </a:solidFill>
                <a:latin typeface="Times New Roman" panose="02020603050405020304" pitchFamily="18" charset="0"/>
                <a:ea typeface="华文楷体" pitchFamily="2" charset="-122"/>
                <a:cs typeface="Times New Roman" panose="02020603050405020304" pitchFamily="18" charset="0"/>
              </a:rPr>
              <a:t>i</a:t>
            </a:r>
            <a:r>
              <a:rPr lang="en-US" altLang="zh-CN" sz="2800" b="1" dirty="0" smtClean="0">
                <a:solidFill>
                  <a:srgbClr val="840C26"/>
                </a:solidFill>
                <a:latin typeface="Times New Roman" panose="02020603050405020304" pitchFamily="18" charset="0"/>
                <a:ea typeface="华文楷体" pitchFamily="2" charset="-122"/>
                <a:cs typeface="Times New Roman" panose="02020603050405020304" pitchFamily="18" charset="0"/>
              </a:rPr>
              <a:t> -= 1;</a:t>
            </a:r>
            <a:endParaRPr lang="en-US" altLang="zh-CN" sz="2800" dirty="0">
              <a:solidFill>
                <a:srgbClr val="000000"/>
              </a:solidFill>
              <a:latin typeface="Times New Roman" panose="02020603050405020304" pitchFamily="18" charset="0"/>
              <a:cs typeface="Times New Roman" panose="02020603050405020304" pitchFamily="18" charset="0"/>
            </a:endParaRPr>
          </a:p>
          <a:p>
            <a:pPr algn="l">
              <a:lnSpc>
                <a:spcPct val="115000"/>
              </a:lnSpc>
            </a:pPr>
            <a:r>
              <a:rPr lang="en-US" altLang="zh-CN" sz="2800" b="1" dirty="0" smtClean="0"/>
              <a:t>   </a:t>
            </a:r>
            <a:r>
              <a:rPr lang="en-US" altLang="zh-CN" sz="2800" b="1" dirty="0" smtClean="0">
                <a:solidFill>
                  <a:srgbClr val="FF0000"/>
                </a:solidFill>
              </a:rPr>
              <a:t>} </a:t>
            </a:r>
            <a:r>
              <a:rPr lang="en-US" altLang="zh-CN" sz="2800" b="1" dirty="0">
                <a:solidFill>
                  <a:srgbClr val="FF0000"/>
                </a:solidFill>
              </a:rPr>
              <a:t>// while</a:t>
            </a:r>
          </a:p>
          <a:p>
            <a:pPr algn="l">
              <a:lnSpc>
                <a:spcPct val="115000"/>
              </a:lnSpc>
            </a:pPr>
            <a:r>
              <a:rPr lang="en-US" altLang="zh-CN" sz="2800" b="1" dirty="0"/>
              <a:t>} // </a:t>
            </a:r>
            <a:r>
              <a:rPr lang="en-US" altLang="zh-CN" sz="2800" dirty="0" err="1"/>
              <a:t>BubbleSort</a:t>
            </a:r>
            <a:endParaRPr lang="en-US" altLang="zh-CN" sz="2800" dirty="0"/>
          </a:p>
        </p:txBody>
      </p:sp>
      <p:pic>
        <p:nvPicPr>
          <p:cNvPr id="2" name="图片 1"/>
          <p:cNvPicPr>
            <a:picLocks noChangeAspect="1"/>
          </p:cNvPicPr>
          <p:nvPr/>
        </p:nvPicPr>
        <p:blipFill>
          <a:blip r:embed="rId2"/>
          <a:stretch>
            <a:fillRect/>
          </a:stretch>
        </p:blipFill>
        <p:spPr>
          <a:xfrm>
            <a:off x="6192180" y="3979499"/>
            <a:ext cx="2916324" cy="2902407"/>
          </a:xfrm>
          <a:prstGeom prst="rect">
            <a:avLst/>
          </a:prstGeom>
        </p:spPr>
      </p:pic>
    </p:spTree>
    <p:extLst>
      <p:ext uri="{BB962C8B-B14F-4D97-AF65-F5344CB8AC3E}">
        <p14:creationId xmlns:p14="http://schemas.microsoft.com/office/powerpoint/2010/main" val="20409272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0" y="152636"/>
            <a:ext cx="6408204" cy="584775"/>
          </a:xfrm>
          <a:prstGeom prst="rect">
            <a:avLst/>
          </a:prstGeom>
          <a:noFill/>
        </p:spPr>
        <p:txBody>
          <a:bodyPr wrap="square" rtlCol="0">
            <a:spAutoFit/>
          </a:bodyPr>
          <a:lstStyle/>
          <a:p>
            <a:pPr algn="l"/>
            <a:r>
              <a:rPr lang="zh-CN" altLang="en-US" sz="3200" b="1" dirty="0" smtClean="0">
                <a:latin typeface="华文楷体" panose="02010600040101010101" pitchFamily="2" charset="-122"/>
                <a:ea typeface="华文楷体" panose="02010600040101010101" pitchFamily="2" charset="-122"/>
              </a:rPr>
              <a:t>左式堆的最大元素的删除</a:t>
            </a:r>
            <a:r>
              <a:rPr lang="en-US" altLang="zh-CN" sz="3200" b="1" dirty="0" err="1" smtClean="0">
                <a:latin typeface="华文楷体" panose="02010600040101010101" pitchFamily="2" charset="-122"/>
                <a:ea typeface="华文楷体" panose="02010600040101010101" pitchFamily="2" charset="-122"/>
              </a:rPr>
              <a:t>DelMax</a:t>
            </a:r>
            <a:endParaRPr lang="zh-CN" altLang="en-US" sz="3200" b="1" dirty="0">
              <a:latin typeface="华文楷体" panose="02010600040101010101" pitchFamily="2" charset="-122"/>
              <a:ea typeface="华文楷体" panose="02010600040101010101" pitchFamily="2" charset="-122"/>
            </a:endParaRPr>
          </a:p>
        </p:txBody>
      </p:sp>
      <p:sp>
        <p:nvSpPr>
          <p:cNvPr id="4" name="文本框 3"/>
          <p:cNvSpPr txBox="1"/>
          <p:nvPr/>
        </p:nvSpPr>
        <p:spPr>
          <a:xfrm>
            <a:off x="215516" y="1016732"/>
            <a:ext cx="6156684" cy="3970318"/>
          </a:xfrm>
          <a:prstGeom prst="rect">
            <a:avLst/>
          </a:prstGeom>
          <a:noFill/>
        </p:spPr>
        <p:txBody>
          <a:bodyPr wrap="square" rtlCol="0">
            <a:spAutoFit/>
          </a:bodyPr>
          <a:lstStyle/>
          <a:p>
            <a:pPr algn="l"/>
            <a:r>
              <a:rPr lang="en-US" altLang="zh-CN" sz="2800" b="1" dirty="0" err="1" smtClean="0">
                <a:latin typeface="华文楷体" panose="02010600040101010101" pitchFamily="2" charset="-122"/>
                <a:ea typeface="华文楷体" panose="02010600040101010101" pitchFamily="2" charset="-122"/>
              </a:rPr>
              <a:t>BiNode</a:t>
            </a:r>
            <a:r>
              <a:rPr lang="en-US" altLang="zh-CN" sz="2800" b="1" dirty="0" smtClean="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insert(</a:t>
            </a:r>
            <a:r>
              <a:rPr lang="en-US" altLang="zh-CN" sz="2800" b="1" dirty="0" err="1" smtClean="0">
                <a:latin typeface="华文楷体" panose="02010600040101010101" pitchFamily="2" charset="-122"/>
                <a:ea typeface="华文楷体" panose="02010600040101010101" pitchFamily="2" charset="-122"/>
              </a:rPr>
              <a:t>BiNode</a:t>
            </a:r>
            <a:r>
              <a:rPr lang="en-US" altLang="zh-CN" sz="2800" b="1" dirty="0" smtClean="0">
                <a:latin typeface="华文楷体" panose="02010600040101010101" pitchFamily="2" charset="-122"/>
                <a:ea typeface="华文楷体" panose="02010600040101010101" pitchFamily="2" charset="-122"/>
              </a:rPr>
              <a:t> *root){</a:t>
            </a:r>
          </a:p>
          <a:p>
            <a:pPr algn="l"/>
            <a:r>
              <a:rPr lang="en-US" altLang="zh-CN" sz="2800" b="1" dirty="0" smtClean="0">
                <a:latin typeface="华文楷体" panose="02010600040101010101" pitchFamily="2" charset="-122"/>
                <a:ea typeface="华文楷体" panose="02010600040101010101" pitchFamily="2" charset="-122"/>
              </a:rPr>
              <a:t>    </a:t>
            </a:r>
            <a:r>
              <a:rPr lang="en-US" altLang="zh-CN" sz="2800" b="1" dirty="0" err="1" smtClean="0">
                <a:latin typeface="华文楷体" panose="02010600040101010101" pitchFamily="2" charset="-122"/>
                <a:ea typeface="华文楷体" panose="02010600040101010101" pitchFamily="2" charset="-122"/>
              </a:rPr>
              <a:t>BiNode</a:t>
            </a:r>
            <a:r>
              <a:rPr lang="en-US" altLang="zh-CN" sz="2800" b="1" dirty="0" smtClean="0">
                <a:latin typeface="华文楷体" panose="02010600040101010101" pitchFamily="2" charset="-122"/>
                <a:ea typeface="华文楷体" panose="02010600040101010101" pitchFamily="2" charset="-122"/>
              </a:rPr>
              <a:t> *</a:t>
            </a:r>
            <a:r>
              <a:rPr lang="en-US" altLang="zh-CN" sz="2800" b="1" dirty="0" err="1" smtClean="0">
                <a:latin typeface="华文楷体" panose="02010600040101010101" pitchFamily="2" charset="-122"/>
                <a:ea typeface="华文楷体" panose="02010600040101010101" pitchFamily="2" charset="-122"/>
              </a:rPr>
              <a:t>lHeap</a:t>
            </a:r>
            <a:r>
              <a:rPr lang="en-US" altLang="zh-CN" sz="2800" b="1" dirty="0" smtClean="0">
                <a:latin typeface="华文楷体" panose="02010600040101010101" pitchFamily="2" charset="-122"/>
                <a:ea typeface="华文楷体" panose="02010600040101010101" pitchFamily="2" charset="-122"/>
              </a:rPr>
              <a:t> = root-&gt;</a:t>
            </a:r>
            <a:r>
              <a:rPr lang="en-US" altLang="zh-CN" sz="2800" b="1" dirty="0" err="1" smtClean="0">
                <a:latin typeface="华文楷体" panose="02010600040101010101" pitchFamily="2" charset="-122"/>
                <a:ea typeface="华文楷体" panose="02010600040101010101" pitchFamily="2" charset="-122"/>
              </a:rPr>
              <a:t>lChild</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algn="l"/>
            <a:r>
              <a:rPr lang="en-US" altLang="zh-CN" sz="2800" b="1" dirty="0" smtClean="0">
                <a:latin typeface="华文楷体" panose="02010600040101010101" pitchFamily="2" charset="-122"/>
                <a:ea typeface="华文楷体" panose="02010600040101010101" pitchFamily="2" charset="-122"/>
              </a:rPr>
              <a:t>    </a:t>
            </a:r>
            <a:r>
              <a:rPr lang="en-US" altLang="zh-CN" sz="2800" b="1" dirty="0" err="1" smtClean="0">
                <a:latin typeface="华文楷体" panose="02010600040101010101" pitchFamily="2" charset="-122"/>
                <a:ea typeface="华文楷体" panose="02010600040101010101" pitchFamily="2" charset="-122"/>
              </a:rPr>
              <a:t>BiNode</a:t>
            </a:r>
            <a:r>
              <a:rPr lang="en-US" altLang="zh-CN" sz="2800" b="1" dirty="0" smtClean="0">
                <a:latin typeface="华文楷体" panose="02010600040101010101" pitchFamily="2" charset="-122"/>
                <a:ea typeface="华文楷体" panose="02010600040101010101" pitchFamily="2" charset="-122"/>
              </a:rPr>
              <a:t> *</a:t>
            </a:r>
            <a:r>
              <a:rPr lang="en-US" altLang="zh-CN" sz="2800" b="1" dirty="0" err="1" smtClean="0">
                <a:latin typeface="华文楷体" panose="02010600040101010101" pitchFamily="2" charset="-122"/>
                <a:ea typeface="华文楷体" panose="02010600040101010101" pitchFamily="2" charset="-122"/>
              </a:rPr>
              <a:t>rHeap</a:t>
            </a:r>
            <a:r>
              <a:rPr lang="en-US" altLang="zh-CN" sz="2800" b="1" dirty="0" smtClean="0">
                <a:latin typeface="华文楷体" panose="02010600040101010101" pitchFamily="2" charset="-122"/>
                <a:ea typeface="华文楷体" panose="02010600040101010101" pitchFamily="2" charset="-122"/>
              </a:rPr>
              <a:t> = root-&gt;</a:t>
            </a:r>
            <a:r>
              <a:rPr lang="en-US" altLang="zh-CN" sz="2800" b="1" dirty="0" err="1" smtClean="0">
                <a:latin typeface="华文楷体" panose="02010600040101010101" pitchFamily="2" charset="-122"/>
                <a:ea typeface="华文楷体" panose="02010600040101010101" pitchFamily="2" charset="-122"/>
              </a:rPr>
              <a:t>r</a:t>
            </a:r>
            <a:r>
              <a:rPr lang="en-US" altLang="zh-CN" sz="2800" b="1" dirty="0" err="1">
                <a:latin typeface="华文楷体" panose="02010600040101010101" pitchFamily="2" charset="-122"/>
                <a:ea typeface="华文楷体" panose="02010600040101010101" pitchFamily="2" charset="-122"/>
              </a:rPr>
              <a:t>C</a:t>
            </a:r>
            <a:r>
              <a:rPr lang="en-US" altLang="zh-CN" sz="2800" b="1" dirty="0" err="1" smtClean="0">
                <a:latin typeface="华文楷体" panose="02010600040101010101" pitchFamily="2" charset="-122"/>
                <a:ea typeface="华文楷体" panose="02010600040101010101" pitchFamily="2" charset="-122"/>
              </a:rPr>
              <a:t>hild</a:t>
            </a:r>
            <a:r>
              <a:rPr lang="en-US" altLang="zh-CN" sz="2800" b="1" dirty="0" smtClean="0">
                <a:latin typeface="华文楷体" panose="02010600040101010101" pitchFamily="2" charset="-122"/>
                <a:ea typeface="华文楷体" panose="02010600040101010101" pitchFamily="2" charset="-122"/>
              </a:rPr>
              <a:t>;</a:t>
            </a:r>
          </a:p>
          <a:p>
            <a:pPr algn="l"/>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e = root-&gt;data;</a:t>
            </a:r>
          </a:p>
          <a:p>
            <a:pPr algn="l"/>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delete root;</a:t>
            </a:r>
          </a:p>
          <a:p>
            <a:pPr algn="l"/>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root = merge( </a:t>
            </a:r>
            <a:r>
              <a:rPr lang="en-US" altLang="zh-CN" sz="2800" b="1" dirty="0" err="1" smtClean="0">
                <a:latin typeface="华文楷体" panose="02010600040101010101" pitchFamily="2" charset="-122"/>
                <a:ea typeface="华文楷体" panose="02010600040101010101" pitchFamily="2" charset="-122"/>
              </a:rPr>
              <a:t>lHeap</a:t>
            </a:r>
            <a:r>
              <a:rPr lang="en-US" altLang="zh-CN" sz="2800" b="1" dirty="0" smtClean="0">
                <a:latin typeface="华文楷体" panose="02010600040101010101" pitchFamily="2" charset="-122"/>
                <a:ea typeface="华文楷体" panose="02010600040101010101" pitchFamily="2" charset="-122"/>
              </a:rPr>
              <a:t>, </a:t>
            </a:r>
            <a:r>
              <a:rPr lang="en-US" altLang="zh-CN" sz="2800" b="1" dirty="0" err="1" smtClean="0">
                <a:latin typeface="华文楷体" panose="02010600040101010101" pitchFamily="2" charset="-122"/>
                <a:ea typeface="华文楷体" panose="02010600040101010101" pitchFamily="2" charset="-122"/>
              </a:rPr>
              <a:t>rHeap</a:t>
            </a:r>
            <a:r>
              <a:rPr lang="en-US" altLang="zh-CN" sz="2800" b="1" dirty="0" smtClean="0">
                <a:latin typeface="华文楷体" panose="02010600040101010101" pitchFamily="2" charset="-122"/>
                <a:ea typeface="华文楷体" panose="02010600040101010101" pitchFamily="2" charset="-122"/>
              </a:rPr>
              <a:t>);</a:t>
            </a:r>
          </a:p>
          <a:p>
            <a:pPr algn="l"/>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if ( root ) root-&gt;parent = NULL;</a:t>
            </a:r>
          </a:p>
          <a:p>
            <a:pPr algn="l"/>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   return e;</a:t>
            </a:r>
          </a:p>
          <a:p>
            <a:pPr algn="l"/>
            <a:r>
              <a:rPr lang="en-US" altLang="zh-CN" sz="2800" b="1" dirty="0" smtClean="0">
                <a:latin typeface="华文楷体" panose="02010600040101010101" pitchFamily="2" charset="-122"/>
                <a:ea typeface="华文楷体" panose="02010600040101010101" pitchFamily="2" charset="-122"/>
              </a:rPr>
              <a:t>}</a:t>
            </a:r>
            <a:endParaRPr lang="zh-CN" altLang="en-US" sz="2800" b="1" dirty="0" err="1">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6804248" y="800707"/>
            <a:ext cx="1728192" cy="1579673"/>
          </a:xfrm>
          <a:prstGeom prst="rect">
            <a:avLst/>
          </a:prstGeom>
        </p:spPr>
      </p:pic>
    </p:spTree>
    <p:extLst>
      <p:ext uri="{BB962C8B-B14F-4D97-AF65-F5344CB8AC3E}">
        <p14:creationId xmlns:p14="http://schemas.microsoft.com/office/powerpoint/2010/main" val="2088858455"/>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10951" y="152636"/>
            <a:ext cx="8100392" cy="646331"/>
          </a:xfrm>
          <a:prstGeom prst="rect">
            <a:avLst/>
          </a:prstGeom>
          <a:noFill/>
          <a:ln w="9525">
            <a:noFill/>
            <a:miter lim="800000"/>
            <a:headEnd/>
            <a:tailEnd/>
          </a:ln>
          <a:effectLst/>
        </p:spPr>
        <p:txBody>
          <a:bodyPr wrap="square">
            <a:spAutoFit/>
          </a:bodyPr>
          <a:lstStyle/>
          <a:p>
            <a:pPr algn="l"/>
            <a:r>
              <a:rPr lang="zh-CN" altLang="en-US" sz="3600" b="1" dirty="0" smtClean="0">
                <a:solidFill>
                  <a:srgbClr val="800000"/>
                </a:solidFill>
                <a:latin typeface="华文琥珀" pitchFamily="2" charset="-122"/>
                <a:ea typeface="华文琥珀" pitchFamily="2" charset="-122"/>
              </a:rPr>
              <a:t>快速排序</a:t>
            </a:r>
            <a:r>
              <a:rPr lang="en-US" altLang="zh-CN" sz="3600" b="1" dirty="0" smtClean="0">
                <a:solidFill>
                  <a:srgbClr val="800000"/>
                </a:solidFill>
                <a:latin typeface="华文琥珀" pitchFamily="2" charset="-122"/>
                <a:ea typeface="华文琥珀" pitchFamily="2" charset="-122"/>
              </a:rPr>
              <a:t>─</a:t>
            </a:r>
            <a:r>
              <a:rPr lang="en-US" altLang="zh-CN" sz="3600" dirty="0" smtClean="0"/>
              <a:t>C. A. R. Hoare(1962</a:t>
            </a:r>
            <a:r>
              <a:rPr lang="zh-CN" altLang="en-US" sz="3600" dirty="0" smtClean="0"/>
              <a:t>年</a:t>
            </a:r>
            <a:r>
              <a:rPr lang="en-US" altLang="zh-CN" sz="3600" dirty="0" smtClean="0"/>
              <a:t>)</a:t>
            </a:r>
            <a:endParaRPr lang="zh-CN" altLang="en-US" sz="3600" b="1" dirty="0">
              <a:solidFill>
                <a:srgbClr val="800000"/>
              </a:solidFill>
              <a:latin typeface="华文琥珀" pitchFamily="2" charset="-122"/>
              <a:ea typeface="华文琥珀" pitchFamily="2" charset="-122"/>
            </a:endParaRPr>
          </a:p>
        </p:txBody>
      </p:sp>
      <p:sp>
        <p:nvSpPr>
          <p:cNvPr id="29699" name="Text Box 3"/>
          <p:cNvSpPr txBox="1">
            <a:spLocks noChangeArrowheads="1"/>
          </p:cNvSpPr>
          <p:nvPr/>
        </p:nvSpPr>
        <p:spPr bwMode="auto">
          <a:xfrm>
            <a:off x="251520" y="877144"/>
            <a:ext cx="8655496" cy="3862596"/>
          </a:xfrm>
          <a:prstGeom prst="rect">
            <a:avLst/>
          </a:prstGeom>
          <a:noFill/>
          <a:ln w="9525">
            <a:noFill/>
            <a:miter lim="800000"/>
            <a:headEnd/>
            <a:tailEnd/>
          </a:ln>
          <a:effectLst/>
        </p:spPr>
        <p:txBody>
          <a:bodyPr wrap="square">
            <a:spAutoFit/>
          </a:bodyPr>
          <a:lstStyle/>
          <a:p>
            <a:pPr marL="271463" indent="-271463" algn="l">
              <a:lnSpc>
                <a:spcPct val="125000"/>
              </a:lnSpc>
              <a:buFont typeface="Arial" panose="020B0604020202020204" pitchFamily="34" charset="0"/>
              <a:buChar char="•"/>
            </a:pPr>
            <a:r>
              <a:rPr lang="zh-CN" altLang="en-US" sz="2800" b="1" dirty="0" smtClean="0">
                <a:latin typeface="华文楷体" pitchFamily="2" charset="-122"/>
                <a:ea typeface="华文楷体" pitchFamily="2" charset="-122"/>
              </a:rPr>
              <a:t>分治策略的再一次体现</a:t>
            </a:r>
            <a:endParaRPr lang="en-US" altLang="zh-CN" sz="2800" b="1" dirty="0" smtClean="0">
              <a:latin typeface="华文楷体" pitchFamily="2" charset="-122"/>
              <a:ea typeface="华文楷体" pitchFamily="2" charset="-122"/>
            </a:endParaRPr>
          </a:p>
          <a:p>
            <a:pPr marL="271463" indent="-271463" algn="l">
              <a:lnSpc>
                <a:spcPct val="125000"/>
              </a:lnSpc>
              <a:buFont typeface="Arial" panose="020B0604020202020204" pitchFamily="34" charset="0"/>
              <a:buChar char="•"/>
            </a:pPr>
            <a:r>
              <a:rPr lang="zh-CN" altLang="en-US" sz="2800" b="1" dirty="0" smtClean="0">
                <a:latin typeface="华文楷体" pitchFamily="2" charset="-122"/>
                <a:ea typeface="华文楷体" pitchFamily="2" charset="-122"/>
              </a:rPr>
              <a:t>将序列分为两个子序列：</a:t>
            </a:r>
            <a:r>
              <a:rPr lang="en-US" altLang="zh-CN" sz="2800" b="1" dirty="0" smtClean="0">
                <a:latin typeface="华文楷体" pitchFamily="2" charset="-122"/>
                <a:ea typeface="华文楷体" pitchFamily="2" charset="-122"/>
              </a:rPr>
              <a:t>S = S</a:t>
            </a:r>
            <a:r>
              <a:rPr lang="en-US" altLang="zh-CN" sz="2800" b="1" baseline="-25000" dirty="0" smtClean="0">
                <a:latin typeface="华文楷体" pitchFamily="2" charset="-122"/>
                <a:ea typeface="华文楷体" pitchFamily="2" charset="-122"/>
              </a:rPr>
              <a:t>L</a:t>
            </a:r>
            <a:r>
              <a:rPr lang="en-US" altLang="zh-CN" sz="2800" b="1" dirty="0" smtClean="0">
                <a:latin typeface="华文楷体" pitchFamily="2" charset="-122"/>
                <a:ea typeface="华文楷体" pitchFamily="2" charset="-122"/>
              </a:rPr>
              <a:t>+S</a:t>
            </a:r>
            <a:r>
              <a:rPr lang="en-US" altLang="zh-CN" sz="2800" b="1" baseline="-25000" dirty="0" smtClean="0">
                <a:latin typeface="华文楷体" pitchFamily="2" charset="-122"/>
                <a:ea typeface="华文楷体" pitchFamily="2" charset="-122"/>
              </a:rPr>
              <a:t>R</a:t>
            </a:r>
          </a:p>
          <a:p>
            <a:pPr algn="l">
              <a:lnSpc>
                <a:spcPct val="125000"/>
              </a:lnSpc>
            </a:pPr>
            <a:r>
              <a:rPr lang="zh-CN" altLang="en-US" sz="2800" b="1" dirty="0" smtClean="0">
                <a:solidFill>
                  <a:srgbClr val="008000"/>
                </a:solidFill>
                <a:latin typeface="华文楷体" pitchFamily="2" charset="-122"/>
                <a:ea typeface="华文楷体" pitchFamily="2" charset="-122"/>
              </a:rPr>
              <a:t>                       规模</a:t>
            </a:r>
            <a:r>
              <a:rPr lang="zh-CN" altLang="en-US" sz="2800" b="1" dirty="0">
                <a:solidFill>
                  <a:srgbClr val="008000"/>
                </a:solidFill>
                <a:latin typeface="华文楷体" pitchFamily="2" charset="-122"/>
                <a:ea typeface="华文楷体" pitchFamily="2" charset="-122"/>
              </a:rPr>
              <a:t>缩小：</a:t>
            </a:r>
            <a:r>
              <a:rPr lang="en-US" altLang="zh-CN" sz="2800" b="1" dirty="0">
                <a:solidFill>
                  <a:srgbClr val="008000"/>
                </a:solidFill>
                <a:latin typeface="华文楷体" pitchFamily="2" charset="-122"/>
                <a:ea typeface="华文楷体" pitchFamily="2" charset="-122"/>
              </a:rPr>
              <a:t>max{|</a:t>
            </a:r>
            <a:r>
              <a:rPr lang="en-US" altLang="zh-CN" sz="2800" b="1" dirty="0">
                <a:latin typeface="华文楷体" pitchFamily="2" charset="-122"/>
                <a:ea typeface="华文楷体" pitchFamily="2" charset="-122"/>
              </a:rPr>
              <a:t>S</a:t>
            </a:r>
            <a:r>
              <a:rPr lang="en-US" altLang="zh-CN" sz="2800" b="1" baseline="-25000" dirty="0">
                <a:latin typeface="华文楷体" pitchFamily="2" charset="-122"/>
                <a:ea typeface="华文楷体" pitchFamily="2" charset="-122"/>
              </a:rPr>
              <a:t>L</a:t>
            </a:r>
            <a:r>
              <a:rPr lang="en-US" altLang="zh-CN" sz="2800" b="1" dirty="0">
                <a:solidFill>
                  <a:srgbClr val="008000"/>
                </a:solidFill>
                <a:latin typeface="华文楷体" pitchFamily="2" charset="-122"/>
                <a:ea typeface="华文楷体" pitchFamily="2" charset="-122"/>
              </a:rPr>
              <a:t>|,|</a:t>
            </a:r>
            <a:r>
              <a:rPr lang="en-US" altLang="zh-CN" sz="2800" b="1" dirty="0">
                <a:latin typeface="华文楷体" pitchFamily="2" charset="-122"/>
                <a:ea typeface="华文楷体" pitchFamily="2" charset="-122"/>
              </a:rPr>
              <a:t>S</a:t>
            </a:r>
            <a:r>
              <a:rPr lang="en-US" altLang="zh-CN" sz="2800" b="1" baseline="-25000" dirty="0">
                <a:latin typeface="华文楷体" pitchFamily="2" charset="-122"/>
                <a:ea typeface="华文楷体" pitchFamily="2" charset="-122"/>
              </a:rPr>
              <a:t>R</a:t>
            </a:r>
            <a:r>
              <a:rPr lang="en-US" altLang="zh-CN" sz="2800" b="1" dirty="0">
                <a:solidFill>
                  <a:srgbClr val="008000"/>
                </a:solidFill>
                <a:latin typeface="华文楷体" pitchFamily="2" charset="-122"/>
                <a:ea typeface="华文楷体" pitchFamily="2" charset="-122"/>
              </a:rPr>
              <a:t>|}&lt;n</a:t>
            </a:r>
          </a:p>
          <a:p>
            <a:pPr algn="l">
              <a:lnSpc>
                <a:spcPct val="125000"/>
              </a:lnSpc>
            </a:pPr>
            <a:r>
              <a:rPr lang="en-US" altLang="zh-CN" sz="2800" b="1" dirty="0">
                <a:solidFill>
                  <a:srgbClr val="008000"/>
                </a:solidFill>
                <a:latin typeface="华文楷体" pitchFamily="2" charset="-122"/>
                <a:ea typeface="华文楷体" pitchFamily="2" charset="-122"/>
              </a:rPr>
              <a:t>                        </a:t>
            </a:r>
            <a:r>
              <a:rPr lang="zh-CN" altLang="en-US" sz="2800" b="1" dirty="0">
                <a:solidFill>
                  <a:srgbClr val="008000"/>
                </a:solidFill>
                <a:latin typeface="华文楷体" pitchFamily="2" charset="-122"/>
                <a:ea typeface="华文楷体" pitchFamily="2" charset="-122"/>
              </a:rPr>
              <a:t>彼此独立：</a:t>
            </a:r>
            <a:r>
              <a:rPr lang="en-US" altLang="zh-CN" sz="2800" b="1" dirty="0">
                <a:solidFill>
                  <a:srgbClr val="008000"/>
                </a:solidFill>
                <a:latin typeface="华文楷体" pitchFamily="2" charset="-122"/>
                <a:ea typeface="华文楷体" pitchFamily="2" charset="-122"/>
              </a:rPr>
              <a:t>max(</a:t>
            </a:r>
            <a:r>
              <a:rPr lang="en-US" altLang="zh-CN" sz="2800" b="1" dirty="0">
                <a:latin typeface="华文楷体" pitchFamily="2" charset="-122"/>
                <a:ea typeface="华文楷体" pitchFamily="2" charset="-122"/>
              </a:rPr>
              <a:t>S</a:t>
            </a:r>
            <a:r>
              <a:rPr lang="en-US" altLang="zh-CN" sz="2800" b="1" baseline="-25000" dirty="0">
                <a:latin typeface="华文楷体" pitchFamily="2" charset="-122"/>
                <a:ea typeface="华文楷体" pitchFamily="2" charset="-122"/>
              </a:rPr>
              <a:t>L</a:t>
            </a:r>
            <a:r>
              <a:rPr lang="en-US" altLang="zh-CN" sz="2800" b="1" dirty="0">
                <a:solidFill>
                  <a:srgbClr val="008000"/>
                </a:solidFill>
                <a:latin typeface="华文楷体" pitchFamily="2" charset="-122"/>
                <a:ea typeface="华文楷体" pitchFamily="2" charset="-122"/>
              </a:rPr>
              <a:t>) &lt;= min(</a:t>
            </a:r>
            <a:r>
              <a:rPr lang="en-US" altLang="zh-CN" sz="2800" b="1" dirty="0">
                <a:latin typeface="华文楷体" pitchFamily="2" charset="-122"/>
                <a:ea typeface="华文楷体" pitchFamily="2" charset="-122"/>
              </a:rPr>
              <a:t>S</a:t>
            </a:r>
            <a:r>
              <a:rPr lang="en-US" altLang="zh-CN" sz="2800" b="1" baseline="-25000" dirty="0">
                <a:latin typeface="华文楷体" pitchFamily="2" charset="-122"/>
                <a:ea typeface="华文楷体" pitchFamily="2" charset="-122"/>
              </a:rPr>
              <a:t>R</a:t>
            </a:r>
            <a:r>
              <a:rPr lang="en-US" altLang="zh-CN" sz="2800" b="1" dirty="0" smtClean="0">
                <a:solidFill>
                  <a:srgbClr val="008000"/>
                </a:solidFill>
                <a:latin typeface="华文楷体" pitchFamily="2" charset="-122"/>
                <a:ea typeface="华文楷体" pitchFamily="2" charset="-122"/>
              </a:rPr>
              <a:t>)</a:t>
            </a:r>
            <a:endParaRPr lang="en-US" altLang="zh-CN" sz="2800" b="1" baseline="-25000" dirty="0">
              <a:latin typeface="华文楷体" pitchFamily="2" charset="-122"/>
              <a:ea typeface="华文楷体" pitchFamily="2" charset="-122"/>
            </a:endParaRPr>
          </a:p>
          <a:p>
            <a:pPr marL="271463" indent="-271463" algn="l">
              <a:lnSpc>
                <a:spcPct val="125000"/>
              </a:lnSpc>
              <a:buFont typeface="Arial" panose="020B0604020202020204" pitchFamily="34" charset="0"/>
              <a:buChar char="•"/>
            </a:pPr>
            <a:r>
              <a:rPr lang="zh-CN" altLang="en-US" sz="2800" b="1" dirty="0" smtClean="0">
                <a:latin typeface="华文楷体" pitchFamily="2" charset="-122"/>
                <a:ea typeface="华文楷体" pitchFamily="2" charset="-122"/>
              </a:rPr>
              <a:t>在子序列分别递归地排序后，原序列自然有序</a:t>
            </a:r>
            <a:endParaRPr lang="en-US" altLang="zh-CN" sz="2800" b="1" dirty="0" smtClean="0">
              <a:latin typeface="华文楷体" pitchFamily="2" charset="-122"/>
              <a:ea typeface="华文楷体" pitchFamily="2" charset="-122"/>
            </a:endParaRPr>
          </a:p>
          <a:p>
            <a:pPr marL="271463" indent="-271463" algn="l">
              <a:lnSpc>
                <a:spcPct val="125000"/>
              </a:lnSpc>
              <a:buFont typeface="Arial" panose="020B0604020202020204" pitchFamily="34" charset="0"/>
              <a:buChar char="•"/>
            </a:pPr>
            <a:r>
              <a:rPr lang="zh-CN" altLang="en-US" sz="2800" b="1" dirty="0" smtClean="0">
                <a:latin typeface="华文楷体" pitchFamily="2" charset="-122"/>
                <a:ea typeface="华文楷体" pitchFamily="2" charset="-122"/>
              </a:rPr>
              <a:t>平凡解：当只剩单个元素时，本身就是解</a:t>
            </a:r>
            <a:endParaRPr lang="en-US" altLang="zh-CN" sz="2800" b="1" baseline="-25000" dirty="0">
              <a:latin typeface="华文楷体" pitchFamily="2" charset="-122"/>
              <a:ea typeface="华文楷体" pitchFamily="2" charset="-122"/>
            </a:endParaRPr>
          </a:p>
          <a:p>
            <a:pPr marL="271463" indent="-271463" algn="l">
              <a:lnSpc>
                <a:spcPct val="125000"/>
              </a:lnSpc>
              <a:buFont typeface="Arial" panose="020B0604020202020204" pitchFamily="34" charset="0"/>
              <a:buChar char="•"/>
            </a:pPr>
            <a:r>
              <a:rPr lang="en-US" altLang="zh-CN" sz="2800" b="1" dirty="0" err="1" smtClean="0">
                <a:latin typeface="华文楷体" pitchFamily="2" charset="-122"/>
                <a:ea typeface="华文楷体" pitchFamily="2" charset="-122"/>
              </a:rPr>
              <a:t>QuickSort</a:t>
            </a:r>
            <a:r>
              <a:rPr lang="zh-CN" altLang="en-US" sz="2800" b="1" dirty="0" smtClean="0">
                <a:latin typeface="华文楷体" pitchFamily="2" charset="-122"/>
                <a:ea typeface="华文楷体" pitchFamily="2" charset="-122"/>
              </a:rPr>
              <a:t>的难点在于“</a:t>
            </a:r>
            <a:r>
              <a:rPr lang="zh-CN" altLang="en-US" sz="2800" b="1" dirty="0" smtClean="0">
                <a:solidFill>
                  <a:srgbClr val="C00000"/>
                </a:solidFill>
                <a:latin typeface="华文楷体" pitchFamily="2" charset="-122"/>
                <a:ea typeface="华文楷体" pitchFamily="2" charset="-122"/>
              </a:rPr>
              <a:t>分”</a:t>
            </a:r>
            <a:r>
              <a:rPr lang="en-US" altLang="zh-CN" sz="2800" b="1" dirty="0" smtClean="0">
                <a:solidFill>
                  <a:srgbClr val="000000"/>
                </a:solidFill>
                <a:latin typeface="华文楷体" pitchFamily="2" charset="-122"/>
                <a:ea typeface="华文楷体" pitchFamily="2" charset="-122"/>
              </a:rPr>
              <a:t>[</a:t>
            </a:r>
            <a:r>
              <a:rPr lang="zh-CN" altLang="en-US" sz="2800" b="1" dirty="0" smtClean="0">
                <a:solidFill>
                  <a:srgbClr val="000000"/>
                </a:solidFill>
                <a:latin typeface="华文楷体" pitchFamily="2" charset="-122"/>
                <a:ea typeface="华文楷体" pitchFamily="2" charset="-122"/>
              </a:rPr>
              <a:t>归并排序</a:t>
            </a:r>
            <a:r>
              <a:rPr lang="en-US" altLang="zh-CN" sz="2800" b="1" dirty="0" smtClean="0">
                <a:solidFill>
                  <a:srgbClr val="000000"/>
                </a:solidFill>
                <a:latin typeface="华文楷体" pitchFamily="2" charset="-122"/>
                <a:ea typeface="华文楷体" pitchFamily="2" charset="-122"/>
              </a:rPr>
              <a:t>]</a:t>
            </a:r>
          </a:p>
        </p:txBody>
      </p:sp>
    </p:spTree>
    <p:extLst>
      <p:ext uri="{BB962C8B-B14F-4D97-AF65-F5344CB8AC3E}">
        <p14:creationId xmlns:p14="http://schemas.microsoft.com/office/powerpoint/2010/main" val="16854674"/>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03548" y="1160748"/>
            <a:ext cx="8273204" cy="2448272"/>
          </a:xfrm>
          <a:prstGeom prst="rect">
            <a:avLst/>
          </a:prstGeom>
        </p:spPr>
      </p:pic>
      <p:sp>
        <p:nvSpPr>
          <p:cNvPr id="4" name="文本框 3"/>
          <p:cNvSpPr txBox="1"/>
          <p:nvPr/>
        </p:nvSpPr>
        <p:spPr>
          <a:xfrm>
            <a:off x="575556" y="3960349"/>
            <a:ext cx="7992888" cy="1077218"/>
          </a:xfrm>
          <a:prstGeom prst="rect">
            <a:avLst/>
          </a:prstGeom>
          <a:noFill/>
        </p:spPr>
        <p:txBody>
          <a:bodyPr wrap="square" rtlCol="0">
            <a:spAutoFit/>
          </a:bodyPr>
          <a:lstStyle/>
          <a:p>
            <a:pPr algn="l"/>
            <a:r>
              <a:rPr lang="zh-CN" altLang="en-US" sz="3200" b="1" dirty="0" smtClean="0">
                <a:latin typeface="华文楷体" panose="02010600040101010101" pitchFamily="2" charset="-122"/>
                <a:ea typeface="华文楷体" panose="02010600040101010101" pitchFamily="2" charset="-122"/>
              </a:rPr>
              <a:t>以轴点为界，原序列的划分自然实现</a:t>
            </a:r>
            <a:endParaRPr lang="en-US" altLang="zh-CN" sz="3200" b="1" dirty="0" smtClean="0">
              <a:latin typeface="华文楷体" panose="02010600040101010101" pitchFamily="2" charset="-122"/>
              <a:ea typeface="华文楷体" panose="02010600040101010101" pitchFamily="2" charset="-122"/>
            </a:endParaRPr>
          </a:p>
          <a:p>
            <a:pPr algn="l"/>
            <a:r>
              <a:rPr lang="en-US" altLang="zh-CN" sz="3200" b="1" dirty="0" smtClean="0">
                <a:latin typeface="华文楷体" panose="02010600040101010101" pitchFamily="2" charset="-122"/>
                <a:ea typeface="华文楷体" panose="02010600040101010101" pitchFamily="2" charset="-122"/>
              </a:rPr>
              <a:t>[lo,  hi) = [lo, mi)+[mi]+(mi, hi]</a:t>
            </a:r>
            <a:endParaRPr lang="zh-CN" altLang="en-US" sz="3200" b="1" dirty="0">
              <a:latin typeface="华文楷体" panose="02010600040101010101" pitchFamily="2" charset="-122"/>
              <a:ea typeface="华文楷体" panose="02010600040101010101" pitchFamily="2" charset="-122"/>
            </a:endParaRPr>
          </a:p>
        </p:txBody>
      </p:sp>
      <p:sp>
        <p:nvSpPr>
          <p:cNvPr id="5" name="Text Box 12"/>
          <p:cNvSpPr txBox="1">
            <a:spLocks noChangeArrowheads="1"/>
          </p:cNvSpPr>
          <p:nvPr/>
        </p:nvSpPr>
        <p:spPr bwMode="auto">
          <a:xfrm>
            <a:off x="107504" y="251937"/>
            <a:ext cx="8136904" cy="584775"/>
          </a:xfrm>
          <a:prstGeom prst="rect">
            <a:avLst/>
          </a:prstGeom>
          <a:noFill/>
          <a:ln w="9525">
            <a:noFill/>
            <a:miter lim="800000"/>
            <a:headEnd/>
            <a:tailEnd/>
          </a:ln>
          <a:effectLst/>
        </p:spPr>
        <p:txBody>
          <a:bodyPr wrap="square">
            <a:spAutoFit/>
          </a:bodyPr>
          <a:lstStyle/>
          <a:p>
            <a:pPr marL="2243138" indent="-2243138" algn="l">
              <a:spcBef>
                <a:spcPct val="50000"/>
              </a:spcBef>
            </a:pPr>
            <a:r>
              <a:rPr lang="zh-CN" altLang="en-US" sz="3200" b="1" u="sng" dirty="0" smtClean="0">
                <a:solidFill>
                  <a:srgbClr val="FF0000"/>
                </a:solidFill>
                <a:latin typeface="华文楷体" pitchFamily="2" charset="-122"/>
                <a:ea typeface="华文楷体" pitchFamily="2" charset="-122"/>
              </a:rPr>
              <a:t>轴点</a:t>
            </a:r>
            <a:r>
              <a:rPr lang="en-US" altLang="zh-CN" sz="3200" b="1" u="sng" dirty="0" smtClean="0">
                <a:solidFill>
                  <a:srgbClr val="FF0000"/>
                </a:solidFill>
                <a:latin typeface="华文楷体" pitchFamily="2" charset="-122"/>
                <a:ea typeface="华文楷体" pitchFamily="2" charset="-122"/>
              </a:rPr>
              <a:t>(pivot)</a:t>
            </a:r>
            <a:endParaRPr lang="zh-CN" altLang="en-US" sz="28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3055585983"/>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2"/>
          <p:cNvSpPr txBox="1">
            <a:spLocks noChangeArrowheads="1"/>
          </p:cNvSpPr>
          <p:nvPr/>
        </p:nvSpPr>
        <p:spPr bwMode="auto">
          <a:xfrm>
            <a:off x="0" y="224644"/>
            <a:ext cx="8808822" cy="4199611"/>
          </a:xfrm>
          <a:prstGeom prst="rect">
            <a:avLst/>
          </a:prstGeom>
          <a:noFill/>
          <a:ln w="9525">
            <a:noFill/>
            <a:miter lim="800000"/>
            <a:headEnd/>
            <a:tailEnd/>
          </a:ln>
          <a:effectLst/>
        </p:spPr>
        <p:txBody>
          <a:bodyPr wrap="none">
            <a:spAutoFit/>
          </a:bodyPr>
          <a:lstStyle/>
          <a:p>
            <a:pPr algn="l">
              <a:lnSpc>
                <a:spcPct val="120000"/>
              </a:lnSpc>
            </a:pPr>
            <a:r>
              <a:rPr lang="en-US" altLang="zh-CN" sz="2800" b="1" dirty="0">
                <a:solidFill>
                  <a:srgbClr val="000000"/>
                </a:solidFill>
                <a:latin typeface="华文楷体" pitchFamily="2" charset="-122"/>
                <a:ea typeface="华文楷体" pitchFamily="2" charset="-122"/>
                <a:cs typeface="Times New Roman" pitchFamily="18" charset="0"/>
              </a:rPr>
              <a:t>void </a:t>
            </a:r>
            <a:r>
              <a:rPr lang="en-US" altLang="zh-CN" sz="2800" b="1" dirty="0" err="1">
                <a:solidFill>
                  <a:srgbClr val="000000"/>
                </a:solidFill>
                <a:latin typeface="华文楷体" pitchFamily="2" charset="-122"/>
                <a:ea typeface="华文楷体" pitchFamily="2" charset="-122"/>
                <a:cs typeface="Times New Roman" pitchFamily="18" charset="0"/>
              </a:rPr>
              <a:t>QSort</a:t>
            </a:r>
            <a:r>
              <a:rPr lang="en-US" altLang="zh-CN" sz="2800" b="1" dirty="0">
                <a:solidFill>
                  <a:srgbClr val="000000"/>
                </a:solidFill>
                <a:latin typeface="华文楷体" pitchFamily="2" charset="-122"/>
                <a:ea typeface="华文楷体" pitchFamily="2" charset="-122"/>
                <a:cs typeface="Times New Roman" pitchFamily="18" charset="0"/>
              </a:rPr>
              <a:t> (</a:t>
            </a:r>
            <a:r>
              <a:rPr lang="en-US" altLang="zh-CN" sz="2800" b="1" dirty="0" err="1">
                <a:solidFill>
                  <a:srgbClr val="000000"/>
                </a:solidFill>
                <a:latin typeface="华文楷体" pitchFamily="2" charset="-122"/>
                <a:ea typeface="华文楷体" pitchFamily="2" charset="-122"/>
                <a:cs typeface="Times New Roman" pitchFamily="18" charset="0"/>
              </a:rPr>
              <a:t>RedType</a:t>
            </a:r>
            <a:r>
              <a:rPr lang="en-US" altLang="zh-CN" sz="2800" b="1" dirty="0">
                <a:solidFill>
                  <a:srgbClr val="000000"/>
                </a:solidFill>
                <a:latin typeface="华文楷体" pitchFamily="2" charset="-122"/>
                <a:ea typeface="华文楷体" pitchFamily="2" charset="-122"/>
                <a:cs typeface="Times New Roman" pitchFamily="18" charset="0"/>
              </a:rPr>
              <a:t> &amp; R[],  </a:t>
            </a:r>
            <a:r>
              <a:rPr lang="en-US" altLang="zh-CN" sz="2800" b="1" dirty="0" err="1">
                <a:solidFill>
                  <a:srgbClr val="000000"/>
                </a:solidFill>
                <a:latin typeface="华文楷体" pitchFamily="2" charset="-122"/>
                <a:ea typeface="华文楷体" pitchFamily="2" charset="-122"/>
                <a:cs typeface="Times New Roman" pitchFamily="18" charset="0"/>
              </a:rPr>
              <a:t>int</a:t>
            </a:r>
            <a:r>
              <a:rPr lang="en-US" altLang="zh-CN" sz="2800" b="1" dirty="0">
                <a:solidFill>
                  <a:srgbClr val="000000"/>
                </a:solidFill>
                <a:latin typeface="华文楷体" pitchFamily="2" charset="-122"/>
                <a:ea typeface="华文楷体" pitchFamily="2" charset="-122"/>
                <a:cs typeface="Times New Roman" pitchFamily="18" charset="0"/>
              </a:rPr>
              <a:t> s,  </a:t>
            </a:r>
            <a:r>
              <a:rPr lang="en-US" altLang="zh-CN" sz="2800" b="1" dirty="0" err="1">
                <a:solidFill>
                  <a:srgbClr val="000000"/>
                </a:solidFill>
                <a:latin typeface="华文楷体" pitchFamily="2" charset="-122"/>
                <a:ea typeface="华文楷体" pitchFamily="2" charset="-122"/>
                <a:cs typeface="Times New Roman" pitchFamily="18" charset="0"/>
              </a:rPr>
              <a:t>int</a:t>
            </a:r>
            <a:r>
              <a:rPr lang="en-US" altLang="zh-CN" sz="2800" b="1" dirty="0">
                <a:solidFill>
                  <a:srgbClr val="000000"/>
                </a:solidFill>
                <a:latin typeface="华文楷体" pitchFamily="2" charset="-122"/>
                <a:ea typeface="华文楷体" pitchFamily="2" charset="-122"/>
                <a:cs typeface="Times New Roman" pitchFamily="18" charset="0"/>
              </a:rPr>
              <a:t>  t ) {</a:t>
            </a:r>
          </a:p>
          <a:p>
            <a:pPr algn="l">
              <a:lnSpc>
                <a:spcPct val="120000"/>
              </a:lnSpc>
            </a:pPr>
            <a:r>
              <a:rPr lang="en-US" altLang="zh-CN" sz="2800" b="1" dirty="0">
                <a:solidFill>
                  <a:srgbClr val="000000"/>
                </a:solidFill>
                <a:latin typeface="华文楷体" pitchFamily="2" charset="-122"/>
                <a:ea typeface="华文楷体" pitchFamily="2" charset="-122"/>
                <a:cs typeface="Times New Roman" pitchFamily="18" charset="0"/>
              </a:rPr>
              <a:t>  </a:t>
            </a:r>
            <a:r>
              <a:rPr lang="en-US" altLang="zh-CN" sz="2800" b="1" dirty="0" smtClean="0">
                <a:solidFill>
                  <a:srgbClr val="000000"/>
                </a:solidFill>
                <a:latin typeface="华文楷体" pitchFamily="2" charset="-122"/>
                <a:ea typeface="华文楷体" pitchFamily="2" charset="-122"/>
                <a:cs typeface="Times New Roman" pitchFamily="18" charset="0"/>
              </a:rPr>
              <a:t>  // </a:t>
            </a:r>
            <a:r>
              <a:rPr lang="zh-CN" altLang="en-US" sz="2800" b="1" dirty="0">
                <a:solidFill>
                  <a:srgbClr val="000000"/>
                </a:solidFill>
                <a:latin typeface="华文楷体" pitchFamily="2" charset="-122"/>
                <a:ea typeface="华文楷体" pitchFamily="2" charset="-122"/>
                <a:cs typeface="Times New Roman" pitchFamily="18" charset="0"/>
              </a:rPr>
              <a:t>对记录序列</a:t>
            </a:r>
            <a:r>
              <a:rPr lang="en-US" altLang="zh-CN" sz="2800" b="1" dirty="0">
                <a:solidFill>
                  <a:srgbClr val="000000"/>
                </a:solidFill>
                <a:latin typeface="华文楷体" pitchFamily="2" charset="-122"/>
                <a:ea typeface="华文楷体" pitchFamily="2" charset="-122"/>
                <a:cs typeface="Times New Roman" pitchFamily="18" charset="0"/>
              </a:rPr>
              <a:t>R[s..t]</a:t>
            </a:r>
            <a:r>
              <a:rPr lang="zh-CN" altLang="en-US" sz="2800" b="1" dirty="0">
                <a:solidFill>
                  <a:srgbClr val="000000"/>
                </a:solidFill>
                <a:latin typeface="华文楷体" pitchFamily="2" charset="-122"/>
                <a:ea typeface="华文楷体" pitchFamily="2" charset="-122"/>
                <a:cs typeface="Times New Roman" pitchFamily="18" charset="0"/>
              </a:rPr>
              <a:t>进行快速排序</a:t>
            </a:r>
          </a:p>
          <a:p>
            <a:pPr algn="l">
              <a:lnSpc>
                <a:spcPct val="120000"/>
              </a:lnSpc>
            </a:pPr>
            <a:r>
              <a:rPr lang="zh-CN" altLang="en-US" sz="2800" b="1" dirty="0">
                <a:solidFill>
                  <a:srgbClr val="000000"/>
                </a:solidFill>
                <a:latin typeface="华文楷体" pitchFamily="2" charset="-122"/>
                <a:ea typeface="华文楷体" pitchFamily="2" charset="-122"/>
                <a:cs typeface="Times New Roman" pitchFamily="18" charset="0"/>
              </a:rPr>
              <a:t>  </a:t>
            </a:r>
            <a:r>
              <a:rPr lang="zh-CN" altLang="en-US" sz="2800" b="1" dirty="0" smtClean="0">
                <a:solidFill>
                  <a:srgbClr val="000000"/>
                </a:solidFill>
                <a:latin typeface="华文楷体" pitchFamily="2" charset="-122"/>
                <a:ea typeface="华文楷体" pitchFamily="2" charset="-122"/>
                <a:cs typeface="Times New Roman" pitchFamily="18" charset="0"/>
              </a:rPr>
              <a:t>  </a:t>
            </a:r>
            <a:r>
              <a:rPr lang="en-US" altLang="zh-CN" sz="2800" b="1" dirty="0" smtClean="0">
                <a:solidFill>
                  <a:srgbClr val="000000"/>
                </a:solidFill>
                <a:latin typeface="华文楷体" pitchFamily="2" charset="-122"/>
                <a:ea typeface="华文楷体" pitchFamily="2" charset="-122"/>
                <a:cs typeface="Times New Roman" pitchFamily="18" charset="0"/>
              </a:rPr>
              <a:t>if </a:t>
            </a:r>
            <a:r>
              <a:rPr lang="en-US" altLang="zh-CN" sz="2800" b="1" dirty="0">
                <a:solidFill>
                  <a:srgbClr val="000000"/>
                </a:solidFill>
                <a:latin typeface="华文楷体" pitchFamily="2" charset="-122"/>
                <a:ea typeface="华文楷体" pitchFamily="2" charset="-122"/>
                <a:cs typeface="Times New Roman" pitchFamily="18" charset="0"/>
              </a:rPr>
              <a:t>(s &lt; t-1) {             // </a:t>
            </a:r>
            <a:r>
              <a:rPr lang="zh-CN" altLang="en-US" sz="2800" b="1" dirty="0">
                <a:solidFill>
                  <a:srgbClr val="000000"/>
                </a:solidFill>
                <a:latin typeface="华文楷体" pitchFamily="2" charset="-122"/>
                <a:ea typeface="华文楷体" pitchFamily="2" charset="-122"/>
                <a:cs typeface="Times New Roman" pitchFamily="18" charset="0"/>
              </a:rPr>
              <a:t>长度大于</a:t>
            </a:r>
            <a:r>
              <a:rPr lang="en-US" altLang="zh-CN" sz="2800" b="1" dirty="0" smtClean="0">
                <a:solidFill>
                  <a:srgbClr val="000000"/>
                </a:solidFill>
                <a:latin typeface="华文楷体" pitchFamily="2" charset="-122"/>
                <a:ea typeface="华文楷体" pitchFamily="2" charset="-122"/>
                <a:cs typeface="Times New Roman" pitchFamily="18" charset="0"/>
              </a:rPr>
              <a:t>1</a:t>
            </a:r>
          </a:p>
          <a:p>
            <a:pPr algn="l">
              <a:lnSpc>
                <a:spcPct val="120000"/>
              </a:lnSpc>
            </a:pPr>
            <a:r>
              <a:rPr lang="en-US" altLang="zh-CN" sz="2800" b="1" dirty="0" smtClean="0">
                <a:solidFill>
                  <a:srgbClr val="000000"/>
                </a:solidFill>
                <a:latin typeface="华文楷体" pitchFamily="2" charset="-122"/>
                <a:ea typeface="华文楷体" pitchFamily="2" charset="-122"/>
                <a:cs typeface="Times New Roman" pitchFamily="18" charset="0"/>
              </a:rPr>
              <a:t>        </a:t>
            </a:r>
            <a:r>
              <a:rPr lang="en-US" altLang="zh-CN" sz="2800" b="1" dirty="0" err="1" smtClean="0">
                <a:solidFill>
                  <a:srgbClr val="000000"/>
                </a:solidFill>
                <a:latin typeface="华文楷体" pitchFamily="2" charset="-122"/>
                <a:ea typeface="华文楷体" pitchFamily="2" charset="-122"/>
                <a:cs typeface="Times New Roman" pitchFamily="18" charset="0"/>
              </a:rPr>
              <a:t>pivotloc</a:t>
            </a:r>
            <a:r>
              <a:rPr lang="en-US" altLang="zh-CN" sz="2800" b="1" dirty="0" smtClean="0">
                <a:solidFill>
                  <a:srgbClr val="000000"/>
                </a:solidFill>
                <a:latin typeface="华文楷体" pitchFamily="2" charset="-122"/>
                <a:ea typeface="华文楷体" pitchFamily="2" charset="-122"/>
                <a:cs typeface="Times New Roman" pitchFamily="18" charset="0"/>
              </a:rPr>
              <a:t> = Partition(R, s, t); </a:t>
            </a:r>
            <a:r>
              <a:rPr lang="en-US" altLang="zh-CN" sz="2800" b="1" dirty="0" smtClean="0">
                <a:solidFill>
                  <a:srgbClr val="990000"/>
                </a:solidFill>
                <a:latin typeface="华文楷体" pitchFamily="2" charset="-122"/>
                <a:ea typeface="华文楷体" pitchFamily="2" charset="-122"/>
              </a:rPr>
              <a:t>// </a:t>
            </a:r>
            <a:r>
              <a:rPr lang="zh-CN" altLang="en-US" sz="2800" b="1" dirty="0" smtClean="0">
                <a:solidFill>
                  <a:srgbClr val="990000"/>
                </a:solidFill>
                <a:latin typeface="华文楷体" pitchFamily="2" charset="-122"/>
                <a:ea typeface="华文楷体" pitchFamily="2" charset="-122"/>
              </a:rPr>
              <a:t>对 </a:t>
            </a:r>
            <a:r>
              <a:rPr lang="en-US" altLang="zh-CN" sz="2800" b="1" dirty="0" smtClean="0">
                <a:solidFill>
                  <a:srgbClr val="990000"/>
                </a:solidFill>
                <a:latin typeface="华文楷体" pitchFamily="2" charset="-122"/>
                <a:ea typeface="华文楷体" pitchFamily="2" charset="-122"/>
              </a:rPr>
              <a:t>R[s..t] </a:t>
            </a:r>
            <a:r>
              <a:rPr lang="zh-CN" altLang="en-US" sz="2800" b="1" dirty="0" smtClean="0">
                <a:solidFill>
                  <a:srgbClr val="990000"/>
                </a:solidFill>
                <a:latin typeface="华文楷体" pitchFamily="2" charset="-122"/>
                <a:ea typeface="华文楷体" pitchFamily="2" charset="-122"/>
              </a:rPr>
              <a:t>进行一次划分</a:t>
            </a:r>
            <a:endParaRPr lang="en-US" altLang="zh-CN" sz="2800" b="1" dirty="0" smtClean="0">
              <a:solidFill>
                <a:srgbClr val="000000"/>
              </a:solidFill>
              <a:latin typeface="华文楷体" pitchFamily="2" charset="-122"/>
              <a:ea typeface="华文楷体" pitchFamily="2" charset="-122"/>
              <a:cs typeface="Times New Roman" pitchFamily="18" charset="0"/>
            </a:endParaRPr>
          </a:p>
          <a:p>
            <a:pPr algn="l">
              <a:lnSpc>
                <a:spcPct val="120000"/>
              </a:lnSpc>
            </a:pPr>
            <a:r>
              <a:rPr lang="en-US" altLang="zh-CN" sz="2800" b="1" dirty="0" smtClean="0">
                <a:solidFill>
                  <a:srgbClr val="000000"/>
                </a:solidFill>
                <a:latin typeface="华文楷体" pitchFamily="2" charset="-122"/>
                <a:ea typeface="华文楷体" pitchFamily="2" charset="-122"/>
                <a:cs typeface="Times New Roman" pitchFamily="18" charset="0"/>
              </a:rPr>
              <a:t>        </a:t>
            </a:r>
            <a:r>
              <a:rPr lang="en-US" altLang="zh-CN" sz="2800" b="1" dirty="0" err="1" smtClean="0">
                <a:solidFill>
                  <a:srgbClr val="000000"/>
                </a:solidFill>
                <a:latin typeface="华文楷体" pitchFamily="2" charset="-122"/>
                <a:ea typeface="华文楷体" pitchFamily="2" charset="-122"/>
                <a:cs typeface="Times New Roman" pitchFamily="18" charset="0"/>
              </a:rPr>
              <a:t>QSort</a:t>
            </a:r>
            <a:r>
              <a:rPr lang="en-US" altLang="zh-CN" sz="2800" b="1" dirty="0" smtClean="0">
                <a:solidFill>
                  <a:srgbClr val="000000"/>
                </a:solidFill>
                <a:latin typeface="华文楷体" pitchFamily="2" charset="-122"/>
                <a:ea typeface="华文楷体" pitchFamily="2" charset="-122"/>
                <a:cs typeface="Times New Roman" pitchFamily="18" charset="0"/>
              </a:rPr>
              <a:t>(R, s, pivotloc-1);  </a:t>
            </a:r>
            <a:r>
              <a:rPr lang="en-US" altLang="zh-CN" sz="2800" b="1" dirty="0" smtClean="0">
                <a:solidFill>
                  <a:srgbClr val="990000"/>
                </a:solidFill>
                <a:latin typeface="华文楷体" pitchFamily="2" charset="-122"/>
                <a:ea typeface="华文楷体" pitchFamily="2" charset="-122"/>
              </a:rPr>
              <a:t>// </a:t>
            </a:r>
            <a:r>
              <a:rPr lang="zh-CN" altLang="en-US" sz="2800" b="1" dirty="0" smtClean="0">
                <a:solidFill>
                  <a:srgbClr val="990000"/>
                </a:solidFill>
                <a:latin typeface="华文楷体" pitchFamily="2" charset="-122"/>
                <a:ea typeface="华文楷体" pitchFamily="2" charset="-122"/>
              </a:rPr>
              <a:t>对低子序列递归排序</a:t>
            </a:r>
            <a:endParaRPr lang="en-US" altLang="zh-CN" sz="2800" b="1" dirty="0" smtClean="0">
              <a:solidFill>
                <a:srgbClr val="000000"/>
              </a:solidFill>
              <a:latin typeface="华文楷体" pitchFamily="2" charset="-122"/>
              <a:ea typeface="华文楷体" pitchFamily="2" charset="-122"/>
              <a:cs typeface="Times New Roman" pitchFamily="18" charset="0"/>
            </a:endParaRPr>
          </a:p>
          <a:p>
            <a:pPr algn="l">
              <a:lnSpc>
                <a:spcPct val="120000"/>
              </a:lnSpc>
            </a:pPr>
            <a:r>
              <a:rPr lang="en-US" altLang="zh-CN" sz="2800" b="1" dirty="0" smtClean="0">
                <a:solidFill>
                  <a:srgbClr val="000000"/>
                </a:solidFill>
                <a:latin typeface="华文楷体" pitchFamily="2" charset="-122"/>
                <a:ea typeface="华文楷体" pitchFamily="2" charset="-122"/>
                <a:cs typeface="Times New Roman" pitchFamily="18" charset="0"/>
              </a:rPr>
              <a:t>        </a:t>
            </a:r>
            <a:r>
              <a:rPr lang="en-US" altLang="zh-CN" sz="2800" b="1" dirty="0" err="1" smtClean="0">
                <a:solidFill>
                  <a:srgbClr val="000000"/>
                </a:solidFill>
                <a:latin typeface="华文楷体" pitchFamily="2" charset="-122"/>
                <a:ea typeface="华文楷体" pitchFamily="2" charset="-122"/>
                <a:cs typeface="Times New Roman" pitchFamily="18" charset="0"/>
              </a:rPr>
              <a:t>QSort</a:t>
            </a:r>
            <a:r>
              <a:rPr lang="en-US" altLang="zh-CN" sz="2800" b="1" dirty="0" smtClean="0">
                <a:solidFill>
                  <a:srgbClr val="000000"/>
                </a:solidFill>
                <a:latin typeface="华文楷体" pitchFamily="2" charset="-122"/>
                <a:ea typeface="华文楷体" pitchFamily="2" charset="-122"/>
                <a:cs typeface="Times New Roman" pitchFamily="18" charset="0"/>
              </a:rPr>
              <a:t>(R, pivotloc+1, t); </a:t>
            </a:r>
            <a:r>
              <a:rPr lang="en-US" altLang="zh-CN" sz="2800" b="1" dirty="0" smtClean="0">
                <a:solidFill>
                  <a:srgbClr val="990000"/>
                </a:solidFill>
                <a:latin typeface="华文楷体" pitchFamily="2" charset="-122"/>
                <a:ea typeface="华文楷体" pitchFamily="2" charset="-122"/>
              </a:rPr>
              <a:t>// </a:t>
            </a:r>
            <a:r>
              <a:rPr lang="zh-CN" altLang="en-US" sz="2800" b="1" dirty="0" smtClean="0">
                <a:solidFill>
                  <a:srgbClr val="990000"/>
                </a:solidFill>
                <a:latin typeface="华文楷体" pitchFamily="2" charset="-122"/>
                <a:ea typeface="华文楷体" pitchFamily="2" charset="-122"/>
              </a:rPr>
              <a:t>对高子序列递归排序</a:t>
            </a:r>
            <a:endParaRPr lang="zh-CN" altLang="en-US" sz="2800" b="1" dirty="0" smtClean="0">
              <a:solidFill>
                <a:srgbClr val="000000"/>
              </a:solidFill>
              <a:latin typeface="华文楷体" pitchFamily="2" charset="-122"/>
              <a:ea typeface="华文楷体" pitchFamily="2" charset="-122"/>
              <a:cs typeface="Times New Roman" pitchFamily="18" charset="0"/>
            </a:endParaRPr>
          </a:p>
          <a:p>
            <a:pPr algn="l">
              <a:lnSpc>
                <a:spcPct val="120000"/>
              </a:lnSpc>
            </a:pPr>
            <a:r>
              <a:rPr lang="en-US" altLang="zh-CN" sz="2800" b="1" dirty="0" smtClean="0">
                <a:solidFill>
                  <a:srgbClr val="000000"/>
                </a:solidFill>
                <a:latin typeface="华文楷体" pitchFamily="2" charset="-122"/>
                <a:ea typeface="华文楷体" pitchFamily="2" charset="-122"/>
                <a:cs typeface="Times New Roman" pitchFamily="18" charset="0"/>
              </a:rPr>
              <a:t>    }</a:t>
            </a:r>
            <a:endParaRPr lang="en-US" altLang="zh-CN" sz="2800" b="1" dirty="0">
              <a:solidFill>
                <a:srgbClr val="000000"/>
              </a:solidFill>
              <a:latin typeface="华文楷体" pitchFamily="2" charset="-122"/>
              <a:ea typeface="华文楷体" pitchFamily="2" charset="-122"/>
              <a:cs typeface="Times New Roman" pitchFamily="18" charset="0"/>
            </a:endParaRPr>
          </a:p>
          <a:p>
            <a:pPr algn="l">
              <a:lnSpc>
                <a:spcPct val="120000"/>
              </a:lnSpc>
            </a:pPr>
            <a:r>
              <a:rPr lang="en-US" altLang="zh-CN" sz="2800" b="1" dirty="0">
                <a:solidFill>
                  <a:srgbClr val="000000"/>
                </a:solidFill>
                <a:latin typeface="华文楷体" pitchFamily="2" charset="-122"/>
                <a:ea typeface="华文楷体" pitchFamily="2" charset="-122"/>
                <a:cs typeface="Times New Roman" pitchFamily="18" charset="0"/>
              </a:rPr>
              <a:t>} // </a:t>
            </a:r>
            <a:r>
              <a:rPr lang="en-US" altLang="zh-CN" sz="2800" b="1" dirty="0" err="1">
                <a:solidFill>
                  <a:srgbClr val="000000"/>
                </a:solidFill>
                <a:latin typeface="华文楷体" pitchFamily="2" charset="-122"/>
                <a:ea typeface="华文楷体" pitchFamily="2" charset="-122"/>
                <a:cs typeface="Times New Roman" pitchFamily="18" charset="0"/>
              </a:rPr>
              <a:t>QSort</a:t>
            </a:r>
            <a:endParaRPr lang="en-US" altLang="zh-CN" sz="2800" b="1" dirty="0">
              <a:solidFill>
                <a:srgbClr val="000000"/>
              </a:solidFill>
              <a:latin typeface="华文楷体" pitchFamily="2" charset="-122"/>
              <a:ea typeface="华文楷体" pitchFamily="2" charset="-122"/>
              <a:cs typeface="Times New Roman" pitchFamily="18" charset="0"/>
            </a:endParaRPr>
          </a:p>
        </p:txBody>
      </p:sp>
      <p:sp>
        <p:nvSpPr>
          <p:cNvPr id="18" name="Text Box 2"/>
          <p:cNvSpPr txBox="1">
            <a:spLocks noChangeArrowheads="1"/>
          </p:cNvSpPr>
          <p:nvPr/>
        </p:nvSpPr>
        <p:spPr bwMode="auto">
          <a:xfrm>
            <a:off x="3815916" y="4041068"/>
            <a:ext cx="5328084" cy="2677656"/>
          </a:xfrm>
          <a:prstGeom prst="rect">
            <a:avLst/>
          </a:prstGeom>
          <a:noFill/>
          <a:ln w="9525">
            <a:noFill/>
            <a:miter lim="800000"/>
            <a:headEnd/>
            <a:tailEnd/>
          </a:ln>
          <a:effectLst/>
        </p:spPr>
        <p:txBody>
          <a:bodyPr wrap="square">
            <a:spAutoFit/>
          </a:bodyPr>
          <a:lstStyle/>
          <a:p>
            <a:pPr algn="l">
              <a:lnSpc>
                <a:spcPct val="150000"/>
              </a:lnSpc>
            </a:pPr>
            <a:r>
              <a:rPr lang="en-US" altLang="zh-CN" sz="2800" b="1" dirty="0">
                <a:solidFill>
                  <a:srgbClr val="000000"/>
                </a:solidFill>
                <a:latin typeface="华文楷体" pitchFamily="2" charset="-122"/>
                <a:ea typeface="华文楷体" pitchFamily="2" charset="-122"/>
              </a:rPr>
              <a:t>void </a:t>
            </a:r>
            <a:r>
              <a:rPr lang="en-US" altLang="zh-CN" sz="2800" b="1" dirty="0" err="1">
                <a:solidFill>
                  <a:srgbClr val="000000"/>
                </a:solidFill>
                <a:latin typeface="华文楷体" pitchFamily="2" charset="-122"/>
                <a:ea typeface="华文楷体" pitchFamily="2" charset="-122"/>
              </a:rPr>
              <a:t>QuickSort</a:t>
            </a:r>
            <a:r>
              <a:rPr lang="en-US" altLang="zh-CN" sz="2800" b="1" dirty="0">
                <a:solidFill>
                  <a:srgbClr val="000000"/>
                </a:solidFill>
                <a:latin typeface="华文楷体" pitchFamily="2" charset="-122"/>
                <a:ea typeface="华文楷体" pitchFamily="2" charset="-122"/>
              </a:rPr>
              <a:t>( </a:t>
            </a:r>
            <a:r>
              <a:rPr lang="en-US" altLang="zh-CN" sz="2800" b="1" dirty="0" err="1">
                <a:solidFill>
                  <a:srgbClr val="000000"/>
                </a:solidFill>
                <a:latin typeface="华文楷体" pitchFamily="2" charset="-122"/>
                <a:ea typeface="华文楷体" pitchFamily="2" charset="-122"/>
              </a:rPr>
              <a:t>SqList</a:t>
            </a:r>
            <a:r>
              <a:rPr lang="en-US" altLang="zh-CN" sz="2800" b="1" dirty="0">
                <a:solidFill>
                  <a:srgbClr val="000000"/>
                </a:solidFill>
                <a:latin typeface="华文楷体" pitchFamily="2" charset="-122"/>
                <a:ea typeface="华文楷体" pitchFamily="2" charset="-122"/>
              </a:rPr>
              <a:t> &amp; L) {</a:t>
            </a:r>
          </a:p>
          <a:p>
            <a:pPr algn="l">
              <a:lnSpc>
                <a:spcPct val="150000"/>
              </a:lnSpc>
            </a:pPr>
            <a:r>
              <a:rPr lang="en-US" altLang="zh-CN" sz="2800" b="1" dirty="0">
                <a:solidFill>
                  <a:srgbClr val="000000"/>
                </a:solidFill>
                <a:latin typeface="华文楷体" pitchFamily="2" charset="-122"/>
                <a:ea typeface="华文楷体" pitchFamily="2" charset="-122"/>
              </a:rPr>
              <a:t>   </a:t>
            </a:r>
            <a:r>
              <a:rPr lang="en-US" altLang="zh-CN" sz="2800" b="1" dirty="0" smtClean="0">
                <a:solidFill>
                  <a:srgbClr val="000000"/>
                </a:solidFill>
                <a:latin typeface="华文楷体" pitchFamily="2" charset="-122"/>
                <a:ea typeface="华文楷体" pitchFamily="2" charset="-122"/>
              </a:rPr>
              <a:t>   // </a:t>
            </a:r>
            <a:r>
              <a:rPr lang="zh-CN" altLang="en-US" sz="2800" b="1" dirty="0">
                <a:solidFill>
                  <a:srgbClr val="000000"/>
                </a:solidFill>
                <a:latin typeface="华文楷体" pitchFamily="2" charset="-122"/>
                <a:ea typeface="华文楷体" pitchFamily="2" charset="-122"/>
              </a:rPr>
              <a:t>对顺序表进行快速排序</a:t>
            </a:r>
          </a:p>
          <a:p>
            <a:pPr algn="l">
              <a:lnSpc>
                <a:spcPct val="150000"/>
              </a:lnSpc>
            </a:pPr>
            <a:r>
              <a:rPr lang="zh-CN" altLang="en-US" sz="2800" b="1" dirty="0">
                <a:solidFill>
                  <a:srgbClr val="000000"/>
                </a:solidFill>
                <a:latin typeface="华文楷体" pitchFamily="2" charset="-122"/>
                <a:ea typeface="华文楷体" pitchFamily="2" charset="-122"/>
              </a:rPr>
              <a:t>     </a:t>
            </a:r>
            <a:r>
              <a:rPr lang="zh-CN" altLang="en-US" sz="2800" b="1" dirty="0" smtClean="0">
                <a:solidFill>
                  <a:srgbClr val="000000"/>
                </a:solidFill>
                <a:latin typeface="华文楷体" pitchFamily="2" charset="-122"/>
                <a:ea typeface="华文楷体" pitchFamily="2" charset="-122"/>
              </a:rPr>
              <a:t>  </a:t>
            </a:r>
            <a:r>
              <a:rPr lang="en-US" altLang="zh-CN" sz="2800" b="1" dirty="0" err="1" smtClean="0">
                <a:solidFill>
                  <a:srgbClr val="000000"/>
                </a:solidFill>
                <a:latin typeface="华文楷体" pitchFamily="2" charset="-122"/>
                <a:ea typeface="华文楷体" pitchFamily="2" charset="-122"/>
              </a:rPr>
              <a:t>QSort</a:t>
            </a:r>
            <a:r>
              <a:rPr lang="en-US" altLang="zh-CN" sz="2800" b="1" dirty="0" smtClean="0">
                <a:solidFill>
                  <a:srgbClr val="000000"/>
                </a:solidFill>
                <a:latin typeface="华文楷体" pitchFamily="2" charset="-122"/>
                <a:ea typeface="华文楷体" pitchFamily="2" charset="-122"/>
              </a:rPr>
              <a:t>(</a:t>
            </a:r>
            <a:r>
              <a:rPr lang="en-US" altLang="zh-CN" sz="2800" b="1" dirty="0" err="1" smtClean="0">
                <a:solidFill>
                  <a:srgbClr val="000000"/>
                </a:solidFill>
                <a:latin typeface="华文楷体" pitchFamily="2" charset="-122"/>
                <a:ea typeface="华文楷体" pitchFamily="2" charset="-122"/>
              </a:rPr>
              <a:t>L.r</a:t>
            </a:r>
            <a:r>
              <a:rPr lang="en-US" altLang="zh-CN" sz="2800" b="1" dirty="0">
                <a:solidFill>
                  <a:srgbClr val="000000"/>
                </a:solidFill>
                <a:latin typeface="华文楷体" pitchFamily="2" charset="-122"/>
                <a:ea typeface="华文楷体" pitchFamily="2" charset="-122"/>
              </a:rPr>
              <a:t>, 1, </a:t>
            </a:r>
            <a:r>
              <a:rPr lang="en-US" altLang="zh-CN" sz="2800" b="1" dirty="0" err="1">
                <a:solidFill>
                  <a:srgbClr val="000000"/>
                </a:solidFill>
                <a:latin typeface="华文楷体" pitchFamily="2" charset="-122"/>
                <a:ea typeface="华文楷体" pitchFamily="2" charset="-122"/>
              </a:rPr>
              <a:t>L.length</a:t>
            </a:r>
            <a:r>
              <a:rPr lang="en-US" altLang="zh-CN" sz="2800" b="1" dirty="0">
                <a:solidFill>
                  <a:srgbClr val="000000"/>
                </a:solidFill>
                <a:latin typeface="华文楷体" pitchFamily="2" charset="-122"/>
                <a:ea typeface="华文楷体" pitchFamily="2" charset="-122"/>
              </a:rPr>
              <a:t>);</a:t>
            </a:r>
          </a:p>
          <a:p>
            <a:pPr algn="l">
              <a:lnSpc>
                <a:spcPct val="150000"/>
              </a:lnSpc>
            </a:pPr>
            <a:r>
              <a:rPr lang="en-US" altLang="zh-CN" sz="2800" b="1" dirty="0">
                <a:solidFill>
                  <a:srgbClr val="000000"/>
                </a:solidFill>
                <a:latin typeface="华文楷体" pitchFamily="2" charset="-122"/>
                <a:ea typeface="华文楷体" pitchFamily="2" charset="-122"/>
              </a:rPr>
              <a:t>} // </a:t>
            </a:r>
            <a:r>
              <a:rPr lang="en-US" altLang="zh-CN" sz="2800" b="1" dirty="0" err="1">
                <a:solidFill>
                  <a:srgbClr val="000000"/>
                </a:solidFill>
                <a:latin typeface="华文楷体" pitchFamily="2" charset="-122"/>
                <a:ea typeface="华文楷体" pitchFamily="2" charset="-122"/>
              </a:rPr>
              <a:t>QuickSort</a:t>
            </a:r>
            <a:endParaRPr lang="en-US" altLang="zh-CN" sz="2800" b="1" dirty="0">
              <a:solidFill>
                <a:srgbClr val="000000"/>
              </a:solidFill>
              <a:latin typeface="华文楷体" pitchFamily="2" charset="-122"/>
              <a:ea typeface="华文楷体" pitchFamily="2" charset="-122"/>
            </a:endParaRPr>
          </a:p>
        </p:txBody>
      </p:sp>
      <p:sp>
        <p:nvSpPr>
          <p:cNvPr id="2" name="矩形 1"/>
          <p:cNvSpPr/>
          <p:nvPr/>
        </p:nvSpPr>
        <p:spPr bwMode="auto">
          <a:xfrm>
            <a:off x="0" y="1844824"/>
            <a:ext cx="9144000" cy="504056"/>
          </a:xfrm>
          <a:prstGeom prst="rect">
            <a:avLst/>
          </a:prstGeom>
          <a:solidFill>
            <a:schemeClr val="accent1">
              <a:alpha val="31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Tree>
    <p:extLst>
      <p:ext uri="{BB962C8B-B14F-4D97-AF65-F5344CB8AC3E}">
        <p14:creationId xmlns:p14="http://schemas.microsoft.com/office/powerpoint/2010/main" val="2073127807"/>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0" y="296652"/>
            <a:ext cx="9144000" cy="2831544"/>
          </a:xfrm>
          <a:prstGeom prst="rect">
            <a:avLst/>
          </a:prstGeom>
          <a:noFill/>
        </p:spPr>
        <p:txBody>
          <a:bodyPr wrap="square" rtlCol="0">
            <a:spAutoFit/>
          </a:bodyPr>
          <a:lstStyle/>
          <a:p>
            <a:pPr marL="457200" indent="-457200" algn="l">
              <a:buFont typeface="Wingdings" panose="05000000000000000000" pitchFamily="2" charset="2"/>
              <a:buChar char="l"/>
            </a:pP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坏消息：在原始序列中，轴点未必存在</a:t>
            </a:r>
            <a:endPar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algn="l">
              <a:spcBef>
                <a:spcPts val="600"/>
              </a:spcBef>
            </a:pPr>
            <a:r>
              <a:rPr lang="en-US" altLang="zh-CN"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 </a:t>
            </a:r>
            <a:r>
              <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    derangement: </a:t>
            </a:r>
          </a:p>
          <a:p>
            <a:pPr algn="l">
              <a:spcBef>
                <a:spcPts val="600"/>
              </a:spcBef>
            </a:pPr>
            <a:r>
              <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    </a:t>
            </a: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特别地，在有序序列中，所有元素皆为轴点；</a:t>
            </a:r>
            <a:endPar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algn="l"/>
            <a:endParaRPr lang="en-US" altLang="zh-CN"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457200" indent="-457200" algn="l">
              <a:buFont typeface="Wingdings" panose="05000000000000000000" pitchFamily="2" charset="2"/>
              <a:buChar char="l"/>
            </a:pP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快速排序：就是将所有元素逐个转换为轴点的过程</a:t>
            </a:r>
            <a:endPar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457200" indent="-457200" algn="l">
              <a:buFont typeface="Wingdings" panose="05000000000000000000" pitchFamily="2" charset="2"/>
              <a:buChar char="l"/>
            </a:pP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问题： 如何交换？效率如何？</a:t>
            </a:r>
            <a:endParaRPr lang="en-US" altLang="zh-CN"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16437449"/>
      </p:ext>
    </p:extLst>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188640"/>
            <a:ext cx="8100392" cy="646331"/>
          </a:xfrm>
          <a:prstGeom prst="rect">
            <a:avLst/>
          </a:prstGeom>
          <a:noFill/>
          <a:ln w="9525">
            <a:noFill/>
            <a:miter lim="800000"/>
            <a:headEnd/>
            <a:tailEnd/>
          </a:ln>
          <a:effectLst/>
        </p:spPr>
        <p:txBody>
          <a:bodyPr wrap="square">
            <a:spAutoFit/>
          </a:bodyPr>
          <a:lstStyle/>
          <a:p>
            <a:pPr algn="l"/>
            <a:r>
              <a:rPr lang="zh-CN" altLang="en-US" sz="3600" b="1" dirty="0" smtClean="0">
                <a:solidFill>
                  <a:srgbClr val="800000"/>
                </a:solidFill>
                <a:latin typeface="华文琥珀" pitchFamily="2" charset="-122"/>
                <a:ea typeface="华文琥珀" pitchFamily="2" charset="-122"/>
              </a:rPr>
              <a:t>快速排序</a:t>
            </a:r>
            <a:r>
              <a:rPr lang="en-US" altLang="zh-CN" sz="3600" b="1" dirty="0" smtClean="0">
                <a:solidFill>
                  <a:srgbClr val="800000"/>
                </a:solidFill>
                <a:latin typeface="华文琥珀" pitchFamily="2" charset="-122"/>
                <a:ea typeface="华文琥珀" pitchFamily="2" charset="-122"/>
              </a:rPr>
              <a:t>─</a:t>
            </a:r>
            <a:r>
              <a:rPr lang="en-US" altLang="zh-CN" sz="3600" dirty="0" smtClean="0"/>
              <a:t>C. A. R. Hoare(1962</a:t>
            </a:r>
            <a:r>
              <a:rPr lang="zh-CN" altLang="en-US" sz="3600" dirty="0" smtClean="0"/>
              <a:t>年</a:t>
            </a:r>
            <a:r>
              <a:rPr lang="en-US" altLang="zh-CN" sz="3600" dirty="0" smtClean="0"/>
              <a:t>)</a:t>
            </a:r>
            <a:endParaRPr lang="zh-CN" altLang="en-US" sz="3600" b="1" dirty="0">
              <a:solidFill>
                <a:srgbClr val="800000"/>
              </a:solidFill>
              <a:latin typeface="华文琥珀" pitchFamily="2" charset="-122"/>
              <a:ea typeface="华文琥珀" pitchFamily="2" charset="-122"/>
            </a:endParaRPr>
          </a:p>
        </p:txBody>
      </p:sp>
      <p:sp>
        <p:nvSpPr>
          <p:cNvPr id="6" name="矩形 5"/>
          <p:cNvSpPr/>
          <p:nvPr/>
        </p:nvSpPr>
        <p:spPr bwMode="auto">
          <a:xfrm>
            <a:off x="647564" y="1304764"/>
            <a:ext cx="7668852" cy="432048"/>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grpSp>
        <p:nvGrpSpPr>
          <p:cNvPr id="16" name="组合 15"/>
          <p:cNvGrpSpPr/>
          <p:nvPr/>
        </p:nvGrpSpPr>
        <p:grpSpPr>
          <a:xfrm>
            <a:off x="539552" y="1736812"/>
            <a:ext cx="576064" cy="765376"/>
            <a:chOff x="431540" y="1988840"/>
            <a:chExt cx="576064" cy="765376"/>
          </a:xfrm>
        </p:grpSpPr>
        <p:sp>
          <p:nvSpPr>
            <p:cNvPr id="7" name="TextBox 6"/>
            <p:cNvSpPr txBox="1"/>
            <p:nvPr/>
          </p:nvSpPr>
          <p:spPr>
            <a:xfrm>
              <a:off x="431540" y="2384884"/>
              <a:ext cx="576064" cy="369332"/>
            </a:xfrm>
            <a:prstGeom prst="rect">
              <a:avLst/>
            </a:prstGeom>
            <a:noFill/>
          </p:spPr>
          <p:txBody>
            <a:bodyPr wrap="square" lIns="0" tIns="0" rIns="0" bIns="0" rtlCol="0">
              <a:spAutoFit/>
            </a:bodyPr>
            <a:lstStyle/>
            <a:p>
              <a:r>
                <a:rPr lang="en-US" altLang="zh-CN" sz="2400" dirty="0" smtClean="0"/>
                <a:t>low</a:t>
              </a:r>
              <a:endParaRPr lang="zh-CN" altLang="en-US" sz="2400" dirty="0"/>
            </a:p>
          </p:txBody>
        </p:sp>
        <p:cxnSp>
          <p:nvCxnSpPr>
            <p:cNvPr id="10" name="直接箭头连接符 9"/>
            <p:cNvCxnSpPr/>
            <p:nvPr/>
          </p:nvCxnSpPr>
          <p:spPr bwMode="auto">
            <a:xfrm flipV="1">
              <a:off x="683568" y="1988840"/>
              <a:ext cx="0" cy="3960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23" name="组合 22"/>
          <p:cNvGrpSpPr/>
          <p:nvPr/>
        </p:nvGrpSpPr>
        <p:grpSpPr>
          <a:xfrm>
            <a:off x="7812360" y="512676"/>
            <a:ext cx="576064" cy="792088"/>
            <a:chOff x="7812360" y="512676"/>
            <a:chExt cx="576064" cy="792088"/>
          </a:xfrm>
        </p:grpSpPr>
        <p:sp>
          <p:nvSpPr>
            <p:cNvPr id="8" name="TextBox 7"/>
            <p:cNvSpPr txBox="1"/>
            <p:nvPr/>
          </p:nvSpPr>
          <p:spPr>
            <a:xfrm>
              <a:off x="7812360" y="512676"/>
              <a:ext cx="576064" cy="369332"/>
            </a:xfrm>
            <a:prstGeom prst="rect">
              <a:avLst/>
            </a:prstGeom>
            <a:noFill/>
          </p:spPr>
          <p:txBody>
            <a:bodyPr wrap="square" lIns="0" tIns="0" rIns="0" bIns="0" rtlCol="0">
              <a:spAutoFit/>
            </a:bodyPr>
            <a:lstStyle/>
            <a:p>
              <a:r>
                <a:rPr lang="en-US" altLang="zh-CN" sz="2400" dirty="0" smtClean="0"/>
                <a:t>high</a:t>
              </a:r>
              <a:endParaRPr lang="zh-CN" altLang="en-US" sz="2400" dirty="0"/>
            </a:p>
          </p:txBody>
        </p:sp>
        <p:cxnSp>
          <p:nvCxnSpPr>
            <p:cNvPr id="18" name="直接箭头连接符 17"/>
            <p:cNvCxnSpPr>
              <a:stCxn id="8" idx="2"/>
            </p:cNvCxnSpPr>
            <p:nvPr/>
          </p:nvCxnSpPr>
          <p:spPr bwMode="auto">
            <a:xfrm>
              <a:off x="8100392" y="882008"/>
              <a:ext cx="0" cy="4227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28" name="组合 27"/>
          <p:cNvGrpSpPr/>
          <p:nvPr/>
        </p:nvGrpSpPr>
        <p:grpSpPr>
          <a:xfrm>
            <a:off x="3131840" y="3681028"/>
            <a:ext cx="576064" cy="693368"/>
            <a:chOff x="431540" y="2204864"/>
            <a:chExt cx="576064" cy="693368"/>
          </a:xfrm>
        </p:grpSpPr>
        <p:sp>
          <p:nvSpPr>
            <p:cNvPr id="29" name="TextBox 28"/>
            <p:cNvSpPr txBox="1"/>
            <p:nvPr/>
          </p:nvSpPr>
          <p:spPr>
            <a:xfrm>
              <a:off x="431540" y="2528900"/>
              <a:ext cx="576064" cy="369332"/>
            </a:xfrm>
            <a:prstGeom prst="rect">
              <a:avLst/>
            </a:prstGeom>
            <a:noFill/>
          </p:spPr>
          <p:txBody>
            <a:bodyPr wrap="square" lIns="0" tIns="0" rIns="0" bIns="0" rtlCol="0">
              <a:spAutoFit/>
            </a:bodyPr>
            <a:lstStyle/>
            <a:p>
              <a:r>
                <a:rPr lang="en-US" altLang="zh-CN" sz="2400" dirty="0" smtClean="0"/>
                <a:t>low</a:t>
              </a:r>
              <a:endParaRPr lang="zh-CN" altLang="en-US" sz="2400" dirty="0"/>
            </a:p>
          </p:txBody>
        </p:sp>
        <p:cxnSp>
          <p:nvCxnSpPr>
            <p:cNvPr id="30" name="直接箭头连接符 29"/>
            <p:cNvCxnSpPr/>
            <p:nvPr/>
          </p:nvCxnSpPr>
          <p:spPr bwMode="auto">
            <a:xfrm flipV="1">
              <a:off x="683568" y="2204864"/>
              <a:ext cx="0" cy="3960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31" name="组合 30"/>
          <p:cNvGrpSpPr/>
          <p:nvPr/>
        </p:nvGrpSpPr>
        <p:grpSpPr>
          <a:xfrm>
            <a:off x="5400092" y="2483604"/>
            <a:ext cx="576064" cy="792088"/>
            <a:chOff x="7848365" y="575392"/>
            <a:chExt cx="576064" cy="792088"/>
          </a:xfrm>
        </p:grpSpPr>
        <p:sp>
          <p:nvSpPr>
            <p:cNvPr id="32" name="TextBox 31"/>
            <p:cNvSpPr txBox="1"/>
            <p:nvPr/>
          </p:nvSpPr>
          <p:spPr>
            <a:xfrm>
              <a:off x="7848365" y="575392"/>
              <a:ext cx="576064" cy="369332"/>
            </a:xfrm>
            <a:prstGeom prst="rect">
              <a:avLst/>
            </a:prstGeom>
            <a:noFill/>
          </p:spPr>
          <p:txBody>
            <a:bodyPr wrap="square" lIns="0" tIns="0" rIns="0" bIns="0" rtlCol="0">
              <a:spAutoFit/>
            </a:bodyPr>
            <a:lstStyle/>
            <a:p>
              <a:r>
                <a:rPr lang="en-US" altLang="zh-CN" sz="2400" dirty="0" smtClean="0"/>
                <a:t>high</a:t>
              </a:r>
              <a:endParaRPr lang="zh-CN" altLang="en-US" sz="2400" dirty="0"/>
            </a:p>
          </p:txBody>
        </p:sp>
        <p:cxnSp>
          <p:nvCxnSpPr>
            <p:cNvPr id="33" name="直接箭头连接符 32"/>
            <p:cNvCxnSpPr>
              <a:stCxn id="32" idx="2"/>
            </p:cNvCxnSpPr>
            <p:nvPr/>
          </p:nvCxnSpPr>
          <p:spPr bwMode="auto">
            <a:xfrm>
              <a:off x="8136397" y="944724"/>
              <a:ext cx="0" cy="4227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aphicFrame>
        <p:nvGraphicFramePr>
          <p:cNvPr id="34" name="表格 33"/>
          <p:cNvGraphicFramePr>
            <a:graphicFrameLocks noGrp="1"/>
          </p:cNvGraphicFramePr>
          <p:nvPr/>
        </p:nvGraphicFramePr>
        <p:xfrm>
          <a:off x="791581" y="5255912"/>
          <a:ext cx="7452828" cy="457200"/>
        </p:xfrm>
        <a:graphic>
          <a:graphicData uri="http://schemas.openxmlformats.org/drawingml/2006/table">
            <a:tbl>
              <a:tblPr firstRow="1" bandRow="1">
                <a:tableStyleId>{5C22544A-7EE6-4342-B048-85BDC9FD1C3A}</a:tableStyleId>
              </a:tblPr>
              <a:tblGrid>
                <a:gridCol w="2995395"/>
                <a:gridCol w="392254"/>
                <a:gridCol w="4065179"/>
              </a:tblGrid>
              <a:tr h="405336">
                <a:tc>
                  <a:txBody>
                    <a:bodyPr/>
                    <a:lstStyle/>
                    <a:p>
                      <a:pPr marL="0" algn="ctr" defTabSz="914400" rtl="0" eaLnBrk="1" latinLnBrk="0" hangingPunct="1"/>
                      <a:r>
                        <a:rPr lang="en-US" altLang="zh-CN" sz="2400" b="0" kern="1200" dirty="0" smtClean="0">
                          <a:solidFill>
                            <a:srgbClr val="000000"/>
                          </a:solidFill>
                          <a:latin typeface="Times New Roman" pitchFamily="18" charset="0"/>
                          <a:ea typeface="+mn-ea"/>
                          <a:cs typeface="Times New Roman" pitchFamily="18" charset="0"/>
                        </a:rPr>
                        <a:t>L&lt;=pivot</a:t>
                      </a:r>
                      <a:endParaRPr lang="zh-CN" altLang="en-US" sz="2400" b="0" kern="1200" dirty="0" smtClean="0">
                        <a:solidFill>
                          <a:srgbClr val="000000"/>
                        </a:solidFill>
                        <a:latin typeface="Times New Roman" pitchFamily="18" charset="0"/>
                        <a:ea typeface="+mn-ea"/>
                        <a:cs typeface="Times New Roman" pitchFamily="18" charset="0"/>
                      </a:endParaRPr>
                    </a:p>
                  </a:txBody>
                  <a:tcPr>
                    <a:solidFill>
                      <a:schemeClr val="bg1">
                        <a:lumMod val="85000"/>
                      </a:schemeClr>
                    </a:solidFill>
                  </a:tcPr>
                </a:tc>
                <a:tc>
                  <a:txBody>
                    <a:bodyPr/>
                    <a:lstStyle/>
                    <a:p>
                      <a:pPr algn="ctr"/>
                      <a:endParaRPr lang="zh-CN" altLang="en-US" dirty="0">
                        <a:solidFill>
                          <a:srgbClr val="000000"/>
                        </a:solidFill>
                      </a:endParaRPr>
                    </a:p>
                  </a:txBody>
                  <a:tcPr>
                    <a:solidFill>
                      <a:schemeClr val="bg1"/>
                    </a:solidFill>
                  </a:tcPr>
                </a:tc>
                <a:tc>
                  <a:txBody>
                    <a:bodyPr/>
                    <a:lstStyle/>
                    <a:p>
                      <a:pPr algn="ctr"/>
                      <a:r>
                        <a:rPr lang="en-US" altLang="zh-CN" sz="2400" b="0" dirty="0" smtClean="0">
                          <a:solidFill>
                            <a:srgbClr val="000000"/>
                          </a:solidFill>
                          <a:latin typeface="Times New Roman" pitchFamily="18" charset="0"/>
                          <a:cs typeface="Times New Roman" pitchFamily="18" charset="0"/>
                        </a:rPr>
                        <a:t>Pivot&lt;=G</a:t>
                      </a:r>
                      <a:endParaRPr lang="zh-CN" altLang="en-US" sz="2400" b="0" dirty="0">
                        <a:solidFill>
                          <a:srgbClr val="000000"/>
                        </a:solidFill>
                        <a:latin typeface="Times New Roman" pitchFamily="18" charset="0"/>
                        <a:cs typeface="Times New Roman" pitchFamily="18" charset="0"/>
                      </a:endParaRPr>
                    </a:p>
                  </a:txBody>
                  <a:tcPr>
                    <a:solidFill>
                      <a:schemeClr val="bg1">
                        <a:lumMod val="85000"/>
                      </a:schemeClr>
                    </a:solidFill>
                  </a:tcPr>
                </a:tc>
              </a:tr>
            </a:tbl>
          </a:graphicData>
        </a:graphic>
      </p:graphicFrame>
      <p:grpSp>
        <p:nvGrpSpPr>
          <p:cNvPr id="35" name="组合 34"/>
          <p:cNvGrpSpPr/>
          <p:nvPr/>
        </p:nvGrpSpPr>
        <p:grpSpPr>
          <a:xfrm>
            <a:off x="3743908" y="5687960"/>
            <a:ext cx="576064" cy="693368"/>
            <a:chOff x="431540" y="2204864"/>
            <a:chExt cx="576064" cy="693368"/>
          </a:xfrm>
        </p:grpSpPr>
        <p:sp>
          <p:nvSpPr>
            <p:cNvPr id="36" name="TextBox 35"/>
            <p:cNvSpPr txBox="1"/>
            <p:nvPr/>
          </p:nvSpPr>
          <p:spPr>
            <a:xfrm>
              <a:off x="431540" y="2528900"/>
              <a:ext cx="576064" cy="369332"/>
            </a:xfrm>
            <a:prstGeom prst="rect">
              <a:avLst/>
            </a:prstGeom>
            <a:noFill/>
          </p:spPr>
          <p:txBody>
            <a:bodyPr wrap="square" lIns="0" tIns="0" rIns="0" bIns="0" rtlCol="0">
              <a:spAutoFit/>
            </a:bodyPr>
            <a:lstStyle/>
            <a:p>
              <a:r>
                <a:rPr lang="en-US" altLang="zh-CN" sz="2400" dirty="0" smtClean="0"/>
                <a:t>low</a:t>
              </a:r>
              <a:endParaRPr lang="zh-CN" altLang="en-US" sz="2400" dirty="0"/>
            </a:p>
          </p:txBody>
        </p:sp>
        <p:cxnSp>
          <p:nvCxnSpPr>
            <p:cNvPr id="37" name="直接箭头连接符 36"/>
            <p:cNvCxnSpPr/>
            <p:nvPr/>
          </p:nvCxnSpPr>
          <p:spPr bwMode="auto">
            <a:xfrm flipV="1">
              <a:off x="683568" y="2204864"/>
              <a:ext cx="0" cy="3960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38" name="组合 37"/>
          <p:cNvGrpSpPr/>
          <p:nvPr/>
        </p:nvGrpSpPr>
        <p:grpSpPr>
          <a:xfrm>
            <a:off x="3707904" y="4437112"/>
            <a:ext cx="576064" cy="792088"/>
            <a:chOff x="7812360" y="512676"/>
            <a:chExt cx="576064" cy="792088"/>
          </a:xfrm>
        </p:grpSpPr>
        <p:sp>
          <p:nvSpPr>
            <p:cNvPr id="39" name="TextBox 38"/>
            <p:cNvSpPr txBox="1"/>
            <p:nvPr/>
          </p:nvSpPr>
          <p:spPr>
            <a:xfrm>
              <a:off x="7812360" y="512676"/>
              <a:ext cx="576064" cy="369332"/>
            </a:xfrm>
            <a:prstGeom prst="rect">
              <a:avLst/>
            </a:prstGeom>
            <a:noFill/>
          </p:spPr>
          <p:txBody>
            <a:bodyPr wrap="square" lIns="0" tIns="0" rIns="0" bIns="0" rtlCol="0">
              <a:spAutoFit/>
            </a:bodyPr>
            <a:lstStyle/>
            <a:p>
              <a:r>
                <a:rPr lang="en-US" altLang="zh-CN" sz="2400" dirty="0" smtClean="0"/>
                <a:t>high</a:t>
              </a:r>
              <a:endParaRPr lang="zh-CN" altLang="en-US" sz="2400" dirty="0"/>
            </a:p>
          </p:txBody>
        </p:sp>
        <p:cxnSp>
          <p:nvCxnSpPr>
            <p:cNvPr id="40" name="直接箭头连接符 39"/>
            <p:cNvCxnSpPr>
              <a:stCxn id="39" idx="2"/>
            </p:cNvCxnSpPr>
            <p:nvPr/>
          </p:nvCxnSpPr>
          <p:spPr bwMode="auto">
            <a:xfrm>
              <a:off x="8100392" y="882008"/>
              <a:ext cx="0" cy="4227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42" name="TextBox 41"/>
          <p:cNvSpPr txBox="1"/>
          <p:nvPr/>
        </p:nvSpPr>
        <p:spPr>
          <a:xfrm>
            <a:off x="647564" y="908720"/>
            <a:ext cx="360040" cy="369332"/>
          </a:xfrm>
          <a:prstGeom prst="rect">
            <a:avLst/>
          </a:prstGeom>
          <a:noFill/>
          <a:ln>
            <a:solidFill>
              <a:schemeClr val="tx1"/>
            </a:solidFill>
          </a:ln>
        </p:spPr>
        <p:txBody>
          <a:bodyPr wrap="square" lIns="0" tIns="0" rIns="0" bIns="0" rtlCol="0">
            <a:spAutoFit/>
          </a:bodyPr>
          <a:lstStyle/>
          <a:p>
            <a:r>
              <a:rPr lang="en-US" altLang="zh-CN" sz="2400" dirty="0" smtClean="0"/>
              <a:t>m</a:t>
            </a:r>
            <a:endParaRPr lang="zh-CN" altLang="en-US" sz="2400" dirty="0"/>
          </a:p>
        </p:txBody>
      </p:sp>
      <p:sp>
        <p:nvSpPr>
          <p:cNvPr id="43" name="TextBox 42"/>
          <p:cNvSpPr txBox="1"/>
          <p:nvPr/>
        </p:nvSpPr>
        <p:spPr>
          <a:xfrm>
            <a:off x="3779912" y="5291916"/>
            <a:ext cx="396044" cy="369332"/>
          </a:xfrm>
          <a:prstGeom prst="rect">
            <a:avLst/>
          </a:prstGeom>
          <a:noFill/>
          <a:ln>
            <a:solidFill>
              <a:schemeClr val="tx1"/>
            </a:solidFill>
          </a:ln>
        </p:spPr>
        <p:txBody>
          <a:bodyPr wrap="square" lIns="0" tIns="0" rIns="0" bIns="0" rtlCol="0">
            <a:spAutoFit/>
          </a:bodyPr>
          <a:lstStyle/>
          <a:p>
            <a:r>
              <a:rPr lang="en-US" altLang="zh-CN" sz="2400" dirty="0" smtClean="0"/>
              <a:t>M</a:t>
            </a:r>
          </a:p>
        </p:txBody>
      </p:sp>
      <p:sp>
        <p:nvSpPr>
          <p:cNvPr id="44" name="TextBox 43"/>
          <p:cNvSpPr txBox="1"/>
          <p:nvPr/>
        </p:nvSpPr>
        <p:spPr>
          <a:xfrm>
            <a:off x="863588" y="3284984"/>
            <a:ext cx="2484276" cy="369332"/>
          </a:xfrm>
          <a:prstGeom prst="rect">
            <a:avLst/>
          </a:prstGeom>
          <a:solidFill>
            <a:schemeClr val="bg1">
              <a:lumMod val="85000"/>
            </a:schemeClr>
          </a:solidFill>
          <a:ln>
            <a:solidFill>
              <a:schemeClr val="tx1"/>
            </a:solidFill>
          </a:ln>
        </p:spPr>
        <p:txBody>
          <a:bodyPr wrap="square" lIns="0" tIns="0" rIns="0" bIns="0" rtlCol="0">
            <a:spAutoFit/>
          </a:bodyPr>
          <a:lstStyle/>
          <a:p>
            <a:r>
              <a:rPr lang="en-US" altLang="zh-CN" sz="2400" dirty="0" smtClean="0"/>
              <a:t>L&lt;=pivot</a:t>
            </a:r>
            <a:endParaRPr lang="zh-CN" altLang="en-US" sz="2400" dirty="0"/>
          </a:p>
        </p:txBody>
      </p:sp>
      <p:sp>
        <p:nvSpPr>
          <p:cNvPr id="45" name="TextBox 44"/>
          <p:cNvSpPr txBox="1"/>
          <p:nvPr/>
        </p:nvSpPr>
        <p:spPr>
          <a:xfrm>
            <a:off x="5724128" y="3284984"/>
            <a:ext cx="2484276" cy="369332"/>
          </a:xfrm>
          <a:prstGeom prst="rect">
            <a:avLst/>
          </a:prstGeom>
          <a:solidFill>
            <a:schemeClr val="bg1">
              <a:lumMod val="85000"/>
            </a:schemeClr>
          </a:solidFill>
          <a:ln>
            <a:solidFill>
              <a:schemeClr val="tx1"/>
            </a:solidFill>
          </a:ln>
        </p:spPr>
        <p:txBody>
          <a:bodyPr wrap="square" lIns="0" tIns="0" rIns="0" bIns="0" rtlCol="0">
            <a:spAutoFit/>
          </a:bodyPr>
          <a:lstStyle/>
          <a:p>
            <a:r>
              <a:rPr lang="en-US" altLang="zh-CN" sz="2400" dirty="0" smtClean="0"/>
              <a:t>Pivot&lt;=G</a:t>
            </a:r>
            <a:endParaRPr lang="zh-CN" altLang="en-US" sz="2400" dirty="0"/>
          </a:p>
        </p:txBody>
      </p:sp>
      <p:sp>
        <p:nvSpPr>
          <p:cNvPr id="46" name="TextBox 45"/>
          <p:cNvSpPr txBox="1"/>
          <p:nvPr/>
        </p:nvSpPr>
        <p:spPr>
          <a:xfrm>
            <a:off x="3311860" y="3284984"/>
            <a:ext cx="2484276" cy="369332"/>
          </a:xfrm>
          <a:prstGeom prst="rect">
            <a:avLst/>
          </a:prstGeom>
          <a:solidFill>
            <a:schemeClr val="bg1">
              <a:lumMod val="50000"/>
            </a:schemeClr>
          </a:solidFill>
          <a:ln>
            <a:solidFill>
              <a:schemeClr val="tx1"/>
            </a:solidFill>
          </a:ln>
        </p:spPr>
        <p:txBody>
          <a:bodyPr wrap="square" lIns="0" tIns="0" rIns="0" bIns="0" rtlCol="0">
            <a:spAutoFit/>
          </a:bodyPr>
          <a:lstStyle/>
          <a:p>
            <a:r>
              <a:rPr lang="en-US" altLang="zh-CN" sz="2400" dirty="0" smtClean="0">
                <a:solidFill>
                  <a:schemeClr val="bg1"/>
                </a:solidFill>
              </a:rPr>
              <a:t>U</a:t>
            </a:r>
            <a:endParaRPr lang="zh-CN" altLang="en-US" sz="2400" dirty="0">
              <a:solidFill>
                <a:schemeClr val="bg1"/>
              </a:solidFill>
            </a:endParaRPr>
          </a:p>
        </p:txBody>
      </p:sp>
    </p:spTree>
    <p:extLst>
      <p:ext uri="{BB962C8B-B14F-4D97-AF65-F5344CB8AC3E}">
        <p14:creationId xmlns:p14="http://schemas.microsoft.com/office/powerpoint/2010/main" val="7101750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hold" grpId="0" nodeType="clickEffect">
                                  <p:stCondLst>
                                    <p:cond delay="0"/>
                                  </p:stCondLst>
                                  <p:childTnLst>
                                    <p:animClr clrSpc="rgb" dir="cw">
                                      <p:cBhvr override="childStyle">
                                        <p:cTn id="6" dur="250" autoRev="1" fill="hold"/>
                                        <p:tgtEl>
                                          <p:spTgt spid="42"/>
                                        </p:tgtEl>
                                        <p:attrNameLst>
                                          <p:attrName>style.color</p:attrName>
                                        </p:attrNameLst>
                                      </p:cBhvr>
                                      <p:to>
                                        <a:schemeClr val="bg1"/>
                                      </p:to>
                                    </p:animClr>
                                    <p:animClr clrSpc="rgb" dir="cw">
                                      <p:cBhvr>
                                        <p:cTn id="7" dur="250" autoRev="1" fill="hold"/>
                                        <p:tgtEl>
                                          <p:spTgt spid="42"/>
                                        </p:tgtEl>
                                        <p:attrNameLst>
                                          <p:attrName>fillcolor</p:attrName>
                                        </p:attrNameLst>
                                      </p:cBhvr>
                                      <p:to>
                                        <a:schemeClr val="bg1"/>
                                      </p:to>
                                    </p:animClr>
                                    <p:set>
                                      <p:cBhvr>
                                        <p:cTn id="8" dur="250" autoRev="1" fill="hold"/>
                                        <p:tgtEl>
                                          <p:spTgt spid="42"/>
                                        </p:tgtEl>
                                        <p:attrNameLst>
                                          <p:attrName>fill.type</p:attrName>
                                        </p:attrNameLst>
                                      </p:cBhvr>
                                      <p:to>
                                        <p:strVal val="solid"/>
                                      </p:to>
                                    </p:set>
                                    <p:set>
                                      <p:cBhvr>
                                        <p:cTn id="9" dur="250" autoRev="1" fill="hold"/>
                                        <p:tgtEl>
                                          <p:spTgt spid="42"/>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35" presetClass="emph" presetSubtype="0" fill="hold" nodeType="clickEffect">
                                  <p:stCondLst>
                                    <p:cond delay="0"/>
                                  </p:stCondLst>
                                  <p:childTnLst>
                                    <p:anim calcmode="discrete" valueType="str">
                                      <p:cBhvr>
                                        <p:cTn id="13"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14" fill="hold">
                            <p:stCondLst>
                              <p:cond delay="1000"/>
                            </p:stCondLst>
                            <p:childTnLst>
                              <p:par>
                                <p:cTn id="15" presetID="35" presetClass="emph" presetSubtype="0" fill="hold" nodeType="afterEffect">
                                  <p:stCondLst>
                                    <p:cond delay="0"/>
                                  </p:stCondLst>
                                  <p:childTnLst>
                                    <p:anim calcmode="discrete" valueType="str">
                                      <p:cBhvr>
                                        <p:cTn id="16" dur="1000" fill="hold"/>
                                        <p:tgtEl>
                                          <p:spTgt spid="23"/>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27" presetClass="emph" presetSubtype="0" fill="hold" grpId="0" nodeType="clickEffect">
                                  <p:stCondLst>
                                    <p:cond delay="0"/>
                                  </p:stCondLst>
                                  <p:childTnLst>
                                    <p:animClr clrSpc="rgb" dir="cw">
                                      <p:cBhvr override="childStyle">
                                        <p:cTn id="20" dur="250" autoRev="1" fill="hold"/>
                                        <p:tgtEl>
                                          <p:spTgt spid="44"/>
                                        </p:tgtEl>
                                        <p:attrNameLst>
                                          <p:attrName>style.color</p:attrName>
                                        </p:attrNameLst>
                                      </p:cBhvr>
                                      <p:to>
                                        <a:schemeClr val="bg1"/>
                                      </p:to>
                                    </p:animClr>
                                    <p:animClr clrSpc="rgb" dir="cw">
                                      <p:cBhvr>
                                        <p:cTn id="21" dur="250" autoRev="1" fill="hold"/>
                                        <p:tgtEl>
                                          <p:spTgt spid="44"/>
                                        </p:tgtEl>
                                        <p:attrNameLst>
                                          <p:attrName>fillcolor</p:attrName>
                                        </p:attrNameLst>
                                      </p:cBhvr>
                                      <p:to>
                                        <a:schemeClr val="bg1"/>
                                      </p:to>
                                    </p:animClr>
                                    <p:set>
                                      <p:cBhvr>
                                        <p:cTn id="22" dur="250" autoRev="1" fill="hold"/>
                                        <p:tgtEl>
                                          <p:spTgt spid="44"/>
                                        </p:tgtEl>
                                        <p:attrNameLst>
                                          <p:attrName>fill.type</p:attrName>
                                        </p:attrNameLst>
                                      </p:cBhvr>
                                      <p:to>
                                        <p:strVal val="solid"/>
                                      </p:to>
                                    </p:set>
                                    <p:set>
                                      <p:cBhvr>
                                        <p:cTn id="23" dur="250" autoRev="1" fill="hold"/>
                                        <p:tgtEl>
                                          <p:spTgt spid="44"/>
                                        </p:tgtEl>
                                        <p:attrNameLst>
                                          <p:attrName>fill.on</p:attrName>
                                        </p:attrNameLst>
                                      </p:cBhvr>
                                      <p:to>
                                        <p:strVal val="true"/>
                                      </p:to>
                                    </p:set>
                                  </p:childTnLst>
                                </p:cTn>
                              </p:par>
                            </p:childTnLst>
                          </p:cTn>
                        </p:par>
                        <p:par>
                          <p:cTn id="24" fill="hold">
                            <p:stCondLst>
                              <p:cond delay="500"/>
                            </p:stCondLst>
                            <p:childTnLst>
                              <p:par>
                                <p:cTn id="25" presetID="27" presetClass="emph" presetSubtype="0" fill="hold" grpId="0" nodeType="afterEffect">
                                  <p:stCondLst>
                                    <p:cond delay="0"/>
                                  </p:stCondLst>
                                  <p:childTnLst>
                                    <p:animClr clrSpc="rgb" dir="cw">
                                      <p:cBhvr override="childStyle">
                                        <p:cTn id="26" dur="250" autoRev="1" fill="hold"/>
                                        <p:tgtEl>
                                          <p:spTgt spid="45"/>
                                        </p:tgtEl>
                                        <p:attrNameLst>
                                          <p:attrName>style.color</p:attrName>
                                        </p:attrNameLst>
                                      </p:cBhvr>
                                      <p:to>
                                        <a:schemeClr val="bg1"/>
                                      </p:to>
                                    </p:animClr>
                                    <p:animClr clrSpc="rgb" dir="cw">
                                      <p:cBhvr>
                                        <p:cTn id="27" dur="250" autoRev="1" fill="hold"/>
                                        <p:tgtEl>
                                          <p:spTgt spid="45"/>
                                        </p:tgtEl>
                                        <p:attrNameLst>
                                          <p:attrName>fillcolor</p:attrName>
                                        </p:attrNameLst>
                                      </p:cBhvr>
                                      <p:to>
                                        <a:schemeClr val="bg1"/>
                                      </p:to>
                                    </p:animClr>
                                    <p:set>
                                      <p:cBhvr>
                                        <p:cTn id="28" dur="250" autoRev="1" fill="hold"/>
                                        <p:tgtEl>
                                          <p:spTgt spid="45"/>
                                        </p:tgtEl>
                                        <p:attrNameLst>
                                          <p:attrName>fill.type</p:attrName>
                                        </p:attrNameLst>
                                      </p:cBhvr>
                                      <p:to>
                                        <p:strVal val="solid"/>
                                      </p:to>
                                    </p:set>
                                    <p:set>
                                      <p:cBhvr>
                                        <p:cTn id="29" dur="250" autoRev="1" fill="hold"/>
                                        <p:tgtEl>
                                          <p:spTgt spid="45"/>
                                        </p:tgtEl>
                                        <p:attrNameLst>
                                          <p:attrName>fill.on</p:attrName>
                                        </p:attrNameLst>
                                      </p:cBhvr>
                                      <p:to>
                                        <p:strVal val="true"/>
                                      </p:to>
                                    </p:set>
                                  </p:childTnLst>
                                </p:cTn>
                              </p:par>
                            </p:childTnLst>
                          </p:cTn>
                        </p:par>
                        <p:par>
                          <p:cTn id="30" fill="hold">
                            <p:stCondLst>
                              <p:cond delay="1000"/>
                            </p:stCondLst>
                            <p:childTnLst>
                              <p:par>
                                <p:cTn id="31" presetID="27" presetClass="emph" presetSubtype="0" fill="hold" grpId="0" nodeType="afterEffect">
                                  <p:stCondLst>
                                    <p:cond delay="0"/>
                                  </p:stCondLst>
                                  <p:childTnLst>
                                    <p:animClr clrSpc="rgb" dir="cw">
                                      <p:cBhvr override="childStyle">
                                        <p:cTn id="32" dur="250" autoRev="1" fill="hold"/>
                                        <p:tgtEl>
                                          <p:spTgt spid="46"/>
                                        </p:tgtEl>
                                        <p:attrNameLst>
                                          <p:attrName>style.color</p:attrName>
                                        </p:attrNameLst>
                                      </p:cBhvr>
                                      <p:to>
                                        <a:schemeClr val="bg1"/>
                                      </p:to>
                                    </p:animClr>
                                    <p:animClr clrSpc="rgb" dir="cw">
                                      <p:cBhvr>
                                        <p:cTn id="33" dur="250" autoRev="1" fill="hold"/>
                                        <p:tgtEl>
                                          <p:spTgt spid="46"/>
                                        </p:tgtEl>
                                        <p:attrNameLst>
                                          <p:attrName>fillcolor</p:attrName>
                                        </p:attrNameLst>
                                      </p:cBhvr>
                                      <p:to>
                                        <a:schemeClr val="bg1"/>
                                      </p:to>
                                    </p:animClr>
                                    <p:set>
                                      <p:cBhvr>
                                        <p:cTn id="34" dur="250" autoRev="1" fill="hold"/>
                                        <p:tgtEl>
                                          <p:spTgt spid="46"/>
                                        </p:tgtEl>
                                        <p:attrNameLst>
                                          <p:attrName>fill.type</p:attrName>
                                        </p:attrNameLst>
                                      </p:cBhvr>
                                      <p:to>
                                        <p:strVal val="solid"/>
                                      </p:to>
                                    </p:set>
                                    <p:set>
                                      <p:cBhvr>
                                        <p:cTn id="35" dur="250" autoRev="1" fill="hold"/>
                                        <p:tgtEl>
                                          <p:spTgt spid="46"/>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35" presetClass="emph" presetSubtype="0" fill="hold" nodeType="clickEffect">
                                  <p:stCondLst>
                                    <p:cond delay="0"/>
                                  </p:stCondLst>
                                  <p:childTnLst>
                                    <p:anim calcmode="discrete" valueType="str">
                                      <p:cBhvr>
                                        <p:cTn id="39" dur="1000" fill="hold"/>
                                        <p:tgtEl>
                                          <p:spTgt spid="28"/>
                                        </p:tgtEl>
                                        <p:attrNameLst>
                                          <p:attrName>style.visibility</p:attrName>
                                        </p:attrNameLst>
                                      </p:cBhvr>
                                      <p:tavLst>
                                        <p:tav tm="0">
                                          <p:val>
                                            <p:strVal val="hidden"/>
                                          </p:val>
                                        </p:tav>
                                        <p:tav tm="50000">
                                          <p:val>
                                            <p:strVal val="visible"/>
                                          </p:val>
                                        </p:tav>
                                      </p:tavLst>
                                    </p:anim>
                                  </p:childTnLst>
                                </p:cTn>
                              </p:par>
                            </p:childTnLst>
                          </p:cTn>
                        </p:par>
                        <p:par>
                          <p:cTn id="40" fill="hold">
                            <p:stCondLst>
                              <p:cond delay="1000"/>
                            </p:stCondLst>
                            <p:childTnLst>
                              <p:par>
                                <p:cTn id="41" presetID="35" presetClass="emph" presetSubtype="0" fill="hold" nodeType="afterEffect">
                                  <p:stCondLst>
                                    <p:cond delay="0"/>
                                  </p:stCondLst>
                                  <p:childTnLst>
                                    <p:anim calcmode="discrete" valueType="str">
                                      <p:cBhvr>
                                        <p:cTn id="42" dur="1000" fill="hold"/>
                                        <p:tgtEl>
                                          <p:spTgt spid="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5" grpId="0" animBg="1"/>
      <p:bldP spid="4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07" name="Object 3"/>
          <p:cNvGraphicFramePr>
            <a:graphicFrameLocks noChangeAspect="1"/>
          </p:cNvGraphicFramePr>
          <p:nvPr/>
        </p:nvGraphicFramePr>
        <p:xfrm>
          <a:off x="719844" y="2244080"/>
          <a:ext cx="7848600" cy="838200"/>
        </p:xfrm>
        <a:graphic>
          <a:graphicData uri="http://schemas.openxmlformats.org/presentationml/2006/ole">
            <mc:AlternateContent xmlns:mc="http://schemas.openxmlformats.org/markup-compatibility/2006">
              <mc:Choice xmlns:v="urn:schemas-microsoft-com:vml" Requires="v">
                <p:oleObj spid="_x0000_s406589" name="Document" r:id="rId4" imgW="7481880" imgH="749520" progId="Word.Document.8">
                  <p:embed/>
                </p:oleObj>
              </mc:Choice>
              <mc:Fallback>
                <p:oleObj name="Document" r:id="rId4" imgW="7481880" imgH="74952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844" y="2244080"/>
                        <a:ext cx="7848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3908" name="Line 4"/>
          <p:cNvSpPr>
            <a:spLocks noChangeShapeType="1"/>
          </p:cNvSpPr>
          <p:nvPr/>
        </p:nvSpPr>
        <p:spPr bwMode="auto">
          <a:xfrm>
            <a:off x="1100844" y="1634480"/>
            <a:ext cx="0" cy="609600"/>
          </a:xfrm>
          <a:prstGeom prst="line">
            <a:avLst/>
          </a:prstGeom>
          <a:noFill/>
          <a:ln w="9525">
            <a:solidFill>
              <a:srgbClr val="003366"/>
            </a:solidFill>
            <a:round/>
            <a:headEnd/>
            <a:tailEnd type="triangle" w="med" len="med"/>
          </a:ln>
          <a:effectLst/>
        </p:spPr>
        <p:txBody>
          <a:bodyPr wrap="none" anchor="ctr"/>
          <a:lstStyle/>
          <a:p>
            <a:endParaRPr lang="zh-CN" altLang="en-US"/>
          </a:p>
        </p:txBody>
      </p:sp>
      <p:sp>
        <p:nvSpPr>
          <p:cNvPr id="123909" name="Line 5"/>
          <p:cNvSpPr>
            <a:spLocks noChangeShapeType="1"/>
          </p:cNvSpPr>
          <p:nvPr/>
        </p:nvSpPr>
        <p:spPr bwMode="auto">
          <a:xfrm>
            <a:off x="7806444" y="1634480"/>
            <a:ext cx="0" cy="609600"/>
          </a:xfrm>
          <a:prstGeom prst="line">
            <a:avLst/>
          </a:prstGeom>
          <a:noFill/>
          <a:ln w="9525">
            <a:solidFill>
              <a:srgbClr val="003366"/>
            </a:solidFill>
            <a:round/>
            <a:headEnd/>
            <a:tailEnd type="triangle" w="med" len="med"/>
          </a:ln>
          <a:effectLst/>
        </p:spPr>
        <p:txBody>
          <a:bodyPr wrap="none" anchor="ctr"/>
          <a:lstStyle/>
          <a:p>
            <a:endParaRPr lang="zh-CN" altLang="en-US"/>
          </a:p>
        </p:txBody>
      </p:sp>
      <p:sp>
        <p:nvSpPr>
          <p:cNvPr id="123910" name="Text Box 6"/>
          <p:cNvSpPr txBox="1">
            <a:spLocks noChangeArrowheads="1"/>
          </p:cNvSpPr>
          <p:nvPr/>
        </p:nvSpPr>
        <p:spPr bwMode="auto">
          <a:xfrm>
            <a:off x="1138944" y="1424930"/>
            <a:ext cx="342900" cy="579438"/>
          </a:xfrm>
          <a:prstGeom prst="rect">
            <a:avLst/>
          </a:prstGeom>
          <a:noFill/>
          <a:ln w="9525">
            <a:noFill/>
            <a:miter lim="800000"/>
            <a:headEnd/>
            <a:tailEnd/>
          </a:ln>
          <a:effectLst/>
        </p:spPr>
        <p:txBody>
          <a:bodyPr wrap="none">
            <a:spAutoFit/>
          </a:bodyPr>
          <a:lstStyle/>
          <a:p>
            <a:pPr algn="l"/>
            <a:r>
              <a:rPr lang="en-US" altLang="zh-CN" sz="3200">
                <a:solidFill>
                  <a:srgbClr val="003366"/>
                </a:solidFill>
              </a:rPr>
              <a:t>s</a:t>
            </a:r>
            <a:endParaRPr lang="en-US" altLang="zh-CN" sz="3200"/>
          </a:p>
        </p:txBody>
      </p:sp>
      <p:sp>
        <p:nvSpPr>
          <p:cNvPr id="123911" name="Text Box 7"/>
          <p:cNvSpPr txBox="1">
            <a:spLocks noChangeArrowheads="1"/>
          </p:cNvSpPr>
          <p:nvPr/>
        </p:nvSpPr>
        <p:spPr bwMode="auto">
          <a:xfrm>
            <a:off x="7890582" y="1482080"/>
            <a:ext cx="296862" cy="579438"/>
          </a:xfrm>
          <a:prstGeom prst="rect">
            <a:avLst/>
          </a:prstGeom>
          <a:noFill/>
          <a:ln w="9525">
            <a:noFill/>
            <a:miter lim="800000"/>
            <a:headEnd/>
            <a:tailEnd/>
          </a:ln>
          <a:effectLst/>
        </p:spPr>
        <p:txBody>
          <a:bodyPr wrap="none">
            <a:spAutoFit/>
          </a:bodyPr>
          <a:lstStyle/>
          <a:p>
            <a:pPr algn="l"/>
            <a:r>
              <a:rPr lang="en-US" altLang="zh-CN" sz="3200">
                <a:solidFill>
                  <a:srgbClr val="003366"/>
                </a:solidFill>
              </a:rPr>
              <a:t>t</a:t>
            </a:r>
            <a:endParaRPr lang="en-US" altLang="zh-CN" sz="3200"/>
          </a:p>
        </p:txBody>
      </p:sp>
      <p:sp>
        <p:nvSpPr>
          <p:cNvPr id="123912" name="Line 8"/>
          <p:cNvSpPr>
            <a:spLocks noChangeShapeType="1"/>
          </p:cNvSpPr>
          <p:nvPr/>
        </p:nvSpPr>
        <p:spPr bwMode="auto">
          <a:xfrm flipV="1">
            <a:off x="1177044" y="2929880"/>
            <a:ext cx="0" cy="6096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123913" name="Text Box 9"/>
          <p:cNvSpPr txBox="1">
            <a:spLocks noChangeArrowheads="1"/>
          </p:cNvSpPr>
          <p:nvPr/>
        </p:nvSpPr>
        <p:spPr bwMode="auto">
          <a:xfrm>
            <a:off x="665869" y="3455343"/>
            <a:ext cx="7397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006600"/>
                </a:solidFill>
              </a:rPr>
              <a:t>low</a:t>
            </a:r>
            <a:endParaRPr lang="en-US" altLang="zh-CN" sz="2800"/>
          </a:p>
        </p:txBody>
      </p:sp>
      <p:sp>
        <p:nvSpPr>
          <p:cNvPr id="123914" name="Line 10"/>
          <p:cNvSpPr>
            <a:spLocks noChangeShapeType="1"/>
          </p:cNvSpPr>
          <p:nvPr/>
        </p:nvSpPr>
        <p:spPr bwMode="auto">
          <a:xfrm flipV="1">
            <a:off x="7958844" y="2929880"/>
            <a:ext cx="0" cy="609600"/>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23915" name="Text Box 11"/>
          <p:cNvSpPr txBox="1">
            <a:spLocks noChangeArrowheads="1"/>
          </p:cNvSpPr>
          <p:nvPr/>
        </p:nvSpPr>
        <p:spPr bwMode="auto">
          <a:xfrm>
            <a:off x="7600069" y="3455343"/>
            <a:ext cx="8921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800000"/>
                </a:solidFill>
              </a:rPr>
              <a:t>high</a:t>
            </a:r>
            <a:endParaRPr lang="en-US" altLang="zh-CN" sz="2800"/>
          </a:p>
        </p:txBody>
      </p:sp>
      <p:sp>
        <p:nvSpPr>
          <p:cNvPr id="123916" name="Text Box 12"/>
          <p:cNvSpPr txBox="1">
            <a:spLocks noChangeArrowheads="1"/>
          </p:cNvSpPr>
          <p:nvPr/>
        </p:nvSpPr>
        <p:spPr bwMode="auto">
          <a:xfrm>
            <a:off x="1691680" y="440668"/>
            <a:ext cx="3962400" cy="584775"/>
          </a:xfrm>
          <a:prstGeom prst="rect">
            <a:avLst/>
          </a:prstGeom>
          <a:noFill/>
          <a:ln w="9525">
            <a:noFill/>
            <a:miter lim="800000"/>
            <a:headEnd/>
            <a:tailEnd/>
          </a:ln>
          <a:effectLst/>
        </p:spPr>
        <p:txBody>
          <a:bodyPr>
            <a:spAutoFit/>
          </a:bodyPr>
          <a:lstStyle/>
          <a:p>
            <a:pPr algn="l">
              <a:spcBef>
                <a:spcPct val="50000"/>
              </a:spcBef>
            </a:pPr>
            <a:r>
              <a:rPr lang="zh-CN" altLang="en-US" sz="3200" b="1" dirty="0">
                <a:solidFill>
                  <a:srgbClr val="FF0000"/>
                </a:solidFill>
                <a:latin typeface="华文楷体" pitchFamily="2" charset="-122"/>
                <a:ea typeface="华文楷体" pitchFamily="2" charset="-122"/>
              </a:rPr>
              <a:t>设 </a:t>
            </a:r>
            <a:r>
              <a:rPr lang="en-US" altLang="zh-CN" sz="3200" b="1" dirty="0">
                <a:solidFill>
                  <a:srgbClr val="FF0000"/>
                </a:solidFill>
                <a:latin typeface="华文楷体" pitchFamily="2" charset="-122"/>
                <a:ea typeface="华文楷体" pitchFamily="2" charset="-122"/>
              </a:rPr>
              <a:t>R[s]=52 </a:t>
            </a:r>
            <a:r>
              <a:rPr lang="zh-CN" altLang="en-US" sz="3200" b="1" dirty="0">
                <a:solidFill>
                  <a:srgbClr val="FF0000"/>
                </a:solidFill>
                <a:latin typeface="华文楷体" pitchFamily="2" charset="-122"/>
                <a:ea typeface="华文楷体" pitchFamily="2" charset="-122"/>
              </a:rPr>
              <a:t>为枢轴</a:t>
            </a:r>
            <a:endParaRPr lang="zh-CN" altLang="en-US" sz="3200" dirty="0">
              <a:latin typeface="华文楷体" pitchFamily="2" charset="-122"/>
              <a:ea typeface="华文楷体" pitchFamily="2" charset="-122"/>
            </a:endParaRPr>
          </a:p>
        </p:txBody>
      </p:sp>
      <p:sp>
        <p:nvSpPr>
          <p:cNvPr id="123917" name="Text Box 13"/>
          <p:cNvSpPr txBox="1">
            <a:spLocks noChangeArrowheads="1"/>
          </p:cNvSpPr>
          <p:nvPr/>
        </p:nvSpPr>
        <p:spPr bwMode="auto">
          <a:xfrm>
            <a:off x="863588" y="4354766"/>
            <a:ext cx="7596844" cy="1126462"/>
          </a:xfrm>
          <a:prstGeom prst="rect">
            <a:avLst/>
          </a:prstGeom>
          <a:noFill/>
          <a:ln w="9525">
            <a:noFill/>
            <a:miter lim="800000"/>
            <a:headEnd/>
            <a:tailEnd/>
          </a:ln>
          <a:effectLst/>
        </p:spPr>
        <p:txBody>
          <a:bodyPr wrap="square">
            <a:spAutoFit/>
          </a:bodyPr>
          <a:lstStyle/>
          <a:p>
            <a:pPr algn="l">
              <a:lnSpc>
                <a:spcPct val="120000"/>
              </a:lnSpc>
            </a:pPr>
            <a:r>
              <a:rPr lang="zh-CN" altLang="en-US" sz="2800" b="1" dirty="0" smtClean="0">
                <a:solidFill>
                  <a:srgbClr val="003366"/>
                </a:solidFill>
                <a:latin typeface="Times New Roman" pitchFamily="18" charset="0"/>
                <a:ea typeface="华文楷体" pitchFamily="2" charset="-122"/>
                <a:cs typeface="Times New Roman" pitchFamily="18" charset="0"/>
              </a:rPr>
              <a:t>将 </a:t>
            </a:r>
            <a:r>
              <a:rPr lang="en-US" altLang="zh-CN" sz="2800" b="1" dirty="0">
                <a:solidFill>
                  <a:srgbClr val="003366"/>
                </a:solidFill>
                <a:latin typeface="Times New Roman" pitchFamily="18" charset="0"/>
                <a:ea typeface="华文楷体" pitchFamily="2" charset="-122"/>
                <a:cs typeface="Times New Roman" pitchFamily="18" charset="0"/>
              </a:rPr>
              <a:t>R[</a:t>
            </a:r>
            <a:r>
              <a:rPr lang="en-US" altLang="zh-CN" sz="2800" b="1" dirty="0">
                <a:solidFill>
                  <a:srgbClr val="800000"/>
                </a:solidFill>
                <a:latin typeface="Times New Roman" pitchFamily="18" charset="0"/>
                <a:ea typeface="华文楷体" pitchFamily="2" charset="-122"/>
                <a:cs typeface="Times New Roman" pitchFamily="18" charset="0"/>
              </a:rPr>
              <a:t>high</a:t>
            </a:r>
            <a:r>
              <a:rPr lang="en-US" altLang="zh-CN" sz="2800" b="1" dirty="0">
                <a:solidFill>
                  <a:srgbClr val="003366"/>
                </a:solidFill>
                <a:latin typeface="Times New Roman" pitchFamily="18" charset="0"/>
                <a:ea typeface="华文楷体" pitchFamily="2" charset="-122"/>
                <a:cs typeface="Times New Roman" pitchFamily="18" charset="0"/>
              </a:rPr>
              <a:t>].</a:t>
            </a:r>
            <a:r>
              <a:rPr lang="en-US" altLang="zh-CN" sz="2800" b="1" dirty="0" smtClean="0">
                <a:solidFill>
                  <a:srgbClr val="003366"/>
                </a:solidFill>
                <a:latin typeface="Times New Roman" pitchFamily="18" charset="0"/>
                <a:ea typeface="华文楷体" pitchFamily="2" charset="-122"/>
                <a:cs typeface="Times New Roman" pitchFamily="18" charset="0"/>
              </a:rPr>
              <a:t>key</a:t>
            </a:r>
            <a:r>
              <a:rPr lang="zh-CN" altLang="en-US" sz="2800" b="1" dirty="0" smtClean="0">
                <a:solidFill>
                  <a:srgbClr val="003366"/>
                </a:solidFill>
                <a:latin typeface="Times New Roman" pitchFamily="18" charset="0"/>
                <a:ea typeface="华文楷体" pitchFamily="2" charset="-122"/>
                <a:cs typeface="Times New Roman" pitchFamily="18" charset="0"/>
              </a:rPr>
              <a:t>和枢轴进行</a:t>
            </a:r>
            <a:r>
              <a:rPr lang="zh-CN" altLang="en-US" sz="2800" b="1" dirty="0">
                <a:solidFill>
                  <a:srgbClr val="003366"/>
                </a:solidFill>
                <a:latin typeface="Times New Roman" pitchFamily="18" charset="0"/>
                <a:ea typeface="华文楷体" pitchFamily="2" charset="-122"/>
                <a:cs typeface="Times New Roman" pitchFamily="18" charset="0"/>
              </a:rPr>
              <a:t>比较</a:t>
            </a:r>
            <a:r>
              <a:rPr lang="zh-CN" altLang="en-US" sz="2800" b="1" dirty="0" smtClean="0">
                <a:solidFill>
                  <a:srgbClr val="003366"/>
                </a:solidFill>
                <a:latin typeface="Times New Roman" pitchFamily="18" charset="0"/>
                <a:ea typeface="华文楷体" pitchFamily="2" charset="-122"/>
                <a:cs typeface="Times New Roman" pitchFamily="18" charset="0"/>
              </a:rPr>
              <a:t>，如果</a:t>
            </a:r>
            <a:r>
              <a:rPr lang="en-US" altLang="zh-CN" sz="2800" b="1" dirty="0" smtClean="0">
                <a:solidFill>
                  <a:srgbClr val="003366"/>
                </a:solidFill>
                <a:latin typeface="Times New Roman" pitchFamily="18" charset="0"/>
                <a:ea typeface="华文楷体" pitchFamily="2" charset="-122"/>
                <a:cs typeface="Times New Roman" pitchFamily="18" charset="0"/>
              </a:rPr>
              <a:t>R[</a:t>
            </a:r>
            <a:r>
              <a:rPr lang="en-US" altLang="zh-CN" sz="2800" b="1" dirty="0" smtClean="0">
                <a:solidFill>
                  <a:srgbClr val="800000"/>
                </a:solidFill>
                <a:latin typeface="Times New Roman" pitchFamily="18" charset="0"/>
                <a:ea typeface="华文楷体" pitchFamily="2" charset="-122"/>
                <a:cs typeface="Times New Roman" pitchFamily="18" charset="0"/>
              </a:rPr>
              <a:t>high</a:t>
            </a:r>
            <a:r>
              <a:rPr lang="en-US" altLang="zh-CN" sz="2800" b="1" dirty="0">
                <a:solidFill>
                  <a:srgbClr val="003366"/>
                </a:solidFill>
                <a:latin typeface="Times New Roman" pitchFamily="18" charset="0"/>
                <a:ea typeface="华文楷体" pitchFamily="2" charset="-122"/>
                <a:cs typeface="Times New Roman" pitchFamily="18" charset="0"/>
              </a:rPr>
              <a:t>].key </a:t>
            </a:r>
            <a:r>
              <a:rPr lang="en-US" altLang="zh-CN" sz="2800" b="1" dirty="0">
                <a:solidFill>
                  <a:srgbClr val="FF0000"/>
                </a:solidFill>
                <a:latin typeface="Times New Roman" pitchFamily="18" charset="0"/>
                <a:ea typeface="华文楷体" pitchFamily="2" charset="-122"/>
                <a:cs typeface="Times New Roman" pitchFamily="18" charset="0"/>
              </a:rPr>
              <a:t>≥</a:t>
            </a:r>
            <a:r>
              <a:rPr lang="en-US" altLang="zh-CN" sz="2800" b="1" dirty="0">
                <a:solidFill>
                  <a:srgbClr val="003366"/>
                </a:solidFill>
                <a:latin typeface="Times New Roman" pitchFamily="18" charset="0"/>
                <a:ea typeface="华文楷体" pitchFamily="2" charset="-122"/>
                <a:cs typeface="Times New Roman" pitchFamily="18" charset="0"/>
              </a:rPr>
              <a:t> </a:t>
            </a:r>
            <a:r>
              <a:rPr lang="zh-CN" altLang="en-US" sz="2800" b="1" dirty="0" smtClean="0">
                <a:solidFill>
                  <a:srgbClr val="003366"/>
                </a:solidFill>
                <a:latin typeface="Times New Roman" pitchFamily="18" charset="0"/>
                <a:ea typeface="华文楷体" pitchFamily="2" charset="-122"/>
                <a:cs typeface="Times New Roman" pitchFamily="18" charset="0"/>
              </a:rPr>
              <a:t>枢轴，则</a:t>
            </a:r>
            <a:r>
              <a:rPr lang="en-US" altLang="zh-CN" sz="2800" b="1" dirty="0" smtClean="0">
                <a:solidFill>
                  <a:srgbClr val="800000"/>
                </a:solidFill>
                <a:latin typeface="Times New Roman" pitchFamily="18" charset="0"/>
                <a:ea typeface="华文楷体" pitchFamily="2" charset="-122"/>
                <a:cs typeface="Times New Roman" pitchFamily="18" charset="0"/>
              </a:rPr>
              <a:t>high</a:t>
            </a:r>
            <a:r>
              <a:rPr lang="en-US" altLang="zh-CN" sz="2800" b="1" dirty="0" smtClean="0">
                <a:solidFill>
                  <a:srgbClr val="003366"/>
                </a:solidFill>
                <a:latin typeface="Times New Roman" pitchFamily="18" charset="0"/>
                <a:ea typeface="华文楷体" pitchFamily="2" charset="-122"/>
                <a:cs typeface="Times New Roman" pitchFamily="18" charset="0"/>
              </a:rPr>
              <a:t>=</a:t>
            </a:r>
            <a:r>
              <a:rPr lang="en-US" altLang="zh-CN" sz="2800" b="1" dirty="0" smtClean="0">
                <a:solidFill>
                  <a:srgbClr val="800000"/>
                </a:solidFill>
                <a:latin typeface="Times New Roman" pitchFamily="18" charset="0"/>
                <a:ea typeface="华文楷体" pitchFamily="2" charset="-122"/>
                <a:cs typeface="Times New Roman" pitchFamily="18" charset="0"/>
              </a:rPr>
              <a:t> high-1</a:t>
            </a:r>
            <a:r>
              <a:rPr lang="zh-CN" altLang="en-US" sz="2800" b="1" dirty="0" smtClean="0">
                <a:solidFill>
                  <a:srgbClr val="800000"/>
                </a:solidFill>
                <a:latin typeface="Times New Roman" pitchFamily="18" charset="0"/>
                <a:ea typeface="华文楷体" pitchFamily="2" charset="-122"/>
                <a:cs typeface="Times New Roman" pitchFamily="18" charset="0"/>
              </a:rPr>
              <a:t>；</a:t>
            </a:r>
            <a:endParaRPr lang="zh-CN" altLang="en-US" sz="2800" b="1" dirty="0">
              <a:latin typeface="Times New Roman" pitchFamily="18" charset="0"/>
              <a:ea typeface="华文楷体" pitchFamily="2" charset="-122"/>
              <a:cs typeface="Times New Roman" pitchFamily="18" charset="0"/>
            </a:endParaRPr>
          </a:p>
        </p:txBody>
      </p:sp>
      <p:sp>
        <p:nvSpPr>
          <p:cNvPr id="123918" name="Text Box 14"/>
          <p:cNvSpPr txBox="1">
            <a:spLocks noChangeArrowheads="1"/>
          </p:cNvSpPr>
          <p:nvPr/>
        </p:nvSpPr>
        <p:spPr bwMode="auto">
          <a:xfrm>
            <a:off x="899592" y="5686914"/>
            <a:ext cx="7380820" cy="1126462"/>
          </a:xfrm>
          <a:prstGeom prst="rect">
            <a:avLst/>
          </a:prstGeom>
          <a:noFill/>
          <a:ln w="9525">
            <a:noFill/>
            <a:miter lim="800000"/>
            <a:headEnd/>
            <a:tailEnd/>
          </a:ln>
          <a:effectLst/>
        </p:spPr>
        <p:txBody>
          <a:bodyPr wrap="square">
            <a:spAutoFit/>
          </a:bodyPr>
          <a:lstStyle/>
          <a:p>
            <a:pPr algn="l">
              <a:lnSpc>
                <a:spcPct val="120000"/>
              </a:lnSpc>
            </a:pPr>
            <a:r>
              <a:rPr lang="zh-CN" altLang="en-US" sz="2800" b="1" dirty="0" smtClean="0">
                <a:solidFill>
                  <a:srgbClr val="003366"/>
                </a:solidFill>
                <a:latin typeface="Times New Roman" pitchFamily="18" charset="0"/>
                <a:ea typeface="华文楷体" pitchFamily="2" charset="-122"/>
                <a:cs typeface="Times New Roman" pitchFamily="18" charset="0"/>
              </a:rPr>
              <a:t>将 </a:t>
            </a:r>
            <a:r>
              <a:rPr lang="en-US" altLang="zh-CN" sz="2800" b="1" dirty="0">
                <a:solidFill>
                  <a:srgbClr val="003366"/>
                </a:solidFill>
                <a:latin typeface="Times New Roman" pitchFamily="18" charset="0"/>
                <a:ea typeface="华文楷体" pitchFamily="2" charset="-122"/>
                <a:cs typeface="Times New Roman" pitchFamily="18" charset="0"/>
              </a:rPr>
              <a:t>R[</a:t>
            </a:r>
            <a:r>
              <a:rPr lang="en-US" altLang="zh-CN" sz="2800" b="1" dirty="0">
                <a:solidFill>
                  <a:srgbClr val="006600"/>
                </a:solidFill>
                <a:latin typeface="Times New Roman" pitchFamily="18" charset="0"/>
                <a:ea typeface="华文楷体" pitchFamily="2" charset="-122"/>
                <a:cs typeface="Times New Roman" pitchFamily="18" charset="0"/>
              </a:rPr>
              <a:t>low</a:t>
            </a:r>
            <a:r>
              <a:rPr lang="en-US" altLang="zh-CN" sz="2800" b="1" dirty="0">
                <a:solidFill>
                  <a:srgbClr val="003366"/>
                </a:solidFill>
                <a:latin typeface="Times New Roman" pitchFamily="18" charset="0"/>
                <a:ea typeface="华文楷体" pitchFamily="2" charset="-122"/>
                <a:cs typeface="Times New Roman" pitchFamily="18" charset="0"/>
              </a:rPr>
              <a:t>].</a:t>
            </a:r>
            <a:r>
              <a:rPr lang="en-US" altLang="zh-CN" sz="2800" b="1" dirty="0" smtClean="0">
                <a:solidFill>
                  <a:srgbClr val="003366"/>
                </a:solidFill>
                <a:latin typeface="Times New Roman" pitchFamily="18" charset="0"/>
                <a:ea typeface="华文楷体" pitchFamily="2" charset="-122"/>
                <a:cs typeface="Times New Roman" pitchFamily="18" charset="0"/>
              </a:rPr>
              <a:t>key</a:t>
            </a:r>
            <a:r>
              <a:rPr lang="zh-CN" altLang="en-US" sz="2800" b="1" dirty="0" smtClean="0">
                <a:solidFill>
                  <a:srgbClr val="003366"/>
                </a:solidFill>
                <a:latin typeface="Times New Roman" pitchFamily="18" charset="0"/>
                <a:ea typeface="华文楷体" pitchFamily="2" charset="-122"/>
                <a:cs typeface="Times New Roman" pitchFamily="18" charset="0"/>
              </a:rPr>
              <a:t>和枢轴进行</a:t>
            </a:r>
            <a:r>
              <a:rPr lang="zh-CN" altLang="en-US" sz="2800" b="1" dirty="0">
                <a:solidFill>
                  <a:srgbClr val="003366"/>
                </a:solidFill>
                <a:latin typeface="Times New Roman" pitchFamily="18" charset="0"/>
                <a:ea typeface="华文楷体" pitchFamily="2" charset="-122"/>
                <a:cs typeface="Times New Roman" pitchFamily="18" charset="0"/>
              </a:rPr>
              <a:t>比较</a:t>
            </a:r>
            <a:r>
              <a:rPr lang="zh-CN" altLang="en-US" sz="2800" b="1" dirty="0" smtClean="0">
                <a:solidFill>
                  <a:srgbClr val="003366"/>
                </a:solidFill>
                <a:latin typeface="Times New Roman" pitchFamily="18" charset="0"/>
                <a:ea typeface="华文楷体" pitchFamily="2" charset="-122"/>
                <a:cs typeface="Times New Roman" pitchFamily="18" charset="0"/>
              </a:rPr>
              <a:t>，如果</a:t>
            </a:r>
            <a:r>
              <a:rPr lang="en-US" altLang="zh-CN" sz="2800" b="1" dirty="0" smtClean="0">
                <a:solidFill>
                  <a:srgbClr val="003366"/>
                </a:solidFill>
                <a:latin typeface="Times New Roman" pitchFamily="18" charset="0"/>
                <a:ea typeface="华文楷体" pitchFamily="2" charset="-122"/>
                <a:cs typeface="Times New Roman" pitchFamily="18" charset="0"/>
              </a:rPr>
              <a:t>R[</a:t>
            </a:r>
            <a:r>
              <a:rPr lang="en-US" altLang="zh-CN" sz="2800" b="1" dirty="0" smtClean="0">
                <a:solidFill>
                  <a:srgbClr val="006600"/>
                </a:solidFill>
                <a:latin typeface="Times New Roman" pitchFamily="18" charset="0"/>
                <a:ea typeface="华文楷体" pitchFamily="2" charset="-122"/>
                <a:cs typeface="Times New Roman" pitchFamily="18" charset="0"/>
              </a:rPr>
              <a:t>low</a:t>
            </a:r>
            <a:r>
              <a:rPr lang="en-US" altLang="zh-CN" sz="2800" b="1" dirty="0">
                <a:solidFill>
                  <a:srgbClr val="003366"/>
                </a:solidFill>
                <a:latin typeface="Times New Roman" pitchFamily="18" charset="0"/>
                <a:ea typeface="华文楷体" pitchFamily="2" charset="-122"/>
                <a:cs typeface="Times New Roman" pitchFamily="18" charset="0"/>
              </a:rPr>
              <a:t>].key </a:t>
            </a:r>
            <a:r>
              <a:rPr lang="en-US" altLang="zh-CN" sz="2800" b="1" dirty="0">
                <a:solidFill>
                  <a:srgbClr val="FF0000"/>
                </a:solidFill>
                <a:latin typeface="Times New Roman" pitchFamily="18" charset="0"/>
                <a:ea typeface="华文楷体" pitchFamily="2" charset="-122"/>
                <a:cs typeface="Times New Roman" pitchFamily="18" charset="0"/>
              </a:rPr>
              <a:t>≤</a:t>
            </a:r>
            <a:r>
              <a:rPr lang="en-US" altLang="zh-CN" sz="2800" b="1" dirty="0">
                <a:solidFill>
                  <a:srgbClr val="003366"/>
                </a:solidFill>
                <a:latin typeface="Times New Roman" pitchFamily="18" charset="0"/>
                <a:ea typeface="华文楷体" pitchFamily="2" charset="-122"/>
                <a:cs typeface="Times New Roman" pitchFamily="18" charset="0"/>
              </a:rPr>
              <a:t> </a:t>
            </a:r>
            <a:r>
              <a:rPr lang="zh-CN" altLang="en-US" sz="2800" b="1" dirty="0" smtClean="0">
                <a:solidFill>
                  <a:srgbClr val="003366"/>
                </a:solidFill>
                <a:latin typeface="Times New Roman" pitchFamily="18" charset="0"/>
                <a:ea typeface="华文楷体" pitchFamily="2" charset="-122"/>
                <a:cs typeface="Times New Roman" pitchFamily="18" charset="0"/>
              </a:rPr>
              <a:t>枢轴，则</a:t>
            </a:r>
            <a:r>
              <a:rPr lang="en-US" altLang="zh-CN" sz="2800" b="1" dirty="0" smtClean="0">
                <a:solidFill>
                  <a:srgbClr val="006600"/>
                </a:solidFill>
                <a:latin typeface="Times New Roman" pitchFamily="18" charset="0"/>
                <a:ea typeface="华文楷体" pitchFamily="2" charset="-122"/>
                <a:cs typeface="Times New Roman" pitchFamily="18" charset="0"/>
              </a:rPr>
              <a:t>low</a:t>
            </a:r>
            <a:r>
              <a:rPr lang="en-US" altLang="zh-CN" sz="2800" b="1" dirty="0" smtClean="0">
                <a:solidFill>
                  <a:srgbClr val="003366"/>
                </a:solidFill>
                <a:latin typeface="Times New Roman" pitchFamily="18" charset="0"/>
                <a:ea typeface="华文楷体" pitchFamily="2" charset="-122"/>
                <a:cs typeface="Times New Roman" pitchFamily="18" charset="0"/>
              </a:rPr>
              <a:t>=</a:t>
            </a:r>
            <a:r>
              <a:rPr lang="en-US" altLang="zh-CN" sz="2800" b="1" dirty="0" smtClean="0">
                <a:solidFill>
                  <a:srgbClr val="006600"/>
                </a:solidFill>
                <a:latin typeface="Times New Roman" pitchFamily="18" charset="0"/>
                <a:ea typeface="华文楷体" pitchFamily="2" charset="-122"/>
                <a:cs typeface="Times New Roman" pitchFamily="18" charset="0"/>
              </a:rPr>
              <a:t>low-1</a:t>
            </a:r>
            <a:r>
              <a:rPr lang="zh-CN" altLang="en-US" sz="2800" b="1" dirty="0" smtClean="0">
                <a:solidFill>
                  <a:srgbClr val="006600"/>
                </a:solidFill>
                <a:latin typeface="Times New Roman" pitchFamily="18" charset="0"/>
                <a:ea typeface="华文楷体" pitchFamily="2" charset="-122"/>
                <a:cs typeface="Times New Roman" pitchFamily="18" charset="0"/>
              </a:rPr>
              <a:t>；</a:t>
            </a:r>
            <a:endParaRPr lang="zh-CN" altLang="en-US" sz="2800" b="1" dirty="0">
              <a:solidFill>
                <a:srgbClr val="003366"/>
              </a:solidFill>
              <a:latin typeface="Times New Roman" pitchFamily="18" charset="0"/>
              <a:ea typeface="华文楷体" pitchFamily="2" charset="-122"/>
              <a:cs typeface="Times New Roman" pitchFamily="18" charset="0"/>
            </a:endParaRPr>
          </a:p>
        </p:txBody>
      </p:sp>
      <p:sp>
        <p:nvSpPr>
          <p:cNvPr id="123919" name="Line 15"/>
          <p:cNvSpPr>
            <a:spLocks noChangeShapeType="1"/>
          </p:cNvSpPr>
          <p:nvPr/>
        </p:nvSpPr>
        <p:spPr bwMode="auto">
          <a:xfrm flipV="1">
            <a:off x="7098419" y="2929880"/>
            <a:ext cx="0" cy="609600"/>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23920" name="Text Box 16"/>
          <p:cNvSpPr txBox="1">
            <a:spLocks noChangeArrowheads="1"/>
          </p:cNvSpPr>
          <p:nvPr/>
        </p:nvSpPr>
        <p:spPr bwMode="auto">
          <a:xfrm>
            <a:off x="6739644" y="3455343"/>
            <a:ext cx="8921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800000"/>
                </a:solidFill>
              </a:rPr>
              <a:t>high</a:t>
            </a:r>
            <a:endParaRPr lang="en-US" altLang="zh-CN" sz="2800"/>
          </a:p>
        </p:txBody>
      </p:sp>
      <p:sp useBgFill="1">
        <p:nvSpPr>
          <p:cNvPr id="123921" name="Rectangle 17"/>
          <p:cNvSpPr>
            <a:spLocks noChangeArrowheads="1"/>
          </p:cNvSpPr>
          <p:nvPr/>
        </p:nvSpPr>
        <p:spPr bwMode="auto">
          <a:xfrm>
            <a:off x="7632340" y="2888940"/>
            <a:ext cx="838200" cy="990600"/>
          </a:xfrm>
          <a:prstGeom prst="rect">
            <a:avLst/>
          </a:prstGeom>
          <a:ln w="9525">
            <a:noFill/>
            <a:miter lim="800000"/>
            <a:headEnd/>
            <a:tailEnd/>
          </a:ln>
          <a:effectLst/>
        </p:spPr>
        <p:txBody>
          <a:bodyPr wrap="none" anchor="ctr"/>
          <a:lstStyle/>
          <a:p>
            <a:endParaRPr lang="zh-CN" altLang="en-US"/>
          </a:p>
        </p:txBody>
      </p:sp>
      <p:sp>
        <p:nvSpPr>
          <p:cNvPr id="123922" name="Text Box 18"/>
          <p:cNvSpPr txBox="1">
            <a:spLocks noChangeArrowheads="1"/>
          </p:cNvSpPr>
          <p:nvPr/>
        </p:nvSpPr>
        <p:spPr bwMode="auto">
          <a:xfrm>
            <a:off x="742069" y="2274243"/>
            <a:ext cx="663575" cy="579437"/>
          </a:xfrm>
          <a:prstGeom prst="rect">
            <a:avLst/>
          </a:prstGeom>
          <a:solidFill>
            <a:srgbClr val="CCFFCC"/>
          </a:solidFill>
          <a:ln w="9525">
            <a:noFill/>
            <a:miter lim="800000"/>
            <a:headEnd/>
            <a:tailEnd/>
          </a:ln>
          <a:effectLst/>
        </p:spPr>
        <p:txBody>
          <a:bodyPr>
            <a:spAutoFit/>
          </a:bodyPr>
          <a:lstStyle/>
          <a:p>
            <a:pPr>
              <a:spcBef>
                <a:spcPct val="50000"/>
              </a:spcBef>
            </a:pPr>
            <a:r>
              <a:rPr lang="en-US" altLang="zh-CN" sz="3200" b="1" dirty="0">
                <a:solidFill>
                  <a:srgbClr val="009999"/>
                </a:solidFill>
              </a:rPr>
              <a:t>23</a:t>
            </a:r>
            <a:endParaRPr lang="en-US" altLang="zh-CN" sz="3600" dirty="0"/>
          </a:p>
        </p:txBody>
      </p:sp>
      <p:sp>
        <p:nvSpPr>
          <p:cNvPr id="123923" name="Line 19"/>
          <p:cNvSpPr>
            <a:spLocks noChangeShapeType="1"/>
          </p:cNvSpPr>
          <p:nvPr/>
        </p:nvSpPr>
        <p:spPr bwMode="auto">
          <a:xfrm flipV="1">
            <a:off x="2624844" y="2929880"/>
            <a:ext cx="0" cy="6096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123924" name="Text Box 20"/>
          <p:cNvSpPr txBox="1">
            <a:spLocks noChangeArrowheads="1"/>
          </p:cNvSpPr>
          <p:nvPr/>
        </p:nvSpPr>
        <p:spPr bwMode="auto">
          <a:xfrm>
            <a:off x="2113669" y="3455343"/>
            <a:ext cx="7397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006600"/>
                </a:solidFill>
              </a:rPr>
              <a:t>low</a:t>
            </a:r>
            <a:endParaRPr lang="en-US" altLang="zh-CN" sz="2800"/>
          </a:p>
        </p:txBody>
      </p:sp>
      <p:sp useBgFill="1">
        <p:nvSpPr>
          <p:cNvPr id="123925" name="Rectangle 21"/>
          <p:cNvSpPr>
            <a:spLocks noChangeArrowheads="1"/>
          </p:cNvSpPr>
          <p:nvPr/>
        </p:nvSpPr>
        <p:spPr bwMode="auto">
          <a:xfrm>
            <a:off x="719844" y="2929880"/>
            <a:ext cx="609600" cy="914400"/>
          </a:xfrm>
          <a:prstGeom prst="rect">
            <a:avLst/>
          </a:prstGeom>
          <a:ln w="9525">
            <a:noFill/>
            <a:miter lim="800000"/>
            <a:headEnd/>
            <a:tailEnd/>
          </a:ln>
          <a:effectLst/>
        </p:spPr>
        <p:txBody>
          <a:bodyPr wrap="none" anchor="ctr"/>
          <a:lstStyle/>
          <a:p>
            <a:endParaRPr lang="zh-CN" altLang="en-US"/>
          </a:p>
        </p:txBody>
      </p:sp>
      <p:sp>
        <p:nvSpPr>
          <p:cNvPr id="123926" name="Text Box 22"/>
          <p:cNvSpPr txBox="1">
            <a:spLocks noChangeArrowheads="1"/>
          </p:cNvSpPr>
          <p:nvPr/>
        </p:nvSpPr>
        <p:spPr bwMode="auto">
          <a:xfrm>
            <a:off x="6815844" y="2244080"/>
            <a:ext cx="663575" cy="579438"/>
          </a:xfrm>
          <a:prstGeom prst="rect">
            <a:avLst/>
          </a:prstGeom>
          <a:solidFill>
            <a:srgbClr val="CCFFCC"/>
          </a:solidFill>
          <a:ln w="9525">
            <a:noFill/>
            <a:miter lim="800000"/>
            <a:headEnd/>
            <a:tailEnd/>
          </a:ln>
          <a:effectLst/>
        </p:spPr>
        <p:txBody>
          <a:bodyPr>
            <a:spAutoFit/>
          </a:bodyPr>
          <a:lstStyle/>
          <a:p>
            <a:pPr>
              <a:spcBef>
                <a:spcPct val="50000"/>
              </a:spcBef>
            </a:pPr>
            <a:r>
              <a:rPr lang="en-US" altLang="zh-CN" sz="3200" b="1">
                <a:solidFill>
                  <a:srgbClr val="009999"/>
                </a:solidFill>
              </a:rPr>
              <a:t>80</a:t>
            </a:r>
            <a:endParaRPr lang="en-US" altLang="zh-CN" sz="3600"/>
          </a:p>
        </p:txBody>
      </p:sp>
      <p:sp>
        <p:nvSpPr>
          <p:cNvPr id="123927" name="Line 23"/>
          <p:cNvSpPr>
            <a:spLocks noChangeShapeType="1"/>
          </p:cNvSpPr>
          <p:nvPr/>
        </p:nvSpPr>
        <p:spPr bwMode="auto">
          <a:xfrm flipV="1">
            <a:off x="4279019" y="2929880"/>
            <a:ext cx="0" cy="609600"/>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23928" name="Text Box 24"/>
          <p:cNvSpPr txBox="1">
            <a:spLocks noChangeArrowheads="1"/>
          </p:cNvSpPr>
          <p:nvPr/>
        </p:nvSpPr>
        <p:spPr bwMode="auto">
          <a:xfrm>
            <a:off x="4171069" y="3455343"/>
            <a:ext cx="8921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800000"/>
                </a:solidFill>
              </a:rPr>
              <a:t>high</a:t>
            </a:r>
            <a:endParaRPr lang="en-US" altLang="zh-CN" sz="2800"/>
          </a:p>
        </p:txBody>
      </p:sp>
      <p:sp useBgFill="1">
        <p:nvSpPr>
          <p:cNvPr id="123929" name="Rectangle 25"/>
          <p:cNvSpPr>
            <a:spLocks noChangeArrowheads="1"/>
          </p:cNvSpPr>
          <p:nvPr/>
        </p:nvSpPr>
        <p:spPr bwMode="auto">
          <a:xfrm>
            <a:off x="6739644" y="2929880"/>
            <a:ext cx="762000" cy="1219200"/>
          </a:xfrm>
          <a:prstGeom prst="rect">
            <a:avLst/>
          </a:prstGeom>
          <a:ln w="9525">
            <a:noFill/>
            <a:miter lim="800000"/>
            <a:headEnd/>
            <a:tailEnd/>
          </a:ln>
          <a:effectLst/>
        </p:spPr>
        <p:txBody>
          <a:bodyPr wrap="none" anchor="ctr"/>
          <a:lstStyle/>
          <a:p>
            <a:endParaRPr lang="zh-CN" altLang="en-US"/>
          </a:p>
        </p:txBody>
      </p:sp>
      <p:sp>
        <p:nvSpPr>
          <p:cNvPr id="123930" name="Text Box 26"/>
          <p:cNvSpPr txBox="1">
            <a:spLocks noChangeArrowheads="1"/>
          </p:cNvSpPr>
          <p:nvPr/>
        </p:nvSpPr>
        <p:spPr bwMode="auto">
          <a:xfrm>
            <a:off x="2243844" y="2244080"/>
            <a:ext cx="663575" cy="579438"/>
          </a:xfrm>
          <a:prstGeom prst="rect">
            <a:avLst/>
          </a:prstGeom>
          <a:solidFill>
            <a:srgbClr val="CCFFCC"/>
          </a:solidFill>
          <a:ln w="9525">
            <a:noFill/>
            <a:miter lim="800000"/>
            <a:headEnd/>
            <a:tailEnd/>
          </a:ln>
          <a:effectLst/>
        </p:spPr>
        <p:txBody>
          <a:bodyPr>
            <a:spAutoFit/>
          </a:bodyPr>
          <a:lstStyle/>
          <a:p>
            <a:pPr>
              <a:spcBef>
                <a:spcPct val="50000"/>
              </a:spcBef>
            </a:pPr>
            <a:r>
              <a:rPr lang="en-US" altLang="zh-CN" sz="3200" b="1">
                <a:solidFill>
                  <a:srgbClr val="009999"/>
                </a:solidFill>
              </a:rPr>
              <a:t>14</a:t>
            </a:r>
            <a:endParaRPr lang="en-US" altLang="zh-CN" sz="3600"/>
          </a:p>
        </p:txBody>
      </p:sp>
      <p:sp>
        <p:nvSpPr>
          <p:cNvPr id="123931" name="Line 27"/>
          <p:cNvSpPr>
            <a:spLocks noChangeShapeType="1"/>
          </p:cNvSpPr>
          <p:nvPr/>
        </p:nvSpPr>
        <p:spPr bwMode="auto">
          <a:xfrm flipV="1">
            <a:off x="4072644" y="2929880"/>
            <a:ext cx="0" cy="6096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123932" name="Text Box 28"/>
          <p:cNvSpPr txBox="1">
            <a:spLocks noChangeArrowheads="1"/>
          </p:cNvSpPr>
          <p:nvPr/>
        </p:nvSpPr>
        <p:spPr bwMode="auto">
          <a:xfrm>
            <a:off x="3561469" y="3455343"/>
            <a:ext cx="7397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006600"/>
                </a:solidFill>
              </a:rPr>
              <a:t>low</a:t>
            </a:r>
            <a:endParaRPr lang="en-US" altLang="zh-CN" sz="2800"/>
          </a:p>
        </p:txBody>
      </p:sp>
      <p:sp useBgFill="1">
        <p:nvSpPr>
          <p:cNvPr id="123933" name="Rectangle 29"/>
          <p:cNvSpPr>
            <a:spLocks noChangeArrowheads="1"/>
          </p:cNvSpPr>
          <p:nvPr/>
        </p:nvSpPr>
        <p:spPr bwMode="auto">
          <a:xfrm>
            <a:off x="2091444" y="2929880"/>
            <a:ext cx="685800" cy="914400"/>
          </a:xfrm>
          <a:prstGeom prst="rect">
            <a:avLst/>
          </a:prstGeom>
          <a:ln w="9525">
            <a:noFill/>
            <a:miter lim="800000"/>
            <a:headEnd/>
            <a:tailEnd/>
          </a:ln>
          <a:effectLst/>
        </p:spPr>
        <p:txBody>
          <a:bodyPr wrap="none" anchor="ctr"/>
          <a:lstStyle/>
          <a:p>
            <a:endParaRPr lang="zh-CN" altLang="en-US"/>
          </a:p>
        </p:txBody>
      </p:sp>
      <p:sp>
        <p:nvSpPr>
          <p:cNvPr id="123934" name="Text Box 30"/>
          <p:cNvSpPr txBox="1">
            <a:spLocks noChangeArrowheads="1"/>
          </p:cNvSpPr>
          <p:nvPr/>
        </p:nvSpPr>
        <p:spPr bwMode="auto">
          <a:xfrm>
            <a:off x="3790069" y="2244080"/>
            <a:ext cx="663575" cy="579438"/>
          </a:xfrm>
          <a:prstGeom prst="rect">
            <a:avLst/>
          </a:prstGeom>
          <a:solidFill>
            <a:srgbClr val="FFFFCC"/>
          </a:solidFill>
          <a:ln w="9525">
            <a:noFill/>
            <a:miter lim="800000"/>
            <a:headEnd/>
            <a:tailEnd/>
          </a:ln>
          <a:effectLst/>
        </p:spPr>
        <p:txBody>
          <a:bodyPr>
            <a:spAutoFit/>
          </a:bodyPr>
          <a:lstStyle/>
          <a:p>
            <a:pPr>
              <a:spcBef>
                <a:spcPct val="50000"/>
              </a:spcBef>
            </a:pPr>
            <a:r>
              <a:rPr lang="en-US" altLang="zh-CN" sz="3200" b="1">
                <a:solidFill>
                  <a:srgbClr val="FF0000"/>
                </a:solidFill>
              </a:rPr>
              <a:t>52</a:t>
            </a:r>
            <a:endParaRPr lang="en-US" altLang="zh-CN" sz="3600"/>
          </a:p>
        </p:txBody>
      </p:sp>
      <p:sp>
        <p:nvSpPr>
          <p:cNvPr id="123935" name="Rectangle 31"/>
          <p:cNvSpPr>
            <a:spLocks noChangeArrowheads="1"/>
          </p:cNvSpPr>
          <p:nvPr/>
        </p:nvSpPr>
        <p:spPr bwMode="auto">
          <a:xfrm>
            <a:off x="215516" y="152636"/>
            <a:ext cx="1005403" cy="584775"/>
          </a:xfrm>
          <a:prstGeom prst="rect">
            <a:avLst/>
          </a:prstGeom>
          <a:noFill/>
          <a:ln w="9525">
            <a:noFill/>
            <a:miter lim="800000"/>
            <a:headEnd/>
            <a:tailEnd/>
          </a:ln>
          <a:effectLst/>
        </p:spPr>
        <p:txBody>
          <a:bodyPr wrap="none">
            <a:spAutoFit/>
          </a:bodyPr>
          <a:lstStyle/>
          <a:p>
            <a:pPr algn="l"/>
            <a:r>
              <a:rPr lang="zh-CN" altLang="en-US" sz="3200" b="1" dirty="0">
                <a:solidFill>
                  <a:srgbClr val="FF6600"/>
                </a:solidFill>
                <a:latin typeface="华文楷体" pitchFamily="2" charset="-122"/>
                <a:ea typeface="华文楷体" pitchFamily="2" charset="-122"/>
              </a:rPr>
              <a:t>例如</a:t>
            </a:r>
          </a:p>
        </p:txBody>
      </p:sp>
      <p:sp>
        <p:nvSpPr>
          <p:cNvPr id="123936" name="Text Box 32"/>
          <p:cNvSpPr txBox="1">
            <a:spLocks noChangeArrowheads="1"/>
          </p:cNvSpPr>
          <p:nvPr/>
        </p:nvSpPr>
        <p:spPr bwMode="auto">
          <a:xfrm>
            <a:off x="2761369" y="1359843"/>
            <a:ext cx="928688" cy="579437"/>
          </a:xfrm>
          <a:prstGeom prst="rect">
            <a:avLst/>
          </a:prstGeom>
          <a:noFill/>
          <a:ln w="9525">
            <a:noFill/>
            <a:miter lim="800000"/>
            <a:headEnd/>
            <a:tailEnd/>
          </a:ln>
          <a:effectLst/>
        </p:spPr>
        <p:txBody>
          <a:bodyPr wrap="none">
            <a:spAutoFit/>
          </a:bodyPr>
          <a:lstStyle/>
          <a:p>
            <a:pPr algn="l"/>
            <a:r>
              <a:rPr lang="en-US" altLang="zh-CN" sz="3200">
                <a:solidFill>
                  <a:srgbClr val="005042"/>
                </a:solidFill>
              </a:rPr>
              <a:t>R[0]</a:t>
            </a:r>
            <a:endParaRPr lang="en-US" altLang="zh-CN" sz="3200"/>
          </a:p>
        </p:txBody>
      </p:sp>
      <p:sp>
        <p:nvSpPr>
          <p:cNvPr id="123937" name="Rectangle 33"/>
          <p:cNvSpPr>
            <a:spLocks noChangeArrowheads="1"/>
          </p:cNvSpPr>
          <p:nvPr/>
        </p:nvSpPr>
        <p:spPr bwMode="auto">
          <a:xfrm>
            <a:off x="3691644" y="1405880"/>
            <a:ext cx="650875" cy="650875"/>
          </a:xfrm>
          <a:prstGeom prst="rect">
            <a:avLst/>
          </a:prstGeom>
          <a:solidFill>
            <a:srgbClr val="99CCFF">
              <a:alpha val="50000"/>
            </a:srgbClr>
          </a:solidFill>
          <a:ln w="9525">
            <a:solidFill>
              <a:schemeClr val="accent2"/>
            </a:solidFill>
            <a:miter lim="800000"/>
            <a:headEnd/>
            <a:tailEnd/>
          </a:ln>
          <a:effectLst/>
        </p:spPr>
        <p:txBody>
          <a:bodyPr wrap="none">
            <a:spAutoFit/>
          </a:bodyPr>
          <a:lstStyle/>
          <a:p>
            <a:pPr algn="l"/>
            <a:r>
              <a:rPr lang="en-US" altLang="zh-CN" sz="3600" b="1">
                <a:solidFill>
                  <a:srgbClr val="FF0000"/>
                </a:solidFill>
              </a:rPr>
              <a:t>52</a:t>
            </a:r>
          </a:p>
        </p:txBody>
      </p:sp>
      <p:sp>
        <p:nvSpPr>
          <p:cNvPr id="123938" name="Line 34"/>
          <p:cNvSpPr>
            <a:spLocks noChangeShapeType="1"/>
          </p:cNvSpPr>
          <p:nvPr/>
        </p:nvSpPr>
        <p:spPr bwMode="auto">
          <a:xfrm flipV="1">
            <a:off x="1862844" y="2929880"/>
            <a:ext cx="0" cy="6096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123939" name="Text Box 35"/>
          <p:cNvSpPr txBox="1">
            <a:spLocks noChangeArrowheads="1"/>
          </p:cNvSpPr>
          <p:nvPr/>
        </p:nvSpPr>
        <p:spPr bwMode="auto">
          <a:xfrm>
            <a:off x="1351669" y="3455343"/>
            <a:ext cx="7397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006600"/>
                </a:solidFill>
              </a:rPr>
              <a:t>low</a:t>
            </a:r>
            <a:endParaRPr lang="en-US" altLang="zh-CN" sz="2800"/>
          </a:p>
        </p:txBody>
      </p:sp>
      <p:sp>
        <p:nvSpPr>
          <p:cNvPr id="123940" name="Line 36"/>
          <p:cNvSpPr>
            <a:spLocks noChangeShapeType="1"/>
          </p:cNvSpPr>
          <p:nvPr/>
        </p:nvSpPr>
        <p:spPr bwMode="auto">
          <a:xfrm flipV="1">
            <a:off x="6412619" y="2929880"/>
            <a:ext cx="0" cy="609600"/>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23941" name="Text Box 37"/>
          <p:cNvSpPr txBox="1">
            <a:spLocks noChangeArrowheads="1"/>
          </p:cNvSpPr>
          <p:nvPr/>
        </p:nvSpPr>
        <p:spPr bwMode="auto">
          <a:xfrm>
            <a:off x="6304669" y="3455343"/>
            <a:ext cx="8921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800000"/>
                </a:solidFill>
              </a:rPr>
              <a:t>high</a:t>
            </a:r>
            <a:endParaRPr lang="en-US" altLang="zh-CN" sz="2800"/>
          </a:p>
        </p:txBody>
      </p:sp>
      <p:sp>
        <p:nvSpPr>
          <p:cNvPr id="123942" name="Line 38"/>
          <p:cNvSpPr>
            <a:spLocks noChangeShapeType="1"/>
          </p:cNvSpPr>
          <p:nvPr/>
        </p:nvSpPr>
        <p:spPr bwMode="auto">
          <a:xfrm flipV="1">
            <a:off x="5650619" y="2929880"/>
            <a:ext cx="0" cy="609600"/>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23943" name="Text Box 39"/>
          <p:cNvSpPr txBox="1">
            <a:spLocks noChangeArrowheads="1"/>
          </p:cNvSpPr>
          <p:nvPr/>
        </p:nvSpPr>
        <p:spPr bwMode="auto">
          <a:xfrm>
            <a:off x="5542669" y="3455343"/>
            <a:ext cx="8921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800000"/>
                </a:solidFill>
              </a:rPr>
              <a:t>high</a:t>
            </a:r>
            <a:endParaRPr lang="en-US" altLang="zh-CN" sz="2800"/>
          </a:p>
        </p:txBody>
      </p:sp>
      <p:sp>
        <p:nvSpPr>
          <p:cNvPr id="123944" name="Line 40"/>
          <p:cNvSpPr>
            <a:spLocks noChangeShapeType="1"/>
          </p:cNvSpPr>
          <p:nvPr/>
        </p:nvSpPr>
        <p:spPr bwMode="auto">
          <a:xfrm flipV="1">
            <a:off x="4888619" y="2929880"/>
            <a:ext cx="0" cy="609600"/>
          </a:xfrm>
          <a:prstGeom prst="line">
            <a:avLst/>
          </a:prstGeom>
          <a:noFill/>
          <a:ln w="19050">
            <a:solidFill>
              <a:srgbClr val="800000"/>
            </a:solidFill>
            <a:round/>
            <a:headEnd/>
            <a:tailEnd type="triangle" w="med" len="med"/>
          </a:ln>
          <a:effectLst/>
        </p:spPr>
        <p:txBody>
          <a:bodyPr wrap="none" anchor="ctr"/>
          <a:lstStyle/>
          <a:p>
            <a:endParaRPr lang="zh-CN" altLang="en-US"/>
          </a:p>
        </p:txBody>
      </p:sp>
      <p:sp>
        <p:nvSpPr>
          <p:cNvPr id="123945" name="Text Box 41"/>
          <p:cNvSpPr txBox="1">
            <a:spLocks noChangeArrowheads="1"/>
          </p:cNvSpPr>
          <p:nvPr/>
        </p:nvSpPr>
        <p:spPr bwMode="auto">
          <a:xfrm>
            <a:off x="4780669" y="3455343"/>
            <a:ext cx="8921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800000"/>
                </a:solidFill>
              </a:rPr>
              <a:t>high</a:t>
            </a:r>
            <a:endParaRPr lang="en-US" altLang="zh-CN" sz="2800"/>
          </a:p>
        </p:txBody>
      </p:sp>
      <p:sp>
        <p:nvSpPr>
          <p:cNvPr id="123946" name="Line 42"/>
          <p:cNvSpPr>
            <a:spLocks noChangeShapeType="1"/>
          </p:cNvSpPr>
          <p:nvPr/>
        </p:nvSpPr>
        <p:spPr bwMode="auto">
          <a:xfrm flipV="1">
            <a:off x="3364619" y="2929880"/>
            <a:ext cx="0" cy="609600"/>
          </a:xfrm>
          <a:prstGeom prst="line">
            <a:avLst/>
          </a:prstGeom>
          <a:noFill/>
          <a:ln w="19050">
            <a:solidFill>
              <a:srgbClr val="006600"/>
            </a:solidFill>
            <a:round/>
            <a:headEnd/>
            <a:tailEnd type="triangle" w="med" len="med"/>
          </a:ln>
          <a:effectLst/>
        </p:spPr>
        <p:txBody>
          <a:bodyPr wrap="none" anchor="ctr"/>
          <a:lstStyle/>
          <a:p>
            <a:endParaRPr lang="zh-CN" altLang="en-US"/>
          </a:p>
        </p:txBody>
      </p:sp>
      <p:sp>
        <p:nvSpPr>
          <p:cNvPr id="123947" name="Text Box 43"/>
          <p:cNvSpPr txBox="1">
            <a:spLocks noChangeArrowheads="1"/>
          </p:cNvSpPr>
          <p:nvPr/>
        </p:nvSpPr>
        <p:spPr bwMode="auto">
          <a:xfrm>
            <a:off x="2853444" y="3455343"/>
            <a:ext cx="739775" cy="519112"/>
          </a:xfrm>
          <a:prstGeom prst="rect">
            <a:avLst/>
          </a:prstGeom>
          <a:noFill/>
          <a:ln w="9525">
            <a:noFill/>
            <a:miter lim="800000"/>
            <a:headEnd/>
            <a:tailEnd/>
          </a:ln>
          <a:effectLst/>
        </p:spPr>
        <p:txBody>
          <a:bodyPr>
            <a:spAutoFit/>
          </a:bodyPr>
          <a:lstStyle/>
          <a:p>
            <a:pPr algn="l">
              <a:spcBef>
                <a:spcPct val="50000"/>
              </a:spcBef>
            </a:pPr>
            <a:r>
              <a:rPr lang="en-US" altLang="zh-CN" sz="2800">
                <a:solidFill>
                  <a:srgbClr val="006600"/>
                </a:solidFill>
              </a:rPr>
              <a:t>low</a:t>
            </a:r>
            <a:endParaRPr lang="en-US" altLang="zh-CN" sz="2800"/>
          </a:p>
        </p:txBody>
      </p:sp>
    </p:spTree>
    <p:extLst>
      <p:ext uri="{BB962C8B-B14F-4D97-AF65-F5344CB8AC3E}">
        <p14:creationId xmlns:p14="http://schemas.microsoft.com/office/powerpoint/2010/main" val="171239401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3935"/>
                                        </p:tgtEl>
                                        <p:attrNameLst>
                                          <p:attrName>style.visibility</p:attrName>
                                        </p:attrNameLst>
                                      </p:cBhvr>
                                      <p:to>
                                        <p:strVal val="visible"/>
                                      </p:to>
                                    </p:set>
                                    <p:animEffect transition="in" filter="wipe(left)">
                                      <p:cBhvr>
                                        <p:cTn id="7" dur="500"/>
                                        <p:tgtEl>
                                          <p:spTgt spid="1239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3907"/>
                                        </p:tgtEl>
                                        <p:attrNameLst>
                                          <p:attrName>style.visibility</p:attrName>
                                        </p:attrNameLst>
                                      </p:cBhvr>
                                      <p:to>
                                        <p:strVal val="visible"/>
                                      </p:to>
                                    </p:set>
                                    <p:animEffect transition="in" filter="wipe(left)">
                                      <p:cBhvr>
                                        <p:cTn id="11" dur="500"/>
                                        <p:tgtEl>
                                          <p:spTgt spid="123907"/>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23908"/>
                                        </p:tgtEl>
                                        <p:attrNameLst>
                                          <p:attrName>style.visibility</p:attrName>
                                        </p:attrNameLst>
                                      </p:cBhvr>
                                      <p:to>
                                        <p:strVal val="visible"/>
                                      </p:to>
                                    </p:set>
                                    <p:animEffect transition="in" filter="wipe(up)">
                                      <p:cBhvr>
                                        <p:cTn id="15" dur="500"/>
                                        <p:tgtEl>
                                          <p:spTgt spid="123908"/>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3910"/>
                                        </p:tgtEl>
                                        <p:attrNameLst>
                                          <p:attrName>style.visibility</p:attrName>
                                        </p:attrNameLst>
                                      </p:cBhvr>
                                      <p:to>
                                        <p:strVal val="visible"/>
                                      </p:to>
                                    </p:set>
                                    <p:animEffect transition="in" filter="wipe(up)">
                                      <p:cBhvr>
                                        <p:cTn id="19" dur="500"/>
                                        <p:tgtEl>
                                          <p:spTgt spid="123910"/>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23909"/>
                                        </p:tgtEl>
                                        <p:attrNameLst>
                                          <p:attrName>style.visibility</p:attrName>
                                        </p:attrNameLst>
                                      </p:cBhvr>
                                      <p:to>
                                        <p:strVal val="visible"/>
                                      </p:to>
                                    </p:set>
                                    <p:animEffect transition="in" filter="wipe(up)">
                                      <p:cBhvr>
                                        <p:cTn id="23" dur="500"/>
                                        <p:tgtEl>
                                          <p:spTgt spid="123909"/>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23911"/>
                                        </p:tgtEl>
                                        <p:attrNameLst>
                                          <p:attrName>style.visibility</p:attrName>
                                        </p:attrNameLst>
                                      </p:cBhvr>
                                      <p:to>
                                        <p:strVal val="visible"/>
                                      </p:to>
                                    </p:set>
                                    <p:animEffect transition="in" filter="wipe(up)">
                                      <p:cBhvr>
                                        <p:cTn id="27" dur="500"/>
                                        <p:tgtEl>
                                          <p:spTgt spid="1239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3916"/>
                                        </p:tgtEl>
                                        <p:attrNameLst>
                                          <p:attrName>style.visibility</p:attrName>
                                        </p:attrNameLst>
                                      </p:cBhvr>
                                      <p:to>
                                        <p:strVal val="visible"/>
                                      </p:to>
                                    </p:set>
                                    <p:animEffect transition="in" filter="wipe(left)">
                                      <p:cBhvr>
                                        <p:cTn id="32" dur="500"/>
                                        <p:tgtEl>
                                          <p:spTgt spid="123916"/>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23936"/>
                                        </p:tgtEl>
                                        <p:attrNameLst>
                                          <p:attrName>style.visibility</p:attrName>
                                        </p:attrNameLst>
                                      </p:cBhvr>
                                      <p:to>
                                        <p:strVal val="visible"/>
                                      </p:to>
                                    </p:set>
                                    <p:animEffect transition="in" filter="wipe(left)">
                                      <p:cBhvr>
                                        <p:cTn id="36" dur="500"/>
                                        <p:tgtEl>
                                          <p:spTgt spid="123936"/>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123937"/>
                                        </p:tgtEl>
                                        <p:attrNameLst>
                                          <p:attrName>style.visibility</p:attrName>
                                        </p:attrNameLst>
                                      </p:cBhvr>
                                      <p:to>
                                        <p:strVal val="visible"/>
                                      </p:to>
                                    </p:set>
                                    <p:animEffect transition="in" filter="wipe(left)">
                                      <p:cBhvr>
                                        <p:cTn id="40" dur="500"/>
                                        <p:tgtEl>
                                          <p:spTgt spid="12393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23912"/>
                                        </p:tgtEl>
                                        <p:attrNameLst>
                                          <p:attrName>style.visibility</p:attrName>
                                        </p:attrNameLst>
                                      </p:cBhvr>
                                      <p:to>
                                        <p:strVal val="visible"/>
                                      </p:to>
                                    </p:set>
                                    <p:animEffect transition="in" filter="wipe(down)">
                                      <p:cBhvr>
                                        <p:cTn id="45" dur="500"/>
                                        <p:tgtEl>
                                          <p:spTgt spid="123912"/>
                                        </p:tgtEl>
                                      </p:cBhvr>
                                    </p:animEffect>
                                  </p:childTnLst>
                                </p:cTn>
                              </p:par>
                            </p:childTnLst>
                          </p:cTn>
                        </p:par>
                        <p:par>
                          <p:cTn id="46" fill="hold">
                            <p:stCondLst>
                              <p:cond delay="500"/>
                            </p:stCondLst>
                            <p:childTnLst>
                              <p:par>
                                <p:cTn id="47" presetID="22" presetClass="entr" presetSubtype="4" fill="hold" grpId="0" nodeType="afterEffect">
                                  <p:stCondLst>
                                    <p:cond delay="0"/>
                                  </p:stCondLst>
                                  <p:childTnLst>
                                    <p:set>
                                      <p:cBhvr>
                                        <p:cTn id="48" dur="1" fill="hold">
                                          <p:stCondLst>
                                            <p:cond delay="0"/>
                                          </p:stCondLst>
                                        </p:cTn>
                                        <p:tgtEl>
                                          <p:spTgt spid="123913"/>
                                        </p:tgtEl>
                                        <p:attrNameLst>
                                          <p:attrName>style.visibility</p:attrName>
                                        </p:attrNameLst>
                                      </p:cBhvr>
                                      <p:to>
                                        <p:strVal val="visible"/>
                                      </p:to>
                                    </p:set>
                                    <p:animEffect transition="in" filter="wipe(down)">
                                      <p:cBhvr>
                                        <p:cTn id="49" dur="500"/>
                                        <p:tgtEl>
                                          <p:spTgt spid="12391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23914"/>
                                        </p:tgtEl>
                                        <p:attrNameLst>
                                          <p:attrName>style.visibility</p:attrName>
                                        </p:attrNameLst>
                                      </p:cBhvr>
                                      <p:to>
                                        <p:strVal val="visible"/>
                                      </p:to>
                                    </p:set>
                                    <p:animEffect transition="in" filter="wipe(down)">
                                      <p:cBhvr>
                                        <p:cTn id="54" dur="500"/>
                                        <p:tgtEl>
                                          <p:spTgt spid="123914"/>
                                        </p:tgtEl>
                                      </p:cBhvr>
                                    </p:animEffect>
                                  </p:childTnLst>
                                </p:cTn>
                              </p:par>
                            </p:childTnLst>
                          </p:cTn>
                        </p:par>
                        <p:par>
                          <p:cTn id="55" fill="hold">
                            <p:stCondLst>
                              <p:cond delay="500"/>
                            </p:stCondLst>
                            <p:childTnLst>
                              <p:par>
                                <p:cTn id="56" presetID="22" presetClass="entr" presetSubtype="4" fill="hold" grpId="0" nodeType="afterEffect">
                                  <p:stCondLst>
                                    <p:cond delay="0"/>
                                  </p:stCondLst>
                                  <p:childTnLst>
                                    <p:set>
                                      <p:cBhvr>
                                        <p:cTn id="57" dur="1" fill="hold">
                                          <p:stCondLst>
                                            <p:cond delay="0"/>
                                          </p:stCondLst>
                                        </p:cTn>
                                        <p:tgtEl>
                                          <p:spTgt spid="123915"/>
                                        </p:tgtEl>
                                        <p:attrNameLst>
                                          <p:attrName>style.visibility</p:attrName>
                                        </p:attrNameLst>
                                      </p:cBhvr>
                                      <p:to>
                                        <p:strVal val="visible"/>
                                      </p:to>
                                    </p:set>
                                    <p:animEffect transition="in" filter="wipe(down)">
                                      <p:cBhvr>
                                        <p:cTn id="58" dur="500"/>
                                        <p:tgtEl>
                                          <p:spTgt spid="12391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23917"/>
                                        </p:tgtEl>
                                        <p:attrNameLst>
                                          <p:attrName>style.visibility</p:attrName>
                                        </p:attrNameLst>
                                      </p:cBhvr>
                                      <p:to>
                                        <p:strVal val="visible"/>
                                      </p:to>
                                    </p:set>
                                    <p:animEffect transition="in" filter="wipe(left)">
                                      <p:cBhvr>
                                        <p:cTn id="63" dur="500"/>
                                        <p:tgtEl>
                                          <p:spTgt spid="12391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123921"/>
                                        </p:tgtEl>
                                        <p:attrNameLst>
                                          <p:attrName>style.visibility</p:attrName>
                                        </p:attrNameLst>
                                      </p:cBhvr>
                                      <p:to>
                                        <p:strVal val="visible"/>
                                      </p:to>
                                    </p:set>
                                    <p:animEffect transition="in" filter="wipe(up)">
                                      <p:cBhvr>
                                        <p:cTn id="68" dur="500"/>
                                        <p:tgtEl>
                                          <p:spTgt spid="123921"/>
                                        </p:tgtEl>
                                      </p:cBhvr>
                                    </p:animEffect>
                                  </p:childTnLst>
                                </p:cTn>
                              </p:par>
                            </p:childTnLst>
                          </p:cTn>
                        </p:par>
                        <p:par>
                          <p:cTn id="69" fill="hold">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123919"/>
                                        </p:tgtEl>
                                        <p:attrNameLst>
                                          <p:attrName>style.visibility</p:attrName>
                                        </p:attrNameLst>
                                      </p:cBhvr>
                                      <p:to>
                                        <p:strVal val="visible"/>
                                      </p:to>
                                    </p:set>
                                    <p:animEffect transition="in" filter="wipe(up)">
                                      <p:cBhvr>
                                        <p:cTn id="72" dur="500"/>
                                        <p:tgtEl>
                                          <p:spTgt spid="123919"/>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123920"/>
                                        </p:tgtEl>
                                        <p:attrNameLst>
                                          <p:attrName>style.visibility</p:attrName>
                                        </p:attrNameLst>
                                      </p:cBhvr>
                                      <p:to>
                                        <p:strVal val="visible"/>
                                      </p:to>
                                    </p:set>
                                    <p:animEffect transition="in" filter="wipe(up)">
                                      <p:cBhvr>
                                        <p:cTn id="76" dur="500"/>
                                        <p:tgtEl>
                                          <p:spTgt spid="12392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123922"/>
                                        </p:tgtEl>
                                        <p:attrNameLst>
                                          <p:attrName>style.visibility</p:attrName>
                                        </p:attrNameLst>
                                      </p:cBhvr>
                                      <p:to>
                                        <p:strVal val="visible"/>
                                      </p:to>
                                    </p:set>
                                    <p:animEffect transition="in" filter="wipe(left)">
                                      <p:cBhvr>
                                        <p:cTn id="81" dur="500"/>
                                        <p:tgtEl>
                                          <p:spTgt spid="123922"/>
                                        </p:tgtEl>
                                      </p:cBhvr>
                                    </p:animEffect>
                                  </p:childTnLst>
                                </p:cTn>
                              </p:par>
                            </p:childTnLst>
                          </p:cTn>
                        </p:par>
                      </p:childTnLst>
                    </p:cTn>
                  </p:par>
                  <p:par>
                    <p:cTn id="82" fill="hold">
                      <p:stCondLst>
                        <p:cond delay="indefinite"/>
                      </p:stCondLst>
                      <p:childTnLst>
                        <p:par>
                          <p:cTn id="83" fill="hold">
                            <p:stCondLst>
                              <p:cond delay="0"/>
                            </p:stCondLst>
                            <p:childTnLst>
                              <p:par>
                                <p:cTn id="84" presetID="2" presetClass="entr" presetSubtype="8" fill="hold" grpId="0" nodeType="clickEffect">
                                  <p:stCondLst>
                                    <p:cond delay="0"/>
                                  </p:stCondLst>
                                  <p:childTnLst>
                                    <p:set>
                                      <p:cBhvr>
                                        <p:cTn id="85" dur="1" fill="hold">
                                          <p:stCondLst>
                                            <p:cond delay="0"/>
                                          </p:stCondLst>
                                        </p:cTn>
                                        <p:tgtEl>
                                          <p:spTgt spid="123918"/>
                                        </p:tgtEl>
                                        <p:attrNameLst>
                                          <p:attrName>style.visibility</p:attrName>
                                        </p:attrNameLst>
                                      </p:cBhvr>
                                      <p:to>
                                        <p:strVal val="visible"/>
                                      </p:to>
                                    </p:set>
                                    <p:anim calcmode="lin" valueType="num">
                                      <p:cBhvr additive="base">
                                        <p:cTn id="86" dur="500" fill="hold"/>
                                        <p:tgtEl>
                                          <p:spTgt spid="123918"/>
                                        </p:tgtEl>
                                        <p:attrNameLst>
                                          <p:attrName>ppt_x</p:attrName>
                                        </p:attrNameLst>
                                      </p:cBhvr>
                                      <p:tavLst>
                                        <p:tav tm="0">
                                          <p:val>
                                            <p:strVal val="0-#ppt_w/2"/>
                                          </p:val>
                                        </p:tav>
                                        <p:tav tm="100000">
                                          <p:val>
                                            <p:strVal val="#ppt_x"/>
                                          </p:val>
                                        </p:tav>
                                      </p:tavLst>
                                    </p:anim>
                                    <p:anim calcmode="lin" valueType="num">
                                      <p:cBhvr additive="base">
                                        <p:cTn id="87" dur="500" fill="hold"/>
                                        <p:tgtEl>
                                          <p:spTgt spid="123918"/>
                                        </p:tgtEl>
                                        <p:attrNameLst>
                                          <p:attrName>ppt_y</p:attrName>
                                        </p:attrNameLst>
                                      </p:cBhvr>
                                      <p:tavLst>
                                        <p:tav tm="0">
                                          <p:val>
                                            <p:strVal val="#ppt_y"/>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childTnLst>
                                    <p:set>
                                      <p:cBhvr>
                                        <p:cTn id="91" dur="1" fill="hold">
                                          <p:stCondLst>
                                            <p:cond delay="0"/>
                                          </p:stCondLst>
                                        </p:cTn>
                                        <p:tgtEl>
                                          <p:spTgt spid="123925"/>
                                        </p:tgtEl>
                                        <p:attrNameLst>
                                          <p:attrName>style.visibility</p:attrName>
                                        </p:attrNameLst>
                                      </p:cBhvr>
                                      <p:to>
                                        <p:strVal val="visible"/>
                                      </p:to>
                                    </p:set>
                                    <p:animEffect transition="in" filter="wipe(up)">
                                      <p:cBhvr>
                                        <p:cTn id="92" dur="500"/>
                                        <p:tgtEl>
                                          <p:spTgt spid="123925"/>
                                        </p:tgtEl>
                                      </p:cBhvr>
                                    </p:animEffect>
                                  </p:childTnLst>
                                </p:cTn>
                              </p:par>
                            </p:childTnLst>
                          </p:cTn>
                        </p:par>
                        <p:par>
                          <p:cTn id="93" fill="hold">
                            <p:stCondLst>
                              <p:cond delay="500"/>
                            </p:stCondLst>
                            <p:childTnLst>
                              <p:par>
                                <p:cTn id="94" presetID="22" presetClass="entr" presetSubtype="1" fill="hold" grpId="0" nodeType="afterEffect">
                                  <p:stCondLst>
                                    <p:cond delay="0"/>
                                  </p:stCondLst>
                                  <p:childTnLst>
                                    <p:set>
                                      <p:cBhvr>
                                        <p:cTn id="95" dur="1" fill="hold">
                                          <p:stCondLst>
                                            <p:cond delay="0"/>
                                          </p:stCondLst>
                                        </p:cTn>
                                        <p:tgtEl>
                                          <p:spTgt spid="123938"/>
                                        </p:tgtEl>
                                        <p:attrNameLst>
                                          <p:attrName>style.visibility</p:attrName>
                                        </p:attrNameLst>
                                      </p:cBhvr>
                                      <p:to>
                                        <p:strVal val="visible"/>
                                      </p:to>
                                    </p:set>
                                    <p:animEffect transition="in" filter="wipe(up)">
                                      <p:cBhvr>
                                        <p:cTn id="96" dur="500"/>
                                        <p:tgtEl>
                                          <p:spTgt spid="123938"/>
                                        </p:tgtEl>
                                      </p:cBhvr>
                                    </p:animEffect>
                                  </p:childTnLst>
                                  <p:subTnLst>
                                    <p:set>
                                      <p:cBhvr override="childStyle">
                                        <p:cTn dur="1" fill="hold" display="0" masterRel="nextClick" afterEffect="1"/>
                                        <p:tgtEl>
                                          <p:spTgt spid="123938"/>
                                        </p:tgtEl>
                                        <p:attrNameLst>
                                          <p:attrName>style.visibility</p:attrName>
                                        </p:attrNameLst>
                                      </p:cBhvr>
                                      <p:to>
                                        <p:strVal val="hidden"/>
                                      </p:to>
                                    </p:set>
                                  </p:subTnLst>
                                </p:cTn>
                              </p:par>
                            </p:childTnLst>
                          </p:cTn>
                        </p:par>
                        <p:par>
                          <p:cTn id="97" fill="hold">
                            <p:stCondLst>
                              <p:cond delay="1000"/>
                            </p:stCondLst>
                            <p:childTnLst>
                              <p:par>
                                <p:cTn id="98" presetID="22" presetClass="entr" presetSubtype="1" fill="hold" grpId="0" nodeType="afterEffect">
                                  <p:stCondLst>
                                    <p:cond delay="0"/>
                                  </p:stCondLst>
                                  <p:childTnLst>
                                    <p:set>
                                      <p:cBhvr>
                                        <p:cTn id="99" dur="1" fill="hold">
                                          <p:stCondLst>
                                            <p:cond delay="0"/>
                                          </p:stCondLst>
                                        </p:cTn>
                                        <p:tgtEl>
                                          <p:spTgt spid="123939"/>
                                        </p:tgtEl>
                                        <p:attrNameLst>
                                          <p:attrName>style.visibility</p:attrName>
                                        </p:attrNameLst>
                                      </p:cBhvr>
                                      <p:to>
                                        <p:strVal val="visible"/>
                                      </p:to>
                                    </p:set>
                                    <p:animEffect transition="in" filter="wipe(up)">
                                      <p:cBhvr>
                                        <p:cTn id="100" dur="500"/>
                                        <p:tgtEl>
                                          <p:spTgt spid="123939"/>
                                        </p:tgtEl>
                                      </p:cBhvr>
                                    </p:animEffect>
                                  </p:childTnLst>
                                  <p:subTnLst>
                                    <p:set>
                                      <p:cBhvr override="childStyle">
                                        <p:cTn dur="1" fill="hold" display="0" masterRel="nextClick" afterEffect="1"/>
                                        <p:tgtEl>
                                          <p:spTgt spid="123939"/>
                                        </p:tgtEl>
                                        <p:attrNameLst>
                                          <p:attrName>style.visibility</p:attrName>
                                        </p:attrNameLst>
                                      </p:cBhvr>
                                      <p:to>
                                        <p:strVal val="hidden"/>
                                      </p:to>
                                    </p:set>
                                  </p:sub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childTnLst>
                                    <p:set>
                                      <p:cBhvr>
                                        <p:cTn id="104" dur="1" fill="hold">
                                          <p:stCondLst>
                                            <p:cond delay="0"/>
                                          </p:stCondLst>
                                        </p:cTn>
                                        <p:tgtEl>
                                          <p:spTgt spid="123923"/>
                                        </p:tgtEl>
                                        <p:attrNameLst>
                                          <p:attrName>style.visibility</p:attrName>
                                        </p:attrNameLst>
                                      </p:cBhvr>
                                      <p:to>
                                        <p:strVal val="visible"/>
                                      </p:to>
                                    </p:set>
                                    <p:animEffect transition="in" filter="wipe(up)">
                                      <p:cBhvr>
                                        <p:cTn id="105" dur="500"/>
                                        <p:tgtEl>
                                          <p:spTgt spid="123923"/>
                                        </p:tgtEl>
                                      </p:cBhvr>
                                    </p:animEffect>
                                  </p:childTnLst>
                                </p:cTn>
                              </p:par>
                            </p:childTnLst>
                          </p:cTn>
                        </p:par>
                        <p:par>
                          <p:cTn id="106" fill="hold">
                            <p:stCondLst>
                              <p:cond delay="500"/>
                            </p:stCondLst>
                            <p:childTnLst>
                              <p:par>
                                <p:cTn id="107" presetID="22" presetClass="entr" presetSubtype="1" fill="hold" grpId="0" nodeType="afterEffect">
                                  <p:stCondLst>
                                    <p:cond delay="0"/>
                                  </p:stCondLst>
                                  <p:childTnLst>
                                    <p:set>
                                      <p:cBhvr>
                                        <p:cTn id="108" dur="1" fill="hold">
                                          <p:stCondLst>
                                            <p:cond delay="0"/>
                                          </p:stCondLst>
                                        </p:cTn>
                                        <p:tgtEl>
                                          <p:spTgt spid="123924"/>
                                        </p:tgtEl>
                                        <p:attrNameLst>
                                          <p:attrName>style.visibility</p:attrName>
                                        </p:attrNameLst>
                                      </p:cBhvr>
                                      <p:to>
                                        <p:strVal val="visible"/>
                                      </p:to>
                                    </p:set>
                                    <p:animEffect transition="in" filter="wipe(up)">
                                      <p:cBhvr>
                                        <p:cTn id="109" dur="500"/>
                                        <p:tgtEl>
                                          <p:spTgt spid="123924"/>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8" fill="hold" grpId="0" nodeType="clickEffect">
                                  <p:stCondLst>
                                    <p:cond delay="0"/>
                                  </p:stCondLst>
                                  <p:childTnLst>
                                    <p:set>
                                      <p:cBhvr>
                                        <p:cTn id="113" dur="1" fill="hold">
                                          <p:stCondLst>
                                            <p:cond delay="0"/>
                                          </p:stCondLst>
                                        </p:cTn>
                                        <p:tgtEl>
                                          <p:spTgt spid="123926"/>
                                        </p:tgtEl>
                                        <p:attrNameLst>
                                          <p:attrName>style.visibility</p:attrName>
                                        </p:attrNameLst>
                                      </p:cBhvr>
                                      <p:to>
                                        <p:strVal val="visible"/>
                                      </p:to>
                                    </p:set>
                                    <p:animEffect transition="in" filter="wipe(left)">
                                      <p:cBhvr>
                                        <p:cTn id="114" dur="500"/>
                                        <p:tgtEl>
                                          <p:spTgt spid="123926"/>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1" fill="hold" grpId="0" nodeType="clickEffect">
                                  <p:stCondLst>
                                    <p:cond delay="0"/>
                                  </p:stCondLst>
                                  <p:childTnLst>
                                    <p:set>
                                      <p:cBhvr>
                                        <p:cTn id="118" dur="1" fill="hold">
                                          <p:stCondLst>
                                            <p:cond delay="0"/>
                                          </p:stCondLst>
                                        </p:cTn>
                                        <p:tgtEl>
                                          <p:spTgt spid="123929"/>
                                        </p:tgtEl>
                                        <p:attrNameLst>
                                          <p:attrName>style.visibility</p:attrName>
                                        </p:attrNameLst>
                                      </p:cBhvr>
                                      <p:to>
                                        <p:strVal val="visible"/>
                                      </p:to>
                                    </p:set>
                                    <p:animEffect transition="in" filter="wipe(up)">
                                      <p:cBhvr>
                                        <p:cTn id="119" dur="500"/>
                                        <p:tgtEl>
                                          <p:spTgt spid="123929"/>
                                        </p:tgtEl>
                                      </p:cBhvr>
                                    </p:animEffect>
                                  </p:childTnLst>
                                </p:cTn>
                              </p:par>
                            </p:childTnLst>
                          </p:cTn>
                        </p:par>
                        <p:par>
                          <p:cTn id="120" fill="hold">
                            <p:stCondLst>
                              <p:cond delay="500"/>
                            </p:stCondLst>
                            <p:childTnLst>
                              <p:par>
                                <p:cTn id="121" presetID="22" presetClass="entr" presetSubtype="1" fill="hold" grpId="0" nodeType="afterEffect">
                                  <p:stCondLst>
                                    <p:cond delay="0"/>
                                  </p:stCondLst>
                                  <p:childTnLst>
                                    <p:set>
                                      <p:cBhvr>
                                        <p:cTn id="122" dur="1" fill="hold">
                                          <p:stCondLst>
                                            <p:cond delay="0"/>
                                          </p:stCondLst>
                                        </p:cTn>
                                        <p:tgtEl>
                                          <p:spTgt spid="123940"/>
                                        </p:tgtEl>
                                        <p:attrNameLst>
                                          <p:attrName>style.visibility</p:attrName>
                                        </p:attrNameLst>
                                      </p:cBhvr>
                                      <p:to>
                                        <p:strVal val="visible"/>
                                      </p:to>
                                    </p:set>
                                    <p:animEffect transition="in" filter="wipe(up)">
                                      <p:cBhvr>
                                        <p:cTn id="123" dur="500"/>
                                        <p:tgtEl>
                                          <p:spTgt spid="123940"/>
                                        </p:tgtEl>
                                      </p:cBhvr>
                                    </p:animEffect>
                                  </p:childTnLst>
                                  <p:subTnLst>
                                    <p:set>
                                      <p:cBhvr override="childStyle">
                                        <p:cTn dur="1" fill="hold" display="0" masterRel="nextClick" afterEffect="1"/>
                                        <p:tgtEl>
                                          <p:spTgt spid="123940"/>
                                        </p:tgtEl>
                                        <p:attrNameLst>
                                          <p:attrName>style.visibility</p:attrName>
                                        </p:attrNameLst>
                                      </p:cBhvr>
                                      <p:to>
                                        <p:strVal val="hidden"/>
                                      </p:to>
                                    </p:set>
                                  </p:subTnLst>
                                </p:cTn>
                              </p:par>
                            </p:childTnLst>
                          </p:cTn>
                        </p:par>
                        <p:par>
                          <p:cTn id="124" fill="hold">
                            <p:stCondLst>
                              <p:cond delay="1000"/>
                            </p:stCondLst>
                            <p:childTnLst>
                              <p:par>
                                <p:cTn id="125" presetID="22" presetClass="entr" presetSubtype="1" fill="hold" grpId="0" nodeType="afterEffect">
                                  <p:stCondLst>
                                    <p:cond delay="0"/>
                                  </p:stCondLst>
                                  <p:childTnLst>
                                    <p:set>
                                      <p:cBhvr>
                                        <p:cTn id="126" dur="1" fill="hold">
                                          <p:stCondLst>
                                            <p:cond delay="0"/>
                                          </p:stCondLst>
                                        </p:cTn>
                                        <p:tgtEl>
                                          <p:spTgt spid="123941"/>
                                        </p:tgtEl>
                                        <p:attrNameLst>
                                          <p:attrName>style.visibility</p:attrName>
                                        </p:attrNameLst>
                                      </p:cBhvr>
                                      <p:to>
                                        <p:strVal val="visible"/>
                                      </p:to>
                                    </p:set>
                                    <p:animEffect transition="in" filter="wipe(up)">
                                      <p:cBhvr>
                                        <p:cTn id="127" dur="500"/>
                                        <p:tgtEl>
                                          <p:spTgt spid="123941"/>
                                        </p:tgtEl>
                                      </p:cBhvr>
                                    </p:animEffect>
                                  </p:childTnLst>
                                  <p:subTnLst>
                                    <p:set>
                                      <p:cBhvr override="childStyle">
                                        <p:cTn dur="1" fill="hold" display="0" masterRel="nextClick" afterEffect="1"/>
                                        <p:tgtEl>
                                          <p:spTgt spid="123941"/>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grpId="0" nodeType="clickEffect">
                                  <p:stCondLst>
                                    <p:cond delay="0"/>
                                  </p:stCondLst>
                                  <p:childTnLst>
                                    <p:set>
                                      <p:cBhvr>
                                        <p:cTn id="131" dur="1" fill="hold">
                                          <p:stCondLst>
                                            <p:cond delay="0"/>
                                          </p:stCondLst>
                                        </p:cTn>
                                        <p:tgtEl>
                                          <p:spTgt spid="123942"/>
                                        </p:tgtEl>
                                        <p:attrNameLst>
                                          <p:attrName>style.visibility</p:attrName>
                                        </p:attrNameLst>
                                      </p:cBhvr>
                                      <p:to>
                                        <p:strVal val="visible"/>
                                      </p:to>
                                    </p:set>
                                    <p:animEffect transition="in" filter="wipe(up)">
                                      <p:cBhvr>
                                        <p:cTn id="132" dur="500"/>
                                        <p:tgtEl>
                                          <p:spTgt spid="123942"/>
                                        </p:tgtEl>
                                      </p:cBhvr>
                                    </p:animEffect>
                                  </p:childTnLst>
                                  <p:subTnLst>
                                    <p:set>
                                      <p:cBhvr override="childStyle">
                                        <p:cTn dur="1" fill="hold" display="0" masterRel="nextClick" afterEffect="1"/>
                                        <p:tgtEl>
                                          <p:spTgt spid="123942"/>
                                        </p:tgtEl>
                                        <p:attrNameLst>
                                          <p:attrName>style.visibility</p:attrName>
                                        </p:attrNameLst>
                                      </p:cBhvr>
                                      <p:to>
                                        <p:strVal val="hidden"/>
                                      </p:to>
                                    </p:set>
                                  </p:subTnLst>
                                </p:cTn>
                              </p:par>
                            </p:childTnLst>
                          </p:cTn>
                        </p:par>
                        <p:par>
                          <p:cTn id="133" fill="hold">
                            <p:stCondLst>
                              <p:cond delay="500"/>
                            </p:stCondLst>
                            <p:childTnLst>
                              <p:par>
                                <p:cTn id="134" presetID="22" presetClass="entr" presetSubtype="1" fill="hold" grpId="0" nodeType="afterEffect">
                                  <p:stCondLst>
                                    <p:cond delay="0"/>
                                  </p:stCondLst>
                                  <p:childTnLst>
                                    <p:set>
                                      <p:cBhvr>
                                        <p:cTn id="135" dur="1" fill="hold">
                                          <p:stCondLst>
                                            <p:cond delay="0"/>
                                          </p:stCondLst>
                                        </p:cTn>
                                        <p:tgtEl>
                                          <p:spTgt spid="123943"/>
                                        </p:tgtEl>
                                        <p:attrNameLst>
                                          <p:attrName>style.visibility</p:attrName>
                                        </p:attrNameLst>
                                      </p:cBhvr>
                                      <p:to>
                                        <p:strVal val="visible"/>
                                      </p:to>
                                    </p:set>
                                    <p:animEffect transition="in" filter="wipe(up)">
                                      <p:cBhvr>
                                        <p:cTn id="136" dur="500"/>
                                        <p:tgtEl>
                                          <p:spTgt spid="123943"/>
                                        </p:tgtEl>
                                      </p:cBhvr>
                                    </p:animEffect>
                                  </p:childTnLst>
                                  <p:subTnLst>
                                    <p:set>
                                      <p:cBhvr override="childStyle">
                                        <p:cTn dur="1" fill="hold" display="0" masterRel="nextClick" afterEffect="1"/>
                                        <p:tgtEl>
                                          <p:spTgt spid="123943"/>
                                        </p:tgtEl>
                                        <p:attrNameLst>
                                          <p:attrName>style.visibility</p:attrName>
                                        </p:attrNameLst>
                                      </p:cBhvr>
                                      <p:to>
                                        <p:strVal val="hidden"/>
                                      </p:to>
                                    </p:set>
                                  </p:sub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123944"/>
                                        </p:tgtEl>
                                        <p:attrNameLst>
                                          <p:attrName>style.visibility</p:attrName>
                                        </p:attrNameLst>
                                      </p:cBhvr>
                                      <p:to>
                                        <p:strVal val="visible"/>
                                      </p:to>
                                    </p:set>
                                    <p:animEffect transition="in" filter="wipe(up)">
                                      <p:cBhvr>
                                        <p:cTn id="141" dur="500"/>
                                        <p:tgtEl>
                                          <p:spTgt spid="123944"/>
                                        </p:tgtEl>
                                      </p:cBhvr>
                                    </p:animEffect>
                                  </p:childTnLst>
                                  <p:subTnLst>
                                    <p:set>
                                      <p:cBhvr override="childStyle">
                                        <p:cTn dur="1" fill="hold" display="0" masterRel="nextClick" afterEffect="1"/>
                                        <p:tgtEl>
                                          <p:spTgt spid="123944"/>
                                        </p:tgtEl>
                                        <p:attrNameLst>
                                          <p:attrName>style.visibility</p:attrName>
                                        </p:attrNameLst>
                                      </p:cBhvr>
                                      <p:to>
                                        <p:strVal val="hidden"/>
                                      </p:to>
                                    </p:set>
                                  </p:subTnLst>
                                </p:cTn>
                              </p:par>
                            </p:childTnLst>
                          </p:cTn>
                        </p:par>
                        <p:par>
                          <p:cTn id="142" fill="hold">
                            <p:stCondLst>
                              <p:cond delay="500"/>
                            </p:stCondLst>
                            <p:childTnLst>
                              <p:par>
                                <p:cTn id="143" presetID="22" presetClass="entr" presetSubtype="1" fill="hold" grpId="0" nodeType="afterEffect">
                                  <p:stCondLst>
                                    <p:cond delay="0"/>
                                  </p:stCondLst>
                                  <p:childTnLst>
                                    <p:set>
                                      <p:cBhvr>
                                        <p:cTn id="144" dur="1" fill="hold">
                                          <p:stCondLst>
                                            <p:cond delay="0"/>
                                          </p:stCondLst>
                                        </p:cTn>
                                        <p:tgtEl>
                                          <p:spTgt spid="123945"/>
                                        </p:tgtEl>
                                        <p:attrNameLst>
                                          <p:attrName>style.visibility</p:attrName>
                                        </p:attrNameLst>
                                      </p:cBhvr>
                                      <p:to>
                                        <p:strVal val="visible"/>
                                      </p:to>
                                    </p:set>
                                    <p:animEffect transition="in" filter="wipe(up)">
                                      <p:cBhvr>
                                        <p:cTn id="145" dur="500"/>
                                        <p:tgtEl>
                                          <p:spTgt spid="123945"/>
                                        </p:tgtEl>
                                      </p:cBhvr>
                                    </p:animEffect>
                                  </p:childTnLst>
                                  <p:subTnLst>
                                    <p:set>
                                      <p:cBhvr override="childStyle">
                                        <p:cTn dur="1" fill="hold" display="0" masterRel="nextClick" afterEffect="1"/>
                                        <p:tgtEl>
                                          <p:spTgt spid="123945"/>
                                        </p:tgtEl>
                                        <p:attrNameLst>
                                          <p:attrName>style.visibility</p:attrName>
                                        </p:attrNameLst>
                                      </p:cBhvr>
                                      <p:to>
                                        <p:strVal val="hidden"/>
                                      </p:to>
                                    </p:set>
                                  </p:sub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123927"/>
                                        </p:tgtEl>
                                        <p:attrNameLst>
                                          <p:attrName>style.visibility</p:attrName>
                                        </p:attrNameLst>
                                      </p:cBhvr>
                                      <p:to>
                                        <p:strVal val="visible"/>
                                      </p:to>
                                    </p:set>
                                    <p:animEffect transition="in" filter="wipe(up)">
                                      <p:cBhvr>
                                        <p:cTn id="150" dur="500"/>
                                        <p:tgtEl>
                                          <p:spTgt spid="123927"/>
                                        </p:tgtEl>
                                      </p:cBhvr>
                                    </p:animEffect>
                                  </p:childTnLst>
                                </p:cTn>
                              </p:par>
                            </p:childTnLst>
                          </p:cTn>
                        </p:par>
                        <p:par>
                          <p:cTn id="151" fill="hold">
                            <p:stCondLst>
                              <p:cond delay="500"/>
                            </p:stCondLst>
                            <p:childTnLst>
                              <p:par>
                                <p:cTn id="152" presetID="22" presetClass="entr" presetSubtype="1" fill="hold" grpId="0" nodeType="afterEffect">
                                  <p:stCondLst>
                                    <p:cond delay="0"/>
                                  </p:stCondLst>
                                  <p:childTnLst>
                                    <p:set>
                                      <p:cBhvr>
                                        <p:cTn id="153" dur="1" fill="hold">
                                          <p:stCondLst>
                                            <p:cond delay="0"/>
                                          </p:stCondLst>
                                        </p:cTn>
                                        <p:tgtEl>
                                          <p:spTgt spid="123928"/>
                                        </p:tgtEl>
                                        <p:attrNameLst>
                                          <p:attrName>style.visibility</p:attrName>
                                        </p:attrNameLst>
                                      </p:cBhvr>
                                      <p:to>
                                        <p:strVal val="visible"/>
                                      </p:to>
                                    </p:set>
                                    <p:animEffect transition="in" filter="wipe(up)">
                                      <p:cBhvr>
                                        <p:cTn id="154" dur="500"/>
                                        <p:tgtEl>
                                          <p:spTgt spid="123928"/>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123930"/>
                                        </p:tgtEl>
                                        <p:attrNameLst>
                                          <p:attrName>style.visibility</p:attrName>
                                        </p:attrNameLst>
                                      </p:cBhvr>
                                      <p:to>
                                        <p:strVal val="visible"/>
                                      </p:to>
                                    </p:set>
                                    <p:animEffect transition="in" filter="wipe(left)">
                                      <p:cBhvr>
                                        <p:cTn id="159" dur="500"/>
                                        <p:tgtEl>
                                          <p:spTgt spid="123930"/>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1" fill="hold" grpId="0" nodeType="clickEffect">
                                  <p:stCondLst>
                                    <p:cond delay="0"/>
                                  </p:stCondLst>
                                  <p:childTnLst>
                                    <p:set>
                                      <p:cBhvr>
                                        <p:cTn id="163" dur="1" fill="hold">
                                          <p:stCondLst>
                                            <p:cond delay="0"/>
                                          </p:stCondLst>
                                        </p:cTn>
                                        <p:tgtEl>
                                          <p:spTgt spid="123933"/>
                                        </p:tgtEl>
                                        <p:attrNameLst>
                                          <p:attrName>style.visibility</p:attrName>
                                        </p:attrNameLst>
                                      </p:cBhvr>
                                      <p:to>
                                        <p:strVal val="visible"/>
                                      </p:to>
                                    </p:set>
                                    <p:animEffect transition="in" filter="wipe(up)">
                                      <p:cBhvr>
                                        <p:cTn id="164" dur="500"/>
                                        <p:tgtEl>
                                          <p:spTgt spid="123933"/>
                                        </p:tgtEl>
                                      </p:cBhvr>
                                    </p:animEffect>
                                  </p:childTnLst>
                                </p:cTn>
                              </p:par>
                            </p:childTnLst>
                          </p:cTn>
                        </p:par>
                        <p:par>
                          <p:cTn id="165" fill="hold">
                            <p:stCondLst>
                              <p:cond delay="500"/>
                            </p:stCondLst>
                            <p:childTnLst>
                              <p:par>
                                <p:cTn id="166" presetID="22" presetClass="entr" presetSubtype="1" fill="hold" grpId="0" nodeType="afterEffect">
                                  <p:stCondLst>
                                    <p:cond delay="0"/>
                                  </p:stCondLst>
                                  <p:childTnLst>
                                    <p:set>
                                      <p:cBhvr>
                                        <p:cTn id="167" dur="1" fill="hold">
                                          <p:stCondLst>
                                            <p:cond delay="0"/>
                                          </p:stCondLst>
                                        </p:cTn>
                                        <p:tgtEl>
                                          <p:spTgt spid="123946"/>
                                        </p:tgtEl>
                                        <p:attrNameLst>
                                          <p:attrName>style.visibility</p:attrName>
                                        </p:attrNameLst>
                                      </p:cBhvr>
                                      <p:to>
                                        <p:strVal val="visible"/>
                                      </p:to>
                                    </p:set>
                                    <p:animEffect transition="in" filter="wipe(up)">
                                      <p:cBhvr>
                                        <p:cTn id="168" dur="500"/>
                                        <p:tgtEl>
                                          <p:spTgt spid="123946"/>
                                        </p:tgtEl>
                                      </p:cBhvr>
                                    </p:animEffect>
                                  </p:childTnLst>
                                  <p:subTnLst>
                                    <p:set>
                                      <p:cBhvr override="childStyle">
                                        <p:cTn dur="1" fill="hold" display="0" masterRel="nextClick" afterEffect="1"/>
                                        <p:tgtEl>
                                          <p:spTgt spid="123946"/>
                                        </p:tgtEl>
                                        <p:attrNameLst>
                                          <p:attrName>style.visibility</p:attrName>
                                        </p:attrNameLst>
                                      </p:cBhvr>
                                      <p:to>
                                        <p:strVal val="hidden"/>
                                      </p:to>
                                    </p:set>
                                  </p:subTnLst>
                                </p:cTn>
                              </p:par>
                            </p:childTnLst>
                          </p:cTn>
                        </p:par>
                        <p:par>
                          <p:cTn id="169" fill="hold">
                            <p:stCondLst>
                              <p:cond delay="1000"/>
                            </p:stCondLst>
                            <p:childTnLst>
                              <p:par>
                                <p:cTn id="170" presetID="22" presetClass="entr" presetSubtype="1" fill="hold" grpId="0" nodeType="afterEffect">
                                  <p:stCondLst>
                                    <p:cond delay="0"/>
                                  </p:stCondLst>
                                  <p:childTnLst>
                                    <p:set>
                                      <p:cBhvr>
                                        <p:cTn id="171" dur="1" fill="hold">
                                          <p:stCondLst>
                                            <p:cond delay="0"/>
                                          </p:stCondLst>
                                        </p:cTn>
                                        <p:tgtEl>
                                          <p:spTgt spid="123947"/>
                                        </p:tgtEl>
                                        <p:attrNameLst>
                                          <p:attrName>style.visibility</p:attrName>
                                        </p:attrNameLst>
                                      </p:cBhvr>
                                      <p:to>
                                        <p:strVal val="visible"/>
                                      </p:to>
                                    </p:set>
                                    <p:animEffect transition="in" filter="wipe(up)">
                                      <p:cBhvr>
                                        <p:cTn id="172" dur="500"/>
                                        <p:tgtEl>
                                          <p:spTgt spid="123947"/>
                                        </p:tgtEl>
                                      </p:cBhvr>
                                    </p:animEffect>
                                  </p:childTnLst>
                                  <p:subTnLst>
                                    <p:set>
                                      <p:cBhvr override="childStyle">
                                        <p:cTn dur="1" fill="hold" display="0" masterRel="nextClick" afterEffect="1"/>
                                        <p:tgtEl>
                                          <p:spTgt spid="123947"/>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22" presetClass="entr" presetSubtype="1" fill="hold" grpId="0" nodeType="clickEffect">
                                  <p:stCondLst>
                                    <p:cond delay="0"/>
                                  </p:stCondLst>
                                  <p:childTnLst>
                                    <p:set>
                                      <p:cBhvr>
                                        <p:cTn id="176" dur="1" fill="hold">
                                          <p:stCondLst>
                                            <p:cond delay="0"/>
                                          </p:stCondLst>
                                        </p:cTn>
                                        <p:tgtEl>
                                          <p:spTgt spid="123931"/>
                                        </p:tgtEl>
                                        <p:attrNameLst>
                                          <p:attrName>style.visibility</p:attrName>
                                        </p:attrNameLst>
                                      </p:cBhvr>
                                      <p:to>
                                        <p:strVal val="visible"/>
                                      </p:to>
                                    </p:set>
                                    <p:animEffect transition="in" filter="wipe(up)">
                                      <p:cBhvr>
                                        <p:cTn id="177" dur="500"/>
                                        <p:tgtEl>
                                          <p:spTgt spid="123931"/>
                                        </p:tgtEl>
                                      </p:cBhvr>
                                    </p:animEffect>
                                  </p:childTnLst>
                                </p:cTn>
                              </p:par>
                            </p:childTnLst>
                          </p:cTn>
                        </p:par>
                        <p:par>
                          <p:cTn id="178" fill="hold">
                            <p:stCondLst>
                              <p:cond delay="500"/>
                            </p:stCondLst>
                            <p:childTnLst>
                              <p:par>
                                <p:cTn id="179" presetID="22" presetClass="entr" presetSubtype="1" fill="hold" grpId="0" nodeType="afterEffect">
                                  <p:stCondLst>
                                    <p:cond delay="0"/>
                                  </p:stCondLst>
                                  <p:childTnLst>
                                    <p:set>
                                      <p:cBhvr>
                                        <p:cTn id="180" dur="1" fill="hold">
                                          <p:stCondLst>
                                            <p:cond delay="0"/>
                                          </p:stCondLst>
                                        </p:cTn>
                                        <p:tgtEl>
                                          <p:spTgt spid="123932"/>
                                        </p:tgtEl>
                                        <p:attrNameLst>
                                          <p:attrName>style.visibility</p:attrName>
                                        </p:attrNameLst>
                                      </p:cBhvr>
                                      <p:to>
                                        <p:strVal val="visible"/>
                                      </p:to>
                                    </p:set>
                                    <p:animEffect transition="in" filter="wipe(up)">
                                      <p:cBhvr>
                                        <p:cTn id="181" dur="500"/>
                                        <p:tgtEl>
                                          <p:spTgt spid="123932"/>
                                        </p:tgtEl>
                                      </p:cBhvr>
                                    </p:animEffect>
                                  </p:childTnLst>
                                </p:cTn>
                              </p:par>
                            </p:childTnLst>
                          </p:cTn>
                        </p:par>
                      </p:childTnLst>
                    </p:cTn>
                  </p:par>
                  <p:par>
                    <p:cTn id="182" fill="hold">
                      <p:stCondLst>
                        <p:cond delay="indefinite"/>
                      </p:stCondLst>
                      <p:childTnLst>
                        <p:par>
                          <p:cTn id="183" fill="hold">
                            <p:stCondLst>
                              <p:cond delay="0"/>
                            </p:stCondLst>
                            <p:childTnLst>
                              <p:par>
                                <p:cTn id="184" presetID="12" presetClass="entr" presetSubtype="1" fill="hold" grpId="0" nodeType="clickEffect">
                                  <p:stCondLst>
                                    <p:cond delay="0"/>
                                  </p:stCondLst>
                                  <p:childTnLst>
                                    <p:set>
                                      <p:cBhvr>
                                        <p:cTn id="185" dur="1" fill="hold">
                                          <p:stCondLst>
                                            <p:cond delay="0"/>
                                          </p:stCondLst>
                                        </p:cTn>
                                        <p:tgtEl>
                                          <p:spTgt spid="123934"/>
                                        </p:tgtEl>
                                        <p:attrNameLst>
                                          <p:attrName>style.visibility</p:attrName>
                                        </p:attrNameLst>
                                      </p:cBhvr>
                                      <p:to>
                                        <p:strVal val="visible"/>
                                      </p:to>
                                    </p:set>
                                    <p:animEffect transition="in" filter="slide(fromTop)">
                                      <p:cBhvr>
                                        <p:cTn id="186" dur="500"/>
                                        <p:tgtEl>
                                          <p:spTgt spid="123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animBg="1"/>
      <p:bldP spid="123909" grpId="0" animBg="1"/>
      <p:bldP spid="123910" grpId="0" autoUpdateAnimBg="0"/>
      <p:bldP spid="123911" grpId="0" autoUpdateAnimBg="0"/>
      <p:bldP spid="123912" grpId="0" animBg="1"/>
      <p:bldP spid="123913" grpId="0" autoUpdateAnimBg="0"/>
      <p:bldP spid="123914" grpId="0" animBg="1"/>
      <p:bldP spid="123915" grpId="0" autoUpdateAnimBg="0"/>
      <p:bldP spid="123916" grpId="0" autoUpdateAnimBg="0"/>
      <p:bldP spid="123917" grpId="0" autoUpdateAnimBg="0"/>
      <p:bldP spid="123918" grpId="0" autoUpdateAnimBg="0"/>
      <p:bldP spid="123919" grpId="0" animBg="1"/>
      <p:bldP spid="123920" grpId="0" autoUpdateAnimBg="0"/>
      <p:bldP spid="123921" grpId="0" animBg="1"/>
      <p:bldP spid="123922" grpId="0" animBg="1" autoUpdateAnimBg="0"/>
      <p:bldP spid="123923" grpId="0" animBg="1"/>
      <p:bldP spid="123924" grpId="0" autoUpdateAnimBg="0"/>
      <p:bldP spid="123925" grpId="0" animBg="1"/>
      <p:bldP spid="123926" grpId="0" animBg="1" autoUpdateAnimBg="0"/>
      <p:bldP spid="123927" grpId="0" animBg="1"/>
      <p:bldP spid="123928" grpId="0" autoUpdateAnimBg="0"/>
      <p:bldP spid="123929" grpId="0" animBg="1"/>
      <p:bldP spid="123930" grpId="0" animBg="1" autoUpdateAnimBg="0"/>
      <p:bldP spid="123931" grpId="0" animBg="1"/>
      <p:bldP spid="123932" grpId="0" autoUpdateAnimBg="0"/>
      <p:bldP spid="123933" grpId="0" animBg="1"/>
      <p:bldP spid="123934" grpId="0" animBg="1" autoUpdateAnimBg="0"/>
      <p:bldP spid="123935" grpId="0" autoUpdateAnimBg="0"/>
      <p:bldP spid="123936" grpId="0" autoUpdateAnimBg="0"/>
      <p:bldP spid="123937" grpId="0" animBg="1" autoUpdateAnimBg="0"/>
      <p:bldP spid="123938" grpId="0" animBg="1"/>
      <p:bldP spid="123939" grpId="0" autoUpdateAnimBg="0"/>
      <p:bldP spid="123940" grpId="0" animBg="1"/>
      <p:bldP spid="123941" grpId="0" autoUpdateAnimBg="0"/>
      <p:bldP spid="123942" grpId="0" animBg="1"/>
      <p:bldP spid="123943" grpId="0" autoUpdateAnimBg="0"/>
      <p:bldP spid="123944" grpId="0" animBg="1"/>
      <p:bldP spid="123945" grpId="0" autoUpdateAnimBg="0"/>
      <p:bldP spid="123946" grpId="0" animBg="1"/>
      <p:bldP spid="123947"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755576" y="1952836"/>
            <a:ext cx="7416824" cy="1902059"/>
          </a:xfrm>
          <a:prstGeom prst="rect">
            <a:avLst/>
          </a:prstGeom>
          <a:noFill/>
          <a:ln w="9525">
            <a:noFill/>
            <a:miter lim="800000"/>
            <a:headEnd/>
            <a:tailEnd/>
          </a:ln>
          <a:effectLst/>
        </p:spPr>
        <p:txBody>
          <a:bodyPr wrap="square">
            <a:spAutoFit/>
          </a:bodyPr>
          <a:lstStyle/>
          <a:p>
            <a:pPr algn="l">
              <a:lnSpc>
                <a:spcPct val="140000"/>
              </a:lnSpc>
            </a:pPr>
            <a:r>
              <a:rPr lang="zh-CN" altLang="en-US" sz="2800" b="1" dirty="0" smtClean="0">
                <a:latin typeface="Times New Roman" pitchFamily="18" charset="0"/>
                <a:ea typeface="华文楷体" pitchFamily="2" charset="-122"/>
                <a:cs typeface="Times New Roman" pitchFamily="18" charset="0"/>
              </a:rPr>
              <a:t>可见</a:t>
            </a:r>
            <a:r>
              <a:rPr lang="zh-CN" altLang="en-US" sz="2800" b="1" dirty="0">
                <a:latin typeface="Times New Roman" pitchFamily="18" charset="0"/>
                <a:ea typeface="华文楷体" pitchFamily="2" charset="-122"/>
                <a:cs typeface="Times New Roman" pitchFamily="18" charset="0"/>
              </a:rPr>
              <a:t>，经过</a:t>
            </a:r>
            <a:r>
              <a:rPr lang="zh-CN" altLang="en-US" sz="2800" b="1" dirty="0" smtClean="0">
                <a:latin typeface="Times New Roman" pitchFamily="18" charset="0"/>
                <a:ea typeface="华文楷体" pitchFamily="2" charset="-122"/>
                <a:cs typeface="Times New Roman" pitchFamily="18" charset="0"/>
              </a:rPr>
              <a:t>“</a:t>
            </a:r>
            <a:r>
              <a:rPr lang="zh-CN" altLang="en-US" sz="2800" b="1" dirty="0" smtClean="0">
                <a:solidFill>
                  <a:srgbClr val="990000"/>
                </a:solidFill>
                <a:latin typeface="Times New Roman" pitchFamily="18" charset="0"/>
                <a:ea typeface="华文楷体" pitchFamily="2" charset="-122"/>
                <a:cs typeface="Times New Roman" pitchFamily="18" charset="0"/>
              </a:rPr>
              <a:t>一次快速排序</a:t>
            </a:r>
            <a:r>
              <a:rPr lang="zh-CN" altLang="en-US" sz="2800" b="1" dirty="0" smtClean="0">
                <a:latin typeface="Times New Roman" pitchFamily="18" charset="0"/>
                <a:ea typeface="华文楷体" pitchFamily="2" charset="-122"/>
                <a:cs typeface="Times New Roman" pitchFamily="18" charset="0"/>
              </a:rPr>
              <a:t>” ，关键字</a:t>
            </a:r>
            <a:r>
              <a:rPr lang="zh-CN" altLang="en-US" sz="2800" b="1" dirty="0">
                <a:latin typeface="Times New Roman" pitchFamily="18" charset="0"/>
                <a:ea typeface="华文楷体" pitchFamily="2" charset="-122"/>
                <a:cs typeface="Times New Roman" pitchFamily="18" charset="0"/>
              </a:rPr>
              <a:t>序列</a:t>
            </a:r>
          </a:p>
          <a:p>
            <a:pPr algn="l">
              <a:lnSpc>
                <a:spcPct val="140000"/>
              </a:lnSpc>
            </a:pPr>
            <a:r>
              <a:rPr lang="zh-CN" altLang="en-US" sz="2800" b="1" dirty="0">
                <a:latin typeface="Times New Roman" pitchFamily="18" charset="0"/>
                <a:ea typeface="华文楷体" pitchFamily="2" charset="-122"/>
                <a:cs typeface="Times New Roman" pitchFamily="18" charset="0"/>
              </a:rPr>
              <a:t>               </a:t>
            </a:r>
            <a:r>
              <a:rPr lang="en-US" altLang="zh-CN" sz="2800" dirty="0">
                <a:latin typeface="Times New Roman" pitchFamily="18" charset="0"/>
                <a:ea typeface="华文楷体" pitchFamily="2" charset="-122"/>
                <a:cs typeface="Times New Roman" pitchFamily="18" charset="0"/>
              </a:rPr>
              <a:t>52, 49, </a:t>
            </a:r>
            <a:r>
              <a:rPr lang="en-US" altLang="zh-CN" sz="2800" u="sng" dirty="0">
                <a:latin typeface="Times New Roman" pitchFamily="18" charset="0"/>
                <a:ea typeface="华文楷体" pitchFamily="2" charset="-122"/>
                <a:cs typeface="Times New Roman" pitchFamily="18" charset="0"/>
              </a:rPr>
              <a:t>80</a:t>
            </a:r>
            <a:r>
              <a:rPr lang="en-US" altLang="zh-CN" sz="2800" dirty="0">
                <a:latin typeface="Times New Roman" pitchFamily="18" charset="0"/>
                <a:ea typeface="华文楷体" pitchFamily="2" charset="-122"/>
                <a:cs typeface="Times New Roman" pitchFamily="18" charset="0"/>
              </a:rPr>
              <a:t>, 36, </a:t>
            </a:r>
            <a:r>
              <a:rPr lang="en-US" altLang="zh-CN" sz="2800" u="sng" dirty="0">
                <a:latin typeface="Times New Roman" pitchFamily="18" charset="0"/>
                <a:ea typeface="华文楷体" pitchFamily="2" charset="-122"/>
                <a:cs typeface="Times New Roman" pitchFamily="18" charset="0"/>
              </a:rPr>
              <a:t>14</a:t>
            </a:r>
            <a:r>
              <a:rPr lang="en-US" altLang="zh-CN" sz="2800" dirty="0">
                <a:latin typeface="Times New Roman" pitchFamily="18" charset="0"/>
                <a:ea typeface="华文楷体" pitchFamily="2" charset="-122"/>
                <a:cs typeface="Times New Roman" pitchFamily="18" charset="0"/>
              </a:rPr>
              <a:t>,  58, 61, 97, </a:t>
            </a:r>
            <a:r>
              <a:rPr lang="en-US" altLang="zh-CN" sz="2800" u="sng" dirty="0">
                <a:latin typeface="Times New Roman" pitchFamily="18" charset="0"/>
                <a:ea typeface="华文楷体" pitchFamily="2" charset="-122"/>
                <a:cs typeface="Times New Roman" pitchFamily="18" charset="0"/>
              </a:rPr>
              <a:t>23</a:t>
            </a:r>
            <a:r>
              <a:rPr lang="en-US" altLang="zh-CN" sz="2800" dirty="0">
                <a:latin typeface="Times New Roman" pitchFamily="18" charset="0"/>
                <a:ea typeface="华文楷体" pitchFamily="2" charset="-122"/>
                <a:cs typeface="Times New Roman" pitchFamily="18" charset="0"/>
              </a:rPr>
              <a:t>, 75  </a:t>
            </a:r>
          </a:p>
          <a:p>
            <a:pPr algn="l">
              <a:lnSpc>
                <a:spcPct val="140000"/>
              </a:lnSpc>
            </a:pPr>
            <a:r>
              <a:rPr lang="zh-CN" altLang="en-US" sz="2800" b="1" dirty="0">
                <a:latin typeface="Times New Roman" pitchFamily="18" charset="0"/>
                <a:ea typeface="华文楷体" pitchFamily="2" charset="-122"/>
                <a:cs typeface="Times New Roman" pitchFamily="18" charset="0"/>
              </a:rPr>
              <a:t>调整为</a:t>
            </a:r>
            <a:r>
              <a:rPr lang="en-US" altLang="zh-CN" sz="2800" b="1" dirty="0">
                <a:latin typeface="Times New Roman" pitchFamily="18" charset="0"/>
                <a:ea typeface="华文楷体" pitchFamily="2" charset="-122"/>
                <a:cs typeface="Times New Roman" pitchFamily="18" charset="0"/>
              </a:rPr>
              <a:t>:  </a:t>
            </a:r>
            <a:r>
              <a:rPr lang="en-US" altLang="zh-CN" sz="2800" b="1" dirty="0">
                <a:solidFill>
                  <a:srgbClr val="0000FF"/>
                </a:solidFill>
                <a:latin typeface="Times New Roman" pitchFamily="18" charset="0"/>
                <a:ea typeface="华文楷体" pitchFamily="2" charset="-122"/>
                <a:cs typeface="Times New Roman" pitchFamily="18" charset="0"/>
              </a:rPr>
              <a:t>23</a:t>
            </a:r>
            <a:r>
              <a:rPr lang="en-US" altLang="zh-CN" sz="2800" dirty="0">
                <a:latin typeface="Times New Roman" pitchFamily="18" charset="0"/>
                <a:ea typeface="华文楷体" pitchFamily="2" charset="-122"/>
                <a:cs typeface="Times New Roman" pitchFamily="18" charset="0"/>
              </a:rPr>
              <a:t>, 49, </a:t>
            </a:r>
            <a:r>
              <a:rPr lang="en-US" altLang="zh-CN" sz="2800" b="1" dirty="0">
                <a:solidFill>
                  <a:srgbClr val="0000FF"/>
                </a:solidFill>
                <a:latin typeface="Times New Roman" pitchFamily="18" charset="0"/>
                <a:ea typeface="华文楷体" pitchFamily="2" charset="-122"/>
                <a:cs typeface="Times New Roman" pitchFamily="18" charset="0"/>
              </a:rPr>
              <a:t>14</a:t>
            </a:r>
            <a:r>
              <a:rPr lang="en-US" altLang="zh-CN" sz="2800" dirty="0">
                <a:latin typeface="Times New Roman" pitchFamily="18" charset="0"/>
                <a:ea typeface="华文楷体" pitchFamily="2" charset="-122"/>
                <a:cs typeface="Times New Roman" pitchFamily="18" charset="0"/>
              </a:rPr>
              <a:t>, 36, </a:t>
            </a:r>
            <a:r>
              <a:rPr lang="en-US" altLang="zh-CN" sz="2800" b="1" dirty="0">
                <a:solidFill>
                  <a:srgbClr val="FF0000"/>
                </a:solidFill>
                <a:latin typeface="Times New Roman" pitchFamily="18" charset="0"/>
                <a:ea typeface="华文楷体" pitchFamily="2" charset="-122"/>
                <a:cs typeface="Times New Roman" pitchFamily="18" charset="0"/>
              </a:rPr>
              <a:t>(52)</a:t>
            </a:r>
            <a:r>
              <a:rPr lang="en-US" altLang="zh-CN" sz="2800" dirty="0">
                <a:latin typeface="Times New Roman" pitchFamily="18" charset="0"/>
                <a:ea typeface="华文楷体" pitchFamily="2" charset="-122"/>
                <a:cs typeface="Times New Roman" pitchFamily="18" charset="0"/>
              </a:rPr>
              <a:t> 58, 61, 97, </a:t>
            </a:r>
            <a:r>
              <a:rPr lang="en-US" altLang="zh-CN" sz="2800" b="1" dirty="0">
                <a:solidFill>
                  <a:srgbClr val="990000"/>
                </a:solidFill>
                <a:latin typeface="Times New Roman" pitchFamily="18" charset="0"/>
                <a:ea typeface="华文楷体" pitchFamily="2" charset="-122"/>
                <a:cs typeface="Times New Roman" pitchFamily="18" charset="0"/>
              </a:rPr>
              <a:t>80</a:t>
            </a:r>
            <a:r>
              <a:rPr lang="en-US" altLang="zh-CN" sz="2800" dirty="0">
                <a:latin typeface="Times New Roman" pitchFamily="18" charset="0"/>
                <a:ea typeface="华文楷体" pitchFamily="2" charset="-122"/>
                <a:cs typeface="Times New Roman" pitchFamily="18" charset="0"/>
              </a:rPr>
              <a:t>, 75</a:t>
            </a:r>
          </a:p>
        </p:txBody>
      </p:sp>
      <p:sp>
        <p:nvSpPr>
          <p:cNvPr id="3" name="Text Box 2"/>
          <p:cNvSpPr txBox="1">
            <a:spLocks noChangeArrowheads="1"/>
          </p:cNvSpPr>
          <p:nvPr/>
        </p:nvSpPr>
        <p:spPr bwMode="auto">
          <a:xfrm>
            <a:off x="755576" y="4113076"/>
            <a:ext cx="7416824" cy="1244443"/>
          </a:xfrm>
          <a:prstGeom prst="rect">
            <a:avLst/>
          </a:prstGeom>
          <a:noFill/>
          <a:ln w="9525">
            <a:noFill/>
            <a:miter lim="800000"/>
            <a:headEnd/>
            <a:tailEnd/>
          </a:ln>
          <a:effectLst/>
        </p:spPr>
        <p:txBody>
          <a:bodyPr wrap="square">
            <a:spAutoFit/>
          </a:bodyPr>
          <a:lstStyle/>
          <a:p>
            <a:pPr algn="l">
              <a:lnSpc>
                <a:spcPct val="140000"/>
              </a:lnSpc>
            </a:pPr>
            <a:r>
              <a:rPr lang="zh-CN" altLang="en-US" sz="2800" b="1" dirty="0" smtClean="0">
                <a:latin typeface="Times New Roman" pitchFamily="18" charset="0"/>
                <a:ea typeface="华文楷体" pitchFamily="2" charset="-122"/>
                <a:cs typeface="Times New Roman" pitchFamily="18" charset="0"/>
              </a:rPr>
              <a:t>整个过程中，各元素最多移动一次</a:t>
            </a:r>
            <a:r>
              <a:rPr lang="en-US" altLang="zh-CN" sz="2800" b="1" dirty="0" smtClean="0">
                <a:latin typeface="Times New Roman" pitchFamily="18" charset="0"/>
                <a:ea typeface="华文楷体" pitchFamily="2" charset="-122"/>
                <a:cs typeface="Times New Roman" pitchFamily="18" charset="0"/>
              </a:rPr>
              <a:t>——</a:t>
            </a:r>
            <a:r>
              <a:rPr lang="zh-CN" altLang="en-US" sz="2800" b="1" dirty="0" smtClean="0">
                <a:latin typeface="Times New Roman" pitchFamily="18" charset="0"/>
                <a:ea typeface="华文楷体" pitchFamily="2" charset="-122"/>
                <a:cs typeface="Times New Roman" pitchFamily="18" charset="0"/>
              </a:rPr>
              <a:t>累计</a:t>
            </a:r>
            <a:r>
              <a:rPr lang="en-US" altLang="zh-CN" sz="2800" b="1" dirty="0">
                <a:latin typeface="Times New Roman" pitchFamily="18" charset="0"/>
                <a:ea typeface="华文楷体" pitchFamily="2" charset="-122"/>
                <a:cs typeface="Times New Roman" pitchFamily="18" charset="0"/>
              </a:rPr>
              <a:t>O</a:t>
            </a:r>
            <a:r>
              <a:rPr lang="en-US" altLang="zh-CN" sz="2800" b="1" dirty="0" smtClean="0">
                <a:latin typeface="Times New Roman" pitchFamily="18" charset="0"/>
                <a:ea typeface="华文楷体" pitchFamily="2" charset="-122"/>
                <a:cs typeface="Times New Roman" pitchFamily="18" charset="0"/>
              </a:rPr>
              <a:t>(n)</a:t>
            </a:r>
            <a:r>
              <a:rPr lang="zh-CN" altLang="en-US" sz="2800" b="1" dirty="0" smtClean="0">
                <a:latin typeface="Times New Roman" pitchFamily="18" charset="0"/>
                <a:ea typeface="华文楷体" pitchFamily="2" charset="-122"/>
                <a:cs typeface="Times New Roman" pitchFamily="18" charset="0"/>
              </a:rPr>
              <a:t>时间，</a:t>
            </a:r>
            <a:r>
              <a:rPr lang="en-US" altLang="zh-CN" sz="2800" b="1" dirty="0" smtClean="0">
                <a:latin typeface="Times New Roman" pitchFamily="18" charset="0"/>
                <a:ea typeface="华文楷体" pitchFamily="2" charset="-122"/>
                <a:cs typeface="Times New Roman" pitchFamily="18" charset="0"/>
              </a:rPr>
              <a:t>O(1)</a:t>
            </a:r>
            <a:r>
              <a:rPr lang="zh-CN" altLang="en-US" sz="2800" b="1" dirty="0" smtClean="0">
                <a:latin typeface="Times New Roman" pitchFamily="18" charset="0"/>
                <a:ea typeface="华文楷体" pitchFamily="2" charset="-122"/>
                <a:cs typeface="Times New Roman" pitchFamily="18" charset="0"/>
              </a:rPr>
              <a:t>辅助空间</a:t>
            </a:r>
            <a:endParaRPr lang="en-US" altLang="zh-CN" sz="2800" dirty="0">
              <a:latin typeface="Times New Roman" pitchFamily="18" charset="0"/>
              <a:ea typeface="华文楷体" pitchFamily="2" charset="-122"/>
              <a:cs typeface="Times New Roman" pitchFamily="18" charset="0"/>
            </a:endParaRPr>
          </a:p>
        </p:txBody>
      </p:sp>
    </p:spTree>
    <p:extLst>
      <p:ext uri="{BB962C8B-B14F-4D97-AF65-F5344CB8AC3E}">
        <p14:creationId xmlns:p14="http://schemas.microsoft.com/office/powerpoint/2010/main" val="4060189602"/>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bwMode="auto">
          <a:xfrm>
            <a:off x="-508" y="3320988"/>
            <a:ext cx="9144508" cy="9001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13" name="矩形 12"/>
          <p:cNvSpPr/>
          <p:nvPr/>
        </p:nvSpPr>
        <p:spPr bwMode="auto">
          <a:xfrm>
            <a:off x="0" y="1844824"/>
            <a:ext cx="9144000" cy="936104"/>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dirty="0" smtClean="0">
              <a:ln>
                <a:noFill/>
              </a:ln>
              <a:solidFill>
                <a:schemeClr val="tx1"/>
              </a:solidFill>
              <a:effectLst/>
              <a:latin typeface="Times New Roman" pitchFamily="18" charset="0"/>
              <a:ea typeface="仿宋_GB2312" pitchFamily="49" charset="-122"/>
            </a:endParaRPr>
          </a:p>
        </p:txBody>
      </p:sp>
      <p:sp>
        <p:nvSpPr>
          <p:cNvPr id="31747" name="Text Box 3"/>
          <p:cNvSpPr txBox="1">
            <a:spLocks noChangeArrowheads="1"/>
          </p:cNvSpPr>
          <p:nvPr/>
        </p:nvSpPr>
        <p:spPr bwMode="auto">
          <a:xfrm>
            <a:off x="359532" y="296652"/>
            <a:ext cx="8460940" cy="6038576"/>
          </a:xfrm>
          <a:prstGeom prst="rect">
            <a:avLst/>
          </a:prstGeom>
          <a:noFill/>
          <a:ln w="9525">
            <a:noFill/>
            <a:miter lim="800000"/>
            <a:headEnd/>
            <a:tailEnd/>
          </a:ln>
          <a:effectLst/>
        </p:spPr>
        <p:txBody>
          <a:bodyPr wrap="square">
            <a:spAutoFit/>
          </a:bodyPr>
          <a:lstStyle/>
          <a:p>
            <a:pPr algn="l">
              <a:lnSpc>
                <a:spcPct val="115000"/>
              </a:lnSpc>
            </a:pPr>
            <a:r>
              <a:rPr lang="en-US" altLang="zh-CN" sz="2800" b="1" dirty="0" err="1">
                <a:solidFill>
                  <a:srgbClr val="990000"/>
                </a:solidFill>
                <a:latin typeface="Times New Roman" pitchFamily="18" charset="0"/>
                <a:ea typeface="华文楷体" pitchFamily="2" charset="-122"/>
                <a:cs typeface="Times New Roman" pitchFamily="18" charset="0"/>
              </a:rPr>
              <a:t>int</a:t>
            </a:r>
            <a:r>
              <a:rPr lang="en-US" altLang="zh-CN" sz="2800" dirty="0">
                <a:solidFill>
                  <a:srgbClr val="990000"/>
                </a:solidFill>
                <a:latin typeface="Times New Roman" pitchFamily="18" charset="0"/>
                <a:ea typeface="华文楷体" pitchFamily="2" charset="-122"/>
                <a:cs typeface="Times New Roman" pitchFamily="18" charset="0"/>
              </a:rPr>
              <a:t> Partition (</a:t>
            </a:r>
            <a:r>
              <a:rPr lang="en-US" altLang="zh-CN" sz="2800" dirty="0" err="1">
                <a:solidFill>
                  <a:srgbClr val="990000"/>
                </a:solidFill>
                <a:latin typeface="Times New Roman" pitchFamily="18" charset="0"/>
                <a:ea typeface="华文楷体" pitchFamily="2" charset="-122"/>
                <a:cs typeface="Times New Roman" pitchFamily="18" charset="0"/>
              </a:rPr>
              <a:t>RedType</a:t>
            </a:r>
            <a:r>
              <a:rPr lang="en-US" altLang="zh-CN" sz="2800" b="1" dirty="0">
                <a:solidFill>
                  <a:srgbClr val="990000"/>
                </a:solidFill>
                <a:latin typeface="Times New Roman" pitchFamily="18" charset="0"/>
                <a:ea typeface="华文楷体" pitchFamily="2" charset="-122"/>
                <a:cs typeface="Times New Roman" pitchFamily="18" charset="0"/>
              </a:rPr>
              <a:t>&amp;</a:t>
            </a:r>
            <a:r>
              <a:rPr lang="en-US" altLang="zh-CN" sz="2800" dirty="0">
                <a:solidFill>
                  <a:srgbClr val="990000"/>
                </a:solidFill>
                <a:latin typeface="Times New Roman" pitchFamily="18" charset="0"/>
                <a:ea typeface="华文楷体" pitchFamily="2" charset="-122"/>
                <a:cs typeface="Times New Roman" pitchFamily="18" charset="0"/>
              </a:rPr>
              <a:t> R[], </a:t>
            </a:r>
            <a:r>
              <a:rPr lang="en-US" altLang="zh-CN" sz="2800" b="1" dirty="0" err="1">
                <a:solidFill>
                  <a:srgbClr val="990000"/>
                </a:solidFill>
                <a:latin typeface="Times New Roman" pitchFamily="18" charset="0"/>
                <a:ea typeface="华文楷体" pitchFamily="2" charset="-122"/>
                <a:cs typeface="Times New Roman" pitchFamily="18" charset="0"/>
              </a:rPr>
              <a:t>int</a:t>
            </a:r>
            <a:r>
              <a:rPr lang="en-US" altLang="zh-CN" sz="2800" dirty="0">
                <a:solidFill>
                  <a:srgbClr val="990000"/>
                </a:solidFill>
                <a:latin typeface="Times New Roman" pitchFamily="18" charset="0"/>
                <a:ea typeface="华文楷体" pitchFamily="2" charset="-122"/>
                <a:cs typeface="Times New Roman" pitchFamily="18" charset="0"/>
              </a:rPr>
              <a:t> low, </a:t>
            </a:r>
            <a:r>
              <a:rPr lang="en-US" altLang="zh-CN" sz="2800" b="1" dirty="0" err="1">
                <a:solidFill>
                  <a:srgbClr val="990000"/>
                </a:solidFill>
                <a:latin typeface="Times New Roman" pitchFamily="18" charset="0"/>
                <a:ea typeface="华文楷体" pitchFamily="2" charset="-122"/>
                <a:cs typeface="Times New Roman" pitchFamily="18" charset="0"/>
              </a:rPr>
              <a:t>int</a:t>
            </a:r>
            <a:r>
              <a:rPr lang="en-US" altLang="zh-CN" sz="2800" dirty="0">
                <a:solidFill>
                  <a:srgbClr val="990000"/>
                </a:solidFill>
                <a:latin typeface="Times New Roman" pitchFamily="18" charset="0"/>
                <a:ea typeface="华文楷体" pitchFamily="2" charset="-122"/>
                <a:cs typeface="Times New Roman" pitchFamily="18" charset="0"/>
              </a:rPr>
              <a:t> high)</a:t>
            </a:r>
            <a:r>
              <a:rPr lang="en-US" altLang="zh-CN" sz="2800" dirty="0">
                <a:latin typeface="Times New Roman" pitchFamily="18" charset="0"/>
                <a:ea typeface="华文楷体" pitchFamily="2" charset="-122"/>
                <a:cs typeface="Times New Roman" pitchFamily="18" charset="0"/>
              </a:rPr>
              <a:t> </a:t>
            </a:r>
            <a:r>
              <a:rPr lang="en-US" altLang="zh-CN" sz="2800" b="1" dirty="0">
                <a:latin typeface="Times New Roman" pitchFamily="18" charset="0"/>
                <a:ea typeface="华文楷体" pitchFamily="2" charset="-122"/>
                <a:cs typeface="Times New Roman" pitchFamily="18" charset="0"/>
              </a:rPr>
              <a:t>{</a:t>
            </a:r>
            <a:endParaRPr lang="en-US" altLang="zh-CN" sz="2800" dirty="0">
              <a:latin typeface="Times New Roman" pitchFamily="18" charset="0"/>
              <a:ea typeface="华文楷体" pitchFamily="2" charset="-122"/>
              <a:cs typeface="Times New Roman" pitchFamily="18" charset="0"/>
            </a:endParaRPr>
          </a:p>
          <a:p>
            <a:pPr algn="l">
              <a:lnSpc>
                <a:spcPct val="115000"/>
              </a:lnSpc>
            </a:pPr>
            <a:r>
              <a:rPr lang="en-US" altLang="zh-CN" sz="2800" dirty="0">
                <a:latin typeface="Times New Roman" pitchFamily="18" charset="0"/>
                <a:ea typeface="华文楷体" pitchFamily="2" charset="-122"/>
                <a:cs typeface="Times New Roman" pitchFamily="18" charset="0"/>
              </a:rPr>
              <a:t>  </a:t>
            </a:r>
            <a:r>
              <a:rPr lang="en-US" altLang="zh-CN" sz="2800" dirty="0" smtClean="0">
                <a:latin typeface="Times New Roman" pitchFamily="18" charset="0"/>
                <a:ea typeface="华文楷体" pitchFamily="2" charset="-122"/>
                <a:cs typeface="Times New Roman" pitchFamily="18" charset="0"/>
              </a:rPr>
              <a:t>    </a:t>
            </a:r>
            <a:r>
              <a:rPr lang="en-US" altLang="zh-CN" sz="2800" dirty="0" err="1" smtClean="0">
                <a:latin typeface="Times New Roman" pitchFamily="18" charset="0"/>
                <a:ea typeface="华文楷体" pitchFamily="2" charset="-122"/>
                <a:cs typeface="Times New Roman" pitchFamily="18" charset="0"/>
              </a:rPr>
              <a:t>pivotkey</a:t>
            </a:r>
            <a:r>
              <a:rPr lang="en-US" altLang="zh-CN" sz="2800" dirty="0" smtClean="0">
                <a:latin typeface="Times New Roman" pitchFamily="18" charset="0"/>
                <a:ea typeface="华文楷体" pitchFamily="2" charset="-122"/>
                <a:cs typeface="Times New Roman" pitchFamily="18" charset="0"/>
              </a:rPr>
              <a:t> </a:t>
            </a:r>
            <a:r>
              <a:rPr lang="en-US" altLang="zh-CN" sz="2800" dirty="0">
                <a:latin typeface="Times New Roman" pitchFamily="18" charset="0"/>
                <a:ea typeface="华文楷体" pitchFamily="2" charset="-122"/>
                <a:cs typeface="Times New Roman" pitchFamily="18" charset="0"/>
              </a:rPr>
              <a:t>= R[low].key</a:t>
            </a:r>
            <a:r>
              <a:rPr lang="en-US" altLang="zh-CN" sz="2800" dirty="0" smtClean="0">
                <a:latin typeface="Times New Roman" pitchFamily="18" charset="0"/>
                <a:ea typeface="华文楷体" pitchFamily="2" charset="-122"/>
                <a:cs typeface="Times New Roman" pitchFamily="18" charset="0"/>
              </a:rPr>
              <a:t>; //</a:t>
            </a:r>
            <a:r>
              <a:rPr lang="zh-CN" altLang="en-US" sz="2800" dirty="0" smtClean="0">
                <a:latin typeface="华文楷体" pitchFamily="2" charset="-122"/>
                <a:ea typeface="华文楷体" pitchFamily="2" charset="-122"/>
              </a:rPr>
              <a:t>枢轴</a:t>
            </a:r>
            <a:endParaRPr lang="en-US" altLang="zh-CN" sz="2800" dirty="0">
              <a:latin typeface="Times New Roman" pitchFamily="18" charset="0"/>
              <a:ea typeface="华文楷体" pitchFamily="2" charset="-122"/>
              <a:cs typeface="Times New Roman" pitchFamily="18" charset="0"/>
            </a:endParaRPr>
          </a:p>
          <a:p>
            <a:pPr algn="l">
              <a:lnSpc>
                <a:spcPct val="115000"/>
              </a:lnSpc>
            </a:pPr>
            <a:r>
              <a:rPr lang="en-US" altLang="zh-CN" sz="2800" dirty="0">
                <a:latin typeface="Times New Roman" pitchFamily="18" charset="0"/>
                <a:ea typeface="华文楷体" pitchFamily="2" charset="-122"/>
                <a:cs typeface="Times New Roman" pitchFamily="18" charset="0"/>
              </a:rPr>
              <a:t>  </a:t>
            </a:r>
            <a:r>
              <a:rPr lang="en-US" altLang="zh-CN" sz="2800" dirty="0" smtClean="0">
                <a:latin typeface="Times New Roman" pitchFamily="18" charset="0"/>
                <a:ea typeface="华文楷体" pitchFamily="2" charset="-122"/>
                <a:cs typeface="Times New Roman" pitchFamily="18" charset="0"/>
              </a:rPr>
              <a:t>    </a:t>
            </a:r>
            <a:r>
              <a:rPr lang="en-US" altLang="zh-CN" sz="2800" b="1" dirty="0" smtClean="0">
                <a:latin typeface="Times New Roman" pitchFamily="18" charset="0"/>
                <a:ea typeface="华文楷体" pitchFamily="2" charset="-122"/>
                <a:cs typeface="Times New Roman" pitchFamily="18" charset="0"/>
              </a:rPr>
              <a:t>while</a:t>
            </a:r>
            <a:r>
              <a:rPr lang="en-US" altLang="zh-CN" sz="2800" dirty="0" smtClean="0">
                <a:latin typeface="Times New Roman" pitchFamily="18" charset="0"/>
                <a:ea typeface="华文楷体" pitchFamily="2" charset="-122"/>
                <a:cs typeface="Times New Roman" pitchFamily="18" charset="0"/>
              </a:rPr>
              <a:t> </a:t>
            </a:r>
            <a:r>
              <a:rPr lang="en-US" altLang="zh-CN" sz="2800" dirty="0">
                <a:latin typeface="Times New Roman" pitchFamily="18" charset="0"/>
                <a:ea typeface="华文楷体" pitchFamily="2" charset="-122"/>
                <a:cs typeface="Times New Roman" pitchFamily="18" charset="0"/>
              </a:rPr>
              <a:t>(low&lt;high) </a:t>
            </a:r>
            <a:r>
              <a:rPr lang="en-US" altLang="zh-CN" sz="2800" b="1" dirty="0">
                <a:latin typeface="Times New Roman" pitchFamily="18" charset="0"/>
                <a:ea typeface="华文楷体" pitchFamily="2" charset="-122"/>
                <a:cs typeface="Times New Roman" pitchFamily="18" charset="0"/>
              </a:rPr>
              <a:t>{</a:t>
            </a:r>
          </a:p>
          <a:p>
            <a:pPr algn="l">
              <a:lnSpc>
                <a:spcPct val="115000"/>
              </a:lnSpc>
            </a:pPr>
            <a:r>
              <a:rPr lang="en-US" altLang="zh-CN" sz="2800" dirty="0">
                <a:latin typeface="Times New Roman" pitchFamily="18" charset="0"/>
                <a:ea typeface="华文楷体" pitchFamily="2" charset="-122"/>
                <a:cs typeface="Times New Roman" pitchFamily="18" charset="0"/>
              </a:rPr>
              <a:t>   </a:t>
            </a:r>
            <a:r>
              <a:rPr lang="en-US" altLang="zh-CN" sz="2800" dirty="0" smtClean="0">
                <a:latin typeface="Times New Roman" pitchFamily="18" charset="0"/>
                <a:ea typeface="华文楷体" pitchFamily="2" charset="-122"/>
                <a:cs typeface="Times New Roman" pitchFamily="18" charset="0"/>
              </a:rPr>
              <a:t>      </a:t>
            </a:r>
            <a:r>
              <a:rPr lang="en-US" altLang="zh-CN" sz="2800" b="1" dirty="0" smtClean="0">
                <a:latin typeface="Times New Roman" pitchFamily="18" charset="0"/>
                <a:ea typeface="华文楷体" pitchFamily="2" charset="-122"/>
                <a:cs typeface="Times New Roman" pitchFamily="18" charset="0"/>
              </a:rPr>
              <a:t>while</a:t>
            </a:r>
            <a:r>
              <a:rPr lang="en-US" altLang="zh-CN" sz="2800" dirty="0" smtClean="0">
                <a:latin typeface="Times New Roman" pitchFamily="18" charset="0"/>
                <a:ea typeface="华文楷体" pitchFamily="2" charset="-122"/>
                <a:cs typeface="Times New Roman" pitchFamily="18" charset="0"/>
              </a:rPr>
              <a:t> </a:t>
            </a:r>
            <a:r>
              <a:rPr lang="en-US" altLang="zh-CN" sz="2800" dirty="0">
                <a:latin typeface="Times New Roman" pitchFamily="18" charset="0"/>
                <a:ea typeface="华文楷体" pitchFamily="2" charset="-122"/>
                <a:cs typeface="Times New Roman" pitchFamily="18" charset="0"/>
              </a:rPr>
              <a:t>(low&lt;high </a:t>
            </a:r>
            <a:r>
              <a:rPr lang="en-US" altLang="zh-CN" sz="2800" b="1" dirty="0">
                <a:latin typeface="Times New Roman" pitchFamily="18" charset="0"/>
                <a:ea typeface="华文楷体" pitchFamily="2" charset="-122"/>
                <a:cs typeface="Times New Roman" pitchFamily="18" charset="0"/>
              </a:rPr>
              <a:t>&amp;&amp;</a:t>
            </a:r>
            <a:r>
              <a:rPr lang="en-US" altLang="zh-CN" sz="2800" dirty="0">
                <a:latin typeface="Times New Roman" pitchFamily="18" charset="0"/>
                <a:ea typeface="华文楷体" pitchFamily="2" charset="-122"/>
                <a:cs typeface="Times New Roman" pitchFamily="18" charset="0"/>
              </a:rPr>
              <a:t> </a:t>
            </a:r>
            <a:r>
              <a:rPr lang="en-US" altLang="zh-CN" sz="2800" dirty="0">
                <a:solidFill>
                  <a:srgbClr val="FF00FF"/>
                </a:solidFill>
                <a:latin typeface="Times New Roman" pitchFamily="18" charset="0"/>
                <a:ea typeface="华文楷体" pitchFamily="2" charset="-122"/>
                <a:cs typeface="Times New Roman" pitchFamily="18" charset="0"/>
              </a:rPr>
              <a:t>R[high].key</a:t>
            </a:r>
            <a:r>
              <a:rPr lang="en-US" altLang="zh-CN" sz="2800" b="1" dirty="0">
                <a:solidFill>
                  <a:srgbClr val="FF00FF"/>
                </a:solidFill>
                <a:latin typeface="Times New Roman" pitchFamily="18" charset="0"/>
                <a:ea typeface="华文楷体" pitchFamily="2" charset="-122"/>
                <a:cs typeface="Times New Roman" pitchFamily="18" charset="0"/>
              </a:rPr>
              <a:t>&gt;=</a:t>
            </a:r>
            <a:r>
              <a:rPr lang="en-US" altLang="zh-CN" sz="2800" dirty="0" err="1">
                <a:solidFill>
                  <a:srgbClr val="FF00FF"/>
                </a:solidFill>
                <a:latin typeface="Times New Roman" pitchFamily="18" charset="0"/>
                <a:ea typeface="华文楷体" pitchFamily="2" charset="-122"/>
                <a:cs typeface="Times New Roman" pitchFamily="18" charset="0"/>
              </a:rPr>
              <a:t>pivotkey</a:t>
            </a:r>
            <a:r>
              <a:rPr lang="en-US" altLang="zh-CN" sz="2800" dirty="0" smtClean="0">
                <a:latin typeface="Times New Roman" pitchFamily="18" charset="0"/>
                <a:ea typeface="华文楷体" pitchFamily="2" charset="-122"/>
                <a:cs typeface="Times New Roman" pitchFamily="18" charset="0"/>
              </a:rPr>
              <a:t>)</a:t>
            </a:r>
          </a:p>
          <a:p>
            <a:pPr algn="l">
              <a:lnSpc>
                <a:spcPct val="115000"/>
              </a:lnSpc>
            </a:pPr>
            <a:r>
              <a:rPr lang="en-US" altLang="zh-CN" sz="2800" dirty="0" smtClean="0">
                <a:latin typeface="Times New Roman" pitchFamily="18" charset="0"/>
                <a:ea typeface="华文楷体" pitchFamily="2" charset="-122"/>
                <a:cs typeface="Times New Roman" pitchFamily="18" charset="0"/>
              </a:rPr>
              <a:t>                     </a:t>
            </a:r>
            <a:r>
              <a:rPr lang="en-US" altLang="zh-CN" sz="2800" dirty="0" smtClean="0">
                <a:solidFill>
                  <a:srgbClr val="FF00FF"/>
                </a:solidFill>
                <a:latin typeface="Times New Roman" pitchFamily="18" charset="0"/>
                <a:ea typeface="华文楷体" pitchFamily="2" charset="-122"/>
                <a:cs typeface="Times New Roman" pitchFamily="18" charset="0"/>
              </a:rPr>
              <a:t>--high;</a:t>
            </a:r>
            <a:endParaRPr lang="en-US" altLang="zh-CN" sz="2800" dirty="0">
              <a:latin typeface="Times New Roman" pitchFamily="18" charset="0"/>
              <a:ea typeface="华文楷体" pitchFamily="2" charset="-122"/>
              <a:cs typeface="Times New Roman" pitchFamily="18" charset="0"/>
            </a:endParaRPr>
          </a:p>
          <a:p>
            <a:pPr algn="l">
              <a:lnSpc>
                <a:spcPct val="115000"/>
              </a:lnSpc>
            </a:pPr>
            <a:r>
              <a:rPr lang="en-US" altLang="zh-CN" sz="2800" b="1" dirty="0" smtClean="0">
                <a:latin typeface="Times New Roman" pitchFamily="18" charset="0"/>
                <a:ea typeface="华文楷体" pitchFamily="2" charset="-122"/>
                <a:cs typeface="Times New Roman" pitchFamily="18" charset="0"/>
              </a:rPr>
              <a:t>         </a:t>
            </a:r>
            <a:r>
              <a:rPr lang="en-US" altLang="zh-CN" sz="2800" dirty="0" smtClean="0">
                <a:solidFill>
                  <a:srgbClr val="0000FF"/>
                </a:solidFill>
                <a:latin typeface="Times New Roman" pitchFamily="18" charset="0"/>
                <a:ea typeface="华文楷体" pitchFamily="2" charset="-122"/>
                <a:cs typeface="Times New Roman" pitchFamily="18" charset="0"/>
              </a:rPr>
              <a:t>R[low]=R[high]</a:t>
            </a:r>
            <a:r>
              <a:rPr lang="en-US" altLang="zh-CN" sz="2800" dirty="0" smtClean="0">
                <a:latin typeface="Times New Roman" pitchFamily="18" charset="0"/>
                <a:ea typeface="华文楷体" pitchFamily="2" charset="-122"/>
                <a:cs typeface="Times New Roman" pitchFamily="18" charset="0"/>
              </a:rPr>
              <a:t>;</a:t>
            </a:r>
            <a:endParaRPr lang="en-US" altLang="zh-CN" sz="2800" b="1" dirty="0" smtClean="0">
              <a:latin typeface="Times New Roman" pitchFamily="18" charset="0"/>
              <a:ea typeface="华文楷体" pitchFamily="2" charset="-122"/>
              <a:cs typeface="Times New Roman" pitchFamily="18" charset="0"/>
            </a:endParaRPr>
          </a:p>
          <a:p>
            <a:pPr algn="l">
              <a:lnSpc>
                <a:spcPct val="115000"/>
              </a:lnSpc>
            </a:pPr>
            <a:r>
              <a:rPr lang="en-US" altLang="zh-CN" sz="2800" b="1" dirty="0" smtClean="0">
                <a:latin typeface="Times New Roman" pitchFamily="18" charset="0"/>
                <a:ea typeface="华文楷体" pitchFamily="2" charset="-122"/>
                <a:cs typeface="Times New Roman" pitchFamily="18" charset="0"/>
              </a:rPr>
              <a:t>         while</a:t>
            </a:r>
            <a:r>
              <a:rPr lang="en-US" altLang="zh-CN" sz="2800" dirty="0" smtClean="0">
                <a:latin typeface="Times New Roman" pitchFamily="18" charset="0"/>
                <a:ea typeface="华文楷体" pitchFamily="2" charset="-122"/>
                <a:cs typeface="Times New Roman" pitchFamily="18" charset="0"/>
              </a:rPr>
              <a:t> </a:t>
            </a:r>
            <a:r>
              <a:rPr lang="en-US" altLang="zh-CN" sz="2800" dirty="0">
                <a:latin typeface="Times New Roman" pitchFamily="18" charset="0"/>
                <a:ea typeface="华文楷体" pitchFamily="2" charset="-122"/>
                <a:cs typeface="Times New Roman" pitchFamily="18" charset="0"/>
              </a:rPr>
              <a:t>(low&lt;high </a:t>
            </a:r>
            <a:r>
              <a:rPr lang="en-US" altLang="zh-CN" sz="2800" b="1" dirty="0">
                <a:latin typeface="Times New Roman" pitchFamily="18" charset="0"/>
                <a:ea typeface="华文楷体" pitchFamily="2" charset="-122"/>
                <a:cs typeface="Times New Roman" pitchFamily="18" charset="0"/>
              </a:rPr>
              <a:t>&amp;&amp;</a:t>
            </a:r>
            <a:r>
              <a:rPr lang="en-US" altLang="zh-CN" sz="2800" dirty="0">
                <a:latin typeface="Times New Roman" pitchFamily="18" charset="0"/>
                <a:ea typeface="华文楷体" pitchFamily="2" charset="-122"/>
                <a:cs typeface="Times New Roman" pitchFamily="18" charset="0"/>
              </a:rPr>
              <a:t> </a:t>
            </a:r>
            <a:r>
              <a:rPr lang="en-US" altLang="zh-CN" sz="2800" dirty="0">
                <a:solidFill>
                  <a:srgbClr val="FF00FF"/>
                </a:solidFill>
                <a:latin typeface="Times New Roman" pitchFamily="18" charset="0"/>
                <a:ea typeface="华文楷体" pitchFamily="2" charset="-122"/>
                <a:cs typeface="Times New Roman" pitchFamily="18" charset="0"/>
              </a:rPr>
              <a:t>R[low].key</a:t>
            </a:r>
            <a:r>
              <a:rPr lang="en-US" altLang="zh-CN" sz="2800" b="1" dirty="0">
                <a:solidFill>
                  <a:srgbClr val="FF00FF"/>
                </a:solidFill>
                <a:latin typeface="Times New Roman" pitchFamily="18" charset="0"/>
                <a:ea typeface="华文楷体" pitchFamily="2" charset="-122"/>
                <a:cs typeface="Times New Roman" pitchFamily="18" charset="0"/>
              </a:rPr>
              <a:t>&lt;=</a:t>
            </a:r>
            <a:r>
              <a:rPr lang="en-US" altLang="zh-CN" sz="2800" dirty="0" err="1">
                <a:solidFill>
                  <a:srgbClr val="FF00FF"/>
                </a:solidFill>
                <a:latin typeface="Times New Roman" pitchFamily="18" charset="0"/>
                <a:ea typeface="华文楷体" pitchFamily="2" charset="-122"/>
                <a:cs typeface="Times New Roman" pitchFamily="18" charset="0"/>
              </a:rPr>
              <a:t>pivotkey</a:t>
            </a:r>
            <a:r>
              <a:rPr lang="en-US" altLang="zh-CN" sz="2800" dirty="0">
                <a:latin typeface="Times New Roman" pitchFamily="18" charset="0"/>
                <a:ea typeface="华文楷体" pitchFamily="2" charset="-122"/>
                <a:cs typeface="Times New Roman" pitchFamily="18" charset="0"/>
              </a:rPr>
              <a:t>) </a:t>
            </a:r>
          </a:p>
          <a:p>
            <a:pPr algn="l">
              <a:lnSpc>
                <a:spcPct val="115000"/>
              </a:lnSpc>
            </a:pPr>
            <a:r>
              <a:rPr lang="en-US" altLang="zh-CN" sz="2800" dirty="0">
                <a:latin typeface="Times New Roman" pitchFamily="18" charset="0"/>
                <a:ea typeface="华文楷体" pitchFamily="2" charset="-122"/>
                <a:cs typeface="Times New Roman" pitchFamily="18" charset="0"/>
              </a:rPr>
              <a:t>       </a:t>
            </a:r>
            <a:r>
              <a:rPr lang="en-US" altLang="zh-CN" sz="2800" dirty="0" smtClean="0">
                <a:latin typeface="Times New Roman" pitchFamily="18" charset="0"/>
                <a:ea typeface="华文楷体" pitchFamily="2" charset="-122"/>
                <a:cs typeface="Times New Roman" pitchFamily="18" charset="0"/>
              </a:rPr>
              <a:t>              </a:t>
            </a:r>
            <a:r>
              <a:rPr lang="en-US" altLang="zh-CN" sz="2800" dirty="0" smtClean="0">
                <a:solidFill>
                  <a:srgbClr val="FF00FF"/>
                </a:solidFill>
                <a:latin typeface="Times New Roman" pitchFamily="18" charset="0"/>
                <a:ea typeface="华文楷体" pitchFamily="2" charset="-122"/>
                <a:cs typeface="Times New Roman" pitchFamily="18" charset="0"/>
              </a:rPr>
              <a:t>++</a:t>
            </a:r>
            <a:r>
              <a:rPr lang="en-US" altLang="zh-CN" sz="2800" dirty="0">
                <a:solidFill>
                  <a:srgbClr val="FF00FF"/>
                </a:solidFill>
                <a:latin typeface="Times New Roman" pitchFamily="18" charset="0"/>
                <a:ea typeface="华文楷体" pitchFamily="2" charset="-122"/>
                <a:cs typeface="Times New Roman" pitchFamily="18" charset="0"/>
              </a:rPr>
              <a:t>low</a:t>
            </a:r>
            <a:r>
              <a:rPr lang="en-US" altLang="zh-CN" sz="2800" dirty="0">
                <a:latin typeface="Times New Roman" pitchFamily="18" charset="0"/>
                <a:ea typeface="华文楷体" pitchFamily="2" charset="-122"/>
                <a:cs typeface="Times New Roman" pitchFamily="18" charset="0"/>
              </a:rPr>
              <a:t>;</a:t>
            </a:r>
          </a:p>
          <a:p>
            <a:pPr algn="l">
              <a:lnSpc>
                <a:spcPct val="115000"/>
              </a:lnSpc>
            </a:pPr>
            <a:r>
              <a:rPr lang="en-US" altLang="zh-CN" sz="2800" dirty="0">
                <a:latin typeface="Times New Roman" pitchFamily="18" charset="0"/>
                <a:ea typeface="华文楷体" pitchFamily="2" charset="-122"/>
                <a:cs typeface="Times New Roman" pitchFamily="18" charset="0"/>
              </a:rPr>
              <a:t>    </a:t>
            </a:r>
            <a:r>
              <a:rPr lang="en-US" altLang="zh-CN" sz="2800" dirty="0" smtClean="0">
                <a:latin typeface="Times New Roman" pitchFamily="18" charset="0"/>
                <a:ea typeface="华文楷体" pitchFamily="2" charset="-122"/>
                <a:cs typeface="Times New Roman" pitchFamily="18" charset="0"/>
              </a:rPr>
              <a:t>      </a:t>
            </a:r>
            <a:r>
              <a:rPr lang="en-US" altLang="zh-CN" sz="2800" dirty="0" smtClean="0">
                <a:solidFill>
                  <a:srgbClr val="0000FF"/>
                </a:solidFill>
                <a:latin typeface="Times New Roman" pitchFamily="18" charset="0"/>
                <a:ea typeface="华文楷体" pitchFamily="2" charset="-122"/>
                <a:cs typeface="Times New Roman" pitchFamily="18" charset="0"/>
              </a:rPr>
              <a:t>R[</a:t>
            </a:r>
            <a:r>
              <a:rPr lang="en-US" altLang="zh-CN" sz="2800" dirty="0">
                <a:solidFill>
                  <a:srgbClr val="0000FF"/>
                </a:solidFill>
                <a:latin typeface="Times New Roman" pitchFamily="18" charset="0"/>
                <a:ea typeface="华文楷体" pitchFamily="2" charset="-122"/>
                <a:cs typeface="Times New Roman" pitchFamily="18" charset="0"/>
              </a:rPr>
              <a:t>high</a:t>
            </a:r>
            <a:r>
              <a:rPr lang="en-US" altLang="zh-CN" sz="2800" dirty="0" smtClean="0">
                <a:solidFill>
                  <a:srgbClr val="0000FF"/>
                </a:solidFill>
                <a:latin typeface="Times New Roman" pitchFamily="18" charset="0"/>
                <a:ea typeface="华文楷体" pitchFamily="2" charset="-122"/>
                <a:cs typeface="Times New Roman" pitchFamily="18" charset="0"/>
              </a:rPr>
              <a:t>]=</a:t>
            </a:r>
            <a:r>
              <a:rPr lang="en-US" altLang="zh-CN" sz="2800" dirty="0">
                <a:solidFill>
                  <a:srgbClr val="0000FF"/>
                </a:solidFill>
                <a:latin typeface="Times New Roman" pitchFamily="18" charset="0"/>
                <a:ea typeface="华文楷体" pitchFamily="2" charset="-122"/>
                <a:cs typeface="Times New Roman" pitchFamily="18" charset="0"/>
              </a:rPr>
              <a:t>R[low];</a:t>
            </a:r>
            <a:endParaRPr lang="en-US" altLang="zh-CN" sz="2800" dirty="0">
              <a:latin typeface="Times New Roman" pitchFamily="18" charset="0"/>
              <a:ea typeface="华文楷体" pitchFamily="2" charset="-122"/>
              <a:cs typeface="Times New Roman" pitchFamily="18" charset="0"/>
            </a:endParaRPr>
          </a:p>
          <a:p>
            <a:pPr algn="l">
              <a:lnSpc>
                <a:spcPct val="115000"/>
              </a:lnSpc>
            </a:pPr>
            <a:r>
              <a:rPr lang="en-US" altLang="zh-CN" sz="2800" dirty="0">
                <a:latin typeface="Times New Roman" pitchFamily="18" charset="0"/>
                <a:ea typeface="华文楷体" pitchFamily="2" charset="-122"/>
                <a:cs typeface="Times New Roman" pitchFamily="18" charset="0"/>
              </a:rPr>
              <a:t>  </a:t>
            </a:r>
            <a:r>
              <a:rPr lang="en-US" altLang="zh-CN" sz="2800" dirty="0" smtClean="0">
                <a:latin typeface="Times New Roman" pitchFamily="18" charset="0"/>
                <a:ea typeface="华文楷体" pitchFamily="2" charset="-122"/>
                <a:cs typeface="Times New Roman" pitchFamily="18" charset="0"/>
              </a:rPr>
              <a:t>    </a:t>
            </a:r>
            <a:r>
              <a:rPr lang="en-US" altLang="zh-CN" sz="2800" b="1" dirty="0" smtClean="0">
                <a:latin typeface="Times New Roman" pitchFamily="18" charset="0"/>
                <a:ea typeface="华文楷体" pitchFamily="2" charset="-122"/>
                <a:cs typeface="Times New Roman" pitchFamily="18" charset="0"/>
              </a:rPr>
              <a:t>}</a:t>
            </a:r>
            <a:endParaRPr lang="en-US" altLang="zh-CN" sz="2800" dirty="0">
              <a:latin typeface="Times New Roman" pitchFamily="18" charset="0"/>
              <a:ea typeface="华文楷体" pitchFamily="2" charset="-122"/>
              <a:cs typeface="Times New Roman" pitchFamily="18" charset="0"/>
            </a:endParaRPr>
          </a:p>
          <a:p>
            <a:pPr algn="l">
              <a:lnSpc>
                <a:spcPct val="115000"/>
              </a:lnSpc>
            </a:pPr>
            <a:r>
              <a:rPr lang="en-US" altLang="zh-CN" sz="2800" dirty="0" smtClean="0">
                <a:latin typeface="Times New Roman" pitchFamily="18" charset="0"/>
                <a:ea typeface="华文楷体" pitchFamily="2" charset="-122"/>
                <a:cs typeface="Times New Roman" pitchFamily="18" charset="0"/>
              </a:rPr>
              <a:t> </a:t>
            </a:r>
            <a:r>
              <a:rPr lang="en-US" altLang="zh-CN" sz="2800" dirty="0" smtClean="0">
                <a:solidFill>
                  <a:srgbClr val="FF0000"/>
                </a:solidFill>
                <a:latin typeface="Times New Roman" pitchFamily="18" charset="0"/>
                <a:ea typeface="华文楷体" pitchFamily="2" charset="-122"/>
                <a:cs typeface="Times New Roman" pitchFamily="18" charset="0"/>
              </a:rPr>
              <a:t>    </a:t>
            </a:r>
            <a:r>
              <a:rPr lang="en-US" altLang="zh-CN" sz="2800" b="1" dirty="0" smtClean="0">
                <a:solidFill>
                  <a:srgbClr val="FF0000"/>
                </a:solidFill>
                <a:latin typeface="Times New Roman" pitchFamily="18" charset="0"/>
                <a:ea typeface="华文楷体" pitchFamily="2" charset="-122"/>
                <a:cs typeface="Times New Roman" pitchFamily="18" charset="0"/>
              </a:rPr>
              <a:t>return</a:t>
            </a:r>
            <a:r>
              <a:rPr lang="en-US" altLang="zh-CN" sz="2800" dirty="0" smtClean="0">
                <a:solidFill>
                  <a:srgbClr val="FF0000"/>
                </a:solidFill>
                <a:latin typeface="Times New Roman" pitchFamily="18" charset="0"/>
                <a:ea typeface="华文楷体" pitchFamily="2" charset="-122"/>
                <a:cs typeface="Times New Roman" pitchFamily="18" charset="0"/>
              </a:rPr>
              <a:t> </a:t>
            </a:r>
            <a:r>
              <a:rPr lang="en-US" altLang="zh-CN" sz="2800" dirty="0">
                <a:solidFill>
                  <a:srgbClr val="FF0000"/>
                </a:solidFill>
                <a:latin typeface="Times New Roman" pitchFamily="18" charset="0"/>
                <a:ea typeface="华文楷体" pitchFamily="2" charset="-122"/>
                <a:cs typeface="Times New Roman" pitchFamily="18" charset="0"/>
              </a:rPr>
              <a:t>low</a:t>
            </a:r>
            <a:r>
              <a:rPr lang="en-US" altLang="zh-CN" sz="2800" dirty="0">
                <a:latin typeface="Times New Roman" pitchFamily="18" charset="0"/>
                <a:ea typeface="华文楷体" pitchFamily="2" charset="-122"/>
                <a:cs typeface="Times New Roman" pitchFamily="18" charset="0"/>
              </a:rPr>
              <a:t>;          // </a:t>
            </a:r>
            <a:r>
              <a:rPr lang="zh-CN" altLang="en-US" sz="2800" dirty="0">
                <a:latin typeface="Times New Roman" pitchFamily="18" charset="0"/>
                <a:ea typeface="华文楷体" pitchFamily="2" charset="-122"/>
                <a:cs typeface="Times New Roman" pitchFamily="18" charset="0"/>
              </a:rPr>
              <a:t>返回枢轴所在位置</a:t>
            </a:r>
          </a:p>
          <a:p>
            <a:pPr algn="l">
              <a:lnSpc>
                <a:spcPct val="115000"/>
              </a:lnSpc>
            </a:pPr>
            <a:r>
              <a:rPr lang="en-US" altLang="zh-CN" sz="2800" b="1" dirty="0">
                <a:latin typeface="Times New Roman" pitchFamily="18" charset="0"/>
                <a:ea typeface="华文楷体" pitchFamily="2" charset="-122"/>
                <a:cs typeface="Times New Roman" pitchFamily="18" charset="0"/>
              </a:rPr>
              <a:t>}</a:t>
            </a:r>
            <a:r>
              <a:rPr lang="en-US" altLang="zh-CN" sz="2800" dirty="0">
                <a:latin typeface="Times New Roman" pitchFamily="18" charset="0"/>
                <a:ea typeface="华文楷体" pitchFamily="2" charset="-122"/>
                <a:cs typeface="Times New Roman" pitchFamily="18" charset="0"/>
              </a:rPr>
              <a:t> // Partition</a:t>
            </a:r>
            <a:endParaRPr lang="en-US" altLang="zh-CN" sz="2800" b="1" dirty="0">
              <a:latin typeface="Times New Roman" pitchFamily="18" charset="0"/>
              <a:ea typeface="华文楷体" pitchFamily="2" charset="-122"/>
              <a:cs typeface="Times New Roman" pitchFamily="18" charset="0"/>
            </a:endParaRPr>
          </a:p>
        </p:txBody>
      </p:sp>
      <p:sp>
        <p:nvSpPr>
          <p:cNvPr id="8" name="左中括号 7"/>
          <p:cNvSpPr/>
          <p:nvPr/>
        </p:nvSpPr>
        <p:spPr bwMode="auto">
          <a:xfrm>
            <a:off x="755576" y="1556792"/>
            <a:ext cx="180020" cy="3528392"/>
          </a:xfrm>
          <a:prstGeom prst="leftBracket">
            <a:avLst/>
          </a:prstGeom>
          <a:noFill/>
          <a:ln w="9525" cap="flat" cmpd="sng" algn="ctr">
            <a:solidFill>
              <a:schemeClr val="tx2">
                <a:lumMod val="60000"/>
                <a:lumOff val="4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Tree>
    <p:extLst>
      <p:ext uri="{BB962C8B-B14F-4D97-AF65-F5344CB8AC3E}">
        <p14:creationId xmlns:p14="http://schemas.microsoft.com/office/powerpoint/2010/main" val="25573780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87524" y="1643083"/>
            <a:ext cx="8604956" cy="4378205"/>
          </a:xfrm>
          <a:prstGeom prst="rect">
            <a:avLst/>
          </a:prstGeom>
        </p:spPr>
      </p:pic>
      <p:sp>
        <p:nvSpPr>
          <p:cNvPr id="4" name="文本框 3"/>
          <p:cNvSpPr txBox="1"/>
          <p:nvPr/>
        </p:nvSpPr>
        <p:spPr>
          <a:xfrm>
            <a:off x="143508" y="425620"/>
            <a:ext cx="8604956" cy="954107"/>
          </a:xfrm>
          <a:prstGeom prst="rect">
            <a:avLst/>
          </a:prstGeom>
          <a:noFill/>
        </p:spPr>
        <p:txBody>
          <a:bodyPr wrap="square" rtlCol="0">
            <a:spAutoFit/>
          </a:bodyPr>
          <a:lstStyle/>
          <a:p>
            <a:pPr algn="l"/>
            <a:r>
              <a:rPr lang="en-US" altLang="zh-CN" sz="2800" b="1" dirty="0" err="1">
                <a:solidFill>
                  <a:srgbClr val="FF0000"/>
                </a:solidFill>
                <a:latin typeface="华文楷体" panose="02010600040101010101" pitchFamily="2" charset="-122"/>
                <a:ea typeface="华文楷体" panose="02010600040101010101" pitchFamily="2" charset="-122"/>
              </a:rPr>
              <a:t>L</a:t>
            </a:r>
            <a:r>
              <a:rPr lang="en-US" altLang="zh-CN" sz="2800" b="1" dirty="0" err="1" smtClean="0">
                <a:solidFill>
                  <a:srgbClr val="FF0000"/>
                </a:solidFill>
                <a:latin typeface="华文楷体" panose="02010600040101010101" pitchFamily="2" charset="-122"/>
                <a:ea typeface="华文楷体" panose="02010600040101010101" pitchFamily="2" charset="-122"/>
              </a:rPr>
              <a:t>≤pivot</a:t>
            </a:r>
            <a:r>
              <a:rPr lang="en-US" altLang="zh-CN" sz="2800" b="1" dirty="0">
                <a:solidFill>
                  <a:srgbClr val="FF0000"/>
                </a:solidFill>
                <a:latin typeface="华文楷体" panose="02010600040101010101" pitchFamily="2" charset="-122"/>
                <a:ea typeface="华文楷体" panose="02010600040101010101" pitchFamily="2" charset="-122"/>
              </a:rPr>
              <a:t> </a:t>
            </a:r>
            <a:r>
              <a:rPr lang="en-US" altLang="zh-CN" sz="2800" b="1" dirty="0" smtClean="0">
                <a:solidFill>
                  <a:srgbClr val="FF0000"/>
                </a:solidFill>
                <a:latin typeface="华文楷体" panose="02010600040101010101" pitchFamily="2" charset="-122"/>
                <a:ea typeface="华文楷体" panose="02010600040101010101" pitchFamily="2" charset="-122"/>
              </a:rPr>
              <a:t>≤G</a:t>
            </a:r>
          </a:p>
          <a:p>
            <a:pPr algn="l"/>
            <a:r>
              <a:rPr lang="en-US" altLang="zh-CN" sz="2800" b="1" dirty="0" smtClean="0">
                <a:solidFill>
                  <a:srgbClr val="FF0000"/>
                </a:solidFill>
                <a:latin typeface="华文楷体" panose="02010600040101010101" pitchFamily="2" charset="-122"/>
                <a:ea typeface="华文楷体" panose="02010600040101010101" pitchFamily="2" charset="-122"/>
              </a:rPr>
              <a:t>U=[low, high], [low]</a:t>
            </a:r>
            <a:r>
              <a:rPr lang="zh-CN" altLang="en-US" sz="2800" b="1" dirty="0" smtClean="0">
                <a:solidFill>
                  <a:srgbClr val="FF0000"/>
                </a:solidFill>
                <a:latin typeface="华文楷体" panose="02010600040101010101" pitchFamily="2" charset="-122"/>
                <a:ea typeface="华文楷体" panose="02010600040101010101" pitchFamily="2" charset="-122"/>
              </a:rPr>
              <a:t>和</a:t>
            </a:r>
            <a:r>
              <a:rPr lang="en-US" altLang="zh-CN" sz="2800" b="1" dirty="0" smtClean="0">
                <a:solidFill>
                  <a:srgbClr val="FF0000"/>
                </a:solidFill>
                <a:latin typeface="华文楷体" panose="02010600040101010101" pitchFamily="2" charset="-122"/>
                <a:ea typeface="华文楷体" panose="02010600040101010101" pitchFamily="2" charset="-122"/>
              </a:rPr>
              <a:t>[high]</a:t>
            </a:r>
            <a:r>
              <a:rPr lang="zh-CN" altLang="en-US" sz="2800" b="1" dirty="0" smtClean="0">
                <a:solidFill>
                  <a:srgbClr val="FF0000"/>
                </a:solidFill>
                <a:latin typeface="华文楷体" panose="02010600040101010101" pitchFamily="2" charset="-122"/>
                <a:ea typeface="华文楷体" panose="02010600040101010101" pitchFamily="2" charset="-122"/>
              </a:rPr>
              <a:t>交替空闲</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
        <p:nvSpPr>
          <p:cNvPr id="6" name="文本框 5"/>
          <p:cNvSpPr txBox="1"/>
          <p:nvPr/>
        </p:nvSpPr>
        <p:spPr>
          <a:xfrm>
            <a:off x="503548" y="2255151"/>
            <a:ext cx="5724636" cy="446276"/>
          </a:xfrm>
          <a:prstGeom prst="rect">
            <a:avLst/>
          </a:prstGeom>
          <a:solidFill>
            <a:schemeClr val="accent3">
              <a:lumMod val="95000"/>
            </a:schemeClr>
          </a:solidFill>
        </p:spPr>
        <p:txBody>
          <a:bodyPr wrap="square" rtlCol="0">
            <a:spAutoFit/>
          </a:bodyPr>
          <a:lstStyle/>
          <a:p>
            <a:pPr algn="l">
              <a:lnSpc>
                <a:spcPct val="115000"/>
              </a:lnSpc>
            </a:pPr>
            <a:r>
              <a:rPr lang="en-US" altLang="zh-CN" sz="2000" b="1" dirty="0">
                <a:latin typeface="Times New Roman" pitchFamily="18" charset="0"/>
                <a:ea typeface="华文楷体" pitchFamily="2" charset="-122"/>
                <a:cs typeface="Times New Roman" pitchFamily="18" charset="0"/>
              </a:rPr>
              <a:t>while</a:t>
            </a:r>
            <a:r>
              <a:rPr lang="en-US" altLang="zh-CN" sz="2000" dirty="0">
                <a:latin typeface="Times New Roman" pitchFamily="18" charset="0"/>
                <a:ea typeface="华文楷体" pitchFamily="2" charset="-122"/>
                <a:cs typeface="Times New Roman" pitchFamily="18" charset="0"/>
              </a:rPr>
              <a:t> (low&lt;high </a:t>
            </a:r>
            <a:r>
              <a:rPr lang="en-US" altLang="zh-CN" sz="2000" b="1" dirty="0">
                <a:latin typeface="Times New Roman" pitchFamily="18" charset="0"/>
                <a:ea typeface="华文楷体" pitchFamily="2" charset="-122"/>
                <a:cs typeface="Times New Roman" pitchFamily="18" charset="0"/>
              </a:rPr>
              <a:t>&amp;&amp;</a:t>
            </a:r>
            <a:r>
              <a:rPr lang="en-US" altLang="zh-CN" sz="2000" dirty="0">
                <a:latin typeface="Times New Roman" pitchFamily="18" charset="0"/>
                <a:ea typeface="华文楷体" pitchFamily="2" charset="-122"/>
                <a:cs typeface="Times New Roman" pitchFamily="18" charset="0"/>
              </a:rPr>
              <a:t> R[high].key&gt;=</a:t>
            </a:r>
            <a:r>
              <a:rPr lang="en-US" altLang="zh-CN" sz="2000" dirty="0" err="1">
                <a:latin typeface="Times New Roman" pitchFamily="18" charset="0"/>
                <a:ea typeface="华文楷体" pitchFamily="2" charset="-122"/>
                <a:cs typeface="Times New Roman" pitchFamily="18" charset="0"/>
              </a:rPr>
              <a:t>pivotkey</a:t>
            </a:r>
            <a:r>
              <a:rPr lang="en-US" altLang="zh-CN" sz="2000" dirty="0" smtClean="0">
                <a:latin typeface="Times New Roman" pitchFamily="18" charset="0"/>
                <a:ea typeface="华文楷体" pitchFamily="2" charset="-122"/>
                <a:cs typeface="Times New Roman" pitchFamily="18" charset="0"/>
              </a:rPr>
              <a:t>)  --high</a:t>
            </a:r>
            <a:endParaRPr lang="en-US" altLang="zh-CN" sz="2000" dirty="0">
              <a:latin typeface="Times New Roman" pitchFamily="18" charset="0"/>
              <a:ea typeface="华文楷体" pitchFamily="2" charset="-122"/>
              <a:cs typeface="Times New Roman" pitchFamily="18" charset="0"/>
            </a:endParaRPr>
          </a:p>
        </p:txBody>
      </p:sp>
      <p:sp>
        <p:nvSpPr>
          <p:cNvPr id="7" name="文本框 6"/>
          <p:cNvSpPr txBox="1"/>
          <p:nvPr/>
        </p:nvSpPr>
        <p:spPr>
          <a:xfrm>
            <a:off x="6048164" y="3194214"/>
            <a:ext cx="2304256" cy="417871"/>
          </a:xfrm>
          <a:prstGeom prst="rect">
            <a:avLst/>
          </a:prstGeom>
          <a:solidFill>
            <a:schemeClr val="accent3">
              <a:lumMod val="95000"/>
            </a:schemeClr>
          </a:solidFill>
        </p:spPr>
        <p:txBody>
          <a:bodyPr wrap="square" rtlCol="0">
            <a:spAutoFit/>
          </a:bodyPr>
          <a:lstStyle/>
          <a:p>
            <a:pPr algn="l">
              <a:lnSpc>
                <a:spcPct val="115000"/>
              </a:lnSpc>
            </a:pPr>
            <a:r>
              <a:rPr lang="en-US" altLang="zh-CN" sz="2000" dirty="0">
                <a:latin typeface="Times New Roman" pitchFamily="18" charset="0"/>
                <a:ea typeface="华文楷体" pitchFamily="2" charset="-122"/>
                <a:cs typeface="Times New Roman" pitchFamily="18" charset="0"/>
              </a:rPr>
              <a:t>R[low]=R[high];</a:t>
            </a:r>
          </a:p>
        </p:txBody>
      </p:sp>
      <p:sp>
        <p:nvSpPr>
          <p:cNvPr id="8" name="文本框 7"/>
          <p:cNvSpPr txBox="1"/>
          <p:nvPr/>
        </p:nvSpPr>
        <p:spPr>
          <a:xfrm>
            <a:off x="2879812" y="4164069"/>
            <a:ext cx="5724636" cy="417871"/>
          </a:xfrm>
          <a:prstGeom prst="rect">
            <a:avLst/>
          </a:prstGeom>
          <a:solidFill>
            <a:schemeClr val="accent3">
              <a:lumMod val="95000"/>
            </a:schemeClr>
          </a:solidFill>
        </p:spPr>
        <p:txBody>
          <a:bodyPr wrap="square" rtlCol="0">
            <a:spAutoFit/>
          </a:bodyPr>
          <a:lstStyle/>
          <a:p>
            <a:pPr algn="l">
              <a:lnSpc>
                <a:spcPct val="115000"/>
              </a:lnSpc>
            </a:pPr>
            <a:r>
              <a:rPr lang="en-US" altLang="zh-CN" sz="2000" b="1" dirty="0">
                <a:latin typeface="Times New Roman" pitchFamily="18" charset="0"/>
                <a:ea typeface="华文楷体" pitchFamily="2" charset="-122"/>
                <a:cs typeface="Times New Roman" pitchFamily="18" charset="0"/>
              </a:rPr>
              <a:t>while</a:t>
            </a:r>
            <a:r>
              <a:rPr lang="en-US" altLang="zh-CN" sz="2000" dirty="0">
                <a:latin typeface="Times New Roman" pitchFamily="18" charset="0"/>
                <a:ea typeface="华文楷体" pitchFamily="2" charset="-122"/>
                <a:cs typeface="Times New Roman" pitchFamily="18" charset="0"/>
              </a:rPr>
              <a:t> (low&lt;high </a:t>
            </a:r>
            <a:r>
              <a:rPr lang="en-US" altLang="zh-CN" sz="2000" b="1" dirty="0">
                <a:latin typeface="Times New Roman" pitchFamily="18" charset="0"/>
                <a:ea typeface="华文楷体" pitchFamily="2" charset="-122"/>
                <a:cs typeface="Times New Roman" pitchFamily="18" charset="0"/>
              </a:rPr>
              <a:t>&amp;&amp;</a:t>
            </a:r>
            <a:r>
              <a:rPr lang="en-US" altLang="zh-CN" sz="2000" dirty="0">
                <a:latin typeface="Times New Roman" pitchFamily="18" charset="0"/>
                <a:ea typeface="华文楷体" pitchFamily="2" charset="-122"/>
                <a:cs typeface="Times New Roman" pitchFamily="18" charset="0"/>
              </a:rPr>
              <a:t> R[low].key&lt;=</a:t>
            </a:r>
            <a:r>
              <a:rPr lang="en-US" altLang="zh-CN" sz="2000" dirty="0" err="1">
                <a:latin typeface="Times New Roman" pitchFamily="18" charset="0"/>
                <a:ea typeface="华文楷体" pitchFamily="2" charset="-122"/>
                <a:cs typeface="Times New Roman" pitchFamily="18" charset="0"/>
              </a:rPr>
              <a:t>pivotkey</a:t>
            </a:r>
            <a:r>
              <a:rPr lang="en-US" altLang="zh-CN" sz="2000" dirty="0">
                <a:latin typeface="Times New Roman" pitchFamily="18" charset="0"/>
                <a:ea typeface="华文楷体" pitchFamily="2" charset="-122"/>
                <a:cs typeface="Times New Roman" pitchFamily="18" charset="0"/>
              </a:rPr>
              <a:t>)   ++low</a:t>
            </a:r>
          </a:p>
        </p:txBody>
      </p:sp>
      <p:sp>
        <p:nvSpPr>
          <p:cNvPr id="11" name="文本框 10"/>
          <p:cNvSpPr txBox="1"/>
          <p:nvPr/>
        </p:nvSpPr>
        <p:spPr>
          <a:xfrm>
            <a:off x="683568" y="5133924"/>
            <a:ext cx="2268252" cy="417871"/>
          </a:xfrm>
          <a:prstGeom prst="rect">
            <a:avLst/>
          </a:prstGeom>
          <a:solidFill>
            <a:schemeClr val="accent3">
              <a:lumMod val="95000"/>
            </a:schemeClr>
          </a:solidFill>
        </p:spPr>
        <p:txBody>
          <a:bodyPr wrap="square" rtlCol="0">
            <a:spAutoFit/>
          </a:bodyPr>
          <a:lstStyle/>
          <a:p>
            <a:pPr algn="l">
              <a:lnSpc>
                <a:spcPct val="115000"/>
              </a:lnSpc>
            </a:pPr>
            <a:r>
              <a:rPr lang="en-US" altLang="zh-CN" sz="2000" dirty="0">
                <a:latin typeface="Times New Roman" pitchFamily="18" charset="0"/>
                <a:ea typeface="华文楷体" pitchFamily="2" charset="-122"/>
                <a:cs typeface="Times New Roman" pitchFamily="18" charset="0"/>
              </a:rPr>
              <a:t>R[high]= R[low];</a:t>
            </a:r>
          </a:p>
        </p:txBody>
      </p:sp>
    </p:spTree>
    <p:extLst>
      <p:ext uri="{BB962C8B-B14F-4D97-AF65-F5344CB8AC3E}">
        <p14:creationId xmlns:p14="http://schemas.microsoft.com/office/powerpoint/2010/main" val="113846021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8" y="1016732"/>
            <a:ext cx="9109012" cy="584775"/>
          </a:xfrm>
          <a:prstGeom prst="rect">
            <a:avLst/>
          </a:prstGeom>
          <a:solidFill>
            <a:srgbClr val="FFFF66"/>
          </a:solidFill>
        </p:spPr>
        <p:txBody>
          <a:bodyPr wrap="square" rtlCol="0">
            <a:spAutoFit/>
          </a:bodyPr>
          <a:lstStyle/>
          <a:p>
            <a:endParaRPr lang="zh-CN" altLang="en-US" sz="3200" dirty="0"/>
          </a:p>
        </p:txBody>
      </p:sp>
      <p:sp>
        <p:nvSpPr>
          <p:cNvPr id="4" name="TextBox 3"/>
          <p:cNvSpPr txBox="1"/>
          <p:nvPr/>
        </p:nvSpPr>
        <p:spPr>
          <a:xfrm>
            <a:off x="0" y="4401108"/>
            <a:ext cx="9109012" cy="584775"/>
          </a:xfrm>
          <a:prstGeom prst="rect">
            <a:avLst/>
          </a:prstGeom>
          <a:solidFill>
            <a:schemeClr val="accent5">
              <a:lumMod val="90000"/>
            </a:schemeClr>
          </a:solidFill>
        </p:spPr>
        <p:txBody>
          <a:bodyPr wrap="square" rtlCol="0">
            <a:spAutoFit/>
          </a:bodyPr>
          <a:lstStyle/>
          <a:p>
            <a:endParaRPr lang="zh-CN" altLang="en-US" sz="3200" dirty="0"/>
          </a:p>
        </p:txBody>
      </p:sp>
      <p:sp>
        <p:nvSpPr>
          <p:cNvPr id="10" name="TextBox 9"/>
          <p:cNvSpPr txBox="1"/>
          <p:nvPr/>
        </p:nvSpPr>
        <p:spPr>
          <a:xfrm>
            <a:off x="0" y="2060848"/>
            <a:ext cx="9144000" cy="2318777"/>
          </a:xfrm>
          <a:prstGeom prst="rect">
            <a:avLst/>
          </a:prstGeom>
          <a:solidFill>
            <a:srgbClr val="CCFF99"/>
          </a:solidFill>
        </p:spPr>
        <p:txBody>
          <a:bodyPr wrap="square" rtlCol="0">
            <a:spAutoFit/>
          </a:bodyPr>
          <a:lstStyle/>
          <a:p>
            <a:endParaRPr lang="en-US" altLang="zh-CN" sz="2800" dirty="0" smtClean="0"/>
          </a:p>
          <a:p>
            <a:endParaRPr lang="en-US" altLang="zh-CN" sz="2800" dirty="0" smtClean="0"/>
          </a:p>
          <a:p>
            <a:endParaRPr lang="en-US" altLang="zh-CN" sz="2800" dirty="0" smtClean="0"/>
          </a:p>
          <a:p>
            <a:endParaRPr lang="en-US" altLang="zh-CN" sz="2800" dirty="0" smtClean="0"/>
          </a:p>
          <a:p>
            <a:endParaRPr lang="zh-CN" altLang="en-US" sz="2800" dirty="0"/>
          </a:p>
        </p:txBody>
      </p:sp>
      <p:sp>
        <p:nvSpPr>
          <p:cNvPr id="27651" name="Text Box 3"/>
          <p:cNvSpPr txBox="1">
            <a:spLocks noChangeArrowheads="1"/>
          </p:cNvSpPr>
          <p:nvPr/>
        </p:nvSpPr>
        <p:spPr bwMode="auto">
          <a:xfrm>
            <a:off x="71500" y="0"/>
            <a:ext cx="9100568" cy="6038576"/>
          </a:xfrm>
          <a:prstGeom prst="rect">
            <a:avLst/>
          </a:prstGeom>
          <a:noFill/>
          <a:ln w="9525">
            <a:noFill/>
            <a:miter lim="800000"/>
            <a:headEnd/>
            <a:tailEnd/>
          </a:ln>
          <a:effectLst/>
        </p:spPr>
        <p:txBody>
          <a:bodyPr wrap="none">
            <a:spAutoFit/>
          </a:bodyPr>
          <a:lstStyle/>
          <a:p>
            <a:pPr algn="l">
              <a:lnSpc>
                <a:spcPct val="115000"/>
              </a:lnSpc>
            </a:pPr>
            <a:r>
              <a:rPr lang="en-US" altLang="zh-CN" sz="2800" b="1" dirty="0"/>
              <a:t>void</a:t>
            </a:r>
            <a:r>
              <a:rPr lang="en-US" altLang="zh-CN" sz="2800" dirty="0"/>
              <a:t> </a:t>
            </a:r>
            <a:r>
              <a:rPr lang="en-US" altLang="zh-CN" sz="2800" dirty="0" err="1"/>
              <a:t>BubbleSort</a:t>
            </a:r>
            <a:r>
              <a:rPr lang="en-US" altLang="zh-CN" sz="2800" dirty="0"/>
              <a:t>(Elem R[ ], </a:t>
            </a:r>
            <a:r>
              <a:rPr lang="en-US" altLang="zh-CN" sz="2800" b="1" dirty="0" err="1"/>
              <a:t>int</a:t>
            </a:r>
            <a:r>
              <a:rPr lang="en-US" altLang="zh-CN" sz="2800" dirty="0"/>
              <a:t> n) </a:t>
            </a:r>
            <a:r>
              <a:rPr lang="en-US" altLang="zh-CN" sz="2800" b="1" dirty="0">
                <a:latin typeface="宋体" charset="-122"/>
              </a:rPr>
              <a:t>{</a:t>
            </a:r>
          </a:p>
          <a:p>
            <a:pPr algn="l">
              <a:lnSpc>
                <a:spcPct val="115000"/>
              </a:lnSpc>
            </a:pPr>
            <a:r>
              <a:rPr lang="en-US" altLang="zh-CN" sz="2800" b="1" dirty="0"/>
              <a:t>   </a:t>
            </a:r>
            <a:r>
              <a:rPr lang="en-US" altLang="zh-CN" sz="2800" b="1" dirty="0" err="1" smtClean="0">
                <a:solidFill>
                  <a:srgbClr val="FF0000"/>
                </a:solidFill>
              </a:rPr>
              <a:t>i</a:t>
            </a:r>
            <a:r>
              <a:rPr lang="en-US" altLang="zh-CN" sz="2800" b="1" dirty="0" smtClean="0">
                <a:solidFill>
                  <a:srgbClr val="FF0000"/>
                </a:solidFill>
              </a:rPr>
              <a:t> = n;</a:t>
            </a:r>
            <a:r>
              <a:rPr lang="en-US" altLang="zh-CN" sz="2000" dirty="0" smtClean="0">
                <a:solidFill>
                  <a:srgbClr val="000000"/>
                </a:solidFill>
                <a:latin typeface="华文楷体" pitchFamily="2" charset="-122"/>
                <a:ea typeface="华文楷体" pitchFamily="2" charset="-122"/>
              </a:rPr>
              <a:t>//</a:t>
            </a:r>
            <a:r>
              <a:rPr lang="zh-CN" altLang="en-US" sz="2000" dirty="0" smtClean="0">
                <a:solidFill>
                  <a:srgbClr val="000000"/>
                </a:solidFill>
                <a:latin typeface="华文楷体" pitchFamily="2" charset="-122"/>
                <a:ea typeface="华文楷体" pitchFamily="2" charset="-122"/>
              </a:rPr>
              <a:t>首先从</a:t>
            </a:r>
            <a:r>
              <a:rPr lang="en-US" altLang="zh-CN" sz="2000" dirty="0" smtClean="0">
                <a:solidFill>
                  <a:srgbClr val="000000"/>
                </a:solidFill>
                <a:latin typeface="华文楷体" pitchFamily="2" charset="-122"/>
                <a:ea typeface="华文楷体" pitchFamily="2" charset="-122"/>
              </a:rPr>
              <a:t>n</a:t>
            </a:r>
            <a:r>
              <a:rPr lang="zh-CN" altLang="en-US" sz="2000" dirty="0" smtClean="0">
                <a:solidFill>
                  <a:srgbClr val="000000"/>
                </a:solidFill>
                <a:latin typeface="华文楷体" pitchFamily="2" charset="-122"/>
                <a:ea typeface="华文楷体" pitchFamily="2" charset="-122"/>
              </a:rPr>
              <a:t>位置排序</a:t>
            </a:r>
            <a:endParaRPr lang="en-US" altLang="zh-CN" sz="2000" dirty="0">
              <a:solidFill>
                <a:srgbClr val="000000"/>
              </a:solidFill>
              <a:latin typeface="华文楷体" pitchFamily="2" charset="-122"/>
              <a:ea typeface="华文楷体" pitchFamily="2" charset="-122"/>
            </a:endParaRPr>
          </a:p>
          <a:p>
            <a:pPr algn="l">
              <a:lnSpc>
                <a:spcPct val="115000"/>
              </a:lnSpc>
            </a:pPr>
            <a:r>
              <a:rPr lang="en-US" altLang="zh-CN" sz="2800" b="1" dirty="0"/>
              <a:t>   </a:t>
            </a:r>
            <a:r>
              <a:rPr lang="en-US" altLang="zh-CN" sz="2800" b="1" dirty="0">
                <a:solidFill>
                  <a:srgbClr val="FF0000"/>
                </a:solidFill>
              </a:rPr>
              <a:t>while (</a:t>
            </a:r>
            <a:r>
              <a:rPr lang="en-US" altLang="zh-CN" sz="2800" b="1" dirty="0" err="1">
                <a:solidFill>
                  <a:srgbClr val="FF0000"/>
                </a:solidFill>
              </a:rPr>
              <a:t>i</a:t>
            </a:r>
            <a:r>
              <a:rPr lang="en-US" altLang="zh-CN" sz="2800" b="1" dirty="0">
                <a:solidFill>
                  <a:srgbClr val="FF0000"/>
                </a:solidFill>
              </a:rPr>
              <a:t> &gt;1) </a:t>
            </a:r>
            <a:r>
              <a:rPr lang="en-US" altLang="zh-CN" sz="2800" b="1" dirty="0" smtClean="0">
                <a:solidFill>
                  <a:srgbClr val="FF0000"/>
                </a:solidFill>
                <a:latin typeface="宋体" charset="-122"/>
              </a:rPr>
              <a:t>{</a:t>
            </a:r>
            <a:r>
              <a:rPr lang="en-US" altLang="zh-CN" sz="2000" dirty="0" smtClean="0">
                <a:solidFill>
                  <a:srgbClr val="000000"/>
                </a:solidFill>
                <a:latin typeface="华文楷体" pitchFamily="2" charset="-122"/>
                <a:ea typeface="华文楷体" pitchFamily="2" charset="-122"/>
              </a:rPr>
              <a:t>//</a:t>
            </a:r>
            <a:r>
              <a:rPr lang="zh-CN" altLang="en-US" sz="2000" dirty="0" smtClean="0">
                <a:solidFill>
                  <a:srgbClr val="000000"/>
                </a:solidFill>
                <a:latin typeface="华文楷体" pitchFamily="2" charset="-122"/>
                <a:ea typeface="华文楷体" pitchFamily="2" charset="-122"/>
              </a:rPr>
              <a:t>第</a:t>
            </a:r>
            <a:r>
              <a:rPr lang="en-US" altLang="zh-CN" sz="2000" dirty="0" smtClean="0">
                <a:solidFill>
                  <a:srgbClr val="000000"/>
                </a:solidFill>
                <a:latin typeface="华文楷体" pitchFamily="2" charset="-122"/>
                <a:ea typeface="华文楷体" pitchFamily="2" charset="-122"/>
              </a:rPr>
              <a:t>[</a:t>
            </a:r>
            <a:r>
              <a:rPr lang="en-US" altLang="zh-CN" sz="2000" dirty="0" err="1" smtClean="0">
                <a:solidFill>
                  <a:srgbClr val="000000"/>
                </a:solidFill>
                <a:latin typeface="华文楷体" pitchFamily="2" charset="-122"/>
                <a:ea typeface="华文楷体" pitchFamily="2" charset="-122"/>
              </a:rPr>
              <a:t>i</a:t>
            </a:r>
            <a:r>
              <a:rPr lang="en-US" altLang="zh-CN" sz="2000" dirty="0" smtClean="0">
                <a:solidFill>
                  <a:srgbClr val="000000"/>
                </a:solidFill>
                <a:latin typeface="华文楷体" pitchFamily="2" charset="-122"/>
                <a:ea typeface="华文楷体" pitchFamily="2" charset="-122"/>
              </a:rPr>
              <a:t>..n]</a:t>
            </a:r>
            <a:r>
              <a:rPr lang="zh-CN" altLang="en-US" sz="2000" dirty="0" smtClean="0">
                <a:solidFill>
                  <a:srgbClr val="000000"/>
                </a:solidFill>
                <a:latin typeface="华文楷体" pitchFamily="2" charset="-122"/>
                <a:ea typeface="华文楷体" pitchFamily="2" charset="-122"/>
              </a:rPr>
              <a:t>大元素已排序，寻找 第</a:t>
            </a:r>
            <a:r>
              <a:rPr lang="en-US" altLang="zh-CN" sz="2000" dirty="0" smtClean="0">
                <a:solidFill>
                  <a:srgbClr val="000000"/>
                </a:solidFill>
                <a:latin typeface="华文楷体" pitchFamily="2" charset="-122"/>
                <a:ea typeface="华文楷体" pitchFamily="2" charset="-122"/>
              </a:rPr>
              <a:t>i-1</a:t>
            </a:r>
            <a:r>
              <a:rPr lang="zh-CN" altLang="en-US" sz="2000" dirty="0" smtClean="0">
                <a:solidFill>
                  <a:srgbClr val="000000"/>
                </a:solidFill>
                <a:latin typeface="华文楷体" pitchFamily="2" charset="-122"/>
                <a:ea typeface="华文楷体" pitchFamily="2" charset="-122"/>
              </a:rPr>
              <a:t>大元素</a:t>
            </a:r>
            <a:endParaRPr lang="en-US" altLang="zh-CN" sz="2000" dirty="0" smtClean="0">
              <a:solidFill>
                <a:srgbClr val="000000"/>
              </a:solidFill>
              <a:latin typeface="华文楷体" pitchFamily="2" charset="-122"/>
              <a:ea typeface="华文楷体" pitchFamily="2" charset="-122"/>
            </a:endParaRPr>
          </a:p>
          <a:p>
            <a:pPr algn="l">
              <a:lnSpc>
                <a:spcPct val="115000"/>
              </a:lnSpc>
            </a:pPr>
            <a:r>
              <a:rPr lang="en-US" altLang="zh-CN" sz="2800" b="1" dirty="0" smtClean="0"/>
              <a:t>         </a:t>
            </a:r>
            <a:r>
              <a:rPr lang="en-US" altLang="zh-CN" sz="2800" b="1" dirty="0" err="1" smtClean="0">
                <a:solidFill>
                  <a:srgbClr val="006600"/>
                </a:solidFill>
              </a:rPr>
              <a:t>lastExchangeIndex</a:t>
            </a:r>
            <a:r>
              <a:rPr lang="en-US" altLang="zh-CN" sz="2800" b="1" dirty="0" smtClean="0">
                <a:solidFill>
                  <a:srgbClr val="006600"/>
                </a:solidFill>
              </a:rPr>
              <a:t> = 1;</a:t>
            </a:r>
            <a:endParaRPr lang="en-US" altLang="zh-CN" sz="2800" b="1" dirty="0" smtClean="0"/>
          </a:p>
          <a:p>
            <a:pPr algn="l">
              <a:lnSpc>
                <a:spcPct val="115000"/>
              </a:lnSpc>
            </a:pPr>
            <a:r>
              <a:rPr lang="en-US" altLang="zh-CN" sz="2800" b="1" dirty="0" smtClean="0">
                <a:solidFill>
                  <a:srgbClr val="000099"/>
                </a:solidFill>
              </a:rPr>
              <a:t>         for (j = 1</a:t>
            </a:r>
            <a:r>
              <a:rPr lang="en-US" altLang="zh-CN" sz="2800" b="1" dirty="0" smtClean="0">
                <a:solidFill>
                  <a:srgbClr val="0000FF"/>
                </a:solidFill>
              </a:rPr>
              <a:t>;  j &lt; </a:t>
            </a:r>
            <a:r>
              <a:rPr lang="en-US" altLang="zh-CN" sz="2800" b="1" dirty="0" err="1" smtClean="0">
                <a:solidFill>
                  <a:srgbClr val="0000FF"/>
                </a:solidFill>
              </a:rPr>
              <a:t>i</a:t>
            </a:r>
            <a:r>
              <a:rPr lang="en-US" altLang="zh-CN" sz="2800" b="1" dirty="0" smtClean="0">
                <a:solidFill>
                  <a:srgbClr val="0000FF"/>
                </a:solidFill>
              </a:rPr>
              <a:t>;</a:t>
            </a:r>
            <a:r>
              <a:rPr lang="en-US" altLang="zh-CN" sz="2800" b="1" dirty="0" smtClean="0">
                <a:solidFill>
                  <a:srgbClr val="000099"/>
                </a:solidFill>
              </a:rPr>
              <a:t>  j++)</a:t>
            </a:r>
            <a:r>
              <a:rPr lang="en-US" altLang="zh-CN" sz="2800" b="1" dirty="0" smtClean="0"/>
              <a:t> </a:t>
            </a:r>
            <a:r>
              <a:rPr lang="en-US" altLang="zh-CN" sz="2000" dirty="0" smtClean="0">
                <a:solidFill>
                  <a:srgbClr val="000000"/>
                </a:solidFill>
                <a:latin typeface="Times New Roman" pitchFamily="18" charset="0"/>
                <a:ea typeface="华文楷体" pitchFamily="2" charset="-122"/>
                <a:cs typeface="Times New Roman" pitchFamily="18" charset="0"/>
              </a:rPr>
              <a:t>//</a:t>
            </a:r>
            <a:r>
              <a:rPr lang="zh-CN" altLang="en-US" sz="2000" dirty="0" smtClean="0">
                <a:solidFill>
                  <a:srgbClr val="000000"/>
                </a:solidFill>
                <a:latin typeface="Times New Roman" pitchFamily="18" charset="0"/>
                <a:ea typeface="华文楷体" pitchFamily="2" charset="-122"/>
                <a:cs typeface="Times New Roman" pitchFamily="18" charset="0"/>
              </a:rPr>
              <a:t>从</a:t>
            </a:r>
            <a:r>
              <a:rPr lang="en-US" altLang="zh-CN" sz="2000" dirty="0" smtClean="0">
                <a:solidFill>
                  <a:srgbClr val="000000"/>
                </a:solidFill>
                <a:latin typeface="Times New Roman" pitchFamily="18" charset="0"/>
                <a:ea typeface="华文楷体" pitchFamily="2" charset="-122"/>
                <a:cs typeface="Times New Roman" pitchFamily="18" charset="0"/>
              </a:rPr>
              <a:t>[1..i-1]</a:t>
            </a:r>
            <a:r>
              <a:rPr lang="zh-CN" altLang="en-US" sz="2000" dirty="0" smtClean="0">
                <a:solidFill>
                  <a:srgbClr val="000000"/>
                </a:solidFill>
                <a:latin typeface="Times New Roman" pitchFamily="18" charset="0"/>
                <a:ea typeface="华文楷体" pitchFamily="2" charset="-122"/>
                <a:cs typeface="Times New Roman" pitchFamily="18" charset="0"/>
              </a:rPr>
              <a:t>寻找</a:t>
            </a:r>
            <a:r>
              <a:rPr lang="zh-CN" altLang="en-US" sz="2000" dirty="0" smtClean="0">
                <a:solidFill>
                  <a:srgbClr val="000000"/>
                </a:solidFill>
                <a:latin typeface="华文楷体" pitchFamily="2" charset="-122"/>
                <a:ea typeface="华文楷体" pitchFamily="2" charset="-122"/>
              </a:rPr>
              <a:t>第</a:t>
            </a:r>
            <a:r>
              <a:rPr lang="en-US" altLang="zh-CN" sz="2000" dirty="0" smtClean="0">
                <a:solidFill>
                  <a:srgbClr val="000000"/>
                </a:solidFill>
                <a:latin typeface="华文楷体" pitchFamily="2" charset="-122"/>
                <a:ea typeface="华文楷体" pitchFamily="2" charset="-122"/>
              </a:rPr>
              <a:t>i-1</a:t>
            </a:r>
            <a:r>
              <a:rPr lang="zh-CN" altLang="en-US" sz="2000" dirty="0" smtClean="0">
                <a:solidFill>
                  <a:srgbClr val="000000"/>
                </a:solidFill>
                <a:latin typeface="华文楷体" pitchFamily="2" charset="-122"/>
                <a:ea typeface="华文楷体" pitchFamily="2" charset="-122"/>
              </a:rPr>
              <a:t>大元素</a:t>
            </a:r>
            <a:endParaRPr lang="en-US" altLang="zh-CN" sz="2000" dirty="0" smtClean="0">
              <a:solidFill>
                <a:srgbClr val="000000"/>
              </a:solidFill>
              <a:latin typeface="Times New Roman" pitchFamily="18" charset="0"/>
              <a:ea typeface="华文楷体" pitchFamily="2" charset="-122"/>
              <a:cs typeface="Times New Roman" pitchFamily="18" charset="0"/>
            </a:endParaRPr>
          </a:p>
          <a:p>
            <a:pPr algn="l">
              <a:lnSpc>
                <a:spcPct val="115000"/>
              </a:lnSpc>
            </a:pPr>
            <a:r>
              <a:rPr lang="en-US" altLang="zh-CN" sz="2800" b="1" dirty="0" smtClean="0">
                <a:solidFill>
                  <a:srgbClr val="840C26"/>
                </a:solidFill>
                <a:latin typeface="华文楷体" pitchFamily="2" charset="-122"/>
                <a:ea typeface="华文楷体" pitchFamily="2" charset="-122"/>
              </a:rPr>
              <a:t>             if (R[j+1].key &lt; R[j].key)</a:t>
            </a:r>
            <a:r>
              <a:rPr lang="en-US" altLang="zh-CN" sz="2800" b="1" dirty="0" smtClean="0">
                <a:latin typeface="华文楷体" pitchFamily="2" charset="-122"/>
                <a:ea typeface="华文楷体" pitchFamily="2" charset="-122"/>
              </a:rPr>
              <a:t> </a:t>
            </a:r>
            <a:r>
              <a:rPr lang="en-US" altLang="zh-CN" sz="2800" b="1" dirty="0" smtClean="0">
                <a:solidFill>
                  <a:srgbClr val="840C26"/>
                </a:solidFill>
                <a:latin typeface="华文楷体" pitchFamily="2" charset="-122"/>
                <a:ea typeface="华文楷体" pitchFamily="2" charset="-122"/>
              </a:rPr>
              <a:t>{ </a:t>
            </a:r>
            <a:r>
              <a:rPr lang="en-US" altLang="zh-CN" sz="2000" dirty="0" smtClean="0">
                <a:solidFill>
                  <a:srgbClr val="000000"/>
                </a:solidFill>
                <a:latin typeface="华文楷体" pitchFamily="2" charset="-122"/>
                <a:ea typeface="华文楷体" pitchFamily="2" charset="-122"/>
              </a:rPr>
              <a:t>//</a:t>
            </a:r>
            <a:r>
              <a:rPr lang="zh-CN" altLang="en-US" sz="2000" dirty="0" smtClean="0">
                <a:solidFill>
                  <a:srgbClr val="000000"/>
                </a:solidFill>
                <a:latin typeface="华文楷体" pitchFamily="2" charset="-122"/>
                <a:ea typeface="华文楷体" pitchFamily="2" charset="-122"/>
              </a:rPr>
              <a:t>将大的记录向后移</a:t>
            </a:r>
            <a:endParaRPr lang="en-US" altLang="zh-CN" sz="2000" dirty="0" smtClean="0">
              <a:solidFill>
                <a:srgbClr val="000000"/>
              </a:solidFill>
              <a:latin typeface="华文楷体" pitchFamily="2" charset="-122"/>
              <a:ea typeface="华文楷体" pitchFamily="2" charset="-122"/>
            </a:endParaRPr>
          </a:p>
          <a:p>
            <a:pPr algn="l">
              <a:lnSpc>
                <a:spcPct val="115000"/>
              </a:lnSpc>
            </a:pPr>
            <a:r>
              <a:rPr lang="en-US" altLang="zh-CN" sz="2800" b="1" dirty="0" smtClean="0">
                <a:latin typeface="华文楷体" pitchFamily="2" charset="-122"/>
                <a:ea typeface="华文楷体" pitchFamily="2" charset="-122"/>
              </a:rPr>
              <a:t>                  </a:t>
            </a:r>
            <a:r>
              <a:rPr lang="en-US" altLang="zh-CN" sz="2800" b="1" dirty="0" smtClean="0">
                <a:solidFill>
                  <a:srgbClr val="840C26"/>
                </a:solidFill>
                <a:latin typeface="华文楷体" pitchFamily="2" charset="-122"/>
                <a:ea typeface="华文楷体" pitchFamily="2" charset="-122"/>
              </a:rPr>
              <a:t>Swap(R[j], R[j+1]);</a:t>
            </a:r>
            <a:endParaRPr lang="en-US" altLang="zh-CN" sz="2800" b="1" dirty="0" smtClean="0">
              <a:latin typeface="华文楷体" pitchFamily="2" charset="-122"/>
              <a:ea typeface="华文楷体" pitchFamily="2" charset="-122"/>
            </a:endParaRPr>
          </a:p>
          <a:p>
            <a:pPr algn="l">
              <a:lnSpc>
                <a:spcPct val="115000"/>
              </a:lnSpc>
            </a:pPr>
            <a:r>
              <a:rPr lang="en-US" altLang="zh-CN" sz="2800" b="1" dirty="0" smtClean="0">
                <a:latin typeface="华文楷体" pitchFamily="2" charset="-122"/>
                <a:ea typeface="华文楷体" pitchFamily="2" charset="-122"/>
              </a:rPr>
              <a:t>                  </a:t>
            </a:r>
            <a:r>
              <a:rPr lang="en-US" altLang="zh-CN" sz="2800" b="1" dirty="0" err="1" smtClean="0">
                <a:solidFill>
                  <a:srgbClr val="006600"/>
                </a:solidFill>
                <a:latin typeface="华文楷体" pitchFamily="2" charset="-122"/>
                <a:ea typeface="华文楷体" pitchFamily="2" charset="-122"/>
              </a:rPr>
              <a:t>lastExchangeIndex</a:t>
            </a:r>
            <a:r>
              <a:rPr lang="en-US" altLang="zh-CN" sz="2800" b="1" dirty="0" smtClean="0">
                <a:solidFill>
                  <a:srgbClr val="006600"/>
                </a:solidFill>
                <a:latin typeface="华文楷体" pitchFamily="2" charset="-122"/>
                <a:ea typeface="华文楷体" pitchFamily="2" charset="-122"/>
              </a:rPr>
              <a:t> = j;  </a:t>
            </a:r>
            <a:r>
              <a:rPr lang="en-US" altLang="zh-CN" sz="2000" dirty="0" smtClean="0">
                <a:solidFill>
                  <a:srgbClr val="000000"/>
                </a:solidFill>
                <a:latin typeface="华文楷体" pitchFamily="2" charset="-122"/>
                <a:ea typeface="华文楷体" pitchFamily="2" charset="-122"/>
              </a:rPr>
              <a:t>//</a:t>
            </a:r>
            <a:r>
              <a:rPr lang="zh-CN" altLang="en-US" sz="2000" dirty="0" smtClean="0">
                <a:solidFill>
                  <a:srgbClr val="000000"/>
                </a:solidFill>
                <a:latin typeface="华文楷体" pitchFamily="2" charset="-122"/>
                <a:ea typeface="华文楷体" pitchFamily="2" charset="-122"/>
              </a:rPr>
              <a:t>记下进行交换的记录位置</a:t>
            </a:r>
          </a:p>
          <a:p>
            <a:pPr algn="l">
              <a:lnSpc>
                <a:spcPct val="115000"/>
              </a:lnSpc>
            </a:pPr>
            <a:r>
              <a:rPr lang="zh-CN" altLang="en-US" sz="2800" b="1" dirty="0" smtClean="0">
                <a:latin typeface="华文楷体" pitchFamily="2" charset="-122"/>
                <a:ea typeface="华文楷体" pitchFamily="2" charset="-122"/>
              </a:rPr>
              <a:t>             </a:t>
            </a:r>
            <a:r>
              <a:rPr lang="en-US" altLang="zh-CN" sz="2800" b="1" dirty="0" smtClean="0">
                <a:solidFill>
                  <a:srgbClr val="840C26"/>
                </a:solidFill>
                <a:latin typeface="华文楷体" pitchFamily="2" charset="-122"/>
                <a:ea typeface="华文楷体" pitchFamily="2" charset="-122"/>
              </a:rPr>
              <a:t>}</a:t>
            </a:r>
            <a:r>
              <a:rPr lang="en-US" altLang="zh-CN" sz="2800" b="1" dirty="0" smtClean="0">
                <a:latin typeface="华文楷体" pitchFamily="2" charset="-122"/>
                <a:ea typeface="华文楷体" pitchFamily="2" charset="-122"/>
              </a:rPr>
              <a:t> </a:t>
            </a:r>
            <a:r>
              <a:rPr lang="en-US" altLang="zh-CN" sz="2800" b="1" dirty="0" smtClean="0">
                <a:solidFill>
                  <a:srgbClr val="840C26"/>
                </a:solidFill>
                <a:latin typeface="华文楷体" pitchFamily="2" charset="-122"/>
                <a:ea typeface="华文楷体" pitchFamily="2" charset="-122"/>
              </a:rPr>
              <a:t>//if</a:t>
            </a:r>
          </a:p>
          <a:p>
            <a:pPr algn="l">
              <a:lnSpc>
                <a:spcPct val="115000"/>
              </a:lnSpc>
            </a:pPr>
            <a:r>
              <a:rPr lang="en-US" altLang="zh-CN" sz="2800" b="1" dirty="0" smtClean="0"/>
              <a:t>         </a:t>
            </a:r>
            <a:r>
              <a:rPr lang="en-US" altLang="zh-CN" sz="2800" b="1" dirty="0" err="1" smtClean="0">
                <a:solidFill>
                  <a:srgbClr val="FF0000"/>
                </a:solidFill>
                <a:latin typeface="Times New Roman" pitchFamily="18" charset="0"/>
                <a:ea typeface="华文楷体" pitchFamily="2" charset="-122"/>
                <a:cs typeface="Times New Roman" pitchFamily="18" charset="0"/>
              </a:rPr>
              <a:t>i</a:t>
            </a:r>
            <a:r>
              <a:rPr lang="en-US" altLang="zh-CN" sz="2800" b="1" dirty="0" smtClean="0">
                <a:solidFill>
                  <a:srgbClr val="FF0000"/>
                </a:solidFill>
                <a:latin typeface="Times New Roman" pitchFamily="18" charset="0"/>
                <a:ea typeface="华文楷体" pitchFamily="2" charset="-122"/>
                <a:cs typeface="Times New Roman" pitchFamily="18" charset="0"/>
              </a:rPr>
              <a:t> = </a:t>
            </a:r>
            <a:r>
              <a:rPr lang="en-US" altLang="zh-CN" sz="2800" b="1" dirty="0" err="1" smtClean="0">
                <a:solidFill>
                  <a:srgbClr val="FF0000"/>
                </a:solidFill>
                <a:latin typeface="Times New Roman" pitchFamily="18" charset="0"/>
                <a:ea typeface="华文楷体" pitchFamily="2" charset="-122"/>
                <a:cs typeface="Times New Roman" pitchFamily="18" charset="0"/>
              </a:rPr>
              <a:t>lastExchangeIndex</a:t>
            </a:r>
            <a:r>
              <a:rPr lang="en-US" altLang="zh-CN" sz="2800" b="1" dirty="0" smtClean="0">
                <a:solidFill>
                  <a:srgbClr val="FF0000"/>
                </a:solidFill>
                <a:latin typeface="Times New Roman" pitchFamily="18" charset="0"/>
                <a:ea typeface="华文楷体" pitchFamily="2" charset="-122"/>
                <a:cs typeface="Times New Roman" pitchFamily="18" charset="0"/>
              </a:rPr>
              <a:t>; </a:t>
            </a:r>
            <a:r>
              <a:rPr lang="en-US" altLang="zh-CN" sz="2000" dirty="0" smtClean="0">
                <a:solidFill>
                  <a:srgbClr val="000000"/>
                </a:solidFill>
                <a:latin typeface="Times New Roman" pitchFamily="18" charset="0"/>
                <a:ea typeface="华文楷体" pitchFamily="2" charset="-122"/>
                <a:cs typeface="Times New Roman" pitchFamily="18" charset="0"/>
              </a:rPr>
              <a:t>//</a:t>
            </a:r>
            <a:r>
              <a:rPr lang="zh-CN" altLang="en-US" sz="2000" dirty="0" smtClean="0">
                <a:solidFill>
                  <a:srgbClr val="000000"/>
                </a:solidFill>
                <a:latin typeface="Times New Roman" pitchFamily="18" charset="0"/>
                <a:ea typeface="华文楷体" pitchFamily="2" charset="-122"/>
                <a:cs typeface="Times New Roman" pitchFamily="18" charset="0"/>
              </a:rPr>
              <a:t>本趟进行过交换的最后一个记录的位置</a:t>
            </a:r>
            <a:endParaRPr lang="en-US" altLang="zh-CN" sz="2800" dirty="0">
              <a:solidFill>
                <a:srgbClr val="000000"/>
              </a:solidFill>
            </a:endParaRPr>
          </a:p>
          <a:p>
            <a:pPr algn="l">
              <a:lnSpc>
                <a:spcPct val="115000"/>
              </a:lnSpc>
            </a:pPr>
            <a:r>
              <a:rPr lang="en-US" altLang="zh-CN" sz="2800" b="1" dirty="0" smtClean="0"/>
              <a:t>   </a:t>
            </a:r>
            <a:r>
              <a:rPr lang="en-US" altLang="zh-CN" sz="2800" b="1" dirty="0" smtClean="0">
                <a:solidFill>
                  <a:srgbClr val="FF0000"/>
                </a:solidFill>
              </a:rPr>
              <a:t>} </a:t>
            </a:r>
            <a:r>
              <a:rPr lang="en-US" altLang="zh-CN" sz="2800" b="1" dirty="0">
                <a:solidFill>
                  <a:srgbClr val="FF0000"/>
                </a:solidFill>
              </a:rPr>
              <a:t>// while</a:t>
            </a:r>
          </a:p>
          <a:p>
            <a:pPr algn="l">
              <a:lnSpc>
                <a:spcPct val="115000"/>
              </a:lnSpc>
            </a:pPr>
            <a:r>
              <a:rPr lang="en-US" altLang="zh-CN" sz="2800" b="1" dirty="0"/>
              <a:t>} // </a:t>
            </a:r>
            <a:r>
              <a:rPr lang="en-US" altLang="zh-CN" sz="2800" dirty="0" err="1"/>
              <a:t>BubbleSort</a:t>
            </a:r>
            <a:endParaRPr lang="en-US" altLang="zh-CN" sz="2800" dirty="0"/>
          </a:p>
        </p:txBody>
      </p:sp>
    </p:spTree>
    <p:extLst>
      <p:ext uri="{BB962C8B-B14F-4D97-AF65-F5344CB8AC3E}">
        <p14:creationId xmlns:p14="http://schemas.microsoft.com/office/powerpoint/2010/main" val="25617650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1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8"/>
          <p:cNvSpPr>
            <a:spLocks noGrp="1" noChangeArrowheads="1"/>
          </p:cNvSpPr>
          <p:nvPr>
            <p:ph type="body" idx="1"/>
          </p:nvPr>
        </p:nvSpPr>
        <p:spPr>
          <a:xfrm>
            <a:off x="-5449" y="1268760"/>
            <a:ext cx="9144000" cy="4968552"/>
          </a:xfrm>
        </p:spPr>
        <p:txBody>
          <a:bodyPr/>
          <a:lstStyle/>
          <a:p>
            <a:pPr algn="just" eaLnBrk="1" hangingPunct="1">
              <a:buClr>
                <a:srgbClr val="800080"/>
              </a:buClr>
              <a:buSzPct val="50000"/>
            </a:pPr>
            <a:r>
              <a:rPr lang="zh-CN" altLang="en-US" b="1" dirty="0" smtClean="0">
                <a:latin typeface="华文楷体" pitchFamily="2" charset="-122"/>
                <a:ea typeface="华文楷体" pitchFamily="2" charset="-122"/>
              </a:rPr>
              <a:t>是一种</a:t>
            </a:r>
            <a:r>
              <a:rPr lang="zh-CN" altLang="en-US" b="1" dirty="0" smtClean="0">
                <a:solidFill>
                  <a:srgbClr val="FF0000"/>
                </a:solidFill>
                <a:latin typeface="华文楷体" pitchFamily="2" charset="-122"/>
                <a:ea typeface="华文楷体" pitchFamily="2" charset="-122"/>
              </a:rPr>
              <a:t>不稳定</a:t>
            </a:r>
            <a:r>
              <a:rPr lang="zh-CN" altLang="en-US" b="1" dirty="0" smtClean="0">
                <a:latin typeface="华文楷体" pitchFamily="2" charset="-122"/>
                <a:ea typeface="华文楷体" pitchFamily="2" charset="-122"/>
              </a:rPr>
              <a:t>的排序方法。</a:t>
            </a:r>
          </a:p>
          <a:p>
            <a:pPr lvl="0" algn="just" eaLnBrk="1" hangingPunct="1">
              <a:buClr>
                <a:srgbClr val="800080"/>
              </a:buClr>
              <a:buSzPct val="50000"/>
            </a:pPr>
            <a:r>
              <a:rPr lang="zh-CN" altLang="en-US" b="1" dirty="0" smtClean="0">
                <a:latin typeface="华文楷体" pitchFamily="2" charset="-122"/>
                <a:ea typeface="华文楷体" pitchFamily="2" charset="-122"/>
              </a:rPr>
              <a:t>不需要特别的额外空间耗费</a:t>
            </a:r>
            <a:endParaRPr lang="en-US" altLang="zh-CN" b="1" dirty="0" smtClean="0">
              <a:latin typeface="华文楷体" pitchFamily="2" charset="-122"/>
              <a:ea typeface="华文楷体" pitchFamily="2" charset="-122"/>
            </a:endParaRPr>
          </a:p>
          <a:p>
            <a:pPr lvl="0" algn="just" eaLnBrk="1" hangingPunct="1">
              <a:buClr>
                <a:srgbClr val="800080"/>
              </a:buClr>
              <a:buSzPct val="50000"/>
            </a:pPr>
            <a:r>
              <a:rPr lang="zh-CN" altLang="en-US" sz="3000" b="1" dirty="0" smtClean="0">
                <a:latin typeface="华文楷体" pitchFamily="2" charset="-122"/>
                <a:ea typeface="华文楷体" pitchFamily="2" charset="-122"/>
              </a:rPr>
              <a:t>最好情况：每次划分都（接近）平均，轴点总是（接近）中央</a:t>
            </a:r>
            <a:endParaRPr lang="en-US" altLang="zh-CN" sz="3000" b="1" dirty="0" smtClean="0">
              <a:latin typeface="华文楷体" pitchFamily="2" charset="-122"/>
              <a:ea typeface="华文楷体" pitchFamily="2" charset="-122"/>
            </a:endParaRPr>
          </a:p>
          <a:p>
            <a:pPr marL="0" lvl="0" indent="0" algn="just" eaLnBrk="1" hangingPunct="1">
              <a:buClr>
                <a:srgbClr val="800080"/>
              </a:buClr>
              <a:buSzPct val="50000"/>
              <a:buNone/>
            </a:pPr>
            <a:r>
              <a:rPr lang="en-US" altLang="zh-CN" sz="3000" b="1" dirty="0" smtClean="0">
                <a:latin typeface="华文楷体" pitchFamily="2" charset="-122"/>
                <a:ea typeface="华文楷体" pitchFamily="2" charset="-122"/>
              </a:rPr>
              <a:t>      T(n) = 2T( (n-1)/2 )+O(n)= O(</a:t>
            </a:r>
            <a:r>
              <a:rPr lang="en-US" altLang="zh-CN" sz="3000" b="1" dirty="0" err="1" smtClean="0">
                <a:latin typeface="华文楷体" pitchFamily="2" charset="-122"/>
                <a:ea typeface="华文楷体" pitchFamily="2" charset="-122"/>
              </a:rPr>
              <a:t>nlogn</a:t>
            </a:r>
            <a:r>
              <a:rPr lang="en-US" altLang="zh-CN" sz="3000" b="1" dirty="0" smtClean="0">
                <a:latin typeface="华文楷体" pitchFamily="2" charset="-122"/>
                <a:ea typeface="华文楷体" pitchFamily="2" charset="-122"/>
              </a:rPr>
              <a:t>)</a:t>
            </a:r>
            <a:endParaRPr lang="en-US" altLang="zh-CN" sz="3000" b="1" dirty="0">
              <a:latin typeface="华文楷体" pitchFamily="2" charset="-122"/>
              <a:ea typeface="华文楷体" pitchFamily="2" charset="-122"/>
            </a:endParaRPr>
          </a:p>
          <a:p>
            <a:pPr algn="just" eaLnBrk="1" hangingPunct="1">
              <a:buClr>
                <a:srgbClr val="800080"/>
              </a:buClr>
              <a:buSzPct val="50000"/>
            </a:pPr>
            <a:r>
              <a:rPr lang="zh-CN" altLang="en-US" sz="3000" b="1" dirty="0">
                <a:latin typeface="华文楷体" pitchFamily="2" charset="-122"/>
                <a:ea typeface="华文楷体" pitchFamily="2" charset="-122"/>
              </a:rPr>
              <a:t>最坏情况</a:t>
            </a:r>
            <a:r>
              <a:rPr lang="zh-CN" altLang="en-US" sz="3000" b="1" dirty="0" smtClean="0">
                <a:latin typeface="华文楷体" pitchFamily="2" charset="-122"/>
                <a:ea typeface="华文楷体" pitchFamily="2" charset="-122"/>
              </a:rPr>
              <a:t>：每次划分都极不均衡</a:t>
            </a:r>
            <a:endParaRPr lang="en-US" altLang="zh-CN" sz="3000" b="1" dirty="0" smtClean="0">
              <a:latin typeface="华文楷体" pitchFamily="2" charset="-122"/>
              <a:ea typeface="华文楷体" pitchFamily="2" charset="-122"/>
            </a:endParaRPr>
          </a:p>
          <a:p>
            <a:pPr marL="0" indent="0" algn="just" eaLnBrk="1" hangingPunct="1">
              <a:buClr>
                <a:srgbClr val="800080"/>
              </a:buClr>
              <a:buSzPct val="50000"/>
              <a:buNone/>
            </a:pPr>
            <a:r>
              <a:rPr lang="en-US" altLang="zh-CN" sz="3000" b="1" dirty="0">
                <a:latin typeface="华文楷体" pitchFamily="2" charset="-122"/>
                <a:ea typeface="华文楷体" pitchFamily="2" charset="-122"/>
              </a:rPr>
              <a:t> </a:t>
            </a:r>
            <a:r>
              <a:rPr lang="en-US" altLang="zh-CN" sz="3000" b="1" dirty="0" smtClean="0">
                <a:latin typeface="华文楷体" pitchFamily="2" charset="-122"/>
                <a:ea typeface="华文楷体" pitchFamily="2" charset="-122"/>
              </a:rPr>
              <a:t>      T(n) = T(n-1)+T(0)+O(n) = O(n</a:t>
            </a:r>
            <a:r>
              <a:rPr lang="en-US" altLang="zh-CN" sz="3000" b="1" baseline="30000" dirty="0" smtClean="0">
                <a:latin typeface="华文楷体" pitchFamily="2" charset="-122"/>
                <a:ea typeface="华文楷体" pitchFamily="2" charset="-122"/>
              </a:rPr>
              <a:t>2</a:t>
            </a:r>
            <a:r>
              <a:rPr lang="en-US" altLang="zh-CN" sz="3000" b="1" dirty="0" smtClean="0">
                <a:latin typeface="华文楷体" pitchFamily="2" charset="-122"/>
                <a:ea typeface="华文楷体" pitchFamily="2" charset="-122"/>
              </a:rPr>
              <a:t>)</a:t>
            </a:r>
          </a:p>
          <a:p>
            <a:pPr algn="just" eaLnBrk="1" hangingPunct="1">
              <a:buClr>
                <a:srgbClr val="800080"/>
              </a:buClr>
              <a:buSzPct val="50000"/>
            </a:pPr>
            <a:r>
              <a:rPr lang="zh-CN" altLang="en-US" sz="3000" b="1" dirty="0" smtClean="0">
                <a:latin typeface="华文楷体" pitchFamily="2" charset="-122"/>
                <a:ea typeface="华文楷体" pitchFamily="2" charset="-122"/>
              </a:rPr>
              <a:t>可以采用随机选取等方法来降低最坏情况的概率，而无法杜绝。</a:t>
            </a:r>
            <a:endParaRPr lang="zh-CN" altLang="en-US" sz="3000" b="1" dirty="0">
              <a:latin typeface="华文楷体" pitchFamily="2" charset="-122"/>
              <a:ea typeface="华文楷体" pitchFamily="2" charset="-122"/>
            </a:endParaRPr>
          </a:p>
        </p:txBody>
      </p:sp>
      <p:sp>
        <p:nvSpPr>
          <p:cNvPr id="4" name="Text Box 2"/>
          <p:cNvSpPr txBox="1">
            <a:spLocks noChangeArrowheads="1"/>
          </p:cNvSpPr>
          <p:nvPr/>
        </p:nvSpPr>
        <p:spPr bwMode="auto">
          <a:xfrm>
            <a:off x="0" y="260648"/>
            <a:ext cx="4339650" cy="646331"/>
          </a:xfrm>
          <a:prstGeom prst="rect">
            <a:avLst/>
          </a:prstGeom>
          <a:noFill/>
          <a:ln w="9525">
            <a:noFill/>
            <a:miter lim="800000"/>
            <a:headEnd/>
            <a:tailEnd/>
          </a:ln>
          <a:effectLst/>
        </p:spPr>
        <p:txBody>
          <a:bodyPr wrap="none">
            <a:spAutoFit/>
          </a:bodyPr>
          <a:lstStyle/>
          <a:p>
            <a:pPr algn="l"/>
            <a:r>
              <a:rPr lang="zh-CN" altLang="en-US" sz="3600" b="1" dirty="0" smtClean="0">
                <a:solidFill>
                  <a:srgbClr val="800000"/>
                </a:solidFill>
                <a:latin typeface="华文琥珀" pitchFamily="2" charset="-122"/>
                <a:ea typeface="华文琥珀" pitchFamily="2" charset="-122"/>
              </a:rPr>
              <a:t>快速排序的性能分析</a:t>
            </a:r>
          </a:p>
        </p:txBody>
      </p:sp>
    </p:spTree>
    <p:extLst>
      <p:ext uri="{BB962C8B-B14F-4D97-AF65-F5344CB8AC3E}">
        <p14:creationId xmlns:p14="http://schemas.microsoft.com/office/powerpoint/2010/main" val="1391057556"/>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0" y="260648"/>
            <a:ext cx="7930376" cy="646331"/>
          </a:xfrm>
          <a:prstGeom prst="rect">
            <a:avLst/>
          </a:prstGeom>
          <a:noFill/>
          <a:ln w="9525">
            <a:noFill/>
            <a:miter lim="800000"/>
            <a:headEnd/>
            <a:tailEnd/>
          </a:ln>
          <a:effectLst/>
        </p:spPr>
        <p:txBody>
          <a:bodyPr wrap="none">
            <a:spAutoFit/>
          </a:bodyPr>
          <a:lstStyle/>
          <a:p>
            <a:pPr algn="l"/>
            <a:r>
              <a:rPr lang="zh-CN" altLang="en-US" sz="3600" b="1" dirty="0" smtClean="0">
                <a:solidFill>
                  <a:srgbClr val="800000"/>
                </a:solidFill>
                <a:latin typeface="华文琥珀" pitchFamily="2" charset="-122"/>
                <a:ea typeface="华文琥珀" pitchFamily="2" charset="-122"/>
              </a:rPr>
              <a:t>快速排序的平均性能</a:t>
            </a:r>
            <a:r>
              <a:rPr lang="en-US" altLang="zh-CN" sz="2800" b="1" dirty="0" smtClean="0">
                <a:solidFill>
                  <a:srgbClr val="000000"/>
                </a:solidFill>
                <a:latin typeface="华文琥珀" pitchFamily="2" charset="-122"/>
                <a:ea typeface="华文琥珀" pitchFamily="2" charset="-122"/>
              </a:rPr>
              <a:t>——</a:t>
            </a:r>
            <a:r>
              <a:rPr lang="zh-CN" altLang="en-US" sz="2800" b="1" dirty="0" smtClean="0">
                <a:solidFill>
                  <a:srgbClr val="000000"/>
                </a:solidFill>
                <a:latin typeface="华文琥珀" pitchFamily="2" charset="-122"/>
                <a:ea typeface="华文琥珀" pitchFamily="2" charset="-122"/>
              </a:rPr>
              <a:t>均匀独立分布为例</a:t>
            </a:r>
          </a:p>
        </p:txBody>
      </p:sp>
      <p:sp>
        <p:nvSpPr>
          <p:cNvPr id="6" name="Text Box 3"/>
          <p:cNvSpPr txBox="1">
            <a:spLocks noChangeArrowheads="1"/>
          </p:cNvSpPr>
          <p:nvPr/>
        </p:nvSpPr>
        <p:spPr bwMode="auto">
          <a:xfrm>
            <a:off x="251520" y="1124744"/>
            <a:ext cx="8892480" cy="2554545"/>
          </a:xfrm>
          <a:prstGeom prst="rect">
            <a:avLst/>
          </a:prstGeom>
          <a:noFill/>
          <a:ln w="9525">
            <a:noFill/>
            <a:miter lim="800000"/>
            <a:headEnd/>
            <a:tailEnd/>
          </a:ln>
          <a:effectLst/>
        </p:spPr>
        <p:txBody>
          <a:bodyPr wrap="square">
            <a:spAutoFit/>
          </a:bodyPr>
          <a:lstStyle/>
          <a:p>
            <a:pPr algn="l">
              <a:lnSpc>
                <a:spcPct val="125000"/>
              </a:lnSpc>
            </a:pPr>
            <a:r>
              <a:rPr lang="zh-CN" altLang="en-US" sz="3200" b="1" dirty="0" smtClean="0">
                <a:latin typeface="华文楷体" pitchFamily="2" charset="-122"/>
                <a:ea typeface="华文楷体" pitchFamily="2" charset="-122"/>
              </a:rPr>
              <a:t>假设</a:t>
            </a:r>
            <a:r>
              <a:rPr lang="zh-CN" altLang="en-US" sz="3200" b="1" dirty="0">
                <a:solidFill>
                  <a:srgbClr val="0000FF"/>
                </a:solidFill>
                <a:latin typeface="华文楷体" pitchFamily="2" charset="-122"/>
                <a:ea typeface="华文楷体" pitchFamily="2" charset="-122"/>
              </a:rPr>
              <a:t>一次划分所得枢轴位置 </a:t>
            </a:r>
            <a:r>
              <a:rPr lang="en-US" altLang="zh-CN" sz="3200" b="1" i="1" dirty="0" err="1">
                <a:solidFill>
                  <a:srgbClr val="0000FF"/>
                </a:solidFill>
                <a:latin typeface="华文楷体" pitchFamily="2" charset="-122"/>
                <a:ea typeface="华文楷体" pitchFamily="2" charset="-122"/>
              </a:rPr>
              <a:t>i</a:t>
            </a:r>
            <a:r>
              <a:rPr lang="en-US" altLang="zh-CN" sz="3200" b="1" i="1" dirty="0">
                <a:solidFill>
                  <a:srgbClr val="0000FF"/>
                </a:solidFill>
                <a:latin typeface="华文楷体" pitchFamily="2" charset="-122"/>
                <a:ea typeface="华文楷体" pitchFamily="2" charset="-122"/>
              </a:rPr>
              <a:t>=k</a:t>
            </a:r>
            <a:r>
              <a:rPr lang="zh-CN" altLang="en-US" sz="3200" b="1" dirty="0">
                <a:latin typeface="华文楷体" pitchFamily="2" charset="-122"/>
                <a:ea typeface="华文楷体" pitchFamily="2" charset="-122"/>
              </a:rPr>
              <a:t>，则对</a:t>
            </a:r>
            <a:r>
              <a:rPr lang="en-US" altLang="zh-CN" sz="3200" b="1" i="1" dirty="0">
                <a:latin typeface="华文楷体" pitchFamily="2" charset="-122"/>
                <a:ea typeface="华文楷体" pitchFamily="2" charset="-122"/>
              </a:rPr>
              <a:t>n </a:t>
            </a:r>
            <a:r>
              <a:rPr lang="zh-CN" altLang="en-US" sz="3200" b="1" dirty="0">
                <a:latin typeface="华文楷体" pitchFamily="2" charset="-122"/>
                <a:ea typeface="华文楷体" pitchFamily="2" charset="-122"/>
              </a:rPr>
              <a:t>个记录进行快排所需时间</a:t>
            </a:r>
            <a:r>
              <a:rPr lang="zh-CN" altLang="en-US" sz="3200" b="1" dirty="0" smtClean="0">
                <a:latin typeface="华文楷体" pitchFamily="2" charset="-122"/>
                <a:ea typeface="华文楷体" pitchFamily="2" charset="-122"/>
              </a:rPr>
              <a:t>：</a:t>
            </a:r>
            <a:endParaRPr lang="en-US" altLang="zh-CN" sz="3200" b="1" dirty="0" smtClean="0">
              <a:latin typeface="华文楷体" pitchFamily="2" charset="-122"/>
              <a:ea typeface="华文楷体" pitchFamily="2" charset="-122"/>
            </a:endParaRPr>
          </a:p>
          <a:p>
            <a:pPr algn="l">
              <a:lnSpc>
                <a:spcPct val="125000"/>
              </a:lnSpc>
            </a:pPr>
            <a:r>
              <a:rPr lang="en-US" altLang="zh-CN" sz="3200" b="1" dirty="0" smtClean="0">
                <a:solidFill>
                  <a:srgbClr val="000080"/>
                </a:solidFill>
                <a:latin typeface="华文楷体" pitchFamily="2" charset="-122"/>
                <a:ea typeface="华文楷体" pitchFamily="2" charset="-122"/>
              </a:rPr>
              <a:t>         T(</a:t>
            </a:r>
            <a:r>
              <a:rPr lang="en-US" altLang="zh-CN" sz="3200" b="1" i="1" dirty="0" smtClean="0">
                <a:solidFill>
                  <a:srgbClr val="000080"/>
                </a:solidFill>
                <a:latin typeface="华文楷体" pitchFamily="2" charset="-122"/>
                <a:ea typeface="华文楷体" pitchFamily="2" charset="-122"/>
              </a:rPr>
              <a:t>n</a:t>
            </a:r>
            <a:r>
              <a:rPr lang="en-US" altLang="zh-CN" sz="3200" b="1" dirty="0" smtClean="0">
                <a:solidFill>
                  <a:srgbClr val="000080"/>
                </a:solidFill>
                <a:latin typeface="华文楷体" pitchFamily="2" charset="-122"/>
                <a:ea typeface="华文楷体" pitchFamily="2" charset="-122"/>
              </a:rPr>
              <a:t>) = </a:t>
            </a:r>
            <a:r>
              <a:rPr lang="en-US" altLang="zh-CN" sz="3200" b="1" dirty="0" err="1" smtClean="0">
                <a:solidFill>
                  <a:srgbClr val="000080"/>
                </a:solidFill>
                <a:latin typeface="华文楷体" pitchFamily="2" charset="-122"/>
                <a:ea typeface="华文楷体" pitchFamily="2" charset="-122"/>
              </a:rPr>
              <a:t>T</a:t>
            </a:r>
            <a:r>
              <a:rPr lang="en-US" altLang="zh-CN" sz="3200" b="1" baseline="-25000" dirty="0" err="1" smtClean="0">
                <a:solidFill>
                  <a:srgbClr val="000080"/>
                </a:solidFill>
                <a:latin typeface="华文楷体" pitchFamily="2" charset="-122"/>
                <a:ea typeface="华文楷体" pitchFamily="2" charset="-122"/>
              </a:rPr>
              <a:t>pass</a:t>
            </a:r>
            <a:r>
              <a:rPr lang="en-US" altLang="zh-CN" sz="3200" b="1" dirty="0" smtClean="0">
                <a:solidFill>
                  <a:srgbClr val="000080"/>
                </a:solidFill>
                <a:latin typeface="华文楷体" pitchFamily="2" charset="-122"/>
                <a:ea typeface="华文楷体" pitchFamily="2" charset="-122"/>
              </a:rPr>
              <a:t>(</a:t>
            </a:r>
            <a:r>
              <a:rPr lang="en-US" altLang="zh-CN" sz="3200" b="1" i="1" dirty="0" smtClean="0">
                <a:solidFill>
                  <a:srgbClr val="000080"/>
                </a:solidFill>
                <a:latin typeface="华文楷体" pitchFamily="2" charset="-122"/>
                <a:ea typeface="华文楷体" pitchFamily="2" charset="-122"/>
              </a:rPr>
              <a:t>n</a:t>
            </a:r>
            <a:r>
              <a:rPr lang="en-US" altLang="zh-CN" sz="3200" b="1" dirty="0" smtClean="0">
                <a:solidFill>
                  <a:srgbClr val="000080"/>
                </a:solidFill>
                <a:latin typeface="华文楷体" pitchFamily="2" charset="-122"/>
                <a:ea typeface="华文楷体" pitchFamily="2" charset="-122"/>
              </a:rPr>
              <a:t>) + T(</a:t>
            </a:r>
            <a:r>
              <a:rPr lang="en-US" altLang="zh-CN" sz="3200" b="1" i="1" dirty="0" smtClean="0">
                <a:solidFill>
                  <a:srgbClr val="000080"/>
                </a:solidFill>
                <a:latin typeface="华文楷体" pitchFamily="2" charset="-122"/>
                <a:ea typeface="华文楷体" pitchFamily="2" charset="-122"/>
              </a:rPr>
              <a:t>k-1</a:t>
            </a:r>
            <a:r>
              <a:rPr lang="en-US" altLang="zh-CN" sz="3200" b="1" dirty="0" smtClean="0">
                <a:solidFill>
                  <a:srgbClr val="000080"/>
                </a:solidFill>
                <a:latin typeface="华文楷体" pitchFamily="2" charset="-122"/>
                <a:ea typeface="华文楷体" pitchFamily="2" charset="-122"/>
              </a:rPr>
              <a:t>) + T(</a:t>
            </a:r>
            <a:r>
              <a:rPr lang="en-US" altLang="zh-CN" sz="3200" b="1" i="1" dirty="0" smtClean="0">
                <a:solidFill>
                  <a:srgbClr val="000080"/>
                </a:solidFill>
                <a:latin typeface="华文楷体" pitchFamily="2" charset="-122"/>
                <a:ea typeface="华文楷体" pitchFamily="2" charset="-122"/>
              </a:rPr>
              <a:t>n-k</a:t>
            </a:r>
            <a:r>
              <a:rPr lang="en-US" altLang="zh-CN" sz="3200" b="1" dirty="0" smtClean="0">
                <a:solidFill>
                  <a:srgbClr val="000080"/>
                </a:solidFill>
                <a:latin typeface="华文楷体" pitchFamily="2" charset="-122"/>
                <a:ea typeface="华文楷体" pitchFamily="2" charset="-122"/>
              </a:rPr>
              <a:t>)</a:t>
            </a:r>
          </a:p>
          <a:p>
            <a:pPr algn="l">
              <a:lnSpc>
                <a:spcPct val="125000"/>
              </a:lnSpc>
            </a:pPr>
            <a:r>
              <a:rPr lang="en-US" altLang="zh-CN" sz="3200" b="1" dirty="0" smtClean="0">
                <a:solidFill>
                  <a:srgbClr val="000080"/>
                </a:solidFill>
                <a:latin typeface="华文楷体" pitchFamily="2" charset="-122"/>
                <a:ea typeface="华文楷体" pitchFamily="2" charset="-122"/>
              </a:rPr>
              <a:t>         </a:t>
            </a:r>
            <a:r>
              <a:rPr lang="en-US" altLang="zh-CN" sz="3200" b="1" dirty="0" err="1" smtClean="0">
                <a:latin typeface="华文楷体" pitchFamily="2" charset="-122"/>
                <a:ea typeface="华文楷体" pitchFamily="2" charset="-122"/>
              </a:rPr>
              <a:t>T</a:t>
            </a:r>
            <a:r>
              <a:rPr lang="en-US" altLang="zh-CN" sz="3200" b="1" baseline="-25000" dirty="0" err="1" smtClean="0">
                <a:latin typeface="华文楷体" pitchFamily="2" charset="-122"/>
                <a:ea typeface="华文楷体" pitchFamily="2" charset="-122"/>
              </a:rPr>
              <a:t>pass</a:t>
            </a:r>
            <a:r>
              <a:rPr lang="en-US" altLang="zh-CN" sz="3200" b="1" dirty="0" smtClean="0">
                <a:latin typeface="华文楷体" pitchFamily="2" charset="-122"/>
                <a:ea typeface="华文楷体" pitchFamily="2" charset="-122"/>
              </a:rPr>
              <a:t>(</a:t>
            </a:r>
            <a:r>
              <a:rPr lang="en-US" altLang="zh-CN" sz="3200" b="1" i="1" dirty="0" smtClean="0">
                <a:latin typeface="华文楷体" pitchFamily="2" charset="-122"/>
                <a:ea typeface="华文楷体" pitchFamily="2" charset="-122"/>
              </a:rPr>
              <a:t>n</a:t>
            </a:r>
            <a:r>
              <a:rPr lang="en-US" altLang="zh-CN" sz="3200" b="1" dirty="0" smtClean="0">
                <a:latin typeface="华文楷体" pitchFamily="2" charset="-122"/>
                <a:ea typeface="华文楷体" pitchFamily="2" charset="-122"/>
              </a:rPr>
              <a:t>)</a:t>
            </a:r>
            <a:r>
              <a:rPr lang="zh-CN" altLang="en-US" sz="3200" b="1" dirty="0" smtClean="0">
                <a:latin typeface="华文楷体" pitchFamily="2" charset="-122"/>
                <a:ea typeface="华文楷体" pitchFamily="2" charset="-122"/>
              </a:rPr>
              <a:t>为对 </a:t>
            </a:r>
            <a:r>
              <a:rPr lang="en-US" altLang="zh-CN" sz="3200" b="1" i="1" dirty="0" smtClean="0">
                <a:latin typeface="华文楷体" pitchFamily="2" charset="-122"/>
                <a:ea typeface="华文楷体" pitchFamily="2" charset="-122"/>
              </a:rPr>
              <a:t>n </a:t>
            </a:r>
            <a:r>
              <a:rPr lang="zh-CN" altLang="en-US" sz="3200" b="1" dirty="0" smtClean="0">
                <a:latin typeface="华文楷体" pitchFamily="2" charset="-122"/>
                <a:ea typeface="华文楷体" pitchFamily="2" charset="-122"/>
              </a:rPr>
              <a:t>个记录进行一次划分所需时间</a:t>
            </a:r>
          </a:p>
        </p:txBody>
      </p:sp>
      <p:sp>
        <p:nvSpPr>
          <p:cNvPr id="8" name="Rectangle 5"/>
          <p:cNvSpPr>
            <a:spLocks noChangeArrowheads="1"/>
          </p:cNvSpPr>
          <p:nvPr/>
        </p:nvSpPr>
        <p:spPr bwMode="auto">
          <a:xfrm>
            <a:off x="719572" y="4761148"/>
            <a:ext cx="8839200" cy="719877"/>
          </a:xfrm>
          <a:prstGeom prst="rect">
            <a:avLst/>
          </a:prstGeom>
          <a:noFill/>
          <a:ln w="9525">
            <a:noFill/>
            <a:miter lim="800000"/>
            <a:headEnd/>
            <a:tailEnd/>
          </a:ln>
          <a:effectLst/>
        </p:spPr>
        <p:txBody>
          <a:bodyPr>
            <a:spAutoFit/>
          </a:bodyPr>
          <a:lstStyle/>
          <a:p>
            <a:pPr algn="l">
              <a:lnSpc>
                <a:spcPct val="125000"/>
              </a:lnSpc>
            </a:pPr>
            <a:r>
              <a:rPr lang="en-US" altLang="zh-CN" sz="3600" dirty="0">
                <a:ea typeface="楷体_GB2312" pitchFamily="49" charset="-122"/>
              </a:rPr>
              <a:t>     </a:t>
            </a:r>
            <a:endParaRPr lang="zh-CN" altLang="en-US" sz="3600" dirty="0">
              <a:ea typeface="楷体_GB2312" pitchFamily="49" charset="-122"/>
            </a:endParaRPr>
          </a:p>
        </p:txBody>
      </p:sp>
      <p:sp>
        <p:nvSpPr>
          <p:cNvPr id="14" name="Rectangle 5"/>
          <p:cNvSpPr>
            <a:spLocks noChangeArrowheads="1"/>
          </p:cNvSpPr>
          <p:nvPr/>
        </p:nvSpPr>
        <p:spPr bwMode="auto">
          <a:xfrm>
            <a:off x="304800" y="3825044"/>
            <a:ext cx="8839200" cy="1283878"/>
          </a:xfrm>
          <a:prstGeom prst="rect">
            <a:avLst/>
          </a:prstGeom>
          <a:noFill/>
          <a:ln w="9525">
            <a:noFill/>
            <a:miter lim="800000"/>
            <a:headEnd/>
            <a:tailEnd/>
          </a:ln>
          <a:effectLst/>
        </p:spPr>
        <p:txBody>
          <a:bodyPr>
            <a:spAutoFit/>
          </a:bodyPr>
          <a:lstStyle/>
          <a:p>
            <a:pPr algn="l">
              <a:lnSpc>
                <a:spcPct val="125000"/>
              </a:lnSpc>
            </a:pPr>
            <a:r>
              <a:rPr lang="zh-CN" altLang="en-US" sz="3200" b="1" dirty="0" smtClean="0">
                <a:latin typeface="华文楷体" pitchFamily="2" charset="-122"/>
                <a:ea typeface="华文楷体" pitchFamily="2" charset="-122"/>
              </a:rPr>
              <a:t>若</a:t>
            </a:r>
            <a:r>
              <a:rPr lang="zh-CN" altLang="en-US" sz="3200" b="1" dirty="0">
                <a:latin typeface="华文楷体" pitchFamily="2" charset="-122"/>
                <a:ea typeface="华文楷体" pitchFamily="2" charset="-122"/>
              </a:rPr>
              <a:t>待排序列中记录的关键字是随机分布的，则 </a:t>
            </a:r>
            <a:r>
              <a:rPr lang="en-US" altLang="zh-CN" sz="3200" b="1" i="1" dirty="0">
                <a:solidFill>
                  <a:srgbClr val="0000FF"/>
                </a:solidFill>
                <a:latin typeface="华文楷体" pitchFamily="2" charset="-122"/>
                <a:ea typeface="华文楷体" pitchFamily="2" charset="-122"/>
              </a:rPr>
              <a:t>k</a:t>
            </a:r>
            <a:r>
              <a:rPr lang="en-US" altLang="zh-CN" sz="3200" b="1" dirty="0">
                <a:solidFill>
                  <a:srgbClr val="0000FF"/>
                </a:solidFill>
                <a:latin typeface="华文楷体" pitchFamily="2" charset="-122"/>
                <a:ea typeface="华文楷体" pitchFamily="2" charset="-122"/>
              </a:rPr>
              <a:t> </a:t>
            </a:r>
            <a:r>
              <a:rPr lang="zh-CN" altLang="en-US" sz="3200" b="1" dirty="0">
                <a:solidFill>
                  <a:srgbClr val="0000FF"/>
                </a:solidFill>
                <a:latin typeface="华文楷体" pitchFamily="2" charset="-122"/>
                <a:ea typeface="华文楷体" pitchFamily="2" charset="-122"/>
              </a:rPr>
              <a:t>取 </a:t>
            </a:r>
            <a:r>
              <a:rPr lang="en-US" altLang="zh-CN" sz="3200" b="1" dirty="0">
                <a:solidFill>
                  <a:srgbClr val="0000FF"/>
                </a:solidFill>
                <a:latin typeface="华文楷体" pitchFamily="2" charset="-122"/>
                <a:ea typeface="华文楷体" pitchFamily="2" charset="-122"/>
              </a:rPr>
              <a:t>1 </a:t>
            </a:r>
            <a:r>
              <a:rPr lang="zh-CN" altLang="en-US" sz="3200" b="1" dirty="0">
                <a:solidFill>
                  <a:srgbClr val="0000FF"/>
                </a:solidFill>
                <a:latin typeface="华文楷体" pitchFamily="2" charset="-122"/>
                <a:ea typeface="华文楷体" pitchFamily="2" charset="-122"/>
              </a:rPr>
              <a:t>至 </a:t>
            </a:r>
            <a:r>
              <a:rPr lang="en-US" altLang="zh-CN" sz="3200" b="1" i="1" dirty="0">
                <a:solidFill>
                  <a:srgbClr val="0000FF"/>
                </a:solidFill>
                <a:latin typeface="华文楷体" pitchFamily="2" charset="-122"/>
                <a:ea typeface="华文楷体" pitchFamily="2" charset="-122"/>
              </a:rPr>
              <a:t>n</a:t>
            </a:r>
            <a:r>
              <a:rPr lang="en-US" altLang="zh-CN" sz="3200" b="1" dirty="0">
                <a:solidFill>
                  <a:srgbClr val="0000FF"/>
                </a:solidFill>
                <a:latin typeface="华文楷体" pitchFamily="2" charset="-122"/>
                <a:ea typeface="华文楷体" pitchFamily="2" charset="-122"/>
              </a:rPr>
              <a:t> </a:t>
            </a:r>
            <a:r>
              <a:rPr lang="zh-CN" altLang="en-US" sz="3200" b="1" dirty="0">
                <a:solidFill>
                  <a:srgbClr val="0000FF"/>
                </a:solidFill>
                <a:latin typeface="华文楷体" pitchFamily="2" charset="-122"/>
                <a:ea typeface="华文楷体" pitchFamily="2" charset="-122"/>
              </a:rPr>
              <a:t>中任意一值的可能性相同。</a:t>
            </a:r>
            <a:endParaRPr lang="zh-CN" altLang="en-US" sz="3200" b="1" dirty="0">
              <a:latin typeface="华文楷体" pitchFamily="2" charset="-122"/>
              <a:ea typeface="华文楷体" pitchFamily="2" charset="-122"/>
            </a:endParaRPr>
          </a:p>
        </p:txBody>
      </p:sp>
      <p:graphicFrame>
        <p:nvGraphicFramePr>
          <p:cNvPr id="303107" name="Object 3"/>
          <p:cNvGraphicFramePr>
            <a:graphicFrameLocks noChangeAspect="1"/>
          </p:cNvGraphicFramePr>
          <p:nvPr>
            <p:extLst>
              <p:ext uri="{D42A27DB-BD31-4B8C-83A1-F6EECF244321}">
                <p14:modId xmlns:p14="http://schemas.microsoft.com/office/powerpoint/2010/main" val="161188744"/>
              </p:ext>
            </p:extLst>
          </p:nvPr>
        </p:nvGraphicFramePr>
        <p:xfrm>
          <a:off x="1079612" y="5304703"/>
          <a:ext cx="6372892" cy="955928"/>
        </p:xfrm>
        <a:graphic>
          <a:graphicData uri="http://schemas.openxmlformats.org/presentationml/2006/ole">
            <mc:AlternateContent xmlns:mc="http://schemas.openxmlformats.org/markup-compatibility/2006">
              <mc:Choice xmlns:v="urn:schemas-microsoft-com:vml" Requires="v">
                <p:oleObj spid="_x0000_s407618" name="公式" r:id="rId4" imgW="3009600" imgH="444240" progId="Equation.3">
                  <p:embed/>
                </p:oleObj>
              </mc:Choice>
              <mc:Fallback>
                <p:oleObj name="公式" r:id="rId4" imgW="3009600" imgH="444240" progId="Equation.3">
                  <p:embed/>
                  <p:pic>
                    <p:nvPicPr>
                      <p:cNvPr id="0" name=""/>
                      <p:cNvPicPr>
                        <a:picLocks noChangeAspect="1" noChangeArrowheads="1"/>
                      </p:cNvPicPr>
                      <p:nvPr/>
                    </p:nvPicPr>
                    <p:blipFill>
                      <a:blip r:embed="rId5"/>
                      <a:srcRect/>
                      <a:stretch>
                        <a:fillRect/>
                      </a:stretch>
                    </p:blipFill>
                    <p:spPr bwMode="auto">
                      <a:xfrm>
                        <a:off x="1079612" y="5304703"/>
                        <a:ext cx="6372892" cy="955928"/>
                      </a:xfrm>
                      <a:prstGeom prst="rect">
                        <a:avLst/>
                      </a:prstGeom>
                      <a:noFill/>
                      <a:ln>
                        <a:noFill/>
                      </a:ln>
                      <a:effectLst/>
                      <a:extLst/>
                    </p:spPr>
                  </p:pic>
                </p:oleObj>
              </mc:Fallback>
            </mc:AlternateContent>
          </a:graphicData>
        </a:graphic>
      </p:graphicFrame>
      <p:sp>
        <p:nvSpPr>
          <p:cNvPr id="2" name="文本框 1"/>
          <p:cNvSpPr txBox="1"/>
          <p:nvPr/>
        </p:nvSpPr>
        <p:spPr>
          <a:xfrm>
            <a:off x="395536" y="5490280"/>
            <a:ext cx="432048" cy="584775"/>
          </a:xfrm>
          <a:prstGeom prst="rect">
            <a:avLst/>
          </a:prstGeom>
          <a:noFill/>
        </p:spPr>
        <p:txBody>
          <a:bodyPr wrap="square" rtlCol="0">
            <a:spAutoFit/>
          </a:bodyPr>
          <a:lstStyle/>
          <a:p>
            <a:pPr algn="l"/>
            <a:r>
              <a:rPr lang="zh-CN" altLang="en-US" sz="3200" b="1" dirty="0" smtClean="0">
                <a:latin typeface="华文楷体" panose="02010600040101010101" pitchFamily="2" charset="-122"/>
                <a:ea typeface="华文楷体" panose="02010600040101010101" pitchFamily="2" charset="-122"/>
              </a:rPr>
              <a:t>∴</a:t>
            </a:r>
            <a:endParaRPr lang="zh-CN" altLang="en-US" sz="3200" b="1" dirty="0"/>
          </a:p>
        </p:txBody>
      </p:sp>
    </p:spTree>
    <p:extLst>
      <p:ext uri="{BB962C8B-B14F-4D97-AF65-F5344CB8AC3E}">
        <p14:creationId xmlns:p14="http://schemas.microsoft.com/office/powerpoint/2010/main" val="22706813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3107"/>
                                        </p:tgtEl>
                                        <p:attrNameLst>
                                          <p:attrName>style.visibility</p:attrName>
                                        </p:attrNameLst>
                                      </p:cBhvr>
                                      <p:to>
                                        <p:strVal val="visible"/>
                                      </p:to>
                                    </p:set>
                                    <p:animEffect transition="in" filter="wipe(left)">
                                      <p:cBhvr>
                                        <p:cTn id="12" dur="500"/>
                                        <p:tgtEl>
                                          <p:spTgt spid="30310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3107"/>
                                        </p:tgtEl>
                                        <p:attrNameLst>
                                          <p:attrName>style.visibility</p:attrName>
                                        </p:attrNameLst>
                                      </p:cBhvr>
                                      <p:to>
                                        <p:strVal val="visible"/>
                                      </p:to>
                                    </p:set>
                                    <p:animEffect transition="in" filter="blinds(horizontal)">
                                      <p:cBhvr>
                                        <p:cTn id="17" dur="500"/>
                                        <p:tgtEl>
                                          <p:spTgt spid="303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3"/>
          <p:cNvSpPr txBox="1">
            <a:spLocks noChangeArrowheads="1"/>
          </p:cNvSpPr>
          <p:nvPr/>
        </p:nvSpPr>
        <p:spPr bwMode="auto">
          <a:xfrm>
            <a:off x="503548" y="1340768"/>
            <a:ext cx="2266711" cy="584775"/>
          </a:xfrm>
          <a:prstGeom prst="rect">
            <a:avLst/>
          </a:prstGeom>
          <a:noFill/>
          <a:ln w="9525">
            <a:noFill/>
            <a:miter lim="800000"/>
            <a:headEnd/>
            <a:tailEnd/>
          </a:ln>
          <a:effectLst/>
        </p:spPr>
        <p:txBody>
          <a:bodyPr wrap="none">
            <a:spAutoFit/>
          </a:bodyPr>
          <a:lstStyle/>
          <a:p>
            <a:pPr algn="l"/>
            <a:r>
              <a:rPr lang="zh-CN" altLang="en-US" sz="3200" b="1" dirty="0">
                <a:solidFill>
                  <a:srgbClr val="000000"/>
                </a:solidFill>
                <a:latin typeface="Times New Roman" pitchFamily="18" charset="0"/>
                <a:ea typeface="华文楷体" pitchFamily="2" charset="-122"/>
                <a:cs typeface="Times New Roman" pitchFamily="18" charset="0"/>
              </a:rPr>
              <a:t>设 </a:t>
            </a:r>
            <a:r>
              <a:rPr lang="en-US" altLang="zh-CN" sz="3200" b="1" dirty="0" err="1">
                <a:solidFill>
                  <a:srgbClr val="000000"/>
                </a:solidFill>
                <a:latin typeface="Times New Roman" pitchFamily="18" charset="0"/>
                <a:ea typeface="华文楷体" pitchFamily="2" charset="-122"/>
                <a:cs typeface="Times New Roman" pitchFamily="18" charset="0"/>
              </a:rPr>
              <a:t>T</a:t>
            </a:r>
            <a:r>
              <a:rPr lang="en-US" altLang="zh-CN" sz="3200" b="1" baseline="-25000" dirty="0" err="1">
                <a:solidFill>
                  <a:srgbClr val="000000"/>
                </a:solidFill>
                <a:latin typeface="Times New Roman" pitchFamily="18" charset="0"/>
                <a:ea typeface="华文楷体" pitchFamily="2" charset="-122"/>
                <a:cs typeface="Times New Roman" pitchFamily="18" charset="0"/>
              </a:rPr>
              <a:t>avg</a:t>
            </a:r>
            <a:r>
              <a:rPr lang="en-US" altLang="zh-CN" sz="3200" b="1" dirty="0">
                <a:solidFill>
                  <a:srgbClr val="000000"/>
                </a:solidFill>
                <a:latin typeface="Times New Roman" pitchFamily="18" charset="0"/>
                <a:ea typeface="华文楷体" pitchFamily="2" charset="-122"/>
                <a:cs typeface="Times New Roman" pitchFamily="18" charset="0"/>
              </a:rPr>
              <a:t>(1)≤b</a:t>
            </a:r>
          </a:p>
        </p:txBody>
      </p:sp>
      <p:graphicFrame>
        <p:nvGraphicFramePr>
          <p:cNvPr id="24" name="Object 1"/>
          <p:cNvGraphicFramePr>
            <a:graphicFrameLocks noChangeAspect="1"/>
          </p:cNvGraphicFramePr>
          <p:nvPr/>
        </p:nvGraphicFramePr>
        <p:xfrm>
          <a:off x="1079612" y="2132856"/>
          <a:ext cx="7081838" cy="3263900"/>
        </p:xfrm>
        <a:graphic>
          <a:graphicData uri="http://schemas.openxmlformats.org/presentationml/2006/ole">
            <mc:AlternateContent xmlns:mc="http://schemas.openxmlformats.org/markup-compatibility/2006">
              <mc:Choice xmlns:v="urn:schemas-microsoft-com:vml" Requires="v">
                <p:oleObj spid="_x0000_s408704" name="Equation" r:id="rId4" imgW="97544520" imgH="45108720" progId="Equation.DSMT4">
                  <p:embed/>
                </p:oleObj>
              </mc:Choice>
              <mc:Fallback>
                <p:oleObj name="Equation" r:id="rId4" imgW="97544520" imgH="4510872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612" y="2132856"/>
                        <a:ext cx="7081838" cy="326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1059" name="Object 3"/>
          <p:cNvGraphicFramePr>
            <a:graphicFrameLocks noChangeAspect="1"/>
          </p:cNvGraphicFramePr>
          <p:nvPr/>
        </p:nvGraphicFramePr>
        <p:xfrm>
          <a:off x="2051051" y="333375"/>
          <a:ext cx="4285145" cy="1103769"/>
        </p:xfrm>
        <a:graphic>
          <a:graphicData uri="http://schemas.openxmlformats.org/presentationml/2006/ole">
            <mc:AlternateContent xmlns:mc="http://schemas.openxmlformats.org/markup-compatibility/2006">
              <mc:Choice xmlns:v="urn:schemas-microsoft-com:vml" Requires="v">
                <p:oleObj spid="_x0000_s408705" name="Equation" r:id="rId6" imgW="56489400" imgH="14621400" progId="Equation.DSMT4">
                  <p:embed/>
                </p:oleObj>
              </mc:Choice>
              <mc:Fallback>
                <p:oleObj name="Equation" r:id="rId6" imgW="56489400" imgH="146214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1" y="333375"/>
                        <a:ext cx="4285145" cy="1103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2676707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Box 2"/>
          <p:cNvSpPr txBox="1">
            <a:spLocks noChangeArrowheads="1"/>
          </p:cNvSpPr>
          <p:nvPr/>
        </p:nvSpPr>
        <p:spPr bwMode="auto">
          <a:xfrm>
            <a:off x="118965" y="22601"/>
            <a:ext cx="2508819" cy="646331"/>
          </a:xfrm>
          <a:prstGeom prst="rect">
            <a:avLst/>
          </a:prstGeom>
          <a:noFill/>
          <a:ln w="9525">
            <a:noFill/>
            <a:miter lim="800000"/>
            <a:headEnd/>
            <a:tailEnd/>
          </a:ln>
          <a:effectLst/>
        </p:spPr>
        <p:txBody>
          <a:bodyPr wrap="square">
            <a:spAutoFit/>
          </a:bodyPr>
          <a:lstStyle/>
          <a:p>
            <a:pPr algn="l"/>
            <a:r>
              <a:rPr lang="zh-CN" altLang="en-US" sz="3600" b="1" dirty="0" smtClean="0">
                <a:solidFill>
                  <a:srgbClr val="800000"/>
                </a:solidFill>
                <a:latin typeface="华文琥珀" pitchFamily="2" charset="-122"/>
                <a:ea typeface="华文琥珀" pitchFamily="2" charset="-122"/>
              </a:rPr>
              <a:t>快速排序</a:t>
            </a:r>
            <a:r>
              <a:rPr lang="en-US" altLang="zh-CN" sz="3600" b="1" dirty="0" smtClean="0">
                <a:solidFill>
                  <a:srgbClr val="800000"/>
                </a:solidFill>
                <a:latin typeface="华文琥珀" pitchFamily="2" charset="-122"/>
                <a:ea typeface="华文琥珀" pitchFamily="2" charset="-122"/>
              </a:rPr>
              <a:t>2</a:t>
            </a:r>
            <a:endParaRPr lang="zh-CN" altLang="en-US" sz="3600" b="1" dirty="0">
              <a:solidFill>
                <a:srgbClr val="800000"/>
              </a:solidFill>
              <a:latin typeface="华文琥珀" pitchFamily="2" charset="-122"/>
              <a:ea typeface="华文琥珀" pitchFamily="2" charset="-122"/>
            </a:endParaRPr>
          </a:p>
        </p:txBody>
      </p:sp>
      <p:sp>
        <p:nvSpPr>
          <p:cNvPr id="27" name="矩形 26"/>
          <p:cNvSpPr/>
          <p:nvPr/>
        </p:nvSpPr>
        <p:spPr bwMode="auto">
          <a:xfrm>
            <a:off x="935596" y="1511496"/>
            <a:ext cx="7416824" cy="432048"/>
          </a:xfrm>
          <a:prstGeom prst="rect">
            <a:avLst/>
          </a:prstGeom>
          <a:solidFill>
            <a:schemeClr val="bg1">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grpSp>
        <p:nvGrpSpPr>
          <p:cNvPr id="28" name="组合 27"/>
          <p:cNvGrpSpPr/>
          <p:nvPr/>
        </p:nvGrpSpPr>
        <p:grpSpPr>
          <a:xfrm>
            <a:off x="827584" y="1916832"/>
            <a:ext cx="576064" cy="765376"/>
            <a:chOff x="431540" y="1988840"/>
            <a:chExt cx="576064" cy="765376"/>
          </a:xfrm>
        </p:grpSpPr>
        <p:sp>
          <p:nvSpPr>
            <p:cNvPr id="29" name="TextBox 28"/>
            <p:cNvSpPr txBox="1"/>
            <p:nvPr/>
          </p:nvSpPr>
          <p:spPr>
            <a:xfrm>
              <a:off x="431540" y="2384884"/>
              <a:ext cx="576064" cy="369332"/>
            </a:xfrm>
            <a:prstGeom prst="rect">
              <a:avLst/>
            </a:prstGeom>
            <a:noFill/>
          </p:spPr>
          <p:txBody>
            <a:bodyPr wrap="square" lIns="0" tIns="0" rIns="0" bIns="0" rtlCol="0">
              <a:spAutoFit/>
            </a:bodyPr>
            <a:lstStyle/>
            <a:p>
              <a:r>
                <a:rPr lang="en-US" altLang="zh-CN" sz="2400" dirty="0" smtClean="0"/>
                <a:t>low</a:t>
              </a:r>
              <a:endParaRPr lang="zh-CN" altLang="en-US" sz="2400" dirty="0"/>
            </a:p>
          </p:txBody>
        </p:sp>
        <p:cxnSp>
          <p:nvCxnSpPr>
            <p:cNvPr id="30" name="直接箭头连接符 29"/>
            <p:cNvCxnSpPr/>
            <p:nvPr/>
          </p:nvCxnSpPr>
          <p:spPr bwMode="auto">
            <a:xfrm flipV="1">
              <a:off x="683568" y="1988840"/>
              <a:ext cx="0" cy="3960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31" name="组合 30"/>
          <p:cNvGrpSpPr/>
          <p:nvPr/>
        </p:nvGrpSpPr>
        <p:grpSpPr>
          <a:xfrm>
            <a:off x="7812360" y="719408"/>
            <a:ext cx="576064" cy="792088"/>
            <a:chOff x="7812360" y="512676"/>
            <a:chExt cx="576064" cy="792088"/>
          </a:xfrm>
        </p:grpSpPr>
        <p:sp>
          <p:nvSpPr>
            <p:cNvPr id="32" name="TextBox 31"/>
            <p:cNvSpPr txBox="1"/>
            <p:nvPr/>
          </p:nvSpPr>
          <p:spPr>
            <a:xfrm>
              <a:off x="7812360" y="512676"/>
              <a:ext cx="576064" cy="369332"/>
            </a:xfrm>
            <a:prstGeom prst="rect">
              <a:avLst/>
            </a:prstGeom>
            <a:noFill/>
          </p:spPr>
          <p:txBody>
            <a:bodyPr wrap="square" lIns="0" tIns="0" rIns="0" bIns="0" rtlCol="0">
              <a:spAutoFit/>
            </a:bodyPr>
            <a:lstStyle/>
            <a:p>
              <a:r>
                <a:rPr lang="en-US" altLang="zh-CN" sz="2400" dirty="0" smtClean="0"/>
                <a:t>high</a:t>
              </a:r>
              <a:endParaRPr lang="zh-CN" altLang="en-US" sz="2400" dirty="0"/>
            </a:p>
          </p:txBody>
        </p:sp>
        <p:cxnSp>
          <p:nvCxnSpPr>
            <p:cNvPr id="33" name="直接箭头连接符 32"/>
            <p:cNvCxnSpPr>
              <a:stCxn id="32" idx="2"/>
            </p:cNvCxnSpPr>
            <p:nvPr/>
          </p:nvCxnSpPr>
          <p:spPr bwMode="auto">
            <a:xfrm>
              <a:off x="8100392" y="882008"/>
              <a:ext cx="0" cy="4227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34" name="组合 33"/>
          <p:cNvGrpSpPr/>
          <p:nvPr/>
        </p:nvGrpSpPr>
        <p:grpSpPr>
          <a:xfrm>
            <a:off x="863588" y="3595712"/>
            <a:ext cx="576064" cy="693368"/>
            <a:chOff x="431540" y="2204864"/>
            <a:chExt cx="576064" cy="693368"/>
          </a:xfrm>
        </p:grpSpPr>
        <p:sp>
          <p:nvSpPr>
            <p:cNvPr id="35" name="TextBox 34"/>
            <p:cNvSpPr txBox="1"/>
            <p:nvPr/>
          </p:nvSpPr>
          <p:spPr>
            <a:xfrm>
              <a:off x="431540" y="2528900"/>
              <a:ext cx="576064" cy="369332"/>
            </a:xfrm>
            <a:prstGeom prst="rect">
              <a:avLst/>
            </a:prstGeom>
            <a:noFill/>
          </p:spPr>
          <p:txBody>
            <a:bodyPr wrap="square" lIns="0" tIns="0" rIns="0" bIns="0" rtlCol="0">
              <a:spAutoFit/>
            </a:bodyPr>
            <a:lstStyle/>
            <a:p>
              <a:r>
                <a:rPr lang="en-US" altLang="zh-CN" sz="2400" dirty="0" smtClean="0"/>
                <a:t>low</a:t>
              </a:r>
              <a:endParaRPr lang="zh-CN" altLang="en-US" sz="2400" dirty="0"/>
            </a:p>
          </p:txBody>
        </p:sp>
        <p:cxnSp>
          <p:nvCxnSpPr>
            <p:cNvPr id="36" name="直接箭头连接符 35"/>
            <p:cNvCxnSpPr/>
            <p:nvPr/>
          </p:nvCxnSpPr>
          <p:spPr bwMode="auto">
            <a:xfrm flipV="1">
              <a:off x="683568" y="2204864"/>
              <a:ext cx="0" cy="3960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37" name="组合 36"/>
          <p:cNvGrpSpPr/>
          <p:nvPr/>
        </p:nvGrpSpPr>
        <p:grpSpPr>
          <a:xfrm>
            <a:off x="7920372" y="2407580"/>
            <a:ext cx="576064" cy="792088"/>
            <a:chOff x="7848365" y="575392"/>
            <a:chExt cx="576064" cy="792088"/>
          </a:xfrm>
        </p:grpSpPr>
        <p:sp>
          <p:nvSpPr>
            <p:cNvPr id="38" name="TextBox 37"/>
            <p:cNvSpPr txBox="1"/>
            <p:nvPr/>
          </p:nvSpPr>
          <p:spPr>
            <a:xfrm>
              <a:off x="7848365" y="575392"/>
              <a:ext cx="576064" cy="369332"/>
            </a:xfrm>
            <a:prstGeom prst="rect">
              <a:avLst/>
            </a:prstGeom>
            <a:noFill/>
          </p:spPr>
          <p:txBody>
            <a:bodyPr wrap="square" lIns="0" tIns="0" rIns="0" bIns="0" rtlCol="0">
              <a:spAutoFit/>
            </a:bodyPr>
            <a:lstStyle/>
            <a:p>
              <a:r>
                <a:rPr lang="en-US" altLang="zh-CN" sz="2400" dirty="0" smtClean="0"/>
                <a:t>high</a:t>
              </a:r>
              <a:endParaRPr lang="zh-CN" altLang="en-US" sz="2400" dirty="0"/>
            </a:p>
          </p:txBody>
        </p:sp>
        <p:cxnSp>
          <p:nvCxnSpPr>
            <p:cNvPr id="39" name="直接箭头连接符 38"/>
            <p:cNvCxnSpPr>
              <a:stCxn id="38" idx="2"/>
            </p:cNvCxnSpPr>
            <p:nvPr/>
          </p:nvCxnSpPr>
          <p:spPr bwMode="auto">
            <a:xfrm>
              <a:off x="8136397" y="944724"/>
              <a:ext cx="0" cy="4227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aphicFrame>
        <p:nvGraphicFramePr>
          <p:cNvPr id="40" name="表格 39"/>
          <p:cNvGraphicFramePr>
            <a:graphicFrameLocks noGrp="1"/>
          </p:cNvGraphicFramePr>
          <p:nvPr>
            <p:extLst>
              <p:ext uri="{D42A27DB-BD31-4B8C-83A1-F6EECF244321}">
                <p14:modId xmlns:p14="http://schemas.microsoft.com/office/powerpoint/2010/main" val="375046200"/>
              </p:ext>
            </p:extLst>
          </p:nvPr>
        </p:nvGraphicFramePr>
        <p:xfrm>
          <a:off x="1223628" y="5210012"/>
          <a:ext cx="7128792" cy="457200"/>
        </p:xfrm>
        <a:graphic>
          <a:graphicData uri="http://schemas.openxmlformats.org/drawingml/2006/table">
            <a:tbl>
              <a:tblPr firstRow="1" bandRow="1">
                <a:tableStyleId>{5C22544A-7EE6-4342-B048-85BDC9FD1C3A}</a:tableStyleId>
              </a:tblPr>
              <a:tblGrid>
                <a:gridCol w="2924931"/>
                <a:gridCol w="369940"/>
                <a:gridCol w="3833921"/>
              </a:tblGrid>
              <a:tr h="396044">
                <a:tc>
                  <a:txBody>
                    <a:bodyPr/>
                    <a:lstStyle/>
                    <a:p>
                      <a:pPr marL="0" algn="ctr" defTabSz="914400" rtl="0" eaLnBrk="1" latinLnBrk="0" hangingPunct="1"/>
                      <a:r>
                        <a:rPr lang="en-US" altLang="zh-CN" sz="2400" b="0" kern="1200" dirty="0" smtClean="0">
                          <a:solidFill>
                            <a:srgbClr val="000000"/>
                          </a:solidFill>
                          <a:latin typeface="Times New Roman" pitchFamily="18" charset="0"/>
                          <a:ea typeface="+mn-ea"/>
                          <a:cs typeface="Times New Roman" pitchFamily="18" charset="0"/>
                        </a:rPr>
                        <a:t>L&lt;=pivot</a:t>
                      </a:r>
                      <a:endParaRPr lang="zh-CN" altLang="en-US" sz="2400" b="0" kern="1200" dirty="0" smtClean="0">
                        <a:solidFill>
                          <a:srgbClr val="000000"/>
                        </a:solidFill>
                        <a:latin typeface="Times New Roman" pitchFamily="18" charset="0"/>
                        <a:ea typeface="+mn-ea"/>
                        <a:cs typeface="Times New Roman" pitchFamily="18" charset="0"/>
                      </a:endParaRPr>
                    </a:p>
                  </a:txBody>
                  <a:tcPr>
                    <a:solidFill>
                      <a:schemeClr val="bg1">
                        <a:lumMod val="85000"/>
                      </a:schemeClr>
                    </a:solidFill>
                  </a:tcPr>
                </a:tc>
                <a:tc>
                  <a:txBody>
                    <a:bodyPr/>
                    <a:lstStyle/>
                    <a:p>
                      <a:pPr algn="ctr"/>
                      <a:endParaRPr lang="zh-CN" altLang="en-US" dirty="0">
                        <a:solidFill>
                          <a:srgbClr val="000000"/>
                        </a:solidFill>
                      </a:endParaRPr>
                    </a:p>
                  </a:txBody>
                  <a:tcPr>
                    <a:solidFill>
                      <a:schemeClr val="bg1"/>
                    </a:solidFill>
                  </a:tcPr>
                </a:tc>
                <a:tc>
                  <a:txBody>
                    <a:bodyPr/>
                    <a:lstStyle/>
                    <a:p>
                      <a:pPr algn="ctr"/>
                      <a:r>
                        <a:rPr lang="en-US" altLang="zh-CN" sz="2400" b="0" dirty="0" smtClean="0">
                          <a:solidFill>
                            <a:srgbClr val="000000"/>
                          </a:solidFill>
                          <a:latin typeface="Times New Roman" pitchFamily="18" charset="0"/>
                          <a:cs typeface="Times New Roman" pitchFamily="18" charset="0"/>
                        </a:rPr>
                        <a:t>Pivot&lt;=G</a:t>
                      </a:r>
                      <a:endParaRPr lang="zh-CN" altLang="en-US" sz="2400" b="0" dirty="0">
                        <a:solidFill>
                          <a:srgbClr val="000000"/>
                        </a:solidFill>
                        <a:latin typeface="Times New Roman" pitchFamily="18" charset="0"/>
                        <a:cs typeface="Times New Roman" pitchFamily="18" charset="0"/>
                      </a:endParaRPr>
                    </a:p>
                  </a:txBody>
                  <a:tcPr>
                    <a:solidFill>
                      <a:schemeClr val="bg1">
                        <a:lumMod val="85000"/>
                      </a:schemeClr>
                    </a:solidFill>
                  </a:tcPr>
                </a:tc>
              </a:tr>
            </a:tbl>
          </a:graphicData>
        </a:graphic>
      </p:graphicFrame>
      <p:sp>
        <p:nvSpPr>
          <p:cNvPr id="42" name="TextBox 41"/>
          <p:cNvSpPr txBox="1"/>
          <p:nvPr/>
        </p:nvSpPr>
        <p:spPr>
          <a:xfrm>
            <a:off x="791580" y="4449748"/>
            <a:ext cx="576064" cy="369332"/>
          </a:xfrm>
          <a:prstGeom prst="rect">
            <a:avLst/>
          </a:prstGeom>
          <a:noFill/>
        </p:spPr>
        <p:txBody>
          <a:bodyPr wrap="square" lIns="0" tIns="0" rIns="0" bIns="0" rtlCol="0">
            <a:spAutoFit/>
          </a:bodyPr>
          <a:lstStyle/>
          <a:p>
            <a:r>
              <a:rPr lang="en-US" altLang="zh-CN" sz="2400" dirty="0" smtClean="0"/>
              <a:t>low</a:t>
            </a:r>
            <a:endParaRPr lang="zh-CN" altLang="en-US" sz="2400" dirty="0"/>
          </a:p>
        </p:txBody>
      </p:sp>
      <p:grpSp>
        <p:nvGrpSpPr>
          <p:cNvPr id="44" name="组合 43"/>
          <p:cNvGrpSpPr/>
          <p:nvPr/>
        </p:nvGrpSpPr>
        <p:grpSpPr>
          <a:xfrm>
            <a:off x="7805565" y="4401108"/>
            <a:ext cx="576064" cy="792088"/>
            <a:chOff x="7812360" y="512676"/>
            <a:chExt cx="576064" cy="792088"/>
          </a:xfrm>
        </p:grpSpPr>
        <p:sp>
          <p:nvSpPr>
            <p:cNvPr id="45" name="TextBox 44"/>
            <p:cNvSpPr txBox="1"/>
            <p:nvPr/>
          </p:nvSpPr>
          <p:spPr>
            <a:xfrm>
              <a:off x="7812360" y="512676"/>
              <a:ext cx="576064" cy="369332"/>
            </a:xfrm>
            <a:prstGeom prst="rect">
              <a:avLst/>
            </a:prstGeom>
            <a:noFill/>
          </p:spPr>
          <p:txBody>
            <a:bodyPr wrap="square" lIns="0" tIns="0" rIns="0" bIns="0" rtlCol="0">
              <a:spAutoFit/>
            </a:bodyPr>
            <a:lstStyle/>
            <a:p>
              <a:r>
                <a:rPr lang="en-US" altLang="zh-CN" sz="2400" dirty="0" smtClean="0"/>
                <a:t>high</a:t>
              </a:r>
              <a:endParaRPr lang="zh-CN" altLang="en-US" sz="2400" dirty="0"/>
            </a:p>
          </p:txBody>
        </p:sp>
        <p:cxnSp>
          <p:nvCxnSpPr>
            <p:cNvPr id="46" name="直接箭头连接符 45"/>
            <p:cNvCxnSpPr>
              <a:stCxn id="45" idx="2"/>
            </p:cNvCxnSpPr>
            <p:nvPr/>
          </p:nvCxnSpPr>
          <p:spPr bwMode="auto">
            <a:xfrm>
              <a:off x="8100392" y="882008"/>
              <a:ext cx="0" cy="4227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48" name="TextBox 47"/>
          <p:cNvSpPr txBox="1"/>
          <p:nvPr/>
        </p:nvSpPr>
        <p:spPr>
          <a:xfrm>
            <a:off x="4139952" y="5246016"/>
            <a:ext cx="396044" cy="369332"/>
          </a:xfrm>
          <a:prstGeom prst="rect">
            <a:avLst/>
          </a:prstGeom>
          <a:noFill/>
          <a:ln>
            <a:solidFill>
              <a:schemeClr val="tx1"/>
            </a:solidFill>
          </a:ln>
        </p:spPr>
        <p:txBody>
          <a:bodyPr wrap="square" lIns="0" tIns="0" rIns="0" bIns="0" rtlCol="0">
            <a:spAutoFit/>
          </a:bodyPr>
          <a:lstStyle/>
          <a:p>
            <a:r>
              <a:rPr lang="en-US" altLang="zh-CN" sz="2400" dirty="0" smtClean="0"/>
              <a:t>m</a:t>
            </a:r>
          </a:p>
        </p:txBody>
      </p:sp>
      <p:sp>
        <p:nvSpPr>
          <p:cNvPr id="49" name="TextBox 48"/>
          <p:cNvSpPr txBox="1"/>
          <p:nvPr/>
        </p:nvSpPr>
        <p:spPr>
          <a:xfrm>
            <a:off x="1295636" y="3235672"/>
            <a:ext cx="2052228" cy="369332"/>
          </a:xfrm>
          <a:prstGeom prst="rect">
            <a:avLst/>
          </a:prstGeom>
          <a:solidFill>
            <a:schemeClr val="bg1">
              <a:lumMod val="85000"/>
            </a:schemeClr>
          </a:solidFill>
          <a:ln>
            <a:solidFill>
              <a:schemeClr val="tx1"/>
            </a:solidFill>
          </a:ln>
        </p:spPr>
        <p:txBody>
          <a:bodyPr wrap="square" lIns="0" tIns="0" rIns="0" bIns="0" rtlCol="0">
            <a:spAutoFit/>
          </a:bodyPr>
          <a:lstStyle/>
          <a:p>
            <a:r>
              <a:rPr lang="en-US" altLang="zh-CN" sz="2400" dirty="0" smtClean="0"/>
              <a:t>L&lt;=pivot</a:t>
            </a:r>
            <a:endParaRPr lang="zh-CN" altLang="en-US" sz="2400" dirty="0"/>
          </a:p>
        </p:txBody>
      </p:sp>
      <p:sp>
        <p:nvSpPr>
          <p:cNvPr id="50" name="TextBox 49"/>
          <p:cNvSpPr txBox="1"/>
          <p:nvPr/>
        </p:nvSpPr>
        <p:spPr>
          <a:xfrm>
            <a:off x="3347864" y="3235672"/>
            <a:ext cx="2484276" cy="369332"/>
          </a:xfrm>
          <a:prstGeom prst="rect">
            <a:avLst/>
          </a:prstGeom>
          <a:solidFill>
            <a:srgbClr val="B4F2FE"/>
          </a:solidFill>
          <a:ln>
            <a:solidFill>
              <a:schemeClr val="tx1"/>
            </a:solidFill>
          </a:ln>
        </p:spPr>
        <p:txBody>
          <a:bodyPr wrap="square" lIns="0" tIns="0" rIns="0" bIns="0" rtlCol="0">
            <a:spAutoFit/>
          </a:bodyPr>
          <a:lstStyle/>
          <a:p>
            <a:r>
              <a:rPr lang="en-US" altLang="zh-CN" sz="2400" dirty="0" smtClean="0"/>
              <a:t>Pivot&lt;=G</a:t>
            </a:r>
            <a:endParaRPr lang="zh-CN" altLang="en-US" sz="2400" dirty="0"/>
          </a:p>
        </p:txBody>
      </p:sp>
      <p:sp>
        <p:nvSpPr>
          <p:cNvPr id="51" name="TextBox 50"/>
          <p:cNvSpPr txBox="1"/>
          <p:nvPr/>
        </p:nvSpPr>
        <p:spPr>
          <a:xfrm>
            <a:off x="6372200" y="3235672"/>
            <a:ext cx="1980220" cy="369332"/>
          </a:xfrm>
          <a:prstGeom prst="rect">
            <a:avLst/>
          </a:prstGeom>
          <a:solidFill>
            <a:schemeClr val="bg1">
              <a:lumMod val="50000"/>
            </a:schemeClr>
          </a:solidFill>
          <a:ln>
            <a:solidFill>
              <a:schemeClr val="tx1"/>
            </a:solidFill>
          </a:ln>
        </p:spPr>
        <p:txBody>
          <a:bodyPr wrap="square" lIns="0" tIns="0" rIns="0" bIns="0" rtlCol="0">
            <a:spAutoFit/>
          </a:bodyPr>
          <a:lstStyle/>
          <a:p>
            <a:r>
              <a:rPr lang="en-US" altLang="zh-CN" sz="2400" dirty="0" smtClean="0">
                <a:solidFill>
                  <a:schemeClr val="bg1"/>
                </a:solidFill>
              </a:rPr>
              <a:t>U</a:t>
            </a:r>
            <a:endParaRPr lang="zh-CN" altLang="en-US" sz="2400" dirty="0">
              <a:solidFill>
                <a:schemeClr val="bg1"/>
              </a:solidFill>
            </a:endParaRPr>
          </a:p>
        </p:txBody>
      </p:sp>
      <p:grpSp>
        <p:nvGrpSpPr>
          <p:cNvPr id="78" name="组合 77"/>
          <p:cNvGrpSpPr/>
          <p:nvPr/>
        </p:nvGrpSpPr>
        <p:grpSpPr>
          <a:xfrm>
            <a:off x="3059832" y="2420888"/>
            <a:ext cx="576064" cy="792088"/>
            <a:chOff x="7848365" y="575392"/>
            <a:chExt cx="576064" cy="792088"/>
          </a:xfrm>
        </p:grpSpPr>
        <p:sp>
          <p:nvSpPr>
            <p:cNvPr id="79" name="TextBox 78"/>
            <p:cNvSpPr txBox="1"/>
            <p:nvPr/>
          </p:nvSpPr>
          <p:spPr>
            <a:xfrm>
              <a:off x="7848365" y="575392"/>
              <a:ext cx="576064" cy="369332"/>
            </a:xfrm>
            <a:prstGeom prst="rect">
              <a:avLst/>
            </a:prstGeom>
            <a:noFill/>
          </p:spPr>
          <p:txBody>
            <a:bodyPr wrap="square" lIns="0" tIns="0" rIns="0" bIns="0" rtlCol="0">
              <a:spAutoFit/>
            </a:bodyPr>
            <a:lstStyle/>
            <a:p>
              <a:r>
                <a:rPr lang="en-US" altLang="zh-CN" sz="2400" dirty="0" smtClean="0"/>
                <a:t>mid</a:t>
              </a:r>
              <a:endParaRPr lang="zh-CN" altLang="en-US" sz="2400" dirty="0"/>
            </a:p>
          </p:txBody>
        </p:sp>
        <p:cxnSp>
          <p:nvCxnSpPr>
            <p:cNvPr id="80" name="直接箭头连接符 79"/>
            <p:cNvCxnSpPr>
              <a:stCxn id="79" idx="2"/>
            </p:cNvCxnSpPr>
            <p:nvPr/>
          </p:nvCxnSpPr>
          <p:spPr bwMode="auto">
            <a:xfrm>
              <a:off x="8136397" y="944724"/>
              <a:ext cx="0" cy="4227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81" name="组合 80"/>
          <p:cNvGrpSpPr/>
          <p:nvPr/>
        </p:nvGrpSpPr>
        <p:grpSpPr>
          <a:xfrm>
            <a:off x="791580" y="728700"/>
            <a:ext cx="576064" cy="792088"/>
            <a:chOff x="7848365" y="575392"/>
            <a:chExt cx="576064" cy="792088"/>
          </a:xfrm>
        </p:grpSpPr>
        <p:sp>
          <p:nvSpPr>
            <p:cNvPr id="82" name="TextBox 81"/>
            <p:cNvSpPr txBox="1"/>
            <p:nvPr/>
          </p:nvSpPr>
          <p:spPr>
            <a:xfrm>
              <a:off x="7848365" y="575392"/>
              <a:ext cx="576064" cy="369332"/>
            </a:xfrm>
            <a:prstGeom prst="rect">
              <a:avLst/>
            </a:prstGeom>
            <a:noFill/>
          </p:spPr>
          <p:txBody>
            <a:bodyPr wrap="square" lIns="0" tIns="0" rIns="0" bIns="0" rtlCol="0">
              <a:spAutoFit/>
            </a:bodyPr>
            <a:lstStyle/>
            <a:p>
              <a:r>
                <a:rPr lang="en-US" altLang="zh-CN" sz="2400" dirty="0" smtClean="0"/>
                <a:t>mid</a:t>
              </a:r>
              <a:endParaRPr lang="zh-CN" altLang="en-US" sz="2400" dirty="0"/>
            </a:p>
          </p:txBody>
        </p:sp>
        <p:cxnSp>
          <p:nvCxnSpPr>
            <p:cNvPr id="83" name="直接箭头连接符 82"/>
            <p:cNvCxnSpPr>
              <a:stCxn id="82" idx="2"/>
            </p:cNvCxnSpPr>
            <p:nvPr/>
          </p:nvCxnSpPr>
          <p:spPr bwMode="auto">
            <a:xfrm>
              <a:off x="8136397" y="944724"/>
              <a:ext cx="0" cy="4227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87" name="组合 86"/>
          <p:cNvGrpSpPr/>
          <p:nvPr/>
        </p:nvGrpSpPr>
        <p:grpSpPr>
          <a:xfrm>
            <a:off x="1367644" y="1943544"/>
            <a:ext cx="576064" cy="765376"/>
            <a:chOff x="431540" y="1988840"/>
            <a:chExt cx="576064" cy="765376"/>
          </a:xfrm>
        </p:grpSpPr>
        <p:sp>
          <p:nvSpPr>
            <p:cNvPr id="88" name="TextBox 87"/>
            <p:cNvSpPr txBox="1"/>
            <p:nvPr/>
          </p:nvSpPr>
          <p:spPr>
            <a:xfrm>
              <a:off x="431540" y="2384884"/>
              <a:ext cx="576064" cy="369332"/>
            </a:xfrm>
            <a:prstGeom prst="rect">
              <a:avLst/>
            </a:prstGeom>
            <a:noFill/>
          </p:spPr>
          <p:txBody>
            <a:bodyPr wrap="square" lIns="0" tIns="0" rIns="0" bIns="0" rtlCol="0">
              <a:spAutoFit/>
            </a:bodyPr>
            <a:lstStyle/>
            <a:p>
              <a:r>
                <a:rPr lang="en-US" altLang="zh-CN" sz="2400" dirty="0"/>
                <a:t>k</a:t>
              </a:r>
              <a:endParaRPr lang="zh-CN" altLang="en-US" sz="2400" dirty="0"/>
            </a:p>
          </p:txBody>
        </p:sp>
        <p:cxnSp>
          <p:nvCxnSpPr>
            <p:cNvPr id="89" name="直接箭头连接符 88"/>
            <p:cNvCxnSpPr/>
            <p:nvPr/>
          </p:nvCxnSpPr>
          <p:spPr bwMode="auto">
            <a:xfrm flipV="1">
              <a:off x="683568" y="1988840"/>
              <a:ext cx="0" cy="3960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grpSp>
        <p:nvGrpSpPr>
          <p:cNvPr id="90" name="组合 89"/>
          <p:cNvGrpSpPr/>
          <p:nvPr/>
        </p:nvGrpSpPr>
        <p:grpSpPr>
          <a:xfrm>
            <a:off x="5868144" y="3609020"/>
            <a:ext cx="576064" cy="765376"/>
            <a:chOff x="431540" y="1988840"/>
            <a:chExt cx="576064" cy="765376"/>
          </a:xfrm>
        </p:grpSpPr>
        <p:sp>
          <p:nvSpPr>
            <p:cNvPr id="91" name="TextBox 90"/>
            <p:cNvSpPr txBox="1"/>
            <p:nvPr/>
          </p:nvSpPr>
          <p:spPr>
            <a:xfrm>
              <a:off x="431540" y="2384884"/>
              <a:ext cx="576064" cy="369332"/>
            </a:xfrm>
            <a:prstGeom prst="rect">
              <a:avLst/>
            </a:prstGeom>
            <a:noFill/>
          </p:spPr>
          <p:txBody>
            <a:bodyPr wrap="square" lIns="0" tIns="0" rIns="0" bIns="0" rtlCol="0">
              <a:spAutoFit/>
            </a:bodyPr>
            <a:lstStyle/>
            <a:p>
              <a:r>
                <a:rPr lang="en-US" altLang="zh-CN" sz="2400" dirty="0"/>
                <a:t>k</a:t>
              </a:r>
              <a:endParaRPr lang="zh-CN" altLang="en-US" sz="2400" dirty="0"/>
            </a:p>
          </p:txBody>
        </p:sp>
        <p:cxnSp>
          <p:nvCxnSpPr>
            <p:cNvPr id="92" name="直接箭头连接符 91"/>
            <p:cNvCxnSpPr/>
            <p:nvPr/>
          </p:nvCxnSpPr>
          <p:spPr bwMode="auto">
            <a:xfrm flipV="1">
              <a:off x="683568" y="1988840"/>
              <a:ext cx="0" cy="39604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93" name="TextBox 92"/>
          <p:cNvSpPr txBox="1"/>
          <p:nvPr/>
        </p:nvSpPr>
        <p:spPr>
          <a:xfrm>
            <a:off x="961659" y="3235672"/>
            <a:ext cx="317850" cy="369332"/>
          </a:xfrm>
          <a:prstGeom prst="rect">
            <a:avLst/>
          </a:prstGeom>
          <a:solidFill>
            <a:schemeClr val="tx1">
              <a:lumMod val="20000"/>
              <a:lumOff val="80000"/>
            </a:schemeClr>
          </a:solidFill>
          <a:ln>
            <a:solidFill>
              <a:schemeClr val="tx1"/>
            </a:solidFill>
          </a:ln>
        </p:spPr>
        <p:txBody>
          <a:bodyPr wrap="square" lIns="0" tIns="0" rIns="0" bIns="0" rtlCol="0">
            <a:spAutoFit/>
          </a:bodyPr>
          <a:lstStyle/>
          <a:p>
            <a:r>
              <a:rPr lang="en-US" altLang="zh-CN" sz="2400" dirty="0" smtClean="0"/>
              <a:t>p</a:t>
            </a:r>
            <a:endParaRPr lang="zh-CN" altLang="en-US" sz="2400" dirty="0"/>
          </a:p>
        </p:txBody>
      </p:sp>
      <p:sp>
        <p:nvSpPr>
          <p:cNvPr id="94" name="TextBox 93"/>
          <p:cNvSpPr txBox="1"/>
          <p:nvPr/>
        </p:nvSpPr>
        <p:spPr>
          <a:xfrm>
            <a:off x="899592" y="5246016"/>
            <a:ext cx="317850" cy="369332"/>
          </a:xfrm>
          <a:prstGeom prst="rect">
            <a:avLst/>
          </a:prstGeom>
          <a:solidFill>
            <a:schemeClr val="tx1">
              <a:lumMod val="20000"/>
              <a:lumOff val="80000"/>
            </a:schemeClr>
          </a:solidFill>
          <a:ln>
            <a:solidFill>
              <a:schemeClr val="tx1"/>
            </a:solidFill>
          </a:ln>
        </p:spPr>
        <p:txBody>
          <a:bodyPr wrap="square" lIns="0" tIns="0" rIns="0" bIns="0" rtlCol="0">
            <a:spAutoFit/>
          </a:bodyPr>
          <a:lstStyle/>
          <a:p>
            <a:r>
              <a:rPr lang="en-US" altLang="zh-CN" sz="2400" dirty="0" smtClean="0"/>
              <a:t>p</a:t>
            </a:r>
            <a:endParaRPr lang="zh-CN" altLang="en-US" sz="2400" dirty="0"/>
          </a:p>
        </p:txBody>
      </p:sp>
      <p:grpSp>
        <p:nvGrpSpPr>
          <p:cNvPr id="47" name="组合 46"/>
          <p:cNvGrpSpPr/>
          <p:nvPr/>
        </p:nvGrpSpPr>
        <p:grpSpPr>
          <a:xfrm>
            <a:off x="4031940" y="4437112"/>
            <a:ext cx="576064" cy="792088"/>
            <a:chOff x="7848365" y="575392"/>
            <a:chExt cx="576064" cy="792088"/>
          </a:xfrm>
        </p:grpSpPr>
        <p:sp>
          <p:nvSpPr>
            <p:cNvPr id="52" name="TextBox 51"/>
            <p:cNvSpPr txBox="1"/>
            <p:nvPr/>
          </p:nvSpPr>
          <p:spPr>
            <a:xfrm>
              <a:off x="7848365" y="575392"/>
              <a:ext cx="576064" cy="369332"/>
            </a:xfrm>
            <a:prstGeom prst="rect">
              <a:avLst/>
            </a:prstGeom>
            <a:noFill/>
          </p:spPr>
          <p:txBody>
            <a:bodyPr wrap="square" lIns="0" tIns="0" rIns="0" bIns="0" rtlCol="0">
              <a:spAutoFit/>
            </a:bodyPr>
            <a:lstStyle/>
            <a:p>
              <a:r>
                <a:rPr lang="en-US" altLang="zh-CN" sz="2400" dirty="0" smtClean="0"/>
                <a:t>mid</a:t>
              </a:r>
              <a:endParaRPr lang="zh-CN" altLang="en-US" sz="2400" dirty="0"/>
            </a:p>
          </p:txBody>
        </p:sp>
        <p:cxnSp>
          <p:nvCxnSpPr>
            <p:cNvPr id="53" name="直接箭头连接符 52"/>
            <p:cNvCxnSpPr>
              <a:stCxn id="52" idx="2"/>
            </p:cNvCxnSpPr>
            <p:nvPr/>
          </p:nvCxnSpPr>
          <p:spPr bwMode="auto">
            <a:xfrm>
              <a:off x="8136397" y="944724"/>
              <a:ext cx="0" cy="4227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sp>
        <p:nvSpPr>
          <p:cNvPr id="54" name="TextBox 47"/>
          <p:cNvSpPr txBox="1"/>
          <p:nvPr/>
        </p:nvSpPr>
        <p:spPr>
          <a:xfrm>
            <a:off x="5904148" y="3226380"/>
            <a:ext cx="396044" cy="369332"/>
          </a:xfrm>
          <a:prstGeom prst="rect">
            <a:avLst/>
          </a:prstGeom>
          <a:noFill/>
          <a:ln>
            <a:solidFill>
              <a:schemeClr val="tx1"/>
            </a:solidFill>
          </a:ln>
        </p:spPr>
        <p:txBody>
          <a:bodyPr wrap="square" lIns="0" tIns="0" rIns="0" bIns="0" rtlCol="0">
            <a:spAutoFit/>
          </a:bodyPr>
          <a:lstStyle/>
          <a:p>
            <a:r>
              <a:rPr lang="en-US" altLang="zh-CN" sz="2400" dirty="0" smtClean="0"/>
              <a:t>x</a:t>
            </a:r>
          </a:p>
        </p:txBody>
      </p:sp>
      <p:cxnSp>
        <p:nvCxnSpPr>
          <p:cNvPr id="58" name="直接箭头连接符 57"/>
          <p:cNvCxnSpPr/>
          <p:nvPr/>
        </p:nvCxnSpPr>
        <p:spPr bwMode="auto">
          <a:xfrm>
            <a:off x="1057212" y="4787256"/>
            <a:ext cx="0" cy="42275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aphicFrame>
        <p:nvGraphicFramePr>
          <p:cNvPr id="59" name="表格 58"/>
          <p:cNvGraphicFramePr>
            <a:graphicFrameLocks noGrp="1"/>
          </p:cNvGraphicFramePr>
          <p:nvPr>
            <p:extLst>
              <p:ext uri="{D42A27DB-BD31-4B8C-83A1-F6EECF244321}">
                <p14:modId xmlns:p14="http://schemas.microsoft.com/office/powerpoint/2010/main" val="1419203235"/>
              </p:ext>
            </p:extLst>
          </p:nvPr>
        </p:nvGraphicFramePr>
        <p:xfrm>
          <a:off x="1252837" y="5778648"/>
          <a:ext cx="7128792" cy="457200"/>
        </p:xfrm>
        <a:graphic>
          <a:graphicData uri="http://schemas.openxmlformats.org/drawingml/2006/table">
            <a:tbl>
              <a:tblPr firstRow="1" bandRow="1">
                <a:tableStyleId>{5C22544A-7EE6-4342-B048-85BDC9FD1C3A}</a:tableStyleId>
              </a:tblPr>
              <a:tblGrid>
                <a:gridCol w="2924931"/>
                <a:gridCol w="369940"/>
                <a:gridCol w="3833921"/>
              </a:tblGrid>
              <a:tr h="396044">
                <a:tc>
                  <a:txBody>
                    <a:bodyPr/>
                    <a:lstStyle/>
                    <a:p>
                      <a:pPr marL="0" algn="ctr" defTabSz="914400" rtl="0" eaLnBrk="1" latinLnBrk="0" hangingPunct="1"/>
                      <a:r>
                        <a:rPr lang="en-US" altLang="zh-CN" sz="2400" b="0" kern="1200" dirty="0" smtClean="0">
                          <a:solidFill>
                            <a:srgbClr val="000000"/>
                          </a:solidFill>
                          <a:latin typeface="Times New Roman" pitchFamily="18" charset="0"/>
                          <a:ea typeface="+mn-ea"/>
                          <a:cs typeface="Times New Roman" pitchFamily="18" charset="0"/>
                        </a:rPr>
                        <a:t>L&lt;=pivot</a:t>
                      </a:r>
                      <a:endParaRPr lang="zh-CN" altLang="en-US" sz="2400" b="0" kern="1200" dirty="0" smtClean="0">
                        <a:solidFill>
                          <a:srgbClr val="000000"/>
                        </a:solidFill>
                        <a:latin typeface="Times New Roman" pitchFamily="18" charset="0"/>
                        <a:ea typeface="+mn-ea"/>
                        <a:cs typeface="Times New Roman" pitchFamily="18" charset="0"/>
                      </a:endParaRPr>
                    </a:p>
                  </a:txBody>
                  <a:tcPr>
                    <a:solidFill>
                      <a:schemeClr val="bg1">
                        <a:lumMod val="85000"/>
                      </a:schemeClr>
                    </a:solidFill>
                  </a:tcPr>
                </a:tc>
                <a:tc>
                  <a:txBody>
                    <a:bodyPr/>
                    <a:lstStyle/>
                    <a:p>
                      <a:pPr algn="ctr"/>
                      <a:endParaRPr lang="zh-CN" altLang="en-US" dirty="0">
                        <a:solidFill>
                          <a:srgbClr val="000000"/>
                        </a:solidFill>
                      </a:endParaRPr>
                    </a:p>
                  </a:txBody>
                  <a:tcPr>
                    <a:solidFill>
                      <a:schemeClr val="bg1"/>
                    </a:solidFill>
                  </a:tcPr>
                </a:tc>
                <a:tc>
                  <a:txBody>
                    <a:bodyPr/>
                    <a:lstStyle/>
                    <a:p>
                      <a:pPr algn="ctr"/>
                      <a:r>
                        <a:rPr lang="en-US" altLang="zh-CN" sz="2400" b="0" dirty="0" smtClean="0">
                          <a:solidFill>
                            <a:srgbClr val="000000"/>
                          </a:solidFill>
                          <a:latin typeface="Times New Roman" pitchFamily="18" charset="0"/>
                          <a:cs typeface="Times New Roman" pitchFamily="18" charset="0"/>
                        </a:rPr>
                        <a:t>Pivot&lt;=G</a:t>
                      </a:r>
                      <a:endParaRPr lang="zh-CN" altLang="en-US" sz="2400" b="0" dirty="0">
                        <a:solidFill>
                          <a:srgbClr val="000000"/>
                        </a:solidFill>
                        <a:latin typeface="Times New Roman" pitchFamily="18" charset="0"/>
                        <a:cs typeface="Times New Roman" pitchFamily="18" charset="0"/>
                      </a:endParaRPr>
                    </a:p>
                  </a:txBody>
                  <a:tcPr>
                    <a:solidFill>
                      <a:schemeClr val="bg1">
                        <a:lumMod val="85000"/>
                      </a:schemeClr>
                    </a:solidFill>
                  </a:tcPr>
                </a:tc>
              </a:tr>
            </a:tbl>
          </a:graphicData>
        </a:graphic>
      </p:graphicFrame>
      <p:sp>
        <p:nvSpPr>
          <p:cNvPr id="60" name="TextBox 47"/>
          <p:cNvSpPr txBox="1"/>
          <p:nvPr/>
        </p:nvSpPr>
        <p:spPr>
          <a:xfrm>
            <a:off x="4169161" y="5814652"/>
            <a:ext cx="396044" cy="369332"/>
          </a:xfrm>
          <a:prstGeom prst="rect">
            <a:avLst/>
          </a:prstGeom>
          <a:noFill/>
          <a:ln>
            <a:solidFill>
              <a:schemeClr val="tx1"/>
            </a:solidFill>
          </a:ln>
        </p:spPr>
        <p:txBody>
          <a:bodyPr wrap="square" lIns="0" tIns="0" rIns="0" bIns="0" rtlCol="0">
            <a:spAutoFit/>
          </a:bodyPr>
          <a:lstStyle/>
          <a:p>
            <a:r>
              <a:rPr lang="en-US" altLang="zh-CN" sz="2400" dirty="0" smtClean="0"/>
              <a:t>p</a:t>
            </a:r>
          </a:p>
        </p:txBody>
      </p:sp>
      <p:sp>
        <p:nvSpPr>
          <p:cNvPr id="61" name="TextBox 93"/>
          <p:cNvSpPr txBox="1"/>
          <p:nvPr/>
        </p:nvSpPr>
        <p:spPr>
          <a:xfrm>
            <a:off x="899592" y="5814652"/>
            <a:ext cx="379917" cy="369332"/>
          </a:xfrm>
          <a:prstGeom prst="rect">
            <a:avLst/>
          </a:prstGeom>
          <a:solidFill>
            <a:schemeClr val="tx1">
              <a:lumMod val="20000"/>
              <a:lumOff val="80000"/>
            </a:schemeClr>
          </a:solidFill>
          <a:ln>
            <a:solidFill>
              <a:schemeClr val="tx1"/>
            </a:solidFill>
          </a:ln>
        </p:spPr>
        <p:txBody>
          <a:bodyPr wrap="square" lIns="0" tIns="0" rIns="0" bIns="0" rtlCol="0">
            <a:spAutoFit/>
          </a:bodyPr>
          <a:lstStyle/>
          <a:p>
            <a:r>
              <a:rPr lang="en-US" altLang="zh-CN" sz="2400" dirty="0" smtClean="0"/>
              <a:t>m</a:t>
            </a:r>
            <a:endParaRPr lang="zh-CN" altLang="en-US" sz="2400" dirty="0"/>
          </a:p>
        </p:txBody>
      </p:sp>
      <p:sp>
        <p:nvSpPr>
          <p:cNvPr id="62" name="文本框 61"/>
          <p:cNvSpPr txBox="1"/>
          <p:nvPr/>
        </p:nvSpPr>
        <p:spPr>
          <a:xfrm>
            <a:off x="2483768" y="92218"/>
            <a:ext cx="6336704" cy="584775"/>
          </a:xfrm>
          <a:prstGeom prst="rect">
            <a:avLst/>
          </a:prstGeom>
          <a:noFill/>
        </p:spPr>
        <p:txBody>
          <a:bodyPr wrap="square" rtlCol="0">
            <a:spAutoFit/>
          </a:bodyPr>
          <a:lstStyle/>
          <a:p>
            <a:pPr algn="l"/>
            <a:r>
              <a:rPr lang="en-US" altLang="zh-CN" sz="3200" b="1" dirty="0" smtClean="0">
                <a:solidFill>
                  <a:schemeClr val="tx1">
                    <a:lumMod val="60000"/>
                    <a:lumOff val="40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[low]+L(low, mi)+G(mi, k)+U(k, high)</a:t>
            </a:r>
            <a:endParaRPr lang="zh-CN" altLang="en-US" sz="3200" b="1" dirty="0">
              <a:solidFill>
                <a:schemeClr val="tx1">
                  <a:lumMod val="60000"/>
                  <a:lumOff val="40000"/>
                </a:schemeClr>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6261631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81"/>
                                        </p:tgtEl>
                                      </p:cBhvr>
                                    </p:animEffect>
                                    <p:animScale>
                                      <p:cBhvr>
                                        <p:cTn id="7" dur="250" autoRev="1" fill="hold"/>
                                        <p:tgtEl>
                                          <p:spTgt spid="81"/>
                                        </p:tgtEl>
                                      </p:cBhvr>
                                      <p:by x="105000" y="105000"/>
                                    </p:animScale>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87"/>
                                        </p:tgtEl>
                                      </p:cBhvr>
                                    </p:animEffect>
                                    <p:animScale>
                                      <p:cBhvr>
                                        <p:cTn id="11" dur="250" autoRev="1" fill="hold"/>
                                        <p:tgtEl>
                                          <p:spTgt spid="8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2.77778E-7 -4.44444E-6 L 0.47257 -0.00324 " pathEditMode="relative" rAng="0" ptsTypes="AA">
                                      <p:cBhvr>
                                        <p:cTn id="15" dur="2000" fill="hold"/>
                                        <p:tgtEl>
                                          <p:spTgt spid="90"/>
                                        </p:tgtEl>
                                        <p:attrNameLst>
                                          <p:attrName>ppt_x</p:attrName>
                                          <p:attrName>ppt_y</p:attrName>
                                        </p:attrNameLst>
                                      </p:cBhvr>
                                      <p:rCtr x="23628" y="-162"/>
                                    </p:animMotion>
                                  </p:childTnLst>
                                </p:cTn>
                              </p:par>
                            </p:childTnLst>
                          </p:cTn>
                        </p:par>
                      </p:childTnLst>
                    </p:cTn>
                  </p:par>
                  <p:par>
                    <p:cTn id="16" fill="hold">
                      <p:stCondLst>
                        <p:cond delay="indefinite"/>
                      </p:stCondLst>
                      <p:childTnLst>
                        <p:par>
                          <p:cTn id="17" fill="hold">
                            <p:stCondLst>
                              <p:cond delay="0"/>
                            </p:stCondLst>
                            <p:childTnLst>
                              <p:par>
                                <p:cTn id="18" presetID="63" presetClass="path" presetSubtype="0" accel="50000" decel="50000" fill="hold" nodeType="clickEffect">
                                  <p:stCondLst>
                                    <p:cond delay="0"/>
                                  </p:stCondLst>
                                  <p:childTnLst>
                                    <p:animMotion origin="layout" path="M -2.22222E-6 1.85185E-6 L 0.23247 1.85185E-6 " pathEditMode="relative" rAng="0" ptsTypes="AA">
                                      <p:cBhvr>
                                        <p:cTn id="19" dur="2000" fill="hold"/>
                                        <p:tgtEl>
                                          <p:spTgt spid="78"/>
                                        </p:tgtEl>
                                        <p:attrNameLst>
                                          <p:attrName>ppt_x</p:attrName>
                                          <p:attrName>ppt_y</p:attrName>
                                        </p:attrNameLst>
                                      </p:cBhvr>
                                      <p:rCtr x="11615" y="0"/>
                                    </p:animMotion>
                                  </p:childTnLst>
                                </p:cTn>
                              </p:par>
                            </p:childTnLst>
                          </p:cTn>
                        </p:par>
                      </p:childTnLst>
                    </p:cTn>
                  </p:par>
                  <p:par>
                    <p:cTn id="20" fill="hold">
                      <p:stCondLst>
                        <p:cond delay="indefinite"/>
                      </p:stCondLst>
                      <p:childTnLst>
                        <p:par>
                          <p:cTn id="21" fill="hold">
                            <p:stCondLst>
                              <p:cond delay="0"/>
                            </p:stCondLst>
                            <p:childTnLst>
                              <p:par>
                                <p:cTn id="22" presetID="63" presetClass="path" presetSubtype="0" accel="50000" decel="50000" fill="hold" grpId="0" nodeType="clickEffect">
                                  <p:stCondLst>
                                    <p:cond delay="0"/>
                                  </p:stCondLst>
                                  <p:childTnLst>
                                    <p:animMotion origin="layout" path="M 1.38889E-6 1.85185E-6 L 0.3566 -0.00046 " pathEditMode="relative" rAng="0" ptsTypes="AA">
                                      <p:cBhvr>
                                        <p:cTn id="23" dur="2000" fill="hold"/>
                                        <p:tgtEl>
                                          <p:spTgt spid="94"/>
                                        </p:tgtEl>
                                        <p:attrNameLst>
                                          <p:attrName>ppt_x</p:attrName>
                                          <p:attrName>ppt_y</p:attrName>
                                        </p:attrNameLst>
                                      </p:cBhvr>
                                      <p:rCtr x="17830" y="-23"/>
                                    </p:animMotion>
                                  </p:childTnLst>
                                </p:cTn>
                              </p:par>
                            </p:childTnLst>
                          </p:cTn>
                        </p:par>
                      </p:childTnLst>
                    </p:cTn>
                  </p:par>
                  <p:par>
                    <p:cTn id="24" fill="hold">
                      <p:stCondLst>
                        <p:cond delay="indefinite"/>
                      </p:stCondLst>
                      <p:childTnLst>
                        <p:par>
                          <p:cTn id="25" fill="hold">
                            <p:stCondLst>
                              <p:cond delay="0"/>
                            </p:stCondLst>
                            <p:childTnLst>
                              <p:par>
                                <p:cTn id="26" presetID="35" presetClass="path" presetSubtype="0" accel="50000" decel="50000" fill="hold" grpId="0" nodeType="clickEffect">
                                  <p:stCondLst>
                                    <p:cond delay="0"/>
                                  </p:stCondLst>
                                  <p:childTnLst>
                                    <p:animMotion origin="layout" path="M 0.00191 -0.00046 L -0.35053 -0.00093 " pathEditMode="relative" rAng="0" ptsTypes="AA">
                                      <p:cBhvr>
                                        <p:cTn id="27" dur="2000" fill="hold"/>
                                        <p:tgtEl>
                                          <p:spTgt spid="48"/>
                                        </p:tgtEl>
                                        <p:attrNameLst>
                                          <p:attrName>ppt_x</p:attrName>
                                          <p:attrName>ppt_y</p:attrName>
                                        </p:attrNameLst>
                                      </p:cBhvr>
                                      <p:rCtr x="-17622" y="-23"/>
                                    </p:animMotion>
                                  </p:childTnLst>
                                </p:cTn>
                              </p:par>
                              <p:par>
                                <p:cTn id="28" presetID="35" presetClass="path" presetSubtype="0" accel="50000" decel="50000" fill="hold" nodeType="withEffect">
                                  <p:stCondLst>
                                    <p:cond delay="0"/>
                                  </p:stCondLst>
                                  <p:childTnLst>
                                    <p:animMotion origin="layout" path="M 4.16667E-6 3.7037E-7 L -0.35243 3.7037E-7 " pathEditMode="relative" rAng="0" ptsTypes="AA">
                                      <p:cBhvr>
                                        <p:cTn id="29" dur="2000" fill="hold"/>
                                        <p:tgtEl>
                                          <p:spTgt spid="47"/>
                                        </p:tgtEl>
                                        <p:attrNameLst>
                                          <p:attrName>ppt_x</p:attrName>
                                          <p:attrName>ppt_y</p:attrName>
                                        </p:attrNameLst>
                                      </p:cBhvr>
                                      <p:rCtr x="-17622" y="0"/>
                                    </p:animMotion>
                                  </p:childTnLst>
                                </p:cTn>
                              </p:par>
                            </p:childTnLst>
                          </p:cTn>
                        </p:par>
                      </p:childTnLst>
                    </p:cTn>
                  </p:par>
                  <p:par>
                    <p:cTn id="30" fill="hold">
                      <p:stCondLst>
                        <p:cond delay="indefinite"/>
                      </p:stCondLst>
                      <p:childTnLst>
                        <p:par>
                          <p:cTn id="31" fill="hold">
                            <p:stCondLst>
                              <p:cond delay="0"/>
                            </p:stCondLst>
                            <p:childTnLst>
                              <p:par>
                                <p:cTn id="32" presetID="35" presetClass="path" presetSubtype="0" accel="50000" decel="50000" fill="hold" grpId="0" nodeType="clickEffect">
                                  <p:stCondLst>
                                    <p:cond delay="0"/>
                                  </p:stCondLst>
                                  <p:childTnLst>
                                    <p:animMotion origin="layout" path="M 0.00191 -0.00046 L -0.35052 -0.00092 " pathEditMode="relative" rAng="0" ptsTypes="AA">
                                      <p:cBhvr>
                                        <p:cTn id="33" dur="2000" fill="hold"/>
                                        <p:tgtEl>
                                          <p:spTgt spid="54"/>
                                        </p:tgtEl>
                                        <p:attrNameLst>
                                          <p:attrName>ppt_x</p:attrName>
                                          <p:attrName>ppt_y</p:attrName>
                                        </p:attrNameLst>
                                      </p:cBhvr>
                                      <p:rCtr x="-17622" y="-23"/>
                                    </p:animMotion>
                                  </p:childTnLst>
                                </p:cTn>
                              </p:par>
                            </p:childTnLst>
                          </p:cTn>
                        </p:par>
                      </p:childTnLst>
                    </p:cTn>
                  </p:par>
                  <p:par>
                    <p:cTn id="34" fill="hold">
                      <p:stCondLst>
                        <p:cond delay="indefinite"/>
                      </p:stCondLst>
                      <p:childTnLst>
                        <p:par>
                          <p:cTn id="35" fill="hold">
                            <p:stCondLst>
                              <p:cond delay="0"/>
                            </p:stCondLst>
                            <p:childTnLst>
                              <p:par>
                                <p:cTn id="36" presetID="63" presetClass="path" presetSubtype="0" accel="50000" decel="50000" fill="hold" grpId="0" nodeType="clickEffect">
                                  <p:stCondLst>
                                    <p:cond delay="0"/>
                                  </p:stCondLst>
                                  <p:childTnLst>
                                    <p:animMotion origin="layout" path="M 2.77778E-6 1.48148E-6 L 0.35659 -0.00046 " pathEditMode="relative" rAng="0" ptsTypes="AA">
                                      <p:cBhvr>
                                        <p:cTn id="37" dur="2000" fill="hold"/>
                                        <p:tgtEl>
                                          <p:spTgt spid="61"/>
                                        </p:tgtEl>
                                        <p:attrNameLst>
                                          <p:attrName>ppt_x</p:attrName>
                                          <p:attrName>ppt_y</p:attrName>
                                        </p:attrNameLst>
                                      </p:cBhvr>
                                      <p:rCtr x="17830" y="-23"/>
                                    </p:animMotion>
                                  </p:childTnLst>
                                </p:cTn>
                              </p:par>
                            </p:childTnLst>
                          </p:cTn>
                        </p:par>
                      </p:childTnLst>
                    </p:cTn>
                  </p:par>
                  <p:par>
                    <p:cTn id="38" fill="hold">
                      <p:stCondLst>
                        <p:cond delay="indefinite"/>
                      </p:stCondLst>
                      <p:childTnLst>
                        <p:par>
                          <p:cTn id="39" fill="hold">
                            <p:stCondLst>
                              <p:cond delay="0"/>
                            </p:stCondLst>
                            <p:childTnLst>
                              <p:par>
                                <p:cTn id="40" presetID="35" presetClass="path" presetSubtype="0" accel="50000" decel="50000" fill="hold" grpId="0" nodeType="clickEffect">
                                  <p:stCondLst>
                                    <p:cond delay="0"/>
                                  </p:stCondLst>
                                  <p:childTnLst>
                                    <p:animMotion origin="layout" path="M 0.00191 -0.00046 L -0.35052 -0.00093 " pathEditMode="relative" rAng="0" ptsTypes="AA">
                                      <p:cBhvr>
                                        <p:cTn id="41" dur="2000" fill="hold"/>
                                        <p:tgtEl>
                                          <p:spTgt spid="60"/>
                                        </p:tgtEl>
                                        <p:attrNameLst>
                                          <p:attrName>ppt_x</p:attrName>
                                          <p:attrName>ppt_y</p:attrName>
                                        </p:attrNameLst>
                                      </p:cBhvr>
                                      <p:rCtr x="-17622"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94" grpId="0" animBg="1"/>
      <p:bldP spid="54" grpId="0" animBg="1"/>
      <p:bldP spid="60" grpId="0" animBg="1"/>
      <p:bldP spid="6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0" y="1844824"/>
            <a:ext cx="9144000" cy="1404156"/>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dirty="0" smtClean="0">
              <a:ln>
                <a:noFill/>
              </a:ln>
              <a:solidFill>
                <a:schemeClr val="tx1"/>
              </a:solidFill>
              <a:effectLst/>
              <a:latin typeface="Times New Roman" pitchFamily="18" charset="0"/>
              <a:ea typeface="仿宋_GB2312" pitchFamily="49" charset="-122"/>
            </a:endParaRPr>
          </a:p>
        </p:txBody>
      </p:sp>
      <p:sp>
        <p:nvSpPr>
          <p:cNvPr id="4" name="Text Box 3"/>
          <p:cNvSpPr txBox="1">
            <a:spLocks noChangeArrowheads="1"/>
          </p:cNvSpPr>
          <p:nvPr/>
        </p:nvSpPr>
        <p:spPr bwMode="auto">
          <a:xfrm>
            <a:off x="359532" y="296652"/>
            <a:ext cx="8460940" cy="4552015"/>
          </a:xfrm>
          <a:prstGeom prst="rect">
            <a:avLst/>
          </a:prstGeom>
          <a:noFill/>
          <a:ln w="9525">
            <a:noFill/>
            <a:miter lim="800000"/>
            <a:headEnd/>
            <a:tailEnd/>
          </a:ln>
          <a:effectLst/>
        </p:spPr>
        <p:txBody>
          <a:bodyPr wrap="square">
            <a:spAutoFit/>
          </a:bodyPr>
          <a:lstStyle/>
          <a:p>
            <a:pPr algn="l">
              <a:lnSpc>
                <a:spcPct val="115000"/>
              </a:lnSpc>
            </a:pPr>
            <a:r>
              <a:rPr lang="en-US" altLang="zh-CN" sz="2800" b="1" dirty="0" err="1">
                <a:solidFill>
                  <a:srgbClr val="990000"/>
                </a:solidFill>
                <a:latin typeface="Times New Roman" pitchFamily="18" charset="0"/>
                <a:ea typeface="华文楷体" pitchFamily="2" charset="-122"/>
                <a:cs typeface="Times New Roman" pitchFamily="18" charset="0"/>
              </a:rPr>
              <a:t>int</a:t>
            </a:r>
            <a:r>
              <a:rPr lang="en-US" altLang="zh-CN" sz="2800" b="1" dirty="0">
                <a:solidFill>
                  <a:srgbClr val="990000"/>
                </a:solidFill>
                <a:latin typeface="Times New Roman" pitchFamily="18" charset="0"/>
                <a:ea typeface="华文楷体" pitchFamily="2" charset="-122"/>
                <a:cs typeface="Times New Roman" pitchFamily="18" charset="0"/>
              </a:rPr>
              <a:t> </a:t>
            </a:r>
            <a:r>
              <a:rPr lang="en-US" altLang="zh-CN" sz="2800" b="1" dirty="0" smtClean="0">
                <a:solidFill>
                  <a:srgbClr val="990000"/>
                </a:solidFill>
                <a:latin typeface="Times New Roman" pitchFamily="18" charset="0"/>
                <a:ea typeface="华文楷体" pitchFamily="2" charset="-122"/>
                <a:cs typeface="Times New Roman" pitchFamily="18" charset="0"/>
              </a:rPr>
              <a:t>Partition2 </a:t>
            </a:r>
            <a:r>
              <a:rPr lang="en-US" altLang="zh-CN" sz="2800" b="1" dirty="0">
                <a:solidFill>
                  <a:srgbClr val="990000"/>
                </a:solidFill>
                <a:latin typeface="Times New Roman" pitchFamily="18" charset="0"/>
                <a:ea typeface="华文楷体" pitchFamily="2" charset="-122"/>
                <a:cs typeface="Times New Roman" pitchFamily="18" charset="0"/>
              </a:rPr>
              <a:t>(</a:t>
            </a:r>
            <a:r>
              <a:rPr lang="en-US" altLang="zh-CN" sz="2800" b="1" dirty="0" err="1">
                <a:solidFill>
                  <a:srgbClr val="990000"/>
                </a:solidFill>
                <a:latin typeface="Times New Roman" pitchFamily="18" charset="0"/>
                <a:ea typeface="华文楷体" pitchFamily="2" charset="-122"/>
                <a:cs typeface="Times New Roman" pitchFamily="18" charset="0"/>
              </a:rPr>
              <a:t>RedType</a:t>
            </a:r>
            <a:r>
              <a:rPr lang="en-US" altLang="zh-CN" sz="2800" b="1" dirty="0">
                <a:solidFill>
                  <a:srgbClr val="990000"/>
                </a:solidFill>
                <a:latin typeface="Times New Roman" pitchFamily="18" charset="0"/>
                <a:ea typeface="华文楷体" pitchFamily="2" charset="-122"/>
                <a:cs typeface="Times New Roman" pitchFamily="18" charset="0"/>
              </a:rPr>
              <a:t>&amp; R[], </a:t>
            </a:r>
            <a:r>
              <a:rPr lang="en-US" altLang="zh-CN" sz="2800" b="1" dirty="0" err="1">
                <a:solidFill>
                  <a:srgbClr val="990000"/>
                </a:solidFill>
                <a:latin typeface="Times New Roman" pitchFamily="18" charset="0"/>
                <a:ea typeface="华文楷体" pitchFamily="2" charset="-122"/>
                <a:cs typeface="Times New Roman" pitchFamily="18" charset="0"/>
              </a:rPr>
              <a:t>int</a:t>
            </a:r>
            <a:r>
              <a:rPr lang="en-US" altLang="zh-CN" sz="2800" b="1" dirty="0">
                <a:solidFill>
                  <a:srgbClr val="990000"/>
                </a:solidFill>
                <a:latin typeface="Times New Roman" pitchFamily="18" charset="0"/>
                <a:ea typeface="华文楷体" pitchFamily="2" charset="-122"/>
                <a:cs typeface="Times New Roman" pitchFamily="18" charset="0"/>
              </a:rPr>
              <a:t> low, </a:t>
            </a:r>
            <a:r>
              <a:rPr lang="en-US" altLang="zh-CN" sz="2800" b="1" dirty="0" err="1">
                <a:solidFill>
                  <a:srgbClr val="990000"/>
                </a:solidFill>
                <a:latin typeface="Times New Roman" pitchFamily="18" charset="0"/>
                <a:ea typeface="华文楷体" pitchFamily="2" charset="-122"/>
                <a:cs typeface="Times New Roman" pitchFamily="18" charset="0"/>
              </a:rPr>
              <a:t>int</a:t>
            </a:r>
            <a:r>
              <a:rPr lang="en-US" altLang="zh-CN" sz="2800" b="1" dirty="0">
                <a:solidFill>
                  <a:srgbClr val="990000"/>
                </a:solidFill>
                <a:latin typeface="Times New Roman" pitchFamily="18" charset="0"/>
                <a:ea typeface="华文楷体" pitchFamily="2" charset="-122"/>
                <a:cs typeface="Times New Roman" pitchFamily="18" charset="0"/>
              </a:rPr>
              <a:t> high)</a:t>
            </a:r>
            <a:r>
              <a:rPr lang="en-US" altLang="zh-CN" sz="2800" b="1" dirty="0">
                <a:latin typeface="Times New Roman" pitchFamily="18" charset="0"/>
                <a:ea typeface="华文楷体" pitchFamily="2" charset="-122"/>
                <a:cs typeface="Times New Roman" pitchFamily="18" charset="0"/>
              </a:rPr>
              <a:t> {</a:t>
            </a:r>
          </a:p>
          <a:p>
            <a:pPr algn="l">
              <a:lnSpc>
                <a:spcPct val="115000"/>
              </a:lnSpc>
            </a:pPr>
            <a:r>
              <a:rPr lang="en-US" altLang="zh-CN" sz="2800" b="1" dirty="0">
                <a:latin typeface="Times New Roman" pitchFamily="18" charset="0"/>
                <a:ea typeface="华文楷体" pitchFamily="2" charset="-122"/>
                <a:cs typeface="Times New Roman" pitchFamily="18" charset="0"/>
              </a:rPr>
              <a:t>  </a:t>
            </a:r>
            <a:r>
              <a:rPr lang="en-US" altLang="zh-CN" sz="2800" b="1" dirty="0" smtClean="0">
                <a:latin typeface="Times New Roman" pitchFamily="18" charset="0"/>
                <a:ea typeface="华文楷体" pitchFamily="2" charset="-122"/>
                <a:cs typeface="Times New Roman" pitchFamily="18" charset="0"/>
              </a:rPr>
              <a:t>    </a:t>
            </a:r>
            <a:r>
              <a:rPr lang="en-US" altLang="zh-CN" sz="2800" b="1" dirty="0" err="1" smtClean="0">
                <a:latin typeface="Times New Roman" pitchFamily="18" charset="0"/>
                <a:ea typeface="华文楷体" pitchFamily="2" charset="-122"/>
                <a:cs typeface="Times New Roman" pitchFamily="18" charset="0"/>
              </a:rPr>
              <a:t>pivotkey</a:t>
            </a:r>
            <a:r>
              <a:rPr lang="en-US" altLang="zh-CN" sz="2800" b="1" dirty="0" smtClean="0">
                <a:latin typeface="Times New Roman" pitchFamily="18" charset="0"/>
                <a:ea typeface="华文楷体" pitchFamily="2" charset="-122"/>
                <a:cs typeface="Times New Roman" pitchFamily="18" charset="0"/>
              </a:rPr>
              <a:t> </a:t>
            </a:r>
            <a:r>
              <a:rPr lang="en-US" altLang="zh-CN" sz="2800" b="1" dirty="0">
                <a:latin typeface="Times New Roman" pitchFamily="18" charset="0"/>
                <a:ea typeface="华文楷体" pitchFamily="2" charset="-122"/>
                <a:cs typeface="Times New Roman" pitchFamily="18" charset="0"/>
              </a:rPr>
              <a:t>= R[low].key</a:t>
            </a:r>
            <a:r>
              <a:rPr lang="en-US" altLang="zh-CN" sz="2800" b="1" dirty="0" smtClean="0">
                <a:latin typeface="Times New Roman" pitchFamily="18" charset="0"/>
                <a:ea typeface="华文楷体" pitchFamily="2" charset="-122"/>
                <a:cs typeface="Times New Roman" pitchFamily="18" charset="0"/>
              </a:rPr>
              <a:t>; //</a:t>
            </a:r>
            <a:r>
              <a:rPr lang="zh-CN" altLang="en-US" sz="2800" b="1" dirty="0" smtClean="0">
                <a:latin typeface="华文楷体" pitchFamily="2" charset="-122"/>
                <a:ea typeface="华文楷体" pitchFamily="2" charset="-122"/>
              </a:rPr>
              <a:t>枢轴</a:t>
            </a:r>
            <a:endParaRPr lang="en-US" altLang="zh-CN" sz="2800" b="1" dirty="0" smtClean="0">
              <a:latin typeface="华文楷体" pitchFamily="2" charset="-122"/>
              <a:ea typeface="华文楷体" pitchFamily="2" charset="-122"/>
            </a:endParaRPr>
          </a:p>
          <a:p>
            <a:pPr algn="l">
              <a:lnSpc>
                <a:spcPct val="115000"/>
              </a:lnSpc>
            </a:pPr>
            <a:r>
              <a:rPr lang="en-US" altLang="zh-CN" sz="2800" b="1" dirty="0">
                <a:latin typeface="华文楷体" pitchFamily="2" charset="-122"/>
                <a:ea typeface="华文楷体" pitchFamily="2" charset="-122"/>
                <a:cs typeface="Times New Roman" pitchFamily="18" charset="0"/>
              </a:rPr>
              <a:t> </a:t>
            </a:r>
            <a:r>
              <a:rPr lang="en-US" altLang="zh-CN" sz="2800" b="1" dirty="0" smtClean="0">
                <a:latin typeface="华文楷体" pitchFamily="2" charset="-122"/>
                <a:ea typeface="华文楷体" pitchFamily="2" charset="-122"/>
                <a:cs typeface="Times New Roman" pitchFamily="18" charset="0"/>
              </a:rPr>
              <a:t>     mid = low;</a:t>
            </a:r>
          </a:p>
          <a:p>
            <a:pPr algn="l">
              <a:lnSpc>
                <a:spcPct val="115000"/>
              </a:lnSpc>
            </a:pPr>
            <a:r>
              <a:rPr lang="en-US" altLang="zh-CN" sz="2800" b="1" dirty="0">
                <a:latin typeface="华文楷体" pitchFamily="2" charset="-122"/>
                <a:ea typeface="华文楷体" pitchFamily="2" charset="-122"/>
                <a:cs typeface="Times New Roman" pitchFamily="18" charset="0"/>
              </a:rPr>
              <a:t> </a:t>
            </a:r>
            <a:r>
              <a:rPr lang="en-US" altLang="zh-CN" sz="2800" b="1" dirty="0" smtClean="0">
                <a:latin typeface="华文楷体" pitchFamily="2" charset="-122"/>
                <a:ea typeface="华文楷体" pitchFamily="2" charset="-122"/>
                <a:cs typeface="Times New Roman" pitchFamily="18" charset="0"/>
              </a:rPr>
              <a:t>     for (</a:t>
            </a:r>
            <a:r>
              <a:rPr lang="en-US" altLang="zh-CN" sz="2800" b="1" dirty="0" err="1" smtClean="0">
                <a:latin typeface="华文楷体" pitchFamily="2" charset="-122"/>
                <a:ea typeface="华文楷体" pitchFamily="2" charset="-122"/>
                <a:cs typeface="Times New Roman" pitchFamily="18" charset="0"/>
              </a:rPr>
              <a:t>int</a:t>
            </a:r>
            <a:r>
              <a:rPr lang="en-US" altLang="zh-CN" sz="2800" b="1" dirty="0" smtClean="0">
                <a:latin typeface="华文楷体" pitchFamily="2" charset="-122"/>
                <a:ea typeface="华文楷体" pitchFamily="2" charset="-122"/>
                <a:cs typeface="Times New Roman" pitchFamily="18" charset="0"/>
              </a:rPr>
              <a:t>  k = low+1; k&lt;=high;  k++)</a:t>
            </a:r>
          </a:p>
          <a:p>
            <a:pPr algn="l">
              <a:lnSpc>
                <a:spcPct val="115000"/>
              </a:lnSpc>
            </a:pPr>
            <a:r>
              <a:rPr lang="en-US" altLang="zh-CN" sz="2800" b="1" dirty="0">
                <a:latin typeface="华文楷体" pitchFamily="2" charset="-122"/>
                <a:ea typeface="华文楷体" pitchFamily="2" charset="-122"/>
                <a:cs typeface="Times New Roman" pitchFamily="18" charset="0"/>
              </a:rPr>
              <a:t> </a:t>
            </a:r>
            <a:r>
              <a:rPr lang="en-US" altLang="zh-CN" sz="2800" b="1" dirty="0" smtClean="0">
                <a:latin typeface="华文楷体" pitchFamily="2" charset="-122"/>
                <a:ea typeface="华文楷体" pitchFamily="2" charset="-122"/>
                <a:cs typeface="Times New Roman" pitchFamily="18" charset="0"/>
              </a:rPr>
              <a:t>           if (</a:t>
            </a:r>
            <a:r>
              <a:rPr lang="en-US" altLang="zh-CN" sz="2800" b="1" dirty="0" smtClean="0">
                <a:solidFill>
                  <a:srgbClr val="FF00FF"/>
                </a:solidFill>
                <a:latin typeface="Times New Roman" pitchFamily="18" charset="0"/>
                <a:ea typeface="华文楷体" pitchFamily="2" charset="-122"/>
                <a:cs typeface="Times New Roman" pitchFamily="18" charset="0"/>
              </a:rPr>
              <a:t>R[k].key&lt;</a:t>
            </a:r>
            <a:r>
              <a:rPr lang="en-US" altLang="zh-CN" sz="2800" b="1" dirty="0" err="1" smtClean="0">
                <a:solidFill>
                  <a:srgbClr val="FF00FF"/>
                </a:solidFill>
                <a:latin typeface="Times New Roman" pitchFamily="18" charset="0"/>
                <a:ea typeface="华文楷体" pitchFamily="2" charset="-122"/>
                <a:cs typeface="Times New Roman" pitchFamily="18" charset="0"/>
              </a:rPr>
              <a:t>pivotkey</a:t>
            </a:r>
            <a:r>
              <a:rPr lang="en-US" altLang="zh-CN" sz="2800" b="1" dirty="0" smtClean="0">
                <a:latin typeface="Times New Roman" pitchFamily="18" charset="0"/>
                <a:ea typeface="华文楷体" pitchFamily="2" charset="-122"/>
                <a:cs typeface="Times New Roman" pitchFamily="18" charset="0"/>
              </a:rPr>
              <a:t>)</a:t>
            </a:r>
            <a:endParaRPr lang="en-US" altLang="zh-CN" sz="2800" b="1" dirty="0">
              <a:latin typeface="Times New Roman" pitchFamily="18" charset="0"/>
              <a:ea typeface="华文楷体" pitchFamily="2" charset="-122"/>
              <a:cs typeface="Times New Roman" pitchFamily="18" charset="0"/>
            </a:endParaRPr>
          </a:p>
          <a:p>
            <a:pPr algn="l">
              <a:lnSpc>
                <a:spcPct val="115000"/>
              </a:lnSpc>
            </a:pPr>
            <a:r>
              <a:rPr lang="en-US" altLang="zh-CN" sz="2800" b="1" dirty="0" smtClean="0">
                <a:latin typeface="Times New Roman" pitchFamily="18" charset="0"/>
                <a:ea typeface="华文楷体" pitchFamily="2" charset="-122"/>
                <a:cs typeface="Times New Roman" pitchFamily="18" charset="0"/>
              </a:rPr>
              <a:t>                 swap(</a:t>
            </a:r>
            <a:r>
              <a:rPr lang="en-US" altLang="zh-CN" sz="2800" b="1" dirty="0" smtClean="0">
                <a:solidFill>
                  <a:srgbClr val="0000FF"/>
                </a:solidFill>
                <a:latin typeface="Times New Roman" pitchFamily="18" charset="0"/>
                <a:ea typeface="华文楷体" pitchFamily="2" charset="-122"/>
                <a:cs typeface="Times New Roman" pitchFamily="18" charset="0"/>
              </a:rPr>
              <a:t>R[++mid], R[k]);</a:t>
            </a:r>
            <a:endParaRPr lang="en-US" altLang="zh-CN" sz="2800" b="1" dirty="0">
              <a:latin typeface="Times New Roman" pitchFamily="18" charset="0"/>
              <a:ea typeface="华文楷体" pitchFamily="2" charset="-122"/>
              <a:cs typeface="Times New Roman" pitchFamily="18" charset="0"/>
            </a:endParaRPr>
          </a:p>
          <a:p>
            <a:pPr algn="l">
              <a:lnSpc>
                <a:spcPct val="115000"/>
              </a:lnSpc>
            </a:pPr>
            <a:r>
              <a:rPr lang="en-US" altLang="zh-CN" sz="2800" b="1" dirty="0">
                <a:latin typeface="Times New Roman" pitchFamily="18" charset="0"/>
                <a:ea typeface="华文楷体" pitchFamily="2" charset="-122"/>
                <a:cs typeface="Times New Roman" pitchFamily="18" charset="0"/>
              </a:rPr>
              <a:t>    </a:t>
            </a:r>
            <a:r>
              <a:rPr lang="en-US" altLang="zh-CN" sz="2800" b="1" dirty="0" smtClean="0">
                <a:latin typeface="Times New Roman" pitchFamily="18" charset="0"/>
                <a:ea typeface="华文楷体" pitchFamily="2" charset="-122"/>
                <a:cs typeface="Times New Roman" pitchFamily="18" charset="0"/>
              </a:rPr>
              <a:t>  swap(</a:t>
            </a:r>
            <a:r>
              <a:rPr lang="en-US" altLang="zh-CN" sz="2800" b="1" dirty="0" smtClean="0">
                <a:solidFill>
                  <a:srgbClr val="0000FF"/>
                </a:solidFill>
                <a:latin typeface="Times New Roman" pitchFamily="18" charset="0"/>
                <a:ea typeface="华文楷体" pitchFamily="2" charset="-122"/>
                <a:cs typeface="Times New Roman" pitchFamily="18" charset="0"/>
              </a:rPr>
              <a:t>R[low], R[mid]);</a:t>
            </a:r>
            <a:endParaRPr lang="en-US" altLang="zh-CN" sz="2800" b="1" dirty="0">
              <a:latin typeface="Times New Roman" pitchFamily="18" charset="0"/>
              <a:ea typeface="华文楷体" pitchFamily="2" charset="-122"/>
              <a:cs typeface="Times New Roman" pitchFamily="18" charset="0"/>
            </a:endParaRPr>
          </a:p>
          <a:p>
            <a:pPr algn="l">
              <a:lnSpc>
                <a:spcPct val="115000"/>
              </a:lnSpc>
            </a:pPr>
            <a:r>
              <a:rPr lang="en-US" altLang="zh-CN" sz="2800" b="1" dirty="0">
                <a:latin typeface="Times New Roman" pitchFamily="18" charset="0"/>
                <a:ea typeface="华文楷体" pitchFamily="2" charset="-122"/>
                <a:cs typeface="Times New Roman" pitchFamily="18" charset="0"/>
              </a:rPr>
              <a:t> </a:t>
            </a:r>
            <a:r>
              <a:rPr lang="en-US" altLang="zh-CN" sz="2800" b="1" dirty="0">
                <a:solidFill>
                  <a:srgbClr val="FF0000"/>
                </a:solidFill>
                <a:latin typeface="Times New Roman" pitchFamily="18" charset="0"/>
                <a:ea typeface="华文楷体" pitchFamily="2" charset="-122"/>
                <a:cs typeface="Times New Roman" pitchFamily="18" charset="0"/>
              </a:rPr>
              <a:t> </a:t>
            </a:r>
            <a:r>
              <a:rPr lang="en-US" altLang="zh-CN" sz="2800" b="1" dirty="0" smtClean="0">
                <a:solidFill>
                  <a:srgbClr val="FF0000"/>
                </a:solidFill>
                <a:latin typeface="Times New Roman" pitchFamily="18" charset="0"/>
                <a:ea typeface="华文楷体" pitchFamily="2" charset="-122"/>
                <a:cs typeface="Times New Roman" pitchFamily="18" charset="0"/>
              </a:rPr>
              <a:t>    return mid</a:t>
            </a:r>
            <a:r>
              <a:rPr lang="en-US" altLang="zh-CN" sz="2800" b="1" dirty="0" smtClean="0">
                <a:latin typeface="Times New Roman" pitchFamily="18" charset="0"/>
                <a:ea typeface="华文楷体" pitchFamily="2" charset="-122"/>
                <a:cs typeface="Times New Roman" pitchFamily="18" charset="0"/>
              </a:rPr>
              <a:t>;          </a:t>
            </a:r>
            <a:r>
              <a:rPr lang="en-US" altLang="zh-CN" sz="2800" b="1" dirty="0">
                <a:latin typeface="Times New Roman" pitchFamily="18" charset="0"/>
                <a:ea typeface="华文楷体" pitchFamily="2" charset="-122"/>
                <a:cs typeface="Times New Roman" pitchFamily="18" charset="0"/>
              </a:rPr>
              <a:t>// </a:t>
            </a:r>
            <a:r>
              <a:rPr lang="zh-CN" altLang="en-US" sz="2800" b="1" dirty="0">
                <a:latin typeface="Times New Roman" pitchFamily="18" charset="0"/>
                <a:ea typeface="华文楷体" pitchFamily="2" charset="-122"/>
                <a:cs typeface="Times New Roman" pitchFamily="18" charset="0"/>
              </a:rPr>
              <a:t>返回枢轴所在位置</a:t>
            </a:r>
          </a:p>
          <a:p>
            <a:pPr algn="l">
              <a:lnSpc>
                <a:spcPct val="115000"/>
              </a:lnSpc>
            </a:pPr>
            <a:r>
              <a:rPr lang="en-US" altLang="zh-CN" sz="2800" b="1" dirty="0">
                <a:latin typeface="Times New Roman" pitchFamily="18" charset="0"/>
                <a:ea typeface="华文楷体" pitchFamily="2" charset="-122"/>
                <a:cs typeface="Times New Roman" pitchFamily="18" charset="0"/>
              </a:rPr>
              <a:t>} // Partition</a:t>
            </a:r>
          </a:p>
        </p:txBody>
      </p:sp>
    </p:spTree>
    <p:extLst>
      <p:ext uri="{BB962C8B-B14F-4D97-AF65-F5344CB8AC3E}">
        <p14:creationId xmlns:p14="http://schemas.microsoft.com/office/powerpoint/2010/main" val="10119669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a:spLocks noChangeArrowheads="1"/>
          </p:cNvSpPr>
          <p:nvPr/>
        </p:nvSpPr>
        <p:spPr bwMode="auto">
          <a:xfrm>
            <a:off x="215516" y="152636"/>
            <a:ext cx="1005403" cy="584775"/>
          </a:xfrm>
          <a:prstGeom prst="rect">
            <a:avLst/>
          </a:prstGeom>
          <a:noFill/>
          <a:ln w="9525">
            <a:noFill/>
            <a:miter lim="800000"/>
            <a:headEnd/>
            <a:tailEnd/>
          </a:ln>
          <a:effectLst/>
        </p:spPr>
        <p:txBody>
          <a:bodyPr wrap="none">
            <a:spAutoFit/>
          </a:bodyPr>
          <a:lstStyle/>
          <a:p>
            <a:pPr algn="l"/>
            <a:r>
              <a:rPr lang="zh-CN" altLang="en-US" sz="3200" b="1" dirty="0" smtClean="0">
                <a:solidFill>
                  <a:srgbClr val="000000"/>
                </a:solidFill>
                <a:latin typeface="华文楷体" pitchFamily="2" charset="-122"/>
                <a:ea typeface="华文楷体" pitchFamily="2" charset="-122"/>
              </a:rPr>
              <a:t>例：</a:t>
            </a:r>
            <a:endParaRPr lang="zh-CN" altLang="en-US" sz="3200" b="1" dirty="0">
              <a:solidFill>
                <a:srgbClr val="000000"/>
              </a:solidFill>
              <a:latin typeface="华文楷体" pitchFamily="2" charset="-122"/>
              <a:ea typeface="华文楷体" pitchFamily="2" charset="-122"/>
            </a:endParaRPr>
          </a:p>
        </p:txBody>
      </p:sp>
      <p:pic>
        <p:nvPicPr>
          <p:cNvPr id="2" name="图片 1"/>
          <p:cNvPicPr>
            <a:picLocks noChangeAspect="1"/>
          </p:cNvPicPr>
          <p:nvPr/>
        </p:nvPicPr>
        <p:blipFill>
          <a:blip r:embed="rId2"/>
          <a:stretch>
            <a:fillRect/>
          </a:stretch>
        </p:blipFill>
        <p:spPr>
          <a:xfrm>
            <a:off x="8935" y="1016732"/>
            <a:ext cx="9137032" cy="4500500"/>
          </a:xfrm>
          <a:prstGeom prst="rect">
            <a:avLst/>
          </a:prstGeom>
        </p:spPr>
      </p:pic>
    </p:spTree>
    <p:extLst>
      <p:ext uri="{BB962C8B-B14F-4D97-AF65-F5344CB8AC3E}">
        <p14:creationId xmlns:p14="http://schemas.microsoft.com/office/powerpoint/2010/main" val="3441776869"/>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8" name="Rectangle 3"/>
          <p:cNvSpPr>
            <a:spLocks noGrp="1" noChangeArrowheads="1"/>
          </p:cNvSpPr>
          <p:nvPr>
            <p:ph type="title"/>
          </p:nvPr>
        </p:nvSpPr>
        <p:spPr>
          <a:xfrm>
            <a:off x="22684" y="0"/>
            <a:ext cx="9129152" cy="1008063"/>
          </a:xfrm>
        </p:spPr>
        <p:txBody>
          <a:bodyPr/>
          <a:lstStyle/>
          <a:p>
            <a:pPr eaLnBrk="1" hangingPunct="1"/>
            <a:r>
              <a:rPr lang="zh-CN" altLang="en-US" sz="4000" b="1" kern="1200" dirty="0" smtClean="0">
                <a:solidFill>
                  <a:srgbClr val="FF00FF"/>
                </a:solidFill>
                <a:latin typeface="华文隶书" pitchFamily="2" charset="-122"/>
                <a:ea typeface="华文隶书" pitchFamily="2" charset="-122"/>
                <a:cs typeface="+mn-cs"/>
              </a:rPr>
              <a:t>五、希尔排序 </a:t>
            </a:r>
            <a:r>
              <a:rPr lang="en-US" altLang="zh-CN" sz="4000" b="1" kern="1200" dirty="0" smtClean="0">
                <a:solidFill>
                  <a:srgbClr val="FF00FF"/>
                </a:solidFill>
                <a:latin typeface="华文隶书" pitchFamily="2" charset="-122"/>
                <a:ea typeface="华文隶书" pitchFamily="2" charset="-122"/>
                <a:cs typeface="+mn-cs"/>
              </a:rPr>
              <a:t>(Shell Sort</a:t>
            </a:r>
            <a:r>
              <a:rPr lang="en-US" altLang="zh-CN" sz="2400" b="1" kern="1200" dirty="0" smtClean="0">
                <a:solidFill>
                  <a:srgbClr val="FF00FF"/>
                </a:solidFill>
                <a:latin typeface="华文隶书" pitchFamily="2" charset="-122"/>
                <a:ea typeface="华文隶书" pitchFamily="2" charset="-122"/>
                <a:cs typeface="+mn-cs"/>
              </a:rPr>
              <a:t>)——Donald </a:t>
            </a:r>
            <a:r>
              <a:rPr lang="en-US" altLang="zh-CN" sz="2400" b="1" kern="1200" dirty="0" err="1" smtClean="0">
                <a:solidFill>
                  <a:srgbClr val="FF00FF"/>
                </a:solidFill>
                <a:latin typeface="华文隶书" pitchFamily="2" charset="-122"/>
                <a:ea typeface="华文隶书" pitchFamily="2" charset="-122"/>
                <a:cs typeface="+mn-cs"/>
              </a:rPr>
              <a:t>LShell</a:t>
            </a:r>
            <a:r>
              <a:rPr lang="en-US" altLang="zh-CN" sz="2400" b="1" kern="1200" dirty="0" smtClean="0">
                <a:solidFill>
                  <a:srgbClr val="FF00FF"/>
                </a:solidFill>
                <a:latin typeface="华文隶书" pitchFamily="2" charset="-122"/>
                <a:ea typeface="华文隶书" pitchFamily="2" charset="-122"/>
                <a:cs typeface="+mn-cs"/>
              </a:rPr>
              <a:t>,  1959</a:t>
            </a:r>
          </a:p>
        </p:txBody>
      </p:sp>
      <p:sp>
        <p:nvSpPr>
          <p:cNvPr id="6" name="Text Box 1027"/>
          <p:cNvSpPr txBox="1">
            <a:spLocks noChangeArrowheads="1"/>
          </p:cNvSpPr>
          <p:nvPr/>
        </p:nvSpPr>
        <p:spPr bwMode="auto">
          <a:xfrm>
            <a:off x="247483" y="764704"/>
            <a:ext cx="8663880" cy="1840504"/>
          </a:xfrm>
          <a:prstGeom prst="rect">
            <a:avLst/>
          </a:prstGeom>
          <a:noFill/>
          <a:ln w="9525">
            <a:noFill/>
            <a:miter lim="800000"/>
            <a:headEnd/>
            <a:tailEnd/>
          </a:ln>
          <a:effectLst/>
        </p:spPr>
        <p:txBody>
          <a:bodyPr wrap="square">
            <a:spAutoFit/>
          </a:bodyPr>
          <a:lstStyle/>
          <a:p>
            <a:pPr algn="l">
              <a:lnSpc>
                <a:spcPct val="115000"/>
              </a:lnSpc>
            </a:pPr>
            <a:r>
              <a:rPr lang="zh-CN" altLang="en-US" sz="3200" b="1" dirty="0" smtClean="0">
                <a:solidFill>
                  <a:srgbClr val="0000FF"/>
                </a:solidFill>
                <a:latin typeface="华文楷体" pitchFamily="2" charset="-122"/>
                <a:ea typeface="华文楷体" pitchFamily="2" charset="-122"/>
              </a:rPr>
              <a:t>又称“缩小增量排序”</a:t>
            </a:r>
            <a:endParaRPr lang="en-US" altLang="zh-CN" sz="3200" b="1" dirty="0" smtClean="0">
              <a:solidFill>
                <a:srgbClr val="0000FF"/>
              </a:solidFill>
              <a:latin typeface="华文楷体" pitchFamily="2" charset="-122"/>
              <a:ea typeface="华文楷体" pitchFamily="2" charset="-122"/>
            </a:endParaRPr>
          </a:p>
          <a:p>
            <a:pPr algn="l">
              <a:lnSpc>
                <a:spcPct val="120000"/>
              </a:lnSpc>
            </a:pPr>
            <a:r>
              <a:rPr lang="zh-CN" altLang="en-US" sz="3200" b="1" dirty="0">
                <a:solidFill>
                  <a:srgbClr val="000000"/>
                </a:solidFill>
                <a:latin typeface="华文楷体" pitchFamily="2" charset="-122"/>
                <a:ea typeface="华文楷体" pitchFamily="2" charset="-122"/>
              </a:rPr>
              <a:t>将记录序列分成若干子序列，分别对每个子序列进行插入排序。</a:t>
            </a:r>
          </a:p>
        </p:txBody>
      </p:sp>
      <p:sp>
        <p:nvSpPr>
          <p:cNvPr id="5" name="Text Box 4"/>
          <p:cNvSpPr txBox="1">
            <a:spLocks noChangeArrowheads="1"/>
          </p:cNvSpPr>
          <p:nvPr/>
        </p:nvSpPr>
        <p:spPr bwMode="auto">
          <a:xfrm>
            <a:off x="645493" y="2605208"/>
            <a:ext cx="7867859" cy="3268587"/>
          </a:xfrm>
          <a:prstGeom prst="rect">
            <a:avLst/>
          </a:prstGeom>
          <a:noFill/>
          <a:ln w="9525">
            <a:noFill/>
            <a:miter lim="800000"/>
            <a:headEnd/>
            <a:tailEnd/>
          </a:ln>
          <a:effectLst/>
        </p:spPr>
        <p:txBody>
          <a:bodyPr wrap="none">
            <a:spAutoFit/>
          </a:bodyPr>
          <a:lstStyle/>
          <a:p>
            <a:pPr algn="l">
              <a:lnSpc>
                <a:spcPct val="120000"/>
              </a:lnSpc>
            </a:pPr>
            <a:r>
              <a:rPr lang="zh-CN" altLang="en-US" sz="2800" b="1" dirty="0" smtClean="0">
                <a:solidFill>
                  <a:srgbClr val="005042"/>
                </a:solidFill>
                <a:latin typeface="Times New Roman" pitchFamily="18" charset="0"/>
                <a:ea typeface="华文楷体" pitchFamily="2" charset="-122"/>
                <a:cs typeface="Times New Roman" pitchFamily="18" charset="0"/>
              </a:rPr>
              <a:t>所谓</a:t>
            </a:r>
            <a:r>
              <a:rPr lang="zh-CN" altLang="en-US" sz="2800" b="1" dirty="0" smtClean="0">
                <a:solidFill>
                  <a:srgbClr val="005042"/>
                </a:solidFill>
                <a:latin typeface="华文楷体" pitchFamily="2" charset="-122"/>
                <a:ea typeface="华文楷体" pitchFamily="2" charset="-122"/>
              </a:rPr>
              <a:t>增量</a:t>
            </a:r>
            <a:r>
              <a:rPr lang="en-US" altLang="zh-CN" sz="2800" b="1" dirty="0" smtClean="0">
                <a:solidFill>
                  <a:srgbClr val="005042"/>
                </a:solidFill>
                <a:latin typeface="华文楷体" pitchFamily="2" charset="-122"/>
                <a:ea typeface="华文楷体" pitchFamily="2" charset="-122"/>
              </a:rPr>
              <a:t>d</a:t>
            </a:r>
            <a:r>
              <a:rPr lang="zh-CN" altLang="en-US" sz="2800" b="1" dirty="0" smtClean="0">
                <a:solidFill>
                  <a:srgbClr val="005042"/>
                </a:solidFill>
                <a:latin typeface="华文楷体" pitchFamily="2" charset="-122"/>
                <a:ea typeface="华文楷体" pitchFamily="2" charset="-122"/>
              </a:rPr>
              <a:t>，即以</a:t>
            </a:r>
            <a:r>
              <a:rPr lang="en-US" altLang="zh-CN" sz="2800" b="1" dirty="0" smtClean="0">
                <a:solidFill>
                  <a:srgbClr val="005042"/>
                </a:solidFill>
                <a:latin typeface="华文楷体" pitchFamily="2" charset="-122"/>
                <a:ea typeface="华文楷体" pitchFamily="2" charset="-122"/>
              </a:rPr>
              <a:t>d</a:t>
            </a:r>
            <a:r>
              <a:rPr lang="zh-CN" altLang="en-US" sz="2800" b="1" dirty="0" smtClean="0">
                <a:solidFill>
                  <a:srgbClr val="005042"/>
                </a:solidFill>
                <a:latin typeface="华文楷体" pitchFamily="2" charset="-122"/>
                <a:ea typeface="华文楷体" pitchFamily="2" charset="-122"/>
              </a:rPr>
              <a:t>将序列</a:t>
            </a:r>
            <a:r>
              <a:rPr lang="en-US" altLang="zh-CN" sz="2800" b="1" dirty="0" smtClean="0">
                <a:solidFill>
                  <a:srgbClr val="005042"/>
                </a:solidFill>
                <a:latin typeface="Times New Roman" pitchFamily="18" charset="0"/>
                <a:ea typeface="华文楷体" pitchFamily="2" charset="-122"/>
                <a:cs typeface="Times New Roman" pitchFamily="18" charset="0"/>
              </a:rPr>
              <a:t>{R[1], R[2], …… R[n]}</a:t>
            </a:r>
          </a:p>
          <a:p>
            <a:pPr algn="l">
              <a:lnSpc>
                <a:spcPct val="120000"/>
              </a:lnSpc>
            </a:pPr>
            <a:r>
              <a:rPr lang="zh-CN" altLang="en-US" sz="2800" b="1" dirty="0" smtClean="0">
                <a:solidFill>
                  <a:srgbClr val="005042"/>
                </a:solidFill>
                <a:latin typeface="Times New Roman" pitchFamily="18" charset="0"/>
                <a:ea typeface="华文楷体" pitchFamily="2" charset="-122"/>
                <a:cs typeface="Times New Roman" pitchFamily="18" charset="0"/>
              </a:rPr>
              <a:t>分成 </a:t>
            </a:r>
            <a:r>
              <a:rPr lang="en-US" altLang="zh-CN" sz="2800" b="1" dirty="0" smtClean="0">
                <a:solidFill>
                  <a:srgbClr val="005042"/>
                </a:solidFill>
                <a:latin typeface="Times New Roman" pitchFamily="18" charset="0"/>
                <a:ea typeface="华文楷体" pitchFamily="2" charset="-122"/>
                <a:cs typeface="Times New Roman" pitchFamily="18" charset="0"/>
              </a:rPr>
              <a:t>n/d=k </a:t>
            </a:r>
            <a:r>
              <a:rPr lang="zh-CN" altLang="en-US" sz="2800" b="1" dirty="0">
                <a:solidFill>
                  <a:srgbClr val="005042"/>
                </a:solidFill>
                <a:latin typeface="Times New Roman" pitchFamily="18" charset="0"/>
                <a:ea typeface="华文楷体" pitchFamily="2" charset="-122"/>
                <a:cs typeface="Times New Roman" pitchFamily="18" charset="0"/>
              </a:rPr>
              <a:t>个子序列：</a:t>
            </a:r>
          </a:p>
          <a:p>
            <a:pPr algn="l">
              <a:lnSpc>
                <a:spcPct val="120000"/>
              </a:lnSpc>
            </a:pPr>
            <a:r>
              <a:rPr lang="zh-CN" altLang="en-US" sz="2800" b="1" dirty="0">
                <a:solidFill>
                  <a:srgbClr val="005042"/>
                </a:solidFill>
                <a:latin typeface="Times New Roman" pitchFamily="18" charset="0"/>
                <a:ea typeface="华文楷体" pitchFamily="2" charset="-122"/>
                <a:cs typeface="Times New Roman" pitchFamily="18" charset="0"/>
              </a:rPr>
              <a:t>  </a:t>
            </a:r>
            <a:r>
              <a:rPr lang="en-US" altLang="zh-CN" sz="2800" b="1" dirty="0">
                <a:solidFill>
                  <a:srgbClr val="005042"/>
                </a:solidFill>
                <a:latin typeface="Times New Roman" pitchFamily="18" charset="0"/>
                <a:ea typeface="华文楷体" pitchFamily="2" charset="-122"/>
                <a:cs typeface="Times New Roman" pitchFamily="18" charset="0"/>
              </a:rPr>
              <a:t>{ R[1]</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a:solidFill>
                  <a:srgbClr val="005042"/>
                </a:solidFill>
                <a:latin typeface="Times New Roman" pitchFamily="18" charset="0"/>
                <a:ea typeface="华文楷体" pitchFamily="2" charset="-122"/>
                <a:cs typeface="Times New Roman" pitchFamily="18" charset="0"/>
              </a:rPr>
              <a:t>R[1+d]</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a:solidFill>
                  <a:srgbClr val="005042"/>
                </a:solidFill>
                <a:latin typeface="Times New Roman" pitchFamily="18" charset="0"/>
                <a:ea typeface="华文楷体" pitchFamily="2" charset="-122"/>
                <a:cs typeface="Times New Roman" pitchFamily="18" charset="0"/>
              </a:rPr>
              <a:t>R[1+2d]</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a:solidFill>
                  <a:srgbClr val="005042"/>
                </a:solidFill>
                <a:latin typeface="Times New Roman" pitchFamily="18" charset="0"/>
                <a:ea typeface="华文楷体" pitchFamily="2" charset="-122"/>
                <a:cs typeface="Times New Roman" pitchFamily="18" charset="0"/>
              </a:rPr>
              <a:t>…</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a:solidFill>
                  <a:srgbClr val="005042"/>
                </a:solidFill>
                <a:latin typeface="Times New Roman" pitchFamily="18" charset="0"/>
                <a:ea typeface="华文楷体" pitchFamily="2" charset="-122"/>
                <a:cs typeface="Times New Roman" pitchFamily="18" charset="0"/>
              </a:rPr>
              <a:t>R[1+kd] }</a:t>
            </a:r>
          </a:p>
          <a:p>
            <a:pPr algn="l">
              <a:lnSpc>
                <a:spcPct val="120000"/>
              </a:lnSpc>
            </a:pPr>
            <a:r>
              <a:rPr lang="en-US" altLang="zh-CN" sz="2800" b="1" dirty="0">
                <a:solidFill>
                  <a:srgbClr val="005042"/>
                </a:solidFill>
                <a:latin typeface="Times New Roman" pitchFamily="18" charset="0"/>
                <a:ea typeface="华文楷体" pitchFamily="2" charset="-122"/>
                <a:cs typeface="Times New Roman" pitchFamily="18" charset="0"/>
              </a:rPr>
              <a:t>  { R[2]</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a:solidFill>
                  <a:srgbClr val="005042"/>
                </a:solidFill>
                <a:latin typeface="Times New Roman" pitchFamily="18" charset="0"/>
                <a:ea typeface="华文楷体" pitchFamily="2" charset="-122"/>
                <a:cs typeface="Times New Roman" pitchFamily="18" charset="0"/>
              </a:rPr>
              <a:t>R[2+d]</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a:solidFill>
                  <a:srgbClr val="005042"/>
                </a:solidFill>
                <a:latin typeface="Times New Roman" pitchFamily="18" charset="0"/>
                <a:ea typeface="华文楷体" pitchFamily="2" charset="-122"/>
                <a:cs typeface="Times New Roman" pitchFamily="18" charset="0"/>
              </a:rPr>
              <a:t>R[2+2d]</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a:solidFill>
                  <a:srgbClr val="005042"/>
                </a:solidFill>
                <a:latin typeface="Times New Roman" pitchFamily="18" charset="0"/>
                <a:ea typeface="华文楷体" pitchFamily="2" charset="-122"/>
                <a:cs typeface="Times New Roman" pitchFamily="18" charset="0"/>
              </a:rPr>
              <a:t>…</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a:solidFill>
                  <a:srgbClr val="005042"/>
                </a:solidFill>
                <a:latin typeface="Times New Roman" pitchFamily="18" charset="0"/>
                <a:ea typeface="华文楷体" pitchFamily="2" charset="-122"/>
                <a:cs typeface="Times New Roman" pitchFamily="18" charset="0"/>
              </a:rPr>
              <a:t>R[2+kd] }</a:t>
            </a:r>
          </a:p>
          <a:p>
            <a:pPr algn="l">
              <a:lnSpc>
                <a:spcPct val="120000"/>
              </a:lnSpc>
            </a:pPr>
            <a:r>
              <a:rPr lang="en-US" altLang="zh-CN" sz="2800" b="1" dirty="0">
                <a:solidFill>
                  <a:srgbClr val="005042"/>
                </a:solidFill>
                <a:latin typeface="Times New Roman" pitchFamily="18" charset="0"/>
                <a:ea typeface="华文楷体" pitchFamily="2" charset="-122"/>
                <a:cs typeface="Times New Roman" pitchFamily="18" charset="0"/>
              </a:rPr>
              <a:t>    …</a:t>
            </a:r>
          </a:p>
          <a:p>
            <a:pPr algn="l">
              <a:lnSpc>
                <a:spcPct val="120000"/>
              </a:lnSpc>
            </a:pPr>
            <a:r>
              <a:rPr lang="en-US" altLang="zh-CN" sz="2800" b="1" dirty="0">
                <a:solidFill>
                  <a:srgbClr val="005042"/>
                </a:solidFill>
                <a:latin typeface="Times New Roman" pitchFamily="18" charset="0"/>
                <a:ea typeface="华文楷体" pitchFamily="2" charset="-122"/>
                <a:cs typeface="Times New Roman" pitchFamily="18" charset="0"/>
              </a:rPr>
              <a:t>  { R[d]</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a:solidFill>
                  <a:srgbClr val="005042"/>
                </a:solidFill>
                <a:latin typeface="Times New Roman" pitchFamily="18" charset="0"/>
                <a:ea typeface="华文楷体" pitchFamily="2" charset="-122"/>
                <a:cs typeface="Times New Roman" pitchFamily="18" charset="0"/>
              </a:rPr>
              <a:t>R[2d]</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a:solidFill>
                  <a:srgbClr val="005042"/>
                </a:solidFill>
                <a:latin typeface="Times New Roman" pitchFamily="18" charset="0"/>
                <a:ea typeface="华文楷体" pitchFamily="2" charset="-122"/>
                <a:cs typeface="Times New Roman" pitchFamily="18" charset="0"/>
              </a:rPr>
              <a:t>R[3d]</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a:solidFill>
                  <a:srgbClr val="005042"/>
                </a:solidFill>
                <a:latin typeface="Times New Roman" pitchFamily="18" charset="0"/>
                <a:ea typeface="华文楷体" pitchFamily="2" charset="-122"/>
                <a:cs typeface="Times New Roman" pitchFamily="18" charset="0"/>
              </a:rPr>
              <a:t>…</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a:solidFill>
                  <a:srgbClr val="005042"/>
                </a:solidFill>
                <a:latin typeface="Times New Roman" pitchFamily="18" charset="0"/>
                <a:ea typeface="华文楷体" pitchFamily="2" charset="-122"/>
                <a:cs typeface="Times New Roman" pitchFamily="18" charset="0"/>
              </a:rPr>
              <a:t>R[</a:t>
            </a:r>
            <a:r>
              <a:rPr lang="en-US" altLang="zh-CN" sz="2800" b="1" dirty="0" err="1">
                <a:solidFill>
                  <a:srgbClr val="005042"/>
                </a:solidFill>
                <a:latin typeface="Times New Roman" pitchFamily="18" charset="0"/>
                <a:ea typeface="华文楷体" pitchFamily="2" charset="-122"/>
                <a:cs typeface="Times New Roman" pitchFamily="18" charset="0"/>
              </a:rPr>
              <a:t>kd</a:t>
            </a:r>
            <a:r>
              <a:rPr lang="en-US" altLang="zh-CN" sz="2800" b="1" dirty="0">
                <a:solidFill>
                  <a:srgbClr val="005042"/>
                </a:solidFill>
                <a:latin typeface="Times New Roman" pitchFamily="18" charset="0"/>
                <a:ea typeface="华文楷体" pitchFamily="2" charset="-122"/>
                <a:cs typeface="Times New Roman" pitchFamily="18" charset="0"/>
              </a:rPr>
              <a:t>]</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a:solidFill>
                  <a:srgbClr val="005042"/>
                </a:solidFill>
                <a:latin typeface="Times New Roman" pitchFamily="18" charset="0"/>
                <a:ea typeface="华文楷体" pitchFamily="2" charset="-122"/>
                <a:cs typeface="Times New Roman" pitchFamily="18" charset="0"/>
              </a:rPr>
              <a:t>R[(k+1)d] }</a:t>
            </a:r>
            <a:endParaRPr lang="en-US" altLang="zh-CN" sz="2800" b="1" dirty="0">
              <a:latin typeface="Times New Roman" pitchFamily="18" charset="0"/>
              <a:ea typeface="华文楷体" pitchFamily="2" charset="-122"/>
              <a:cs typeface="Times New Roman" pitchFamily="18" charset="0"/>
            </a:endParaRPr>
          </a:p>
        </p:txBody>
      </p:sp>
      <p:sp>
        <p:nvSpPr>
          <p:cNvPr id="8" name="Text Box 3"/>
          <p:cNvSpPr txBox="1">
            <a:spLocks noChangeArrowheads="1"/>
          </p:cNvSpPr>
          <p:nvPr/>
        </p:nvSpPr>
        <p:spPr bwMode="auto">
          <a:xfrm>
            <a:off x="632369" y="5913276"/>
            <a:ext cx="7035975" cy="535531"/>
          </a:xfrm>
          <a:prstGeom prst="rect">
            <a:avLst/>
          </a:prstGeom>
          <a:noFill/>
          <a:ln w="9525">
            <a:noFill/>
            <a:miter lim="800000"/>
            <a:headEnd/>
            <a:tailEnd/>
          </a:ln>
          <a:effectLst/>
        </p:spPr>
        <p:txBody>
          <a:bodyPr wrap="square">
            <a:spAutoFit/>
          </a:bodyPr>
          <a:lstStyle/>
          <a:p>
            <a:pPr algn="l">
              <a:lnSpc>
                <a:spcPct val="90000"/>
              </a:lnSpc>
            </a:pPr>
            <a:r>
              <a:rPr lang="zh-CN" altLang="en-US" sz="3200" b="1" dirty="0" smtClean="0">
                <a:solidFill>
                  <a:srgbClr val="005042"/>
                </a:solidFill>
                <a:latin typeface="华文楷体" pitchFamily="2" charset="-122"/>
                <a:ea typeface="华文楷体" pitchFamily="2" charset="-122"/>
              </a:rPr>
              <a:t>分别对各子序列进行排序。</a:t>
            </a:r>
            <a:endParaRPr lang="zh-CN" altLang="en-US" sz="3200" b="1" dirty="0">
              <a:latin typeface="华文楷体" pitchFamily="2" charset="-122"/>
              <a:ea typeface="华文楷体" pitchFamily="2" charset="-122"/>
            </a:endParaRPr>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1295400" y="838200"/>
            <a:ext cx="6705600" cy="609600"/>
          </a:xfrm>
          <a:prstGeom prst="rect">
            <a:avLst/>
          </a:prstGeom>
          <a:noFill/>
          <a:ln w="9525">
            <a:solidFill>
              <a:srgbClr val="FF6600"/>
            </a:solidFill>
            <a:miter lim="800000"/>
            <a:headEnd/>
            <a:tailEnd/>
          </a:ln>
          <a:effectLst/>
        </p:spPr>
        <p:txBody>
          <a:bodyPr wrap="none" anchor="ctr"/>
          <a:lstStyle/>
          <a:p>
            <a:endParaRPr lang="zh-CN" altLang="zh-CN">
              <a:solidFill>
                <a:srgbClr val="FF6600"/>
              </a:solidFill>
            </a:endParaRPr>
          </a:p>
        </p:txBody>
      </p:sp>
      <p:sp>
        <p:nvSpPr>
          <p:cNvPr id="7" name="Line 5"/>
          <p:cNvSpPr>
            <a:spLocks noChangeShapeType="1"/>
          </p:cNvSpPr>
          <p:nvPr/>
        </p:nvSpPr>
        <p:spPr bwMode="auto">
          <a:xfrm>
            <a:off x="1905000" y="8382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8" name="Line 7"/>
          <p:cNvSpPr>
            <a:spLocks noChangeShapeType="1"/>
          </p:cNvSpPr>
          <p:nvPr/>
        </p:nvSpPr>
        <p:spPr bwMode="auto">
          <a:xfrm>
            <a:off x="2514600" y="8382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9" name="Line 8"/>
          <p:cNvSpPr>
            <a:spLocks noChangeShapeType="1"/>
          </p:cNvSpPr>
          <p:nvPr/>
        </p:nvSpPr>
        <p:spPr bwMode="auto">
          <a:xfrm>
            <a:off x="3124200" y="8382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10" name="Line 9"/>
          <p:cNvSpPr>
            <a:spLocks noChangeShapeType="1"/>
          </p:cNvSpPr>
          <p:nvPr/>
        </p:nvSpPr>
        <p:spPr bwMode="auto">
          <a:xfrm>
            <a:off x="3733800" y="8382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11" name="Line 10"/>
          <p:cNvSpPr>
            <a:spLocks noChangeShapeType="1"/>
          </p:cNvSpPr>
          <p:nvPr/>
        </p:nvSpPr>
        <p:spPr bwMode="auto">
          <a:xfrm>
            <a:off x="4343400" y="8382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12" name="Line 11"/>
          <p:cNvSpPr>
            <a:spLocks noChangeShapeType="1"/>
          </p:cNvSpPr>
          <p:nvPr/>
        </p:nvSpPr>
        <p:spPr bwMode="auto">
          <a:xfrm>
            <a:off x="4953000" y="8382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13" name="Line 12"/>
          <p:cNvSpPr>
            <a:spLocks noChangeShapeType="1"/>
          </p:cNvSpPr>
          <p:nvPr/>
        </p:nvSpPr>
        <p:spPr bwMode="auto">
          <a:xfrm>
            <a:off x="5562600" y="8382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14" name="Line 13"/>
          <p:cNvSpPr>
            <a:spLocks noChangeShapeType="1"/>
          </p:cNvSpPr>
          <p:nvPr/>
        </p:nvSpPr>
        <p:spPr bwMode="auto">
          <a:xfrm>
            <a:off x="6172200" y="8382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15" name="Line 14"/>
          <p:cNvSpPr>
            <a:spLocks noChangeShapeType="1"/>
          </p:cNvSpPr>
          <p:nvPr/>
        </p:nvSpPr>
        <p:spPr bwMode="auto">
          <a:xfrm>
            <a:off x="6781800" y="8382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16" name="Line 15"/>
          <p:cNvSpPr>
            <a:spLocks noChangeShapeType="1"/>
          </p:cNvSpPr>
          <p:nvPr/>
        </p:nvSpPr>
        <p:spPr bwMode="auto">
          <a:xfrm>
            <a:off x="7391400" y="8382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17" name="Text Box 50"/>
          <p:cNvSpPr txBox="1">
            <a:spLocks noChangeArrowheads="1"/>
          </p:cNvSpPr>
          <p:nvPr/>
        </p:nvSpPr>
        <p:spPr bwMode="auto">
          <a:xfrm>
            <a:off x="56275" y="21766"/>
            <a:ext cx="1210588" cy="707886"/>
          </a:xfrm>
          <a:prstGeom prst="rect">
            <a:avLst/>
          </a:prstGeom>
          <a:noFill/>
          <a:ln w="9525">
            <a:noFill/>
            <a:miter lim="800000"/>
            <a:headEnd/>
            <a:tailEnd/>
          </a:ln>
          <a:effectLst/>
        </p:spPr>
        <p:txBody>
          <a:bodyPr wrap="none">
            <a:spAutoFit/>
          </a:bodyPr>
          <a:lstStyle/>
          <a:p>
            <a:pPr algn="l"/>
            <a:r>
              <a:rPr lang="zh-CN" altLang="en-US" sz="4000" dirty="0" smtClean="0">
                <a:solidFill>
                  <a:srgbClr val="9933FF"/>
                </a:solidFill>
                <a:ea typeface="隶书" pitchFamily="49" charset="-122"/>
              </a:rPr>
              <a:t>例：</a:t>
            </a:r>
            <a:endParaRPr lang="zh-CN" altLang="en-US" sz="4000" dirty="0">
              <a:ea typeface="楷体_GB2312" pitchFamily="49" charset="-122"/>
            </a:endParaRPr>
          </a:p>
        </p:txBody>
      </p:sp>
      <p:sp>
        <p:nvSpPr>
          <p:cNvPr id="18" name="Text Box 51"/>
          <p:cNvSpPr txBox="1">
            <a:spLocks noChangeArrowheads="1"/>
          </p:cNvSpPr>
          <p:nvPr/>
        </p:nvSpPr>
        <p:spPr bwMode="auto">
          <a:xfrm>
            <a:off x="1219200" y="762000"/>
            <a:ext cx="7194550" cy="701675"/>
          </a:xfrm>
          <a:prstGeom prst="rect">
            <a:avLst/>
          </a:prstGeom>
          <a:noFill/>
          <a:ln w="9525">
            <a:noFill/>
            <a:miter lim="800000"/>
            <a:headEnd/>
            <a:tailEnd/>
          </a:ln>
          <a:effectLst/>
        </p:spPr>
        <p:txBody>
          <a:bodyPr wrap="none">
            <a:spAutoFit/>
          </a:bodyPr>
          <a:lstStyle/>
          <a:p>
            <a:pPr algn="l"/>
            <a:r>
              <a:rPr lang="en-US" altLang="zh-CN" sz="3600" dirty="0">
                <a:solidFill>
                  <a:schemeClr val="accent2"/>
                </a:solidFill>
              </a:rPr>
              <a:t>16  25 12  30 47 11  23 36  9   18 31</a:t>
            </a:r>
            <a:r>
              <a:rPr lang="en-US" altLang="zh-CN" sz="4000" dirty="0">
                <a:solidFill>
                  <a:srgbClr val="0000FF"/>
                </a:solidFill>
              </a:rPr>
              <a:t>   </a:t>
            </a:r>
          </a:p>
        </p:txBody>
      </p:sp>
      <p:sp>
        <p:nvSpPr>
          <p:cNvPr id="19" name="Text Box 52"/>
          <p:cNvSpPr txBox="1">
            <a:spLocks noChangeArrowheads="1"/>
          </p:cNvSpPr>
          <p:nvPr/>
        </p:nvSpPr>
        <p:spPr bwMode="auto">
          <a:xfrm>
            <a:off x="381000" y="1600200"/>
            <a:ext cx="6311900" cy="701675"/>
          </a:xfrm>
          <a:prstGeom prst="rect">
            <a:avLst/>
          </a:prstGeom>
          <a:noFill/>
          <a:ln w="9525">
            <a:noFill/>
            <a:miter lim="800000"/>
            <a:headEnd/>
            <a:tailEnd/>
          </a:ln>
          <a:effectLst/>
        </p:spPr>
        <p:txBody>
          <a:bodyPr wrap="none">
            <a:spAutoFit/>
          </a:bodyPr>
          <a:lstStyle/>
          <a:p>
            <a:pPr algn="l"/>
            <a:r>
              <a:rPr lang="en-US" altLang="zh-CN" sz="4000" dirty="0">
                <a:solidFill>
                  <a:srgbClr val="0000FF"/>
                </a:solidFill>
                <a:ea typeface="楷体_GB2312" pitchFamily="49" charset="-122"/>
              </a:rPr>
              <a:t> </a:t>
            </a:r>
            <a:r>
              <a:rPr lang="zh-CN" altLang="en-US" sz="3600" dirty="0">
                <a:solidFill>
                  <a:srgbClr val="005042"/>
                </a:solidFill>
                <a:ea typeface="隶书" pitchFamily="49" charset="-122"/>
              </a:rPr>
              <a:t>第一趟希尔排序，设增量 </a:t>
            </a:r>
            <a:r>
              <a:rPr lang="en-US" altLang="zh-CN" sz="3600" b="1" dirty="0">
                <a:solidFill>
                  <a:srgbClr val="A50021"/>
                </a:solidFill>
                <a:ea typeface="楷体_GB2312" pitchFamily="49" charset="-122"/>
              </a:rPr>
              <a:t>d =5</a:t>
            </a:r>
            <a:endParaRPr lang="en-US" altLang="zh-CN" sz="4000" b="1" dirty="0">
              <a:solidFill>
                <a:schemeClr val="tx2"/>
              </a:solidFill>
              <a:ea typeface="楷体_GB2312" pitchFamily="49" charset="-122"/>
            </a:endParaRPr>
          </a:p>
        </p:txBody>
      </p:sp>
      <p:grpSp>
        <p:nvGrpSpPr>
          <p:cNvPr id="20" name="组合 19"/>
          <p:cNvGrpSpPr/>
          <p:nvPr/>
        </p:nvGrpSpPr>
        <p:grpSpPr>
          <a:xfrm>
            <a:off x="1151620" y="2384884"/>
            <a:ext cx="6940550" cy="701675"/>
            <a:chOff x="1151620" y="2384884"/>
            <a:chExt cx="6940550" cy="701675"/>
          </a:xfrm>
        </p:grpSpPr>
        <p:grpSp>
          <p:nvGrpSpPr>
            <p:cNvPr id="21" name="组合 20"/>
            <p:cNvGrpSpPr/>
            <p:nvPr/>
          </p:nvGrpSpPr>
          <p:grpSpPr>
            <a:xfrm>
              <a:off x="1236042" y="2438400"/>
              <a:ext cx="6705600" cy="609600"/>
              <a:chOff x="1236042" y="2438400"/>
              <a:chExt cx="6705600" cy="609600"/>
            </a:xfrm>
          </p:grpSpPr>
          <p:sp>
            <p:nvSpPr>
              <p:cNvPr id="23" name="Rectangle 17"/>
              <p:cNvSpPr>
                <a:spLocks noChangeArrowheads="1"/>
              </p:cNvSpPr>
              <p:nvPr/>
            </p:nvSpPr>
            <p:spPr bwMode="auto">
              <a:xfrm>
                <a:off x="1236042" y="2438400"/>
                <a:ext cx="6705600" cy="609600"/>
              </a:xfrm>
              <a:prstGeom prst="rect">
                <a:avLst/>
              </a:prstGeom>
              <a:noFill/>
              <a:ln w="9525">
                <a:solidFill>
                  <a:srgbClr val="FF6600"/>
                </a:solidFill>
                <a:miter lim="800000"/>
                <a:headEnd/>
                <a:tailEnd/>
              </a:ln>
              <a:effectLst/>
            </p:spPr>
            <p:txBody>
              <a:bodyPr wrap="none" anchor="ctr"/>
              <a:lstStyle/>
              <a:p>
                <a:endParaRPr lang="zh-CN" altLang="en-US"/>
              </a:p>
            </p:txBody>
          </p:sp>
          <p:sp>
            <p:nvSpPr>
              <p:cNvPr id="24" name="Line 18"/>
              <p:cNvSpPr>
                <a:spLocks noChangeShapeType="1"/>
              </p:cNvSpPr>
              <p:nvPr/>
            </p:nvSpPr>
            <p:spPr bwMode="auto">
              <a:xfrm>
                <a:off x="1845642" y="2438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25" name="Line 19"/>
              <p:cNvSpPr>
                <a:spLocks noChangeShapeType="1"/>
              </p:cNvSpPr>
              <p:nvPr/>
            </p:nvSpPr>
            <p:spPr bwMode="auto">
              <a:xfrm>
                <a:off x="2455242" y="2438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26" name="Line 20"/>
              <p:cNvSpPr>
                <a:spLocks noChangeShapeType="1"/>
              </p:cNvSpPr>
              <p:nvPr/>
            </p:nvSpPr>
            <p:spPr bwMode="auto">
              <a:xfrm>
                <a:off x="3064842" y="2438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27" name="Line 21"/>
              <p:cNvSpPr>
                <a:spLocks noChangeShapeType="1"/>
              </p:cNvSpPr>
              <p:nvPr/>
            </p:nvSpPr>
            <p:spPr bwMode="auto">
              <a:xfrm>
                <a:off x="3674442" y="2438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28" name="Line 22"/>
              <p:cNvSpPr>
                <a:spLocks noChangeShapeType="1"/>
              </p:cNvSpPr>
              <p:nvPr/>
            </p:nvSpPr>
            <p:spPr bwMode="auto">
              <a:xfrm>
                <a:off x="4284042" y="2438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29" name="Line 23"/>
              <p:cNvSpPr>
                <a:spLocks noChangeShapeType="1"/>
              </p:cNvSpPr>
              <p:nvPr/>
            </p:nvSpPr>
            <p:spPr bwMode="auto">
              <a:xfrm>
                <a:off x="4893642" y="2438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30" name="Line 24"/>
              <p:cNvSpPr>
                <a:spLocks noChangeShapeType="1"/>
              </p:cNvSpPr>
              <p:nvPr/>
            </p:nvSpPr>
            <p:spPr bwMode="auto">
              <a:xfrm>
                <a:off x="5503242" y="2438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31" name="Line 25"/>
              <p:cNvSpPr>
                <a:spLocks noChangeShapeType="1"/>
              </p:cNvSpPr>
              <p:nvPr/>
            </p:nvSpPr>
            <p:spPr bwMode="auto">
              <a:xfrm>
                <a:off x="6112842" y="2438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32" name="Line 26"/>
              <p:cNvSpPr>
                <a:spLocks noChangeShapeType="1"/>
              </p:cNvSpPr>
              <p:nvPr/>
            </p:nvSpPr>
            <p:spPr bwMode="auto">
              <a:xfrm>
                <a:off x="6722442" y="2438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33" name="Line 27"/>
              <p:cNvSpPr>
                <a:spLocks noChangeShapeType="1"/>
              </p:cNvSpPr>
              <p:nvPr/>
            </p:nvSpPr>
            <p:spPr bwMode="auto">
              <a:xfrm>
                <a:off x="7332042" y="2438400"/>
                <a:ext cx="0" cy="609600"/>
              </a:xfrm>
              <a:prstGeom prst="line">
                <a:avLst/>
              </a:prstGeom>
              <a:noFill/>
              <a:ln w="9525">
                <a:solidFill>
                  <a:srgbClr val="FF6600"/>
                </a:solidFill>
                <a:round/>
                <a:headEnd/>
                <a:tailEnd/>
              </a:ln>
              <a:effectLst/>
            </p:spPr>
            <p:txBody>
              <a:bodyPr wrap="none" anchor="ctr"/>
              <a:lstStyle/>
              <a:p>
                <a:endParaRPr lang="zh-CN" altLang="en-US"/>
              </a:p>
            </p:txBody>
          </p:sp>
        </p:grpSp>
        <p:sp>
          <p:nvSpPr>
            <p:cNvPr id="22" name="Text Box 53"/>
            <p:cNvSpPr txBox="1">
              <a:spLocks noChangeArrowheads="1"/>
            </p:cNvSpPr>
            <p:nvPr/>
          </p:nvSpPr>
          <p:spPr bwMode="auto">
            <a:xfrm>
              <a:off x="1151620" y="2384884"/>
              <a:ext cx="6940550" cy="701675"/>
            </a:xfrm>
            <a:prstGeom prst="rect">
              <a:avLst/>
            </a:prstGeom>
            <a:noFill/>
            <a:ln w="9525">
              <a:noFill/>
              <a:miter lim="800000"/>
              <a:headEnd/>
              <a:tailEnd/>
            </a:ln>
            <a:effectLst/>
          </p:spPr>
          <p:txBody>
            <a:bodyPr wrap="none">
              <a:spAutoFit/>
            </a:bodyPr>
            <a:lstStyle/>
            <a:p>
              <a:pPr algn="l"/>
              <a:r>
                <a:rPr lang="en-US" altLang="zh-CN" sz="3600" dirty="0">
                  <a:solidFill>
                    <a:srgbClr val="0000FF"/>
                  </a:solidFill>
                </a:rPr>
                <a:t>11  </a:t>
              </a:r>
              <a:r>
                <a:rPr lang="en-US" altLang="zh-CN" sz="3600" dirty="0">
                  <a:solidFill>
                    <a:srgbClr val="FF6600"/>
                  </a:solidFill>
                </a:rPr>
                <a:t>23</a:t>
              </a:r>
              <a:r>
                <a:rPr lang="en-US" altLang="zh-CN" sz="3600" dirty="0">
                  <a:solidFill>
                    <a:srgbClr val="0000FF"/>
                  </a:solidFill>
                </a:rPr>
                <a:t> </a:t>
              </a:r>
              <a:r>
                <a:rPr lang="en-US" altLang="zh-CN" sz="3600" dirty="0">
                  <a:solidFill>
                    <a:srgbClr val="840C26"/>
                  </a:solidFill>
                </a:rPr>
                <a:t>12</a:t>
              </a:r>
              <a:r>
                <a:rPr lang="en-US" altLang="zh-CN" sz="3600" dirty="0">
                  <a:solidFill>
                    <a:srgbClr val="0000FF"/>
                  </a:solidFill>
                </a:rPr>
                <a:t> </a:t>
              </a:r>
              <a:r>
                <a:rPr lang="en-US" altLang="zh-CN" sz="3600" dirty="0">
                  <a:solidFill>
                    <a:srgbClr val="FF6600"/>
                  </a:solidFill>
                </a:rPr>
                <a:t> </a:t>
              </a:r>
              <a:r>
                <a:rPr lang="en-US" altLang="zh-CN" sz="3600" dirty="0">
                  <a:solidFill>
                    <a:srgbClr val="FF99FF"/>
                  </a:solidFill>
                </a:rPr>
                <a:t>9 </a:t>
              </a:r>
              <a:r>
                <a:rPr lang="en-US" altLang="zh-CN" sz="3600" dirty="0">
                  <a:solidFill>
                    <a:srgbClr val="0000FF"/>
                  </a:solidFill>
                </a:rPr>
                <a:t>  </a:t>
              </a:r>
              <a:r>
                <a:rPr lang="en-US" altLang="zh-CN" sz="3600" dirty="0">
                  <a:solidFill>
                    <a:schemeClr val="bg2"/>
                  </a:solidFill>
                </a:rPr>
                <a:t>18</a:t>
              </a:r>
              <a:r>
                <a:rPr lang="en-US" altLang="zh-CN" sz="3600" dirty="0">
                  <a:solidFill>
                    <a:srgbClr val="0000FF"/>
                  </a:solidFill>
                </a:rPr>
                <a:t> 16  </a:t>
              </a:r>
              <a:r>
                <a:rPr lang="en-US" altLang="zh-CN" sz="3600" dirty="0">
                  <a:solidFill>
                    <a:srgbClr val="FF6600"/>
                  </a:solidFill>
                </a:rPr>
                <a:t>25</a:t>
              </a:r>
              <a:r>
                <a:rPr lang="en-US" altLang="zh-CN" sz="3600" dirty="0">
                  <a:solidFill>
                    <a:srgbClr val="FF99FF"/>
                  </a:solidFill>
                </a:rPr>
                <a:t> </a:t>
              </a:r>
              <a:r>
                <a:rPr lang="en-US" altLang="zh-CN" sz="3600" dirty="0">
                  <a:solidFill>
                    <a:srgbClr val="840C26"/>
                  </a:solidFill>
                </a:rPr>
                <a:t>36</a:t>
              </a:r>
              <a:r>
                <a:rPr lang="en-US" altLang="zh-CN" sz="3600" dirty="0">
                  <a:solidFill>
                    <a:srgbClr val="0000FF"/>
                  </a:solidFill>
                </a:rPr>
                <a:t> </a:t>
              </a:r>
              <a:r>
                <a:rPr lang="en-US" altLang="zh-CN" sz="3600" dirty="0">
                  <a:solidFill>
                    <a:srgbClr val="FF99FF"/>
                  </a:solidFill>
                </a:rPr>
                <a:t>30</a:t>
              </a:r>
              <a:r>
                <a:rPr lang="en-US" altLang="zh-CN" sz="3600" dirty="0">
                  <a:solidFill>
                    <a:srgbClr val="0000FF"/>
                  </a:solidFill>
                </a:rPr>
                <a:t>  </a:t>
              </a:r>
              <a:r>
                <a:rPr lang="en-US" altLang="zh-CN" sz="3600" dirty="0">
                  <a:solidFill>
                    <a:schemeClr val="bg2"/>
                  </a:solidFill>
                </a:rPr>
                <a:t>47</a:t>
              </a:r>
              <a:r>
                <a:rPr lang="en-US" altLang="zh-CN" sz="3600" dirty="0">
                  <a:solidFill>
                    <a:srgbClr val="0000FF"/>
                  </a:solidFill>
                </a:rPr>
                <a:t> 31</a:t>
              </a:r>
              <a:r>
                <a:rPr lang="en-US" altLang="zh-CN" sz="4000" dirty="0">
                  <a:solidFill>
                    <a:srgbClr val="0000FF"/>
                  </a:solidFill>
                </a:rPr>
                <a:t> </a:t>
              </a:r>
            </a:p>
          </p:txBody>
        </p:sp>
      </p:grpSp>
      <p:sp>
        <p:nvSpPr>
          <p:cNvPr id="34" name="Text Box 54"/>
          <p:cNvSpPr txBox="1">
            <a:spLocks noChangeArrowheads="1"/>
          </p:cNvSpPr>
          <p:nvPr/>
        </p:nvSpPr>
        <p:spPr bwMode="auto">
          <a:xfrm>
            <a:off x="533400" y="3450642"/>
            <a:ext cx="6299200" cy="641350"/>
          </a:xfrm>
          <a:prstGeom prst="rect">
            <a:avLst/>
          </a:prstGeom>
          <a:noFill/>
          <a:ln w="9525">
            <a:noFill/>
            <a:miter lim="800000"/>
            <a:headEnd/>
            <a:tailEnd/>
          </a:ln>
          <a:effectLst/>
        </p:spPr>
        <p:txBody>
          <a:bodyPr wrap="none">
            <a:spAutoFit/>
          </a:bodyPr>
          <a:lstStyle/>
          <a:p>
            <a:pPr algn="l"/>
            <a:r>
              <a:rPr lang="zh-CN" altLang="en-US" sz="3600" dirty="0">
                <a:solidFill>
                  <a:srgbClr val="005042"/>
                </a:solidFill>
                <a:ea typeface="隶书" pitchFamily="49" charset="-122"/>
              </a:rPr>
              <a:t>第二趟希尔排序，设增量 </a:t>
            </a:r>
            <a:r>
              <a:rPr lang="en-US" altLang="zh-CN" sz="3600" b="1" dirty="0">
                <a:solidFill>
                  <a:srgbClr val="A50021"/>
                </a:solidFill>
                <a:ea typeface="楷体_GB2312" pitchFamily="49" charset="-122"/>
              </a:rPr>
              <a:t>d = 3</a:t>
            </a:r>
            <a:endParaRPr lang="en-US" altLang="zh-CN" sz="4000" b="1" dirty="0">
              <a:solidFill>
                <a:srgbClr val="A50021"/>
              </a:solidFill>
              <a:ea typeface="楷体_GB2312" pitchFamily="49" charset="-122"/>
            </a:endParaRPr>
          </a:p>
        </p:txBody>
      </p:sp>
      <p:grpSp>
        <p:nvGrpSpPr>
          <p:cNvPr id="35" name="组合 34"/>
          <p:cNvGrpSpPr/>
          <p:nvPr/>
        </p:nvGrpSpPr>
        <p:grpSpPr>
          <a:xfrm>
            <a:off x="1295400" y="4239493"/>
            <a:ext cx="6705600" cy="641350"/>
            <a:chOff x="1295400" y="4113076"/>
            <a:chExt cx="6705600" cy="641350"/>
          </a:xfrm>
        </p:grpSpPr>
        <p:grpSp>
          <p:nvGrpSpPr>
            <p:cNvPr id="36" name="组合 35"/>
            <p:cNvGrpSpPr/>
            <p:nvPr/>
          </p:nvGrpSpPr>
          <p:grpSpPr>
            <a:xfrm>
              <a:off x="1295400" y="4114800"/>
              <a:ext cx="6705600" cy="609600"/>
              <a:chOff x="1295400" y="4114800"/>
              <a:chExt cx="6705600" cy="609600"/>
            </a:xfrm>
          </p:grpSpPr>
          <p:sp>
            <p:nvSpPr>
              <p:cNvPr id="38" name="Rectangle 28"/>
              <p:cNvSpPr>
                <a:spLocks noChangeArrowheads="1"/>
              </p:cNvSpPr>
              <p:nvPr/>
            </p:nvSpPr>
            <p:spPr bwMode="auto">
              <a:xfrm>
                <a:off x="1295400" y="4114800"/>
                <a:ext cx="6705600" cy="609600"/>
              </a:xfrm>
              <a:prstGeom prst="rect">
                <a:avLst/>
              </a:prstGeom>
              <a:noFill/>
              <a:ln w="9525">
                <a:solidFill>
                  <a:srgbClr val="FF6600"/>
                </a:solidFill>
                <a:miter lim="800000"/>
                <a:headEnd/>
                <a:tailEnd/>
              </a:ln>
              <a:effectLst/>
            </p:spPr>
            <p:txBody>
              <a:bodyPr wrap="none" anchor="ctr"/>
              <a:lstStyle/>
              <a:p>
                <a:endParaRPr lang="zh-CN" altLang="en-US"/>
              </a:p>
            </p:txBody>
          </p:sp>
          <p:sp>
            <p:nvSpPr>
              <p:cNvPr id="39" name="Line 29"/>
              <p:cNvSpPr>
                <a:spLocks noChangeShapeType="1"/>
              </p:cNvSpPr>
              <p:nvPr/>
            </p:nvSpPr>
            <p:spPr bwMode="auto">
              <a:xfrm>
                <a:off x="1905000" y="41148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40" name="Line 30"/>
              <p:cNvSpPr>
                <a:spLocks noChangeShapeType="1"/>
              </p:cNvSpPr>
              <p:nvPr/>
            </p:nvSpPr>
            <p:spPr bwMode="auto">
              <a:xfrm>
                <a:off x="2514600" y="41148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41" name="Line 31"/>
              <p:cNvSpPr>
                <a:spLocks noChangeShapeType="1"/>
              </p:cNvSpPr>
              <p:nvPr/>
            </p:nvSpPr>
            <p:spPr bwMode="auto">
              <a:xfrm>
                <a:off x="3124200" y="41148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42" name="Line 32"/>
              <p:cNvSpPr>
                <a:spLocks noChangeShapeType="1"/>
              </p:cNvSpPr>
              <p:nvPr/>
            </p:nvSpPr>
            <p:spPr bwMode="auto">
              <a:xfrm>
                <a:off x="3733800" y="41148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43" name="Line 33"/>
              <p:cNvSpPr>
                <a:spLocks noChangeShapeType="1"/>
              </p:cNvSpPr>
              <p:nvPr/>
            </p:nvSpPr>
            <p:spPr bwMode="auto">
              <a:xfrm>
                <a:off x="4343400" y="41148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44" name="Line 34"/>
              <p:cNvSpPr>
                <a:spLocks noChangeShapeType="1"/>
              </p:cNvSpPr>
              <p:nvPr/>
            </p:nvSpPr>
            <p:spPr bwMode="auto">
              <a:xfrm>
                <a:off x="4953000" y="41148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45" name="Line 35"/>
              <p:cNvSpPr>
                <a:spLocks noChangeShapeType="1"/>
              </p:cNvSpPr>
              <p:nvPr/>
            </p:nvSpPr>
            <p:spPr bwMode="auto">
              <a:xfrm>
                <a:off x="5562600" y="41148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46" name="Line 36"/>
              <p:cNvSpPr>
                <a:spLocks noChangeShapeType="1"/>
              </p:cNvSpPr>
              <p:nvPr/>
            </p:nvSpPr>
            <p:spPr bwMode="auto">
              <a:xfrm>
                <a:off x="6172200" y="41148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47" name="Line 37"/>
              <p:cNvSpPr>
                <a:spLocks noChangeShapeType="1"/>
              </p:cNvSpPr>
              <p:nvPr/>
            </p:nvSpPr>
            <p:spPr bwMode="auto">
              <a:xfrm>
                <a:off x="6781800" y="41148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48" name="Line 38"/>
              <p:cNvSpPr>
                <a:spLocks noChangeShapeType="1"/>
              </p:cNvSpPr>
              <p:nvPr/>
            </p:nvSpPr>
            <p:spPr bwMode="auto">
              <a:xfrm>
                <a:off x="7391400" y="4114800"/>
                <a:ext cx="0" cy="609600"/>
              </a:xfrm>
              <a:prstGeom prst="line">
                <a:avLst/>
              </a:prstGeom>
              <a:noFill/>
              <a:ln w="9525">
                <a:solidFill>
                  <a:srgbClr val="FF6600"/>
                </a:solidFill>
                <a:round/>
                <a:headEnd/>
                <a:tailEnd/>
              </a:ln>
              <a:effectLst/>
            </p:spPr>
            <p:txBody>
              <a:bodyPr wrap="none" anchor="ctr"/>
              <a:lstStyle/>
              <a:p>
                <a:endParaRPr lang="zh-CN" altLang="en-US"/>
              </a:p>
            </p:txBody>
          </p:sp>
        </p:grpSp>
        <p:sp>
          <p:nvSpPr>
            <p:cNvPr id="37" name="Text Box 55"/>
            <p:cNvSpPr txBox="1">
              <a:spLocks noChangeArrowheads="1"/>
            </p:cNvSpPr>
            <p:nvPr/>
          </p:nvSpPr>
          <p:spPr bwMode="auto">
            <a:xfrm>
              <a:off x="1407430" y="4113076"/>
              <a:ext cx="6584950" cy="641350"/>
            </a:xfrm>
            <a:prstGeom prst="rect">
              <a:avLst/>
            </a:prstGeom>
            <a:noFill/>
            <a:ln w="9525">
              <a:noFill/>
              <a:miter lim="800000"/>
              <a:headEnd/>
              <a:tailEnd/>
            </a:ln>
            <a:effectLst/>
          </p:spPr>
          <p:txBody>
            <a:bodyPr wrap="none">
              <a:spAutoFit/>
            </a:bodyPr>
            <a:lstStyle/>
            <a:p>
              <a:pPr algn="l"/>
              <a:r>
                <a:rPr lang="en-US" altLang="zh-CN" sz="3600" dirty="0">
                  <a:solidFill>
                    <a:srgbClr val="0000FF"/>
                  </a:solidFill>
                </a:rPr>
                <a:t>9  </a:t>
              </a:r>
              <a:r>
                <a:rPr lang="en-US" altLang="zh-CN" sz="3600" dirty="0">
                  <a:solidFill>
                    <a:srgbClr val="FF6600"/>
                  </a:solidFill>
                </a:rPr>
                <a:t>18</a:t>
              </a:r>
              <a:r>
                <a:rPr lang="en-US" altLang="zh-CN" sz="3600" dirty="0">
                  <a:solidFill>
                    <a:srgbClr val="0000FF"/>
                  </a:solidFill>
                </a:rPr>
                <a:t>  </a:t>
              </a:r>
              <a:r>
                <a:rPr lang="en-US" altLang="zh-CN" sz="3600" dirty="0">
                  <a:solidFill>
                    <a:srgbClr val="840C26"/>
                  </a:solidFill>
                </a:rPr>
                <a:t>12</a:t>
              </a:r>
              <a:r>
                <a:rPr lang="en-US" altLang="zh-CN" sz="3600" dirty="0">
                  <a:solidFill>
                    <a:srgbClr val="0000FF"/>
                  </a:solidFill>
                </a:rPr>
                <a:t>  11 </a:t>
              </a:r>
              <a:r>
                <a:rPr lang="en-US" altLang="zh-CN" sz="3600" dirty="0">
                  <a:solidFill>
                    <a:srgbClr val="FF6600"/>
                  </a:solidFill>
                </a:rPr>
                <a:t>23</a:t>
              </a:r>
              <a:r>
                <a:rPr lang="en-US" altLang="zh-CN" sz="3600" dirty="0">
                  <a:solidFill>
                    <a:srgbClr val="0000FF"/>
                  </a:solidFill>
                </a:rPr>
                <a:t> </a:t>
              </a:r>
              <a:r>
                <a:rPr lang="en-US" altLang="zh-CN" sz="3600" dirty="0">
                  <a:solidFill>
                    <a:srgbClr val="840C26"/>
                  </a:solidFill>
                </a:rPr>
                <a:t>16</a:t>
              </a:r>
              <a:r>
                <a:rPr lang="en-US" altLang="zh-CN" sz="3600" dirty="0">
                  <a:solidFill>
                    <a:srgbClr val="0000FF"/>
                  </a:solidFill>
                </a:rPr>
                <a:t> 25  </a:t>
              </a:r>
              <a:r>
                <a:rPr lang="en-US" altLang="zh-CN" sz="3600" dirty="0">
                  <a:solidFill>
                    <a:srgbClr val="FF6600"/>
                  </a:solidFill>
                </a:rPr>
                <a:t>31</a:t>
              </a:r>
              <a:r>
                <a:rPr lang="en-US" altLang="zh-CN" sz="3600" dirty="0">
                  <a:solidFill>
                    <a:srgbClr val="0000FF"/>
                  </a:solidFill>
                </a:rPr>
                <a:t> </a:t>
              </a:r>
              <a:r>
                <a:rPr lang="en-US" altLang="zh-CN" sz="3600" dirty="0">
                  <a:solidFill>
                    <a:srgbClr val="840C26"/>
                  </a:solidFill>
                </a:rPr>
                <a:t>30</a:t>
              </a:r>
              <a:r>
                <a:rPr lang="en-US" altLang="zh-CN" sz="3600" dirty="0">
                  <a:solidFill>
                    <a:srgbClr val="0000FF"/>
                  </a:solidFill>
                </a:rPr>
                <a:t> 47 </a:t>
              </a:r>
              <a:r>
                <a:rPr lang="en-US" altLang="zh-CN" sz="3600" dirty="0">
                  <a:solidFill>
                    <a:srgbClr val="FF6600"/>
                  </a:solidFill>
                </a:rPr>
                <a:t>36</a:t>
              </a:r>
              <a:endParaRPr lang="en-US" altLang="zh-CN" sz="4000" dirty="0">
                <a:solidFill>
                  <a:srgbClr val="0000FF"/>
                </a:solidFill>
              </a:endParaRPr>
            </a:p>
          </p:txBody>
        </p:sp>
      </p:grpSp>
      <p:sp>
        <p:nvSpPr>
          <p:cNvPr id="49" name="Text Box 56"/>
          <p:cNvSpPr txBox="1">
            <a:spLocks noChangeArrowheads="1"/>
          </p:cNvSpPr>
          <p:nvPr/>
        </p:nvSpPr>
        <p:spPr bwMode="auto">
          <a:xfrm>
            <a:off x="575556" y="5103589"/>
            <a:ext cx="6299200" cy="641350"/>
          </a:xfrm>
          <a:prstGeom prst="rect">
            <a:avLst/>
          </a:prstGeom>
          <a:noFill/>
          <a:ln w="9525">
            <a:noFill/>
            <a:miter lim="800000"/>
            <a:headEnd/>
            <a:tailEnd/>
          </a:ln>
          <a:effectLst/>
        </p:spPr>
        <p:txBody>
          <a:bodyPr wrap="none">
            <a:spAutoFit/>
          </a:bodyPr>
          <a:lstStyle/>
          <a:p>
            <a:pPr algn="l"/>
            <a:r>
              <a:rPr lang="zh-CN" altLang="en-US" sz="3600">
                <a:solidFill>
                  <a:srgbClr val="005042"/>
                </a:solidFill>
                <a:ea typeface="隶书" pitchFamily="49" charset="-122"/>
              </a:rPr>
              <a:t>第三趟希尔排序，设增量 </a:t>
            </a:r>
            <a:r>
              <a:rPr lang="en-US" altLang="zh-CN" sz="3600" b="1">
                <a:solidFill>
                  <a:srgbClr val="A50021"/>
                </a:solidFill>
                <a:ea typeface="楷体_GB2312" pitchFamily="49" charset="-122"/>
              </a:rPr>
              <a:t>d = 1</a:t>
            </a:r>
            <a:endParaRPr lang="en-US" altLang="zh-CN" sz="4000" b="1">
              <a:solidFill>
                <a:srgbClr val="A50021"/>
              </a:solidFill>
              <a:ea typeface="楷体_GB2312" pitchFamily="49" charset="-122"/>
            </a:endParaRPr>
          </a:p>
        </p:txBody>
      </p:sp>
      <p:grpSp>
        <p:nvGrpSpPr>
          <p:cNvPr id="50" name="组合 49"/>
          <p:cNvGrpSpPr/>
          <p:nvPr/>
        </p:nvGrpSpPr>
        <p:grpSpPr>
          <a:xfrm>
            <a:off x="1187624" y="5931681"/>
            <a:ext cx="6940550" cy="701675"/>
            <a:chOff x="1187624" y="5805264"/>
            <a:chExt cx="6940550" cy="701675"/>
          </a:xfrm>
        </p:grpSpPr>
        <p:grpSp>
          <p:nvGrpSpPr>
            <p:cNvPr id="51" name="组合 50"/>
            <p:cNvGrpSpPr/>
            <p:nvPr/>
          </p:nvGrpSpPr>
          <p:grpSpPr>
            <a:xfrm>
              <a:off x="1295400" y="5867400"/>
              <a:ext cx="6705600" cy="609600"/>
              <a:chOff x="1295400" y="5867400"/>
              <a:chExt cx="6705600" cy="609600"/>
            </a:xfrm>
          </p:grpSpPr>
          <p:sp>
            <p:nvSpPr>
              <p:cNvPr id="53" name="Rectangle 39"/>
              <p:cNvSpPr>
                <a:spLocks noChangeArrowheads="1"/>
              </p:cNvSpPr>
              <p:nvPr/>
            </p:nvSpPr>
            <p:spPr bwMode="auto">
              <a:xfrm>
                <a:off x="1295400" y="5867400"/>
                <a:ext cx="6705600" cy="609600"/>
              </a:xfrm>
              <a:prstGeom prst="rect">
                <a:avLst/>
              </a:prstGeom>
              <a:noFill/>
              <a:ln w="9525">
                <a:solidFill>
                  <a:srgbClr val="FF6600"/>
                </a:solidFill>
                <a:miter lim="800000"/>
                <a:headEnd/>
                <a:tailEnd/>
              </a:ln>
              <a:effectLst/>
            </p:spPr>
            <p:txBody>
              <a:bodyPr wrap="none" anchor="ctr"/>
              <a:lstStyle/>
              <a:p>
                <a:endParaRPr lang="zh-CN" altLang="en-US"/>
              </a:p>
            </p:txBody>
          </p:sp>
          <p:sp>
            <p:nvSpPr>
              <p:cNvPr id="54" name="Line 40"/>
              <p:cNvSpPr>
                <a:spLocks noChangeShapeType="1"/>
              </p:cNvSpPr>
              <p:nvPr/>
            </p:nvSpPr>
            <p:spPr bwMode="auto">
              <a:xfrm>
                <a:off x="1905000" y="5867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55" name="Line 41"/>
              <p:cNvSpPr>
                <a:spLocks noChangeShapeType="1"/>
              </p:cNvSpPr>
              <p:nvPr/>
            </p:nvSpPr>
            <p:spPr bwMode="auto">
              <a:xfrm>
                <a:off x="2514600" y="5867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56" name="Line 42"/>
              <p:cNvSpPr>
                <a:spLocks noChangeShapeType="1"/>
              </p:cNvSpPr>
              <p:nvPr/>
            </p:nvSpPr>
            <p:spPr bwMode="auto">
              <a:xfrm>
                <a:off x="3124200" y="5867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57" name="Line 43"/>
              <p:cNvSpPr>
                <a:spLocks noChangeShapeType="1"/>
              </p:cNvSpPr>
              <p:nvPr/>
            </p:nvSpPr>
            <p:spPr bwMode="auto">
              <a:xfrm>
                <a:off x="3733800" y="5867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58" name="Line 44"/>
              <p:cNvSpPr>
                <a:spLocks noChangeShapeType="1"/>
              </p:cNvSpPr>
              <p:nvPr/>
            </p:nvSpPr>
            <p:spPr bwMode="auto">
              <a:xfrm>
                <a:off x="4343400" y="5867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59" name="Line 45"/>
              <p:cNvSpPr>
                <a:spLocks noChangeShapeType="1"/>
              </p:cNvSpPr>
              <p:nvPr/>
            </p:nvSpPr>
            <p:spPr bwMode="auto">
              <a:xfrm>
                <a:off x="4953000" y="5867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60" name="Line 46"/>
              <p:cNvSpPr>
                <a:spLocks noChangeShapeType="1"/>
              </p:cNvSpPr>
              <p:nvPr/>
            </p:nvSpPr>
            <p:spPr bwMode="auto">
              <a:xfrm>
                <a:off x="5562600" y="5867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61" name="Line 47"/>
              <p:cNvSpPr>
                <a:spLocks noChangeShapeType="1"/>
              </p:cNvSpPr>
              <p:nvPr/>
            </p:nvSpPr>
            <p:spPr bwMode="auto">
              <a:xfrm>
                <a:off x="6172200" y="5867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62" name="Line 48"/>
              <p:cNvSpPr>
                <a:spLocks noChangeShapeType="1"/>
              </p:cNvSpPr>
              <p:nvPr/>
            </p:nvSpPr>
            <p:spPr bwMode="auto">
              <a:xfrm>
                <a:off x="6781800" y="5867400"/>
                <a:ext cx="0" cy="609600"/>
              </a:xfrm>
              <a:prstGeom prst="line">
                <a:avLst/>
              </a:prstGeom>
              <a:noFill/>
              <a:ln w="9525">
                <a:solidFill>
                  <a:srgbClr val="FF6600"/>
                </a:solidFill>
                <a:round/>
                <a:headEnd/>
                <a:tailEnd/>
              </a:ln>
              <a:effectLst/>
            </p:spPr>
            <p:txBody>
              <a:bodyPr wrap="none" anchor="ctr"/>
              <a:lstStyle/>
              <a:p>
                <a:endParaRPr lang="zh-CN" altLang="en-US"/>
              </a:p>
            </p:txBody>
          </p:sp>
          <p:sp>
            <p:nvSpPr>
              <p:cNvPr id="63" name="Line 49"/>
              <p:cNvSpPr>
                <a:spLocks noChangeShapeType="1"/>
              </p:cNvSpPr>
              <p:nvPr/>
            </p:nvSpPr>
            <p:spPr bwMode="auto">
              <a:xfrm>
                <a:off x="7391400" y="5867400"/>
                <a:ext cx="0" cy="609600"/>
              </a:xfrm>
              <a:prstGeom prst="line">
                <a:avLst/>
              </a:prstGeom>
              <a:noFill/>
              <a:ln w="9525">
                <a:solidFill>
                  <a:srgbClr val="FF6600"/>
                </a:solidFill>
                <a:round/>
                <a:headEnd/>
                <a:tailEnd/>
              </a:ln>
              <a:effectLst/>
            </p:spPr>
            <p:txBody>
              <a:bodyPr wrap="none" anchor="ctr"/>
              <a:lstStyle/>
              <a:p>
                <a:endParaRPr lang="zh-CN" altLang="en-US"/>
              </a:p>
            </p:txBody>
          </p:sp>
        </p:grpSp>
        <p:sp>
          <p:nvSpPr>
            <p:cNvPr id="52" name="Text Box 57"/>
            <p:cNvSpPr txBox="1">
              <a:spLocks noChangeArrowheads="1"/>
            </p:cNvSpPr>
            <p:nvPr/>
          </p:nvSpPr>
          <p:spPr bwMode="auto">
            <a:xfrm>
              <a:off x="1187624" y="5805264"/>
              <a:ext cx="6940550" cy="701675"/>
            </a:xfrm>
            <a:prstGeom prst="rect">
              <a:avLst/>
            </a:prstGeom>
            <a:noFill/>
            <a:ln w="9525">
              <a:noFill/>
              <a:miter lim="800000"/>
              <a:headEnd/>
              <a:tailEnd/>
            </a:ln>
            <a:effectLst/>
          </p:spPr>
          <p:txBody>
            <a:bodyPr wrap="none">
              <a:spAutoFit/>
            </a:bodyPr>
            <a:lstStyle/>
            <a:p>
              <a:pPr algn="l"/>
              <a:r>
                <a:rPr lang="en-US" altLang="zh-CN" sz="4000" dirty="0">
                  <a:solidFill>
                    <a:srgbClr val="0000FF"/>
                  </a:solidFill>
                </a:rPr>
                <a:t> </a:t>
              </a:r>
              <a:r>
                <a:rPr lang="en-US" altLang="zh-CN" sz="3600" dirty="0">
                  <a:solidFill>
                    <a:srgbClr val="0000FF"/>
                  </a:solidFill>
                </a:rPr>
                <a:t>9   11 12 16  18 23  25 30 31 36  47 </a:t>
              </a:r>
            </a:p>
          </p:txBody>
        </p:sp>
      </p:grpSp>
      <p:grpSp>
        <p:nvGrpSpPr>
          <p:cNvPr id="64" name="组合 63"/>
          <p:cNvGrpSpPr/>
          <p:nvPr/>
        </p:nvGrpSpPr>
        <p:grpSpPr>
          <a:xfrm>
            <a:off x="3023828" y="0"/>
            <a:ext cx="3240360" cy="3032956"/>
            <a:chOff x="3023828" y="0"/>
            <a:chExt cx="3240360" cy="3032956"/>
          </a:xfrm>
        </p:grpSpPr>
        <p:sp>
          <p:nvSpPr>
            <p:cNvPr id="65" name="左中括号 64"/>
            <p:cNvSpPr/>
            <p:nvPr/>
          </p:nvSpPr>
          <p:spPr bwMode="auto">
            <a:xfrm>
              <a:off x="3023828" y="0"/>
              <a:ext cx="180020" cy="3032956"/>
            </a:xfrm>
            <a:prstGeom prst="leftBracket">
              <a:avLst/>
            </a:prstGeom>
            <a:noFill/>
            <a:ln w="9525" cap="flat" cmpd="sng" algn="ctr">
              <a:solidFill>
                <a:srgbClr val="0070C0"/>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66" name="左中括号 65"/>
            <p:cNvSpPr/>
            <p:nvPr/>
          </p:nvSpPr>
          <p:spPr bwMode="auto">
            <a:xfrm>
              <a:off x="6084168" y="0"/>
              <a:ext cx="180020" cy="3032956"/>
            </a:xfrm>
            <a:prstGeom prst="leftBracket">
              <a:avLst/>
            </a:prstGeom>
            <a:noFill/>
            <a:ln w="9525" cap="flat" cmpd="sng" algn="ctr">
              <a:solidFill>
                <a:srgbClr val="0070C0"/>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grpSp>
      <p:sp>
        <p:nvSpPr>
          <p:cNvPr id="67" name="左中括号 66"/>
          <p:cNvSpPr/>
          <p:nvPr/>
        </p:nvSpPr>
        <p:spPr bwMode="auto">
          <a:xfrm>
            <a:off x="3455876" y="0"/>
            <a:ext cx="396044" cy="3032956"/>
          </a:xfrm>
          <a:prstGeom prst="leftBracket">
            <a:avLst/>
          </a:prstGeom>
          <a:noFill/>
          <a:ln w="9525" cap="flat" cmpd="sng" algn="ctr">
            <a:solidFill>
              <a:schemeClr val="tx2">
                <a:lumMod val="40000"/>
                <a:lumOff val="60000"/>
              </a:schemeClr>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68" name="左中括号 67"/>
          <p:cNvSpPr/>
          <p:nvPr/>
        </p:nvSpPr>
        <p:spPr bwMode="auto">
          <a:xfrm>
            <a:off x="4139952" y="-756084"/>
            <a:ext cx="396044" cy="3032956"/>
          </a:xfrm>
          <a:prstGeom prst="leftBracket">
            <a:avLst/>
          </a:prstGeom>
          <a:noFill/>
          <a:ln w="9525" cap="flat" cmpd="sng" algn="ctr">
            <a:solidFill>
              <a:schemeClr val="tx2">
                <a:lumMod val="75000"/>
              </a:schemeClr>
            </a:solidFill>
            <a:prstDash val="solid"/>
            <a:round/>
            <a:headEnd type="none" w="med" len="med"/>
            <a:tailEnd type="none" w="med" len="med"/>
          </a:ln>
          <a:effectLst/>
          <a:scene3d>
            <a:camera prst="orthographicFront">
              <a:rot lat="0" lon="0" rev="16200000"/>
            </a:camera>
            <a:lightRig rig="threePt" dir="t"/>
          </a:scene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grpSp>
        <p:nvGrpSpPr>
          <p:cNvPr id="69" name="组合 68"/>
          <p:cNvGrpSpPr/>
          <p:nvPr/>
        </p:nvGrpSpPr>
        <p:grpSpPr>
          <a:xfrm>
            <a:off x="2375756" y="2168860"/>
            <a:ext cx="3888432" cy="1944216"/>
            <a:chOff x="2375756" y="2168860"/>
            <a:chExt cx="3888432" cy="1944216"/>
          </a:xfrm>
        </p:grpSpPr>
        <p:sp>
          <p:nvSpPr>
            <p:cNvPr id="70" name="左中括号 69"/>
            <p:cNvSpPr/>
            <p:nvPr/>
          </p:nvSpPr>
          <p:spPr bwMode="auto">
            <a:xfrm>
              <a:off x="2375756" y="2168860"/>
              <a:ext cx="108012" cy="1944216"/>
            </a:xfrm>
            <a:prstGeom prst="leftBracket">
              <a:avLst/>
            </a:prstGeom>
            <a:noFill/>
            <a:ln w="9525" cap="flat" cmpd="sng" algn="ctr">
              <a:solidFill>
                <a:schemeClr val="tx1"/>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71" name="左中括号 70"/>
            <p:cNvSpPr/>
            <p:nvPr/>
          </p:nvSpPr>
          <p:spPr bwMode="auto">
            <a:xfrm>
              <a:off x="4319972" y="2168860"/>
              <a:ext cx="108012" cy="1944216"/>
            </a:xfrm>
            <a:prstGeom prst="leftBracket">
              <a:avLst/>
            </a:prstGeom>
            <a:noFill/>
            <a:ln w="9525" cap="flat" cmpd="sng" algn="ctr">
              <a:solidFill>
                <a:schemeClr val="tx1"/>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72" name="左中括号 71"/>
            <p:cNvSpPr/>
            <p:nvPr/>
          </p:nvSpPr>
          <p:spPr bwMode="auto">
            <a:xfrm>
              <a:off x="6120172" y="2276872"/>
              <a:ext cx="144016" cy="1692188"/>
            </a:xfrm>
            <a:prstGeom prst="leftBracket">
              <a:avLst/>
            </a:prstGeom>
            <a:noFill/>
            <a:ln w="9525" cap="flat" cmpd="sng" algn="ctr">
              <a:solidFill>
                <a:schemeClr val="tx1"/>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grpSp>
      <p:grpSp>
        <p:nvGrpSpPr>
          <p:cNvPr id="73" name="组合 72"/>
          <p:cNvGrpSpPr/>
          <p:nvPr/>
        </p:nvGrpSpPr>
        <p:grpSpPr>
          <a:xfrm>
            <a:off x="2915816" y="2312876"/>
            <a:ext cx="4032448" cy="1836204"/>
            <a:chOff x="2915816" y="2312876"/>
            <a:chExt cx="4032448" cy="1836204"/>
          </a:xfrm>
        </p:grpSpPr>
        <p:sp>
          <p:nvSpPr>
            <p:cNvPr id="74" name="左中括号 73"/>
            <p:cNvSpPr/>
            <p:nvPr/>
          </p:nvSpPr>
          <p:spPr bwMode="auto">
            <a:xfrm>
              <a:off x="6552220" y="2384884"/>
              <a:ext cx="396044" cy="1656184"/>
            </a:xfrm>
            <a:prstGeom prst="leftBracket">
              <a:avLst/>
            </a:prstGeom>
            <a:noFill/>
            <a:ln w="9525" cap="flat" cmpd="sng" algn="ctr">
              <a:solidFill>
                <a:schemeClr val="tx2">
                  <a:lumMod val="40000"/>
                  <a:lumOff val="60000"/>
                </a:schemeClr>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75" name="左中括号 74"/>
            <p:cNvSpPr/>
            <p:nvPr/>
          </p:nvSpPr>
          <p:spPr bwMode="auto">
            <a:xfrm>
              <a:off x="4788024" y="2312876"/>
              <a:ext cx="396044" cy="1836204"/>
            </a:xfrm>
            <a:prstGeom prst="leftBracket">
              <a:avLst/>
            </a:prstGeom>
            <a:noFill/>
            <a:ln w="9525" cap="flat" cmpd="sng" algn="ctr">
              <a:solidFill>
                <a:schemeClr val="tx2">
                  <a:lumMod val="40000"/>
                  <a:lumOff val="60000"/>
                </a:schemeClr>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76" name="左中括号 75"/>
            <p:cNvSpPr/>
            <p:nvPr/>
          </p:nvSpPr>
          <p:spPr bwMode="auto">
            <a:xfrm>
              <a:off x="2915816" y="2312876"/>
              <a:ext cx="468052" cy="1800200"/>
            </a:xfrm>
            <a:prstGeom prst="leftBracket">
              <a:avLst/>
            </a:prstGeom>
            <a:noFill/>
            <a:ln w="9525" cap="flat" cmpd="sng" algn="ctr">
              <a:solidFill>
                <a:schemeClr val="tx2">
                  <a:lumMod val="40000"/>
                  <a:lumOff val="60000"/>
                </a:schemeClr>
              </a:solidFill>
              <a:prstDash val="solid"/>
              <a:round/>
              <a:headEnd type="none" w="med" len="med"/>
              <a:tailEnd type="none" w="med" len="med"/>
            </a:ln>
            <a:effectLst/>
            <a:scene3d>
              <a:camera prst="orthographicFront">
                <a:rot lat="0" lon="0" rev="5400000"/>
              </a:camera>
              <a:lightRig rig="threePt" dir="t"/>
            </a:scene3d>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grpSp>
    </p:spTree>
    <p:extLst>
      <p:ext uri="{BB962C8B-B14F-4D97-AF65-F5344CB8AC3E}">
        <p14:creationId xmlns:p14="http://schemas.microsoft.com/office/powerpoint/2010/main" val="11925997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blinds(horizontal)">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blinds(horizontal)">
                                      <p:cBhvr>
                                        <p:cTn id="17" dur="500"/>
                                        <p:tgtEl>
                                          <p:spTgt spid="6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8"/>
                                        </p:tgtEl>
                                        <p:attrNameLst>
                                          <p:attrName>style.visibility</p:attrName>
                                        </p:attrNameLst>
                                      </p:cBhvr>
                                      <p:to>
                                        <p:strVal val="visible"/>
                                      </p:to>
                                    </p:set>
                                    <p:animEffect transition="in" filter="blinds(horizontal)">
                                      <p:cBhvr>
                                        <p:cTn id="22" dur="500"/>
                                        <p:tgtEl>
                                          <p:spTgt spid="6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ox(i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9"/>
                                        </p:tgtEl>
                                        <p:attrNameLst>
                                          <p:attrName>style.visibility</p:attrName>
                                        </p:attrNameLst>
                                      </p:cBhvr>
                                      <p:to>
                                        <p:strVal val="visible"/>
                                      </p:to>
                                    </p:set>
                                    <p:animEffect transition="in" filter="blinds(horizontal)">
                                      <p:cBhvr>
                                        <p:cTn id="37" dur="500"/>
                                        <p:tgtEl>
                                          <p:spTgt spid="6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blinds(horizontal)">
                                      <p:cBhvr>
                                        <p:cTn id="42" dur="500"/>
                                        <p:tgtEl>
                                          <p:spTgt spid="73"/>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box(in)">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left)">
                                      <p:cBhvr>
                                        <p:cTn id="52" dur="500"/>
                                        <p:tgtEl>
                                          <p:spTgt spid="49"/>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box(in)">
                                      <p:cBhvr>
                                        <p:cTn id="5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34" grpId="0" autoUpdateAnimBg="0"/>
      <p:bldP spid="49" grpId="0" autoUpdateAnimBg="0"/>
      <p:bldP spid="67" grpId="0" animBg="1"/>
      <p:bldP spid="6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287524" y="476672"/>
            <a:ext cx="7465505" cy="4228850"/>
          </a:xfrm>
          <a:prstGeom prst="rect">
            <a:avLst/>
          </a:prstGeom>
          <a:noFill/>
          <a:ln w="9525">
            <a:noFill/>
            <a:miter lim="800000"/>
            <a:headEnd/>
            <a:tailEnd/>
          </a:ln>
          <a:effectLst/>
        </p:spPr>
        <p:txBody>
          <a:bodyPr wrap="none">
            <a:spAutoFit/>
          </a:bodyPr>
          <a:lstStyle/>
          <a:p>
            <a:pPr algn="l">
              <a:lnSpc>
                <a:spcPct val="120000"/>
              </a:lnSpc>
            </a:pPr>
            <a:r>
              <a:rPr lang="zh-CN" altLang="en-US" sz="2800" b="1" dirty="0" smtClean="0">
                <a:solidFill>
                  <a:schemeClr val="bg2">
                    <a:lumMod val="60000"/>
                    <a:lumOff val="40000"/>
                  </a:schemeClr>
                </a:solidFill>
                <a:effectLst>
                  <a:outerShdw blurRad="38100" dist="38100" dir="2700000" algn="tl">
                    <a:srgbClr val="000000">
                      <a:alpha val="43137"/>
                    </a:srgbClr>
                  </a:outerShdw>
                </a:effectLst>
                <a:latin typeface="Times New Roman" pitchFamily="18" charset="0"/>
                <a:ea typeface="华文楷体" pitchFamily="2" charset="-122"/>
                <a:cs typeface="Times New Roman" pitchFamily="18" charset="0"/>
              </a:rPr>
              <a:t>另一种形式化</a:t>
            </a:r>
            <a:endParaRPr lang="en-US" altLang="zh-CN" sz="2800" b="1" dirty="0" smtClean="0">
              <a:solidFill>
                <a:schemeClr val="bg2">
                  <a:lumMod val="60000"/>
                  <a:lumOff val="40000"/>
                </a:schemeClr>
              </a:solidFill>
              <a:effectLst>
                <a:outerShdw blurRad="38100" dist="38100" dir="2700000" algn="tl">
                  <a:srgbClr val="000000">
                    <a:alpha val="43137"/>
                  </a:srgbClr>
                </a:outerShdw>
              </a:effectLst>
              <a:latin typeface="Times New Roman" pitchFamily="18" charset="0"/>
              <a:ea typeface="华文楷体" pitchFamily="2" charset="-122"/>
              <a:cs typeface="Times New Roman" pitchFamily="18" charset="0"/>
            </a:endParaRPr>
          </a:p>
          <a:p>
            <a:pPr algn="l">
              <a:lnSpc>
                <a:spcPct val="120000"/>
              </a:lnSpc>
            </a:pPr>
            <a:r>
              <a:rPr lang="zh-CN" altLang="en-US" sz="2800" b="1" dirty="0" smtClean="0">
                <a:solidFill>
                  <a:srgbClr val="005042"/>
                </a:solidFill>
                <a:latin typeface="Times New Roman" pitchFamily="18" charset="0"/>
                <a:ea typeface="华文楷体" pitchFamily="2" charset="-122"/>
                <a:cs typeface="Times New Roman" pitchFamily="18" charset="0"/>
              </a:rPr>
              <a:t>希尔排序将 </a:t>
            </a:r>
            <a:r>
              <a:rPr lang="en-US" altLang="zh-CN" sz="2800" b="1" dirty="0">
                <a:solidFill>
                  <a:srgbClr val="005042"/>
                </a:solidFill>
                <a:latin typeface="Times New Roman" pitchFamily="18" charset="0"/>
                <a:ea typeface="华文楷体" pitchFamily="2" charset="-122"/>
                <a:cs typeface="Times New Roman" pitchFamily="18" charset="0"/>
              </a:rPr>
              <a:t>n </a:t>
            </a:r>
            <a:r>
              <a:rPr lang="zh-CN" altLang="en-US" sz="2800" b="1" dirty="0">
                <a:solidFill>
                  <a:srgbClr val="005042"/>
                </a:solidFill>
                <a:latin typeface="Times New Roman" pitchFamily="18" charset="0"/>
                <a:ea typeface="华文楷体" pitchFamily="2" charset="-122"/>
                <a:cs typeface="Times New Roman" pitchFamily="18" charset="0"/>
              </a:rPr>
              <a:t>个</a:t>
            </a:r>
            <a:r>
              <a:rPr lang="zh-CN" altLang="en-US" sz="2800" b="1" dirty="0" smtClean="0">
                <a:solidFill>
                  <a:srgbClr val="005042"/>
                </a:solidFill>
                <a:latin typeface="Times New Roman" pitchFamily="18" charset="0"/>
                <a:ea typeface="华文楷体" pitchFamily="2" charset="-122"/>
                <a:cs typeface="Times New Roman" pitchFamily="18" charset="0"/>
              </a:rPr>
              <a:t>记录</a:t>
            </a:r>
            <a:r>
              <a:rPr lang="en-US" altLang="zh-CN" sz="2800" b="1" dirty="0" smtClean="0">
                <a:solidFill>
                  <a:srgbClr val="005042"/>
                </a:solidFill>
                <a:latin typeface="Times New Roman" pitchFamily="18" charset="0"/>
                <a:ea typeface="华文楷体" pitchFamily="2" charset="-122"/>
                <a:cs typeface="Times New Roman" pitchFamily="18" charset="0"/>
              </a:rPr>
              <a:t>{R[1], R[2], …… R[n]}</a:t>
            </a:r>
          </a:p>
          <a:p>
            <a:pPr algn="l">
              <a:lnSpc>
                <a:spcPct val="120000"/>
              </a:lnSpc>
            </a:pPr>
            <a:r>
              <a:rPr lang="zh-CN" altLang="en-US" sz="2800" b="1" dirty="0">
                <a:solidFill>
                  <a:srgbClr val="005042"/>
                </a:solidFill>
                <a:latin typeface="Times New Roman" pitchFamily="18" charset="0"/>
                <a:ea typeface="华文楷体" pitchFamily="2" charset="-122"/>
                <a:cs typeface="Times New Roman" pitchFamily="18" charset="0"/>
              </a:rPr>
              <a:t>排</a:t>
            </a:r>
            <a:r>
              <a:rPr lang="zh-CN" altLang="en-US" sz="2800" b="1" dirty="0" smtClean="0">
                <a:solidFill>
                  <a:srgbClr val="005042"/>
                </a:solidFill>
                <a:latin typeface="Times New Roman" pitchFamily="18" charset="0"/>
                <a:ea typeface="华文楷体" pitchFamily="2" charset="-122"/>
                <a:cs typeface="Times New Roman" pitchFamily="18" charset="0"/>
              </a:rPr>
              <a:t>成了这样一个</a:t>
            </a:r>
            <a:r>
              <a:rPr lang="en-US" altLang="zh-CN" sz="2800" b="1" dirty="0" err="1" smtClean="0">
                <a:solidFill>
                  <a:srgbClr val="005042"/>
                </a:solidFill>
                <a:latin typeface="Times New Roman" pitchFamily="18" charset="0"/>
                <a:ea typeface="华文楷体" pitchFamily="2" charset="-122"/>
                <a:cs typeface="Times New Roman" pitchFamily="18" charset="0"/>
              </a:rPr>
              <a:t>k×d</a:t>
            </a:r>
            <a:r>
              <a:rPr lang="zh-CN" altLang="en-US" sz="2800" b="1" dirty="0" smtClean="0">
                <a:solidFill>
                  <a:srgbClr val="005042"/>
                </a:solidFill>
                <a:latin typeface="Times New Roman" pitchFamily="18" charset="0"/>
                <a:ea typeface="华文楷体" pitchFamily="2" charset="-122"/>
                <a:cs typeface="Times New Roman" pitchFamily="18" charset="0"/>
              </a:rPr>
              <a:t>矩阵：</a:t>
            </a:r>
            <a:endParaRPr lang="zh-CN" altLang="en-US" sz="2800" b="1" dirty="0">
              <a:solidFill>
                <a:srgbClr val="005042"/>
              </a:solidFill>
              <a:latin typeface="Times New Roman" pitchFamily="18" charset="0"/>
              <a:ea typeface="华文楷体" pitchFamily="2" charset="-122"/>
              <a:cs typeface="Times New Roman" pitchFamily="18" charset="0"/>
            </a:endParaRPr>
          </a:p>
          <a:p>
            <a:pPr indent="365125" algn="l">
              <a:lnSpc>
                <a:spcPct val="120000"/>
              </a:lnSpc>
            </a:pPr>
            <a:r>
              <a:rPr lang="en-US" altLang="zh-CN" sz="2800" b="1" dirty="0" smtClean="0">
                <a:solidFill>
                  <a:srgbClr val="005042"/>
                </a:solidFill>
                <a:latin typeface="Times New Roman" pitchFamily="18" charset="0"/>
                <a:ea typeface="华文楷体" pitchFamily="2" charset="-122"/>
                <a:cs typeface="Times New Roman" pitchFamily="18" charset="0"/>
              </a:rPr>
              <a:t>R[1</a:t>
            </a:r>
            <a:r>
              <a:rPr lang="en-US" altLang="zh-CN" sz="2800" b="1" dirty="0">
                <a:solidFill>
                  <a:srgbClr val="005042"/>
                </a:solidFill>
                <a:latin typeface="Times New Roman" pitchFamily="18" charset="0"/>
                <a:ea typeface="华文楷体" pitchFamily="2" charset="-122"/>
                <a:cs typeface="Times New Roman" pitchFamily="18" charset="0"/>
              </a:rPr>
              <a:t>]</a:t>
            </a:r>
            <a:r>
              <a:rPr lang="zh-CN" altLang="en-US" sz="2800" b="1" dirty="0" smtClean="0">
                <a:solidFill>
                  <a:srgbClr val="005042"/>
                </a:solidFill>
                <a:latin typeface="Times New Roman" pitchFamily="18" charset="0"/>
                <a:ea typeface="华文楷体" pitchFamily="2" charset="-122"/>
                <a:cs typeface="Times New Roman" pitchFamily="18" charset="0"/>
              </a:rPr>
              <a:t>，       </a:t>
            </a:r>
            <a:r>
              <a:rPr lang="en-US" altLang="zh-CN" sz="2800" b="1" dirty="0" smtClean="0">
                <a:solidFill>
                  <a:srgbClr val="005042"/>
                </a:solidFill>
                <a:latin typeface="Times New Roman" pitchFamily="18" charset="0"/>
                <a:ea typeface="华文楷体" pitchFamily="2" charset="-122"/>
                <a:cs typeface="Times New Roman" pitchFamily="18" charset="0"/>
              </a:rPr>
              <a:t>R[2]</a:t>
            </a:r>
            <a:r>
              <a:rPr lang="zh-CN" altLang="en-US" sz="2800" b="1" dirty="0" smtClean="0">
                <a:solidFill>
                  <a:srgbClr val="005042"/>
                </a:solidFill>
                <a:latin typeface="Times New Roman" pitchFamily="18" charset="0"/>
                <a:ea typeface="华文楷体" pitchFamily="2" charset="-122"/>
                <a:cs typeface="Times New Roman" pitchFamily="18" charset="0"/>
              </a:rPr>
              <a:t>，      </a:t>
            </a:r>
            <a:r>
              <a:rPr lang="en-US" altLang="zh-CN" sz="2800" b="1" dirty="0" smtClean="0">
                <a:solidFill>
                  <a:srgbClr val="005042"/>
                </a:solidFill>
                <a:latin typeface="Times New Roman" pitchFamily="18" charset="0"/>
                <a:ea typeface="华文楷体" pitchFamily="2" charset="-122"/>
                <a:cs typeface="Times New Roman" pitchFamily="18" charset="0"/>
              </a:rPr>
              <a:t>R[3]</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a:solidFill>
                  <a:srgbClr val="005042"/>
                </a:solidFill>
                <a:latin typeface="Times New Roman" pitchFamily="18" charset="0"/>
                <a:ea typeface="华文楷体" pitchFamily="2" charset="-122"/>
                <a:cs typeface="Times New Roman" pitchFamily="18" charset="0"/>
              </a:rPr>
              <a:t>…</a:t>
            </a:r>
            <a:r>
              <a:rPr lang="zh-CN" altLang="en-US" sz="2800" b="1" dirty="0" smtClean="0">
                <a:solidFill>
                  <a:srgbClr val="005042"/>
                </a:solidFill>
                <a:latin typeface="Times New Roman" pitchFamily="18" charset="0"/>
                <a:ea typeface="华文楷体" pitchFamily="2" charset="-122"/>
                <a:cs typeface="Times New Roman" pitchFamily="18" charset="0"/>
              </a:rPr>
              <a:t>，       </a:t>
            </a:r>
            <a:r>
              <a:rPr lang="en-US" altLang="zh-CN" sz="2800" b="1" dirty="0" smtClean="0">
                <a:solidFill>
                  <a:srgbClr val="005042"/>
                </a:solidFill>
                <a:latin typeface="Times New Roman" pitchFamily="18" charset="0"/>
                <a:ea typeface="华文楷体" pitchFamily="2" charset="-122"/>
                <a:cs typeface="Times New Roman" pitchFamily="18" charset="0"/>
              </a:rPr>
              <a:t>R[d]</a:t>
            </a:r>
          </a:p>
          <a:p>
            <a:pPr indent="365125" algn="l">
              <a:lnSpc>
                <a:spcPct val="120000"/>
              </a:lnSpc>
            </a:pPr>
            <a:r>
              <a:rPr lang="en-US" altLang="zh-CN" sz="2800" b="1" dirty="0" smtClean="0">
                <a:solidFill>
                  <a:srgbClr val="005042"/>
                </a:solidFill>
                <a:latin typeface="Times New Roman" pitchFamily="18" charset="0"/>
                <a:ea typeface="华文楷体" pitchFamily="2" charset="-122"/>
                <a:cs typeface="Times New Roman" pitchFamily="18" charset="0"/>
              </a:rPr>
              <a:t>R[1+d]</a:t>
            </a:r>
            <a:r>
              <a:rPr lang="zh-CN" altLang="en-US" sz="2800" b="1" dirty="0" smtClean="0">
                <a:solidFill>
                  <a:srgbClr val="005042"/>
                </a:solidFill>
                <a:latin typeface="Times New Roman" pitchFamily="18" charset="0"/>
                <a:ea typeface="华文楷体" pitchFamily="2" charset="-122"/>
                <a:cs typeface="Times New Roman" pitchFamily="18" charset="0"/>
              </a:rPr>
              <a:t>，  </a:t>
            </a:r>
            <a:r>
              <a:rPr lang="en-US" altLang="zh-CN" sz="2800" b="1" dirty="0" smtClean="0">
                <a:solidFill>
                  <a:srgbClr val="005042"/>
                </a:solidFill>
                <a:latin typeface="Times New Roman" pitchFamily="18" charset="0"/>
                <a:ea typeface="华文楷体" pitchFamily="2" charset="-122"/>
                <a:cs typeface="Times New Roman" pitchFamily="18" charset="0"/>
              </a:rPr>
              <a:t>R[2+d</a:t>
            </a:r>
            <a:r>
              <a:rPr lang="en-US" altLang="zh-CN" sz="2800" b="1" dirty="0">
                <a:solidFill>
                  <a:srgbClr val="005042"/>
                </a:solidFill>
                <a:latin typeface="Times New Roman" pitchFamily="18" charset="0"/>
                <a:ea typeface="华文楷体" pitchFamily="2" charset="-122"/>
                <a:cs typeface="Times New Roman" pitchFamily="18" charset="0"/>
              </a:rPr>
              <a:t>]</a:t>
            </a:r>
            <a:r>
              <a:rPr lang="zh-CN" altLang="en-US" sz="2800" b="1" dirty="0" smtClean="0">
                <a:solidFill>
                  <a:srgbClr val="005042"/>
                </a:solidFill>
                <a:latin typeface="Times New Roman" pitchFamily="18" charset="0"/>
                <a:ea typeface="华文楷体" pitchFamily="2" charset="-122"/>
                <a:cs typeface="Times New Roman" pitchFamily="18" charset="0"/>
              </a:rPr>
              <a:t>，  </a:t>
            </a:r>
            <a:r>
              <a:rPr lang="en-US" altLang="zh-CN" sz="2800" b="1" dirty="0" smtClean="0">
                <a:solidFill>
                  <a:srgbClr val="005042"/>
                </a:solidFill>
                <a:latin typeface="Times New Roman" pitchFamily="18" charset="0"/>
                <a:ea typeface="华文楷体" pitchFamily="2" charset="-122"/>
                <a:cs typeface="Times New Roman" pitchFamily="18" charset="0"/>
              </a:rPr>
              <a:t>R[3+d</a:t>
            </a:r>
            <a:r>
              <a:rPr lang="en-US" altLang="zh-CN" sz="2800" b="1" dirty="0">
                <a:solidFill>
                  <a:srgbClr val="005042"/>
                </a:solidFill>
                <a:latin typeface="Times New Roman" pitchFamily="18" charset="0"/>
                <a:ea typeface="华文楷体" pitchFamily="2" charset="-122"/>
                <a:cs typeface="Times New Roman" pitchFamily="18" charset="0"/>
              </a:rPr>
              <a:t>]</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a:solidFill>
                  <a:srgbClr val="005042"/>
                </a:solidFill>
                <a:latin typeface="Times New Roman" pitchFamily="18" charset="0"/>
                <a:ea typeface="华文楷体" pitchFamily="2" charset="-122"/>
                <a:cs typeface="Times New Roman" pitchFamily="18" charset="0"/>
              </a:rPr>
              <a:t>…</a:t>
            </a:r>
            <a:r>
              <a:rPr lang="zh-CN" altLang="en-US" sz="2800" b="1" dirty="0" smtClean="0">
                <a:solidFill>
                  <a:srgbClr val="005042"/>
                </a:solidFill>
                <a:latin typeface="Times New Roman" pitchFamily="18" charset="0"/>
                <a:ea typeface="华文楷体" pitchFamily="2" charset="-122"/>
                <a:cs typeface="Times New Roman" pitchFamily="18" charset="0"/>
              </a:rPr>
              <a:t>，   </a:t>
            </a:r>
            <a:r>
              <a:rPr lang="en-US" altLang="zh-CN" sz="2800" b="1" dirty="0" smtClean="0">
                <a:solidFill>
                  <a:srgbClr val="005042"/>
                </a:solidFill>
                <a:latin typeface="Times New Roman" pitchFamily="18" charset="0"/>
                <a:ea typeface="华文楷体" pitchFamily="2" charset="-122"/>
                <a:cs typeface="Times New Roman" pitchFamily="18" charset="0"/>
              </a:rPr>
              <a:t>R[2d</a:t>
            </a:r>
            <a:r>
              <a:rPr lang="en-US" altLang="zh-CN" sz="2800" b="1" dirty="0">
                <a:solidFill>
                  <a:srgbClr val="005042"/>
                </a:solidFill>
                <a:latin typeface="Times New Roman" pitchFamily="18" charset="0"/>
                <a:ea typeface="华文楷体" pitchFamily="2" charset="-122"/>
                <a:cs typeface="Times New Roman" pitchFamily="18" charset="0"/>
              </a:rPr>
              <a:t>] </a:t>
            </a:r>
          </a:p>
          <a:p>
            <a:pPr indent="365125" algn="l">
              <a:lnSpc>
                <a:spcPct val="120000"/>
              </a:lnSpc>
            </a:pPr>
            <a:r>
              <a:rPr lang="en-US" altLang="zh-CN" sz="2800" b="1" dirty="0">
                <a:solidFill>
                  <a:srgbClr val="005042"/>
                </a:solidFill>
                <a:latin typeface="Times New Roman" pitchFamily="18" charset="0"/>
                <a:ea typeface="华文楷体" pitchFamily="2" charset="-122"/>
                <a:cs typeface="Times New Roman" pitchFamily="18" charset="0"/>
              </a:rPr>
              <a:t>    …</a:t>
            </a:r>
          </a:p>
          <a:p>
            <a:pPr indent="365125" algn="l">
              <a:lnSpc>
                <a:spcPct val="120000"/>
              </a:lnSpc>
            </a:pPr>
            <a:r>
              <a:rPr lang="en-US" altLang="zh-CN" sz="2800" b="1" dirty="0" smtClean="0">
                <a:solidFill>
                  <a:srgbClr val="005042"/>
                </a:solidFill>
                <a:latin typeface="Times New Roman" pitchFamily="18" charset="0"/>
                <a:ea typeface="华文楷体" pitchFamily="2" charset="-122"/>
                <a:cs typeface="Times New Roman" pitchFamily="18" charset="0"/>
              </a:rPr>
              <a:t>R[1+kd</a:t>
            </a:r>
            <a:r>
              <a:rPr lang="en-US" altLang="zh-CN" sz="2800" b="1" dirty="0">
                <a:solidFill>
                  <a:srgbClr val="005042"/>
                </a:solidFill>
                <a:latin typeface="Times New Roman" pitchFamily="18" charset="0"/>
                <a:ea typeface="华文楷体" pitchFamily="2" charset="-122"/>
                <a:cs typeface="Times New Roman" pitchFamily="18" charset="0"/>
              </a:rPr>
              <a:t>]</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smtClean="0">
                <a:solidFill>
                  <a:srgbClr val="005042"/>
                </a:solidFill>
                <a:latin typeface="Times New Roman" pitchFamily="18" charset="0"/>
                <a:ea typeface="华文楷体" pitchFamily="2" charset="-122"/>
                <a:cs typeface="Times New Roman" pitchFamily="18" charset="0"/>
              </a:rPr>
              <a:t>R[2+kd</a:t>
            </a:r>
            <a:r>
              <a:rPr lang="en-US" altLang="zh-CN" sz="2800" b="1" dirty="0">
                <a:solidFill>
                  <a:srgbClr val="005042"/>
                </a:solidFill>
                <a:latin typeface="Times New Roman" pitchFamily="18" charset="0"/>
                <a:ea typeface="华文楷体" pitchFamily="2" charset="-122"/>
                <a:cs typeface="Times New Roman" pitchFamily="18" charset="0"/>
              </a:rPr>
              <a:t>]</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smtClean="0">
                <a:solidFill>
                  <a:srgbClr val="005042"/>
                </a:solidFill>
                <a:latin typeface="Times New Roman" pitchFamily="18" charset="0"/>
                <a:ea typeface="华文楷体" pitchFamily="2" charset="-122"/>
                <a:cs typeface="Times New Roman" pitchFamily="18" charset="0"/>
              </a:rPr>
              <a:t>R[3+kd</a:t>
            </a:r>
            <a:r>
              <a:rPr lang="en-US" altLang="zh-CN" sz="2800" b="1" dirty="0">
                <a:solidFill>
                  <a:srgbClr val="005042"/>
                </a:solidFill>
                <a:latin typeface="Times New Roman" pitchFamily="18" charset="0"/>
                <a:ea typeface="华文楷体" pitchFamily="2" charset="-122"/>
                <a:cs typeface="Times New Roman" pitchFamily="18" charset="0"/>
              </a:rPr>
              <a:t>]</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a:solidFill>
                  <a:srgbClr val="005042"/>
                </a:solidFill>
                <a:latin typeface="Times New Roman" pitchFamily="18" charset="0"/>
                <a:ea typeface="华文楷体" pitchFamily="2" charset="-122"/>
                <a:cs typeface="Times New Roman" pitchFamily="18" charset="0"/>
              </a:rPr>
              <a:t>…</a:t>
            </a:r>
            <a:r>
              <a:rPr lang="zh-CN" altLang="en-US" sz="2800" b="1" dirty="0">
                <a:solidFill>
                  <a:srgbClr val="005042"/>
                </a:solidFill>
                <a:latin typeface="Times New Roman" pitchFamily="18" charset="0"/>
                <a:ea typeface="华文楷体" pitchFamily="2" charset="-122"/>
                <a:cs typeface="Times New Roman" pitchFamily="18" charset="0"/>
              </a:rPr>
              <a:t>，</a:t>
            </a:r>
            <a:r>
              <a:rPr lang="en-US" altLang="zh-CN" sz="2800" b="1" dirty="0">
                <a:solidFill>
                  <a:srgbClr val="005042"/>
                </a:solidFill>
                <a:latin typeface="Times New Roman" pitchFamily="18" charset="0"/>
                <a:ea typeface="华文楷体" pitchFamily="2" charset="-122"/>
                <a:cs typeface="Times New Roman" pitchFamily="18" charset="0"/>
              </a:rPr>
              <a:t>R[</a:t>
            </a:r>
            <a:r>
              <a:rPr lang="en-US" altLang="zh-CN" sz="2800" b="1" dirty="0" err="1">
                <a:solidFill>
                  <a:srgbClr val="005042"/>
                </a:solidFill>
                <a:latin typeface="Times New Roman" pitchFamily="18" charset="0"/>
                <a:ea typeface="华文楷体" pitchFamily="2" charset="-122"/>
                <a:cs typeface="Times New Roman" pitchFamily="18" charset="0"/>
              </a:rPr>
              <a:t>kd</a:t>
            </a:r>
            <a:r>
              <a:rPr lang="en-US" altLang="zh-CN" sz="2800" b="1" dirty="0" smtClean="0">
                <a:solidFill>
                  <a:srgbClr val="005042"/>
                </a:solidFill>
                <a:latin typeface="Times New Roman" pitchFamily="18" charset="0"/>
                <a:ea typeface="华文楷体" pitchFamily="2" charset="-122"/>
                <a:cs typeface="Times New Roman" pitchFamily="18" charset="0"/>
              </a:rPr>
              <a:t>]…</a:t>
            </a:r>
          </a:p>
          <a:p>
            <a:pPr algn="l">
              <a:lnSpc>
                <a:spcPct val="120000"/>
              </a:lnSpc>
            </a:pPr>
            <a:r>
              <a:rPr lang="zh-CN" altLang="en-US" sz="2800" b="1" dirty="0" smtClean="0">
                <a:solidFill>
                  <a:srgbClr val="005042"/>
                </a:solidFill>
                <a:latin typeface="Times New Roman" pitchFamily="18" charset="0"/>
                <a:ea typeface="华文楷体" pitchFamily="2" charset="-122"/>
                <a:cs typeface="Times New Roman" pitchFamily="18" charset="0"/>
              </a:rPr>
              <a:t>然后对列进行排序</a:t>
            </a:r>
            <a:r>
              <a:rPr lang="en-US" altLang="zh-CN" sz="2800" b="1" dirty="0" smtClean="0">
                <a:solidFill>
                  <a:srgbClr val="005042"/>
                </a:solidFill>
                <a:latin typeface="Times New Roman" pitchFamily="18" charset="0"/>
                <a:ea typeface="华文楷体" pitchFamily="2" charset="-122"/>
                <a:cs typeface="Times New Roman" pitchFamily="18" charset="0"/>
              </a:rPr>
              <a:t> </a:t>
            </a:r>
          </a:p>
        </p:txBody>
      </p:sp>
      <p:sp>
        <p:nvSpPr>
          <p:cNvPr id="11" name="左中括号 10"/>
          <p:cNvSpPr/>
          <p:nvPr/>
        </p:nvSpPr>
        <p:spPr bwMode="auto">
          <a:xfrm>
            <a:off x="575556" y="2132856"/>
            <a:ext cx="144016" cy="1872208"/>
          </a:xfrm>
          <a:prstGeom prst="lef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
        <p:nvSpPr>
          <p:cNvPr id="12" name="右中括号 11"/>
          <p:cNvSpPr/>
          <p:nvPr/>
        </p:nvSpPr>
        <p:spPr bwMode="auto">
          <a:xfrm>
            <a:off x="7668344" y="2132856"/>
            <a:ext cx="144016" cy="1872208"/>
          </a:xfrm>
          <a:prstGeom prst="rightBracke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endParaRPr>
          </a:p>
        </p:txBody>
      </p:sp>
    </p:spTree>
    <p:extLst>
      <p:ext uri="{BB962C8B-B14F-4D97-AF65-F5344CB8AC3E}">
        <p14:creationId xmlns:p14="http://schemas.microsoft.com/office/powerpoint/2010/main" val="995211256"/>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224644"/>
            <a:ext cx="8964488" cy="2019014"/>
          </a:xfrm>
          <a:prstGeom prst="rect">
            <a:avLst/>
          </a:prstGeom>
          <a:noFill/>
          <a:ln w="9525">
            <a:noFill/>
            <a:miter lim="800000"/>
            <a:headEnd/>
            <a:tailEnd/>
          </a:ln>
          <a:effectLst/>
        </p:spPr>
        <p:txBody>
          <a:bodyPr wrap="square">
            <a:spAutoFit/>
          </a:bodyPr>
          <a:lstStyle/>
          <a:p>
            <a:pPr algn="l">
              <a:lnSpc>
                <a:spcPct val="90000"/>
              </a:lnSpc>
            </a:pPr>
            <a:r>
              <a:rPr lang="zh-CN" altLang="en-US" sz="3200" b="1" dirty="0">
                <a:solidFill>
                  <a:srgbClr val="0000FF"/>
                </a:solidFill>
                <a:latin typeface="华文楷体" pitchFamily="2" charset="-122"/>
                <a:ea typeface="华文楷体" pitchFamily="2" charset="-122"/>
              </a:rPr>
              <a:t>缩小</a:t>
            </a:r>
            <a:r>
              <a:rPr lang="zh-CN" altLang="en-US" sz="3200" b="1" dirty="0" smtClean="0">
                <a:solidFill>
                  <a:srgbClr val="0000FF"/>
                </a:solidFill>
                <a:latin typeface="华文楷体" pitchFamily="2" charset="-122"/>
                <a:ea typeface="华文楷体" pitchFamily="2" charset="-122"/>
              </a:rPr>
              <a:t>增量序列</a:t>
            </a:r>
            <a:r>
              <a:rPr lang="en-US" altLang="zh-CN" sz="3200" b="1" dirty="0" smtClean="0">
                <a:solidFill>
                  <a:srgbClr val="0000FF"/>
                </a:solidFill>
                <a:latin typeface="华文楷体" pitchFamily="2" charset="-122"/>
                <a:ea typeface="华文楷体" pitchFamily="2" charset="-122"/>
              </a:rPr>
              <a:t>Ĥ=(d</a:t>
            </a:r>
            <a:r>
              <a:rPr lang="en-US" altLang="zh-CN" sz="3200" b="1" baseline="-25000" dirty="0" smtClean="0">
                <a:solidFill>
                  <a:srgbClr val="0000FF"/>
                </a:solidFill>
                <a:latin typeface="华文楷体" pitchFamily="2" charset="-122"/>
                <a:ea typeface="华文楷体" pitchFamily="2" charset="-122"/>
              </a:rPr>
              <a:t>1</a:t>
            </a:r>
            <a:r>
              <a:rPr lang="en-US" altLang="zh-CN" sz="3200" b="1" dirty="0" smtClean="0">
                <a:solidFill>
                  <a:srgbClr val="0000FF"/>
                </a:solidFill>
                <a:latin typeface="华文楷体" pitchFamily="2" charset="-122"/>
                <a:ea typeface="华文楷体" pitchFamily="2" charset="-122"/>
              </a:rPr>
              <a:t>,  d</a:t>
            </a:r>
            <a:r>
              <a:rPr lang="en-US" altLang="zh-CN" sz="3200" b="1" baseline="-25000" dirty="0" smtClean="0">
                <a:solidFill>
                  <a:srgbClr val="0000FF"/>
                </a:solidFill>
                <a:latin typeface="华文楷体" pitchFamily="2" charset="-122"/>
                <a:ea typeface="华文楷体" pitchFamily="2" charset="-122"/>
              </a:rPr>
              <a:t>2</a:t>
            </a:r>
            <a:r>
              <a:rPr lang="en-US" altLang="zh-CN" sz="3200" b="1" dirty="0" smtClean="0">
                <a:solidFill>
                  <a:srgbClr val="0000FF"/>
                </a:solidFill>
                <a:latin typeface="华文楷体" pitchFamily="2" charset="-122"/>
                <a:ea typeface="华文楷体" pitchFamily="2" charset="-122"/>
              </a:rPr>
              <a:t>, …., d</a:t>
            </a:r>
            <a:r>
              <a:rPr lang="en-US" altLang="zh-CN" sz="3200" b="1" baseline="-25000" dirty="0" smtClean="0">
                <a:solidFill>
                  <a:srgbClr val="0000FF"/>
                </a:solidFill>
                <a:latin typeface="华文楷体" pitchFamily="2" charset="-122"/>
                <a:ea typeface="华文楷体" pitchFamily="2" charset="-122"/>
              </a:rPr>
              <a:t>m-1</a:t>
            </a:r>
            <a:r>
              <a:rPr lang="en-US" altLang="zh-CN" sz="3200" b="1" dirty="0" smtClean="0">
                <a:solidFill>
                  <a:srgbClr val="0000FF"/>
                </a:solidFill>
                <a:latin typeface="华文楷体" pitchFamily="2" charset="-122"/>
                <a:ea typeface="华文楷体" pitchFamily="2" charset="-122"/>
              </a:rPr>
              <a:t>, </a:t>
            </a:r>
            <a:r>
              <a:rPr lang="en-US" altLang="zh-CN" sz="3200" b="1" dirty="0" err="1" smtClean="0">
                <a:solidFill>
                  <a:srgbClr val="0000FF"/>
                </a:solidFill>
                <a:latin typeface="华文楷体" pitchFamily="2" charset="-122"/>
                <a:ea typeface="华文楷体" pitchFamily="2" charset="-122"/>
              </a:rPr>
              <a:t>d</a:t>
            </a:r>
            <a:r>
              <a:rPr lang="en-US" altLang="zh-CN" sz="3200" b="1" baseline="-25000" dirty="0" err="1" smtClean="0">
                <a:solidFill>
                  <a:srgbClr val="0000FF"/>
                </a:solidFill>
                <a:latin typeface="华文楷体" pitchFamily="2" charset="-122"/>
                <a:ea typeface="华文楷体" pitchFamily="2" charset="-122"/>
              </a:rPr>
              <a:t>m</a:t>
            </a:r>
            <a:r>
              <a:rPr lang="en-US" altLang="zh-CN" sz="3200" b="1" dirty="0" smtClean="0">
                <a:solidFill>
                  <a:srgbClr val="0000FF"/>
                </a:solidFill>
                <a:latin typeface="华文楷体" pitchFamily="2" charset="-122"/>
                <a:ea typeface="华文楷体" pitchFamily="2" charset="-122"/>
              </a:rPr>
              <a:t>)</a:t>
            </a:r>
          </a:p>
          <a:p>
            <a:pPr marL="2151063" indent="-2065338" algn="l">
              <a:lnSpc>
                <a:spcPct val="90000"/>
              </a:lnSpc>
              <a:spcBef>
                <a:spcPts val="1200"/>
              </a:spcBef>
              <a:tabLst>
                <a:tab pos="85725" algn="l"/>
              </a:tabLst>
            </a:pPr>
            <a:r>
              <a:rPr lang="zh-CN" altLang="en-US" sz="3200" b="1" dirty="0" smtClean="0">
                <a:latin typeface="华文楷体" pitchFamily="2" charset="-122"/>
                <a:ea typeface="华文楷体" pitchFamily="2" charset="-122"/>
              </a:rPr>
              <a:t>由大到小：重排矩阵，使其更窄，再次按列排序</a:t>
            </a:r>
            <a:endParaRPr lang="en-US" altLang="zh-CN" sz="3200" b="1" dirty="0" smtClean="0">
              <a:latin typeface="华文楷体" pitchFamily="2" charset="-122"/>
              <a:ea typeface="华文楷体" pitchFamily="2" charset="-122"/>
            </a:endParaRPr>
          </a:p>
          <a:p>
            <a:pPr marL="2151063" indent="-2065338" algn="l">
              <a:lnSpc>
                <a:spcPct val="90000"/>
              </a:lnSpc>
              <a:tabLst>
                <a:tab pos="85725" algn="l"/>
              </a:tabLst>
            </a:pPr>
            <a:r>
              <a:rPr lang="zh-CN" altLang="en-US" sz="3200" b="1" dirty="0" smtClean="0">
                <a:latin typeface="华文楷体" pitchFamily="2" charset="-122"/>
                <a:ea typeface="华文楷体" pitchFamily="2" charset="-122"/>
              </a:rPr>
              <a:t>逐步求精：如此往返，直至</a:t>
            </a:r>
            <a:r>
              <a:rPr lang="en-US" altLang="zh-CN" sz="3200" b="1" dirty="0" err="1" smtClean="0">
                <a:solidFill>
                  <a:schemeClr val="tx1">
                    <a:lumMod val="60000"/>
                    <a:lumOff val="40000"/>
                  </a:schemeClr>
                </a:solidFill>
                <a:latin typeface="华文楷体" pitchFamily="2" charset="-122"/>
                <a:ea typeface="华文楷体" pitchFamily="2" charset="-122"/>
              </a:rPr>
              <a:t>d</a:t>
            </a:r>
            <a:r>
              <a:rPr lang="en-US" altLang="zh-CN" sz="3200" b="1" baseline="-25000" dirty="0" err="1">
                <a:solidFill>
                  <a:schemeClr val="tx1">
                    <a:lumMod val="60000"/>
                    <a:lumOff val="40000"/>
                  </a:schemeClr>
                </a:solidFill>
                <a:latin typeface="华文楷体" pitchFamily="2" charset="-122"/>
                <a:ea typeface="华文楷体" pitchFamily="2" charset="-122"/>
              </a:rPr>
              <a:t>m</a:t>
            </a:r>
            <a:r>
              <a:rPr lang="en-US" altLang="zh-CN" sz="3200" b="1" baseline="-25000" dirty="0" smtClean="0">
                <a:solidFill>
                  <a:schemeClr val="tx1">
                    <a:lumMod val="60000"/>
                    <a:lumOff val="40000"/>
                  </a:schemeClr>
                </a:solidFill>
                <a:latin typeface="华文楷体" pitchFamily="2" charset="-122"/>
                <a:ea typeface="华文楷体" pitchFamily="2" charset="-122"/>
              </a:rPr>
              <a:t> </a:t>
            </a:r>
            <a:r>
              <a:rPr lang="en-US" altLang="zh-CN" sz="3200" b="1" dirty="0" smtClean="0">
                <a:solidFill>
                  <a:schemeClr val="tx1">
                    <a:lumMod val="60000"/>
                    <a:lumOff val="40000"/>
                  </a:schemeClr>
                </a:solidFill>
                <a:latin typeface="华文楷体" pitchFamily="2" charset="-122"/>
                <a:ea typeface="华文楷体" pitchFamily="2" charset="-122"/>
              </a:rPr>
              <a:t>=1</a:t>
            </a:r>
            <a:r>
              <a:rPr lang="zh-CN" altLang="en-US" sz="3200" b="1" dirty="0" smtClean="0">
                <a:solidFill>
                  <a:srgbClr val="000000"/>
                </a:solidFill>
                <a:latin typeface="华文楷体" pitchFamily="2" charset="-122"/>
                <a:ea typeface="华文楷体" pitchFamily="2" charset="-122"/>
              </a:rPr>
              <a:t>，对序列进行全排列</a:t>
            </a:r>
            <a:endParaRPr lang="zh-CN" altLang="en-US" sz="3200" b="1" dirty="0">
              <a:solidFill>
                <a:srgbClr val="000000"/>
              </a:solidFill>
              <a:latin typeface="华文楷体" pitchFamily="2" charset="-122"/>
              <a:ea typeface="华文楷体" pitchFamily="2" charset="-122"/>
            </a:endParaRPr>
          </a:p>
        </p:txBody>
      </p:sp>
      <p:sp>
        <p:nvSpPr>
          <p:cNvPr id="2" name="流程图: 过程 1"/>
          <p:cNvSpPr/>
          <p:nvPr/>
        </p:nvSpPr>
        <p:spPr bwMode="auto">
          <a:xfrm>
            <a:off x="359532" y="5229200"/>
            <a:ext cx="1506500" cy="1526095"/>
          </a:xfrm>
          <a:prstGeom prst="flowChartProcess">
            <a:avLst/>
          </a:prstGeom>
          <a:solidFill>
            <a:srgbClr val="CC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200" b="1" dirty="0">
                <a:solidFill>
                  <a:srgbClr val="0000FF"/>
                </a:solidFill>
                <a:latin typeface="华文楷体" pitchFamily="2" charset="-122"/>
                <a:ea typeface="华文楷体" pitchFamily="2" charset="-122"/>
              </a:rPr>
              <a:t>d</a:t>
            </a:r>
            <a:r>
              <a:rPr lang="en-US" altLang="zh-CN" sz="1200" b="1" baseline="-25000" dirty="0">
                <a:solidFill>
                  <a:srgbClr val="0000FF"/>
                </a:solidFill>
                <a:latin typeface="华文楷体" pitchFamily="2" charset="-122"/>
                <a:ea typeface="华文楷体" pitchFamily="2" charset="-122"/>
              </a:rPr>
              <a:t>1</a:t>
            </a:r>
            <a:endParaRPr kumimoji="0" lang="zh-CN" altLang="en-US" sz="1200" b="0" i="0" u="none" strike="noStrike" cap="none" normalizeH="0" baseline="0" dirty="0" smtClean="0">
              <a:ln>
                <a:noFill/>
              </a:ln>
              <a:solidFill>
                <a:schemeClr val="tx1"/>
              </a:solidFill>
              <a:effectLst/>
              <a:latin typeface="Times New Roman" pitchFamily="18" charset="0"/>
            </a:endParaRPr>
          </a:p>
        </p:txBody>
      </p:sp>
      <p:sp>
        <p:nvSpPr>
          <p:cNvPr id="7" name="流程图: 过程 6"/>
          <p:cNvSpPr/>
          <p:nvPr/>
        </p:nvSpPr>
        <p:spPr bwMode="auto">
          <a:xfrm>
            <a:off x="2159732" y="4761148"/>
            <a:ext cx="1260140" cy="2016224"/>
          </a:xfrm>
          <a:prstGeom prst="flowChartProcess">
            <a:avLst/>
          </a:prstGeom>
          <a:solidFill>
            <a:srgbClr val="CC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200" b="1" dirty="0">
                <a:solidFill>
                  <a:srgbClr val="0000FF"/>
                </a:solidFill>
                <a:latin typeface="华文楷体" pitchFamily="2" charset="-122"/>
                <a:ea typeface="华文楷体" pitchFamily="2" charset="-122"/>
              </a:rPr>
              <a:t>d</a:t>
            </a:r>
            <a:r>
              <a:rPr lang="en-US" altLang="zh-CN" sz="1200" b="1" baseline="-25000" dirty="0">
                <a:solidFill>
                  <a:srgbClr val="0000FF"/>
                </a:solidFill>
                <a:latin typeface="华文楷体" pitchFamily="2" charset="-122"/>
                <a:ea typeface="华文楷体" pitchFamily="2" charset="-122"/>
              </a:rPr>
              <a:t>2</a:t>
            </a:r>
            <a:endParaRPr kumimoji="0" lang="zh-CN" altLang="en-US" sz="1200" b="0" i="0" u="none" strike="noStrike" cap="none" normalizeH="0" baseline="0" dirty="0" smtClean="0">
              <a:ln>
                <a:noFill/>
              </a:ln>
              <a:solidFill>
                <a:schemeClr val="tx1"/>
              </a:solidFill>
              <a:effectLst/>
              <a:latin typeface="Times New Roman" pitchFamily="18" charset="0"/>
            </a:endParaRPr>
          </a:p>
        </p:txBody>
      </p:sp>
      <p:sp>
        <p:nvSpPr>
          <p:cNvPr id="9" name="流程图: 过程 8"/>
          <p:cNvSpPr/>
          <p:nvPr/>
        </p:nvSpPr>
        <p:spPr bwMode="auto">
          <a:xfrm>
            <a:off x="5076056" y="3356992"/>
            <a:ext cx="756084" cy="3405212"/>
          </a:xfrm>
          <a:prstGeom prst="flowChartProcess">
            <a:avLst/>
          </a:prstGeom>
          <a:solidFill>
            <a:srgbClr val="CC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1200" dirty="0">
                <a:latin typeface="Times New Roman" pitchFamily="18" charset="0"/>
              </a:rPr>
              <a:t>d</a:t>
            </a:r>
            <a:r>
              <a:rPr kumimoji="0" lang="en-US" altLang="zh-CN" sz="1200" b="0" i="0" u="none" strike="noStrike" cap="none" normalizeH="0" baseline="-25000" dirty="0" smtClean="0">
                <a:ln>
                  <a:noFill/>
                </a:ln>
                <a:solidFill>
                  <a:schemeClr val="tx1"/>
                </a:solidFill>
                <a:effectLst/>
                <a:latin typeface="Times New Roman" pitchFamily="18" charset="0"/>
              </a:rPr>
              <a:t>m-2</a:t>
            </a:r>
            <a:endParaRPr kumimoji="0" lang="zh-CN" altLang="en-US" sz="1200" b="0" i="0" u="none" strike="noStrike" cap="none" normalizeH="0" baseline="-25000" dirty="0" smtClean="0">
              <a:ln>
                <a:noFill/>
              </a:ln>
              <a:solidFill>
                <a:schemeClr val="tx1"/>
              </a:solidFill>
              <a:effectLst/>
              <a:latin typeface="Times New Roman" pitchFamily="18" charset="0"/>
            </a:endParaRPr>
          </a:p>
        </p:txBody>
      </p:sp>
      <p:sp>
        <p:nvSpPr>
          <p:cNvPr id="10" name="流程图: 过程 9"/>
          <p:cNvSpPr/>
          <p:nvPr/>
        </p:nvSpPr>
        <p:spPr bwMode="auto">
          <a:xfrm>
            <a:off x="6084168" y="2708920"/>
            <a:ext cx="576064" cy="4049265"/>
          </a:xfrm>
          <a:prstGeom prst="flowChartProcess">
            <a:avLst/>
          </a:prstGeom>
          <a:solidFill>
            <a:srgbClr val="CC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200" b="1" dirty="0">
                <a:solidFill>
                  <a:srgbClr val="0000FF"/>
                </a:solidFill>
                <a:latin typeface="华文楷体" pitchFamily="2" charset="-122"/>
                <a:ea typeface="华文楷体" pitchFamily="2" charset="-122"/>
              </a:rPr>
              <a:t>d</a:t>
            </a:r>
            <a:r>
              <a:rPr lang="en-US" altLang="zh-CN" sz="1200" b="1" baseline="-25000" dirty="0">
                <a:solidFill>
                  <a:srgbClr val="0000FF"/>
                </a:solidFill>
                <a:latin typeface="华文楷体" pitchFamily="2" charset="-122"/>
                <a:ea typeface="华文楷体" pitchFamily="2" charset="-122"/>
              </a:rPr>
              <a:t>m-1</a:t>
            </a:r>
            <a:endParaRPr kumimoji="0" lang="zh-CN" altLang="en-US" sz="1200" b="0" i="0" u="none" strike="noStrike" cap="none" normalizeH="0" baseline="0" dirty="0" smtClean="0">
              <a:ln>
                <a:noFill/>
              </a:ln>
              <a:solidFill>
                <a:schemeClr val="tx1"/>
              </a:solidFill>
              <a:effectLst/>
              <a:latin typeface="Times New Roman" pitchFamily="18" charset="0"/>
            </a:endParaRPr>
          </a:p>
        </p:txBody>
      </p:sp>
      <p:sp>
        <p:nvSpPr>
          <p:cNvPr id="11" name="流程图: 过程 10"/>
          <p:cNvSpPr/>
          <p:nvPr/>
        </p:nvSpPr>
        <p:spPr bwMode="auto">
          <a:xfrm>
            <a:off x="6840252" y="1952837"/>
            <a:ext cx="360040" cy="4791892"/>
          </a:xfrm>
          <a:prstGeom prst="flowChartProcess">
            <a:avLst/>
          </a:prstGeom>
          <a:solidFill>
            <a:srgbClr val="CC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sz="1200" b="1" dirty="0" err="1">
                <a:solidFill>
                  <a:srgbClr val="0000FF"/>
                </a:solidFill>
                <a:latin typeface="华文楷体" pitchFamily="2" charset="-122"/>
                <a:ea typeface="华文楷体" pitchFamily="2" charset="-122"/>
              </a:rPr>
              <a:t>d</a:t>
            </a:r>
            <a:r>
              <a:rPr lang="en-US" altLang="zh-CN" sz="1200" b="1" baseline="-25000" dirty="0" err="1">
                <a:solidFill>
                  <a:srgbClr val="0000FF"/>
                </a:solidFill>
                <a:latin typeface="华文楷体" pitchFamily="2" charset="-122"/>
                <a:ea typeface="华文楷体" pitchFamily="2" charset="-122"/>
              </a:rPr>
              <a:t>m</a:t>
            </a:r>
            <a:endParaRPr kumimoji="0" lang="zh-CN" altLang="en-US" sz="1200" b="0" i="0" u="none" strike="noStrike" cap="none" normalizeH="0" baseline="0" dirty="0" smtClean="0">
              <a:ln>
                <a:noFill/>
              </a:ln>
              <a:solidFill>
                <a:schemeClr val="tx1"/>
              </a:solidFill>
              <a:effectLst/>
              <a:latin typeface="Times New Roman" pitchFamily="18" charset="0"/>
            </a:endParaRPr>
          </a:p>
        </p:txBody>
      </p:sp>
      <p:sp>
        <p:nvSpPr>
          <p:cNvPr id="3" name="文本框 2"/>
          <p:cNvSpPr txBox="1"/>
          <p:nvPr/>
        </p:nvSpPr>
        <p:spPr>
          <a:xfrm>
            <a:off x="3671900" y="5193196"/>
            <a:ext cx="1152128" cy="400110"/>
          </a:xfrm>
          <a:prstGeom prst="rect">
            <a:avLst/>
          </a:prstGeom>
          <a:noFill/>
        </p:spPr>
        <p:txBody>
          <a:bodyPr wrap="square" rtlCol="0">
            <a:spAutoFit/>
          </a:bodyPr>
          <a:lstStyle/>
          <a:p>
            <a:pPr algn="l"/>
            <a:r>
              <a:rPr lang="en-US" altLang="zh-CN" sz="2000" b="1" dirty="0" smtClean="0"/>
              <a:t>……….</a:t>
            </a:r>
            <a:endParaRPr lang="zh-CN" altLang="en-US" sz="2000" b="1" dirty="0" err="1"/>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8" y="332656"/>
            <a:ext cx="8928991" cy="584775"/>
          </a:xfrm>
          <a:prstGeom prst="rect">
            <a:avLst/>
          </a:prstGeom>
          <a:noFill/>
        </p:spPr>
        <p:txBody>
          <a:bodyPr wrap="square" rtlCol="0">
            <a:spAutoFit/>
          </a:bodyPr>
          <a:lstStyle/>
          <a:p>
            <a:pPr algn="l"/>
            <a:r>
              <a:rPr lang="zh-CN" altLang="en-US" sz="32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问题：</a:t>
            </a:r>
            <a:r>
              <a:rPr lang="zh-CN" altLang="en-US" sz="3200" b="1" u="sng"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该算法必然会结束？至多需循环多少次？</a:t>
            </a:r>
            <a:endParaRPr lang="zh-CN" altLang="en-US" sz="3200" b="1" u="sng"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4" name="文本框 3"/>
          <p:cNvSpPr txBox="1"/>
          <p:nvPr/>
        </p:nvSpPr>
        <p:spPr>
          <a:xfrm>
            <a:off x="143508" y="1430778"/>
            <a:ext cx="8496944" cy="523220"/>
          </a:xfrm>
          <a:prstGeom prst="rect">
            <a:avLst/>
          </a:prstGeom>
          <a:noFill/>
        </p:spPr>
        <p:txBody>
          <a:bodyPr wrap="square" rtlCol="0">
            <a:spAutoFit/>
          </a:bodyPr>
          <a:lstStyle/>
          <a:p>
            <a:pPr algn="l"/>
            <a:r>
              <a:rPr lang="zh-CN" altLang="en-US" sz="2800" b="1"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不变性</a:t>
            </a: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：经</a:t>
            </a:r>
            <a:r>
              <a:rPr lang="en-US" altLang="zh-CN" sz="2800" b="1"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k</a:t>
            </a: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轮扫描交换后，最大的</a:t>
            </a:r>
            <a:r>
              <a:rPr lang="en-US" altLang="zh-CN" sz="2800" b="1"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k</a:t>
            </a: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个元素必然就位</a:t>
            </a:r>
            <a:endParaRPr lang="zh-CN" altLang="en-US" sz="28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5" name="文本框 4"/>
          <p:cNvSpPr txBox="1"/>
          <p:nvPr/>
        </p:nvSpPr>
        <p:spPr>
          <a:xfrm>
            <a:off x="138307" y="2162826"/>
            <a:ext cx="8496944" cy="523220"/>
          </a:xfrm>
          <a:prstGeom prst="rect">
            <a:avLst/>
          </a:prstGeom>
          <a:noFill/>
        </p:spPr>
        <p:txBody>
          <a:bodyPr wrap="square" rtlCol="0">
            <a:spAutoFit/>
          </a:bodyPr>
          <a:lstStyle/>
          <a:p>
            <a:pPr algn="l"/>
            <a:r>
              <a:rPr lang="zh-CN" altLang="en-US" sz="2800" b="1"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单调性</a:t>
            </a: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：经</a:t>
            </a:r>
            <a:r>
              <a:rPr lang="en-US" altLang="zh-CN" sz="2800" b="1"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k</a:t>
            </a: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轮扫描交换后，问题的规模缩减至</a:t>
            </a:r>
            <a:r>
              <a:rPr lang="en-US" altLang="zh-CN" sz="2800" b="1"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n-k</a:t>
            </a:r>
            <a:endParaRPr lang="zh-CN" altLang="en-US" sz="2800" b="1" dirty="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6" name="文本框 5"/>
          <p:cNvSpPr txBox="1"/>
          <p:nvPr/>
        </p:nvSpPr>
        <p:spPr>
          <a:xfrm>
            <a:off x="138306" y="3014953"/>
            <a:ext cx="8934193" cy="954107"/>
          </a:xfrm>
          <a:prstGeom prst="rect">
            <a:avLst/>
          </a:prstGeom>
          <a:noFill/>
        </p:spPr>
        <p:txBody>
          <a:bodyPr wrap="square" rtlCol="0">
            <a:spAutoFit/>
          </a:bodyPr>
          <a:lstStyle/>
          <a:p>
            <a:pPr marL="1439863" indent="-1439863" algn="l"/>
            <a:r>
              <a:rPr lang="zh-CN" altLang="en-US" sz="2800" b="1" dirty="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正确</a:t>
            </a:r>
            <a:r>
              <a:rPr lang="zh-CN" altLang="en-US" sz="2800" b="1"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性</a:t>
            </a: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：经至多</a:t>
            </a:r>
            <a:r>
              <a:rPr lang="en-US" altLang="zh-CN" sz="2800" b="1"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n</a:t>
            </a:r>
            <a:r>
              <a:rPr lang="zh-CN" altLang="en-US" sz="2800" b="1" dirty="0" smtClean="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轮扫描后，算法必然终止。且能给出正确的解答</a:t>
            </a:r>
            <a:endParaRPr lang="zh-CN" altLang="en-US" sz="2800" b="1" dirty="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035829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944724"/>
            <a:ext cx="8990804" cy="4680520"/>
          </a:xfrm>
          <a:prstGeom prst="rect">
            <a:avLst/>
          </a:prstGeom>
        </p:spPr>
      </p:pic>
      <p:sp>
        <p:nvSpPr>
          <p:cNvPr id="3" name="文本框 2"/>
          <p:cNvSpPr txBox="1"/>
          <p:nvPr/>
        </p:nvSpPr>
        <p:spPr>
          <a:xfrm>
            <a:off x="143508" y="80628"/>
            <a:ext cx="1116124" cy="584775"/>
          </a:xfrm>
          <a:prstGeom prst="rect">
            <a:avLst/>
          </a:prstGeom>
          <a:noFill/>
        </p:spPr>
        <p:txBody>
          <a:bodyPr wrap="square" rtlCol="0">
            <a:spAutoFit/>
          </a:bodyPr>
          <a:lstStyle/>
          <a:p>
            <a:pPr algn="l"/>
            <a:r>
              <a:rPr lang="zh-CN" altLang="en-US" sz="3200" b="1" dirty="0" smtClean="0">
                <a:latin typeface="华文楷体" panose="02010600040101010101" pitchFamily="2" charset="-122"/>
                <a:ea typeface="华文楷体" panose="02010600040101010101" pitchFamily="2" charset="-122"/>
              </a:rPr>
              <a:t>例：</a:t>
            </a:r>
            <a:endParaRPr lang="zh-CN" altLang="en-US" sz="3200" b="1" dirty="0">
              <a:latin typeface="华文楷体" panose="02010600040101010101" pitchFamily="2" charset="-122"/>
              <a:ea typeface="华文楷体" panose="02010600040101010101" pitchFamily="2" charset="-122"/>
            </a:endParaRPr>
          </a:p>
        </p:txBody>
      </p:sp>
      <p:sp>
        <p:nvSpPr>
          <p:cNvPr id="75" name="文本框 74"/>
          <p:cNvSpPr txBox="1"/>
          <p:nvPr/>
        </p:nvSpPr>
        <p:spPr>
          <a:xfrm>
            <a:off x="6660232" y="2024844"/>
            <a:ext cx="1116124" cy="584775"/>
          </a:xfrm>
          <a:prstGeom prst="rect">
            <a:avLst/>
          </a:prstGeom>
          <a:noFill/>
        </p:spPr>
        <p:txBody>
          <a:bodyPr wrap="square" rtlCol="0">
            <a:spAutoFit/>
          </a:bodyPr>
          <a:lstStyle/>
          <a:p>
            <a:pPr algn="l"/>
            <a:r>
              <a:rPr lang="en-US" altLang="zh-CN" sz="3200" b="1" dirty="0" smtClean="0">
                <a:latin typeface="华文楷体" panose="02010600040101010101" pitchFamily="2" charset="-122"/>
                <a:ea typeface="华文楷体" panose="02010600040101010101" pitchFamily="2" charset="-122"/>
              </a:rPr>
              <a:t>W=8</a:t>
            </a:r>
            <a:endParaRPr lang="zh-CN" altLang="en-US" sz="3200" b="1" dirty="0">
              <a:latin typeface="华文楷体" panose="02010600040101010101" pitchFamily="2" charset="-122"/>
              <a:ea typeface="华文楷体" panose="02010600040101010101" pitchFamily="2" charset="-122"/>
            </a:endParaRPr>
          </a:p>
        </p:txBody>
      </p:sp>
    </p:spTree>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23528" y="1310065"/>
            <a:ext cx="8352928" cy="4596832"/>
          </a:xfrm>
          <a:prstGeom prst="rect">
            <a:avLst/>
          </a:prstGeom>
        </p:spPr>
      </p:pic>
      <p:sp>
        <p:nvSpPr>
          <p:cNvPr id="3" name="文本框 2"/>
          <p:cNvSpPr txBox="1"/>
          <p:nvPr/>
        </p:nvSpPr>
        <p:spPr>
          <a:xfrm>
            <a:off x="143508" y="80628"/>
            <a:ext cx="1116124" cy="584775"/>
          </a:xfrm>
          <a:prstGeom prst="rect">
            <a:avLst/>
          </a:prstGeom>
          <a:noFill/>
        </p:spPr>
        <p:txBody>
          <a:bodyPr wrap="square" rtlCol="0">
            <a:spAutoFit/>
          </a:bodyPr>
          <a:lstStyle/>
          <a:p>
            <a:pPr algn="l"/>
            <a:r>
              <a:rPr lang="zh-CN" altLang="en-US" sz="3200" b="1" dirty="0" smtClean="0">
                <a:latin typeface="华文楷体" panose="02010600040101010101" pitchFamily="2" charset="-122"/>
                <a:ea typeface="华文楷体" panose="02010600040101010101" pitchFamily="2" charset="-122"/>
              </a:rPr>
              <a:t>例：</a:t>
            </a:r>
            <a:endParaRPr lang="zh-CN" altLang="en-US" sz="3200" b="1" dirty="0">
              <a:latin typeface="华文楷体" panose="02010600040101010101" pitchFamily="2" charset="-122"/>
              <a:ea typeface="华文楷体" panose="02010600040101010101" pitchFamily="2" charset="-122"/>
            </a:endParaRPr>
          </a:p>
        </p:txBody>
      </p:sp>
      <p:sp>
        <p:nvSpPr>
          <p:cNvPr id="75" name="文本框 74"/>
          <p:cNvSpPr txBox="1"/>
          <p:nvPr/>
        </p:nvSpPr>
        <p:spPr>
          <a:xfrm>
            <a:off x="338898" y="3969060"/>
            <a:ext cx="1116124" cy="584775"/>
          </a:xfrm>
          <a:prstGeom prst="rect">
            <a:avLst/>
          </a:prstGeom>
          <a:noFill/>
        </p:spPr>
        <p:txBody>
          <a:bodyPr wrap="square" rtlCol="0">
            <a:spAutoFit/>
          </a:bodyPr>
          <a:lstStyle/>
          <a:p>
            <a:pPr algn="l"/>
            <a:r>
              <a:rPr lang="en-US" altLang="zh-CN" sz="3200" b="1" dirty="0" smtClean="0">
                <a:latin typeface="华文楷体" panose="02010600040101010101" pitchFamily="2" charset="-122"/>
                <a:ea typeface="华文楷体" panose="02010600040101010101" pitchFamily="2" charset="-122"/>
              </a:rPr>
              <a:t>W=5</a:t>
            </a:r>
            <a:endParaRPr lang="zh-CN" altLang="en-US" sz="32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20017773"/>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51520" y="1232755"/>
            <a:ext cx="8460940" cy="5048603"/>
          </a:xfrm>
          <a:prstGeom prst="rect">
            <a:avLst/>
          </a:prstGeom>
        </p:spPr>
      </p:pic>
      <p:sp>
        <p:nvSpPr>
          <p:cNvPr id="3" name="文本框 2"/>
          <p:cNvSpPr txBox="1"/>
          <p:nvPr/>
        </p:nvSpPr>
        <p:spPr>
          <a:xfrm>
            <a:off x="143508" y="80628"/>
            <a:ext cx="1116124" cy="584775"/>
          </a:xfrm>
          <a:prstGeom prst="rect">
            <a:avLst/>
          </a:prstGeom>
          <a:noFill/>
        </p:spPr>
        <p:txBody>
          <a:bodyPr wrap="square" rtlCol="0">
            <a:spAutoFit/>
          </a:bodyPr>
          <a:lstStyle/>
          <a:p>
            <a:pPr algn="l"/>
            <a:r>
              <a:rPr lang="zh-CN" altLang="en-US" sz="3200" b="1" dirty="0" smtClean="0">
                <a:latin typeface="华文楷体" panose="02010600040101010101" pitchFamily="2" charset="-122"/>
                <a:ea typeface="华文楷体" panose="02010600040101010101" pitchFamily="2" charset="-122"/>
              </a:rPr>
              <a:t>例：</a:t>
            </a:r>
            <a:endParaRPr lang="zh-CN" altLang="en-US" sz="3200" b="1" dirty="0">
              <a:latin typeface="华文楷体" panose="02010600040101010101" pitchFamily="2" charset="-122"/>
              <a:ea typeface="华文楷体" panose="02010600040101010101" pitchFamily="2" charset="-122"/>
            </a:endParaRPr>
          </a:p>
        </p:txBody>
      </p:sp>
      <p:sp>
        <p:nvSpPr>
          <p:cNvPr id="75" name="文本框 74"/>
          <p:cNvSpPr txBox="1"/>
          <p:nvPr/>
        </p:nvSpPr>
        <p:spPr>
          <a:xfrm>
            <a:off x="701570" y="2492896"/>
            <a:ext cx="1116124" cy="584775"/>
          </a:xfrm>
          <a:prstGeom prst="rect">
            <a:avLst/>
          </a:prstGeom>
          <a:noFill/>
        </p:spPr>
        <p:txBody>
          <a:bodyPr wrap="square" rtlCol="0">
            <a:spAutoFit/>
          </a:bodyPr>
          <a:lstStyle/>
          <a:p>
            <a:pPr algn="l"/>
            <a:r>
              <a:rPr lang="en-US" altLang="zh-CN" sz="3200" b="1" dirty="0" smtClean="0">
                <a:latin typeface="华文楷体" panose="02010600040101010101" pitchFamily="2" charset="-122"/>
                <a:ea typeface="华文楷体" panose="02010600040101010101" pitchFamily="2" charset="-122"/>
              </a:rPr>
              <a:t>W=3</a:t>
            </a:r>
            <a:endParaRPr lang="zh-CN" altLang="en-US" sz="32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44822658"/>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6098" y="1412776"/>
            <a:ext cx="8746381" cy="4963100"/>
          </a:xfrm>
          <a:prstGeom prst="rect">
            <a:avLst/>
          </a:prstGeom>
        </p:spPr>
      </p:pic>
      <p:sp>
        <p:nvSpPr>
          <p:cNvPr id="3" name="文本框 2"/>
          <p:cNvSpPr txBox="1"/>
          <p:nvPr/>
        </p:nvSpPr>
        <p:spPr>
          <a:xfrm>
            <a:off x="143508" y="80628"/>
            <a:ext cx="1116124" cy="584775"/>
          </a:xfrm>
          <a:prstGeom prst="rect">
            <a:avLst/>
          </a:prstGeom>
          <a:noFill/>
        </p:spPr>
        <p:txBody>
          <a:bodyPr wrap="square" rtlCol="0">
            <a:spAutoFit/>
          </a:bodyPr>
          <a:lstStyle/>
          <a:p>
            <a:pPr algn="l"/>
            <a:r>
              <a:rPr lang="zh-CN" altLang="en-US" sz="3200" b="1" dirty="0" smtClean="0">
                <a:latin typeface="华文楷体" panose="02010600040101010101" pitchFamily="2" charset="-122"/>
                <a:ea typeface="华文楷体" panose="02010600040101010101" pitchFamily="2" charset="-122"/>
              </a:rPr>
              <a:t>例：</a:t>
            </a:r>
            <a:endParaRPr lang="zh-CN" altLang="en-US" sz="3200" b="1" dirty="0">
              <a:latin typeface="华文楷体" panose="02010600040101010101" pitchFamily="2" charset="-122"/>
              <a:ea typeface="华文楷体" panose="02010600040101010101" pitchFamily="2" charset="-122"/>
            </a:endParaRPr>
          </a:p>
        </p:txBody>
      </p:sp>
      <p:sp>
        <p:nvSpPr>
          <p:cNvPr id="75" name="文本框 74"/>
          <p:cNvSpPr txBox="1"/>
          <p:nvPr/>
        </p:nvSpPr>
        <p:spPr>
          <a:xfrm>
            <a:off x="791580" y="4689140"/>
            <a:ext cx="1116124" cy="584775"/>
          </a:xfrm>
          <a:prstGeom prst="rect">
            <a:avLst/>
          </a:prstGeom>
          <a:noFill/>
        </p:spPr>
        <p:txBody>
          <a:bodyPr wrap="square" rtlCol="0">
            <a:spAutoFit/>
          </a:bodyPr>
          <a:lstStyle/>
          <a:p>
            <a:pPr algn="l"/>
            <a:r>
              <a:rPr lang="en-US" altLang="zh-CN" sz="3200" b="1" dirty="0" smtClean="0">
                <a:latin typeface="华文楷体" panose="02010600040101010101" pitchFamily="2" charset="-122"/>
                <a:ea typeface="华文楷体" panose="02010600040101010101" pitchFamily="2" charset="-122"/>
              </a:rPr>
              <a:t>W=2</a:t>
            </a:r>
            <a:endParaRPr lang="zh-CN" altLang="en-US" sz="3200" b="1"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12410631"/>
      </p:ext>
    </p:extLst>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3508" y="80628"/>
            <a:ext cx="1116124" cy="584775"/>
          </a:xfrm>
          <a:prstGeom prst="rect">
            <a:avLst/>
          </a:prstGeom>
          <a:noFill/>
        </p:spPr>
        <p:txBody>
          <a:bodyPr wrap="square" rtlCol="0">
            <a:spAutoFit/>
          </a:bodyPr>
          <a:lstStyle/>
          <a:p>
            <a:pPr algn="l"/>
            <a:r>
              <a:rPr lang="zh-CN" altLang="en-US" sz="3200" b="1" dirty="0" smtClean="0">
                <a:latin typeface="华文楷体" panose="02010600040101010101" pitchFamily="2" charset="-122"/>
                <a:ea typeface="华文楷体" panose="02010600040101010101" pitchFamily="2" charset="-122"/>
              </a:rPr>
              <a:t>例：</a:t>
            </a:r>
            <a:endParaRPr lang="zh-CN" altLang="en-US" sz="3200" b="1" dirty="0">
              <a:latin typeface="华文楷体" panose="02010600040101010101" pitchFamily="2" charset="-122"/>
              <a:ea typeface="华文楷体" panose="02010600040101010101" pitchFamily="2" charset="-122"/>
            </a:endParaRPr>
          </a:p>
        </p:txBody>
      </p:sp>
      <p:sp>
        <p:nvSpPr>
          <p:cNvPr id="75" name="文本框 74"/>
          <p:cNvSpPr txBox="1"/>
          <p:nvPr/>
        </p:nvSpPr>
        <p:spPr>
          <a:xfrm>
            <a:off x="1619672" y="2132856"/>
            <a:ext cx="1116124" cy="584775"/>
          </a:xfrm>
          <a:prstGeom prst="rect">
            <a:avLst/>
          </a:prstGeom>
          <a:noFill/>
        </p:spPr>
        <p:txBody>
          <a:bodyPr wrap="square" rtlCol="0">
            <a:spAutoFit/>
          </a:bodyPr>
          <a:lstStyle/>
          <a:p>
            <a:pPr algn="l"/>
            <a:r>
              <a:rPr lang="en-US" altLang="zh-CN" sz="3200" b="1" dirty="0" smtClean="0">
                <a:latin typeface="华文楷体" panose="02010600040101010101" pitchFamily="2" charset="-122"/>
                <a:ea typeface="华文楷体" panose="02010600040101010101" pitchFamily="2" charset="-122"/>
              </a:rPr>
              <a:t>W=1</a:t>
            </a:r>
            <a:endParaRPr lang="zh-CN" altLang="en-US" sz="3200" b="1" dirty="0">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5004048" y="1759454"/>
            <a:ext cx="1152128" cy="5003448"/>
          </a:xfrm>
          <a:prstGeom prst="rect">
            <a:avLst/>
          </a:prstGeom>
        </p:spPr>
      </p:pic>
      <p:pic>
        <p:nvPicPr>
          <p:cNvPr id="5" name="图片 4"/>
          <p:cNvPicPr>
            <a:picLocks noChangeAspect="1"/>
          </p:cNvPicPr>
          <p:nvPr/>
        </p:nvPicPr>
        <p:blipFill>
          <a:blip r:embed="rId3"/>
          <a:stretch>
            <a:fillRect/>
          </a:stretch>
        </p:blipFill>
        <p:spPr>
          <a:xfrm>
            <a:off x="863588" y="680865"/>
            <a:ext cx="7266207" cy="1008112"/>
          </a:xfrm>
          <a:prstGeom prst="rect">
            <a:avLst/>
          </a:prstGeom>
        </p:spPr>
      </p:pic>
    </p:spTree>
    <p:extLst>
      <p:ext uri="{BB962C8B-B14F-4D97-AF65-F5344CB8AC3E}">
        <p14:creationId xmlns:p14="http://schemas.microsoft.com/office/powerpoint/2010/main" val="3178203673"/>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1401" y="2600908"/>
            <a:ext cx="9136124" cy="4081117"/>
          </a:xfrm>
          <a:prstGeom prst="rect">
            <a:avLst/>
          </a:prstGeom>
          <a:noFill/>
          <a:ln w="9525">
            <a:noFill/>
            <a:miter lim="800000"/>
            <a:headEnd/>
            <a:tailEnd/>
          </a:ln>
          <a:effectLst/>
        </p:spPr>
        <p:txBody>
          <a:bodyPr wrap="square">
            <a:spAutoFit/>
          </a:bodyPr>
          <a:lstStyle/>
          <a:p>
            <a:pPr algn="l">
              <a:lnSpc>
                <a:spcPct val="120000"/>
              </a:lnSpc>
            </a:pPr>
            <a:r>
              <a:rPr lang="en-US" altLang="zh-CN" sz="2400" b="1" dirty="0">
                <a:solidFill>
                  <a:srgbClr val="005042"/>
                </a:solidFill>
                <a:latin typeface="Times New Roman" pitchFamily="18" charset="0"/>
                <a:ea typeface="华文楷体" pitchFamily="2" charset="-122"/>
                <a:cs typeface="Times New Roman" pitchFamily="18" charset="0"/>
              </a:rPr>
              <a:t>void </a:t>
            </a:r>
            <a:r>
              <a:rPr lang="en-US" altLang="zh-CN" sz="2400" b="1" dirty="0" err="1">
                <a:solidFill>
                  <a:srgbClr val="005042"/>
                </a:solidFill>
                <a:latin typeface="Times New Roman" pitchFamily="18" charset="0"/>
                <a:ea typeface="华文楷体" pitchFamily="2" charset="-122"/>
                <a:cs typeface="Times New Roman" pitchFamily="18" charset="0"/>
              </a:rPr>
              <a:t>ShellInsert</a:t>
            </a:r>
            <a:r>
              <a:rPr lang="en-US" altLang="zh-CN" sz="2400" b="1" dirty="0">
                <a:solidFill>
                  <a:srgbClr val="005042"/>
                </a:solidFill>
                <a:latin typeface="Times New Roman" pitchFamily="18" charset="0"/>
                <a:ea typeface="华文楷体" pitchFamily="2" charset="-122"/>
                <a:cs typeface="Times New Roman" pitchFamily="18" charset="0"/>
              </a:rPr>
              <a:t> ( </a:t>
            </a:r>
            <a:r>
              <a:rPr lang="en-US" altLang="zh-CN" sz="2400" b="1" dirty="0" err="1">
                <a:solidFill>
                  <a:srgbClr val="005042"/>
                </a:solidFill>
                <a:latin typeface="Times New Roman" pitchFamily="18" charset="0"/>
                <a:ea typeface="华文楷体" pitchFamily="2" charset="-122"/>
                <a:cs typeface="Times New Roman" pitchFamily="18" charset="0"/>
              </a:rPr>
              <a:t>SqList</a:t>
            </a:r>
            <a:r>
              <a:rPr lang="en-US" altLang="zh-CN" sz="2400" b="1" dirty="0">
                <a:solidFill>
                  <a:srgbClr val="005042"/>
                </a:solidFill>
                <a:latin typeface="Times New Roman" pitchFamily="18" charset="0"/>
                <a:ea typeface="华文楷体" pitchFamily="2" charset="-122"/>
                <a:cs typeface="Times New Roman" pitchFamily="18" charset="0"/>
              </a:rPr>
              <a:t> &amp;L, </a:t>
            </a:r>
            <a:r>
              <a:rPr lang="en-US" altLang="zh-CN" sz="2400" b="1" dirty="0" err="1">
                <a:solidFill>
                  <a:srgbClr val="005042"/>
                </a:solidFill>
                <a:latin typeface="Times New Roman" pitchFamily="18" charset="0"/>
                <a:ea typeface="华文楷体" pitchFamily="2" charset="-122"/>
                <a:cs typeface="Times New Roman" pitchFamily="18" charset="0"/>
              </a:rPr>
              <a:t>int</a:t>
            </a:r>
            <a:r>
              <a:rPr lang="en-US" altLang="zh-CN" sz="2400" b="1" dirty="0">
                <a:solidFill>
                  <a:srgbClr val="005042"/>
                </a:solidFill>
                <a:latin typeface="Times New Roman" pitchFamily="18" charset="0"/>
                <a:ea typeface="华文楷体" pitchFamily="2" charset="-122"/>
                <a:cs typeface="Times New Roman" pitchFamily="18" charset="0"/>
              </a:rPr>
              <a:t> </a:t>
            </a:r>
            <a:r>
              <a:rPr lang="en-US" altLang="zh-CN" sz="2400" b="1" dirty="0" err="1">
                <a:solidFill>
                  <a:srgbClr val="005042"/>
                </a:solidFill>
                <a:latin typeface="Times New Roman" pitchFamily="18" charset="0"/>
                <a:ea typeface="华文楷体" pitchFamily="2" charset="-122"/>
                <a:cs typeface="Times New Roman" pitchFamily="18" charset="0"/>
              </a:rPr>
              <a:t>dk</a:t>
            </a:r>
            <a:r>
              <a:rPr lang="en-US" altLang="zh-CN" sz="2400" b="1" dirty="0">
                <a:solidFill>
                  <a:srgbClr val="005042"/>
                </a:solidFill>
                <a:latin typeface="Times New Roman" pitchFamily="18" charset="0"/>
                <a:ea typeface="华文楷体" pitchFamily="2" charset="-122"/>
                <a:cs typeface="Times New Roman" pitchFamily="18" charset="0"/>
              </a:rPr>
              <a:t> ) {</a:t>
            </a:r>
          </a:p>
          <a:p>
            <a:pPr algn="l">
              <a:lnSpc>
                <a:spcPct val="120000"/>
              </a:lnSpc>
            </a:pPr>
            <a:r>
              <a:rPr lang="en-US" altLang="zh-CN" sz="2400" b="1" dirty="0">
                <a:latin typeface="Times New Roman" pitchFamily="18" charset="0"/>
                <a:ea typeface="华文楷体" pitchFamily="2" charset="-122"/>
                <a:cs typeface="Times New Roman" pitchFamily="18" charset="0"/>
              </a:rPr>
              <a:t>   for ( </a:t>
            </a:r>
            <a:r>
              <a:rPr lang="en-US" altLang="zh-CN" sz="2400" b="1" dirty="0" err="1">
                <a:solidFill>
                  <a:srgbClr val="840C26"/>
                </a:solidFill>
                <a:latin typeface="Times New Roman" pitchFamily="18" charset="0"/>
                <a:ea typeface="华文楷体" pitchFamily="2" charset="-122"/>
                <a:cs typeface="Times New Roman" pitchFamily="18" charset="0"/>
              </a:rPr>
              <a:t>i</a:t>
            </a:r>
            <a:r>
              <a:rPr lang="en-US" altLang="zh-CN" sz="2400" b="1" dirty="0">
                <a:solidFill>
                  <a:srgbClr val="840C26"/>
                </a:solidFill>
                <a:latin typeface="Times New Roman" pitchFamily="18" charset="0"/>
                <a:ea typeface="华文楷体" pitchFamily="2" charset="-122"/>
                <a:cs typeface="Times New Roman" pitchFamily="18" charset="0"/>
              </a:rPr>
              <a:t>=dk+1</a:t>
            </a:r>
            <a:r>
              <a:rPr lang="en-US" altLang="zh-CN" sz="2400" b="1" dirty="0">
                <a:latin typeface="Times New Roman" pitchFamily="18" charset="0"/>
                <a:ea typeface="华文楷体" pitchFamily="2" charset="-122"/>
                <a:cs typeface="Times New Roman" pitchFamily="18" charset="0"/>
              </a:rPr>
              <a:t>; </a:t>
            </a:r>
            <a:r>
              <a:rPr lang="en-US" altLang="zh-CN" sz="2400" b="1" dirty="0" err="1">
                <a:latin typeface="Times New Roman" pitchFamily="18" charset="0"/>
                <a:ea typeface="华文楷体" pitchFamily="2" charset="-122"/>
                <a:cs typeface="Times New Roman" pitchFamily="18" charset="0"/>
              </a:rPr>
              <a:t>i</a:t>
            </a:r>
            <a:r>
              <a:rPr lang="en-US" altLang="zh-CN" sz="2400" b="1" dirty="0">
                <a:latin typeface="Times New Roman" pitchFamily="18" charset="0"/>
                <a:ea typeface="华文楷体" pitchFamily="2" charset="-122"/>
                <a:cs typeface="Times New Roman" pitchFamily="18" charset="0"/>
              </a:rPr>
              <a:t>&lt;=n; ++</a:t>
            </a:r>
            <a:r>
              <a:rPr lang="en-US" altLang="zh-CN" sz="2400" b="1" dirty="0" err="1">
                <a:latin typeface="Times New Roman" pitchFamily="18" charset="0"/>
                <a:ea typeface="华文楷体" pitchFamily="2" charset="-122"/>
                <a:cs typeface="Times New Roman" pitchFamily="18" charset="0"/>
              </a:rPr>
              <a:t>i</a:t>
            </a:r>
            <a:r>
              <a:rPr lang="en-US" altLang="zh-CN" sz="2400" b="1" dirty="0">
                <a:latin typeface="Times New Roman" pitchFamily="18" charset="0"/>
                <a:ea typeface="华文楷体" pitchFamily="2" charset="-122"/>
                <a:cs typeface="Times New Roman" pitchFamily="18" charset="0"/>
              </a:rPr>
              <a:t> </a:t>
            </a:r>
            <a:r>
              <a:rPr lang="en-US" altLang="zh-CN" sz="2000" b="1" dirty="0" smtClean="0">
                <a:latin typeface="Times New Roman" pitchFamily="18" charset="0"/>
                <a:ea typeface="华文楷体" pitchFamily="2" charset="-122"/>
                <a:cs typeface="Times New Roman" pitchFamily="18" charset="0"/>
              </a:rPr>
              <a:t>)//</a:t>
            </a:r>
            <a:r>
              <a:rPr lang="zh-CN" altLang="en-US" sz="2000" b="1" dirty="0" smtClean="0">
                <a:latin typeface="Times New Roman" pitchFamily="18" charset="0"/>
                <a:ea typeface="华文楷体" pitchFamily="2" charset="-122"/>
                <a:cs typeface="Times New Roman" pitchFamily="18" charset="0"/>
              </a:rPr>
              <a:t>对每个元素在当前增量子序列中排序 </a:t>
            </a:r>
            <a:endParaRPr lang="en-US" altLang="zh-CN" sz="2000" b="1" dirty="0">
              <a:latin typeface="Times New Roman" pitchFamily="18" charset="0"/>
              <a:ea typeface="华文楷体" pitchFamily="2" charset="-122"/>
              <a:cs typeface="Times New Roman" pitchFamily="18" charset="0"/>
            </a:endParaRPr>
          </a:p>
          <a:p>
            <a:pPr algn="l">
              <a:lnSpc>
                <a:spcPct val="120000"/>
              </a:lnSpc>
            </a:pPr>
            <a:r>
              <a:rPr lang="en-US" altLang="zh-CN" sz="2400" b="1" dirty="0">
                <a:latin typeface="Times New Roman" pitchFamily="18" charset="0"/>
                <a:ea typeface="华文楷体" pitchFamily="2" charset="-122"/>
                <a:cs typeface="Times New Roman" pitchFamily="18" charset="0"/>
              </a:rPr>
              <a:t>      </a:t>
            </a:r>
            <a:r>
              <a:rPr lang="en-US" altLang="zh-CN" sz="2400" b="1" dirty="0" smtClean="0">
                <a:latin typeface="Times New Roman" pitchFamily="18" charset="0"/>
                <a:ea typeface="华文楷体" pitchFamily="2" charset="-122"/>
                <a:cs typeface="Times New Roman" pitchFamily="18" charset="0"/>
              </a:rPr>
              <a:t> </a:t>
            </a:r>
            <a:r>
              <a:rPr lang="en-US" altLang="zh-CN" sz="2400" b="1" dirty="0" smtClean="0">
                <a:solidFill>
                  <a:srgbClr val="00B050"/>
                </a:solidFill>
                <a:latin typeface="Times New Roman" pitchFamily="18" charset="0"/>
                <a:ea typeface="华文楷体" pitchFamily="2" charset="-122"/>
                <a:cs typeface="Times New Roman" pitchFamily="18" charset="0"/>
              </a:rPr>
              <a:t>if </a:t>
            </a:r>
            <a:r>
              <a:rPr lang="en-US" altLang="zh-CN" sz="2400" b="1" dirty="0">
                <a:solidFill>
                  <a:srgbClr val="00B050"/>
                </a:solidFill>
                <a:latin typeface="Times New Roman" pitchFamily="18" charset="0"/>
                <a:ea typeface="华文楷体" pitchFamily="2" charset="-122"/>
                <a:cs typeface="Times New Roman" pitchFamily="18" charset="0"/>
              </a:rPr>
              <a:t>( </a:t>
            </a:r>
            <a:r>
              <a:rPr lang="en-US" altLang="zh-CN" sz="2400" b="1" dirty="0" err="1">
                <a:solidFill>
                  <a:srgbClr val="00B050"/>
                </a:solidFill>
                <a:latin typeface="Times New Roman" pitchFamily="18" charset="0"/>
                <a:ea typeface="华文楷体" pitchFamily="2" charset="-122"/>
                <a:cs typeface="Times New Roman" pitchFamily="18" charset="0"/>
              </a:rPr>
              <a:t>L.r</a:t>
            </a:r>
            <a:r>
              <a:rPr lang="en-US" altLang="zh-CN" sz="2400" b="1" dirty="0">
                <a:solidFill>
                  <a:srgbClr val="00B050"/>
                </a:solidFill>
                <a:latin typeface="Times New Roman" pitchFamily="18" charset="0"/>
                <a:ea typeface="华文楷体" pitchFamily="2" charset="-122"/>
                <a:cs typeface="Times New Roman" pitchFamily="18" charset="0"/>
              </a:rPr>
              <a:t>[</a:t>
            </a:r>
            <a:r>
              <a:rPr lang="en-US" altLang="zh-CN" sz="2400" b="1" dirty="0" err="1">
                <a:solidFill>
                  <a:srgbClr val="00B050"/>
                </a:solidFill>
                <a:latin typeface="Times New Roman" pitchFamily="18" charset="0"/>
                <a:ea typeface="华文楷体" pitchFamily="2" charset="-122"/>
                <a:cs typeface="Times New Roman" pitchFamily="18" charset="0"/>
              </a:rPr>
              <a:t>i</a:t>
            </a:r>
            <a:r>
              <a:rPr lang="en-US" altLang="zh-CN" sz="2400" b="1" dirty="0">
                <a:solidFill>
                  <a:srgbClr val="00B050"/>
                </a:solidFill>
                <a:latin typeface="Times New Roman" pitchFamily="18" charset="0"/>
                <a:ea typeface="华文楷体" pitchFamily="2" charset="-122"/>
                <a:cs typeface="Times New Roman" pitchFamily="18" charset="0"/>
              </a:rPr>
              <a:t>].key&lt; </a:t>
            </a:r>
            <a:r>
              <a:rPr lang="en-US" altLang="zh-CN" sz="2400" b="1" dirty="0" err="1">
                <a:solidFill>
                  <a:srgbClr val="00B050"/>
                </a:solidFill>
                <a:latin typeface="Times New Roman" pitchFamily="18" charset="0"/>
                <a:ea typeface="华文楷体" pitchFamily="2" charset="-122"/>
                <a:cs typeface="Times New Roman" pitchFamily="18" charset="0"/>
              </a:rPr>
              <a:t>L.r</a:t>
            </a:r>
            <a:r>
              <a:rPr lang="en-US" altLang="zh-CN" sz="2400" b="1" dirty="0">
                <a:solidFill>
                  <a:srgbClr val="00B050"/>
                </a:solidFill>
                <a:latin typeface="Times New Roman" pitchFamily="18" charset="0"/>
                <a:ea typeface="华文楷体" pitchFamily="2" charset="-122"/>
                <a:cs typeface="Times New Roman" pitchFamily="18" charset="0"/>
              </a:rPr>
              <a:t>[</a:t>
            </a:r>
            <a:r>
              <a:rPr lang="en-US" altLang="zh-CN" sz="2400" b="1" dirty="0" err="1">
                <a:solidFill>
                  <a:srgbClr val="840C26"/>
                </a:solidFill>
                <a:latin typeface="Times New Roman" pitchFamily="18" charset="0"/>
                <a:ea typeface="华文楷体" pitchFamily="2" charset="-122"/>
                <a:cs typeface="Times New Roman" pitchFamily="18" charset="0"/>
              </a:rPr>
              <a:t>i-dk</a:t>
            </a:r>
            <a:r>
              <a:rPr lang="en-US" altLang="zh-CN" sz="2400" b="1" dirty="0">
                <a:solidFill>
                  <a:srgbClr val="00B050"/>
                </a:solidFill>
                <a:latin typeface="Times New Roman" pitchFamily="18" charset="0"/>
                <a:ea typeface="华文楷体" pitchFamily="2" charset="-122"/>
                <a:cs typeface="Times New Roman" pitchFamily="18" charset="0"/>
              </a:rPr>
              <a:t>].key) </a:t>
            </a:r>
            <a:r>
              <a:rPr lang="en-US" altLang="zh-CN" sz="2000" b="1" dirty="0" smtClean="0">
                <a:solidFill>
                  <a:srgbClr val="000000"/>
                </a:solidFill>
                <a:latin typeface="Times New Roman" pitchFamily="18" charset="0"/>
                <a:ea typeface="华文楷体" pitchFamily="2" charset="-122"/>
                <a:cs typeface="Times New Roman" pitchFamily="18" charset="0"/>
              </a:rPr>
              <a:t>{//</a:t>
            </a:r>
            <a:r>
              <a:rPr lang="zh-CN" altLang="en-US" sz="2000" b="1" dirty="0" smtClean="0">
                <a:solidFill>
                  <a:srgbClr val="000000"/>
                </a:solidFill>
                <a:latin typeface="Times New Roman" pitchFamily="18" charset="0"/>
                <a:ea typeface="华文楷体" pitchFamily="2" charset="-122"/>
                <a:cs typeface="Times New Roman" pitchFamily="18" charset="0"/>
              </a:rPr>
              <a:t>在子序列中用直接插入法排序当前元素</a:t>
            </a:r>
            <a:endParaRPr lang="en-US" altLang="zh-CN" sz="2000" b="1" dirty="0">
              <a:solidFill>
                <a:srgbClr val="000000"/>
              </a:solidFill>
              <a:latin typeface="Times New Roman" pitchFamily="18" charset="0"/>
              <a:ea typeface="华文楷体" pitchFamily="2" charset="-122"/>
              <a:cs typeface="Times New Roman" pitchFamily="18" charset="0"/>
            </a:endParaRPr>
          </a:p>
          <a:p>
            <a:pPr algn="l">
              <a:lnSpc>
                <a:spcPct val="120000"/>
              </a:lnSpc>
            </a:pPr>
            <a:r>
              <a:rPr lang="en-US" altLang="zh-CN" sz="2400" b="1" dirty="0">
                <a:latin typeface="Times New Roman" pitchFamily="18" charset="0"/>
                <a:ea typeface="华文楷体" pitchFamily="2" charset="-122"/>
                <a:cs typeface="Times New Roman" pitchFamily="18" charset="0"/>
              </a:rPr>
              <a:t>        </a:t>
            </a:r>
            <a:r>
              <a:rPr lang="en-US" altLang="zh-CN" sz="2400" b="1" dirty="0" smtClean="0">
                <a:latin typeface="Times New Roman" pitchFamily="18" charset="0"/>
                <a:ea typeface="华文楷体" pitchFamily="2" charset="-122"/>
                <a:cs typeface="Times New Roman" pitchFamily="18" charset="0"/>
              </a:rPr>
              <a:t>      </a:t>
            </a:r>
            <a:r>
              <a:rPr lang="en-US" altLang="zh-CN" sz="2400" b="1" dirty="0" err="1" smtClean="0">
                <a:latin typeface="Times New Roman" pitchFamily="18" charset="0"/>
                <a:ea typeface="华文楷体" pitchFamily="2" charset="-122"/>
                <a:cs typeface="Times New Roman" pitchFamily="18" charset="0"/>
              </a:rPr>
              <a:t>L.r</a:t>
            </a:r>
            <a:r>
              <a:rPr lang="en-US" altLang="zh-CN" sz="2400" b="1" dirty="0" smtClean="0">
                <a:latin typeface="Times New Roman" pitchFamily="18" charset="0"/>
                <a:ea typeface="华文楷体" pitchFamily="2" charset="-122"/>
                <a:cs typeface="Times New Roman" pitchFamily="18" charset="0"/>
              </a:rPr>
              <a:t>[0</a:t>
            </a:r>
            <a:r>
              <a:rPr lang="en-US" altLang="zh-CN" sz="2400" b="1" dirty="0">
                <a:latin typeface="Times New Roman" pitchFamily="18" charset="0"/>
                <a:ea typeface="华文楷体" pitchFamily="2" charset="-122"/>
                <a:cs typeface="Times New Roman" pitchFamily="18" charset="0"/>
              </a:rPr>
              <a:t>] = </a:t>
            </a:r>
            <a:r>
              <a:rPr lang="en-US" altLang="zh-CN" sz="2400" b="1" dirty="0" err="1">
                <a:latin typeface="Times New Roman" pitchFamily="18" charset="0"/>
                <a:ea typeface="华文楷体" pitchFamily="2" charset="-122"/>
                <a:cs typeface="Times New Roman" pitchFamily="18" charset="0"/>
              </a:rPr>
              <a:t>L.r</a:t>
            </a:r>
            <a:r>
              <a:rPr lang="en-US" altLang="zh-CN" sz="2400" b="1" dirty="0">
                <a:latin typeface="Times New Roman" pitchFamily="18" charset="0"/>
                <a:ea typeface="华文楷体" pitchFamily="2" charset="-122"/>
                <a:cs typeface="Times New Roman" pitchFamily="18" charset="0"/>
              </a:rPr>
              <a:t>[</a:t>
            </a:r>
            <a:r>
              <a:rPr lang="en-US" altLang="zh-CN" sz="2400" b="1" dirty="0" err="1">
                <a:latin typeface="Times New Roman" pitchFamily="18" charset="0"/>
                <a:ea typeface="华文楷体" pitchFamily="2" charset="-122"/>
                <a:cs typeface="Times New Roman" pitchFamily="18" charset="0"/>
              </a:rPr>
              <a:t>i</a:t>
            </a:r>
            <a:r>
              <a:rPr lang="en-US" altLang="zh-CN" sz="2400" b="1" dirty="0">
                <a:latin typeface="Times New Roman" pitchFamily="18" charset="0"/>
                <a:ea typeface="华文楷体" pitchFamily="2" charset="-122"/>
                <a:cs typeface="Times New Roman" pitchFamily="18" charset="0"/>
              </a:rPr>
              <a:t>];  </a:t>
            </a:r>
          </a:p>
          <a:p>
            <a:pPr algn="l">
              <a:lnSpc>
                <a:spcPct val="120000"/>
              </a:lnSpc>
            </a:pPr>
            <a:r>
              <a:rPr lang="en-US" altLang="zh-CN" sz="2400" b="1" dirty="0">
                <a:latin typeface="Times New Roman" pitchFamily="18" charset="0"/>
                <a:ea typeface="华文楷体" pitchFamily="2" charset="-122"/>
                <a:cs typeface="Times New Roman" pitchFamily="18" charset="0"/>
              </a:rPr>
              <a:t>        </a:t>
            </a:r>
            <a:r>
              <a:rPr lang="en-US" altLang="zh-CN" sz="2400" b="1" dirty="0" smtClean="0">
                <a:latin typeface="Times New Roman" pitchFamily="18" charset="0"/>
                <a:ea typeface="华文楷体" pitchFamily="2" charset="-122"/>
                <a:cs typeface="Times New Roman" pitchFamily="18" charset="0"/>
              </a:rPr>
              <a:t>      for </a:t>
            </a:r>
            <a:r>
              <a:rPr lang="en-US" altLang="zh-CN" sz="2400" b="1" dirty="0">
                <a:latin typeface="Times New Roman" pitchFamily="18" charset="0"/>
                <a:ea typeface="华文楷体" pitchFamily="2" charset="-122"/>
                <a:cs typeface="Times New Roman" pitchFamily="18" charset="0"/>
              </a:rPr>
              <a:t>(</a:t>
            </a:r>
            <a:r>
              <a:rPr lang="en-US" altLang="zh-CN" sz="2400" b="1" dirty="0">
                <a:solidFill>
                  <a:srgbClr val="840C26"/>
                </a:solidFill>
                <a:latin typeface="Times New Roman" pitchFamily="18" charset="0"/>
                <a:ea typeface="华文楷体" pitchFamily="2" charset="-122"/>
                <a:cs typeface="Times New Roman" pitchFamily="18" charset="0"/>
              </a:rPr>
              <a:t>j=</a:t>
            </a:r>
            <a:r>
              <a:rPr lang="en-US" altLang="zh-CN" sz="2400" b="1" dirty="0" err="1">
                <a:solidFill>
                  <a:srgbClr val="840C26"/>
                </a:solidFill>
                <a:latin typeface="Times New Roman" pitchFamily="18" charset="0"/>
                <a:ea typeface="华文楷体" pitchFamily="2" charset="-122"/>
                <a:cs typeface="Times New Roman" pitchFamily="18" charset="0"/>
              </a:rPr>
              <a:t>i-dk</a:t>
            </a:r>
            <a:r>
              <a:rPr lang="en-US" altLang="zh-CN" sz="2400" b="1" dirty="0">
                <a:latin typeface="Times New Roman" pitchFamily="18" charset="0"/>
                <a:ea typeface="华文楷体" pitchFamily="2" charset="-122"/>
                <a:cs typeface="Times New Roman" pitchFamily="18" charset="0"/>
              </a:rPr>
              <a:t>;  j&gt;0&amp;&amp;(</a:t>
            </a:r>
            <a:r>
              <a:rPr lang="en-US" altLang="zh-CN" sz="2400" b="1" dirty="0" err="1">
                <a:latin typeface="Times New Roman" pitchFamily="18" charset="0"/>
                <a:ea typeface="华文楷体" pitchFamily="2" charset="-122"/>
                <a:cs typeface="Times New Roman" pitchFamily="18" charset="0"/>
              </a:rPr>
              <a:t>L.r</a:t>
            </a:r>
            <a:r>
              <a:rPr lang="en-US" altLang="zh-CN" sz="2400" b="1" dirty="0">
                <a:latin typeface="Times New Roman" pitchFamily="18" charset="0"/>
                <a:ea typeface="华文楷体" pitchFamily="2" charset="-122"/>
                <a:cs typeface="Times New Roman" pitchFamily="18" charset="0"/>
              </a:rPr>
              <a:t>[0].key&lt;</a:t>
            </a:r>
            <a:r>
              <a:rPr lang="en-US" altLang="zh-CN" sz="2400" b="1" dirty="0" err="1">
                <a:latin typeface="Times New Roman" pitchFamily="18" charset="0"/>
                <a:ea typeface="华文楷体" pitchFamily="2" charset="-122"/>
                <a:cs typeface="Times New Roman" pitchFamily="18" charset="0"/>
              </a:rPr>
              <a:t>L.r</a:t>
            </a:r>
            <a:r>
              <a:rPr lang="en-US" altLang="zh-CN" sz="2400" b="1" dirty="0">
                <a:latin typeface="Times New Roman" pitchFamily="18" charset="0"/>
                <a:ea typeface="华文楷体" pitchFamily="2" charset="-122"/>
                <a:cs typeface="Times New Roman" pitchFamily="18" charset="0"/>
              </a:rPr>
              <a:t>[j].key</a:t>
            </a:r>
            <a:r>
              <a:rPr lang="en-US" altLang="zh-CN" sz="2400" b="1" dirty="0" smtClean="0">
                <a:latin typeface="Times New Roman" pitchFamily="18" charset="0"/>
                <a:ea typeface="华文楷体" pitchFamily="2" charset="-122"/>
                <a:cs typeface="Times New Roman" pitchFamily="18" charset="0"/>
              </a:rPr>
              <a:t>);  </a:t>
            </a:r>
            <a:r>
              <a:rPr lang="en-US" altLang="zh-CN" sz="2400" b="1" dirty="0">
                <a:solidFill>
                  <a:srgbClr val="840C26"/>
                </a:solidFill>
                <a:latin typeface="Times New Roman" pitchFamily="18" charset="0"/>
                <a:ea typeface="华文楷体" pitchFamily="2" charset="-122"/>
                <a:cs typeface="Times New Roman" pitchFamily="18" charset="0"/>
              </a:rPr>
              <a:t>j-=</a:t>
            </a:r>
            <a:r>
              <a:rPr lang="en-US" altLang="zh-CN" sz="2400" b="1" dirty="0" err="1">
                <a:solidFill>
                  <a:srgbClr val="840C26"/>
                </a:solidFill>
                <a:latin typeface="Times New Roman" pitchFamily="18" charset="0"/>
                <a:ea typeface="华文楷体" pitchFamily="2" charset="-122"/>
                <a:cs typeface="Times New Roman" pitchFamily="18" charset="0"/>
              </a:rPr>
              <a:t>dk</a:t>
            </a:r>
            <a:r>
              <a:rPr lang="en-US" altLang="zh-CN" sz="2400" b="1" dirty="0">
                <a:latin typeface="Times New Roman" pitchFamily="18" charset="0"/>
                <a:ea typeface="华文楷体" pitchFamily="2" charset="-122"/>
                <a:cs typeface="Times New Roman" pitchFamily="18" charset="0"/>
              </a:rPr>
              <a:t>)</a:t>
            </a:r>
          </a:p>
          <a:p>
            <a:pPr algn="l">
              <a:lnSpc>
                <a:spcPct val="120000"/>
              </a:lnSpc>
            </a:pPr>
            <a:r>
              <a:rPr lang="en-US" altLang="zh-CN" sz="2400" b="1" dirty="0">
                <a:latin typeface="Times New Roman" pitchFamily="18" charset="0"/>
                <a:ea typeface="华文楷体" pitchFamily="2" charset="-122"/>
                <a:cs typeface="Times New Roman" pitchFamily="18" charset="0"/>
              </a:rPr>
              <a:t>           </a:t>
            </a:r>
            <a:r>
              <a:rPr lang="en-US" altLang="zh-CN" sz="2400" b="1" dirty="0" smtClean="0">
                <a:latin typeface="Times New Roman" pitchFamily="18" charset="0"/>
                <a:ea typeface="华文楷体" pitchFamily="2" charset="-122"/>
                <a:cs typeface="Times New Roman" pitchFamily="18" charset="0"/>
              </a:rPr>
              <a:t>             </a:t>
            </a:r>
            <a:r>
              <a:rPr lang="en-US" altLang="zh-CN" sz="2400" b="1" dirty="0" err="1" smtClean="0">
                <a:latin typeface="Times New Roman" pitchFamily="18" charset="0"/>
                <a:ea typeface="华文楷体" pitchFamily="2" charset="-122"/>
                <a:cs typeface="Times New Roman" pitchFamily="18" charset="0"/>
              </a:rPr>
              <a:t>L.r</a:t>
            </a:r>
            <a:r>
              <a:rPr lang="en-US" altLang="zh-CN" sz="2400" b="1" dirty="0" smtClean="0">
                <a:latin typeface="Times New Roman" pitchFamily="18" charset="0"/>
                <a:ea typeface="华文楷体" pitchFamily="2" charset="-122"/>
                <a:cs typeface="Times New Roman" pitchFamily="18" charset="0"/>
              </a:rPr>
              <a:t>[</a:t>
            </a:r>
            <a:r>
              <a:rPr lang="en-US" altLang="zh-CN" sz="2400" b="1" dirty="0" err="1" smtClean="0">
                <a:solidFill>
                  <a:srgbClr val="840C26"/>
                </a:solidFill>
                <a:latin typeface="Times New Roman" pitchFamily="18" charset="0"/>
                <a:ea typeface="华文楷体" pitchFamily="2" charset="-122"/>
                <a:cs typeface="Times New Roman" pitchFamily="18" charset="0"/>
              </a:rPr>
              <a:t>j+dk</a:t>
            </a:r>
            <a:r>
              <a:rPr lang="en-US" altLang="zh-CN" sz="2400" b="1" dirty="0">
                <a:latin typeface="Times New Roman" pitchFamily="18" charset="0"/>
                <a:ea typeface="华文楷体" pitchFamily="2" charset="-122"/>
                <a:cs typeface="Times New Roman" pitchFamily="18" charset="0"/>
              </a:rPr>
              <a:t>] = </a:t>
            </a:r>
            <a:r>
              <a:rPr lang="en-US" altLang="zh-CN" sz="2400" b="1" dirty="0" err="1">
                <a:latin typeface="Times New Roman" pitchFamily="18" charset="0"/>
                <a:ea typeface="华文楷体" pitchFamily="2" charset="-122"/>
                <a:cs typeface="Times New Roman" pitchFamily="18" charset="0"/>
              </a:rPr>
              <a:t>L.r</a:t>
            </a:r>
            <a:r>
              <a:rPr lang="en-US" altLang="zh-CN" sz="2400" b="1" dirty="0">
                <a:latin typeface="Times New Roman" pitchFamily="18" charset="0"/>
                <a:ea typeface="华文楷体" pitchFamily="2" charset="-122"/>
                <a:cs typeface="Times New Roman" pitchFamily="18" charset="0"/>
              </a:rPr>
              <a:t>[j];  </a:t>
            </a:r>
            <a:r>
              <a:rPr lang="en-US" altLang="zh-CN" sz="2000" b="1" dirty="0">
                <a:solidFill>
                  <a:srgbClr val="000000"/>
                </a:solidFill>
                <a:latin typeface="Times New Roman" pitchFamily="18" charset="0"/>
                <a:ea typeface="华文楷体" pitchFamily="2" charset="-122"/>
                <a:cs typeface="Times New Roman" pitchFamily="18" charset="0"/>
              </a:rPr>
              <a:t>// </a:t>
            </a:r>
            <a:r>
              <a:rPr lang="zh-CN" altLang="en-US" sz="2000" b="1" dirty="0">
                <a:solidFill>
                  <a:srgbClr val="000000"/>
                </a:solidFill>
                <a:latin typeface="Times New Roman" pitchFamily="18" charset="0"/>
                <a:ea typeface="华文楷体" pitchFamily="2" charset="-122"/>
                <a:cs typeface="Times New Roman" pitchFamily="18" charset="0"/>
              </a:rPr>
              <a:t>记录后移，查找插入位置</a:t>
            </a:r>
          </a:p>
          <a:p>
            <a:pPr algn="l">
              <a:lnSpc>
                <a:spcPct val="120000"/>
              </a:lnSpc>
            </a:pPr>
            <a:r>
              <a:rPr lang="zh-CN" altLang="en-US" sz="2400" b="1" dirty="0">
                <a:latin typeface="Times New Roman" pitchFamily="18" charset="0"/>
                <a:ea typeface="华文楷体" pitchFamily="2" charset="-122"/>
                <a:cs typeface="Times New Roman" pitchFamily="18" charset="0"/>
              </a:rPr>
              <a:t>        </a:t>
            </a:r>
            <a:r>
              <a:rPr lang="zh-CN" altLang="en-US" sz="2400" b="1" dirty="0" smtClean="0">
                <a:latin typeface="Times New Roman" pitchFamily="18" charset="0"/>
                <a:ea typeface="华文楷体" pitchFamily="2" charset="-122"/>
                <a:cs typeface="Times New Roman" pitchFamily="18" charset="0"/>
              </a:rPr>
              <a:t>      </a:t>
            </a:r>
            <a:r>
              <a:rPr lang="en-US" altLang="zh-CN" sz="2400" b="1" dirty="0" err="1" smtClean="0">
                <a:latin typeface="Times New Roman" pitchFamily="18" charset="0"/>
                <a:ea typeface="华文楷体" pitchFamily="2" charset="-122"/>
                <a:cs typeface="Times New Roman" pitchFamily="18" charset="0"/>
              </a:rPr>
              <a:t>L.r</a:t>
            </a:r>
            <a:r>
              <a:rPr lang="en-US" altLang="zh-CN" sz="2400" b="1" dirty="0" smtClean="0">
                <a:latin typeface="Times New Roman" pitchFamily="18" charset="0"/>
                <a:ea typeface="华文楷体" pitchFamily="2" charset="-122"/>
                <a:cs typeface="Times New Roman" pitchFamily="18" charset="0"/>
              </a:rPr>
              <a:t>[</a:t>
            </a:r>
            <a:r>
              <a:rPr lang="en-US" altLang="zh-CN" sz="2400" b="1" dirty="0" err="1" smtClean="0">
                <a:solidFill>
                  <a:srgbClr val="840C26"/>
                </a:solidFill>
                <a:latin typeface="Times New Roman" pitchFamily="18" charset="0"/>
                <a:ea typeface="华文楷体" pitchFamily="2" charset="-122"/>
                <a:cs typeface="Times New Roman" pitchFamily="18" charset="0"/>
              </a:rPr>
              <a:t>j+dk</a:t>
            </a:r>
            <a:r>
              <a:rPr lang="en-US" altLang="zh-CN" sz="2400" b="1" dirty="0">
                <a:latin typeface="Times New Roman" pitchFamily="18" charset="0"/>
                <a:ea typeface="华文楷体" pitchFamily="2" charset="-122"/>
                <a:cs typeface="Times New Roman" pitchFamily="18" charset="0"/>
              </a:rPr>
              <a:t>] = </a:t>
            </a:r>
            <a:r>
              <a:rPr lang="en-US" altLang="zh-CN" sz="2400" b="1" dirty="0" err="1">
                <a:latin typeface="Times New Roman" pitchFamily="18" charset="0"/>
                <a:ea typeface="华文楷体" pitchFamily="2" charset="-122"/>
                <a:cs typeface="Times New Roman" pitchFamily="18" charset="0"/>
              </a:rPr>
              <a:t>L.r</a:t>
            </a:r>
            <a:r>
              <a:rPr lang="en-US" altLang="zh-CN" sz="2400" b="1" dirty="0">
                <a:latin typeface="Times New Roman" pitchFamily="18" charset="0"/>
                <a:ea typeface="华文楷体" pitchFamily="2" charset="-122"/>
                <a:cs typeface="Times New Roman" pitchFamily="18" charset="0"/>
              </a:rPr>
              <a:t>[0];   </a:t>
            </a:r>
            <a:r>
              <a:rPr lang="en-US" altLang="zh-CN" sz="2000" b="1" dirty="0" smtClean="0">
                <a:solidFill>
                  <a:srgbClr val="000000"/>
                </a:solidFill>
                <a:latin typeface="Times New Roman" pitchFamily="18" charset="0"/>
                <a:ea typeface="华文楷体" pitchFamily="2" charset="-122"/>
                <a:cs typeface="Times New Roman" pitchFamily="18" charset="0"/>
              </a:rPr>
              <a:t>// </a:t>
            </a:r>
            <a:r>
              <a:rPr lang="zh-CN" altLang="en-US" sz="2000" b="1" dirty="0">
                <a:solidFill>
                  <a:srgbClr val="000000"/>
                </a:solidFill>
                <a:latin typeface="Times New Roman" pitchFamily="18" charset="0"/>
                <a:ea typeface="华文楷体" pitchFamily="2" charset="-122"/>
                <a:cs typeface="Times New Roman" pitchFamily="18" charset="0"/>
              </a:rPr>
              <a:t>插入</a:t>
            </a:r>
          </a:p>
          <a:p>
            <a:pPr algn="l">
              <a:lnSpc>
                <a:spcPct val="120000"/>
              </a:lnSpc>
            </a:pPr>
            <a:r>
              <a:rPr lang="zh-CN" altLang="en-US" sz="2400" b="1" dirty="0">
                <a:latin typeface="Times New Roman" pitchFamily="18" charset="0"/>
                <a:ea typeface="华文楷体" pitchFamily="2" charset="-122"/>
                <a:cs typeface="Times New Roman" pitchFamily="18" charset="0"/>
              </a:rPr>
              <a:t>      </a:t>
            </a:r>
            <a:r>
              <a:rPr lang="zh-CN" altLang="en-US" sz="2400" b="1" dirty="0" smtClean="0">
                <a:latin typeface="Times New Roman" pitchFamily="18" charset="0"/>
                <a:ea typeface="华文楷体" pitchFamily="2" charset="-122"/>
                <a:cs typeface="Times New Roman" pitchFamily="18" charset="0"/>
              </a:rPr>
              <a:t>  </a:t>
            </a:r>
            <a:r>
              <a:rPr lang="en-US" altLang="zh-CN" sz="2400" b="1" dirty="0" smtClean="0">
                <a:solidFill>
                  <a:srgbClr val="00B050"/>
                </a:solidFill>
                <a:latin typeface="Times New Roman" pitchFamily="18" charset="0"/>
                <a:ea typeface="华文楷体" pitchFamily="2" charset="-122"/>
                <a:cs typeface="Times New Roman" pitchFamily="18" charset="0"/>
              </a:rPr>
              <a:t>} </a:t>
            </a:r>
            <a:r>
              <a:rPr lang="en-US" altLang="zh-CN" sz="2400" b="1" dirty="0">
                <a:solidFill>
                  <a:srgbClr val="00B050"/>
                </a:solidFill>
                <a:latin typeface="Times New Roman" pitchFamily="18" charset="0"/>
                <a:ea typeface="华文楷体" pitchFamily="2" charset="-122"/>
                <a:cs typeface="Times New Roman" pitchFamily="18" charset="0"/>
              </a:rPr>
              <a:t>// if</a:t>
            </a:r>
          </a:p>
          <a:p>
            <a:pPr algn="l">
              <a:lnSpc>
                <a:spcPct val="120000"/>
              </a:lnSpc>
            </a:pPr>
            <a:r>
              <a:rPr lang="en-US" altLang="zh-CN" sz="2400" b="1" dirty="0">
                <a:solidFill>
                  <a:srgbClr val="005042"/>
                </a:solidFill>
                <a:latin typeface="Times New Roman" pitchFamily="18" charset="0"/>
                <a:ea typeface="华文楷体" pitchFamily="2" charset="-122"/>
                <a:cs typeface="Times New Roman" pitchFamily="18" charset="0"/>
              </a:rPr>
              <a:t>} // </a:t>
            </a:r>
            <a:r>
              <a:rPr lang="en-US" altLang="zh-CN" sz="2400" b="1" dirty="0" err="1">
                <a:solidFill>
                  <a:srgbClr val="005042"/>
                </a:solidFill>
                <a:latin typeface="Times New Roman" pitchFamily="18" charset="0"/>
                <a:ea typeface="华文楷体" pitchFamily="2" charset="-122"/>
                <a:cs typeface="Times New Roman" pitchFamily="18" charset="0"/>
              </a:rPr>
              <a:t>ShellInsert</a:t>
            </a:r>
            <a:endParaRPr lang="en-US" altLang="zh-CN" sz="2400" b="1" dirty="0">
              <a:latin typeface="Times New Roman" pitchFamily="18" charset="0"/>
              <a:ea typeface="华文楷体" pitchFamily="2" charset="-122"/>
              <a:cs typeface="Times New Roman" pitchFamily="18" charset="0"/>
            </a:endParaRPr>
          </a:p>
        </p:txBody>
      </p:sp>
      <p:sp>
        <p:nvSpPr>
          <p:cNvPr id="3" name="Text Box 1026"/>
          <p:cNvSpPr txBox="1">
            <a:spLocks noChangeArrowheads="1"/>
          </p:cNvSpPr>
          <p:nvPr/>
        </p:nvSpPr>
        <p:spPr bwMode="auto">
          <a:xfrm>
            <a:off x="71500" y="-14833"/>
            <a:ext cx="6444716" cy="2123658"/>
          </a:xfrm>
          <a:prstGeom prst="rect">
            <a:avLst/>
          </a:prstGeom>
          <a:noFill/>
          <a:ln w="9525">
            <a:noFill/>
            <a:miter lim="800000"/>
            <a:headEnd/>
            <a:tailEnd/>
          </a:ln>
          <a:effectLst/>
        </p:spPr>
        <p:txBody>
          <a:bodyPr wrap="square">
            <a:spAutoFit/>
          </a:bodyPr>
          <a:lstStyle/>
          <a:p>
            <a:pPr algn="l">
              <a:lnSpc>
                <a:spcPct val="150000"/>
              </a:lnSpc>
            </a:pPr>
            <a:r>
              <a:rPr lang="en-US" altLang="zh-CN" sz="2400" b="1" dirty="0">
                <a:solidFill>
                  <a:srgbClr val="005042"/>
                </a:solidFill>
                <a:latin typeface="Times New Roman" pitchFamily="18" charset="0"/>
                <a:ea typeface="华文楷体" pitchFamily="2" charset="-122"/>
                <a:cs typeface="Times New Roman" pitchFamily="18" charset="0"/>
              </a:rPr>
              <a:t>void </a:t>
            </a:r>
            <a:r>
              <a:rPr lang="en-US" altLang="zh-CN" sz="2400" b="1" dirty="0" err="1">
                <a:solidFill>
                  <a:srgbClr val="005042"/>
                </a:solidFill>
                <a:latin typeface="Times New Roman" pitchFamily="18" charset="0"/>
                <a:ea typeface="华文楷体" pitchFamily="2" charset="-122"/>
                <a:cs typeface="Times New Roman" pitchFamily="18" charset="0"/>
              </a:rPr>
              <a:t>ShellSort</a:t>
            </a:r>
            <a:r>
              <a:rPr lang="en-US" altLang="zh-CN" sz="2400" b="1" dirty="0">
                <a:solidFill>
                  <a:srgbClr val="005042"/>
                </a:solidFill>
                <a:latin typeface="Times New Roman" pitchFamily="18" charset="0"/>
                <a:ea typeface="华文楷体" pitchFamily="2" charset="-122"/>
                <a:cs typeface="Times New Roman" pitchFamily="18" charset="0"/>
              </a:rPr>
              <a:t> (</a:t>
            </a:r>
            <a:r>
              <a:rPr lang="en-US" altLang="zh-CN" sz="2400" b="1" dirty="0" err="1">
                <a:solidFill>
                  <a:srgbClr val="005042"/>
                </a:solidFill>
                <a:latin typeface="Times New Roman" pitchFamily="18" charset="0"/>
                <a:ea typeface="华文楷体" pitchFamily="2" charset="-122"/>
                <a:cs typeface="Times New Roman" pitchFamily="18" charset="0"/>
              </a:rPr>
              <a:t>SqList</a:t>
            </a:r>
            <a:r>
              <a:rPr lang="en-US" altLang="zh-CN" sz="2400" b="1" dirty="0">
                <a:solidFill>
                  <a:srgbClr val="005042"/>
                </a:solidFill>
                <a:latin typeface="Times New Roman" pitchFamily="18" charset="0"/>
                <a:ea typeface="华文楷体" pitchFamily="2" charset="-122"/>
                <a:cs typeface="Times New Roman" pitchFamily="18" charset="0"/>
              </a:rPr>
              <a:t> &amp;L, </a:t>
            </a:r>
            <a:r>
              <a:rPr lang="en-US" altLang="zh-CN" sz="2400" b="1" dirty="0" err="1">
                <a:solidFill>
                  <a:srgbClr val="005042"/>
                </a:solidFill>
                <a:latin typeface="Times New Roman" pitchFamily="18" charset="0"/>
                <a:ea typeface="华文楷体" pitchFamily="2" charset="-122"/>
                <a:cs typeface="Times New Roman" pitchFamily="18" charset="0"/>
              </a:rPr>
              <a:t>int</a:t>
            </a:r>
            <a:r>
              <a:rPr lang="en-US" altLang="zh-CN" sz="2400" b="1" dirty="0">
                <a:solidFill>
                  <a:srgbClr val="005042"/>
                </a:solidFill>
                <a:latin typeface="Times New Roman" pitchFamily="18" charset="0"/>
                <a:ea typeface="华文楷体" pitchFamily="2" charset="-122"/>
                <a:cs typeface="Times New Roman" pitchFamily="18" charset="0"/>
              </a:rPr>
              <a:t> </a:t>
            </a:r>
            <a:r>
              <a:rPr lang="en-US" altLang="zh-CN" sz="2400" b="1" dirty="0" err="1">
                <a:solidFill>
                  <a:srgbClr val="005042"/>
                </a:solidFill>
                <a:latin typeface="Times New Roman" pitchFamily="18" charset="0"/>
                <a:ea typeface="华文楷体" pitchFamily="2" charset="-122"/>
                <a:cs typeface="Times New Roman" pitchFamily="18" charset="0"/>
              </a:rPr>
              <a:t>dlta</a:t>
            </a:r>
            <a:r>
              <a:rPr lang="en-US" altLang="zh-CN" sz="2400" b="1" dirty="0">
                <a:solidFill>
                  <a:srgbClr val="005042"/>
                </a:solidFill>
                <a:latin typeface="Times New Roman" pitchFamily="18" charset="0"/>
                <a:ea typeface="华文楷体" pitchFamily="2" charset="-122"/>
                <a:cs typeface="Times New Roman" pitchFamily="18" charset="0"/>
              </a:rPr>
              <a:t>[], </a:t>
            </a:r>
            <a:r>
              <a:rPr lang="en-US" altLang="zh-CN" sz="2400" b="1" dirty="0" err="1">
                <a:solidFill>
                  <a:srgbClr val="005042"/>
                </a:solidFill>
                <a:latin typeface="Times New Roman" pitchFamily="18" charset="0"/>
                <a:ea typeface="华文楷体" pitchFamily="2" charset="-122"/>
                <a:cs typeface="Times New Roman" pitchFamily="18" charset="0"/>
              </a:rPr>
              <a:t>int</a:t>
            </a:r>
            <a:r>
              <a:rPr lang="en-US" altLang="zh-CN" sz="2400" b="1" dirty="0">
                <a:solidFill>
                  <a:srgbClr val="005042"/>
                </a:solidFill>
                <a:latin typeface="Times New Roman" pitchFamily="18" charset="0"/>
                <a:ea typeface="华文楷体" pitchFamily="2" charset="-122"/>
                <a:cs typeface="Times New Roman" pitchFamily="18" charset="0"/>
              </a:rPr>
              <a:t> </a:t>
            </a:r>
            <a:r>
              <a:rPr lang="en-US" altLang="zh-CN" sz="2400" b="1" dirty="0" smtClean="0">
                <a:solidFill>
                  <a:srgbClr val="005042"/>
                </a:solidFill>
                <a:latin typeface="Times New Roman" pitchFamily="18" charset="0"/>
                <a:ea typeface="华文楷体" pitchFamily="2" charset="-122"/>
                <a:cs typeface="Times New Roman" pitchFamily="18" charset="0"/>
              </a:rPr>
              <a:t>t){</a:t>
            </a:r>
          </a:p>
          <a:p>
            <a:pPr algn="l"/>
            <a:r>
              <a:rPr lang="en-US" altLang="zh-CN" sz="2400" b="1" dirty="0" smtClean="0">
                <a:solidFill>
                  <a:srgbClr val="005042"/>
                </a:solidFill>
                <a:latin typeface="Times New Roman" pitchFamily="18" charset="0"/>
                <a:ea typeface="华文楷体" pitchFamily="2" charset="-122"/>
                <a:cs typeface="Times New Roman" pitchFamily="18" charset="0"/>
              </a:rPr>
              <a:t>    </a:t>
            </a:r>
            <a:r>
              <a:rPr lang="en-US" altLang="zh-CN" sz="2000" b="1" dirty="0">
                <a:solidFill>
                  <a:srgbClr val="005042"/>
                </a:solidFill>
                <a:latin typeface="Times New Roman" pitchFamily="18" charset="0"/>
                <a:ea typeface="华文楷体" pitchFamily="2" charset="-122"/>
                <a:cs typeface="Times New Roman" pitchFamily="18" charset="0"/>
              </a:rPr>
              <a:t>// </a:t>
            </a:r>
            <a:r>
              <a:rPr lang="zh-CN" altLang="en-US" sz="2000" b="1" dirty="0" smtClean="0">
                <a:solidFill>
                  <a:srgbClr val="005042"/>
                </a:solidFill>
                <a:latin typeface="Times New Roman" pitchFamily="18" charset="0"/>
                <a:ea typeface="华文楷体" pitchFamily="2" charset="-122"/>
                <a:cs typeface="Times New Roman" pitchFamily="18" charset="0"/>
              </a:rPr>
              <a:t>增量序列为</a:t>
            </a:r>
            <a:r>
              <a:rPr lang="en-US" altLang="zh-CN" sz="2000" b="1" dirty="0" err="1">
                <a:solidFill>
                  <a:srgbClr val="005042"/>
                </a:solidFill>
                <a:latin typeface="Times New Roman" pitchFamily="18" charset="0"/>
                <a:ea typeface="华文楷体" pitchFamily="2" charset="-122"/>
                <a:cs typeface="Times New Roman" pitchFamily="18" charset="0"/>
              </a:rPr>
              <a:t>dlta</a:t>
            </a:r>
            <a:r>
              <a:rPr lang="en-US" altLang="zh-CN" sz="2000" b="1" dirty="0">
                <a:solidFill>
                  <a:srgbClr val="005042"/>
                </a:solidFill>
                <a:latin typeface="Times New Roman" pitchFamily="18" charset="0"/>
                <a:ea typeface="华文楷体" pitchFamily="2" charset="-122"/>
                <a:cs typeface="Times New Roman" pitchFamily="18" charset="0"/>
              </a:rPr>
              <a:t>[]</a:t>
            </a:r>
            <a:r>
              <a:rPr lang="zh-CN" altLang="en-US" sz="2000" b="1" dirty="0">
                <a:solidFill>
                  <a:srgbClr val="005042"/>
                </a:solidFill>
                <a:latin typeface="Times New Roman" pitchFamily="18" charset="0"/>
                <a:ea typeface="华文楷体" pitchFamily="2" charset="-122"/>
                <a:cs typeface="Times New Roman" pitchFamily="18" charset="0"/>
              </a:rPr>
              <a:t>的希尔</a:t>
            </a:r>
            <a:r>
              <a:rPr lang="zh-CN" altLang="en-US" sz="2000" b="1" dirty="0" smtClean="0">
                <a:solidFill>
                  <a:srgbClr val="005042"/>
                </a:solidFill>
                <a:latin typeface="Times New Roman" pitchFamily="18" charset="0"/>
                <a:ea typeface="华文楷体" pitchFamily="2" charset="-122"/>
                <a:cs typeface="Times New Roman" pitchFamily="18" charset="0"/>
              </a:rPr>
              <a:t>排序，序列长为</a:t>
            </a:r>
            <a:r>
              <a:rPr lang="en-US" altLang="zh-CN" sz="2000" b="1" dirty="0" smtClean="0">
                <a:solidFill>
                  <a:srgbClr val="005042"/>
                </a:solidFill>
                <a:latin typeface="Times New Roman" pitchFamily="18" charset="0"/>
                <a:ea typeface="华文楷体" pitchFamily="2" charset="-122"/>
                <a:cs typeface="Times New Roman" pitchFamily="18" charset="0"/>
              </a:rPr>
              <a:t>t</a:t>
            </a:r>
            <a:endParaRPr lang="zh-CN" altLang="en-US" sz="2000" b="1" dirty="0">
              <a:solidFill>
                <a:srgbClr val="005042"/>
              </a:solidFill>
              <a:latin typeface="Times New Roman" pitchFamily="18" charset="0"/>
              <a:ea typeface="华文楷体" pitchFamily="2" charset="-122"/>
              <a:cs typeface="Times New Roman" pitchFamily="18" charset="0"/>
            </a:endParaRPr>
          </a:p>
          <a:p>
            <a:pPr algn="l"/>
            <a:r>
              <a:rPr lang="zh-CN" altLang="en-US" sz="2400" b="1" dirty="0">
                <a:solidFill>
                  <a:srgbClr val="005042"/>
                </a:solidFill>
                <a:latin typeface="Times New Roman" pitchFamily="18" charset="0"/>
                <a:ea typeface="华文楷体" pitchFamily="2" charset="-122"/>
                <a:cs typeface="Times New Roman" pitchFamily="18" charset="0"/>
              </a:rPr>
              <a:t>     </a:t>
            </a:r>
            <a:r>
              <a:rPr lang="zh-CN" altLang="en-US" sz="2400" b="1" dirty="0" smtClean="0">
                <a:solidFill>
                  <a:srgbClr val="005042"/>
                </a:solidFill>
                <a:latin typeface="Times New Roman" pitchFamily="18" charset="0"/>
                <a:ea typeface="华文楷体" pitchFamily="2" charset="-122"/>
                <a:cs typeface="Times New Roman" pitchFamily="18" charset="0"/>
              </a:rPr>
              <a:t>   </a:t>
            </a:r>
            <a:r>
              <a:rPr lang="en-US" altLang="zh-CN" sz="2400" b="1" dirty="0" smtClean="0">
                <a:solidFill>
                  <a:srgbClr val="005042"/>
                </a:solidFill>
                <a:latin typeface="Times New Roman" pitchFamily="18" charset="0"/>
                <a:ea typeface="华文楷体" pitchFamily="2" charset="-122"/>
                <a:cs typeface="Times New Roman" pitchFamily="18" charset="0"/>
              </a:rPr>
              <a:t>for </a:t>
            </a:r>
            <a:r>
              <a:rPr lang="en-US" altLang="zh-CN" sz="2400" b="1" dirty="0">
                <a:solidFill>
                  <a:srgbClr val="005042"/>
                </a:solidFill>
                <a:latin typeface="Times New Roman" pitchFamily="18" charset="0"/>
                <a:ea typeface="华文楷体" pitchFamily="2" charset="-122"/>
                <a:cs typeface="Times New Roman" pitchFamily="18" charset="0"/>
              </a:rPr>
              <a:t>(k=0; k&lt;t; ++t)</a:t>
            </a:r>
          </a:p>
          <a:p>
            <a:pPr algn="l"/>
            <a:r>
              <a:rPr lang="en-US" altLang="zh-CN" sz="2400" b="1" dirty="0">
                <a:solidFill>
                  <a:srgbClr val="005042"/>
                </a:solidFill>
                <a:latin typeface="Times New Roman" pitchFamily="18" charset="0"/>
                <a:ea typeface="华文楷体" pitchFamily="2" charset="-122"/>
                <a:cs typeface="Times New Roman" pitchFamily="18" charset="0"/>
              </a:rPr>
              <a:t>         </a:t>
            </a:r>
            <a:r>
              <a:rPr lang="en-US" altLang="zh-CN" sz="2400" b="1" dirty="0" smtClean="0">
                <a:solidFill>
                  <a:srgbClr val="005042"/>
                </a:solidFill>
                <a:latin typeface="Times New Roman" pitchFamily="18" charset="0"/>
                <a:ea typeface="华文楷体" pitchFamily="2" charset="-122"/>
                <a:cs typeface="Times New Roman" pitchFamily="18" charset="0"/>
              </a:rPr>
              <a:t>       </a:t>
            </a:r>
            <a:r>
              <a:rPr lang="en-US" altLang="zh-CN" sz="2400" b="1" dirty="0" err="1" smtClean="0">
                <a:solidFill>
                  <a:srgbClr val="005042"/>
                </a:solidFill>
                <a:latin typeface="Times New Roman" pitchFamily="18" charset="0"/>
                <a:ea typeface="华文楷体" pitchFamily="2" charset="-122"/>
                <a:cs typeface="Times New Roman" pitchFamily="18" charset="0"/>
              </a:rPr>
              <a:t>ShellInsert</a:t>
            </a:r>
            <a:r>
              <a:rPr lang="en-US" altLang="zh-CN" sz="2400" b="1" dirty="0" smtClean="0">
                <a:solidFill>
                  <a:srgbClr val="005042"/>
                </a:solidFill>
                <a:latin typeface="Times New Roman" pitchFamily="18" charset="0"/>
                <a:ea typeface="华文楷体" pitchFamily="2" charset="-122"/>
                <a:cs typeface="Times New Roman" pitchFamily="18" charset="0"/>
              </a:rPr>
              <a:t>(L</a:t>
            </a:r>
            <a:r>
              <a:rPr lang="en-US" altLang="zh-CN" sz="2400" b="1" dirty="0">
                <a:solidFill>
                  <a:srgbClr val="005042"/>
                </a:solidFill>
                <a:latin typeface="Times New Roman" pitchFamily="18" charset="0"/>
                <a:ea typeface="华文楷体" pitchFamily="2" charset="-122"/>
                <a:cs typeface="Times New Roman" pitchFamily="18" charset="0"/>
              </a:rPr>
              <a:t>, </a:t>
            </a:r>
            <a:r>
              <a:rPr lang="en-US" altLang="zh-CN" sz="2400" b="1" dirty="0" err="1" smtClean="0">
                <a:solidFill>
                  <a:srgbClr val="005042"/>
                </a:solidFill>
                <a:latin typeface="Times New Roman" pitchFamily="18" charset="0"/>
                <a:ea typeface="华文楷体" pitchFamily="2" charset="-122"/>
                <a:cs typeface="Times New Roman" pitchFamily="18" charset="0"/>
              </a:rPr>
              <a:t>dlta</a:t>
            </a:r>
            <a:r>
              <a:rPr lang="en-US" altLang="zh-CN" sz="2400" b="1" dirty="0" smtClean="0">
                <a:solidFill>
                  <a:srgbClr val="005042"/>
                </a:solidFill>
                <a:latin typeface="Times New Roman" pitchFamily="18" charset="0"/>
                <a:ea typeface="华文楷体" pitchFamily="2" charset="-122"/>
                <a:cs typeface="Times New Roman" pitchFamily="18" charset="0"/>
              </a:rPr>
              <a:t>[k]);</a:t>
            </a:r>
            <a:endParaRPr lang="zh-CN" altLang="en-US" sz="2400" b="1" dirty="0">
              <a:solidFill>
                <a:srgbClr val="005042"/>
              </a:solidFill>
              <a:latin typeface="Times New Roman" pitchFamily="18" charset="0"/>
              <a:ea typeface="华文楷体" pitchFamily="2" charset="-122"/>
              <a:cs typeface="Times New Roman" pitchFamily="18" charset="0"/>
            </a:endParaRPr>
          </a:p>
          <a:p>
            <a:pPr algn="l"/>
            <a:r>
              <a:rPr lang="en-US" altLang="zh-CN" sz="2400" b="1" dirty="0">
                <a:solidFill>
                  <a:srgbClr val="005042"/>
                </a:solidFill>
                <a:latin typeface="Times New Roman" pitchFamily="18" charset="0"/>
                <a:ea typeface="华文楷体" pitchFamily="2" charset="-122"/>
                <a:cs typeface="Times New Roman" pitchFamily="18" charset="0"/>
              </a:rPr>
              <a:t>} // </a:t>
            </a:r>
            <a:r>
              <a:rPr lang="en-US" altLang="zh-CN" sz="2400" b="1" dirty="0" err="1">
                <a:solidFill>
                  <a:srgbClr val="005042"/>
                </a:solidFill>
                <a:latin typeface="Times New Roman" pitchFamily="18" charset="0"/>
                <a:ea typeface="华文楷体" pitchFamily="2" charset="-122"/>
                <a:cs typeface="Times New Roman" pitchFamily="18" charset="0"/>
              </a:rPr>
              <a:t>ShellSort</a:t>
            </a:r>
            <a:endParaRPr lang="en-US" altLang="zh-CN" sz="2400" b="1" dirty="0">
              <a:solidFill>
                <a:srgbClr val="005042"/>
              </a:solidFill>
              <a:latin typeface="Times New Roman" pitchFamily="18" charset="0"/>
              <a:ea typeface="华文楷体" pitchFamily="2" charset="-122"/>
              <a:cs typeface="Times New Roman"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grpId="0" nodeType="clickEffect">
                                  <p:stCondLst>
                                    <p:cond delay="0"/>
                                  </p:stCondLst>
                                  <p:childTnLst>
                                    <p:animMotion origin="layout" path="M -0.02569 0.00671 L 0.22431 0.34004 " pathEditMode="relative" rAng="0" ptsTypes="AA">
                                      <p:cBhvr>
                                        <p:cTn id="6" dur="2000" fill="hold"/>
                                        <p:tgtEl>
                                          <p:spTgt spid="3"/>
                                        </p:tgtEl>
                                        <p:attrNameLst>
                                          <p:attrName>ppt_x</p:attrName>
                                          <p:attrName>ppt_y</p:attrName>
                                        </p:attrNameLst>
                                      </p:cBhvr>
                                      <p:rCtr x="12500" y="16667"/>
                                    </p:animMotion>
                                  </p:childTnLst>
                                </p:cTn>
                              </p:par>
                            </p:childTnLst>
                          </p:cTn>
                        </p:par>
                        <p:par>
                          <p:cTn id="7" fill="hold">
                            <p:stCondLst>
                              <p:cond delay="2000"/>
                            </p:stCondLst>
                            <p:childTnLst>
                              <p:par>
                                <p:cTn id="8" presetID="3" presetClass="entr" presetSubtype="10" fill="hold" grpId="0" nodeType="afterEffect">
                                  <p:stCondLst>
                                    <p:cond delay="0"/>
                                  </p:stCondLst>
                                  <p:childTnLst>
                                    <p:set>
                                      <p:cBhvr>
                                        <p:cTn id="9" dur="1" fill="hold">
                                          <p:stCondLst>
                                            <p:cond delay="0"/>
                                          </p:stCondLst>
                                        </p:cTn>
                                        <p:tgtEl>
                                          <p:spTgt spid="25603"/>
                                        </p:tgtEl>
                                        <p:attrNameLst>
                                          <p:attrName>style.visibility</p:attrName>
                                        </p:attrNameLst>
                                      </p:cBhvr>
                                      <p:to>
                                        <p:strVal val="visible"/>
                                      </p:to>
                                    </p:set>
                                    <p:animEffect transition="in" filter="blinds(horizontal)">
                                      <p:cBhvr>
                                        <p:cTn id="10"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P spid="3" grpId="0"/>
    </p:bld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1" name="Rectangle 4"/>
          <p:cNvSpPr>
            <a:spLocks noGrp="1" noChangeArrowheads="1"/>
          </p:cNvSpPr>
          <p:nvPr>
            <p:ph type="body" idx="1"/>
          </p:nvPr>
        </p:nvSpPr>
        <p:spPr>
          <a:xfrm>
            <a:off x="143508" y="116632"/>
            <a:ext cx="8229600" cy="4968552"/>
          </a:xfrm>
        </p:spPr>
        <p:txBody>
          <a:bodyPr/>
          <a:lstStyle/>
          <a:p>
            <a:pPr eaLnBrk="1" hangingPunct="1">
              <a:lnSpc>
                <a:spcPct val="105000"/>
              </a:lnSpc>
              <a:spcBef>
                <a:spcPct val="5000"/>
              </a:spcBef>
              <a:buFont typeface="Wingdings" pitchFamily="2" charset="2"/>
              <a:buNone/>
            </a:pPr>
            <a:endParaRPr lang="en-US" altLang="zh-CN" sz="1000" b="1" dirty="0" smtClean="0">
              <a:latin typeface="Times New Roman" charset="0"/>
              <a:ea typeface="隶书" pitchFamily="49" charset="-122"/>
            </a:endParaRPr>
          </a:p>
          <a:p>
            <a:pPr eaLnBrk="1" hangingPunct="1">
              <a:lnSpc>
                <a:spcPct val="105000"/>
              </a:lnSpc>
              <a:spcBef>
                <a:spcPct val="5000"/>
              </a:spcBef>
              <a:buFont typeface="Wingdings" pitchFamily="2" charset="2"/>
              <a:buNone/>
            </a:pPr>
            <a:r>
              <a:rPr lang="zh-CN" altLang="en-US" sz="4000" b="1" kern="1200" dirty="0" smtClean="0">
                <a:solidFill>
                  <a:srgbClr val="FF00FF"/>
                </a:solidFill>
                <a:latin typeface="华文隶书" pitchFamily="2" charset="-122"/>
                <a:ea typeface="华文隶书" pitchFamily="2" charset="-122"/>
              </a:rPr>
              <a:t>算法分析</a:t>
            </a:r>
          </a:p>
          <a:p>
            <a:r>
              <a:rPr lang="zh-CN" altLang="en-US" b="1" dirty="0">
                <a:latin typeface="Times New Roman" pitchFamily="18" charset="0"/>
                <a:ea typeface="华文楷体" pitchFamily="2" charset="-122"/>
                <a:cs typeface="Times New Roman" pitchFamily="18" charset="0"/>
              </a:rPr>
              <a:t>希尔排序是一种不稳定的插入排序方法。</a:t>
            </a:r>
          </a:p>
          <a:p>
            <a:r>
              <a:rPr lang="zh-CN" altLang="en-US" b="1" dirty="0" smtClean="0">
                <a:latin typeface="Times New Roman" pitchFamily="18" charset="0"/>
                <a:ea typeface="华文楷体" pitchFamily="2" charset="-122"/>
                <a:cs typeface="Times New Roman" pitchFamily="18" charset="0"/>
              </a:rPr>
              <a:t>希尔排序的时间复杂性与各列内部排序的算法</a:t>
            </a:r>
            <a:r>
              <a:rPr lang="en-US" altLang="zh-CN" b="1" dirty="0" smtClean="0">
                <a:latin typeface="Times New Roman" pitchFamily="18" charset="0"/>
                <a:ea typeface="华文楷体" pitchFamily="2" charset="-122"/>
                <a:cs typeface="Times New Roman" pitchFamily="18" charset="0"/>
              </a:rPr>
              <a:t>(</a:t>
            </a:r>
            <a:r>
              <a:rPr lang="zh-CN" altLang="en-US" b="1" dirty="0" smtClean="0">
                <a:latin typeface="Times New Roman" pitchFamily="18" charset="0"/>
                <a:ea typeface="华文楷体" pitchFamily="2" charset="-122"/>
                <a:cs typeface="Times New Roman" pitchFamily="18" charset="0"/>
              </a:rPr>
              <a:t>插入</a:t>
            </a:r>
            <a:r>
              <a:rPr lang="en-US" altLang="zh-CN" b="1" dirty="0" smtClean="0">
                <a:latin typeface="Times New Roman" pitchFamily="18" charset="0"/>
                <a:ea typeface="华文楷体" pitchFamily="2" charset="-122"/>
                <a:cs typeface="Times New Roman" pitchFamily="18" charset="0"/>
              </a:rPr>
              <a:t>)</a:t>
            </a:r>
            <a:r>
              <a:rPr lang="zh-CN" altLang="en-US" b="1" dirty="0" smtClean="0">
                <a:latin typeface="Times New Roman" pitchFamily="18" charset="0"/>
                <a:ea typeface="华文楷体" pitchFamily="2" charset="-122"/>
                <a:cs typeface="Times New Roman" pitchFamily="18" charset="0"/>
              </a:rPr>
              <a:t>由关。内部排序不一定是高效的，但需要是</a:t>
            </a:r>
            <a:r>
              <a:rPr lang="en-US" altLang="zh-CN" b="1" dirty="0" smtClean="0">
                <a:latin typeface="楷体" panose="02010609060101010101" pitchFamily="49" charset="-122"/>
                <a:ea typeface="楷体" panose="02010609060101010101" pitchFamily="49" charset="-122"/>
              </a:rPr>
              <a:t>input-sensitive</a:t>
            </a:r>
          </a:p>
          <a:p>
            <a:r>
              <a:rPr lang="zh-CN" altLang="en-US" b="1" dirty="0" smtClean="0">
                <a:latin typeface="Times New Roman" pitchFamily="18" charset="0"/>
                <a:ea typeface="华文楷体" pitchFamily="2" charset="-122"/>
                <a:cs typeface="Times New Roman" pitchFamily="18" charset="0"/>
              </a:rPr>
              <a:t>但其实际运行的时间更多地取决于所取“增量”序列的有关，涉及数学上尚未解决的难题。</a:t>
            </a:r>
            <a:endParaRPr lang="en-US" altLang="zh-CN" b="1" dirty="0" smtClean="0">
              <a:latin typeface="Times New Roman" pitchFamily="18" charset="0"/>
              <a:ea typeface="华文楷体" pitchFamily="2" charset="-122"/>
              <a:cs typeface="Times New Roman" pitchFamily="18" charset="0"/>
            </a:endParaRPr>
          </a:p>
        </p:txBody>
      </p:sp>
    </p:spTree>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221" y="143306"/>
            <a:ext cx="6048672" cy="523220"/>
          </a:xfrm>
          <a:prstGeom prst="rect">
            <a:avLst/>
          </a:prstGeom>
          <a:noFill/>
        </p:spPr>
        <p:txBody>
          <a:bodyPr wrap="square" rtlCol="0">
            <a:spAutoFit/>
          </a:bodyPr>
          <a:lstStyle/>
          <a:p>
            <a:pPr algn="l"/>
            <a:r>
              <a:rPr lang="zh-CN" altLang="en-US" sz="2800" b="1" dirty="0" smtClean="0">
                <a:solidFill>
                  <a:srgbClr val="0000FF"/>
                </a:solidFill>
                <a:latin typeface="华文楷体" pitchFamily="2" charset="-122"/>
                <a:ea typeface="华文楷体" pitchFamily="2" charset="-122"/>
              </a:rPr>
              <a:t>例</a:t>
            </a:r>
            <a:r>
              <a:rPr lang="en-US" altLang="zh-CN" sz="2800" b="1" dirty="0" smtClean="0">
                <a:solidFill>
                  <a:srgbClr val="0000FF"/>
                </a:solidFill>
                <a:latin typeface="华文楷体" pitchFamily="2" charset="-122"/>
                <a:ea typeface="华文楷体" pitchFamily="2" charset="-122"/>
              </a:rPr>
              <a:t>1</a:t>
            </a:r>
            <a:r>
              <a:rPr lang="zh-CN" altLang="en-US" sz="2800" b="1" dirty="0" smtClean="0">
                <a:solidFill>
                  <a:srgbClr val="0000FF"/>
                </a:solidFill>
                <a:latin typeface="华文楷体" pitchFamily="2" charset="-122"/>
                <a:ea typeface="华文楷体" pitchFamily="2" charset="-122"/>
              </a:rPr>
              <a:t>： </a:t>
            </a:r>
            <a:r>
              <a:rPr lang="en-US" altLang="zh-CN" sz="2800" b="1" dirty="0" err="1" smtClean="0">
                <a:solidFill>
                  <a:srgbClr val="0000FF"/>
                </a:solidFill>
                <a:latin typeface="华文楷体" pitchFamily="2" charset="-122"/>
                <a:ea typeface="华文楷体" pitchFamily="2" charset="-122"/>
              </a:rPr>
              <a:t>Ĥ</a:t>
            </a:r>
            <a:r>
              <a:rPr lang="en-US" altLang="zh-CN" sz="2800" b="1" baseline="-25000" dirty="0" err="1" smtClean="0">
                <a:solidFill>
                  <a:srgbClr val="0000FF"/>
                </a:solidFill>
                <a:latin typeface="华文楷体" pitchFamily="2" charset="-122"/>
                <a:ea typeface="华文楷体" pitchFamily="2" charset="-122"/>
              </a:rPr>
              <a:t>Shell</a:t>
            </a:r>
            <a:r>
              <a:rPr lang="en-US" altLang="zh-CN" sz="2800" b="1" dirty="0" smtClean="0">
                <a:solidFill>
                  <a:srgbClr val="0000FF"/>
                </a:solidFill>
                <a:latin typeface="华文楷体" pitchFamily="2" charset="-122"/>
                <a:ea typeface="华文楷体" pitchFamily="2" charset="-122"/>
              </a:rPr>
              <a:t>={1, 2, 4, 8, …2</a:t>
            </a:r>
            <a:r>
              <a:rPr lang="en-US" altLang="zh-CN" sz="2800" b="1" baseline="30000" dirty="0" smtClean="0">
                <a:solidFill>
                  <a:srgbClr val="0000FF"/>
                </a:solidFill>
                <a:latin typeface="华文楷体" pitchFamily="2" charset="-122"/>
                <a:ea typeface="华文楷体" pitchFamily="2" charset="-122"/>
              </a:rPr>
              <a:t>k</a:t>
            </a:r>
            <a:r>
              <a:rPr lang="en-US" altLang="zh-CN" sz="2800" b="1" dirty="0" smtClean="0">
                <a:solidFill>
                  <a:srgbClr val="0000FF"/>
                </a:solidFill>
                <a:latin typeface="华文楷体" pitchFamily="2" charset="-122"/>
                <a:ea typeface="华文楷体" pitchFamily="2" charset="-122"/>
              </a:rPr>
              <a:t>,…}</a:t>
            </a:r>
            <a:endParaRPr lang="en-US" altLang="zh-CN" sz="2800" b="1" dirty="0">
              <a:solidFill>
                <a:srgbClr val="0000FF"/>
              </a:solidFill>
              <a:latin typeface="华文楷体" pitchFamily="2" charset="-122"/>
              <a:ea typeface="华文楷体" pitchFamily="2" charset="-122"/>
            </a:endParaRPr>
          </a:p>
        </p:txBody>
      </p:sp>
      <p:sp>
        <p:nvSpPr>
          <p:cNvPr id="5" name="文本框 4"/>
          <p:cNvSpPr txBox="1"/>
          <p:nvPr/>
        </p:nvSpPr>
        <p:spPr>
          <a:xfrm>
            <a:off x="-13221" y="781895"/>
            <a:ext cx="9157221" cy="954107"/>
          </a:xfrm>
          <a:prstGeom prst="rect">
            <a:avLst/>
          </a:prstGeom>
          <a:noFill/>
        </p:spPr>
        <p:txBody>
          <a:bodyPr wrap="square" rtlCol="0">
            <a:spAutoFit/>
          </a:bodyPr>
          <a:lstStyle/>
          <a:p>
            <a:pPr algn="l"/>
            <a:r>
              <a:rPr lang="zh-CN" altLang="en-US" sz="2800" b="1" dirty="0" smtClean="0">
                <a:solidFill>
                  <a:srgbClr val="000000"/>
                </a:solidFill>
                <a:latin typeface="华文楷体" pitchFamily="2" charset="-122"/>
                <a:ea typeface="华文楷体" pitchFamily="2" charset="-122"/>
              </a:rPr>
              <a:t>考察由子序列</a:t>
            </a:r>
            <a:r>
              <a:rPr lang="en-US" altLang="zh-CN" sz="2800" b="1" dirty="0" smtClean="0">
                <a:solidFill>
                  <a:srgbClr val="000000"/>
                </a:solidFill>
                <a:latin typeface="华文楷体" pitchFamily="2" charset="-122"/>
                <a:ea typeface="华文楷体" pitchFamily="2" charset="-122"/>
              </a:rPr>
              <a:t>A=unsorted[0, 2</a:t>
            </a:r>
            <a:r>
              <a:rPr lang="en-US" altLang="zh-CN" sz="2800" b="1" baseline="30000" dirty="0" smtClean="0">
                <a:solidFill>
                  <a:srgbClr val="000000"/>
                </a:solidFill>
                <a:latin typeface="华文楷体" pitchFamily="2" charset="-122"/>
                <a:ea typeface="华文楷体" pitchFamily="2" charset="-122"/>
              </a:rPr>
              <a:t>n-1</a:t>
            </a:r>
            <a:r>
              <a:rPr lang="en-US" altLang="zh-CN" sz="2800" b="1" dirty="0" smtClean="0">
                <a:solidFill>
                  <a:srgbClr val="000000"/>
                </a:solidFill>
                <a:latin typeface="华文楷体" pitchFamily="2" charset="-122"/>
                <a:ea typeface="华文楷体" pitchFamily="2" charset="-122"/>
              </a:rPr>
              <a:t>)</a:t>
            </a:r>
            <a:r>
              <a:rPr lang="zh-CN" altLang="en-US" sz="2800" b="1" dirty="0" smtClean="0">
                <a:solidFill>
                  <a:srgbClr val="000000"/>
                </a:solidFill>
                <a:latin typeface="华文楷体" pitchFamily="2" charset="-122"/>
                <a:ea typeface="华文楷体" pitchFamily="2" charset="-122"/>
              </a:rPr>
              <a:t>和</a:t>
            </a:r>
            <a:r>
              <a:rPr lang="en-US" altLang="zh-CN" sz="2800" b="1" dirty="0" smtClean="0">
                <a:solidFill>
                  <a:srgbClr val="000000"/>
                </a:solidFill>
                <a:latin typeface="华文楷体" pitchFamily="2" charset="-122"/>
                <a:ea typeface="华文楷体" pitchFamily="2" charset="-122"/>
              </a:rPr>
              <a:t>B=unsorted[</a:t>
            </a:r>
            <a:r>
              <a:rPr lang="en-US" altLang="zh-CN" sz="2800" b="1" dirty="0">
                <a:solidFill>
                  <a:srgbClr val="000000"/>
                </a:solidFill>
                <a:latin typeface="华文楷体" pitchFamily="2" charset="-122"/>
                <a:ea typeface="华文楷体" pitchFamily="2" charset="-122"/>
              </a:rPr>
              <a:t>2</a:t>
            </a:r>
            <a:r>
              <a:rPr lang="en-US" altLang="zh-CN" sz="2800" b="1" baseline="30000" dirty="0">
                <a:solidFill>
                  <a:srgbClr val="000000"/>
                </a:solidFill>
                <a:latin typeface="华文楷体" pitchFamily="2" charset="-122"/>
                <a:ea typeface="华文楷体" pitchFamily="2" charset="-122"/>
              </a:rPr>
              <a:t>n-1</a:t>
            </a:r>
            <a:r>
              <a:rPr lang="en-US" altLang="zh-CN" sz="2800" b="1" dirty="0" smtClean="0">
                <a:solidFill>
                  <a:srgbClr val="000000"/>
                </a:solidFill>
                <a:latin typeface="华文楷体" pitchFamily="2" charset="-122"/>
                <a:ea typeface="华文楷体" pitchFamily="2" charset="-122"/>
              </a:rPr>
              <a:t>,</a:t>
            </a:r>
            <a:r>
              <a:rPr lang="en-US" altLang="zh-CN" sz="2800" b="1" dirty="0">
                <a:solidFill>
                  <a:srgbClr val="000000"/>
                </a:solidFill>
                <a:latin typeface="华文楷体" pitchFamily="2" charset="-122"/>
                <a:ea typeface="华文楷体" pitchFamily="2" charset="-122"/>
              </a:rPr>
              <a:t> </a:t>
            </a:r>
            <a:r>
              <a:rPr lang="en-US" altLang="zh-CN" sz="2800" b="1" dirty="0" smtClean="0">
                <a:solidFill>
                  <a:srgbClr val="000000"/>
                </a:solidFill>
                <a:latin typeface="华文楷体" pitchFamily="2" charset="-122"/>
                <a:ea typeface="华文楷体" pitchFamily="2" charset="-122"/>
              </a:rPr>
              <a:t>2</a:t>
            </a:r>
            <a:r>
              <a:rPr lang="en-US" altLang="zh-CN" sz="2800" b="1" baseline="30000" dirty="0" smtClean="0">
                <a:solidFill>
                  <a:srgbClr val="000000"/>
                </a:solidFill>
                <a:latin typeface="华文楷体" pitchFamily="2" charset="-122"/>
                <a:ea typeface="华文楷体" pitchFamily="2" charset="-122"/>
              </a:rPr>
              <a:t>n</a:t>
            </a:r>
            <a:r>
              <a:rPr lang="en-US" altLang="zh-CN" sz="2800" b="1" dirty="0" smtClean="0">
                <a:solidFill>
                  <a:srgbClr val="000000"/>
                </a:solidFill>
                <a:latin typeface="华文楷体" pitchFamily="2" charset="-122"/>
                <a:ea typeface="华文楷体" pitchFamily="2" charset="-122"/>
              </a:rPr>
              <a:t>]</a:t>
            </a:r>
            <a:r>
              <a:rPr lang="zh-CN" altLang="en-US" sz="2800" b="1" dirty="0" smtClean="0">
                <a:solidFill>
                  <a:srgbClr val="000000"/>
                </a:solidFill>
                <a:latin typeface="华文楷体" pitchFamily="2" charset="-122"/>
                <a:ea typeface="华文楷体" pitchFamily="2" charset="-122"/>
              </a:rPr>
              <a:t>交错形成（</a:t>
            </a:r>
            <a:r>
              <a:rPr lang="en-US" altLang="zh-CN" sz="2800" b="1" dirty="0" smtClean="0">
                <a:solidFill>
                  <a:srgbClr val="000000"/>
                </a:solidFill>
                <a:latin typeface="华文楷体" pitchFamily="2" charset="-122"/>
                <a:ea typeface="华文楷体" pitchFamily="2" charset="-122"/>
              </a:rPr>
              <a:t>A&lt;B</a:t>
            </a:r>
            <a:r>
              <a:rPr lang="zh-CN" altLang="en-US" sz="2800" b="1" dirty="0" smtClean="0">
                <a:solidFill>
                  <a:srgbClr val="000000"/>
                </a:solidFill>
                <a:latin typeface="华文楷体" pitchFamily="2" charset="-122"/>
                <a:ea typeface="华文楷体" pitchFamily="2" charset="-122"/>
              </a:rPr>
              <a:t>）</a:t>
            </a:r>
            <a:r>
              <a:rPr lang="zh-CN" altLang="en-US" sz="2800" b="1" dirty="0">
                <a:solidFill>
                  <a:srgbClr val="000000"/>
                </a:solidFill>
                <a:latin typeface="华文楷体" pitchFamily="2" charset="-122"/>
                <a:ea typeface="华文楷体" pitchFamily="2" charset="-122"/>
              </a:rPr>
              <a:t>，</a:t>
            </a:r>
            <a:r>
              <a:rPr lang="zh-CN" altLang="en-US" sz="2800" b="1" dirty="0" smtClean="0">
                <a:solidFill>
                  <a:srgbClr val="000000"/>
                </a:solidFill>
                <a:latin typeface="华文楷体" pitchFamily="2" charset="-122"/>
                <a:ea typeface="华文楷体" pitchFamily="2" charset="-122"/>
              </a:rPr>
              <a:t>如：</a:t>
            </a:r>
            <a:endParaRPr lang="en-US" altLang="zh-CN" sz="2800" b="1" dirty="0">
              <a:solidFill>
                <a:srgbClr val="000000"/>
              </a:solidFill>
              <a:latin typeface="华文楷体" pitchFamily="2" charset="-122"/>
              <a:ea typeface="华文楷体" pitchFamily="2" charset="-122"/>
            </a:endParaRPr>
          </a:p>
        </p:txBody>
      </p:sp>
      <p:pic>
        <p:nvPicPr>
          <p:cNvPr id="6" name="图片 5"/>
          <p:cNvPicPr>
            <a:picLocks noChangeAspect="1"/>
          </p:cNvPicPr>
          <p:nvPr/>
        </p:nvPicPr>
        <p:blipFill>
          <a:blip r:embed="rId2"/>
          <a:stretch>
            <a:fillRect/>
          </a:stretch>
        </p:blipFill>
        <p:spPr>
          <a:xfrm>
            <a:off x="734092" y="1864492"/>
            <a:ext cx="7382463" cy="576064"/>
          </a:xfrm>
          <a:prstGeom prst="rect">
            <a:avLst/>
          </a:prstGeom>
        </p:spPr>
      </p:pic>
      <p:sp>
        <p:nvSpPr>
          <p:cNvPr id="7" name="文本框 6"/>
          <p:cNvSpPr txBox="1"/>
          <p:nvPr/>
        </p:nvSpPr>
        <p:spPr>
          <a:xfrm>
            <a:off x="107504" y="2545740"/>
            <a:ext cx="7827213" cy="523220"/>
          </a:xfrm>
          <a:prstGeom prst="rect">
            <a:avLst/>
          </a:prstGeom>
          <a:noFill/>
        </p:spPr>
        <p:txBody>
          <a:bodyPr wrap="square" rtlCol="0">
            <a:spAutoFit/>
          </a:bodyPr>
          <a:lstStyle/>
          <a:p>
            <a:pPr algn="l"/>
            <a:r>
              <a:rPr lang="zh-CN" altLang="en-US" sz="2800" b="1" dirty="0" smtClean="0">
                <a:solidFill>
                  <a:srgbClr val="000000"/>
                </a:solidFill>
                <a:latin typeface="华文楷体" pitchFamily="2" charset="-122"/>
                <a:ea typeface="华文楷体" pitchFamily="2" charset="-122"/>
              </a:rPr>
              <a:t>在</a:t>
            </a:r>
            <a:r>
              <a:rPr lang="en-US" altLang="zh-CN" sz="2800" b="1" dirty="0" smtClean="0">
                <a:solidFill>
                  <a:srgbClr val="000000"/>
                </a:solidFill>
                <a:latin typeface="华文楷体" pitchFamily="2" charset="-122"/>
                <a:ea typeface="华文楷体" pitchFamily="2" charset="-122"/>
              </a:rPr>
              <a:t>2-sorting</a:t>
            </a:r>
            <a:r>
              <a:rPr lang="zh-CN" altLang="en-US" sz="2800" b="1" dirty="0" smtClean="0">
                <a:solidFill>
                  <a:srgbClr val="000000"/>
                </a:solidFill>
                <a:latin typeface="华文楷体" pitchFamily="2" charset="-122"/>
                <a:ea typeface="华文楷体" pitchFamily="2" charset="-122"/>
              </a:rPr>
              <a:t>结束时，</a:t>
            </a:r>
            <a:r>
              <a:rPr lang="en-US" altLang="zh-CN" sz="2800" b="1" dirty="0" smtClean="0">
                <a:solidFill>
                  <a:srgbClr val="000000"/>
                </a:solidFill>
                <a:latin typeface="华文楷体" pitchFamily="2" charset="-122"/>
                <a:ea typeface="华文楷体" pitchFamily="2" charset="-122"/>
              </a:rPr>
              <a:t>A</a:t>
            </a:r>
            <a:r>
              <a:rPr lang="zh-CN" altLang="en-US" sz="2800" b="1" dirty="0" smtClean="0">
                <a:solidFill>
                  <a:srgbClr val="000000"/>
                </a:solidFill>
                <a:latin typeface="华文楷体" pitchFamily="2" charset="-122"/>
                <a:ea typeface="华文楷体" pitchFamily="2" charset="-122"/>
              </a:rPr>
              <a:t>和</a:t>
            </a:r>
            <a:r>
              <a:rPr lang="en-US" altLang="zh-CN" sz="2800" b="1" dirty="0" smtClean="0">
                <a:solidFill>
                  <a:srgbClr val="000000"/>
                </a:solidFill>
                <a:latin typeface="华文楷体" pitchFamily="2" charset="-122"/>
                <a:ea typeface="华文楷体" pitchFamily="2" charset="-122"/>
              </a:rPr>
              <a:t>B</a:t>
            </a:r>
            <a:r>
              <a:rPr lang="zh-CN" altLang="en-US" sz="2800" b="1" dirty="0" smtClean="0">
                <a:solidFill>
                  <a:srgbClr val="000000"/>
                </a:solidFill>
                <a:latin typeface="华文楷体" pitchFamily="2" charset="-122"/>
                <a:ea typeface="华文楷体" pitchFamily="2" charset="-122"/>
              </a:rPr>
              <a:t>必然各自有序</a:t>
            </a:r>
            <a:endParaRPr lang="en-US" altLang="zh-CN" sz="2800" b="1" dirty="0">
              <a:solidFill>
                <a:srgbClr val="000000"/>
              </a:solidFill>
              <a:latin typeface="华文楷体" pitchFamily="2" charset="-122"/>
              <a:ea typeface="华文楷体" pitchFamily="2" charset="-122"/>
            </a:endParaRPr>
          </a:p>
        </p:txBody>
      </p:sp>
      <p:pic>
        <p:nvPicPr>
          <p:cNvPr id="8" name="图片 7"/>
          <p:cNvPicPr>
            <a:picLocks noChangeAspect="1"/>
          </p:cNvPicPr>
          <p:nvPr/>
        </p:nvPicPr>
        <p:blipFill>
          <a:blip r:embed="rId3"/>
          <a:stretch>
            <a:fillRect/>
          </a:stretch>
        </p:blipFill>
        <p:spPr>
          <a:xfrm>
            <a:off x="768453" y="3176972"/>
            <a:ext cx="7367943" cy="600865"/>
          </a:xfrm>
          <a:prstGeom prst="rect">
            <a:avLst/>
          </a:prstGeom>
        </p:spPr>
      </p:pic>
      <p:sp>
        <p:nvSpPr>
          <p:cNvPr id="9" name="文本框 8"/>
          <p:cNvSpPr txBox="1"/>
          <p:nvPr/>
        </p:nvSpPr>
        <p:spPr>
          <a:xfrm>
            <a:off x="289342" y="3986710"/>
            <a:ext cx="8747154" cy="523220"/>
          </a:xfrm>
          <a:prstGeom prst="rect">
            <a:avLst/>
          </a:prstGeom>
          <a:noFill/>
        </p:spPr>
        <p:txBody>
          <a:bodyPr wrap="square" rtlCol="0">
            <a:spAutoFit/>
          </a:bodyPr>
          <a:lstStyle/>
          <a:p>
            <a:pPr algn="l"/>
            <a:r>
              <a:rPr lang="zh-CN" altLang="en-US" sz="2800" b="1" dirty="0" smtClean="0">
                <a:solidFill>
                  <a:srgbClr val="000000"/>
                </a:solidFill>
                <a:latin typeface="华文楷体" pitchFamily="2" charset="-122"/>
                <a:ea typeface="华文楷体" pitchFamily="2" charset="-122"/>
              </a:rPr>
              <a:t>然而，其中的逆序对仍然很多，</a:t>
            </a:r>
            <a:r>
              <a:rPr lang="en-US" altLang="zh-CN" sz="2800" b="1" dirty="0" smtClean="0">
                <a:solidFill>
                  <a:srgbClr val="000000"/>
                </a:solidFill>
                <a:latin typeface="华文楷体" pitchFamily="2" charset="-122"/>
                <a:ea typeface="华文楷体" pitchFamily="2" charset="-122"/>
              </a:rPr>
              <a:t>1-sorting</a:t>
            </a:r>
            <a:r>
              <a:rPr lang="zh-CN" altLang="en-US" sz="2800" b="1" dirty="0" smtClean="0">
                <a:solidFill>
                  <a:srgbClr val="000000"/>
                </a:solidFill>
                <a:latin typeface="华文楷体" pitchFamily="2" charset="-122"/>
                <a:ea typeface="华文楷体" pitchFamily="2" charset="-122"/>
              </a:rPr>
              <a:t>仍需</a:t>
            </a:r>
            <a:r>
              <a:rPr lang="en-US" altLang="zh-CN" sz="2800" b="1" dirty="0" smtClean="0">
                <a:solidFill>
                  <a:srgbClr val="000000"/>
                </a:solidFill>
                <a:latin typeface="华文楷体" pitchFamily="2" charset="-122"/>
                <a:ea typeface="华文楷体" pitchFamily="2" charset="-122"/>
              </a:rPr>
              <a:t>O(n</a:t>
            </a:r>
            <a:r>
              <a:rPr lang="en-US" altLang="zh-CN" sz="2800" b="1" baseline="30000" dirty="0" smtClean="0">
                <a:solidFill>
                  <a:srgbClr val="000000"/>
                </a:solidFill>
                <a:latin typeface="华文楷体" pitchFamily="2" charset="-122"/>
                <a:ea typeface="华文楷体" pitchFamily="2" charset="-122"/>
              </a:rPr>
              <a:t>2</a:t>
            </a:r>
            <a:r>
              <a:rPr lang="en-US" altLang="zh-CN" sz="2800" b="1" dirty="0" smtClean="0">
                <a:solidFill>
                  <a:srgbClr val="000000"/>
                </a:solidFill>
                <a:latin typeface="华文楷体" pitchFamily="2" charset="-122"/>
                <a:ea typeface="华文楷体" pitchFamily="2" charset="-122"/>
              </a:rPr>
              <a:t>)</a:t>
            </a:r>
            <a:r>
              <a:rPr lang="zh-CN" altLang="en-US" sz="2800" b="1" dirty="0" smtClean="0">
                <a:solidFill>
                  <a:srgbClr val="000000"/>
                </a:solidFill>
                <a:latin typeface="华文楷体" pitchFamily="2" charset="-122"/>
                <a:ea typeface="华文楷体" pitchFamily="2" charset="-122"/>
              </a:rPr>
              <a:t>时间</a:t>
            </a:r>
            <a:endParaRPr lang="en-US" altLang="zh-CN" sz="2800" b="1" dirty="0">
              <a:solidFill>
                <a:srgbClr val="000000"/>
              </a:solidFill>
              <a:latin typeface="华文楷体" pitchFamily="2" charset="-122"/>
              <a:ea typeface="华文楷体" pitchFamily="2" charset="-122"/>
            </a:endParaRPr>
          </a:p>
        </p:txBody>
      </p:sp>
      <p:sp>
        <p:nvSpPr>
          <p:cNvPr id="10" name="文本框 9"/>
          <p:cNvSpPr txBox="1"/>
          <p:nvPr/>
        </p:nvSpPr>
        <p:spPr>
          <a:xfrm>
            <a:off x="309183" y="5149690"/>
            <a:ext cx="7827213" cy="523220"/>
          </a:xfrm>
          <a:prstGeom prst="rect">
            <a:avLst/>
          </a:prstGeom>
          <a:noFill/>
        </p:spPr>
        <p:txBody>
          <a:bodyPr wrap="square" rtlCol="0">
            <a:spAutoFit/>
          </a:bodyPr>
          <a:lstStyle/>
          <a:p>
            <a:pPr algn="l"/>
            <a:r>
              <a:rPr lang="zh-CN" altLang="en-US" sz="2800" b="1" dirty="0" smtClean="0">
                <a:solidFill>
                  <a:schemeClr val="tx1">
                    <a:lumMod val="60000"/>
                    <a:lumOff val="40000"/>
                  </a:schemeClr>
                </a:solidFill>
                <a:latin typeface="华文楷体" pitchFamily="2" charset="-122"/>
                <a:ea typeface="华文楷体" pitchFamily="2" charset="-122"/>
              </a:rPr>
              <a:t>根源在于，</a:t>
            </a:r>
            <a:r>
              <a:rPr lang="en-US" altLang="zh-CN" sz="2800" b="1" dirty="0">
                <a:solidFill>
                  <a:schemeClr val="tx1">
                    <a:lumMod val="60000"/>
                    <a:lumOff val="40000"/>
                  </a:schemeClr>
                </a:solidFill>
                <a:latin typeface="华文楷体" pitchFamily="2" charset="-122"/>
                <a:ea typeface="华文楷体" pitchFamily="2" charset="-122"/>
              </a:rPr>
              <a:t> </a:t>
            </a:r>
            <a:r>
              <a:rPr lang="en-US" altLang="zh-CN" sz="2800" b="1" dirty="0" smtClean="0">
                <a:solidFill>
                  <a:schemeClr val="tx1">
                    <a:lumMod val="60000"/>
                    <a:lumOff val="40000"/>
                  </a:schemeClr>
                </a:solidFill>
                <a:latin typeface="华文楷体" pitchFamily="2" charset="-122"/>
                <a:ea typeface="华文楷体" pitchFamily="2" charset="-122"/>
              </a:rPr>
              <a:t>Ĥ</a:t>
            </a:r>
            <a:r>
              <a:rPr lang="zh-CN" altLang="en-US" sz="2800" b="1" dirty="0" smtClean="0">
                <a:solidFill>
                  <a:schemeClr val="tx1">
                    <a:lumMod val="60000"/>
                    <a:lumOff val="40000"/>
                  </a:schemeClr>
                </a:solidFill>
                <a:latin typeface="华文楷体" pitchFamily="2" charset="-122"/>
                <a:ea typeface="华文楷体" pitchFamily="2" charset="-122"/>
              </a:rPr>
              <a:t>中各项并不互素</a:t>
            </a:r>
            <a:endParaRPr lang="en-US" altLang="zh-CN" sz="2800" b="1" dirty="0">
              <a:solidFill>
                <a:schemeClr val="tx1">
                  <a:lumMod val="60000"/>
                  <a:lumOff val="40000"/>
                </a:schemeClr>
              </a:solidFill>
              <a:latin typeface="华文楷体" pitchFamily="2" charset="-122"/>
              <a:ea typeface="华文楷体" pitchFamily="2" charset="-122"/>
            </a:endParaRPr>
          </a:p>
        </p:txBody>
      </p:sp>
    </p:spTree>
    <p:extLst>
      <p:ext uri="{BB962C8B-B14F-4D97-AF65-F5344CB8AC3E}">
        <p14:creationId xmlns:p14="http://schemas.microsoft.com/office/powerpoint/2010/main" val="2199144634"/>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5496" y="404664"/>
            <a:ext cx="7897589" cy="2246769"/>
          </a:xfrm>
          <a:prstGeom prst="rect">
            <a:avLst/>
          </a:prstGeom>
          <a:noFill/>
        </p:spPr>
        <p:txBody>
          <a:bodyPr wrap="square" rtlCol="0">
            <a:spAutoFit/>
          </a:bodyPr>
          <a:lstStyle/>
          <a:p>
            <a:pPr marL="457200" indent="-457200" algn="l">
              <a:buFont typeface="Arial" panose="020B0604020202020204" pitchFamily="34" charset="0"/>
              <a:buChar char="•"/>
            </a:pPr>
            <a:r>
              <a:rPr lang="zh-CN" altLang="en-US" sz="2800" b="1" dirty="0" smtClean="0">
                <a:solidFill>
                  <a:srgbClr val="000000"/>
                </a:solidFill>
                <a:latin typeface="华文楷体" pitchFamily="2" charset="-122"/>
                <a:ea typeface="华文楷体" pitchFamily="2" charset="-122"/>
              </a:rPr>
              <a:t>如果</a:t>
            </a:r>
            <a:r>
              <a:rPr lang="en-US" altLang="zh-CN" sz="2800" b="1" dirty="0" smtClean="0">
                <a:solidFill>
                  <a:srgbClr val="000000"/>
                </a:solidFill>
                <a:latin typeface="华文楷体" pitchFamily="2" charset="-122"/>
                <a:ea typeface="华文楷体" pitchFamily="2" charset="-122"/>
              </a:rPr>
              <a:t>g</a:t>
            </a:r>
            <a:r>
              <a:rPr lang="zh-CN" altLang="en-US" sz="2800" b="1" dirty="0" smtClean="0">
                <a:solidFill>
                  <a:srgbClr val="000000"/>
                </a:solidFill>
                <a:latin typeface="华文楷体" pitchFamily="2" charset="-122"/>
                <a:ea typeface="华文楷体" pitchFamily="2" charset="-122"/>
              </a:rPr>
              <a:t>、</a:t>
            </a:r>
            <a:r>
              <a:rPr lang="en-US" altLang="zh-CN" sz="2800" b="1" dirty="0" smtClean="0">
                <a:solidFill>
                  <a:srgbClr val="000000"/>
                </a:solidFill>
                <a:latin typeface="华文楷体" pitchFamily="2" charset="-122"/>
                <a:ea typeface="华文楷体" pitchFamily="2" charset="-122"/>
              </a:rPr>
              <a:t>h</a:t>
            </a:r>
            <a:r>
              <a:rPr lang="zh-CN" altLang="en-US" sz="2800" b="1" dirty="0" smtClean="0">
                <a:solidFill>
                  <a:srgbClr val="000000"/>
                </a:solidFill>
                <a:latin typeface="华文楷体" pitchFamily="2" charset="-122"/>
                <a:ea typeface="华文楷体" pitchFamily="2" charset="-122"/>
              </a:rPr>
              <a:t>互为素数，定义</a:t>
            </a:r>
            <a:r>
              <a:rPr lang="en-US" altLang="zh-CN" sz="2800" b="1" dirty="0" smtClean="0">
                <a:solidFill>
                  <a:srgbClr val="000000"/>
                </a:solidFill>
                <a:latin typeface="华文楷体" pitchFamily="2" charset="-122"/>
                <a:ea typeface="华文楷体" pitchFamily="2" charset="-122"/>
              </a:rPr>
              <a:t>:</a:t>
            </a:r>
          </a:p>
          <a:p>
            <a:pPr indent="1071563" algn="l"/>
            <a:r>
              <a:rPr lang="en-US" altLang="zh-CN" sz="2800" b="1" dirty="0" smtClean="0">
                <a:solidFill>
                  <a:srgbClr val="000000"/>
                </a:solidFill>
                <a:latin typeface="华文楷体" pitchFamily="2" charset="-122"/>
                <a:ea typeface="华文楷体" pitchFamily="2" charset="-122"/>
              </a:rPr>
              <a:t>N(g, h) = {</a:t>
            </a:r>
            <a:r>
              <a:rPr lang="zh-CN" altLang="en-US" sz="2800" b="1" dirty="0" smtClean="0">
                <a:solidFill>
                  <a:srgbClr val="000000"/>
                </a:solidFill>
                <a:latin typeface="华文楷体" pitchFamily="2" charset="-122"/>
                <a:ea typeface="华文楷体" pitchFamily="2" charset="-122"/>
              </a:rPr>
              <a:t>所有不是</a:t>
            </a:r>
            <a:r>
              <a:rPr lang="en-US" altLang="zh-CN" sz="2800" b="1" dirty="0" smtClean="0">
                <a:solidFill>
                  <a:srgbClr val="000000"/>
                </a:solidFill>
                <a:latin typeface="华文楷体" pitchFamily="2" charset="-122"/>
                <a:ea typeface="华文楷体" pitchFamily="2" charset="-122"/>
              </a:rPr>
              <a:t>g</a:t>
            </a:r>
            <a:r>
              <a:rPr lang="zh-CN" altLang="en-US" sz="2800" b="1" dirty="0" smtClean="0">
                <a:solidFill>
                  <a:srgbClr val="000000"/>
                </a:solidFill>
                <a:latin typeface="华文楷体" pitchFamily="2" charset="-122"/>
                <a:ea typeface="华文楷体" pitchFamily="2" charset="-122"/>
              </a:rPr>
              <a:t>、</a:t>
            </a:r>
            <a:r>
              <a:rPr lang="en-US" altLang="zh-CN" sz="2800" b="1" dirty="0" smtClean="0">
                <a:solidFill>
                  <a:srgbClr val="000000"/>
                </a:solidFill>
                <a:latin typeface="华文楷体" pitchFamily="2" charset="-122"/>
                <a:ea typeface="华文楷体" pitchFamily="2" charset="-122"/>
              </a:rPr>
              <a:t>h</a:t>
            </a:r>
            <a:r>
              <a:rPr lang="zh-CN" altLang="en-US" sz="2800" b="1" dirty="0" smtClean="0">
                <a:solidFill>
                  <a:srgbClr val="000000"/>
                </a:solidFill>
                <a:latin typeface="华文楷体" pitchFamily="2" charset="-122"/>
                <a:ea typeface="华文楷体" pitchFamily="2" charset="-122"/>
              </a:rPr>
              <a:t>组合的数</a:t>
            </a:r>
            <a:r>
              <a:rPr lang="en-US" altLang="zh-CN" sz="2800" b="1" dirty="0" smtClean="0">
                <a:solidFill>
                  <a:srgbClr val="000000"/>
                </a:solidFill>
                <a:latin typeface="华文楷体" pitchFamily="2" charset="-122"/>
                <a:ea typeface="华文楷体" pitchFamily="2" charset="-122"/>
              </a:rPr>
              <a:t>}</a:t>
            </a:r>
          </a:p>
          <a:p>
            <a:pPr indent="1071563" algn="l"/>
            <a:r>
              <a:rPr lang="en-US" altLang="zh-CN" sz="2800" b="1" dirty="0" smtClean="0">
                <a:solidFill>
                  <a:srgbClr val="000000"/>
                </a:solidFill>
                <a:latin typeface="华文楷体" pitchFamily="2" charset="-122"/>
                <a:ea typeface="华文楷体" pitchFamily="2" charset="-122"/>
              </a:rPr>
              <a:t>x(g, h) = max( N(</a:t>
            </a:r>
            <a:r>
              <a:rPr lang="en-US" altLang="zh-CN" sz="2800" b="1" dirty="0" err="1" smtClean="0">
                <a:solidFill>
                  <a:srgbClr val="000000"/>
                </a:solidFill>
                <a:latin typeface="华文楷体" pitchFamily="2" charset="-122"/>
                <a:ea typeface="华文楷体" pitchFamily="2" charset="-122"/>
              </a:rPr>
              <a:t>g,h</a:t>
            </a:r>
            <a:r>
              <a:rPr lang="en-US" altLang="zh-CN" sz="2800" b="1" dirty="0" smtClean="0">
                <a:solidFill>
                  <a:srgbClr val="000000"/>
                </a:solidFill>
                <a:latin typeface="华文楷体" pitchFamily="2" charset="-122"/>
                <a:ea typeface="华文楷体" pitchFamily="2" charset="-122"/>
              </a:rPr>
              <a:t>) );</a:t>
            </a:r>
          </a:p>
          <a:p>
            <a:pPr algn="l"/>
            <a:endParaRPr lang="en-US" altLang="zh-CN" sz="2800" b="1" dirty="0">
              <a:solidFill>
                <a:srgbClr val="000000"/>
              </a:solidFill>
              <a:latin typeface="华文楷体" pitchFamily="2" charset="-122"/>
              <a:ea typeface="华文楷体" pitchFamily="2" charset="-122"/>
            </a:endParaRPr>
          </a:p>
          <a:p>
            <a:pPr marL="457200" indent="-457200" algn="l">
              <a:buFont typeface="Arial" panose="020B0604020202020204" pitchFamily="34" charset="0"/>
              <a:buChar char="•"/>
            </a:pPr>
            <a:r>
              <a:rPr lang="en-US" altLang="zh-CN" sz="2800" b="1" dirty="0" smtClean="0">
                <a:solidFill>
                  <a:srgbClr val="000000"/>
                </a:solidFill>
                <a:latin typeface="华文楷体" pitchFamily="2" charset="-122"/>
                <a:ea typeface="华文楷体" pitchFamily="2" charset="-122"/>
              </a:rPr>
              <a:t>Theorem: x(g, h) = (g-1)*(h-1)-1=</a:t>
            </a:r>
            <a:r>
              <a:rPr lang="en-US" altLang="zh-CN" sz="2800" b="1" dirty="0" err="1" smtClean="0">
                <a:solidFill>
                  <a:srgbClr val="000000"/>
                </a:solidFill>
                <a:latin typeface="华文楷体" pitchFamily="2" charset="-122"/>
                <a:ea typeface="华文楷体" pitchFamily="2" charset="-122"/>
              </a:rPr>
              <a:t>gh</a:t>
            </a:r>
            <a:r>
              <a:rPr lang="en-US" altLang="zh-CN" sz="2800" b="1" dirty="0" smtClean="0">
                <a:solidFill>
                  <a:srgbClr val="000000"/>
                </a:solidFill>
                <a:latin typeface="华文楷体" pitchFamily="2" charset="-122"/>
                <a:ea typeface="华文楷体" pitchFamily="2" charset="-122"/>
              </a:rPr>
              <a:t>-g-h;</a:t>
            </a:r>
            <a:endParaRPr lang="en-US" altLang="zh-CN" sz="2800" b="1" dirty="0">
              <a:solidFill>
                <a:srgbClr val="000000"/>
              </a:solidFill>
              <a:latin typeface="华文楷体" pitchFamily="2" charset="-122"/>
              <a:ea typeface="华文楷体" pitchFamily="2" charset="-122"/>
            </a:endParaRPr>
          </a:p>
        </p:txBody>
      </p:sp>
      <p:sp>
        <p:nvSpPr>
          <p:cNvPr id="5" name="文本框 4"/>
          <p:cNvSpPr txBox="1"/>
          <p:nvPr/>
        </p:nvSpPr>
        <p:spPr>
          <a:xfrm>
            <a:off x="71500" y="2867647"/>
            <a:ext cx="9157221" cy="1815882"/>
          </a:xfrm>
          <a:prstGeom prst="rect">
            <a:avLst/>
          </a:prstGeom>
          <a:noFill/>
        </p:spPr>
        <p:txBody>
          <a:bodyPr wrap="square" rtlCol="0">
            <a:spAutoFit/>
          </a:bodyPr>
          <a:lstStyle/>
          <a:p>
            <a:pPr marL="457200" indent="-457200" algn="l">
              <a:buFont typeface="Arial" panose="020B0604020202020204" pitchFamily="34" charset="0"/>
              <a:buChar char="•"/>
            </a:pPr>
            <a:r>
              <a:rPr lang="en-US" altLang="zh-CN" sz="2800" b="1" dirty="0" smtClean="0">
                <a:solidFill>
                  <a:srgbClr val="000000"/>
                </a:solidFill>
                <a:latin typeface="华文楷体" pitchFamily="2" charset="-122"/>
                <a:ea typeface="华文楷体" pitchFamily="2" charset="-122"/>
              </a:rPr>
              <a:t>Let h</a:t>
            </a:r>
            <a:r>
              <a:rPr lang="el-GR" altLang="zh-CN" sz="2800" b="1" dirty="0" smtClean="0">
                <a:solidFill>
                  <a:srgbClr val="000000"/>
                </a:solidFill>
                <a:latin typeface="华文楷体" pitchFamily="2" charset="-122"/>
                <a:ea typeface="华文楷体" pitchFamily="2" charset="-122"/>
              </a:rPr>
              <a:t>∈</a:t>
            </a:r>
            <a:r>
              <a:rPr lang="en-US" altLang="zh-CN" sz="2800" b="1" dirty="0" smtClean="0">
                <a:solidFill>
                  <a:srgbClr val="000000"/>
                </a:solidFill>
                <a:latin typeface="华文楷体" pitchFamily="2" charset="-122"/>
                <a:ea typeface="华文楷体" pitchFamily="2" charset="-122"/>
              </a:rPr>
              <a:t>N, </a:t>
            </a:r>
            <a:r>
              <a:rPr lang="zh-CN" altLang="en-US" sz="2800" b="1" dirty="0" smtClean="0">
                <a:solidFill>
                  <a:srgbClr val="000000"/>
                </a:solidFill>
                <a:latin typeface="华文楷体" pitchFamily="2" charset="-122"/>
                <a:ea typeface="华文楷体" pitchFamily="2" charset="-122"/>
              </a:rPr>
              <a:t>序列</a:t>
            </a:r>
            <a:r>
              <a:rPr lang="en-US" altLang="zh-CN" sz="2800" b="1" dirty="0" smtClean="0">
                <a:solidFill>
                  <a:srgbClr val="000000"/>
                </a:solidFill>
                <a:latin typeface="华文楷体" pitchFamily="2" charset="-122"/>
                <a:ea typeface="华文楷体" pitchFamily="2" charset="-122"/>
              </a:rPr>
              <a:t>S(0, n)</a:t>
            </a:r>
            <a:r>
              <a:rPr lang="zh-CN" altLang="en-US" sz="2800" b="1" dirty="0" smtClean="0">
                <a:solidFill>
                  <a:srgbClr val="000000"/>
                </a:solidFill>
                <a:latin typeface="华文楷体" pitchFamily="2" charset="-122"/>
                <a:ea typeface="华文楷体" pitchFamily="2" charset="-122"/>
              </a:rPr>
              <a:t>称为</a:t>
            </a:r>
            <a:r>
              <a:rPr lang="en-US" altLang="zh-CN" sz="2800" b="1" dirty="0" smtClean="0">
                <a:solidFill>
                  <a:srgbClr val="000000"/>
                </a:solidFill>
                <a:latin typeface="华文楷体" pitchFamily="2" charset="-122"/>
                <a:ea typeface="华文楷体" pitchFamily="2" charset="-122"/>
              </a:rPr>
              <a:t>h-ordered</a:t>
            </a:r>
            <a:r>
              <a:rPr lang="zh-CN" altLang="en-US" sz="2800" b="1" dirty="0" smtClean="0">
                <a:solidFill>
                  <a:srgbClr val="000000"/>
                </a:solidFill>
                <a:latin typeface="华文楷体" pitchFamily="2" charset="-122"/>
                <a:ea typeface="华文楷体" pitchFamily="2" charset="-122"/>
              </a:rPr>
              <a:t>，如果</a:t>
            </a:r>
            <a:endParaRPr lang="en-US" altLang="zh-CN" sz="2800" b="1" dirty="0" smtClean="0">
              <a:solidFill>
                <a:srgbClr val="000000"/>
              </a:solidFill>
              <a:latin typeface="华文楷体" pitchFamily="2" charset="-122"/>
              <a:ea typeface="华文楷体" pitchFamily="2" charset="-122"/>
            </a:endParaRPr>
          </a:p>
          <a:p>
            <a:pPr indent="1619250" algn="l">
              <a:tabLst>
                <a:tab pos="1619250" algn="l"/>
              </a:tabLst>
            </a:pPr>
            <a:r>
              <a:rPr lang="en-US" altLang="zh-CN" sz="2800" b="1" dirty="0" smtClean="0">
                <a:solidFill>
                  <a:srgbClr val="000000"/>
                </a:solidFill>
                <a:latin typeface="华文楷体" pitchFamily="2" charset="-122"/>
                <a:ea typeface="华文楷体" pitchFamily="2" charset="-122"/>
              </a:rPr>
              <a:t>S[</a:t>
            </a:r>
            <a:r>
              <a:rPr lang="en-US" altLang="zh-CN" sz="2800" b="1" dirty="0" err="1" smtClean="0">
                <a:solidFill>
                  <a:srgbClr val="000000"/>
                </a:solidFill>
                <a:latin typeface="华文楷体" pitchFamily="2" charset="-122"/>
                <a:ea typeface="华文楷体" pitchFamily="2" charset="-122"/>
              </a:rPr>
              <a:t>i</a:t>
            </a:r>
            <a:r>
              <a:rPr lang="en-US" altLang="zh-CN" sz="2800" b="1" dirty="0" smtClean="0">
                <a:solidFill>
                  <a:srgbClr val="000000"/>
                </a:solidFill>
                <a:latin typeface="华文楷体" pitchFamily="2" charset="-122"/>
                <a:ea typeface="华文楷体" pitchFamily="2" charset="-122"/>
              </a:rPr>
              <a:t>]&lt;=S[</a:t>
            </a:r>
            <a:r>
              <a:rPr lang="en-US" altLang="zh-CN" sz="2800" b="1" dirty="0" err="1" smtClean="0">
                <a:solidFill>
                  <a:srgbClr val="000000"/>
                </a:solidFill>
                <a:latin typeface="华文楷体" pitchFamily="2" charset="-122"/>
                <a:ea typeface="华文楷体" pitchFamily="2" charset="-122"/>
              </a:rPr>
              <a:t>i+h</a:t>
            </a:r>
            <a:r>
              <a:rPr lang="en-US" altLang="zh-CN" sz="2800" b="1" dirty="0" smtClean="0">
                <a:solidFill>
                  <a:srgbClr val="000000"/>
                </a:solidFill>
                <a:latin typeface="华文楷体" pitchFamily="2" charset="-122"/>
                <a:ea typeface="华文楷体" pitchFamily="2" charset="-122"/>
              </a:rPr>
              <a:t>]</a:t>
            </a:r>
            <a:r>
              <a:rPr lang="zh-CN" altLang="en-US" sz="2800" b="1" dirty="0" smtClean="0">
                <a:solidFill>
                  <a:srgbClr val="000000"/>
                </a:solidFill>
                <a:latin typeface="华文楷体" pitchFamily="2" charset="-122"/>
                <a:ea typeface="华文楷体" pitchFamily="2" charset="-122"/>
              </a:rPr>
              <a:t>， </a:t>
            </a:r>
            <a:r>
              <a:rPr lang="en-US" altLang="zh-CN" sz="2800" b="1" dirty="0" smtClean="0">
                <a:solidFill>
                  <a:srgbClr val="000000"/>
                </a:solidFill>
                <a:latin typeface="华文楷体" pitchFamily="2" charset="-122"/>
                <a:ea typeface="华文楷体" pitchFamily="2" charset="-122"/>
              </a:rPr>
              <a:t>0&lt;=</a:t>
            </a:r>
            <a:r>
              <a:rPr lang="en-US" altLang="zh-CN" sz="2800" b="1" dirty="0" err="1" smtClean="0">
                <a:solidFill>
                  <a:srgbClr val="000000"/>
                </a:solidFill>
                <a:latin typeface="华文楷体" pitchFamily="2" charset="-122"/>
                <a:ea typeface="华文楷体" pitchFamily="2" charset="-122"/>
              </a:rPr>
              <a:t>i</a:t>
            </a:r>
            <a:r>
              <a:rPr lang="en-US" altLang="zh-CN" sz="2800" b="1" dirty="0" smtClean="0">
                <a:solidFill>
                  <a:srgbClr val="000000"/>
                </a:solidFill>
                <a:latin typeface="华文楷体" pitchFamily="2" charset="-122"/>
                <a:ea typeface="华文楷体" pitchFamily="2" charset="-122"/>
              </a:rPr>
              <a:t>&lt;=n-h</a:t>
            </a:r>
            <a:endParaRPr lang="en-US" altLang="zh-CN" sz="2800" b="1" dirty="0">
              <a:solidFill>
                <a:srgbClr val="000000"/>
              </a:solidFill>
              <a:latin typeface="华文楷体" pitchFamily="2" charset="-122"/>
              <a:ea typeface="华文楷体" pitchFamily="2" charset="-122"/>
            </a:endParaRPr>
          </a:p>
          <a:p>
            <a:pPr marL="457200" indent="352425" algn="l">
              <a:buFont typeface="Wingdings" panose="05000000000000000000" pitchFamily="2" charset="2"/>
              <a:buChar char="Ø"/>
              <a:tabLst>
                <a:tab pos="1619250" algn="l"/>
              </a:tabLst>
            </a:pPr>
            <a:r>
              <a:rPr lang="en-US" altLang="zh-CN" sz="2800" b="1" dirty="0" smtClean="0">
                <a:solidFill>
                  <a:srgbClr val="000000"/>
                </a:solidFill>
                <a:latin typeface="华文楷体" pitchFamily="2" charset="-122"/>
                <a:ea typeface="华文楷体" pitchFamily="2" charset="-122"/>
              </a:rPr>
              <a:t>1-ordered</a:t>
            </a:r>
            <a:r>
              <a:rPr lang="zh-CN" altLang="en-US" sz="2800" b="1" dirty="0" smtClean="0">
                <a:solidFill>
                  <a:srgbClr val="000000"/>
                </a:solidFill>
                <a:latin typeface="华文楷体" pitchFamily="2" charset="-122"/>
                <a:ea typeface="华文楷体" pitchFamily="2" charset="-122"/>
              </a:rPr>
              <a:t>序列是有序</a:t>
            </a:r>
            <a:r>
              <a:rPr lang="zh-CN" altLang="en-US" sz="2800" b="1" dirty="0">
                <a:solidFill>
                  <a:srgbClr val="000000"/>
                </a:solidFill>
                <a:latin typeface="华文楷体" pitchFamily="2" charset="-122"/>
                <a:ea typeface="华文楷体" pitchFamily="2" charset="-122"/>
              </a:rPr>
              <a:t>的</a:t>
            </a:r>
            <a:endParaRPr lang="en-US" altLang="zh-CN" sz="2800" b="1" dirty="0" smtClean="0">
              <a:solidFill>
                <a:srgbClr val="000000"/>
              </a:solidFill>
              <a:latin typeface="华文楷体" pitchFamily="2" charset="-122"/>
              <a:ea typeface="华文楷体" pitchFamily="2" charset="-122"/>
            </a:endParaRPr>
          </a:p>
          <a:p>
            <a:pPr marL="457200" indent="-457200" algn="l">
              <a:buFont typeface="Arial" panose="020B0604020202020204" pitchFamily="34" charset="0"/>
              <a:buChar char="•"/>
              <a:tabLst>
                <a:tab pos="1619250" algn="l"/>
              </a:tabLst>
            </a:pPr>
            <a:r>
              <a:rPr lang="en-US" altLang="zh-CN" sz="2800" b="1" dirty="0" smtClean="0">
                <a:solidFill>
                  <a:srgbClr val="000000"/>
                </a:solidFill>
                <a:latin typeface="华文楷体" pitchFamily="2" charset="-122"/>
                <a:ea typeface="华文楷体" pitchFamily="2" charset="-122"/>
              </a:rPr>
              <a:t>h-sorting</a:t>
            </a:r>
            <a:r>
              <a:rPr lang="zh-CN" altLang="en-US" sz="2800" b="1" dirty="0" smtClean="0">
                <a:solidFill>
                  <a:srgbClr val="000000"/>
                </a:solidFill>
                <a:latin typeface="华文楷体" pitchFamily="2" charset="-122"/>
                <a:ea typeface="华文楷体" pitchFamily="2" charset="-122"/>
              </a:rPr>
              <a:t>：将序列经过以</a:t>
            </a:r>
            <a:r>
              <a:rPr lang="en-US" altLang="zh-CN" sz="2800" b="1" dirty="0" smtClean="0">
                <a:solidFill>
                  <a:srgbClr val="000000"/>
                </a:solidFill>
                <a:latin typeface="华文楷体" pitchFamily="2" charset="-122"/>
                <a:ea typeface="华文楷体" pitchFamily="2" charset="-122"/>
              </a:rPr>
              <a:t>h</a:t>
            </a:r>
            <a:r>
              <a:rPr lang="zh-CN" altLang="en-US" sz="2800" b="1" dirty="0" smtClean="0">
                <a:solidFill>
                  <a:srgbClr val="000000"/>
                </a:solidFill>
                <a:latin typeface="华文楷体" pitchFamily="2" charset="-122"/>
                <a:ea typeface="华文楷体" pitchFamily="2" charset="-122"/>
              </a:rPr>
              <a:t>为增量的一轮希尔排序</a:t>
            </a:r>
            <a:endParaRPr lang="en-US" altLang="zh-CN" sz="2800" b="1" dirty="0" smtClean="0">
              <a:solidFill>
                <a:srgbClr val="000000"/>
              </a:solidFill>
              <a:latin typeface="华文楷体" pitchFamily="2" charset="-122"/>
              <a:ea typeface="华文楷体" pitchFamily="2" charset="-122"/>
            </a:endParaRPr>
          </a:p>
        </p:txBody>
      </p:sp>
      <p:sp>
        <p:nvSpPr>
          <p:cNvPr id="6" name="文本框 5"/>
          <p:cNvSpPr txBox="1"/>
          <p:nvPr/>
        </p:nvSpPr>
        <p:spPr>
          <a:xfrm>
            <a:off x="84896" y="5083802"/>
            <a:ext cx="9157221" cy="954107"/>
          </a:xfrm>
          <a:prstGeom prst="rect">
            <a:avLst/>
          </a:prstGeom>
          <a:noFill/>
        </p:spPr>
        <p:txBody>
          <a:bodyPr wrap="square" rtlCol="0">
            <a:spAutoFit/>
          </a:bodyPr>
          <a:lstStyle/>
          <a:p>
            <a:pPr marL="457200" indent="-457200" algn="l">
              <a:buFont typeface="Arial" panose="020B0604020202020204" pitchFamily="34" charset="0"/>
              <a:buChar char="•"/>
            </a:pPr>
            <a:r>
              <a:rPr lang="en-US" altLang="zh-CN" sz="2800" b="1" dirty="0" smtClean="0">
                <a:solidFill>
                  <a:srgbClr val="000000"/>
                </a:solidFill>
                <a:latin typeface="华文楷体" pitchFamily="2" charset="-122"/>
                <a:ea typeface="华文楷体" pitchFamily="2" charset="-122"/>
              </a:rPr>
              <a:t>[Knuth, ACP Vol.3 p.99]</a:t>
            </a:r>
            <a:endParaRPr lang="en-US" altLang="zh-CN" sz="2800" b="1" dirty="0">
              <a:solidFill>
                <a:srgbClr val="000000"/>
              </a:solidFill>
              <a:latin typeface="华文楷体" pitchFamily="2" charset="-122"/>
              <a:ea typeface="华文楷体" pitchFamily="2" charset="-122"/>
            </a:endParaRPr>
          </a:p>
          <a:p>
            <a:pPr indent="536575" algn="l">
              <a:tabLst>
                <a:tab pos="1619250" algn="l"/>
              </a:tabLst>
            </a:pPr>
            <a:r>
              <a:rPr lang="zh-CN" altLang="en-US" sz="2800" b="1" dirty="0">
                <a:solidFill>
                  <a:srgbClr val="000000"/>
                </a:solidFill>
                <a:latin typeface="华文楷体" pitchFamily="2" charset="-122"/>
                <a:ea typeface="华文楷体" pitchFamily="2" charset="-122"/>
              </a:rPr>
              <a:t>一</a:t>
            </a:r>
            <a:r>
              <a:rPr lang="zh-CN" altLang="en-US" sz="2800" b="1" dirty="0" smtClean="0">
                <a:solidFill>
                  <a:srgbClr val="000000"/>
                </a:solidFill>
                <a:latin typeface="华文楷体" pitchFamily="2" charset="-122"/>
                <a:ea typeface="华文楷体" pitchFamily="2" charset="-122"/>
              </a:rPr>
              <a:t>个</a:t>
            </a:r>
            <a:r>
              <a:rPr lang="en-US" altLang="zh-CN" sz="2800" b="1" dirty="0" smtClean="0">
                <a:solidFill>
                  <a:srgbClr val="000000"/>
                </a:solidFill>
                <a:latin typeface="华文楷体" pitchFamily="2" charset="-122"/>
                <a:ea typeface="华文楷体" pitchFamily="2" charset="-122"/>
              </a:rPr>
              <a:t>g-ordered</a:t>
            </a:r>
            <a:r>
              <a:rPr lang="zh-CN" altLang="en-US" sz="2800" b="1" dirty="0" smtClean="0">
                <a:solidFill>
                  <a:srgbClr val="000000"/>
                </a:solidFill>
                <a:latin typeface="华文楷体" pitchFamily="2" charset="-122"/>
                <a:ea typeface="华文楷体" pitchFamily="2" charset="-122"/>
              </a:rPr>
              <a:t>序列在经过</a:t>
            </a:r>
            <a:r>
              <a:rPr lang="en-US" altLang="zh-CN" sz="2800" b="1" dirty="0" smtClean="0">
                <a:solidFill>
                  <a:srgbClr val="000000"/>
                </a:solidFill>
                <a:latin typeface="华文楷体" pitchFamily="2" charset="-122"/>
                <a:ea typeface="华文楷体" pitchFamily="2" charset="-122"/>
              </a:rPr>
              <a:t>h-sorting</a:t>
            </a:r>
            <a:r>
              <a:rPr lang="zh-CN" altLang="en-US" sz="2800" b="1" dirty="0" smtClean="0">
                <a:solidFill>
                  <a:srgbClr val="000000"/>
                </a:solidFill>
                <a:latin typeface="华文楷体" pitchFamily="2" charset="-122"/>
                <a:ea typeface="华文楷体" pitchFamily="2" charset="-122"/>
              </a:rPr>
              <a:t>后，仍然保持</a:t>
            </a:r>
            <a:r>
              <a:rPr lang="en-US" altLang="zh-CN" sz="2800" b="1" dirty="0" smtClean="0">
                <a:solidFill>
                  <a:srgbClr val="000000"/>
                </a:solidFill>
                <a:latin typeface="华文楷体" pitchFamily="2" charset="-122"/>
                <a:ea typeface="华文楷体" pitchFamily="2" charset="-122"/>
              </a:rPr>
              <a:t>g-sorted</a:t>
            </a:r>
          </a:p>
        </p:txBody>
      </p:sp>
    </p:spTree>
    <p:extLst>
      <p:ext uri="{BB962C8B-B14F-4D97-AF65-F5344CB8AC3E}">
        <p14:creationId xmlns:p14="http://schemas.microsoft.com/office/powerpoint/2010/main" val="641752990"/>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1501" y="404664"/>
            <a:ext cx="8964996" cy="1384995"/>
          </a:xfrm>
          <a:prstGeom prst="rect">
            <a:avLst/>
          </a:prstGeom>
          <a:noFill/>
        </p:spPr>
        <p:txBody>
          <a:bodyPr wrap="square" rtlCol="0">
            <a:spAutoFit/>
          </a:bodyPr>
          <a:lstStyle/>
          <a:p>
            <a:pPr marL="457200" indent="-457200" algn="l">
              <a:buFont typeface="Arial" panose="020B0604020202020204" pitchFamily="34" charset="0"/>
              <a:buChar char="•"/>
            </a:pPr>
            <a:r>
              <a:rPr lang="zh-CN" altLang="en-US" sz="2800" b="1" dirty="0">
                <a:solidFill>
                  <a:srgbClr val="000000"/>
                </a:solidFill>
                <a:latin typeface="华文楷体" pitchFamily="2" charset="-122"/>
                <a:ea typeface="华文楷体" pitchFamily="2" charset="-122"/>
              </a:rPr>
              <a:t>一</a:t>
            </a:r>
            <a:r>
              <a:rPr lang="zh-CN" altLang="en-US" sz="2800" b="1" dirty="0" smtClean="0">
                <a:solidFill>
                  <a:srgbClr val="000000"/>
                </a:solidFill>
                <a:latin typeface="华文楷体" pitchFamily="2" charset="-122"/>
                <a:ea typeface="华文楷体" pitchFamily="2" charset="-122"/>
              </a:rPr>
              <a:t>个序列既是</a:t>
            </a:r>
            <a:r>
              <a:rPr lang="en-US" altLang="zh-CN" sz="2800" b="1" dirty="0" smtClean="0">
                <a:solidFill>
                  <a:srgbClr val="000000"/>
                </a:solidFill>
                <a:latin typeface="华文楷体" pitchFamily="2" charset="-122"/>
                <a:ea typeface="华文楷体" pitchFamily="2" charset="-122"/>
              </a:rPr>
              <a:t>g-ordered</a:t>
            </a:r>
            <a:r>
              <a:rPr lang="zh-CN" altLang="en-US" sz="2800" b="1" dirty="0" smtClean="0">
                <a:solidFill>
                  <a:srgbClr val="000000"/>
                </a:solidFill>
                <a:latin typeface="华文楷体" pitchFamily="2" charset="-122"/>
                <a:ea typeface="华文楷体" pitchFamily="2" charset="-122"/>
              </a:rPr>
              <a:t>又是</a:t>
            </a:r>
            <a:r>
              <a:rPr lang="en-US" altLang="zh-CN" sz="2800" b="1" dirty="0" smtClean="0">
                <a:solidFill>
                  <a:srgbClr val="000000"/>
                </a:solidFill>
                <a:latin typeface="华文楷体" pitchFamily="2" charset="-122"/>
                <a:ea typeface="华文楷体" pitchFamily="2" charset="-122"/>
              </a:rPr>
              <a:t>h-ordered</a:t>
            </a:r>
            <a:r>
              <a:rPr lang="zh-CN" altLang="en-US" sz="2800" b="1" dirty="0" smtClean="0">
                <a:solidFill>
                  <a:srgbClr val="000000"/>
                </a:solidFill>
                <a:latin typeface="华文楷体" pitchFamily="2" charset="-122"/>
                <a:ea typeface="华文楷体" pitchFamily="2" charset="-122"/>
              </a:rPr>
              <a:t>，就叫做</a:t>
            </a:r>
            <a:r>
              <a:rPr lang="en-US" altLang="zh-CN" sz="2800" b="1" dirty="0" smtClean="0">
                <a:solidFill>
                  <a:srgbClr val="000000"/>
                </a:solidFill>
                <a:latin typeface="华文楷体" pitchFamily="2" charset="-122"/>
                <a:ea typeface="华文楷体" pitchFamily="2" charset="-122"/>
              </a:rPr>
              <a:t>(</a:t>
            </a:r>
            <a:r>
              <a:rPr lang="en-US" altLang="zh-CN" sz="2800" b="1" dirty="0" err="1" smtClean="0">
                <a:solidFill>
                  <a:srgbClr val="000000"/>
                </a:solidFill>
                <a:latin typeface="华文楷体" pitchFamily="2" charset="-122"/>
                <a:ea typeface="华文楷体" pitchFamily="2" charset="-122"/>
              </a:rPr>
              <a:t>g,h</a:t>
            </a:r>
            <a:r>
              <a:rPr lang="en-US" altLang="zh-CN" sz="2800" b="1" dirty="0" smtClean="0">
                <a:solidFill>
                  <a:srgbClr val="000000"/>
                </a:solidFill>
                <a:latin typeface="华文楷体" pitchFamily="2" charset="-122"/>
                <a:ea typeface="华文楷体" pitchFamily="2" charset="-122"/>
              </a:rPr>
              <a:t>)-ordered</a:t>
            </a:r>
            <a:r>
              <a:rPr lang="zh-CN" altLang="en-US" sz="2800" b="1" dirty="0" smtClean="0">
                <a:solidFill>
                  <a:srgbClr val="000000"/>
                </a:solidFill>
                <a:latin typeface="华文楷体" pitchFamily="2" charset="-122"/>
                <a:ea typeface="华文楷体" pitchFamily="2" charset="-122"/>
              </a:rPr>
              <a:t>，该序列必定既是</a:t>
            </a:r>
            <a:r>
              <a:rPr lang="en-US" altLang="zh-CN" sz="2800" b="1" dirty="0" smtClean="0">
                <a:solidFill>
                  <a:srgbClr val="000000"/>
                </a:solidFill>
                <a:latin typeface="华文楷体" pitchFamily="2" charset="-122"/>
                <a:ea typeface="华文楷体" pitchFamily="2" charset="-122"/>
              </a:rPr>
              <a:t>(</a:t>
            </a:r>
            <a:r>
              <a:rPr lang="en-US" altLang="zh-CN" sz="2800" b="1" dirty="0" err="1" smtClean="0">
                <a:solidFill>
                  <a:srgbClr val="000000"/>
                </a:solidFill>
                <a:latin typeface="华文楷体" pitchFamily="2" charset="-122"/>
                <a:ea typeface="华文楷体" pitchFamily="2" charset="-122"/>
              </a:rPr>
              <a:t>g+h</a:t>
            </a:r>
            <a:r>
              <a:rPr lang="en-US" altLang="zh-CN" sz="2800" b="1" dirty="0" smtClean="0">
                <a:solidFill>
                  <a:srgbClr val="000000"/>
                </a:solidFill>
                <a:latin typeface="华文楷体" pitchFamily="2" charset="-122"/>
                <a:ea typeface="华文楷体" pitchFamily="2" charset="-122"/>
              </a:rPr>
              <a:t>)-ordered</a:t>
            </a:r>
            <a:r>
              <a:rPr lang="zh-CN" altLang="en-US" sz="2800" b="1" dirty="0" smtClean="0">
                <a:solidFill>
                  <a:srgbClr val="000000"/>
                </a:solidFill>
                <a:latin typeface="华文楷体" pitchFamily="2" charset="-122"/>
                <a:ea typeface="华文楷体" pitchFamily="2" charset="-122"/>
              </a:rPr>
              <a:t>也是</a:t>
            </a:r>
            <a:r>
              <a:rPr lang="en-US" altLang="zh-CN" sz="2800" b="1" dirty="0" smtClean="0">
                <a:solidFill>
                  <a:srgbClr val="000000"/>
                </a:solidFill>
                <a:latin typeface="华文楷体" pitchFamily="2" charset="-122"/>
                <a:ea typeface="华文楷体" pitchFamily="2" charset="-122"/>
              </a:rPr>
              <a:t> (</a:t>
            </a:r>
            <a:r>
              <a:rPr lang="en-US" altLang="zh-CN" sz="2800" b="1" dirty="0" err="1" smtClean="0">
                <a:solidFill>
                  <a:srgbClr val="000000"/>
                </a:solidFill>
                <a:latin typeface="华文楷体" pitchFamily="2" charset="-122"/>
                <a:ea typeface="华文楷体" pitchFamily="2" charset="-122"/>
              </a:rPr>
              <a:t>mg+nh</a:t>
            </a:r>
            <a:r>
              <a:rPr lang="en-US" altLang="zh-CN" sz="2800" b="1" dirty="0" smtClean="0">
                <a:solidFill>
                  <a:srgbClr val="000000"/>
                </a:solidFill>
                <a:latin typeface="华文楷体" pitchFamily="2" charset="-122"/>
                <a:ea typeface="华文楷体" pitchFamily="2" charset="-122"/>
              </a:rPr>
              <a:t>)-ordered</a:t>
            </a:r>
          </a:p>
        </p:txBody>
      </p:sp>
      <p:pic>
        <p:nvPicPr>
          <p:cNvPr id="2" name="图片 1"/>
          <p:cNvPicPr>
            <a:picLocks noChangeAspect="1"/>
          </p:cNvPicPr>
          <p:nvPr/>
        </p:nvPicPr>
        <p:blipFill>
          <a:blip r:embed="rId2"/>
          <a:stretch>
            <a:fillRect/>
          </a:stretch>
        </p:blipFill>
        <p:spPr>
          <a:xfrm>
            <a:off x="251520" y="2257711"/>
            <a:ext cx="8424936" cy="3092971"/>
          </a:xfrm>
          <a:prstGeom prst="rect">
            <a:avLst/>
          </a:prstGeom>
        </p:spPr>
      </p:pic>
    </p:spTree>
    <p:extLst>
      <p:ext uri="{BB962C8B-B14F-4D97-AF65-F5344CB8AC3E}">
        <p14:creationId xmlns:p14="http://schemas.microsoft.com/office/powerpoint/2010/main" val="415657234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1026"/>
          <p:cNvSpPr txBox="1">
            <a:spLocks noChangeArrowheads="1"/>
          </p:cNvSpPr>
          <p:nvPr/>
        </p:nvSpPr>
        <p:spPr bwMode="auto">
          <a:xfrm>
            <a:off x="0" y="188640"/>
            <a:ext cx="2206053" cy="646331"/>
          </a:xfrm>
          <a:prstGeom prst="rect">
            <a:avLst/>
          </a:prstGeom>
          <a:noFill/>
          <a:ln w="9525">
            <a:noFill/>
            <a:miter lim="800000"/>
            <a:headEnd/>
            <a:tailEnd/>
          </a:ln>
          <a:effectLst/>
        </p:spPr>
        <p:txBody>
          <a:bodyPr wrap="none">
            <a:spAutoFit/>
          </a:bodyPr>
          <a:lstStyle/>
          <a:p>
            <a:pPr algn="l"/>
            <a:r>
              <a:rPr lang="zh-CN" altLang="en-US" sz="3600" b="1" dirty="0">
                <a:solidFill>
                  <a:srgbClr val="800000"/>
                </a:solidFill>
                <a:latin typeface="华文琥珀" pitchFamily="2" charset="-122"/>
                <a:ea typeface="华文琥珀" pitchFamily="2" charset="-122"/>
              </a:rPr>
              <a:t>复杂</a:t>
            </a:r>
            <a:r>
              <a:rPr lang="zh-CN" altLang="en-US" sz="3600" b="1" dirty="0" smtClean="0">
                <a:solidFill>
                  <a:srgbClr val="800000"/>
                </a:solidFill>
                <a:latin typeface="华文琥珀" pitchFamily="2" charset="-122"/>
                <a:ea typeface="华文琥珀" pitchFamily="2" charset="-122"/>
              </a:rPr>
              <a:t>分析</a:t>
            </a:r>
            <a:r>
              <a:rPr lang="en-US" altLang="zh-CN" sz="3600" b="1" dirty="0">
                <a:solidFill>
                  <a:srgbClr val="800000"/>
                </a:solidFill>
                <a:latin typeface="华文琥珀" pitchFamily="2" charset="-122"/>
                <a:ea typeface="华文琥珀" pitchFamily="2" charset="-122"/>
              </a:rPr>
              <a:t>:</a:t>
            </a:r>
          </a:p>
        </p:txBody>
      </p:sp>
      <p:sp>
        <p:nvSpPr>
          <p:cNvPr id="83971" name="Text Box 1027"/>
          <p:cNvSpPr txBox="1">
            <a:spLocks noChangeArrowheads="1"/>
          </p:cNvSpPr>
          <p:nvPr/>
        </p:nvSpPr>
        <p:spPr bwMode="auto">
          <a:xfrm>
            <a:off x="342900" y="823913"/>
            <a:ext cx="8802410" cy="1274195"/>
          </a:xfrm>
          <a:prstGeom prst="rect">
            <a:avLst/>
          </a:prstGeom>
          <a:noFill/>
          <a:ln w="9525">
            <a:noFill/>
            <a:miter lim="800000"/>
            <a:headEnd/>
            <a:tailEnd/>
          </a:ln>
          <a:effectLst/>
        </p:spPr>
        <p:txBody>
          <a:bodyPr wrap="none">
            <a:spAutoFit/>
          </a:bodyPr>
          <a:lstStyle/>
          <a:p>
            <a:pPr algn="l">
              <a:lnSpc>
                <a:spcPct val="120000"/>
              </a:lnSpc>
            </a:pPr>
            <a:r>
              <a:rPr lang="zh-CN" altLang="en-US" sz="3200" b="1" u="sng" dirty="0">
                <a:solidFill>
                  <a:srgbClr val="000099"/>
                </a:solidFill>
                <a:latin typeface="华文楷体" pitchFamily="2" charset="-122"/>
                <a:ea typeface="华文楷体" pitchFamily="2" charset="-122"/>
              </a:rPr>
              <a:t>最好的情况（关键字在记录序列中顺序有序）</a:t>
            </a:r>
            <a:r>
              <a:rPr lang="zh-CN" altLang="en-US" sz="3200" b="1" dirty="0">
                <a:solidFill>
                  <a:srgbClr val="000099"/>
                </a:solidFill>
                <a:latin typeface="华文楷体" pitchFamily="2" charset="-122"/>
                <a:ea typeface="华文楷体" pitchFamily="2" charset="-122"/>
              </a:rPr>
              <a:t>：</a:t>
            </a:r>
          </a:p>
          <a:p>
            <a:pPr algn="l">
              <a:lnSpc>
                <a:spcPct val="120000"/>
              </a:lnSpc>
            </a:pPr>
            <a:r>
              <a:rPr lang="zh-CN" altLang="en-US" sz="3200" b="1" dirty="0">
                <a:solidFill>
                  <a:srgbClr val="000099"/>
                </a:solidFill>
                <a:latin typeface="华文楷体" pitchFamily="2" charset="-122"/>
                <a:ea typeface="华文楷体" pitchFamily="2" charset="-122"/>
              </a:rPr>
              <a:t>    只需进行一趟起泡</a:t>
            </a:r>
            <a:endParaRPr lang="zh-CN" altLang="en-US" sz="3200" b="1" dirty="0">
              <a:solidFill>
                <a:srgbClr val="000080"/>
              </a:solidFill>
              <a:latin typeface="华文楷体" pitchFamily="2" charset="-122"/>
              <a:ea typeface="华文楷体" pitchFamily="2" charset="-122"/>
            </a:endParaRPr>
          </a:p>
        </p:txBody>
      </p:sp>
      <p:sp>
        <p:nvSpPr>
          <p:cNvPr id="83972" name="Text Box 1028"/>
          <p:cNvSpPr txBox="1">
            <a:spLocks noChangeArrowheads="1"/>
          </p:cNvSpPr>
          <p:nvPr/>
        </p:nvSpPr>
        <p:spPr bwMode="auto">
          <a:xfrm>
            <a:off x="609600" y="2060848"/>
            <a:ext cx="3403600" cy="641350"/>
          </a:xfrm>
          <a:prstGeom prst="rect">
            <a:avLst/>
          </a:prstGeom>
          <a:noFill/>
          <a:ln w="9525">
            <a:noFill/>
            <a:miter lim="800000"/>
            <a:headEnd/>
            <a:tailEnd/>
          </a:ln>
          <a:effectLst/>
        </p:spPr>
        <p:txBody>
          <a:bodyPr wrap="none">
            <a:spAutoFit/>
          </a:bodyPr>
          <a:lstStyle/>
          <a:p>
            <a:pPr algn="l"/>
            <a:r>
              <a:rPr lang="en-US" altLang="zh-CN" sz="3600" b="1" dirty="0">
                <a:solidFill>
                  <a:srgbClr val="005042"/>
                </a:solidFill>
                <a:ea typeface="隶书" pitchFamily="49" charset="-122"/>
              </a:rPr>
              <a:t>“</a:t>
            </a:r>
            <a:r>
              <a:rPr lang="zh-CN" altLang="en-US" sz="3600" b="1" dirty="0">
                <a:solidFill>
                  <a:srgbClr val="005042"/>
                </a:solidFill>
                <a:ea typeface="隶书" pitchFamily="49" charset="-122"/>
              </a:rPr>
              <a:t>比较”的次数：</a:t>
            </a:r>
            <a:endParaRPr lang="zh-CN" altLang="en-US" sz="4000" dirty="0"/>
          </a:p>
        </p:txBody>
      </p:sp>
      <p:sp>
        <p:nvSpPr>
          <p:cNvPr id="83973" name="Text Box 1029"/>
          <p:cNvSpPr txBox="1">
            <a:spLocks noChangeArrowheads="1"/>
          </p:cNvSpPr>
          <p:nvPr/>
        </p:nvSpPr>
        <p:spPr bwMode="auto">
          <a:xfrm>
            <a:off x="358775" y="3346450"/>
            <a:ext cx="8802410" cy="1274195"/>
          </a:xfrm>
          <a:prstGeom prst="rect">
            <a:avLst/>
          </a:prstGeom>
          <a:noFill/>
          <a:ln w="9525">
            <a:noFill/>
            <a:miter lim="800000"/>
            <a:headEnd/>
            <a:tailEnd/>
          </a:ln>
          <a:effectLst/>
        </p:spPr>
        <p:txBody>
          <a:bodyPr wrap="none">
            <a:spAutoFit/>
          </a:bodyPr>
          <a:lstStyle/>
          <a:p>
            <a:pPr algn="l">
              <a:lnSpc>
                <a:spcPct val="120000"/>
              </a:lnSpc>
            </a:pPr>
            <a:r>
              <a:rPr lang="zh-CN" altLang="en-US" sz="3200" b="1" u="sng" dirty="0">
                <a:solidFill>
                  <a:srgbClr val="333399"/>
                </a:solidFill>
                <a:latin typeface="华文楷体" pitchFamily="2" charset="-122"/>
                <a:ea typeface="华文楷体" pitchFamily="2" charset="-122"/>
              </a:rPr>
              <a:t>最坏的情况（关键字在记录序列中逆序有序）</a:t>
            </a:r>
            <a:r>
              <a:rPr lang="zh-CN" altLang="en-US" sz="3200" b="1" dirty="0">
                <a:solidFill>
                  <a:srgbClr val="333399"/>
                </a:solidFill>
                <a:latin typeface="华文楷体" pitchFamily="2" charset="-122"/>
                <a:ea typeface="华文楷体" pitchFamily="2" charset="-122"/>
              </a:rPr>
              <a:t>：</a:t>
            </a:r>
          </a:p>
          <a:p>
            <a:pPr algn="l">
              <a:lnSpc>
                <a:spcPct val="120000"/>
              </a:lnSpc>
            </a:pPr>
            <a:r>
              <a:rPr lang="zh-CN" altLang="en-US" sz="3200" b="1" dirty="0">
                <a:solidFill>
                  <a:srgbClr val="333399"/>
                </a:solidFill>
                <a:latin typeface="华文楷体" pitchFamily="2" charset="-122"/>
                <a:ea typeface="华文楷体" pitchFamily="2" charset="-122"/>
              </a:rPr>
              <a:t>    需进行</a:t>
            </a:r>
            <a:r>
              <a:rPr lang="en-US" altLang="zh-CN" sz="3200" b="1" dirty="0">
                <a:solidFill>
                  <a:srgbClr val="333399"/>
                </a:solidFill>
                <a:latin typeface="华文楷体" pitchFamily="2" charset="-122"/>
                <a:ea typeface="华文楷体" pitchFamily="2" charset="-122"/>
              </a:rPr>
              <a:t>n-1</a:t>
            </a:r>
            <a:r>
              <a:rPr lang="zh-CN" altLang="en-US" sz="3200" b="1" dirty="0">
                <a:solidFill>
                  <a:srgbClr val="333399"/>
                </a:solidFill>
                <a:latin typeface="华文楷体" pitchFamily="2" charset="-122"/>
                <a:ea typeface="华文楷体" pitchFamily="2" charset="-122"/>
              </a:rPr>
              <a:t>趟起泡</a:t>
            </a:r>
          </a:p>
        </p:txBody>
      </p:sp>
      <p:sp>
        <p:nvSpPr>
          <p:cNvPr id="83974" name="Text Box 1030"/>
          <p:cNvSpPr txBox="1">
            <a:spLocks noChangeArrowheads="1"/>
          </p:cNvSpPr>
          <p:nvPr/>
        </p:nvSpPr>
        <p:spPr bwMode="auto">
          <a:xfrm>
            <a:off x="609600" y="4619625"/>
            <a:ext cx="3403600" cy="641350"/>
          </a:xfrm>
          <a:prstGeom prst="rect">
            <a:avLst/>
          </a:prstGeom>
          <a:noFill/>
          <a:ln w="9525">
            <a:noFill/>
            <a:miter lim="800000"/>
            <a:headEnd/>
            <a:tailEnd/>
          </a:ln>
          <a:effectLst/>
        </p:spPr>
        <p:txBody>
          <a:bodyPr wrap="none">
            <a:spAutoFit/>
          </a:bodyPr>
          <a:lstStyle/>
          <a:p>
            <a:pPr algn="l"/>
            <a:r>
              <a:rPr lang="en-US" altLang="zh-CN" sz="3600" b="1">
                <a:solidFill>
                  <a:srgbClr val="005042"/>
                </a:solidFill>
                <a:ea typeface="隶书" pitchFamily="49" charset="-122"/>
              </a:rPr>
              <a:t>“</a:t>
            </a:r>
            <a:r>
              <a:rPr lang="zh-CN" altLang="en-US" sz="3600" b="1">
                <a:solidFill>
                  <a:srgbClr val="005042"/>
                </a:solidFill>
                <a:ea typeface="隶书" pitchFamily="49" charset="-122"/>
              </a:rPr>
              <a:t>比较”的次数：</a:t>
            </a:r>
            <a:endParaRPr lang="zh-CN" altLang="en-US" sz="4000">
              <a:ea typeface="楷体_GB2312" pitchFamily="49" charset="-122"/>
            </a:endParaRPr>
          </a:p>
        </p:txBody>
      </p:sp>
      <p:sp>
        <p:nvSpPr>
          <p:cNvPr id="83976" name="Text Box 1032"/>
          <p:cNvSpPr txBox="1">
            <a:spLocks noChangeArrowheads="1"/>
          </p:cNvSpPr>
          <p:nvPr/>
        </p:nvSpPr>
        <p:spPr bwMode="auto">
          <a:xfrm>
            <a:off x="6019800" y="2638698"/>
            <a:ext cx="463550" cy="762000"/>
          </a:xfrm>
          <a:prstGeom prst="rect">
            <a:avLst/>
          </a:prstGeom>
          <a:noFill/>
          <a:ln w="9525">
            <a:noFill/>
            <a:miter lim="800000"/>
            <a:headEnd/>
            <a:tailEnd/>
          </a:ln>
          <a:effectLst/>
        </p:spPr>
        <p:txBody>
          <a:bodyPr wrap="none">
            <a:spAutoFit/>
          </a:bodyPr>
          <a:lstStyle/>
          <a:p>
            <a:pPr algn="l"/>
            <a:r>
              <a:rPr lang="en-US" altLang="zh-CN" sz="4400" b="1">
                <a:solidFill>
                  <a:srgbClr val="FF0000"/>
                </a:solidFill>
              </a:rPr>
              <a:t>0</a:t>
            </a:r>
            <a:endParaRPr lang="en-US" altLang="zh-CN"/>
          </a:p>
        </p:txBody>
      </p:sp>
      <p:sp>
        <p:nvSpPr>
          <p:cNvPr id="83979" name="Rectangle 1035"/>
          <p:cNvSpPr>
            <a:spLocks noChangeArrowheads="1"/>
          </p:cNvSpPr>
          <p:nvPr/>
        </p:nvSpPr>
        <p:spPr bwMode="auto">
          <a:xfrm>
            <a:off x="4876800" y="2076723"/>
            <a:ext cx="3403600" cy="641350"/>
          </a:xfrm>
          <a:prstGeom prst="rect">
            <a:avLst/>
          </a:prstGeom>
          <a:noFill/>
          <a:ln w="9525">
            <a:noFill/>
            <a:miter lim="800000"/>
            <a:headEnd/>
            <a:tailEnd/>
          </a:ln>
          <a:effectLst/>
        </p:spPr>
        <p:txBody>
          <a:bodyPr wrap="none">
            <a:spAutoFit/>
          </a:bodyPr>
          <a:lstStyle/>
          <a:p>
            <a:pPr algn="l"/>
            <a:r>
              <a:rPr lang="en-US" altLang="zh-CN" sz="3600" b="1">
                <a:solidFill>
                  <a:srgbClr val="005042"/>
                </a:solidFill>
                <a:ea typeface="隶书" pitchFamily="49" charset="-122"/>
              </a:rPr>
              <a:t>“</a:t>
            </a:r>
            <a:r>
              <a:rPr lang="zh-CN" altLang="en-US" sz="3600" b="1">
                <a:solidFill>
                  <a:srgbClr val="005042"/>
                </a:solidFill>
                <a:ea typeface="隶书" pitchFamily="49" charset="-122"/>
              </a:rPr>
              <a:t>移动”的次数：</a:t>
            </a:r>
            <a:endParaRPr lang="zh-CN" altLang="en-US" sz="4000">
              <a:ea typeface="楷体_GB2312" pitchFamily="49" charset="-122"/>
            </a:endParaRPr>
          </a:p>
        </p:txBody>
      </p:sp>
      <p:sp>
        <p:nvSpPr>
          <p:cNvPr id="83980" name="Rectangle 1036"/>
          <p:cNvSpPr>
            <a:spLocks noChangeArrowheads="1"/>
          </p:cNvSpPr>
          <p:nvPr/>
        </p:nvSpPr>
        <p:spPr bwMode="auto">
          <a:xfrm>
            <a:off x="4876800" y="4619625"/>
            <a:ext cx="3403600" cy="641350"/>
          </a:xfrm>
          <a:prstGeom prst="rect">
            <a:avLst/>
          </a:prstGeom>
          <a:noFill/>
          <a:ln w="9525">
            <a:noFill/>
            <a:miter lim="800000"/>
            <a:headEnd/>
            <a:tailEnd/>
          </a:ln>
          <a:effectLst/>
        </p:spPr>
        <p:txBody>
          <a:bodyPr wrap="none">
            <a:spAutoFit/>
          </a:bodyPr>
          <a:lstStyle/>
          <a:p>
            <a:pPr algn="l"/>
            <a:r>
              <a:rPr lang="en-US" altLang="zh-CN" sz="3600" b="1">
                <a:solidFill>
                  <a:srgbClr val="005042"/>
                </a:solidFill>
                <a:ea typeface="隶书" pitchFamily="49" charset="-122"/>
              </a:rPr>
              <a:t>“</a:t>
            </a:r>
            <a:r>
              <a:rPr lang="zh-CN" altLang="en-US" sz="3600" b="1">
                <a:solidFill>
                  <a:srgbClr val="005042"/>
                </a:solidFill>
                <a:ea typeface="隶书" pitchFamily="49" charset="-122"/>
              </a:rPr>
              <a:t>移动”的次数：</a:t>
            </a:r>
            <a:endParaRPr lang="zh-CN" altLang="en-US" sz="4000">
              <a:ea typeface="楷体_GB2312" pitchFamily="49" charset="-122"/>
            </a:endParaRPr>
          </a:p>
        </p:txBody>
      </p:sp>
      <p:sp>
        <p:nvSpPr>
          <p:cNvPr id="83981" name="Text Box 1037"/>
          <p:cNvSpPr txBox="1">
            <a:spLocks noChangeArrowheads="1"/>
          </p:cNvSpPr>
          <p:nvPr/>
        </p:nvSpPr>
        <p:spPr bwMode="auto">
          <a:xfrm>
            <a:off x="1676400" y="2622823"/>
            <a:ext cx="890588" cy="701675"/>
          </a:xfrm>
          <a:prstGeom prst="rect">
            <a:avLst/>
          </a:prstGeom>
          <a:noFill/>
          <a:ln w="9525">
            <a:noFill/>
            <a:miter lim="800000"/>
            <a:headEnd/>
            <a:tailEnd/>
          </a:ln>
          <a:effectLst/>
        </p:spPr>
        <p:txBody>
          <a:bodyPr wrap="none">
            <a:spAutoFit/>
          </a:bodyPr>
          <a:lstStyle/>
          <a:p>
            <a:pPr algn="l"/>
            <a:r>
              <a:rPr lang="en-US" altLang="zh-CN" sz="4000" b="1">
                <a:solidFill>
                  <a:srgbClr val="FF0000"/>
                </a:solidFill>
              </a:rPr>
              <a:t>n-1</a:t>
            </a:r>
          </a:p>
        </p:txBody>
      </p:sp>
      <p:graphicFrame>
        <p:nvGraphicFramePr>
          <p:cNvPr id="136192" name="Object 1024"/>
          <p:cNvGraphicFramePr>
            <a:graphicFrameLocks noChangeAspect="1"/>
          </p:cNvGraphicFramePr>
          <p:nvPr/>
        </p:nvGraphicFramePr>
        <p:xfrm>
          <a:off x="914400" y="5257800"/>
          <a:ext cx="3048000" cy="1087438"/>
        </p:xfrm>
        <a:graphic>
          <a:graphicData uri="http://schemas.openxmlformats.org/presentationml/2006/ole">
            <mc:AlternateContent xmlns:mc="http://schemas.openxmlformats.org/markup-compatibility/2006">
              <mc:Choice xmlns:v="urn:schemas-microsoft-com:vml" Requires="v">
                <p:oleObj spid="_x0000_s405630" name="公式" r:id="rId4" imgW="38603880" imgH="13808160" progId="Equation.3">
                  <p:embed/>
                </p:oleObj>
              </mc:Choice>
              <mc:Fallback>
                <p:oleObj name="公式" r:id="rId4" imgW="38603880" imgH="138081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257800"/>
                        <a:ext cx="3048000" cy="108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6193" name="Object 1025"/>
          <p:cNvGraphicFramePr>
            <a:graphicFrameLocks noChangeAspect="1"/>
          </p:cNvGraphicFramePr>
          <p:nvPr>
            <p:extLst/>
          </p:nvPr>
        </p:nvGraphicFramePr>
        <p:xfrm>
          <a:off x="4884738" y="5241925"/>
          <a:ext cx="3719512" cy="1130300"/>
        </p:xfrm>
        <a:graphic>
          <a:graphicData uri="http://schemas.openxmlformats.org/presentationml/2006/ole">
            <mc:AlternateContent xmlns:mc="http://schemas.openxmlformats.org/markup-compatibility/2006">
              <mc:Choice xmlns:v="urn:schemas-microsoft-com:vml" Requires="v">
                <p:oleObj spid="_x0000_s405631" name="公式" r:id="rId6" imgW="1460160" imgH="444240" progId="Equation.3">
                  <p:embed/>
                </p:oleObj>
              </mc:Choice>
              <mc:Fallback>
                <p:oleObj name="公式" r:id="rId6" imgW="1460160" imgH="4442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4738" y="5241925"/>
                        <a:ext cx="3719512"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23293834"/>
      </p:ext>
    </p:extLst>
  </p:cSld>
  <p:clrMapOvr>
    <a:masterClrMapping/>
  </p:clrMapOvr>
  <p:transition spd="med"/>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3221" y="571270"/>
            <a:ext cx="9157221" cy="523220"/>
          </a:xfrm>
          <a:prstGeom prst="rect">
            <a:avLst/>
          </a:prstGeom>
          <a:noFill/>
        </p:spPr>
        <p:txBody>
          <a:bodyPr wrap="square" rtlCol="0">
            <a:spAutoFit/>
          </a:bodyPr>
          <a:lstStyle/>
          <a:p>
            <a:pPr marL="457200" indent="-457200" algn="l">
              <a:buFont typeface="Wingdings" panose="05000000000000000000" pitchFamily="2" charset="2"/>
              <a:buChar char="Ø"/>
            </a:pPr>
            <a:r>
              <a:rPr lang="zh-CN" altLang="en-US" sz="2800" b="1" dirty="0" smtClean="0">
                <a:solidFill>
                  <a:srgbClr val="000000"/>
                </a:solidFill>
                <a:latin typeface="华文楷体" pitchFamily="2" charset="-122"/>
                <a:ea typeface="华文楷体" pitchFamily="2" charset="-122"/>
              </a:rPr>
              <a:t>假设</a:t>
            </a:r>
            <a:r>
              <a:rPr lang="en-US" altLang="zh-CN" sz="2800" b="1" dirty="0" smtClean="0">
                <a:solidFill>
                  <a:srgbClr val="000000"/>
                </a:solidFill>
                <a:latin typeface="华文楷体" pitchFamily="2" charset="-122"/>
                <a:ea typeface="华文楷体" pitchFamily="2" charset="-122"/>
              </a:rPr>
              <a:t>S[0,n)</a:t>
            </a:r>
            <a:r>
              <a:rPr lang="zh-CN" altLang="en-US" sz="2800" b="1" dirty="0" smtClean="0">
                <a:solidFill>
                  <a:srgbClr val="000000"/>
                </a:solidFill>
                <a:latin typeface="华文楷体" pitchFamily="2" charset="-122"/>
                <a:ea typeface="华文楷体" pitchFamily="2" charset="-122"/>
              </a:rPr>
              <a:t>是一个</a:t>
            </a:r>
            <a:r>
              <a:rPr lang="en-US" altLang="zh-CN" sz="2800" b="1" dirty="0" smtClean="0">
                <a:solidFill>
                  <a:srgbClr val="000000"/>
                </a:solidFill>
                <a:latin typeface="华文楷体" pitchFamily="2" charset="-122"/>
                <a:ea typeface="华文楷体" pitchFamily="2" charset="-122"/>
              </a:rPr>
              <a:t>(g, h)-ordered</a:t>
            </a:r>
            <a:r>
              <a:rPr lang="zh-CN" altLang="en-US" sz="2800" b="1" dirty="0" smtClean="0">
                <a:solidFill>
                  <a:srgbClr val="000000"/>
                </a:solidFill>
                <a:latin typeface="华文楷体" pitchFamily="2" charset="-122"/>
                <a:ea typeface="华文楷体" pitchFamily="2" charset="-122"/>
              </a:rPr>
              <a:t>序列，这里</a:t>
            </a:r>
            <a:r>
              <a:rPr lang="en-US" altLang="zh-CN" sz="2800" b="1" dirty="0" smtClean="0">
                <a:solidFill>
                  <a:srgbClr val="000000"/>
                </a:solidFill>
                <a:latin typeface="华文楷体" pitchFamily="2" charset="-122"/>
                <a:ea typeface="华文楷体" pitchFamily="2" charset="-122"/>
              </a:rPr>
              <a:t>g</a:t>
            </a:r>
            <a:r>
              <a:rPr lang="zh-CN" altLang="en-US" sz="2800" b="1" dirty="0" smtClean="0">
                <a:solidFill>
                  <a:srgbClr val="000000"/>
                </a:solidFill>
                <a:latin typeface="华文楷体" pitchFamily="2" charset="-122"/>
                <a:ea typeface="华文楷体" pitchFamily="2" charset="-122"/>
              </a:rPr>
              <a:t>、</a:t>
            </a:r>
            <a:r>
              <a:rPr lang="en-US" altLang="zh-CN" sz="2800" b="1" dirty="0" smtClean="0">
                <a:solidFill>
                  <a:srgbClr val="000000"/>
                </a:solidFill>
                <a:latin typeface="华文楷体" pitchFamily="2" charset="-122"/>
                <a:ea typeface="华文楷体" pitchFamily="2" charset="-122"/>
              </a:rPr>
              <a:t>h</a:t>
            </a:r>
            <a:r>
              <a:rPr lang="zh-CN" altLang="en-US" sz="2800" b="1" dirty="0" smtClean="0">
                <a:solidFill>
                  <a:srgbClr val="000000"/>
                </a:solidFill>
                <a:latin typeface="华文楷体" pitchFamily="2" charset="-122"/>
                <a:ea typeface="华文楷体" pitchFamily="2" charset="-122"/>
              </a:rPr>
              <a:t>互为素数</a:t>
            </a:r>
            <a:endParaRPr lang="en-US" altLang="zh-CN" sz="2800" b="1" dirty="0" smtClean="0">
              <a:solidFill>
                <a:srgbClr val="000000"/>
              </a:solidFill>
              <a:latin typeface="华文楷体" pitchFamily="2" charset="-122"/>
              <a:ea typeface="华文楷体" pitchFamily="2" charset="-122"/>
            </a:endParaRPr>
          </a:p>
        </p:txBody>
      </p:sp>
      <p:sp>
        <p:nvSpPr>
          <p:cNvPr id="6" name="文本框 5"/>
          <p:cNvSpPr txBox="1"/>
          <p:nvPr/>
        </p:nvSpPr>
        <p:spPr>
          <a:xfrm>
            <a:off x="143508" y="1511206"/>
            <a:ext cx="8892987" cy="1815882"/>
          </a:xfrm>
          <a:prstGeom prst="rect">
            <a:avLst/>
          </a:prstGeom>
          <a:noFill/>
        </p:spPr>
        <p:txBody>
          <a:bodyPr wrap="square" rtlCol="0">
            <a:spAutoFit/>
          </a:bodyPr>
          <a:lstStyle/>
          <a:p>
            <a:pPr marL="357188" indent="-357188" algn="l">
              <a:buFont typeface="Arial" panose="020B0604020202020204" pitchFamily="34" charset="0"/>
              <a:buChar char="•"/>
            </a:pPr>
            <a:r>
              <a:rPr lang="zh-CN" altLang="en-US" sz="2800" b="1" dirty="0" smtClean="0">
                <a:solidFill>
                  <a:srgbClr val="000000"/>
                </a:solidFill>
                <a:latin typeface="华文楷体" pitchFamily="2" charset="-122"/>
                <a:ea typeface="华文楷体" pitchFamily="2" charset="-122"/>
              </a:rPr>
              <a:t>那么对元素</a:t>
            </a:r>
            <a:r>
              <a:rPr lang="en-US" altLang="zh-CN" sz="2800" b="1" dirty="0" smtClean="0">
                <a:solidFill>
                  <a:srgbClr val="000000"/>
                </a:solidFill>
                <a:latin typeface="华文楷体" pitchFamily="2" charset="-122"/>
                <a:ea typeface="华文楷体" pitchFamily="2" charset="-122"/>
              </a:rPr>
              <a:t>S[</a:t>
            </a:r>
            <a:r>
              <a:rPr lang="en-US" altLang="zh-CN" sz="2800" b="1" dirty="0" err="1" smtClean="0">
                <a:solidFill>
                  <a:srgbClr val="000000"/>
                </a:solidFill>
                <a:latin typeface="华文楷体" pitchFamily="2" charset="-122"/>
                <a:ea typeface="华文楷体" pitchFamily="2" charset="-122"/>
              </a:rPr>
              <a:t>i</a:t>
            </a:r>
            <a:r>
              <a:rPr lang="en-US" altLang="zh-CN" sz="2800" b="1" dirty="0" smtClean="0">
                <a:solidFill>
                  <a:srgbClr val="000000"/>
                </a:solidFill>
                <a:latin typeface="华文楷体" pitchFamily="2" charset="-122"/>
                <a:ea typeface="华文楷体" pitchFamily="2" charset="-122"/>
              </a:rPr>
              <a:t>]</a:t>
            </a:r>
            <a:r>
              <a:rPr lang="zh-CN" altLang="en-US" sz="2800" b="1" dirty="0" smtClean="0">
                <a:solidFill>
                  <a:srgbClr val="000000"/>
                </a:solidFill>
                <a:latin typeface="华文楷体" pitchFamily="2" charset="-122"/>
                <a:ea typeface="华文楷体" pitchFamily="2" charset="-122"/>
              </a:rPr>
              <a:t>，</a:t>
            </a:r>
            <a:r>
              <a:rPr lang="en-US" altLang="zh-CN" sz="2800" b="1" dirty="0" smtClean="0">
                <a:solidFill>
                  <a:srgbClr val="000000"/>
                </a:solidFill>
                <a:latin typeface="华文楷体" pitchFamily="2" charset="-122"/>
                <a:ea typeface="华文楷体" pitchFamily="2" charset="-122"/>
              </a:rPr>
              <a:t>S[j]&gt;=S[</a:t>
            </a:r>
            <a:r>
              <a:rPr lang="en-US" altLang="zh-CN" sz="2800" b="1" dirty="0" err="1" smtClean="0">
                <a:solidFill>
                  <a:srgbClr val="000000"/>
                </a:solidFill>
                <a:latin typeface="华文楷体" pitchFamily="2" charset="-122"/>
                <a:ea typeface="华文楷体" pitchFamily="2" charset="-122"/>
              </a:rPr>
              <a:t>i</a:t>
            </a:r>
            <a:r>
              <a:rPr lang="en-US" altLang="zh-CN" sz="2800" b="1" dirty="0" smtClean="0">
                <a:solidFill>
                  <a:srgbClr val="000000"/>
                </a:solidFill>
                <a:latin typeface="华文楷体" pitchFamily="2" charset="-122"/>
                <a:ea typeface="华文楷体" pitchFamily="2" charset="-122"/>
              </a:rPr>
              <a:t>] </a:t>
            </a:r>
            <a:r>
              <a:rPr lang="zh-CN" altLang="en-US" sz="2800" b="1" dirty="0" smtClean="0">
                <a:solidFill>
                  <a:srgbClr val="000000"/>
                </a:solidFill>
                <a:latin typeface="华文楷体" pitchFamily="2" charset="-122"/>
                <a:ea typeface="华文楷体" pitchFamily="2" charset="-122"/>
              </a:rPr>
              <a:t>当且仅当</a:t>
            </a:r>
            <a:endParaRPr lang="en-US" altLang="zh-CN" sz="2800" b="1" dirty="0" smtClean="0">
              <a:solidFill>
                <a:srgbClr val="000000"/>
              </a:solidFill>
              <a:latin typeface="华文楷体" pitchFamily="2" charset="-122"/>
              <a:ea typeface="华文楷体" pitchFamily="2" charset="-122"/>
            </a:endParaRPr>
          </a:p>
          <a:p>
            <a:pPr algn="l"/>
            <a:r>
              <a:rPr lang="en-US" altLang="zh-CN" sz="2800" b="1" dirty="0">
                <a:solidFill>
                  <a:srgbClr val="000000"/>
                </a:solidFill>
                <a:latin typeface="华文楷体" pitchFamily="2" charset="-122"/>
                <a:ea typeface="华文楷体" pitchFamily="2" charset="-122"/>
              </a:rPr>
              <a:t> </a:t>
            </a:r>
            <a:r>
              <a:rPr lang="en-US" altLang="zh-CN" sz="2800" b="1" dirty="0" smtClean="0">
                <a:solidFill>
                  <a:srgbClr val="000000"/>
                </a:solidFill>
                <a:latin typeface="华文楷体" pitchFamily="2" charset="-122"/>
                <a:ea typeface="华文楷体" pitchFamily="2" charset="-122"/>
              </a:rPr>
              <a:t>                    j-</a:t>
            </a:r>
            <a:r>
              <a:rPr lang="en-US" altLang="zh-CN" sz="2800" b="1" dirty="0" err="1" smtClean="0">
                <a:solidFill>
                  <a:srgbClr val="000000"/>
                </a:solidFill>
                <a:latin typeface="华文楷体" pitchFamily="2" charset="-122"/>
                <a:ea typeface="华文楷体" pitchFamily="2" charset="-122"/>
              </a:rPr>
              <a:t>i</a:t>
            </a:r>
            <a:r>
              <a:rPr lang="en-US" altLang="zh-CN" sz="2800" b="1" dirty="0" smtClean="0">
                <a:solidFill>
                  <a:srgbClr val="000000"/>
                </a:solidFill>
                <a:latin typeface="华文楷体" pitchFamily="2" charset="-122"/>
                <a:ea typeface="华文楷体" pitchFamily="2" charset="-122"/>
              </a:rPr>
              <a:t>&gt;=x(g, h)+1=(g-1)*(h-1)</a:t>
            </a:r>
          </a:p>
          <a:p>
            <a:pPr marL="457200" indent="-457200" algn="l">
              <a:buFont typeface="Arial" panose="020B0604020202020204" pitchFamily="34" charset="0"/>
              <a:buChar char="•"/>
            </a:pPr>
            <a:r>
              <a:rPr lang="zh-CN" altLang="en-US" sz="2800" b="1" dirty="0" smtClean="0">
                <a:solidFill>
                  <a:srgbClr val="000000"/>
                </a:solidFill>
                <a:latin typeface="华文楷体" pitchFamily="2" charset="-122"/>
                <a:ea typeface="华文楷体" pitchFamily="2" charset="-122"/>
              </a:rPr>
              <a:t>这意味着和</a:t>
            </a:r>
            <a:r>
              <a:rPr lang="en-US" altLang="zh-CN" sz="2800" b="1" dirty="0" smtClean="0">
                <a:solidFill>
                  <a:srgbClr val="000000"/>
                </a:solidFill>
                <a:latin typeface="华文楷体" pitchFamily="2" charset="-122"/>
                <a:ea typeface="华文楷体" pitchFamily="2" charset="-122"/>
              </a:rPr>
              <a:t>S[</a:t>
            </a:r>
            <a:r>
              <a:rPr lang="en-US" altLang="zh-CN" sz="2800" b="1" dirty="0" err="1" smtClean="0">
                <a:solidFill>
                  <a:srgbClr val="000000"/>
                </a:solidFill>
                <a:latin typeface="华文楷体" pitchFamily="2" charset="-122"/>
                <a:ea typeface="华文楷体" pitchFamily="2" charset="-122"/>
              </a:rPr>
              <a:t>i</a:t>
            </a:r>
            <a:r>
              <a:rPr lang="en-US" altLang="zh-CN" sz="2800" b="1" dirty="0" smtClean="0">
                <a:solidFill>
                  <a:srgbClr val="000000"/>
                </a:solidFill>
                <a:latin typeface="华文楷体" pitchFamily="2" charset="-122"/>
                <a:ea typeface="华文楷体" pitchFamily="2" charset="-122"/>
              </a:rPr>
              <a:t>]</a:t>
            </a:r>
            <a:r>
              <a:rPr lang="zh-CN" altLang="en-US" sz="2800" b="1" dirty="0" smtClean="0">
                <a:solidFill>
                  <a:srgbClr val="000000"/>
                </a:solidFill>
                <a:latin typeface="华文楷体" pitchFamily="2" charset="-122"/>
                <a:ea typeface="华文楷体" pitchFamily="2" charset="-122"/>
              </a:rPr>
              <a:t>元素构成逆序对的元素只存在在</a:t>
            </a:r>
            <a:r>
              <a:rPr lang="en-US" altLang="zh-CN" sz="2800" b="1" dirty="0" err="1" smtClean="0">
                <a:solidFill>
                  <a:srgbClr val="000000"/>
                </a:solidFill>
                <a:latin typeface="华文楷体" pitchFamily="2" charset="-122"/>
                <a:ea typeface="华文楷体" pitchFamily="2" charset="-122"/>
              </a:rPr>
              <a:t>i~i</a:t>
            </a:r>
            <a:r>
              <a:rPr lang="en-US" altLang="zh-CN" sz="2800" b="1" dirty="0" smtClean="0">
                <a:solidFill>
                  <a:srgbClr val="000000"/>
                </a:solidFill>
                <a:latin typeface="华文楷体" pitchFamily="2" charset="-122"/>
                <a:ea typeface="华文楷体" pitchFamily="2" charset="-122"/>
              </a:rPr>
              <a:t>+(g-1)*(h-1)-1</a:t>
            </a:r>
            <a:r>
              <a:rPr lang="zh-CN" altLang="en-US" sz="2800" b="1" dirty="0" smtClean="0">
                <a:solidFill>
                  <a:srgbClr val="000000"/>
                </a:solidFill>
                <a:latin typeface="华文楷体" pitchFamily="2" charset="-122"/>
                <a:ea typeface="华文楷体" pitchFamily="2" charset="-122"/>
              </a:rPr>
              <a:t>元素之间</a:t>
            </a:r>
            <a:endParaRPr lang="en-US" altLang="zh-CN" sz="2800" b="1" dirty="0" smtClean="0">
              <a:solidFill>
                <a:srgbClr val="000000"/>
              </a:solidFill>
              <a:latin typeface="华文楷体" pitchFamily="2" charset="-122"/>
              <a:ea typeface="华文楷体" pitchFamily="2" charset="-122"/>
            </a:endParaRPr>
          </a:p>
        </p:txBody>
      </p:sp>
      <p:pic>
        <p:nvPicPr>
          <p:cNvPr id="3" name="图片 2"/>
          <p:cNvPicPr>
            <a:picLocks noChangeAspect="1"/>
          </p:cNvPicPr>
          <p:nvPr/>
        </p:nvPicPr>
        <p:blipFill>
          <a:blip r:embed="rId2"/>
          <a:stretch>
            <a:fillRect/>
          </a:stretch>
        </p:blipFill>
        <p:spPr>
          <a:xfrm>
            <a:off x="611560" y="3465004"/>
            <a:ext cx="7884876" cy="1063642"/>
          </a:xfrm>
          <a:prstGeom prst="rect">
            <a:avLst/>
          </a:prstGeom>
        </p:spPr>
      </p:pic>
      <p:sp>
        <p:nvSpPr>
          <p:cNvPr id="7" name="文本框 6"/>
          <p:cNvSpPr txBox="1"/>
          <p:nvPr/>
        </p:nvSpPr>
        <p:spPr>
          <a:xfrm>
            <a:off x="203616" y="4666562"/>
            <a:ext cx="8892987" cy="954107"/>
          </a:xfrm>
          <a:prstGeom prst="rect">
            <a:avLst/>
          </a:prstGeom>
          <a:noFill/>
        </p:spPr>
        <p:txBody>
          <a:bodyPr wrap="square" rtlCol="0">
            <a:spAutoFit/>
          </a:bodyPr>
          <a:lstStyle/>
          <a:p>
            <a:pPr marL="357188" indent="-357188" algn="l">
              <a:buFont typeface="Arial" panose="020B0604020202020204" pitchFamily="34" charset="0"/>
              <a:buChar char="•"/>
            </a:pPr>
            <a:r>
              <a:rPr lang="zh-CN" altLang="en-US" sz="2800" b="1" dirty="0" smtClean="0">
                <a:solidFill>
                  <a:srgbClr val="000000"/>
                </a:solidFill>
                <a:latin typeface="华文楷体" pitchFamily="2" charset="-122"/>
                <a:ea typeface="华文楷体" pitchFamily="2" charset="-122"/>
              </a:rPr>
              <a:t>那么随着递减增量序列的</a:t>
            </a:r>
            <a:r>
              <a:rPr lang="en-US" altLang="zh-CN" sz="2800" b="1" dirty="0" smtClean="0">
                <a:solidFill>
                  <a:srgbClr val="000000"/>
                </a:solidFill>
                <a:latin typeface="华文楷体" pitchFamily="2" charset="-122"/>
                <a:ea typeface="华文楷体" pitchFamily="2" charset="-122"/>
              </a:rPr>
              <a:t>sorting</a:t>
            </a:r>
            <a:r>
              <a:rPr lang="zh-CN" altLang="en-US" sz="2800" b="1" dirty="0" smtClean="0">
                <a:solidFill>
                  <a:srgbClr val="000000"/>
                </a:solidFill>
                <a:latin typeface="华文楷体" pitchFamily="2" charset="-122"/>
                <a:ea typeface="华文楷体" pitchFamily="2" charset="-122"/>
              </a:rPr>
              <a:t>，逆序对将不断减少。因而，插入排序成为</a:t>
            </a:r>
            <a:r>
              <a:rPr lang="zh-CN" altLang="en-US" sz="2800" b="1" dirty="0">
                <a:solidFill>
                  <a:srgbClr val="000000"/>
                </a:solidFill>
                <a:latin typeface="华文楷体" pitchFamily="2" charset="-122"/>
                <a:ea typeface="华文楷体" pitchFamily="2" charset="-122"/>
              </a:rPr>
              <a:t>希</a:t>
            </a:r>
            <a:r>
              <a:rPr lang="zh-CN" altLang="en-US" sz="2800" b="1" dirty="0" smtClean="0">
                <a:solidFill>
                  <a:srgbClr val="000000"/>
                </a:solidFill>
                <a:latin typeface="华文楷体" pitchFamily="2" charset="-122"/>
                <a:ea typeface="华文楷体" pitchFamily="2" charset="-122"/>
              </a:rPr>
              <a:t>尔排序的内部排序算法的选择。</a:t>
            </a:r>
            <a:endParaRPr lang="en-US" altLang="zh-CN" sz="28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648222168"/>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70992" y="80628"/>
            <a:ext cx="9073008" cy="6660740"/>
          </a:xfrm>
          <a:prstGeom prst="rect">
            <a:avLst/>
          </a:prstGeom>
        </p:spPr>
        <p:txBody>
          <a:bodyPr/>
          <a:lstStyle>
            <a:lvl1pPr marL="342900" indent="-342900" algn="l" rtl="0" eaLnBrk="0" fontAlgn="base" hangingPunct="0">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r>
              <a:rPr lang="zh-CN" altLang="en-US" b="1" kern="0" dirty="0" smtClean="0">
                <a:latin typeface="Times New Roman" pitchFamily="18" charset="0"/>
                <a:ea typeface="华文楷体" pitchFamily="2" charset="-122"/>
                <a:cs typeface="Times New Roman" pitchFamily="18" charset="0"/>
              </a:rPr>
              <a:t>尚未有人求得一种最好的增序序列，如</a:t>
            </a:r>
            <a:r>
              <a:rPr lang="en-US" altLang="zh-CN" b="1" kern="0" dirty="0" smtClean="0">
                <a:latin typeface="Times New Roman" pitchFamily="18" charset="0"/>
                <a:ea typeface="华文楷体" pitchFamily="2" charset="-122"/>
                <a:cs typeface="Times New Roman" pitchFamily="18" charset="0"/>
              </a:rPr>
              <a:t>PS</a:t>
            </a:r>
            <a:r>
              <a:rPr lang="zh-CN" altLang="en-US" b="1" kern="0" dirty="0" smtClean="0">
                <a:latin typeface="Times New Roman" pitchFamily="18" charset="0"/>
                <a:ea typeface="华文楷体" pitchFamily="2" charset="-122"/>
                <a:cs typeface="Times New Roman" pitchFamily="18" charset="0"/>
              </a:rPr>
              <a:t>增量序列、</a:t>
            </a:r>
            <a:r>
              <a:rPr lang="en-US" altLang="zh-CN" b="1" kern="0" dirty="0" smtClean="0">
                <a:latin typeface="Times New Roman" pitchFamily="18" charset="0"/>
                <a:ea typeface="华文楷体" pitchFamily="2" charset="-122"/>
                <a:cs typeface="Times New Roman" pitchFamily="18" charset="0"/>
              </a:rPr>
              <a:t>Pratt</a:t>
            </a:r>
            <a:r>
              <a:rPr lang="zh-CN" altLang="en-US" b="1" kern="0" dirty="0">
                <a:latin typeface="Times New Roman" pitchFamily="18" charset="0"/>
                <a:ea typeface="华文楷体" pitchFamily="2" charset="-122"/>
                <a:cs typeface="Times New Roman" pitchFamily="18" charset="0"/>
              </a:rPr>
              <a:t>增量序列</a:t>
            </a:r>
            <a:r>
              <a:rPr lang="zh-CN" altLang="en-US" b="1" kern="0" dirty="0" smtClean="0">
                <a:latin typeface="Times New Roman" pitchFamily="18" charset="0"/>
                <a:ea typeface="华文楷体" pitchFamily="2" charset="-122"/>
                <a:cs typeface="Times New Roman" pitchFamily="18" charset="0"/>
              </a:rPr>
              <a:t>、</a:t>
            </a:r>
            <a:r>
              <a:rPr lang="en-US" altLang="zh-CN" b="1" kern="0" dirty="0" err="1" smtClean="0">
                <a:latin typeface="Times New Roman" pitchFamily="18" charset="0"/>
                <a:ea typeface="华文楷体" pitchFamily="2" charset="-122"/>
                <a:cs typeface="Times New Roman" pitchFamily="18" charset="0"/>
              </a:rPr>
              <a:t>Sedgewick</a:t>
            </a:r>
            <a:r>
              <a:rPr lang="zh-CN" altLang="en-US" b="1" kern="0" dirty="0">
                <a:latin typeface="Times New Roman" pitchFamily="18" charset="0"/>
                <a:ea typeface="华文楷体" pitchFamily="2" charset="-122"/>
                <a:cs typeface="Times New Roman" pitchFamily="18" charset="0"/>
              </a:rPr>
              <a:t>增量序列</a:t>
            </a:r>
            <a:r>
              <a:rPr lang="zh-CN" altLang="en-US" b="1" kern="0" dirty="0" smtClean="0">
                <a:latin typeface="Times New Roman" pitchFamily="18" charset="0"/>
                <a:ea typeface="华文楷体" pitchFamily="2" charset="-122"/>
                <a:cs typeface="Times New Roman" pitchFamily="18" charset="0"/>
              </a:rPr>
              <a:t>。</a:t>
            </a:r>
            <a:endParaRPr lang="en-US" altLang="zh-CN" b="1" kern="0" dirty="0">
              <a:latin typeface="Times New Roman" pitchFamily="18" charset="0"/>
              <a:ea typeface="华文楷体" pitchFamily="2" charset="-122"/>
              <a:cs typeface="Times New Roman" pitchFamily="18" charset="0"/>
            </a:endParaRPr>
          </a:p>
          <a:p>
            <a:pPr>
              <a:buFont typeface="Wingdings" panose="05000000000000000000" pitchFamily="2" charset="2"/>
              <a:buChar char="ü"/>
            </a:pPr>
            <a:r>
              <a:rPr lang="en-US" altLang="zh-CN" b="1" kern="0" dirty="0" smtClean="0">
                <a:latin typeface="Times New Roman" pitchFamily="18" charset="0"/>
                <a:ea typeface="华文楷体" pitchFamily="2" charset="-122"/>
                <a:cs typeface="Times New Roman" pitchFamily="18" charset="0"/>
              </a:rPr>
              <a:t>PS</a:t>
            </a:r>
            <a:r>
              <a:rPr lang="zh-CN" altLang="en-US" b="1" kern="0" dirty="0" smtClean="0">
                <a:latin typeface="Times New Roman" pitchFamily="18" charset="0"/>
                <a:ea typeface="华文楷体" pitchFamily="2" charset="-122"/>
                <a:cs typeface="Times New Roman" pitchFamily="18" charset="0"/>
              </a:rPr>
              <a:t>序列</a:t>
            </a:r>
            <a:r>
              <a:rPr lang="en-US" altLang="zh-CN" b="1" dirty="0" smtClean="0">
                <a:solidFill>
                  <a:srgbClr val="0000FF"/>
                </a:solidFill>
                <a:latin typeface="华文楷体" pitchFamily="2" charset="-122"/>
                <a:ea typeface="华文楷体" pitchFamily="2" charset="-122"/>
              </a:rPr>
              <a:t>Ĥ</a:t>
            </a:r>
            <a:r>
              <a:rPr lang="en-US" altLang="zh-CN" b="1" baseline="-25000" dirty="0" smtClean="0">
                <a:solidFill>
                  <a:srgbClr val="0000FF"/>
                </a:solidFill>
                <a:latin typeface="华文楷体" pitchFamily="2" charset="-122"/>
                <a:ea typeface="华文楷体" pitchFamily="2" charset="-122"/>
              </a:rPr>
              <a:t>PS</a:t>
            </a:r>
            <a:r>
              <a:rPr lang="en-US" altLang="zh-CN" b="1" dirty="0" smtClean="0">
                <a:solidFill>
                  <a:srgbClr val="0000FF"/>
                </a:solidFill>
                <a:latin typeface="华文楷体" pitchFamily="2" charset="-122"/>
                <a:ea typeface="华文楷体" pitchFamily="2" charset="-122"/>
              </a:rPr>
              <a:t>=</a:t>
            </a:r>
            <a:r>
              <a:rPr lang="en-US" altLang="zh-CN" b="1" dirty="0">
                <a:solidFill>
                  <a:srgbClr val="0000FF"/>
                </a:solidFill>
                <a:latin typeface="华文楷体" pitchFamily="2" charset="-122"/>
                <a:ea typeface="华文楷体" pitchFamily="2" charset="-122"/>
              </a:rPr>
              <a:t> </a:t>
            </a:r>
            <a:r>
              <a:rPr lang="en-US" altLang="zh-CN" b="1" dirty="0" err="1" smtClean="0">
                <a:solidFill>
                  <a:srgbClr val="0000FF"/>
                </a:solidFill>
                <a:latin typeface="华文楷体" pitchFamily="2" charset="-122"/>
                <a:ea typeface="华文楷体" pitchFamily="2" charset="-122"/>
              </a:rPr>
              <a:t>Ĥ</a:t>
            </a:r>
            <a:r>
              <a:rPr lang="en-US" altLang="zh-CN" b="1" baseline="-25000" dirty="0" err="1" smtClean="0">
                <a:solidFill>
                  <a:srgbClr val="0000FF"/>
                </a:solidFill>
                <a:latin typeface="华文楷体" pitchFamily="2" charset="-122"/>
                <a:ea typeface="华文楷体" pitchFamily="2" charset="-122"/>
              </a:rPr>
              <a:t>Shell</a:t>
            </a:r>
            <a:r>
              <a:rPr lang="en-US" altLang="zh-CN" b="1" dirty="0" smtClean="0">
                <a:solidFill>
                  <a:srgbClr val="0000FF"/>
                </a:solidFill>
                <a:latin typeface="华文楷体" pitchFamily="2" charset="-122"/>
                <a:ea typeface="华文楷体" pitchFamily="2" charset="-122"/>
              </a:rPr>
              <a:t>={1, 3, 7, 15, 31, 63, ….2</a:t>
            </a:r>
            <a:r>
              <a:rPr lang="en-US" altLang="zh-CN" b="1" baseline="30000" dirty="0" smtClean="0">
                <a:solidFill>
                  <a:srgbClr val="0000FF"/>
                </a:solidFill>
                <a:latin typeface="华文楷体" pitchFamily="2" charset="-122"/>
                <a:ea typeface="华文楷体" pitchFamily="2" charset="-122"/>
              </a:rPr>
              <a:t>k</a:t>
            </a:r>
            <a:r>
              <a:rPr lang="en-US" altLang="zh-CN" b="1" dirty="0" smtClean="0">
                <a:solidFill>
                  <a:srgbClr val="0000FF"/>
                </a:solidFill>
                <a:latin typeface="华文楷体" pitchFamily="2" charset="-122"/>
                <a:ea typeface="华文楷体" pitchFamily="2" charset="-122"/>
              </a:rPr>
              <a:t>-1…}</a:t>
            </a:r>
          </a:p>
          <a:p>
            <a:pPr marL="0" indent="0">
              <a:buNone/>
            </a:pPr>
            <a:r>
              <a:rPr lang="en-US" altLang="zh-CN" b="1" dirty="0" smtClean="0">
                <a:solidFill>
                  <a:srgbClr val="0000FF"/>
                </a:solidFill>
                <a:latin typeface="华文楷体" pitchFamily="2" charset="-122"/>
                <a:ea typeface="华文楷体" pitchFamily="2" charset="-122"/>
              </a:rPr>
              <a:t>    </a:t>
            </a:r>
            <a:r>
              <a:rPr lang="en-US" altLang="zh-CN" b="1" dirty="0" smtClean="0">
                <a:solidFill>
                  <a:srgbClr val="C00000"/>
                </a:solidFill>
                <a:latin typeface="华文楷体" pitchFamily="2" charset="-122"/>
                <a:ea typeface="华文楷体" pitchFamily="2" charset="-122"/>
              </a:rPr>
              <a:t>O(n</a:t>
            </a:r>
            <a:r>
              <a:rPr lang="en-US" altLang="zh-CN" b="1" baseline="30000" dirty="0" smtClean="0">
                <a:solidFill>
                  <a:srgbClr val="C00000"/>
                </a:solidFill>
                <a:latin typeface="华文楷体" pitchFamily="2" charset="-122"/>
                <a:ea typeface="华文楷体" pitchFamily="2" charset="-122"/>
              </a:rPr>
              <a:t>3/2</a:t>
            </a:r>
            <a:r>
              <a:rPr lang="en-US" altLang="zh-CN" b="1" dirty="0" smtClean="0">
                <a:solidFill>
                  <a:srgbClr val="C00000"/>
                </a:solidFill>
                <a:latin typeface="华文楷体" pitchFamily="2" charset="-122"/>
                <a:ea typeface="华文楷体" pitchFamily="2" charset="-122"/>
              </a:rPr>
              <a:t>)                 O(n</a:t>
            </a:r>
            <a:r>
              <a:rPr lang="en-US" altLang="zh-CN" b="1" baseline="30000" dirty="0" smtClean="0">
                <a:solidFill>
                  <a:srgbClr val="C00000"/>
                </a:solidFill>
                <a:latin typeface="华文楷体" pitchFamily="2" charset="-122"/>
                <a:ea typeface="华文楷体" pitchFamily="2" charset="-122"/>
              </a:rPr>
              <a:t>5/4</a:t>
            </a:r>
            <a:r>
              <a:rPr lang="en-US" altLang="zh-CN" b="1" dirty="0" smtClean="0">
                <a:solidFill>
                  <a:srgbClr val="C00000"/>
                </a:solidFill>
                <a:latin typeface="华文楷体" pitchFamily="2" charset="-122"/>
                <a:ea typeface="华文楷体" pitchFamily="2" charset="-122"/>
              </a:rPr>
              <a:t>) for average but not proved</a:t>
            </a:r>
            <a:endParaRPr lang="en-US" altLang="zh-CN" b="1" dirty="0">
              <a:solidFill>
                <a:srgbClr val="C00000"/>
              </a:solidFill>
              <a:latin typeface="华文楷体" pitchFamily="2" charset="-122"/>
              <a:ea typeface="华文楷体" pitchFamily="2" charset="-122"/>
            </a:endParaRPr>
          </a:p>
          <a:p>
            <a:pPr>
              <a:buFont typeface="Wingdings" panose="05000000000000000000" pitchFamily="2" charset="2"/>
              <a:buChar char="ü"/>
            </a:pPr>
            <a:r>
              <a:rPr lang="en-US" altLang="zh-CN" b="1" kern="0" dirty="0" smtClean="0">
                <a:latin typeface="Times New Roman" pitchFamily="18" charset="0"/>
                <a:ea typeface="华文楷体" pitchFamily="2" charset="-122"/>
                <a:cs typeface="Times New Roman" pitchFamily="18" charset="0"/>
              </a:rPr>
              <a:t>Pratt</a:t>
            </a:r>
            <a:r>
              <a:rPr lang="zh-CN" altLang="en-US" b="1" kern="0" dirty="0" smtClean="0">
                <a:latin typeface="Times New Roman" pitchFamily="18" charset="0"/>
                <a:ea typeface="华文楷体" pitchFamily="2" charset="-122"/>
                <a:cs typeface="Times New Roman" pitchFamily="18" charset="0"/>
              </a:rPr>
              <a:t>序列</a:t>
            </a:r>
            <a:r>
              <a:rPr lang="en-US" altLang="zh-CN" b="1" dirty="0" err="1" smtClean="0">
                <a:solidFill>
                  <a:srgbClr val="0000FF"/>
                </a:solidFill>
                <a:latin typeface="华文楷体" pitchFamily="2" charset="-122"/>
                <a:ea typeface="华文楷体" pitchFamily="2" charset="-122"/>
              </a:rPr>
              <a:t>Ĥ</a:t>
            </a:r>
            <a:r>
              <a:rPr lang="en-US" altLang="zh-CN" b="1" baseline="-25000" dirty="0" err="1" smtClean="0">
                <a:solidFill>
                  <a:srgbClr val="0000FF"/>
                </a:solidFill>
                <a:latin typeface="华文楷体" pitchFamily="2" charset="-122"/>
                <a:ea typeface="华文楷体" pitchFamily="2" charset="-122"/>
              </a:rPr>
              <a:t>Pratt</a:t>
            </a:r>
            <a:r>
              <a:rPr lang="en-US" altLang="zh-CN" b="1" dirty="0" smtClean="0">
                <a:solidFill>
                  <a:srgbClr val="0000FF"/>
                </a:solidFill>
                <a:latin typeface="华文楷体" pitchFamily="2" charset="-122"/>
                <a:ea typeface="华文楷体" pitchFamily="2" charset="-122"/>
              </a:rPr>
              <a:t>= {</a:t>
            </a:r>
            <a:r>
              <a:rPr lang="en-US" altLang="zh-CN" b="1" dirty="0">
                <a:solidFill>
                  <a:srgbClr val="0000FF"/>
                </a:solidFill>
                <a:latin typeface="华文楷体" pitchFamily="2" charset="-122"/>
                <a:ea typeface="华文楷体" pitchFamily="2" charset="-122"/>
              </a:rPr>
              <a:t>1, </a:t>
            </a:r>
            <a:r>
              <a:rPr lang="en-US" altLang="zh-CN" b="1" dirty="0" smtClean="0">
                <a:solidFill>
                  <a:srgbClr val="0000FF"/>
                </a:solidFill>
                <a:latin typeface="华文楷体" pitchFamily="2" charset="-122"/>
                <a:ea typeface="华文楷体" pitchFamily="2" charset="-122"/>
              </a:rPr>
              <a:t>2, 3, 4, 6, 8, 9,12,16…2</a:t>
            </a:r>
            <a:r>
              <a:rPr lang="en-US" altLang="zh-CN" b="1" baseline="30000" dirty="0" smtClean="0">
                <a:solidFill>
                  <a:srgbClr val="0000FF"/>
                </a:solidFill>
                <a:latin typeface="华文楷体" pitchFamily="2" charset="-122"/>
                <a:ea typeface="华文楷体" pitchFamily="2" charset="-122"/>
              </a:rPr>
              <a:t>p</a:t>
            </a:r>
            <a:r>
              <a:rPr lang="en-US" altLang="zh-CN" b="1" dirty="0" smtClean="0">
                <a:solidFill>
                  <a:srgbClr val="0000FF"/>
                </a:solidFill>
                <a:latin typeface="华文楷体" pitchFamily="2" charset="-122"/>
                <a:ea typeface="华文楷体" pitchFamily="2" charset="-122"/>
              </a:rPr>
              <a:t>2</a:t>
            </a:r>
            <a:r>
              <a:rPr lang="en-US" altLang="zh-CN" b="1" baseline="30000" dirty="0">
                <a:solidFill>
                  <a:srgbClr val="0000FF"/>
                </a:solidFill>
                <a:latin typeface="华文楷体" pitchFamily="2" charset="-122"/>
                <a:ea typeface="华文楷体" pitchFamily="2" charset="-122"/>
              </a:rPr>
              <a:t>q</a:t>
            </a:r>
            <a:r>
              <a:rPr lang="en-US" altLang="zh-CN" b="1" dirty="0" smtClean="0">
                <a:solidFill>
                  <a:srgbClr val="0000FF"/>
                </a:solidFill>
                <a:latin typeface="华文楷体" pitchFamily="2" charset="-122"/>
                <a:ea typeface="华文楷体" pitchFamily="2" charset="-122"/>
              </a:rPr>
              <a:t>…}</a:t>
            </a:r>
            <a:endParaRPr lang="en-US" altLang="zh-CN" b="1" dirty="0">
              <a:solidFill>
                <a:srgbClr val="0000FF"/>
              </a:solidFill>
              <a:latin typeface="华文楷体" pitchFamily="2" charset="-122"/>
              <a:ea typeface="华文楷体" pitchFamily="2" charset="-122"/>
            </a:endParaRPr>
          </a:p>
          <a:p>
            <a:pPr marL="0" indent="0">
              <a:buNone/>
            </a:pPr>
            <a:r>
              <a:rPr lang="en-US" altLang="zh-CN" b="1" dirty="0" smtClean="0">
                <a:solidFill>
                  <a:srgbClr val="0000FF"/>
                </a:solidFill>
                <a:latin typeface="华文楷体" pitchFamily="2" charset="-122"/>
                <a:ea typeface="华文楷体" pitchFamily="2" charset="-122"/>
              </a:rPr>
              <a:t>    </a:t>
            </a:r>
            <a:r>
              <a:rPr lang="en-US" altLang="zh-CN" b="1" dirty="0" smtClean="0">
                <a:solidFill>
                  <a:srgbClr val="C00000"/>
                </a:solidFill>
                <a:latin typeface="华文楷体" pitchFamily="2" charset="-122"/>
                <a:ea typeface="华文楷体" pitchFamily="2" charset="-122"/>
              </a:rPr>
              <a:t>O(nlog</a:t>
            </a:r>
            <a:r>
              <a:rPr lang="en-US" altLang="zh-CN" b="1" baseline="30000" dirty="0" smtClean="0">
                <a:solidFill>
                  <a:srgbClr val="C00000"/>
                </a:solidFill>
                <a:latin typeface="华文楷体" pitchFamily="2" charset="-122"/>
                <a:ea typeface="华文楷体" pitchFamily="2" charset="-122"/>
              </a:rPr>
              <a:t>2</a:t>
            </a:r>
            <a:r>
              <a:rPr lang="en-US" altLang="zh-CN" b="1" dirty="0" smtClean="0">
                <a:solidFill>
                  <a:srgbClr val="C00000"/>
                </a:solidFill>
                <a:latin typeface="华文楷体" pitchFamily="2" charset="-122"/>
                <a:ea typeface="华文楷体" pitchFamily="2" charset="-122"/>
              </a:rPr>
              <a:t>n)</a:t>
            </a:r>
          </a:p>
          <a:p>
            <a:pPr>
              <a:buFont typeface="Wingdings" panose="05000000000000000000" pitchFamily="2" charset="2"/>
              <a:buChar char="ü"/>
            </a:pPr>
            <a:r>
              <a:rPr lang="en-US" altLang="zh-CN" b="1" kern="0" dirty="0" err="1" smtClean="0">
                <a:latin typeface="Times New Roman" pitchFamily="18" charset="0"/>
                <a:ea typeface="华文楷体" pitchFamily="2" charset="-122"/>
                <a:cs typeface="Times New Roman" pitchFamily="18" charset="0"/>
              </a:rPr>
              <a:t>Sedgewick</a:t>
            </a:r>
            <a:r>
              <a:rPr lang="zh-CN" altLang="en-US" b="1" kern="0" dirty="0" smtClean="0">
                <a:latin typeface="Times New Roman" pitchFamily="18" charset="0"/>
                <a:ea typeface="华文楷体" pitchFamily="2" charset="-122"/>
                <a:cs typeface="Times New Roman" pitchFamily="18" charset="0"/>
              </a:rPr>
              <a:t>序列是</a:t>
            </a:r>
            <a:r>
              <a:rPr lang="en-US" altLang="zh-CN" b="1" kern="0" dirty="0" smtClean="0">
                <a:latin typeface="Times New Roman" pitchFamily="18" charset="0"/>
                <a:ea typeface="华文楷体" pitchFamily="2" charset="-122"/>
                <a:cs typeface="Times New Roman" pitchFamily="18" charset="0"/>
              </a:rPr>
              <a:t>PS</a:t>
            </a:r>
            <a:r>
              <a:rPr lang="zh-CN" altLang="en-US" b="1" kern="0" dirty="0" smtClean="0">
                <a:latin typeface="Times New Roman" pitchFamily="18" charset="0"/>
                <a:ea typeface="华文楷体" pitchFamily="2" charset="-122"/>
                <a:cs typeface="Times New Roman" pitchFamily="18" charset="0"/>
              </a:rPr>
              <a:t>序列</a:t>
            </a:r>
            <a:r>
              <a:rPr lang="zh-CN" altLang="en-US" b="1" kern="0" dirty="0">
                <a:latin typeface="Times New Roman" pitchFamily="18" charset="0"/>
                <a:ea typeface="华文楷体" pitchFamily="2" charset="-122"/>
                <a:cs typeface="Times New Roman" pitchFamily="18" charset="0"/>
              </a:rPr>
              <a:t>、</a:t>
            </a:r>
            <a:r>
              <a:rPr lang="en-US" altLang="zh-CN" b="1" kern="0" dirty="0" smtClean="0">
                <a:latin typeface="Times New Roman" pitchFamily="18" charset="0"/>
                <a:ea typeface="华文楷体" pitchFamily="2" charset="-122"/>
                <a:cs typeface="Times New Roman" pitchFamily="18" charset="0"/>
              </a:rPr>
              <a:t>Pratt</a:t>
            </a:r>
            <a:r>
              <a:rPr lang="zh-CN" altLang="en-US" b="1" kern="0" dirty="0" smtClean="0">
                <a:latin typeface="Times New Roman" pitchFamily="18" charset="0"/>
                <a:ea typeface="华文楷体" pitchFamily="2" charset="-122"/>
                <a:cs typeface="Times New Roman" pitchFamily="18" charset="0"/>
              </a:rPr>
              <a:t>序列的融合</a:t>
            </a:r>
            <a:endParaRPr lang="en-US" altLang="zh-CN" b="1" kern="0" dirty="0" smtClean="0">
              <a:latin typeface="Times New Roman" pitchFamily="18" charset="0"/>
              <a:ea typeface="华文楷体" pitchFamily="2" charset="-122"/>
              <a:cs typeface="Times New Roman" pitchFamily="18" charset="0"/>
            </a:endParaRPr>
          </a:p>
          <a:p>
            <a:pPr marL="0" indent="0">
              <a:buNone/>
            </a:pPr>
            <a:r>
              <a:rPr lang="en-US" altLang="zh-CN" b="1" kern="0" dirty="0">
                <a:latin typeface="Times New Roman" pitchFamily="18" charset="0"/>
                <a:ea typeface="华文楷体" pitchFamily="2" charset="-122"/>
                <a:cs typeface="Times New Roman" pitchFamily="18" charset="0"/>
              </a:rPr>
              <a:t> </a:t>
            </a:r>
            <a:r>
              <a:rPr lang="en-US" altLang="zh-CN" b="1" kern="0" dirty="0" smtClean="0">
                <a:latin typeface="Times New Roman" pitchFamily="18" charset="0"/>
                <a:ea typeface="华文楷体" pitchFamily="2" charset="-122"/>
                <a:cs typeface="Times New Roman" pitchFamily="18" charset="0"/>
              </a:rPr>
              <a:t>   </a:t>
            </a:r>
            <a:r>
              <a:rPr lang="en-US" altLang="zh-CN" b="1" dirty="0" err="1" smtClean="0">
                <a:solidFill>
                  <a:srgbClr val="0000FF"/>
                </a:solidFill>
                <a:latin typeface="华文楷体" pitchFamily="2" charset="-122"/>
                <a:ea typeface="华文楷体" pitchFamily="2" charset="-122"/>
              </a:rPr>
              <a:t>Ĥ</a:t>
            </a:r>
            <a:r>
              <a:rPr lang="en-US" altLang="zh-CN" b="1" baseline="-25000" dirty="0" err="1" smtClean="0">
                <a:solidFill>
                  <a:srgbClr val="0000FF"/>
                </a:solidFill>
                <a:latin typeface="华文楷体" pitchFamily="2" charset="-122"/>
                <a:ea typeface="华文楷体" pitchFamily="2" charset="-122"/>
              </a:rPr>
              <a:t>Sedgewick</a:t>
            </a:r>
            <a:r>
              <a:rPr lang="en-US" altLang="zh-CN" b="1" dirty="0" smtClean="0">
                <a:solidFill>
                  <a:srgbClr val="0000FF"/>
                </a:solidFill>
                <a:latin typeface="华文楷体" pitchFamily="2" charset="-122"/>
                <a:ea typeface="华文楷体" pitchFamily="2" charset="-122"/>
              </a:rPr>
              <a:t>= </a:t>
            </a:r>
            <a:r>
              <a:rPr lang="en-US" altLang="zh-CN" b="1" dirty="0">
                <a:solidFill>
                  <a:srgbClr val="0000FF"/>
                </a:solidFill>
                <a:latin typeface="华文楷体" pitchFamily="2" charset="-122"/>
                <a:ea typeface="华文楷体" pitchFamily="2" charset="-122"/>
              </a:rPr>
              <a:t>{1, </a:t>
            </a:r>
            <a:r>
              <a:rPr lang="en-US" altLang="zh-CN" b="1" dirty="0" smtClean="0">
                <a:solidFill>
                  <a:srgbClr val="0000FF"/>
                </a:solidFill>
                <a:latin typeface="华文楷体" pitchFamily="2" charset="-122"/>
                <a:ea typeface="华文楷体" pitchFamily="2" charset="-122"/>
              </a:rPr>
              <a:t>5, 19, 41, 109, 209, 505,929,2161…}   </a:t>
            </a:r>
          </a:p>
          <a:p>
            <a:pPr marL="0" indent="2238375">
              <a:buNone/>
            </a:pPr>
            <a:r>
              <a:rPr lang="en-US" altLang="zh-CN" b="1" dirty="0" smtClean="0">
                <a:solidFill>
                  <a:srgbClr val="0000FF"/>
                </a:solidFill>
                <a:latin typeface="华文楷体" pitchFamily="2" charset="-122"/>
                <a:ea typeface="华文楷体" pitchFamily="2" charset="-122"/>
              </a:rPr>
              <a:t>of form 9*4</a:t>
            </a:r>
            <a:r>
              <a:rPr lang="en-US" altLang="zh-CN" b="1" baseline="30000" dirty="0" smtClean="0">
                <a:solidFill>
                  <a:srgbClr val="0000FF"/>
                </a:solidFill>
                <a:latin typeface="华文楷体" pitchFamily="2" charset="-122"/>
                <a:ea typeface="华文楷体" pitchFamily="2" charset="-122"/>
              </a:rPr>
              <a:t>k</a:t>
            </a:r>
            <a:r>
              <a:rPr lang="en-US" altLang="zh-CN" b="1" dirty="0" smtClean="0">
                <a:solidFill>
                  <a:srgbClr val="0000FF"/>
                </a:solidFill>
                <a:latin typeface="华文楷体" pitchFamily="2" charset="-122"/>
                <a:ea typeface="华文楷体" pitchFamily="2" charset="-122"/>
              </a:rPr>
              <a:t>-9*2</a:t>
            </a:r>
            <a:r>
              <a:rPr lang="en-US" altLang="zh-CN" b="1" baseline="30000" dirty="0">
                <a:solidFill>
                  <a:srgbClr val="0000FF"/>
                </a:solidFill>
                <a:latin typeface="华文楷体" pitchFamily="2" charset="-122"/>
                <a:ea typeface="华文楷体" pitchFamily="2" charset="-122"/>
              </a:rPr>
              <a:t>k</a:t>
            </a:r>
            <a:r>
              <a:rPr lang="en-US" altLang="zh-CN" b="1" dirty="0" smtClean="0">
                <a:solidFill>
                  <a:srgbClr val="0000FF"/>
                </a:solidFill>
                <a:latin typeface="华文楷体" pitchFamily="2" charset="-122"/>
                <a:ea typeface="华文楷体" pitchFamily="2" charset="-122"/>
              </a:rPr>
              <a:t>+1</a:t>
            </a:r>
            <a:r>
              <a:rPr lang="zh-CN" altLang="en-US" b="1" dirty="0" smtClean="0">
                <a:solidFill>
                  <a:srgbClr val="0000FF"/>
                </a:solidFill>
                <a:latin typeface="华文楷体" pitchFamily="2" charset="-122"/>
                <a:ea typeface="华文楷体" pitchFamily="2" charset="-122"/>
              </a:rPr>
              <a:t>或者</a:t>
            </a:r>
            <a:r>
              <a:rPr lang="en-US" altLang="zh-CN" b="1" dirty="0" smtClean="0">
                <a:solidFill>
                  <a:srgbClr val="0000FF"/>
                </a:solidFill>
                <a:latin typeface="华文楷体" pitchFamily="2" charset="-122"/>
                <a:ea typeface="华文楷体" pitchFamily="2" charset="-122"/>
              </a:rPr>
              <a:t>4</a:t>
            </a:r>
            <a:r>
              <a:rPr lang="en-US" altLang="zh-CN" b="1" baseline="30000" dirty="0">
                <a:solidFill>
                  <a:srgbClr val="0000FF"/>
                </a:solidFill>
                <a:latin typeface="华文楷体" pitchFamily="2" charset="-122"/>
                <a:ea typeface="华文楷体" pitchFamily="2" charset="-122"/>
              </a:rPr>
              <a:t>k</a:t>
            </a:r>
            <a:r>
              <a:rPr lang="en-US" altLang="zh-CN" b="1" dirty="0" smtClean="0">
                <a:solidFill>
                  <a:srgbClr val="0000FF"/>
                </a:solidFill>
                <a:latin typeface="华文楷体" pitchFamily="2" charset="-122"/>
                <a:ea typeface="华文楷体" pitchFamily="2" charset="-122"/>
              </a:rPr>
              <a:t>-3*2</a:t>
            </a:r>
            <a:r>
              <a:rPr lang="en-US" altLang="zh-CN" b="1" baseline="30000" dirty="0">
                <a:solidFill>
                  <a:srgbClr val="0000FF"/>
                </a:solidFill>
                <a:latin typeface="华文楷体" pitchFamily="2" charset="-122"/>
                <a:ea typeface="华文楷体" pitchFamily="2" charset="-122"/>
              </a:rPr>
              <a:t>k</a:t>
            </a:r>
            <a:r>
              <a:rPr lang="en-US" altLang="zh-CN" b="1" dirty="0" smtClean="0">
                <a:solidFill>
                  <a:srgbClr val="0000FF"/>
                </a:solidFill>
                <a:latin typeface="华文楷体" pitchFamily="2" charset="-122"/>
                <a:ea typeface="华文楷体" pitchFamily="2" charset="-122"/>
              </a:rPr>
              <a:t>+1</a:t>
            </a:r>
            <a:endParaRPr lang="en-US" altLang="zh-CN" b="1" kern="0" dirty="0" smtClean="0">
              <a:latin typeface="Times New Roman" pitchFamily="18" charset="0"/>
              <a:ea typeface="华文楷体" pitchFamily="2" charset="-122"/>
              <a:cs typeface="Times New Roman" pitchFamily="18" charset="0"/>
            </a:endParaRPr>
          </a:p>
          <a:p>
            <a:pPr marL="357188" indent="0">
              <a:buNone/>
            </a:pPr>
            <a:r>
              <a:rPr lang="en-US" altLang="zh-CN" b="1" kern="0" dirty="0" smtClean="0">
                <a:solidFill>
                  <a:srgbClr val="C00000"/>
                </a:solidFill>
                <a:latin typeface="Times New Roman" pitchFamily="18" charset="0"/>
                <a:ea typeface="华文楷体" pitchFamily="2" charset="-122"/>
                <a:cs typeface="Times New Roman" pitchFamily="18" charset="0"/>
              </a:rPr>
              <a:t>worst </a:t>
            </a:r>
            <a:r>
              <a:rPr lang="en-US" altLang="zh-CN" b="1" dirty="0" smtClean="0">
                <a:solidFill>
                  <a:srgbClr val="C00000"/>
                </a:solidFill>
                <a:latin typeface="华文楷体" pitchFamily="2" charset="-122"/>
                <a:ea typeface="华文楷体" pitchFamily="2" charset="-122"/>
              </a:rPr>
              <a:t>O(n</a:t>
            </a:r>
            <a:r>
              <a:rPr lang="en-US" altLang="zh-CN" b="1" baseline="30000" dirty="0" smtClean="0">
                <a:solidFill>
                  <a:srgbClr val="C00000"/>
                </a:solidFill>
                <a:latin typeface="华文楷体" pitchFamily="2" charset="-122"/>
                <a:ea typeface="华文楷体" pitchFamily="2" charset="-122"/>
              </a:rPr>
              <a:t>4/3</a:t>
            </a:r>
            <a:r>
              <a:rPr lang="en-US" altLang="zh-CN" b="1" dirty="0" smtClean="0">
                <a:solidFill>
                  <a:srgbClr val="C00000"/>
                </a:solidFill>
                <a:latin typeface="华文楷体" pitchFamily="2" charset="-122"/>
                <a:ea typeface="华文楷体" pitchFamily="2" charset="-122"/>
              </a:rPr>
              <a:t>), average O(n</a:t>
            </a:r>
            <a:r>
              <a:rPr lang="en-US" altLang="zh-CN" b="1" baseline="30000" dirty="0" smtClean="0">
                <a:solidFill>
                  <a:srgbClr val="C00000"/>
                </a:solidFill>
                <a:latin typeface="华文楷体" pitchFamily="2" charset="-122"/>
                <a:ea typeface="华文楷体" pitchFamily="2" charset="-122"/>
              </a:rPr>
              <a:t>7/6</a:t>
            </a:r>
            <a:r>
              <a:rPr lang="en-US" altLang="zh-CN" b="1" dirty="0" smtClean="0">
                <a:solidFill>
                  <a:srgbClr val="C00000"/>
                </a:solidFill>
                <a:latin typeface="华文楷体" pitchFamily="2" charset="-122"/>
                <a:ea typeface="华文楷体" pitchFamily="2" charset="-122"/>
              </a:rPr>
              <a:t>)</a:t>
            </a:r>
            <a:r>
              <a:rPr lang="zh-CN" altLang="en-US" b="1" dirty="0" smtClean="0">
                <a:solidFill>
                  <a:srgbClr val="C00000"/>
                </a:solidFill>
                <a:latin typeface="华文楷体" pitchFamily="2" charset="-122"/>
                <a:ea typeface="华文楷体" pitchFamily="2" charset="-122"/>
              </a:rPr>
              <a:t>（</a:t>
            </a:r>
            <a:r>
              <a:rPr lang="en-US" altLang="zh-CN" b="1" dirty="0" smtClean="0">
                <a:solidFill>
                  <a:srgbClr val="C00000"/>
                </a:solidFill>
                <a:latin typeface="华文楷体" pitchFamily="2" charset="-122"/>
                <a:ea typeface="华文楷体" pitchFamily="2" charset="-122"/>
              </a:rPr>
              <a:t>not approved)</a:t>
            </a:r>
          </a:p>
          <a:p>
            <a:pPr marL="357188" indent="0">
              <a:buNone/>
            </a:pPr>
            <a:r>
              <a:rPr lang="zh-CN" altLang="en-US" b="1" kern="0" dirty="0" smtClean="0">
                <a:latin typeface="Times New Roman" pitchFamily="18" charset="0"/>
                <a:ea typeface="华文楷体" pitchFamily="2" charset="-122"/>
                <a:cs typeface="Times New Roman" pitchFamily="18" charset="0"/>
              </a:rPr>
              <a:t>虽然最渐近线性时间，但需要更多长的迭代</a:t>
            </a:r>
            <a:endParaRPr lang="en-US" altLang="zh-CN" b="1" kern="0" dirty="0" smtClean="0">
              <a:latin typeface="Times New Roman" pitchFamily="18" charset="0"/>
              <a:ea typeface="华文楷体" pitchFamily="2" charset="-122"/>
              <a:cs typeface="Times New Roman" pitchFamily="18" charset="0"/>
            </a:endParaRPr>
          </a:p>
        </p:txBody>
      </p:sp>
    </p:spTree>
    <p:extLst>
      <p:ext uri="{BB962C8B-B14F-4D97-AF65-F5344CB8AC3E}">
        <p14:creationId xmlns:p14="http://schemas.microsoft.com/office/powerpoint/2010/main" val="192479151"/>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3" name="Rectangle 6"/>
          <p:cNvSpPr>
            <a:spLocks noGrp="1" noChangeArrowheads="1"/>
          </p:cNvSpPr>
          <p:nvPr>
            <p:ph type="body" idx="1"/>
          </p:nvPr>
        </p:nvSpPr>
        <p:spPr>
          <a:xfrm>
            <a:off x="287524" y="3068960"/>
            <a:ext cx="8856476" cy="2124236"/>
          </a:xfrm>
        </p:spPr>
        <p:txBody>
          <a:bodyPr/>
          <a:lstStyle/>
          <a:p>
            <a:pPr algn="just" eaLnBrk="1" hangingPunct="1">
              <a:lnSpc>
                <a:spcPct val="105000"/>
              </a:lnSpc>
              <a:buClr>
                <a:srgbClr val="800080"/>
              </a:buClr>
              <a:buSzPct val="50000"/>
            </a:pPr>
            <a:r>
              <a:rPr lang="zh-CN" altLang="en-US" sz="3000" b="1" dirty="0" smtClean="0">
                <a:latin typeface="华文楷体" pitchFamily="2" charset="-122"/>
                <a:ea typeface="华文楷体" pitchFamily="2" charset="-122"/>
              </a:rPr>
              <a:t>以扑克牌排序为例。每张扑克牌有两个“关键字”</a:t>
            </a:r>
          </a:p>
          <a:p>
            <a:pPr lvl="1" algn="just" eaLnBrk="1" hangingPunct="1">
              <a:lnSpc>
                <a:spcPct val="105000"/>
              </a:lnSpc>
              <a:spcBef>
                <a:spcPct val="5000"/>
              </a:spcBef>
              <a:buClr>
                <a:srgbClr val="008000"/>
              </a:buClr>
              <a:buSzPct val="50000"/>
              <a:buFont typeface="Wingdings" pitchFamily="2" charset="2"/>
              <a:buChar char="u"/>
            </a:pPr>
            <a:r>
              <a:rPr lang="zh-CN" altLang="en-US" sz="3000" b="1" dirty="0" smtClean="0">
                <a:solidFill>
                  <a:srgbClr val="006600"/>
                </a:solidFill>
                <a:latin typeface="华文楷体" pitchFamily="2" charset="-122"/>
                <a:ea typeface="华文楷体" pitchFamily="2" charset="-122"/>
              </a:rPr>
              <a:t>花色：</a:t>
            </a:r>
            <a:r>
              <a:rPr lang="zh-CN" altLang="en-US" sz="3000" b="1" dirty="0" smtClean="0">
                <a:latin typeface="Times New Roman" charset="0"/>
                <a:ea typeface="仿宋_GB2312" pitchFamily="49" charset="-122"/>
                <a:sym typeface="Symbol" pitchFamily="18" charset="2"/>
              </a:rPr>
              <a:t></a:t>
            </a:r>
            <a:r>
              <a:rPr lang="zh-CN" altLang="en-US" sz="3000" b="1" dirty="0" smtClean="0">
                <a:solidFill>
                  <a:schemeClr val="accent2"/>
                </a:solidFill>
                <a:latin typeface="Times New Roman" charset="0"/>
                <a:ea typeface="仿宋_GB2312" pitchFamily="49" charset="-122"/>
              </a:rPr>
              <a:t> </a:t>
            </a:r>
            <a:r>
              <a:rPr lang="zh-CN" altLang="en-US" sz="3000" b="1" dirty="0" smtClean="0">
                <a:solidFill>
                  <a:schemeClr val="accent2"/>
                </a:solidFill>
                <a:latin typeface="Times New Roman" charset="0"/>
                <a:ea typeface="仿宋_GB2312" pitchFamily="49" charset="-122"/>
                <a:sym typeface="Symbol" pitchFamily="18" charset="2"/>
              </a:rPr>
              <a:t></a:t>
            </a:r>
            <a:r>
              <a:rPr lang="zh-CN" altLang="en-US" sz="3000" b="1" dirty="0" smtClean="0">
                <a:solidFill>
                  <a:schemeClr val="accent2"/>
                </a:solidFill>
                <a:latin typeface="Times New Roman" charset="0"/>
                <a:ea typeface="仿宋_GB2312" pitchFamily="49" charset="-122"/>
              </a:rPr>
              <a:t> </a:t>
            </a:r>
            <a:r>
              <a:rPr lang="zh-CN" altLang="en-US" sz="3000" b="1" dirty="0" smtClean="0">
                <a:solidFill>
                  <a:schemeClr val="tx2"/>
                </a:solidFill>
                <a:latin typeface="Times New Roman" charset="0"/>
                <a:ea typeface="仿宋_GB2312" pitchFamily="49" charset="-122"/>
                <a:sym typeface="Symbol" pitchFamily="18" charset="2"/>
              </a:rPr>
              <a:t></a:t>
            </a:r>
            <a:r>
              <a:rPr lang="zh-CN" altLang="en-US" sz="3000" b="1" dirty="0" smtClean="0">
                <a:solidFill>
                  <a:schemeClr val="accent2"/>
                </a:solidFill>
                <a:latin typeface="Times New Roman" charset="0"/>
                <a:ea typeface="仿宋_GB2312" pitchFamily="49" charset="-122"/>
              </a:rPr>
              <a:t> </a:t>
            </a:r>
            <a:r>
              <a:rPr lang="zh-CN" altLang="en-US" sz="3000" b="1" dirty="0" smtClean="0">
                <a:solidFill>
                  <a:schemeClr val="accent2"/>
                </a:solidFill>
                <a:latin typeface="Times New Roman" charset="0"/>
                <a:ea typeface="仿宋_GB2312" pitchFamily="49" charset="-122"/>
                <a:sym typeface="Symbol" pitchFamily="18" charset="2"/>
              </a:rPr>
              <a:t></a:t>
            </a:r>
            <a:r>
              <a:rPr lang="zh-CN" altLang="en-US" sz="3000" b="1" dirty="0" smtClean="0">
                <a:solidFill>
                  <a:schemeClr val="accent2"/>
                </a:solidFill>
                <a:latin typeface="Times New Roman" charset="0"/>
                <a:ea typeface="仿宋_GB2312" pitchFamily="49" charset="-122"/>
              </a:rPr>
              <a:t> </a:t>
            </a:r>
            <a:r>
              <a:rPr lang="zh-CN" altLang="en-US" sz="3000" b="1" dirty="0" smtClean="0">
                <a:solidFill>
                  <a:schemeClr val="tx2"/>
                </a:solidFill>
                <a:latin typeface="Times New Roman" charset="0"/>
                <a:ea typeface="仿宋_GB2312" pitchFamily="49" charset="-122"/>
                <a:sym typeface="Symbol" pitchFamily="18" charset="2"/>
              </a:rPr>
              <a:t></a:t>
            </a:r>
            <a:r>
              <a:rPr lang="zh-CN" altLang="en-US" sz="3000" b="1" dirty="0" smtClean="0">
                <a:solidFill>
                  <a:schemeClr val="accent2"/>
                </a:solidFill>
                <a:latin typeface="Times New Roman" charset="0"/>
                <a:ea typeface="仿宋_GB2312" pitchFamily="49" charset="-122"/>
              </a:rPr>
              <a:t> </a:t>
            </a:r>
            <a:r>
              <a:rPr lang="zh-CN" altLang="en-US" sz="3000" b="1" dirty="0" smtClean="0">
                <a:solidFill>
                  <a:schemeClr val="accent2"/>
                </a:solidFill>
                <a:latin typeface="Times New Roman" charset="0"/>
                <a:ea typeface="仿宋_GB2312" pitchFamily="49" charset="-122"/>
                <a:sym typeface="Symbol" pitchFamily="18" charset="2"/>
              </a:rPr>
              <a:t></a:t>
            </a:r>
            <a:r>
              <a:rPr lang="zh-CN" altLang="en-US" sz="3000" b="1" dirty="0" smtClean="0">
                <a:solidFill>
                  <a:schemeClr val="accent2"/>
                </a:solidFill>
                <a:latin typeface="Times New Roman" charset="0"/>
                <a:ea typeface="仿宋_GB2312" pitchFamily="49" charset="-122"/>
              </a:rPr>
              <a:t> </a:t>
            </a:r>
            <a:r>
              <a:rPr lang="zh-CN" altLang="en-US" sz="3000" b="1" dirty="0" smtClean="0">
                <a:latin typeface="Times New Roman" charset="0"/>
                <a:ea typeface="仿宋_GB2312" pitchFamily="49" charset="-122"/>
                <a:sym typeface="Symbol" pitchFamily="18" charset="2"/>
              </a:rPr>
              <a:t></a:t>
            </a:r>
            <a:endParaRPr lang="zh-CN" altLang="en-US" sz="3000" b="1" dirty="0" smtClean="0">
              <a:latin typeface="Times New Roman" charset="0"/>
              <a:ea typeface="仿宋_GB2312" pitchFamily="49" charset="-122"/>
            </a:endParaRPr>
          </a:p>
          <a:p>
            <a:pPr lvl="1" algn="just" eaLnBrk="1" hangingPunct="1">
              <a:lnSpc>
                <a:spcPct val="105000"/>
              </a:lnSpc>
              <a:spcBef>
                <a:spcPct val="5000"/>
              </a:spcBef>
              <a:buClr>
                <a:srgbClr val="008000"/>
              </a:buClr>
              <a:buSzPct val="50000"/>
              <a:buFont typeface="Wingdings" pitchFamily="2" charset="2"/>
              <a:buChar char="u"/>
            </a:pPr>
            <a:r>
              <a:rPr lang="zh-CN" altLang="en-US" sz="3000" b="1" dirty="0" smtClean="0">
                <a:solidFill>
                  <a:srgbClr val="006600"/>
                </a:solidFill>
                <a:latin typeface="华文楷体" pitchFamily="2" charset="-122"/>
                <a:ea typeface="华文楷体" pitchFamily="2" charset="-122"/>
              </a:rPr>
              <a:t>面值：</a:t>
            </a:r>
            <a:r>
              <a:rPr lang="en-US" altLang="zh-CN" sz="3000" b="1" dirty="0" smtClean="0">
                <a:latin typeface="Times New Roman" charset="0"/>
                <a:ea typeface="仿宋_GB2312" pitchFamily="49" charset="-122"/>
              </a:rPr>
              <a:t>2</a:t>
            </a:r>
            <a:r>
              <a:rPr lang="en-US" altLang="zh-CN" sz="3000" b="1" dirty="0" smtClean="0">
                <a:solidFill>
                  <a:schemeClr val="accent2"/>
                </a:solidFill>
                <a:latin typeface="Times New Roman" charset="0"/>
                <a:ea typeface="仿宋_GB2312" pitchFamily="49" charset="-122"/>
              </a:rPr>
              <a:t> &lt; </a:t>
            </a:r>
            <a:r>
              <a:rPr lang="en-US" altLang="zh-CN" sz="3000" b="1" dirty="0" smtClean="0">
                <a:latin typeface="Times New Roman" charset="0"/>
                <a:ea typeface="仿宋_GB2312" pitchFamily="49" charset="-122"/>
              </a:rPr>
              <a:t>3</a:t>
            </a:r>
            <a:r>
              <a:rPr lang="en-US" altLang="zh-CN" sz="3000" b="1" dirty="0" smtClean="0">
                <a:solidFill>
                  <a:schemeClr val="accent2"/>
                </a:solidFill>
                <a:latin typeface="Times New Roman" charset="0"/>
                <a:ea typeface="仿宋_GB2312" pitchFamily="49" charset="-122"/>
              </a:rPr>
              <a:t> &lt; </a:t>
            </a:r>
            <a:r>
              <a:rPr lang="en-US" altLang="zh-CN" sz="3000" b="1" dirty="0" smtClean="0">
                <a:latin typeface="Times New Roman" charset="0"/>
                <a:ea typeface="仿宋_GB2312" pitchFamily="49" charset="-122"/>
              </a:rPr>
              <a:t>4</a:t>
            </a:r>
            <a:r>
              <a:rPr lang="en-US" altLang="zh-CN" sz="3000" b="1" dirty="0" smtClean="0">
                <a:solidFill>
                  <a:schemeClr val="accent2"/>
                </a:solidFill>
                <a:latin typeface="Times New Roman" charset="0"/>
                <a:ea typeface="仿宋_GB2312" pitchFamily="49" charset="-122"/>
              </a:rPr>
              <a:t> &lt; </a:t>
            </a:r>
            <a:r>
              <a:rPr lang="en-US" altLang="zh-CN" sz="3000" b="1" dirty="0" smtClean="0">
                <a:latin typeface="Times New Roman" charset="0"/>
                <a:ea typeface="仿宋_GB2312" pitchFamily="49" charset="-122"/>
              </a:rPr>
              <a:t>5</a:t>
            </a:r>
            <a:r>
              <a:rPr lang="en-US" altLang="zh-CN" sz="3000" b="1" dirty="0" smtClean="0">
                <a:solidFill>
                  <a:schemeClr val="accent2"/>
                </a:solidFill>
                <a:latin typeface="Times New Roman" charset="0"/>
                <a:ea typeface="仿宋_GB2312" pitchFamily="49" charset="-122"/>
              </a:rPr>
              <a:t> &lt; </a:t>
            </a:r>
            <a:r>
              <a:rPr lang="en-US" altLang="zh-CN" sz="3000" b="1" dirty="0" smtClean="0">
                <a:latin typeface="Times New Roman" charset="0"/>
                <a:ea typeface="仿宋_GB2312" pitchFamily="49" charset="-122"/>
              </a:rPr>
              <a:t>6</a:t>
            </a:r>
            <a:r>
              <a:rPr lang="en-US" altLang="zh-CN" sz="3000" b="1" dirty="0" smtClean="0">
                <a:solidFill>
                  <a:schemeClr val="accent2"/>
                </a:solidFill>
                <a:latin typeface="Times New Roman" charset="0"/>
                <a:ea typeface="仿宋_GB2312" pitchFamily="49" charset="-122"/>
              </a:rPr>
              <a:t> &lt; </a:t>
            </a:r>
            <a:r>
              <a:rPr lang="en-US" altLang="zh-CN" sz="3000" b="1" dirty="0" smtClean="0">
                <a:latin typeface="Times New Roman" charset="0"/>
                <a:ea typeface="仿宋_GB2312" pitchFamily="49" charset="-122"/>
              </a:rPr>
              <a:t>7</a:t>
            </a:r>
            <a:r>
              <a:rPr lang="en-US" altLang="zh-CN" sz="3000" b="1" dirty="0" smtClean="0">
                <a:solidFill>
                  <a:schemeClr val="accent2"/>
                </a:solidFill>
                <a:latin typeface="Times New Roman" charset="0"/>
                <a:ea typeface="仿宋_GB2312" pitchFamily="49" charset="-122"/>
              </a:rPr>
              <a:t> &lt; </a:t>
            </a:r>
            <a:r>
              <a:rPr lang="en-US" altLang="zh-CN" sz="3000" b="1" dirty="0" smtClean="0">
                <a:latin typeface="Times New Roman" charset="0"/>
                <a:ea typeface="仿宋_GB2312" pitchFamily="49" charset="-122"/>
              </a:rPr>
              <a:t>8</a:t>
            </a:r>
            <a:r>
              <a:rPr lang="en-US" altLang="zh-CN" sz="3000" b="1" dirty="0" smtClean="0">
                <a:solidFill>
                  <a:schemeClr val="accent2"/>
                </a:solidFill>
                <a:latin typeface="Times New Roman" charset="0"/>
                <a:ea typeface="仿宋_GB2312" pitchFamily="49" charset="-122"/>
              </a:rPr>
              <a:t> &lt; </a:t>
            </a:r>
            <a:r>
              <a:rPr lang="en-US" altLang="zh-CN" sz="3000" b="1" dirty="0" smtClean="0">
                <a:latin typeface="Times New Roman" charset="0"/>
                <a:ea typeface="仿宋_GB2312" pitchFamily="49" charset="-122"/>
              </a:rPr>
              <a:t>9</a:t>
            </a:r>
            <a:r>
              <a:rPr lang="en-US" altLang="zh-CN" sz="3000" b="1" dirty="0" smtClean="0">
                <a:solidFill>
                  <a:schemeClr val="accent2"/>
                </a:solidFill>
                <a:latin typeface="Times New Roman" charset="0"/>
                <a:ea typeface="仿宋_GB2312" pitchFamily="49" charset="-122"/>
              </a:rPr>
              <a:t> &lt; </a:t>
            </a:r>
            <a:r>
              <a:rPr lang="en-US" altLang="zh-CN" sz="3000" b="1" dirty="0" smtClean="0">
                <a:latin typeface="Times New Roman" charset="0"/>
                <a:ea typeface="仿宋_GB2312" pitchFamily="49" charset="-122"/>
              </a:rPr>
              <a:t>10</a:t>
            </a:r>
            <a:r>
              <a:rPr lang="en-US" altLang="zh-CN" sz="3000" b="1" dirty="0" smtClean="0">
                <a:solidFill>
                  <a:schemeClr val="accent2"/>
                </a:solidFill>
                <a:latin typeface="Times New Roman" charset="0"/>
                <a:ea typeface="仿宋_GB2312" pitchFamily="49" charset="-122"/>
              </a:rPr>
              <a:t> &lt; </a:t>
            </a:r>
            <a:r>
              <a:rPr lang="en-US" altLang="zh-CN" sz="3000" b="1" dirty="0" smtClean="0">
                <a:latin typeface="Times New Roman" charset="0"/>
                <a:ea typeface="仿宋_GB2312" pitchFamily="49" charset="-122"/>
              </a:rPr>
              <a:t>J</a:t>
            </a:r>
            <a:r>
              <a:rPr lang="en-US" altLang="zh-CN" sz="3000" b="1" dirty="0" smtClean="0">
                <a:solidFill>
                  <a:schemeClr val="accent2"/>
                </a:solidFill>
                <a:latin typeface="Times New Roman" charset="0"/>
                <a:ea typeface="仿宋_GB2312" pitchFamily="49" charset="-122"/>
              </a:rPr>
              <a:t> &lt; </a:t>
            </a:r>
            <a:r>
              <a:rPr lang="en-US" altLang="zh-CN" sz="3000" b="1" dirty="0" smtClean="0">
                <a:latin typeface="Times New Roman" charset="0"/>
                <a:ea typeface="仿宋_GB2312" pitchFamily="49" charset="-122"/>
              </a:rPr>
              <a:t>Q</a:t>
            </a:r>
            <a:r>
              <a:rPr lang="en-US" altLang="zh-CN" sz="3000" b="1" dirty="0" smtClean="0">
                <a:solidFill>
                  <a:schemeClr val="accent2"/>
                </a:solidFill>
                <a:latin typeface="Times New Roman" charset="0"/>
                <a:ea typeface="仿宋_GB2312" pitchFamily="49" charset="-122"/>
              </a:rPr>
              <a:t> &lt; </a:t>
            </a:r>
            <a:r>
              <a:rPr lang="en-US" altLang="zh-CN" sz="3000" b="1" dirty="0" smtClean="0">
                <a:latin typeface="Times New Roman" charset="0"/>
                <a:ea typeface="仿宋_GB2312" pitchFamily="49" charset="-122"/>
              </a:rPr>
              <a:t>K</a:t>
            </a:r>
            <a:r>
              <a:rPr lang="en-US" altLang="zh-CN" sz="3000" b="1" dirty="0" smtClean="0">
                <a:solidFill>
                  <a:schemeClr val="accent2"/>
                </a:solidFill>
                <a:latin typeface="Times New Roman" charset="0"/>
                <a:ea typeface="仿宋_GB2312" pitchFamily="49" charset="-122"/>
              </a:rPr>
              <a:t> &lt; </a:t>
            </a:r>
            <a:r>
              <a:rPr lang="en-US" altLang="zh-CN" sz="3000" b="1" dirty="0" smtClean="0">
                <a:latin typeface="Times New Roman" charset="0"/>
                <a:ea typeface="仿宋_GB2312" pitchFamily="49" charset="-122"/>
              </a:rPr>
              <a:t>A</a:t>
            </a:r>
            <a:endParaRPr lang="en-US" altLang="zh-CN" sz="3000" dirty="0" smtClean="0">
              <a:latin typeface="Times New Roman" charset="0"/>
            </a:endParaRPr>
          </a:p>
        </p:txBody>
      </p:sp>
      <p:sp>
        <p:nvSpPr>
          <p:cNvPr id="122884" name="Rectangle 2"/>
          <p:cNvSpPr>
            <a:spLocks noGrp="1" noChangeArrowheads="1"/>
          </p:cNvSpPr>
          <p:nvPr>
            <p:ph type="title"/>
          </p:nvPr>
        </p:nvSpPr>
        <p:spPr>
          <a:xfrm>
            <a:off x="0" y="152636"/>
            <a:ext cx="6096000" cy="900113"/>
          </a:xfrm>
        </p:spPr>
        <p:txBody>
          <a:bodyPr/>
          <a:lstStyle/>
          <a:p>
            <a:pPr eaLnBrk="1" hangingPunct="1"/>
            <a:r>
              <a:rPr lang="en-US" altLang="zh-CN" sz="4000" b="1" kern="1200" dirty="0" smtClean="0">
                <a:solidFill>
                  <a:schemeClr val="tx2"/>
                </a:solidFill>
                <a:latin typeface="Times New Roman" pitchFamily="18" charset="0"/>
                <a:ea typeface="华文新魏" pitchFamily="2" charset="-122"/>
                <a:cs typeface="Times New Roman" pitchFamily="18" charset="0"/>
              </a:rPr>
              <a:t>10.6  </a:t>
            </a:r>
            <a:r>
              <a:rPr lang="zh-CN" altLang="en-US" sz="4000" b="1" kern="1200" dirty="0" smtClean="0">
                <a:solidFill>
                  <a:schemeClr val="tx2"/>
                </a:solidFill>
                <a:latin typeface="Times New Roman" pitchFamily="18" charset="0"/>
                <a:ea typeface="华文新魏" pitchFamily="2" charset="-122"/>
                <a:cs typeface="Times New Roman" pitchFamily="18" charset="0"/>
              </a:rPr>
              <a:t>基数排序 </a:t>
            </a:r>
            <a:r>
              <a:rPr lang="en-US" altLang="zh-CN" sz="4000" b="1" kern="1200" dirty="0" smtClean="0">
                <a:solidFill>
                  <a:schemeClr val="tx2"/>
                </a:solidFill>
                <a:latin typeface="Times New Roman" pitchFamily="18" charset="0"/>
                <a:ea typeface="华文新魏" pitchFamily="2" charset="-122"/>
                <a:cs typeface="Times New Roman" pitchFamily="18" charset="0"/>
              </a:rPr>
              <a:t>(Radix Sort)</a:t>
            </a:r>
          </a:p>
        </p:txBody>
      </p:sp>
      <p:sp>
        <p:nvSpPr>
          <p:cNvPr id="122885" name="Rectangle 4"/>
          <p:cNvSpPr>
            <a:spLocks noChangeArrowheads="1"/>
          </p:cNvSpPr>
          <p:nvPr/>
        </p:nvSpPr>
        <p:spPr bwMode="auto">
          <a:xfrm>
            <a:off x="0" y="2348880"/>
            <a:ext cx="3232150" cy="707886"/>
          </a:xfrm>
          <a:prstGeom prst="rect">
            <a:avLst/>
          </a:prstGeom>
          <a:noFill/>
          <a:ln w="9525">
            <a:noFill/>
            <a:miter lim="800000"/>
            <a:headEnd/>
            <a:tailEnd/>
          </a:ln>
        </p:spPr>
        <p:txBody>
          <a:bodyPr>
            <a:spAutoFit/>
          </a:bodyPr>
          <a:lstStyle/>
          <a:p>
            <a:pPr algn="l"/>
            <a:r>
              <a:rPr kumimoji="1" lang="zh-CN" altLang="en-US" b="1" dirty="0" smtClean="0">
                <a:solidFill>
                  <a:schemeClr val="tx2"/>
                </a:solidFill>
                <a:ea typeface="华文新魏" pitchFamily="2" charset="-122"/>
              </a:rPr>
              <a:t>多关键字排序</a:t>
            </a:r>
            <a:endParaRPr kumimoji="1" lang="zh-CN" altLang="en-US" dirty="0">
              <a:solidFill>
                <a:schemeClr val="tx2"/>
              </a:solidFill>
              <a:ea typeface="华文新魏" pitchFamily="2" charset="-122"/>
            </a:endParaRPr>
          </a:p>
        </p:txBody>
      </p:sp>
      <p:sp>
        <p:nvSpPr>
          <p:cNvPr id="6" name="TextBox 5"/>
          <p:cNvSpPr txBox="1"/>
          <p:nvPr/>
        </p:nvSpPr>
        <p:spPr>
          <a:xfrm>
            <a:off x="359532" y="1088740"/>
            <a:ext cx="8424936" cy="1077218"/>
          </a:xfrm>
          <a:prstGeom prst="rect">
            <a:avLst/>
          </a:prstGeom>
          <a:noFill/>
        </p:spPr>
        <p:txBody>
          <a:bodyPr wrap="square" rtlCol="0">
            <a:spAutoFit/>
          </a:bodyPr>
          <a:lstStyle/>
          <a:p>
            <a:pPr algn="l"/>
            <a:r>
              <a:rPr lang="zh-CN" altLang="en-US" sz="3200" b="1" dirty="0" smtClean="0">
                <a:solidFill>
                  <a:srgbClr val="000000"/>
                </a:solidFill>
                <a:latin typeface="华文楷体" pitchFamily="2" charset="-122"/>
                <a:ea typeface="华文楷体" pitchFamily="2" charset="-122"/>
              </a:rPr>
              <a:t>基数排序是一种借助</a:t>
            </a:r>
            <a:r>
              <a:rPr lang="zh-CN" altLang="en-US" sz="3200" b="1" u="sng" dirty="0" smtClean="0">
                <a:solidFill>
                  <a:srgbClr val="000000"/>
                </a:solidFill>
                <a:latin typeface="华文楷体" pitchFamily="2" charset="-122"/>
                <a:ea typeface="华文楷体" pitchFamily="2" charset="-122"/>
              </a:rPr>
              <a:t>“</a:t>
            </a:r>
            <a:r>
              <a:rPr lang="zh-CN" altLang="en-US" sz="3200" b="1" u="sng" dirty="0" smtClean="0">
                <a:solidFill>
                  <a:srgbClr val="FF0000"/>
                </a:solidFill>
                <a:latin typeface="华文楷体" pitchFamily="2" charset="-122"/>
                <a:ea typeface="华文楷体" pitchFamily="2" charset="-122"/>
              </a:rPr>
              <a:t>多关键字排序</a:t>
            </a:r>
            <a:r>
              <a:rPr lang="zh-CN" altLang="en-US" sz="3200" b="1" u="sng" dirty="0" smtClean="0">
                <a:solidFill>
                  <a:srgbClr val="000000"/>
                </a:solidFill>
                <a:latin typeface="华文楷体" pitchFamily="2" charset="-122"/>
                <a:ea typeface="华文楷体" pitchFamily="2" charset="-122"/>
              </a:rPr>
              <a:t>”的思想来实现</a:t>
            </a:r>
            <a:r>
              <a:rPr lang="zh-CN" altLang="en-US" sz="3200" b="1" dirty="0" smtClean="0">
                <a:solidFill>
                  <a:srgbClr val="000000"/>
                </a:solidFill>
                <a:latin typeface="华文楷体" pitchFamily="2" charset="-122"/>
                <a:ea typeface="华文楷体" pitchFamily="2" charset="-122"/>
              </a:rPr>
              <a:t>“单关键字排序”的内部排序算法</a:t>
            </a:r>
            <a:r>
              <a:rPr lang="zh-CN" altLang="en-US" sz="3200" dirty="0" smtClean="0">
                <a:solidFill>
                  <a:srgbClr val="000000"/>
                </a:solidFill>
                <a:latin typeface="华文楷体" pitchFamily="2" charset="-122"/>
                <a:ea typeface="华文楷体" pitchFamily="2" charset="-122"/>
              </a:rPr>
              <a:t>。</a:t>
            </a:r>
          </a:p>
        </p:txBody>
      </p:sp>
      <p:sp>
        <p:nvSpPr>
          <p:cNvPr id="7" name="TextBox 6"/>
          <p:cNvSpPr txBox="1"/>
          <p:nvPr/>
        </p:nvSpPr>
        <p:spPr>
          <a:xfrm>
            <a:off x="0" y="5265204"/>
            <a:ext cx="9144000" cy="523220"/>
          </a:xfrm>
          <a:prstGeom prst="rect">
            <a:avLst/>
          </a:prstGeom>
          <a:noFill/>
        </p:spPr>
        <p:txBody>
          <a:bodyPr wrap="square" rtlCol="0">
            <a:spAutoFit/>
          </a:bodyPr>
          <a:lstStyle/>
          <a:p>
            <a:r>
              <a:rPr lang="zh-CN" altLang="en-US" sz="2800" b="1" dirty="0" smtClean="0">
                <a:solidFill>
                  <a:srgbClr val="000000"/>
                </a:solidFill>
                <a:sym typeface="Symbol" pitchFamily="18" charset="2"/>
              </a:rPr>
              <a:t></a:t>
            </a:r>
            <a:r>
              <a:rPr lang="zh-CN" altLang="en-US" sz="2800" b="1" dirty="0" smtClean="0">
                <a:solidFill>
                  <a:srgbClr val="000000"/>
                </a:solidFill>
              </a:rPr>
              <a:t> </a:t>
            </a:r>
            <a:r>
              <a:rPr lang="en-US" altLang="zh-CN" sz="2800" b="1" dirty="0" smtClean="0">
                <a:solidFill>
                  <a:srgbClr val="000000"/>
                </a:solidFill>
              </a:rPr>
              <a:t>2, …, </a:t>
            </a:r>
            <a:r>
              <a:rPr lang="en-US" altLang="zh-CN" sz="2800" b="1" dirty="0" smtClean="0">
                <a:solidFill>
                  <a:srgbClr val="000000"/>
                </a:solidFill>
                <a:sym typeface="Symbol" pitchFamily="18" charset="2"/>
              </a:rPr>
              <a:t></a:t>
            </a:r>
            <a:r>
              <a:rPr lang="en-US" altLang="zh-CN" sz="2800" b="1" dirty="0" smtClean="0">
                <a:solidFill>
                  <a:srgbClr val="000000"/>
                </a:solidFill>
              </a:rPr>
              <a:t> A,</a:t>
            </a:r>
            <a:r>
              <a:rPr lang="en-US" altLang="zh-CN" sz="2800" b="1" dirty="0" smtClean="0"/>
              <a:t> </a:t>
            </a:r>
            <a:r>
              <a:rPr lang="en-US" altLang="zh-CN" sz="2800" b="1" dirty="0" smtClean="0">
                <a:solidFill>
                  <a:schemeClr val="tx2"/>
                </a:solidFill>
                <a:sym typeface="Symbol" pitchFamily="18" charset="2"/>
              </a:rPr>
              <a:t></a:t>
            </a:r>
            <a:r>
              <a:rPr lang="en-US" altLang="zh-CN" sz="2800" b="1" dirty="0" smtClean="0">
                <a:solidFill>
                  <a:schemeClr val="tx2"/>
                </a:solidFill>
              </a:rPr>
              <a:t> 2, …, </a:t>
            </a:r>
            <a:r>
              <a:rPr lang="en-US" altLang="zh-CN" sz="2800" b="1" dirty="0" smtClean="0">
                <a:solidFill>
                  <a:schemeClr val="tx2"/>
                </a:solidFill>
                <a:sym typeface="Symbol" pitchFamily="18" charset="2"/>
              </a:rPr>
              <a:t></a:t>
            </a:r>
            <a:r>
              <a:rPr lang="en-US" altLang="zh-CN" sz="2800" b="1" dirty="0" smtClean="0">
                <a:solidFill>
                  <a:schemeClr val="tx2"/>
                </a:solidFill>
              </a:rPr>
              <a:t> A,</a:t>
            </a:r>
            <a:r>
              <a:rPr lang="en-US" altLang="zh-CN" sz="2800" b="1" dirty="0" smtClean="0"/>
              <a:t> </a:t>
            </a:r>
            <a:r>
              <a:rPr lang="en-US" altLang="zh-CN" sz="2800" b="1" dirty="0" smtClean="0">
                <a:solidFill>
                  <a:schemeClr val="tx2"/>
                </a:solidFill>
                <a:sym typeface="Symbol" pitchFamily="18" charset="2"/>
              </a:rPr>
              <a:t></a:t>
            </a:r>
            <a:r>
              <a:rPr lang="en-US" altLang="zh-CN" sz="2800" b="1" dirty="0" smtClean="0">
                <a:solidFill>
                  <a:schemeClr val="tx2"/>
                </a:solidFill>
              </a:rPr>
              <a:t> 2, …, </a:t>
            </a:r>
            <a:r>
              <a:rPr lang="en-US" altLang="zh-CN" sz="2800" b="1" dirty="0" smtClean="0">
                <a:solidFill>
                  <a:schemeClr val="tx2"/>
                </a:solidFill>
                <a:sym typeface="Symbol" pitchFamily="18" charset="2"/>
              </a:rPr>
              <a:t></a:t>
            </a:r>
            <a:r>
              <a:rPr lang="en-US" altLang="zh-CN" sz="2800" b="1" dirty="0" smtClean="0">
                <a:solidFill>
                  <a:schemeClr val="tx2"/>
                </a:solidFill>
              </a:rPr>
              <a:t> A,</a:t>
            </a:r>
            <a:r>
              <a:rPr lang="en-US" altLang="zh-CN" sz="2800" b="1" dirty="0" smtClean="0"/>
              <a:t> </a:t>
            </a:r>
            <a:r>
              <a:rPr lang="en-US" altLang="zh-CN" sz="2800" b="1" dirty="0" smtClean="0">
                <a:solidFill>
                  <a:srgbClr val="000000"/>
                </a:solidFill>
                <a:sym typeface="Symbol" pitchFamily="18" charset="2"/>
              </a:rPr>
              <a:t></a:t>
            </a:r>
            <a:r>
              <a:rPr lang="en-US" altLang="zh-CN" sz="2800" b="1" dirty="0" smtClean="0">
                <a:solidFill>
                  <a:srgbClr val="000000"/>
                </a:solidFill>
              </a:rPr>
              <a:t> 2, …, </a:t>
            </a:r>
            <a:r>
              <a:rPr lang="en-US" altLang="zh-CN" sz="2800" b="1" dirty="0" smtClean="0">
                <a:solidFill>
                  <a:srgbClr val="000000"/>
                </a:solidFill>
                <a:sym typeface="Symbol" pitchFamily="18" charset="2"/>
              </a:rPr>
              <a:t></a:t>
            </a:r>
            <a:r>
              <a:rPr lang="en-US" altLang="zh-CN" sz="2800" b="1" dirty="0" smtClean="0">
                <a:solidFill>
                  <a:srgbClr val="000000"/>
                </a:solidFill>
              </a:rPr>
              <a:t> A</a:t>
            </a:r>
            <a:endParaRPr lang="zh-CN" altLang="en-US" sz="2800" dirty="0"/>
          </a:p>
        </p:txBody>
      </p:sp>
      <p:sp>
        <p:nvSpPr>
          <p:cNvPr id="8" name="TextBox 7"/>
          <p:cNvSpPr txBox="1"/>
          <p:nvPr/>
        </p:nvSpPr>
        <p:spPr>
          <a:xfrm>
            <a:off x="863588" y="5985284"/>
            <a:ext cx="7848872" cy="584775"/>
          </a:xfrm>
          <a:prstGeom prst="rect">
            <a:avLst/>
          </a:prstGeom>
          <a:noFill/>
        </p:spPr>
        <p:txBody>
          <a:bodyPr wrap="square" rtlCol="0">
            <a:spAutoFit/>
          </a:bodyPr>
          <a:lstStyle/>
          <a:p>
            <a:r>
              <a:rPr lang="zh-CN" altLang="en-US" sz="3200" b="1" dirty="0" smtClean="0">
                <a:latin typeface="华文楷体" pitchFamily="2" charset="-122"/>
                <a:ea typeface="华文楷体" pitchFamily="2" charset="-122"/>
              </a:rPr>
              <a:t>排序后形成的有序序列叫做</a:t>
            </a:r>
            <a:r>
              <a:rPr lang="zh-CN" altLang="en-US" sz="3200" b="1" dirty="0" smtClean="0">
                <a:solidFill>
                  <a:srgbClr val="FF0000"/>
                </a:solidFill>
                <a:latin typeface="华文楷体" pitchFamily="2" charset="-122"/>
                <a:ea typeface="华文楷体" pitchFamily="2" charset="-122"/>
              </a:rPr>
              <a:t>词典有序序列</a:t>
            </a:r>
            <a:r>
              <a:rPr lang="zh-CN" altLang="en-US" sz="3200" b="1" dirty="0" smtClean="0">
                <a:latin typeface="华文楷体" pitchFamily="2" charset="-122"/>
                <a:ea typeface="华文楷体" pitchFamily="2" charset="-122"/>
              </a:rPr>
              <a:t>。</a:t>
            </a:r>
            <a:endParaRPr lang="zh-CN" altLang="en-US" sz="3200" dirty="0">
              <a:latin typeface="华文楷体" pitchFamily="2" charset="-122"/>
              <a:ea typeface="华文楷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0" y="260648"/>
            <a:ext cx="9144000" cy="3293209"/>
          </a:xfrm>
          <a:prstGeom prst="rect">
            <a:avLst/>
          </a:prstGeom>
          <a:noFill/>
          <a:ln w="9525">
            <a:noFill/>
            <a:miter lim="800000"/>
            <a:headEnd/>
            <a:tailEnd/>
          </a:ln>
          <a:effectLst/>
        </p:spPr>
        <p:txBody>
          <a:bodyPr wrap="square">
            <a:spAutoFit/>
          </a:bodyPr>
          <a:lstStyle/>
          <a:p>
            <a:pPr algn="l">
              <a:lnSpc>
                <a:spcPct val="130000"/>
              </a:lnSpc>
            </a:pPr>
            <a:r>
              <a:rPr lang="zh-CN" altLang="en-US" sz="3200" b="1" dirty="0" smtClean="0">
                <a:solidFill>
                  <a:srgbClr val="000080"/>
                </a:solidFill>
                <a:latin typeface="华文楷体" pitchFamily="2" charset="-122"/>
                <a:ea typeface="华文楷体" pitchFamily="2" charset="-122"/>
              </a:rPr>
              <a:t>一般情况下， </a:t>
            </a:r>
            <a:r>
              <a:rPr lang="en-US" altLang="zh-CN" sz="3200" b="1" i="1" dirty="0" smtClean="0">
                <a:solidFill>
                  <a:srgbClr val="000080"/>
                </a:solidFill>
                <a:latin typeface="华文楷体" pitchFamily="2" charset="-122"/>
                <a:ea typeface="华文楷体" pitchFamily="2" charset="-122"/>
              </a:rPr>
              <a:t>n</a:t>
            </a:r>
            <a:r>
              <a:rPr lang="en-US" altLang="zh-CN" sz="3200" b="1" dirty="0" smtClean="0">
                <a:solidFill>
                  <a:srgbClr val="000080"/>
                </a:solidFill>
                <a:latin typeface="华文楷体" pitchFamily="2" charset="-122"/>
                <a:ea typeface="华文楷体" pitchFamily="2" charset="-122"/>
              </a:rPr>
              <a:t> </a:t>
            </a:r>
            <a:r>
              <a:rPr lang="zh-CN" altLang="en-US" sz="3200" b="1" dirty="0">
                <a:solidFill>
                  <a:srgbClr val="000080"/>
                </a:solidFill>
                <a:latin typeface="华文楷体" pitchFamily="2" charset="-122"/>
                <a:ea typeface="华文楷体" pitchFamily="2" charset="-122"/>
              </a:rPr>
              <a:t>个记录的序列  </a:t>
            </a:r>
            <a:r>
              <a:rPr lang="en-US" altLang="zh-CN" sz="3200" b="1" dirty="0">
                <a:solidFill>
                  <a:srgbClr val="000080"/>
                </a:solidFill>
                <a:latin typeface="华文楷体" pitchFamily="2" charset="-122"/>
                <a:ea typeface="华文楷体" pitchFamily="2" charset="-122"/>
              </a:rPr>
              <a:t>{ R</a:t>
            </a:r>
            <a:r>
              <a:rPr lang="en-US" altLang="zh-CN" sz="3200" b="1" baseline="-25000" dirty="0">
                <a:solidFill>
                  <a:srgbClr val="000080"/>
                </a:solidFill>
                <a:latin typeface="华文楷体" pitchFamily="2" charset="-122"/>
                <a:ea typeface="华文楷体" pitchFamily="2" charset="-122"/>
              </a:rPr>
              <a:t>1</a:t>
            </a:r>
            <a:r>
              <a:rPr lang="en-US" altLang="zh-CN" sz="3200" b="1" dirty="0">
                <a:solidFill>
                  <a:srgbClr val="000080"/>
                </a:solidFill>
                <a:latin typeface="华文楷体" pitchFamily="2" charset="-122"/>
                <a:ea typeface="华文楷体" pitchFamily="2" charset="-122"/>
              </a:rPr>
              <a:t>, R</a:t>
            </a:r>
            <a:r>
              <a:rPr lang="en-US" altLang="zh-CN" sz="3200" b="1" baseline="-25000" dirty="0">
                <a:solidFill>
                  <a:srgbClr val="000080"/>
                </a:solidFill>
                <a:latin typeface="华文楷体" pitchFamily="2" charset="-122"/>
                <a:ea typeface="华文楷体" pitchFamily="2" charset="-122"/>
              </a:rPr>
              <a:t>2</a:t>
            </a:r>
            <a:r>
              <a:rPr lang="en-US" altLang="zh-CN" sz="3200" b="1" dirty="0">
                <a:solidFill>
                  <a:srgbClr val="000080"/>
                </a:solidFill>
                <a:latin typeface="华文楷体" pitchFamily="2" charset="-122"/>
                <a:ea typeface="华文楷体" pitchFamily="2" charset="-122"/>
              </a:rPr>
              <a:t>, …</a:t>
            </a:r>
            <a:r>
              <a:rPr lang="zh-CN" altLang="en-US" sz="3200" b="1" dirty="0">
                <a:solidFill>
                  <a:srgbClr val="000080"/>
                </a:solidFill>
                <a:latin typeface="华文楷体" pitchFamily="2" charset="-122"/>
                <a:ea typeface="华文楷体" pitchFamily="2" charset="-122"/>
              </a:rPr>
              <a:t>，</a:t>
            </a:r>
            <a:r>
              <a:rPr lang="en-US" altLang="zh-CN" sz="3200" b="1" dirty="0" err="1">
                <a:solidFill>
                  <a:srgbClr val="000080"/>
                </a:solidFill>
                <a:latin typeface="华文楷体" pitchFamily="2" charset="-122"/>
                <a:ea typeface="华文楷体" pitchFamily="2" charset="-122"/>
              </a:rPr>
              <a:t>R</a:t>
            </a:r>
            <a:r>
              <a:rPr lang="en-US" altLang="zh-CN" sz="3200" b="1" baseline="-25000" dirty="0" err="1">
                <a:solidFill>
                  <a:srgbClr val="000080"/>
                </a:solidFill>
                <a:latin typeface="华文楷体" pitchFamily="2" charset="-122"/>
                <a:ea typeface="华文楷体" pitchFamily="2" charset="-122"/>
              </a:rPr>
              <a:t>n</a:t>
            </a:r>
            <a:r>
              <a:rPr lang="en-US" altLang="zh-CN" sz="3200" b="1" dirty="0">
                <a:solidFill>
                  <a:srgbClr val="000080"/>
                </a:solidFill>
                <a:latin typeface="华文楷体" pitchFamily="2" charset="-122"/>
                <a:ea typeface="华文楷体" pitchFamily="2" charset="-122"/>
              </a:rPr>
              <a:t>}</a:t>
            </a:r>
          </a:p>
          <a:p>
            <a:pPr algn="l">
              <a:lnSpc>
                <a:spcPct val="130000"/>
              </a:lnSpc>
            </a:pPr>
            <a:r>
              <a:rPr lang="zh-CN" altLang="en-US" sz="3200" b="1" dirty="0">
                <a:solidFill>
                  <a:srgbClr val="000080"/>
                </a:solidFill>
                <a:latin typeface="华文楷体" pitchFamily="2" charset="-122"/>
                <a:ea typeface="华文楷体" pitchFamily="2" charset="-122"/>
              </a:rPr>
              <a:t>对</a:t>
            </a:r>
            <a:r>
              <a:rPr lang="zh-CN" altLang="en-US" sz="3200" b="1" dirty="0">
                <a:solidFill>
                  <a:srgbClr val="FF0000"/>
                </a:solidFill>
                <a:latin typeface="华文楷体" pitchFamily="2" charset="-122"/>
                <a:ea typeface="华文楷体" pitchFamily="2" charset="-122"/>
              </a:rPr>
              <a:t>关键字 </a:t>
            </a:r>
            <a:r>
              <a:rPr lang="en-US" altLang="zh-CN" sz="3200" b="1" dirty="0">
                <a:solidFill>
                  <a:srgbClr val="FF0000"/>
                </a:solidFill>
                <a:latin typeface="华文楷体" pitchFamily="2" charset="-122"/>
                <a:ea typeface="华文楷体" pitchFamily="2" charset="-122"/>
              </a:rPr>
              <a:t>(K</a:t>
            </a:r>
            <a:r>
              <a:rPr lang="en-US" altLang="zh-CN" sz="3200" b="1" baseline="-25000" dirty="0">
                <a:solidFill>
                  <a:srgbClr val="FF0000"/>
                </a:solidFill>
                <a:latin typeface="华文楷体" pitchFamily="2" charset="-122"/>
                <a:ea typeface="华文楷体" pitchFamily="2" charset="-122"/>
              </a:rPr>
              <a:t>i</a:t>
            </a:r>
            <a:r>
              <a:rPr lang="en-US" altLang="zh-CN" sz="3200" b="1" baseline="30000" dirty="0">
                <a:solidFill>
                  <a:srgbClr val="FF0000"/>
                </a:solidFill>
                <a:latin typeface="华文楷体" pitchFamily="2" charset="-122"/>
                <a:ea typeface="华文楷体" pitchFamily="2" charset="-122"/>
              </a:rPr>
              <a:t>0</a:t>
            </a:r>
            <a:r>
              <a:rPr lang="en-US" altLang="zh-CN" sz="3200" b="1" dirty="0">
                <a:solidFill>
                  <a:srgbClr val="FF0000"/>
                </a:solidFill>
                <a:latin typeface="华文楷体" pitchFamily="2" charset="-122"/>
                <a:ea typeface="华文楷体" pitchFamily="2" charset="-122"/>
              </a:rPr>
              <a:t>, K</a:t>
            </a:r>
            <a:r>
              <a:rPr lang="en-US" altLang="zh-CN" sz="3200" b="1" baseline="-25000" dirty="0">
                <a:solidFill>
                  <a:srgbClr val="FF0000"/>
                </a:solidFill>
                <a:latin typeface="华文楷体" pitchFamily="2" charset="-122"/>
                <a:ea typeface="华文楷体" pitchFamily="2" charset="-122"/>
              </a:rPr>
              <a:t>i</a:t>
            </a:r>
            <a:r>
              <a:rPr lang="en-US" altLang="zh-CN" sz="3200" b="1" baseline="30000" dirty="0">
                <a:solidFill>
                  <a:srgbClr val="FF0000"/>
                </a:solidFill>
                <a:latin typeface="华文楷体" pitchFamily="2" charset="-122"/>
                <a:ea typeface="华文楷体" pitchFamily="2" charset="-122"/>
              </a:rPr>
              <a:t>1</a:t>
            </a:r>
            <a:r>
              <a:rPr lang="en-US" altLang="zh-CN" sz="3200" b="1" dirty="0">
                <a:solidFill>
                  <a:srgbClr val="FF0000"/>
                </a:solidFill>
                <a:latin typeface="华文楷体" pitchFamily="2" charset="-122"/>
                <a:ea typeface="华文楷体" pitchFamily="2" charset="-122"/>
              </a:rPr>
              <a:t>,…,K</a:t>
            </a:r>
            <a:r>
              <a:rPr lang="en-US" altLang="zh-CN" sz="3200" b="1" baseline="-25000" dirty="0">
                <a:solidFill>
                  <a:srgbClr val="FF0000"/>
                </a:solidFill>
                <a:latin typeface="华文楷体" pitchFamily="2" charset="-122"/>
                <a:ea typeface="华文楷体" pitchFamily="2" charset="-122"/>
              </a:rPr>
              <a:t>i</a:t>
            </a:r>
            <a:r>
              <a:rPr lang="en-US" altLang="zh-CN" sz="3200" b="1" baseline="30000" dirty="0">
                <a:solidFill>
                  <a:srgbClr val="FF0000"/>
                </a:solidFill>
                <a:latin typeface="华文楷体" pitchFamily="2" charset="-122"/>
                <a:ea typeface="华文楷体" pitchFamily="2" charset="-122"/>
              </a:rPr>
              <a:t>d-1</a:t>
            </a:r>
            <a:r>
              <a:rPr lang="en-US" altLang="zh-CN" sz="3200" b="1" dirty="0">
                <a:solidFill>
                  <a:srgbClr val="FF0000"/>
                </a:solidFill>
                <a:latin typeface="华文楷体" pitchFamily="2" charset="-122"/>
                <a:ea typeface="华文楷体" pitchFamily="2" charset="-122"/>
              </a:rPr>
              <a:t>) </a:t>
            </a:r>
            <a:r>
              <a:rPr lang="zh-CN" altLang="en-US" sz="3200" b="1" dirty="0">
                <a:solidFill>
                  <a:srgbClr val="FF0000"/>
                </a:solidFill>
                <a:latin typeface="华文楷体" pitchFamily="2" charset="-122"/>
                <a:ea typeface="华文楷体" pitchFamily="2" charset="-122"/>
              </a:rPr>
              <a:t>有序</a:t>
            </a:r>
            <a:r>
              <a:rPr lang="zh-CN" altLang="en-US" sz="3200" dirty="0">
                <a:latin typeface="华文楷体" pitchFamily="2" charset="-122"/>
                <a:ea typeface="华文楷体" pitchFamily="2" charset="-122"/>
              </a:rPr>
              <a:t>是指</a:t>
            </a:r>
            <a:r>
              <a:rPr lang="zh-CN" altLang="en-US" sz="3200" dirty="0" smtClean="0">
                <a:latin typeface="华文楷体" pitchFamily="2" charset="-122"/>
                <a:ea typeface="华文楷体" pitchFamily="2" charset="-122"/>
              </a:rPr>
              <a:t>：</a:t>
            </a:r>
            <a:endParaRPr lang="en-US" altLang="zh-CN" sz="3200" dirty="0" smtClean="0">
              <a:latin typeface="华文楷体" pitchFamily="2" charset="-122"/>
              <a:ea typeface="华文楷体" pitchFamily="2" charset="-122"/>
            </a:endParaRPr>
          </a:p>
          <a:p>
            <a:pPr marL="801688" algn="l">
              <a:lnSpc>
                <a:spcPct val="130000"/>
              </a:lnSpc>
            </a:pPr>
            <a:r>
              <a:rPr lang="zh-CN" altLang="en-US" sz="3200" dirty="0" smtClean="0">
                <a:latin typeface="华文楷体" pitchFamily="2" charset="-122"/>
                <a:ea typeface="华文楷体" pitchFamily="2" charset="-122"/>
              </a:rPr>
              <a:t>对于序列中任意两个记录 </a:t>
            </a:r>
            <a:r>
              <a:rPr lang="en-US" altLang="zh-CN" sz="3200" dirty="0" err="1" smtClean="0">
                <a:latin typeface="华文楷体" pitchFamily="2" charset="-122"/>
                <a:ea typeface="华文楷体" pitchFamily="2" charset="-122"/>
              </a:rPr>
              <a:t>R</a:t>
            </a:r>
            <a:r>
              <a:rPr lang="en-US" altLang="zh-CN" sz="3200" baseline="-25000" dirty="0" err="1" smtClean="0">
                <a:latin typeface="华文楷体" pitchFamily="2" charset="-122"/>
                <a:ea typeface="华文楷体" pitchFamily="2" charset="-122"/>
              </a:rPr>
              <a:t>i</a:t>
            </a:r>
            <a:r>
              <a:rPr lang="en-US" altLang="zh-CN" sz="3200" baseline="-25000" dirty="0" smtClean="0">
                <a:latin typeface="华文楷体" pitchFamily="2" charset="-122"/>
                <a:ea typeface="华文楷体" pitchFamily="2" charset="-122"/>
              </a:rPr>
              <a:t> </a:t>
            </a:r>
            <a:r>
              <a:rPr lang="zh-CN" altLang="en-US" sz="3200" dirty="0" smtClean="0">
                <a:latin typeface="华文楷体" pitchFamily="2" charset="-122"/>
                <a:ea typeface="华文楷体" pitchFamily="2" charset="-122"/>
              </a:rPr>
              <a:t>和 </a:t>
            </a:r>
            <a:r>
              <a:rPr lang="en-US" altLang="zh-CN" sz="3200" dirty="0" err="1" smtClean="0">
                <a:latin typeface="华文楷体" pitchFamily="2" charset="-122"/>
                <a:ea typeface="华文楷体" pitchFamily="2" charset="-122"/>
              </a:rPr>
              <a:t>R</a:t>
            </a:r>
            <a:r>
              <a:rPr lang="en-US" altLang="zh-CN" sz="3200" baseline="-25000" dirty="0" err="1" smtClean="0">
                <a:latin typeface="华文楷体" pitchFamily="2" charset="-122"/>
                <a:ea typeface="华文楷体" pitchFamily="2" charset="-122"/>
              </a:rPr>
              <a:t>j</a:t>
            </a:r>
            <a:r>
              <a:rPr lang="en-US" altLang="zh-CN" sz="3200" dirty="0" smtClean="0">
                <a:latin typeface="华文楷体" pitchFamily="2" charset="-122"/>
                <a:ea typeface="华文楷体" pitchFamily="2" charset="-122"/>
              </a:rPr>
              <a:t>(1≤i&lt;</a:t>
            </a:r>
            <a:r>
              <a:rPr lang="en-US" altLang="zh-CN" sz="3200" dirty="0" err="1" smtClean="0">
                <a:latin typeface="华文楷体" pitchFamily="2" charset="-122"/>
                <a:ea typeface="华文楷体" pitchFamily="2" charset="-122"/>
              </a:rPr>
              <a:t>j≤n</a:t>
            </a:r>
            <a:r>
              <a:rPr lang="en-US" altLang="zh-CN" sz="3200" dirty="0" smtClean="0">
                <a:latin typeface="华文楷体" pitchFamily="2" charset="-122"/>
                <a:ea typeface="华文楷体" pitchFamily="2" charset="-122"/>
              </a:rPr>
              <a:t>) </a:t>
            </a:r>
            <a:r>
              <a:rPr lang="zh-CN" altLang="en-US" sz="3200" dirty="0" smtClean="0">
                <a:latin typeface="华文楷体" pitchFamily="2" charset="-122"/>
                <a:ea typeface="华文楷体" pitchFamily="2" charset="-122"/>
              </a:rPr>
              <a:t>都</a:t>
            </a:r>
            <a:r>
              <a:rPr lang="zh-CN" altLang="en-US" sz="3200" b="1" dirty="0" smtClean="0">
                <a:solidFill>
                  <a:srgbClr val="000080"/>
                </a:solidFill>
                <a:latin typeface="华文楷体" pitchFamily="2" charset="-122"/>
                <a:ea typeface="华文楷体" pitchFamily="2" charset="-122"/>
              </a:rPr>
              <a:t>满足</a:t>
            </a:r>
            <a:r>
              <a:rPr lang="zh-CN" altLang="en-US" sz="3200" dirty="0" smtClean="0">
                <a:latin typeface="华文楷体" pitchFamily="2" charset="-122"/>
                <a:ea typeface="华文楷体" pitchFamily="2" charset="-122"/>
              </a:rPr>
              <a:t>下列</a:t>
            </a:r>
            <a:r>
              <a:rPr lang="en-US" altLang="zh-CN" sz="3200" b="1" dirty="0" smtClean="0">
                <a:solidFill>
                  <a:srgbClr val="000080"/>
                </a:solidFill>
                <a:latin typeface="华文楷体" pitchFamily="2" charset="-122"/>
                <a:ea typeface="华文楷体" pitchFamily="2" charset="-122"/>
              </a:rPr>
              <a:t>(</a:t>
            </a:r>
            <a:r>
              <a:rPr lang="zh-CN" altLang="en-US" sz="3200" b="1" dirty="0" smtClean="0">
                <a:solidFill>
                  <a:srgbClr val="000080"/>
                </a:solidFill>
                <a:latin typeface="华文楷体" pitchFamily="2" charset="-122"/>
                <a:ea typeface="华文楷体" pitchFamily="2" charset="-122"/>
              </a:rPr>
              <a:t>词典</a:t>
            </a:r>
            <a:r>
              <a:rPr lang="en-US" altLang="zh-CN" sz="3200" b="1" dirty="0" smtClean="0">
                <a:solidFill>
                  <a:srgbClr val="000080"/>
                </a:solidFill>
                <a:latin typeface="华文楷体" pitchFamily="2" charset="-122"/>
                <a:ea typeface="华文楷体" pitchFamily="2" charset="-122"/>
              </a:rPr>
              <a:t>)</a:t>
            </a:r>
            <a:r>
              <a:rPr lang="zh-CN" altLang="en-US" sz="3200" b="1" dirty="0" smtClean="0">
                <a:solidFill>
                  <a:srgbClr val="000080"/>
                </a:solidFill>
                <a:latin typeface="华文楷体" pitchFamily="2" charset="-122"/>
                <a:ea typeface="华文楷体" pitchFamily="2" charset="-122"/>
              </a:rPr>
              <a:t>有序</a:t>
            </a:r>
            <a:r>
              <a:rPr lang="zh-CN" altLang="en-US" sz="3200" dirty="0" smtClean="0">
                <a:latin typeface="华文楷体" pitchFamily="2" charset="-122"/>
                <a:ea typeface="华文楷体" pitchFamily="2" charset="-122"/>
              </a:rPr>
              <a:t>关系：</a:t>
            </a:r>
          </a:p>
          <a:p>
            <a:pPr marL="801688" algn="l">
              <a:lnSpc>
                <a:spcPct val="130000"/>
              </a:lnSpc>
            </a:pPr>
            <a:r>
              <a:rPr lang="zh-CN" altLang="en-US" sz="3200" b="1" dirty="0" smtClean="0">
                <a:solidFill>
                  <a:srgbClr val="000080"/>
                </a:solidFill>
                <a:latin typeface="华文楷体" pitchFamily="2" charset="-122"/>
                <a:ea typeface="华文楷体" pitchFamily="2" charset="-122"/>
              </a:rPr>
              <a:t>     </a:t>
            </a:r>
            <a:r>
              <a:rPr lang="en-US" altLang="zh-CN" sz="3200" b="1" dirty="0" smtClean="0">
                <a:solidFill>
                  <a:srgbClr val="000080"/>
                </a:solidFill>
                <a:latin typeface="华文楷体" pitchFamily="2" charset="-122"/>
                <a:ea typeface="华文楷体" pitchFamily="2" charset="-122"/>
              </a:rPr>
              <a:t>(K</a:t>
            </a:r>
            <a:r>
              <a:rPr lang="en-US" altLang="zh-CN" sz="3200" b="1" baseline="-25000" dirty="0" smtClean="0">
                <a:solidFill>
                  <a:srgbClr val="000080"/>
                </a:solidFill>
                <a:latin typeface="华文楷体" pitchFamily="2" charset="-122"/>
                <a:ea typeface="华文楷体" pitchFamily="2" charset="-122"/>
              </a:rPr>
              <a:t>i</a:t>
            </a:r>
            <a:r>
              <a:rPr lang="en-US" altLang="zh-CN" sz="3200" b="1" baseline="30000" dirty="0" smtClean="0">
                <a:solidFill>
                  <a:srgbClr val="000080"/>
                </a:solidFill>
                <a:latin typeface="华文楷体" pitchFamily="2" charset="-122"/>
                <a:ea typeface="华文楷体" pitchFamily="2" charset="-122"/>
              </a:rPr>
              <a:t>0</a:t>
            </a:r>
            <a:r>
              <a:rPr lang="en-US" altLang="zh-CN" sz="3200" b="1" dirty="0" smtClean="0">
                <a:solidFill>
                  <a:srgbClr val="000080"/>
                </a:solidFill>
                <a:latin typeface="华文楷体" pitchFamily="2" charset="-122"/>
                <a:ea typeface="华文楷体" pitchFamily="2" charset="-122"/>
              </a:rPr>
              <a:t>, K</a:t>
            </a:r>
            <a:r>
              <a:rPr lang="en-US" altLang="zh-CN" sz="3200" b="1" baseline="-25000" dirty="0" smtClean="0">
                <a:solidFill>
                  <a:srgbClr val="000080"/>
                </a:solidFill>
                <a:latin typeface="华文楷体" pitchFamily="2" charset="-122"/>
                <a:ea typeface="华文楷体" pitchFamily="2" charset="-122"/>
              </a:rPr>
              <a:t>i</a:t>
            </a:r>
            <a:r>
              <a:rPr lang="en-US" altLang="zh-CN" sz="3200" b="1" baseline="30000" dirty="0" smtClean="0">
                <a:solidFill>
                  <a:srgbClr val="000080"/>
                </a:solidFill>
                <a:latin typeface="华文楷体" pitchFamily="2" charset="-122"/>
                <a:ea typeface="华文楷体" pitchFamily="2" charset="-122"/>
              </a:rPr>
              <a:t>1</a:t>
            </a:r>
            <a:r>
              <a:rPr lang="en-US" altLang="zh-CN" sz="3200" b="1" dirty="0" smtClean="0">
                <a:solidFill>
                  <a:srgbClr val="000080"/>
                </a:solidFill>
                <a:latin typeface="华文楷体" pitchFamily="2" charset="-122"/>
                <a:ea typeface="华文楷体" pitchFamily="2" charset="-122"/>
              </a:rPr>
              <a:t>, …,K</a:t>
            </a:r>
            <a:r>
              <a:rPr lang="en-US" altLang="zh-CN" sz="3200" b="1" baseline="-25000" dirty="0" smtClean="0">
                <a:solidFill>
                  <a:srgbClr val="000080"/>
                </a:solidFill>
                <a:latin typeface="华文楷体" pitchFamily="2" charset="-122"/>
                <a:ea typeface="华文楷体" pitchFamily="2" charset="-122"/>
              </a:rPr>
              <a:t>i</a:t>
            </a:r>
            <a:r>
              <a:rPr lang="en-US" altLang="zh-CN" sz="3200" b="1" baseline="30000" dirty="0" smtClean="0">
                <a:solidFill>
                  <a:srgbClr val="000080"/>
                </a:solidFill>
                <a:latin typeface="华文楷体" pitchFamily="2" charset="-122"/>
                <a:ea typeface="华文楷体" pitchFamily="2" charset="-122"/>
              </a:rPr>
              <a:t>d-1</a:t>
            </a:r>
            <a:r>
              <a:rPr lang="en-US" altLang="zh-CN" sz="3200" b="1" dirty="0" smtClean="0">
                <a:solidFill>
                  <a:srgbClr val="000080"/>
                </a:solidFill>
                <a:latin typeface="华文楷体" pitchFamily="2" charset="-122"/>
                <a:ea typeface="华文楷体" pitchFamily="2" charset="-122"/>
              </a:rPr>
              <a:t>) &lt;  (K</a:t>
            </a:r>
            <a:r>
              <a:rPr lang="en-US" altLang="zh-CN" sz="3200" b="1" baseline="-25000" dirty="0" smtClean="0">
                <a:solidFill>
                  <a:srgbClr val="000080"/>
                </a:solidFill>
                <a:latin typeface="华文楷体" pitchFamily="2" charset="-122"/>
                <a:ea typeface="华文楷体" pitchFamily="2" charset="-122"/>
              </a:rPr>
              <a:t>j</a:t>
            </a:r>
            <a:r>
              <a:rPr lang="en-US" altLang="zh-CN" sz="3200" b="1" baseline="30000" dirty="0" smtClean="0">
                <a:solidFill>
                  <a:srgbClr val="000080"/>
                </a:solidFill>
                <a:latin typeface="华文楷体" pitchFamily="2" charset="-122"/>
                <a:ea typeface="华文楷体" pitchFamily="2" charset="-122"/>
              </a:rPr>
              <a:t>0</a:t>
            </a:r>
            <a:r>
              <a:rPr lang="en-US" altLang="zh-CN" sz="3200" b="1" dirty="0" smtClean="0">
                <a:solidFill>
                  <a:srgbClr val="000080"/>
                </a:solidFill>
                <a:latin typeface="华文楷体" pitchFamily="2" charset="-122"/>
                <a:ea typeface="华文楷体" pitchFamily="2" charset="-122"/>
              </a:rPr>
              <a:t>, K</a:t>
            </a:r>
            <a:r>
              <a:rPr lang="en-US" altLang="zh-CN" sz="3200" b="1" baseline="-25000" dirty="0" smtClean="0">
                <a:solidFill>
                  <a:srgbClr val="000080"/>
                </a:solidFill>
                <a:latin typeface="华文楷体" pitchFamily="2" charset="-122"/>
                <a:ea typeface="华文楷体" pitchFamily="2" charset="-122"/>
              </a:rPr>
              <a:t>j</a:t>
            </a:r>
            <a:r>
              <a:rPr lang="en-US" altLang="zh-CN" sz="3200" b="1" baseline="30000" dirty="0" smtClean="0">
                <a:solidFill>
                  <a:srgbClr val="000080"/>
                </a:solidFill>
                <a:latin typeface="华文楷体" pitchFamily="2" charset="-122"/>
                <a:ea typeface="华文楷体" pitchFamily="2" charset="-122"/>
              </a:rPr>
              <a:t>1</a:t>
            </a:r>
            <a:r>
              <a:rPr lang="en-US" altLang="zh-CN" sz="3200" b="1" dirty="0" smtClean="0">
                <a:solidFill>
                  <a:srgbClr val="000080"/>
                </a:solidFill>
                <a:latin typeface="华文楷体" pitchFamily="2" charset="-122"/>
                <a:ea typeface="华文楷体" pitchFamily="2" charset="-122"/>
              </a:rPr>
              <a:t>, …,K</a:t>
            </a:r>
            <a:r>
              <a:rPr lang="en-US" altLang="zh-CN" sz="3200" b="1" baseline="-25000" dirty="0" smtClean="0">
                <a:solidFill>
                  <a:srgbClr val="000080"/>
                </a:solidFill>
                <a:latin typeface="华文楷体" pitchFamily="2" charset="-122"/>
                <a:ea typeface="华文楷体" pitchFamily="2" charset="-122"/>
              </a:rPr>
              <a:t>j</a:t>
            </a:r>
            <a:r>
              <a:rPr lang="en-US" altLang="zh-CN" sz="3200" b="1" baseline="30000" dirty="0" smtClean="0">
                <a:solidFill>
                  <a:srgbClr val="000080"/>
                </a:solidFill>
                <a:latin typeface="华文楷体" pitchFamily="2" charset="-122"/>
                <a:ea typeface="华文楷体" pitchFamily="2" charset="-122"/>
              </a:rPr>
              <a:t>d-1</a:t>
            </a:r>
            <a:r>
              <a:rPr lang="en-US" altLang="zh-CN" sz="3200" b="1" dirty="0" smtClean="0">
                <a:solidFill>
                  <a:srgbClr val="000080"/>
                </a:solidFill>
                <a:latin typeface="华文楷体" pitchFamily="2" charset="-122"/>
                <a:ea typeface="华文楷体" pitchFamily="2" charset="-122"/>
              </a:rPr>
              <a:t>)</a:t>
            </a:r>
          </a:p>
        </p:txBody>
      </p:sp>
      <p:sp>
        <p:nvSpPr>
          <p:cNvPr id="6" name="Text Box 5"/>
          <p:cNvSpPr txBox="1">
            <a:spLocks noChangeArrowheads="1"/>
          </p:cNvSpPr>
          <p:nvPr/>
        </p:nvSpPr>
        <p:spPr bwMode="auto">
          <a:xfrm>
            <a:off x="611561" y="3717032"/>
            <a:ext cx="7164796" cy="784830"/>
          </a:xfrm>
          <a:prstGeom prst="rect">
            <a:avLst/>
          </a:prstGeom>
          <a:noFill/>
          <a:ln w="9525">
            <a:noFill/>
            <a:miter lim="800000"/>
            <a:headEnd/>
            <a:tailEnd/>
          </a:ln>
          <a:effectLst/>
        </p:spPr>
        <p:txBody>
          <a:bodyPr wrap="square">
            <a:spAutoFit/>
          </a:bodyPr>
          <a:lstStyle/>
          <a:p>
            <a:pPr algn="l">
              <a:lnSpc>
                <a:spcPct val="125000"/>
              </a:lnSpc>
            </a:pPr>
            <a:r>
              <a:rPr lang="en-US" altLang="zh-CN" sz="3600" b="1" dirty="0">
                <a:latin typeface="楷体_GB2312" pitchFamily="49" charset="-122"/>
                <a:ea typeface="楷体_GB2312" pitchFamily="49" charset="-122"/>
              </a:rPr>
              <a:t> </a:t>
            </a:r>
            <a:r>
              <a:rPr lang="zh-CN" altLang="en-US" sz="3200" b="1" dirty="0">
                <a:latin typeface="华文楷体" pitchFamily="2" charset="-122"/>
                <a:ea typeface="华文楷体" pitchFamily="2" charset="-122"/>
              </a:rPr>
              <a:t>其中</a:t>
            </a:r>
            <a:r>
              <a:rPr lang="en-US" altLang="zh-CN" sz="3200" b="1" dirty="0">
                <a:latin typeface="华文楷体" pitchFamily="2" charset="-122"/>
                <a:ea typeface="华文楷体" pitchFamily="2" charset="-122"/>
              </a:rPr>
              <a:t>: </a:t>
            </a:r>
            <a:r>
              <a:rPr lang="en-US" altLang="zh-CN" sz="3200" b="1" dirty="0">
                <a:solidFill>
                  <a:srgbClr val="FF0000"/>
                </a:solidFill>
                <a:latin typeface="华文楷体" pitchFamily="2" charset="-122"/>
                <a:ea typeface="华文楷体" pitchFamily="2" charset="-122"/>
              </a:rPr>
              <a:t>K</a:t>
            </a:r>
            <a:r>
              <a:rPr lang="en-US" altLang="zh-CN" sz="3200" b="1" baseline="30000" dirty="0">
                <a:solidFill>
                  <a:srgbClr val="FF0000"/>
                </a:solidFill>
                <a:latin typeface="华文楷体" pitchFamily="2" charset="-122"/>
                <a:ea typeface="华文楷体" pitchFamily="2" charset="-122"/>
              </a:rPr>
              <a:t>0     </a:t>
            </a:r>
            <a:r>
              <a:rPr lang="zh-CN" altLang="en-US" sz="3200" b="1" dirty="0">
                <a:latin typeface="华文楷体" pitchFamily="2" charset="-122"/>
                <a:ea typeface="华文楷体" pitchFamily="2" charset="-122"/>
              </a:rPr>
              <a:t>被称为 </a:t>
            </a:r>
            <a:r>
              <a:rPr lang="zh-CN" altLang="en-US" sz="3200" b="1" dirty="0">
                <a:solidFill>
                  <a:srgbClr val="FF0000"/>
                </a:solidFill>
                <a:latin typeface="华文楷体" pitchFamily="2" charset="-122"/>
                <a:ea typeface="华文楷体" pitchFamily="2" charset="-122"/>
              </a:rPr>
              <a:t>“最主”位关键字</a:t>
            </a:r>
            <a:endParaRPr lang="zh-CN" altLang="en-US" sz="3200" b="1" dirty="0">
              <a:latin typeface="华文楷体" pitchFamily="2" charset="-122"/>
              <a:ea typeface="华文楷体" pitchFamily="2" charset="-122"/>
            </a:endParaRPr>
          </a:p>
        </p:txBody>
      </p:sp>
      <p:sp>
        <p:nvSpPr>
          <p:cNvPr id="7" name="Rectangle 6"/>
          <p:cNvSpPr>
            <a:spLocks noChangeArrowheads="1"/>
          </p:cNvSpPr>
          <p:nvPr/>
        </p:nvSpPr>
        <p:spPr bwMode="auto">
          <a:xfrm>
            <a:off x="1799692" y="4509120"/>
            <a:ext cx="5596404" cy="584775"/>
          </a:xfrm>
          <a:prstGeom prst="rect">
            <a:avLst/>
          </a:prstGeom>
          <a:noFill/>
          <a:ln w="9525">
            <a:noFill/>
            <a:miter lim="800000"/>
            <a:headEnd/>
            <a:tailEnd/>
          </a:ln>
          <a:effectLst/>
        </p:spPr>
        <p:txBody>
          <a:bodyPr wrap="none">
            <a:spAutoFit/>
          </a:bodyPr>
          <a:lstStyle/>
          <a:p>
            <a:pPr algn="l"/>
            <a:r>
              <a:rPr lang="en-US" altLang="zh-CN" sz="3200" b="1" dirty="0">
                <a:solidFill>
                  <a:srgbClr val="FF0000"/>
                </a:solidFill>
                <a:latin typeface="华文楷体" pitchFamily="2" charset="-122"/>
                <a:ea typeface="华文楷体" pitchFamily="2" charset="-122"/>
              </a:rPr>
              <a:t>K</a:t>
            </a:r>
            <a:r>
              <a:rPr lang="en-US" altLang="zh-CN" sz="3200" b="1" baseline="30000" dirty="0">
                <a:solidFill>
                  <a:srgbClr val="FF0000"/>
                </a:solidFill>
                <a:latin typeface="华文楷体" pitchFamily="2" charset="-122"/>
                <a:ea typeface="华文楷体" pitchFamily="2" charset="-122"/>
              </a:rPr>
              <a:t>d-1  </a:t>
            </a:r>
            <a:r>
              <a:rPr lang="zh-CN" altLang="en-US" sz="3200" b="1" dirty="0">
                <a:latin typeface="华文楷体" pitchFamily="2" charset="-122"/>
                <a:ea typeface="华文楷体" pitchFamily="2" charset="-122"/>
              </a:rPr>
              <a:t>被称为 </a:t>
            </a:r>
            <a:r>
              <a:rPr lang="zh-CN" altLang="en-US" sz="3200" b="1" dirty="0">
                <a:solidFill>
                  <a:srgbClr val="CC3300"/>
                </a:solidFill>
                <a:latin typeface="华文楷体" pitchFamily="2" charset="-122"/>
                <a:ea typeface="华文楷体" pitchFamily="2" charset="-122"/>
              </a:rPr>
              <a:t>“</a:t>
            </a:r>
            <a:r>
              <a:rPr lang="zh-CN" altLang="en-US" sz="3200" b="1" dirty="0">
                <a:solidFill>
                  <a:srgbClr val="FF0000"/>
                </a:solidFill>
                <a:latin typeface="华文楷体" pitchFamily="2" charset="-122"/>
                <a:ea typeface="华文楷体" pitchFamily="2" charset="-122"/>
              </a:rPr>
              <a:t>最次”位关键字</a:t>
            </a:r>
            <a:endParaRPr lang="zh-CN" altLang="en-US" sz="3200" b="1" dirty="0">
              <a:latin typeface="华文楷体" pitchFamily="2" charset="-122"/>
              <a:ea typeface="华文楷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0" y="116632"/>
            <a:ext cx="7090556" cy="668324"/>
          </a:xfrm>
          <a:prstGeom prst="rect">
            <a:avLst/>
          </a:prstGeom>
          <a:noFill/>
          <a:ln w="9525">
            <a:noFill/>
            <a:miter lim="800000"/>
            <a:headEnd/>
            <a:tailEnd/>
          </a:ln>
          <a:effectLst/>
        </p:spPr>
        <p:txBody>
          <a:bodyPr wrap="square">
            <a:spAutoFit/>
          </a:bodyPr>
          <a:lstStyle/>
          <a:p>
            <a:pPr algn="l">
              <a:lnSpc>
                <a:spcPct val="125000"/>
              </a:lnSpc>
            </a:pPr>
            <a:r>
              <a:rPr lang="zh-CN" altLang="en-US" sz="3200" b="1" dirty="0" smtClean="0">
                <a:solidFill>
                  <a:srgbClr val="FF0000"/>
                </a:solidFill>
                <a:latin typeface="华文楷体" pitchFamily="2" charset="-122"/>
                <a:ea typeface="华文楷体" pitchFamily="2" charset="-122"/>
              </a:rPr>
              <a:t>实现</a:t>
            </a:r>
            <a:r>
              <a:rPr lang="zh-CN" altLang="en-US" sz="3200" b="1" dirty="0">
                <a:solidFill>
                  <a:srgbClr val="FF0000"/>
                </a:solidFill>
                <a:latin typeface="华文楷体" pitchFamily="2" charset="-122"/>
                <a:ea typeface="华文楷体" pitchFamily="2" charset="-122"/>
              </a:rPr>
              <a:t>多关键字</a:t>
            </a:r>
            <a:r>
              <a:rPr lang="zh-CN" altLang="en-US" sz="3200" b="1" dirty="0" smtClean="0">
                <a:solidFill>
                  <a:srgbClr val="FF0000"/>
                </a:solidFill>
                <a:latin typeface="华文楷体" pitchFamily="2" charset="-122"/>
                <a:ea typeface="华文楷体" pitchFamily="2" charset="-122"/>
              </a:rPr>
              <a:t>排序通常</a:t>
            </a:r>
            <a:r>
              <a:rPr lang="zh-CN" altLang="en-US" sz="3200" b="1" dirty="0">
                <a:solidFill>
                  <a:srgbClr val="FF0000"/>
                </a:solidFill>
                <a:latin typeface="华文楷体" pitchFamily="2" charset="-122"/>
                <a:ea typeface="华文楷体" pitchFamily="2" charset="-122"/>
              </a:rPr>
              <a:t>有两种作法</a:t>
            </a:r>
            <a:r>
              <a:rPr lang="en-US" altLang="zh-CN" sz="3200" b="1" dirty="0">
                <a:solidFill>
                  <a:srgbClr val="FF0000"/>
                </a:solidFill>
                <a:latin typeface="华文楷体" pitchFamily="2" charset="-122"/>
                <a:ea typeface="华文楷体" pitchFamily="2" charset="-122"/>
              </a:rPr>
              <a:t>:</a:t>
            </a:r>
          </a:p>
        </p:txBody>
      </p:sp>
      <p:sp>
        <p:nvSpPr>
          <p:cNvPr id="8" name="Text Box 6">
            <a:hlinkClick r:id="rId3" action="ppaction://hlinksldjump"/>
          </p:cNvPr>
          <p:cNvSpPr txBox="1">
            <a:spLocks noChangeArrowheads="1"/>
          </p:cNvSpPr>
          <p:nvPr/>
        </p:nvSpPr>
        <p:spPr bwMode="auto">
          <a:xfrm>
            <a:off x="163700" y="3755938"/>
            <a:ext cx="8728780" cy="584775"/>
          </a:xfrm>
          <a:prstGeom prst="rect">
            <a:avLst/>
          </a:prstGeom>
          <a:noFill/>
          <a:ln w="9525">
            <a:noFill/>
            <a:miter lim="800000"/>
            <a:headEnd/>
            <a:tailEnd/>
          </a:ln>
          <a:effectLst/>
        </p:spPr>
        <p:txBody>
          <a:bodyPr wrap="square">
            <a:spAutoFit/>
          </a:bodyPr>
          <a:lstStyle/>
          <a:p>
            <a:pPr algn="l"/>
            <a:r>
              <a:rPr lang="zh-CN" altLang="en-US" sz="3200" b="1" dirty="0">
                <a:solidFill>
                  <a:srgbClr val="FF00FF"/>
                </a:solidFill>
                <a:latin typeface="华文楷体" pitchFamily="2" charset="-122"/>
                <a:ea typeface="华文楷体" pitchFamily="2" charset="-122"/>
              </a:rPr>
              <a:t>最低位优先</a:t>
            </a:r>
            <a:r>
              <a:rPr lang="en-US" altLang="zh-CN" sz="3200" b="1" dirty="0">
                <a:solidFill>
                  <a:srgbClr val="FF00FF"/>
                </a:solidFill>
                <a:latin typeface="华文楷体" pitchFamily="2" charset="-122"/>
                <a:ea typeface="华文楷体" pitchFamily="2" charset="-122"/>
              </a:rPr>
              <a:t>LSD</a:t>
            </a:r>
            <a:r>
              <a:rPr lang="zh-CN" altLang="en-US" sz="3200" b="1" dirty="0" smtClean="0">
                <a:solidFill>
                  <a:srgbClr val="FF00FF"/>
                </a:solidFill>
                <a:latin typeface="华文楷体" pitchFamily="2" charset="-122"/>
                <a:ea typeface="华文楷体" pitchFamily="2" charset="-122"/>
              </a:rPr>
              <a:t>法</a:t>
            </a:r>
            <a:r>
              <a:rPr lang="en-US" altLang="zh-CN" sz="3200" b="1" dirty="0" smtClean="0"/>
              <a:t>(</a:t>
            </a:r>
            <a:r>
              <a:rPr lang="en-US" altLang="zh-CN" sz="3200" b="1" dirty="0" smtClean="0">
                <a:solidFill>
                  <a:schemeClr val="tx2"/>
                </a:solidFill>
              </a:rPr>
              <a:t>Least</a:t>
            </a:r>
            <a:r>
              <a:rPr lang="en-US" altLang="zh-CN" sz="3200" b="1" dirty="0" smtClean="0">
                <a:solidFill>
                  <a:srgbClr val="FF3300"/>
                </a:solidFill>
              </a:rPr>
              <a:t> </a:t>
            </a:r>
            <a:r>
              <a:rPr lang="en-US" altLang="zh-CN" sz="3200" b="1" dirty="0" smtClean="0">
                <a:solidFill>
                  <a:schemeClr val="tx2"/>
                </a:solidFill>
              </a:rPr>
              <a:t>Significant Digit first</a:t>
            </a:r>
            <a:r>
              <a:rPr lang="en-US" altLang="zh-CN" sz="3200" b="1" dirty="0" smtClean="0"/>
              <a:t>)</a:t>
            </a:r>
            <a:endParaRPr lang="zh-CN" altLang="en-US" sz="3200" b="1" dirty="0">
              <a:solidFill>
                <a:srgbClr val="FF00FF"/>
              </a:solidFill>
              <a:latin typeface="华文楷体" pitchFamily="2" charset="-122"/>
              <a:ea typeface="华文楷体" pitchFamily="2" charset="-122"/>
            </a:endParaRPr>
          </a:p>
        </p:txBody>
      </p:sp>
      <p:sp>
        <p:nvSpPr>
          <p:cNvPr id="9" name="Text Box 11"/>
          <p:cNvSpPr txBox="1">
            <a:spLocks noChangeArrowheads="1"/>
          </p:cNvSpPr>
          <p:nvPr/>
        </p:nvSpPr>
        <p:spPr bwMode="auto">
          <a:xfrm>
            <a:off x="215516" y="944724"/>
            <a:ext cx="8496944" cy="584775"/>
          </a:xfrm>
          <a:prstGeom prst="rect">
            <a:avLst/>
          </a:prstGeom>
          <a:noFill/>
          <a:ln w="9525">
            <a:noFill/>
            <a:miter lim="800000"/>
            <a:headEnd/>
            <a:tailEnd/>
          </a:ln>
          <a:effectLst/>
        </p:spPr>
        <p:txBody>
          <a:bodyPr wrap="square">
            <a:spAutoFit/>
          </a:bodyPr>
          <a:lstStyle/>
          <a:p>
            <a:pPr algn="l"/>
            <a:r>
              <a:rPr lang="zh-CN" altLang="en-US" sz="3200" b="1" dirty="0">
                <a:solidFill>
                  <a:srgbClr val="FF00FF"/>
                </a:solidFill>
                <a:latin typeface="华文楷体" pitchFamily="2" charset="-122"/>
                <a:ea typeface="华文楷体" pitchFamily="2" charset="-122"/>
              </a:rPr>
              <a:t>最高位优先</a:t>
            </a:r>
            <a:r>
              <a:rPr lang="en-US" altLang="zh-CN" sz="3200" b="1" dirty="0">
                <a:solidFill>
                  <a:srgbClr val="FF00FF"/>
                </a:solidFill>
                <a:latin typeface="华文楷体" pitchFamily="2" charset="-122"/>
                <a:ea typeface="华文楷体" pitchFamily="2" charset="-122"/>
              </a:rPr>
              <a:t>MSD</a:t>
            </a:r>
            <a:r>
              <a:rPr lang="zh-CN" altLang="en-US" sz="3200" dirty="0" smtClean="0">
                <a:solidFill>
                  <a:srgbClr val="FF00FF"/>
                </a:solidFill>
                <a:latin typeface="华文楷体" pitchFamily="2" charset="-122"/>
                <a:ea typeface="华文楷体" pitchFamily="2" charset="-122"/>
              </a:rPr>
              <a:t>法</a:t>
            </a:r>
            <a:r>
              <a:rPr lang="en-US" altLang="zh-CN" sz="3200" b="1" dirty="0" smtClean="0"/>
              <a:t>(</a:t>
            </a:r>
            <a:r>
              <a:rPr lang="en-US" altLang="zh-CN" sz="3200" b="1" dirty="0" smtClean="0">
                <a:solidFill>
                  <a:schemeClr val="tx2"/>
                </a:solidFill>
              </a:rPr>
              <a:t>Most Significant Digit first</a:t>
            </a:r>
            <a:r>
              <a:rPr lang="en-US" altLang="zh-CN" sz="3200" b="1" dirty="0" smtClean="0">
                <a:solidFill>
                  <a:srgbClr val="FF3300"/>
                </a:solidFill>
              </a:rPr>
              <a:t> </a:t>
            </a:r>
            <a:r>
              <a:rPr lang="en-US" altLang="zh-CN" sz="3200" b="1" dirty="0" smtClean="0"/>
              <a:t>)</a:t>
            </a:r>
            <a:endParaRPr lang="zh-CN" altLang="en-US" sz="3200" dirty="0">
              <a:solidFill>
                <a:srgbClr val="FF00FF"/>
              </a:solidFill>
              <a:latin typeface="华文楷体" pitchFamily="2" charset="-122"/>
              <a:ea typeface="华文楷体" pitchFamily="2" charset="-122"/>
            </a:endParaRPr>
          </a:p>
        </p:txBody>
      </p:sp>
      <p:sp>
        <p:nvSpPr>
          <p:cNvPr id="10" name="Text Box 1026"/>
          <p:cNvSpPr txBox="1">
            <a:spLocks noChangeArrowheads="1"/>
          </p:cNvSpPr>
          <p:nvPr/>
        </p:nvSpPr>
        <p:spPr bwMode="auto">
          <a:xfrm>
            <a:off x="395536" y="1679320"/>
            <a:ext cx="8748464" cy="1569660"/>
          </a:xfrm>
          <a:prstGeom prst="rect">
            <a:avLst/>
          </a:prstGeom>
          <a:noFill/>
          <a:ln w="9525">
            <a:noFill/>
            <a:miter lim="800000"/>
            <a:headEnd/>
            <a:tailEnd/>
          </a:ln>
          <a:effectLst/>
        </p:spPr>
        <p:txBody>
          <a:bodyPr wrap="square">
            <a:spAutoFit/>
          </a:bodyPr>
          <a:lstStyle/>
          <a:p>
            <a:pPr algn="l"/>
            <a:r>
              <a:rPr lang="zh-CN" altLang="en-US" sz="3200" b="1" dirty="0">
                <a:solidFill>
                  <a:srgbClr val="000080"/>
                </a:solidFill>
                <a:latin typeface="华文楷体" pitchFamily="2" charset="-122"/>
                <a:ea typeface="华文楷体" pitchFamily="2" charset="-122"/>
              </a:rPr>
              <a:t>先对</a:t>
            </a:r>
            <a:r>
              <a:rPr lang="en-US" altLang="zh-CN" sz="3200" b="1" dirty="0">
                <a:solidFill>
                  <a:srgbClr val="000080"/>
                </a:solidFill>
                <a:latin typeface="华文楷体" pitchFamily="2" charset="-122"/>
                <a:ea typeface="华文楷体" pitchFamily="2" charset="-122"/>
              </a:rPr>
              <a:t>K</a:t>
            </a:r>
            <a:r>
              <a:rPr lang="en-US" altLang="zh-CN" sz="3200" b="1" baseline="30000" dirty="0">
                <a:solidFill>
                  <a:srgbClr val="000080"/>
                </a:solidFill>
                <a:latin typeface="华文楷体" pitchFamily="2" charset="-122"/>
                <a:ea typeface="华文楷体" pitchFamily="2" charset="-122"/>
              </a:rPr>
              <a:t>0</a:t>
            </a:r>
            <a:r>
              <a:rPr lang="zh-CN" altLang="en-US" sz="3200" b="1" dirty="0">
                <a:solidFill>
                  <a:srgbClr val="000080"/>
                </a:solidFill>
                <a:latin typeface="华文楷体" pitchFamily="2" charset="-122"/>
                <a:ea typeface="华文楷体" pitchFamily="2" charset="-122"/>
              </a:rPr>
              <a:t>进行排序</a:t>
            </a:r>
            <a:r>
              <a:rPr lang="zh-CN" altLang="en-US" sz="3200" dirty="0" smtClean="0">
                <a:latin typeface="华文楷体" pitchFamily="2" charset="-122"/>
                <a:ea typeface="华文楷体" pitchFamily="2" charset="-122"/>
              </a:rPr>
              <a:t>，按 </a:t>
            </a:r>
            <a:r>
              <a:rPr lang="en-US" altLang="zh-CN" sz="3200" dirty="0">
                <a:latin typeface="华文楷体" pitchFamily="2" charset="-122"/>
                <a:ea typeface="华文楷体" pitchFamily="2" charset="-122"/>
              </a:rPr>
              <a:t>K</a:t>
            </a:r>
            <a:r>
              <a:rPr lang="en-US" altLang="zh-CN" sz="3200" baseline="30000" dirty="0">
                <a:latin typeface="华文楷体" pitchFamily="2" charset="-122"/>
                <a:ea typeface="华文楷体" pitchFamily="2" charset="-122"/>
              </a:rPr>
              <a:t>0 </a:t>
            </a:r>
            <a:r>
              <a:rPr lang="zh-CN" altLang="en-US" sz="3200" dirty="0">
                <a:latin typeface="华文楷体" pitchFamily="2" charset="-122"/>
                <a:ea typeface="华文楷体" pitchFamily="2" charset="-122"/>
              </a:rPr>
              <a:t>的不同值将记录序列</a:t>
            </a:r>
            <a:r>
              <a:rPr lang="zh-CN" altLang="en-US" sz="3200" dirty="0">
                <a:solidFill>
                  <a:srgbClr val="006666"/>
                </a:solidFill>
                <a:latin typeface="华文楷体" pitchFamily="2" charset="-122"/>
                <a:ea typeface="华文楷体" pitchFamily="2" charset="-122"/>
              </a:rPr>
              <a:t>分成若干子序列</a:t>
            </a:r>
            <a:r>
              <a:rPr lang="zh-CN" altLang="en-US" sz="3200" dirty="0">
                <a:latin typeface="华文楷体" pitchFamily="2" charset="-122"/>
                <a:ea typeface="华文楷体" pitchFamily="2" charset="-122"/>
              </a:rPr>
              <a:t>之后，</a:t>
            </a:r>
            <a:r>
              <a:rPr lang="zh-CN" altLang="en-US" sz="3200" dirty="0">
                <a:solidFill>
                  <a:srgbClr val="006666"/>
                </a:solidFill>
                <a:latin typeface="华文楷体" pitchFamily="2" charset="-122"/>
                <a:ea typeface="华文楷体" pitchFamily="2" charset="-122"/>
              </a:rPr>
              <a:t>分别对 </a:t>
            </a:r>
            <a:r>
              <a:rPr lang="en-US" altLang="zh-CN" sz="3200" dirty="0">
                <a:solidFill>
                  <a:srgbClr val="006666"/>
                </a:solidFill>
                <a:latin typeface="华文楷体" pitchFamily="2" charset="-122"/>
                <a:ea typeface="华文楷体" pitchFamily="2" charset="-122"/>
              </a:rPr>
              <a:t>K</a:t>
            </a:r>
            <a:r>
              <a:rPr lang="en-US" altLang="zh-CN" sz="3200" baseline="30000" dirty="0">
                <a:solidFill>
                  <a:srgbClr val="006666"/>
                </a:solidFill>
                <a:latin typeface="华文楷体" pitchFamily="2" charset="-122"/>
                <a:ea typeface="华文楷体" pitchFamily="2" charset="-122"/>
              </a:rPr>
              <a:t>1 </a:t>
            </a:r>
            <a:r>
              <a:rPr lang="zh-CN" altLang="en-US" sz="3200" dirty="0">
                <a:solidFill>
                  <a:srgbClr val="006666"/>
                </a:solidFill>
                <a:latin typeface="华文楷体" pitchFamily="2" charset="-122"/>
                <a:ea typeface="华文楷体" pitchFamily="2" charset="-122"/>
              </a:rPr>
              <a:t>进行</a:t>
            </a:r>
            <a:r>
              <a:rPr lang="zh-CN" altLang="en-US" sz="3200" dirty="0" smtClean="0">
                <a:solidFill>
                  <a:srgbClr val="006666"/>
                </a:solidFill>
                <a:latin typeface="华文楷体" pitchFamily="2" charset="-122"/>
                <a:ea typeface="华文楷体" pitchFamily="2" charset="-122"/>
              </a:rPr>
              <a:t>排</a:t>
            </a:r>
            <a:r>
              <a:rPr lang="zh-CN" altLang="en-US" sz="3200" dirty="0" smtClean="0">
                <a:latin typeface="华文楷体" pitchFamily="2" charset="-122"/>
                <a:ea typeface="华文楷体" pitchFamily="2" charset="-122"/>
              </a:rPr>
              <a:t>，</a:t>
            </a:r>
            <a:r>
              <a:rPr lang="en-US" altLang="zh-CN" sz="3200" dirty="0" smtClean="0">
                <a:latin typeface="华文楷体" pitchFamily="2" charset="-122"/>
                <a:ea typeface="华文楷体" pitchFamily="2" charset="-122"/>
              </a:rPr>
              <a:t>…</a:t>
            </a:r>
            <a:r>
              <a:rPr lang="zh-CN" altLang="en-US" sz="3200" dirty="0">
                <a:latin typeface="华文楷体" pitchFamily="2" charset="-122"/>
                <a:ea typeface="华文楷体" pitchFamily="2" charset="-122"/>
              </a:rPr>
              <a:t>， </a:t>
            </a:r>
            <a:r>
              <a:rPr lang="zh-CN" altLang="en-US" sz="3200" b="1" dirty="0" smtClean="0">
                <a:solidFill>
                  <a:srgbClr val="000080"/>
                </a:solidFill>
                <a:latin typeface="华文楷体" pitchFamily="2" charset="-122"/>
                <a:ea typeface="华文楷体" pitchFamily="2" charset="-122"/>
              </a:rPr>
              <a:t>最后</a:t>
            </a:r>
            <a:r>
              <a:rPr lang="zh-CN" altLang="en-US" sz="3200" b="1" dirty="0">
                <a:solidFill>
                  <a:srgbClr val="000080"/>
                </a:solidFill>
                <a:latin typeface="华文楷体" pitchFamily="2" charset="-122"/>
                <a:ea typeface="华文楷体" pitchFamily="2" charset="-122"/>
              </a:rPr>
              <a:t>对最次位关键字</a:t>
            </a:r>
            <a:r>
              <a:rPr lang="zh-CN" altLang="en-US" sz="3200" b="1" dirty="0" smtClean="0">
                <a:solidFill>
                  <a:srgbClr val="000080"/>
                </a:solidFill>
                <a:latin typeface="华文楷体" pitchFamily="2" charset="-122"/>
                <a:ea typeface="华文楷体" pitchFamily="2" charset="-122"/>
              </a:rPr>
              <a:t>排序</a:t>
            </a:r>
            <a:r>
              <a:rPr lang="zh-CN" altLang="en-US" sz="3200" dirty="0" smtClean="0">
                <a:latin typeface="华文楷体" pitchFamily="2" charset="-122"/>
                <a:ea typeface="华文楷体" pitchFamily="2" charset="-122"/>
              </a:rPr>
              <a:t>。</a:t>
            </a:r>
            <a:endParaRPr lang="zh-CN" altLang="en-US" sz="3200" dirty="0">
              <a:latin typeface="华文楷体" pitchFamily="2" charset="-122"/>
              <a:ea typeface="华文楷体" pitchFamily="2" charset="-122"/>
            </a:endParaRPr>
          </a:p>
        </p:txBody>
      </p:sp>
      <p:sp>
        <p:nvSpPr>
          <p:cNvPr id="11" name="Text Box 1026"/>
          <p:cNvSpPr txBox="1">
            <a:spLocks noChangeArrowheads="1"/>
          </p:cNvSpPr>
          <p:nvPr/>
        </p:nvSpPr>
        <p:spPr bwMode="auto">
          <a:xfrm>
            <a:off x="467544" y="4548026"/>
            <a:ext cx="8568444" cy="1077218"/>
          </a:xfrm>
          <a:prstGeom prst="rect">
            <a:avLst/>
          </a:prstGeom>
          <a:noFill/>
          <a:ln w="9525">
            <a:noFill/>
            <a:miter lim="800000"/>
            <a:headEnd/>
            <a:tailEnd/>
          </a:ln>
          <a:effectLst/>
        </p:spPr>
        <p:txBody>
          <a:bodyPr wrap="square">
            <a:spAutoFit/>
          </a:bodyPr>
          <a:lstStyle/>
          <a:p>
            <a:pPr algn="l"/>
            <a:r>
              <a:rPr lang="zh-CN" altLang="en-US" sz="3200" dirty="0" smtClean="0">
                <a:solidFill>
                  <a:srgbClr val="000080"/>
                </a:solidFill>
                <a:latin typeface="华文楷体" pitchFamily="2" charset="-122"/>
                <a:ea typeface="华文楷体" pitchFamily="2" charset="-122"/>
              </a:rPr>
              <a:t>先</a:t>
            </a:r>
            <a:r>
              <a:rPr lang="zh-CN" altLang="en-US" sz="3200" dirty="0">
                <a:solidFill>
                  <a:srgbClr val="000080"/>
                </a:solidFill>
                <a:latin typeface="华文楷体" pitchFamily="2" charset="-122"/>
                <a:ea typeface="华文楷体" pitchFamily="2" charset="-122"/>
              </a:rPr>
              <a:t>对 </a:t>
            </a:r>
            <a:r>
              <a:rPr lang="en-US" altLang="zh-CN" sz="3200" b="1" dirty="0">
                <a:solidFill>
                  <a:srgbClr val="000080"/>
                </a:solidFill>
                <a:latin typeface="华文楷体" pitchFamily="2" charset="-122"/>
                <a:ea typeface="华文楷体" pitchFamily="2" charset="-122"/>
              </a:rPr>
              <a:t>K</a:t>
            </a:r>
            <a:r>
              <a:rPr lang="en-US" altLang="zh-CN" sz="3200" b="1" baseline="30000" dirty="0">
                <a:solidFill>
                  <a:srgbClr val="000080"/>
                </a:solidFill>
                <a:latin typeface="华文楷体" pitchFamily="2" charset="-122"/>
                <a:ea typeface="华文楷体" pitchFamily="2" charset="-122"/>
              </a:rPr>
              <a:t>d-1 </a:t>
            </a:r>
            <a:r>
              <a:rPr lang="zh-CN" altLang="en-US" sz="3200" dirty="0">
                <a:solidFill>
                  <a:srgbClr val="000080"/>
                </a:solidFill>
                <a:latin typeface="华文楷体" pitchFamily="2" charset="-122"/>
                <a:ea typeface="华文楷体" pitchFamily="2" charset="-122"/>
              </a:rPr>
              <a:t>进行排序</a:t>
            </a:r>
            <a:r>
              <a:rPr lang="zh-CN" altLang="en-US" sz="3200" dirty="0">
                <a:latin typeface="华文楷体" pitchFamily="2" charset="-122"/>
                <a:ea typeface="华文楷体" pitchFamily="2" charset="-122"/>
              </a:rPr>
              <a:t>，</a:t>
            </a:r>
            <a:r>
              <a:rPr lang="zh-CN" altLang="en-US" sz="3200" dirty="0">
                <a:solidFill>
                  <a:srgbClr val="000066"/>
                </a:solidFill>
                <a:latin typeface="华文楷体" pitchFamily="2" charset="-122"/>
                <a:ea typeface="华文楷体" pitchFamily="2" charset="-122"/>
              </a:rPr>
              <a:t>然后对 </a:t>
            </a:r>
            <a:r>
              <a:rPr lang="en-US" altLang="zh-CN" sz="3200" b="1" dirty="0">
                <a:solidFill>
                  <a:srgbClr val="000066"/>
                </a:solidFill>
                <a:latin typeface="华文楷体" pitchFamily="2" charset="-122"/>
                <a:ea typeface="华文楷体" pitchFamily="2" charset="-122"/>
              </a:rPr>
              <a:t>K</a:t>
            </a:r>
            <a:r>
              <a:rPr lang="en-US" altLang="zh-CN" sz="3200" b="1" baseline="30000" dirty="0">
                <a:solidFill>
                  <a:srgbClr val="000066"/>
                </a:solidFill>
                <a:latin typeface="华文楷体" pitchFamily="2" charset="-122"/>
                <a:ea typeface="华文楷体" pitchFamily="2" charset="-122"/>
              </a:rPr>
              <a:t>d-2   </a:t>
            </a:r>
            <a:r>
              <a:rPr lang="zh-CN" altLang="en-US" sz="3200" dirty="0">
                <a:latin typeface="华文楷体" pitchFamily="2" charset="-122"/>
                <a:ea typeface="华文楷体" pitchFamily="2" charset="-122"/>
              </a:rPr>
              <a:t>进行排序</a:t>
            </a:r>
            <a:r>
              <a:rPr lang="zh-CN" altLang="en-US" sz="3200" dirty="0" smtClean="0">
                <a:latin typeface="华文楷体" pitchFamily="2" charset="-122"/>
                <a:ea typeface="华文楷体" pitchFamily="2" charset="-122"/>
              </a:rPr>
              <a:t>，</a:t>
            </a:r>
            <a:r>
              <a:rPr lang="en-US" altLang="zh-CN" sz="3200" dirty="0" smtClean="0">
                <a:latin typeface="华文楷体" pitchFamily="2" charset="-122"/>
                <a:ea typeface="华文楷体" pitchFamily="2" charset="-122"/>
              </a:rPr>
              <a:t> …</a:t>
            </a:r>
            <a:r>
              <a:rPr lang="zh-CN" altLang="en-US" sz="3200" dirty="0" smtClean="0">
                <a:latin typeface="华文楷体" pitchFamily="2" charset="-122"/>
                <a:ea typeface="华文楷体" pitchFamily="2" charset="-122"/>
              </a:rPr>
              <a:t>， </a:t>
            </a:r>
            <a:r>
              <a:rPr lang="zh-CN" altLang="en-US" sz="3200" b="1" dirty="0" smtClean="0">
                <a:solidFill>
                  <a:srgbClr val="000080"/>
                </a:solidFill>
                <a:latin typeface="华文楷体" pitchFamily="2" charset="-122"/>
                <a:ea typeface="华文楷体" pitchFamily="2" charset="-122"/>
              </a:rPr>
              <a:t>最后对</a:t>
            </a:r>
            <a:r>
              <a:rPr lang="zh-CN" altLang="en-US" sz="3200" b="1" dirty="0">
                <a:solidFill>
                  <a:srgbClr val="000080"/>
                </a:solidFill>
                <a:latin typeface="华文楷体" pitchFamily="2" charset="-122"/>
                <a:ea typeface="华文楷体" pitchFamily="2" charset="-122"/>
              </a:rPr>
              <a:t>最主位关键字 </a:t>
            </a:r>
            <a:r>
              <a:rPr lang="en-US" altLang="zh-CN" sz="3200" b="1" dirty="0">
                <a:solidFill>
                  <a:srgbClr val="000080"/>
                </a:solidFill>
                <a:latin typeface="华文楷体" pitchFamily="2" charset="-122"/>
                <a:ea typeface="华文楷体" pitchFamily="2" charset="-122"/>
              </a:rPr>
              <a:t>K</a:t>
            </a:r>
            <a:r>
              <a:rPr lang="en-US" altLang="zh-CN" sz="3200" b="1" baseline="30000" dirty="0">
                <a:solidFill>
                  <a:srgbClr val="000080"/>
                </a:solidFill>
                <a:latin typeface="华文楷体" pitchFamily="2" charset="-122"/>
                <a:ea typeface="华文楷体" pitchFamily="2" charset="-122"/>
              </a:rPr>
              <a:t>0 </a:t>
            </a:r>
            <a:r>
              <a:rPr lang="zh-CN" altLang="en-US" sz="3200" b="1" dirty="0" smtClean="0">
                <a:solidFill>
                  <a:srgbClr val="000080"/>
                </a:solidFill>
                <a:latin typeface="华文楷体" pitchFamily="2" charset="-122"/>
                <a:ea typeface="华文楷体" pitchFamily="2" charset="-122"/>
              </a:rPr>
              <a:t>排序</a:t>
            </a:r>
            <a:r>
              <a:rPr lang="zh-CN" altLang="en-US" sz="3200" dirty="0" smtClean="0">
                <a:latin typeface="华文楷体" pitchFamily="2" charset="-122"/>
                <a:ea typeface="华文楷体" pitchFamily="2" charset="-122"/>
              </a:rPr>
              <a:t>。</a:t>
            </a:r>
            <a:endParaRPr lang="zh-CN" altLang="en-US" sz="3200" dirty="0">
              <a:latin typeface="华文楷体" pitchFamily="2" charset="-122"/>
              <a:ea typeface="华文楷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ppt_x-#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anim calcmode="lin" valueType="num">
                                      <p:cBhvr>
                                        <p:cTn id="9" dur="500" fill="hold"/>
                                        <p:tgtEl>
                                          <p:spTgt spid="9"/>
                                        </p:tgtEl>
                                        <p:attrNameLst>
                                          <p:attrName>ppt_w</p:attrName>
                                        </p:attrNameLst>
                                      </p:cBhvr>
                                      <p:tavLst>
                                        <p:tav tm="0">
                                          <p:val>
                                            <p:fltVal val="0"/>
                                          </p:val>
                                        </p:tav>
                                        <p:tav tm="100000">
                                          <p:val>
                                            <p:strVal val="#ppt_w"/>
                                          </p:val>
                                        </p:tav>
                                      </p:tavLst>
                                    </p:anim>
                                    <p:anim calcmode="lin" valueType="num">
                                      <p:cBhvr>
                                        <p:cTn id="10"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ppt_x</p:attrName>
                                        </p:attrNameLst>
                                      </p:cBhvr>
                                      <p:tavLst>
                                        <p:tav tm="0">
                                          <p:val>
                                            <p:strVal val="#ppt_x-#ppt_w/2"/>
                                          </p:val>
                                        </p:tav>
                                        <p:tav tm="100000">
                                          <p:val>
                                            <p:strVal val="#ppt_x"/>
                                          </p:val>
                                        </p:tav>
                                      </p:tavLst>
                                    </p:anim>
                                    <p:anim calcmode="lin" valueType="num">
                                      <p:cBhvr>
                                        <p:cTn id="16" dur="500" fill="hold"/>
                                        <p:tgtEl>
                                          <p:spTgt spid="8"/>
                                        </p:tgtEl>
                                        <p:attrNameLst>
                                          <p:attrName>ppt_y</p:attrName>
                                        </p:attrNameLst>
                                      </p:cBhvr>
                                      <p:tavLst>
                                        <p:tav tm="0">
                                          <p:val>
                                            <p:strVal val="#ppt_y"/>
                                          </p:val>
                                        </p:tav>
                                        <p:tav tm="100000">
                                          <p:val>
                                            <p:strVal val="#ppt_y"/>
                                          </p:val>
                                        </p:tav>
                                      </p:tavLst>
                                    </p:anim>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9"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strips(upLeft)">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9" grpId="0" autoUpdateAnimBg="0"/>
      <p:bldP spid="10" grpId="0"/>
      <p:bldP spid="11"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 Box 2"/>
          <p:cNvSpPr txBox="1">
            <a:spLocks noChangeArrowheads="1"/>
          </p:cNvSpPr>
          <p:nvPr/>
        </p:nvSpPr>
        <p:spPr bwMode="auto">
          <a:xfrm>
            <a:off x="0" y="0"/>
            <a:ext cx="9144000" cy="1400383"/>
          </a:xfrm>
          <a:prstGeom prst="rect">
            <a:avLst/>
          </a:prstGeom>
          <a:noFill/>
          <a:ln w="9525">
            <a:noFill/>
            <a:miter lim="800000"/>
            <a:headEnd/>
            <a:tailEnd/>
          </a:ln>
          <a:effectLst/>
        </p:spPr>
        <p:txBody>
          <a:bodyPr wrap="square">
            <a:spAutoFit/>
          </a:bodyPr>
          <a:lstStyle/>
          <a:p>
            <a:pPr marL="1347788" indent="-1347788" algn="l">
              <a:lnSpc>
                <a:spcPct val="125000"/>
              </a:lnSpc>
            </a:pPr>
            <a:r>
              <a:rPr lang="zh-CN" altLang="en-US" sz="3600" b="1" dirty="0" smtClean="0">
                <a:solidFill>
                  <a:srgbClr val="990033"/>
                </a:solidFill>
                <a:latin typeface="华文楷体" pitchFamily="2" charset="-122"/>
                <a:ea typeface="华文楷体" pitchFamily="2" charset="-122"/>
              </a:rPr>
              <a:t>例如</a:t>
            </a:r>
            <a:r>
              <a:rPr lang="en-US" altLang="zh-CN" sz="3600" b="1" dirty="0" smtClean="0">
                <a:solidFill>
                  <a:srgbClr val="990033"/>
                </a:solidFill>
                <a:latin typeface="华文楷体" pitchFamily="2" charset="-122"/>
                <a:ea typeface="华文楷体" pitchFamily="2" charset="-122"/>
              </a:rPr>
              <a:t>:   </a:t>
            </a:r>
            <a:r>
              <a:rPr lang="zh-CN" altLang="en-US" sz="3200" b="1" dirty="0" smtClean="0">
                <a:solidFill>
                  <a:srgbClr val="000000"/>
                </a:solidFill>
                <a:latin typeface="华文楷体" pitchFamily="2" charset="-122"/>
                <a:ea typeface="华文楷体" pitchFamily="2" charset="-122"/>
              </a:rPr>
              <a:t>学生</a:t>
            </a:r>
            <a:r>
              <a:rPr lang="zh-CN" altLang="en-US" sz="3200" b="1" dirty="0">
                <a:solidFill>
                  <a:srgbClr val="000000"/>
                </a:solidFill>
                <a:latin typeface="华文楷体" pitchFamily="2" charset="-122"/>
                <a:ea typeface="华文楷体" pitchFamily="2" charset="-122"/>
              </a:rPr>
              <a:t>记录含三个</a:t>
            </a:r>
            <a:r>
              <a:rPr lang="zh-CN" altLang="en-US" sz="3200" b="1" dirty="0" smtClean="0">
                <a:solidFill>
                  <a:srgbClr val="000000"/>
                </a:solidFill>
                <a:latin typeface="华文楷体" pitchFamily="2" charset="-122"/>
                <a:ea typeface="华文楷体" pitchFamily="2" charset="-122"/>
              </a:rPr>
              <a:t>关键字：</a:t>
            </a:r>
            <a:r>
              <a:rPr lang="zh-CN" altLang="en-US" sz="3200" b="1" dirty="0" smtClean="0">
                <a:solidFill>
                  <a:srgbClr val="0000FF"/>
                </a:solidFill>
                <a:latin typeface="华文楷体" pitchFamily="2" charset="-122"/>
                <a:ea typeface="华文楷体" pitchFamily="2" charset="-122"/>
              </a:rPr>
              <a:t>系</a:t>
            </a:r>
            <a:r>
              <a:rPr lang="zh-CN" altLang="en-US" sz="3200" b="1" dirty="0">
                <a:solidFill>
                  <a:srgbClr val="0000FF"/>
                </a:solidFill>
                <a:latin typeface="华文楷体" pitchFamily="2" charset="-122"/>
                <a:ea typeface="华文楷体" pitchFamily="2" charset="-122"/>
              </a:rPr>
              <a:t>别</a:t>
            </a:r>
            <a:r>
              <a:rPr lang="zh-CN" altLang="en-US" sz="3200" dirty="0">
                <a:solidFill>
                  <a:srgbClr val="008784"/>
                </a:solidFill>
                <a:latin typeface="华文楷体" pitchFamily="2" charset="-122"/>
                <a:ea typeface="华文楷体" pitchFamily="2" charset="-122"/>
              </a:rPr>
              <a:t>、</a:t>
            </a:r>
            <a:r>
              <a:rPr lang="zh-CN" altLang="en-US" sz="3200" b="1" dirty="0">
                <a:solidFill>
                  <a:srgbClr val="FF0000"/>
                </a:solidFill>
                <a:latin typeface="华文楷体" pitchFamily="2" charset="-122"/>
                <a:ea typeface="华文楷体" pitchFamily="2" charset="-122"/>
              </a:rPr>
              <a:t>班号</a:t>
            </a:r>
            <a:r>
              <a:rPr lang="zh-CN" altLang="en-US" sz="3200" dirty="0">
                <a:solidFill>
                  <a:srgbClr val="008784"/>
                </a:solidFill>
                <a:latin typeface="华文楷体" pitchFamily="2" charset="-122"/>
                <a:ea typeface="华文楷体" pitchFamily="2" charset="-122"/>
              </a:rPr>
              <a:t>和</a:t>
            </a:r>
            <a:r>
              <a:rPr lang="zh-CN" altLang="en-US" sz="3200" b="1" dirty="0">
                <a:solidFill>
                  <a:srgbClr val="990000"/>
                </a:solidFill>
                <a:latin typeface="华文楷体" pitchFamily="2" charset="-122"/>
                <a:ea typeface="华文楷体" pitchFamily="2" charset="-122"/>
              </a:rPr>
              <a:t>班内的序列号</a:t>
            </a:r>
            <a:r>
              <a:rPr lang="zh-CN" altLang="en-US" sz="3200" b="1" dirty="0">
                <a:solidFill>
                  <a:srgbClr val="000000"/>
                </a:solidFill>
                <a:latin typeface="华文楷体" pitchFamily="2" charset="-122"/>
                <a:ea typeface="华文楷体" pitchFamily="2" charset="-122"/>
              </a:rPr>
              <a:t>，其中以系别为最主位关键字</a:t>
            </a:r>
            <a:r>
              <a:rPr lang="zh-CN" altLang="en-US" sz="3200" b="1" dirty="0">
                <a:solidFill>
                  <a:srgbClr val="008784"/>
                </a:solidFill>
                <a:latin typeface="华文楷体" pitchFamily="2" charset="-122"/>
                <a:ea typeface="华文楷体" pitchFamily="2" charset="-122"/>
              </a:rPr>
              <a:t>。</a:t>
            </a:r>
          </a:p>
        </p:txBody>
      </p:sp>
      <p:sp>
        <p:nvSpPr>
          <p:cNvPr id="8" name="Rectangle 3"/>
          <p:cNvSpPr>
            <a:spLocks noChangeArrowheads="1"/>
          </p:cNvSpPr>
          <p:nvPr/>
        </p:nvSpPr>
        <p:spPr bwMode="auto">
          <a:xfrm>
            <a:off x="457200" y="2600908"/>
            <a:ext cx="8382000" cy="2743200"/>
          </a:xfrm>
          <a:prstGeom prst="rect">
            <a:avLst/>
          </a:prstGeom>
          <a:noFill/>
          <a:ln w="9525">
            <a:solidFill>
              <a:srgbClr val="009999"/>
            </a:solidFill>
            <a:miter lim="800000"/>
            <a:headEnd/>
            <a:tailEnd/>
          </a:ln>
          <a:effectLst/>
        </p:spPr>
        <p:txBody>
          <a:bodyPr wrap="none" anchor="ctr"/>
          <a:lstStyle/>
          <a:p>
            <a:endParaRPr lang="zh-CN" altLang="zh-CN"/>
          </a:p>
        </p:txBody>
      </p:sp>
      <p:sp>
        <p:nvSpPr>
          <p:cNvPr id="9" name="Line 4"/>
          <p:cNvSpPr>
            <a:spLocks noChangeShapeType="1"/>
          </p:cNvSpPr>
          <p:nvPr/>
        </p:nvSpPr>
        <p:spPr bwMode="auto">
          <a:xfrm>
            <a:off x="457200" y="3286708"/>
            <a:ext cx="8382000" cy="0"/>
          </a:xfrm>
          <a:prstGeom prst="line">
            <a:avLst/>
          </a:prstGeom>
          <a:noFill/>
          <a:ln w="9525">
            <a:solidFill>
              <a:srgbClr val="009999"/>
            </a:solidFill>
            <a:round/>
            <a:headEnd/>
            <a:tailEnd/>
          </a:ln>
          <a:effectLst/>
        </p:spPr>
        <p:txBody>
          <a:bodyPr wrap="none" anchor="ctr"/>
          <a:lstStyle/>
          <a:p>
            <a:endParaRPr lang="zh-CN" altLang="en-US"/>
          </a:p>
        </p:txBody>
      </p:sp>
      <p:sp>
        <p:nvSpPr>
          <p:cNvPr id="10" name="Line 5"/>
          <p:cNvSpPr>
            <a:spLocks noChangeShapeType="1"/>
          </p:cNvSpPr>
          <p:nvPr/>
        </p:nvSpPr>
        <p:spPr bwMode="auto">
          <a:xfrm>
            <a:off x="457200" y="3972508"/>
            <a:ext cx="8382000" cy="0"/>
          </a:xfrm>
          <a:prstGeom prst="line">
            <a:avLst/>
          </a:prstGeom>
          <a:noFill/>
          <a:ln w="9525">
            <a:solidFill>
              <a:srgbClr val="009999"/>
            </a:solidFill>
            <a:round/>
            <a:headEnd/>
            <a:tailEnd/>
          </a:ln>
          <a:effectLst/>
        </p:spPr>
        <p:txBody>
          <a:bodyPr wrap="none" anchor="ctr"/>
          <a:lstStyle/>
          <a:p>
            <a:endParaRPr lang="zh-CN" altLang="en-US"/>
          </a:p>
        </p:txBody>
      </p:sp>
      <p:sp>
        <p:nvSpPr>
          <p:cNvPr id="11" name="Line 6"/>
          <p:cNvSpPr>
            <a:spLocks noChangeShapeType="1"/>
          </p:cNvSpPr>
          <p:nvPr/>
        </p:nvSpPr>
        <p:spPr bwMode="auto">
          <a:xfrm>
            <a:off x="457200" y="4658308"/>
            <a:ext cx="8382000" cy="0"/>
          </a:xfrm>
          <a:prstGeom prst="line">
            <a:avLst/>
          </a:prstGeom>
          <a:noFill/>
          <a:ln w="9525">
            <a:solidFill>
              <a:srgbClr val="009999"/>
            </a:solidFill>
            <a:round/>
            <a:headEnd/>
            <a:tailEnd/>
          </a:ln>
          <a:effectLst/>
        </p:spPr>
        <p:txBody>
          <a:bodyPr wrap="none" anchor="ctr"/>
          <a:lstStyle/>
          <a:p>
            <a:endParaRPr lang="zh-CN" altLang="en-US"/>
          </a:p>
        </p:txBody>
      </p:sp>
      <p:sp>
        <p:nvSpPr>
          <p:cNvPr id="12" name="Line 8"/>
          <p:cNvSpPr>
            <a:spLocks noChangeShapeType="1"/>
          </p:cNvSpPr>
          <p:nvPr/>
        </p:nvSpPr>
        <p:spPr bwMode="auto">
          <a:xfrm>
            <a:off x="4800600" y="2600908"/>
            <a:ext cx="0" cy="2743200"/>
          </a:xfrm>
          <a:prstGeom prst="line">
            <a:avLst/>
          </a:prstGeom>
          <a:noFill/>
          <a:ln w="9525">
            <a:solidFill>
              <a:srgbClr val="009999"/>
            </a:solidFill>
            <a:round/>
            <a:headEnd/>
            <a:tailEnd/>
          </a:ln>
          <a:effectLst/>
        </p:spPr>
        <p:txBody>
          <a:bodyPr wrap="none" anchor="ctr"/>
          <a:lstStyle/>
          <a:p>
            <a:endParaRPr lang="zh-CN" altLang="en-US"/>
          </a:p>
        </p:txBody>
      </p:sp>
      <p:sp>
        <p:nvSpPr>
          <p:cNvPr id="13" name="Line 9"/>
          <p:cNvSpPr>
            <a:spLocks noChangeShapeType="1"/>
          </p:cNvSpPr>
          <p:nvPr/>
        </p:nvSpPr>
        <p:spPr bwMode="auto">
          <a:xfrm>
            <a:off x="6172200" y="2600908"/>
            <a:ext cx="0" cy="2743200"/>
          </a:xfrm>
          <a:prstGeom prst="line">
            <a:avLst/>
          </a:prstGeom>
          <a:noFill/>
          <a:ln w="9525">
            <a:solidFill>
              <a:srgbClr val="009999"/>
            </a:solidFill>
            <a:round/>
            <a:headEnd/>
            <a:tailEnd/>
          </a:ln>
          <a:effectLst/>
        </p:spPr>
        <p:txBody>
          <a:bodyPr wrap="none" anchor="ctr"/>
          <a:lstStyle/>
          <a:p>
            <a:endParaRPr lang="zh-CN" altLang="en-US"/>
          </a:p>
        </p:txBody>
      </p:sp>
      <p:sp>
        <p:nvSpPr>
          <p:cNvPr id="14" name="Line 10"/>
          <p:cNvSpPr>
            <a:spLocks noChangeShapeType="1"/>
          </p:cNvSpPr>
          <p:nvPr/>
        </p:nvSpPr>
        <p:spPr bwMode="auto">
          <a:xfrm>
            <a:off x="7543800" y="2600908"/>
            <a:ext cx="0" cy="2743200"/>
          </a:xfrm>
          <a:prstGeom prst="line">
            <a:avLst/>
          </a:prstGeom>
          <a:noFill/>
          <a:ln w="9525">
            <a:solidFill>
              <a:srgbClr val="009999"/>
            </a:solidFill>
            <a:round/>
            <a:headEnd/>
            <a:tailEnd/>
          </a:ln>
          <a:effectLst/>
        </p:spPr>
        <p:txBody>
          <a:bodyPr wrap="none" anchor="ctr"/>
          <a:lstStyle/>
          <a:p>
            <a:endParaRPr lang="zh-CN" altLang="en-US"/>
          </a:p>
        </p:txBody>
      </p:sp>
      <p:sp>
        <p:nvSpPr>
          <p:cNvPr id="15" name="Line 11"/>
          <p:cNvSpPr>
            <a:spLocks noChangeShapeType="1"/>
          </p:cNvSpPr>
          <p:nvPr/>
        </p:nvSpPr>
        <p:spPr bwMode="auto">
          <a:xfrm>
            <a:off x="3505200" y="2600908"/>
            <a:ext cx="0" cy="2743200"/>
          </a:xfrm>
          <a:prstGeom prst="line">
            <a:avLst/>
          </a:prstGeom>
          <a:noFill/>
          <a:ln w="9525">
            <a:solidFill>
              <a:srgbClr val="009999"/>
            </a:solidFill>
            <a:round/>
            <a:headEnd/>
            <a:tailEnd/>
          </a:ln>
          <a:effectLst/>
        </p:spPr>
        <p:txBody>
          <a:bodyPr wrap="none" anchor="ctr"/>
          <a:lstStyle/>
          <a:p>
            <a:endParaRPr lang="zh-CN" altLang="en-US"/>
          </a:p>
        </p:txBody>
      </p:sp>
      <p:sp>
        <p:nvSpPr>
          <p:cNvPr id="16" name="Line 12"/>
          <p:cNvSpPr>
            <a:spLocks noChangeShapeType="1"/>
          </p:cNvSpPr>
          <p:nvPr/>
        </p:nvSpPr>
        <p:spPr bwMode="auto">
          <a:xfrm>
            <a:off x="2286000" y="2600908"/>
            <a:ext cx="0" cy="2743200"/>
          </a:xfrm>
          <a:prstGeom prst="line">
            <a:avLst/>
          </a:prstGeom>
          <a:noFill/>
          <a:ln w="9525">
            <a:solidFill>
              <a:srgbClr val="009999"/>
            </a:solidFill>
            <a:round/>
            <a:headEnd/>
            <a:tailEnd/>
          </a:ln>
          <a:effectLst/>
        </p:spPr>
        <p:txBody>
          <a:bodyPr wrap="none" anchor="ctr"/>
          <a:lstStyle/>
          <a:p>
            <a:endParaRPr lang="zh-CN" altLang="en-US"/>
          </a:p>
        </p:txBody>
      </p:sp>
      <p:sp>
        <p:nvSpPr>
          <p:cNvPr id="17" name="Text Box 13"/>
          <p:cNvSpPr txBox="1">
            <a:spLocks noChangeArrowheads="1"/>
          </p:cNvSpPr>
          <p:nvPr/>
        </p:nvSpPr>
        <p:spPr bwMode="auto">
          <a:xfrm>
            <a:off x="381000" y="2677108"/>
            <a:ext cx="1723549" cy="584775"/>
          </a:xfrm>
          <a:prstGeom prst="rect">
            <a:avLst/>
          </a:prstGeom>
          <a:noFill/>
          <a:ln w="9525">
            <a:noFill/>
            <a:miter lim="800000"/>
            <a:headEnd/>
            <a:tailEnd/>
          </a:ln>
          <a:effectLst/>
        </p:spPr>
        <p:txBody>
          <a:bodyPr wrap="none">
            <a:spAutoFit/>
          </a:bodyPr>
          <a:lstStyle/>
          <a:p>
            <a:pPr algn="l"/>
            <a:r>
              <a:rPr lang="en-US" altLang="zh-CN" sz="3200" dirty="0">
                <a:ea typeface="楷体_GB2312" pitchFamily="49" charset="-122"/>
              </a:rPr>
              <a:t> </a:t>
            </a:r>
            <a:r>
              <a:rPr lang="zh-CN" altLang="en-US" sz="2800" b="1" dirty="0">
                <a:solidFill>
                  <a:schemeClr val="accent2"/>
                </a:solidFill>
                <a:latin typeface="华文楷体" pitchFamily="2" charset="-122"/>
                <a:ea typeface="华文楷体" pitchFamily="2" charset="-122"/>
              </a:rPr>
              <a:t>无序序列</a:t>
            </a:r>
            <a:endParaRPr lang="zh-CN" altLang="en-US" sz="2800" dirty="0">
              <a:latin typeface="华文楷体" pitchFamily="2" charset="-122"/>
              <a:ea typeface="华文楷体" pitchFamily="2" charset="-122"/>
            </a:endParaRPr>
          </a:p>
        </p:txBody>
      </p:sp>
      <p:sp>
        <p:nvSpPr>
          <p:cNvPr id="18" name="Text Box 15"/>
          <p:cNvSpPr txBox="1">
            <a:spLocks noChangeArrowheads="1"/>
          </p:cNvSpPr>
          <p:nvPr/>
        </p:nvSpPr>
        <p:spPr bwMode="auto">
          <a:xfrm>
            <a:off x="457200" y="3362908"/>
            <a:ext cx="1640193" cy="523220"/>
          </a:xfrm>
          <a:prstGeom prst="rect">
            <a:avLst/>
          </a:prstGeom>
          <a:noFill/>
          <a:ln w="9525">
            <a:noFill/>
            <a:miter lim="800000"/>
            <a:headEnd/>
            <a:tailEnd/>
          </a:ln>
          <a:effectLst/>
        </p:spPr>
        <p:txBody>
          <a:bodyPr wrap="none">
            <a:spAutoFit/>
          </a:bodyPr>
          <a:lstStyle/>
          <a:p>
            <a:pPr algn="l"/>
            <a:r>
              <a:rPr lang="zh-CN" altLang="en-US" sz="2800" b="1" dirty="0">
                <a:solidFill>
                  <a:schemeClr val="accent2"/>
                </a:solidFill>
                <a:latin typeface="华文楷体" pitchFamily="2" charset="-122"/>
                <a:ea typeface="华文楷体" pitchFamily="2" charset="-122"/>
              </a:rPr>
              <a:t>对</a:t>
            </a:r>
            <a:r>
              <a:rPr lang="en-US" altLang="zh-CN" sz="2800" b="1" dirty="0">
                <a:solidFill>
                  <a:schemeClr val="accent2"/>
                </a:solidFill>
                <a:latin typeface="华文楷体" pitchFamily="2" charset="-122"/>
                <a:ea typeface="华文楷体" pitchFamily="2" charset="-122"/>
              </a:rPr>
              <a:t>K</a:t>
            </a:r>
            <a:r>
              <a:rPr lang="en-US" altLang="zh-CN" sz="2800" b="1" baseline="30000" dirty="0">
                <a:solidFill>
                  <a:schemeClr val="accent2"/>
                </a:solidFill>
                <a:latin typeface="华文楷体" pitchFamily="2" charset="-122"/>
                <a:ea typeface="华文楷体" pitchFamily="2" charset="-122"/>
              </a:rPr>
              <a:t>2</a:t>
            </a:r>
            <a:r>
              <a:rPr lang="zh-CN" altLang="en-US" sz="2800" b="1" dirty="0">
                <a:solidFill>
                  <a:schemeClr val="accent2"/>
                </a:solidFill>
                <a:latin typeface="华文楷体" pitchFamily="2" charset="-122"/>
                <a:ea typeface="华文楷体" pitchFamily="2" charset="-122"/>
              </a:rPr>
              <a:t>排序</a:t>
            </a:r>
            <a:endParaRPr lang="zh-CN" altLang="en-US" sz="2800" dirty="0">
              <a:latin typeface="华文楷体" pitchFamily="2" charset="-122"/>
              <a:ea typeface="华文楷体" pitchFamily="2" charset="-122"/>
            </a:endParaRPr>
          </a:p>
        </p:txBody>
      </p:sp>
      <p:sp>
        <p:nvSpPr>
          <p:cNvPr id="19" name="Text Box 16"/>
          <p:cNvSpPr txBox="1">
            <a:spLocks noChangeArrowheads="1"/>
          </p:cNvSpPr>
          <p:nvPr/>
        </p:nvSpPr>
        <p:spPr bwMode="auto">
          <a:xfrm>
            <a:off x="457200" y="3972508"/>
            <a:ext cx="1640193" cy="523220"/>
          </a:xfrm>
          <a:prstGeom prst="rect">
            <a:avLst/>
          </a:prstGeom>
          <a:noFill/>
          <a:ln w="9525">
            <a:noFill/>
            <a:miter lim="800000"/>
            <a:headEnd/>
            <a:tailEnd/>
          </a:ln>
          <a:effectLst/>
        </p:spPr>
        <p:txBody>
          <a:bodyPr wrap="none">
            <a:spAutoFit/>
          </a:bodyPr>
          <a:lstStyle/>
          <a:p>
            <a:pPr algn="l"/>
            <a:r>
              <a:rPr lang="zh-CN" altLang="en-US" sz="2800" b="1" dirty="0">
                <a:solidFill>
                  <a:schemeClr val="accent2"/>
                </a:solidFill>
                <a:latin typeface="华文楷体" pitchFamily="2" charset="-122"/>
                <a:ea typeface="华文楷体" pitchFamily="2" charset="-122"/>
              </a:rPr>
              <a:t>对</a:t>
            </a:r>
            <a:r>
              <a:rPr lang="en-US" altLang="zh-CN" sz="2800" b="1" dirty="0">
                <a:solidFill>
                  <a:schemeClr val="accent2"/>
                </a:solidFill>
                <a:latin typeface="华文楷体" pitchFamily="2" charset="-122"/>
                <a:ea typeface="华文楷体" pitchFamily="2" charset="-122"/>
              </a:rPr>
              <a:t>K</a:t>
            </a:r>
            <a:r>
              <a:rPr lang="en-US" altLang="zh-CN" sz="2800" b="1" baseline="30000" dirty="0">
                <a:solidFill>
                  <a:schemeClr val="accent2"/>
                </a:solidFill>
                <a:latin typeface="华文楷体" pitchFamily="2" charset="-122"/>
                <a:ea typeface="华文楷体" pitchFamily="2" charset="-122"/>
              </a:rPr>
              <a:t>1</a:t>
            </a:r>
            <a:r>
              <a:rPr lang="zh-CN" altLang="en-US" sz="2800" b="1" dirty="0">
                <a:solidFill>
                  <a:schemeClr val="accent2"/>
                </a:solidFill>
                <a:latin typeface="华文楷体" pitchFamily="2" charset="-122"/>
                <a:ea typeface="华文楷体" pitchFamily="2" charset="-122"/>
              </a:rPr>
              <a:t>排序</a:t>
            </a:r>
            <a:endParaRPr lang="zh-CN" altLang="en-US" sz="2800" dirty="0">
              <a:latin typeface="华文楷体" pitchFamily="2" charset="-122"/>
              <a:ea typeface="华文楷体" pitchFamily="2" charset="-122"/>
            </a:endParaRPr>
          </a:p>
        </p:txBody>
      </p:sp>
      <p:sp>
        <p:nvSpPr>
          <p:cNvPr id="20" name="Text Box 17"/>
          <p:cNvSpPr txBox="1">
            <a:spLocks noChangeArrowheads="1"/>
          </p:cNvSpPr>
          <p:nvPr/>
        </p:nvSpPr>
        <p:spPr bwMode="auto">
          <a:xfrm>
            <a:off x="457200" y="4734508"/>
            <a:ext cx="1640193" cy="523220"/>
          </a:xfrm>
          <a:prstGeom prst="rect">
            <a:avLst/>
          </a:prstGeom>
          <a:noFill/>
          <a:ln w="9525">
            <a:noFill/>
            <a:miter lim="800000"/>
            <a:headEnd/>
            <a:tailEnd/>
          </a:ln>
          <a:effectLst/>
        </p:spPr>
        <p:txBody>
          <a:bodyPr wrap="none">
            <a:spAutoFit/>
          </a:bodyPr>
          <a:lstStyle/>
          <a:p>
            <a:pPr algn="l"/>
            <a:r>
              <a:rPr lang="zh-CN" altLang="en-US" sz="2800" b="1" dirty="0">
                <a:solidFill>
                  <a:schemeClr val="accent2"/>
                </a:solidFill>
                <a:latin typeface="华文楷体" pitchFamily="2" charset="-122"/>
                <a:ea typeface="华文楷体" pitchFamily="2" charset="-122"/>
              </a:rPr>
              <a:t>对</a:t>
            </a:r>
            <a:r>
              <a:rPr lang="en-US" altLang="zh-CN" sz="2800" b="1" dirty="0">
                <a:solidFill>
                  <a:schemeClr val="accent2"/>
                </a:solidFill>
                <a:latin typeface="华文楷体" pitchFamily="2" charset="-122"/>
                <a:ea typeface="华文楷体" pitchFamily="2" charset="-122"/>
              </a:rPr>
              <a:t>K</a:t>
            </a:r>
            <a:r>
              <a:rPr lang="en-US" altLang="zh-CN" sz="2800" b="1" baseline="30000" dirty="0">
                <a:solidFill>
                  <a:schemeClr val="accent2"/>
                </a:solidFill>
                <a:latin typeface="华文楷体" pitchFamily="2" charset="-122"/>
                <a:ea typeface="华文楷体" pitchFamily="2" charset="-122"/>
              </a:rPr>
              <a:t>0</a:t>
            </a:r>
            <a:r>
              <a:rPr lang="zh-CN" altLang="en-US" sz="2800" b="1" dirty="0">
                <a:solidFill>
                  <a:schemeClr val="accent2"/>
                </a:solidFill>
                <a:latin typeface="华文楷体" pitchFamily="2" charset="-122"/>
                <a:ea typeface="华文楷体" pitchFamily="2" charset="-122"/>
              </a:rPr>
              <a:t>排序</a:t>
            </a:r>
            <a:endParaRPr lang="zh-CN" altLang="en-US" sz="2800" dirty="0">
              <a:latin typeface="华文楷体" pitchFamily="2" charset="-122"/>
              <a:ea typeface="华文楷体" pitchFamily="2" charset="-122"/>
            </a:endParaRPr>
          </a:p>
        </p:txBody>
      </p:sp>
      <p:sp>
        <p:nvSpPr>
          <p:cNvPr id="21" name="Text Box 18"/>
          <p:cNvSpPr txBox="1">
            <a:spLocks noChangeArrowheads="1"/>
          </p:cNvSpPr>
          <p:nvPr/>
        </p:nvSpPr>
        <p:spPr bwMode="auto">
          <a:xfrm>
            <a:off x="2286000" y="2677108"/>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3,2,30</a:t>
            </a:r>
            <a:endParaRPr lang="en-US" altLang="zh-CN" sz="3000">
              <a:ea typeface="楷体_GB2312" pitchFamily="49" charset="-122"/>
            </a:endParaRPr>
          </a:p>
        </p:txBody>
      </p:sp>
      <p:sp>
        <p:nvSpPr>
          <p:cNvPr id="22" name="Text Box 19"/>
          <p:cNvSpPr txBox="1">
            <a:spLocks noChangeArrowheads="1"/>
          </p:cNvSpPr>
          <p:nvPr/>
        </p:nvSpPr>
        <p:spPr bwMode="auto">
          <a:xfrm>
            <a:off x="3565525" y="2677108"/>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1,2,15</a:t>
            </a:r>
            <a:endParaRPr lang="en-US" altLang="zh-CN" sz="3000">
              <a:ea typeface="楷体_GB2312" pitchFamily="49" charset="-122"/>
            </a:endParaRPr>
          </a:p>
        </p:txBody>
      </p:sp>
      <p:sp>
        <p:nvSpPr>
          <p:cNvPr id="23" name="Text Box 20"/>
          <p:cNvSpPr txBox="1">
            <a:spLocks noChangeArrowheads="1"/>
          </p:cNvSpPr>
          <p:nvPr/>
        </p:nvSpPr>
        <p:spPr bwMode="auto">
          <a:xfrm>
            <a:off x="4860925" y="2677108"/>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3,1,20</a:t>
            </a:r>
            <a:endParaRPr lang="en-US" altLang="zh-CN" sz="3000">
              <a:ea typeface="楷体_GB2312" pitchFamily="49" charset="-122"/>
            </a:endParaRPr>
          </a:p>
        </p:txBody>
      </p:sp>
      <p:sp>
        <p:nvSpPr>
          <p:cNvPr id="24" name="Text Box 21"/>
          <p:cNvSpPr txBox="1">
            <a:spLocks noChangeArrowheads="1"/>
          </p:cNvSpPr>
          <p:nvPr/>
        </p:nvSpPr>
        <p:spPr bwMode="auto">
          <a:xfrm>
            <a:off x="6232525" y="2677108"/>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2,3,18</a:t>
            </a:r>
            <a:endParaRPr lang="en-US" altLang="zh-CN" sz="3000">
              <a:ea typeface="楷体_GB2312" pitchFamily="49" charset="-122"/>
            </a:endParaRPr>
          </a:p>
        </p:txBody>
      </p:sp>
      <p:sp>
        <p:nvSpPr>
          <p:cNvPr id="25" name="Text Box 22"/>
          <p:cNvSpPr txBox="1">
            <a:spLocks noChangeArrowheads="1"/>
          </p:cNvSpPr>
          <p:nvPr/>
        </p:nvSpPr>
        <p:spPr bwMode="auto">
          <a:xfrm>
            <a:off x="7620000" y="2677108"/>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2,1,20</a:t>
            </a:r>
            <a:endParaRPr lang="en-US" altLang="zh-CN" sz="3000">
              <a:ea typeface="楷体_GB2312" pitchFamily="49" charset="-122"/>
            </a:endParaRPr>
          </a:p>
        </p:txBody>
      </p:sp>
      <p:sp>
        <p:nvSpPr>
          <p:cNvPr id="26" name="Text Box 23"/>
          <p:cNvSpPr txBox="1">
            <a:spLocks noChangeArrowheads="1"/>
          </p:cNvSpPr>
          <p:nvPr/>
        </p:nvSpPr>
        <p:spPr bwMode="auto">
          <a:xfrm>
            <a:off x="2286000" y="3362908"/>
            <a:ext cx="1073150" cy="519113"/>
          </a:xfrm>
          <a:prstGeom prst="rect">
            <a:avLst/>
          </a:prstGeom>
          <a:noFill/>
          <a:ln w="9525">
            <a:noFill/>
            <a:miter lim="800000"/>
            <a:headEnd/>
            <a:tailEnd/>
          </a:ln>
          <a:effectLst/>
        </p:spPr>
        <p:txBody>
          <a:bodyPr wrap="none">
            <a:spAutoFit/>
          </a:bodyPr>
          <a:lstStyle/>
          <a:p>
            <a:pPr algn="l"/>
            <a:r>
              <a:rPr lang="en-US" altLang="zh-CN" sz="2800">
                <a:solidFill>
                  <a:srgbClr val="008784"/>
                </a:solidFill>
                <a:ea typeface="楷体_GB2312" pitchFamily="49" charset="-122"/>
              </a:rPr>
              <a:t>1,2,</a:t>
            </a:r>
            <a:r>
              <a:rPr lang="en-US" altLang="zh-CN" sz="2800" b="1">
                <a:solidFill>
                  <a:srgbClr val="800000"/>
                </a:solidFill>
                <a:ea typeface="楷体_GB2312" pitchFamily="49" charset="-122"/>
              </a:rPr>
              <a:t>15</a:t>
            </a:r>
          </a:p>
        </p:txBody>
      </p:sp>
      <p:sp>
        <p:nvSpPr>
          <p:cNvPr id="27" name="Text Box 24"/>
          <p:cNvSpPr txBox="1">
            <a:spLocks noChangeArrowheads="1"/>
          </p:cNvSpPr>
          <p:nvPr/>
        </p:nvSpPr>
        <p:spPr bwMode="auto">
          <a:xfrm>
            <a:off x="3581400" y="3347033"/>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2,3,</a:t>
            </a:r>
            <a:r>
              <a:rPr lang="en-US" altLang="zh-CN" sz="3000" b="1">
                <a:solidFill>
                  <a:srgbClr val="800000"/>
                </a:solidFill>
                <a:ea typeface="楷体_GB2312" pitchFamily="49" charset="-122"/>
              </a:rPr>
              <a:t>18</a:t>
            </a:r>
          </a:p>
        </p:txBody>
      </p:sp>
      <p:sp>
        <p:nvSpPr>
          <p:cNvPr id="28" name="Text Box 25"/>
          <p:cNvSpPr txBox="1">
            <a:spLocks noChangeArrowheads="1"/>
          </p:cNvSpPr>
          <p:nvPr/>
        </p:nvSpPr>
        <p:spPr bwMode="auto">
          <a:xfrm>
            <a:off x="4860925" y="3329571"/>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3,1,</a:t>
            </a:r>
            <a:r>
              <a:rPr lang="en-US" altLang="zh-CN" sz="3000" b="1">
                <a:solidFill>
                  <a:srgbClr val="800000"/>
                </a:solidFill>
                <a:ea typeface="楷体_GB2312" pitchFamily="49" charset="-122"/>
              </a:rPr>
              <a:t>20</a:t>
            </a:r>
          </a:p>
        </p:txBody>
      </p:sp>
      <p:sp>
        <p:nvSpPr>
          <p:cNvPr id="29" name="Text Box 26"/>
          <p:cNvSpPr txBox="1">
            <a:spLocks noChangeArrowheads="1"/>
          </p:cNvSpPr>
          <p:nvPr/>
        </p:nvSpPr>
        <p:spPr bwMode="auto">
          <a:xfrm>
            <a:off x="6232525" y="3347033"/>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2,1,</a:t>
            </a:r>
            <a:r>
              <a:rPr lang="en-US" altLang="zh-CN" sz="3000" b="1">
                <a:solidFill>
                  <a:srgbClr val="800000"/>
                </a:solidFill>
                <a:ea typeface="楷体_GB2312" pitchFamily="49" charset="-122"/>
              </a:rPr>
              <a:t>20</a:t>
            </a:r>
          </a:p>
        </p:txBody>
      </p:sp>
      <p:sp>
        <p:nvSpPr>
          <p:cNvPr id="30" name="Text Box 28"/>
          <p:cNvSpPr txBox="1">
            <a:spLocks noChangeArrowheads="1"/>
          </p:cNvSpPr>
          <p:nvPr/>
        </p:nvSpPr>
        <p:spPr bwMode="auto">
          <a:xfrm>
            <a:off x="7620000" y="3329571"/>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3,2,</a:t>
            </a:r>
            <a:r>
              <a:rPr lang="en-US" altLang="zh-CN" sz="3000" b="1">
                <a:solidFill>
                  <a:srgbClr val="800000"/>
                </a:solidFill>
                <a:ea typeface="楷体_GB2312" pitchFamily="49" charset="-122"/>
              </a:rPr>
              <a:t>30</a:t>
            </a:r>
          </a:p>
        </p:txBody>
      </p:sp>
      <p:sp>
        <p:nvSpPr>
          <p:cNvPr id="31" name="Text Box 29"/>
          <p:cNvSpPr txBox="1">
            <a:spLocks noChangeArrowheads="1"/>
          </p:cNvSpPr>
          <p:nvPr/>
        </p:nvSpPr>
        <p:spPr bwMode="auto">
          <a:xfrm>
            <a:off x="2286000" y="4048708"/>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3,</a:t>
            </a:r>
            <a:r>
              <a:rPr lang="en-US" altLang="zh-CN" sz="3000" b="1">
                <a:solidFill>
                  <a:srgbClr val="FF0000"/>
                </a:solidFill>
                <a:ea typeface="楷体_GB2312" pitchFamily="49" charset="-122"/>
              </a:rPr>
              <a:t>1</a:t>
            </a:r>
            <a:r>
              <a:rPr lang="en-US" altLang="zh-CN" sz="3000">
                <a:solidFill>
                  <a:srgbClr val="008784"/>
                </a:solidFill>
                <a:ea typeface="楷体_GB2312" pitchFamily="49" charset="-122"/>
              </a:rPr>
              <a:t>,20</a:t>
            </a:r>
            <a:endParaRPr lang="en-US" altLang="zh-CN" sz="3000">
              <a:ea typeface="楷体_GB2312" pitchFamily="49" charset="-122"/>
            </a:endParaRPr>
          </a:p>
        </p:txBody>
      </p:sp>
      <p:sp>
        <p:nvSpPr>
          <p:cNvPr id="32" name="Text Box 30"/>
          <p:cNvSpPr txBox="1">
            <a:spLocks noChangeArrowheads="1"/>
          </p:cNvSpPr>
          <p:nvPr/>
        </p:nvSpPr>
        <p:spPr bwMode="auto">
          <a:xfrm>
            <a:off x="3565525" y="4015371"/>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2,</a:t>
            </a:r>
            <a:r>
              <a:rPr lang="en-US" altLang="zh-CN" sz="3000" b="1">
                <a:solidFill>
                  <a:srgbClr val="FF0000"/>
                </a:solidFill>
                <a:ea typeface="楷体_GB2312" pitchFamily="49" charset="-122"/>
              </a:rPr>
              <a:t>1</a:t>
            </a:r>
            <a:r>
              <a:rPr lang="en-US" altLang="zh-CN" sz="3000">
                <a:solidFill>
                  <a:srgbClr val="008784"/>
                </a:solidFill>
                <a:ea typeface="楷体_GB2312" pitchFamily="49" charset="-122"/>
              </a:rPr>
              <a:t>,20</a:t>
            </a:r>
            <a:endParaRPr lang="en-US" altLang="zh-CN" sz="3000">
              <a:ea typeface="楷体_GB2312" pitchFamily="49" charset="-122"/>
            </a:endParaRPr>
          </a:p>
        </p:txBody>
      </p:sp>
      <p:sp>
        <p:nvSpPr>
          <p:cNvPr id="33" name="Text Box 31"/>
          <p:cNvSpPr txBox="1">
            <a:spLocks noChangeArrowheads="1"/>
          </p:cNvSpPr>
          <p:nvPr/>
        </p:nvSpPr>
        <p:spPr bwMode="auto">
          <a:xfrm>
            <a:off x="4860925" y="4015371"/>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1,</a:t>
            </a:r>
            <a:r>
              <a:rPr lang="en-US" altLang="zh-CN" sz="3000" b="1">
                <a:solidFill>
                  <a:srgbClr val="FF0000"/>
                </a:solidFill>
                <a:ea typeface="楷体_GB2312" pitchFamily="49" charset="-122"/>
              </a:rPr>
              <a:t>2</a:t>
            </a:r>
            <a:r>
              <a:rPr lang="en-US" altLang="zh-CN" sz="3000">
                <a:solidFill>
                  <a:srgbClr val="008784"/>
                </a:solidFill>
                <a:ea typeface="楷体_GB2312" pitchFamily="49" charset="-122"/>
              </a:rPr>
              <a:t>,15</a:t>
            </a:r>
            <a:endParaRPr lang="en-US" altLang="zh-CN" sz="3000">
              <a:ea typeface="楷体_GB2312" pitchFamily="49" charset="-122"/>
            </a:endParaRPr>
          </a:p>
        </p:txBody>
      </p:sp>
      <p:sp>
        <p:nvSpPr>
          <p:cNvPr id="34" name="Text Box 32"/>
          <p:cNvSpPr txBox="1">
            <a:spLocks noChangeArrowheads="1"/>
          </p:cNvSpPr>
          <p:nvPr/>
        </p:nvSpPr>
        <p:spPr bwMode="auto">
          <a:xfrm>
            <a:off x="6248400" y="4032833"/>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3,</a:t>
            </a:r>
            <a:r>
              <a:rPr lang="en-US" altLang="zh-CN" sz="3000" b="1">
                <a:solidFill>
                  <a:srgbClr val="FF0000"/>
                </a:solidFill>
                <a:ea typeface="楷体_GB2312" pitchFamily="49" charset="-122"/>
              </a:rPr>
              <a:t>2</a:t>
            </a:r>
            <a:r>
              <a:rPr lang="en-US" altLang="zh-CN" sz="3000">
                <a:solidFill>
                  <a:srgbClr val="008784"/>
                </a:solidFill>
                <a:ea typeface="楷体_GB2312" pitchFamily="49" charset="-122"/>
              </a:rPr>
              <a:t>,30</a:t>
            </a:r>
            <a:endParaRPr lang="en-US" altLang="zh-CN" sz="3000">
              <a:ea typeface="楷体_GB2312" pitchFamily="49" charset="-122"/>
            </a:endParaRPr>
          </a:p>
        </p:txBody>
      </p:sp>
      <p:sp>
        <p:nvSpPr>
          <p:cNvPr id="35" name="Text Box 33"/>
          <p:cNvSpPr txBox="1">
            <a:spLocks noChangeArrowheads="1"/>
          </p:cNvSpPr>
          <p:nvPr/>
        </p:nvSpPr>
        <p:spPr bwMode="auto">
          <a:xfrm>
            <a:off x="7604125" y="4015371"/>
            <a:ext cx="1136650" cy="549275"/>
          </a:xfrm>
          <a:prstGeom prst="rect">
            <a:avLst/>
          </a:prstGeom>
          <a:noFill/>
          <a:ln w="9525">
            <a:noFill/>
            <a:miter lim="800000"/>
            <a:headEnd/>
            <a:tailEnd/>
          </a:ln>
          <a:effectLst/>
        </p:spPr>
        <p:txBody>
          <a:bodyPr wrap="none">
            <a:spAutoFit/>
          </a:bodyPr>
          <a:lstStyle/>
          <a:p>
            <a:pPr algn="l"/>
            <a:r>
              <a:rPr lang="en-US" altLang="zh-CN" sz="3000">
                <a:solidFill>
                  <a:srgbClr val="008784"/>
                </a:solidFill>
                <a:ea typeface="楷体_GB2312" pitchFamily="49" charset="-122"/>
              </a:rPr>
              <a:t>2,</a:t>
            </a:r>
            <a:r>
              <a:rPr lang="en-US" altLang="zh-CN" sz="3000" b="1">
                <a:solidFill>
                  <a:srgbClr val="FF0000"/>
                </a:solidFill>
                <a:ea typeface="楷体_GB2312" pitchFamily="49" charset="-122"/>
              </a:rPr>
              <a:t>3</a:t>
            </a:r>
            <a:r>
              <a:rPr lang="en-US" altLang="zh-CN" sz="3000">
                <a:solidFill>
                  <a:srgbClr val="008784"/>
                </a:solidFill>
                <a:ea typeface="楷体_GB2312" pitchFamily="49" charset="-122"/>
              </a:rPr>
              <a:t>,18</a:t>
            </a:r>
            <a:endParaRPr lang="en-US" altLang="zh-CN" sz="3000">
              <a:ea typeface="楷体_GB2312" pitchFamily="49" charset="-122"/>
            </a:endParaRPr>
          </a:p>
        </p:txBody>
      </p:sp>
      <p:sp>
        <p:nvSpPr>
          <p:cNvPr id="36" name="Text Box 34"/>
          <p:cNvSpPr txBox="1">
            <a:spLocks noChangeArrowheads="1"/>
          </p:cNvSpPr>
          <p:nvPr/>
        </p:nvSpPr>
        <p:spPr bwMode="auto">
          <a:xfrm>
            <a:off x="2216150" y="4734508"/>
            <a:ext cx="1231900" cy="549275"/>
          </a:xfrm>
          <a:prstGeom prst="rect">
            <a:avLst/>
          </a:prstGeom>
          <a:noFill/>
          <a:ln w="9525">
            <a:noFill/>
            <a:miter lim="800000"/>
            <a:headEnd/>
            <a:tailEnd/>
          </a:ln>
          <a:effectLst/>
        </p:spPr>
        <p:txBody>
          <a:bodyPr wrap="none">
            <a:spAutoFit/>
          </a:bodyPr>
          <a:lstStyle/>
          <a:p>
            <a:pPr algn="l"/>
            <a:r>
              <a:rPr lang="en-US" altLang="zh-CN" sz="3000" b="1">
                <a:solidFill>
                  <a:srgbClr val="000080"/>
                </a:solidFill>
                <a:ea typeface="楷体_GB2312" pitchFamily="49" charset="-122"/>
              </a:rPr>
              <a:t> </a:t>
            </a:r>
            <a:r>
              <a:rPr lang="en-US" altLang="zh-CN" sz="3000" b="1">
                <a:solidFill>
                  <a:srgbClr val="0000FF"/>
                </a:solidFill>
                <a:ea typeface="楷体_GB2312" pitchFamily="49" charset="-122"/>
              </a:rPr>
              <a:t>1</a:t>
            </a:r>
            <a:r>
              <a:rPr lang="en-US" altLang="zh-CN" sz="3000">
                <a:solidFill>
                  <a:srgbClr val="008784"/>
                </a:solidFill>
                <a:ea typeface="楷体_GB2312" pitchFamily="49" charset="-122"/>
              </a:rPr>
              <a:t>,2,15</a:t>
            </a:r>
            <a:endParaRPr lang="en-US" altLang="zh-CN" sz="3000">
              <a:ea typeface="楷体_GB2312" pitchFamily="49" charset="-122"/>
            </a:endParaRPr>
          </a:p>
        </p:txBody>
      </p:sp>
      <p:sp>
        <p:nvSpPr>
          <p:cNvPr id="37" name="Text Box 38"/>
          <p:cNvSpPr txBox="1">
            <a:spLocks noChangeArrowheads="1"/>
          </p:cNvSpPr>
          <p:nvPr/>
        </p:nvSpPr>
        <p:spPr bwMode="auto">
          <a:xfrm>
            <a:off x="3581400" y="4734508"/>
            <a:ext cx="1136650" cy="549275"/>
          </a:xfrm>
          <a:prstGeom prst="rect">
            <a:avLst/>
          </a:prstGeom>
          <a:noFill/>
          <a:ln w="9525">
            <a:noFill/>
            <a:miter lim="800000"/>
            <a:headEnd/>
            <a:tailEnd/>
          </a:ln>
          <a:effectLst/>
        </p:spPr>
        <p:txBody>
          <a:bodyPr wrap="none">
            <a:spAutoFit/>
          </a:bodyPr>
          <a:lstStyle/>
          <a:p>
            <a:pPr algn="l"/>
            <a:r>
              <a:rPr lang="en-US" altLang="zh-CN" sz="3000" b="1">
                <a:solidFill>
                  <a:srgbClr val="0000FF"/>
                </a:solidFill>
                <a:ea typeface="楷体_GB2312" pitchFamily="49" charset="-122"/>
              </a:rPr>
              <a:t>2</a:t>
            </a:r>
            <a:r>
              <a:rPr lang="en-US" altLang="zh-CN" sz="3000">
                <a:solidFill>
                  <a:srgbClr val="008784"/>
                </a:solidFill>
                <a:ea typeface="楷体_GB2312" pitchFamily="49" charset="-122"/>
              </a:rPr>
              <a:t>,1,20</a:t>
            </a:r>
            <a:endParaRPr lang="en-US" altLang="zh-CN" sz="3000">
              <a:ea typeface="楷体_GB2312" pitchFamily="49" charset="-122"/>
            </a:endParaRPr>
          </a:p>
        </p:txBody>
      </p:sp>
      <p:sp>
        <p:nvSpPr>
          <p:cNvPr id="38" name="Text Box 39"/>
          <p:cNvSpPr txBox="1">
            <a:spLocks noChangeArrowheads="1"/>
          </p:cNvSpPr>
          <p:nvPr/>
        </p:nvSpPr>
        <p:spPr bwMode="auto">
          <a:xfrm>
            <a:off x="4876800" y="4734508"/>
            <a:ext cx="1136650" cy="549275"/>
          </a:xfrm>
          <a:prstGeom prst="rect">
            <a:avLst/>
          </a:prstGeom>
          <a:noFill/>
          <a:ln w="9525">
            <a:noFill/>
            <a:miter lim="800000"/>
            <a:headEnd/>
            <a:tailEnd/>
          </a:ln>
          <a:effectLst/>
        </p:spPr>
        <p:txBody>
          <a:bodyPr wrap="none">
            <a:spAutoFit/>
          </a:bodyPr>
          <a:lstStyle/>
          <a:p>
            <a:pPr algn="l"/>
            <a:r>
              <a:rPr lang="en-US" altLang="zh-CN" sz="3000" b="1">
                <a:solidFill>
                  <a:srgbClr val="0000FF"/>
                </a:solidFill>
                <a:ea typeface="楷体_GB2312" pitchFamily="49" charset="-122"/>
              </a:rPr>
              <a:t>2</a:t>
            </a:r>
            <a:r>
              <a:rPr lang="en-US" altLang="zh-CN" sz="3000">
                <a:solidFill>
                  <a:srgbClr val="008784"/>
                </a:solidFill>
                <a:ea typeface="楷体_GB2312" pitchFamily="49" charset="-122"/>
              </a:rPr>
              <a:t>,3,18</a:t>
            </a:r>
            <a:endParaRPr lang="en-US" altLang="zh-CN" sz="3000">
              <a:ea typeface="楷体_GB2312" pitchFamily="49" charset="-122"/>
            </a:endParaRPr>
          </a:p>
        </p:txBody>
      </p:sp>
      <p:sp>
        <p:nvSpPr>
          <p:cNvPr id="39" name="Text Box 40"/>
          <p:cNvSpPr txBox="1">
            <a:spLocks noChangeArrowheads="1"/>
          </p:cNvSpPr>
          <p:nvPr/>
        </p:nvSpPr>
        <p:spPr bwMode="auto">
          <a:xfrm>
            <a:off x="6254750" y="4734508"/>
            <a:ext cx="1136650" cy="549275"/>
          </a:xfrm>
          <a:prstGeom prst="rect">
            <a:avLst/>
          </a:prstGeom>
          <a:noFill/>
          <a:ln w="9525">
            <a:noFill/>
            <a:miter lim="800000"/>
            <a:headEnd/>
            <a:tailEnd/>
          </a:ln>
          <a:effectLst/>
        </p:spPr>
        <p:txBody>
          <a:bodyPr wrap="none">
            <a:spAutoFit/>
          </a:bodyPr>
          <a:lstStyle/>
          <a:p>
            <a:pPr algn="l"/>
            <a:r>
              <a:rPr lang="en-US" altLang="zh-CN" sz="3000" b="1">
                <a:solidFill>
                  <a:srgbClr val="0000FF"/>
                </a:solidFill>
                <a:ea typeface="楷体_GB2312" pitchFamily="49" charset="-122"/>
              </a:rPr>
              <a:t>3</a:t>
            </a:r>
            <a:r>
              <a:rPr lang="en-US" altLang="zh-CN" sz="3000">
                <a:solidFill>
                  <a:srgbClr val="008784"/>
                </a:solidFill>
                <a:ea typeface="楷体_GB2312" pitchFamily="49" charset="-122"/>
              </a:rPr>
              <a:t>,1,20</a:t>
            </a:r>
            <a:endParaRPr lang="en-US" altLang="zh-CN" sz="3000">
              <a:ea typeface="楷体_GB2312" pitchFamily="49" charset="-122"/>
            </a:endParaRPr>
          </a:p>
        </p:txBody>
      </p:sp>
      <p:sp>
        <p:nvSpPr>
          <p:cNvPr id="40" name="Text Box 41"/>
          <p:cNvSpPr txBox="1">
            <a:spLocks noChangeArrowheads="1"/>
          </p:cNvSpPr>
          <p:nvPr/>
        </p:nvSpPr>
        <p:spPr bwMode="auto">
          <a:xfrm>
            <a:off x="7620000" y="4734508"/>
            <a:ext cx="1136650" cy="549275"/>
          </a:xfrm>
          <a:prstGeom prst="rect">
            <a:avLst/>
          </a:prstGeom>
          <a:noFill/>
          <a:ln w="9525">
            <a:noFill/>
            <a:miter lim="800000"/>
            <a:headEnd/>
            <a:tailEnd/>
          </a:ln>
          <a:effectLst/>
        </p:spPr>
        <p:txBody>
          <a:bodyPr wrap="none">
            <a:spAutoFit/>
          </a:bodyPr>
          <a:lstStyle/>
          <a:p>
            <a:pPr algn="l"/>
            <a:r>
              <a:rPr lang="en-US" altLang="zh-CN" sz="3000" b="1">
                <a:solidFill>
                  <a:srgbClr val="0000FF"/>
                </a:solidFill>
                <a:ea typeface="楷体_GB2312" pitchFamily="49" charset="-122"/>
              </a:rPr>
              <a:t>3</a:t>
            </a:r>
            <a:r>
              <a:rPr lang="en-US" altLang="zh-CN" sz="3000">
                <a:solidFill>
                  <a:srgbClr val="008784"/>
                </a:solidFill>
                <a:ea typeface="楷体_GB2312" pitchFamily="49" charset="-122"/>
              </a:rPr>
              <a:t>,2,30</a:t>
            </a:r>
            <a:endParaRPr lang="en-US" altLang="zh-CN" sz="3000">
              <a:ea typeface="楷体_GB2312" pitchFamily="49" charset="-122"/>
            </a:endParaRPr>
          </a:p>
        </p:txBody>
      </p:sp>
      <p:sp>
        <p:nvSpPr>
          <p:cNvPr id="41" name="Rectangle 44"/>
          <p:cNvSpPr>
            <a:spLocks noChangeArrowheads="1"/>
          </p:cNvSpPr>
          <p:nvPr/>
        </p:nvSpPr>
        <p:spPr bwMode="auto">
          <a:xfrm>
            <a:off x="359532" y="1556792"/>
            <a:ext cx="3897221" cy="668324"/>
          </a:xfrm>
          <a:prstGeom prst="rect">
            <a:avLst/>
          </a:prstGeom>
          <a:noFill/>
          <a:ln w="9525">
            <a:noFill/>
            <a:miter lim="800000"/>
            <a:headEnd/>
            <a:tailEnd/>
          </a:ln>
          <a:effectLst/>
        </p:spPr>
        <p:txBody>
          <a:bodyPr wrap="none">
            <a:spAutoFit/>
          </a:bodyPr>
          <a:lstStyle/>
          <a:p>
            <a:pPr algn="l">
              <a:lnSpc>
                <a:spcPct val="125000"/>
              </a:lnSpc>
            </a:pPr>
            <a:r>
              <a:rPr lang="en-US" altLang="zh-CN" sz="3200" b="1" dirty="0">
                <a:solidFill>
                  <a:srgbClr val="990000"/>
                </a:solidFill>
                <a:latin typeface="华文楷体" pitchFamily="2" charset="-122"/>
                <a:ea typeface="华文楷体" pitchFamily="2" charset="-122"/>
              </a:rPr>
              <a:t>LSD</a:t>
            </a:r>
            <a:r>
              <a:rPr lang="zh-CN" altLang="en-US" sz="3200" dirty="0">
                <a:solidFill>
                  <a:srgbClr val="990000"/>
                </a:solidFill>
                <a:latin typeface="华文楷体" pitchFamily="2" charset="-122"/>
                <a:ea typeface="华文楷体" pitchFamily="2" charset="-122"/>
              </a:rPr>
              <a:t>的排序过程如下</a:t>
            </a:r>
            <a:r>
              <a:rPr lang="en-US" altLang="zh-CN" sz="3200" dirty="0">
                <a:solidFill>
                  <a:srgbClr val="990000"/>
                </a:solidFill>
                <a:latin typeface="华文楷体" pitchFamily="2" charset="-122"/>
                <a:ea typeface="华文楷体" pitchFamily="2" charset="-122"/>
              </a:rPr>
              <a:t>:</a:t>
            </a:r>
            <a:endParaRPr lang="en-US" altLang="zh-CN" sz="3200" dirty="0">
              <a:latin typeface="华文楷体" pitchFamily="2" charset="-122"/>
              <a:ea typeface="华文楷体"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left)">
                                      <p:cBhvr>
                                        <p:cTn id="21" dur="500"/>
                                        <p:tgtEl>
                                          <p:spTgt spid="27"/>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wipe(left)">
                                      <p:cBhvr>
                                        <p:cTn id="43" dur="500"/>
                                        <p:tgtEl>
                                          <p:spTgt spid="31"/>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wipe(left)">
                                      <p:cBhvr>
                                        <p:cTn id="47" dur="500"/>
                                        <p:tgtEl>
                                          <p:spTgt spid="32"/>
                                        </p:tgtEl>
                                      </p:cBhvr>
                                    </p:animEffect>
                                  </p:childTnLst>
                                </p:cTn>
                              </p:par>
                            </p:childTnLst>
                          </p:cTn>
                        </p:par>
                        <p:par>
                          <p:cTn id="48" fill="hold">
                            <p:stCondLst>
                              <p:cond delay="1000"/>
                            </p:stCondLst>
                            <p:childTnLst>
                              <p:par>
                                <p:cTn id="49" presetID="22" presetClass="entr" presetSubtype="8" fill="hold" grpId="0" nodeType="after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wipe(left)">
                                      <p:cBhvr>
                                        <p:cTn id="51" dur="500"/>
                                        <p:tgtEl>
                                          <p:spTgt spid="33"/>
                                        </p:tgtEl>
                                      </p:cBhvr>
                                    </p:animEffect>
                                  </p:childTnLst>
                                </p:cTn>
                              </p:par>
                            </p:childTnLst>
                          </p:cTn>
                        </p:par>
                        <p:par>
                          <p:cTn id="52" fill="hold">
                            <p:stCondLst>
                              <p:cond delay="1500"/>
                            </p:stCondLst>
                            <p:childTnLst>
                              <p:par>
                                <p:cTn id="53" presetID="22" presetClass="entr" presetSubtype="8" fill="hold" grpId="0" nodeType="after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left)">
                                      <p:cBhvr>
                                        <p:cTn id="55" dur="500"/>
                                        <p:tgtEl>
                                          <p:spTgt spid="34"/>
                                        </p:tgtEl>
                                      </p:cBhvr>
                                    </p:animEffect>
                                  </p:childTnLst>
                                </p:cTn>
                              </p:par>
                            </p:childTnLst>
                          </p:cTn>
                        </p:par>
                        <p:par>
                          <p:cTn id="56" fill="hold">
                            <p:stCondLst>
                              <p:cond delay="2000"/>
                            </p:stCondLst>
                            <p:childTnLst>
                              <p:par>
                                <p:cTn id="57" presetID="22" presetClass="entr" presetSubtype="8"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500"/>
                                        <p:tgtEl>
                                          <p:spTgt spid="3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wipe(left)">
                                      <p:cBhvr>
                                        <p:cTn id="64" dur="500"/>
                                        <p:tgtEl>
                                          <p:spTgt spid="2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wipe(left)">
                                      <p:cBhvr>
                                        <p:cTn id="69" dur="500"/>
                                        <p:tgtEl>
                                          <p:spTgt spid="36"/>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left)">
                                      <p:cBhvr>
                                        <p:cTn id="73" dur="500"/>
                                        <p:tgtEl>
                                          <p:spTgt spid="37"/>
                                        </p:tgtEl>
                                      </p:cBhvr>
                                    </p:animEffect>
                                  </p:childTnLst>
                                </p:cTn>
                              </p:par>
                            </p:childTnLst>
                          </p:cTn>
                        </p:par>
                        <p:par>
                          <p:cTn id="74" fill="hold">
                            <p:stCondLst>
                              <p:cond delay="1000"/>
                            </p:stCondLst>
                            <p:childTnLst>
                              <p:par>
                                <p:cTn id="75" presetID="22" presetClass="entr" presetSubtype="8" fill="hold" grpId="0" nodeType="afterEffect">
                                  <p:stCondLst>
                                    <p:cond delay="0"/>
                                  </p:stCondLst>
                                  <p:childTnLst>
                                    <p:set>
                                      <p:cBhvr>
                                        <p:cTn id="76" dur="1" fill="hold">
                                          <p:stCondLst>
                                            <p:cond delay="0"/>
                                          </p:stCondLst>
                                        </p:cTn>
                                        <p:tgtEl>
                                          <p:spTgt spid="38"/>
                                        </p:tgtEl>
                                        <p:attrNameLst>
                                          <p:attrName>style.visibility</p:attrName>
                                        </p:attrNameLst>
                                      </p:cBhvr>
                                      <p:to>
                                        <p:strVal val="visible"/>
                                      </p:to>
                                    </p:set>
                                    <p:animEffect transition="in" filter="wipe(left)">
                                      <p:cBhvr>
                                        <p:cTn id="77" dur="500"/>
                                        <p:tgtEl>
                                          <p:spTgt spid="38"/>
                                        </p:tgtEl>
                                      </p:cBhvr>
                                    </p:animEffect>
                                  </p:childTnLst>
                                </p:cTn>
                              </p:par>
                            </p:childTnLst>
                          </p:cTn>
                        </p:par>
                        <p:par>
                          <p:cTn id="78" fill="hold">
                            <p:stCondLst>
                              <p:cond delay="1500"/>
                            </p:stCondLst>
                            <p:childTnLst>
                              <p:par>
                                <p:cTn id="79" presetID="22" presetClass="entr" presetSubtype="8" fill="hold" grpId="0" nodeType="afterEffect">
                                  <p:stCondLst>
                                    <p:cond delay="0"/>
                                  </p:stCondLst>
                                  <p:childTnLst>
                                    <p:set>
                                      <p:cBhvr>
                                        <p:cTn id="80" dur="1" fill="hold">
                                          <p:stCondLst>
                                            <p:cond delay="0"/>
                                          </p:stCondLst>
                                        </p:cTn>
                                        <p:tgtEl>
                                          <p:spTgt spid="39"/>
                                        </p:tgtEl>
                                        <p:attrNameLst>
                                          <p:attrName>style.visibility</p:attrName>
                                        </p:attrNameLst>
                                      </p:cBhvr>
                                      <p:to>
                                        <p:strVal val="visible"/>
                                      </p:to>
                                    </p:set>
                                    <p:animEffect transition="in" filter="wipe(left)">
                                      <p:cBhvr>
                                        <p:cTn id="81" dur="500"/>
                                        <p:tgtEl>
                                          <p:spTgt spid="39"/>
                                        </p:tgtEl>
                                      </p:cBhvr>
                                    </p:animEffect>
                                  </p:childTnLst>
                                </p:cTn>
                              </p:par>
                            </p:childTnLst>
                          </p:cTn>
                        </p:par>
                        <p:par>
                          <p:cTn id="82" fill="hold">
                            <p:stCondLst>
                              <p:cond delay="2000"/>
                            </p:stCondLst>
                            <p:childTnLst>
                              <p:par>
                                <p:cTn id="83" presetID="22" presetClass="entr" presetSubtype="8" fill="hold" grpId="0" nodeType="after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wipe(left)">
                                      <p:cBhvr>
                                        <p:cTn id="8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19" grpId="0" autoUpdateAnimBg="0"/>
      <p:bldP spid="20" grpId="0" autoUpdateAnimBg="0"/>
      <p:bldP spid="26" grpId="0" autoUpdateAnimBg="0"/>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utoUpdateAnimBg="0"/>
      <p:bldP spid="35" grpId="0" autoUpdateAnimBg="0"/>
      <p:bldP spid="36" grpId="0" autoUpdateAnimBg="0"/>
      <p:bldP spid="37" grpId="0" autoUpdateAnimBg="0"/>
      <p:bldP spid="38" grpId="0" autoUpdateAnimBg="0"/>
      <p:bldP spid="39" grpId="0" autoUpdateAnimBg="0"/>
      <p:bldP spid="40" grpId="0" autoUpdateAnimBg="0"/>
      <p:bldP spid="41" grpId="0"/>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p:cNvSpPr txBox="1"/>
          <p:nvPr/>
        </p:nvSpPr>
        <p:spPr>
          <a:xfrm>
            <a:off x="0" y="944724"/>
            <a:ext cx="9144000" cy="523220"/>
          </a:xfrm>
          <a:prstGeom prst="rect">
            <a:avLst/>
          </a:prstGeom>
          <a:noFill/>
        </p:spPr>
        <p:txBody>
          <a:bodyPr wrap="square" rtlCol="0">
            <a:spAutoFit/>
          </a:bodyPr>
          <a:lstStyle/>
          <a:p>
            <a:r>
              <a:rPr lang="zh-CN" altLang="en-US" sz="2800" b="1" dirty="0" smtClean="0">
                <a:solidFill>
                  <a:srgbClr val="000000"/>
                </a:solidFill>
                <a:sym typeface="Symbol" pitchFamily="18" charset="2"/>
              </a:rPr>
              <a:t></a:t>
            </a:r>
            <a:r>
              <a:rPr lang="zh-CN" altLang="en-US" sz="2800" b="1" dirty="0" smtClean="0">
                <a:solidFill>
                  <a:srgbClr val="000000"/>
                </a:solidFill>
              </a:rPr>
              <a:t> </a:t>
            </a:r>
            <a:r>
              <a:rPr lang="en-US" altLang="zh-CN" sz="2800" b="1" dirty="0" smtClean="0">
                <a:solidFill>
                  <a:srgbClr val="000000"/>
                </a:solidFill>
              </a:rPr>
              <a:t>2, …, </a:t>
            </a:r>
            <a:r>
              <a:rPr lang="en-US" altLang="zh-CN" sz="2800" b="1" dirty="0" smtClean="0">
                <a:solidFill>
                  <a:srgbClr val="000000"/>
                </a:solidFill>
                <a:sym typeface="Symbol" pitchFamily="18" charset="2"/>
              </a:rPr>
              <a:t></a:t>
            </a:r>
            <a:r>
              <a:rPr lang="en-US" altLang="zh-CN" sz="2800" b="1" dirty="0" smtClean="0">
                <a:solidFill>
                  <a:srgbClr val="000000"/>
                </a:solidFill>
              </a:rPr>
              <a:t> A,</a:t>
            </a:r>
            <a:r>
              <a:rPr lang="en-US" altLang="zh-CN" sz="2800" b="1" dirty="0" smtClean="0"/>
              <a:t> </a:t>
            </a:r>
            <a:r>
              <a:rPr lang="en-US" altLang="zh-CN" sz="2800" b="1" dirty="0" smtClean="0">
                <a:solidFill>
                  <a:schemeClr val="tx2"/>
                </a:solidFill>
                <a:sym typeface="Symbol" pitchFamily="18" charset="2"/>
              </a:rPr>
              <a:t></a:t>
            </a:r>
            <a:r>
              <a:rPr lang="en-US" altLang="zh-CN" sz="2800" b="1" dirty="0" smtClean="0">
                <a:solidFill>
                  <a:schemeClr val="tx2"/>
                </a:solidFill>
              </a:rPr>
              <a:t> 2, …, </a:t>
            </a:r>
            <a:r>
              <a:rPr lang="en-US" altLang="zh-CN" sz="2800" b="1" dirty="0" smtClean="0">
                <a:solidFill>
                  <a:schemeClr val="tx2"/>
                </a:solidFill>
                <a:sym typeface="Symbol" pitchFamily="18" charset="2"/>
              </a:rPr>
              <a:t></a:t>
            </a:r>
            <a:r>
              <a:rPr lang="en-US" altLang="zh-CN" sz="2800" b="1" dirty="0" smtClean="0">
                <a:solidFill>
                  <a:schemeClr val="tx2"/>
                </a:solidFill>
              </a:rPr>
              <a:t> A,</a:t>
            </a:r>
            <a:r>
              <a:rPr lang="en-US" altLang="zh-CN" sz="2800" b="1" dirty="0" smtClean="0"/>
              <a:t> </a:t>
            </a:r>
            <a:r>
              <a:rPr lang="en-US" altLang="zh-CN" sz="2800" b="1" dirty="0" smtClean="0">
                <a:solidFill>
                  <a:schemeClr val="tx2"/>
                </a:solidFill>
                <a:sym typeface="Symbol" pitchFamily="18" charset="2"/>
              </a:rPr>
              <a:t></a:t>
            </a:r>
            <a:r>
              <a:rPr lang="en-US" altLang="zh-CN" sz="2800" b="1" dirty="0" smtClean="0">
                <a:solidFill>
                  <a:schemeClr val="tx2"/>
                </a:solidFill>
              </a:rPr>
              <a:t> 2, …, </a:t>
            </a:r>
            <a:r>
              <a:rPr lang="en-US" altLang="zh-CN" sz="2800" b="1" dirty="0" smtClean="0">
                <a:solidFill>
                  <a:schemeClr val="tx2"/>
                </a:solidFill>
                <a:sym typeface="Symbol" pitchFamily="18" charset="2"/>
              </a:rPr>
              <a:t></a:t>
            </a:r>
            <a:r>
              <a:rPr lang="en-US" altLang="zh-CN" sz="2800" b="1" dirty="0" smtClean="0">
                <a:solidFill>
                  <a:schemeClr val="tx2"/>
                </a:solidFill>
              </a:rPr>
              <a:t> A,</a:t>
            </a:r>
            <a:r>
              <a:rPr lang="en-US" altLang="zh-CN" sz="2800" b="1" dirty="0" smtClean="0"/>
              <a:t> </a:t>
            </a:r>
            <a:r>
              <a:rPr lang="en-US" altLang="zh-CN" sz="2800" b="1" dirty="0" smtClean="0">
                <a:solidFill>
                  <a:srgbClr val="000000"/>
                </a:solidFill>
                <a:sym typeface="Symbol" pitchFamily="18" charset="2"/>
              </a:rPr>
              <a:t></a:t>
            </a:r>
            <a:r>
              <a:rPr lang="en-US" altLang="zh-CN" sz="2800" b="1" dirty="0" smtClean="0">
                <a:solidFill>
                  <a:srgbClr val="000000"/>
                </a:solidFill>
              </a:rPr>
              <a:t> 2, …, </a:t>
            </a:r>
            <a:r>
              <a:rPr lang="en-US" altLang="zh-CN" sz="2800" b="1" dirty="0" smtClean="0">
                <a:solidFill>
                  <a:srgbClr val="000000"/>
                </a:solidFill>
                <a:sym typeface="Symbol" pitchFamily="18" charset="2"/>
              </a:rPr>
              <a:t></a:t>
            </a:r>
            <a:r>
              <a:rPr lang="en-US" altLang="zh-CN" sz="2800" b="1" dirty="0" smtClean="0">
                <a:solidFill>
                  <a:srgbClr val="000000"/>
                </a:solidFill>
              </a:rPr>
              <a:t> A</a:t>
            </a:r>
            <a:endParaRPr lang="zh-CN" altLang="en-US" sz="2800" dirty="0"/>
          </a:p>
        </p:txBody>
      </p:sp>
      <p:sp>
        <p:nvSpPr>
          <p:cNvPr id="8" name="Text Box 11"/>
          <p:cNvSpPr txBox="1">
            <a:spLocks noChangeArrowheads="1"/>
          </p:cNvSpPr>
          <p:nvPr/>
        </p:nvSpPr>
        <p:spPr bwMode="auto">
          <a:xfrm>
            <a:off x="0" y="224644"/>
            <a:ext cx="8496944" cy="584775"/>
          </a:xfrm>
          <a:prstGeom prst="rect">
            <a:avLst/>
          </a:prstGeom>
          <a:noFill/>
          <a:ln w="9525">
            <a:noFill/>
            <a:miter lim="800000"/>
            <a:headEnd/>
            <a:tailEnd/>
          </a:ln>
          <a:effectLst/>
        </p:spPr>
        <p:txBody>
          <a:bodyPr wrap="square">
            <a:spAutoFit/>
          </a:bodyPr>
          <a:lstStyle/>
          <a:p>
            <a:pPr algn="l"/>
            <a:r>
              <a:rPr lang="zh-CN" altLang="en-US" sz="3200" b="1" dirty="0" smtClean="0">
                <a:solidFill>
                  <a:srgbClr val="FF0000"/>
                </a:solidFill>
                <a:latin typeface="华文楷体" pitchFamily="2" charset="-122"/>
                <a:ea typeface="华文楷体" pitchFamily="2" charset="-122"/>
              </a:rPr>
              <a:t>再论</a:t>
            </a:r>
            <a:r>
              <a:rPr lang="en-US" altLang="zh-CN" sz="3200" b="1" dirty="0" smtClean="0">
                <a:solidFill>
                  <a:srgbClr val="FF0000"/>
                </a:solidFill>
                <a:latin typeface="华文楷体" pitchFamily="2" charset="-122"/>
                <a:ea typeface="华文楷体" pitchFamily="2" charset="-122"/>
              </a:rPr>
              <a:t>MSD</a:t>
            </a:r>
            <a:r>
              <a:rPr lang="zh-CN" altLang="en-US" sz="3200" dirty="0" smtClean="0">
                <a:solidFill>
                  <a:srgbClr val="FF0000"/>
                </a:solidFill>
                <a:latin typeface="华文楷体" pitchFamily="2" charset="-122"/>
                <a:ea typeface="华文楷体" pitchFamily="2" charset="-122"/>
              </a:rPr>
              <a:t>法和</a:t>
            </a:r>
            <a:r>
              <a:rPr lang="en-US" altLang="zh-CN" sz="3200" dirty="0" smtClean="0">
                <a:solidFill>
                  <a:srgbClr val="FF0000"/>
                </a:solidFill>
                <a:latin typeface="华文楷体" pitchFamily="2" charset="-122"/>
                <a:ea typeface="华文楷体" pitchFamily="2" charset="-122"/>
              </a:rPr>
              <a:t>LSD</a:t>
            </a:r>
            <a:r>
              <a:rPr lang="zh-CN" altLang="en-US" sz="3200" dirty="0" smtClean="0">
                <a:solidFill>
                  <a:srgbClr val="FF0000"/>
                </a:solidFill>
                <a:latin typeface="华文楷体" pitchFamily="2" charset="-122"/>
                <a:ea typeface="华文楷体" pitchFamily="2" charset="-122"/>
              </a:rPr>
              <a:t>法</a:t>
            </a:r>
            <a:endParaRPr lang="zh-CN" altLang="en-US" sz="3200" dirty="0">
              <a:solidFill>
                <a:srgbClr val="FF0000"/>
              </a:solidFill>
              <a:latin typeface="华文楷体" pitchFamily="2" charset="-122"/>
              <a:ea typeface="华文楷体" pitchFamily="2" charset="-122"/>
            </a:endParaRPr>
          </a:p>
        </p:txBody>
      </p:sp>
      <p:sp>
        <p:nvSpPr>
          <p:cNvPr id="9" name="Text Box 1026"/>
          <p:cNvSpPr txBox="1">
            <a:spLocks noChangeArrowheads="1"/>
          </p:cNvSpPr>
          <p:nvPr/>
        </p:nvSpPr>
        <p:spPr bwMode="auto">
          <a:xfrm>
            <a:off x="395536" y="1827981"/>
            <a:ext cx="8748464" cy="1384995"/>
          </a:xfrm>
          <a:prstGeom prst="rect">
            <a:avLst/>
          </a:prstGeom>
          <a:noFill/>
          <a:ln w="9525">
            <a:noFill/>
            <a:miter lim="800000"/>
            <a:headEnd/>
            <a:tailEnd/>
          </a:ln>
          <a:effectLst/>
        </p:spPr>
        <p:txBody>
          <a:bodyPr wrap="square">
            <a:spAutoFit/>
          </a:bodyPr>
          <a:lstStyle/>
          <a:p>
            <a:pPr algn="l"/>
            <a:r>
              <a:rPr lang="zh-CN" altLang="en-US" sz="2800" b="1" dirty="0" smtClean="0">
                <a:solidFill>
                  <a:srgbClr val="000080"/>
                </a:solidFill>
                <a:latin typeface="华文楷体" pitchFamily="2" charset="-122"/>
                <a:ea typeface="华文楷体" pitchFamily="2" charset="-122"/>
              </a:rPr>
              <a:t>先对高位“花色”排序，将其分为</a:t>
            </a:r>
            <a:r>
              <a:rPr lang="en-US" altLang="zh-CN" sz="2800" b="1" dirty="0" smtClean="0">
                <a:solidFill>
                  <a:srgbClr val="000080"/>
                </a:solidFill>
                <a:latin typeface="华文楷体" pitchFamily="2" charset="-122"/>
                <a:ea typeface="华文楷体" pitchFamily="2" charset="-122"/>
              </a:rPr>
              <a:t>4 </a:t>
            </a:r>
            <a:r>
              <a:rPr lang="zh-CN" altLang="en-US" sz="2800" b="1" dirty="0" smtClean="0">
                <a:solidFill>
                  <a:srgbClr val="000080"/>
                </a:solidFill>
                <a:latin typeface="华文楷体" pitchFamily="2" charset="-122"/>
                <a:ea typeface="华文楷体" pitchFamily="2" charset="-122"/>
              </a:rPr>
              <a:t>个组，即梅花组、方块组、红心组、黑心组。再对</a:t>
            </a:r>
            <a:r>
              <a:rPr lang="zh-CN" altLang="en-US" sz="2800" b="1" dirty="0" smtClean="0">
                <a:solidFill>
                  <a:srgbClr val="FF0000"/>
                </a:solidFill>
                <a:latin typeface="华文楷体" pitchFamily="2" charset="-122"/>
                <a:ea typeface="华文楷体" pitchFamily="2" charset="-122"/>
              </a:rPr>
              <a:t>每个组分别</a:t>
            </a:r>
            <a:r>
              <a:rPr lang="zh-CN" altLang="en-US" sz="2800" b="1" dirty="0" smtClean="0">
                <a:solidFill>
                  <a:srgbClr val="000080"/>
                </a:solidFill>
                <a:latin typeface="华文楷体" pitchFamily="2" charset="-122"/>
                <a:ea typeface="华文楷体" pitchFamily="2" charset="-122"/>
              </a:rPr>
              <a:t>按面值进行排序，最后，将</a:t>
            </a:r>
            <a:r>
              <a:rPr lang="en-US" altLang="zh-CN" sz="2800" b="1" dirty="0" smtClean="0">
                <a:solidFill>
                  <a:srgbClr val="000080"/>
                </a:solidFill>
                <a:latin typeface="华文楷体" pitchFamily="2" charset="-122"/>
                <a:ea typeface="华文楷体" pitchFamily="2" charset="-122"/>
              </a:rPr>
              <a:t>4 </a:t>
            </a:r>
            <a:r>
              <a:rPr lang="zh-CN" altLang="en-US" sz="2800" b="1" dirty="0" smtClean="0">
                <a:solidFill>
                  <a:srgbClr val="000080"/>
                </a:solidFill>
                <a:latin typeface="华文楷体" pitchFamily="2" charset="-122"/>
                <a:ea typeface="华文楷体" pitchFamily="2" charset="-122"/>
              </a:rPr>
              <a:t>个组连接起来即可。</a:t>
            </a:r>
          </a:p>
        </p:txBody>
      </p:sp>
      <p:sp>
        <p:nvSpPr>
          <p:cNvPr id="10" name="Text Box 6">
            <a:hlinkClick r:id="rId2" action="ppaction://hlinksldjump"/>
          </p:cNvPr>
          <p:cNvSpPr txBox="1">
            <a:spLocks noChangeArrowheads="1"/>
          </p:cNvSpPr>
          <p:nvPr/>
        </p:nvSpPr>
        <p:spPr bwMode="auto">
          <a:xfrm>
            <a:off x="6228184" y="5553236"/>
            <a:ext cx="2573112" cy="584775"/>
          </a:xfrm>
          <a:prstGeom prst="rect">
            <a:avLst/>
          </a:prstGeom>
          <a:noFill/>
          <a:ln w="9525">
            <a:noFill/>
            <a:miter lim="800000"/>
            <a:headEnd/>
            <a:tailEnd/>
          </a:ln>
          <a:effectLst/>
        </p:spPr>
        <p:txBody>
          <a:bodyPr wrap="square">
            <a:spAutoFit/>
          </a:bodyPr>
          <a:lstStyle/>
          <a:p>
            <a:pPr algn="l"/>
            <a:r>
              <a:rPr lang="en-US" altLang="zh-CN" sz="3200" b="1" dirty="0" smtClean="0">
                <a:solidFill>
                  <a:srgbClr val="FF00FF"/>
                </a:solidFill>
                <a:latin typeface="华文楷体" pitchFamily="2" charset="-122"/>
                <a:ea typeface="华文楷体" pitchFamily="2" charset="-122"/>
              </a:rPr>
              <a:t>── LSD</a:t>
            </a:r>
            <a:r>
              <a:rPr lang="zh-CN" altLang="en-US" sz="3200" b="1" dirty="0" smtClean="0">
                <a:solidFill>
                  <a:srgbClr val="FF00FF"/>
                </a:solidFill>
                <a:latin typeface="华文楷体" pitchFamily="2" charset="-122"/>
                <a:ea typeface="华文楷体" pitchFamily="2" charset="-122"/>
              </a:rPr>
              <a:t>法</a:t>
            </a:r>
            <a:endParaRPr lang="zh-CN" altLang="en-US" sz="3200" b="1" dirty="0">
              <a:solidFill>
                <a:srgbClr val="FF00FF"/>
              </a:solidFill>
              <a:latin typeface="华文楷体" pitchFamily="2" charset="-122"/>
              <a:ea typeface="华文楷体" pitchFamily="2" charset="-122"/>
            </a:endParaRPr>
          </a:p>
        </p:txBody>
      </p:sp>
      <p:sp>
        <p:nvSpPr>
          <p:cNvPr id="11" name="Text Box 11"/>
          <p:cNvSpPr txBox="1">
            <a:spLocks noChangeArrowheads="1"/>
          </p:cNvSpPr>
          <p:nvPr/>
        </p:nvSpPr>
        <p:spPr bwMode="auto">
          <a:xfrm>
            <a:off x="6371692" y="3312277"/>
            <a:ext cx="2772308" cy="584775"/>
          </a:xfrm>
          <a:prstGeom prst="rect">
            <a:avLst/>
          </a:prstGeom>
          <a:noFill/>
          <a:ln w="9525">
            <a:noFill/>
            <a:miter lim="800000"/>
            <a:headEnd/>
            <a:tailEnd/>
          </a:ln>
          <a:effectLst/>
        </p:spPr>
        <p:txBody>
          <a:bodyPr wrap="square">
            <a:spAutoFit/>
          </a:bodyPr>
          <a:lstStyle/>
          <a:p>
            <a:pPr algn="l"/>
            <a:r>
              <a:rPr lang="en-US" altLang="zh-CN" sz="3200" b="1" dirty="0" smtClean="0">
                <a:solidFill>
                  <a:srgbClr val="FF00FF"/>
                </a:solidFill>
                <a:latin typeface="华文楷体" pitchFamily="2" charset="-122"/>
                <a:ea typeface="华文楷体" pitchFamily="2" charset="-122"/>
              </a:rPr>
              <a:t>──MSD</a:t>
            </a:r>
            <a:r>
              <a:rPr lang="zh-CN" altLang="en-US" sz="3200" dirty="0" smtClean="0">
                <a:solidFill>
                  <a:srgbClr val="FF00FF"/>
                </a:solidFill>
                <a:latin typeface="华文楷体" pitchFamily="2" charset="-122"/>
                <a:ea typeface="华文楷体" pitchFamily="2" charset="-122"/>
              </a:rPr>
              <a:t>法</a:t>
            </a:r>
            <a:endParaRPr lang="zh-CN" altLang="en-US" sz="3200" dirty="0">
              <a:solidFill>
                <a:srgbClr val="FF00FF"/>
              </a:solidFill>
              <a:latin typeface="华文楷体" pitchFamily="2" charset="-122"/>
              <a:ea typeface="华文楷体" pitchFamily="2" charset="-122"/>
            </a:endParaRPr>
          </a:p>
        </p:txBody>
      </p:sp>
      <p:sp>
        <p:nvSpPr>
          <p:cNvPr id="12" name="Text Box 1026"/>
          <p:cNvSpPr txBox="1">
            <a:spLocks noChangeArrowheads="1"/>
          </p:cNvSpPr>
          <p:nvPr/>
        </p:nvSpPr>
        <p:spPr bwMode="auto">
          <a:xfrm>
            <a:off x="395536" y="3933056"/>
            <a:ext cx="8748464" cy="1815882"/>
          </a:xfrm>
          <a:prstGeom prst="rect">
            <a:avLst/>
          </a:prstGeom>
          <a:noFill/>
          <a:ln w="9525">
            <a:noFill/>
            <a:miter lim="800000"/>
            <a:headEnd/>
            <a:tailEnd/>
          </a:ln>
          <a:effectLst/>
        </p:spPr>
        <p:txBody>
          <a:bodyPr wrap="square">
            <a:spAutoFit/>
          </a:bodyPr>
          <a:lstStyle/>
          <a:p>
            <a:pPr algn="l"/>
            <a:r>
              <a:rPr lang="zh-CN" altLang="en-US" sz="2800" b="1" dirty="0" smtClean="0">
                <a:solidFill>
                  <a:srgbClr val="000080"/>
                </a:solidFill>
                <a:latin typeface="华文楷体" pitchFamily="2" charset="-122"/>
                <a:ea typeface="华文楷体" pitchFamily="2" charset="-122"/>
              </a:rPr>
              <a:t>先按低位“面值”分成</a:t>
            </a:r>
            <a:r>
              <a:rPr lang="en-US" altLang="zh-CN" sz="2800" b="1" dirty="0" smtClean="0">
                <a:solidFill>
                  <a:srgbClr val="000080"/>
                </a:solidFill>
                <a:latin typeface="华文楷体" pitchFamily="2" charset="-122"/>
                <a:ea typeface="华文楷体" pitchFamily="2" charset="-122"/>
              </a:rPr>
              <a:t>13 </a:t>
            </a:r>
            <a:r>
              <a:rPr lang="zh-CN" altLang="en-US" sz="2800" b="1" dirty="0" smtClean="0">
                <a:solidFill>
                  <a:srgbClr val="000080"/>
                </a:solidFill>
                <a:latin typeface="华文楷体" pitchFamily="2" charset="-122"/>
                <a:ea typeface="华文楷体" pitchFamily="2" charset="-122"/>
              </a:rPr>
              <a:t>组，然后将这</a:t>
            </a:r>
            <a:r>
              <a:rPr lang="en-US" altLang="zh-CN" sz="2800" b="1" dirty="0" smtClean="0">
                <a:solidFill>
                  <a:srgbClr val="000080"/>
                </a:solidFill>
                <a:latin typeface="华文楷体" pitchFamily="2" charset="-122"/>
                <a:ea typeface="华文楷体" pitchFamily="2" charset="-122"/>
              </a:rPr>
              <a:t>13</a:t>
            </a:r>
            <a:r>
              <a:rPr lang="zh-CN" altLang="en-US" sz="2800" b="1" dirty="0" smtClean="0">
                <a:solidFill>
                  <a:srgbClr val="000080"/>
                </a:solidFill>
                <a:latin typeface="华文楷体" pitchFamily="2" charset="-122"/>
                <a:ea typeface="华文楷体" pitchFamily="2" charset="-122"/>
              </a:rPr>
              <a:t>堆牌自小至大叠放。然后将这副牌整个颠倒过来再按不同“花色”分为 </a:t>
            </a:r>
            <a:r>
              <a:rPr lang="en-US" altLang="zh-CN" sz="2800" b="1" dirty="0" smtClean="0">
                <a:solidFill>
                  <a:srgbClr val="000080"/>
                </a:solidFill>
                <a:latin typeface="华文楷体" pitchFamily="2" charset="-122"/>
                <a:ea typeface="华文楷体" pitchFamily="2" charset="-122"/>
              </a:rPr>
              <a:t>4</a:t>
            </a:r>
            <a:r>
              <a:rPr lang="zh-CN" altLang="en-US" sz="2800" b="1" dirty="0" smtClean="0">
                <a:solidFill>
                  <a:srgbClr val="000080"/>
                </a:solidFill>
                <a:latin typeface="华文楷体" pitchFamily="2" charset="-122"/>
                <a:ea typeface="华文楷体" pitchFamily="2" charset="-122"/>
              </a:rPr>
              <a:t>组，</a:t>
            </a:r>
            <a:r>
              <a:rPr lang="en-US" altLang="zh-CN" sz="2800" b="1" dirty="0" smtClean="0">
                <a:solidFill>
                  <a:srgbClr val="000080"/>
                </a:solidFill>
                <a:latin typeface="华文楷体" pitchFamily="2" charset="-122"/>
                <a:ea typeface="华文楷体" pitchFamily="2" charset="-122"/>
              </a:rPr>
              <a:t>4 </a:t>
            </a:r>
            <a:r>
              <a:rPr lang="zh-CN" altLang="en-US" sz="2800" b="1" dirty="0" smtClean="0">
                <a:solidFill>
                  <a:srgbClr val="000080"/>
                </a:solidFill>
                <a:latin typeface="华文楷体" pitchFamily="2" charset="-122"/>
                <a:ea typeface="华文楷体" pitchFamily="2" charset="-122"/>
              </a:rPr>
              <a:t>个花色组中均按面值有序，然后，将</a:t>
            </a:r>
            <a:r>
              <a:rPr lang="en-US" altLang="zh-CN" sz="2800" b="1" dirty="0" smtClean="0">
                <a:solidFill>
                  <a:srgbClr val="000080"/>
                </a:solidFill>
                <a:latin typeface="华文楷体" pitchFamily="2" charset="-122"/>
                <a:ea typeface="华文楷体" pitchFamily="2" charset="-122"/>
              </a:rPr>
              <a:t>4 </a:t>
            </a:r>
            <a:r>
              <a:rPr lang="zh-CN" altLang="en-US" sz="2800" b="1" dirty="0" smtClean="0">
                <a:solidFill>
                  <a:srgbClr val="000080"/>
                </a:solidFill>
                <a:latin typeface="华文楷体" pitchFamily="2" charset="-122"/>
                <a:ea typeface="华文楷体" pitchFamily="2" charset="-122"/>
              </a:rPr>
              <a:t>个花色组依次连接起来即可。</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ppt_x</p:attrName>
                                        </p:attrNameLst>
                                      </p:cBhvr>
                                      <p:tavLst>
                                        <p:tav tm="0">
                                          <p:val>
                                            <p:strVal val="#ppt_x-#ppt_w/2"/>
                                          </p:val>
                                        </p:tav>
                                        <p:tav tm="100000">
                                          <p:val>
                                            <p:strVal val="#ppt_x"/>
                                          </p:val>
                                        </p:tav>
                                      </p:tavLst>
                                    </p:anim>
                                    <p:anim calcmode="lin" valueType="num">
                                      <p:cBhvr>
                                        <p:cTn id="8" dur="500" fill="hold"/>
                                        <p:tgtEl>
                                          <p:spTgt spid="11"/>
                                        </p:tgtEl>
                                        <p:attrNameLst>
                                          <p:attrName>ppt_y</p:attrName>
                                        </p:attrNameLst>
                                      </p:cBhvr>
                                      <p:tavLst>
                                        <p:tav tm="0">
                                          <p:val>
                                            <p:strVal val="#ppt_y"/>
                                          </p:val>
                                        </p:tav>
                                        <p:tav tm="100000">
                                          <p:val>
                                            <p:strVal val="#ppt_y"/>
                                          </p:val>
                                        </p:tav>
                                      </p:tavLst>
                                    </p:anim>
                                    <p:anim calcmode="lin" valueType="num">
                                      <p:cBhvr>
                                        <p:cTn id="9" dur="500" fill="hold"/>
                                        <p:tgtEl>
                                          <p:spTgt spid="11"/>
                                        </p:tgtEl>
                                        <p:attrNameLst>
                                          <p:attrName>ppt_w</p:attrName>
                                        </p:attrNameLst>
                                      </p:cBhvr>
                                      <p:tavLst>
                                        <p:tav tm="0">
                                          <p:val>
                                            <p:fltVal val="0"/>
                                          </p:val>
                                        </p:tav>
                                        <p:tav tm="100000">
                                          <p:val>
                                            <p:strVal val="#ppt_w"/>
                                          </p:val>
                                        </p:tav>
                                      </p:tavLst>
                                    </p:anim>
                                    <p:anim calcmode="lin" valueType="num">
                                      <p:cBhvr>
                                        <p:cTn id="10"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ppt_x</p:attrName>
                                        </p:attrNameLst>
                                      </p:cBhvr>
                                      <p:tavLst>
                                        <p:tav tm="0">
                                          <p:val>
                                            <p:strVal val="#ppt_x-#ppt_w/2"/>
                                          </p:val>
                                        </p:tav>
                                        <p:tav tm="100000">
                                          <p:val>
                                            <p:strVal val="#ppt_x"/>
                                          </p:val>
                                        </p:tav>
                                      </p:tavLst>
                                    </p:anim>
                                    <p:anim calcmode="lin" valueType="num">
                                      <p:cBhvr>
                                        <p:cTn id="16" dur="500" fill="hold"/>
                                        <p:tgtEl>
                                          <p:spTgt spid="10"/>
                                        </p:tgtEl>
                                        <p:attrNameLst>
                                          <p:attrName>ppt_y</p:attrName>
                                        </p:attrNameLst>
                                      </p:cBhvr>
                                      <p:tavLst>
                                        <p:tav tm="0">
                                          <p:val>
                                            <p:strVal val="#ppt_y"/>
                                          </p:val>
                                        </p:tav>
                                        <p:tav tm="100000">
                                          <p:val>
                                            <p:strVal val="#ppt_y"/>
                                          </p:val>
                                        </p:tav>
                                      </p:tavLst>
                                    </p:anim>
                                    <p:anim calcmode="lin" valueType="num">
                                      <p:cBhvr>
                                        <p:cTn id="17" dur="500" fill="hold"/>
                                        <p:tgtEl>
                                          <p:spTgt spid="10"/>
                                        </p:tgtEl>
                                        <p:attrNameLst>
                                          <p:attrName>ppt_w</p:attrName>
                                        </p:attrNameLst>
                                      </p:cBhvr>
                                      <p:tavLst>
                                        <p:tav tm="0">
                                          <p:val>
                                            <p:fltVal val="0"/>
                                          </p:val>
                                        </p:tav>
                                        <p:tav tm="100000">
                                          <p:val>
                                            <p:strVal val="#ppt_w"/>
                                          </p:val>
                                        </p:tav>
                                      </p:tavLst>
                                    </p:anim>
                                    <p:anim calcmode="lin" valueType="num">
                                      <p:cBhvr>
                                        <p:cTn id="18"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7" presetClass="entr" presetSubtype="0" fill="hold" grpId="0" nodeType="clickEffect">
                                  <p:stCondLst>
                                    <p:cond delay="0"/>
                                  </p:stCondLst>
                                  <p:iterate type="lt">
                                    <p:tmPct val="50000"/>
                                  </p:iterate>
                                  <p:childTnLst>
                                    <p:set>
                                      <p:cBhvr>
                                        <p:cTn id="22" dur="1" fill="hold">
                                          <p:stCondLst>
                                            <p:cond delay="0"/>
                                          </p:stCondLst>
                                        </p:cTn>
                                        <p:tgtEl>
                                          <p:spTgt spid="9">
                                            <p:txEl>
                                              <p:pRg st="0" end="0"/>
                                            </p:txEl>
                                          </p:spTgt>
                                        </p:tgtEl>
                                        <p:attrNameLst>
                                          <p:attrName>style.visibility</p:attrName>
                                        </p:attrNameLst>
                                      </p:cBhvr>
                                      <p:to>
                                        <p:strVal val="visible"/>
                                      </p:to>
                                    </p:set>
                                    <p:anim calcmode="discrete" valueType="clr">
                                      <p:cBhvr override="childStyle">
                                        <p:cTn id="23" dur="80"/>
                                        <p:tgtEl>
                                          <p:spTgt spid="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9">
                                            <p:txEl>
                                              <p:pRg st="0" end="0"/>
                                            </p:txEl>
                                          </p:spTgt>
                                        </p:tgtEl>
                                        <p:attrNameLst>
                                          <p:attrName>fillcolor</p:attrName>
                                        </p:attrNameLst>
                                      </p:cBhvr>
                                      <p:tavLst>
                                        <p:tav tm="0">
                                          <p:val>
                                            <p:clrVal>
                                              <a:schemeClr val="accent2"/>
                                            </p:clrVal>
                                          </p:val>
                                        </p:tav>
                                        <p:tav tm="50000">
                                          <p:val>
                                            <p:clrVal>
                                              <a:schemeClr val="hlink"/>
                                            </p:clrVal>
                                          </p:val>
                                        </p:tav>
                                      </p:tavLst>
                                    </p:anim>
                                    <p:set>
                                      <p:cBhvr>
                                        <p:cTn id="25" dur="80"/>
                                        <p:tgtEl>
                                          <p:spTgt spid="9">
                                            <p:txEl>
                                              <p:pRg st="0" end="0"/>
                                            </p:txEl>
                                          </p:spTgt>
                                        </p:tgtEl>
                                        <p:attrNameLst>
                                          <p:attrName>fill.type</p:attrName>
                                        </p:attrNameLst>
                                      </p:cBhvr>
                                      <p:to>
                                        <p:strVal val="solid"/>
                                      </p:to>
                                    </p:set>
                                  </p:childTnLst>
                                </p:cTn>
                              </p:par>
                            </p:childTnLst>
                          </p:cTn>
                        </p:par>
                      </p:childTnLst>
                    </p:cTn>
                  </p:par>
                  <p:par>
                    <p:cTn id="26" fill="hold">
                      <p:stCondLst>
                        <p:cond delay="indefinite"/>
                      </p:stCondLst>
                      <p:childTnLst>
                        <p:par>
                          <p:cTn id="27" fill="hold">
                            <p:stCondLst>
                              <p:cond delay="0"/>
                            </p:stCondLst>
                            <p:childTnLst>
                              <p:par>
                                <p:cTn id="28" presetID="27" presetClass="entr" presetSubtype="0" fill="hold" grpId="1" nodeType="clickEffect">
                                  <p:stCondLst>
                                    <p:cond delay="0"/>
                                  </p:stCondLst>
                                  <p:iterate type="lt">
                                    <p:tmPct val="50000"/>
                                  </p:iterate>
                                  <p:childTnLst>
                                    <p:set>
                                      <p:cBhvr>
                                        <p:cTn id="29" dur="1" fill="hold">
                                          <p:stCondLst>
                                            <p:cond delay="0"/>
                                          </p:stCondLst>
                                        </p:cTn>
                                        <p:tgtEl>
                                          <p:spTgt spid="12"/>
                                        </p:tgtEl>
                                        <p:attrNameLst>
                                          <p:attrName>style.visibility</p:attrName>
                                        </p:attrNameLst>
                                      </p:cBhvr>
                                      <p:to>
                                        <p:strVal val="visible"/>
                                      </p:to>
                                    </p:set>
                                    <p:anim calcmode="discrete" valueType="clr">
                                      <p:cBhvr override="childStyle">
                                        <p:cTn id="30" dur="80"/>
                                        <p:tgtEl>
                                          <p:spTgt spid="12"/>
                                        </p:tgtEl>
                                        <p:attrNameLst>
                                          <p:attrName>style.color</p:attrName>
                                        </p:attrNameLst>
                                      </p:cBhvr>
                                      <p:tavLst>
                                        <p:tav tm="0">
                                          <p:val>
                                            <p:clrVal>
                                              <a:schemeClr val="accent2"/>
                                            </p:clrVal>
                                          </p:val>
                                        </p:tav>
                                        <p:tav tm="50000">
                                          <p:val>
                                            <p:clrVal>
                                              <a:schemeClr val="hlink"/>
                                            </p:clrVal>
                                          </p:val>
                                        </p:tav>
                                      </p:tavLst>
                                    </p:anim>
                                    <p:anim calcmode="discrete" valueType="clr">
                                      <p:cBhvr>
                                        <p:cTn id="31" dur="80"/>
                                        <p:tgtEl>
                                          <p:spTgt spid="12"/>
                                        </p:tgtEl>
                                        <p:attrNameLst>
                                          <p:attrName>fillcolor</p:attrName>
                                        </p:attrNameLst>
                                      </p:cBhvr>
                                      <p:tavLst>
                                        <p:tav tm="0">
                                          <p:val>
                                            <p:clrVal>
                                              <a:schemeClr val="accent2"/>
                                            </p:clrVal>
                                          </p:val>
                                        </p:tav>
                                        <p:tav tm="50000">
                                          <p:val>
                                            <p:clrVal>
                                              <a:schemeClr val="hlink"/>
                                            </p:clrVal>
                                          </p:val>
                                        </p:tav>
                                      </p:tavLst>
                                    </p:anim>
                                    <p:set>
                                      <p:cBhvr>
                                        <p:cTn id="32" dur="80"/>
                                        <p:tgtEl>
                                          <p:spTgt spid="1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allAtOnce"/>
      <p:bldP spid="10" grpId="0" autoUpdateAnimBg="0"/>
      <p:bldP spid="11" grpId="0" autoUpdateAnimBg="0"/>
      <p:bldP spid="12" grpId="1"/>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4931" name="Rectangle 2"/>
          <p:cNvSpPr>
            <a:spLocks noGrp="1" noChangeArrowheads="1"/>
          </p:cNvSpPr>
          <p:nvPr>
            <p:ph type="body" idx="1"/>
          </p:nvPr>
        </p:nvSpPr>
        <p:spPr>
          <a:xfrm>
            <a:off x="323528" y="332657"/>
            <a:ext cx="8382000" cy="1656184"/>
          </a:xfrm>
        </p:spPr>
        <p:txBody>
          <a:bodyPr/>
          <a:lstStyle/>
          <a:p>
            <a:pPr eaLnBrk="1" hangingPunct="1">
              <a:lnSpc>
                <a:spcPct val="105000"/>
              </a:lnSpc>
              <a:spcBef>
                <a:spcPct val="15000"/>
              </a:spcBef>
              <a:buClr>
                <a:srgbClr val="800080"/>
              </a:buClr>
              <a:buSzPct val="50000"/>
            </a:pPr>
            <a:r>
              <a:rPr lang="zh-CN" altLang="en-US" sz="3000" b="1" u="sng" dirty="0" smtClean="0">
                <a:solidFill>
                  <a:schemeClr val="tx2"/>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最高位优先法</a:t>
            </a:r>
            <a:endParaRPr lang="zh-CN" altLang="en-US" sz="3000" b="1" dirty="0" smtClean="0">
              <a:effectLst>
                <a:outerShdw blurRad="38100" dist="38100" dir="2700000" algn="tl">
                  <a:srgbClr val="000000">
                    <a:alpha val="43137"/>
                  </a:srgbClr>
                </a:outerShdw>
              </a:effectLst>
              <a:latin typeface="仿宋" panose="02010609060101010101" pitchFamily="49" charset="-122"/>
              <a:ea typeface="仿宋" panose="02010609060101010101" pitchFamily="49" charset="-122"/>
            </a:endParaRPr>
          </a:p>
          <a:p>
            <a:pPr lvl="1" eaLnBrk="1" hangingPunct="1">
              <a:lnSpc>
                <a:spcPct val="105000"/>
              </a:lnSpc>
              <a:spcBef>
                <a:spcPct val="15000"/>
              </a:spcBef>
              <a:buClr>
                <a:srgbClr val="009900"/>
              </a:buClr>
              <a:buSzPct val="50000"/>
              <a:buFont typeface="Wingdings" pitchFamily="2" charset="2"/>
              <a:buChar char="u"/>
            </a:pPr>
            <a:r>
              <a:rPr lang="zh-CN" altLang="en-US" sz="3000" b="1" dirty="0" smtClean="0">
                <a:latin typeface="华文楷体" pitchFamily="2" charset="-122"/>
                <a:ea typeface="华文楷体" pitchFamily="2" charset="-122"/>
              </a:rPr>
              <a:t>必须将序列逐层分割为若干子序列，然后对各子序列分别进行排序 。</a:t>
            </a:r>
          </a:p>
        </p:txBody>
      </p:sp>
      <p:sp>
        <p:nvSpPr>
          <p:cNvPr id="4" name="Rectangle 2"/>
          <p:cNvSpPr txBox="1">
            <a:spLocks noChangeArrowheads="1"/>
          </p:cNvSpPr>
          <p:nvPr/>
        </p:nvSpPr>
        <p:spPr bwMode="auto">
          <a:xfrm>
            <a:off x="323528" y="2348880"/>
            <a:ext cx="8218488" cy="37804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5000"/>
              </a:lnSpc>
              <a:spcBef>
                <a:spcPct val="15000"/>
              </a:spcBef>
              <a:spcAft>
                <a:spcPct val="0"/>
              </a:spcAft>
              <a:buClr>
                <a:srgbClr val="800080"/>
              </a:buClr>
              <a:buSzPct val="50000"/>
              <a:buFont typeface="Wingdings" pitchFamily="2" charset="2"/>
              <a:buChar char="n"/>
              <a:tabLst/>
              <a:defRPr/>
            </a:pPr>
            <a:r>
              <a:rPr kumimoji="0" lang="zh-CN" altLang="en-US" sz="3000" b="1" i="0" u="sng"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仿宋" panose="02010609060101010101" pitchFamily="49" charset="-122"/>
                <a:ea typeface="仿宋" panose="02010609060101010101" pitchFamily="49" charset="-122"/>
              </a:rPr>
              <a:t>最低位优先法</a:t>
            </a:r>
            <a:endParaRPr kumimoji="0" lang="en-US" altLang="zh-CN" sz="30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仿宋" panose="02010609060101010101" pitchFamily="49" charset="-122"/>
              <a:ea typeface="仿宋" panose="02010609060101010101" pitchFamily="49" charset="-122"/>
            </a:endParaRPr>
          </a:p>
          <a:p>
            <a:pPr marL="742950" marR="0" lvl="1" indent="-285750" algn="l" defTabSz="914400" latinLnBrk="0">
              <a:lnSpc>
                <a:spcPct val="105000"/>
              </a:lnSpc>
              <a:spcBef>
                <a:spcPct val="15000"/>
              </a:spcBef>
              <a:buClr>
                <a:srgbClr val="009900"/>
              </a:buClr>
              <a:buSzPct val="50000"/>
              <a:buFont typeface="Wingdings" pitchFamily="2" charset="2"/>
              <a:buChar char="u"/>
              <a:tabLst/>
              <a:defRPr/>
            </a:pPr>
            <a:r>
              <a:rPr lang="zh-CN" altLang="en-US" sz="3000" b="1" dirty="0" smtClean="0">
                <a:latin typeface="华文楷体" pitchFamily="2" charset="-122"/>
                <a:ea typeface="华文楷体" pitchFamily="2" charset="-122"/>
              </a:rPr>
              <a:t>使用这种排序方法对每一个关键字进行排序时，不必分成子序列，对每个关键字都是整个序列参加排序。</a:t>
            </a:r>
            <a:endParaRPr lang="en-US" altLang="zh-CN" sz="3000" b="1" dirty="0" smtClean="0">
              <a:latin typeface="华文楷体" pitchFamily="2" charset="-122"/>
              <a:ea typeface="华文楷体" pitchFamily="2" charset="-122"/>
            </a:endParaRPr>
          </a:p>
          <a:p>
            <a:pPr marL="742950" marR="0" lvl="1" indent="-285750" algn="l" defTabSz="914400" latinLnBrk="0">
              <a:lnSpc>
                <a:spcPct val="105000"/>
              </a:lnSpc>
              <a:spcBef>
                <a:spcPct val="15000"/>
              </a:spcBef>
              <a:buClr>
                <a:srgbClr val="009900"/>
              </a:buClr>
              <a:buSzPct val="50000"/>
              <a:buFont typeface="Wingdings" pitchFamily="2" charset="2"/>
              <a:buChar char="u"/>
              <a:tabLst/>
              <a:defRPr/>
            </a:pPr>
            <a:r>
              <a:rPr lang="zh-CN" altLang="en-US" sz="3000" b="1" dirty="0" smtClean="0">
                <a:latin typeface="华文楷体" pitchFamily="2" charset="-122"/>
                <a:ea typeface="华文楷体" pitchFamily="2" charset="-122"/>
              </a:rPr>
              <a:t>按</a:t>
            </a:r>
            <a:r>
              <a:rPr lang="en-US" altLang="zh-CN" sz="3000" b="1" dirty="0" smtClean="0">
                <a:latin typeface="华文楷体" pitchFamily="2" charset="-122"/>
                <a:ea typeface="华文楷体" pitchFamily="2" charset="-122"/>
              </a:rPr>
              <a:t>LSD</a:t>
            </a:r>
            <a:r>
              <a:rPr lang="zh-CN" altLang="en-US" sz="3000" b="1" dirty="0" smtClean="0">
                <a:latin typeface="华文楷体" pitchFamily="2" charset="-122"/>
                <a:ea typeface="华文楷体" pitchFamily="2" charset="-122"/>
              </a:rPr>
              <a:t>排序时，可以通过若干次“</a:t>
            </a:r>
            <a:r>
              <a:rPr lang="zh-CN" altLang="en-US" sz="3000" b="1" dirty="0" smtClean="0">
                <a:solidFill>
                  <a:srgbClr val="FF0000"/>
                </a:solidFill>
                <a:latin typeface="华文楷体" pitchFamily="2" charset="-122"/>
                <a:ea typeface="华文楷体" pitchFamily="2" charset="-122"/>
              </a:rPr>
              <a:t>分配</a:t>
            </a:r>
            <a:r>
              <a:rPr lang="zh-CN" altLang="en-US" sz="3000" b="1" dirty="0" smtClean="0">
                <a:latin typeface="华文楷体" pitchFamily="2" charset="-122"/>
                <a:ea typeface="华文楷体" pitchFamily="2" charset="-122"/>
              </a:rPr>
              <a:t>”和“</a:t>
            </a:r>
            <a:r>
              <a:rPr lang="zh-CN" altLang="en-US" sz="3000" b="1" dirty="0" smtClean="0">
                <a:solidFill>
                  <a:srgbClr val="FF0000"/>
                </a:solidFill>
                <a:latin typeface="华文楷体" pitchFamily="2" charset="-122"/>
                <a:ea typeface="华文楷体" pitchFamily="2" charset="-122"/>
              </a:rPr>
              <a:t>收集</a:t>
            </a:r>
            <a:r>
              <a:rPr lang="zh-CN" altLang="en-US" sz="3000" b="1" dirty="0" smtClean="0">
                <a:latin typeface="华文楷体" pitchFamily="2" charset="-122"/>
                <a:ea typeface="华文楷体" pitchFamily="2" charset="-122"/>
              </a:rPr>
              <a:t>”来实现排序。</a:t>
            </a:r>
            <a:r>
              <a:rPr lang="zh-CN" altLang="en-US" sz="3000" b="1" dirty="0" smtClean="0">
                <a:solidFill>
                  <a:srgbClr val="0070C0"/>
                </a:solidFill>
                <a:latin typeface="华文楷体" pitchFamily="2" charset="-122"/>
                <a:ea typeface="华文楷体" pitchFamily="2" charset="-122"/>
              </a:rPr>
              <a:t>其好处是不需要进行关键字间的比较。</a:t>
            </a:r>
          </a:p>
        </p:txBody>
      </p:sp>
    </p:spTree>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2" name="Rectangle 10"/>
          <p:cNvSpPr>
            <a:spLocks noGrp="1" noChangeArrowheads="1"/>
          </p:cNvSpPr>
          <p:nvPr>
            <p:ph type="title"/>
          </p:nvPr>
        </p:nvSpPr>
        <p:spPr>
          <a:xfrm>
            <a:off x="0" y="108012"/>
            <a:ext cx="8229600" cy="728700"/>
          </a:xfrm>
        </p:spPr>
        <p:txBody>
          <a:bodyPr/>
          <a:lstStyle/>
          <a:p>
            <a:pPr eaLnBrk="1" hangingPunct="1"/>
            <a:r>
              <a:rPr kumimoji="1" lang="zh-CN" altLang="en-US" sz="4000" b="1" dirty="0" smtClean="0">
                <a:solidFill>
                  <a:schemeClr val="tx2"/>
                </a:solidFill>
                <a:ea typeface="华文新魏" pitchFamily="2" charset="-122"/>
              </a:rPr>
              <a:t>链式基数排序</a:t>
            </a:r>
          </a:p>
        </p:txBody>
      </p:sp>
      <p:sp>
        <p:nvSpPr>
          <p:cNvPr id="19463" name="Rectangle 9"/>
          <p:cNvSpPr>
            <a:spLocks noGrp="1" noChangeArrowheads="1"/>
          </p:cNvSpPr>
          <p:nvPr>
            <p:ph type="body" sz="half" idx="1"/>
          </p:nvPr>
        </p:nvSpPr>
        <p:spPr>
          <a:xfrm>
            <a:off x="431540" y="908720"/>
            <a:ext cx="8460940" cy="1080120"/>
          </a:xfrm>
        </p:spPr>
        <p:txBody>
          <a:bodyPr/>
          <a:lstStyle/>
          <a:p>
            <a:pPr marL="0" indent="0" eaLnBrk="1" hangingPunct="1">
              <a:lnSpc>
                <a:spcPct val="105000"/>
              </a:lnSpc>
              <a:buClr>
                <a:srgbClr val="800080"/>
              </a:buClr>
              <a:buSzPct val="50000"/>
              <a:buNone/>
            </a:pPr>
            <a:r>
              <a:rPr lang="zh-CN" altLang="en-US" sz="3000" b="1" dirty="0" smtClean="0">
                <a:solidFill>
                  <a:srgbClr val="0070C0"/>
                </a:solidFill>
                <a:latin typeface="华文楷体" pitchFamily="2" charset="-122"/>
                <a:ea typeface="华文楷体" pitchFamily="2" charset="-122"/>
              </a:rPr>
              <a:t>基数排序利用“分配”和“收集”对单逻辑关键字进行</a:t>
            </a:r>
            <a:r>
              <a:rPr lang="en-US" altLang="zh-CN" sz="3000" b="1" dirty="0" smtClean="0">
                <a:solidFill>
                  <a:srgbClr val="0070C0"/>
                </a:solidFill>
                <a:latin typeface="华文楷体" pitchFamily="2" charset="-122"/>
                <a:ea typeface="华文楷体" pitchFamily="2" charset="-122"/>
              </a:rPr>
              <a:t>LSD</a:t>
            </a:r>
            <a:r>
              <a:rPr lang="zh-CN" altLang="en-US" sz="3000" b="1" dirty="0" smtClean="0">
                <a:solidFill>
                  <a:srgbClr val="0070C0"/>
                </a:solidFill>
                <a:latin typeface="华文楷体" pitchFamily="2" charset="-122"/>
                <a:ea typeface="华文楷体" pitchFamily="2" charset="-122"/>
              </a:rPr>
              <a:t>排序的一种内部排序方法。</a:t>
            </a:r>
          </a:p>
        </p:txBody>
      </p:sp>
      <p:graphicFrame>
        <p:nvGraphicFramePr>
          <p:cNvPr id="19458" name="Object 3"/>
          <p:cNvGraphicFramePr>
            <a:graphicFrameLocks noChangeAspect="1"/>
          </p:cNvGraphicFramePr>
          <p:nvPr/>
        </p:nvGraphicFramePr>
        <p:xfrm>
          <a:off x="1763713" y="2960688"/>
          <a:ext cx="2819400" cy="612775"/>
        </p:xfrm>
        <a:graphic>
          <a:graphicData uri="http://schemas.openxmlformats.org/presentationml/2006/ole">
            <mc:AlternateContent xmlns:mc="http://schemas.openxmlformats.org/markup-compatibility/2006">
              <mc:Choice xmlns:v="urn:schemas-microsoft-com:vml" Requires="v">
                <p:oleObj spid="_x0000_s19539" name="公式" r:id="rId3" imgW="1168200" imgH="241200" progId="Equation.3">
                  <p:embed/>
                </p:oleObj>
              </mc:Choice>
              <mc:Fallback>
                <p:oleObj name="公式" r:id="rId3" imgW="1168200" imgH="2412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960688"/>
                        <a:ext cx="2819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sp>
        <p:nvSpPr>
          <p:cNvPr id="8" name="Rectangle 9"/>
          <p:cNvSpPr txBox="1">
            <a:spLocks noChangeArrowheads="1"/>
          </p:cNvSpPr>
          <p:nvPr/>
        </p:nvSpPr>
        <p:spPr bwMode="auto">
          <a:xfrm>
            <a:off x="492893" y="2000226"/>
            <a:ext cx="8363583" cy="42730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just" defTabSz="914400" rtl="0" eaLnBrk="1" fontAlgn="base" latinLnBrk="0" hangingPunct="1">
              <a:lnSpc>
                <a:spcPct val="105000"/>
              </a:lnSpc>
              <a:spcBef>
                <a:spcPct val="20000"/>
              </a:spcBef>
              <a:spcAft>
                <a:spcPct val="0"/>
              </a:spcAft>
              <a:buClr>
                <a:srgbClr val="800080"/>
              </a:buClr>
              <a:buSzPct val="50000"/>
              <a:buFont typeface="Wingdings" pitchFamily="2" charset="2"/>
              <a:buChar char="n"/>
              <a:tabLst/>
              <a:defRPr/>
            </a:pPr>
            <a:r>
              <a:rPr kumimoji="0"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在这种方法中，把单关键字 </a:t>
            </a:r>
            <a:r>
              <a:rPr kumimoji="0" lang="en-US" altLang="zh-CN" sz="3000" b="1" i="1" u="none" strike="noStrike" kern="0" cap="none" spc="0" normalizeH="0" baseline="0" noProof="0" dirty="0" err="1" smtClean="0">
                <a:ln>
                  <a:noFill/>
                </a:ln>
                <a:solidFill>
                  <a:schemeClr val="tx1"/>
                </a:solidFill>
                <a:effectLst/>
                <a:uLnTx/>
                <a:uFillTx/>
                <a:latin typeface="华文楷体" pitchFamily="2" charset="-122"/>
                <a:ea typeface="华文楷体" pitchFamily="2" charset="-122"/>
              </a:rPr>
              <a:t>K</a:t>
            </a:r>
            <a:r>
              <a:rPr kumimoji="0" lang="en-US" altLang="zh-CN" sz="3000" b="1" i="1" u="none" strike="noStrike" kern="0" cap="none" spc="0" normalizeH="0" baseline="-25000" noProof="0" dirty="0" err="1" smtClean="0">
                <a:ln>
                  <a:noFill/>
                </a:ln>
                <a:solidFill>
                  <a:schemeClr val="tx1"/>
                </a:solidFill>
                <a:effectLst/>
                <a:uLnTx/>
                <a:uFillTx/>
                <a:latin typeface="华文楷体" pitchFamily="2" charset="-122"/>
                <a:ea typeface="华文楷体" pitchFamily="2" charset="-122"/>
              </a:rPr>
              <a:t>i</a:t>
            </a:r>
            <a:r>
              <a:rPr kumimoji="0" lang="en-US" altLang="zh-CN" sz="3000" b="1" i="1" u="none" strike="noStrike" kern="0" cap="none" spc="0" normalizeH="0" baseline="30000" noProof="0" dirty="0" smtClean="0">
                <a:ln>
                  <a:noFill/>
                </a:ln>
                <a:solidFill>
                  <a:schemeClr val="tx1"/>
                </a:solidFill>
                <a:effectLst/>
                <a:uLnTx/>
                <a:uFillTx/>
                <a:latin typeface="华文楷体" pitchFamily="2" charset="-122"/>
                <a:ea typeface="华文楷体" pitchFamily="2" charset="-122"/>
              </a:rPr>
              <a:t> </a:t>
            </a:r>
            <a:r>
              <a:rPr lang="zh-CN" altLang="en-US" sz="3000" b="1" kern="0" dirty="0" smtClean="0">
                <a:latin typeface="华文楷体" pitchFamily="2" charset="-122"/>
                <a:ea typeface="华文楷体" pitchFamily="2" charset="-122"/>
              </a:rPr>
              <a:t>分解为</a:t>
            </a:r>
            <a:r>
              <a:rPr kumimoji="0"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一个</a:t>
            </a:r>
            <a:r>
              <a:rPr kumimoji="0" lang="en-US" altLang="zh-CN" sz="3000" b="1" i="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d</a:t>
            </a:r>
            <a:r>
              <a:rPr kumimoji="0"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元组：</a:t>
            </a:r>
          </a:p>
          <a:p>
            <a:pPr marL="342900" marR="0" lvl="0" indent="-342900" algn="just" defTabSz="914400" rtl="0" eaLnBrk="1" fontAlgn="base" latinLnBrk="0" hangingPunct="1">
              <a:lnSpc>
                <a:spcPct val="105000"/>
              </a:lnSpc>
              <a:spcBef>
                <a:spcPct val="20000"/>
              </a:spcBef>
              <a:spcAft>
                <a:spcPct val="0"/>
              </a:spcAft>
              <a:buClr>
                <a:srgbClr val="800080"/>
              </a:buClr>
              <a:buSzPct val="50000"/>
              <a:buFont typeface="Wingdings" pitchFamily="2" charset="2"/>
              <a:buChar char="n"/>
              <a:tabLst/>
              <a:defRPr/>
            </a:pPr>
            <a:endParaRPr kumimoji="0"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endParaRPr>
          </a:p>
          <a:p>
            <a:pPr marL="342900" lvl="0" indent="-342900" algn="just">
              <a:lnSpc>
                <a:spcPct val="105000"/>
              </a:lnSpc>
              <a:spcBef>
                <a:spcPct val="20000"/>
              </a:spcBef>
              <a:buClr>
                <a:srgbClr val="800080"/>
              </a:buClr>
              <a:buSzPct val="50000"/>
            </a:pPr>
            <a:r>
              <a:rPr kumimoji="0"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   其中的每一个分量</a:t>
            </a:r>
            <a:r>
              <a:rPr lang="en-US" altLang="zh-CN" sz="3000" b="1" kern="0" dirty="0" err="1" smtClean="0">
                <a:latin typeface="华文楷体" pitchFamily="2" charset="-122"/>
                <a:ea typeface="华文楷体" pitchFamily="2" charset="-122"/>
              </a:rPr>
              <a:t>K</a:t>
            </a:r>
            <a:r>
              <a:rPr lang="en-US" altLang="zh-CN" sz="3000" b="1" i="1" kern="0" baseline="-25000" dirty="0" err="1" smtClean="0">
                <a:latin typeface="Times New Roman" pitchFamily="18" charset="0"/>
                <a:ea typeface="华文楷体" pitchFamily="2" charset="-122"/>
                <a:cs typeface="Times New Roman" pitchFamily="18" charset="0"/>
              </a:rPr>
              <a:t>i</a:t>
            </a:r>
            <a:r>
              <a:rPr lang="en-US" altLang="zh-CN" sz="3000" b="1" i="1" kern="0" baseline="30000" dirty="0" err="1" smtClean="0">
                <a:latin typeface="Times New Roman" pitchFamily="18" charset="0"/>
                <a:ea typeface="华文楷体" pitchFamily="2" charset="-122"/>
                <a:cs typeface="Times New Roman" pitchFamily="18" charset="0"/>
              </a:rPr>
              <a:t>j</a:t>
            </a:r>
            <a:r>
              <a:rPr kumimoji="0" lang="en-US" altLang="zh-CN"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(1</a:t>
            </a:r>
            <a:r>
              <a:rPr kumimoji="0" lang="en-US" altLang="zh-CN"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cs typeface="Times New Roman" charset="0"/>
              </a:rPr>
              <a:t>≤</a:t>
            </a:r>
            <a:r>
              <a:rPr kumimoji="0" lang="en-US" altLang="zh-CN" sz="3000" b="1" i="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j</a:t>
            </a:r>
            <a:r>
              <a:rPr kumimoji="0" lang="en-US" altLang="zh-CN"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a:t>
            </a:r>
            <a:r>
              <a:rPr kumimoji="0" lang="en-US" altLang="zh-CN" sz="3000" b="1" i="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d</a:t>
            </a:r>
            <a:r>
              <a:rPr kumimoji="0" lang="en-US" altLang="zh-CN"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 </a:t>
            </a:r>
            <a:r>
              <a:rPr kumimoji="0"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也可看成是一个关键字。</a:t>
            </a:r>
          </a:p>
          <a:p>
            <a:pPr marL="342900" marR="0" lvl="0" indent="-342900" algn="just" defTabSz="914400" rtl="0" eaLnBrk="1" fontAlgn="base" latinLnBrk="0" hangingPunct="1">
              <a:lnSpc>
                <a:spcPct val="105000"/>
              </a:lnSpc>
              <a:spcBef>
                <a:spcPct val="20000"/>
              </a:spcBef>
              <a:spcAft>
                <a:spcPct val="0"/>
              </a:spcAft>
              <a:buClr>
                <a:srgbClr val="800080"/>
              </a:buClr>
              <a:buSzPct val="50000"/>
              <a:buFont typeface="Wingdings" pitchFamily="2" charset="2"/>
              <a:buChar char="n"/>
              <a:tabLst/>
              <a:defRPr/>
            </a:pPr>
            <a:r>
              <a:rPr kumimoji="0"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分量</a:t>
            </a:r>
            <a:r>
              <a:rPr kumimoji="0" lang="en-US" altLang="zh-CN" sz="3000" b="1" i="0" u="none" strike="noStrike" kern="0" cap="none" spc="0" normalizeH="0" baseline="0" noProof="0" dirty="0" err="1" smtClean="0">
                <a:ln>
                  <a:noFill/>
                </a:ln>
                <a:solidFill>
                  <a:schemeClr val="tx1"/>
                </a:solidFill>
                <a:effectLst/>
                <a:uLnTx/>
                <a:uFillTx/>
                <a:latin typeface="华文楷体" pitchFamily="2" charset="-122"/>
                <a:ea typeface="华文楷体" pitchFamily="2" charset="-122"/>
              </a:rPr>
              <a:t>K</a:t>
            </a:r>
            <a:r>
              <a:rPr kumimoji="0" lang="en-US" altLang="zh-CN" sz="3000" b="1" i="1" u="none" strike="noStrike" kern="0" cap="none" spc="0" normalizeH="0" baseline="-25000" noProof="0" dirty="0" err="1" smtClean="0">
                <a:ln>
                  <a:noFill/>
                </a:ln>
                <a:solidFill>
                  <a:schemeClr val="tx1"/>
                </a:solidFill>
                <a:effectLst/>
                <a:uLnTx/>
                <a:uFillTx/>
                <a:latin typeface="Times New Roman" pitchFamily="18" charset="0"/>
                <a:ea typeface="华文楷体" pitchFamily="2" charset="-122"/>
                <a:cs typeface="Times New Roman" pitchFamily="18" charset="0"/>
              </a:rPr>
              <a:t>i</a:t>
            </a:r>
            <a:r>
              <a:rPr kumimoji="0" lang="en-US" altLang="zh-CN" sz="3000" b="1" i="1" u="none" strike="noStrike" kern="0" cap="none" spc="0" normalizeH="0" baseline="30000" noProof="0" dirty="0" err="1" smtClean="0">
                <a:ln>
                  <a:noFill/>
                </a:ln>
                <a:solidFill>
                  <a:schemeClr val="tx1"/>
                </a:solidFill>
                <a:effectLst/>
                <a:uLnTx/>
                <a:uFillTx/>
                <a:latin typeface="Times New Roman" pitchFamily="18" charset="0"/>
                <a:ea typeface="华文楷体" pitchFamily="2" charset="-122"/>
                <a:cs typeface="Times New Roman" pitchFamily="18" charset="0"/>
              </a:rPr>
              <a:t>j</a:t>
            </a:r>
            <a:r>
              <a:rPr kumimoji="0"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有</a:t>
            </a:r>
            <a:r>
              <a:rPr kumimoji="0" lang="en-US" altLang="zh-CN" sz="3000" b="1" i="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radix</a:t>
            </a:r>
            <a:r>
              <a:rPr kumimoji="0"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种取值</a:t>
            </a:r>
            <a:r>
              <a:rPr kumimoji="0" lang="en-US" altLang="zh-CN"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 </a:t>
            </a:r>
            <a:r>
              <a:rPr kumimoji="0"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称</a:t>
            </a:r>
            <a:r>
              <a:rPr kumimoji="0" lang="en-US" altLang="zh-CN" sz="3000" b="1" i="1"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radix</a:t>
            </a:r>
            <a:r>
              <a:rPr kumimoji="0"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为基数。例如，排序码</a:t>
            </a:r>
            <a:r>
              <a:rPr kumimoji="0" lang="en-US" altLang="zh-CN"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984</a:t>
            </a:r>
            <a:r>
              <a:rPr kumimoji="0"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可以看成是一个</a:t>
            </a:r>
            <a:r>
              <a:rPr kumimoji="0" lang="en-US" altLang="zh-CN"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3</a:t>
            </a:r>
            <a:r>
              <a:rPr kumimoji="0"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元组</a:t>
            </a:r>
            <a:r>
              <a:rPr kumimoji="0" lang="en-US" altLang="zh-CN"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(9, 8, 4), </a:t>
            </a:r>
            <a:r>
              <a:rPr kumimoji="0"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每一位有 </a:t>
            </a:r>
            <a:r>
              <a:rPr kumimoji="0" lang="en-US" altLang="zh-CN"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0, 1, …, 9 </a:t>
            </a:r>
            <a:r>
              <a:rPr kumimoji="0"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等</a:t>
            </a:r>
            <a:r>
              <a:rPr kumimoji="0" lang="en-US" altLang="zh-CN"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10</a:t>
            </a:r>
            <a:r>
              <a:rPr kumimoji="0"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种取值，基数</a:t>
            </a:r>
            <a:r>
              <a:rPr kumimoji="0" lang="en-US" altLang="zh-CN" sz="3000" b="1" i="1" u="none" strike="noStrike" kern="0" cap="none" spc="0" normalizeH="0" baseline="0" noProof="0" dirty="0" smtClean="0">
                <a:ln>
                  <a:noFill/>
                </a:ln>
                <a:solidFill>
                  <a:schemeClr val="tx2"/>
                </a:solidFill>
                <a:effectLst/>
                <a:uLnTx/>
                <a:uFillTx/>
                <a:latin typeface="华文楷体" pitchFamily="2" charset="-122"/>
                <a:ea typeface="华文楷体" pitchFamily="2" charset="-122"/>
              </a:rPr>
              <a:t>radix</a:t>
            </a:r>
            <a:r>
              <a:rPr kumimoji="0" lang="en-US" altLang="zh-CN" sz="3000" b="1" i="0" u="none" strike="noStrike" kern="0" cap="none" spc="0" normalizeH="0" baseline="0" noProof="0" dirty="0" smtClean="0">
                <a:ln>
                  <a:noFill/>
                </a:ln>
                <a:solidFill>
                  <a:schemeClr val="tx2"/>
                </a:solidFill>
                <a:effectLst/>
                <a:uLnTx/>
                <a:uFillTx/>
                <a:latin typeface="华文楷体" pitchFamily="2" charset="-122"/>
                <a:ea typeface="华文楷体" pitchFamily="2" charset="-122"/>
              </a:rPr>
              <a:t> = 10</a:t>
            </a:r>
            <a:r>
              <a:rPr kumimoji="0" lang="zh-CN" altLang="en-US" sz="3000" b="1" i="0" u="none" strike="noStrike" kern="0" cap="none" spc="0" normalizeH="0" baseline="0" noProof="0" dirty="0" smtClean="0">
                <a:ln>
                  <a:noFill/>
                </a:ln>
                <a:solidFill>
                  <a:schemeClr val="tx1"/>
                </a:solidFill>
                <a:effectLst/>
                <a:uLnTx/>
                <a:uFillTx/>
                <a:latin typeface="华文楷体" pitchFamily="2" charset="-122"/>
                <a:ea typeface="华文楷体" pitchFamily="2" charset="-122"/>
              </a:rPr>
              <a:t>。</a:t>
            </a:r>
          </a:p>
        </p:txBody>
      </p:sp>
    </p:spTree>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28600" y="114300"/>
            <a:ext cx="7965642" cy="1274195"/>
          </a:xfrm>
          <a:prstGeom prst="rect">
            <a:avLst/>
          </a:prstGeom>
          <a:noFill/>
          <a:ln w="9525">
            <a:noFill/>
            <a:miter lim="800000"/>
            <a:headEnd/>
            <a:tailEnd/>
          </a:ln>
          <a:effectLst/>
        </p:spPr>
        <p:txBody>
          <a:bodyPr wrap="none">
            <a:spAutoFit/>
          </a:bodyPr>
          <a:lstStyle/>
          <a:p>
            <a:pPr algn="l">
              <a:lnSpc>
                <a:spcPct val="120000"/>
              </a:lnSpc>
            </a:pPr>
            <a:r>
              <a:rPr lang="zh-CN" altLang="en-US" sz="3200" b="1" dirty="0">
                <a:solidFill>
                  <a:srgbClr val="990033"/>
                </a:solidFill>
                <a:latin typeface="华文楷体" pitchFamily="2" charset="-122"/>
                <a:ea typeface="华文楷体" pitchFamily="2" charset="-122"/>
              </a:rPr>
              <a:t>例如：</a:t>
            </a:r>
            <a:r>
              <a:rPr lang="zh-CN" altLang="en-US" sz="3200" b="1" dirty="0">
                <a:solidFill>
                  <a:srgbClr val="990000"/>
                </a:solidFill>
                <a:latin typeface="华文楷体" pitchFamily="2" charset="-122"/>
                <a:ea typeface="华文楷体" pitchFamily="2" charset="-122"/>
              </a:rPr>
              <a:t>对下列这组关键字</a:t>
            </a:r>
          </a:p>
          <a:p>
            <a:pPr algn="l">
              <a:lnSpc>
                <a:spcPct val="120000"/>
              </a:lnSpc>
            </a:pPr>
            <a:r>
              <a:rPr lang="zh-CN" altLang="en-US" sz="3200" dirty="0">
                <a:solidFill>
                  <a:srgbClr val="0000FF"/>
                </a:solidFill>
                <a:ea typeface="楷体_GB2312" pitchFamily="49" charset="-122"/>
              </a:rPr>
              <a:t> </a:t>
            </a:r>
            <a:r>
              <a:rPr lang="en-US" altLang="zh-CN" sz="3200" dirty="0">
                <a:solidFill>
                  <a:srgbClr val="0000FF"/>
                </a:solidFill>
                <a:ea typeface="楷体_GB2312" pitchFamily="49" charset="-122"/>
              </a:rPr>
              <a:t>{209, 386, 768, 185, 247, 606, 230, 834, 539 }</a:t>
            </a:r>
            <a:endParaRPr lang="en-US" altLang="zh-CN" sz="3200" dirty="0">
              <a:ea typeface="楷体_GB2312" pitchFamily="49" charset="-122"/>
            </a:endParaRPr>
          </a:p>
        </p:txBody>
      </p:sp>
      <p:sp>
        <p:nvSpPr>
          <p:cNvPr id="3" name="Text Box 3"/>
          <p:cNvSpPr txBox="1">
            <a:spLocks noChangeArrowheads="1"/>
          </p:cNvSpPr>
          <p:nvPr/>
        </p:nvSpPr>
        <p:spPr bwMode="auto">
          <a:xfrm>
            <a:off x="395536" y="1808820"/>
            <a:ext cx="8532948" cy="1384995"/>
          </a:xfrm>
          <a:prstGeom prst="rect">
            <a:avLst/>
          </a:prstGeom>
          <a:noFill/>
          <a:ln w="9525">
            <a:noFill/>
            <a:miter lim="800000"/>
            <a:headEnd/>
            <a:tailEnd/>
          </a:ln>
          <a:effectLst/>
        </p:spPr>
        <p:txBody>
          <a:bodyPr wrap="square">
            <a:spAutoFit/>
          </a:bodyPr>
          <a:lstStyle/>
          <a:p>
            <a:pPr algn="l"/>
            <a:r>
              <a:rPr lang="zh-CN" altLang="en-US" sz="2800" b="1" dirty="0" smtClean="0">
                <a:solidFill>
                  <a:srgbClr val="000000"/>
                </a:solidFill>
                <a:latin typeface="Times New Roman" pitchFamily="18" charset="0"/>
                <a:ea typeface="华文楷体" pitchFamily="2" charset="-122"/>
                <a:cs typeface="Times New Roman" pitchFamily="18" charset="0"/>
              </a:rPr>
              <a:t>首先</a:t>
            </a:r>
            <a:r>
              <a:rPr lang="zh-CN" altLang="en-US" sz="2800" b="1" dirty="0">
                <a:solidFill>
                  <a:srgbClr val="000000"/>
                </a:solidFill>
                <a:latin typeface="Times New Roman" pitchFamily="18" charset="0"/>
                <a:ea typeface="华文楷体" pitchFamily="2" charset="-122"/>
                <a:cs typeface="Times New Roman" pitchFamily="18" charset="0"/>
              </a:rPr>
              <a:t>按其 </a:t>
            </a:r>
            <a:r>
              <a:rPr lang="zh-CN" altLang="en-US" sz="2800" b="1" dirty="0">
                <a:solidFill>
                  <a:srgbClr val="0000FF"/>
                </a:solidFill>
                <a:latin typeface="Times New Roman" pitchFamily="18" charset="0"/>
                <a:ea typeface="华文楷体" pitchFamily="2" charset="-122"/>
                <a:cs typeface="Times New Roman" pitchFamily="18" charset="0"/>
              </a:rPr>
              <a:t>“个位数”</a:t>
            </a:r>
            <a:r>
              <a:rPr lang="zh-CN" altLang="en-US" sz="2800" b="1" dirty="0">
                <a:solidFill>
                  <a:srgbClr val="990000"/>
                </a:solidFill>
                <a:latin typeface="Times New Roman" pitchFamily="18" charset="0"/>
                <a:ea typeface="华文楷体" pitchFamily="2" charset="-122"/>
                <a:cs typeface="Times New Roman" pitchFamily="18" charset="0"/>
              </a:rPr>
              <a:t>  </a:t>
            </a:r>
            <a:r>
              <a:rPr lang="zh-CN" altLang="en-US" sz="2800" b="1" dirty="0">
                <a:solidFill>
                  <a:srgbClr val="000000"/>
                </a:solidFill>
                <a:latin typeface="Times New Roman" pitchFamily="18" charset="0"/>
                <a:ea typeface="华文楷体" pitchFamily="2" charset="-122"/>
                <a:cs typeface="Times New Roman" pitchFamily="18" charset="0"/>
              </a:rPr>
              <a:t>取值分别为 </a:t>
            </a:r>
            <a:r>
              <a:rPr lang="en-US" altLang="zh-CN" sz="2800" b="1" dirty="0">
                <a:solidFill>
                  <a:srgbClr val="000000"/>
                </a:solidFill>
                <a:latin typeface="Times New Roman" pitchFamily="18" charset="0"/>
                <a:ea typeface="华文楷体" pitchFamily="2" charset="-122"/>
                <a:cs typeface="Times New Roman" pitchFamily="18" charset="0"/>
              </a:rPr>
              <a:t>0, 1, …,  9</a:t>
            </a:r>
            <a:r>
              <a:rPr lang="zh-CN" altLang="en-US" sz="2800" b="1" dirty="0">
                <a:solidFill>
                  <a:srgbClr val="990000"/>
                </a:solidFill>
                <a:latin typeface="Times New Roman" pitchFamily="18" charset="0"/>
                <a:ea typeface="华文楷体" pitchFamily="2" charset="-122"/>
                <a:cs typeface="Times New Roman" pitchFamily="18" charset="0"/>
              </a:rPr>
              <a:t>　         </a:t>
            </a:r>
            <a:r>
              <a:rPr lang="zh-CN" altLang="en-US" sz="2800" b="1" dirty="0">
                <a:solidFill>
                  <a:srgbClr val="FF0000"/>
                </a:solidFill>
                <a:latin typeface="Times New Roman" pitchFamily="18" charset="0"/>
                <a:ea typeface="华文楷体" pitchFamily="2" charset="-122"/>
                <a:cs typeface="Times New Roman" pitchFamily="18" charset="0"/>
              </a:rPr>
              <a:t>“分配” </a:t>
            </a:r>
            <a:r>
              <a:rPr lang="zh-CN" altLang="en-US" sz="2800" b="1" dirty="0">
                <a:solidFill>
                  <a:srgbClr val="000000"/>
                </a:solidFill>
                <a:latin typeface="Times New Roman" pitchFamily="18" charset="0"/>
                <a:ea typeface="华文楷体" pitchFamily="2" charset="-122"/>
                <a:cs typeface="Times New Roman" pitchFamily="18" charset="0"/>
              </a:rPr>
              <a:t>成 </a:t>
            </a:r>
            <a:r>
              <a:rPr lang="en-US" altLang="zh-CN" sz="2800" b="1" dirty="0">
                <a:solidFill>
                  <a:srgbClr val="000000"/>
                </a:solidFill>
                <a:latin typeface="Times New Roman" pitchFamily="18" charset="0"/>
                <a:ea typeface="华文楷体" pitchFamily="2" charset="-122"/>
                <a:cs typeface="Times New Roman" pitchFamily="18" charset="0"/>
              </a:rPr>
              <a:t>10 </a:t>
            </a:r>
            <a:r>
              <a:rPr lang="zh-CN" altLang="en-US" sz="2800" b="1" dirty="0">
                <a:solidFill>
                  <a:srgbClr val="000000"/>
                </a:solidFill>
                <a:latin typeface="Times New Roman" pitchFamily="18" charset="0"/>
                <a:ea typeface="华文楷体" pitchFamily="2" charset="-122"/>
                <a:cs typeface="Times New Roman" pitchFamily="18" charset="0"/>
              </a:rPr>
              <a:t>组，之后按从 </a:t>
            </a:r>
            <a:r>
              <a:rPr lang="en-US" altLang="zh-CN" sz="2800" b="1" dirty="0">
                <a:solidFill>
                  <a:srgbClr val="000000"/>
                </a:solidFill>
                <a:latin typeface="Times New Roman" pitchFamily="18" charset="0"/>
                <a:ea typeface="华文楷体" pitchFamily="2" charset="-122"/>
                <a:cs typeface="Times New Roman" pitchFamily="18" charset="0"/>
              </a:rPr>
              <a:t>0 </a:t>
            </a:r>
            <a:r>
              <a:rPr lang="zh-CN" altLang="en-US" sz="2800" b="1" dirty="0">
                <a:solidFill>
                  <a:srgbClr val="000000"/>
                </a:solidFill>
                <a:latin typeface="Times New Roman" pitchFamily="18" charset="0"/>
                <a:ea typeface="华文楷体" pitchFamily="2" charset="-122"/>
                <a:cs typeface="Times New Roman" pitchFamily="18" charset="0"/>
              </a:rPr>
              <a:t>至 </a:t>
            </a:r>
            <a:r>
              <a:rPr lang="en-US" altLang="zh-CN" sz="2800" b="1" dirty="0">
                <a:solidFill>
                  <a:srgbClr val="000000"/>
                </a:solidFill>
                <a:latin typeface="Times New Roman" pitchFamily="18" charset="0"/>
                <a:ea typeface="华文楷体" pitchFamily="2" charset="-122"/>
                <a:cs typeface="Times New Roman" pitchFamily="18" charset="0"/>
              </a:rPr>
              <a:t>9 </a:t>
            </a:r>
            <a:r>
              <a:rPr lang="zh-CN" altLang="en-US" sz="2800" b="1" dirty="0">
                <a:solidFill>
                  <a:srgbClr val="000000"/>
                </a:solidFill>
                <a:latin typeface="Times New Roman" pitchFamily="18" charset="0"/>
                <a:ea typeface="华文楷体" pitchFamily="2" charset="-122"/>
                <a:cs typeface="Times New Roman" pitchFamily="18" charset="0"/>
              </a:rPr>
              <a:t>的顺序</a:t>
            </a:r>
            <a:r>
              <a:rPr lang="zh-CN" altLang="en-US" sz="2800" b="1" dirty="0" smtClean="0">
                <a:solidFill>
                  <a:srgbClr val="000000"/>
                </a:solidFill>
                <a:latin typeface="Times New Roman" pitchFamily="18" charset="0"/>
                <a:ea typeface="华文楷体" pitchFamily="2" charset="-122"/>
                <a:cs typeface="Times New Roman" pitchFamily="18" charset="0"/>
              </a:rPr>
              <a:t>将它们 </a:t>
            </a:r>
            <a:r>
              <a:rPr lang="zh-CN" altLang="en-US" sz="2800" b="1" dirty="0">
                <a:solidFill>
                  <a:srgbClr val="FF0000"/>
                </a:solidFill>
                <a:latin typeface="Times New Roman" pitchFamily="18" charset="0"/>
                <a:ea typeface="华文楷体" pitchFamily="2" charset="-122"/>
                <a:cs typeface="Times New Roman" pitchFamily="18" charset="0"/>
              </a:rPr>
              <a:t>“收集”</a:t>
            </a:r>
            <a:r>
              <a:rPr lang="zh-CN" altLang="en-US" sz="2800" b="1" dirty="0">
                <a:solidFill>
                  <a:srgbClr val="990000"/>
                </a:solidFill>
                <a:latin typeface="Times New Roman" pitchFamily="18" charset="0"/>
                <a:ea typeface="华文楷体" pitchFamily="2" charset="-122"/>
                <a:cs typeface="Times New Roman" pitchFamily="18" charset="0"/>
              </a:rPr>
              <a:t> </a:t>
            </a:r>
            <a:r>
              <a:rPr lang="zh-CN" altLang="en-US" sz="2800" b="1" dirty="0">
                <a:solidFill>
                  <a:srgbClr val="000000"/>
                </a:solidFill>
                <a:latin typeface="Times New Roman" pitchFamily="18" charset="0"/>
                <a:ea typeface="华文楷体" pitchFamily="2" charset="-122"/>
                <a:cs typeface="Times New Roman" pitchFamily="18" charset="0"/>
              </a:rPr>
              <a:t>在一起；</a:t>
            </a:r>
          </a:p>
        </p:txBody>
      </p:sp>
      <p:sp>
        <p:nvSpPr>
          <p:cNvPr id="4" name="Rectangle 4"/>
          <p:cNvSpPr>
            <a:spLocks noChangeArrowheads="1"/>
          </p:cNvSpPr>
          <p:nvPr/>
        </p:nvSpPr>
        <p:spPr bwMode="auto">
          <a:xfrm>
            <a:off x="381000" y="3356992"/>
            <a:ext cx="8534400" cy="1902059"/>
          </a:xfrm>
          <a:prstGeom prst="rect">
            <a:avLst/>
          </a:prstGeom>
          <a:noFill/>
          <a:ln w="9525">
            <a:noFill/>
            <a:miter lim="800000"/>
            <a:headEnd/>
            <a:tailEnd/>
          </a:ln>
          <a:effectLst/>
        </p:spPr>
        <p:txBody>
          <a:bodyPr>
            <a:spAutoFit/>
          </a:bodyPr>
          <a:lstStyle/>
          <a:p>
            <a:pPr algn="l">
              <a:lnSpc>
                <a:spcPct val="140000"/>
              </a:lnSpc>
            </a:pPr>
            <a:r>
              <a:rPr lang="zh-CN" altLang="en-US" sz="2800" b="1" dirty="0" smtClean="0">
                <a:solidFill>
                  <a:srgbClr val="000000"/>
                </a:solidFill>
                <a:latin typeface="Times New Roman" pitchFamily="18" charset="0"/>
                <a:ea typeface="华文楷体" pitchFamily="2" charset="-122"/>
                <a:cs typeface="Times New Roman" pitchFamily="18" charset="0"/>
              </a:rPr>
              <a:t>然后</a:t>
            </a:r>
            <a:r>
              <a:rPr lang="zh-CN" altLang="en-US" sz="2800" b="1" dirty="0">
                <a:solidFill>
                  <a:srgbClr val="000000"/>
                </a:solidFill>
                <a:latin typeface="Times New Roman" pitchFamily="18" charset="0"/>
                <a:ea typeface="华文楷体" pitchFamily="2" charset="-122"/>
                <a:cs typeface="Times New Roman" pitchFamily="18" charset="0"/>
              </a:rPr>
              <a:t>按其 </a:t>
            </a:r>
            <a:r>
              <a:rPr lang="zh-CN" altLang="en-US" sz="2800" b="1" dirty="0">
                <a:solidFill>
                  <a:srgbClr val="0000FF"/>
                </a:solidFill>
                <a:latin typeface="Times New Roman" pitchFamily="18" charset="0"/>
                <a:ea typeface="华文楷体" pitchFamily="2" charset="-122"/>
                <a:cs typeface="Times New Roman" pitchFamily="18" charset="0"/>
              </a:rPr>
              <a:t>“十位数”</a:t>
            </a:r>
            <a:r>
              <a:rPr lang="zh-CN" altLang="en-US" sz="2800" b="1" dirty="0">
                <a:solidFill>
                  <a:srgbClr val="990000"/>
                </a:solidFill>
                <a:latin typeface="Times New Roman" pitchFamily="18" charset="0"/>
                <a:ea typeface="华文楷体" pitchFamily="2" charset="-122"/>
                <a:cs typeface="Times New Roman" pitchFamily="18" charset="0"/>
              </a:rPr>
              <a:t>  </a:t>
            </a:r>
            <a:r>
              <a:rPr lang="zh-CN" altLang="en-US" sz="2800" b="1" dirty="0">
                <a:solidFill>
                  <a:srgbClr val="000000"/>
                </a:solidFill>
                <a:latin typeface="Times New Roman" pitchFamily="18" charset="0"/>
                <a:ea typeface="华文楷体" pitchFamily="2" charset="-122"/>
                <a:cs typeface="Times New Roman" pitchFamily="18" charset="0"/>
              </a:rPr>
              <a:t>取值分别为 </a:t>
            </a:r>
            <a:r>
              <a:rPr lang="en-US" altLang="zh-CN" sz="2800" b="1" dirty="0">
                <a:solidFill>
                  <a:srgbClr val="000000"/>
                </a:solidFill>
                <a:latin typeface="Times New Roman" pitchFamily="18" charset="0"/>
                <a:ea typeface="华文楷体" pitchFamily="2" charset="-122"/>
                <a:cs typeface="Times New Roman" pitchFamily="18" charset="0"/>
              </a:rPr>
              <a:t>0, 1, …, 9   </a:t>
            </a:r>
            <a:r>
              <a:rPr lang="en-US" altLang="zh-CN" sz="2800" b="1" dirty="0">
                <a:solidFill>
                  <a:srgbClr val="FF0000"/>
                </a:solidFill>
                <a:latin typeface="Times New Roman" pitchFamily="18" charset="0"/>
                <a:ea typeface="华文楷体" pitchFamily="2" charset="-122"/>
                <a:cs typeface="Times New Roman" pitchFamily="18" charset="0"/>
              </a:rPr>
              <a:t>“</a:t>
            </a:r>
            <a:r>
              <a:rPr lang="zh-CN" altLang="en-US" sz="2800" b="1" dirty="0">
                <a:solidFill>
                  <a:srgbClr val="FF0000"/>
                </a:solidFill>
                <a:latin typeface="Times New Roman" pitchFamily="18" charset="0"/>
                <a:ea typeface="华文楷体" pitchFamily="2" charset="-122"/>
                <a:cs typeface="Times New Roman" pitchFamily="18" charset="0"/>
              </a:rPr>
              <a:t>分配” </a:t>
            </a:r>
            <a:r>
              <a:rPr lang="zh-CN" altLang="en-US" sz="2800" b="1" dirty="0">
                <a:solidFill>
                  <a:srgbClr val="000000"/>
                </a:solidFill>
                <a:latin typeface="Times New Roman" pitchFamily="18" charset="0"/>
                <a:ea typeface="华文楷体" pitchFamily="2" charset="-122"/>
                <a:cs typeface="Times New Roman" pitchFamily="18" charset="0"/>
              </a:rPr>
              <a:t>成 </a:t>
            </a:r>
            <a:r>
              <a:rPr lang="en-US" altLang="zh-CN" sz="2800" b="1" dirty="0">
                <a:solidFill>
                  <a:srgbClr val="000000"/>
                </a:solidFill>
                <a:latin typeface="Times New Roman" pitchFamily="18" charset="0"/>
                <a:ea typeface="华文楷体" pitchFamily="2" charset="-122"/>
                <a:cs typeface="Times New Roman" pitchFamily="18" charset="0"/>
              </a:rPr>
              <a:t>10 </a:t>
            </a:r>
            <a:r>
              <a:rPr lang="zh-CN" altLang="en-US" sz="2800" b="1" dirty="0">
                <a:solidFill>
                  <a:srgbClr val="000000"/>
                </a:solidFill>
                <a:latin typeface="Times New Roman" pitchFamily="18" charset="0"/>
                <a:ea typeface="华文楷体" pitchFamily="2" charset="-122"/>
                <a:cs typeface="Times New Roman" pitchFamily="18" charset="0"/>
              </a:rPr>
              <a:t>组，之后再按从 </a:t>
            </a:r>
            <a:r>
              <a:rPr lang="en-US" altLang="zh-CN" sz="2800" b="1" dirty="0">
                <a:solidFill>
                  <a:srgbClr val="000000"/>
                </a:solidFill>
                <a:latin typeface="Times New Roman" pitchFamily="18" charset="0"/>
                <a:ea typeface="华文楷体" pitchFamily="2" charset="-122"/>
                <a:cs typeface="Times New Roman" pitchFamily="18" charset="0"/>
              </a:rPr>
              <a:t>0 </a:t>
            </a:r>
            <a:r>
              <a:rPr lang="zh-CN" altLang="en-US" sz="2800" b="1" dirty="0">
                <a:solidFill>
                  <a:srgbClr val="000000"/>
                </a:solidFill>
                <a:latin typeface="Times New Roman" pitchFamily="18" charset="0"/>
                <a:ea typeface="华文楷体" pitchFamily="2" charset="-122"/>
                <a:cs typeface="Times New Roman" pitchFamily="18" charset="0"/>
              </a:rPr>
              <a:t>至 </a:t>
            </a:r>
            <a:r>
              <a:rPr lang="en-US" altLang="zh-CN" sz="2800" b="1" dirty="0">
                <a:solidFill>
                  <a:srgbClr val="000000"/>
                </a:solidFill>
                <a:latin typeface="Times New Roman" pitchFamily="18" charset="0"/>
                <a:ea typeface="华文楷体" pitchFamily="2" charset="-122"/>
                <a:cs typeface="Times New Roman" pitchFamily="18" charset="0"/>
              </a:rPr>
              <a:t>9 </a:t>
            </a:r>
            <a:r>
              <a:rPr lang="zh-CN" altLang="en-US" sz="2800" b="1" dirty="0">
                <a:solidFill>
                  <a:srgbClr val="000000"/>
                </a:solidFill>
                <a:latin typeface="Times New Roman" pitchFamily="18" charset="0"/>
                <a:ea typeface="华文楷体" pitchFamily="2" charset="-122"/>
                <a:cs typeface="Times New Roman" pitchFamily="18" charset="0"/>
              </a:rPr>
              <a:t>的顺序将它们 </a:t>
            </a:r>
            <a:r>
              <a:rPr lang="zh-CN" altLang="en-US" sz="2800" b="1" dirty="0">
                <a:solidFill>
                  <a:srgbClr val="FF0000"/>
                </a:solidFill>
                <a:latin typeface="Times New Roman" pitchFamily="18" charset="0"/>
                <a:ea typeface="华文楷体" pitchFamily="2" charset="-122"/>
                <a:cs typeface="Times New Roman" pitchFamily="18" charset="0"/>
              </a:rPr>
              <a:t>“收集” </a:t>
            </a:r>
            <a:r>
              <a:rPr lang="zh-CN" altLang="en-US" sz="2800" b="1" dirty="0">
                <a:solidFill>
                  <a:srgbClr val="000000"/>
                </a:solidFill>
                <a:latin typeface="Times New Roman" pitchFamily="18" charset="0"/>
                <a:ea typeface="华文楷体" pitchFamily="2" charset="-122"/>
                <a:cs typeface="Times New Roman" pitchFamily="18" charset="0"/>
              </a:rPr>
              <a:t>在一起；</a:t>
            </a:r>
          </a:p>
        </p:txBody>
      </p:sp>
      <p:sp>
        <p:nvSpPr>
          <p:cNvPr id="5" name="Rectangle 5"/>
          <p:cNvSpPr>
            <a:spLocks noChangeArrowheads="1"/>
          </p:cNvSpPr>
          <p:nvPr/>
        </p:nvSpPr>
        <p:spPr bwMode="auto">
          <a:xfrm>
            <a:off x="393825" y="5517232"/>
            <a:ext cx="6647974" cy="523220"/>
          </a:xfrm>
          <a:prstGeom prst="rect">
            <a:avLst/>
          </a:prstGeom>
          <a:noFill/>
          <a:ln w="9525">
            <a:noFill/>
            <a:miter lim="800000"/>
            <a:headEnd/>
            <a:tailEnd/>
          </a:ln>
          <a:effectLst/>
        </p:spPr>
        <p:txBody>
          <a:bodyPr wrap="none">
            <a:spAutoFit/>
          </a:bodyPr>
          <a:lstStyle/>
          <a:p>
            <a:pPr algn="l"/>
            <a:r>
              <a:rPr lang="zh-CN" altLang="en-US" sz="2800" b="1" dirty="0">
                <a:solidFill>
                  <a:srgbClr val="000000"/>
                </a:solidFill>
                <a:latin typeface="Times New Roman" pitchFamily="18" charset="0"/>
                <a:ea typeface="华文楷体" pitchFamily="2" charset="-122"/>
                <a:cs typeface="Times New Roman" pitchFamily="18" charset="0"/>
              </a:rPr>
              <a:t>最后按其</a:t>
            </a:r>
            <a:r>
              <a:rPr lang="zh-CN" altLang="en-US" sz="2800" b="1" dirty="0">
                <a:solidFill>
                  <a:srgbClr val="0000FF"/>
                </a:solidFill>
                <a:latin typeface="Times New Roman" pitchFamily="18" charset="0"/>
                <a:ea typeface="华文楷体" pitchFamily="2" charset="-122"/>
                <a:cs typeface="Times New Roman" pitchFamily="18" charset="0"/>
              </a:rPr>
              <a:t>“百位数”</a:t>
            </a:r>
            <a:r>
              <a:rPr lang="zh-CN" altLang="en-US" sz="2800" b="1" dirty="0">
                <a:solidFill>
                  <a:srgbClr val="000000"/>
                </a:solidFill>
                <a:latin typeface="Times New Roman" pitchFamily="18" charset="0"/>
                <a:ea typeface="华文楷体" pitchFamily="2" charset="-122"/>
                <a:cs typeface="Times New Roman" pitchFamily="18" charset="0"/>
              </a:rPr>
              <a:t>重复一遍上述操作</a:t>
            </a:r>
            <a:r>
              <a:rPr lang="zh-CN" altLang="en-US" sz="2800" dirty="0">
                <a:solidFill>
                  <a:srgbClr val="000000"/>
                </a:solidFill>
                <a:latin typeface="楷体_GB2312" pitchFamily="49" charset="-122"/>
                <a:ea typeface="楷体_GB2312" pitchFamily="49" charset="-122"/>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3"/>
                                        </p:tgtEl>
                                        <p:attrNameLst>
                                          <p:attrName>style.visibility</p:attrName>
                                        </p:attrNameLst>
                                      </p:cBhvr>
                                      <p:to>
                                        <p:strVal val="visible"/>
                                      </p:to>
                                    </p:set>
                                    <p:animEffect transition="in" filter="wipe(left)">
                                      <p:cBhvr>
                                        <p:cTn id="12" dur="3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4"/>
                                        </p:tgtEl>
                                        <p:attrNameLst>
                                          <p:attrName>style.visibility</p:attrName>
                                        </p:attrNameLst>
                                      </p:cBhvr>
                                      <p:to>
                                        <p:strVal val="visible"/>
                                      </p:to>
                                    </p:set>
                                    <p:animEffect transition="in" filter="wipe(left)">
                                      <p:cBhvr>
                                        <p:cTn id="17" dur="3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5"/>
                                        </p:tgtEl>
                                        <p:attrNameLst>
                                          <p:attrName>style.visibility</p:attrName>
                                        </p:attrNameLst>
                                      </p:cBhvr>
                                      <p:to>
                                        <p:strVal val="visible"/>
                                      </p:to>
                                    </p:set>
                                    <p:animEffect transition="in" filter="wipe(left)">
                                      <p:cBhvr>
                                        <p:cTn id="22" dur="3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Lst>
  </p:timing>
</p:sld>
</file>

<file path=ppt/theme/theme1.xml><?xml version="1.0" encoding="utf-8"?>
<a:theme xmlns:a="http://schemas.openxmlformats.org/drawingml/2006/main" name="Pixel">
  <a:themeElements>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4000" b="0" i="0" u="none" strike="noStrike" cap="none" normalizeH="0" baseline="0" smtClean="0">
            <a:ln>
              <a:noFill/>
            </a:ln>
            <a:solidFill>
              <a:schemeClr val="tx1"/>
            </a:solidFill>
            <a:effectLst/>
            <a:latin typeface="Times New Roman" pitchFamily="18" charset="0"/>
            <a:ea typeface="仿宋_GB2312" pitchFamily="49" charset="-122"/>
          </a:defRPr>
        </a:defPPr>
      </a:lstStyle>
    </a:lnDef>
    <a:txDef>
      <a:spPr>
        <a:noFill/>
      </a:spPr>
      <a:bodyPr wrap="square" rtlCol="0">
        <a:spAutoFit/>
      </a:bodyPr>
      <a:lstStyle>
        <a:defPPr algn="l">
          <a:defRPr sz="2000" b="1" dirty="0" err="1"/>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66"/>
        </a:dk1>
        <a:lt1>
          <a:srgbClr val="FFFFFF"/>
        </a:lt1>
        <a:dk2>
          <a:srgbClr val="CC0000"/>
        </a:dk2>
        <a:lt2>
          <a:srgbClr val="00007D"/>
        </a:lt2>
        <a:accent1>
          <a:srgbClr val="9999FF"/>
        </a:accent1>
        <a:accent2>
          <a:srgbClr val="9999CC"/>
        </a:accent2>
        <a:accent3>
          <a:srgbClr val="FFFFFF"/>
        </a:accent3>
        <a:accent4>
          <a:srgbClr val="000056"/>
        </a:accent4>
        <a:accent5>
          <a:srgbClr val="CACAFF"/>
        </a:accent5>
        <a:accent6>
          <a:srgbClr val="8A8AB9"/>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40046</TotalTime>
  <Words>10116</Words>
  <Application>Microsoft Office PowerPoint</Application>
  <PresentationFormat>全屏显示(4:3)</PresentationFormat>
  <Paragraphs>1243</Paragraphs>
  <Slides>117</Slides>
  <Notes>48</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117</vt:i4>
      </vt:variant>
    </vt:vector>
  </HeadingPairs>
  <TitlesOfParts>
    <vt:vector size="138" baseType="lpstr">
      <vt:lpstr>仿宋</vt:lpstr>
      <vt:lpstr>仿宋_GB2312</vt:lpstr>
      <vt:lpstr>华文琥珀</vt:lpstr>
      <vt:lpstr>华文楷体</vt:lpstr>
      <vt:lpstr>华文隶书</vt:lpstr>
      <vt:lpstr>华文新魏</vt:lpstr>
      <vt:lpstr>楷体</vt:lpstr>
      <vt:lpstr>楷体_GB2312</vt:lpstr>
      <vt:lpstr>隶书</vt:lpstr>
      <vt:lpstr>宋体</vt:lpstr>
      <vt:lpstr>Arial</vt:lpstr>
      <vt:lpstr>Arial Black</vt:lpstr>
      <vt:lpstr>Cambria Math</vt:lpstr>
      <vt:lpstr>Courier New</vt:lpstr>
      <vt:lpstr>Symbol</vt:lpstr>
      <vt:lpstr>Times New Roman</vt:lpstr>
      <vt:lpstr>Wingdings</vt:lpstr>
      <vt:lpstr>Pixel</vt:lpstr>
      <vt:lpstr>公式</vt:lpstr>
      <vt:lpstr>Equation</vt:lpstr>
      <vt:lpstr>Document</vt:lpstr>
      <vt:lpstr>第九章  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锦标赛选择</vt:lpstr>
      <vt:lpstr>树形选择排序（Tree Selection Sort） 锦标赛排序（Tournament Sort）</vt:lpstr>
      <vt:lpstr>树形选择排序（Tree Selection Sort） 锦标赛排序（Tournament Sort）</vt:lpstr>
      <vt:lpstr>锦标赛选择</vt:lpstr>
      <vt:lpstr>PowerPoint 演示文稿</vt:lpstr>
      <vt:lpstr>堆排序 (Heap Sort)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五、希尔排序 (Shell Sort)——Donald LShell,  1959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10.6  基数排序 (Radix Sort)</vt:lpstr>
      <vt:lpstr>PowerPoint 演示文稿</vt:lpstr>
      <vt:lpstr>PowerPoint 演示文稿</vt:lpstr>
      <vt:lpstr>PowerPoint 演示文稿</vt:lpstr>
      <vt:lpstr>PowerPoint 演示文稿</vt:lpstr>
      <vt:lpstr>PowerPoint 演示文稿</vt:lpstr>
      <vt:lpstr>链式基数排序</vt:lpstr>
      <vt:lpstr>PowerPoint 演示文稿</vt:lpstr>
      <vt:lpstr>PowerPoint 演示文稿</vt:lpstr>
      <vt:lpstr>PowerPoint 演示文稿</vt:lpstr>
      <vt:lpstr>PowerPoint 演示文稿</vt:lpstr>
      <vt:lpstr>PowerPoint 演示文稿</vt:lpstr>
      <vt:lpstr>链表基数排序算法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第九章  排序</dc:title>
  <dc:creator>xuehui</dc:creator>
  <cp:lastModifiedBy>lxh</cp:lastModifiedBy>
  <cp:revision>433</cp:revision>
  <dcterms:created xsi:type="dcterms:W3CDTF">2006-02-16T14:22:17Z</dcterms:created>
  <dcterms:modified xsi:type="dcterms:W3CDTF">2017-06-26T09:22:40Z</dcterms:modified>
</cp:coreProperties>
</file>