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321" r:id="rId7"/>
    <p:sldId id="320" r:id="rId8"/>
    <p:sldId id="261" r:id="rId9"/>
    <p:sldId id="316" r:id="rId10"/>
    <p:sldId id="262" r:id="rId11"/>
    <p:sldId id="317" r:id="rId12"/>
    <p:sldId id="318" r:id="rId13"/>
    <p:sldId id="319" r:id="rId14"/>
    <p:sldId id="322" r:id="rId15"/>
    <p:sldId id="263" r:id="rId16"/>
    <p:sldId id="324" r:id="rId17"/>
    <p:sldId id="325" r:id="rId18"/>
    <p:sldId id="323" r:id="rId19"/>
    <p:sldId id="264" r:id="rId20"/>
    <p:sldId id="326" r:id="rId21"/>
    <p:sldId id="265" r:id="rId22"/>
    <p:sldId id="327" r:id="rId23"/>
    <p:sldId id="266" r:id="rId24"/>
    <p:sldId id="274" r:id="rId25"/>
    <p:sldId id="267" r:id="rId26"/>
    <p:sldId id="330" r:id="rId27"/>
    <p:sldId id="329" r:id="rId28"/>
    <p:sldId id="269" r:id="rId29"/>
    <p:sldId id="275" r:id="rId30"/>
    <p:sldId id="268" r:id="rId31"/>
    <p:sldId id="331" r:id="rId32"/>
    <p:sldId id="270" r:id="rId33"/>
    <p:sldId id="271" r:id="rId34"/>
    <p:sldId id="332" r:id="rId35"/>
    <p:sldId id="272" r:id="rId36"/>
    <p:sldId id="273" r:id="rId37"/>
    <p:sldId id="278" r:id="rId38"/>
    <p:sldId id="294" r:id="rId39"/>
    <p:sldId id="276" r:id="rId40"/>
    <p:sldId id="279" r:id="rId41"/>
    <p:sldId id="280" r:id="rId42"/>
    <p:sldId id="281" r:id="rId43"/>
    <p:sldId id="340" r:id="rId44"/>
    <p:sldId id="333" r:id="rId45"/>
    <p:sldId id="334" r:id="rId46"/>
    <p:sldId id="277" r:id="rId47"/>
    <p:sldId id="282" r:id="rId48"/>
    <p:sldId id="283" r:id="rId49"/>
    <p:sldId id="284" r:id="rId50"/>
    <p:sldId id="285" r:id="rId51"/>
    <p:sldId id="335" r:id="rId52"/>
    <p:sldId id="286" r:id="rId53"/>
    <p:sldId id="289" r:id="rId54"/>
    <p:sldId id="336" r:id="rId55"/>
    <p:sldId id="287" r:id="rId56"/>
    <p:sldId id="290" r:id="rId57"/>
    <p:sldId id="288" r:id="rId58"/>
    <p:sldId id="337" r:id="rId59"/>
    <p:sldId id="338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CCFF"/>
    <a:srgbClr val="CC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2371" autoAdjust="0"/>
  </p:normalViewPr>
  <p:slideViewPr>
    <p:cSldViewPr>
      <p:cViewPr varScale="1">
        <p:scale>
          <a:sx n="86" d="100"/>
          <a:sy n="86" d="100"/>
        </p:scale>
        <p:origin x="-2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8FD1-A2AD-44C5-A31D-BDC949E3C656}" type="datetimeFigureOut">
              <a:rPr lang="en-US" smtClean="0"/>
              <a:t>19/3/5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2A16-A77D-49F4-8634-0642765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指针方式</a:t>
            </a:r>
            <a:endParaRPr lang="en-US" altLang="zh-CN" dirty="0" smtClean="0"/>
          </a:p>
          <a:p>
            <a:r>
              <a:rPr lang="zh-CN" altLang="en-US" dirty="0" smtClean="0"/>
              <a:t>定义时：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*b)</a:t>
            </a:r>
            <a:r>
              <a:rPr lang="zh-CN" altLang="en-US" dirty="0" smtClean="0"/>
              <a:t>，调用时：</a:t>
            </a:r>
            <a:r>
              <a:rPr lang="en-US" altLang="zh-CN" dirty="0" smtClean="0"/>
              <a:t>swap(&amp;</a:t>
            </a:r>
            <a:r>
              <a:rPr lang="en-US" altLang="zh-CN" dirty="0" err="1" smtClean="0"/>
              <a:t>x,&amp;y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引用方式</a:t>
            </a:r>
          </a:p>
          <a:p>
            <a:r>
              <a:rPr lang="zh-CN" altLang="en-US" dirty="0" smtClean="0"/>
              <a:t>定义时：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&amp;b)</a:t>
            </a:r>
            <a:r>
              <a:rPr lang="zh-CN" altLang="en-US" dirty="0" smtClean="0"/>
              <a:t>，调用时：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2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9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48464" y="6453337"/>
            <a:ext cx="374144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F92A-0204-45A1-BDAF-D608ED65C7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1010"/>
            <a:ext cx="9144000" cy="199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第二章 线性表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ADT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：集合合并，</a:t>
            </a:r>
            <a:r>
              <a:rPr lang="en-US" altLang="zh-CN" dirty="0" smtClean="0"/>
              <a:t>A=AUB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union (List &amp;La, List </a:t>
            </a:r>
            <a:r>
              <a:rPr lang="en-US" dirty="0" err="1" smtClean="0"/>
              <a:t>Lb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La_len,Lb_len,i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ElemType</a:t>
            </a:r>
            <a:r>
              <a:rPr lang="en-US" dirty="0" smtClean="0"/>
              <a:t> </a:t>
            </a:r>
            <a:r>
              <a:rPr lang="en-US" dirty="0"/>
              <a:t>e;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La_len</a:t>
            </a:r>
            <a:r>
              <a:rPr lang="en-US" dirty="0" smtClean="0"/>
              <a:t>=</a:t>
            </a:r>
            <a:r>
              <a:rPr lang="en-US" dirty="0" err="1" smtClean="0"/>
              <a:t>ListLength</a:t>
            </a:r>
            <a:r>
              <a:rPr lang="en-US" dirty="0" smtClean="0"/>
              <a:t>(La); // </a:t>
            </a:r>
            <a:r>
              <a:rPr lang="zh-CN" altLang="en-US" dirty="0" smtClean="0"/>
              <a:t>求线性表的长度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Lb_len</a:t>
            </a:r>
            <a:r>
              <a:rPr lang="en-US" dirty="0" smtClean="0"/>
              <a:t>=</a:t>
            </a:r>
            <a:r>
              <a:rPr lang="en-US" dirty="0" err="1" smtClean="0"/>
              <a:t>ListLength</a:t>
            </a:r>
            <a:r>
              <a:rPr lang="en-US" dirty="0" smtClean="0"/>
              <a:t>(</a:t>
            </a:r>
            <a:r>
              <a:rPr lang="en-US" dirty="0" err="1" smtClean="0"/>
              <a:t>Lb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altLang="zh-CN" dirty="0" smtClean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Lb_len;i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GetElem</a:t>
            </a:r>
            <a:r>
              <a:rPr lang="en-US" dirty="0" smtClean="0"/>
              <a:t>(Lb,</a:t>
            </a:r>
            <a:r>
              <a:rPr lang="en-US" dirty="0" err="1" smtClean="0"/>
              <a:t>i</a:t>
            </a:r>
            <a:r>
              <a:rPr lang="en-US" dirty="0" smtClean="0"/>
              <a:t>,&amp;e); //</a:t>
            </a:r>
            <a:r>
              <a:rPr lang="zh-CN" altLang="en-US" dirty="0" smtClean="0"/>
              <a:t>取</a:t>
            </a:r>
            <a:r>
              <a:rPr lang="en-US" altLang="zh-CN" dirty="0" err="1" smtClean="0"/>
              <a:t>Lb</a:t>
            </a:r>
            <a:r>
              <a:rPr lang="zh-CN" altLang="en-US" dirty="0" smtClean="0"/>
              <a:t>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个元素给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If(!</a:t>
            </a:r>
            <a:r>
              <a:rPr lang="en-US" dirty="0" err="1" smtClean="0"/>
              <a:t>LocateElem</a:t>
            </a:r>
            <a:r>
              <a:rPr lang="en-US" dirty="0" smtClean="0"/>
              <a:t>(</a:t>
            </a:r>
            <a:r>
              <a:rPr lang="en-US" dirty="0" err="1" smtClean="0"/>
              <a:t>La,e,equal</a:t>
            </a:r>
            <a:r>
              <a:rPr lang="en-US" dirty="0" smtClean="0"/>
              <a:t>) //</a:t>
            </a:r>
            <a:r>
              <a:rPr lang="zh-CN" altLang="en-US" dirty="0" smtClean="0"/>
              <a:t>若</a:t>
            </a:r>
            <a:r>
              <a:rPr lang="en-US" dirty="0" smtClean="0"/>
              <a:t>La</a:t>
            </a:r>
            <a:r>
              <a:rPr lang="zh-CN" altLang="en-US" dirty="0" smtClean="0"/>
              <a:t>中无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ListInsert</a:t>
            </a:r>
            <a:r>
              <a:rPr lang="en-US" dirty="0" smtClean="0"/>
              <a:t>(La, ++</a:t>
            </a:r>
            <a:r>
              <a:rPr lang="en-US" dirty="0" err="1" smtClean="0"/>
              <a:t>La_len,e</a:t>
            </a:r>
            <a:r>
              <a:rPr lang="en-US" dirty="0" smtClean="0"/>
              <a:t>);//</a:t>
            </a:r>
            <a:r>
              <a:rPr lang="zh-CN" altLang="en-US" dirty="0" smtClean="0"/>
              <a:t>插入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}//for</a:t>
            </a:r>
          </a:p>
          <a:p>
            <a:pPr marL="0" indent="0">
              <a:buNone/>
            </a:pPr>
            <a:r>
              <a:rPr lang="en-US" dirty="0" smtClean="0"/>
              <a:t>}//union</a:t>
            </a:r>
          </a:p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3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：集合</a:t>
            </a:r>
            <a:r>
              <a:rPr lang="en-US" altLang="zh-CN" dirty="0" smtClean="0"/>
              <a:t>(multiset)</a:t>
            </a:r>
            <a:r>
              <a:rPr lang="zh-CN" altLang="en-US" dirty="0" smtClean="0"/>
              <a:t>去重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功能：根据一个多重集合 </a:t>
            </a:r>
            <a:r>
              <a:rPr lang="en-US" altLang="zh-CN" dirty="0" smtClean="0"/>
              <a:t>B</a:t>
            </a:r>
            <a:r>
              <a:rPr lang="zh-CN" altLang="en-US" dirty="0" smtClean="0"/>
              <a:t>构造一个集合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中只包含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中的所有值各不相 同的数据元素</a:t>
            </a:r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用两个线性表</a:t>
            </a:r>
            <a:r>
              <a:rPr lang="en-US" altLang="zh-CN" dirty="0" smtClean="0"/>
              <a:t>LA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LB</a:t>
            </a:r>
            <a:r>
              <a:rPr lang="zh-CN" altLang="en-US" dirty="0" smtClean="0"/>
              <a:t>表示集合</a:t>
            </a:r>
            <a:r>
              <a:rPr lang="en-US" altLang="zh-CN" dirty="0" smtClean="0"/>
              <a:t>A(</a:t>
            </a:r>
            <a:r>
              <a:rPr lang="zh-CN" altLang="en-US" dirty="0" smtClean="0"/>
              <a:t>初始为空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将所有在</a:t>
            </a:r>
            <a:r>
              <a:rPr lang="en-US" altLang="zh-CN" dirty="0" err="1" smtClean="0"/>
              <a:t>Lb</a:t>
            </a:r>
            <a:r>
              <a:rPr lang="zh-CN" altLang="en-US" dirty="0" smtClean="0"/>
              <a:t>中但不在</a:t>
            </a:r>
            <a:r>
              <a:rPr lang="en-US" altLang="zh-CN" dirty="0" smtClean="0"/>
              <a:t>La</a:t>
            </a:r>
            <a:r>
              <a:rPr lang="zh-CN" altLang="en-US" dirty="0" smtClean="0"/>
              <a:t>中的数据元素插入到</a:t>
            </a:r>
            <a:r>
              <a:rPr lang="en-US" altLang="zh-CN" dirty="0" smtClean="0"/>
              <a:t>La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具体操作：</a:t>
            </a:r>
            <a:endParaRPr lang="en-US" altLang="zh-CN" dirty="0"/>
          </a:p>
          <a:p>
            <a:pPr lvl="1"/>
            <a:r>
              <a:rPr lang="zh-CN" altLang="en-US" dirty="0" smtClean="0">
                <a:ea typeface="楷体_GB2312" pitchFamily="49" charset="-122"/>
              </a:rPr>
              <a:t>构造空的线性表</a:t>
            </a:r>
            <a:r>
              <a:rPr lang="en-US" altLang="zh-CN" dirty="0" smtClean="0">
                <a:ea typeface="楷体_GB2312" pitchFamily="49" charset="-122"/>
              </a:rPr>
              <a:t>LA</a:t>
            </a:r>
          </a:p>
          <a:p>
            <a:pPr lvl="1"/>
            <a:r>
              <a:rPr lang="zh-CN" altLang="en-US" dirty="0" smtClean="0">
                <a:ea typeface="楷体_GB2312" pitchFamily="49" charset="-122"/>
              </a:rPr>
              <a:t>依次</a:t>
            </a:r>
            <a:r>
              <a:rPr lang="zh-CN" altLang="en-US" dirty="0">
                <a:ea typeface="楷体_GB2312" pitchFamily="49" charset="-122"/>
              </a:rPr>
              <a:t>察看线性表 </a:t>
            </a:r>
            <a:r>
              <a:rPr lang="en-US" altLang="zh-CN" dirty="0">
                <a:ea typeface="楷体_GB2312" pitchFamily="49" charset="-122"/>
              </a:rPr>
              <a:t>LB</a:t>
            </a:r>
            <a:r>
              <a:rPr lang="zh-CN" altLang="en-US" dirty="0">
                <a:ea typeface="楷体_GB2312" pitchFamily="49" charset="-122"/>
              </a:rPr>
              <a:t>的每个数据元素</a:t>
            </a:r>
            <a:endParaRPr lang="en-US" altLang="zh-CN" dirty="0">
              <a:ea typeface="楷体_GB2312" pitchFamily="49" charset="-122"/>
            </a:endParaRPr>
          </a:p>
          <a:p>
            <a:pPr lvl="1"/>
            <a:r>
              <a:rPr lang="zh-CN" altLang="en-US" dirty="0" smtClean="0">
                <a:ea typeface="楷体_GB2312" pitchFamily="49" charset="-122"/>
              </a:rPr>
              <a:t>根据</a:t>
            </a:r>
            <a:r>
              <a:rPr lang="zh-CN" altLang="en-US" dirty="0">
                <a:ea typeface="楷体_GB2312" pitchFamily="49" charset="-122"/>
              </a:rPr>
              <a:t>元素值在线性表 </a:t>
            </a:r>
            <a:r>
              <a:rPr lang="en-US" altLang="zh-CN" dirty="0">
                <a:ea typeface="楷体_GB2312" pitchFamily="49" charset="-122"/>
              </a:rPr>
              <a:t>LA </a:t>
            </a:r>
            <a:r>
              <a:rPr lang="zh-CN" altLang="en-US" dirty="0">
                <a:ea typeface="楷体_GB2312" pitchFamily="49" charset="-122"/>
              </a:rPr>
              <a:t>中进行</a:t>
            </a:r>
            <a:r>
              <a:rPr lang="zh-CN" altLang="en-US" dirty="0" smtClean="0">
                <a:ea typeface="楷体_GB2312" pitchFamily="49" charset="-122"/>
              </a:rPr>
              <a:t>查找</a:t>
            </a:r>
            <a:endParaRPr lang="en-US" altLang="zh-CN" dirty="0" smtClean="0">
              <a:ea typeface="楷体_GB2312" pitchFamily="49" charset="-122"/>
            </a:endParaRPr>
          </a:p>
          <a:p>
            <a:pPr lvl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不存在，则插入之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ADT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：集合</a:t>
            </a:r>
            <a:r>
              <a:rPr lang="en-US" altLang="zh-CN" dirty="0"/>
              <a:t>(multiset)</a:t>
            </a:r>
            <a:r>
              <a:rPr lang="zh-CN" altLang="en-US" dirty="0"/>
              <a:t>去重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union (List &amp;La, List </a:t>
            </a:r>
            <a:r>
              <a:rPr lang="en-US" dirty="0" err="1" smtClean="0"/>
              <a:t>Lb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La_len,Lb_len,i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ElemType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b="1" dirty="0" err="1" smtClean="0"/>
              <a:t>InitList</a:t>
            </a:r>
            <a:r>
              <a:rPr lang="en-US" altLang="zh-CN" b="1" dirty="0" smtClean="0"/>
              <a:t>(La); // </a:t>
            </a:r>
            <a:r>
              <a:rPr lang="zh-CN" altLang="en-US" b="1" dirty="0" smtClean="0"/>
              <a:t>构造空的线性表</a:t>
            </a:r>
            <a:r>
              <a:rPr lang="en-US" altLang="zh-CN" b="1" dirty="0" smtClean="0"/>
              <a:t>La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La_len</a:t>
            </a:r>
            <a:r>
              <a:rPr lang="en-US" dirty="0" smtClean="0"/>
              <a:t>=</a:t>
            </a:r>
            <a:r>
              <a:rPr lang="en-US" dirty="0" err="1" smtClean="0"/>
              <a:t>ListLength</a:t>
            </a:r>
            <a:r>
              <a:rPr lang="en-US" dirty="0" smtClean="0"/>
              <a:t>(La); // </a:t>
            </a:r>
            <a:r>
              <a:rPr lang="zh-CN" altLang="en-US" dirty="0" smtClean="0"/>
              <a:t>求线性表的长度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Lb_len</a:t>
            </a:r>
            <a:r>
              <a:rPr lang="en-US" dirty="0" smtClean="0"/>
              <a:t>=</a:t>
            </a:r>
            <a:r>
              <a:rPr lang="en-US" dirty="0" err="1" smtClean="0"/>
              <a:t>ListLength</a:t>
            </a:r>
            <a:r>
              <a:rPr lang="en-US" dirty="0" smtClean="0"/>
              <a:t>(</a:t>
            </a:r>
            <a:r>
              <a:rPr lang="en-US" dirty="0" err="1" smtClean="0"/>
              <a:t>Lb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altLang="zh-CN" dirty="0" smtClean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Lb_len;i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GetElem</a:t>
            </a:r>
            <a:r>
              <a:rPr lang="en-US" dirty="0" smtClean="0"/>
              <a:t>(</a:t>
            </a:r>
            <a:r>
              <a:rPr lang="en-US" dirty="0" err="1" smtClean="0"/>
              <a:t>Lb,i,e</a:t>
            </a:r>
            <a:r>
              <a:rPr lang="en-US" dirty="0" smtClean="0"/>
              <a:t>); //</a:t>
            </a:r>
            <a:r>
              <a:rPr lang="zh-CN" altLang="en-US" dirty="0" smtClean="0"/>
              <a:t>取</a:t>
            </a:r>
            <a:r>
              <a:rPr lang="en-US" altLang="zh-CN" dirty="0" err="1" smtClean="0"/>
              <a:t>Lb</a:t>
            </a:r>
            <a:r>
              <a:rPr lang="zh-CN" altLang="en-US" dirty="0" smtClean="0"/>
              <a:t>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个元素给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If(!</a:t>
            </a:r>
            <a:r>
              <a:rPr lang="en-US" dirty="0" err="1" smtClean="0"/>
              <a:t>LocateElem</a:t>
            </a:r>
            <a:r>
              <a:rPr lang="en-US" dirty="0" smtClean="0"/>
              <a:t>(</a:t>
            </a:r>
            <a:r>
              <a:rPr lang="en-US" dirty="0" err="1" smtClean="0"/>
              <a:t>La,e,equal</a:t>
            </a:r>
            <a:r>
              <a:rPr lang="en-US" dirty="0" smtClean="0"/>
              <a:t>) //</a:t>
            </a:r>
            <a:r>
              <a:rPr lang="zh-CN" altLang="en-US" dirty="0" smtClean="0"/>
              <a:t>若</a:t>
            </a:r>
            <a:r>
              <a:rPr lang="en-US" dirty="0" smtClean="0"/>
              <a:t>La</a:t>
            </a:r>
            <a:r>
              <a:rPr lang="zh-CN" altLang="en-US" dirty="0" smtClean="0"/>
              <a:t>中无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ListInsert</a:t>
            </a:r>
            <a:r>
              <a:rPr lang="en-US" dirty="0" smtClean="0"/>
              <a:t>(La, ++</a:t>
            </a:r>
            <a:r>
              <a:rPr lang="en-US" dirty="0" err="1" smtClean="0"/>
              <a:t>La_len,e</a:t>
            </a:r>
            <a:r>
              <a:rPr lang="en-US" dirty="0" smtClean="0"/>
              <a:t>);//</a:t>
            </a:r>
            <a:r>
              <a:rPr lang="zh-CN" altLang="en-US" dirty="0" smtClean="0"/>
              <a:t>插入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}//for</a:t>
            </a:r>
          </a:p>
          <a:p>
            <a:pPr marL="0" indent="0">
              <a:buNone/>
            </a:pPr>
            <a:r>
              <a:rPr lang="en-US" dirty="0" smtClean="0"/>
              <a:t>}//union</a:t>
            </a:r>
          </a:p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</a:t>
            </a:r>
            <a:r>
              <a:rPr lang="zh-CN" altLang="en-US" dirty="0"/>
              <a:t>应用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：有序列表合并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功能：合并</a:t>
            </a:r>
            <a:r>
              <a:rPr lang="zh-CN" altLang="en-US" dirty="0"/>
              <a:t>两有序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其值按非递减顺序排列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成</a:t>
            </a:r>
            <a:r>
              <a:rPr lang="zh-CN" altLang="en-US" dirty="0"/>
              <a:t>一新有序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若 </a:t>
            </a:r>
            <a:r>
              <a:rPr lang="en-US" altLang="zh-CN" dirty="0" smtClean="0">
                <a:ea typeface="楷体_GB2312" pitchFamily="49" charset="-122"/>
              </a:rPr>
              <a:t>La </a:t>
            </a:r>
            <a:r>
              <a:rPr lang="en-US" altLang="zh-CN" dirty="0">
                <a:ea typeface="楷体_GB2312" pitchFamily="49" charset="-122"/>
              </a:rPr>
              <a:t>= (a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, …, a</a:t>
            </a:r>
            <a:r>
              <a:rPr lang="en-US" altLang="zh-CN" baseline="-25000" dirty="0">
                <a:ea typeface="楷体_GB2312" pitchFamily="49" charset="-122"/>
              </a:rPr>
              <a:t>n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= (b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solidFill>
                  <a:srgbClr val="0000CC"/>
                </a:solidFill>
                <a:ea typeface="楷体_GB2312" pitchFamily="49" charset="-122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ea typeface="楷体_GB2312" pitchFamily="49" charset="-122"/>
              </a:rPr>
              <a:t>j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ea typeface="楷体_GB2312" pitchFamily="49" charset="-122"/>
              </a:rPr>
              <a:t>b</a:t>
            </a:r>
            <a:r>
              <a:rPr lang="en-US" altLang="zh-CN" baseline="-25000" dirty="0" err="1">
                <a:ea typeface="楷体_GB2312" pitchFamily="49" charset="-122"/>
              </a:rPr>
              <a:t>m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= (c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solidFill>
                  <a:srgbClr val="0000CC"/>
                </a:solidFill>
                <a:ea typeface="楷体_GB2312" pitchFamily="49" charset="-122"/>
              </a:rPr>
              <a:t>c</a:t>
            </a:r>
            <a:r>
              <a:rPr lang="en-US" altLang="zh-CN" baseline="-25000" dirty="0" err="1">
                <a:solidFill>
                  <a:srgbClr val="0000CC"/>
                </a:solidFill>
                <a:ea typeface="楷体_GB2312" pitchFamily="49" charset="-122"/>
              </a:rPr>
              <a:t>k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ea typeface="楷体_GB2312" pitchFamily="49" charset="-122"/>
              </a:rPr>
              <a:t>c</a:t>
            </a:r>
            <a:r>
              <a:rPr lang="en-US" altLang="zh-CN" baseline="-25000" dirty="0" err="1">
                <a:ea typeface="楷体_GB2312" pitchFamily="49" charset="-122"/>
              </a:rPr>
              <a:t>m+n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，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那么要求由</a:t>
            </a:r>
            <a:r>
              <a:rPr lang="en-US" altLang="zh-CN" dirty="0">
                <a:ea typeface="楷体_GB2312" pitchFamily="49" charset="-122"/>
              </a:rPr>
              <a:t>(a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a</a:t>
            </a:r>
            <a:r>
              <a:rPr lang="en-US" altLang="zh-CN" baseline="-25000" dirty="0">
                <a:ea typeface="楷体_GB2312" pitchFamily="49" charset="-122"/>
              </a:rPr>
              <a:t>i-1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(b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…,b</a:t>
            </a:r>
            <a:r>
              <a:rPr lang="en-US" altLang="zh-CN" baseline="-25000" dirty="0">
                <a:ea typeface="楷体_GB2312" pitchFamily="49" charset="-122"/>
              </a:rPr>
              <a:t>j-1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归并得</a:t>
            </a:r>
            <a:r>
              <a:rPr lang="zh-CN" altLang="en-US" baseline="-25000" dirty="0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(c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c</a:t>
            </a:r>
            <a:r>
              <a:rPr lang="en-US" altLang="zh-CN" baseline="-25000" dirty="0">
                <a:ea typeface="楷体_GB2312" pitchFamily="49" charset="-122"/>
              </a:rPr>
              <a:t>k-1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，其中，</a:t>
            </a:r>
            <a:endParaRPr lang="en-US" altLang="zh-CN" baseline="-25000" dirty="0">
              <a:solidFill>
                <a:srgbClr val="660033"/>
              </a:solidFill>
              <a:ea typeface="楷体_GB2312" pitchFamily="49" charset="-122"/>
            </a:endParaRPr>
          </a:p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440910"/>
              </p:ext>
            </p:extLst>
          </p:nvPr>
        </p:nvGraphicFramePr>
        <p:xfrm>
          <a:off x="2555776" y="4365104"/>
          <a:ext cx="354519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公式" r:id="rId4" imgW="2674574" imgH="1135449" progId="Equation.3">
                  <p:embed/>
                </p:oleObj>
              </mc:Choice>
              <mc:Fallback>
                <p:oleObj name="公式" r:id="rId4" imgW="2674574" imgH="11354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365104"/>
                        <a:ext cx="3545194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64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楷体_GB2312" pitchFamily="49" charset="-122"/>
              </a:rPr>
              <a:t>初始化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为空表；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楷体_GB2312" pitchFamily="49" charset="-122"/>
              </a:rPr>
              <a:t>分别从 </a:t>
            </a:r>
            <a:r>
              <a:rPr lang="en-US" altLang="zh-CN" dirty="0" smtClean="0">
                <a:ea typeface="楷体_GB2312" pitchFamily="49" charset="-122"/>
              </a:rPr>
              <a:t>La</a:t>
            </a:r>
            <a:r>
              <a:rPr lang="zh-CN" altLang="en-US" dirty="0" smtClean="0">
                <a:ea typeface="楷体_GB2312" pitchFamily="49" charset="-122"/>
              </a:rPr>
              <a:t>和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zh-CN" altLang="en-US" dirty="0" smtClean="0">
                <a:ea typeface="楷体_GB2312" pitchFamily="49" charset="-122"/>
              </a:rPr>
              <a:t>中</a:t>
            </a:r>
            <a:r>
              <a:rPr lang="zh-CN" altLang="en-US" dirty="0">
                <a:ea typeface="楷体_GB2312" pitchFamily="49" charset="-122"/>
              </a:rPr>
              <a:t>取得当前元素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和 </a:t>
            </a:r>
            <a:r>
              <a:rPr lang="en-US" altLang="zh-CN" dirty="0" err="1">
                <a:ea typeface="楷体_GB2312" pitchFamily="49" charset="-122"/>
              </a:rPr>
              <a:t>b</a:t>
            </a:r>
            <a:r>
              <a:rPr lang="en-US" altLang="zh-CN" baseline="-25000" dirty="0" err="1">
                <a:ea typeface="楷体_GB2312" pitchFamily="49" charset="-122"/>
              </a:rPr>
              <a:t>j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 smtClean="0">
                <a:ea typeface="楷体_GB2312" pitchFamily="49" charset="-122"/>
              </a:rPr>
              <a:t>(La</a:t>
            </a:r>
            <a:r>
              <a:rPr lang="zh-CN" altLang="en-US" dirty="0" smtClean="0">
                <a:ea typeface="楷体_GB2312" pitchFamily="49" charset="-122"/>
              </a:rPr>
              <a:t>、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zh-CN" altLang="en-US" dirty="0" smtClean="0">
                <a:ea typeface="楷体_GB2312" pitchFamily="49" charset="-122"/>
              </a:rPr>
              <a:t>不空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若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i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dirty="0" err="1">
                <a:ea typeface="楷体_GB2312" pitchFamily="49" charset="-122"/>
              </a:rPr>
              <a:t>b</a:t>
            </a:r>
            <a:r>
              <a:rPr lang="en-US" altLang="zh-CN" baseline="-25000" dirty="0" err="1">
                <a:ea typeface="楷体_GB2312" pitchFamily="49" charset="-122"/>
              </a:rPr>
              <a:t>j</a:t>
            </a:r>
            <a:r>
              <a:rPr lang="zh-CN" altLang="en-US" dirty="0">
                <a:ea typeface="楷体_GB2312" pitchFamily="49" charset="-122"/>
              </a:rPr>
              <a:t>，则将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插入到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中，</a:t>
            </a:r>
            <a:r>
              <a:rPr lang="zh-CN" altLang="en-US" dirty="0" smtClean="0">
                <a:ea typeface="楷体_GB2312" pitchFamily="49" charset="-122"/>
              </a:rPr>
              <a:t>否则，将</a:t>
            </a:r>
            <a:r>
              <a:rPr lang="en-US" altLang="zh-CN" dirty="0" err="1" smtClean="0">
                <a:ea typeface="楷体_GB2312" pitchFamily="49" charset="-122"/>
              </a:rPr>
              <a:t>b</a:t>
            </a:r>
            <a:r>
              <a:rPr lang="en-US" altLang="zh-CN" baseline="-25000" dirty="0" err="1" smtClean="0">
                <a:ea typeface="楷体_GB2312" pitchFamily="49" charset="-122"/>
              </a:rPr>
              <a:t>j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插入到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zh-CN" altLang="en-US" dirty="0" smtClean="0">
                <a:ea typeface="楷体_GB2312" pitchFamily="49" charset="-122"/>
              </a:rPr>
              <a:t>中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>
                <a:ea typeface="楷体_GB2312" pitchFamily="49" charset="-122"/>
              </a:rPr>
              <a:t>重复 </a:t>
            </a:r>
            <a:r>
              <a:rPr lang="en-US" altLang="zh-CN" dirty="0">
                <a:ea typeface="楷体_GB2312" pitchFamily="49" charset="-122"/>
              </a:rPr>
              <a:t>2 </a:t>
            </a:r>
            <a:r>
              <a:rPr lang="zh-CN" altLang="en-US" dirty="0">
                <a:ea typeface="楷体_GB2312" pitchFamily="49" charset="-122"/>
              </a:rPr>
              <a:t>和 </a:t>
            </a:r>
            <a:r>
              <a:rPr lang="en-US" altLang="zh-CN" dirty="0">
                <a:ea typeface="楷体_GB2312" pitchFamily="49" charset="-122"/>
              </a:rPr>
              <a:t>3 </a:t>
            </a:r>
            <a:r>
              <a:rPr lang="zh-CN" altLang="en-US" dirty="0">
                <a:ea typeface="楷体_GB2312" pitchFamily="49" charset="-122"/>
              </a:rPr>
              <a:t>两步，直至 </a:t>
            </a:r>
            <a:r>
              <a:rPr lang="en-US" altLang="zh-CN" dirty="0" smtClean="0">
                <a:ea typeface="楷体_GB2312" pitchFamily="49" charset="-122"/>
              </a:rPr>
              <a:t>La</a:t>
            </a:r>
            <a:r>
              <a:rPr lang="zh-CN" altLang="en-US" dirty="0" smtClean="0">
                <a:ea typeface="楷体_GB2312" pitchFamily="49" charset="-122"/>
              </a:rPr>
              <a:t>或 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 smtClean="0">
                <a:ea typeface="楷体_GB2312" pitchFamily="49" charset="-122"/>
              </a:rPr>
              <a:t>中</a:t>
            </a:r>
            <a:r>
              <a:rPr lang="zh-CN" altLang="en-US" dirty="0">
                <a:ea typeface="楷体_GB2312" pitchFamily="49" charset="-122"/>
              </a:rPr>
              <a:t>的</a:t>
            </a:r>
            <a:r>
              <a:rPr lang="zh-CN" altLang="en-US" dirty="0" smtClean="0">
                <a:ea typeface="楷体_GB2312" pitchFamily="49" charset="-122"/>
              </a:rPr>
              <a:t>元素      </a:t>
            </a:r>
            <a:r>
              <a:rPr lang="zh-CN" altLang="en-US" dirty="0">
                <a:ea typeface="楷体_GB2312" pitchFamily="49" charset="-122"/>
              </a:rPr>
              <a:t>被取完为止；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>
                <a:ea typeface="楷体_GB2312" pitchFamily="49" charset="-122"/>
              </a:rPr>
              <a:t>将 </a:t>
            </a:r>
            <a:r>
              <a:rPr lang="en-US" altLang="zh-CN" dirty="0" smtClean="0">
                <a:ea typeface="楷体_GB2312" pitchFamily="49" charset="-122"/>
              </a:rPr>
              <a:t>La</a:t>
            </a:r>
            <a:r>
              <a:rPr lang="zh-CN" altLang="en-US" dirty="0" smtClean="0">
                <a:ea typeface="楷体_GB2312" pitchFamily="49" charset="-122"/>
              </a:rPr>
              <a:t>表</a:t>
            </a:r>
            <a:r>
              <a:rPr lang="zh-CN" altLang="en-US" dirty="0">
                <a:ea typeface="楷体_GB2312" pitchFamily="49" charset="-122"/>
              </a:rPr>
              <a:t>或 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表中剩余元素复制插入</a:t>
            </a:r>
            <a:r>
              <a:rPr lang="zh-CN" altLang="en-US" dirty="0" smtClean="0">
                <a:ea typeface="楷体_GB2312" pitchFamily="49" charset="-122"/>
              </a:rPr>
              <a:t>到      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zh-CN" altLang="en-US" dirty="0" smtClean="0">
                <a:ea typeface="楷体_GB2312" pitchFamily="49" charset="-122"/>
              </a:rPr>
              <a:t>表</a:t>
            </a:r>
            <a:r>
              <a:rPr lang="zh-CN" altLang="en-US" dirty="0">
                <a:ea typeface="楷体_GB2312" pitchFamily="49" charset="-122"/>
              </a:rPr>
              <a:t>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2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ADT</a:t>
            </a:r>
            <a:r>
              <a:rPr lang="zh-CN" altLang="en-US" dirty="0"/>
              <a:t>应用举例</a:t>
            </a:r>
            <a:r>
              <a:rPr lang="en-US" altLang="zh-CN" dirty="0"/>
              <a:t>3</a:t>
            </a:r>
            <a:r>
              <a:rPr lang="zh-CN" altLang="en-US" dirty="0"/>
              <a:t>：有序列表</a:t>
            </a:r>
            <a:r>
              <a:rPr lang="zh-CN" altLang="en-US" dirty="0" smtClean="0"/>
              <a:t>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void </a:t>
            </a:r>
            <a:r>
              <a:rPr lang="en-US" sz="3500" dirty="0" err="1"/>
              <a:t>MergeList</a:t>
            </a:r>
            <a:r>
              <a:rPr lang="en-US" sz="3500" dirty="0"/>
              <a:t>(List La, List </a:t>
            </a:r>
            <a:r>
              <a:rPr lang="en-US" sz="3500" dirty="0" err="1"/>
              <a:t>Lb</a:t>
            </a:r>
            <a:r>
              <a:rPr lang="en-US" sz="3500" dirty="0"/>
              <a:t>, List &amp;</a:t>
            </a:r>
            <a:r>
              <a:rPr lang="en-US" sz="3500" dirty="0" err="1"/>
              <a:t>Lc</a:t>
            </a:r>
            <a:r>
              <a:rPr lang="en-US" sz="3500" dirty="0"/>
              <a:t>) </a:t>
            </a:r>
            <a:r>
              <a:rPr lang="en-US" sz="35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int</a:t>
            </a:r>
            <a:r>
              <a:rPr lang="en-US" sz="3500" dirty="0" smtClean="0"/>
              <a:t> </a:t>
            </a:r>
            <a:r>
              <a:rPr lang="en-US" sz="3500" dirty="0" err="1"/>
              <a:t>La_len</a:t>
            </a:r>
            <a:r>
              <a:rPr lang="en-US" sz="3500" dirty="0"/>
              <a:t>, </a:t>
            </a:r>
            <a:r>
              <a:rPr lang="en-US" sz="3500" dirty="0" err="1"/>
              <a:t>Lb_len</a:t>
            </a:r>
            <a:r>
              <a:rPr lang="en-US" sz="3500" dirty="0"/>
              <a:t>; </a:t>
            </a:r>
            <a:r>
              <a:rPr lang="en-US" sz="3500" dirty="0" err="1"/>
              <a:t>ElemType</a:t>
            </a:r>
            <a:r>
              <a:rPr lang="en-US" sz="3500" dirty="0"/>
              <a:t> </a:t>
            </a:r>
            <a:r>
              <a:rPr lang="en-US" sz="3500" dirty="0" err="1"/>
              <a:t>ai</a:t>
            </a:r>
            <a:r>
              <a:rPr lang="en-US" sz="3500" dirty="0"/>
              <a:t>, </a:t>
            </a:r>
            <a:r>
              <a:rPr lang="en-US" sz="3500" dirty="0" err="1"/>
              <a:t>bj</a:t>
            </a:r>
            <a:r>
              <a:rPr lang="en-US" sz="3500" dirty="0"/>
              <a:t>; </a:t>
            </a:r>
            <a:endParaRPr lang="en-US" sz="3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 smtClean="0"/>
              <a:t>int</a:t>
            </a:r>
            <a:r>
              <a:rPr lang="en-US" sz="3500" dirty="0" smtClean="0"/>
              <a:t> </a:t>
            </a:r>
            <a:r>
              <a:rPr lang="en-US" sz="3500" dirty="0" err="1"/>
              <a:t>i</a:t>
            </a:r>
            <a:r>
              <a:rPr lang="en-US" sz="3500" dirty="0"/>
              <a:t>=1, j=1, k=0;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InitList</a:t>
            </a:r>
            <a:r>
              <a:rPr lang="en-US" sz="3500" dirty="0" smtClean="0"/>
              <a:t>(</a:t>
            </a:r>
            <a:r>
              <a:rPr lang="en-US" sz="3500" dirty="0" err="1" smtClean="0"/>
              <a:t>Lc</a:t>
            </a:r>
            <a:r>
              <a:rPr lang="en-US" sz="3500" dirty="0" smtClean="0"/>
              <a:t>);  //</a:t>
            </a:r>
            <a:r>
              <a:rPr lang="zh-CN" altLang="en-US" sz="3500" dirty="0" smtClean="0"/>
              <a:t>初始化</a:t>
            </a:r>
            <a:r>
              <a:rPr lang="en-US" altLang="zh-CN" sz="3500" dirty="0" err="1" smtClean="0"/>
              <a:t>Lc</a:t>
            </a:r>
            <a:r>
              <a:rPr lang="zh-CN" altLang="en-US" sz="3500" dirty="0" smtClean="0"/>
              <a:t>为空表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La_len</a:t>
            </a:r>
            <a:r>
              <a:rPr lang="en-US" sz="3500" dirty="0" smtClean="0"/>
              <a:t>=</a:t>
            </a:r>
            <a:r>
              <a:rPr lang="en-US" sz="3500" dirty="0" err="1" smtClean="0"/>
              <a:t>ListLength</a:t>
            </a:r>
            <a:r>
              <a:rPr lang="en-US" sz="3500" dirty="0" smtClean="0"/>
              <a:t>(La);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 smtClean="0"/>
              <a:t>Lb_len</a:t>
            </a:r>
            <a:r>
              <a:rPr lang="en-US" sz="3500" dirty="0" smtClean="0"/>
              <a:t>=</a:t>
            </a:r>
            <a:r>
              <a:rPr lang="en-US" sz="3500" dirty="0" err="1" smtClean="0"/>
              <a:t>ListLength</a:t>
            </a:r>
            <a:r>
              <a:rPr lang="en-US" sz="3500" dirty="0" smtClean="0"/>
              <a:t>(</a:t>
            </a:r>
            <a:r>
              <a:rPr lang="en-US" sz="3500" dirty="0" err="1" smtClean="0"/>
              <a:t>Lb</a:t>
            </a:r>
            <a:r>
              <a:rPr lang="en-US" sz="3500" dirty="0" smtClean="0"/>
              <a:t>); 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</a:t>
            </a:r>
            <a:r>
              <a:rPr lang="en-US" sz="3500" dirty="0"/>
              <a:t>((</a:t>
            </a:r>
            <a:r>
              <a:rPr lang="en-US" sz="3500" dirty="0" err="1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)&amp;&amp;(j&lt;=</a:t>
            </a:r>
            <a:r>
              <a:rPr lang="en-US" sz="3500" dirty="0" err="1"/>
              <a:t>Lb_len</a:t>
            </a:r>
            <a:r>
              <a:rPr lang="en-US" sz="3500" dirty="0"/>
              <a:t>)) </a:t>
            </a:r>
            <a:r>
              <a:rPr lang="en-US" sz="35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</a:t>
            </a:r>
            <a:r>
              <a:rPr lang="en-US" sz="3500" dirty="0" smtClean="0">
                <a:solidFill>
                  <a:srgbClr val="0000CC"/>
                </a:solidFill>
              </a:rPr>
              <a:t>//</a:t>
            </a:r>
            <a:r>
              <a:rPr lang="en-US" altLang="zh-CN" sz="3500" dirty="0" smtClean="0">
                <a:solidFill>
                  <a:srgbClr val="0000CC"/>
                </a:solidFill>
              </a:rPr>
              <a:t>La</a:t>
            </a:r>
            <a:r>
              <a:rPr lang="zh-CN" altLang="en-US" sz="3500" dirty="0" smtClean="0">
                <a:solidFill>
                  <a:srgbClr val="0000CC"/>
                </a:solidFill>
              </a:rPr>
              <a:t>和</a:t>
            </a:r>
            <a:r>
              <a:rPr lang="en-US" altLang="zh-CN" sz="3500" dirty="0" err="1" smtClean="0">
                <a:solidFill>
                  <a:srgbClr val="0000CC"/>
                </a:solidFill>
              </a:rPr>
              <a:t>Lb</a:t>
            </a:r>
            <a:r>
              <a:rPr lang="zh-CN" altLang="en-US" sz="3500" dirty="0" smtClean="0">
                <a:solidFill>
                  <a:srgbClr val="0000CC"/>
                </a:solidFill>
              </a:rPr>
              <a:t>均非空</a:t>
            </a:r>
            <a:r>
              <a:rPr lang="en-US" altLang="zh-CN" sz="3500" dirty="0" smtClean="0">
                <a:solidFill>
                  <a:srgbClr val="0000CC"/>
                </a:solidFill>
              </a:rPr>
              <a:t>…</a:t>
            </a:r>
            <a:endParaRPr lang="en-US" sz="35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}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while(</a:t>
            </a:r>
            <a:r>
              <a:rPr lang="en-US" sz="3500" dirty="0" err="1" smtClean="0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 </a:t>
            </a:r>
            <a:r>
              <a:rPr lang="en-US" sz="3500" dirty="0" smtClean="0">
                <a:solidFill>
                  <a:srgbClr val="0000CC"/>
                </a:solidFill>
              </a:rPr>
              <a:t>{//La</a:t>
            </a:r>
            <a:r>
              <a:rPr lang="zh-CN" altLang="en-US" sz="3500" dirty="0" smtClean="0">
                <a:solidFill>
                  <a:srgbClr val="0000CC"/>
                </a:solidFill>
              </a:rPr>
              <a:t>不空</a:t>
            </a:r>
            <a:r>
              <a:rPr lang="en-US" altLang="zh-CN" sz="3500" dirty="0" smtClean="0">
                <a:solidFill>
                  <a:srgbClr val="0000CC"/>
                </a:solidFill>
              </a:rPr>
              <a:t>…</a:t>
            </a:r>
            <a:endParaRPr lang="en-US" sz="3500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}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while(j</a:t>
            </a:r>
            <a:r>
              <a:rPr lang="en-US" sz="3500" dirty="0"/>
              <a:t>&lt;=</a:t>
            </a:r>
            <a:r>
              <a:rPr lang="en-US" sz="3500" dirty="0" err="1"/>
              <a:t>Lb_len</a:t>
            </a:r>
            <a:r>
              <a:rPr lang="en-US" sz="3500" dirty="0" smtClean="0"/>
              <a:t>){</a:t>
            </a:r>
            <a:r>
              <a:rPr lang="en-US" sz="3500" dirty="0" smtClean="0">
                <a:solidFill>
                  <a:srgbClr val="0000CC"/>
                </a:solidFill>
              </a:rPr>
              <a:t>//</a:t>
            </a:r>
            <a:r>
              <a:rPr lang="en-US" altLang="zh-CN" sz="3500" dirty="0" err="1" smtClean="0">
                <a:solidFill>
                  <a:srgbClr val="0000CC"/>
                </a:solidFill>
              </a:rPr>
              <a:t>Lb</a:t>
            </a:r>
            <a:r>
              <a:rPr lang="zh-CN" altLang="en-US" sz="3500" dirty="0" smtClean="0">
                <a:solidFill>
                  <a:srgbClr val="0000CC"/>
                </a:solidFill>
              </a:rPr>
              <a:t>不空</a:t>
            </a:r>
            <a:r>
              <a:rPr lang="en-US" altLang="zh-CN" sz="3500" dirty="0" smtClean="0">
                <a:solidFill>
                  <a:srgbClr val="0000CC"/>
                </a:solidFill>
              </a:rPr>
              <a:t>…</a:t>
            </a:r>
            <a:endParaRPr lang="en-US" sz="35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}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}//</a:t>
            </a:r>
            <a:r>
              <a:rPr lang="en-US" sz="3500" dirty="0" err="1"/>
              <a:t>MergeList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//La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err="1" smtClean="0">
                <a:solidFill>
                  <a:srgbClr val="0000CC"/>
                </a:solidFill>
              </a:rPr>
              <a:t>Lb</a:t>
            </a:r>
            <a:r>
              <a:rPr lang="zh-CN" altLang="en-US" dirty="0" smtClean="0">
                <a:solidFill>
                  <a:srgbClr val="0000CC"/>
                </a:solidFill>
              </a:rPr>
              <a:t>均非空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GetElem</a:t>
            </a:r>
            <a:r>
              <a:rPr lang="en-US" altLang="zh-CN" dirty="0" smtClean="0"/>
              <a:t>(La,</a:t>
            </a:r>
            <a:r>
              <a:rPr lang="en-US" altLang="zh-CN" dirty="0" err="1" smtClean="0"/>
              <a:t>i</a:t>
            </a:r>
            <a:r>
              <a:rPr lang="en-US" altLang="zh-CN" dirty="0"/>
              <a:t>,&amp;</a:t>
            </a:r>
            <a:r>
              <a:rPr lang="en-US" altLang="zh-CN" dirty="0" err="1"/>
              <a:t>ai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GetElem</a:t>
            </a:r>
            <a:r>
              <a:rPr lang="en-US" altLang="zh-CN" dirty="0" smtClean="0"/>
              <a:t>(Lb,j</a:t>
            </a:r>
            <a:r>
              <a:rPr lang="en-US" altLang="zh-CN" dirty="0"/>
              <a:t>,&amp;</a:t>
            </a:r>
            <a:r>
              <a:rPr lang="en-US" altLang="zh-CN" dirty="0" err="1"/>
              <a:t>bj</a:t>
            </a:r>
            <a:r>
              <a:rPr lang="en-US" altLang="zh-CN" dirty="0"/>
              <a:t>); //</a:t>
            </a:r>
            <a:r>
              <a:rPr lang="zh-CN" altLang="en-US" dirty="0"/>
              <a:t>取当前元素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ai</a:t>
            </a:r>
            <a:r>
              <a:rPr lang="en-US" altLang="zh-CN" dirty="0"/>
              <a:t>&lt;=</a:t>
            </a:r>
            <a:r>
              <a:rPr lang="en-US" altLang="zh-CN" dirty="0" err="1"/>
              <a:t>bj</a:t>
            </a:r>
            <a:r>
              <a:rPr lang="en-US" altLang="zh-CN" dirty="0"/>
              <a:t>) { //</a:t>
            </a:r>
            <a:r>
              <a:rPr lang="zh-CN" altLang="en-US" dirty="0"/>
              <a:t>将</a:t>
            </a:r>
            <a:r>
              <a:rPr lang="en-US" altLang="zh-CN" dirty="0" err="1"/>
              <a:t>ai</a:t>
            </a:r>
            <a:r>
              <a:rPr lang="zh-CN" altLang="en-US" dirty="0"/>
              <a:t>插入</a:t>
            </a:r>
            <a:r>
              <a:rPr lang="en-US" altLang="zh-CN" dirty="0" err="1"/>
              <a:t>Lc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ListInsert</a:t>
            </a:r>
            <a:r>
              <a:rPr lang="en-US" altLang="zh-CN" dirty="0"/>
              <a:t>(</a:t>
            </a:r>
            <a:r>
              <a:rPr lang="en-US" altLang="zh-CN" dirty="0" err="1"/>
              <a:t>Lc</a:t>
            </a:r>
            <a:r>
              <a:rPr lang="en-US" altLang="zh-CN" dirty="0"/>
              <a:t>,++</a:t>
            </a:r>
            <a:r>
              <a:rPr lang="en-US" altLang="zh-CN" dirty="0" err="1"/>
              <a:t>k,ai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 err="1"/>
              <a:t>i</a:t>
            </a:r>
            <a:r>
              <a:rPr lang="en-US" altLang="zh-CN" dirty="0"/>
              <a:t>;}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else </a:t>
            </a:r>
            <a:r>
              <a:rPr lang="en-US" altLang="zh-CN" dirty="0"/>
              <a:t>{//</a:t>
            </a:r>
            <a:r>
              <a:rPr lang="zh-CN" altLang="en-US" dirty="0"/>
              <a:t>将</a:t>
            </a:r>
            <a:r>
              <a:rPr lang="en-US" altLang="zh-CN" dirty="0" err="1"/>
              <a:t>bj</a:t>
            </a:r>
            <a:r>
              <a:rPr lang="zh-CN" altLang="en-US" dirty="0"/>
              <a:t>插入到</a:t>
            </a:r>
            <a:r>
              <a:rPr lang="en-US" altLang="zh-CN" dirty="0" err="1"/>
              <a:t>Lc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ListInsert</a:t>
            </a:r>
            <a:r>
              <a:rPr lang="en-US" altLang="zh-CN" dirty="0"/>
              <a:t>(</a:t>
            </a:r>
            <a:r>
              <a:rPr lang="en-US" altLang="zh-CN" dirty="0" err="1"/>
              <a:t>Lc</a:t>
            </a:r>
            <a:r>
              <a:rPr lang="en-US" altLang="zh-CN" dirty="0"/>
              <a:t>,++</a:t>
            </a:r>
            <a:r>
              <a:rPr lang="en-US" altLang="zh-CN" dirty="0" err="1"/>
              <a:t>k,bj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/>
              <a:t>j;}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5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la_len</a:t>
            </a:r>
            <a:r>
              <a:rPr lang="en-US" altLang="zh-CN" dirty="0"/>
              <a:t>) {</a:t>
            </a:r>
            <a:r>
              <a:rPr lang="en-US" altLang="zh-CN" dirty="0">
                <a:solidFill>
                  <a:srgbClr val="0000CC"/>
                </a:solidFill>
              </a:rPr>
              <a:t>//La</a:t>
            </a:r>
            <a:r>
              <a:rPr lang="zh-CN" altLang="en-US" dirty="0">
                <a:solidFill>
                  <a:srgbClr val="0000CC"/>
                </a:solidFill>
              </a:rPr>
              <a:t>不</a:t>
            </a:r>
            <a:r>
              <a:rPr lang="zh-CN" altLang="en-US" dirty="0" smtClean="0">
                <a:solidFill>
                  <a:srgbClr val="0000CC"/>
                </a:solidFill>
              </a:rPr>
              <a:t>空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//</a:t>
            </a:r>
            <a:r>
              <a:rPr lang="zh-CN" altLang="en-US" dirty="0">
                <a:ea typeface="楷体_GB2312" pitchFamily="49" charset="-122"/>
              </a:rPr>
              <a:t>将 </a:t>
            </a:r>
            <a:r>
              <a:rPr lang="en-US" altLang="zh-CN" dirty="0">
                <a:ea typeface="楷体_GB2312" pitchFamily="49" charset="-122"/>
              </a:rPr>
              <a:t>LA </a:t>
            </a:r>
            <a:r>
              <a:rPr lang="zh-CN" altLang="en-US" dirty="0">
                <a:ea typeface="楷体_GB2312" pitchFamily="49" charset="-122"/>
              </a:rPr>
              <a:t>表中剩余元素复制插入到</a:t>
            </a:r>
            <a:r>
              <a:rPr lang="en-US" altLang="zh-CN" dirty="0">
                <a:ea typeface="楷体_GB2312" pitchFamily="49" charset="-122"/>
              </a:rPr>
              <a:t>LC </a:t>
            </a:r>
            <a:r>
              <a:rPr lang="zh-CN" altLang="en-US" dirty="0">
                <a:ea typeface="楷体_GB2312" pitchFamily="49" charset="-122"/>
              </a:rPr>
              <a:t>表中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GetElem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La,</a:t>
            </a:r>
            <a:r>
              <a:rPr lang="en-US" altLang="zh-CN" dirty="0" err="1" smtClean="0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++</a:t>
            </a:r>
            <a:r>
              <a:rPr lang="en-US" altLang="zh-CN" dirty="0"/>
              <a:t>,</a:t>
            </a:r>
            <a:r>
              <a:rPr lang="en-US" altLang="zh-CN" dirty="0" err="1"/>
              <a:t>ai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ListInsert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Lc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00CC"/>
                </a:solidFill>
              </a:rPr>
              <a:t>++</a:t>
            </a:r>
            <a:r>
              <a:rPr lang="en-US" altLang="zh-CN" dirty="0" err="1">
                <a:solidFill>
                  <a:srgbClr val="0000CC"/>
                </a:solidFill>
              </a:rPr>
              <a:t>k</a:t>
            </a:r>
            <a:r>
              <a:rPr lang="en-US" altLang="zh-CN" dirty="0" err="1"/>
              <a:t>,ai</a:t>
            </a:r>
            <a:r>
              <a:rPr lang="en-US" altLang="zh-CN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while(j&lt;=</a:t>
            </a:r>
            <a:r>
              <a:rPr lang="en-US" altLang="zh-CN" dirty="0" err="1"/>
              <a:t>Lb_len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rgbClr val="0000CC"/>
                </a:solidFill>
              </a:rPr>
              <a:t>//</a:t>
            </a:r>
            <a:r>
              <a:rPr lang="en-US" altLang="zh-CN" dirty="0" err="1">
                <a:solidFill>
                  <a:srgbClr val="0000CC"/>
                </a:solidFill>
              </a:rPr>
              <a:t>Lb</a:t>
            </a:r>
            <a:r>
              <a:rPr lang="zh-CN" altLang="en-US" dirty="0">
                <a:solidFill>
                  <a:srgbClr val="0000CC"/>
                </a:solidFill>
              </a:rPr>
              <a:t>不</a:t>
            </a:r>
            <a:r>
              <a:rPr lang="zh-CN" altLang="en-US" dirty="0" smtClean="0">
                <a:solidFill>
                  <a:srgbClr val="0000CC"/>
                </a:solidFill>
              </a:rPr>
              <a:t>空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GetElem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Lb,j</a:t>
            </a:r>
            <a:r>
              <a:rPr lang="en-US" altLang="zh-CN" dirty="0"/>
              <a:t>++,</a:t>
            </a:r>
            <a:r>
              <a:rPr lang="en-US" altLang="zh-CN" dirty="0" err="1"/>
              <a:t>bj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ListInsert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Lc</a:t>
            </a:r>
            <a:r>
              <a:rPr lang="en-US" altLang="zh-CN" dirty="0"/>
              <a:t>,++</a:t>
            </a:r>
            <a:r>
              <a:rPr lang="en-US" altLang="zh-CN" dirty="0" err="1"/>
              <a:t>k,bj</a:t>
            </a:r>
            <a:r>
              <a:rPr lang="en-US" altLang="zh-CN" dirty="0"/>
              <a:t>);	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5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ADT</a:t>
            </a:r>
            <a:r>
              <a:rPr lang="zh-CN" altLang="en-US" dirty="0"/>
              <a:t>应用举例</a:t>
            </a:r>
            <a:r>
              <a:rPr lang="en-US" altLang="zh-CN" dirty="0"/>
              <a:t>3</a:t>
            </a:r>
            <a:r>
              <a:rPr lang="zh-CN" altLang="en-US" dirty="0"/>
              <a:t>：有序列表</a:t>
            </a:r>
            <a:r>
              <a:rPr lang="zh-CN" altLang="en-US" dirty="0" smtClean="0"/>
              <a:t>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void </a:t>
            </a:r>
            <a:r>
              <a:rPr lang="en-US" sz="3500" dirty="0" err="1"/>
              <a:t>MergeList</a:t>
            </a:r>
            <a:r>
              <a:rPr lang="en-US" sz="3500" dirty="0"/>
              <a:t>(List La, List </a:t>
            </a:r>
            <a:r>
              <a:rPr lang="en-US" sz="3500" dirty="0" err="1"/>
              <a:t>Lb</a:t>
            </a:r>
            <a:r>
              <a:rPr lang="en-US" sz="3500" dirty="0"/>
              <a:t>, List &amp;</a:t>
            </a:r>
            <a:r>
              <a:rPr lang="en-US" sz="3500" dirty="0" err="1"/>
              <a:t>Lc</a:t>
            </a:r>
            <a:r>
              <a:rPr lang="en-US" sz="3500" dirty="0"/>
              <a:t>) </a:t>
            </a:r>
            <a:r>
              <a:rPr lang="en-US" sz="35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err="1"/>
              <a:t>La_len</a:t>
            </a:r>
            <a:r>
              <a:rPr lang="en-US" sz="3500" dirty="0"/>
              <a:t>, </a:t>
            </a:r>
            <a:r>
              <a:rPr lang="en-US" sz="3500" dirty="0" err="1"/>
              <a:t>Lb_len</a:t>
            </a:r>
            <a:r>
              <a:rPr lang="en-US" sz="3500" dirty="0"/>
              <a:t>; </a:t>
            </a:r>
            <a:r>
              <a:rPr lang="en-US" sz="3500" dirty="0" err="1"/>
              <a:t>ElemType</a:t>
            </a:r>
            <a:r>
              <a:rPr lang="en-US" sz="3500" dirty="0"/>
              <a:t> </a:t>
            </a:r>
            <a:r>
              <a:rPr lang="en-US" sz="3500" dirty="0" err="1"/>
              <a:t>ai</a:t>
            </a:r>
            <a:r>
              <a:rPr lang="en-US" sz="3500" dirty="0"/>
              <a:t>, </a:t>
            </a:r>
            <a:r>
              <a:rPr lang="en-US" sz="3500" dirty="0" err="1"/>
              <a:t>bj</a:t>
            </a:r>
            <a:r>
              <a:rPr lang="en-US" sz="3500" dirty="0"/>
              <a:t>; </a:t>
            </a: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err="1"/>
              <a:t>i</a:t>
            </a:r>
            <a:r>
              <a:rPr lang="en-US" sz="3500" dirty="0"/>
              <a:t>=1, j=1, k=0;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InitList</a:t>
            </a:r>
            <a:r>
              <a:rPr lang="en-US" sz="3500" dirty="0"/>
              <a:t>(</a:t>
            </a:r>
            <a:r>
              <a:rPr lang="en-US" sz="3500" dirty="0" err="1"/>
              <a:t>Lc</a:t>
            </a:r>
            <a:r>
              <a:rPr lang="en-US" sz="3500" dirty="0" smtClean="0"/>
              <a:t>);  //</a:t>
            </a:r>
            <a:r>
              <a:rPr lang="zh-CN" altLang="en-US" sz="3500" dirty="0" smtClean="0"/>
              <a:t>初始化</a:t>
            </a:r>
            <a:r>
              <a:rPr lang="en-US" altLang="zh-CN" sz="3500" dirty="0" err="1" smtClean="0"/>
              <a:t>Lc</a:t>
            </a:r>
            <a:r>
              <a:rPr lang="zh-CN" altLang="en-US" sz="3500" dirty="0" smtClean="0"/>
              <a:t>为空表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 smtClean="0"/>
              <a:t>La_len</a:t>
            </a:r>
            <a:r>
              <a:rPr lang="en-US" sz="3500" dirty="0" smtClean="0"/>
              <a:t>=</a:t>
            </a:r>
            <a:r>
              <a:rPr lang="en-US" sz="3500" dirty="0" err="1" smtClean="0"/>
              <a:t>ListLength</a:t>
            </a:r>
            <a:r>
              <a:rPr lang="en-US" sz="3500" dirty="0" smtClean="0"/>
              <a:t>(La</a:t>
            </a:r>
            <a:r>
              <a:rPr lang="en-US" sz="3500" dirty="0"/>
              <a:t>);</a:t>
            </a:r>
            <a:r>
              <a:rPr lang="en-US" sz="3500" dirty="0" err="1"/>
              <a:t>Lb_len</a:t>
            </a:r>
            <a:r>
              <a:rPr lang="en-US" sz="3500" dirty="0"/>
              <a:t>=</a:t>
            </a:r>
            <a:r>
              <a:rPr lang="en-US" sz="3500" dirty="0" err="1"/>
              <a:t>ListLength</a:t>
            </a:r>
            <a:r>
              <a:rPr lang="en-US" sz="3500" dirty="0"/>
              <a:t>(</a:t>
            </a:r>
            <a:r>
              <a:rPr lang="en-US" sz="3500" dirty="0" err="1"/>
              <a:t>Lb</a:t>
            </a:r>
            <a:r>
              <a:rPr lang="en-US" sz="3500" dirty="0" smtClean="0"/>
              <a:t>); 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while((</a:t>
            </a:r>
            <a:r>
              <a:rPr lang="en-US" sz="3500" dirty="0" err="1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)&amp;&amp;(j&lt;=</a:t>
            </a:r>
            <a:r>
              <a:rPr lang="en-US" sz="3500" dirty="0" err="1"/>
              <a:t>Lb_len</a:t>
            </a:r>
            <a:r>
              <a:rPr lang="en-US" sz="3500" dirty="0"/>
              <a:t>)) </a:t>
            </a:r>
            <a:r>
              <a:rPr lang="en-US" sz="3500" dirty="0" smtClean="0"/>
              <a:t>{//</a:t>
            </a:r>
            <a:r>
              <a:rPr lang="en-US" altLang="zh-CN" sz="3500" dirty="0" smtClean="0"/>
              <a:t>La</a:t>
            </a:r>
            <a:r>
              <a:rPr lang="zh-CN" altLang="en-US" sz="3500" dirty="0" smtClean="0"/>
              <a:t>和</a:t>
            </a:r>
            <a:r>
              <a:rPr lang="en-US" altLang="zh-CN" sz="3500" dirty="0" err="1" smtClean="0"/>
              <a:t>Lb</a:t>
            </a:r>
            <a:r>
              <a:rPr lang="zh-CN" altLang="en-US" sz="3500" dirty="0" smtClean="0"/>
              <a:t>均非空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>
                <a:solidFill>
                  <a:srgbClr val="0000CC"/>
                </a:solidFill>
              </a:rPr>
              <a:t>GetElem</a:t>
            </a:r>
            <a:r>
              <a:rPr lang="en-US" sz="3500" dirty="0">
                <a:solidFill>
                  <a:srgbClr val="0000CC"/>
                </a:solidFill>
              </a:rPr>
              <a:t>(La,</a:t>
            </a:r>
            <a:r>
              <a:rPr lang="en-US" sz="3500" dirty="0" err="1">
                <a:solidFill>
                  <a:srgbClr val="0000CC"/>
                </a:solidFill>
              </a:rPr>
              <a:t>i</a:t>
            </a:r>
            <a:r>
              <a:rPr lang="en-US" sz="3500" dirty="0">
                <a:solidFill>
                  <a:srgbClr val="0000CC"/>
                </a:solidFill>
              </a:rPr>
              <a:t>,&amp;</a:t>
            </a:r>
            <a:r>
              <a:rPr lang="en-US" sz="3500" dirty="0" err="1">
                <a:solidFill>
                  <a:srgbClr val="0000CC"/>
                </a:solidFill>
              </a:rPr>
              <a:t>ai</a:t>
            </a:r>
            <a:r>
              <a:rPr lang="en-US" sz="3500" dirty="0">
                <a:solidFill>
                  <a:srgbClr val="0000CC"/>
                </a:solidFill>
              </a:rPr>
              <a:t>)</a:t>
            </a:r>
            <a:r>
              <a:rPr lang="en-US" sz="3500" dirty="0"/>
              <a:t>;</a:t>
            </a:r>
            <a:r>
              <a:rPr lang="en-US" sz="3500" dirty="0" err="1">
                <a:solidFill>
                  <a:srgbClr val="0000CC"/>
                </a:solidFill>
              </a:rPr>
              <a:t>GetElem</a:t>
            </a:r>
            <a:r>
              <a:rPr lang="en-US" sz="3500" dirty="0">
                <a:solidFill>
                  <a:srgbClr val="0000CC"/>
                </a:solidFill>
              </a:rPr>
              <a:t>(Lb,j,&amp;</a:t>
            </a:r>
            <a:r>
              <a:rPr lang="en-US" sz="3500" dirty="0" err="1">
                <a:solidFill>
                  <a:srgbClr val="0000CC"/>
                </a:solidFill>
              </a:rPr>
              <a:t>bj</a:t>
            </a:r>
            <a:r>
              <a:rPr lang="en-US" sz="3500" dirty="0" smtClean="0">
                <a:solidFill>
                  <a:srgbClr val="0000CC"/>
                </a:solidFill>
              </a:rPr>
              <a:t>)</a:t>
            </a:r>
            <a:r>
              <a:rPr lang="en-US" sz="3500" dirty="0" smtClean="0"/>
              <a:t>; //</a:t>
            </a:r>
            <a:r>
              <a:rPr lang="zh-CN" altLang="en-US" sz="3500" dirty="0" smtClean="0"/>
              <a:t>取当前元素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if(</a:t>
            </a:r>
            <a:r>
              <a:rPr lang="en-US" sz="3500" dirty="0" err="1"/>
              <a:t>ai</a:t>
            </a:r>
            <a:r>
              <a:rPr lang="en-US" sz="3500" dirty="0"/>
              <a:t>&lt;=</a:t>
            </a:r>
            <a:r>
              <a:rPr lang="en-US" sz="3500" dirty="0" err="1"/>
              <a:t>bj</a:t>
            </a:r>
            <a:r>
              <a:rPr lang="en-US" sz="3500" dirty="0"/>
              <a:t>) </a:t>
            </a:r>
            <a:r>
              <a:rPr lang="en-US" sz="3500" dirty="0" smtClean="0"/>
              <a:t>{ //</a:t>
            </a:r>
            <a:r>
              <a:rPr lang="zh-CN" altLang="en-US" sz="3500" dirty="0" smtClean="0"/>
              <a:t>将</a:t>
            </a:r>
            <a:r>
              <a:rPr lang="en-US" altLang="zh-CN" sz="3500" dirty="0" err="1" smtClean="0"/>
              <a:t>ai</a:t>
            </a:r>
            <a:r>
              <a:rPr lang="zh-CN" altLang="en-US" sz="3500" dirty="0" smtClean="0"/>
              <a:t>插入</a:t>
            </a:r>
            <a:r>
              <a:rPr lang="en-US" altLang="zh-CN" sz="3500" dirty="0" err="1" smtClean="0"/>
              <a:t>Lc</a:t>
            </a:r>
            <a:endParaRPr lang="en-US" altLang="zh-CN" sz="3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</a:t>
            </a:r>
            <a:r>
              <a:rPr lang="en-US" sz="3500" dirty="0" err="1" smtClean="0">
                <a:solidFill>
                  <a:srgbClr val="0000CC"/>
                </a:solidFill>
              </a:rPr>
              <a:t>ListInsert</a:t>
            </a:r>
            <a:r>
              <a:rPr lang="en-US" sz="3500" dirty="0" smtClean="0">
                <a:solidFill>
                  <a:srgbClr val="0000CC"/>
                </a:solidFill>
              </a:rPr>
              <a:t>(</a:t>
            </a:r>
            <a:r>
              <a:rPr lang="en-US" sz="3500" dirty="0" err="1" smtClean="0">
                <a:solidFill>
                  <a:srgbClr val="0000CC"/>
                </a:solidFill>
              </a:rPr>
              <a:t>Lc</a:t>
            </a:r>
            <a:r>
              <a:rPr lang="en-US" sz="3500" dirty="0">
                <a:solidFill>
                  <a:srgbClr val="0000CC"/>
                </a:solidFill>
              </a:rPr>
              <a:t>,++</a:t>
            </a:r>
            <a:r>
              <a:rPr lang="en-US" sz="3500" dirty="0" err="1">
                <a:solidFill>
                  <a:srgbClr val="0000CC"/>
                </a:solidFill>
              </a:rPr>
              <a:t>k,ai</a:t>
            </a:r>
            <a:r>
              <a:rPr lang="en-US" sz="3500" dirty="0">
                <a:solidFill>
                  <a:srgbClr val="0000CC"/>
                </a:solidFill>
              </a:rPr>
              <a:t>)</a:t>
            </a:r>
            <a:r>
              <a:rPr lang="en-US" sz="3500" dirty="0"/>
              <a:t>;++</a:t>
            </a:r>
            <a:r>
              <a:rPr lang="en-US" sz="3500" dirty="0" err="1"/>
              <a:t>i</a:t>
            </a:r>
            <a:r>
              <a:rPr lang="en-US" sz="3500" dirty="0" smtClean="0"/>
              <a:t>;} 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else </a:t>
            </a:r>
            <a:r>
              <a:rPr lang="en-US" sz="3500" dirty="0" smtClean="0"/>
              <a:t>{//</a:t>
            </a:r>
            <a:r>
              <a:rPr lang="zh-CN" altLang="en-US" sz="3500" dirty="0" smtClean="0"/>
              <a:t>将</a:t>
            </a:r>
            <a:r>
              <a:rPr lang="en-US" altLang="zh-CN" sz="3500" dirty="0" err="1" smtClean="0"/>
              <a:t>bj</a:t>
            </a:r>
            <a:r>
              <a:rPr lang="zh-CN" altLang="en-US" sz="3500" dirty="0" smtClean="0"/>
              <a:t>插入到</a:t>
            </a:r>
            <a:r>
              <a:rPr lang="en-US" altLang="zh-CN" sz="3500" dirty="0" err="1" smtClean="0"/>
              <a:t>Lc</a:t>
            </a:r>
            <a:endParaRPr lang="en-US" sz="3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</a:t>
            </a:r>
            <a:r>
              <a:rPr lang="en-US" sz="3500" dirty="0" err="1" smtClean="0">
                <a:solidFill>
                  <a:srgbClr val="0000CC"/>
                </a:solidFill>
              </a:rPr>
              <a:t>ListInsert</a:t>
            </a:r>
            <a:r>
              <a:rPr lang="en-US" sz="3500" dirty="0" smtClean="0">
                <a:solidFill>
                  <a:srgbClr val="0000CC"/>
                </a:solidFill>
              </a:rPr>
              <a:t>(</a:t>
            </a:r>
            <a:r>
              <a:rPr lang="en-US" sz="3500" dirty="0" err="1" smtClean="0">
                <a:solidFill>
                  <a:srgbClr val="0000CC"/>
                </a:solidFill>
              </a:rPr>
              <a:t>Lc</a:t>
            </a:r>
            <a:r>
              <a:rPr lang="en-US" sz="3500" dirty="0">
                <a:solidFill>
                  <a:srgbClr val="0000CC"/>
                </a:solidFill>
              </a:rPr>
              <a:t>,++</a:t>
            </a:r>
            <a:r>
              <a:rPr lang="en-US" sz="3500" dirty="0" err="1">
                <a:solidFill>
                  <a:srgbClr val="0000CC"/>
                </a:solidFill>
              </a:rPr>
              <a:t>k,bj</a:t>
            </a:r>
            <a:r>
              <a:rPr lang="en-US" sz="3500" dirty="0">
                <a:solidFill>
                  <a:srgbClr val="0000CC"/>
                </a:solidFill>
              </a:rPr>
              <a:t>)</a:t>
            </a:r>
            <a:r>
              <a:rPr lang="en-US" sz="3500" dirty="0"/>
              <a:t>;++j;}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while(</a:t>
            </a:r>
            <a:r>
              <a:rPr lang="en-US" sz="3500" dirty="0" err="1" smtClean="0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 </a:t>
            </a:r>
            <a:r>
              <a:rPr lang="en-US" sz="35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//</a:t>
            </a:r>
            <a:r>
              <a:rPr lang="zh-CN" altLang="en-US" sz="3500" dirty="0">
                <a:ea typeface="楷体_GB2312" pitchFamily="49" charset="-122"/>
              </a:rPr>
              <a:t>将 </a:t>
            </a:r>
            <a:r>
              <a:rPr lang="en-US" altLang="zh-CN" sz="3500" dirty="0">
                <a:ea typeface="楷体_GB2312" pitchFamily="49" charset="-122"/>
              </a:rPr>
              <a:t>LA </a:t>
            </a:r>
            <a:r>
              <a:rPr lang="zh-CN" altLang="en-US" sz="3500" dirty="0" smtClean="0">
                <a:ea typeface="楷体_GB2312" pitchFamily="49" charset="-122"/>
              </a:rPr>
              <a:t>表中</a:t>
            </a:r>
            <a:r>
              <a:rPr lang="zh-CN" altLang="en-US" sz="3500" dirty="0">
                <a:ea typeface="楷体_GB2312" pitchFamily="49" charset="-122"/>
              </a:rPr>
              <a:t>剩余元素复制插入</a:t>
            </a:r>
            <a:r>
              <a:rPr lang="zh-CN" altLang="en-US" sz="3500" dirty="0" smtClean="0">
                <a:ea typeface="楷体_GB2312" pitchFamily="49" charset="-122"/>
              </a:rPr>
              <a:t>到</a:t>
            </a:r>
            <a:r>
              <a:rPr lang="en-US" altLang="zh-CN" sz="3500" dirty="0" smtClean="0">
                <a:ea typeface="楷体_GB2312" pitchFamily="49" charset="-122"/>
              </a:rPr>
              <a:t>LC </a:t>
            </a:r>
            <a:r>
              <a:rPr lang="zh-CN" altLang="en-US" sz="3500" dirty="0">
                <a:ea typeface="楷体_GB2312" pitchFamily="49" charset="-122"/>
              </a:rPr>
              <a:t>表中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</a:t>
            </a:r>
            <a:r>
              <a:rPr lang="en-US" sz="3500" dirty="0" err="1">
                <a:solidFill>
                  <a:srgbClr val="0000CC"/>
                </a:solidFill>
              </a:rPr>
              <a:t>GetElem</a:t>
            </a:r>
            <a:r>
              <a:rPr lang="en-US" sz="3500" dirty="0">
                <a:solidFill>
                  <a:srgbClr val="0000CC"/>
                </a:solidFill>
              </a:rPr>
              <a:t>(</a:t>
            </a:r>
            <a:r>
              <a:rPr lang="en-US" sz="3500" dirty="0" err="1">
                <a:solidFill>
                  <a:srgbClr val="0000CC"/>
                </a:solidFill>
              </a:rPr>
              <a:t>La,i</a:t>
            </a:r>
            <a:r>
              <a:rPr lang="en-US" sz="3500" dirty="0">
                <a:solidFill>
                  <a:srgbClr val="0000CC"/>
                </a:solidFill>
              </a:rPr>
              <a:t>++,</a:t>
            </a:r>
            <a:r>
              <a:rPr lang="en-US" sz="3500" dirty="0" err="1">
                <a:solidFill>
                  <a:srgbClr val="0000CC"/>
                </a:solidFill>
              </a:rPr>
              <a:t>ai</a:t>
            </a:r>
            <a:r>
              <a:rPr lang="en-US" sz="3500" dirty="0">
                <a:solidFill>
                  <a:srgbClr val="0000CC"/>
                </a:solidFill>
              </a:rPr>
              <a:t>); </a:t>
            </a:r>
            <a:r>
              <a:rPr lang="en-US" sz="3500" dirty="0" err="1">
                <a:solidFill>
                  <a:srgbClr val="0000CC"/>
                </a:solidFill>
              </a:rPr>
              <a:t>ListInsert</a:t>
            </a:r>
            <a:r>
              <a:rPr lang="en-US" sz="3500" dirty="0">
                <a:solidFill>
                  <a:srgbClr val="0000CC"/>
                </a:solidFill>
              </a:rPr>
              <a:t>(</a:t>
            </a:r>
            <a:r>
              <a:rPr lang="en-US" sz="3500" dirty="0" err="1">
                <a:solidFill>
                  <a:srgbClr val="0000CC"/>
                </a:solidFill>
              </a:rPr>
              <a:t>Lc</a:t>
            </a:r>
            <a:r>
              <a:rPr lang="en-US" sz="3500" dirty="0">
                <a:solidFill>
                  <a:srgbClr val="0000CC"/>
                </a:solidFill>
              </a:rPr>
              <a:t>,++</a:t>
            </a:r>
            <a:r>
              <a:rPr lang="en-US" sz="3500" dirty="0" err="1">
                <a:solidFill>
                  <a:srgbClr val="0000CC"/>
                </a:solidFill>
              </a:rPr>
              <a:t>k,ai</a:t>
            </a:r>
            <a:r>
              <a:rPr lang="en-US" sz="3500" dirty="0">
                <a:solidFill>
                  <a:srgbClr val="0000CC"/>
                </a:solidFill>
              </a:rPr>
              <a:t>); </a:t>
            </a:r>
            <a:r>
              <a:rPr lang="en-US" sz="3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while(j</a:t>
            </a:r>
            <a:r>
              <a:rPr lang="en-US" sz="3500" dirty="0"/>
              <a:t>&lt;=</a:t>
            </a:r>
            <a:r>
              <a:rPr lang="en-US" sz="3500" dirty="0" err="1"/>
              <a:t>Lb_len</a:t>
            </a:r>
            <a:r>
              <a:rPr lang="en-US" sz="3500" dirty="0"/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</a:t>
            </a:r>
            <a:r>
              <a:rPr lang="en-US" sz="3500" dirty="0" err="1" smtClean="0">
                <a:solidFill>
                  <a:srgbClr val="0000CC"/>
                </a:solidFill>
              </a:rPr>
              <a:t>GetElem</a:t>
            </a:r>
            <a:r>
              <a:rPr lang="en-US" sz="3500" dirty="0" smtClean="0">
                <a:solidFill>
                  <a:srgbClr val="0000CC"/>
                </a:solidFill>
              </a:rPr>
              <a:t>(</a:t>
            </a:r>
            <a:r>
              <a:rPr lang="en-US" sz="3500" dirty="0" err="1" smtClean="0">
                <a:solidFill>
                  <a:srgbClr val="0000CC"/>
                </a:solidFill>
              </a:rPr>
              <a:t>Lb,j</a:t>
            </a:r>
            <a:r>
              <a:rPr lang="en-US" sz="3500" dirty="0">
                <a:solidFill>
                  <a:srgbClr val="0000CC"/>
                </a:solidFill>
              </a:rPr>
              <a:t>++,</a:t>
            </a:r>
            <a:r>
              <a:rPr lang="en-US" sz="3500" dirty="0" err="1">
                <a:solidFill>
                  <a:srgbClr val="0000CC"/>
                </a:solidFill>
              </a:rPr>
              <a:t>bj</a:t>
            </a:r>
            <a:r>
              <a:rPr lang="en-US" sz="3500" dirty="0">
                <a:solidFill>
                  <a:srgbClr val="0000CC"/>
                </a:solidFill>
              </a:rPr>
              <a:t>);</a:t>
            </a:r>
            <a:r>
              <a:rPr lang="en-US" sz="3500" dirty="0" err="1">
                <a:solidFill>
                  <a:srgbClr val="0000CC"/>
                </a:solidFill>
              </a:rPr>
              <a:t>ListInsert</a:t>
            </a:r>
            <a:r>
              <a:rPr lang="en-US" sz="3500" dirty="0">
                <a:solidFill>
                  <a:srgbClr val="0000CC"/>
                </a:solidFill>
              </a:rPr>
              <a:t>(</a:t>
            </a:r>
            <a:r>
              <a:rPr lang="en-US" sz="3500" dirty="0" err="1">
                <a:solidFill>
                  <a:srgbClr val="0000CC"/>
                </a:solidFill>
              </a:rPr>
              <a:t>Lc</a:t>
            </a:r>
            <a:r>
              <a:rPr lang="en-US" sz="3500" dirty="0">
                <a:solidFill>
                  <a:srgbClr val="0000CC"/>
                </a:solidFill>
              </a:rPr>
              <a:t>,++</a:t>
            </a:r>
            <a:r>
              <a:rPr lang="en-US" sz="3500" dirty="0" err="1">
                <a:solidFill>
                  <a:srgbClr val="0000CC"/>
                </a:solidFill>
              </a:rPr>
              <a:t>k,bj</a:t>
            </a:r>
            <a:r>
              <a:rPr lang="en-US" sz="3500" dirty="0">
                <a:solidFill>
                  <a:srgbClr val="0000CC"/>
                </a:solidFill>
              </a:rPr>
              <a:t>);</a:t>
            </a:r>
            <a:r>
              <a:rPr lang="en-US" sz="35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}//</a:t>
            </a:r>
            <a:r>
              <a:rPr lang="en-US" sz="3500" dirty="0" err="1"/>
              <a:t>MergeList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04248" y="109728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时间复杂度？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372200" y="3843045"/>
            <a:ext cx="278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ListLength</a:t>
            </a:r>
            <a:r>
              <a:rPr lang="en-US" altLang="zh-CN" sz="2800" dirty="0" smtClean="0"/>
              <a:t>(La)+</a:t>
            </a:r>
            <a:r>
              <a:rPr lang="en-US" altLang="zh-CN" sz="2800" dirty="0" err="1" smtClean="0"/>
              <a:t>ListLength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Lb</a:t>
            </a:r>
            <a:r>
              <a:rPr lang="en-US" altLang="zh-CN" sz="2800" dirty="0" smtClean="0"/>
              <a:t>))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5266" y="1861539"/>
            <a:ext cx="206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基本操作？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76256" y="2906941"/>
            <a:ext cx="2061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基本</a:t>
            </a:r>
            <a:r>
              <a:rPr lang="zh-CN" altLang="en-US" sz="2800" dirty="0" smtClean="0"/>
              <a:t>操作</a:t>
            </a:r>
            <a:endParaRPr lang="en-US" altLang="zh-CN" sz="2800" dirty="0" smtClean="0"/>
          </a:p>
          <a:p>
            <a:r>
              <a:rPr lang="zh-CN" altLang="en-US" sz="2800" dirty="0" smtClean="0"/>
              <a:t>执行频度？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864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线性表的顺序表示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5544616"/>
          </a:xfrm>
        </p:spPr>
        <p:txBody>
          <a:bodyPr/>
          <a:lstStyle/>
          <a:p>
            <a:r>
              <a:rPr lang="zh-CN" altLang="en-US" dirty="0"/>
              <a:t>线性表的顺序</a:t>
            </a:r>
            <a:r>
              <a:rPr lang="zh-CN" altLang="en-US" dirty="0" smtClean="0"/>
              <a:t>表示指的是用一组地址连续的存储单元依次存储线性表的数据元素</a:t>
            </a:r>
            <a:endParaRPr lang="en-US" altLang="zh-CN" dirty="0" smtClean="0"/>
          </a:p>
          <a:p>
            <a:r>
              <a:rPr lang="zh-CN" altLang="en-US" dirty="0">
                <a:latin typeface="Times New Roman" pitchFamily="18" charset="0"/>
              </a:rPr>
              <a:t>设有非空的</a:t>
            </a:r>
            <a:r>
              <a:rPr lang="zh-CN" altLang="en-US" dirty="0" smtClean="0">
                <a:latin typeface="Times New Roman" pitchFamily="18" charset="0"/>
              </a:rPr>
              <a:t>线性表</a:t>
            </a:r>
            <a:r>
              <a:rPr lang="en-US" altLang="en-US" dirty="0" smtClean="0">
                <a:latin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</a:rPr>
              <a:t>a</a:t>
            </a:r>
            <a:r>
              <a:rPr lang="en-US" altLang="en-US" baseline="-25000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en-US" dirty="0">
                <a:latin typeface="Times New Roman" pitchFamily="18" charset="0"/>
              </a:rPr>
              <a:t>a</a:t>
            </a:r>
            <a:r>
              <a:rPr lang="en-US" altLang="en-US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en-US" dirty="0">
                <a:latin typeface="Times New Roman" pitchFamily="18" charset="0"/>
              </a:rPr>
              <a:t>…a</a:t>
            </a:r>
            <a:r>
              <a:rPr lang="en-US" altLang="en-US" baseline="-25000" dirty="0">
                <a:latin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，而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每个元素需占用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个存储单元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en-US" dirty="0" smtClean="0">
                <a:latin typeface="Times New Roman" pitchFamily="18" charset="0"/>
              </a:rPr>
              <a:t>则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en-US" dirty="0" smtClean="0">
                <a:latin typeface="Times New Roman" pitchFamily="18" charset="0"/>
              </a:rPr>
              <a:t>线性表中第</a:t>
            </a:r>
            <a:r>
              <a:rPr lang="en-US" altLang="en-US" i="1" dirty="0">
                <a:latin typeface="Times New Roman" pitchFamily="18" charset="0"/>
              </a:rPr>
              <a:t>i+1</a:t>
            </a:r>
            <a:r>
              <a:rPr lang="en-US" altLang="en-US" dirty="0">
                <a:latin typeface="Times New Roman" pitchFamily="18" charset="0"/>
              </a:rPr>
              <a:t>个数据元素的存储位置LOC(ai+1)</a:t>
            </a:r>
            <a:r>
              <a:rPr lang="en-US" altLang="en-US" dirty="0" err="1">
                <a:latin typeface="Times New Roman" pitchFamily="18" charset="0"/>
              </a:rPr>
              <a:t>和第</a:t>
            </a:r>
            <a:r>
              <a:rPr lang="en-US" altLang="en-US" i="1" dirty="0" err="1">
                <a:latin typeface="Times New Roman" pitchFamily="18" charset="0"/>
              </a:rPr>
              <a:t>i</a:t>
            </a:r>
            <a:r>
              <a:rPr lang="en-US" altLang="en-US" dirty="0" err="1">
                <a:latin typeface="Times New Roman" pitchFamily="18" charset="0"/>
              </a:rPr>
              <a:t>个数据元素的存储位置LOC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dirty="0" err="1">
                <a:latin typeface="Times New Roman" pitchFamily="18" charset="0"/>
              </a:rPr>
              <a:t>ai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dirty="0" err="1">
                <a:latin typeface="Times New Roman" pitchFamily="18" charset="0"/>
              </a:rPr>
              <a:t>之间满足下列关系：</a:t>
            </a:r>
            <a:r>
              <a:rPr lang="en-US" altLang="en-US" sz="24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LOC</a:t>
            </a:r>
            <a:r>
              <a:rPr lang="en-US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(ai+1)=LOC(</a:t>
            </a:r>
            <a:r>
              <a:rPr lang="en-US" altLang="en-US" sz="24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en-US" sz="2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)+</a:t>
            </a:r>
            <a:r>
              <a:rPr lang="en-US" altLang="zh-CN" sz="2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en-US" sz="24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>
                <a:latin typeface="Times New Roman" pitchFamily="18" charset="0"/>
              </a:rPr>
              <a:t>线性表的第i个数据元素ai的存储位置为</a:t>
            </a:r>
            <a:r>
              <a:rPr lang="en-US" altLang="en-US" dirty="0">
                <a:latin typeface="Times New Roman" pitchFamily="18" charset="0"/>
              </a:rPr>
              <a:t>：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dirty="0"/>
              <a:t>         </a:t>
            </a:r>
            <a:r>
              <a:rPr lang="en-US" altLang="en-US" dirty="0" smtClean="0"/>
              <a:t>LOC(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)=</a:t>
            </a:r>
            <a:r>
              <a:rPr lang="en-US" altLang="en-US" b="1" dirty="0"/>
              <a:t>LOC(a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)</a:t>
            </a:r>
            <a:r>
              <a:rPr lang="en-US" altLang="en-US" dirty="0"/>
              <a:t>+(i-1</a:t>
            </a:r>
            <a:r>
              <a:rPr lang="en-US" altLang="en-US" dirty="0" smtClean="0"/>
              <a:t>)*</a:t>
            </a:r>
            <a:r>
              <a:rPr lang="en-US" altLang="zh-CN" i="1" dirty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80526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基地址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206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线性结构定义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线性结构是最常用、最简单的一种数据结构，包含线性表、栈、队列、串、广义表</a:t>
            </a:r>
            <a:endParaRPr lang="en-US" altLang="zh-CN" dirty="0" smtClean="0"/>
          </a:p>
          <a:p>
            <a:r>
              <a:rPr lang="zh-CN" altLang="en-US" dirty="0" smtClean="0"/>
              <a:t>线性结构的特点：</a:t>
            </a:r>
          </a:p>
          <a:p>
            <a:pPr lvl="1"/>
            <a:r>
              <a:rPr lang="zh-CN" altLang="en-US" dirty="0" smtClean="0"/>
              <a:t>存在一个唯一的被称为“</a:t>
            </a: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</a:t>
            </a:r>
            <a:r>
              <a:rPr lang="zh-CN" altLang="en-US" dirty="0" smtClean="0"/>
              <a:t>”的数据元素</a:t>
            </a:r>
          </a:p>
          <a:p>
            <a:pPr lvl="1"/>
            <a:r>
              <a:rPr lang="zh-CN" altLang="en-US" dirty="0" smtClean="0"/>
              <a:t>存在一个唯一的被称为“</a:t>
            </a: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最后一个</a:t>
            </a:r>
            <a:r>
              <a:rPr lang="zh-CN" altLang="en-US" dirty="0" smtClean="0"/>
              <a:t>”的数据元素</a:t>
            </a:r>
          </a:p>
          <a:p>
            <a:pPr lvl="1"/>
            <a:r>
              <a:rPr lang="zh-CN" altLang="en-US" dirty="0" smtClean="0"/>
              <a:t>除第一个元素外，每个元素均有唯一一个直接</a:t>
            </a: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前驱</a:t>
            </a:r>
            <a:r>
              <a:rPr lang="en-US" altLang="zh-CN" dirty="0" smtClean="0"/>
              <a:t>(</a:t>
            </a:r>
            <a:r>
              <a:rPr lang="en-US" altLang="zh-CN" dirty="0"/>
              <a:t>P</a:t>
            </a:r>
            <a:r>
              <a:rPr lang="en-US" altLang="zh-CN" dirty="0" smtClean="0"/>
              <a:t>redecessor)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除最后一个元素外，每个元素均有唯一一个直接</a:t>
            </a: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</a:t>
            </a:r>
            <a:r>
              <a:rPr lang="en-US" altLang="zh-CN" dirty="0"/>
              <a:t>(Successor)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7704" y="6356350"/>
            <a:ext cx="722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线性表表示数据元素之间的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广义的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有序关系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2160239"/>
          </a:xfrm>
        </p:spPr>
        <p:txBody>
          <a:bodyPr/>
          <a:lstStyle/>
          <a:p>
            <a:r>
              <a:rPr lang="zh-CN" altLang="en-US" dirty="0"/>
              <a:t>用存储位置相邻来表示数据元素之间的有序关系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55576" y="1268760"/>
            <a:ext cx="6768752" cy="1944216"/>
            <a:chOff x="0" y="0"/>
            <a:chExt cx="2448" cy="85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0" y="420"/>
              <a:ext cx="2448" cy="432"/>
              <a:chOff x="0" y="0"/>
              <a:chExt cx="2448" cy="432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2160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651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96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1233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845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48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aseline="-25000" dirty="0"/>
                  <a:t> </a:t>
                </a:r>
                <a:r>
                  <a:rPr lang="en-US" altLang="en-US" sz="2800" dirty="0"/>
                  <a:t>…  </a:t>
                </a:r>
                <a:r>
                  <a:rPr lang="en-US" altLang="en-US" sz="2800" dirty="0" smtClean="0"/>
                  <a:t>… a</a:t>
                </a:r>
                <a:r>
                  <a:rPr lang="en-US" altLang="en-US" sz="2800" baseline="-25000" dirty="0" smtClean="0"/>
                  <a:t>1              </a:t>
                </a:r>
                <a:r>
                  <a:rPr lang="en-US" altLang="en-US" sz="2800" dirty="0" smtClean="0"/>
                  <a:t>a</a:t>
                </a:r>
                <a:r>
                  <a:rPr lang="en-US" altLang="en-US" sz="2800" baseline="-25000" dirty="0" smtClean="0"/>
                  <a:t>2   </a:t>
                </a:r>
                <a:r>
                  <a:rPr lang="en-US" altLang="en-US" sz="2800" dirty="0"/>
                  <a:t>… </a:t>
                </a:r>
                <a:r>
                  <a:rPr lang="en-US" altLang="en-US" sz="2800" dirty="0" smtClean="0"/>
                  <a:t>      </a:t>
                </a:r>
                <a:r>
                  <a:rPr lang="en-US" altLang="en-US" sz="2800" dirty="0" err="1" smtClean="0"/>
                  <a:t>a</a:t>
                </a:r>
                <a:r>
                  <a:rPr lang="en-US" altLang="en-US" sz="2800" baseline="-25000" dirty="0" err="1" smtClean="0"/>
                  <a:t>i</a:t>
                </a:r>
                <a:r>
                  <a:rPr lang="en-US" altLang="en-US" sz="2800" baseline="-25000" dirty="0" smtClean="0"/>
                  <a:t> 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…   a</a:t>
                </a:r>
                <a:r>
                  <a:rPr lang="en-US" altLang="en-US" sz="2800" baseline="-25000" dirty="0"/>
                  <a:t>n   </a:t>
                </a:r>
                <a:r>
                  <a:rPr lang="en-US" altLang="en-US" sz="2800" dirty="0"/>
                  <a:t>…</a:t>
                </a:r>
              </a:p>
            </p:txBody>
          </p:sp>
        </p:grp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192" y="0"/>
              <a:ext cx="58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Loc(a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)</a:t>
              </a: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480" y="27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912" y="0"/>
              <a:ext cx="116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 err="1"/>
                <a:t>Loc</a:t>
              </a:r>
              <a:r>
                <a:rPr lang="en-US" altLang="en-US" sz="2400" dirty="0"/>
                <a:t>(</a:t>
              </a:r>
              <a:r>
                <a:rPr lang="en-US" altLang="en-US" sz="2400" dirty="0" err="1"/>
                <a:t>a</a:t>
              </a:r>
              <a:r>
                <a:rPr lang="en-US" altLang="en-US" sz="2400" baseline="-25000" dirty="0" err="1"/>
                <a:t>i</a:t>
              </a:r>
              <a:r>
                <a:rPr lang="en-US" altLang="en-US" sz="2400" dirty="0"/>
                <a:t>)+(i-1)* </a:t>
              </a:r>
              <a:r>
                <a:rPr lang="en-US" altLang="en-US" sz="2400" i="1" dirty="0"/>
                <a:t>X</a:t>
              </a:r>
              <a:r>
                <a:rPr lang="en-US" altLang="en-US" sz="2400" dirty="0" smtClean="0"/>
                <a:t> </a:t>
              </a:r>
              <a:endParaRPr lang="en-US" altLang="en-US" sz="2400" dirty="0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371" y="27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上箭头 18"/>
          <p:cNvSpPr/>
          <p:nvPr/>
        </p:nvSpPr>
        <p:spPr>
          <a:xfrm>
            <a:off x="1830754" y="3401616"/>
            <a:ext cx="504056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/>
          <p:cNvSpPr txBox="1"/>
          <p:nvPr/>
        </p:nvSpPr>
        <p:spPr>
          <a:xfrm>
            <a:off x="1544352" y="404745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基地址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823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线性表的顺序实现：用动态分配的一维数组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#define LIST_INIT_SIZE  100 //</a:t>
            </a:r>
            <a:r>
              <a:rPr lang="zh-CN" altLang="en-US" dirty="0" smtClean="0"/>
              <a:t>线性表初始大小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#define LISTINCREMENT 10 //</a:t>
            </a:r>
            <a:r>
              <a:rPr lang="zh-CN" altLang="en-US" dirty="0" smtClean="0"/>
              <a:t>线性表增量大小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err="1" smtClean="0"/>
              <a:t>ElemType</a:t>
            </a:r>
            <a:r>
              <a:rPr lang="en-US" dirty="0" smtClean="0"/>
              <a:t> *</a:t>
            </a:r>
            <a:r>
              <a:rPr lang="en-US" dirty="0" err="1" smtClean="0"/>
              <a:t>elem</a:t>
            </a:r>
            <a:r>
              <a:rPr lang="en-US" dirty="0" smtClean="0"/>
              <a:t>; //</a:t>
            </a:r>
            <a:r>
              <a:rPr lang="zh-CN" altLang="en-US" dirty="0" smtClean="0"/>
              <a:t>线性表存储空间的基地址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length; //</a:t>
            </a:r>
            <a:r>
              <a:rPr lang="zh-CN" altLang="en-US" dirty="0" smtClean="0"/>
              <a:t>线性表当前长度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listsize</a:t>
            </a:r>
            <a:r>
              <a:rPr lang="en-US" dirty="0" smtClean="0"/>
              <a:t>; //</a:t>
            </a:r>
            <a:r>
              <a:rPr lang="zh-CN" altLang="en-US" dirty="0" smtClean="0"/>
              <a:t>当前分配的存储容量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为单位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 err="1" smtClean="0"/>
              <a:t>SqList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64000" y="58052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57598" y="63135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00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线性表的基本操作在顺序表中的实现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线性表的初始化</a:t>
            </a:r>
          </a:p>
          <a:p>
            <a:pPr marL="0" indent="0">
              <a:buNone/>
            </a:pPr>
            <a:r>
              <a:rPr lang="en-US" altLang="zh-CN" dirty="0" err="1" smtClean="0"/>
              <a:t>InitList</a:t>
            </a:r>
            <a:r>
              <a:rPr lang="en-US" altLang="zh-CN" dirty="0" smtClean="0"/>
              <a:t>(&amp;L) 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个元素之前插入元素</a:t>
            </a:r>
            <a:r>
              <a:rPr lang="en-US" altLang="zh-CN" dirty="0" smtClean="0"/>
              <a:t>e</a:t>
            </a:r>
          </a:p>
          <a:p>
            <a:pPr marL="0" indent="0">
              <a:buNone/>
            </a:pPr>
            <a:r>
              <a:rPr lang="en-US" altLang="zh-CN" dirty="0" err="1" smtClean="0"/>
              <a:t>ListInsert</a:t>
            </a:r>
            <a:r>
              <a:rPr lang="en-US" altLang="zh-CN" dirty="0" smtClean="0"/>
              <a:t>(&amp;L,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e)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删除第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ListDelete</a:t>
            </a:r>
            <a:r>
              <a:rPr lang="en-US" altLang="zh-CN" dirty="0" smtClean="0"/>
              <a:t>(&amp;L,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&amp;e)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定位元素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LocateElem</a:t>
            </a:r>
            <a:r>
              <a:rPr lang="en-US" altLang="zh-CN" dirty="0" smtClean="0"/>
              <a:t>(L, e, compare)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两有序表合并成一新有序表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MergeList</a:t>
            </a:r>
            <a:r>
              <a:rPr lang="en-US" altLang="zh-CN" dirty="0" smtClean="0"/>
              <a:t>(La, 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94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线性表的初始化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99525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InitList_Sq</a:t>
            </a:r>
            <a:r>
              <a:rPr lang="en-US" dirty="0"/>
              <a:t> ( </a:t>
            </a:r>
            <a:r>
              <a:rPr lang="en-US" dirty="0" err="1"/>
              <a:t>SqList</a:t>
            </a:r>
            <a:r>
              <a:rPr lang="en-US" dirty="0"/>
              <a:t> &amp;L ){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zh-CN" altLang="en-US" dirty="0" smtClean="0"/>
              <a:t>构造</a:t>
            </a:r>
            <a:r>
              <a:rPr lang="zh-CN" altLang="en-US" dirty="0"/>
              <a:t>一个空</a:t>
            </a:r>
            <a:r>
              <a:rPr lang="zh-CN" altLang="en-US" dirty="0" smtClean="0"/>
              <a:t>的、容量为</a:t>
            </a:r>
            <a:r>
              <a:rPr lang="en-US" altLang="zh-CN" dirty="0" smtClean="0"/>
              <a:t>LIST_INIT_SIZE</a:t>
            </a:r>
            <a:r>
              <a:rPr lang="zh-CN" altLang="en-US" dirty="0" smtClean="0"/>
              <a:t>的线性表</a:t>
            </a:r>
            <a:r>
              <a:rPr lang="en-US" altLang="zh-CN" dirty="0" smtClean="0"/>
              <a:t>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L.elem</a:t>
            </a:r>
            <a:r>
              <a:rPr lang="en-US" dirty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ElemType</a:t>
            </a:r>
            <a:r>
              <a:rPr lang="en-US" dirty="0" smtClean="0"/>
              <a:t> *)</a:t>
            </a:r>
            <a:r>
              <a:rPr lang="en-US" dirty="0" err="1"/>
              <a:t>malloc</a:t>
            </a:r>
            <a:r>
              <a:rPr lang="en-US" dirty="0"/>
              <a:t>(LIST_INIT_SIZE </a:t>
            </a:r>
            <a:r>
              <a:rPr lang="en-US" dirty="0" smtClean="0"/>
              <a:t>*</a:t>
            </a:r>
            <a:r>
              <a:rPr lang="en-US" dirty="0" err="1" smtClean="0"/>
              <a:t>sizeof</a:t>
            </a:r>
            <a:r>
              <a:rPr lang="en-US" dirty="0"/>
              <a:t>( </a:t>
            </a:r>
            <a:r>
              <a:rPr lang="en-US" dirty="0" err="1"/>
              <a:t>ElemType</a:t>
            </a:r>
            <a:r>
              <a:rPr lang="en-US" dirty="0"/>
              <a:t> ) )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(!</a:t>
            </a:r>
            <a:r>
              <a:rPr lang="en-US" dirty="0" err="1"/>
              <a:t>L.elem</a:t>
            </a:r>
            <a:r>
              <a:rPr lang="en-US" dirty="0"/>
              <a:t> ) exit(OVERFLOW</a:t>
            </a:r>
            <a:r>
              <a:rPr lang="en-US" dirty="0" smtClean="0"/>
              <a:t>);</a:t>
            </a:r>
            <a:r>
              <a:rPr lang="en-US" altLang="zh-CN" dirty="0" smtClean="0"/>
              <a:t>// </a:t>
            </a:r>
            <a:r>
              <a:rPr lang="zh-CN" altLang="en-US" dirty="0"/>
              <a:t>存储分配失败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L.length</a:t>
            </a:r>
            <a:r>
              <a:rPr lang="en-US" dirty="0"/>
              <a:t>= 0; 		</a:t>
            </a:r>
            <a:r>
              <a:rPr lang="en-US" dirty="0" smtClean="0"/>
              <a:t>	   //</a:t>
            </a:r>
            <a:r>
              <a:rPr lang="zh-CN" altLang="en-US" dirty="0"/>
              <a:t>空表长度为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 err="1"/>
              <a:t>L.Listsize</a:t>
            </a:r>
            <a:r>
              <a:rPr lang="en-US" dirty="0"/>
              <a:t> = LIST_INIT_SIZE; 	</a:t>
            </a:r>
            <a:r>
              <a:rPr lang="en-US" dirty="0" smtClean="0"/>
              <a:t>   //</a:t>
            </a:r>
            <a:r>
              <a:rPr lang="zh-CN" altLang="en-US" dirty="0"/>
              <a:t>初始存储容量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smtClean="0"/>
              <a:t>OK;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InitList_Sq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47474" y="553523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时间复杂度？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100392" y="616530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O(1)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1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元素插入：在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个元素之前插入元素</a:t>
            </a:r>
            <a:r>
              <a:rPr lang="en-US" altLang="zh-CN" dirty="0" smtClean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ListInsert_Sq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&amp;L,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ElemType</a:t>
            </a:r>
            <a:r>
              <a:rPr lang="en-US" altLang="zh-CN" dirty="0"/>
              <a:t> e)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1035" y="1685106"/>
            <a:ext cx="4982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楷体_GB2312" pitchFamily="49" charset="-122"/>
              </a:rPr>
              <a:t> </a:t>
            </a:r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 </a:t>
            </a:r>
            <a:r>
              <a:rPr lang="en-US" altLang="zh-CN" sz="3200" b="1" dirty="0"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ea typeface="楷体_GB2312" pitchFamily="49" charset="-122"/>
              </a:rPr>
              <a:t>i-1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b="1" dirty="0" err="1"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ea typeface="楷体_GB2312" pitchFamily="49" charset="-122"/>
              </a:rPr>
              <a:t>i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dirty="0">
                <a:ea typeface="楷体_GB2312" pitchFamily="49" charset="-122"/>
              </a:rPr>
              <a:t>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 </a:t>
            </a:r>
            <a:r>
              <a:rPr lang="en-US" altLang="zh-CN" sz="3200" dirty="0" smtClean="0">
                <a:ea typeface="楷体_GB2312" pitchFamily="49" charset="-122"/>
              </a:rPr>
              <a:t>  </a:t>
            </a:r>
            <a:r>
              <a:rPr lang="zh-CN" altLang="en-US" sz="3200" dirty="0" smtClean="0">
                <a:ea typeface="楷体_GB2312" pitchFamily="49" charset="-122"/>
              </a:rPr>
              <a:t>改变</a:t>
            </a:r>
            <a:r>
              <a:rPr lang="zh-CN" altLang="en-US" sz="3200" dirty="0">
                <a:ea typeface="楷体_GB2312" pitchFamily="49" charset="-122"/>
              </a:rPr>
              <a:t>为</a:t>
            </a:r>
            <a:endParaRPr lang="zh-CN" altLang="en-US" sz="1600" dirty="0"/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0" y="3645024"/>
            <a:ext cx="9472613" cy="990600"/>
            <a:chOff x="0" y="2208"/>
            <a:chExt cx="5967" cy="62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59" y="2208"/>
              <a:ext cx="5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dirty="0">
                  <a:ea typeface="楷体_GB2312" pitchFamily="49" charset="-122"/>
                </a:rPr>
                <a:t>a</a:t>
              </a:r>
              <a:r>
                <a:rPr lang="en-US" altLang="zh-CN" sz="3600" baseline="-25000" dirty="0">
                  <a:ea typeface="楷体_GB2312" pitchFamily="49" charset="-122"/>
                </a:rPr>
                <a:t>1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sz="3600" dirty="0" smtClean="0">
                  <a:ea typeface="楷体_GB2312" pitchFamily="49" charset="-122"/>
                </a:rPr>
                <a:t>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2</a:t>
              </a:r>
              <a:r>
                <a:rPr lang="en-US" altLang="zh-CN" sz="3600" dirty="0" smtClean="0">
                  <a:ea typeface="楷体_GB2312" pitchFamily="49" charset="-122"/>
                </a:rPr>
                <a:t>    </a:t>
              </a:r>
              <a:r>
                <a:rPr lang="en-US" altLang="zh-CN" sz="3600" b="1" dirty="0">
                  <a:ea typeface="楷体_GB2312" pitchFamily="49" charset="-122"/>
                </a:rPr>
                <a:t>…</a:t>
              </a: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sz="3600" dirty="0" smtClean="0">
                  <a:ea typeface="楷体_GB2312" pitchFamily="49" charset="-122"/>
                </a:rPr>
                <a:t>    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i-1</a:t>
              </a:r>
              <a:r>
                <a:rPr lang="en-US" altLang="zh-CN" sz="3600" dirty="0" smtClean="0">
                  <a:ea typeface="楷体_GB2312" pitchFamily="49" charset="-122"/>
                </a:rPr>
                <a:t>      </a:t>
              </a:r>
              <a:r>
                <a:rPr lang="en-US" altLang="zh-CN" sz="3600" dirty="0" err="1" smtClean="0">
                  <a:ea typeface="楷体_GB2312" pitchFamily="49" charset="-122"/>
                </a:rPr>
                <a:t>a</a:t>
              </a:r>
              <a:r>
                <a:rPr lang="en-US" altLang="zh-CN" sz="3600" baseline="-25000" dirty="0" err="1" smtClean="0">
                  <a:ea typeface="楷体_GB2312" pitchFamily="49" charset="-122"/>
                </a:rPr>
                <a:t>i</a:t>
              </a:r>
              <a:r>
                <a:rPr lang="en-US" altLang="zh-CN" sz="3600" dirty="0" smtClean="0">
                  <a:ea typeface="楷体_GB2312" pitchFamily="49" charset="-122"/>
                </a:rPr>
                <a:t>  </a:t>
              </a:r>
              <a:r>
                <a:rPr lang="en-US" altLang="zh-CN" sz="3600" b="1" baseline="-25000" dirty="0" smtClean="0">
                  <a:ea typeface="楷体_GB2312" pitchFamily="49" charset="-122"/>
                </a:rPr>
                <a:t> </a:t>
              </a:r>
              <a:r>
                <a:rPr lang="en-US" altLang="zh-CN" sz="3600" dirty="0" smtClean="0">
                  <a:ea typeface="楷体_GB2312" pitchFamily="49" charset="-122"/>
                </a:rPr>
                <a:t>  </a:t>
              </a:r>
              <a:r>
                <a:rPr lang="en-US" altLang="zh-CN" sz="3600" b="1" dirty="0">
                  <a:ea typeface="楷体_GB2312" pitchFamily="49" charset="-122"/>
                </a:rPr>
                <a:t>…</a:t>
              </a: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sz="3600" dirty="0" smtClean="0">
                  <a:ea typeface="楷体_GB2312" pitchFamily="49" charset="-122"/>
                </a:rPr>
                <a:t>     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n</a:t>
              </a:r>
              <a:endParaRPr lang="en-US" altLang="zh-CN" sz="3600" baseline="-25000" dirty="0">
                <a:ea typeface="楷体_GB2312" pitchFamily="49" charset="-122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0" y="2304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0" y="2784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73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89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15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0" y="5092824"/>
            <a:ext cx="4343400" cy="914400"/>
            <a:chOff x="0" y="3120"/>
            <a:chExt cx="2736" cy="57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44" y="3120"/>
              <a:ext cx="252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a typeface="楷体_GB2312" pitchFamily="49" charset="-122"/>
                </a:rPr>
                <a:t>a</a:t>
              </a:r>
              <a:r>
                <a:rPr lang="en-US" altLang="zh-CN" sz="3600" baseline="-25000" dirty="0">
                  <a:ea typeface="楷体_GB2312" pitchFamily="49" charset="-122"/>
                </a:rPr>
                <a:t>1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sz="3600" dirty="0" smtClean="0">
                  <a:ea typeface="楷体_GB2312" pitchFamily="49" charset="-122"/>
                </a:rPr>
                <a:t>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2</a:t>
              </a:r>
              <a:r>
                <a:rPr lang="en-US" altLang="zh-CN" sz="3600" dirty="0" smtClean="0">
                  <a:ea typeface="楷体_GB2312" pitchFamily="49" charset="-122"/>
                </a:rPr>
                <a:t>    </a:t>
              </a:r>
              <a:r>
                <a:rPr lang="en-US" altLang="zh-CN" sz="3600" b="1" dirty="0">
                  <a:ea typeface="楷体_GB2312" pitchFamily="49" charset="-122"/>
                </a:rPr>
                <a:t>…</a:t>
              </a: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sz="3600" dirty="0" smtClean="0">
                  <a:ea typeface="楷体_GB2312" pitchFamily="49" charset="-122"/>
                </a:rPr>
                <a:t>    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i-1</a:t>
              </a:r>
              <a:r>
                <a:rPr lang="en-US" altLang="zh-CN" sz="4000" dirty="0" smtClean="0">
                  <a:ea typeface="楷体_GB2312" pitchFamily="49" charset="-122"/>
                </a:rPr>
                <a:t> </a:t>
              </a:r>
              <a:endParaRPr lang="en-US" altLang="zh-CN" sz="4000" b="1" dirty="0">
                <a:ea typeface="楷体_GB2312" pitchFamily="49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152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96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0" y="32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0" y="36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1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73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4" name="Group 54"/>
          <p:cNvGrpSpPr>
            <a:grpSpLocks/>
          </p:cNvGrpSpPr>
          <p:nvPr/>
        </p:nvGrpSpPr>
        <p:grpSpPr bwMode="auto">
          <a:xfrm>
            <a:off x="6553200" y="5092824"/>
            <a:ext cx="1143000" cy="914400"/>
            <a:chOff x="4128" y="3120"/>
            <a:chExt cx="720" cy="576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24" y="3120"/>
              <a:ext cx="34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128" y="32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128" y="36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12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9" name="Group 58"/>
          <p:cNvGrpSpPr>
            <a:grpSpLocks/>
          </p:cNvGrpSpPr>
          <p:nvPr/>
        </p:nvGrpSpPr>
        <p:grpSpPr bwMode="auto">
          <a:xfrm>
            <a:off x="5334000" y="5092824"/>
            <a:ext cx="1295400" cy="914400"/>
            <a:chOff x="3360" y="3120"/>
            <a:chExt cx="816" cy="576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360" y="32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3360" y="3120"/>
              <a:ext cx="768" cy="576"/>
              <a:chOff x="3360" y="3120"/>
              <a:chExt cx="768" cy="576"/>
            </a:xfrm>
          </p:grpSpPr>
          <p:sp>
            <p:nvSpPr>
              <p:cNvPr id="32" name="Text Box 22"/>
              <p:cNvSpPr txBox="1">
                <a:spLocks noChangeArrowheads="1"/>
              </p:cNvSpPr>
              <p:nvPr/>
            </p:nvSpPr>
            <p:spPr bwMode="auto">
              <a:xfrm>
                <a:off x="3504" y="3120"/>
                <a:ext cx="30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>
                    <a:ea typeface="楷体_GB2312" pitchFamily="49" charset="-122"/>
                  </a:rPr>
                  <a:t>a</a:t>
                </a:r>
                <a:r>
                  <a:rPr lang="en-US" altLang="zh-CN" sz="3600" baseline="-25000">
                    <a:ea typeface="楷体_GB2312" pitchFamily="49" charset="-122"/>
                  </a:rPr>
                  <a:t>i</a:t>
                </a:r>
                <a:endParaRPr lang="en-US" altLang="zh-CN" sz="4000" b="1" baseline="-25000">
                  <a:ea typeface="楷体_GB2312" pitchFamily="49" charset="-122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3615" y="3696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>
                <a:off x="3360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36" name="Group 56"/>
          <p:cNvGrpSpPr>
            <a:grpSpLocks/>
          </p:cNvGrpSpPr>
          <p:nvPr/>
        </p:nvGrpSpPr>
        <p:grpSpPr bwMode="auto">
          <a:xfrm>
            <a:off x="4343400" y="5169024"/>
            <a:ext cx="990600" cy="838200"/>
            <a:chOff x="2736" y="3168"/>
            <a:chExt cx="624" cy="528"/>
          </a:xfrm>
        </p:grpSpPr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736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2736" y="36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784" y="3168"/>
              <a:ext cx="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00FF"/>
                  </a:solidFill>
                  <a:ea typeface="楷体_GB2312" pitchFamily="49" charset="-122"/>
                </a:rPr>
                <a:t> </a:t>
              </a:r>
              <a:r>
                <a:rPr lang="en-US" altLang="zh-CN" sz="3600" b="1" dirty="0">
                  <a:solidFill>
                    <a:srgbClr val="7030A0"/>
                  </a:solidFill>
                  <a:ea typeface="楷体_GB2312" pitchFamily="49" charset="-122"/>
                </a:rPr>
                <a:t>e</a:t>
              </a:r>
              <a:endParaRPr lang="en-US" altLang="zh-CN" sz="3200" b="1" dirty="0">
                <a:solidFill>
                  <a:srgbClr val="7030A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0" name="Group 53"/>
          <p:cNvGrpSpPr>
            <a:grpSpLocks/>
          </p:cNvGrpSpPr>
          <p:nvPr/>
        </p:nvGrpSpPr>
        <p:grpSpPr bwMode="auto">
          <a:xfrm>
            <a:off x="7696200" y="5092824"/>
            <a:ext cx="1219200" cy="914400"/>
            <a:chOff x="4848" y="3120"/>
            <a:chExt cx="768" cy="576"/>
          </a:xfrm>
        </p:grpSpPr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4992" y="3120"/>
              <a:ext cx="46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>
                  <a:ea typeface="楷体_GB2312" pitchFamily="49" charset="-122"/>
                </a:rPr>
                <a:t>a</a:t>
              </a:r>
              <a:r>
                <a:rPr lang="en-US" altLang="zh-CN" sz="4000" baseline="-25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484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848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848" y="36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61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1416954" y="2276872"/>
            <a:ext cx="138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&lt;a</a:t>
            </a:r>
            <a:r>
              <a:rPr lang="en-US" altLang="zh-CN" sz="2800" b="1" baseline="-25000"/>
              <a:t>i-1</a:t>
            </a:r>
            <a:r>
              <a:rPr lang="en-US" altLang="zh-CN" sz="2800" b="1"/>
              <a:t>, 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&gt;</a:t>
            </a:r>
            <a:endParaRPr lang="en-US" altLang="zh-CN" sz="1600"/>
          </a:p>
        </p:txBody>
      </p:sp>
      <p:sp>
        <p:nvSpPr>
          <p:cNvPr id="47" name="AutoShape 43"/>
          <p:cNvSpPr>
            <a:spLocks noChangeArrowheads="1"/>
          </p:cNvSpPr>
          <p:nvPr/>
        </p:nvSpPr>
        <p:spPr bwMode="auto">
          <a:xfrm>
            <a:off x="3810904" y="2348880"/>
            <a:ext cx="1219200" cy="358133"/>
          </a:xfrm>
          <a:prstGeom prst="notchedRightArrow">
            <a:avLst>
              <a:gd name="adj1" fmla="val 50000"/>
              <a:gd name="adj2" fmla="val 133333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5487304" y="2276872"/>
            <a:ext cx="2541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&lt;a</a:t>
            </a:r>
            <a:r>
              <a:rPr lang="en-US" altLang="zh-CN" sz="2800" b="1" baseline="-25000"/>
              <a:t>i-1</a:t>
            </a:r>
            <a:r>
              <a:rPr lang="en-US" altLang="zh-CN" sz="2800" b="1"/>
              <a:t>, e&gt;,  &lt;e, 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&gt;</a:t>
            </a:r>
            <a:endParaRPr lang="en-US" altLang="zh-CN" sz="1600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4343400" y="4559424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7772400" y="4559424"/>
            <a:ext cx="1143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grpSp>
        <p:nvGrpSpPr>
          <p:cNvPr id="51" name="Group 57"/>
          <p:cNvGrpSpPr>
            <a:grpSpLocks/>
          </p:cNvGrpSpPr>
          <p:nvPr/>
        </p:nvGrpSpPr>
        <p:grpSpPr bwMode="auto">
          <a:xfrm>
            <a:off x="4800600" y="6058201"/>
            <a:ext cx="3657600" cy="685800"/>
            <a:chOff x="2976" y="3696"/>
            <a:chExt cx="2304" cy="432"/>
          </a:xfrm>
        </p:grpSpPr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976" y="3696"/>
              <a:ext cx="14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CC"/>
                  </a:solidFill>
                  <a:latin typeface="+mn-ea"/>
                </a:rPr>
                <a:t>表的长度增加</a:t>
              </a:r>
              <a:endParaRPr lang="zh-CN" altLang="en-US" sz="1600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53" name="AutoShape 50"/>
            <p:cNvSpPr>
              <a:spLocks noChangeArrowheads="1"/>
            </p:cNvSpPr>
            <p:nvPr/>
          </p:nvSpPr>
          <p:spPr bwMode="auto">
            <a:xfrm>
              <a:off x="5073" y="3696"/>
              <a:ext cx="207" cy="43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200"/>
            </a:p>
          </p:txBody>
        </p:sp>
      </p:grpSp>
      <p:sp>
        <p:nvSpPr>
          <p:cNvPr id="54" name="Rectangle 59"/>
          <p:cNvSpPr>
            <a:spLocks noChangeArrowheads="1"/>
          </p:cNvSpPr>
          <p:nvPr/>
        </p:nvSpPr>
        <p:spPr bwMode="auto">
          <a:xfrm>
            <a:off x="5132328" y="1633299"/>
            <a:ext cx="3828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</a:t>
            </a:r>
            <a:r>
              <a:rPr lang="en-US" altLang="zh-CN" sz="3200" b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i-1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, e, </a:t>
            </a:r>
            <a:r>
              <a:rPr lang="en-US" altLang="zh-CN" sz="3200" b="1" dirty="0" err="1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sz="3200" dirty="0">
                <a:ea typeface="楷体_GB2312" pitchFamily="49" charset="-122"/>
              </a:rPr>
              <a:t>, 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20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6" grpId="0" autoUpdateAnimBg="0"/>
      <p:bldP spid="47" grpId="0" animBg="1"/>
      <p:bldP spid="48" grpId="0" autoUpdateAnimBg="0"/>
      <p:bldP spid="49" grpId="0" animBg="1"/>
      <p:bldP spid="50" grpId="0" animBg="1"/>
      <p:bldP spid="5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8964488" cy="92697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元素</a:t>
            </a:r>
            <a:r>
              <a:rPr lang="zh-CN" altLang="en-US" sz="3200" dirty="0" smtClean="0"/>
              <a:t>插入：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ListInsert_Sq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&amp;L,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e) 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ElemType</a:t>
            </a:r>
            <a:r>
              <a:rPr lang="en-US" sz="2800" dirty="0" smtClean="0"/>
              <a:t> </a:t>
            </a:r>
            <a:r>
              <a:rPr lang="en-US" sz="2800" dirty="0"/>
              <a:t>*p</a:t>
            </a:r>
            <a:r>
              <a:rPr lang="en-US" sz="2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ElemType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*q= &amp;(</a:t>
            </a:r>
            <a:r>
              <a:rPr lang="en-US" altLang="zh-CN" sz="2800" dirty="0" err="1"/>
              <a:t>L.elem</a:t>
            </a:r>
            <a:r>
              <a:rPr lang="en-US" altLang="zh-CN" sz="2800" dirty="0"/>
              <a:t>[i-1]); //q</a:t>
            </a:r>
            <a:r>
              <a:rPr lang="zh-CN" altLang="en-US" sz="2800" dirty="0"/>
              <a:t>为插入位置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/>
              <a:t>插入位置及之后的元素右移</a:t>
            </a:r>
            <a:r>
              <a:rPr lang="en-US" altLang="zh-CN" sz="2800" dirty="0" smtClean="0"/>
              <a:t>for(p</a:t>
            </a:r>
            <a:r>
              <a:rPr lang="en-US" altLang="zh-CN" sz="2800" dirty="0"/>
              <a:t>=&amp;(</a:t>
            </a:r>
            <a:r>
              <a:rPr lang="en-US" altLang="zh-CN" sz="2800" dirty="0" err="1"/>
              <a:t>L.elem</a:t>
            </a:r>
            <a:r>
              <a:rPr lang="en-US" altLang="zh-CN" sz="2800" dirty="0"/>
              <a:t>[L.length-1]);p&gt;=q;--p)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	 *(p+1) =*p;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*q =e;	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插入</a:t>
            </a:r>
            <a:r>
              <a:rPr lang="en-US" altLang="zh-CN" sz="2800" dirty="0" smtClean="0"/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++</a:t>
            </a:r>
            <a:r>
              <a:rPr lang="en-US" altLang="zh-CN" sz="2800" dirty="0" err="1"/>
              <a:t>L.length</a:t>
            </a:r>
            <a:r>
              <a:rPr lang="en-US" altLang="zh-CN" sz="2800" dirty="0" smtClean="0"/>
              <a:t>;//</a:t>
            </a:r>
            <a:r>
              <a:rPr lang="zh-CN" altLang="en-US" sz="2800" dirty="0"/>
              <a:t>表长增</a:t>
            </a:r>
            <a:r>
              <a:rPr lang="en-US" altLang="zh-CN" sz="28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grpSp>
        <p:nvGrpSpPr>
          <p:cNvPr id="9" name="Group 1049"/>
          <p:cNvGrpSpPr>
            <a:grpSpLocks/>
          </p:cNvGrpSpPr>
          <p:nvPr/>
        </p:nvGrpSpPr>
        <p:grpSpPr bwMode="auto">
          <a:xfrm>
            <a:off x="1492696" y="4612382"/>
            <a:ext cx="7543800" cy="641350"/>
            <a:chOff x="576" y="2160"/>
            <a:chExt cx="4752" cy="404"/>
          </a:xfrm>
        </p:grpSpPr>
        <p:sp>
          <p:nvSpPr>
            <p:cNvPr id="10" name="Text Box 1026"/>
            <p:cNvSpPr txBox="1">
              <a:spLocks noChangeArrowheads="1"/>
            </p:cNvSpPr>
            <p:nvPr/>
          </p:nvSpPr>
          <p:spPr bwMode="auto">
            <a:xfrm>
              <a:off x="614" y="2160"/>
              <a:ext cx="2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660033"/>
                  </a:solidFill>
                  <a:latin typeface="Times New Roman" panose="02020603050405020304" pitchFamily="18" charset="0"/>
                </a:rPr>
                <a:t>21  18  30  75  42  56  87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" name="Group 1037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12" name="Rectangle 1027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1028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Line 1029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1030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031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Line 10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033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1034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Line 103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036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Group 1053"/>
          <p:cNvGrpSpPr>
            <a:grpSpLocks/>
          </p:cNvGrpSpPr>
          <p:nvPr/>
        </p:nvGrpSpPr>
        <p:grpSpPr bwMode="auto">
          <a:xfrm>
            <a:off x="1492696" y="6028432"/>
            <a:ext cx="7543800" cy="641350"/>
            <a:chOff x="576" y="3052"/>
            <a:chExt cx="4752" cy="404"/>
          </a:xfrm>
        </p:grpSpPr>
        <p:grpSp>
          <p:nvGrpSpPr>
            <p:cNvPr id="23" name="Group 1038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25" name="Rectangle 1039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Line 1040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1041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Line 104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Line 1043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Line 104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1045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Line 1047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Line 1048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1050"/>
            <p:cNvSpPr txBox="1">
              <a:spLocks noChangeArrowheads="1"/>
            </p:cNvSpPr>
            <p:nvPr/>
          </p:nvSpPr>
          <p:spPr bwMode="auto">
            <a:xfrm>
              <a:off x="604" y="3052"/>
              <a:ext cx="17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660033"/>
                  </a:solidFill>
                  <a:latin typeface="Times New Roman" panose="02020603050405020304" pitchFamily="18" charset="0"/>
                </a:rPr>
                <a:t>21  18  30  75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Text Box 1055"/>
          <p:cNvSpPr txBox="1">
            <a:spLocks noChangeArrowheads="1"/>
          </p:cNvSpPr>
          <p:nvPr/>
        </p:nvSpPr>
        <p:spPr bwMode="auto">
          <a:xfrm>
            <a:off x="5302696" y="5221982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L.length-1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1056"/>
          <p:cNvSpPr txBox="1">
            <a:spLocks noChangeArrowheads="1"/>
          </p:cNvSpPr>
          <p:nvPr/>
        </p:nvSpPr>
        <p:spPr bwMode="auto">
          <a:xfrm>
            <a:off x="1689546" y="522198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" name="Group 1059"/>
          <p:cNvGrpSpPr>
            <a:grpSpLocks/>
          </p:cNvGrpSpPr>
          <p:nvPr/>
        </p:nvGrpSpPr>
        <p:grpSpPr bwMode="auto">
          <a:xfrm>
            <a:off x="6036121" y="3793232"/>
            <a:ext cx="409575" cy="819150"/>
            <a:chOff x="3302" y="1644"/>
            <a:chExt cx="258" cy="516"/>
          </a:xfrm>
        </p:grpSpPr>
        <p:sp>
          <p:nvSpPr>
            <p:cNvPr id="38" name="Line 105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105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Group 1060"/>
          <p:cNvGrpSpPr>
            <a:grpSpLocks/>
          </p:cNvGrpSpPr>
          <p:nvPr/>
        </p:nvGrpSpPr>
        <p:grpSpPr bwMode="auto">
          <a:xfrm>
            <a:off x="5378896" y="3793232"/>
            <a:ext cx="409575" cy="819150"/>
            <a:chOff x="3302" y="1644"/>
            <a:chExt cx="258" cy="516"/>
          </a:xfrm>
        </p:grpSpPr>
        <p:sp>
          <p:nvSpPr>
            <p:cNvPr id="41" name="Line 106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106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" name="Group 1063"/>
          <p:cNvGrpSpPr>
            <a:grpSpLocks/>
          </p:cNvGrpSpPr>
          <p:nvPr/>
        </p:nvGrpSpPr>
        <p:grpSpPr bwMode="auto">
          <a:xfrm>
            <a:off x="4740721" y="3774182"/>
            <a:ext cx="409575" cy="819150"/>
            <a:chOff x="3302" y="1644"/>
            <a:chExt cx="258" cy="516"/>
          </a:xfrm>
        </p:grpSpPr>
        <p:sp>
          <p:nvSpPr>
            <p:cNvPr id="44" name="Line 1064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1065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Group 1068"/>
          <p:cNvGrpSpPr>
            <a:grpSpLocks/>
          </p:cNvGrpSpPr>
          <p:nvPr/>
        </p:nvGrpSpPr>
        <p:grpSpPr bwMode="auto">
          <a:xfrm>
            <a:off x="4054921" y="3717032"/>
            <a:ext cx="409575" cy="895350"/>
            <a:chOff x="2102" y="1596"/>
            <a:chExt cx="258" cy="564"/>
          </a:xfrm>
        </p:grpSpPr>
        <p:sp>
          <p:nvSpPr>
            <p:cNvPr id="47" name="Line 1066"/>
            <p:cNvSpPr>
              <a:spLocks noChangeShapeType="1"/>
            </p:cNvSpPr>
            <p:nvPr/>
          </p:nvSpPr>
          <p:spPr bwMode="auto">
            <a:xfrm>
              <a:off x="2352" y="1680"/>
              <a:ext cx="0" cy="480"/>
            </a:xfrm>
            <a:prstGeom prst="line">
              <a:avLst/>
            </a:prstGeom>
            <a:noFill/>
            <a:ln w="3810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1067"/>
            <p:cNvSpPr txBox="1">
              <a:spLocks noChangeArrowheads="1"/>
            </p:cNvSpPr>
            <p:nvPr/>
          </p:nvSpPr>
          <p:spPr bwMode="auto">
            <a:xfrm>
              <a:off x="2102" y="159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q</a:t>
              </a:r>
              <a:endPara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49" name="Rectangle 1069"/>
          <p:cNvSpPr>
            <a:spLocks noChangeArrowheads="1"/>
          </p:cNvSpPr>
          <p:nvPr/>
        </p:nvSpPr>
        <p:spPr bwMode="auto">
          <a:xfrm>
            <a:off x="59122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50" name="Rectangle 1070"/>
          <p:cNvSpPr>
            <a:spLocks noChangeArrowheads="1"/>
          </p:cNvSpPr>
          <p:nvPr/>
        </p:nvSpPr>
        <p:spPr bwMode="auto">
          <a:xfrm>
            <a:off x="53026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1071"/>
          <p:cNvSpPr txBox="1">
            <a:spLocks noChangeArrowheads="1"/>
          </p:cNvSpPr>
          <p:nvPr/>
        </p:nvSpPr>
        <p:spPr bwMode="auto">
          <a:xfrm>
            <a:off x="63377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Text Box 1072"/>
          <p:cNvSpPr txBox="1">
            <a:spLocks noChangeArrowheads="1"/>
          </p:cNvSpPr>
          <p:nvPr/>
        </p:nvSpPr>
        <p:spPr bwMode="auto">
          <a:xfrm>
            <a:off x="56519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56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1073"/>
          <p:cNvSpPr txBox="1">
            <a:spLocks noChangeArrowheads="1"/>
          </p:cNvSpPr>
          <p:nvPr/>
        </p:nvSpPr>
        <p:spPr bwMode="auto">
          <a:xfrm>
            <a:off x="49661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42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1074"/>
          <p:cNvSpPr txBox="1">
            <a:spLocks noChangeArrowheads="1"/>
          </p:cNvSpPr>
          <p:nvPr/>
        </p:nvSpPr>
        <p:spPr bwMode="auto">
          <a:xfrm>
            <a:off x="42803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66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" name="Group 1078"/>
          <p:cNvGrpSpPr>
            <a:grpSpLocks/>
          </p:cNvGrpSpPr>
          <p:nvPr/>
        </p:nvGrpSpPr>
        <p:grpSpPr bwMode="auto">
          <a:xfrm>
            <a:off x="3702496" y="3774182"/>
            <a:ext cx="409575" cy="819150"/>
            <a:chOff x="3302" y="1644"/>
            <a:chExt cx="258" cy="516"/>
          </a:xfrm>
        </p:grpSpPr>
        <p:sp>
          <p:nvSpPr>
            <p:cNvPr id="57" name="Line 1079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080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59" name="Rectangle 1081"/>
          <p:cNvSpPr>
            <a:spLocks noChangeArrowheads="1"/>
          </p:cNvSpPr>
          <p:nvPr/>
        </p:nvSpPr>
        <p:spPr bwMode="auto">
          <a:xfrm>
            <a:off x="46168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88024" y="3132837"/>
            <a:ext cx="43309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660033"/>
                </a:solidFill>
              </a:rPr>
              <a:t>举例：</a:t>
            </a:r>
            <a:r>
              <a:rPr lang="en-US" altLang="zh-CN" sz="2800" dirty="0" err="1" smtClean="0">
                <a:solidFill>
                  <a:srgbClr val="660033"/>
                </a:solidFill>
              </a:rPr>
              <a:t>ListInsert_Sq</a:t>
            </a:r>
            <a:r>
              <a:rPr lang="en-US" altLang="zh-CN" sz="2800" dirty="0" smtClean="0">
                <a:solidFill>
                  <a:srgbClr val="660033"/>
                </a:solidFill>
              </a:rPr>
              <a:t>(L</a:t>
            </a:r>
            <a:r>
              <a:rPr lang="en-US" altLang="zh-CN" sz="2800" dirty="0">
                <a:solidFill>
                  <a:srgbClr val="660033"/>
                </a:solidFill>
              </a:rPr>
              <a:t>, 5, 66)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2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  <p:bldP spid="49" grpId="0" animBg="1"/>
      <p:bldP spid="50" grpId="0" animBg="1"/>
      <p:bldP spid="51" grpId="0" autoUpdateAnimBg="0"/>
      <p:bldP spid="52" grpId="0" autoUpdateAnimBg="0"/>
      <p:bldP spid="53" grpId="0" autoUpdateAnimBg="0"/>
      <p:bldP spid="54" grpId="0" autoUpdateAnimBg="0"/>
      <p:bldP spid="59" grpId="0" animBg="1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/>
          <a:lstStyle/>
          <a:p>
            <a:r>
              <a:rPr lang="zh-CN" altLang="en-US" dirty="0"/>
              <a:t>元素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Status </a:t>
            </a:r>
            <a:r>
              <a:rPr lang="en-US" sz="2800" dirty="0" err="1"/>
              <a:t>ListInsert_Sq</a:t>
            </a:r>
            <a:r>
              <a:rPr lang="en-US" sz="2800" dirty="0"/>
              <a:t>(</a:t>
            </a:r>
            <a:r>
              <a:rPr lang="en-US" sz="2800" dirty="0" err="1"/>
              <a:t>SqList</a:t>
            </a:r>
            <a:r>
              <a:rPr lang="en-US" sz="2800" dirty="0"/>
              <a:t> &amp;L,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ElemType</a:t>
            </a:r>
            <a:r>
              <a:rPr lang="en-US" sz="2800" dirty="0"/>
              <a:t> e) </a:t>
            </a:r>
            <a:r>
              <a:rPr lang="en-US" sz="2800" dirty="0" smtClean="0"/>
              <a:t>{ </a:t>
            </a:r>
            <a:r>
              <a:rPr lang="en-US" sz="2800" dirty="0" err="1" smtClean="0"/>
              <a:t>ElemType</a:t>
            </a:r>
            <a:r>
              <a:rPr lang="en-US" sz="2800" dirty="0" smtClean="0"/>
              <a:t> </a:t>
            </a:r>
            <a:r>
              <a:rPr lang="en-US" sz="2800" dirty="0"/>
              <a:t>*p</a:t>
            </a:r>
            <a:r>
              <a:rPr lang="en-US" sz="2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// </a:t>
            </a:r>
            <a:r>
              <a:rPr lang="zh-CN" altLang="en-US" sz="2800" dirty="0" smtClean="0">
                <a:solidFill>
                  <a:srgbClr val="0000CC"/>
                </a:solidFill>
              </a:rPr>
              <a:t>操作执行条件检查</a:t>
            </a:r>
            <a:r>
              <a:rPr lang="en-US" altLang="zh-CN" sz="2800" dirty="0" smtClean="0">
                <a:solidFill>
                  <a:srgbClr val="0000CC"/>
                </a:solidFill>
              </a:rPr>
              <a:t>…</a:t>
            </a:r>
            <a:endParaRPr lang="en-US" sz="28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/>
              <a:t>ElemType</a:t>
            </a:r>
            <a:r>
              <a:rPr lang="en-US" altLang="zh-CN" sz="2800" dirty="0"/>
              <a:t> *q= &amp;(</a:t>
            </a:r>
            <a:r>
              <a:rPr lang="en-US" altLang="zh-CN" sz="2800" dirty="0" err="1"/>
              <a:t>L.elem</a:t>
            </a:r>
            <a:r>
              <a:rPr lang="en-US" altLang="zh-CN" sz="2800" dirty="0"/>
              <a:t>[i-1]); //q</a:t>
            </a:r>
            <a:r>
              <a:rPr lang="zh-CN" altLang="en-US" sz="2800" dirty="0"/>
              <a:t>为插入位置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/>
              <a:t>插入位置及之后的元素右移</a:t>
            </a:r>
            <a:r>
              <a:rPr lang="en-US" altLang="zh-CN" sz="2800" dirty="0" smtClean="0"/>
              <a:t>for(p</a:t>
            </a:r>
            <a:r>
              <a:rPr lang="en-US" altLang="zh-CN" sz="2800" dirty="0"/>
              <a:t>=&amp;(</a:t>
            </a:r>
            <a:r>
              <a:rPr lang="en-US" altLang="zh-CN" sz="2800" dirty="0" err="1"/>
              <a:t>L.elem</a:t>
            </a:r>
            <a:r>
              <a:rPr lang="en-US" altLang="zh-CN" sz="2800" dirty="0"/>
              <a:t>[L.length-1]);p&gt;=q;--p)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	 *(p+1) =*p;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*q =e;			//</a:t>
            </a:r>
            <a:r>
              <a:rPr lang="zh-CN" altLang="en-US" sz="2800" dirty="0" smtClean="0"/>
              <a:t>插入</a:t>
            </a:r>
            <a:r>
              <a:rPr lang="en-US" altLang="zh-CN" sz="2800" dirty="0" smtClean="0"/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++</a:t>
            </a:r>
            <a:r>
              <a:rPr lang="en-US" altLang="zh-CN" sz="2800" dirty="0" err="1"/>
              <a:t>L.length</a:t>
            </a:r>
            <a:r>
              <a:rPr lang="en-US" altLang="zh-CN" sz="2800" dirty="0"/>
              <a:t>;		//</a:t>
            </a:r>
            <a:r>
              <a:rPr lang="zh-CN" altLang="en-US" sz="2800" dirty="0"/>
              <a:t>表长增</a:t>
            </a:r>
            <a:r>
              <a:rPr lang="en-US" altLang="zh-CN" sz="28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return 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}//</a:t>
            </a:r>
            <a:r>
              <a:rPr lang="en-US" altLang="zh-CN" sz="2800" dirty="0" err="1"/>
              <a:t>ListInsert_Sq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04248" y="323808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时间复杂度？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128475" y="39317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基本操作？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元素移动操作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660232" y="5013176"/>
            <a:ext cx="248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ListLength</a:t>
            </a:r>
            <a:r>
              <a:rPr lang="en-US" altLang="zh-CN" sz="2800" dirty="0" smtClean="0"/>
              <a:t>(L))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539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元素插入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// </a:t>
            </a:r>
            <a:r>
              <a:rPr lang="zh-CN" altLang="en-US" dirty="0"/>
              <a:t>操作执行条件检查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&lt;1 </a:t>
            </a:r>
            <a:r>
              <a:rPr lang="en-US" altLang="zh-CN" dirty="0"/>
              <a:t>|| </a:t>
            </a:r>
            <a:r>
              <a:rPr lang="en-US" altLang="zh-CN" dirty="0" err="1"/>
              <a:t>i</a:t>
            </a:r>
            <a:r>
              <a:rPr lang="en-US" altLang="zh-CN" dirty="0"/>
              <a:t>&gt;L.length+1) return ERROR; //</a:t>
            </a:r>
            <a:r>
              <a:rPr lang="en-US" altLang="zh-CN" dirty="0" err="1"/>
              <a:t>i</a:t>
            </a:r>
            <a:r>
              <a:rPr lang="zh-CN" altLang="en-US" dirty="0"/>
              <a:t>值不合法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if(</a:t>
            </a:r>
            <a:r>
              <a:rPr lang="en-US" altLang="zh-CN" dirty="0" err="1"/>
              <a:t>L.length</a:t>
            </a:r>
            <a:r>
              <a:rPr lang="en-US" altLang="zh-CN" dirty="0"/>
              <a:t>&gt;= </a:t>
            </a:r>
            <a:r>
              <a:rPr lang="en-US" altLang="zh-CN" dirty="0" err="1"/>
              <a:t>L.listsize</a:t>
            </a:r>
            <a:r>
              <a:rPr lang="en-US" altLang="zh-CN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// </a:t>
            </a:r>
            <a:r>
              <a:rPr lang="zh-CN" altLang="en-US" dirty="0"/>
              <a:t>当前存储空间已满，增加容量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ElemType</a:t>
            </a:r>
            <a:r>
              <a:rPr lang="en-US" altLang="zh-CN" dirty="0"/>
              <a:t> *</a:t>
            </a:r>
            <a:r>
              <a:rPr lang="en-US" altLang="zh-CN" dirty="0" err="1"/>
              <a:t>newbase</a:t>
            </a:r>
            <a:r>
              <a:rPr lang="en-US" altLang="zh-CN" dirty="0"/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   (</a:t>
            </a:r>
            <a:r>
              <a:rPr lang="en-US" altLang="zh-CN" dirty="0" err="1"/>
              <a:t>ElemType</a:t>
            </a:r>
            <a:r>
              <a:rPr lang="en-US" altLang="zh-CN" dirty="0"/>
              <a:t> *) </a:t>
            </a:r>
            <a:r>
              <a:rPr lang="en-US" altLang="zh-CN" dirty="0" err="1"/>
              <a:t>realloc</a:t>
            </a:r>
            <a:r>
              <a:rPr lang="en-US" altLang="zh-CN" dirty="0"/>
              <a:t>(</a:t>
            </a:r>
            <a:r>
              <a:rPr lang="en-US" altLang="zh-CN" dirty="0" err="1"/>
              <a:t>L.elem</a:t>
            </a:r>
            <a:r>
              <a:rPr lang="en-US" altLang="zh-CN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L.listsize+LISTINCREMENT</a:t>
            </a:r>
            <a:r>
              <a:rPr lang="en-US" altLang="zh-CN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ElemType</a:t>
            </a:r>
            <a:r>
              <a:rPr lang="en-US" altLang="zh-CN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if (!</a:t>
            </a:r>
            <a:r>
              <a:rPr lang="en-US" altLang="zh-CN" dirty="0" err="1"/>
              <a:t>newbase</a:t>
            </a:r>
            <a:r>
              <a:rPr lang="en-US" altLang="zh-CN" dirty="0"/>
              <a:t>) return ERROR; // </a:t>
            </a:r>
            <a:r>
              <a:rPr lang="zh-CN" altLang="en-US" dirty="0"/>
              <a:t>存储分配失败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L.elem</a:t>
            </a:r>
            <a:r>
              <a:rPr lang="en-US" altLang="zh-CN" dirty="0"/>
              <a:t> = </a:t>
            </a:r>
            <a:r>
              <a:rPr lang="en-US" altLang="zh-CN" dirty="0" err="1"/>
              <a:t>newbase</a:t>
            </a:r>
            <a:r>
              <a:rPr lang="en-US" altLang="zh-CN" dirty="0"/>
              <a:t>; //</a:t>
            </a:r>
            <a:r>
              <a:rPr lang="zh-CN" altLang="en-US" dirty="0"/>
              <a:t>新的基地址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L.listsize</a:t>
            </a:r>
            <a:r>
              <a:rPr lang="en-US" altLang="zh-CN" dirty="0"/>
              <a:t> += LISTINCREMENT; //</a:t>
            </a:r>
            <a:r>
              <a:rPr lang="zh-CN" altLang="en-US" dirty="0"/>
              <a:t>新的存储容量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80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smtClean="0">
                <a:latin typeface="+mn-lt"/>
                <a:ea typeface="宋体" panose="02010600030101010101" pitchFamily="2" charset="-122"/>
              </a:rPr>
              <a:t>第i个元素之前插入新结点</a:t>
            </a:r>
            <a:r>
              <a:rPr lang="zh-CN" altLang="en-US" sz="3200" smtClean="0">
                <a:latin typeface="+mn-lt"/>
                <a:ea typeface="宋体" panose="02010600030101010101" pitchFamily="2" charset="-122"/>
              </a:rPr>
              <a:t>：时间复杂度分析</a:t>
            </a:r>
            <a:endParaRPr lang="en-US" sz="32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基本操作：</a:t>
            </a:r>
            <a:r>
              <a:rPr lang="en-US" altLang="en-US" dirty="0" err="1" smtClean="0">
                <a:ea typeface="宋体" panose="02010600030101010101" pitchFamily="2" charset="-122"/>
              </a:rPr>
              <a:t>结点</a:t>
            </a:r>
            <a:r>
              <a:rPr lang="zh-CN" altLang="en-US" dirty="0" smtClean="0">
                <a:ea typeface="宋体" panose="02010600030101010101" pitchFamily="2" charset="-122"/>
              </a:rPr>
              <a:t>在表中</a:t>
            </a:r>
            <a:r>
              <a:rPr lang="en-US" altLang="en-US" dirty="0" err="1" smtClean="0">
                <a:ea typeface="宋体" panose="02010600030101010101" pitchFamily="2" charset="-122"/>
              </a:rPr>
              <a:t>的移动操作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估计算法的时间复杂度</a:t>
            </a:r>
            <a:r>
              <a:rPr lang="zh-CN" altLang="en-US" dirty="0" smtClean="0">
                <a:ea typeface="宋体" panose="02010600030101010101" pitchFamily="2" charset="-122"/>
              </a:rPr>
              <a:t>：求</a:t>
            </a:r>
            <a:r>
              <a:rPr lang="en-US" altLang="en-US" dirty="0" err="1" smtClean="0">
                <a:ea typeface="宋体" panose="02010600030101010101" pitchFamily="2" charset="-122"/>
              </a:rPr>
              <a:t>结点的移动</a:t>
            </a:r>
            <a:r>
              <a:rPr lang="zh-CN" altLang="en-US" dirty="0" smtClean="0">
                <a:ea typeface="宋体" panose="02010600030101010101" pitchFamily="2" charset="-122"/>
              </a:rPr>
              <a:t>的频度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假</a:t>
            </a:r>
            <a:r>
              <a:rPr lang="en-US" altLang="en-US" dirty="0" err="1" smtClean="0">
                <a:ea typeface="宋体" panose="02010600030101010101" pitchFamily="2" charset="-122"/>
              </a:rPr>
              <a:t>设线性表L</a:t>
            </a:r>
            <a:r>
              <a:rPr lang="zh-CN" altLang="en-US" dirty="0" smtClean="0">
                <a:ea typeface="宋体" panose="02010600030101010101" pitchFamily="2" charset="-122"/>
              </a:rPr>
              <a:t>的表长为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第i个元素之前插入结点的概率为p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，而插入</a:t>
            </a:r>
            <a:r>
              <a:rPr lang="zh-CN" altLang="en-US" dirty="0" smtClean="0">
                <a:ea typeface="宋体" panose="02010600030101010101" pitchFamily="2" charset="-122"/>
              </a:rPr>
              <a:t>元素</a:t>
            </a:r>
            <a:r>
              <a:rPr lang="en-US" altLang="en-US" dirty="0" smtClean="0">
                <a:ea typeface="宋体" panose="02010600030101010101" pitchFamily="2" charset="-122"/>
              </a:rPr>
              <a:t>时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smtClean="0">
                <a:ea typeface="宋体" panose="02010600030101010101" pitchFamily="2" charset="-122"/>
              </a:rPr>
              <a:t>移动结点的次数为n-i+1</a:t>
            </a:r>
            <a:r>
              <a:rPr lang="zh-CN" altLang="en-US" dirty="0" smtClean="0">
                <a:ea typeface="宋体" panose="02010600030101010101" pitchFamily="2" charset="-122"/>
              </a:rPr>
              <a:t>，那么，</a:t>
            </a:r>
            <a:r>
              <a:rPr lang="en-US" altLang="en-US" dirty="0" err="1" smtClean="0">
                <a:ea typeface="宋体" panose="02010600030101010101" pitchFamily="2" charset="-122"/>
              </a:rPr>
              <a:t>总的平均移动次数</a:t>
            </a:r>
            <a:r>
              <a:rPr lang="zh-CN" altLang="en-US" dirty="0" smtClean="0">
                <a:ea typeface="宋体" panose="02010600030101010101" pitchFamily="2" charset="-122"/>
              </a:rPr>
              <a:t>为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E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insert</a:t>
            </a:r>
            <a:r>
              <a:rPr lang="en-US" altLang="en-US" dirty="0" smtClean="0">
                <a:ea typeface="宋体" panose="02010600030101010101" pitchFamily="2" charset="-122"/>
              </a:rPr>
              <a:t>=</a:t>
            </a:r>
            <a:r>
              <a:rPr lang="en-US" altLang="en-US" dirty="0" smtClean="0">
                <a:ea typeface="宋体" panose="02010600030101010101" pitchFamily="2" charset="-122"/>
                <a:cs typeface="Arial Unicode MS" pitchFamily="34" charset="-122"/>
              </a:rPr>
              <a:t>∑p</a:t>
            </a:r>
            <a:r>
              <a:rPr lang="en-US" altLang="en-US" baseline="-25000" dirty="0" smtClean="0">
                <a:ea typeface="宋体" panose="02010600030101010101" pitchFamily="2" charset="-122"/>
                <a:cs typeface="Arial Unicode MS" pitchFamily="34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  <a:cs typeface="Arial Unicode MS" pitchFamily="34" charset="-122"/>
              </a:rPr>
              <a:t>*(n-i+1)  </a:t>
            </a:r>
            <a:r>
              <a:rPr lang="en-US" altLang="en-US" dirty="0" smtClean="0">
                <a:ea typeface="宋体" panose="02010600030101010101" pitchFamily="2" charset="-122"/>
              </a:rPr>
              <a:t>(1≦i≦n)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不失一般性，设</a:t>
            </a:r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en-US" dirty="0" err="1" smtClean="0">
                <a:ea typeface="宋体" panose="02010600030101010101" pitchFamily="2" charset="-122"/>
              </a:rPr>
              <a:t>各个位置插入</a:t>
            </a:r>
            <a:r>
              <a:rPr lang="zh-CN" altLang="en-US" dirty="0" smtClean="0">
                <a:ea typeface="宋体" panose="02010600030101010101" pitchFamily="2" charset="-122"/>
              </a:rPr>
              <a:t>元素</a:t>
            </a:r>
            <a:r>
              <a:rPr lang="en-US" altLang="en-US" dirty="0" err="1" smtClean="0">
                <a:ea typeface="宋体" panose="02010600030101010101" pitchFamily="2" charset="-122"/>
              </a:rPr>
              <a:t>是等概率</a:t>
            </a:r>
            <a:r>
              <a:rPr lang="zh-CN" altLang="en-US" dirty="0" smtClean="0">
                <a:ea typeface="宋体" panose="02010600030101010101" pitchFamily="2" charset="-122"/>
              </a:rPr>
              <a:t>事件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那么</a:t>
            </a:r>
            <a:r>
              <a:rPr lang="en-US" altLang="en-US" dirty="0" smtClean="0">
                <a:ea typeface="宋体" panose="02010600030101010101" pitchFamily="2" charset="-122"/>
              </a:rPr>
              <a:t>p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=1/(n+1)，</a:t>
            </a:r>
            <a:r>
              <a:rPr lang="zh-CN" altLang="en-US" dirty="0" smtClean="0">
                <a:ea typeface="宋体" panose="02010600030101010101" pitchFamily="2" charset="-122"/>
              </a:rPr>
              <a:t>所以，</a:t>
            </a:r>
            <a:r>
              <a:rPr lang="en-US" altLang="en-US" dirty="0" err="1" smtClean="0">
                <a:ea typeface="宋体" panose="02010600030101010101" pitchFamily="2" charset="-122"/>
              </a:rPr>
              <a:t>E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insert</a:t>
            </a:r>
            <a:r>
              <a:rPr lang="en-US" altLang="en-US" dirty="0" smtClean="0">
                <a:ea typeface="宋体" panose="02010600030101010101" pitchFamily="2" charset="-122"/>
              </a:rPr>
              <a:t>=n/2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在顺序表上做插入运算，平均要移动表上一半结点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当表长n较大时，算法的效率相当低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算法的平均时间复杂度为O</a:t>
            </a:r>
            <a:r>
              <a:rPr lang="en-US" altLang="en-US" dirty="0" smtClean="0">
                <a:ea typeface="宋体" panose="02010600030101010101" pitchFamily="2" charset="-122"/>
              </a:rPr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</a:t>
            </a:r>
            <a:r>
              <a:rPr lang="zh-CN" altLang="en-US" dirty="0" smtClean="0"/>
              <a:t>删除：删除</a:t>
            </a:r>
            <a:r>
              <a:rPr lang="zh-CN" altLang="en-US" dirty="0"/>
              <a:t>线性表的第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dirty="0"/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ListDelete_Sq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SqList</a:t>
            </a:r>
            <a:r>
              <a:rPr lang="en-US" altLang="zh-CN" dirty="0" smtClean="0"/>
              <a:t> &amp;L,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&amp;e)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607" y="1862594"/>
            <a:ext cx="5543505" cy="65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sz="3200" dirty="0">
                <a:ea typeface="楷体_GB2312" pitchFamily="49" charset="-122"/>
              </a:rPr>
              <a:t>(</a:t>
            </a:r>
            <a:r>
              <a:rPr lang="en-US" altLang="zh-CN" sz="3200" dirty="0" smtClean="0">
                <a:ea typeface="楷体_GB2312" pitchFamily="49" charset="-122"/>
              </a:rPr>
              <a:t>a</a:t>
            </a:r>
            <a:r>
              <a:rPr lang="en-US" altLang="zh-CN" sz="3200" baseline="-25000" dirty="0" smtClean="0">
                <a:ea typeface="楷体_GB2312" pitchFamily="49" charset="-122"/>
              </a:rPr>
              <a:t>1</a:t>
            </a:r>
            <a:r>
              <a:rPr lang="en-US" altLang="zh-CN" sz="3200" dirty="0" smtClean="0">
                <a:ea typeface="楷体_GB2312" pitchFamily="49" charset="-122"/>
              </a:rPr>
              <a:t>, </a:t>
            </a:r>
            <a:r>
              <a:rPr lang="en-US" altLang="zh-CN" sz="3200" dirty="0">
                <a:ea typeface="楷体_GB2312" pitchFamily="49" charset="-122"/>
              </a:rPr>
              <a:t>…, </a:t>
            </a:r>
            <a:r>
              <a:rPr lang="en-US" altLang="zh-CN" sz="3200" b="1" dirty="0"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ea typeface="楷体_GB2312" pitchFamily="49" charset="-122"/>
              </a:rPr>
              <a:t>i-1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sz="3200" b="1" dirty="0">
                <a:ea typeface="楷体_GB2312" pitchFamily="49" charset="-122"/>
              </a:rPr>
              <a:t>, a</a:t>
            </a:r>
            <a:r>
              <a:rPr lang="en-US" altLang="zh-CN" sz="3200" b="1" baseline="-25000" dirty="0">
                <a:ea typeface="楷体_GB2312" pitchFamily="49" charset="-122"/>
              </a:rPr>
              <a:t>i+1</a:t>
            </a:r>
            <a:r>
              <a:rPr lang="en-US" altLang="zh-CN" sz="3200" dirty="0">
                <a:ea typeface="楷体_GB2312" pitchFamily="49" charset="-122"/>
              </a:rPr>
              <a:t>, 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 </a:t>
            </a:r>
            <a:r>
              <a:rPr lang="zh-CN" altLang="en-US" sz="3200" dirty="0">
                <a:ea typeface="楷体_GB2312" pitchFamily="49" charset="-122"/>
              </a:rPr>
              <a:t>改变为</a:t>
            </a:r>
            <a:endParaRPr lang="zh-CN" altLang="en-US" dirty="0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703317" y="4998789"/>
            <a:ext cx="8643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a</a:t>
            </a:r>
            <a:r>
              <a:rPr lang="en-US" altLang="zh-CN" sz="4000" b="1" baseline="-25000">
                <a:ea typeface="楷体_GB2312" pitchFamily="49" charset="-122"/>
              </a:rPr>
              <a:t>i+1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922517" y="5074989"/>
            <a:ext cx="550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…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7065517" y="5074989"/>
            <a:ext cx="6206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a</a:t>
            </a:r>
            <a:r>
              <a:rPr lang="en-US" altLang="zh-CN" sz="4000" b="1" baseline="-25000">
                <a:ea typeface="楷体_GB2312" pitchFamily="49" charset="-122"/>
              </a:rPr>
              <a:t>n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631132" y="2398549"/>
            <a:ext cx="3177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&lt;a</a:t>
            </a:r>
            <a:r>
              <a:rPr lang="en-US" altLang="zh-CN" sz="3200" b="1" baseline="-25000"/>
              <a:t>i-1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</a:t>
            </a:r>
            <a:r>
              <a:rPr lang="en-US" altLang="zh-CN" sz="3200" b="1"/>
              <a:t>&gt;, &lt;a</a:t>
            </a:r>
            <a:r>
              <a:rPr lang="en-US" altLang="zh-CN" sz="3200" b="1" baseline="-25000"/>
              <a:t>i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i+1</a:t>
            </a:r>
            <a:r>
              <a:rPr lang="en-US" altLang="zh-CN" sz="3200" b="1"/>
              <a:t>&gt;</a:t>
            </a:r>
            <a:endParaRPr lang="en-US" altLang="zh-CN"/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4144888" y="2492896"/>
            <a:ext cx="1219200" cy="499455"/>
          </a:xfrm>
          <a:prstGeom prst="notchedRightArrow">
            <a:avLst>
              <a:gd name="adj1" fmla="val 50000"/>
              <a:gd name="adj2" fmla="val 10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6687444" y="2401724"/>
            <a:ext cx="1830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&lt;a</a:t>
            </a:r>
            <a:r>
              <a:rPr lang="en-US" altLang="zh-CN" sz="3200" b="1" baseline="-25000"/>
              <a:t>i-1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i+1</a:t>
            </a:r>
            <a:r>
              <a:rPr lang="en-US" altLang="zh-CN" sz="3200" b="1"/>
              <a:t>&gt;</a:t>
            </a:r>
            <a:endParaRPr lang="en-US" altLang="zh-CN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>
            <a:off x="4679504" y="4617789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 flipH="1">
            <a:off x="7879904" y="4617789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4146104" y="6051376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+mn-ea"/>
              </a:rPr>
              <a:t>表的长度减少</a:t>
            </a:r>
            <a:endParaRPr lang="zh-CN" altLang="en-US" sz="16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4" name="AutoShape 46"/>
          <p:cNvSpPr>
            <a:spLocks noChangeArrowheads="1"/>
          </p:cNvSpPr>
          <p:nvPr/>
        </p:nvSpPr>
        <p:spPr bwMode="auto">
          <a:xfrm>
            <a:off x="7162801" y="5979368"/>
            <a:ext cx="336103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en-US" sz="1200"/>
          </a:p>
        </p:txBody>
      </p: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107504" y="3703389"/>
            <a:ext cx="9320213" cy="990600"/>
            <a:chOff x="96" y="2208"/>
            <a:chExt cx="5871" cy="624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59" y="2208"/>
              <a:ext cx="580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 dirty="0">
                  <a:ea typeface="楷体_GB2312" pitchFamily="49" charset="-122"/>
                </a:rPr>
                <a:t>a</a:t>
              </a:r>
              <a:r>
                <a:rPr lang="en-US" altLang="zh-CN" sz="4000" baseline="-25000" dirty="0">
                  <a:ea typeface="楷体_GB2312" pitchFamily="49" charset="-122"/>
                </a:rPr>
                <a:t>1</a:t>
              </a:r>
              <a:r>
                <a:rPr lang="en-US" altLang="zh-CN" sz="4000" dirty="0">
                  <a:ea typeface="楷体_GB2312" pitchFamily="49" charset="-122"/>
                </a:rPr>
                <a:t>  </a:t>
              </a:r>
              <a:r>
                <a:rPr lang="en-US" altLang="zh-CN" sz="4000" dirty="0" smtClean="0">
                  <a:ea typeface="楷体_GB2312" pitchFamily="49" charset="-122"/>
                </a:rPr>
                <a:t>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2</a:t>
              </a:r>
              <a:r>
                <a:rPr lang="en-US" altLang="zh-CN" sz="4000" dirty="0" smtClean="0">
                  <a:ea typeface="楷体_GB2312" pitchFamily="49" charset="-122"/>
                </a:rPr>
                <a:t>  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  </a:t>
              </a:r>
              <a:r>
                <a:rPr lang="en-US" altLang="zh-CN" sz="4000" dirty="0" smtClean="0">
                  <a:ea typeface="楷体_GB2312" pitchFamily="49" charset="-122"/>
                </a:rPr>
                <a:t>      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i-1</a:t>
              </a:r>
              <a:r>
                <a:rPr lang="en-US" altLang="zh-CN" sz="4000" dirty="0" smtClean="0">
                  <a:ea typeface="楷体_GB2312" pitchFamily="49" charset="-122"/>
                </a:rPr>
                <a:t>  </a:t>
              </a:r>
              <a:r>
                <a:rPr lang="en-US" altLang="zh-CN" sz="4000" dirty="0" err="1">
                  <a:ea typeface="楷体_GB2312" pitchFamily="49" charset="-122"/>
                </a:rPr>
                <a:t>a</a:t>
              </a:r>
              <a:r>
                <a:rPr lang="en-US" altLang="zh-CN" sz="4000" baseline="-25000" dirty="0" err="1">
                  <a:ea typeface="楷体_GB2312" pitchFamily="49" charset="-122"/>
                </a:rPr>
                <a:t>i</a:t>
              </a:r>
              <a:r>
                <a:rPr lang="en-US" altLang="zh-CN" sz="4000" dirty="0">
                  <a:ea typeface="楷体_GB2312" pitchFamily="49" charset="-122"/>
                </a:rPr>
                <a:t>   </a:t>
              </a:r>
              <a:r>
                <a:rPr lang="en-US" altLang="zh-CN" sz="4000" dirty="0" smtClean="0">
                  <a:ea typeface="楷体_GB2312" pitchFamily="49" charset="-122"/>
                </a:rPr>
                <a:t>     </a:t>
              </a:r>
              <a:r>
                <a:rPr lang="en-US" altLang="zh-CN" sz="4000" b="1" dirty="0" smtClean="0">
                  <a:ea typeface="楷体_GB2312" pitchFamily="49" charset="-122"/>
                </a:rPr>
                <a:t>a</a:t>
              </a:r>
              <a:r>
                <a:rPr lang="en-US" altLang="zh-CN" sz="4000" b="1" baseline="-25000" dirty="0" smtClean="0">
                  <a:ea typeface="楷体_GB2312" pitchFamily="49" charset="-122"/>
                </a:rPr>
                <a:t>i+1 </a:t>
              </a:r>
              <a:r>
                <a:rPr lang="en-US" altLang="zh-CN" sz="4000" dirty="0" smtClean="0">
                  <a:ea typeface="楷体_GB2312" pitchFamily="49" charset="-122"/>
                </a:rPr>
                <a:t>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</a:t>
              </a:r>
              <a:r>
                <a:rPr lang="en-US" altLang="zh-CN" sz="4000" dirty="0" smtClean="0">
                  <a:ea typeface="楷体_GB2312" pitchFamily="49" charset="-122"/>
                </a:rPr>
                <a:t>   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n</a:t>
              </a:r>
              <a:endParaRPr lang="en-US" altLang="zh-CN" sz="4000" baseline="-25000" dirty="0">
                <a:ea typeface="楷体_GB2312" pitchFamily="49" charset="-122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27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9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615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515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263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383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96" y="2304"/>
              <a:ext cx="56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5" name="Group 50"/>
          <p:cNvGrpSpPr>
            <a:grpSpLocks/>
          </p:cNvGrpSpPr>
          <p:nvPr/>
        </p:nvGrpSpPr>
        <p:grpSpPr bwMode="auto">
          <a:xfrm>
            <a:off x="107504" y="4998789"/>
            <a:ext cx="7772400" cy="990600"/>
            <a:chOff x="96" y="3024"/>
            <a:chExt cx="4896" cy="624"/>
          </a:xfrm>
        </p:grpSpPr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59" y="3024"/>
              <a:ext cx="28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ea typeface="楷体_GB2312" pitchFamily="49" charset="-122"/>
                </a:rPr>
                <a:t>a</a:t>
              </a:r>
              <a:r>
                <a:rPr lang="en-US" altLang="zh-CN" sz="4000" baseline="-25000" dirty="0">
                  <a:ea typeface="楷体_GB2312" pitchFamily="49" charset="-122"/>
                </a:rPr>
                <a:t>1</a:t>
              </a:r>
              <a:r>
                <a:rPr lang="en-US" altLang="zh-CN" sz="4000" dirty="0">
                  <a:ea typeface="楷体_GB2312" pitchFamily="49" charset="-122"/>
                </a:rPr>
                <a:t>  </a:t>
              </a:r>
              <a:r>
                <a:rPr lang="en-US" altLang="zh-CN" sz="4000" dirty="0" smtClean="0">
                  <a:ea typeface="楷体_GB2312" pitchFamily="49" charset="-122"/>
                </a:rPr>
                <a:t>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2</a:t>
              </a:r>
              <a:r>
                <a:rPr lang="en-US" altLang="zh-CN" sz="4000" dirty="0" smtClean="0">
                  <a:ea typeface="楷体_GB2312" pitchFamily="49" charset="-122"/>
                </a:rPr>
                <a:t>  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  </a:t>
              </a:r>
              <a:r>
                <a:rPr lang="en-US" altLang="zh-CN" sz="4000" dirty="0" smtClean="0">
                  <a:ea typeface="楷体_GB2312" pitchFamily="49" charset="-122"/>
                </a:rPr>
                <a:t>     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i-1</a:t>
              </a:r>
              <a:r>
                <a:rPr lang="en-US" altLang="zh-CN" sz="4000" dirty="0" smtClean="0">
                  <a:ea typeface="楷体_GB2312" pitchFamily="49" charset="-122"/>
                </a:rPr>
                <a:t> </a:t>
              </a:r>
              <a:endParaRPr lang="en-US" altLang="zh-CN" sz="4000" b="1" dirty="0">
                <a:ea typeface="楷体_GB2312" pitchFamily="49" charset="-122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26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227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5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29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438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66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96" y="3168"/>
              <a:ext cx="489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5410056" y="1908121"/>
            <a:ext cx="36984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</a:t>
            </a:r>
            <a:r>
              <a:rPr lang="en-US" altLang="zh-CN" sz="3200" b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i-1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, 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i+1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, </a:t>
            </a:r>
            <a:r>
              <a:rPr lang="en-US" altLang="zh-CN" sz="3200" dirty="0">
                <a:ea typeface="楷体_GB2312" pitchFamily="49" charset="-122"/>
              </a:rPr>
              <a:t>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17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/>
      <p:bldP spid="10" grpId="0" autoUpdateAnimBg="0"/>
      <p:bldP spid="11" grpId="0" animBg="1"/>
      <p:bldP spid="12" grpId="0" animBg="1"/>
      <p:bldP spid="13" grpId="0" autoUpdateAnimBg="0"/>
      <p:bldP spid="14" grpId="0" animBg="1"/>
      <p:bldP spid="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</a:t>
            </a:r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9492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en-US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inear </a:t>
            </a:r>
            <a:r>
              <a:rPr lang="en-US" altLang="zh-CN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ist) </a:t>
            </a:r>
            <a:r>
              <a:rPr lang="zh-CN" altLang="en-US" dirty="0" smtClean="0"/>
              <a:t>是由</a:t>
            </a:r>
            <a:r>
              <a:rPr lang="en-US" altLang="en-US" dirty="0" smtClean="0"/>
              <a:t>n(n≧0)</a:t>
            </a:r>
            <a:r>
              <a:rPr lang="zh-CN" altLang="en-US" dirty="0" smtClean="0"/>
              <a:t>个数据元素</a:t>
            </a:r>
            <a:r>
              <a:rPr lang="en-US" altLang="en-US" dirty="0" smtClean="0"/>
              <a:t>(</a:t>
            </a:r>
            <a:r>
              <a:rPr lang="zh-CN" altLang="en-US" dirty="0" smtClean="0"/>
              <a:t>结点</a:t>
            </a:r>
            <a:r>
              <a:rPr lang="en-US" altLang="en-US" dirty="0" smtClean="0"/>
              <a:t>)a</a:t>
            </a:r>
            <a:r>
              <a:rPr lang="en-US" altLang="en-US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en-US" dirty="0" smtClean="0"/>
              <a:t>a</a:t>
            </a:r>
            <a:r>
              <a:rPr lang="en-US" altLang="en-US" baseline="-25000" dirty="0" smtClean="0"/>
              <a:t>2</a:t>
            </a:r>
            <a:r>
              <a:rPr lang="zh-CN" altLang="en-US" dirty="0" smtClean="0"/>
              <a:t>， </a:t>
            </a:r>
            <a:r>
              <a:rPr lang="en-US" altLang="en-US" dirty="0" smtClean="0"/>
              <a:t>…a</a:t>
            </a:r>
            <a:r>
              <a:rPr lang="en-US" altLang="en-US" baseline="-25000" dirty="0" smtClean="0"/>
              <a:t>n</a:t>
            </a:r>
            <a:r>
              <a:rPr lang="zh-CN" altLang="en-US" dirty="0" smtClean="0"/>
              <a:t>组成的有限序列，且该序列中的所有结点具有相同的数据类型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线性表中数据元素的个数</a:t>
            </a:r>
            <a:r>
              <a:rPr lang="en-US" altLang="en-US" sz="3200" dirty="0" smtClean="0"/>
              <a:t>n</a:t>
            </a:r>
            <a:r>
              <a:rPr lang="zh-CN" altLang="en-US" sz="3200" dirty="0" smtClean="0"/>
              <a:t>称为</a:t>
            </a:r>
            <a:r>
              <a:rPr lang="zh-CN" altLang="en-US" sz="32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线性表的长度</a:t>
            </a:r>
          </a:p>
          <a:p>
            <a:pPr lvl="1"/>
            <a:r>
              <a:rPr lang="zh-CN" altLang="en-US" sz="3200" dirty="0" smtClean="0"/>
              <a:t>当</a:t>
            </a:r>
            <a:r>
              <a:rPr lang="en-US" altLang="en-US" sz="3200" dirty="0" smtClean="0"/>
              <a:t>n=0</a:t>
            </a:r>
            <a:r>
              <a:rPr lang="zh-CN" altLang="en-US" sz="3200" dirty="0" smtClean="0"/>
              <a:t>时，称为空表</a:t>
            </a:r>
          </a:p>
          <a:p>
            <a:pPr lvl="1"/>
            <a:r>
              <a:rPr lang="zh-CN" altLang="en-US" sz="3200" dirty="0" smtClean="0"/>
              <a:t>当</a:t>
            </a:r>
            <a:r>
              <a:rPr lang="en-US" altLang="en-US" sz="3200" dirty="0" smtClean="0"/>
              <a:t>n&gt;0</a:t>
            </a:r>
            <a:r>
              <a:rPr lang="zh-CN" altLang="en-US" sz="3200" dirty="0" smtClean="0"/>
              <a:t>时，将非空的线性表记作 </a:t>
            </a:r>
            <a:r>
              <a:rPr lang="en-US" altLang="en-US" sz="3200" dirty="0" smtClean="0"/>
              <a:t>(a</a:t>
            </a:r>
            <a:r>
              <a:rPr lang="en-US" altLang="en-US" sz="3200" baseline="-250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…a</a:t>
            </a:r>
            <a:r>
              <a:rPr lang="en-US" altLang="en-US" sz="3200" baseline="-25000" dirty="0" smtClean="0"/>
              <a:t>n</a:t>
            </a:r>
            <a:r>
              <a:rPr lang="en-US" altLang="en-US" sz="3200" dirty="0" smtClean="0"/>
              <a:t>)</a:t>
            </a:r>
            <a:r>
              <a:rPr lang="zh-CN" altLang="en-US" sz="3200" dirty="0" smtClean="0"/>
              <a:t>，那么，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1</a:t>
            </a:r>
            <a:r>
              <a:rPr lang="zh-CN" altLang="en-US" sz="3200" dirty="0" smtClean="0"/>
              <a:t>称为线性表的</a:t>
            </a:r>
            <a:r>
              <a:rPr lang="zh-CN" altLang="en-US" sz="3200" b="1" dirty="0" smtClean="0"/>
              <a:t>第一个</a:t>
            </a:r>
            <a:r>
              <a:rPr lang="en-US" altLang="en-US" sz="3200" b="1" dirty="0" smtClean="0"/>
              <a:t>(</a:t>
            </a:r>
            <a:r>
              <a:rPr lang="zh-CN" altLang="en-US" sz="3200" b="1" dirty="0" smtClean="0"/>
              <a:t>首</a:t>
            </a:r>
            <a:r>
              <a:rPr lang="en-US" altLang="en-US" sz="3200" b="1" dirty="0" smtClean="0"/>
              <a:t>)</a:t>
            </a:r>
            <a:r>
              <a:rPr lang="zh-CN" altLang="en-US" sz="3200" b="1" dirty="0" smtClean="0"/>
              <a:t>结点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n</a:t>
            </a:r>
            <a:r>
              <a:rPr lang="zh-CN" altLang="en-US" sz="3200" dirty="0" smtClean="0"/>
              <a:t>称为线性表的</a:t>
            </a:r>
            <a:r>
              <a:rPr lang="zh-CN" altLang="en-US" sz="3200" b="1" dirty="0" smtClean="0"/>
              <a:t>最后一个</a:t>
            </a:r>
            <a:r>
              <a:rPr lang="en-US" altLang="en-US" sz="3200" b="1" dirty="0" smtClean="0"/>
              <a:t>(</a:t>
            </a:r>
            <a:r>
              <a:rPr lang="zh-CN" altLang="en-US" sz="3200" b="1" dirty="0" smtClean="0"/>
              <a:t>尾</a:t>
            </a:r>
            <a:r>
              <a:rPr lang="en-US" altLang="en-US" sz="3200" b="1" dirty="0" smtClean="0"/>
              <a:t>)</a:t>
            </a:r>
            <a:r>
              <a:rPr lang="zh-CN" altLang="en-US" sz="3200" b="1" dirty="0" smtClean="0"/>
              <a:t>结点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…a</a:t>
            </a:r>
            <a:r>
              <a:rPr lang="en-US" altLang="en-US" sz="3200" baseline="-25000" dirty="0" smtClean="0"/>
              <a:t>i-1</a:t>
            </a:r>
            <a:r>
              <a:rPr lang="zh-CN" altLang="en-US" sz="3200" dirty="0" smtClean="0"/>
              <a:t>都是</a:t>
            </a:r>
            <a:r>
              <a:rPr lang="en-US" altLang="en-US" sz="3200" dirty="0" err="1" smtClean="0"/>
              <a:t>a</a:t>
            </a:r>
            <a:r>
              <a:rPr lang="en-US" altLang="en-US" sz="3200" baseline="-25000" dirty="0" err="1" smtClean="0"/>
              <a:t>i</a:t>
            </a:r>
            <a:r>
              <a:rPr lang="en-US" altLang="en-US" sz="3200" dirty="0" smtClean="0"/>
              <a:t>(2≦i≦n)</a:t>
            </a:r>
            <a:r>
              <a:rPr lang="zh-CN" altLang="en-US" sz="3200" dirty="0" smtClean="0"/>
              <a:t>的</a:t>
            </a:r>
            <a:r>
              <a:rPr lang="zh-CN" altLang="en-US" sz="3200" b="1" dirty="0" smtClean="0"/>
              <a:t>前驱</a:t>
            </a:r>
            <a:r>
              <a:rPr lang="zh-CN" altLang="en-US" sz="3200" dirty="0" smtClean="0"/>
              <a:t>，其中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i-1</a:t>
            </a:r>
            <a:r>
              <a:rPr lang="zh-CN" altLang="en-US" sz="3200" dirty="0" smtClean="0"/>
              <a:t>是</a:t>
            </a:r>
            <a:r>
              <a:rPr lang="en-US" altLang="en-US" sz="3200" dirty="0" err="1" smtClean="0"/>
              <a:t>a</a:t>
            </a:r>
            <a:r>
              <a:rPr lang="en-US" altLang="en-US" sz="3200" baseline="-25000" dirty="0" err="1" smtClean="0"/>
              <a:t>i</a:t>
            </a:r>
            <a:r>
              <a:rPr lang="zh-CN" altLang="en-US" sz="3200" dirty="0" smtClean="0"/>
              <a:t>的</a:t>
            </a:r>
            <a:r>
              <a:rPr lang="zh-CN" altLang="en-US" sz="3200" b="1" dirty="0" smtClean="0"/>
              <a:t>直接前驱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i+1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i+2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…a</a:t>
            </a:r>
            <a:r>
              <a:rPr lang="en-US" altLang="en-US" sz="3200" baseline="-25000" dirty="0" smtClean="0"/>
              <a:t>n</a:t>
            </a:r>
            <a:r>
              <a:rPr lang="zh-CN" altLang="en-US" sz="3200" dirty="0" smtClean="0"/>
              <a:t>都是</a:t>
            </a:r>
            <a:r>
              <a:rPr lang="en-US" altLang="en-US" sz="3200" dirty="0" err="1" smtClean="0"/>
              <a:t>a</a:t>
            </a:r>
            <a:r>
              <a:rPr lang="en-US" altLang="en-US" sz="3200" baseline="-25000" dirty="0" err="1" smtClean="0"/>
              <a:t>i</a:t>
            </a:r>
            <a:r>
              <a:rPr lang="en-US" altLang="en-US" sz="3200" dirty="0" smtClean="0"/>
              <a:t>(1≦i ≦n-1)</a:t>
            </a:r>
            <a:r>
              <a:rPr lang="zh-CN" altLang="en-US" sz="3200" dirty="0" smtClean="0"/>
              <a:t>的</a:t>
            </a:r>
            <a:r>
              <a:rPr lang="zh-CN" altLang="en-US" sz="3200" b="1" dirty="0" smtClean="0"/>
              <a:t>后继</a:t>
            </a:r>
            <a:r>
              <a:rPr lang="zh-CN" altLang="en-US" sz="3200" dirty="0" smtClean="0"/>
              <a:t>，其中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i+1</a:t>
            </a:r>
            <a:r>
              <a:rPr lang="zh-CN" altLang="en-US" sz="3200" dirty="0" smtClean="0"/>
              <a:t>是</a:t>
            </a:r>
            <a:r>
              <a:rPr lang="en-US" altLang="en-US" sz="3200" dirty="0" err="1" smtClean="0"/>
              <a:t>a</a:t>
            </a:r>
            <a:r>
              <a:rPr lang="en-US" altLang="en-US" sz="3200" baseline="-25000" dirty="0" err="1" smtClean="0"/>
              <a:t>i</a:t>
            </a:r>
            <a:r>
              <a:rPr lang="zh-CN" altLang="en-US" sz="3200" dirty="0" smtClean="0"/>
              <a:t>的</a:t>
            </a:r>
            <a:r>
              <a:rPr lang="zh-CN" altLang="en-US" sz="3200" b="1" dirty="0" smtClean="0"/>
              <a:t>直接后继</a:t>
            </a:r>
            <a:endParaRPr lang="en-US" altLang="zh-CN" sz="3200" b="1" dirty="0" smtClean="0"/>
          </a:p>
          <a:p>
            <a:pPr lvl="1"/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若线性表中的结点是</a:t>
            </a:r>
            <a:r>
              <a:rPr lang="en-US" altLang="en-US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按值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或按关键字值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由小到大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或由大到小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排列的，称线性表是</a:t>
            </a:r>
            <a:r>
              <a:rPr lang="en-US" altLang="en-US" sz="32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有序的</a:t>
            </a:r>
            <a:endParaRPr lang="en-US" altLang="en-US" sz="32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sz="3200" dirty="0" smtClean="0"/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998984"/>
          </a:xfrm>
        </p:spPr>
        <p:txBody>
          <a:bodyPr>
            <a:noAutofit/>
          </a:bodyPr>
          <a:lstStyle/>
          <a:p>
            <a:r>
              <a:rPr lang="zh-CN" altLang="en-US" sz="3000" dirty="0" smtClean="0"/>
              <a:t>元素删除：</a:t>
            </a:r>
            <a:r>
              <a:rPr lang="en-US" altLang="zh-CN" sz="3000" dirty="0" err="1" smtClean="0"/>
              <a:t>ListDelete_Sq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SqList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&amp;L,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ElemType</a:t>
            </a:r>
            <a:r>
              <a:rPr lang="en-US" altLang="zh-CN" sz="3000" dirty="0"/>
              <a:t> &amp;e)</a:t>
            </a:r>
            <a:endParaRPr lang="en-US" sz="3000" dirty="0"/>
          </a:p>
        </p:txBody>
      </p:sp>
      <p:grpSp>
        <p:nvGrpSpPr>
          <p:cNvPr id="5" name="Group 1026"/>
          <p:cNvGrpSpPr>
            <a:grpSpLocks/>
          </p:cNvGrpSpPr>
          <p:nvPr/>
        </p:nvGrpSpPr>
        <p:grpSpPr bwMode="auto">
          <a:xfrm>
            <a:off x="1492696" y="4726635"/>
            <a:ext cx="7543800" cy="646113"/>
            <a:chOff x="576" y="2160"/>
            <a:chExt cx="4752" cy="407"/>
          </a:xfrm>
        </p:grpSpPr>
        <p:sp>
          <p:nvSpPr>
            <p:cNvPr id="6" name="Text Box 1027"/>
            <p:cNvSpPr txBox="1">
              <a:spLocks noChangeArrowheads="1"/>
            </p:cNvSpPr>
            <p:nvPr/>
          </p:nvSpPr>
          <p:spPr bwMode="auto">
            <a:xfrm>
              <a:off x="614" y="2160"/>
              <a:ext cx="296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CC"/>
                  </a:solidFill>
                </a:rPr>
                <a:t>21  18  30  75  42  56  87</a:t>
              </a:r>
              <a:endParaRPr lang="en-US" altLang="zh-CN" sz="3600" dirty="0">
                <a:solidFill>
                  <a:srgbClr val="0000CC"/>
                </a:solidFill>
              </a:endParaRPr>
            </a:p>
          </p:txBody>
        </p:sp>
        <p:grpSp>
          <p:nvGrpSpPr>
            <p:cNvPr id="7" name="Group 1028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8" name="Rectangle 1029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9" name="Line 1030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0" name="Line 1031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1" name="Line 103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" name="Line 1033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3" name="Line 103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4" name="Line 1035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5" name="Line 103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6" name="Line 1037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7" name="Line 1038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</p:grpSp>
      </p:grpSp>
      <p:grpSp>
        <p:nvGrpSpPr>
          <p:cNvPr id="18" name="Group 1039"/>
          <p:cNvGrpSpPr>
            <a:grpSpLocks/>
          </p:cNvGrpSpPr>
          <p:nvPr/>
        </p:nvGrpSpPr>
        <p:grpSpPr bwMode="auto">
          <a:xfrm>
            <a:off x="1492696" y="6142686"/>
            <a:ext cx="7543800" cy="646113"/>
            <a:chOff x="576" y="3052"/>
            <a:chExt cx="4752" cy="407"/>
          </a:xfrm>
        </p:grpSpPr>
        <p:grpSp>
          <p:nvGrpSpPr>
            <p:cNvPr id="19" name="Group 1040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21" name="Rectangle 1041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2" name="Line 1042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3" name="Line 1043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4" name="Line 1044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5" name="Line 1045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6" name="Line 1046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7" name="Line 1047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8" name="Line 104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9" name="Line 1049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30" name="Line 1050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</p:grpSp>
        <p:sp>
          <p:nvSpPr>
            <p:cNvPr id="20" name="Text Box 1051"/>
            <p:cNvSpPr txBox="1">
              <a:spLocks noChangeArrowheads="1"/>
            </p:cNvSpPr>
            <p:nvPr/>
          </p:nvSpPr>
          <p:spPr bwMode="auto">
            <a:xfrm>
              <a:off x="604" y="3052"/>
              <a:ext cx="169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CC"/>
                  </a:solidFill>
                </a:rPr>
                <a:t>21  18  30  75</a:t>
              </a:r>
              <a:endParaRPr lang="en-US" altLang="zh-CN" sz="3600" dirty="0">
                <a:solidFill>
                  <a:srgbClr val="0000CC"/>
                </a:solidFill>
              </a:endParaRPr>
            </a:p>
          </p:txBody>
        </p:sp>
      </p:grpSp>
      <p:sp>
        <p:nvSpPr>
          <p:cNvPr id="31" name="Text Box 1052"/>
          <p:cNvSpPr txBox="1">
            <a:spLocks noChangeArrowheads="1"/>
          </p:cNvSpPr>
          <p:nvPr/>
        </p:nvSpPr>
        <p:spPr bwMode="auto">
          <a:xfrm>
            <a:off x="5302696" y="5336232"/>
            <a:ext cx="1672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L.length-1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32" name="Text Box 1053"/>
          <p:cNvSpPr txBox="1">
            <a:spLocks noChangeArrowheads="1"/>
          </p:cNvSpPr>
          <p:nvPr/>
        </p:nvSpPr>
        <p:spPr bwMode="auto">
          <a:xfrm>
            <a:off x="1689546" y="5336232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0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  <p:grpSp>
        <p:nvGrpSpPr>
          <p:cNvPr id="33" name="Group 1054"/>
          <p:cNvGrpSpPr>
            <a:grpSpLocks/>
          </p:cNvGrpSpPr>
          <p:nvPr/>
        </p:nvGrpSpPr>
        <p:grpSpPr bwMode="auto">
          <a:xfrm>
            <a:off x="5759915" y="3907485"/>
            <a:ext cx="404814" cy="819151"/>
            <a:chOff x="3302" y="1644"/>
            <a:chExt cx="255" cy="516"/>
          </a:xfrm>
        </p:grpSpPr>
        <p:sp>
          <p:nvSpPr>
            <p:cNvPr id="34" name="Line 1055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5" name="Text Box 1056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 sz="3200"/>
            </a:p>
          </p:txBody>
        </p:sp>
      </p:grpSp>
      <p:grpSp>
        <p:nvGrpSpPr>
          <p:cNvPr id="36" name="Group 1057"/>
          <p:cNvGrpSpPr>
            <a:grpSpLocks/>
          </p:cNvGrpSpPr>
          <p:nvPr/>
        </p:nvGrpSpPr>
        <p:grpSpPr bwMode="auto">
          <a:xfrm>
            <a:off x="5150315" y="3907482"/>
            <a:ext cx="404814" cy="819150"/>
            <a:chOff x="3302" y="1644"/>
            <a:chExt cx="255" cy="516"/>
          </a:xfrm>
        </p:grpSpPr>
        <p:sp>
          <p:nvSpPr>
            <p:cNvPr id="37" name="Line 1058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8" name="Text Box 1059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grpSp>
        <p:nvGrpSpPr>
          <p:cNvPr id="39" name="Group 1060"/>
          <p:cNvGrpSpPr>
            <a:grpSpLocks/>
          </p:cNvGrpSpPr>
          <p:nvPr/>
        </p:nvGrpSpPr>
        <p:grpSpPr bwMode="auto">
          <a:xfrm>
            <a:off x="4512140" y="3888432"/>
            <a:ext cx="404814" cy="819150"/>
            <a:chOff x="3302" y="1644"/>
            <a:chExt cx="255" cy="516"/>
          </a:xfrm>
        </p:grpSpPr>
        <p:sp>
          <p:nvSpPr>
            <p:cNvPr id="40" name="Line 106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41" name="Text Box 106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grpSp>
        <p:nvGrpSpPr>
          <p:cNvPr id="42" name="Group 1074"/>
          <p:cNvGrpSpPr>
            <a:grpSpLocks/>
          </p:cNvGrpSpPr>
          <p:nvPr/>
        </p:nvGrpSpPr>
        <p:grpSpPr bwMode="auto">
          <a:xfrm>
            <a:off x="6140922" y="3825602"/>
            <a:ext cx="404814" cy="971550"/>
            <a:chOff x="4224" y="2112"/>
            <a:chExt cx="255" cy="612"/>
          </a:xfrm>
        </p:grpSpPr>
        <p:sp>
          <p:nvSpPr>
            <p:cNvPr id="43" name="Line 1064"/>
            <p:cNvSpPr>
              <a:spLocks noChangeShapeType="1"/>
            </p:cNvSpPr>
            <p:nvPr/>
          </p:nvSpPr>
          <p:spPr bwMode="auto">
            <a:xfrm>
              <a:off x="4234" y="224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44" name="Text Box 1065"/>
            <p:cNvSpPr txBox="1">
              <a:spLocks noChangeArrowheads="1"/>
            </p:cNvSpPr>
            <p:nvPr/>
          </p:nvSpPr>
          <p:spPr bwMode="auto">
            <a:xfrm>
              <a:off x="4224" y="2112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</a:rPr>
                <a:t>q</a:t>
              </a:r>
              <a:endParaRPr lang="en-US" altLang="zh-CN" sz="3200" dirty="0"/>
            </a:p>
          </p:txBody>
        </p:sp>
      </p:grpSp>
      <p:sp useBgFill="1">
        <p:nvSpPr>
          <p:cNvPr id="45" name="Rectangle 1066"/>
          <p:cNvSpPr>
            <a:spLocks noChangeArrowheads="1"/>
          </p:cNvSpPr>
          <p:nvPr/>
        </p:nvSpPr>
        <p:spPr bwMode="auto">
          <a:xfrm>
            <a:off x="4388296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 useBgFill="1">
        <p:nvSpPr>
          <p:cNvPr id="46" name="Rectangle 1067"/>
          <p:cNvSpPr>
            <a:spLocks noChangeArrowheads="1"/>
          </p:cNvSpPr>
          <p:nvPr/>
        </p:nvSpPr>
        <p:spPr bwMode="auto">
          <a:xfrm>
            <a:off x="4997896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7" name="Text Box 1068"/>
          <p:cNvSpPr txBox="1">
            <a:spLocks noChangeArrowheads="1"/>
          </p:cNvSpPr>
          <p:nvPr/>
        </p:nvSpPr>
        <p:spPr bwMode="auto">
          <a:xfrm>
            <a:off x="4966146" y="6142682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87</a:t>
            </a:r>
            <a:endParaRPr lang="en-US" altLang="zh-CN" sz="3600"/>
          </a:p>
        </p:txBody>
      </p:sp>
      <p:sp>
        <p:nvSpPr>
          <p:cNvPr id="48" name="Text Box 1069"/>
          <p:cNvSpPr txBox="1">
            <a:spLocks noChangeArrowheads="1"/>
          </p:cNvSpPr>
          <p:nvPr/>
        </p:nvSpPr>
        <p:spPr bwMode="auto">
          <a:xfrm>
            <a:off x="4280346" y="6142682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56</a:t>
            </a:r>
            <a:endParaRPr lang="en-US" altLang="zh-CN" sz="3600"/>
          </a:p>
        </p:txBody>
      </p:sp>
      <p:grpSp>
        <p:nvGrpSpPr>
          <p:cNvPr id="50" name="Group 1076"/>
          <p:cNvGrpSpPr>
            <a:grpSpLocks/>
          </p:cNvGrpSpPr>
          <p:nvPr/>
        </p:nvGrpSpPr>
        <p:grpSpPr bwMode="auto">
          <a:xfrm>
            <a:off x="6598115" y="3907482"/>
            <a:ext cx="404814" cy="819150"/>
            <a:chOff x="3302" y="1644"/>
            <a:chExt cx="255" cy="516"/>
          </a:xfrm>
        </p:grpSpPr>
        <p:sp>
          <p:nvSpPr>
            <p:cNvPr id="51" name="Line 107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52" name="Text Box 107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sp useBgFill="1">
        <p:nvSpPr>
          <p:cNvPr id="53" name="Rectangle 1079"/>
          <p:cNvSpPr>
            <a:spLocks noChangeArrowheads="1"/>
          </p:cNvSpPr>
          <p:nvPr/>
        </p:nvSpPr>
        <p:spPr bwMode="auto">
          <a:xfrm>
            <a:off x="5607496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4" name="文本框 53"/>
          <p:cNvSpPr txBox="1"/>
          <p:nvPr/>
        </p:nvSpPr>
        <p:spPr>
          <a:xfrm>
            <a:off x="7247437" y="2944741"/>
            <a:ext cx="1892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00CC"/>
                </a:solidFill>
              </a:rPr>
              <a:t>举例：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algn="ctr"/>
            <a:r>
              <a:rPr lang="en-US" altLang="zh-CN" sz="2800" dirty="0" err="1" smtClean="0">
                <a:solidFill>
                  <a:srgbClr val="0000CC"/>
                </a:solidFill>
              </a:rPr>
              <a:t>ListDelete_Sq</a:t>
            </a:r>
            <a:r>
              <a:rPr lang="en-US" altLang="zh-CN" sz="2800" dirty="0" smtClean="0">
                <a:solidFill>
                  <a:srgbClr val="0000CC"/>
                </a:solidFill>
              </a:rPr>
              <a:t>(L</a:t>
            </a:r>
            <a:r>
              <a:rPr lang="en-US" altLang="zh-CN" sz="2800" dirty="0">
                <a:solidFill>
                  <a:srgbClr val="0000CC"/>
                </a:solidFill>
              </a:rPr>
              <a:t>, 5, </a:t>
            </a:r>
            <a:r>
              <a:rPr lang="en-US" altLang="zh-CN" sz="2800" dirty="0" smtClean="0">
                <a:solidFill>
                  <a:srgbClr val="0000CC"/>
                </a:solidFill>
              </a:rPr>
              <a:t>&amp;e</a:t>
            </a:r>
            <a:r>
              <a:rPr lang="en-US" altLang="zh-CN" sz="2800" dirty="0">
                <a:solidFill>
                  <a:srgbClr val="0000CC"/>
                </a:solidFill>
              </a:rPr>
              <a:t>)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57929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/>
              <a:t>ElemType</a:t>
            </a:r>
            <a:r>
              <a:rPr lang="en-US" sz="3000" dirty="0" smtClean="0"/>
              <a:t> </a:t>
            </a:r>
            <a:r>
              <a:rPr lang="en-US" sz="3000" dirty="0"/>
              <a:t>*p, *q;</a:t>
            </a:r>
          </a:p>
          <a:p>
            <a:pPr marL="0" indent="0">
              <a:buNone/>
            </a:pPr>
            <a:r>
              <a:rPr lang="en-US" sz="3000" dirty="0" smtClean="0"/>
              <a:t>p </a:t>
            </a:r>
            <a:r>
              <a:rPr lang="en-US" sz="3000" dirty="0"/>
              <a:t>= &amp;(</a:t>
            </a:r>
            <a:r>
              <a:rPr lang="en-US" sz="3000" dirty="0" err="1"/>
              <a:t>L.elem</a:t>
            </a:r>
            <a:r>
              <a:rPr lang="en-US" sz="3000" dirty="0"/>
              <a:t>[i-1]); </a:t>
            </a:r>
            <a:r>
              <a:rPr lang="en-US" sz="3000" dirty="0" smtClean="0"/>
              <a:t>// </a:t>
            </a:r>
            <a:r>
              <a:rPr lang="en-US" sz="3000" dirty="0"/>
              <a:t>p</a:t>
            </a:r>
            <a:r>
              <a:rPr lang="zh-CN" altLang="en-US" sz="3000" dirty="0"/>
              <a:t>为被删除元素的位置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e </a:t>
            </a:r>
            <a:r>
              <a:rPr lang="en-US" sz="3000" dirty="0"/>
              <a:t>= *p; </a:t>
            </a:r>
            <a:r>
              <a:rPr lang="en-US" sz="3000" dirty="0" smtClean="0"/>
              <a:t>// </a:t>
            </a:r>
            <a:r>
              <a:rPr lang="zh-CN" altLang="en-US" sz="3000" dirty="0"/>
              <a:t>被删除元素的值赋给</a:t>
            </a:r>
            <a:r>
              <a:rPr lang="en-US" sz="3000" dirty="0"/>
              <a:t>e</a:t>
            </a:r>
          </a:p>
          <a:p>
            <a:pPr marL="0" indent="0">
              <a:buNone/>
            </a:pPr>
            <a:r>
              <a:rPr lang="en-US" sz="3000" dirty="0" smtClean="0"/>
              <a:t>q </a:t>
            </a:r>
            <a:r>
              <a:rPr lang="en-US" sz="3000" dirty="0"/>
              <a:t>= L.elem+L.length-1;   // q</a:t>
            </a:r>
            <a:r>
              <a:rPr lang="zh-CN" altLang="en-US" sz="3000" dirty="0"/>
              <a:t>为表尾元素的位置</a:t>
            </a:r>
            <a:endParaRPr lang="en-US" sz="3000" dirty="0"/>
          </a:p>
          <a:p>
            <a:pPr marL="0" indent="0">
              <a:buNone/>
            </a:pPr>
            <a:r>
              <a:rPr lang="en-US" altLang="zh-CN" sz="3000" dirty="0" smtClean="0"/>
              <a:t>// </a:t>
            </a:r>
            <a:r>
              <a:rPr lang="zh-CN" altLang="en-US" sz="3000" dirty="0"/>
              <a:t>被删除元素之后的元素左移</a:t>
            </a:r>
            <a:endParaRPr lang="en-US" altLang="zh-CN" sz="3000" dirty="0"/>
          </a:p>
          <a:p>
            <a:pPr marL="0" indent="0">
              <a:buNone/>
            </a:pPr>
            <a:r>
              <a:rPr lang="en-US" sz="3000" dirty="0" smtClean="0"/>
              <a:t>for </a:t>
            </a:r>
            <a:r>
              <a:rPr lang="en-US" sz="3000" dirty="0"/>
              <a:t>(++p; p&lt;=q; ++p) </a:t>
            </a:r>
            <a:r>
              <a:rPr lang="en-US" sz="3000" dirty="0" smtClean="0"/>
              <a:t>*(</a:t>
            </a:r>
            <a:r>
              <a:rPr lang="en-US" sz="3000" dirty="0"/>
              <a:t>p-1) = *p</a:t>
            </a:r>
            <a:r>
              <a:rPr lang="en-US" sz="3000" dirty="0" smtClean="0"/>
              <a:t>; </a:t>
            </a:r>
          </a:p>
          <a:p>
            <a:pPr marL="0" indent="0">
              <a:buNone/>
            </a:pPr>
            <a:r>
              <a:rPr lang="en-US" sz="3000" dirty="0" smtClean="0"/>
              <a:t>--</a:t>
            </a:r>
            <a:r>
              <a:rPr lang="en-US" sz="3000" dirty="0" err="1"/>
              <a:t>L.length</a:t>
            </a:r>
            <a:r>
              <a:rPr lang="en-US" sz="3000" dirty="0"/>
              <a:t>; </a:t>
            </a:r>
            <a:r>
              <a:rPr lang="en-US" sz="3000" dirty="0" smtClean="0"/>
              <a:t>// </a:t>
            </a:r>
            <a:r>
              <a:rPr lang="zh-CN" altLang="en-US" sz="3000" dirty="0"/>
              <a:t>表长减</a:t>
            </a:r>
            <a:r>
              <a:rPr lang="en-US" sz="30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0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45" grpId="0" animBg="1"/>
      <p:bldP spid="46" grpId="0" animBg="1"/>
      <p:bldP spid="47" grpId="0" autoUpdateAnimBg="0"/>
      <p:bldP spid="48" grpId="0" autoUpdateAnimBg="0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元素删除：删除线性表的第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ListDelete_Sq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&amp;L,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&amp;e) {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ElemType</a:t>
            </a:r>
            <a:r>
              <a:rPr lang="en-US" dirty="0" smtClean="0"/>
              <a:t> </a:t>
            </a:r>
            <a:r>
              <a:rPr lang="en-US" dirty="0"/>
              <a:t>*p, *q;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&lt;1) || (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L.length</a:t>
            </a:r>
            <a:r>
              <a:rPr lang="en-US" dirty="0"/>
              <a:t>)) return ERROR;  // 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值不合法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/>
              <a:t>= &amp;(</a:t>
            </a:r>
            <a:r>
              <a:rPr lang="en-US" dirty="0" err="1"/>
              <a:t>L.elem</a:t>
            </a:r>
            <a:r>
              <a:rPr lang="en-US" dirty="0"/>
              <a:t>[i-1]);           // p</a:t>
            </a:r>
            <a:r>
              <a:rPr lang="zh-CN" altLang="en-US" dirty="0"/>
              <a:t>为被删除元素的位置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/>
              <a:t>= *p;                               // </a:t>
            </a:r>
            <a:r>
              <a:rPr lang="zh-CN" altLang="en-US" dirty="0"/>
              <a:t>被删除元素的值赋给</a:t>
            </a:r>
            <a:r>
              <a:rPr lang="en-US" dirty="0"/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q </a:t>
            </a:r>
            <a:r>
              <a:rPr lang="en-US" dirty="0"/>
              <a:t>= L.elem+L.length-1;   // q</a:t>
            </a:r>
            <a:r>
              <a:rPr lang="zh-CN" altLang="en-US" dirty="0"/>
              <a:t>为表尾元素的位置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(++p; p&lt;=q; ++p) </a:t>
            </a:r>
          </a:p>
          <a:p>
            <a:pPr marL="0" indent="0">
              <a:buNone/>
            </a:pPr>
            <a:r>
              <a:rPr lang="en-US" dirty="0" smtClean="0"/>
              <a:t>	*(</a:t>
            </a:r>
            <a:r>
              <a:rPr lang="en-US" dirty="0"/>
              <a:t>p-1) = *p</a:t>
            </a:r>
            <a:r>
              <a:rPr lang="en-US" dirty="0" smtClean="0"/>
              <a:t>;  // </a:t>
            </a:r>
            <a:r>
              <a:rPr lang="zh-CN" altLang="en-US" dirty="0"/>
              <a:t>被删除元素之后的元素左移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L.length</a:t>
            </a:r>
            <a:r>
              <a:rPr lang="en-US" dirty="0"/>
              <a:t>;            </a:t>
            </a:r>
            <a:r>
              <a:rPr lang="en-US" dirty="0" smtClean="0"/>
              <a:t> // </a:t>
            </a:r>
            <a:r>
              <a:rPr lang="zh-CN" altLang="en-US" dirty="0"/>
              <a:t>表长减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  return OK;</a:t>
            </a:r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ListDelete_Sq</a:t>
            </a:r>
            <a:endParaRPr lang="en-US" dirty="0"/>
          </a:p>
          <a:p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0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删除第</a:t>
            </a:r>
            <a:r>
              <a:rPr lang="en-US" altLang="en-US" smtClean="0"/>
              <a:t>i</a:t>
            </a:r>
            <a:r>
              <a:rPr lang="zh-CN" altLang="en-US" smtClean="0"/>
              <a:t>个元素：时间复杂度分析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基本操作：结点在表中的移动操作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估计算法的时间复杂度：求结点的移动频度</a:t>
            </a:r>
          </a:p>
          <a:p>
            <a:r>
              <a:rPr lang="zh-CN" altLang="en-US" dirty="0" smtClean="0"/>
              <a:t>假设线性表</a:t>
            </a:r>
            <a:r>
              <a:rPr lang="en-US" altLang="en-US" dirty="0" smtClean="0"/>
              <a:t>L</a:t>
            </a:r>
            <a:r>
              <a:rPr lang="zh-CN" altLang="en-US" dirty="0" smtClean="0"/>
              <a:t>的表长为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，删除第</a:t>
            </a:r>
            <a:r>
              <a:rPr lang="en-US" altLang="en-US" dirty="0" err="1" smtClean="0"/>
              <a:t>i</a:t>
            </a:r>
            <a:r>
              <a:rPr lang="zh-CN" altLang="en-US" dirty="0" smtClean="0"/>
              <a:t>个元素的概率为</a:t>
            </a:r>
            <a:r>
              <a:rPr lang="en-US" altLang="en-US" dirty="0" smtClean="0"/>
              <a:t>Pi</a:t>
            </a:r>
            <a:r>
              <a:rPr lang="zh-CN" altLang="en-US" dirty="0" smtClean="0"/>
              <a:t>，不失一般性，设删除各个位置是等概率，则</a:t>
            </a:r>
            <a:r>
              <a:rPr lang="en-US" altLang="en-US" dirty="0" smtClean="0"/>
              <a:t>Pi=1/n</a:t>
            </a:r>
            <a:r>
              <a:rPr lang="zh-CN" altLang="en-US" dirty="0" smtClean="0"/>
              <a:t>，而删除时移动结点的次数为</a:t>
            </a:r>
            <a:r>
              <a:rPr lang="en-US" altLang="en-US" dirty="0" smtClean="0"/>
              <a:t>n-</a:t>
            </a:r>
            <a:r>
              <a:rPr lang="en-US" altLang="en-US" dirty="0" err="1" smtClean="0"/>
              <a:t>i</a:t>
            </a:r>
            <a:r>
              <a:rPr lang="zh-CN" altLang="en-US" dirty="0" smtClean="0"/>
              <a:t>，则总的平均移动次数为 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delete</a:t>
            </a:r>
            <a:r>
              <a:rPr lang="en-US" altLang="en-US" dirty="0" smtClean="0"/>
              <a:t>=∑</a:t>
            </a:r>
            <a:r>
              <a:rPr lang="en-US" altLang="zh-CN" dirty="0" smtClean="0"/>
              <a:t>P</a:t>
            </a:r>
            <a:r>
              <a:rPr lang="en-US" altLang="en-US" dirty="0" smtClean="0"/>
              <a:t>i*(n-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  (1≦i≦n)</a:t>
            </a:r>
            <a:r>
              <a:rPr lang="zh-CN" altLang="en-US" dirty="0" smtClean="0"/>
              <a:t>，所以，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delete</a:t>
            </a:r>
            <a:r>
              <a:rPr lang="en-US" altLang="en-US" dirty="0" smtClean="0"/>
              <a:t>=(n-1)/2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在顺序表上做删除运算，平均要移动表上一半结点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当表长</a:t>
            </a:r>
            <a:r>
              <a:rPr lang="en-US" altLang="en-US" dirty="0" smtClean="0"/>
              <a:t>n</a:t>
            </a:r>
            <a:r>
              <a:rPr lang="zh-CN" altLang="en-US" dirty="0" smtClean="0"/>
              <a:t>较大时，算法的效率相当低</a:t>
            </a:r>
            <a:endParaRPr lang="en-US" altLang="zh-CN" dirty="0" smtClean="0"/>
          </a:p>
          <a:p>
            <a:r>
              <a:rPr lang="zh-CN" altLang="en-US" dirty="0" smtClean="0"/>
              <a:t>算法的平均时间复杂度为</a:t>
            </a:r>
            <a:r>
              <a:rPr lang="en-US" altLang="en-US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13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线性表中查找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726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 L</a:t>
            </a:r>
            <a:r>
              <a:rPr lang="zh-CN" altLang="en-US" dirty="0"/>
              <a:t>中查找第</a:t>
            </a:r>
            <a:r>
              <a:rPr lang="en-US" dirty="0"/>
              <a:t>1</a:t>
            </a:r>
            <a:r>
              <a:rPr lang="zh-CN" altLang="en-US" dirty="0"/>
              <a:t>个值与</a:t>
            </a:r>
            <a:r>
              <a:rPr lang="en-US" dirty="0"/>
              <a:t>e</a:t>
            </a:r>
            <a:r>
              <a:rPr lang="zh-CN" altLang="en-US" dirty="0"/>
              <a:t>满足</a:t>
            </a:r>
            <a:r>
              <a:rPr lang="en-US" dirty="0"/>
              <a:t>compare()</a:t>
            </a:r>
            <a:r>
              <a:rPr lang="zh-CN" altLang="en-US" dirty="0"/>
              <a:t>的元素的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LocateElem_Sq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L, </a:t>
            </a:r>
            <a:r>
              <a:rPr lang="en-US" dirty="0" err="1"/>
              <a:t>ElemType</a:t>
            </a:r>
            <a:r>
              <a:rPr lang="en-US" dirty="0"/>
              <a:t> e,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Status </a:t>
            </a:r>
            <a:r>
              <a:rPr lang="en-US" dirty="0"/>
              <a:t>(*compare)(</a:t>
            </a:r>
            <a:r>
              <a:rPr lang="en-US" dirty="0" err="1"/>
              <a:t>ElemType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)) {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ElemType</a:t>
            </a:r>
            <a:r>
              <a:rPr lang="en-US" dirty="0"/>
              <a:t> *p;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1; // </a:t>
            </a:r>
            <a:r>
              <a:rPr lang="en-US" dirty="0" err="1"/>
              <a:t>i</a:t>
            </a:r>
            <a:r>
              <a:rPr lang="zh-CN" altLang="en-US" dirty="0"/>
              <a:t>的初值为第</a:t>
            </a:r>
            <a:r>
              <a:rPr lang="en-US" altLang="zh-CN" dirty="0"/>
              <a:t>1</a:t>
            </a:r>
            <a:r>
              <a:rPr lang="zh-CN" altLang="en-US" dirty="0"/>
              <a:t>个元素</a:t>
            </a:r>
            <a:r>
              <a:rPr lang="zh-CN" altLang="en-US" dirty="0" smtClean="0"/>
              <a:t>的位置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</a:t>
            </a:r>
            <a:r>
              <a:rPr lang="en-US" dirty="0" err="1"/>
              <a:t>L.elem</a:t>
            </a:r>
            <a:r>
              <a:rPr lang="en-US" dirty="0"/>
              <a:t>; // p</a:t>
            </a:r>
            <a:r>
              <a:rPr lang="zh-CN" altLang="en-US" dirty="0"/>
              <a:t>的初值为第</a:t>
            </a:r>
            <a:r>
              <a:rPr lang="en-US" altLang="zh-CN" dirty="0"/>
              <a:t>1</a:t>
            </a:r>
            <a:r>
              <a:rPr lang="zh-CN" altLang="en-US" dirty="0"/>
              <a:t>个元素的存储位置 </a:t>
            </a: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L.length</a:t>
            </a:r>
            <a:r>
              <a:rPr lang="en-US" dirty="0"/>
              <a:t> &amp;&amp; !</a:t>
            </a:r>
            <a:r>
              <a:rPr lang="en-US" dirty="0">
                <a:solidFill>
                  <a:srgbClr val="0000CC"/>
                </a:solidFill>
              </a:rPr>
              <a:t>(*compare)(*p++, e)</a:t>
            </a:r>
            <a:r>
              <a:rPr lang="en-US" dirty="0"/>
              <a:t>) </a:t>
            </a:r>
            <a:r>
              <a:rPr lang="en-US" dirty="0" smtClean="0"/>
              <a:t>	++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L.length</a:t>
            </a:r>
            <a:r>
              <a:rPr lang="en-US" dirty="0"/>
              <a:t>) return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return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 smtClean="0"/>
              <a:t>LocateElem_Sq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4493" y="4976589"/>
            <a:ext cx="48095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基本操作：进行两个元素的</a:t>
            </a:r>
            <a:r>
              <a:rPr lang="zh-CN" altLang="en-US" sz="2600" dirty="0" smtClean="0"/>
              <a:t>比较</a:t>
            </a:r>
            <a:endParaRPr lang="en-US" altLang="zh-CN" sz="2600" dirty="0"/>
          </a:p>
          <a:p>
            <a:r>
              <a:rPr lang="zh-CN" altLang="en-US" sz="2600" dirty="0" smtClean="0"/>
              <a:t>若</a:t>
            </a:r>
            <a:r>
              <a:rPr lang="en-US" altLang="zh-CN" sz="2600" dirty="0"/>
              <a:t>L</a:t>
            </a:r>
            <a:r>
              <a:rPr lang="zh-CN" altLang="en-US" sz="2600" dirty="0"/>
              <a:t>中存在和</a:t>
            </a:r>
            <a:r>
              <a:rPr lang="en-US" altLang="zh-CN" sz="2600" dirty="0"/>
              <a:t>e</a:t>
            </a:r>
            <a:r>
              <a:rPr lang="zh-CN" altLang="en-US" sz="2600" dirty="0"/>
              <a:t>相同的元素</a:t>
            </a:r>
            <a:r>
              <a:rPr lang="en-US" altLang="zh-CN" sz="2600" dirty="0"/>
              <a:t>a</a:t>
            </a:r>
            <a:r>
              <a:rPr lang="zh-CN" altLang="en-US" sz="2600" dirty="0" smtClean="0"/>
              <a:t>，</a:t>
            </a:r>
            <a:endParaRPr lang="en-US" altLang="zh-CN" sz="2600" dirty="0" smtClean="0"/>
          </a:p>
          <a:p>
            <a:r>
              <a:rPr lang="zh-CN" altLang="en-US" sz="2600" dirty="0" smtClean="0"/>
              <a:t>则</a:t>
            </a:r>
            <a:r>
              <a:rPr lang="zh-CN" altLang="en-US" sz="2600" dirty="0"/>
              <a:t>比较次数为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(1&lt;=</a:t>
            </a:r>
            <a:r>
              <a:rPr lang="en-US" altLang="zh-CN" sz="2600" dirty="0" err="1"/>
              <a:t>i</a:t>
            </a:r>
            <a:r>
              <a:rPr lang="en-US" altLang="zh-CN" sz="2600" dirty="0"/>
              <a:t>&lt;=</a:t>
            </a:r>
            <a:r>
              <a:rPr lang="en-US" altLang="zh-CN" sz="2600" dirty="0" err="1"/>
              <a:t>L.length</a:t>
            </a:r>
            <a:r>
              <a:rPr lang="en-US" altLang="zh-CN" sz="2600" dirty="0" smtClean="0"/>
              <a:t>)</a:t>
            </a:r>
          </a:p>
          <a:p>
            <a:r>
              <a:rPr lang="zh-CN" altLang="en-US" sz="2600" dirty="0" smtClean="0"/>
              <a:t>否则</a:t>
            </a:r>
            <a:r>
              <a:rPr lang="zh-CN" altLang="en-US" sz="2600" dirty="0"/>
              <a:t>比较次数为</a:t>
            </a:r>
            <a:r>
              <a:rPr lang="en-US" altLang="zh-CN" sz="2600" dirty="0" err="1" smtClean="0"/>
              <a:t>L.length</a:t>
            </a:r>
            <a:endParaRPr lang="en-US" sz="26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6732240" y="2996952"/>
            <a:ext cx="2325232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L.length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38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#define LESS -1</a:t>
            </a:r>
          </a:p>
          <a:p>
            <a:pPr marL="0" indent="0">
              <a:buNone/>
            </a:pPr>
            <a:r>
              <a:rPr lang="en-US" altLang="zh-CN" dirty="0" smtClean="0"/>
              <a:t>#define GREATER 1</a:t>
            </a:r>
          </a:p>
          <a:p>
            <a:pPr marL="0" indent="0">
              <a:buNone/>
            </a:pPr>
            <a:r>
              <a:rPr lang="en-US" altLang="zh-CN" dirty="0" smtClean="0"/>
              <a:t>Status </a:t>
            </a:r>
            <a:r>
              <a:rPr lang="en-US" altLang="zh-CN" dirty="0"/>
              <a:t>(*compare)(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if </a:t>
            </a:r>
            <a:r>
              <a:rPr lang="en-US" altLang="zh-CN" dirty="0"/>
              <a:t>(a&lt;b) return </a:t>
            </a:r>
            <a:r>
              <a:rPr lang="en-US" altLang="zh-CN" dirty="0" smtClean="0"/>
              <a:t>LESS;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 (a&gt;b) return </a:t>
            </a:r>
            <a:r>
              <a:rPr lang="en-US" altLang="zh-CN" dirty="0" smtClean="0"/>
              <a:t> GREATER;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return 0;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7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合并两有序列表成一新有序</a:t>
            </a:r>
            <a:r>
              <a:rPr lang="zh-CN" altLang="en-US" dirty="0" smtClean="0"/>
              <a:t>列表</a:t>
            </a:r>
            <a:r>
              <a:rPr lang="en-US" altLang="zh-CN" dirty="0" err="1" smtClean="0"/>
              <a:t>Lc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MergeList_Sq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La, </a:t>
            </a:r>
            <a:r>
              <a:rPr lang="en-US" dirty="0" err="1"/>
              <a:t>SqList</a:t>
            </a:r>
            <a:r>
              <a:rPr lang="en-US" dirty="0"/>
              <a:t> 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SqList</a:t>
            </a:r>
            <a:r>
              <a:rPr lang="en-US" dirty="0"/>
              <a:t> &amp;</a:t>
            </a:r>
            <a:r>
              <a:rPr lang="en-US" dirty="0" err="1"/>
              <a:t>Lc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ElemType</a:t>
            </a:r>
            <a:r>
              <a:rPr lang="en-US" dirty="0" smtClean="0"/>
              <a:t> </a:t>
            </a:r>
            <a:r>
              <a:rPr lang="en-US" dirty="0"/>
              <a:t>*pa,*</a:t>
            </a:r>
            <a:r>
              <a:rPr lang="en-US" dirty="0" err="1"/>
              <a:t>pb</a:t>
            </a:r>
            <a:r>
              <a:rPr lang="en-US" dirty="0"/>
              <a:t>,*pc,*</a:t>
            </a:r>
            <a:r>
              <a:rPr lang="en-US" dirty="0" err="1"/>
              <a:t>pa_last</a:t>
            </a:r>
            <a:r>
              <a:rPr lang="en-US" dirty="0"/>
              <a:t>,*</a:t>
            </a:r>
            <a:r>
              <a:rPr lang="en-US" dirty="0" err="1"/>
              <a:t>pb_last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 </a:t>
            </a:r>
            <a:r>
              <a:rPr lang="en-US" dirty="0"/>
              <a:t>= </a:t>
            </a:r>
            <a:r>
              <a:rPr lang="en-US" dirty="0" err="1"/>
              <a:t>La.elem</a:t>
            </a:r>
            <a:r>
              <a:rPr lang="en-US" dirty="0"/>
              <a:t>; </a:t>
            </a:r>
            <a:r>
              <a:rPr lang="en-US" dirty="0" err="1"/>
              <a:t>pb</a:t>
            </a:r>
            <a:r>
              <a:rPr lang="en-US" dirty="0"/>
              <a:t> = </a:t>
            </a:r>
            <a:r>
              <a:rPr lang="en-US" dirty="0" err="1"/>
              <a:t>Lb.elem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Lc.listsize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Lc.length</a:t>
            </a:r>
            <a:r>
              <a:rPr lang="en-US" dirty="0"/>
              <a:t> = </a:t>
            </a:r>
            <a:r>
              <a:rPr lang="en-US" dirty="0" err="1"/>
              <a:t>La.length+Lb.length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pc </a:t>
            </a:r>
            <a:r>
              <a:rPr lang="en-US" dirty="0"/>
              <a:t>= </a:t>
            </a:r>
            <a:r>
              <a:rPr lang="en-US" dirty="0" err="1"/>
              <a:t>Lc.elem</a:t>
            </a:r>
            <a:r>
              <a:rPr lang="en-US" dirty="0"/>
              <a:t> = (</a:t>
            </a:r>
            <a:r>
              <a:rPr lang="en-US" dirty="0" err="1" smtClean="0"/>
              <a:t>ElemType</a:t>
            </a:r>
            <a:r>
              <a:rPr lang="en-US" dirty="0" smtClean="0"/>
              <a:t>*)</a:t>
            </a:r>
            <a:r>
              <a:rPr lang="en-US" dirty="0" err="1"/>
              <a:t>malloc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Lc.listsize</a:t>
            </a:r>
            <a:r>
              <a:rPr lang="en-US" dirty="0" smtClean="0"/>
              <a:t>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ElemType</a:t>
            </a:r>
            <a:r>
              <a:rPr lang="en-US" dirty="0"/>
              <a:t>));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</a:t>
            </a:r>
            <a:r>
              <a:rPr lang="en-US" dirty="0" err="1"/>
              <a:t>Lc.elem</a:t>
            </a:r>
            <a:r>
              <a:rPr lang="en-US" dirty="0"/>
              <a:t>) exit(OVERFLOW); // </a:t>
            </a:r>
            <a:r>
              <a:rPr lang="zh-CN" altLang="en-US" dirty="0"/>
              <a:t>存储分配失败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 smtClean="0"/>
              <a:t>pa_last</a:t>
            </a:r>
            <a:r>
              <a:rPr lang="en-US" dirty="0" smtClean="0"/>
              <a:t> </a:t>
            </a:r>
            <a:r>
              <a:rPr lang="en-US" dirty="0"/>
              <a:t>= La.elem+La.length-1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pb_last</a:t>
            </a:r>
            <a:r>
              <a:rPr lang="en-US" dirty="0" smtClean="0"/>
              <a:t> </a:t>
            </a:r>
            <a:r>
              <a:rPr lang="en-US" dirty="0"/>
              <a:t>= Lb.elem+Lb.length-1;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(pa &lt;= </a:t>
            </a:r>
            <a:r>
              <a:rPr lang="en-US" dirty="0" err="1"/>
              <a:t>pa_last</a:t>
            </a:r>
            <a:r>
              <a:rPr lang="en-US" dirty="0"/>
              <a:t> &amp;&amp; </a:t>
            </a:r>
            <a:r>
              <a:rPr lang="en-US" dirty="0" err="1"/>
              <a:t>pb</a:t>
            </a:r>
            <a:r>
              <a:rPr lang="en-US" dirty="0"/>
              <a:t> &lt;= </a:t>
            </a:r>
            <a:r>
              <a:rPr lang="en-US" dirty="0" err="1"/>
              <a:t>pb_last</a:t>
            </a:r>
            <a:r>
              <a:rPr lang="en-US" dirty="0"/>
              <a:t>) { // </a:t>
            </a:r>
            <a:r>
              <a:rPr lang="zh-CN" altLang="en-US" dirty="0"/>
              <a:t>归并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(*pa &lt;= *</a:t>
            </a:r>
            <a:r>
              <a:rPr lang="en-US" dirty="0" err="1"/>
              <a:t>pb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*pc++ = *pa++; </a:t>
            </a:r>
            <a:r>
              <a:rPr lang="en-US" dirty="0" smtClean="0"/>
              <a:t>//</a:t>
            </a:r>
            <a:r>
              <a:rPr lang="zh-CN" altLang="en-US" dirty="0"/>
              <a:t> 按值非</a:t>
            </a:r>
            <a:r>
              <a:rPr lang="zh-CN" altLang="en-US" dirty="0" smtClean="0"/>
              <a:t>递减</a:t>
            </a:r>
            <a:r>
              <a:rPr lang="zh-CN" altLang="en-US" dirty="0"/>
              <a:t>插入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>
                <a:solidFill>
                  <a:srgbClr val="FF0000"/>
                </a:solidFill>
              </a:rPr>
              <a:t>*pc++ = *</a:t>
            </a:r>
            <a:r>
              <a:rPr lang="en-US" dirty="0" err="1">
                <a:solidFill>
                  <a:srgbClr val="FF0000"/>
                </a:solidFill>
              </a:rPr>
              <a:t>pb</a:t>
            </a:r>
            <a:r>
              <a:rPr lang="en-US" dirty="0">
                <a:solidFill>
                  <a:srgbClr val="FF0000"/>
                </a:solidFill>
              </a:rPr>
              <a:t>++;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(pa &lt;= </a:t>
            </a:r>
            <a:r>
              <a:rPr lang="en-US" dirty="0" err="1"/>
              <a:t>pa_last</a:t>
            </a:r>
            <a:r>
              <a:rPr lang="en-US" dirty="0"/>
              <a:t>) *pc++ = *pa++; // </a:t>
            </a:r>
            <a:r>
              <a:rPr lang="zh-CN" altLang="en-US" dirty="0"/>
              <a:t>插入</a:t>
            </a:r>
            <a:r>
              <a:rPr lang="en-US" dirty="0"/>
              <a:t>La</a:t>
            </a:r>
            <a:r>
              <a:rPr lang="zh-CN" altLang="en-US" dirty="0"/>
              <a:t>的剩余元素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pb</a:t>
            </a:r>
            <a:r>
              <a:rPr lang="en-US" dirty="0"/>
              <a:t> &lt;= </a:t>
            </a:r>
            <a:r>
              <a:rPr lang="en-US" dirty="0" err="1"/>
              <a:t>pb_last</a:t>
            </a:r>
            <a:r>
              <a:rPr lang="en-US" dirty="0"/>
              <a:t>) *pc++ = *</a:t>
            </a:r>
            <a:r>
              <a:rPr lang="en-US" dirty="0" err="1"/>
              <a:t>pb</a:t>
            </a:r>
            <a:r>
              <a:rPr lang="en-US" dirty="0"/>
              <a:t>++; // </a:t>
            </a:r>
            <a:r>
              <a:rPr lang="zh-CN" altLang="en-US" dirty="0"/>
              <a:t>插入</a:t>
            </a:r>
            <a:r>
              <a:rPr lang="en-US" dirty="0" err="1"/>
              <a:t>Lb</a:t>
            </a:r>
            <a:r>
              <a:rPr lang="zh-CN" altLang="en-US" dirty="0"/>
              <a:t>的剩余元素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// </a:t>
            </a:r>
            <a:r>
              <a:rPr lang="en-US" dirty="0" err="1" smtClean="0"/>
              <a:t>MergeList</a:t>
            </a:r>
            <a:r>
              <a:rPr lang="en-US" dirty="0" smtClean="0"/>
              <a:t>, </a:t>
            </a:r>
            <a:r>
              <a:rPr lang="zh-CN" altLang="en-US" dirty="0" smtClean="0"/>
              <a:t>算法</a:t>
            </a:r>
            <a:r>
              <a:rPr lang="en-US" dirty="0" smtClean="0"/>
              <a:t>2.2</a:t>
            </a:r>
            <a:r>
              <a:rPr lang="zh-CN" altLang="en-US" dirty="0" smtClean="0"/>
              <a:t>的实现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5724128" y="3429000"/>
            <a:ext cx="3312368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时间复杂度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La.length+Lb.length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02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线性表的链式表示和实现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18488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线性表的链式存储是指用一组任意的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连续的或不连续的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存储单元存储线性表中的数据元素</a:t>
            </a:r>
            <a:endParaRPr lang="en-US" altLang="zh-CN" dirty="0" smtClean="0"/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为了正确表示</a:t>
            </a:r>
            <a:r>
              <a:rPr lang="zh-CN" altLang="en-US" dirty="0" smtClean="0">
                <a:ea typeface="宋体" panose="02010600030101010101" pitchFamily="2" charset="-122"/>
              </a:rPr>
              <a:t>数据元素与其直接后续数据元素之间</a:t>
            </a:r>
            <a:r>
              <a:rPr lang="en-US" altLang="en-US" dirty="0" err="1" smtClean="0">
                <a:ea typeface="宋体" panose="02010600030101010101" pitchFamily="2" charset="-122"/>
              </a:rPr>
              <a:t>的逻辑关系，在存储每个</a:t>
            </a:r>
            <a:r>
              <a:rPr lang="zh-CN" altLang="en-US" dirty="0" smtClean="0">
                <a:ea typeface="宋体" panose="02010600030101010101" pitchFamily="2" charset="-122"/>
              </a:rPr>
              <a:t>元素</a:t>
            </a:r>
            <a:r>
              <a:rPr lang="en-US" altLang="en-US" dirty="0" err="1" smtClean="0">
                <a:ea typeface="宋体" panose="02010600030101010101" pitchFamily="2" charset="-122"/>
              </a:rPr>
              <a:t>值的同时，还必须存储指示其直接后继的地址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或位置</a:t>
            </a:r>
            <a:r>
              <a:rPr lang="en-US" altLang="en-US" dirty="0" smtClean="0">
                <a:ea typeface="宋体" panose="02010600030101010101" pitchFamily="2" charset="-122"/>
              </a:rPr>
              <a:t>)，</a:t>
            </a:r>
            <a:r>
              <a:rPr lang="en-US" altLang="en-US" dirty="0" err="1" smtClean="0">
                <a:ea typeface="宋体" panose="02010600030101010101" pitchFamily="2" charset="-122"/>
              </a:rPr>
              <a:t>称为指针</a:t>
            </a:r>
            <a:r>
              <a:rPr lang="en-US" altLang="en-US" dirty="0" smtClean="0">
                <a:ea typeface="宋体" panose="02010600030101010101" pitchFamily="2" charset="-122"/>
              </a:rPr>
              <a:t>(pointer)</a:t>
            </a:r>
            <a:r>
              <a:rPr lang="en-US" altLang="en-US" dirty="0" err="1" smtClean="0">
                <a:ea typeface="宋体" panose="02010600030101010101" pitchFamily="2" charset="-122"/>
              </a:rPr>
              <a:t>或链</a:t>
            </a:r>
            <a:r>
              <a:rPr lang="en-US" altLang="en-US" dirty="0" smtClean="0">
                <a:ea typeface="宋体" panose="02010600030101010101" pitchFamily="2" charset="-122"/>
              </a:rPr>
              <a:t>(link)，</a:t>
            </a:r>
            <a:r>
              <a:rPr lang="en-US" altLang="en-US" dirty="0" err="1" smtClean="0">
                <a:ea typeface="宋体" panose="02010600030101010101" pitchFamily="2" charset="-122"/>
              </a:rPr>
              <a:t>这两部分组成了</a:t>
            </a:r>
            <a:r>
              <a:rPr lang="en-US" altLang="en-US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链表中的结点</a:t>
            </a:r>
            <a:endParaRPr lang="en-US" altLang="en-US" b="1" dirty="0" smtClean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/>
              <a:t>指针建立了数据元素之间的逻辑关系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1812" y="5347494"/>
            <a:ext cx="8143876" cy="1296988"/>
            <a:chOff x="-50" y="0"/>
            <a:chExt cx="5130" cy="81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36"/>
              <a:ext cx="1043" cy="319"/>
              <a:chOff x="0" y="0"/>
              <a:chExt cx="1043" cy="319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3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data     next</a:t>
                </a: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520" y="2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-50" y="590"/>
              <a:ext cx="191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ea typeface="楷体_GB2312" pitchFamily="49" charset="-122"/>
                </a:rPr>
                <a:t>链表结点的结构</a:t>
              </a:r>
              <a:endParaRPr lang="zh-CN" altLang="en-US" sz="2000" b="1" dirty="0"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80" y="0"/>
              <a:ext cx="3900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2400" b="1" dirty="0"/>
                <a:t>data </a:t>
              </a:r>
              <a:r>
                <a:rPr lang="zh-CN" altLang="en-US" sz="2400" b="1" dirty="0">
                  <a:latin typeface="宋体" pitchFamily="2" charset="-122"/>
                </a:rPr>
                <a:t>：数据域，存放结点的</a:t>
              </a:r>
              <a:r>
                <a:rPr lang="zh-CN" altLang="en-US" sz="2400" b="1" dirty="0" smtClean="0">
                  <a:latin typeface="宋体" pitchFamily="2" charset="-122"/>
                </a:rPr>
                <a:t>值</a:t>
              </a:r>
              <a:endParaRPr lang="en-US" altLang="zh-CN" sz="2400" b="1" dirty="0" smtClean="0">
                <a:latin typeface="宋体" pitchFamily="2" charset="-122"/>
              </a:endParaRPr>
            </a:p>
            <a:p>
              <a:pPr eaLnBrk="1" hangingPunct="1"/>
              <a:r>
                <a:rPr lang="en-US" altLang="en-US" sz="2400" b="1" dirty="0" smtClean="0"/>
                <a:t>next </a:t>
              </a:r>
              <a:r>
                <a:rPr lang="zh-CN" altLang="en-US" sz="2400" b="1" dirty="0">
                  <a:latin typeface="宋体" pitchFamily="2" charset="-122"/>
                </a:rPr>
                <a:t>：指针域，存放结点的直接后继的</a:t>
              </a:r>
              <a:r>
                <a:rPr lang="zh-CN" altLang="en-US" sz="2400" b="1" dirty="0" smtClean="0">
                  <a:latin typeface="宋体" pitchFamily="2" charset="-122"/>
                </a:rPr>
                <a:t>地址</a:t>
              </a:r>
              <a:endParaRPr lang="zh-CN" altLang="en-US" sz="24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56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线性表的链式存储实例</a:t>
            </a:r>
            <a:endParaRPr 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203108"/>
              </p:ext>
            </p:extLst>
          </p:nvPr>
        </p:nvGraphicFramePr>
        <p:xfrm>
          <a:off x="1475655" y="1412776"/>
          <a:ext cx="5904657" cy="39090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53643"/>
                <a:gridCol w="111973"/>
                <a:gridCol w="1767533"/>
                <a:gridCol w="1353643"/>
                <a:gridCol w="1317865"/>
              </a:tblGrid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存储地址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数据域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指针域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李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钱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头结点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孙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王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    NULL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吴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赵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郑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周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7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线性表的链式存储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b="1" dirty="0" err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</a:t>
            </a:r>
            <a:r>
              <a:rPr lang="en-US" altLang="en-US" dirty="0" err="1">
                <a:latin typeface="宋体" pitchFamily="2" charset="-122"/>
              </a:rPr>
              <a:t>是通过每个结点的指针域将线性表的</a:t>
            </a:r>
            <a:r>
              <a:rPr lang="en-US" altLang="en-US" dirty="0" err="1"/>
              <a:t>n</a:t>
            </a:r>
            <a:r>
              <a:rPr lang="en-US" altLang="en-US" dirty="0" err="1">
                <a:latin typeface="宋体" pitchFamily="2" charset="-122"/>
              </a:rPr>
              <a:t>个结点按其逻辑次序链接在一起的</a:t>
            </a:r>
            <a:endParaRPr lang="en-US" altLang="en-US" dirty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线性链表</a:t>
            </a:r>
            <a:r>
              <a:rPr lang="en-US" altLang="zh-CN" sz="32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en-US" sz="3200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单链表</a:t>
            </a:r>
            <a:r>
              <a:rPr lang="zh-CN" altLang="en-US" sz="3200" dirty="0" smtClean="0">
                <a:latin typeface="宋体" pitchFamily="2" charset="-122"/>
              </a:rPr>
              <a:t>：</a:t>
            </a:r>
            <a:r>
              <a:rPr lang="en-US" altLang="en-US" sz="3200" dirty="0" err="1" smtClean="0">
                <a:latin typeface="宋体" pitchFamily="2" charset="-122"/>
              </a:rPr>
              <a:t>每一个结</a:t>
            </a:r>
            <a:r>
              <a:rPr lang="zh-CN" altLang="en-US" sz="3200" dirty="0">
                <a:latin typeface="宋体" pitchFamily="2" charset="-122"/>
              </a:rPr>
              <a:t>点</a:t>
            </a:r>
            <a:r>
              <a:rPr lang="en-US" altLang="en-US" sz="3200" dirty="0" err="1" smtClean="0">
                <a:latin typeface="宋体" pitchFamily="2" charset="-122"/>
              </a:rPr>
              <a:t>只包含一个</a:t>
            </a:r>
            <a:r>
              <a:rPr lang="zh-CN" altLang="en-US" sz="3200" dirty="0">
                <a:latin typeface="宋体" pitchFamily="2" charset="-122"/>
              </a:rPr>
              <a:t>指向直接</a:t>
            </a:r>
            <a:r>
              <a:rPr lang="zh-CN" altLang="en-US" sz="3200" dirty="0" smtClean="0">
                <a:latin typeface="宋体" pitchFamily="2" charset="-122"/>
              </a:rPr>
              <a:t>后继的</a:t>
            </a:r>
            <a:r>
              <a:rPr lang="en-US" altLang="en-US" sz="3200" dirty="0" err="1" smtClean="0">
                <a:latin typeface="宋体" pitchFamily="2" charset="-122"/>
              </a:rPr>
              <a:t>指针域</a:t>
            </a:r>
            <a:endParaRPr lang="en-US" altLang="en-US" sz="3200" dirty="0" smtClean="0">
              <a:latin typeface="宋体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3000" b="1" dirty="0" smtClean="0">
                <a:latin typeface="宋体" pitchFamily="2" charset="-122"/>
              </a:rPr>
              <a:t>基于</a:t>
            </a:r>
            <a:r>
              <a:rPr lang="en-US" altLang="zh-CN" sz="3000" b="1" dirty="0" smtClean="0">
                <a:latin typeface="宋体" pitchFamily="2" charset="-122"/>
              </a:rPr>
              <a:t>C</a:t>
            </a:r>
            <a:r>
              <a:rPr lang="zh-CN" altLang="en-US" sz="3000" b="1" dirty="0" smtClean="0">
                <a:latin typeface="宋体" pitchFamily="2" charset="-122"/>
              </a:rPr>
              <a:t>指针实现的单链表</a:t>
            </a:r>
            <a:endParaRPr lang="en-US" altLang="zh-CN" sz="3000" b="1" dirty="0" smtClean="0">
              <a:latin typeface="宋体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3000" b="1" dirty="0" smtClean="0">
                <a:latin typeface="宋体" pitchFamily="2" charset="-122"/>
              </a:rPr>
              <a:t>基于</a:t>
            </a:r>
            <a:r>
              <a:rPr lang="en-US" altLang="zh-CN" sz="3000" b="1" dirty="0" smtClean="0">
                <a:latin typeface="宋体" pitchFamily="2" charset="-122"/>
              </a:rPr>
              <a:t>C</a:t>
            </a:r>
            <a:r>
              <a:rPr lang="zh-CN" altLang="en-US" sz="3000" b="1" dirty="0" smtClean="0">
                <a:latin typeface="宋体" pitchFamily="2" charset="-122"/>
              </a:rPr>
              <a:t>数组实现的单链表</a:t>
            </a:r>
            <a:r>
              <a:rPr lang="en-US" altLang="zh-CN" sz="3000" b="1" dirty="0" smtClean="0">
                <a:latin typeface="宋体" pitchFamily="2" charset="-122"/>
              </a:rPr>
              <a:t>/</a:t>
            </a:r>
            <a:r>
              <a:rPr lang="zh-CN" altLang="en-US" sz="3000" b="1" dirty="0" smtClean="0">
                <a:latin typeface="宋体" pitchFamily="2" charset="-122"/>
              </a:rPr>
              <a:t>静态链表</a:t>
            </a:r>
            <a:endParaRPr lang="en-US" altLang="en-US" sz="3000" b="1" dirty="0" smtClean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</a:t>
            </a:r>
            <a:r>
              <a:rPr lang="zh-CN" altLang="en-US" sz="3200" dirty="0" smtClean="0">
                <a:latin typeface="宋体" pitchFamily="2" charset="-122"/>
              </a:rPr>
              <a:t>：</a:t>
            </a:r>
            <a:r>
              <a:rPr lang="en-US" altLang="en-US" sz="3200" dirty="0" err="1" smtClean="0">
                <a:latin typeface="宋体" pitchFamily="2" charset="-122"/>
              </a:rPr>
              <a:t>每一个结</a:t>
            </a:r>
            <a:r>
              <a:rPr lang="zh-CN" altLang="en-US" sz="3200" dirty="0" smtClean="0">
                <a:latin typeface="宋体" pitchFamily="2" charset="-122"/>
              </a:rPr>
              <a:t>点</a:t>
            </a:r>
            <a:r>
              <a:rPr lang="en-US" altLang="en-US" sz="3200" dirty="0" err="1" smtClean="0">
                <a:latin typeface="宋体" pitchFamily="2" charset="-122"/>
              </a:rPr>
              <a:t>包含</a:t>
            </a:r>
            <a:r>
              <a:rPr lang="zh-CN" altLang="en-US" sz="3200" dirty="0" smtClean="0">
                <a:latin typeface="宋体" pitchFamily="2" charset="-122"/>
              </a:rPr>
              <a:t>两</a:t>
            </a:r>
            <a:r>
              <a:rPr lang="en-US" altLang="en-US" sz="3200" dirty="0" err="1" smtClean="0">
                <a:latin typeface="宋体" pitchFamily="2" charset="-122"/>
              </a:rPr>
              <a:t>个指针域</a:t>
            </a:r>
            <a:r>
              <a:rPr lang="zh-CN" altLang="en-US" sz="3200" dirty="0" smtClean="0">
                <a:latin typeface="宋体" pitchFamily="2" charset="-122"/>
              </a:rPr>
              <a:t>，其一指向直接后继，另一指向直接前驱</a:t>
            </a:r>
            <a:endParaRPr lang="en-US" altLang="zh-CN" sz="3200" dirty="0" smtClean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循环链表</a:t>
            </a:r>
            <a:r>
              <a:rPr lang="zh-CN" altLang="en-US" sz="3200" dirty="0">
                <a:latin typeface="宋体" pitchFamily="2" charset="-122"/>
              </a:rPr>
              <a:t>：</a:t>
            </a:r>
            <a:r>
              <a:rPr lang="en-US" altLang="en-US" sz="3200" dirty="0">
                <a:latin typeface="宋体" pitchFamily="2" charset="-122"/>
              </a:rPr>
              <a:t>整个链</a:t>
            </a:r>
            <a:r>
              <a:rPr lang="en-US" altLang="en-US" sz="3200" dirty="0" smtClean="0">
                <a:latin typeface="宋体" pitchFamily="2" charset="-122"/>
              </a:rPr>
              <a:t>表的指针域链接</a:t>
            </a:r>
            <a:r>
              <a:rPr lang="en-US" altLang="en-US" sz="3200" smtClean="0">
                <a:latin typeface="宋体" pitchFamily="2" charset="-122"/>
              </a:rPr>
              <a:t>成一个环</a:t>
            </a:r>
            <a:endParaRPr lang="en-US" altLang="en-US" sz="3200" dirty="0" smtClean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sz="3200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双向循环链表</a:t>
            </a:r>
            <a:r>
              <a:rPr lang="zh-CN" altLang="en-US" sz="3200" dirty="0" smtClean="0">
                <a:latin typeface="宋体" pitchFamily="2" charset="-122"/>
              </a:rPr>
              <a:t>：</a:t>
            </a:r>
            <a:r>
              <a:rPr lang="en-US" altLang="en-US" sz="3200" dirty="0" err="1" smtClean="0">
                <a:latin typeface="宋体" pitchFamily="2" charset="-122"/>
              </a:rPr>
              <a:t>将头结点和尾结点链接起来</a:t>
            </a:r>
            <a:r>
              <a:rPr lang="zh-CN" altLang="en-US" sz="3200" dirty="0" smtClean="0">
                <a:latin typeface="宋体" pitchFamily="2" charset="-122"/>
              </a:rPr>
              <a:t>的双向</a:t>
            </a:r>
            <a:r>
              <a:rPr lang="en-US" altLang="en-US" sz="3200" dirty="0" err="1" smtClean="0">
                <a:latin typeface="宋体" pitchFamily="2" charset="-122"/>
              </a:rPr>
              <a:t>链表</a:t>
            </a:r>
            <a:endParaRPr lang="en-US" altLang="en-US" sz="3200" dirty="0">
              <a:latin typeface="宋体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3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zh-CN" altLang="en-US" dirty="0" smtClean="0"/>
              <a:t>单链表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7364"/>
            <a:ext cx="8229600" cy="38205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为操作方便</a:t>
            </a:r>
            <a:r>
              <a:rPr lang="en-US" altLang="en-US" dirty="0" err="1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总是在链表的第一个结点之前附设一个头结点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头结点的数据域可以不存储任何信息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smtClean="0">
                <a:ea typeface="宋体" panose="02010600030101010101" pitchFamily="2" charset="-122"/>
              </a:rPr>
              <a:t>或</a:t>
            </a:r>
            <a:r>
              <a:rPr lang="zh-CN" altLang="en-US" dirty="0" smtClean="0">
                <a:ea typeface="宋体" panose="02010600030101010101" pitchFamily="2" charset="-122"/>
              </a:rPr>
              <a:t>存储</a:t>
            </a:r>
            <a:r>
              <a:rPr lang="en-US" altLang="en-US" dirty="0" err="1" smtClean="0">
                <a:ea typeface="宋体" panose="02010600030101010101" pitchFamily="2" charset="-122"/>
              </a:rPr>
              <a:t>链表长度等信息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smtClean="0">
                <a:ea typeface="宋体" panose="02010600030101010101" pitchFamily="2" charset="-122"/>
              </a:rPr>
              <a:t>头</a:t>
            </a:r>
            <a:r>
              <a:rPr lang="zh-CN" altLang="en-US" dirty="0" smtClean="0">
                <a:ea typeface="宋体" panose="02010600030101010101" pitchFamily="2" charset="-122"/>
              </a:rPr>
              <a:t>结点的</a:t>
            </a:r>
            <a:r>
              <a:rPr lang="en-US" altLang="en-US" dirty="0" err="1" smtClean="0">
                <a:ea typeface="宋体" panose="02010600030101010101" pitchFamily="2" charset="-122"/>
              </a:rPr>
              <a:t>指针</a:t>
            </a:r>
            <a:r>
              <a:rPr lang="zh-CN" altLang="en-US" dirty="0" smtClean="0">
                <a:ea typeface="宋体" panose="02010600030101010101" pitchFamily="2" charset="-122"/>
              </a:rPr>
              <a:t>域存储指向</a:t>
            </a:r>
            <a:r>
              <a:rPr lang="en-US" altLang="en-US" dirty="0" err="1" smtClean="0">
                <a:ea typeface="宋体" panose="02010600030101010101" pitchFamily="2" charset="-122"/>
              </a:rPr>
              <a:t>第一个结点</a:t>
            </a:r>
            <a:r>
              <a:rPr lang="zh-CN" altLang="en-US" dirty="0" smtClean="0">
                <a:ea typeface="宋体" panose="02010600030101010101" pitchFamily="2" charset="-122"/>
              </a:rPr>
              <a:t>的指针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即第一个结点的存储位置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en-US" dirty="0">
              <a:latin typeface="宋体" pitchFamily="2" charset="-122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95300" y="5553618"/>
            <a:ext cx="762000" cy="594519"/>
            <a:chOff x="288" y="720"/>
            <a:chExt cx="480" cy="498"/>
          </a:xfrm>
        </p:grpSpPr>
        <p:sp>
          <p:nvSpPr>
            <p:cNvPr id="5" name="Line 27"/>
            <p:cNvSpPr>
              <a:spLocks noChangeShapeType="1"/>
            </p:cNvSpPr>
            <p:nvPr/>
          </p:nvSpPr>
          <p:spPr bwMode="auto">
            <a:xfrm>
              <a:off x="288" y="121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288" y="720"/>
              <a:ext cx="0" cy="4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761313" y="5263900"/>
            <a:ext cx="2010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隶书" pitchFamily="49" charset="-122"/>
              </a:rPr>
              <a:t>头</a:t>
            </a:r>
            <a:r>
              <a:rPr lang="zh-CN" altLang="en-US" sz="2800" b="1" dirty="0" smtClean="0">
                <a:solidFill>
                  <a:srgbClr val="FF0000"/>
                </a:solidFill>
                <a:ea typeface="隶书" pitchFamily="49" charset="-122"/>
              </a:rPr>
              <a:t>结点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itchFamily="49" charset="-122"/>
              </a:rPr>
              <a:t>head</a:t>
            </a:r>
            <a:endParaRPr lang="zh-CN" altLang="en-US" sz="2000" dirty="0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628900" y="5644900"/>
            <a:ext cx="6553200" cy="1189037"/>
            <a:chOff x="1632" y="835"/>
            <a:chExt cx="4128" cy="749"/>
          </a:xfrm>
        </p:grpSpPr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1632" y="835"/>
              <a:ext cx="4128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800" dirty="0">
                  <a:ea typeface="楷体_GB2312" pitchFamily="49" charset="-122"/>
                </a:rPr>
                <a:t>   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1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       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2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      … ...  </a:t>
              </a:r>
              <a:r>
                <a:rPr lang="en-US" altLang="zh-CN" sz="4800" dirty="0" smtClean="0">
                  <a:solidFill>
                    <a:srgbClr val="000099"/>
                  </a:solidFill>
                  <a:ea typeface="楷体_GB2312" pitchFamily="49" charset="-122"/>
                </a:rPr>
                <a:t> 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n  </a:t>
              </a:r>
              <a:r>
                <a:rPr lang="en-US" altLang="zh-CN" sz="6000" b="1" baseline="-25000" dirty="0">
                  <a:solidFill>
                    <a:srgbClr val="000099"/>
                  </a:solidFill>
                  <a:ea typeface="楷体_GB2312" pitchFamily="49" charset="-122"/>
                </a:rPr>
                <a:t>^</a:t>
              </a:r>
              <a:endParaRPr lang="en-US" altLang="zh-CN" sz="4800" baseline="-25000" dirty="0">
                <a:solidFill>
                  <a:srgbClr val="000099"/>
                </a:solidFill>
                <a:ea typeface="楷体_GB2312" pitchFamily="49" charset="-122"/>
              </a:endParaRPr>
            </a:p>
            <a:p>
              <a:endParaRPr lang="en-US" altLang="zh-CN" sz="2400" dirty="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400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496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408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504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4988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4345" y="11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1872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880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4585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1257300" y="5843337"/>
            <a:ext cx="1143000" cy="609600"/>
            <a:chOff x="768" y="960"/>
            <a:chExt cx="720" cy="384"/>
          </a:xfrm>
        </p:grpSpPr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2247900" y="6148137"/>
            <a:ext cx="762000" cy="0"/>
          </a:xfrm>
          <a:prstGeom prst="line">
            <a:avLst/>
          </a:prstGeom>
          <a:noFill/>
          <a:ln w="25400">
            <a:solidFill>
              <a:srgbClr val="6600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2781300" y="4700337"/>
            <a:ext cx="1600200" cy="457200"/>
          </a:xfrm>
          <a:prstGeom prst="wedgeRoundRectCallout">
            <a:avLst>
              <a:gd name="adj1" fmla="val -53870"/>
              <a:gd name="adj2" fmla="val 212500"/>
              <a:gd name="adj3" fmla="val 16667"/>
            </a:avLst>
          </a:prstGeom>
          <a:solidFill>
            <a:srgbClr val="CCFFCC">
              <a:alpha val="50000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头指针</a:t>
            </a:r>
            <a:endParaRPr lang="zh-CN" altLang="en-US"/>
          </a:p>
        </p:txBody>
      </p:sp>
      <p:sp useBgFill="1">
        <p:nvSpPr>
          <p:cNvPr id="25" name="AutoShape 44"/>
          <p:cNvSpPr>
            <a:spLocks noChangeArrowheads="1"/>
          </p:cNvSpPr>
          <p:nvPr/>
        </p:nvSpPr>
        <p:spPr bwMode="auto">
          <a:xfrm>
            <a:off x="2400300" y="4624137"/>
            <a:ext cx="2057400" cy="762000"/>
          </a:xfrm>
          <a:prstGeom prst="wedgeRoundRectCallout">
            <a:avLst>
              <a:gd name="adj1" fmla="val -35417"/>
              <a:gd name="adj2" fmla="val 142500"/>
              <a:gd name="adj3" fmla="val 16667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6" name="AutoShape 48"/>
          <p:cNvSpPr>
            <a:spLocks noChangeArrowheads="1"/>
          </p:cNvSpPr>
          <p:nvPr/>
        </p:nvSpPr>
        <p:spPr bwMode="auto">
          <a:xfrm>
            <a:off x="7200900" y="4852737"/>
            <a:ext cx="1447800" cy="533400"/>
          </a:xfrm>
          <a:prstGeom prst="wedgeRoundRectCallout">
            <a:avLst>
              <a:gd name="adj1" fmla="val 10891"/>
              <a:gd name="adj2" fmla="val 137984"/>
              <a:gd name="adj3" fmla="val 16667"/>
            </a:avLst>
          </a:prstGeom>
          <a:solidFill>
            <a:srgbClr val="CCFFFF">
              <a:alpha val="50000"/>
            </a:srgbClr>
          </a:solidFill>
          <a:ln w="1905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99"/>
                </a:solidFill>
                <a:ea typeface="隶书" pitchFamily="49" charset="-122"/>
              </a:rPr>
              <a:t>空指针</a:t>
            </a:r>
            <a:endParaRPr lang="zh-CN" altLang="en-US"/>
          </a:p>
        </p:txBody>
      </p:sp>
      <p:sp>
        <p:nvSpPr>
          <p:cNvPr id="27" name="AutoShape 52"/>
          <p:cNvSpPr>
            <a:spLocks noChangeArrowheads="1"/>
          </p:cNvSpPr>
          <p:nvPr/>
        </p:nvSpPr>
        <p:spPr bwMode="auto">
          <a:xfrm>
            <a:off x="2171700" y="4563976"/>
            <a:ext cx="3236590" cy="762000"/>
          </a:xfrm>
          <a:prstGeom prst="wedgeRoundRectCallout">
            <a:avLst>
              <a:gd name="adj1" fmla="val -41961"/>
              <a:gd name="adj2" fmla="val 143651"/>
              <a:gd name="adj3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660033"/>
                </a:solidFill>
                <a:ea typeface="隶书" pitchFamily="49" charset="-122"/>
              </a:rPr>
              <a:t>线性表为空表时，</a:t>
            </a:r>
          </a:p>
          <a:p>
            <a:pPr algn="ctr"/>
            <a:r>
              <a:rPr lang="zh-CN" altLang="en-US" sz="2800" dirty="0">
                <a:solidFill>
                  <a:srgbClr val="660033"/>
                </a:solidFill>
                <a:ea typeface="隶书" pitchFamily="49" charset="-122"/>
              </a:rPr>
              <a:t>头结点的指针域为空</a:t>
            </a:r>
            <a:endParaRPr lang="zh-CN" altLang="en-US" dirty="0"/>
          </a:p>
        </p:txBody>
      </p:sp>
      <p:sp useBgFill="1">
        <p:nvSpPr>
          <p:cNvPr id="28" name="Rectangle 56"/>
          <p:cNvSpPr>
            <a:spLocks noChangeArrowheads="1"/>
          </p:cNvSpPr>
          <p:nvPr/>
        </p:nvSpPr>
        <p:spPr bwMode="auto">
          <a:xfrm>
            <a:off x="2171700" y="6071937"/>
            <a:ext cx="8382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1257300" y="5843337"/>
            <a:ext cx="1143000" cy="609600"/>
            <a:chOff x="768" y="960"/>
            <a:chExt cx="720" cy="384"/>
          </a:xfrm>
        </p:grpSpPr>
        <p:sp>
          <p:nvSpPr>
            <p:cNvPr id="30" name="Rectangle 54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2095401" y="5956002"/>
            <a:ext cx="3048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sym typeface="Symbol" pitchFamily="18" charset="2"/>
              </a:rPr>
              <a:t>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2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2" grpId="0" animBg="1"/>
      <p:bldP spid="23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/>
      <p:bldP spid="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线性表的逻辑结构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544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线性表中的结点可以是</a:t>
            </a:r>
            <a:r>
              <a:rPr lang="zh-CN" altLang="en-US" b="1" dirty="0" smtClean="0"/>
              <a:t>单值元素</a:t>
            </a:r>
            <a:r>
              <a:rPr lang="en-US" altLang="en-US" dirty="0" smtClean="0"/>
              <a:t>(</a:t>
            </a:r>
            <a:r>
              <a:rPr lang="zh-CN" altLang="en-US" dirty="0" smtClean="0"/>
              <a:t>每个元素只有一个数据项</a:t>
            </a:r>
            <a:r>
              <a:rPr lang="en-US" altLang="en-US" dirty="0" smtClean="0"/>
              <a:t>) </a:t>
            </a:r>
            <a:endParaRPr lang="zh-CN" altLang="en-US" dirty="0" smtClean="0"/>
          </a:p>
          <a:p>
            <a:pPr lvl="1"/>
            <a:r>
              <a:rPr lang="en-US" altLang="en-US" dirty="0" smtClean="0"/>
              <a:t>26</a:t>
            </a:r>
            <a:r>
              <a:rPr lang="zh-CN" altLang="en-US" dirty="0" smtClean="0"/>
              <a:t>个英文字母组成的字母表： </a:t>
            </a:r>
            <a:r>
              <a:rPr lang="en-US" altLang="en-US" dirty="0" smtClean="0"/>
              <a:t>(A</a:t>
            </a:r>
            <a:r>
              <a:rPr lang="zh-CN" altLang="en-US" dirty="0" smtClean="0"/>
              <a:t>，</a:t>
            </a:r>
            <a:r>
              <a:rPr lang="en-US" altLang="en-US" dirty="0" smtClean="0"/>
              <a:t>B</a:t>
            </a:r>
            <a:r>
              <a:rPr lang="zh-CN" altLang="en-US" dirty="0" smtClean="0"/>
              <a:t>，</a:t>
            </a:r>
            <a:r>
              <a:rPr lang="en-US" altLang="en-US" dirty="0" smtClean="0"/>
              <a:t>C</a:t>
            </a:r>
            <a:r>
              <a:rPr lang="zh-CN" altLang="en-US" dirty="0" smtClean="0"/>
              <a:t>，</a:t>
            </a:r>
            <a:r>
              <a:rPr lang="en-US" altLang="en-US" dirty="0" smtClean="0"/>
              <a:t>…</a:t>
            </a:r>
            <a:r>
              <a:rPr lang="zh-CN" altLang="en-US" dirty="0" smtClean="0"/>
              <a:t>，</a:t>
            </a:r>
            <a:r>
              <a:rPr lang="en-US" altLang="en-US" dirty="0" smtClean="0"/>
              <a:t>Z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线性表中的结点可以是</a:t>
            </a:r>
            <a:r>
              <a:rPr lang="zh-CN" altLang="en-US" b="1" dirty="0" smtClean="0"/>
              <a:t>记录型元素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也称记录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，每个记录含有多个数据项 ，每个项称为结点的一个域 。每个元素有一个可以唯一标识每个结点的数据项组，称为关键字</a:t>
            </a:r>
          </a:p>
          <a:p>
            <a:pPr lvl="1"/>
            <a:r>
              <a:rPr lang="zh-CN" altLang="en-US" dirty="0" smtClean="0"/>
              <a:t>例</a:t>
            </a:r>
            <a:r>
              <a:rPr lang="en-US" altLang="en-US" dirty="0" smtClean="0"/>
              <a:t>： 某校2001级同学的基本情况：</a:t>
            </a:r>
          </a:p>
          <a:p>
            <a:pPr marL="457200" lvl="1" indent="0">
              <a:buNone/>
            </a:pPr>
            <a:r>
              <a:rPr lang="en-US" altLang="en-US" dirty="0" smtClean="0"/>
              <a:t>{(‘2001414101’，‘张里户’，‘男’，06/24/1983)， (‘2001414102’，‘张化司’，‘男’，08/12/1984)，…， (</a:t>
            </a:r>
            <a:r>
              <a:rPr lang="en-US" altLang="en-US" smtClean="0"/>
              <a:t>‘2001414103’</a:t>
            </a:r>
            <a:r>
              <a:rPr lang="en-US" altLang="en-US" dirty="0" smtClean="0"/>
              <a:t>，‘李利辣’，‘女’</a:t>
            </a:r>
            <a:r>
              <a:rPr lang="en-US" altLang="en-US" smtClean="0"/>
              <a:t>，05/16/</a:t>
            </a:r>
            <a:r>
              <a:rPr lang="en-US" altLang="en-US" dirty="0" smtClean="0"/>
              <a:t>1984) }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单链表的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指针实现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结点的类型定义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err="1"/>
              <a:t>typedef</a:t>
            </a:r>
            <a:r>
              <a:rPr lang="en-US" altLang="en-US" dirty="0"/>
              <a:t>  </a:t>
            </a:r>
            <a:r>
              <a:rPr lang="en-US" altLang="en-US" dirty="0" err="1"/>
              <a:t>struct</a:t>
            </a:r>
            <a:r>
              <a:rPr lang="en-US" altLang="en-US" dirty="0"/>
              <a:t>  </a:t>
            </a:r>
            <a:r>
              <a:rPr lang="en-US" altLang="en-US" dirty="0" err="1" smtClean="0"/>
              <a:t>Lnode</a:t>
            </a:r>
            <a:endParaRPr lang="en-US" alt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3200" dirty="0" smtClean="0"/>
              <a:t>{</a:t>
            </a:r>
            <a:r>
              <a:rPr lang="en-US" altLang="en-US" sz="3200" dirty="0" err="1" smtClean="0"/>
              <a:t>ElemType</a:t>
            </a:r>
            <a:r>
              <a:rPr lang="en-US" altLang="en-US" sz="3200" dirty="0" smtClean="0"/>
              <a:t>  </a:t>
            </a:r>
            <a:r>
              <a:rPr lang="en-US" altLang="en-US" sz="3200" dirty="0"/>
              <a:t>data;     </a:t>
            </a:r>
            <a:r>
              <a:rPr lang="en-US" altLang="en-US" dirty="0"/>
              <a:t>/*</a:t>
            </a:r>
            <a:r>
              <a:rPr lang="zh-CN" altLang="en-US" dirty="0"/>
              <a:t>数据域，保存结点的值 *</a:t>
            </a:r>
            <a:r>
              <a:rPr lang="en-US" altLang="en-US" dirty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altLang="en-US" dirty="0" err="1"/>
              <a:t>struct</a:t>
            </a:r>
            <a:r>
              <a:rPr lang="en-US" altLang="en-US" dirty="0"/>
              <a:t>   </a:t>
            </a:r>
            <a:r>
              <a:rPr lang="en-US" altLang="en-US" dirty="0" err="1"/>
              <a:t>Lnode</a:t>
            </a:r>
            <a:r>
              <a:rPr lang="en-US" altLang="en-US" dirty="0"/>
              <a:t>  *next;      /*</a:t>
            </a:r>
            <a:r>
              <a:rPr lang="zh-CN" altLang="en-US" dirty="0"/>
              <a:t>指针域*</a:t>
            </a:r>
            <a:r>
              <a:rPr lang="en-US" altLang="en-US" dirty="0" smtClean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altLang="en-US" dirty="0" smtClean="0"/>
              <a:t>} </a:t>
            </a:r>
            <a:r>
              <a:rPr lang="en-US" altLang="en-US" dirty="0" err="1" smtClean="0"/>
              <a:t>Lnode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00CC"/>
                </a:solidFill>
              </a:rPr>
              <a:t>*</a:t>
            </a:r>
            <a:r>
              <a:rPr lang="en-US" altLang="en-US" b="1" dirty="0" err="1" smtClean="0">
                <a:solidFill>
                  <a:srgbClr val="0000CC"/>
                </a:solidFill>
              </a:rPr>
              <a:t>LinkList</a:t>
            </a:r>
            <a:r>
              <a:rPr lang="en-US" altLang="en-US" dirty="0" smtClean="0"/>
              <a:t>;        </a:t>
            </a:r>
            <a:r>
              <a:rPr lang="en-US" altLang="en-US" dirty="0"/>
              <a:t>/*</a:t>
            </a:r>
            <a:r>
              <a:rPr lang="zh-CN" altLang="en-US" dirty="0"/>
              <a:t>结点的类型 *</a:t>
            </a:r>
            <a:r>
              <a:rPr lang="en-US" altLang="en-US" dirty="0" smtClean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结点的赋值</a:t>
            </a:r>
            <a:r>
              <a:rPr lang="en-US" altLang="zh-CN" dirty="0" smtClean="0"/>
              <a:t>//</a:t>
            </a:r>
            <a:r>
              <a:rPr lang="zh-CN" altLang="en-US" dirty="0" smtClean="0"/>
              <a:t>该节点包含一单值元素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LNode</a:t>
            </a:r>
            <a:r>
              <a:rPr lang="en-US" altLang="en-US" dirty="0" smtClean="0"/>
              <a:t>  </a:t>
            </a:r>
            <a:r>
              <a:rPr lang="en-US" altLang="en-US" dirty="0"/>
              <a:t>*p;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p=(</a:t>
            </a:r>
            <a:r>
              <a:rPr lang="en-US" altLang="en-US" dirty="0" err="1"/>
              <a:t>LNode</a:t>
            </a:r>
            <a:r>
              <a:rPr lang="en-US" altLang="en-US" dirty="0"/>
              <a:t>*)</a:t>
            </a:r>
            <a:r>
              <a:rPr lang="en-US" altLang="en-US" dirty="0" err="1"/>
              <a:t>malloc</a:t>
            </a:r>
            <a:r>
              <a:rPr lang="en-US" altLang="en-US" dirty="0"/>
              <a:t>(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LNode</a:t>
            </a:r>
            <a:r>
              <a:rPr lang="en-US" altLang="en-US" dirty="0"/>
              <a:t>));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p-&gt;data=20;  p-&gt;next=NULL ;</a:t>
            </a:r>
            <a:endParaRPr lang="en-US" altLang="en-US" dirty="0">
              <a:solidFill>
                <a:schemeClr val="hlink"/>
              </a:solidFill>
              <a:latin typeface="宋体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46515" y="5087838"/>
            <a:ext cx="1685925" cy="933450"/>
            <a:chOff x="0" y="0"/>
            <a:chExt cx="1062" cy="5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2" y="0"/>
              <a:ext cx="27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p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313"/>
              <a:ext cx="408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20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05" y="316"/>
              <a:ext cx="657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32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98139"/>
          </a:xfrm>
        </p:spPr>
        <p:txBody>
          <a:bodyPr/>
          <a:lstStyle/>
          <a:p>
            <a:r>
              <a:rPr lang="zh-CN" altLang="en-US" dirty="0" smtClean="0"/>
              <a:t>常见的指针操作</a:t>
            </a:r>
            <a:endParaRPr lang="en-US" dirty="0"/>
          </a:p>
        </p:txBody>
      </p:sp>
      <p:grpSp>
        <p:nvGrpSpPr>
          <p:cNvPr id="181" name="Group 4"/>
          <p:cNvGrpSpPr>
            <a:grpSpLocks/>
          </p:cNvGrpSpPr>
          <p:nvPr/>
        </p:nvGrpSpPr>
        <p:grpSpPr bwMode="auto">
          <a:xfrm>
            <a:off x="438472" y="641176"/>
            <a:ext cx="8001000" cy="1439863"/>
            <a:chOff x="0" y="0"/>
            <a:chExt cx="5040" cy="912"/>
          </a:xfrm>
        </p:grpSpPr>
        <p:sp>
          <p:nvSpPr>
            <p:cNvPr id="319" name="Rectangle 5"/>
            <p:cNvSpPr>
              <a:spLocks noChangeArrowheads="1"/>
            </p:cNvSpPr>
            <p:nvPr/>
          </p:nvSpPr>
          <p:spPr bwMode="auto">
            <a:xfrm>
              <a:off x="0" y="304"/>
              <a:ext cx="113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①</a:t>
              </a:r>
              <a:r>
                <a:rPr lang="zh-CN" altLang="en-US" sz="2800" dirty="0"/>
                <a:t>   </a:t>
              </a:r>
              <a:r>
                <a:rPr lang="en-US" altLang="en-US" sz="2800" dirty="0"/>
                <a:t>q=p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320" name="Group 6"/>
            <p:cNvGrpSpPr>
              <a:grpSpLocks/>
            </p:cNvGrpSpPr>
            <p:nvPr/>
          </p:nvGrpSpPr>
          <p:grpSpPr bwMode="auto">
            <a:xfrm>
              <a:off x="1770" y="0"/>
              <a:ext cx="1158" cy="896"/>
              <a:chOff x="0" y="0"/>
              <a:chExt cx="1158" cy="896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158" cy="612"/>
                <a:chOff x="0" y="0"/>
                <a:chExt cx="1158" cy="612"/>
              </a:xfrm>
            </p:grpSpPr>
            <p:grpSp>
              <p:nvGrpSpPr>
                <p:cNvPr id="343" name="Group 8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35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35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oup 11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34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 dirty="0"/>
                      <a:t>a</a:t>
                    </a:r>
                  </a:p>
                </p:txBody>
              </p:sp>
              <p:sp>
                <p:nvSpPr>
                  <p:cNvPr id="35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5" name="Group 15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34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>
                        <a:cs typeface="Times New Roman" pitchFamily="18" charset="0"/>
                      </a:rPr>
                      <a:t>…</a:t>
                    </a:r>
                    <a:endParaRPr lang="en-US" altLang="en-US" sz="2400"/>
                  </a:p>
                </p:txBody>
              </p:sp>
            </p:grpSp>
            <p:sp>
              <p:nvSpPr>
                <p:cNvPr id="346" name="Rectangle 18"/>
                <p:cNvSpPr>
                  <a:spLocks noChangeArrowheads="1"/>
                </p:cNvSpPr>
                <p:nvPr/>
              </p:nvSpPr>
              <p:spPr bwMode="auto">
                <a:xfrm>
                  <a:off x="90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>
                      <a:cs typeface="Times New Roman" pitchFamily="18" charset="0"/>
                    </a:rPr>
                    <a:t>…</a:t>
                  </a:r>
                  <a:endParaRPr lang="en-US" altLang="en-US" sz="2400"/>
                </a:p>
              </p:txBody>
            </p:sp>
          </p:grpSp>
          <p:sp>
            <p:nvSpPr>
              <p:cNvPr id="342" name="Rectangle 19"/>
              <p:cNvSpPr>
                <a:spLocks noChangeArrowheads="1"/>
              </p:cNvSpPr>
              <p:nvPr/>
            </p:nvSpPr>
            <p:spPr bwMode="auto">
              <a:xfrm>
                <a:off x="285" y="656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/>
                  <a:t>操作前</a:t>
                </a:r>
              </a:p>
            </p:txBody>
          </p:sp>
        </p:grpSp>
        <p:grpSp>
          <p:nvGrpSpPr>
            <p:cNvPr id="321" name="Group 20"/>
            <p:cNvGrpSpPr>
              <a:grpSpLocks/>
            </p:cNvGrpSpPr>
            <p:nvPr/>
          </p:nvGrpSpPr>
          <p:grpSpPr bwMode="auto">
            <a:xfrm>
              <a:off x="3882" y="8"/>
              <a:ext cx="1158" cy="904"/>
              <a:chOff x="0" y="0"/>
              <a:chExt cx="1158" cy="904"/>
            </a:xfrm>
          </p:grpSpPr>
          <p:grpSp>
            <p:nvGrpSpPr>
              <p:cNvPr id="322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158" cy="612"/>
                <a:chOff x="0" y="0"/>
                <a:chExt cx="1158" cy="612"/>
              </a:xfrm>
            </p:grpSpPr>
            <p:grpSp>
              <p:nvGrpSpPr>
                <p:cNvPr id="324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58" cy="612"/>
                  <a:chOff x="0" y="0"/>
                  <a:chExt cx="1158" cy="612"/>
                </a:xfrm>
              </p:grpSpPr>
              <p:grpSp>
                <p:nvGrpSpPr>
                  <p:cNvPr id="33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33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p</a:t>
                      </a:r>
                    </a:p>
                  </p:txBody>
                </p:sp>
                <p:sp>
                  <p:nvSpPr>
                    <p:cNvPr id="340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3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a</a:t>
                      </a:r>
                    </a:p>
                  </p:txBody>
                </p:sp>
                <p:sp>
                  <p:nvSpPr>
                    <p:cNvPr id="33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334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>
                          <a:cs typeface="Times New Roman" pitchFamily="18" charset="0"/>
                        </a:rPr>
                        <a:t>…</a:t>
                      </a:r>
                      <a:endParaRPr lang="en-US" altLang="en-US" sz="2400"/>
                    </a:p>
                  </p:txBody>
                </p:sp>
              </p:grpSp>
              <p:sp>
                <p:nvSpPr>
                  <p:cNvPr id="33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40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>
                        <a:cs typeface="Times New Roman" pitchFamily="18" charset="0"/>
                      </a:rPr>
                      <a:t>…</a:t>
                    </a:r>
                    <a:endParaRPr lang="en-US" altLang="en-US" sz="2400"/>
                  </a:p>
                </p:txBody>
              </p:sp>
            </p:grpSp>
            <p:grpSp>
              <p:nvGrpSpPr>
                <p:cNvPr id="325" name="Group 34"/>
                <p:cNvGrpSpPr>
                  <a:grpSpLocks/>
                </p:cNvGrpSpPr>
                <p:nvPr/>
              </p:nvGrpSpPr>
              <p:grpSpPr bwMode="auto">
                <a:xfrm>
                  <a:off x="190" y="24"/>
                  <a:ext cx="279" cy="398"/>
                  <a:chOff x="0" y="0"/>
                  <a:chExt cx="279" cy="398"/>
                </a:xfrm>
              </p:grpSpPr>
              <p:sp>
                <p:nvSpPr>
                  <p:cNvPr id="32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grpSp>
                <p:nvGrpSpPr>
                  <p:cNvPr id="32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" y="239"/>
                    <a:ext cx="159" cy="159"/>
                    <a:chOff x="0" y="0"/>
                    <a:chExt cx="159" cy="159"/>
                  </a:xfrm>
                </p:grpSpPr>
                <p:sp>
                  <p:nvSpPr>
                    <p:cNvPr id="32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152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0" cy="1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323" name="Rectangle 39"/>
              <p:cNvSpPr>
                <a:spLocks noChangeArrowheads="1"/>
              </p:cNvSpPr>
              <p:nvPr/>
            </p:nvSpPr>
            <p:spPr bwMode="auto">
              <a:xfrm>
                <a:off x="278" y="664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</p:grpSp>
      </p:grpSp>
      <p:grpSp>
        <p:nvGrpSpPr>
          <p:cNvPr id="182" name="Group 40"/>
          <p:cNvGrpSpPr>
            <a:grpSpLocks/>
          </p:cNvGrpSpPr>
          <p:nvPr/>
        </p:nvGrpSpPr>
        <p:grpSpPr bwMode="auto">
          <a:xfrm>
            <a:off x="362272" y="2088976"/>
            <a:ext cx="8382000" cy="1439863"/>
            <a:chOff x="0" y="0"/>
            <a:chExt cx="5280" cy="912"/>
          </a:xfrm>
        </p:grpSpPr>
        <p:sp>
          <p:nvSpPr>
            <p:cNvPr id="280" name="Rectangle 41"/>
            <p:cNvSpPr>
              <a:spLocks noChangeArrowheads="1"/>
            </p:cNvSpPr>
            <p:nvPr/>
          </p:nvSpPr>
          <p:spPr bwMode="auto">
            <a:xfrm>
              <a:off x="0" y="304"/>
              <a:ext cx="140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② </a:t>
              </a:r>
              <a:r>
                <a:rPr lang="zh-CN" altLang="en-US" sz="2800" dirty="0"/>
                <a:t> </a:t>
              </a:r>
              <a:r>
                <a:rPr lang="en-US" altLang="en-US" sz="2800" dirty="0"/>
                <a:t>q=p-&gt;next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281" name="Group 42"/>
            <p:cNvGrpSpPr>
              <a:grpSpLocks/>
            </p:cNvGrpSpPr>
            <p:nvPr/>
          </p:nvGrpSpPr>
          <p:grpSpPr bwMode="auto">
            <a:xfrm>
              <a:off x="1770" y="0"/>
              <a:ext cx="1638" cy="612"/>
              <a:chOff x="0" y="0"/>
              <a:chExt cx="1638" cy="612"/>
            </a:xfrm>
          </p:grpSpPr>
          <p:grpSp>
            <p:nvGrpSpPr>
              <p:cNvPr id="304" name="Group 43"/>
              <p:cNvGrpSpPr>
                <a:grpSpLocks/>
              </p:cNvGrpSpPr>
              <p:nvPr/>
            </p:nvGrpSpPr>
            <p:grpSpPr bwMode="auto">
              <a:xfrm>
                <a:off x="937" y="400"/>
                <a:ext cx="453" cy="212"/>
                <a:chOff x="0" y="0"/>
                <a:chExt cx="453" cy="212"/>
              </a:xfrm>
            </p:grpSpPr>
            <p:sp>
              <p:nvSpPr>
                <p:cNvPr id="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 dirty="0"/>
                    <a:t>b</a:t>
                  </a:r>
                </a:p>
              </p:txBody>
            </p:sp>
            <p:sp>
              <p:nvSpPr>
                <p:cNvPr id="317" name="Line 4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46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5" name="Group 47"/>
              <p:cNvGrpSpPr>
                <a:grpSpLocks/>
              </p:cNvGrpSpPr>
              <p:nvPr/>
            </p:nvGrpSpPr>
            <p:grpSpPr bwMode="auto">
              <a:xfrm>
                <a:off x="509" y="0"/>
                <a:ext cx="204" cy="399"/>
                <a:chOff x="0" y="0"/>
                <a:chExt cx="204" cy="399"/>
              </a:xfrm>
            </p:grpSpPr>
            <p:sp>
              <p:nvSpPr>
                <p:cNvPr id="31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315" name="Line 49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6" name="Group 50"/>
              <p:cNvGrpSpPr>
                <a:grpSpLocks/>
              </p:cNvGrpSpPr>
              <p:nvPr/>
            </p:nvGrpSpPr>
            <p:grpSpPr bwMode="auto">
              <a:xfrm>
                <a:off x="477" y="400"/>
                <a:ext cx="453" cy="212"/>
                <a:chOff x="0" y="0"/>
                <a:chExt cx="453" cy="212"/>
              </a:xfrm>
            </p:grpSpPr>
            <p:sp>
              <p:nvSpPr>
                <p:cNvPr id="311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312" name="Line 52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Line 53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" name="Group 54"/>
              <p:cNvGrpSpPr>
                <a:grpSpLocks/>
              </p:cNvGrpSpPr>
              <p:nvPr/>
            </p:nvGrpSpPr>
            <p:grpSpPr bwMode="auto">
              <a:xfrm>
                <a:off x="0" y="400"/>
                <a:ext cx="477" cy="204"/>
                <a:chOff x="0" y="0"/>
                <a:chExt cx="477" cy="204"/>
              </a:xfrm>
            </p:grpSpPr>
            <p:sp>
              <p:nvSpPr>
                <p:cNvPr id="309" name="Line 55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308" name="Rectangle 57"/>
              <p:cNvSpPr>
                <a:spLocks noChangeArrowheads="1"/>
              </p:cNvSpPr>
              <p:nvPr/>
            </p:nvSpPr>
            <p:spPr bwMode="auto">
              <a:xfrm>
                <a:off x="1389" y="404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  <p:sp>
          <p:nvSpPr>
            <p:cNvPr id="282" name="Rectangle 58"/>
            <p:cNvSpPr>
              <a:spLocks noChangeArrowheads="1"/>
            </p:cNvSpPr>
            <p:nvPr/>
          </p:nvSpPr>
          <p:spPr bwMode="auto">
            <a:xfrm>
              <a:off x="2304" y="656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283" name="Rectangle 59"/>
            <p:cNvSpPr>
              <a:spLocks noChangeArrowheads="1"/>
            </p:cNvSpPr>
            <p:nvPr/>
          </p:nvSpPr>
          <p:spPr bwMode="auto">
            <a:xfrm>
              <a:off x="4160" y="672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284" name="Group 60"/>
            <p:cNvGrpSpPr>
              <a:grpSpLocks/>
            </p:cNvGrpSpPr>
            <p:nvPr/>
          </p:nvGrpSpPr>
          <p:grpSpPr bwMode="auto">
            <a:xfrm>
              <a:off x="3642" y="0"/>
              <a:ext cx="1638" cy="616"/>
              <a:chOff x="0" y="0"/>
              <a:chExt cx="1638" cy="616"/>
            </a:xfrm>
          </p:grpSpPr>
          <p:grpSp>
            <p:nvGrpSpPr>
              <p:cNvPr id="285" name="Group 61"/>
              <p:cNvGrpSpPr>
                <a:grpSpLocks/>
              </p:cNvGrpSpPr>
              <p:nvPr/>
            </p:nvGrpSpPr>
            <p:grpSpPr bwMode="auto">
              <a:xfrm>
                <a:off x="954" y="0"/>
                <a:ext cx="204" cy="399"/>
                <a:chOff x="0" y="0"/>
                <a:chExt cx="204" cy="399"/>
              </a:xfrm>
            </p:grpSpPr>
            <p:sp>
              <p:nvSpPr>
                <p:cNvPr id="302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q</a:t>
                  </a:r>
                </a:p>
              </p:txBody>
            </p:sp>
            <p:sp>
              <p:nvSpPr>
                <p:cNvPr id="303" name="Line 63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" name="Group 64"/>
              <p:cNvGrpSpPr>
                <a:grpSpLocks/>
              </p:cNvGrpSpPr>
              <p:nvPr/>
            </p:nvGrpSpPr>
            <p:grpSpPr bwMode="auto">
              <a:xfrm>
                <a:off x="0" y="4"/>
                <a:ext cx="1638" cy="612"/>
                <a:chOff x="0" y="0"/>
                <a:chExt cx="1638" cy="612"/>
              </a:xfrm>
            </p:grpSpPr>
            <p:grpSp>
              <p:nvGrpSpPr>
                <p:cNvPr id="287" name="Group 65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99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0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8" name="Group 69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9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29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9" name="Group 72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94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9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0" name="Group 76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92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91" name="Rectangle 79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</p:grpSp>
      </p:grpSp>
      <p:grpSp>
        <p:nvGrpSpPr>
          <p:cNvPr id="183" name="Group 80"/>
          <p:cNvGrpSpPr>
            <a:grpSpLocks/>
          </p:cNvGrpSpPr>
          <p:nvPr/>
        </p:nvGrpSpPr>
        <p:grpSpPr bwMode="auto">
          <a:xfrm>
            <a:off x="362272" y="3468514"/>
            <a:ext cx="8458200" cy="1439863"/>
            <a:chOff x="0" y="0"/>
            <a:chExt cx="5328" cy="912"/>
          </a:xfrm>
        </p:grpSpPr>
        <p:sp>
          <p:nvSpPr>
            <p:cNvPr id="245" name="Rectangle 81"/>
            <p:cNvSpPr>
              <a:spLocks noChangeArrowheads="1"/>
            </p:cNvSpPr>
            <p:nvPr/>
          </p:nvSpPr>
          <p:spPr bwMode="auto">
            <a:xfrm>
              <a:off x="0" y="304"/>
              <a:ext cx="147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③</a:t>
              </a:r>
              <a:r>
                <a:rPr lang="zh-CN" altLang="en-US" sz="2800"/>
                <a:t>  </a:t>
              </a:r>
              <a:r>
                <a:rPr lang="en-US" altLang="en-US" sz="2800"/>
                <a:t>p=p-&gt;next </a:t>
              </a:r>
              <a:r>
                <a:rPr lang="en-US" altLang="en-US" sz="3200"/>
                <a:t>;</a:t>
              </a:r>
            </a:p>
          </p:txBody>
        </p:sp>
        <p:grpSp>
          <p:nvGrpSpPr>
            <p:cNvPr id="246" name="Group 82"/>
            <p:cNvGrpSpPr>
              <a:grpSpLocks/>
            </p:cNvGrpSpPr>
            <p:nvPr/>
          </p:nvGrpSpPr>
          <p:grpSpPr bwMode="auto">
            <a:xfrm>
              <a:off x="1770" y="0"/>
              <a:ext cx="1638" cy="612"/>
              <a:chOff x="0" y="0"/>
              <a:chExt cx="1638" cy="612"/>
            </a:xfrm>
          </p:grpSpPr>
          <p:grpSp>
            <p:nvGrpSpPr>
              <p:cNvPr id="265" name="Group 83"/>
              <p:cNvGrpSpPr>
                <a:grpSpLocks/>
              </p:cNvGrpSpPr>
              <p:nvPr/>
            </p:nvGrpSpPr>
            <p:grpSpPr bwMode="auto">
              <a:xfrm>
                <a:off x="937" y="400"/>
                <a:ext cx="453" cy="212"/>
                <a:chOff x="0" y="0"/>
                <a:chExt cx="453" cy="212"/>
              </a:xfrm>
            </p:grpSpPr>
            <p:sp>
              <p:nvSpPr>
                <p:cNvPr id="277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78" name="Line 8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86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87"/>
              <p:cNvGrpSpPr>
                <a:grpSpLocks/>
              </p:cNvGrpSpPr>
              <p:nvPr/>
            </p:nvGrpSpPr>
            <p:grpSpPr bwMode="auto">
              <a:xfrm>
                <a:off x="509" y="0"/>
                <a:ext cx="204" cy="399"/>
                <a:chOff x="0" y="0"/>
                <a:chExt cx="204" cy="399"/>
              </a:xfrm>
            </p:grpSpPr>
            <p:sp>
              <p:nvSpPr>
                <p:cNvPr id="275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276" name="Line 89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7" name="Group 90"/>
              <p:cNvGrpSpPr>
                <a:grpSpLocks/>
              </p:cNvGrpSpPr>
              <p:nvPr/>
            </p:nvGrpSpPr>
            <p:grpSpPr bwMode="auto">
              <a:xfrm>
                <a:off x="477" y="400"/>
                <a:ext cx="453" cy="212"/>
                <a:chOff x="0" y="0"/>
                <a:chExt cx="453" cy="212"/>
              </a:xfrm>
            </p:grpSpPr>
            <p:sp>
              <p:nvSpPr>
                <p:cNvPr id="272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273" name="Line 92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93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8" name="Group 94"/>
              <p:cNvGrpSpPr>
                <a:grpSpLocks/>
              </p:cNvGrpSpPr>
              <p:nvPr/>
            </p:nvGrpSpPr>
            <p:grpSpPr bwMode="auto">
              <a:xfrm>
                <a:off x="0" y="400"/>
                <a:ext cx="477" cy="204"/>
                <a:chOff x="0" y="0"/>
                <a:chExt cx="477" cy="204"/>
              </a:xfrm>
            </p:grpSpPr>
            <p:sp>
              <p:nvSpPr>
                <p:cNvPr id="270" name="Line 95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269" name="Rectangle 97"/>
              <p:cNvSpPr>
                <a:spLocks noChangeArrowheads="1"/>
              </p:cNvSpPr>
              <p:nvPr/>
            </p:nvSpPr>
            <p:spPr bwMode="auto">
              <a:xfrm>
                <a:off x="1389" y="404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  <p:sp>
          <p:nvSpPr>
            <p:cNvPr id="247" name="Rectangle 98"/>
            <p:cNvSpPr>
              <a:spLocks noChangeArrowheads="1"/>
            </p:cNvSpPr>
            <p:nvPr/>
          </p:nvSpPr>
          <p:spPr bwMode="auto">
            <a:xfrm>
              <a:off x="2304" y="656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248" name="Rectangle 99"/>
            <p:cNvSpPr>
              <a:spLocks noChangeArrowheads="1"/>
            </p:cNvSpPr>
            <p:nvPr/>
          </p:nvSpPr>
          <p:spPr bwMode="auto">
            <a:xfrm>
              <a:off x="4160" y="672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249" name="Group 100"/>
            <p:cNvGrpSpPr>
              <a:grpSpLocks/>
            </p:cNvGrpSpPr>
            <p:nvPr/>
          </p:nvGrpSpPr>
          <p:grpSpPr bwMode="auto">
            <a:xfrm>
              <a:off x="3690" y="0"/>
              <a:ext cx="1638" cy="620"/>
              <a:chOff x="0" y="0"/>
              <a:chExt cx="1638" cy="620"/>
            </a:xfrm>
          </p:grpSpPr>
          <p:grpSp>
            <p:nvGrpSpPr>
              <p:cNvPr id="250" name="Group 101"/>
              <p:cNvGrpSpPr>
                <a:grpSpLocks/>
              </p:cNvGrpSpPr>
              <p:nvPr/>
            </p:nvGrpSpPr>
            <p:grpSpPr bwMode="auto">
              <a:xfrm>
                <a:off x="906" y="0"/>
                <a:ext cx="204" cy="399"/>
                <a:chOff x="0" y="0"/>
                <a:chExt cx="204" cy="399"/>
              </a:xfrm>
            </p:grpSpPr>
            <p:sp>
              <p:nvSpPr>
                <p:cNvPr id="263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264" name="Line 103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1" name="Group 104"/>
              <p:cNvGrpSpPr>
                <a:grpSpLocks/>
              </p:cNvGrpSpPr>
              <p:nvPr/>
            </p:nvGrpSpPr>
            <p:grpSpPr bwMode="auto">
              <a:xfrm>
                <a:off x="937" y="408"/>
                <a:ext cx="453" cy="212"/>
                <a:chOff x="0" y="0"/>
                <a:chExt cx="453" cy="212"/>
              </a:xfrm>
            </p:grpSpPr>
            <p:sp>
              <p:nvSpPr>
                <p:cNvPr id="260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61" name="Line 106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107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2" name="Group 108"/>
              <p:cNvGrpSpPr>
                <a:grpSpLocks/>
              </p:cNvGrpSpPr>
              <p:nvPr/>
            </p:nvGrpSpPr>
            <p:grpSpPr bwMode="auto">
              <a:xfrm>
                <a:off x="477" y="408"/>
                <a:ext cx="453" cy="212"/>
                <a:chOff x="0" y="0"/>
                <a:chExt cx="453" cy="212"/>
              </a:xfrm>
            </p:grpSpPr>
            <p:sp>
              <p:nvSpPr>
                <p:cNvPr id="257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258" name="Line 110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111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3" name="Group 112"/>
              <p:cNvGrpSpPr>
                <a:grpSpLocks/>
              </p:cNvGrpSpPr>
              <p:nvPr/>
            </p:nvGrpSpPr>
            <p:grpSpPr bwMode="auto">
              <a:xfrm>
                <a:off x="0" y="408"/>
                <a:ext cx="477" cy="204"/>
                <a:chOff x="0" y="0"/>
                <a:chExt cx="477" cy="204"/>
              </a:xfrm>
            </p:grpSpPr>
            <p:sp>
              <p:nvSpPr>
                <p:cNvPr id="255" name="Line 113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254" name="Rectangle 115"/>
              <p:cNvSpPr>
                <a:spLocks noChangeArrowheads="1"/>
              </p:cNvSpPr>
              <p:nvPr/>
            </p:nvSpPr>
            <p:spPr bwMode="auto">
              <a:xfrm>
                <a:off x="1389" y="412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</p:grpSp>
      <p:grpSp>
        <p:nvGrpSpPr>
          <p:cNvPr id="184" name="Group 116"/>
          <p:cNvGrpSpPr>
            <a:grpSpLocks/>
          </p:cNvGrpSpPr>
          <p:nvPr/>
        </p:nvGrpSpPr>
        <p:grpSpPr bwMode="auto">
          <a:xfrm>
            <a:off x="362272" y="4916314"/>
            <a:ext cx="8458200" cy="1897063"/>
            <a:chOff x="0" y="0"/>
            <a:chExt cx="5328" cy="1195"/>
          </a:xfrm>
        </p:grpSpPr>
        <p:sp>
          <p:nvSpPr>
            <p:cNvPr id="185" name="Rectangle 117"/>
            <p:cNvSpPr>
              <a:spLocks noChangeArrowheads="1"/>
            </p:cNvSpPr>
            <p:nvPr/>
          </p:nvSpPr>
          <p:spPr bwMode="auto">
            <a:xfrm>
              <a:off x="0" y="43"/>
              <a:ext cx="147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④</a:t>
              </a:r>
              <a:r>
                <a:rPr lang="zh-CN" altLang="en-US" sz="2800" dirty="0"/>
                <a:t>  </a:t>
              </a:r>
              <a:r>
                <a:rPr lang="en-US" altLang="en-US" sz="2800" dirty="0"/>
                <a:t>q-&gt;next=p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186" name="Group 118"/>
            <p:cNvGrpSpPr>
              <a:grpSpLocks/>
            </p:cNvGrpSpPr>
            <p:nvPr/>
          </p:nvGrpSpPr>
          <p:grpSpPr bwMode="auto">
            <a:xfrm>
              <a:off x="1770" y="0"/>
              <a:ext cx="1638" cy="907"/>
              <a:chOff x="0" y="0"/>
              <a:chExt cx="1638" cy="907"/>
            </a:xfrm>
          </p:grpSpPr>
          <p:grpSp>
            <p:nvGrpSpPr>
              <p:cNvPr id="219" name="Group 119"/>
              <p:cNvGrpSpPr>
                <a:grpSpLocks/>
              </p:cNvGrpSpPr>
              <p:nvPr/>
            </p:nvGrpSpPr>
            <p:grpSpPr bwMode="auto">
              <a:xfrm>
                <a:off x="230" y="657"/>
                <a:ext cx="1072" cy="250"/>
                <a:chOff x="0" y="0"/>
                <a:chExt cx="1072" cy="250"/>
              </a:xfrm>
            </p:grpSpPr>
            <p:grpSp>
              <p:nvGrpSpPr>
                <p:cNvPr id="236" name="Group 120"/>
                <p:cNvGrpSpPr>
                  <a:grpSpLocks/>
                </p:cNvGrpSpPr>
                <p:nvPr/>
              </p:nvGrpSpPr>
              <p:grpSpPr bwMode="auto">
                <a:xfrm>
                  <a:off x="391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240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2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c</a:t>
                      </a:r>
                    </a:p>
                  </p:txBody>
                </p:sp>
                <p:sp>
                  <p:nvSpPr>
                    <p:cNvPr id="243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237" name="Group 12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238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  <p:grpSp>
            <p:nvGrpSpPr>
              <p:cNvPr id="220" name="Group 129"/>
              <p:cNvGrpSpPr>
                <a:grpSpLocks/>
              </p:cNvGrpSpPr>
              <p:nvPr/>
            </p:nvGrpSpPr>
            <p:grpSpPr bwMode="auto">
              <a:xfrm>
                <a:off x="0" y="0"/>
                <a:ext cx="1638" cy="609"/>
                <a:chOff x="0" y="0"/>
                <a:chExt cx="1638" cy="612"/>
              </a:xfrm>
            </p:grpSpPr>
            <p:grpSp>
              <p:nvGrpSpPr>
                <p:cNvPr id="221" name="Group 130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34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2" name="Group 134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23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3" name="Group 137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2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2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41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2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25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</p:grpSp>
        <p:sp>
          <p:nvSpPr>
            <p:cNvPr id="187" name="Rectangle 145"/>
            <p:cNvSpPr>
              <a:spLocks noChangeArrowheads="1"/>
            </p:cNvSpPr>
            <p:nvPr/>
          </p:nvSpPr>
          <p:spPr bwMode="auto">
            <a:xfrm>
              <a:off x="2304" y="955"/>
              <a:ext cx="6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188" name="Rectangle 146"/>
            <p:cNvSpPr>
              <a:spLocks noChangeArrowheads="1"/>
            </p:cNvSpPr>
            <p:nvPr/>
          </p:nvSpPr>
          <p:spPr bwMode="auto">
            <a:xfrm>
              <a:off x="4160" y="956"/>
              <a:ext cx="6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189" name="Group 147"/>
            <p:cNvGrpSpPr>
              <a:grpSpLocks/>
            </p:cNvGrpSpPr>
            <p:nvPr/>
          </p:nvGrpSpPr>
          <p:grpSpPr bwMode="auto">
            <a:xfrm>
              <a:off x="3690" y="0"/>
              <a:ext cx="1638" cy="941"/>
              <a:chOff x="0" y="0"/>
              <a:chExt cx="1638" cy="941"/>
            </a:xfrm>
          </p:grpSpPr>
          <p:grpSp>
            <p:nvGrpSpPr>
              <p:cNvPr id="191" name="Group 148"/>
              <p:cNvGrpSpPr>
                <a:grpSpLocks/>
              </p:cNvGrpSpPr>
              <p:nvPr/>
            </p:nvGrpSpPr>
            <p:grpSpPr bwMode="auto">
              <a:xfrm>
                <a:off x="0" y="0"/>
                <a:ext cx="1638" cy="718"/>
                <a:chOff x="0" y="0"/>
                <a:chExt cx="1638" cy="718"/>
              </a:xfrm>
            </p:grpSpPr>
            <p:grpSp>
              <p:nvGrpSpPr>
                <p:cNvPr id="202" name="Group 149"/>
                <p:cNvGrpSpPr>
                  <a:grpSpLocks/>
                </p:cNvGrpSpPr>
                <p:nvPr/>
              </p:nvGrpSpPr>
              <p:grpSpPr bwMode="auto">
                <a:xfrm>
                  <a:off x="486" y="0"/>
                  <a:ext cx="204" cy="397"/>
                  <a:chOff x="0" y="0"/>
                  <a:chExt cx="204" cy="399"/>
                </a:xfrm>
              </p:grpSpPr>
              <p:sp>
                <p:nvSpPr>
                  <p:cNvPr id="21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218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3" name="Group 152"/>
                <p:cNvGrpSpPr>
                  <a:grpSpLocks/>
                </p:cNvGrpSpPr>
                <p:nvPr/>
              </p:nvGrpSpPr>
              <p:grpSpPr bwMode="auto">
                <a:xfrm>
                  <a:off x="937" y="406"/>
                  <a:ext cx="453" cy="211"/>
                  <a:chOff x="0" y="0"/>
                  <a:chExt cx="453" cy="212"/>
                </a:xfrm>
              </p:grpSpPr>
              <p:sp>
                <p:nvSpPr>
                  <p:cNvPr id="21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15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4" name="Group 156"/>
                <p:cNvGrpSpPr>
                  <a:grpSpLocks/>
                </p:cNvGrpSpPr>
                <p:nvPr/>
              </p:nvGrpSpPr>
              <p:grpSpPr bwMode="auto">
                <a:xfrm>
                  <a:off x="0" y="406"/>
                  <a:ext cx="477" cy="203"/>
                  <a:chOff x="0" y="0"/>
                  <a:chExt cx="477" cy="204"/>
                </a:xfrm>
              </p:grpSpPr>
              <p:sp>
                <p:nvSpPr>
                  <p:cNvPr id="212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05" name="Rectangle 159"/>
                <p:cNvSpPr>
                  <a:spLocks noChangeArrowheads="1"/>
                </p:cNvSpPr>
                <p:nvPr/>
              </p:nvSpPr>
              <p:spPr bwMode="auto">
                <a:xfrm>
                  <a:off x="1389" y="410"/>
                  <a:ext cx="249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  <p:grpSp>
              <p:nvGrpSpPr>
                <p:cNvPr id="206" name="Group 160"/>
                <p:cNvGrpSpPr>
                  <a:grpSpLocks/>
                </p:cNvGrpSpPr>
                <p:nvPr/>
              </p:nvGrpSpPr>
              <p:grpSpPr bwMode="auto">
                <a:xfrm>
                  <a:off x="477" y="398"/>
                  <a:ext cx="408" cy="320"/>
                  <a:chOff x="0" y="0"/>
                  <a:chExt cx="408" cy="320"/>
                </a:xfrm>
              </p:grpSpPr>
              <p:sp>
                <p:nvSpPr>
                  <p:cNvPr id="207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08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9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249" y="93"/>
                    <a:ext cx="159" cy="227"/>
                    <a:chOff x="0" y="0"/>
                    <a:chExt cx="159" cy="181"/>
                  </a:xfrm>
                </p:grpSpPr>
                <p:sp>
                  <p:nvSpPr>
                    <p:cNvPr id="210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1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" y="0"/>
                      <a:ext cx="0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92" name="Group 166"/>
              <p:cNvGrpSpPr>
                <a:grpSpLocks/>
              </p:cNvGrpSpPr>
              <p:nvPr/>
            </p:nvGrpSpPr>
            <p:grpSpPr bwMode="auto">
              <a:xfrm>
                <a:off x="342" y="691"/>
                <a:ext cx="1072" cy="250"/>
                <a:chOff x="0" y="0"/>
                <a:chExt cx="1072" cy="250"/>
              </a:xfrm>
            </p:grpSpPr>
            <p:grpSp>
              <p:nvGrpSpPr>
                <p:cNvPr id="193" name="Group 167"/>
                <p:cNvGrpSpPr>
                  <a:grpSpLocks/>
                </p:cNvGrpSpPr>
                <p:nvPr/>
              </p:nvGrpSpPr>
              <p:grpSpPr bwMode="auto">
                <a:xfrm>
                  <a:off x="391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197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199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c</a:t>
                      </a:r>
                    </a:p>
                  </p:txBody>
                </p:sp>
                <p:sp>
                  <p:nvSpPr>
                    <p:cNvPr id="200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8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194" name="Group 17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195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</p:grpSp>
        <p:sp>
          <p:nvSpPr>
            <p:cNvPr id="190" name="Rectangle 176"/>
            <p:cNvSpPr>
              <a:spLocks noChangeArrowheads="1"/>
            </p:cNvSpPr>
            <p:nvPr/>
          </p:nvSpPr>
          <p:spPr bwMode="auto">
            <a:xfrm>
              <a:off x="976" y="523"/>
              <a:ext cx="2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800"/>
                <a:t>(a)</a:t>
              </a:r>
            </a:p>
          </p:txBody>
        </p:sp>
      </p:grpSp>
      <p:sp>
        <p:nvSpPr>
          <p:cNvPr id="354" name="TextBox 353"/>
          <p:cNvSpPr txBox="1"/>
          <p:nvPr/>
        </p:nvSpPr>
        <p:spPr>
          <a:xfrm>
            <a:off x="-36512" y="-27384"/>
            <a:ext cx="13001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</a:t>
            </a:r>
            <a:r>
              <a:rPr lang="zh-CN" altLang="en-US" sz="2800" dirty="0" smtClean="0"/>
              <a:t>语言复习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86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3"/>
          <p:cNvGrpSpPr>
            <a:grpSpLocks/>
          </p:cNvGrpSpPr>
          <p:nvPr/>
        </p:nvGrpSpPr>
        <p:grpSpPr bwMode="auto">
          <a:xfrm>
            <a:off x="125412" y="2441005"/>
            <a:ext cx="8335019" cy="4416995"/>
            <a:chOff x="0" y="0"/>
            <a:chExt cx="5160" cy="2783"/>
          </a:xfrm>
        </p:grpSpPr>
        <p:sp>
          <p:nvSpPr>
            <p:cNvPr id="2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⑤</a:t>
              </a:r>
              <a:r>
                <a:rPr lang="zh-CN" altLang="en-US" sz="2800"/>
                <a:t> </a:t>
              </a:r>
              <a:r>
                <a:rPr lang="en-US" altLang="en-US" sz="2800"/>
                <a:t>q-&gt;next=p-&gt;next </a:t>
              </a:r>
              <a:r>
                <a:rPr lang="en-US" altLang="en-US" sz="3200"/>
                <a:t>;</a:t>
              </a:r>
            </a:p>
          </p:txBody>
        </p:sp>
        <p:grpSp>
          <p:nvGrpSpPr>
            <p:cNvPr id="251" name="Group 5"/>
            <p:cNvGrpSpPr>
              <a:grpSpLocks/>
            </p:cNvGrpSpPr>
            <p:nvPr/>
          </p:nvGrpSpPr>
          <p:grpSpPr bwMode="auto">
            <a:xfrm>
              <a:off x="769" y="78"/>
              <a:ext cx="4391" cy="1163"/>
              <a:chOff x="0" y="0"/>
              <a:chExt cx="4422" cy="1195"/>
            </a:xfrm>
          </p:grpSpPr>
          <p:sp>
            <p:nvSpPr>
              <p:cNvPr id="324" name="Rectangle 6"/>
              <p:cNvSpPr>
                <a:spLocks noChangeArrowheads="1"/>
              </p:cNvSpPr>
              <p:nvPr/>
            </p:nvSpPr>
            <p:spPr bwMode="auto">
              <a:xfrm>
                <a:off x="0" y="528"/>
                <a:ext cx="29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800">
                    <a:ea typeface="Arial Unicode MS" pitchFamily="34" charset="-122"/>
                    <a:cs typeface="Arial Unicode MS" pitchFamily="34" charset="-122"/>
                  </a:rPr>
                  <a:t>(a)</a:t>
                </a:r>
                <a:endParaRPr lang="en-US" altLang="en-US" sz="3200"/>
              </a:p>
            </p:txBody>
          </p:sp>
          <p:grpSp>
            <p:nvGrpSpPr>
              <p:cNvPr id="325" name="Group 7"/>
              <p:cNvGrpSpPr>
                <a:grpSpLocks/>
              </p:cNvGrpSpPr>
              <p:nvPr/>
            </p:nvGrpSpPr>
            <p:grpSpPr bwMode="auto">
              <a:xfrm>
                <a:off x="914" y="657"/>
                <a:ext cx="1540" cy="250"/>
                <a:chOff x="0" y="0"/>
                <a:chExt cx="1540" cy="250"/>
              </a:xfrm>
            </p:grpSpPr>
            <p:grpSp>
              <p:nvGrpSpPr>
                <p:cNvPr id="376" name="Group 8"/>
                <p:cNvGrpSpPr>
                  <a:grpSpLocks/>
                </p:cNvGrpSpPr>
                <p:nvPr/>
              </p:nvGrpSpPr>
              <p:grpSpPr bwMode="auto">
                <a:xfrm>
                  <a:off x="396" y="31"/>
                  <a:ext cx="453" cy="212"/>
                  <a:chOff x="0" y="0"/>
                  <a:chExt cx="453" cy="212"/>
                </a:xfrm>
              </p:grpSpPr>
              <p:sp>
                <p:nvSpPr>
                  <p:cNvPr id="38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38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7" name="Group 12"/>
                <p:cNvGrpSpPr>
                  <a:grpSpLocks/>
                </p:cNvGrpSpPr>
                <p:nvPr/>
              </p:nvGrpSpPr>
              <p:grpSpPr bwMode="auto">
                <a:xfrm>
                  <a:off x="859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38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8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384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378" name="Group 1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3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  <p:grpSp>
            <p:nvGrpSpPr>
              <p:cNvPr id="326" name="Group 21"/>
              <p:cNvGrpSpPr>
                <a:grpSpLocks/>
              </p:cNvGrpSpPr>
              <p:nvPr/>
            </p:nvGrpSpPr>
            <p:grpSpPr bwMode="auto">
              <a:xfrm>
                <a:off x="864" y="0"/>
                <a:ext cx="1638" cy="609"/>
                <a:chOff x="0" y="0"/>
                <a:chExt cx="1638" cy="612"/>
              </a:xfrm>
            </p:grpSpPr>
            <p:grpSp>
              <p:nvGrpSpPr>
                <p:cNvPr id="361" name="Group 22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37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7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" name="Group 26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37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37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3" name="Group 29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36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6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4" name="Group 33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36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365" name="Rectangle 36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327" name="Rectangle 37"/>
              <p:cNvSpPr>
                <a:spLocks noChangeArrowheads="1"/>
              </p:cNvSpPr>
              <p:nvPr/>
            </p:nvSpPr>
            <p:spPr bwMode="auto">
              <a:xfrm>
                <a:off x="1398" y="912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操作前</a:t>
                </a:r>
              </a:p>
            </p:txBody>
          </p:sp>
          <p:sp>
            <p:nvSpPr>
              <p:cNvPr id="328" name="Rectangle 38"/>
              <p:cNvSpPr>
                <a:spLocks noChangeArrowheads="1"/>
              </p:cNvSpPr>
              <p:nvPr/>
            </p:nvSpPr>
            <p:spPr bwMode="auto">
              <a:xfrm>
                <a:off x="3254" y="956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  <p:grpSp>
            <p:nvGrpSpPr>
              <p:cNvPr id="329" name="Group 39"/>
              <p:cNvGrpSpPr>
                <a:grpSpLocks/>
              </p:cNvGrpSpPr>
              <p:nvPr/>
            </p:nvGrpSpPr>
            <p:grpSpPr bwMode="auto">
              <a:xfrm>
                <a:off x="2784" y="0"/>
                <a:ext cx="1638" cy="718"/>
                <a:chOff x="0" y="0"/>
                <a:chExt cx="1638" cy="718"/>
              </a:xfrm>
            </p:grpSpPr>
            <p:grpSp>
              <p:nvGrpSpPr>
                <p:cNvPr id="344" name="Group 40"/>
                <p:cNvGrpSpPr>
                  <a:grpSpLocks/>
                </p:cNvGrpSpPr>
                <p:nvPr/>
              </p:nvGrpSpPr>
              <p:grpSpPr bwMode="auto">
                <a:xfrm>
                  <a:off x="486" y="0"/>
                  <a:ext cx="204" cy="397"/>
                  <a:chOff x="0" y="0"/>
                  <a:chExt cx="204" cy="399"/>
                </a:xfrm>
              </p:grpSpPr>
              <p:sp>
                <p:nvSpPr>
                  <p:cNvPr id="35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36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5" name="Group 43"/>
                <p:cNvGrpSpPr>
                  <a:grpSpLocks/>
                </p:cNvGrpSpPr>
                <p:nvPr/>
              </p:nvGrpSpPr>
              <p:grpSpPr bwMode="auto">
                <a:xfrm>
                  <a:off x="937" y="406"/>
                  <a:ext cx="453" cy="211"/>
                  <a:chOff x="0" y="0"/>
                  <a:chExt cx="453" cy="212"/>
                </a:xfrm>
              </p:grpSpPr>
              <p:sp>
                <p:nvSpPr>
                  <p:cNvPr id="35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5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6" name="Group 47"/>
                <p:cNvGrpSpPr>
                  <a:grpSpLocks/>
                </p:cNvGrpSpPr>
                <p:nvPr/>
              </p:nvGrpSpPr>
              <p:grpSpPr bwMode="auto">
                <a:xfrm>
                  <a:off x="0" y="406"/>
                  <a:ext cx="477" cy="203"/>
                  <a:chOff x="0" y="0"/>
                  <a:chExt cx="477" cy="204"/>
                </a:xfrm>
              </p:grpSpPr>
              <p:sp>
                <p:nvSpPr>
                  <p:cNvPr id="35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347" name="Rectangle 50"/>
                <p:cNvSpPr>
                  <a:spLocks noChangeArrowheads="1"/>
                </p:cNvSpPr>
                <p:nvPr/>
              </p:nvSpPr>
              <p:spPr bwMode="auto">
                <a:xfrm>
                  <a:off x="1389" y="410"/>
                  <a:ext cx="249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  <p:grpSp>
              <p:nvGrpSpPr>
                <p:cNvPr id="348" name="Group 51"/>
                <p:cNvGrpSpPr>
                  <a:grpSpLocks/>
                </p:cNvGrpSpPr>
                <p:nvPr/>
              </p:nvGrpSpPr>
              <p:grpSpPr bwMode="auto">
                <a:xfrm>
                  <a:off x="477" y="398"/>
                  <a:ext cx="408" cy="320"/>
                  <a:chOff x="0" y="0"/>
                  <a:chExt cx="408" cy="320"/>
                </a:xfrm>
              </p:grpSpPr>
              <p:sp>
                <p:nvSpPr>
                  <p:cNvPr id="34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5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49" y="93"/>
                    <a:ext cx="159" cy="227"/>
                    <a:chOff x="0" y="0"/>
                    <a:chExt cx="159" cy="181"/>
                  </a:xfrm>
                </p:grpSpPr>
                <p:sp>
                  <p:nvSpPr>
                    <p:cNvPr id="352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" y="0"/>
                      <a:ext cx="0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30" name="Group 57"/>
              <p:cNvGrpSpPr>
                <a:grpSpLocks/>
              </p:cNvGrpSpPr>
              <p:nvPr/>
            </p:nvGrpSpPr>
            <p:grpSpPr bwMode="auto">
              <a:xfrm>
                <a:off x="2742" y="686"/>
                <a:ext cx="1540" cy="250"/>
                <a:chOff x="0" y="0"/>
                <a:chExt cx="1540" cy="250"/>
              </a:xfrm>
            </p:grpSpPr>
            <p:grpSp>
              <p:nvGrpSpPr>
                <p:cNvPr id="331" name="Group 58"/>
                <p:cNvGrpSpPr>
                  <a:grpSpLocks/>
                </p:cNvGrpSpPr>
                <p:nvPr/>
              </p:nvGrpSpPr>
              <p:grpSpPr bwMode="auto">
                <a:xfrm>
                  <a:off x="396" y="31"/>
                  <a:ext cx="453" cy="212"/>
                  <a:chOff x="0" y="0"/>
                  <a:chExt cx="453" cy="212"/>
                </a:xfrm>
              </p:grpSpPr>
              <p:sp>
                <p:nvSpPr>
                  <p:cNvPr id="341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34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2" name="Group 62"/>
                <p:cNvGrpSpPr>
                  <a:grpSpLocks/>
                </p:cNvGrpSpPr>
                <p:nvPr/>
              </p:nvGrpSpPr>
              <p:grpSpPr bwMode="auto">
                <a:xfrm>
                  <a:off x="859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336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38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33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7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333" name="Group 6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33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5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</p:grpSp>
        <p:grpSp>
          <p:nvGrpSpPr>
            <p:cNvPr id="252" name="Group 71"/>
            <p:cNvGrpSpPr>
              <a:grpSpLocks/>
            </p:cNvGrpSpPr>
            <p:nvPr/>
          </p:nvGrpSpPr>
          <p:grpSpPr bwMode="auto">
            <a:xfrm>
              <a:off x="816" y="1054"/>
              <a:ext cx="3718" cy="1729"/>
              <a:chOff x="0" y="0"/>
              <a:chExt cx="3744" cy="1776"/>
            </a:xfrm>
          </p:grpSpPr>
          <p:grpSp>
            <p:nvGrpSpPr>
              <p:cNvPr id="253" name="Group 72"/>
              <p:cNvGrpSpPr>
                <a:grpSpLocks/>
              </p:cNvGrpSpPr>
              <p:nvPr/>
            </p:nvGrpSpPr>
            <p:grpSpPr bwMode="auto">
              <a:xfrm>
                <a:off x="624" y="0"/>
                <a:ext cx="3024" cy="912"/>
                <a:chOff x="0" y="0"/>
                <a:chExt cx="3024" cy="912"/>
              </a:xfrm>
            </p:grpSpPr>
            <p:sp>
              <p:nvSpPr>
                <p:cNvPr id="291" name="Rectangle 73"/>
                <p:cNvSpPr>
                  <a:spLocks noChangeArrowheads="1"/>
                </p:cNvSpPr>
                <p:nvPr/>
              </p:nvSpPr>
              <p:spPr bwMode="auto">
                <a:xfrm>
                  <a:off x="1296" y="673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操作前</a:t>
                  </a:r>
                </a:p>
              </p:txBody>
            </p:sp>
            <p:grpSp>
              <p:nvGrpSpPr>
                <p:cNvPr id="292" name="Group 7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24" cy="614"/>
                  <a:chOff x="0" y="0"/>
                  <a:chExt cx="3024" cy="614"/>
                </a:xfrm>
              </p:grpSpPr>
              <p:grpSp>
                <p:nvGrpSpPr>
                  <p:cNvPr id="293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386" y="5"/>
                    <a:ext cx="1638" cy="609"/>
                    <a:chOff x="0" y="0"/>
                    <a:chExt cx="1638" cy="612"/>
                  </a:xfrm>
                </p:grpSpPr>
                <p:grpSp>
                  <p:nvGrpSpPr>
                    <p:cNvPr id="309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21" name="Rectangle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y</a:t>
                        </a:r>
                      </a:p>
                    </p:txBody>
                  </p:sp>
                  <p:sp>
                    <p:nvSpPr>
                      <p:cNvPr id="322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3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9"/>
                      <a:chOff x="0" y="0"/>
                      <a:chExt cx="204" cy="399"/>
                    </a:xfrm>
                  </p:grpSpPr>
                  <p:sp>
                    <p:nvSpPr>
                      <p:cNvPr id="319" name="Rectangle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p</a:t>
                        </a:r>
                      </a:p>
                    </p:txBody>
                  </p:sp>
                  <p:sp>
                    <p:nvSpPr>
                      <p:cNvPr id="320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1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16" name="Rectangle 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x</a:t>
                        </a:r>
                      </a:p>
                    </p:txBody>
                  </p:sp>
                  <p:sp>
                    <p:nvSpPr>
                      <p:cNvPr id="317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8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2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400"/>
                      <a:ext cx="477" cy="204"/>
                      <a:chOff x="0" y="0"/>
                      <a:chExt cx="477" cy="204"/>
                    </a:xfrm>
                  </p:grpSpPr>
                  <p:sp>
                    <p:nvSpPr>
                      <p:cNvPr id="314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5" name="Rectangl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  <p:sp>
                  <p:nvSpPr>
                    <p:cNvPr id="313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9" y="40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94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390" cy="609"/>
                    <a:chOff x="0" y="0"/>
                    <a:chExt cx="1390" cy="609"/>
                  </a:xfrm>
                </p:grpSpPr>
                <p:grpSp>
                  <p:nvGrpSpPr>
                    <p:cNvPr id="295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306" name="Rectangle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b</a:t>
                        </a:r>
                      </a:p>
                    </p:txBody>
                  </p:sp>
                  <p:sp>
                    <p:nvSpPr>
                      <p:cNvPr id="307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6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7"/>
                      <a:chOff x="0" y="0"/>
                      <a:chExt cx="204" cy="399"/>
                    </a:xfrm>
                  </p:grpSpPr>
                  <p:sp>
                    <p:nvSpPr>
                      <p:cNvPr id="304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q</a:t>
                        </a:r>
                      </a:p>
                    </p:txBody>
                  </p:sp>
                  <p:sp>
                    <p:nvSpPr>
                      <p:cNvPr id="305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301" name="Rectangle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a</a:t>
                        </a:r>
                      </a:p>
                    </p:txBody>
                  </p:sp>
                  <p:sp>
                    <p:nvSpPr>
                      <p:cNvPr id="302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3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8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398"/>
                      <a:ext cx="477" cy="203"/>
                      <a:chOff x="0" y="0"/>
                      <a:chExt cx="477" cy="204"/>
                    </a:xfrm>
                  </p:grpSpPr>
                  <p:sp>
                    <p:nvSpPr>
                      <p:cNvPr id="299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0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254" name="Group 106"/>
              <p:cNvGrpSpPr>
                <a:grpSpLocks/>
              </p:cNvGrpSpPr>
              <p:nvPr/>
            </p:nvGrpSpPr>
            <p:grpSpPr bwMode="auto">
              <a:xfrm>
                <a:off x="720" y="769"/>
                <a:ext cx="3024" cy="1007"/>
                <a:chOff x="0" y="0"/>
                <a:chExt cx="3024" cy="1007"/>
              </a:xfrm>
            </p:grpSpPr>
            <p:sp>
              <p:nvSpPr>
                <p:cNvPr id="256" name="Rectangle 107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操作后</a:t>
                  </a:r>
                </a:p>
              </p:txBody>
            </p:sp>
            <p:grpSp>
              <p:nvGrpSpPr>
                <p:cNvPr id="257" name="Group 10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24" cy="748"/>
                  <a:chOff x="0" y="0"/>
                  <a:chExt cx="3024" cy="748"/>
                </a:xfrm>
              </p:grpSpPr>
              <p:grpSp>
                <p:nvGrpSpPr>
                  <p:cNvPr id="258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1386" y="5"/>
                    <a:ext cx="1638" cy="609"/>
                    <a:chOff x="0" y="0"/>
                    <a:chExt cx="1638" cy="612"/>
                  </a:xfrm>
                </p:grpSpPr>
                <p:grpSp>
                  <p:nvGrpSpPr>
                    <p:cNvPr id="276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288" name="Rectangle 1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y</a:t>
                        </a:r>
                      </a:p>
                    </p:txBody>
                  </p:sp>
                  <p:sp>
                    <p:nvSpPr>
                      <p:cNvPr id="289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0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7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9"/>
                      <a:chOff x="0" y="0"/>
                      <a:chExt cx="204" cy="399"/>
                    </a:xfrm>
                  </p:grpSpPr>
                  <p:sp>
                    <p:nvSpPr>
                      <p:cNvPr id="286" name="Rectangle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p</a:t>
                        </a:r>
                      </a:p>
                    </p:txBody>
                  </p:sp>
                  <p:sp>
                    <p:nvSpPr>
                      <p:cNvPr id="287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8" name="Group 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283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x</a:t>
                        </a:r>
                      </a:p>
                    </p:txBody>
                  </p:sp>
                  <p:sp>
                    <p:nvSpPr>
                      <p:cNvPr id="284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5" name="Line 1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9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400"/>
                      <a:ext cx="477" cy="204"/>
                      <a:chOff x="0" y="0"/>
                      <a:chExt cx="477" cy="204"/>
                    </a:xfrm>
                  </p:grpSpPr>
                  <p:sp>
                    <p:nvSpPr>
                      <p:cNvPr id="281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Rectangle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  <p:sp>
                  <p:nvSpPr>
                    <p:cNvPr id="280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9" y="40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59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93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73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b</a:t>
                      </a:r>
                    </a:p>
                  </p:txBody>
                </p:sp>
                <p:sp>
                  <p:nvSpPr>
                    <p:cNvPr id="274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5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0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7"/>
                    <a:chOff x="0" y="0"/>
                    <a:chExt cx="204" cy="399"/>
                  </a:xfrm>
                </p:grpSpPr>
                <p:sp>
                  <p:nvSpPr>
                    <p:cNvPr id="271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q</a:t>
                      </a:r>
                    </a:p>
                  </p:txBody>
                </p:sp>
                <p:sp>
                  <p:nvSpPr>
                    <p:cNvPr id="272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1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77" y="398"/>
                    <a:ext cx="317" cy="211"/>
                    <a:chOff x="0" y="0"/>
                    <a:chExt cx="317" cy="211"/>
                  </a:xfrm>
                </p:grpSpPr>
                <p:sp>
                  <p:nvSpPr>
                    <p:cNvPr id="26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a</a:t>
                      </a:r>
                    </a:p>
                  </p:txBody>
                </p:sp>
                <p:sp>
                  <p:nvSpPr>
                    <p:cNvPr id="270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2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0" y="398"/>
                    <a:ext cx="477" cy="203"/>
                    <a:chOff x="0" y="0"/>
                    <a:chExt cx="477" cy="204"/>
                  </a:xfrm>
                </p:grpSpPr>
                <p:sp>
                  <p:nvSpPr>
                    <p:cNvPr id="267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63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737" y="544"/>
                    <a:ext cx="1678" cy="204"/>
                    <a:chOff x="0" y="0"/>
                    <a:chExt cx="1678" cy="204"/>
                  </a:xfrm>
                </p:grpSpPr>
                <p:sp>
                  <p:nvSpPr>
                    <p:cNvPr id="264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00"/>
                      <a:ext cx="167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5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71" y="64"/>
                      <a:ext cx="0" cy="1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55" name="Rectangle 142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9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800">
                    <a:ea typeface="Arial Unicode MS" pitchFamily="34" charset="-122"/>
                    <a:cs typeface="Arial Unicode MS" pitchFamily="34" charset="-122"/>
                  </a:rPr>
                  <a:t>(b)</a:t>
                </a:r>
                <a:endParaRPr lang="en-US" altLang="en-US" sz="3200"/>
              </a:p>
            </p:txBody>
          </p:sp>
        </p:grpSp>
      </p:grpSp>
      <p:grpSp>
        <p:nvGrpSpPr>
          <p:cNvPr id="179" name="Group 143"/>
          <p:cNvGrpSpPr>
            <a:grpSpLocks/>
          </p:cNvGrpSpPr>
          <p:nvPr/>
        </p:nvGrpSpPr>
        <p:grpSpPr bwMode="auto">
          <a:xfrm>
            <a:off x="1315898" y="-30163"/>
            <a:ext cx="6005737" cy="2698128"/>
            <a:chOff x="0" y="0"/>
            <a:chExt cx="3718" cy="1700"/>
          </a:xfrm>
        </p:grpSpPr>
        <p:grpSp>
          <p:nvGrpSpPr>
            <p:cNvPr id="180" name="Group 144"/>
            <p:cNvGrpSpPr>
              <a:grpSpLocks/>
            </p:cNvGrpSpPr>
            <p:nvPr/>
          </p:nvGrpSpPr>
          <p:grpSpPr bwMode="auto">
            <a:xfrm>
              <a:off x="620" y="0"/>
              <a:ext cx="3003" cy="873"/>
              <a:chOff x="0" y="0"/>
              <a:chExt cx="3024" cy="912"/>
            </a:xfrm>
          </p:grpSpPr>
          <p:sp>
            <p:nvSpPr>
              <p:cNvPr id="217" name="Rectangle 145"/>
              <p:cNvSpPr>
                <a:spLocks noChangeArrowheads="1"/>
              </p:cNvSpPr>
              <p:nvPr/>
            </p:nvSpPr>
            <p:spPr bwMode="auto">
              <a:xfrm>
                <a:off x="1296" y="673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操作前</a:t>
                </a:r>
              </a:p>
            </p:txBody>
          </p:sp>
          <p:grpSp>
            <p:nvGrpSpPr>
              <p:cNvPr id="218" name="Group 146"/>
              <p:cNvGrpSpPr>
                <a:grpSpLocks/>
              </p:cNvGrpSpPr>
              <p:nvPr/>
            </p:nvGrpSpPr>
            <p:grpSpPr bwMode="auto">
              <a:xfrm>
                <a:off x="0" y="0"/>
                <a:ext cx="3024" cy="614"/>
                <a:chOff x="0" y="0"/>
                <a:chExt cx="3024" cy="614"/>
              </a:xfrm>
            </p:grpSpPr>
            <p:grpSp>
              <p:nvGrpSpPr>
                <p:cNvPr id="219" name="Group 147"/>
                <p:cNvGrpSpPr>
                  <a:grpSpLocks/>
                </p:cNvGrpSpPr>
                <p:nvPr/>
              </p:nvGrpSpPr>
              <p:grpSpPr bwMode="auto">
                <a:xfrm>
                  <a:off x="1386" y="5"/>
                  <a:ext cx="1638" cy="609"/>
                  <a:chOff x="0" y="0"/>
                  <a:chExt cx="1638" cy="612"/>
                </a:xfrm>
              </p:grpSpPr>
              <p:grpSp>
                <p:nvGrpSpPr>
                  <p:cNvPr id="235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93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7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248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9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6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245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p</a:t>
                      </a:r>
                    </a:p>
                  </p:txBody>
                </p:sp>
                <p:sp>
                  <p:nvSpPr>
                    <p:cNvPr id="246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2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x</a:t>
                      </a:r>
                    </a:p>
                  </p:txBody>
                </p:sp>
                <p:sp>
                  <p:nvSpPr>
                    <p:cNvPr id="243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8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240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1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sp>
                <p:nvSpPr>
                  <p:cNvPr id="23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1389" y="40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220" name="Group 16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90" cy="609"/>
                  <a:chOff x="0" y="0"/>
                  <a:chExt cx="1390" cy="609"/>
                </a:xfrm>
              </p:grpSpPr>
              <p:grpSp>
                <p:nvGrpSpPr>
                  <p:cNvPr id="221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93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32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b</a:t>
                      </a:r>
                    </a:p>
                  </p:txBody>
                </p:sp>
                <p:sp>
                  <p:nvSpPr>
                    <p:cNvPr id="233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4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7"/>
                    <a:chOff x="0" y="0"/>
                    <a:chExt cx="204" cy="399"/>
                  </a:xfrm>
                </p:grpSpPr>
                <p:sp>
                  <p:nvSpPr>
                    <p:cNvPr id="230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q</a:t>
                      </a:r>
                    </a:p>
                  </p:txBody>
                </p:sp>
                <p:sp>
                  <p:nvSpPr>
                    <p:cNvPr id="231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3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47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27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 dirty="0"/>
                        <a:t>a</a:t>
                      </a:r>
                    </a:p>
                  </p:txBody>
                </p:sp>
                <p:sp>
                  <p:nvSpPr>
                    <p:cNvPr id="228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4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0" y="398"/>
                    <a:ext cx="477" cy="203"/>
                    <a:chOff x="0" y="0"/>
                    <a:chExt cx="477" cy="204"/>
                  </a:xfrm>
                </p:grpSpPr>
                <p:sp>
                  <p:nvSpPr>
                    <p:cNvPr id="225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</p:grpSp>
          </p:grpSp>
        </p:grpSp>
        <p:grpSp>
          <p:nvGrpSpPr>
            <p:cNvPr id="181" name="Group 178"/>
            <p:cNvGrpSpPr>
              <a:grpSpLocks/>
            </p:cNvGrpSpPr>
            <p:nvPr/>
          </p:nvGrpSpPr>
          <p:grpSpPr bwMode="auto">
            <a:xfrm>
              <a:off x="715" y="736"/>
              <a:ext cx="3003" cy="964"/>
              <a:chOff x="0" y="0"/>
              <a:chExt cx="3003" cy="964"/>
            </a:xfrm>
          </p:grpSpPr>
          <p:sp>
            <p:nvSpPr>
              <p:cNvPr id="183" name="Rectangle 179"/>
              <p:cNvSpPr>
                <a:spLocks noChangeArrowheads="1"/>
              </p:cNvSpPr>
              <p:nvPr/>
            </p:nvSpPr>
            <p:spPr bwMode="auto">
              <a:xfrm>
                <a:off x="1287" y="735"/>
                <a:ext cx="66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  <p:grpSp>
            <p:nvGrpSpPr>
              <p:cNvPr id="184" name="Group 180"/>
              <p:cNvGrpSpPr>
                <a:grpSpLocks/>
              </p:cNvGrpSpPr>
              <p:nvPr/>
            </p:nvGrpSpPr>
            <p:grpSpPr bwMode="auto">
              <a:xfrm>
                <a:off x="1376" y="5"/>
                <a:ext cx="1627" cy="583"/>
                <a:chOff x="0" y="0"/>
                <a:chExt cx="1638" cy="612"/>
              </a:xfrm>
            </p:grpSpPr>
            <p:grpSp>
              <p:nvGrpSpPr>
                <p:cNvPr id="202" name="Group 181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14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y</a:t>
                    </a:r>
                  </a:p>
                </p:txBody>
              </p:sp>
              <p:sp>
                <p:nvSpPr>
                  <p:cNvPr id="21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3" name="Group 185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12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213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4" name="Group 188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09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210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1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" name="Group 192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07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06" name="Rectangle 195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 dirty="0"/>
                    <a:t>…</a:t>
                  </a:r>
                </a:p>
              </p:txBody>
            </p:sp>
          </p:grpSp>
          <p:grpSp>
            <p:nvGrpSpPr>
              <p:cNvPr id="185" name="Group 196"/>
              <p:cNvGrpSpPr>
                <a:grpSpLocks/>
              </p:cNvGrpSpPr>
              <p:nvPr/>
            </p:nvGrpSpPr>
            <p:grpSpPr bwMode="auto">
              <a:xfrm>
                <a:off x="930" y="381"/>
                <a:ext cx="450" cy="202"/>
                <a:chOff x="0" y="0"/>
                <a:chExt cx="453" cy="212"/>
              </a:xfrm>
            </p:grpSpPr>
            <p:sp>
              <p:nvSpPr>
                <p:cNvPr id="199" name="Rectangle 1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199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" name="Group 200"/>
              <p:cNvGrpSpPr>
                <a:grpSpLocks/>
              </p:cNvGrpSpPr>
              <p:nvPr/>
            </p:nvGrpSpPr>
            <p:grpSpPr bwMode="auto">
              <a:xfrm>
                <a:off x="505" y="0"/>
                <a:ext cx="203" cy="380"/>
                <a:chOff x="0" y="0"/>
                <a:chExt cx="204" cy="399"/>
              </a:xfrm>
            </p:grpSpPr>
            <p:sp>
              <p:nvSpPr>
                <p:cNvPr id="197" name="Rectangle 2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q</a:t>
                  </a:r>
                </a:p>
              </p:txBody>
            </p:sp>
            <p:sp>
              <p:nvSpPr>
                <p:cNvPr id="198" name="Line 202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203"/>
              <p:cNvGrpSpPr>
                <a:grpSpLocks/>
              </p:cNvGrpSpPr>
              <p:nvPr/>
            </p:nvGrpSpPr>
            <p:grpSpPr bwMode="auto">
              <a:xfrm>
                <a:off x="474" y="381"/>
                <a:ext cx="314" cy="202"/>
                <a:chOff x="0" y="0"/>
                <a:chExt cx="317" cy="211"/>
              </a:xfrm>
            </p:grpSpPr>
            <p:sp>
              <p:nvSpPr>
                <p:cNvPr id="195" name="Rectangle 20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196" name="Line 20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8" name="Group 206"/>
              <p:cNvGrpSpPr>
                <a:grpSpLocks/>
              </p:cNvGrpSpPr>
              <p:nvPr/>
            </p:nvGrpSpPr>
            <p:grpSpPr bwMode="auto">
              <a:xfrm>
                <a:off x="0" y="381"/>
                <a:ext cx="474" cy="194"/>
                <a:chOff x="0" y="0"/>
                <a:chExt cx="477" cy="204"/>
              </a:xfrm>
            </p:grpSpPr>
            <p:sp>
              <p:nvSpPr>
                <p:cNvPr id="193" name="Line 207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Rectangle 20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grpSp>
            <p:nvGrpSpPr>
              <p:cNvPr id="189" name="Group 209"/>
              <p:cNvGrpSpPr>
                <a:grpSpLocks/>
              </p:cNvGrpSpPr>
              <p:nvPr/>
            </p:nvGrpSpPr>
            <p:grpSpPr bwMode="auto">
              <a:xfrm>
                <a:off x="732" y="521"/>
                <a:ext cx="1202" cy="197"/>
                <a:chOff x="0" y="0"/>
                <a:chExt cx="1202" cy="197"/>
              </a:xfrm>
            </p:grpSpPr>
            <p:sp>
              <p:nvSpPr>
                <p:cNvPr id="190" name="Line 210"/>
                <p:cNvSpPr>
                  <a:spLocks noChangeShapeType="1"/>
                </p:cNvSpPr>
                <p:nvPr/>
              </p:nvSpPr>
              <p:spPr bwMode="auto">
                <a:xfrm>
                  <a:off x="0" y="191"/>
                  <a:ext cx="120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21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193" y="61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2" name="Rectangle 213"/>
            <p:cNvSpPr>
              <a:spLocks noChangeArrowheads="1"/>
            </p:cNvSpPr>
            <p:nvPr/>
          </p:nvSpPr>
          <p:spPr bwMode="auto">
            <a:xfrm>
              <a:off x="0" y="689"/>
              <a:ext cx="29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2800">
                  <a:ea typeface="Arial Unicode MS" pitchFamily="34" charset="-122"/>
                  <a:cs typeface="Arial Unicode MS" pitchFamily="34" charset="-122"/>
                </a:rPr>
                <a:t>(b)</a:t>
              </a:r>
              <a:endParaRPr lang="en-US" altLang="en-US" sz="3200"/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-36512" y="-27384"/>
            <a:ext cx="13001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</a:t>
            </a:r>
            <a:r>
              <a:rPr lang="zh-CN" altLang="en-US" sz="2800" dirty="0" smtClean="0"/>
              <a:t>语言复习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104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函数参数的两种传递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906888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func1(</a:t>
            </a:r>
            <a:r>
              <a:rPr lang="en-US" altLang="zh-CN" dirty="0" err="1"/>
              <a:t>int</a:t>
            </a:r>
            <a:r>
              <a:rPr lang="en-US" altLang="zh-CN" dirty="0"/>
              <a:t>  para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{	para </a:t>
            </a:r>
            <a:r>
              <a:rPr lang="en-US" altLang="zh-CN" dirty="0"/>
              <a:t>= para * 2;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	return  </a:t>
            </a:r>
            <a:r>
              <a:rPr lang="en-US" altLang="zh-CN" dirty="0"/>
              <a:t>para;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void  </a:t>
            </a:r>
            <a:r>
              <a:rPr lang="en-US" altLang="zh-CN" dirty="0"/>
              <a:t>func2(</a:t>
            </a:r>
            <a:r>
              <a:rPr lang="en-US" altLang="zh-CN" dirty="0" err="1"/>
              <a:t>int</a:t>
            </a:r>
            <a:r>
              <a:rPr lang="en-US" altLang="zh-CN" dirty="0"/>
              <a:t>  &amp;para)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引用传递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    	para </a:t>
            </a:r>
            <a:r>
              <a:rPr lang="en-US" altLang="zh-CN" dirty="0"/>
              <a:t>= para * 2;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	return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用指针来实现引用传递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dirty="0" smtClean="0"/>
              <a:t>oid func3(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*para)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{*para=*para*2;</a:t>
            </a:r>
          </a:p>
          <a:p>
            <a:pPr marL="0" indent="0">
              <a:buNone/>
            </a:pPr>
            <a:r>
              <a:rPr lang="en-US" altLang="zh-CN" dirty="0" smtClean="0"/>
              <a:t>return;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508104" y="1120800"/>
            <a:ext cx="3456384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a, </a:t>
            </a:r>
            <a:r>
              <a:rPr lang="en-US" altLang="zh-CN" dirty="0" smtClean="0"/>
              <a:t>b, c;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 = </a:t>
            </a:r>
            <a:r>
              <a:rPr lang="en-US" altLang="zh-CN" dirty="0" smtClean="0"/>
              <a:t>2; c=4;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b = func1(a);</a:t>
            </a:r>
          </a:p>
          <a:p>
            <a:pPr marL="0" indent="0">
              <a:buNone/>
            </a:pPr>
            <a:r>
              <a:rPr lang="en-US" altLang="zh-CN" dirty="0"/>
              <a:t>     func2(a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func3(&amp;c);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return </a:t>
            </a:r>
            <a:r>
              <a:rPr lang="en-US" altLang="zh-CN" dirty="0"/>
              <a:t>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353"/>
          <p:cNvSpPr txBox="1"/>
          <p:nvPr/>
        </p:nvSpPr>
        <p:spPr>
          <a:xfrm>
            <a:off x="-36512" y="-27384"/>
            <a:ext cx="172819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编程语言复习</a:t>
            </a:r>
            <a:endParaRPr 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508104" y="4365104"/>
            <a:ext cx="3250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中，无</a:t>
            </a:r>
            <a:r>
              <a:rPr lang="zh-CN" altLang="en-US" sz="2800" dirty="0"/>
              <a:t>引用</a:t>
            </a:r>
            <a:r>
              <a:rPr lang="zh-CN" altLang="en-US" sz="2800" dirty="0" smtClean="0"/>
              <a:t>传递</a:t>
            </a:r>
            <a:endParaRPr lang="en-US" altLang="zh-CN" sz="2800" dirty="0" smtClean="0"/>
          </a:p>
          <a:p>
            <a:r>
              <a:rPr lang="en-US" altLang="zh-CN" sz="2800" dirty="0"/>
              <a:t>C</a:t>
            </a:r>
            <a:r>
              <a:rPr lang="en-US" altLang="zh-CN" sz="2800" dirty="0" smtClean="0"/>
              <a:t>++</a:t>
            </a:r>
            <a:r>
              <a:rPr lang="zh-CN" altLang="en-US" sz="2800" dirty="0" smtClean="0"/>
              <a:t>中，有引用传递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253221" y="5617616"/>
            <a:ext cx="39661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指针</a:t>
            </a:r>
            <a:r>
              <a:rPr lang="zh-CN" altLang="en-US" sz="2800" dirty="0"/>
              <a:t>来实现引用传递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53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线性表的基本操作在单链表中的实现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取第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GetElem</a:t>
            </a:r>
            <a:r>
              <a:rPr lang="en-US" altLang="zh-CN" dirty="0" smtClean="0"/>
              <a:t>(L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, &amp;e)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个元素之前插入元素</a:t>
            </a:r>
            <a:r>
              <a:rPr lang="en-US" altLang="zh-CN" dirty="0" smtClean="0"/>
              <a:t>e</a:t>
            </a:r>
          </a:p>
          <a:p>
            <a:pPr marL="0" indent="0">
              <a:buNone/>
            </a:pPr>
            <a:r>
              <a:rPr lang="en-US" altLang="zh-CN" dirty="0" err="1" smtClean="0"/>
              <a:t>ListInsert</a:t>
            </a:r>
            <a:r>
              <a:rPr lang="en-US" altLang="zh-CN" dirty="0" smtClean="0"/>
              <a:t>(&amp;L,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e)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删除第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ListDelete_L</a:t>
            </a:r>
            <a:r>
              <a:rPr lang="en-US" altLang="zh-CN" dirty="0" smtClean="0"/>
              <a:t>(&amp;</a:t>
            </a:r>
            <a:r>
              <a:rPr lang="en-US" altLang="zh-CN" dirty="0"/>
              <a:t>L, </a:t>
            </a:r>
            <a:r>
              <a:rPr lang="en-US" altLang="zh-CN" dirty="0" err="1" smtClean="0"/>
              <a:t>i</a:t>
            </a:r>
            <a:r>
              <a:rPr lang="en-US" altLang="zh-CN" dirty="0"/>
              <a:t>, </a:t>
            </a:r>
            <a:r>
              <a:rPr lang="en-US" altLang="zh-CN" dirty="0" smtClean="0"/>
              <a:t>&amp;</a:t>
            </a:r>
            <a:r>
              <a:rPr lang="en-US" altLang="zh-CN" dirty="0"/>
              <a:t>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生成</a:t>
            </a:r>
            <a:r>
              <a:rPr lang="en-US" altLang="zh-CN" dirty="0"/>
              <a:t>n</a:t>
            </a:r>
            <a:r>
              <a:rPr lang="zh-CN" altLang="en-US" dirty="0"/>
              <a:t>个元素的链表</a:t>
            </a:r>
          </a:p>
          <a:p>
            <a:pPr marL="0" indent="0">
              <a:buNone/>
            </a:pPr>
            <a:r>
              <a:rPr lang="en-US" altLang="zh-CN" dirty="0" err="1"/>
              <a:t>CreateList</a:t>
            </a:r>
            <a:r>
              <a:rPr lang="en-US" altLang="zh-CN" dirty="0"/>
              <a:t>(&amp;</a:t>
            </a:r>
            <a:r>
              <a:rPr lang="en-US" altLang="zh-CN" dirty="0" err="1"/>
              <a:t>L,n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两有序表合并成一新有序表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MergeList</a:t>
            </a:r>
            <a:r>
              <a:rPr lang="en-US" altLang="zh-CN" dirty="0" smtClean="0"/>
              <a:t>(La, 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28184" y="1124744"/>
            <a:ext cx="26746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/>
              <a:t>链表不是随机存取</a:t>
            </a:r>
            <a:r>
              <a:rPr lang="en-US" altLang="zh-CN" sz="2800" b="1" dirty="0"/>
              <a:t>(random access)</a:t>
            </a:r>
            <a:r>
              <a:rPr lang="zh-CN" altLang="en-US" sz="2800" b="1" dirty="0"/>
              <a:t>结构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6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取第</a:t>
            </a:r>
            <a:r>
              <a:rPr lang="en-US" altLang="zh-CN" smtClean="0"/>
              <a:t>i</a:t>
            </a:r>
            <a:r>
              <a:rPr lang="zh-CN" altLang="en-US" smtClean="0"/>
              <a:t>个元素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r>
              <a:rPr lang="zh-CN" altLang="en-US" smtClean="0"/>
              <a:t>算法思想：从链表的头结点出发，沿链域</a:t>
            </a:r>
            <a:r>
              <a:rPr lang="en-US" altLang="zh-CN" smtClean="0"/>
              <a:t>next</a:t>
            </a:r>
            <a:r>
              <a:rPr lang="zh-CN" altLang="en-US" smtClean="0"/>
              <a:t>逐个结点往下搜索，直到搜索到第</a:t>
            </a:r>
            <a:r>
              <a:rPr lang="en-US" altLang="zh-CN" smtClean="0"/>
              <a:t>i</a:t>
            </a:r>
            <a:r>
              <a:rPr lang="zh-CN" altLang="en-US" smtClean="0"/>
              <a:t>个结点为止</a:t>
            </a:r>
            <a:endParaRPr lang="en-US" altLang="zh-CN" smtClean="0"/>
          </a:p>
          <a:p>
            <a:r>
              <a:rPr lang="zh-CN" altLang="en-US" smtClean="0"/>
              <a:t>具体操作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smtClean="0"/>
              <a:t>令指针 </a:t>
            </a:r>
            <a:r>
              <a:rPr lang="en-US" altLang="zh-CN" smtClean="0"/>
              <a:t>p </a:t>
            </a:r>
            <a:r>
              <a:rPr lang="zh-CN" altLang="en-US" smtClean="0"/>
              <a:t>始终指向线性表中第 </a:t>
            </a:r>
            <a:r>
              <a:rPr lang="en-US" altLang="zh-CN" smtClean="0"/>
              <a:t>j </a:t>
            </a:r>
            <a:r>
              <a:rPr lang="zh-CN" altLang="en-US" smtClean="0"/>
              <a:t>个数据元素</a:t>
            </a:r>
            <a:endParaRPr lang="en-US" altLang="zh-CN" smtClean="0"/>
          </a:p>
          <a:p>
            <a:pPr lvl="1"/>
            <a:r>
              <a:rPr lang="zh-CN" altLang="en-US" smtClean="0"/>
              <a:t>移动指针，比较 </a:t>
            </a:r>
            <a:r>
              <a:rPr lang="en-US" altLang="zh-CN" smtClean="0"/>
              <a:t>j </a:t>
            </a:r>
            <a:r>
              <a:rPr lang="zh-CN" altLang="en-US" smtClean="0"/>
              <a:t>和 </a:t>
            </a:r>
            <a:r>
              <a:rPr lang="en-US" altLang="zh-CN" smtClean="0"/>
              <a:t>i</a:t>
            </a:r>
          </a:p>
          <a:p>
            <a:r>
              <a:rPr lang="zh-CN" altLang="en-US" smtClean="0"/>
              <a:t>举例：</a:t>
            </a:r>
            <a:r>
              <a:rPr lang="en-US" altLang="zh-CN" smtClean="0"/>
              <a:t>GetElem_L(L, 3, &amp;e)</a:t>
            </a:r>
            <a:endParaRPr lang="zh-CN" altLang="en-US" dirty="0"/>
          </a:p>
        </p:txBody>
      </p:sp>
      <p:grpSp>
        <p:nvGrpSpPr>
          <p:cNvPr id="51" name="Group 1071"/>
          <p:cNvGrpSpPr>
            <a:grpSpLocks/>
          </p:cNvGrpSpPr>
          <p:nvPr/>
        </p:nvGrpSpPr>
        <p:grpSpPr bwMode="auto">
          <a:xfrm>
            <a:off x="150813" y="4038426"/>
            <a:ext cx="1220787" cy="1555750"/>
            <a:chOff x="95" y="1900"/>
            <a:chExt cx="769" cy="980"/>
          </a:xfrm>
        </p:grpSpPr>
        <p:sp>
          <p:nvSpPr>
            <p:cNvPr id="52" name="Rectangle 1042"/>
            <p:cNvSpPr>
              <a:spLocks noChangeArrowheads="1"/>
            </p:cNvSpPr>
            <p:nvPr/>
          </p:nvSpPr>
          <p:spPr bwMode="auto">
            <a:xfrm>
              <a:off x="288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1043"/>
            <p:cNvSpPr>
              <a:spLocks noChangeShapeType="1"/>
            </p:cNvSpPr>
            <p:nvPr/>
          </p:nvSpPr>
          <p:spPr bwMode="auto">
            <a:xfrm>
              <a:off x="67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053"/>
            <p:cNvSpPr txBox="1">
              <a:spLocks noChangeArrowheads="1"/>
            </p:cNvSpPr>
            <p:nvPr/>
          </p:nvSpPr>
          <p:spPr bwMode="auto">
            <a:xfrm>
              <a:off x="96" y="1900"/>
              <a:ext cx="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Arc 1054"/>
            <p:cNvSpPr>
              <a:spLocks/>
            </p:cNvSpPr>
            <p:nvPr/>
          </p:nvSpPr>
          <p:spPr bwMode="auto">
            <a:xfrm rot="-10459146">
              <a:off x="95" y="2176"/>
              <a:ext cx="433" cy="553"/>
            </a:xfrm>
            <a:custGeom>
              <a:avLst/>
              <a:gdLst>
                <a:gd name="G0" fmla="+- 0 0 0"/>
                <a:gd name="G1" fmla="+- 19336 0 0"/>
                <a:gd name="G2" fmla="+- 21600 0 0"/>
                <a:gd name="T0" fmla="*/ 9628 w 21600"/>
                <a:gd name="T1" fmla="*/ 0 h 20719"/>
                <a:gd name="T2" fmla="*/ 21556 w 21600"/>
                <a:gd name="T3" fmla="*/ 20719 h 20719"/>
                <a:gd name="T4" fmla="*/ 0 w 21600"/>
                <a:gd name="T5" fmla="*/ 19336 h 20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19" fill="none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</a:path>
                <a:path w="21600" h="20719" stroke="0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" name="Group 1072"/>
          <p:cNvGrpSpPr>
            <a:grpSpLocks/>
          </p:cNvGrpSpPr>
          <p:nvPr/>
        </p:nvGrpSpPr>
        <p:grpSpPr bwMode="auto">
          <a:xfrm>
            <a:off x="1219200" y="5060776"/>
            <a:ext cx="1371600" cy="533400"/>
            <a:chOff x="768" y="2544"/>
            <a:chExt cx="864" cy="336"/>
          </a:xfrm>
        </p:grpSpPr>
        <p:sp>
          <p:nvSpPr>
            <p:cNvPr id="57" name="Rectangle 1028"/>
            <p:cNvSpPr>
              <a:spLocks noChangeArrowheads="1"/>
            </p:cNvSpPr>
            <p:nvPr/>
          </p:nvSpPr>
          <p:spPr bwMode="auto">
            <a:xfrm>
              <a:off x="1056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21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1030"/>
            <p:cNvSpPr>
              <a:spLocks noChangeShapeType="1"/>
            </p:cNvSpPr>
            <p:nvPr/>
          </p:nvSpPr>
          <p:spPr bwMode="auto">
            <a:xfrm>
              <a:off x="144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Line 1044"/>
            <p:cNvSpPr>
              <a:spLocks noChangeShapeType="1"/>
            </p:cNvSpPr>
            <p:nvPr/>
          </p:nvSpPr>
          <p:spPr bwMode="auto">
            <a:xfrm>
              <a:off x="76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" name="Group 1073"/>
          <p:cNvGrpSpPr>
            <a:grpSpLocks/>
          </p:cNvGrpSpPr>
          <p:nvPr/>
        </p:nvGrpSpPr>
        <p:grpSpPr bwMode="auto">
          <a:xfrm>
            <a:off x="2438400" y="5060776"/>
            <a:ext cx="1371600" cy="533400"/>
            <a:chOff x="1536" y="2544"/>
            <a:chExt cx="864" cy="336"/>
          </a:xfrm>
        </p:grpSpPr>
        <p:sp>
          <p:nvSpPr>
            <p:cNvPr id="61" name="Rectangle 1031"/>
            <p:cNvSpPr>
              <a:spLocks noChangeArrowheads="1"/>
            </p:cNvSpPr>
            <p:nvPr/>
          </p:nvSpPr>
          <p:spPr bwMode="auto">
            <a:xfrm>
              <a:off x="1824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18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Line 1032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Line 1045"/>
            <p:cNvSpPr>
              <a:spLocks noChangeShapeType="1"/>
            </p:cNvSpPr>
            <p:nvPr/>
          </p:nvSpPr>
          <p:spPr bwMode="auto">
            <a:xfrm>
              <a:off x="1536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" name="Group 1074"/>
          <p:cNvGrpSpPr>
            <a:grpSpLocks/>
          </p:cNvGrpSpPr>
          <p:nvPr/>
        </p:nvGrpSpPr>
        <p:grpSpPr bwMode="auto">
          <a:xfrm>
            <a:off x="3657600" y="5060776"/>
            <a:ext cx="1371600" cy="533400"/>
            <a:chOff x="2304" y="2544"/>
            <a:chExt cx="864" cy="336"/>
          </a:xfrm>
        </p:grpSpPr>
        <p:sp>
          <p:nvSpPr>
            <p:cNvPr id="65" name="Rectangle 1033"/>
            <p:cNvSpPr>
              <a:spLocks noChangeArrowheads="1"/>
            </p:cNvSpPr>
            <p:nvPr/>
          </p:nvSpPr>
          <p:spPr bwMode="auto">
            <a:xfrm>
              <a:off x="2592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Line 1034"/>
            <p:cNvSpPr>
              <a:spLocks noChangeShapeType="1"/>
            </p:cNvSpPr>
            <p:nvPr/>
          </p:nvSpPr>
          <p:spPr bwMode="auto">
            <a:xfrm>
              <a:off x="2976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Line 1046"/>
            <p:cNvSpPr>
              <a:spLocks noChangeShapeType="1"/>
            </p:cNvSpPr>
            <p:nvPr/>
          </p:nvSpPr>
          <p:spPr bwMode="auto">
            <a:xfrm>
              <a:off x="2304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Group 1075"/>
          <p:cNvGrpSpPr>
            <a:grpSpLocks/>
          </p:cNvGrpSpPr>
          <p:nvPr/>
        </p:nvGrpSpPr>
        <p:grpSpPr bwMode="auto">
          <a:xfrm>
            <a:off x="4876800" y="5060776"/>
            <a:ext cx="1371600" cy="533400"/>
            <a:chOff x="3072" y="2544"/>
            <a:chExt cx="864" cy="336"/>
          </a:xfrm>
        </p:grpSpPr>
        <p:sp>
          <p:nvSpPr>
            <p:cNvPr id="69" name="Rectangle 1035"/>
            <p:cNvSpPr>
              <a:spLocks noChangeArrowheads="1"/>
            </p:cNvSpPr>
            <p:nvPr/>
          </p:nvSpPr>
          <p:spPr bwMode="auto">
            <a:xfrm>
              <a:off x="3360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dirty="0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75</a:t>
              </a:r>
              <a:endParaRPr kumimoji="1" lang="en-US" altLang="zh-CN" sz="3600" dirty="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Line 1036"/>
            <p:cNvSpPr>
              <a:spLocks noChangeShapeType="1"/>
            </p:cNvSpPr>
            <p:nvPr/>
          </p:nvSpPr>
          <p:spPr bwMode="auto">
            <a:xfrm>
              <a:off x="3744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1047"/>
            <p:cNvSpPr>
              <a:spLocks noChangeShapeType="1"/>
            </p:cNvSpPr>
            <p:nvPr/>
          </p:nvSpPr>
          <p:spPr bwMode="auto">
            <a:xfrm>
              <a:off x="3072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" name="Group 1076"/>
          <p:cNvGrpSpPr>
            <a:grpSpLocks/>
          </p:cNvGrpSpPr>
          <p:nvPr/>
        </p:nvGrpSpPr>
        <p:grpSpPr bwMode="auto">
          <a:xfrm>
            <a:off x="6096000" y="5060776"/>
            <a:ext cx="1371600" cy="533400"/>
            <a:chOff x="3840" y="2544"/>
            <a:chExt cx="864" cy="336"/>
          </a:xfrm>
        </p:grpSpPr>
        <p:sp>
          <p:nvSpPr>
            <p:cNvPr id="73" name="Rectangle 1037"/>
            <p:cNvSpPr>
              <a:spLocks noChangeArrowheads="1"/>
            </p:cNvSpPr>
            <p:nvPr/>
          </p:nvSpPr>
          <p:spPr bwMode="auto">
            <a:xfrm>
              <a:off x="4128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42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Line 1038"/>
            <p:cNvSpPr>
              <a:spLocks noChangeShapeType="1"/>
            </p:cNvSpPr>
            <p:nvPr/>
          </p:nvSpPr>
          <p:spPr bwMode="auto">
            <a:xfrm>
              <a:off x="451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1048"/>
            <p:cNvSpPr>
              <a:spLocks noChangeShapeType="1"/>
            </p:cNvSpPr>
            <p:nvPr/>
          </p:nvSpPr>
          <p:spPr bwMode="auto">
            <a:xfrm>
              <a:off x="3840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1077"/>
          <p:cNvGrpSpPr>
            <a:grpSpLocks/>
          </p:cNvGrpSpPr>
          <p:nvPr/>
        </p:nvGrpSpPr>
        <p:grpSpPr bwMode="auto">
          <a:xfrm>
            <a:off x="7315200" y="5060776"/>
            <a:ext cx="1516063" cy="533400"/>
            <a:chOff x="4608" y="2544"/>
            <a:chExt cx="955" cy="336"/>
          </a:xfrm>
        </p:grpSpPr>
        <p:sp>
          <p:nvSpPr>
            <p:cNvPr id="77" name="Rectangle 1039"/>
            <p:cNvSpPr>
              <a:spLocks noChangeArrowheads="1"/>
            </p:cNvSpPr>
            <p:nvPr/>
          </p:nvSpPr>
          <p:spPr bwMode="auto">
            <a:xfrm>
              <a:off x="4896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56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Line 1040"/>
            <p:cNvSpPr>
              <a:spLocks noChangeShapeType="1"/>
            </p:cNvSpPr>
            <p:nvPr/>
          </p:nvSpPr>
          <p:spPr bwMode="auto">
            <a:xfrm>
              <a:off x="528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1041"/>
            <p:cNvSpPr txBox="1">
              <a:spLocks noChangeArrowheads="1"/>
            </p:cNvSpPr>
            <p:nvPr/>
          </p:nvSpPr>
          <p:spPr bwMode="auto">
            <a:xfrm>
              <a:off x="5226" y="2553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∧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1049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" name="Group 1058"/>
          <p:cNvGrpSpPr>
            <a:grpSpLocks/>
          </p:cNvGrpSpPr>
          <p:nvPr/>
        </p:nvGrpSpPr>
        <p:grpSpPr bwMode="auto">
          <a:xfrm>
            <a:off x="1924050" y="5670376"/>
            <a:ext cx="438150" cy="990600"/>
            <a:chOff x="1212" y="2880"/>
            <a:chExt cx="276" cy="624"/>
          </a:xfrm>
        </p:grpSpPr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1057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4" name="Group 1059"/>
          <p:cNvGrpSpPr>
            <a:grpSpLocks/>
          </p:cNvGrpSpPr>
          <p:nvPr/>
        </p:nvGrpSpPr>
        <p:grpSpPr bwMode="auto">
          <a:xfrm>
            <a:off x="3124200" y="5670376"/>
            <a:ext cx="438150" cy="990600"/>
            <a:chOff x="1212" y="2880"/>
            <a:chExt cx="276" cy="624"/>
          </a:xfrm>
        </p:grpSpPr>
        <p:sp>
          <p:nvSpPr>
            <p:cNvPr id="85" name="Line 1060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1061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1062"/>
          <p:cNvGrpSpPr>
            <a:grpSpLocks/>
          </p:cNvGrpSpPr>
          <p:nvPr/>
        </p:nvGrpSpPr>
        <p:grpSpPr bwMode="auto">
          <a:xfrm>
            <a:off x="4362450" y="5670376"/>
            <a:ext cx="438150" cy="990600"/>
            <a:chOff x="1212" y="2880"/>
            <a:chExt cx="276" cy="624"/>
          </a:xfrm>
        </p:grpSpPr>
        <p:sp>
          <p:nvSpPr>
            <p:cNvPr id="88" name="Line 1063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1064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0" name="Text Box 1065"/>
          <p:cNvSpPr txBox="1">
            <a:spLocks noChangeArrowheads="1"/>
          </p:cNvSpPr>
          <p:nvPr/>
        </p:nvSpPr>
        <p:spPr bwMode="auto">
          <a:xfrm>
            <a:off x="5853656" y="5961603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Text Box 1066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660033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Text Box 1067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660033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Text Box 1068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660033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94" name="Rectangle 1078"/>
          <p:cNvSpPr>
            <a:spLocks noChangeArrowheads="1"/>
          </p:cNvSpPr>
          <p:nvPr/>
        </p:nvSpPr>
        <p:spPr bwMode="auto">
          <a:xfrm>
            <a:off x="1828800" y="5670376"/>
            <a:ext cx="4572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95" name="Rectangle 1079"/>
          <p:cNvSpPr>
            <a:spLocks noChangeArrowheads="1"/>
          </p:cNvSpPr>
          <p:nvPr/>
        </p:nvSpPr>
        <p:spPr bwMode="auto">
          <a:xfrm>
            <a:off x="3048000" y="5670376"/>
            <a:ext cx="4572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668344" y="6035352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e</a:t>
            </a:r>
            <a:r>
              <a:rPr lang="en-US" altLang="zh-CN" sz="3600" dirty="0" smtClean="0"/>
              <a:t>=30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62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1" grpId="0" animBg="1" autoUpdateAnimBg="0"/>
      <p:bldP spid="92" grpId="0" animBg="1" autoUpdateAnimBg="0"/>
      <p:bldP spid="93" grpId="0" animBg="1" autoUpdateAnimBg="0"/>
      <p:bldP spid="94" grpId="0" animBg="1"/>
      <p:bldP spid="95" grpId="0" animBg="1"/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单链表的查找：按序号查找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980728"/>
            <a:ext cx="8777452" cy="5877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GetElem_L</a:t>
            </a:r>
            <a:r>
              <a:rPr lang="en-US" dirty="0"/>
              <a:t>(</a:t>
            </a:r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 err="1" smtClean="0"/>
              <a:t>L,int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&amp;e)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dirty="0"/>
              <a:t>L</a:t>
            </a:r>
            <a:r>
              <a:rPr lang="zh-CN" altLang="en-US" dirty="0"/>
              <a:t>为带头结点的单链表的头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/>
              <a:t>当第</a:t>
            </a:r>
            <a:r>
              <a:rPr lang="en-US" dirty="0" err="1"/>
              <a:t>i</a:t>
            </a:r>
            <a:r>
              <a:rPr lang="zh-CN" altLang="en-US" dirty="0"/>
              <a:t>个元素存在时，其值赋给</a:t>
            </a:r>
            <a:r>
              <a:rPr lang="en-US" dirty="0"/>
              <a:t>e</a:t>
            </a:r>
            <a:r>
              <a:rPr lang="zh-CN" altLang="en-US" dirty="0"/>
              <a:t>并返回</a:t>
            </a:r>
            <a:r>
              <a:rPr lang="en-US" dirty="0"/>
              <a:t>OK，</a:t>
            </a:r>
            <a:r>
              <a:rPr lang="zh-CN" altLang="en-US" dirty="0"/>
              <a:t>否则返回</a:t>
            </a:r>
            <a:r>
              <a:rPr lang="en-US" dirty="0"/>
              <a:t>ERROR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初始化，</a:t>
            </a:r>
            <a:r>
              <a:rPr lang="en-US" dirty="0"/>
              <a:t>p</a:t>
            </a:r>
            <a:r>
              <a:rPr lang="zh-CN" altLang="en-US" dirty="0"/>
              <a:t>指向第一个结点，</a:t>
            </a:r>
            <a:r>
              <a:rPr lang="en-US" dirty="0"/>
              <a:t>j</a:t>
            </a:r>
            <a:r>
              <a:rPr lang="zh-CN" altLang="en-US" dirty="0"/>
              <a:t>为</a:t>
            </a:r>
            <a:r>
              <a:rPr lang="zh-CN" altLang="en-US" dirty="0" smtClean="0"/>
              <a:t>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/>
              <a:t>p; p = L-&gt;next; </a:t>
            </a:r>
            <a:r>
              <a:rPr lang="en-US" dirty="0" err="1"/>
              <a:t>int</a:t>
            </a:r>
            <a:r>
              <a:rPr lang="en-US" dirty="0"/>
              <a:t> j = 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 &amp;&amp; j&lt;</a:t>
            </a:r>
            <a:r>
              <a:rPr lang="en-US" dirty="0" err="1"/>
              <a:t>i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//</a:t>
            </a:r>
            <a:r>
              <a:rPr lang="zh-CN" altLang="en-US" dirty="0" smtClean="0"/>
              <a:t>顺</a:t>
            </a:r>
            <a:r>
              <a:rPr lang="zh-CN" altLang="en-US" dirty="0"/>
              <a:t>指针向后查找，直到</a:t>
            </a:r>
            <a:r>
              <a:rPr lang="en-US" dirty="0"/>
              <a:t>p</a:t>
            </a:r>
            <a:r>
              <a:rPr lang="zh-CN" altLang="en-US" dirty="0"/>
              <a:t>指向第</a:t>
            </a:r>
            <a:r>
              <a:rPr lang="en-US" dirty="0" err="1"/>
              <a:t>i</a:t>
            </a:r>
            <a:r>
              <a:rPr lang="zh-CN" altLang="en-US" dirty="0"/>
              <a:t>个元素或</a:t>
            </a:r>
            <a:r>
              <a:rPr lang="en-US" dirty="0"/>
              <a:t>p</a:t>
            </a:r>
            <a:r>
              <a:rPr lang="zh-CN" altLang="en-US" dirty="0"/>
              <a:t>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dirty="0"/>
              <a:t>p = p-&gt;next; ++j;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 !p || j&gt;</a:t>
            </a:r>
            <a:r>
              <a:rPr lang="en-US" dirty="0" err="1"/>
              <a:t>i</a:t>
            </a:r>
            <a:r>
              <a:rPr lang="en-US" dirty="0"/>
              <a:t> ) return ERROR; // </a:t>
            </a:r>
            <a:r>
              <a:rPr lang="zh-CN" altLang="en-US" dirty="0"/>
              <a:t>第</a:t>
            </a:r>
            <a:r>
              <a:rPr lang="en-US" dirty="0" err="1"/>
              <a:t>i</a:t>
            </a:r>
            <a:r>
              <a:rPr lang="zh-CN" altLang="en-US" dirty="0"/>
              <a:t>个元素不存在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/>
              <a:t>= p-&gt;data; // </a:t>
            </a:r>
            <a:r>
              <a:rPr lang="zh-CN" altLang="en-US" dirty="0"/>
              <a:t>取第</a:t>
            </a:r>
            <a:r>
              <a:rPr lang="en-US" dirty="0" err="1"/>
              <a:t>i</a:t>
            </a:r>
            <a:r>
              <a:rPr lang="zh-CN" altLang="en-US" dirty="0"/>
              <a:t>个元素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OK;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 smtClean="0"/>
              <a:t>GetElem_L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7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单链表的查找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单链表的</a:t>
            </a:r>
            <a:r>
              <a:rPr lang="zh-CN" altLang="en-US" dirty="0" smtClean="0">
                <a:ea typeface="宋体" panose="02010600030101010101" pitchFamily="2" charset="-122"/>
              </a:rPr>
              <a:t>查找：按序号查找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假设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为链表的长度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基本操作：比较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ea typeface="宋体" panose="02010600030101010101" pitchFamily="2" charset="-122"/>
              </a:rPr>
              <a:t>，并后移指针</a:t>
            </a:r>
            <a:r>
              <a:rPr lang="en-US" altLang="zh-CN" dirty="0" smtClean="0">
                <a:ea typeface="宋体" panose="02010600030101010101" pitchFamily="2" charset="-122"/>
              </a:rPr>
              <a:t>p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循环体内语句执行</a:t>
            </a:r>
            <a:r>
              <a:rPr lang="en-US" altLang="en-US" dirty="0" err="1" smtClean="0">
                <a:ea typeface="宋体" panose="02010600030101010101" pitchFamily="2" charset="-122"/>
              </a:rPr>
              <a:t>频度</a:t>
            </a:r>
            <a:r>
              <a:rPr lang="zh-CN" altLang="en-US" dirty="0" smtClean="0">
                <a:ea typeface="宋体" panose="02010600030101010101" pitchFamily="2" charset="-122"/>
              </a:rPr>
              <a:t>与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ea typeface="宋体" panose="02010600030101010101" pitchFamily="2" charset="-122"/>
              </a:rPr>
              <a:t>值有关：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&lt;1时：0次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∈[1,n]：i-1次；i&gt;</a:t>
            </a:r>
            <a:r>
              <a:rPr lang="en-US" altLang="en-US" dirty="0" err="1" smtClean="0">
                <a:ea typeface="宋体" panose="02010600030101010101" pitchFamily="2" charset="-122"/>
              </a:rPr>
              <a:t>n：n次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算法的时间复杂度：</a:t>
            </a:r>
            <a:r>
              <a:rPr lang="en-US" altLang="en-US" dirty="0">
                <a:ea typeface="宋体" panose="02010600030101010101" pitchFamily="2" charset="-122"/>
              </a:rPr>
              <a:t>O(n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单链表的查找</a:t>
            </a:r>
            <a:r>
              <a:rPr lang="zh-CN" altLang="en-US" dirty="0" smtClean="0">
                <a:ea typeface="宋体" panose="02010600030101010101" pitchFamily="2" charset="-122"/>
              </a:rPr>
              <a:t>：按值查找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即</a:t>
            </a:r>
            <a:r>
              <a:rPr lang="en-US" altLang="en-US" dirty="0" err="1" smtClean="0">
                <a:ea typeface="宋体" panose="02010600030101010101" pitchFamily="2" charset="-122"/>
              </a:rPr>
              <a:t>查找是否有结点值等于给定值key的结点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从</a:t>
            </a:r>
            <a:r>
              <a:rPr lang="zh-CN" altLang="en-US" dirty="0" smtClean="0">
                <a:ea typeface="宋体" panose="02010600030101010101" pitchFamily="2" charset="-122"/>
              </a:rPr>
              <a:t>头</a:t>
            </a:r>
            <a:r>
              <a:rPr lang="en-US" altLang="en-US" dirty="0" err="1" smtClean="0">
                <a:ea typeface="宋体" panose="02010600030101010101" pitchFamily="2" charset="-122"/>
              </a:rPr>
              <a:t>结点出发，沿链表逐个将结点的值和给定值key作比较。若</a:t>
            </a:r>
            <a:r>
              <a:rPr lang="zh-CN" altLang="en-US" dirty="0" smtClean="0">
                <a:ea typeface="宋体" panose="02010600030101010101" pitchFamily="2" charset="-122"/>
              </a:rPr>
              <a:t>相等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则返回首次找到的值为key的结点的存储位置；否则返回NULL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单链表的插入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算法思想：</a:t>
            </a:r>
            <a:r>
              <a:rPr lang="en-US" altLang="en-US" dirty="0" err="1" smtClean="0">
                <a:ea typeface="宋体" panose="02010600030101010101" pitchFamily="2" charset="-122"/>
              </a:rPr>
              <a:t>插入运算是将值为</a:t>
            </a:r>
            <a:r>
              <a:rPr lang="en-US" altLang="zh-CN" dirty="0" err="1">
                <a:ea typeface="宋体" panose="02010600030101010101" pitchFamily="2" charset="-122"/>
              </a:rPr>
              <a:t>e</a:t>
            </a:r>
            <a:r>
              <a:rPr lang="en-US" altLang="en-US" dirty="0" err="1" smtClean="0">
                <a:ea typeface="宋体" panose="02010600030101010101" pitchFamily="2" charset="-122"/>
              </a:rPr>
              <a:t>的新结点插入到表的第i个结点的位置上，因此，必须首先找到</a:t>
            </a: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en-US" dirty="0" smtClean="0">
                <a:ea typeface="宋体" panose="02010600030101010101" pitchFamily="2" charset="-122"/>
              </a:rPr>
              <a:t>i-1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en-US" dirty="0" err="1" smtClean="0">
                <a:ea typeface="宋体" panose="02010600030101010101" pitchFamily="2" charset="-122"/>
              </a:rPr>
              <a:t>结点p，然后生成一个数据域为</a:t>
            </a:r>
            <a:r>
              <a:rPr lang="en-US" altLang="zh-CN" dirty="0" err="1">
                <a:ea typeface="宋体" panose="02010600030101010101" pitchFamily="2" charset="-122"/>
              </a:rPr>
              <a:t>e</a:t>
            </a:r>
            <a:r>
              <a:rPr lang="en-US" altLang="en-US" dirty="0" err="1" smtClean="0">
                <a:ea typeface="宋体" panose="02010600030101010101" pitchFamily="2" charset="-122"/>
              </a:rPr>
              <a:t>的新结点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并将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en-US" dirty="0" err="1" smtClean="0">
                <a:ea typeface="宋体" panose="02010600030101010101" pitchFamily="2" charset="-122"/>
              </a:rPr>
              <a:t>结点作为p的直接后继结点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解决了顺序表的插入操作需要移动大量元素的问题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endParaRPr 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604988" y="4269105"/>
            <a:ext cx="533400" cy="638944"/>
          </a:xfrm>
          <a:prstGeom prst="straightConnector1">
            <a:avLst/>
          </a:prstGeom>
          <a:ln w="1016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617416" y="6516633"/>
            <a:ext cx="673100" cy="0"/>
          </a:xfrm>
          <a:prstGeom prst="straightConnector1">
            <a:avLst/>
          </a:prstGeom>
          <a:ln w="1016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77276" y="420419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82404" y="6156593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b="1" dirty="0"/>
          </a:p>
        </p:txBody>
      </p: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1594172" y="4908049"/>
            <a:ext cx="1981200" cy="609600"/>
            <a:chOff x="864" y="2880"/>
            <a:chExt cx="1248" cy="384"/>
          </a:xfrm>
        </p:grpSpPr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1440" y="2880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i-1</a:t>
              </a:r>
              <a:endParaRPr lang="en-US" altLang="zh-CN" sz="2800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92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864" y="3072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4261172" y="6051049"/>
            <a:ext cx="1066800" cy="609600"/>
            <a:chOff x="2544" y="3600"/>
            <a:chExt cx="672" cy="384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54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990000"/>
                  </a:solidFill>
                </a:rPr>
                <a:t> e</a:t>
              </a:r>
              <a:endParaRPr lang="en-US" altLang="zh-CN" sz="2800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3" name="Group 60"/>
          <p:cNvGrpSpPr>
            <a:grpSpLocks/>
          </p:cNvGrpSpPr>
          <p:nvPr/>
        </p:nvGrpSpPr>
        <p:grpSpPr bwMode="auto">
          <a:xfrm>
            <a:off x="3422972" y="4908049"/>
            <a:ext cx="3886200" cy="609600"/>
            <a:chOff x="2016" y="2880"/>
            <a:chExt cx="2448" cy="384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2016" y="3072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360" y="2880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</a:t>
              </a:r>
              <a:endParaRPr lang="en-US" altLang="zh-CN" sz="2800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384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3936" y="3072"/>
              <a:ext cx="52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 useBgFill="1">
        <p:nvSpPr>
          <p:cNvPr id="42" name="Rectangle 52"/>
          <p:cNvSpPr>
            <a:spLocks noChangeArrowheads="1"/>
          </p:cNvSpPr>
          <p:nvPr/>
        </p:nvSpPr>
        <p:spPr bwMode="auto">
          <a:xfrm>
            <a:off x="3346772" y="5060449"/>
            <a:ext cx="2133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43" name="Group 47"/>
          <p:cNvGrpSpPr>
            <a:grpSpLocks/>
          </p:cNvGrpSpPr>
          <p:nvPr/>
        </p:nvGrpSpPr>
        <p:grpSpPr bwMode="auto">
          <a:xfrm>
            <a:off x="2508572" y="4908049"/>
            <a:ext cx="1066800" cy="609600"/>
            <a:chOff x="1440" y="3504"/>
            <a:chExt cx="672" cy="384"/>
          </a:xfrm>
        </p:grpSpPr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i-1</a:t>
              </a:r>
              <a:endParaRPr lang="en-US" altLang="zh-CN" sz="2800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cxnSp>
        <p:nvCxnSpPr>
          <p:cNvPr id="46" name="AutoShape 53"/>
          <p:cNvCxnSpPr>
            <a:cxnSpLocks noChangeShapeType="1"/>
            <a:stCxn id="44" idx="3"/>
            <a:endCxn id="31" idx="1"/>
          </p:cNvCxnSpPr>
          <p:nvPr/>
        </p:nvCxnSpPr>
        <p:spPr bwMode="auto">
          <a:xfrm>
            <a:off x="3586485" y="5212849"/>
            <a:ext cx="661987" cy="1143000"/>
          </a:xfrm>
          <a:prstGeom prst="bentConnector3">
            <a:avLst>
              <a:gd name="adj1" fmla="val 50120"/>
            </a:avLst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54"/>
          <p:cNvCxnSpPr>
            <a:cxnSpLocks noChangeShapeType="1"/>
            <a:stCxn id="31" idx="3"/>
            <a:endCxn id="35" idx="2"/>
          </p:cNvCxnSpPr>
          <p:nvPr/>
        </p:nvCxnSpPr>
        <p:spPr bwMode="auto">
          <a:xfrm flipV="1">
            <a:off x="5340672" y="5528762"/>
            <a:ext cx="749300" cy="827087"/>
          </a:xfrm>
          <a:prstGeom prst="bentConnector2">
            <a:avLst/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线形标注 1(无边框) 5"/>
          <p:cNvSpPr/>
          <p:nvPr/>
        </p:nvSpPr>
        <p:spPr>
          <a:xfrm>
            <a:off x="107504" y="5893020"/>
            <a:ext cx="1943000" cy="799063"/>
          </a:xfrm>
          <a:prstGeom prst="callout1">
            <a:avLst>
              <a:gd name="adj1" fmla="val 40310"/>
              <a:gd name="adj2" fmla="val 108297"/>
              <a:gd name="adj3" fmla="val -38420"/>
              <a:gd name="adj4" fmla="val 1887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修改第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个结点的指针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44208" y="5931277"/>
            <a:ext cx="2699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</a:t>
            </a:r>
            <a:r>
              <a:rPr lang="en-US" altLang="zh-CN" sz="2800" dirty="0" smtClean="0"/>
              <a:t>-&gt;next=p-&gt;next;</a:t>
            </a:r>
          </a:p>
          <a:p>
            <a:r>
              <a:rPr lang="en-US" altLang="zh-CN" sz="2800" dirty="0"/>
              <a:t>p</a:t>
            </a:r>
            <a:r>
              <a:rPr lang="en-US" altLang="zh-CN" sz="2800" dirty="0" smtClean="0"/>
              <a:t>-&gt;next=s;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852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  <p:bldP spid="6" grpId="0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单链表的插入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ListInsert_L</a:t>
            </a:r>
            <a:r>
              <a:rPr lang="en-US" dirty="0"/>
              <a:t>(</a:t>
            </a:r>
            <a:r>
              <a:rPr lang="en-US" dirty="0" err="1"/>
              <a:t>LinkList</a:t>
            </a:r>
            <a:r>
              <a:rPr lang="en-US" dirty="0"/>
              <a:t> &amp;L,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e)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在</a:t>
            </a:r>
            <a:r>
              <a:rPr lang="zh-CN" altLang="en-US" dirty="0"/>
              <a:t>带头结点的</a:t>
            </a:r>
            <a:r>
              <a:rPr lang="zh-CN" altLang="en-US" dirty="0" smtClean="0"/>
              <a:t>单链表</a:t>
            </a:r>
            <a:r>
              <a:rPr lang="en-US" dirty="0"/>
              <a:t>L</a:t>
            </a:r>
            <a:r>
              <a:rPr lang="zh-CN" altLang="en-US" dirty="0"/>
              <a:t>的第</a:t>
            </a:r>
            <a:r>
              <a:rPr lang="en-US" dirty="0" err="1"/>
              <a:t>i</a:t>
            </a:r>
            <a:r>
              <a:rPr lang="zh-CN" altLang="en-US" dirty="0"/>
              <a:t>个元素之前插入</a:t>
            </a:r>
            <a:r>
              <a:rPr lang="zh-CN" altLang="en-US" dirty="0" smtClean="0"/>
              <a:t>元素</a:t>
            </a:r>
            <a:r>
              <a:rPr lang="en-US" dirty="0" smtClean="0"/>
              <a:t>e </a:t>
            </a:r>
          </a:p>
          <a:p>
            <a:pPr marL="0" indent="0">
              <a:buNone/>
            </a:pP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err="1"/>
              <a:t>p,s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L; </a:t>
            </a:r>
            <a:r>
              <a:rPr lang="en-US" dirty="0" err="1"/>
              <a:t>int</a:t>
            </a:r>
            <a:r>
              <a:rPr lang="en-US" dirty="0"/>
              <a:t> j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 &amp;&amp; j &lt; i-1) </a:t>
            </a:r>
            <a:r>
              <a:rPr lang="en-US" dirty="0" smtClean="0"/>
              <a:t>{// </a:t>
            </a:r>
            <a:r>
              <a:rPr lang="zh-CN" altLang="en-US" dirty="0"/>
              <a:t>寻找第</a:t>
            </a:r>
            <a:r>
              <a:rPr lang="en-US" dirty="0"/>
              <a:t>i-1</a:t>
            </a:r>
            <a:r>
              <a:rPr lang="zh-CN" altLang="en-US" dirty="0"/>
              <a:t>个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dirty="0"/>
              <a:t>p = p-&gt;next; ++j;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i</a:t>
            </a:r>
            <a:r>
              <a:rPr lang="zh-CN" altLang="en-US" dirty="0"/>
              <a:t>小于</a:t>
            </a:r>
            <a:r>
              <a:rPr lang="en-US" altLang="zh-CN" dirty="0" smtClean="0"/>
              <a:t>1(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j&gt;i-1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或者</a:t>
            </a:r>
            <a:r>
              <a:rPr lang="zh-CN" altLang="en-US" dirty="0"/>
              <a:t>大于表</a:t>
            </a:r>
            <a:r>
              <a:rPr lang="zh-CN" altLang="en-US" dirty="0" smtClean="0"/>
              <a:t>长</a:t>
            </a:r>
            <a:r>
              <a:rPr lang="en-US" altLang="zh-CN" dirty="0" smtClean="0"/>
              <a:t>(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NULL)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(!p || j &gt; i-1) return ERROR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= (</a:t>
            </a:r>
            <a:r>
              <a:rPr lang="en-US" dirty="0" err="1"/>
              <a:t>LinkList</a:t>
            </a:r>
            <a:r>
              <a:rPr lang="en-US" dirty="0"/>
              <a:t>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// </a:t>
            </a:r>
            <a:r>
              <a:rPr lang="zh-CN" altLang="en-US" dirty="0"/>
              <a:t>生成新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s-</a:t>
            </a:r>
            <a:r>
              <a:rPr lang="en-US" dirty="0"/>
              <a:t>&gt;data = e; s-&gt;next = p-&gt;next; // </a:t>
            </a:r>
            <a:r>
              <a:rPr lang="zh-CN" altLang="en-US" dirty="0"/>
              <a:t>插入</a:t>
            </a:r>
            <a:r>
              <a:rPr lang="en-US" dirty="0"/>
              <a:t>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p-</a:t>
            </a:r>
            <a:r>
              <a:rPr lang="en-US" dirty="0"/>
              <a:t>&gt;next = s; return OK; } // </a:t>
            </a:r>
            <a:r>
              <a:rPr lang="en-US" dirty="0" err="1"/>
              <a:t>LinstInsert_L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2.9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6300192" y="2060848"/>
            <a:ext cx="2808312" cy="108012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O(n),</a:t>
            </a:r>
          </a:p>
          <a:p>
            <a:pPr algn="ctr"/>
            <a:r>
              <a:rPr lang="en-US" altLang="zh-CN" sz="2800" dirty="0" smtClean="0"/>
              <a:t> n</a:t>
            </a:r>
            <a:r>
              <a:rPr lang="zh-CN" altLang="en-US" sz="2800" dirty="0" smtClean="0"/>
              <a:t>为链表的长度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800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线性表的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ADT List{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数据对象</a:t>
            </a:r>
            <a:r>
              <a:rPr lang="zh-CN" altLang="en-US" dirty="0" smtClean="0"/>
              <a:t>：</a:t>
            </a:r>
            <a:r>
              <a:rPr lang="en-US" dirty="0" smtClean="0"/>
              <a:t>D = {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|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∈ElemSet</a:t>
            </a:r>
            <a:r>
              <a:rPr lang="en-US" dirty="0" smtClean="0"/>
              <a:t>,  </a:t>
            </a:r>
            <a:r>
              <a:rPr lang="en-US" dirty="0" err="1" smtClean="0"/>
              <a:t>i</a:t>
            </a:r>
            <a:r>
              <a:rPr lang="en-US" dirty="0" smtClean="0"/>
              <a:t>=1,2,…,n, n≧0 }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数据关系</a:t>
            </a:r>
            <a:r>
              <a:rPr lang="zh-CN" altLang="en-US" dirty="0" smtClean="0"/>
              <a:t>：</a:t>
            </a:r>
            <a:r>
              <a:rPr lang="en-US" dirty="0" smtClean="0"/>
              <a:t>R = {&lt;a</a:t>
            </a:r>
            <a:r>
              <a:rPr lang="en-US" baseline="-25000" dirty="0" smtClean="0"/>
              <a:t>i-1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&gt; | a</a:t>
            </a:r>
            <a:r>
              <a:rPr lang="en-US" baseline="-25000" dirty="0" smtClean="0"/>
              <a:t>i-1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∈D</a:t>
            </a:r>
            <a:r>
              <a:rPr lang="en-US" dirty="0" smtClean="0"/>
              <a:t>,  </a:t>
            </a:r>
            <a:r>
              <a:rPr lang="en-US" dirty="0" err="1" smtClean="0"/>
              <a:t>i</a:t>
            </a:r>
            <a:r>
              <a:rPr lang="en-US" dirty="0" smtClean="0"/>
              <a:t>=2,3,…,n }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基本操作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InitList</a:t>
            </a:r>
            <a:r>
              <a:rPr lang="en-US" dirty="0" smtClean="0"/>
              <a:t>( &amp;L )</a:t>
            </a:r>
          </a:p>
          <a:p>
            <a:pPr marL="0" indent="0">
              <a:buNone/>
            </a:pPr>
            <a:r>
              <a:rPr lang="zh-CN" altLang="en-US" dirty="0" smtClean="0"/>
              <a:t>操作结果：构造一个空的线性表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r>
              <a:rPr lang="en-US" dirty="0" err="1" smtClean="0"/>
              <a:t>DestroyList</a:t>
            </a:r>
            <a:r>
              <a:rPr lang="en-US" dirty="0" smtClean="0"/>
              <a:t>(&amp;L)</a:t>
            </a:r>
          </a:p>
          <a:p>
            <a:pPr marL="0" indent="0">
              <a:buNone/>
            </a:pPr>
            <a:r>
              <a:rPr lang="zh-CN" altLang="en-US" dirty="0" smtClean="0"/>
              <a:t>初始条件：线性表</a:t>
            </a:r>
            <a:r>
              <a:rPr lang="en-US" dirty="0" smtClean="0"/>
              <a:t>L</a:t>
            </a:r>
            <a:r>
              <a:rPr lang="zh-CN" altLang="en-US" dirty="0" smtClean="0"/>
              <a:t>已存在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操作结果：销毁线性表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r>
              <a:rPr lang="en-US" dirty="0" err="1" smtClean="0"/>
              <a:t>ListEmpty</a:t>
            </a:r>
            <a:r>
              <a:rPr lang="en-US" dirty="0" smtClean="0"/>
              <a:t>(L) //</a:t>
            </a:r>
            <a:r>
              <a:rPr lang="zh-CN" altLang="en-US" dirty="0" smtClean="0"/>
              <a:t>线性表判空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初始条件：线性表</a:t>
            </a:r>
            <a:r>
              <a:rPr lang="en-US" dirty="0" smtClean="0"/>
              <a:t>L</a:t>
            </a:r>
            <a:r>
              <a:rPr lang="zh-CN" altLang="en-US" dirty="0" smtClean="0"/>
              <a:t>已存在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操作结果：若</a:t>
            </a:r>
            <a:r>
              <a:rPr lang="en-US" dirty="0" smtClean="0"/>
              <a:t>L</a:t>
            </a:r>
            <a:r>
              <a:rPr lang="zh-CN" altLang="en-US" dirty="0" smtClean="0"/>
              <a:t>为空表，则返回</a:t>
            </a:r>
            <a:r>
              <a:rPr lang="en-US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dirty="0" smtClean="0"/>
              <a:t>FALSE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25457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初始化操作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3519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销毁操作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94116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引用型操作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1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单链表结点的删除：按序号删除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275485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算法思想：</a:t>
            </a:r>
            <a:r>
              <a:rPr lang="en-US" altLang="en-US" dirty="0" smtClean="0">
                <a:ea typeface="宋体" panose="02010600030101010101" pitchFamily="2" charset="-122"/>
              </a:rPr>
              <a:t>为了删除第</a:t>
            </a:r>
            <a:r>
              <a:rPr lang="en-US" altLang="en-US" dirty="0">
                <a:ea typeface="宋体" panose="02010600030101010101" pitchFamily="2" charset="-122"/>
              </a:rPr>
              <a:t>i个结点a</a:t>
            </a:r>
            <a:r>
              <a:rPr lang="en-US" altLang="en-US" baseline="-25000" dirty="0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，必须找到结点的存储地址。该存储地址是在其直接前趋结点a</a:t>
            </a:r>
            <a:r>
              <a:rPr lang="en-US" altLang="en-US" baseline="-25000" dirty="0">
                <a:ea typeface="宋体" panose="02010600030101010101" pitchFamily="2" charset="-122"/>
              </a:rPr>
              <a:t>i-1</a:t>
            </a:r>
            <a:r>
              <a:rPr lang="en-US" altLang="en-US" dirty="0">
                <a:ea typeface="宋体" panose="02010600030101010101" pitchFamily="2" charset="-122"/>
              </a:rPr>
              <a:t>的next域中，因此，必须首先找到a</a:t>
            </a:r>
            <a:r>
              <a:rPr lang="en-US" altLang="en-US" baseline="-25000" dirty="0">
                <a:ea typeface="宋体" panose="02010600030101010101" pitchFamily="2" charset="-122"/>
              </a:rPr>
              <a:t>i-1</a:t>
            </a:r>
            <a:r>
              <a:rPr lang="en-US" altLang="en-US" dirty="0">
                <a:ea typeface="宋体" panose="02010600030101010101" pitchFamily="2" charset="-122"/>
              </a:rPr>
              <a:t>的存储位置p，然后令p–&gt;</a:t>
            </a:r>
            <a:r>
              <a:rPr lang="en-US" altLang="en-US" dirty="0" err="1">
                <a:ea typeface="宋体" panose="02010600030101010101" pitchFamily="2" charset="-122"/>
              </a:rPr>
              <a:t>next指向a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的直接后继结点，即把a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从链上摘下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最后释放结点</a:t>
            </a:r>
            <a:r>
              <a:rPr lang="en-US" altLang="en-US" dirty="0" err="1">
                <a:ea typeface="宋体" panose="02010600030101010101" pitchFamily="2" charset="-122"/>
              </a:rPr>
              <a:t>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的空间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066800" y="5587752"/>
            <a:ext cx="2057400" cy="609600"/>
            <a:chOff x="672" y="3168"/>
            <a:chExt cx="1296" cy="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96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i-1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776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672" y="3360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71800" y="5587752"/>
            <a:ext cx="2133600" cy="609600"/>
            <a:chOff x="1872" y="3168"/>
            <a:chExt cx="1344" cy="38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544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024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72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4953000" y="5587752"/>
            <a:ext cx="3048000" cy="609600"/>
            <a:chOff x="3120" y="3168"/>
            <a:chExt cx="1920" cy="38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792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i+1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72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120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68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17" name="Rectangle 14"/>
          <p:cNvSpPr>
            <a:spLocks noChangeArrowheads="1"/>
          </p:cNvSpPr>
          <p:nvPr/>
        </p:nvSpPr>
        <p:spPr bwMode="auto">
          <a:xfrm>
            <a:off x="2895600" y="5816352"/>
            <a:ext cx="1143000" cy="228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057400" y="5587752"/>
            <a:ext cx="1066800" cy="609600"/>
            <a:chOff x="1296" y="2976"/>
            <a:chExt cx="672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i-1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1" name="AutoShape 18"/>
          <p:cNvCxnSpPr>
            <a:cxnSpLocks noChangeShapeType="1"/>
            <a:stCxn id="19" idx="3"/>
            <a:endCxn id="13" idx="2"/>
          </p:cNvCxnSpPr>
          <p:nvPr/>
        </p:nvCxnSpPr>
        <p:spPr bwMode="auto">
          <a:xfrm>
            <a:off x="3138488" y="5892552"/>
            <a:ext cx="3414712" cy="319088"/>
          </a:xfrm>
          <a:prstGeom prst="bentConnector4">
            <a:avLst>
              <a:gd name="adj1" fmla="val 11856"/>
              <a:gd name="adj2" fmla="val 193642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22" name="Rectangle 19"/>
          <p:cNvSpPr>
            <a:spLocks noChangeArrowheads="1"/>
          </p:cNvSpPr>
          <p:nvPr/>
        </p:nvSpPr>
        <p:spPr bwMode="auto">
          <a:xfrm>
            <a:off x="3962400" y="5511552"/>
            <a:ext cx="20574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628775" y="3241402"/>
            <a:ext cx="60674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9900CC"/>
                </a:solidFill>
                <a:latin typeface="Times New Roman" panose="02020603050405020304" pitchFamily="18" charset="0"/>
              </a:rPr>
              <a:t>q = p-&gt;next;   p-&gt;next = q-&gt;next;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e = q-&gt;data;    </a:t>
            </a:r>
            <a:r>
              <a:rPr kumimoji="1" lang="en-US" altLang="zh-CN" sz="3200" b="1" i="1" smtClean="0">
                <a:solidFill>
                  <a:srgbClr val="000099"/>
                </a:solidFill>
                <a:latin typeface="Times New Roman" panose="02020603050405020304" pitchFamily="18" charset="0"/>
              </a:rPr>
              <a:t>delete(q);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371600" y="5130552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0925" y="4565402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733800" y="5130552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371850" y="4641602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q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676400" y="4003402"/>
            <a:ext cx="2133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114800" y="4003402"/>
            <a:ext cx="3276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038600" y="4765402"/>
            <a:ext cx="14478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utoUpdateAnimBg="0"/>
      <p:bldP spid="24" grpId="0" animBg="1"/>
      <p:bldP spid="25" grpId="0" autoUpdateAnimBg="0"/>
      <p:bldP spid="26" grpId="0" animBg="1"/>
      <p:bldP spid="26" grpId="1" animBg="1"/>
      <p:bldP spid="27" grpId="0" autoUpdateAnimBg="0"/>
      <p:bldP spid="27" grpId="1"/>
      <p:bldP spid="28" grpId="0" animBg="1"/>
      <p:bldP spid="29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单链表结点的删除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sz="3200" dirty="0" err="1" smtClean="0">
                <a:latin typeface="宋体" pitchFamily="2" charset="-122"/>
              </a:rPr>
              <a:t>解决了顺序表的</a:t>
            </a:r>
            <a:r>
              <a:rPr lang="zh-CN" altLang="en-US" sz="3200" dirty="0">
                <a:latin typeface="宋体" pitchFamily="2" charset="-122"/>
              </a:rPr>
              <a:t>删除</a:t>
            </a:r>
            <a:r>
              <a:rPr lang="en-US" altLang="en-US" sz="3200" dirty="0" err="1">
                <a:latin typeface="宋体" pitchFamily="2" charset="-122"/>
              </a:rPr>
              <a:t>操作需要移动大量元素的问题</a:t>
            </a:r>
            <a:endParaRPr lang="en-US" altLang="zh-CN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3200" dirty="0" smtClean="0">
                <a:ea typeface="宋体" panose="02010600030101010101" pitchFamily="2" charset="-122"/>
              </a:rPr>
              <a:t>删去第</a:t>
            </a:r>
            <a:r>
              <a:rPr lang="en-US" altLang="en-US" sz="3200" dirty="0">
                <a:ea typeface="宋体" panose="02010600030101010101" pitchFamily="2" charset="-122"/>
              </a:rPr>
              <a:t>i个结点仅当1≦i≦n时是合法的</a:t>
            </a:r>
            <a:r>
              <a:rPr lang="en-US" altLang="en-US" sz="3200" dirty="0" smtClean="0">
                <a:ea typeface="宋体" panose="02010600030101010101" pitchFamily="2" charset="-122"/>
              </a:rPr>
              <a:t>。</a:t>
            </a:r>
            <a:r>
              <a:rPr lang="zh-CN" altLang="en-US" sz="3200" dirty="0" smtClean="0">
                <a:ea typeface="宋体" panose="02010600030101010101" pitchFamily="2" charset="-122"/>
              </a:rPr>
              <a:t>这样，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当</a:t>
            </a:r>
            <a:r>
              <a:rPr lang="en-US" altLang="en-US" sz="3200" dirty="0" err="1">
                <a:ea typeface="宋体" panose="02010600030101010101" pitchFamily="2" charset="-122"/>
              </a:rPr>
              <a:t>i</a:t>
            </a:r>
            <a:r>
              <a:rPr lang="en-US" altLang="en-US" sz="3200" dirty="0">
                <a:ea typeface="宋体" panose="02010600030101010101" pitchFamily="2" charset="-122"/>
              </a:rPr>
              <a:t>=n+1时，虽然被删结点不存在，但其前趋结点却存在，是终结点</a:t>
            </a:r>
            <a:r>
              <a:rPr lang="zh-CN" altLang="en-US" sz="3200" dirty="0"/>
              <a:t>，</a:t>
            </a:r>
            <a:r>
              <a:rPr lang="en-US" altLang="en-US" sz="3200" dirty="0" err="1">
                <a:ea typeface="宋体" panose="02010600030101010101" pitchFamily="2" charset="-122"/>
              </a:rPr>
              <a:t>故判断条件之一是p</a:t>
            </a:r>
            <a:r>
              <a:rPr lang="en-US" altLang="en-US" sz="3200" dirty="0">
                <a:ea typeface="宋体" panose="02010600030101010101" pitchFamily="2" charset="-122"/>
              </a:rPr>
              <a:t>–&gt;next!=</a:t>
            </a:r>
            <a:r>
              <a:rPr lang="en-US" altLang="en-US" sz="3200" dirty="0" smtClean="0">
                <a:ea typeface="宋体" panose="02010600030101010101" pitchFamily="2" charset="-122"/>
              </a:rPr>
              <a:t>NULL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sz="3200" dirty="0">
              <a:ea typeface="宋体" panose="02010600030101010101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49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删除单链表第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ListDelete_L</a:t>
            </a:r>
            <a:r>
              <a:rPr lang="en-US" dirty="0"/>
              <a:t>(</a:t>
            </a:r>
            <a:r>
              <a:rPr lang="en-US" dirty="0" err="1"/>
              <a:t>LinkList</a:t>
            </a:r>
            <a:r>
              <a:rPr lang="en-US" dirty="0"/>
              <a:t> &amp;L,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&amp;e) </a:t>
            </a:r>
            <a:r>
              <a:rPr lang="en-US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在</a:t>
            </a:r>
            <a:r>
              <a:rPr lang="zh-CN" altLang="en-US" dirty="0"/>
              <a:t>带头结点的单</a:t>
            </a:r>
            <a:r>
              <a:rPr lang="zh-CN" altLang="en-US" dirty="0" smtClean="0"/>
              <a:t>链表</a:t>
            </a:r>
            <a:r>
              <a:rPr lang="en-US" dirty="0"/>
              <a:t>L</a:t>
            </a:r>
            <a:r>
              <a:rPr lang="zh-CN" altLang="en-US" dirty="0" smtClean="0"/>
              <a:t>中删除</a:t>
            </a:r>
            <a:r>
              <a:rPr lang="zh-CN" altLang="en-US" dirty="0"/>
              <a:t>第</a:t>
            </a:r>
            <a:r>
              <a:rPr lang="en-US" dirty="0" err="1"/>
              <a:t>i</a:t>
            </a:r>
            <a:r>
              <a:rPr lang="zh-CN" altLang="en-US" dirty="0"/>
              <a:t>个元素，并由</a:t>
            </a:r>
            <a:r>
              <a:rPr lang="en-US" dirty="0"/>
              <a:t>e</a:t>
            </a:r>
            <a:r>
              <a:rPr lang="zh-CN" altLang="en-US" dirty="0"/>
              <a:t>返回其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err="1"/>
              <a:t>p,q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L; </a:t>
            </a:r>
            <a:r>
              <a:rPr lang="en-US" dirty="0" err="1"/>
              <a:t>int</a:t>
            </a:r>
            <a:r>
              <a:rPr lang="en-US" dirty="0"/>
              <a:t> j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(p-&gt;next &amp;&amp; j &lt; i-1)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zh-CN" altLang="en-US" dirty="0"/>
              <a:t>寻找第</a:t>
            </a:r>
            <a:r>
              <a:rPr lang="en-US" dirty="0" err="1"/>
              <a:t>i</a:t>
            </a:r>
            <a:r>
              <a:rPr lang="zh-CN" altLang="en-US" dirty="0"/>
              <a:t>个结点，并令</a:t>
            </a:r>
            <a:r>
              <a:rPr lang="en-US" dirty="0"/>
              <a:t>p</a:t>
            </a:r>
            <a:r>
              <a:rPr lang="zh-CN" altLang="en-US" dirty="0"/>
              <a:t>指向其前趋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p </a:t>
            </a:r>
            <a:r>
              <a:rPr lang="en-US" dirty="0"/>
              <a:t>= p-&gt;next; ++j; } 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/>
              <a:t>1(</a:t>
            </a:r>
            <a:r>
              <a:rPr lang="zh-CN" altLang="en-US" dirty="0"/>
              <a:t>导致</a:t>
            </a:r>
            <a:r>
              <a:rPr lang="en-US" altLang="zh-CN" dirty="0"/>
              <a:t>j&gt;i-1</a:t>
            </a:r>
            <a:r>
              <a:rPr lang="zh-CN" altLang="en-US" dirty="0"/>
              <a:t>成立</a:t>
            </a:r>
            <a:r>
              <a:rPr lang="en-US" altLang="zh-CN" dirty="0"/>
              <a:t>)</a:t>
            </a:r>
            <a:r>
              <a:rPr lang="zh-CN" altLang="en-US" dirty="0"/>
              <a:t>或者大于表长</a:t>
            </a:r>
            <a:r>
              <a:rPr lang="en-US" altLang="zh-CN" dirty="0"/>
              <a:t>(</a:t>
            </a:r>
            <a:r>
              <a:rPr lang="zh-CN" altLang="en-US" dirty="0"/>
              <a:t>导致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Wingdings" panose="05000000000000000000" pitchFamily="2" charset="2"/>
              </a:rPr>
              <a:t>next</a:t>
            </a:r>
            <a:r>
              <a:rPr lang="zh-CN" altLang="en-US" dirty="0"/>
              <a:t>为</a:t>
            </a:r>
            <a:r>
              <a:rPr lang="en-US" altLang="zh-CN" dirty="0"/>
              <a:t>NULL)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(!(p-&gt;next) || j &gt; i-1) return ERROR;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/>
              <a:t>= p-&gt;next; p-&gt;next = q-&gt;next; // </a:t>
            </a:r>
            <a:r>
              <a:rPr lang="zh-CN" altLang="en-US" dirty="0"/>
              <a:t>删除并释放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dirty="0"/>
              <a:t>e = q-&gt;data; free(q); </a:t>
            </a:r>
            <a:r>
              <a:rPr lang="en-US" dirty="0" smtClean="0"/>
              <a:t>return </a:t>
            </a:r>
            <a:r>
              <a:rPr lang="en-US" dirty="0"/>
              <a:t>OK;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/>
              <a:t>ListDelete_L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6273225"/>
            <a:ext cx="729558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zh-CN" altLang="en-US" sz="3200" dirty="0"/>
              <a:t>算法时间复杂</a:t>
            </a:r>
            <a:r>
              <a:rPr lang="zh-CN" altLang="en-US" sz="3200" dirty="0" smtClean="0"/>
              <a:t>度为</a:t>
            </a:r>
            <a:r>
              <a:rPr lang="en-US" altLang="zh-CN" sz="3200" dirty="0" smtClean="0"/>
              <a:t>O(n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dirty="0"/>
              <a:t>n</a:t>
            </a:r>
            <a:r>
              <a:rPr lang="zh-CN" altLang="en-US" sz="3200" dirty="0"/>
              <a:t>为</a:t>
            </a:r>
            <a:r>
              <a:rPr lang="en-US" altLang="en-US" sz="3200" dirty="0" err="1">
                <a:ea typeface="宋体" panose="02010600030101010101" pitchFamily="2" charset="-122"/>
              </a:rPr>
              <a:t>单链表长度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16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单链表结点的删除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宋体" pitchFamily="2" charset="-122"/>
              </a:rPr>
              <a:t>删除单链表中值为</a:t>
            </a:r>
            <a:r>
              <a:rPr lang="en-US" altLang="en-US" dirty="0" err="1"/>
              <a:t>key</a:t>
            </a:r>
            <a:r>
              <a:rPr lang="en-US" altLang="en-US" dirty="0" err="1">
                <a:latin typeface="宋体" pitchFamily="2" charset="-122"/>
              </a:rPr>
              <a:t>的第一个结点</a:t>
            </a:r>
            <a:r>
              <a:rPr lang="en-US" altLang="en-US" dirty="0">
                <a:latin typeface="宋体" pitchFamily="2" charset="-122"/>
              </a:rPr>
              <a:t> </a:t>
            </a:r>
            <a:endParaRPr lang="en-US" altLang="en-US" dirty="0" smtClean="0">
              <a:latin typeface="宋体" pitchFamily="2" charset="-122"/>
            </a:endParaRPr>
          </a:p>
          <a:p>
            <a:r>
              <a:rPr lang="en-US" altLang="en-US" dirty="0" err="1" smtClean="0">
                <a:latin typeface="宋体" pitchFamily="2" charset="-122"/>
              </a:rPr>
              <a:t>删除单链表中值为</a:t>
            </a:r>
            <a:r>
              <a:rPr lang="en-US" altLang="en-US" dirty="0" err="1"/>
              <a:t>key</a:t>
            </a:r>
            <a:r>
              <a:rPr lang="en-US" altLang="en-US" dirty="0" err="1" smtClean="0">
                <a:latin typeface="宋体" pitchFamily="2" charset="-122"/>
              </a:rPr>
              <a:t>的所有结点</a:t>
            </a:r>
            <a:endParaRPr lang="en-US" altLang="en-US" dirty="0" smtClean="0">
              <a:latin typeface="宋体" pitchFamily="2" charset="-122"/>
            </a:endParaRPr>
          </a:p>
          <a:p>
            <a:pPr lvl="1"/>
            <a:r>
              <a:rPr lang="en-US" altLang="en-US" dirty="0" err="1">
                <a:latin typeface="宋体" pitchFamily="2" charset="-122"/>
              </a:rPr>
              <a:t>从单链表的第一个结点开始，对每个结点进行检查，若结点的值为key，则删除之，然后检查下一个结点，</a:t>
            </a:r>
            <a:r>
              <a:rPr lang="en-US" altLang="en-US" dirty="0" err="1" smtClean="0">
                <a:latin typeface="宋体" pitchFamily="2" charset="-122"/>
              </a:rPr>
              <a:t>直到所有的结点都检查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删除单链表中所有值重复的结点，使得所有结点的值都不</a:t>
            </a:r>
            <a:r>
              <a:rPr lang="zh-CN" altLang="en-US" dirty="0" smtClean="0">
                <a:latin typeface="宋体" pitchFamily="2" charset="-122"/>
              </a:rPr>
              <a:t>相同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从单链表的第一个结点开始，对每个结点进行检查：检查链表中该结点的所有后继结点，只要有值和该结点的值相同，则删除之；然后检查下一个结点，直到所有的结点都</a:t>
            </a:r>
            <a:r>
              <a:rPr lang="zh-CN" altLang="en-US" dirty="0" smtClean="0">
                <a:latin typeface="宋体" pitchFamily="2" charset="-122"/>
              </a:rPr>
              <a:t>检查到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3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创建单链表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5029200" cy="561662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逆序输入 </a:t>
            </a:r>
            <a:r>
              <a:rPr lang="en-US" altLang="zh-CN" sz="3200" dirty="0" smtClean="0"/>
              <a:t>n </a:t>
            </a:r>
            <a:r>
              <a:rPr lang="zh-CN" altLang="en-US" sz="3200" dirty="0" smtClean="0"/>
              <a:t>个数据元素的值，建立带头结点的单链表</a:t>
            </a:r>
            <a:endParaRPr lang="en-US" altLang="zh-CN" sz="3200" dirty="0" smtClean="0"/>
          </a:p>
          <a:p>
            <a:r>
              <a:rPr lang="zh-CN" altLang="en-US" sz="3200" dirty="0" smtClean="0"/>
              <a:t>具体操作：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建立一个空表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输入数据元素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，建立结点并插入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输入数据元素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n-1</a:t>
            </a:r>
            <a:r>
              <a:rPr lang="zh-CN" altLang="en-US" sz="2800" dirty="0" smtClean="0"/>
              <a:t>，建立结点并插入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依次类推，直至输入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为止</a:t>
            </a:r>
            <a:endParaRPr lang="zh-CN" altLang="en-US" sz="2800" dirty="0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631632" y="3153544"/>
            <a:ext cx="762000" cy="381000"/>
          </a:xfrm>
          <a:prstGeom prst="rect">
            <a:avLst/>
          </a:prstGeom>
          <a:solidFill>
            <a:srgbClr val="B3E1B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7088832" y="31535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6403032" y="3305944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403032" y="2924944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165032" y="32297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7241232" y="32297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555432" y="4220344"/>
            <a:ext cx="762000" cy="381000"/>
          </a:xfrm>
          <a:prstGeom prst="rect">
            <a:avLst/>
          </a:prstGeom>
          <a:solidFill>
            <a:srgbClr val="B3E1B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7012632" y="42203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6326832" y="4372744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6326832" y="3991744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8231832" y="42965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8308032" y="42965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7698432" y="4220344"/>
            <a:ext cx="762000" cy="381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8155632" y="42203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7165032" y="4448944"/>
            <a:ext cx="5334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7714307" y="4098107"/>
            <a:ext cx="479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mtClean="0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6555432" y="5210944"/>
            <a:ext cx="762000" cy="381000"/>
          </a:xfrm>
          <a:prstGeom prst="rect">
            <a:avLst/>
          </a:prstGeom>
          <a:solidFill>
            <a:srgbClr val="B3E1B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7012632" y="52109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6326832" y="5363344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6326832" y="4982344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H="1">
            <a:off x="8231832" y="52871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8308032" y="52871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7698432" y="5210944"/>
            <a:ext cx="762000" cy="381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>
            <a:off x="8155632" y="52109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Line 33"/>
          <p:cNvSpPr>
            <a:spLocks noChangeShapeType="1"/>
          </p:cNvSpPr>
          <p:nvPr/>
        </p:nvSpPr>
        <p:spPr bwMode="auto">
          <a:xfrm>
            <a:off x="7165032" y="5439544"/>
            <a:ext cx="5334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7714307" y="5088707"/>
            <a:ext cx="479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mtClean="0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35"/>
          <p:cNvSpPr>
            <a:spLocks noChangeArrowheads="1"/>
          </p:cNvSpPr>
          <p:nvPr/>
        </p:nvSpPr>
        <p:spPr bwMode="auto">
          <a:xfrm>
            <a:off x="7241232" y="5820544"/>
            <a:ext cx="762000" cy="381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165032" y="5698307"/>
            <a:ext cx="669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mtClean="0">
                <a:solidFill>
                  <a:srgbClr val="333333"/>
                </a:solidFill>
                <a:latin typeface="Times New Roman" panose="02020603050405020304" pitchFamily="18" charset="0"/>
              </a:rPr>
              <a:t>n-1</a:t>
            </a:r>
            <a:endParaRPr kumimoji="1" lang="en-US" altLang="zh-CN" sz="24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7774632" y="58205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7927032" y="6049144"/>
            <a:ext cx="3048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flipH="1" flipV="1">
            <a:off x="8003232" y="5591944"/>
            <a:ext cx="228600" cy="457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 flipH="1">
            <a:off x="6707832" y="5439544"/>
            <a:ext cx="45720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6707832" y="6049144"/>
            <a:ext cx="533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5" name="Rectangle 43"/>
          <p:cNvSpPr>
            <a:spLocks noChangeArrowheads="1"/>
          </p:cNvSpPr>
          <p:nvPr/>
        </p:nvSpPr>
        <p:spPr bwMode="auto">
          <a:xfrm>
            <a:off x="7317432" y="5363344"/>
            <a:ext cx="3810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8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utoUpdateAnimBg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utoUpdateAnimBg="0"/>
      <p:bldP spid="68" grpId="0" animBg="1"/>
      <p:bldP spid="69" grpId="0" autoUpdateAnimBg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zh-CN" altLang="en-US" dirty="0" smtClean="0"/>
              <a:t>创建单链表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61653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CreateList_L</a:t>
            </a:r>
            <a:r>
              <a:rPr lang="en-US" dirty="0"/>
              <a:t>(</a:t>
            </a:r>
            <a:r>
              <a:rPr lang="en-US" dirty="0" err="1"/>
              <a:t>LinkList</a:t>
            </a:r>
            <a:r>
              <a:rPr lang="en-US" dirty="0"/>
              <a:t> &amp;L, </a:t>
            </a:r>
            <a:r>
              <a:rPr lang="en-US" dirty="0" err="1"/>
              <a:t>int</a:t>
            </a:r>
            <a:r>
              <a:rPr lang="en-US" dirty="0"/>
              <a:t> n)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逆序输入随机生成的</a:t>
            </a:r>
            <a:r>
              <a:rPr lang="en-US" dirty="0" smtClean="0"/>
              <a:t>n</a:t>
            </a:r>
            <a:r>
              <a:rPr lang="zh-CN" altLang="en-US" dirty="0"/>
              <a:t>个元素的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建立</a:t>
            </a:r>
            <a:r>
              <a:rPr lang="zh-CN" altLang="en-US" dirty="0"/>
              <a:t>带表头结点的单</a:t>
            </a:r>
            <a:r>
              <a:rPr lang="zh-CN" altLang="en-US" dirty="0" smtClean="0"/>
              <a:t>链表</a:t>
            </a:r>
            <a:r>
              <a:rPr lang="en-US" dirty="0" smtClean="0"/>
              <a:t>L </a:t>
            </a:r>
          </a:p>
          <a:p>
            <a:pPr marL="0" indent="0">
              <a:buNone/>
            </a:pP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/>
              <a:t>p;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先建立一个带头结点</a:t>
            </a:r>
            <a:r>
              <a:rPr lang="zh-CN" altLang="en-US" dirty="0" smtClean="0"/>
              <a:t>的</a:t>
            </a:r>
            <a:r>
              <a:rPr lang="zh-CN" altLang="en-US" dirty="0"/>
              <a:t>空</a:t>
            </a:r>
            <a:r>
              <a:rPr lang="zh-CN" altLang="en-US" dirty="0" smtClean="0"/>
              <a:t>单链表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L </a:t>
            </a:r>
            <a:r>
              <a:rPr lang="en-US" dirty="0"/>
              <a:t>= (</a:t>
            </a:r>
            <a:r>
              <a:rPr lang="en-US" dirty="0" err="1"/>
              <a:t>LinkList</a:t>
            </a:r>
            <a:r>
              <a:rPr lang="en-US" dirty="0"/>
              <a:t>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L-</a:t>
            </a:r>
            <a:r>
              <a:rPr lang="en-US" dirty="0"/>
              <a:t>&gt;next = NULL;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=n; </a:t>
            </a:r>
            <a:r>
              <a:rPr lang="en-US" dirty="0" err="1"/>
              <a:t>i</a:t>
            </a:r>
            <a:r>
              <a:rPr lang="en-US" dirty="0"/>
              <a:t>&gt;0; --</a:t>
            </a:r>
            <a:r>
              <a:rPr lang="en-US" dirty="0" err="1"/>
              <a:t>i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p </a:t>
            </a:r>
            <a:r>
              <a:rPr lang="en-US" dirty="0"/>
              <a:t>= (</a:t>
            </a:r>
            <a:r>
              <a:rPr lang="en-US" dirty="0" err="1"/>
              <a:t>LinkList</a:t>
            </a:r>
            <a:r>
              <a:rPr lang="en-US" dirty="0"/>
              <a:t>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// </a:t>
            </a:r>
            <a:r>
              <a:rPr lang="zh-CN" altLang="en-US" dirty="0"/>
              <a:t>生成新结点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p-</a:t>
            </a:r>
            <a:r>
              <a:rPr lang="en-US" dirty="0"/>
              <a:t>&gt;data </a:t>
            </a:r>
            <a:r>
              <a:rPr lang="en-US" dirty="0" smtClean="0"/>
              <a:t>=random(200);</a:t>
            </a:r>
            <a:r>
              <a:rPr lang="en-US" b="1" dirty="0" smtClean="0"/>
              <a:t>//</a:t>
            </a:r>
            <a:r>
              <a:rPr lang="zh-CN" altLang="en-US" b="1" dirty="0" smtClean="0"/>
              <a:t>随机生成一个</a:t>
            </a:r>
            <a:r>
              <a:rPr lang="en-US" altLang="zh-CN" b="1" dirty="0" smtClean="0"/>
              <a:t>200</a:t>
            </a:r>
            <a:r>
              <a:rPr lang="zh-CN" altLang="en-US" b="1" dirty="0" smtClean="0"/>
              <a:t>以内的数字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p-</a:t>
            </a:r>
            <a:r>
              <a:rPr lang="en-US" dirty="0"/>
              <a:t>&gt;next = L-&gt;next; L-&gt;next = p; </a:t>
            </a:r>
            <a:r>
              <a:rPr lang="en-US" dirty="0" smtClean="0"/>
              <a:t> // </a:t>
            </a:r>
            <a:r>
              <a:rPr lang="zh-CN" altLang="en-US" dirty="0"/>
              <a:t>插入到表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// </a:t>
            </a:r>
            <a:r>
              <a:rPr lang="en-US" dirty="0" err="1"/>
              <a:t>CreateList_L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2.11</a:t>
            </a:r>
            <a:endParaRPr lang="en-US" dirty="0"/>
          </a:p>
        </p:txBody>
      </p:sp>
      <p:sp>
        <p:nvSpPr>
          <p:cNvPr id="6" name="流程图: 可选过程 5"/>
          <p:cNvSpPr/>
          <p:nvPr/>
        </p:nvSpPr>
        <p:spPr>
          <a:xfrm>
            <a:off x="4659644" y="6165304"/>
            <a:ext cx="4520868" cy="71692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ListLength</a:t>
            </a:r>
            <a:r>
              <a:rPr lang="en-US" altLang="zh-CN" sz="2800" dirty="0" smtClean="0"/>
              <a:t>(L))</a:t>
            </a:r>
          </a:p>
        </p:txBody>
      </p:sp>
    </p:spTree>
    <p:extLst>
      <p:ext uri="{BB962C8B-B14F-4D97-AF65-F5344CB8AC3E}">
        <p14:creationId xmlns:p14="http://schemas.microsoft.com/office/powerpoint/2010/main" val="95610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单链表的合并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4806" y="1066800"/>
            <a:ext cx="8596313" cy="2686051"/>
            <a:chOff x="0" y="-18"/>
            <a:chExt cx="5415" cy="169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873" y="-18"/>
              <a:ext cx="354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两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个有序的单链表</a:t>
              </a:r>
              <a:r>
                <a:rPr lang="en-US" altLang="en-US" sz="2000" b="1" dirty="0"/>
                <a:t>La 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en-US" sz="2000" b="1" dirty="0" err="1"/>
                <a:t>Lb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的初始状态</a:t>
              </a: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32" y="731"/>
              <a:ext cx="3642" cy="943"/>
              <a:chOff x="0" y="0"/>
              <a:chExt cx="3642" cy="943"/>
            </a:xfrm>
          </p:grpSpPr>
          <p:grpSp>
            <p:nvGrpSpPr>
              <p:cNvPr id="41" name="Group 9"/>
              <p:cNvGrpSpPr>
                <a:grpSpLocks/>
              </p:cNvGrpSpPr>
              <p:nvPr/>
            </p:nvGrpSpPr>
            <p:grpSpPr bwMode="auto"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6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-2    </a:t>
                  </a:r>
                </a:p>
              </p:txBody>
            </p:sp>
            <p:sp>
              <p:nvSpPr>
                <p:cNvPr id="63" name="Line 11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12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13"/>
              <p:cNvGrpSpPr>
                <a:grpSpLocks/>
              </p:cNvGrpSpPr>
              <p:nvPr/>
            </p:nvGrpSpPr>
            <p:grpSpPr bwMode="auto"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59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4   </a:t>
                  </a:r>
                </a:p>
              </p:txBody>
            </p:sp>
            <p:sp>
              <p:nvSpPr>
                <p:cNvPr id="60" name="Line 15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16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17"/>
              <p:cNvGrpSpPr>
                <a:grpSpLocks/>
              </p:cNvGrpSpPr>
              <p:nvPr/>
            </p:nvGrpSpPr>
            <p:grpSpPr bwMode="auto"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5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9    </a:t>
                  </a:r>
                </a:p>
              </p:txBody>
            </p:sp>
            <p:sp>
              <p:nvSpPr>
                <p:cNvPr id="57" name="Line 19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20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21"/>
              <p:cNvGrpSpPr>
                <a:grpSpLocks/>
              </p:cNvGrpSpPr>
              <p:nvPr/>
            </p:nvGrpSpPr>
            <p:grpSpPr bwMode="auto"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55" name="Line 23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4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Lb</a:t>
                  </a:r>
                </a:p>
              </p:txBody>
            </p:sp>
            <p:grpSp>
              <p:nvGrpSpPr>
                <p:cNvPr id="50" name="Group 26"/>
                <p:cNvGrpSpPr>
                  <a:grpSpLocks/>
                </p:cNvGrpSpPr>
                <p:nvPr/>
              </p:nvGrpSpPr>
              <p:grpSpPr bwMode="auto"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5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/>
                      <a:t>   </a:t>
                    </a:r>
                  </a:p>
                </p:txBody>
              </p:sp>
              <p:sp>
                <p:nvSpPr>
                  <p:cNvPr id="5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" name="Group 30"/>
              <p:cNvGrpSpPr>
                <a:grpSpLocks/>
              </p:cNvGrpSpPr>
              <p:nvPr/>
            </p:nvGrpSpPr>
            <p:grpSpPr bwMode="auto"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4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pb</a:t>
                  </a:r>
                </a:p>
              </p:txBody>
            </p:sp>
            <p:sp>
              <p:nvSpPr>
                <p:cNvPr id="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83" y="0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0" y="0"/>
              <a:ext cx="4673" cy="906"/>
              <a:chOff x="0" y="0"/>
              <a:chExt cx="4673" cy="906"/>
            </a:xfrm>
          </p:grpSpPr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1183" y="415"/>
                <a:ext cx="720" cy="317"/>
                <a:chOff x="0" y="0"/>
                <a:chExt cx="720" cy="317"/>
              </a:xfrm>
            </p:grpSpPr>
            <p:sp>
              <p:nvSpPr>
                <p:cNvPr id="38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/>
                    <a:t>-7    </a:t>
                  </a:r>
                </a:p>
              </p:txBody>
            </p:sp>
            <p:sp>
              <p:nvSpPr>
                <p:cNvPr id="39" name="Line 36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37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1913" y="405"/>
                <a:ext cx="720" cy="317"/>
                <a:chOff x="0" y="0"/>
                <a:chExt cx="720" cy="317"/>
              </a:xfrm>
            </p:grpSpPr>
            <p:sp>
              <p:nvSpPr>
                <p:cNvPr id="3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3    </a:t>
                  </a:r>
                </a:p>
              </p:txBody>
            </p:sp>
            <p:sp>
              <p:nvSpPr>
                <p:cNvPr id="36" name="Line 40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1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2"/>
              <p:cNvGrpSpPr>
                <a:grpSpLocks/>
              </p:cNvGrpSpPr>
              <p:nvPr/>
            </p:nvGrpSpPr>
            <p:grpSpPr bwMode="auto">
              <a:xfrm>
                <a:off x="2643" y="396"/>
                <a:ext cx="720" cy="317"/>
                <a:chOff x="0" y="0"/>
                <a:chExt cx="720" cy="317"/>
              </a:xfrm>
            </p:grpSpPr>
            <p:sp>
              <p:nvSpPr>
                <p:cNvPr id="32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12    </a:t>
                  </a:r>
                </a:p>
              </p:txBody>
            </p:sp>
            <p:sp>
              <p:nvSpPr>
                <p:cNvPr id="33" name="Line 44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45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3390" y="327"/>
                <a:ext cx="693" cy="317"/>
                <a:chOff x="0" y="0"/>
                <a:chExt cx="693" cy="317"/>
              </a:xfrm>
            </p:grpSpPr>
            <p:sp>
              <p:nvSpPr>
                <p:cNvPr id="30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31" name="Line 48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>
                <a:off x="4073" y="404"/>
                <a:ext cx="600" cy="317"/>
                <a:chOff x="0" y="0"/>
                <a:chExt cx="600" cy="317"/>
              </a:xfrm>
            </p:grpSpPr>
            <p:sp>
              <p:nvSpPr>
                <p:cNvPr id="28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23    ⋀</a:t>
                  </a:r>
                </a:p>
              </p:txBody>
            </p:sp>
            <p:sp>
              <p:nvSpPr>
                <p:cNvPr id="29" name="Line 51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52"/>
              <p:cNvGrpSpPr>
                <a:grpSpLocks/>
              </p:cNvGrpSpPr>
              <p:nvPr/>
            </p:nvGrpSpPr>
            <p:grpSpPr bwMode="auto">
              <a:xfrm>
                <a:off x="441" y="156"/>
                <a:ext cx="720" cy="577"/>
                <a:chOff x="0" y="0"/>
                <a:chExt cx="720" cy="577"/>
              </a:xfrm>
            </p:grpSpPr>
            <p:sp>
              <p:nvSpPr>
                <p:cNvPr id="23" name="Rectangle 53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La</a:t>
                  </a:r>
                </a:p>
              </p:txBody>
            </p:sp>
            <p:grpSp>
              <p:nvGrpSpPr>
                <p:cNvPr id="24" name="Group 54"/>
                <p:cNvGrpSpPr>
                  <a:grpSpLocks/>
                </p:cNvGrpSpPr>
                <p:nvPr/>
              </p:nvGrpSpPr>
              <p:grpSpPr bwMode="auto"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2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/>
                      <a:t>   </a:t>
                    </a:r>
                  </a:p>
                </p:txBody>
              </p:sp>
              <p:sp>
                <p:nvSpPr>
                  <p:cNvPr id="2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58"/>
              <p:cNvGrpSpPr>
                <a:grpSpLocks/>
              </p:cNvGrpSpPr>
              <p:nvPr/>
            </p:nvGrpSpPr>
            <p:grpSpPr bwMode="auto">
              <a:xfrm>
                <a:off x="0" y="300"/>
                <a:ext cx="441" cy="240"/>
                <a:chOff x="0" y="0"/>
                <a:chExt cx="441" cy="240"/>
              </a:xfrm>
            </p:grpSpPr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Lc</a:t>
                  </a:r>
                </a:p>
              </p:txBody>
            </p:sp>
            <p:sp>
              <p:nvSpPr>
                <p:cNvPr id="22" name="Line 60"/>
                <p:cNvSpPr>
                  <a:spLocks noChangeShapeType="1"/>
                </p:cNvSpPr>
                <p:nvPr/>
              </p:nvSpPr>
              <p:spPr bwMode="auto">
                <a:xfrm>
                  <a:off x="78" y="23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61"/>
              <p:cNvGrpSpPr>
                <a:grpSpLocks/>
              </p:cNvGrpSpPr>
              <p:nvPr/>
            </p:nvGrpSpPr>
            <p:grpSpPr bwMode="auto">
              <a:xfrm>
                <a:off x="1242" y="0"/>
                <a:ext cx="336" cy="405"/>
                <a:chOff x="0" y="0"/>
                <a:chExt cx="336" cy="405"/>
              </a:xfrm>
            </p:grpSpPr>
            <p:sp>
              <p:nvSpPr>
                <p:cNvPr id="19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pa</a:t>
                  </a:r>
                </a:p>
              </p:txBody>
            </p:sp>
            <p:sp>
              <p:nvSpPr>
                <p:cNvPr id="20" name="Line 63"/>
                <p:cNvSpPr>
                  <a:spLocks noChangeShapeType="1"/>
                </p:cNvSpPr>
                <p:nvPr/>
              </p:nvSpPr>
              <p:spPr bwMode="auto">
                <a:xfrm>
                  <a:off x="162" y="246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64"/>
              <p:cNvGrpSpPr>
                <a:grpSpLocks/>
              </p:cNvGrpSpPr>
              <p:nvPr/>
            </p:nvGrpSpPr>
            <p:grpSpPr bwMode="auto">
              <a:xfrm>
                <a:off x="0" y="666"/>
                <a:ext cx="441" cy="240"/>
                <a:chOff x="0" y="0"/>
                <a:chExt cx="441" cy="240"/>
              </a:xfrm>
            </p:grpSpPr>
            <p:sp>
              <p:nvSpPr>
                <p:cNvPr id="17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pc</a:t>
                  </a:r>
                </a:p>
              </p:txBody>
            </p:sp>
            <p:sp>
              <p:nvSpPr>
                <p:cNvPr id="18" name="Line 66"/>
                <p:cNvSpPr>
                  <a:spLocks noChangeShapeType="1"/>
                </p:cNvSpPr>
                <p:nvPr/>
              </p:nvSpPr>
              <p:spPr bwMode="auto">
                <a:xfrm>
                  <a:off x="78" y="0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5" name="Group 3"/>
          <p:cNvGrpSpPr>
            <a:grpSpLocks/>
          </p:cNvGrpSpPr>
          <p:nvPr/>
        </p:nvGrpSpPr>
        <p:grpSpPr bwMode="auto">
          <a:xfrm>
            <a:off x="277019" y="3752710"/>
            <a:ext cx="8543925" cy="2920999"/>
            <a:chOff x="0" y="-91"/>
            <a:chExt cx="5382" cy="1840"/>
          </a:xfrm>
        </p:grpSpPr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2553" y="-91"/>
              <a:ext cx="282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ea typeface="楷体_GB2312" pitchFamily="49" charset="-122"/>
                </a:rPr>
                <a:t>合并</a:t>
              </a:r>
              <a:r>
                <a:rPr lang="zh-CN" altLang="en-US" sz="2000" b="1" dirty="0">
                  <a:ea typeface="楷体_GB2312" pitchFamily="49" charset="-122"/>
                </a:rPr>
                <a:t>了值为</a:t>
              </a:r>
              <a:r>
                <a:rPr lang="en-US" altLang="en-US" sz="2000" b="1" dirty="0">
                  <a:ea typeface="楷体_GB2312" pitchFamily="49" charset="-122"/>
                </a:rPr>
                <a:t>-7 </a:t>
              </a:r>
              <a:r>
                <a:rPr lang="zh-CN" altLang="en-US" sz="2000" b="1" dirty="0">
                  <a:ea typeface="楷体_GB2312" pitchFamily="49" charset="-122"/>
                </a:rPr>
                <a:t>，</a:t>
              </a:r>
              <a:r>
                <a:rPr lang="en-US" altLang="en-US" sz="2000" b="1" dirty="0">
                  <a:ea typeface="楷体_GB2312" pitchFamily="49" charset="-122"/>
                </a:rPr>
                <a:t>-2</a:t>
              </a:r>
              <a:r>
                <a:rPr lang="zh-CN" altLang="en-US" sz="2000" b="1" dirty="0">
                  <a:ea typeface="楷体_GB2312" pitchFamily="49" charset="-122"/>
                </a:rPr>
                <a:t>的结点后的状态</a:t>
              </a:r>
            </a:p>
          </p:txBody>
        </p:sp>
        <p:grpSp>
          <p:nvGrpSpPr>
            <p:cNvPr id="67" name="Group 5"/>
            <p:cNvGrpSpPr>
              <a:grpSpLocks/>
            </p:cNvGrpSpPr>
            <p:nvPr/>
          </p:nvGrpSpPr>
          <p:grpSpPr bwMode="auto">
            <a:xfrm>
              <a:off x="450" y="759"/>
              <a:ext cx="4278" cy="990"/>
              <a:chOff x="0" y="0"/>
              <a:chExt cx="4278" cy="990"/>
            </a:xfrm>
          </p:grpSpPr>
          <p:grpSp>
            <p:nvGrpSpPr>
              <p:cNvPr id="102" name="Group 6"/>
              <p:cNvGrpSpPr>
                <a:grpSpLocks/>
              </p:cNvGrpSpPr>
              <p:nvPr/>
            </p:nvGrpSpPr>
            <p:grpSpPr bwMode="auto"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12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-2    </a:t>
                  </a:r>
                </a:p>
              </p:txBody>
            </p:sp>
            <p:sp>
              <p:nvSpPr>
                <p:cNvPr id="130" name="Line 8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9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"/>
              <p:cNvGrpSpPr>
                <a:grpSpLocks/>
              </p:cNvGrpSpPr>
              <p:nvPr/>
            </p:nvGrpSpPr>
            <p:grpSpPr bwMode="auto"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126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4   </a:t>
                  </a:r>
                </a:p>
              </p:txBody>
            </p:sp>
            <p:sp>
              <p:nvSpPr>
                <p:cNvPr id="127" name="Line 12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4"/>
              <p:cNvGrpSpPr>
                <a:grpSpLocks/>
              </p:cNvGrpSpPr>
              <p:nvPr/>
            </p:nvGrpSpPr>
            <p:grpSpPr bwMode="auto"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123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9    </a:t>
                  </a:r>
                </a:p>
              </p:txBody>
            </p:sp>
            <p:sp>
              <p:nvSpPr>
                <p:cNvPr id="124" name="Line 16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17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8"/>
              <p:cNvGrpSpPr>
                <a:grpSpLocks/>
              </p:cNvGrpSpPr>
              <p:nvPr/>
            </p:nvGrpSpPr>
            <p:grpSpPr bwMode="auto"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12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122" name="Line 20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>
                <a:off x="3632" y="248"/>
                <a:ext cx="646" cy="317"/>
                <a:chOff x="0" y="0"/>
                <a:chExt cx="646" cy="317"/>
              </a:xfrm>
            </p:grpSpPr>
            <p:sp>
              <p:nvSpPr>
                <p:cNvPr id="11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/>
                    <a:t> </a:t>
                  </a:r>
                  <a:r>
                    <a:rPr lang="en-US" altLang="en-US" sz="2400"/>
                    <a:t>15   ⋀ </a:t>
                  </a:r>
                </a:p>
              </p:txBody>
            </p:sp>
            <p:sp>
              <p:nvSpPr>
                <p:cNvPr id="120" name="Line 23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114" name="Rectangle 25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Lb</a:t>
                  </a:r>
                </a:p>
              </p:txBody>
            </p:sp>
            <p:grpSp>
              <p:nvGrpSpPr>
                <p:cNvPr id="115" name="Group 26"/>
                <p:cNvGrpSpPr>
                  <a:grpSpLocks/>
                </p:cNvGrpSpPr>
                <p:nvPr/>
              </p:nvGrpSpPr>
              <p:grpSpPr bwMode="auto"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11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/>
                      <a:t>   </a:t>
                    </a:r>
                  </a:p>
                </p:txBody>
              </p:sp>
              <p:sp>
                <p:nvSpPr>
                  <p:cNvPr id="11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8" name="Group 30"/>
              <p:cNvGrpSpPr>
                <a:grpSpLocks/>
              </p:cNvGrpSpPr>
              <p:nvPr/>
            </p:nvGrpSpPr>
            <p:grpSpPr bwMode="auto"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112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pc</a:t>
                  </a:r>
                </a:p>
              </p:txBody>
            </p:sp>
            <p:sp>
              <p:nvSpPr>
                <p:cNvPr id="11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83" y="0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>
                <a:off x="1563" y="568"/>
                <a:ext cx="336" cy="422"/>
                <a:chOff x="0" y="0"/>
                <a:chExt cx="336" cy="422"/>
              </a:xfrm>
            </p:grpSpPr>
            <p:sp>
              <p:nvSpPr>
                <p:cNvPr id="110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pb</a:t>
                  </a:r>
                </a:p>
              </p:txBody>
            </p:sp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62" y="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" name="Group 36"/>
            <p:cNvGrpSpPr>
              <a:grpSpLocks/>
            </p:cNvGrpSpPr>
            <p:nvPr/>
          </p:nvGrpSpPr>
          <p:grpSpPr bwMode="auto">
            <a:xfrm>
              <a:off x="1241" y="555"/>
              <a:ext cx="583" cy="462"/>
              <a:chOff x="0" y="0"/>
              <a:chExt cx="583" cy="462"/>
            </a:xfrm>
          </p:grpSpPr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>
                <a:off x="0" y="27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436" y="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39"/>
              <p:cNvSpPr>
                <a:spLocks noChangeShapeType="1"/>
              </p:cNvSpPr>
              <p:nvPr/>
            </p:nvSpPr>
            <p:spPr bwMode="auto">
              <a:xfrm>
                <a:off x="583" y="3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0"/>
              <p:cNvSpPr>
                <a:spLocks noChangeShapeType="1"/>
              </p:cNvSpPr>
              <p:nvPr/>
            </p:nvSpPr>
            <p:spPr bwMode="auto">
              <a:xfrm>
                <a:off x="0" y="27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41"/>
            <p:cNvGrpSpPr>
              <a:grpSpLocks/>
            </p:cNvGrpSpPr>
            <p:nvPr/>
          </p:nvGrpSpPr>
          <p:grpSpPr bwMode="auto">
            <a:xfrm>
              <a:off x="0" y="0"/>
              <a:ext cx="4682" cy="730"/>
              <a:chOff x="0" y="0"/>
              <a:chExt cx="4682" cy="730"/>
            </a:xfrm>
          </p:grpSpPr>
          <p:grpSp>
            <p:nvGrpSpPr>
              <p:cNvPr id="70" name="Group 42"/>
              <p:cNvGrpSpPr>
                <a:grpSpLocks/>
              </p:cNvGrpSpPr>
              <p:nvPr/>
            </p:nvGrpSpPr>
            <p:grpSpPr bwMode="auto">
              <a:xfrm>
                <a:off x="0" y="354"/>
                <a:ext cx="441" cy="240"/>
                <a:chOff x="0" y="0"/>
                <a:chExt cx="441" cy="240"/>
              </a:xfrm>
            </p:grpSpPr>
            <p:sp>
              <p:nvSpPr>
                <p:cNvPr id="96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Lc</a:t>
                  </a:r>
                </a:p>
              </p:txBody>
            </p:sp>
            <p:sp>
              <p:nvSpPr>
                <p:cNvPr id="97" name="Line 44"/>
                <p:cNvSpPr>
                  <a:spLocks noChangeShapeType="1"/>
                </p:cNvSpPr>
                <p:nvPr/>
              </p:nvSpPr>
              <p:spPr bwMode="auto">
                <a:xfrm>
                  <a:off x="78" y="23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45"/>
              <p:cNvGrpSpPr>
                <a:grpSpLocks/>
              </p:cNvGrpSpPr>
              <p:nvPr/>
            </p:nvGrpSpPr>
            <p:grpSpPr bwMode="auto">
              <a:xfrm>
                <a:off x="1183" y="412"/>
                <a:ext cx="544" cy="317"/>
                <a:chOff x="0" y="0"/>
                <a:chExt cx="544" cy="317"/>
              </a:xfrm>
            </p:grpSpPr>
            <p:sp>
              <p:nvSpPr>
                <p:cNvPr id="9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-7    </a:t>
                  </a:r>
                </a:p>
              </p:txBody>
            </p:sp>
            <p:sp>
              <p:nvSpPr>
                <p:cNvPr id="95" name="Line 47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48"/>
              <p:cNvGrpSpPr>
                <a:grpSpLocks/>
              </p:cNvGrpSpPr>
              <p:nvPr/>
            </p:nvGrpSpPr>
            <p:grpSpPr bwMode="auto">
              <a:xfrm>
                <a:off x="1913" y="402"/>
                <a:ext cx="720" cy="317"/>
                <a:chOff x="0" y="0"/>
                <a:chExt cx="720" cy="317"/>
              </a:xfrm>
            </p:grpSpPr>
            <p:sp>
              <p:nvSpPr>
                <p:cNvPr id="9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3    </a:t>
                  </a:r>
                </a:p>
              </p:txBody>
            </p:sp>
            <p:sp>
              <p:nvSpPr>
                <p:cNvPr id="92" name="Line 50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51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52"/>
              <p:cNvGrpSpPr>
                <a:grpSpLocks/>
              </p:cNvGrpSpPr>
              <p:nvPr/>
            </p:nvGrpSpPr>
            <p:grpSpPr bwMode="auto">
              <a:xfrm>
                <a:off x="2643" y="393"/>
                <a:ext cx="720" cy="317"/>
                <a:chOff x="0" y="0"/>
                <a:chExt cx="720" cy="317"/>
              </a:xfrm>
            </p:grpSpPr>
            <p:sp>
              <p:nvSpPr>
                <p:cNvPr id="88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/>
                    <a:t>12    </a:t>
                  </a:r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6"/>
              <p:cNvGrpSpPr>
                <a:grpSpLocks/>
              </p:cNvGrpSpPr>
              <p:nvPr/>
            </p:nvGrpSpPr>
            <p:grpSpPr bwMode="auto">
              <a:xfrm>
                <a:off x="3390" y="324"/>
                <a:ext cx="693" cy="317"/>
                <a:chOff x="0" y="0"/>
                <a:chExt cx="693" cy="317"/>
              </a:xfrm>
            </p:grpSpPr>
            <p:sp>
              <p:nvSpPr>
                <p:cNvPr id="86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87" name="Line 58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59"/>
              <p:cNvGrpSpPr>
                <a:grpSpLocks/>
              </p:cNvGrpSpPr>
              <p:nvPr/>
            </p:nvGrpSpPr>
            <p:grpSpPr bwMode="auto">
              <a:xfrm>
                <a:off x="4073" y="401"/>
                <a:ext cx="609" cy="317"/>
                <a:chOff x="0" y="0"/>
                <a:chExt cx="609" cy="317"/>
              </a:xfrm>
            </p:grpSpPr>
            <p:sp>
              <p:nvSpPr>
                <p:cNvPr id="84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23    ⋀ </a:t>
                  </a:r>
                </a:p>
              </p:txBody>
            </p:sp>
            <p:sp>
              <p:nvSpPr>
                <p:cNvPr id="85" name="Line 61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62"/>
              <p:cNvGrpSpPr>
                <a:grpSpLocks/>
              </p:cNvGrpSpPr>
              <p:nvPr/>
            </p:nvGrpSpPr>
            <p:grpSpPr bwMode="auto">
              <a:xfrm>
                <a:off x="441" y="153"/>
                <a:ext cx="720" cy="577"/>
                <a:chOff x="0" y="0"/>
                <a:chExt cx="720" cy="577"/>
              </a:xfrm>
            </p:grpSpPr>
            <p:sp>
              <p:nvSpPr>
                <p:cNvPr id="80" name="Rectangle 63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La</a:t>
                  </a:r>
                </a:p>
              </p:txBody>
            </p:sp>
            <p:sp>
              <p:nvSpPr>
                <p:cNvPr id="81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/>
                    <a:t>   </a:t>
                  </a:r>
                </a:p>
              </p:txBody>
            </p:sp>
            <p:sp>
              <p:nvSpPr>
                <p:cNvPr id="82" name="Line 65"/>
                <p:cNvSpPr>
                  <a:spLocks noChangeShapeType="1"/>
                </p:cNvSpPr>
                <p:nvPr/>
              </p:nvSpPr>
              <p:spPr bwMode="auto">
                <a:xfrm>
                  <a:off x="430" y="26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66"/>
                <p:cNvSpPr>
                  <a:spLocks noChangeShapeType="1"/>
                </p:cNvSpPr>
                <p:nvPr/>
              </p:nvSpPr>
              <p:spPr bwMode="auto">
                <a:xfrm>
                  <a:off x="480" y="40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67"/>
              <p:cNvGrpSpPr>
                <a:grpSpLocks/>
              </p:cNvGrpSpPr>
              <p:nvPr/>
            </p:nvGrpSpPr>
            <p:grpSpPr bwMode="auto">
              <a:xfrm>
                <a:off x="1968" y="0"/>
                <a:ext cx="336" cy="405"/>
                <a:chOff x="0" y="0"/>
                <a:chExt cx="336" cy="405"/>
              </a:xfrm>
            </p:grpSpPr>
            <p:sp>
              <p:nvSpPr>
                <p:cNvPr id="78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pa</a:t>
                  </a:r>
                </a:p>
              </p:txBody>
            </p:sp>
            <p:sp>
              <p:nvSpPr>
                <p:cNvPr id="79" name="Line 69"/>
                <p:cNvSpPr>
                  <a:spLocks noChangeShapeType="1"/>
                </p:cNvSpPr>
                <p:nvPr/>
              </p:nvSpPr>
              <p:spPr bwMode="auto">
                <a:xfrm>
                  <a:off x="162" y="246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079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将两个有序链表合并为一个有序链表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50671"/>
            <a:ext cx="8820472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void </a:t>
            </a:r>
            <a:r>
              <a:rPr lang="en-US" sz="2800" dirty="0" err="1"/>
              <a:t>MergeList_L</a:t>
            </a:r>
            <a:r>
              <a:rPr lang="en-US" sz="2800" dirty="0"/>
              <a:t>(</a:t>
            </a:r>
            <a:r>
              <a:rPr lang="en-US" sz="2800" dirty="0" err="1"/>
              <a:t>LinkList</a:t>
            </a:r>
            <a:r>
              <a:rPr lang="en-US" sz="2800" dirty="0"/>
              <a:t> &amp;La, </a:t>
            </a:r>
            <a:r>
              <a:rPr lang="en-US" sz="2800" dirty="0" err="1"/>
              <a:t>LinkList</a:t>
            </a:r>
            <a:r>
              <a:rPr lang="en-US" sz="2800" dirty="0"/>
              <a:t> &amp;</a:t>
            </a:r>
            <a:r>
              <a:rPr lang="en-US" sz="2800" dirty="0" err="1"/>
              <a:t>Lb</a:t>
            </a:r>
            <a:r>
              <a:rPr lang="en-US" sz="2800" dirty="0"/>
              <a:t>, </a:t>
            </a:r>
            <a:r>
              <a:rPr lang="en-US" sz="2800" dirty="0" err="1"/>
              <a:t>LinkList</a:t>
            </a:r>
            <a:r>
              <a:rPr lang="en-US" sz="2800" dirty="0"/>
              <a:t> &amp;</a:t>
            </a:r>
            <a:r>
              <a:rPr lang="en-US" sz="2800" dirty="0" err="1"/>
              <a:t>Lc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合并 两</a:t>
            </a:r>
            <a:r>
              <a:rPr lang="zh-CN" altLang="en-US" sz="2800" dirty="0"/>
              <a:t>非递减</a:t>
            </a:r>
            <a:r>
              <a:rPr lang="zh-CN" altLang="en-US" sz="2800" dirty="0" smtClean="0"/>
              <a:t>单链表</a:t>
            </a:r>
            <a:r>
              <a:rPr lang="en-US" sz="2800" dirty="0"/>
              <a:t>La</a:t>
            </a:r>
            <a:r>
              <a:rPr lang="zh-CN" altLang="en-US" sz="2800" dirty="0"/>
              <a:t>和</a:t>
            </a:r>
            <a:r>
              <a:rPr lang="en-US" sz="2800" dirty="0" err="1" smtClean="0"/>
              <a:t>Lb</a:t>
            </a:r>
            <a:r>
              <a:rPr lang="zh-CN" altLang="en-US" sz="2800" dirty="0" smtClean="0"/>
              <a:t>，成新</a:t>
            </a:r>
            <a:r>
              <a:rPr lang="zh-CN" altLang="en-US" sz="2800" dirty="0"/>
              <a:t>的单</a:t>
            </a:r>
            <a:r>
              <a:rPr lang="zh-CN" altLang="en-US" sz="2800" dirty="0" smtClean="0"/>
              <a:t>链表</a:t>
            </a:r>
            <a:r>
              <a:rPr lang="en-US" sz="2800" dirty="0" err="1"/>
              <a:t>Lc，Lc</a:t>
            </a:r>
            <a:r>
              <a:rPr lang="zh-CN" altLang="en-US" sz="2800" dirty="0"/>
              <a:t>的元素也按值非递减</a:t>
            </a:r>
            <a:r>
              <a:rPr lang="zh-CN" altLang="en-US" sz="2800" dirty="0" smtClean="0"/>
              <a:t>排列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LinkList</a:t>
            </a:r>
            <a:r>
              <a:rPr lang="en-US" sz="2800" dirty="0" smtClean="0"/>
              <a:t> </a:t>
            </a:r>
            <a:r>
              <a:rPr lang="en-US" sz="2800" dirty="0"/>
              <a:t>pa, </a:t>
            </a:r>
            <a:r>
              <a:rPr lang="en-US" sz="2800" dirty="0" err="1"/>
              <a:t>pb</a:t>
            </a:r>
            <a:r>
              <a:rPr lang="en-US" sz="2800" dirty="0"/>
              <a:t>, pc; </a:t>
            </a:r>
            <a:r>
              <a:rPr lang="en-US" sz="2800" dirty="0" smtClean="0"/>
              <a:t>//pa, </a:t>
            </a:r>
            <a:r>
              <a:rPr lang="en-US" sz="2800" dirty="0" err="1" smtClean="0"/>
              <a:t>pb</a:t>
            </a:r>
            <a:r>
              <a:rPr lang="zh-CN" altLang="en-US" sz="2800" dirty="0" smtClean="0"/>
              <a:t>为两个链表的当前结点，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为合并后链表的最后一个结点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pa </a:t>
            </a:r>
            <a:r>
              <a:rPr lang="en-US" sz="2800" dirty="0"/>
              <a:t>= La-&gt;next; </a:t>
            </a:r>
            <a:r>
              <a:rPr lang="en-US" sz="2800" dirty="0" err="1"/>
              <a:t>pb</a:t>
            </a:r>
            <a:r>
              <a:rPr lang="en-US" sz="2800" dirty="0"/>
              <a:t> = </a:t>
            </a:r>
            <a:r>
              <a:rPr lang="en-US" sz="2800" dirty="0" err="1"/>
              <a:t>Lb</a:t>
            </a:r>
            <a:r>
              <a:rPr lang="en-US" sz="2800" dirty="0"/>
              <a:t>-&gt;next;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Lc</a:t>
            </a:r>
            <a:r>
              <a:rPr lang="en-US" sz="2800" dirty="0" smtClean="0"/>
              <a:t> </a:t>
            </a:r>
            <a:r>
              <a:rPr lang="en-US" sz="2800" dirty="0"/>
              <a:t>= pc = La; </a:t>
            </a:r>
            <a:r>
              <a:rPr lang="en-US" sz="2800" dirty="0" smtClean="0"/>
              <a:t>// </a:t>
            </a:r>
            <a:r>
              <a:rPr lang="zh-CN" altLang="en-US" sz="2800" dirty="0"/>
              <a:t>用</a:t>
            </a:r>
            <a:r>
              <a:rPr lang="en-US" sz="2800" dirty="0"/>
              <a:t>La</a:t>
            </a:r>
            <a:r>
              <a:rPr lang="zh-CN" altLang="en-US" sz="2800" dirty="0"/>
              <a:t>的头结点作为</a:t>
            </a:r>
            <a:r>
              <a:rPr lang="en-US" sz="2800" dirty="0" err="1"/>
              <a:t>Lc</a:t>
            </a:r>
            <a:r>
              <a:rPr lang="zh-CN" altLang="en-US" sz="2800" dirty="0"/>
              <a:t>的头结点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while </a:t>
            </a:r>
            <a:r>
              <a:rPr lang="en-US" sz="2800" dirty="0"/>
              <a:t>(pa &amp;&amp; </a:t>
            </a:r>
            <a:r>
              <a:rPr lang="en-US" sz="2800" dirty="0" err="1"/>
              <a:t>pb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if </a:t>
            </a:r>
            <a:r>
              <a:rPr lang="en-US" sz="2800" dirty="0"/>
              <a:t>(pa-&gt;data &lt;= </a:t>
            </a:r>
            <a:r>
              <a:rPr lang="en-US" sz="2800" dirty="0" err="1"/>
              <a:t>pb</a:t>
            </a:r>
            <a:r>
              <a:rPr lang="en-US" sz="2800" dirty="0"/>
              <a:t>-&gt;data) </a:t>
            </a:r>
            <a:r>
              <a:rPr lang="en-US" sz="2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/>
              <a:t>pc-&gt;next = pa; pc = pa; pa = pa-&gt;next; }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else </a:t>
            </a:r>
            <a:r>
              <a:rPr lang="en-US" sz="2800" dirty="0"/>
              <a:t>{ pc-&gt;next = </a:t>
            </a:r>
            <a:r>
              <a:rPr lang="en-US" sz="2800" dirty="0" err="1"/>
              <a:t>pb</a:t>
            </a:r>
            <a:r>
              <a:rPr lang="en-US" sz="2800" dirty="0"/>
              <a:t>; pc = </a:t>
            </a:r>
            <a:r>
              <a:rPr lang="en-US" sz="2800" dirty="0" err="1"/>
              <a:t>pb</a:t>
            </a:r>
            <a:r>
              <a:rPr lang="en-US" sz="2800" dirty="0"/>
              <a:t>; </a:t>
            </a:r>
            <a:r>
              <a:rPr lang="en-US" sz="2800" dirty="0" err="1"/>
              <a:t>pb</a:t>
            </a:r>
            <a:r>
              <a:rPr lang="en-US" sz="2800" dirty="0"/>
              <a:t> = </a:t>
            </a:r>
            <a:r>
              <a:rPr lang="en-US" sz="2800" dirty="0" err="1"/>
              <a:t>pb</a:t>
            </a:r>
            <a:r>
              <a:rPr lang="en-US" sz="2800" dirty="0"/>
              <a:t>-&gt;next; } }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pc-</a:t>
            </a:r>
            <a:r>
              <a:rPr lang="en-US" sz="2800" dirty="0"/>
              <a:t>&gt;next = pa ? pa : </a:t>
            </a:r>
            <a:r>
              <a:rPr lang="en-US" sz="2800" dirty="0" err="1"/>
              <a:t>pb</a:t>
            </a:r>
            <a:r>
              <a:rPr lang="en-US" sz="2800" dirty="0"/>
              <a:t>; // </a:t>
            </a:r>
            <a:r>
              <a:rPr lang="zh-CN" altLang="en-US" sz="2800" dirty="0"/>
              <a:t>插入剩余段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free(</a:t>
            </a:r>
            <a:r>
              <a:rPr lang="en-US" sz="2800" dirty="0" err="1" smtClean="0"/>
              <a:t>Lb</a:t>
            </a:r>
            <a:r>
              <a:rPr lang="en-US" sz="2800" dirty="0"/>
              <a:t>); </a:t>
            </a:r>
            <a:r>
              <a:rPr lang="en-US" sz="2800" dirty="0" smtClean="0"/>
              <a:t>// </a:t>
            </a:r>
            <a:r>
              <a:rPr lang="zh-CN" altLang="en-US" sz="2800" dirty="0"/>
              <a:t>释放</a:t>
            </a:r>
            <a:r>
              <a:rPr lang="en-US" sz="2800" dirty="0" err="1"/>
              <a:t>Lb</a:t>
            </a:r>
            <a:r>
              <a:rPr lang="zh-CN" altLang="en-US" sz="2800" dirty="0"/>
              <a:t>的头结点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} </a:t>
            </a:r>
            <a:r>
              <a:rPr lang="en-US" altLang="zh-CN" sz="2800" dirty="0"/>
              <a:t>// </a:t>
            </a:r>
            <a:r>
              <a:rPr lang="en-US" sz="2800" dirty="0" err="1"/>
              <a:t>MergeList_L</a:t>
            </a:r>
            <a:endParaRPr lang="en-US" sz="28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2.12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4659644" y="5949280"/>
            <a:ext cx="4520868" cy="93295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合并的时间复杂度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m+n</a:t>
            </a:r>
            <a:r>
              <a:rPr lang="en-US" altLang="zh-CN" sz="2800" dirty="0" smtClean="0"/>
              <a:t>),</a:t>
            </a:r>
          </a:p>
          <a:p>
            <a:pPr algn="ctr"/>
            <a:r>
              <a:rPr lang="en-US" altLang="zh-CN" sz="2800" dirty="0" smtClean="0"/>
              <a:t> m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为链表</a:t>
            </a:r>
            <a:r>
              <a:rPr lang="en-US" altLang="zh-CN" sz="2800" dirty="0" smtClean="0"/>
              <a:t>La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Lb</a:t>
            </a:r>
            <a:r>
              <a:rPr lang="zh-CN" altLang="en-US" sz="2800" dirty="0" smtClean="0"/>
              <a:t>的长度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52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存在的问题：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链表的表长是隐含的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若要在链表的最后一个元素之后插入元素，那么要遍历整个链表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结点的当前位置很重要</a:t>
            </a:r>
            <a:endParaRPr lang="en-US" altLang="zh-CN" sz="3200" dirty="0" smtClean="0"/>
          </a:p>
          <a:p>
            <a:r>
              <a:rPr lang="zh-CN" altLang="en-US" sz="3600" dirty="0" smtClean="0"/>
              <a:t>改进的措施：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增加变量，</a:t>
            </a:r>
            <a:r>
              <a:rPr lang="zh-CN" altLang="en-US" sz="3200" dirty="0"/>
              <a:t>分别</a:t>
            </a:r>
            <a:r>
              <a:rPr lang="zh-CN" altLang="en-US" sz="3200" dirty="0" smtClean="0"/>
              <a:t>表示：表长、表尾、当前位置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将基本操作中的“位序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”改为“当前位置”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249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结点类型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LNode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data;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LNode</a:t>
            </a:r>
            <a:r>
              <a:rPr lang="en-US" altLang="zh-CN" dirty="0" smtClean="0"/>
              <a:t> *next;</a:t>
            </a:r>
          </a:p>
          <a:p>
            <a:pPr marL="0" indent="0">
              <a:buNone/>
            </a:pPr>
            <a:r>
              <a:rPr lang="en-US" altLang="zh-CN" dirty="0" smtClean="0"/>
              <a:t>}*Link;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链表类型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Link head, tail;//</a:t>
            </a:r>
            <a:r>
              <a:rPr lang="zh-CN" altLang="en-US" dirty="0" smtClean="0"/>
              <a:t>分别指向头结点和最后一个结点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lenth</a:t>
            </a:r>
            <a:r>
              <a:rPr lang="en-US" altLang="zh-CN" dirty="0" smtClean="0"/>
              <a:t>;//</a:t>
            </a:r>
            <a:r>
              <a:rPr lang="zh-CN" altLang="en-US" dirty="0" smtClean="0"/>
              <a:t>链表长度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Link current; //</a:t>
            </a:r>
            <a:r>
              <a:rPr lang="zh-CN" altLang="en-US" dirty="0" smtClean="0"/>
              <a:t>指向当前被访问的结点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curpos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指向当前指针位置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 err="1" smtClean="0"/>
              <a:t>LinkList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6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768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dirty="0" err="1" smtClean="0"/>
              <a:t>ListLength</a:t>
            </a:r>
            <a:r>
              <a:rPr lang="en-US" sz="4500" dirty="0"/>
              <a:t>( L </a:t>
            </a:r>
            <a:r>
              <a:rPr lang="en-US" sz="4500" dirty="0" smtClean="0"/>
              <a:t>) //</a:t>
            </a:r>
            <a:r>
              <a:rPr lang="zh-CN" altLang="en-US" sz="4500" dirty="0" smtClean="0"/>
              <a:t>求线性表长度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初始条件：线性表</a:t>
            </a:r>
            <a:r>
              <a:rPr lang="en-US" sz="4500" dirty="0"/>
              <a:t>L</a:t>
            </a:r>
            <a:r>
              <a:rPr lang="zh-CN" altLang="en-US" sz="4500" dirty="0"/>
              <a:t>已存在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操作结果：返回</a:t>
            </a:r>
            <a:r>
              <a:rPr lang="en-US" sz="4500" dirty="0"/>
              <a:t>L</a:t>
            </a:r>
            <a:r>
              <a:rPr lang="zh-CN" altLang="en-US" sz="4500" dirty="0"/>
              <a:t>中数据元素</a:t>
            </a:r>
            <a:r>
              <a:rPr lang="zh-CN" altLang="en-US" sz="4500" dirty="0" smtClean="0"/>
              <a:t>个数</a:t>
            </a:r>
            <a:endParaRPr lang="en-US" altLang="zh-CN" sz="4500" dirty="0" smtClean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 err="1"/>
              <a:t>GetElem</a:t>
            </a:r>
            <a:r>
              <a:rPr lang="en-US" sz="4500" dirty="0"/>
              <a:t>( L, </a:t>
            </a:r>
            <a:r>
              <a:rPr lang="en-US" sz="4500" dirty="0" err="1"/>
              <a:t>i</a:t>
            </a:r>
            <a:r>
              <a:rPr lang="en-US" sz="4500" dirty="0"/>
              <a:t>, &amp;e </a:t>
            </a:r>
            <a:r>
              <a:rPr lang="en-US" sz="4500" dirty="0" smtClean="0"/>
              <a:t>)//</a:t>
            </a:r>
            <a:r>
              <a:rPr lang="zh-CN" altLang="en-US" sz="4500" dirty="0" smtClean="0"/>
              <a:t>求某个数据元素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初始条件：线性表</a:t>
            </a:r>
            <a:r>
              <a:rPr lang="en-US" sz="4500" dirty="0"/>
              <a:t>L</a:t>
            </a:r>
            <a:r>
              <a:rPr lang="zh-CN" altLang="en-US" sz="4500" dirty="0"/>
              <a:t>已存在，</a:t>
            </a:r>
            <a:r>
              <a:rPr lang="en-US" sz="4500" dirty="0"/>
              <a:t>1≦i≦ListLength(L)</a:t>
            </a:r>
          </a:p>
          <a:p>
            <a:pPr marL="0" indent="0">
              <a:buNone/>
            </a:pPr>
            <a:r>
              <a:rPr lang="zh-CN" altLang="en-US" sz="4500" dirty="0"/>
              <a:t>操作结果：用</a:t>
            </a:r>
            <a:r>
              <a:rPr lang="en-US" sz="4500" dirty="0"/>
              <a:t>e</a:t>
            </a:r>
            <a:r>
              <a:rPr lang="zh-CN" altLang="en-US" sz="4500" dirty="0"/>
              <a:t>返回</a:t>
            </a:r>
            <a:r>
              <a:rPr lang="en-US" sz="4500" dirty="0"/>
              <a:t>L</a:t>
            </a:r>
            <a:r>
              <a:rPr lang="zh-CN" altLang="en-US" sz="4500" dirty="0"/>
              <a:t>中第</a:t>
            </a:r>
            <a:r>
              <a:rPr lang="en-US" sz="4500" dirty="0" err="1"/>
              <a:t>i</a:t>
            </a:r>
            <a:r>
              <a:rPr lang="zh-CN" altLang="en-US" sz="4500" dirty="0"/>
              <a:t>个数据元素的</a:t>
            </a:r>
            <a:r>
              <a:rPr lang="zh-CN" altLang="en-US" sz="4500" dirty="0" smtClean="0"/>
              <a:t>值</a:t>
            </a:r>
            <a:endParaRPr lang="en-US" altLang="zh-CN" sz="4500" dirty="0" smtClean="0"/>
          </a:p>
          <a:p>
            <a:pPr marL="0" indent="0">
              <a:buNone/>
            </a:pPr>
            <a:endParaRPr lang="en-US" altLang="zh-CN" sz="4500" dirty="0" smtClean="0"/>
          </a:p>
          <a:p>
            <a:pPr marL="0" indent="0">
              <a:buNone/>
            </a:pPr>
            <a:r>
              <a:rPr lang="en-US" sz="4500" dirty="0" err="1"/>
              <a:t>LocateElem</a:t>
            </a:r>
            <a:r>
              <a:rPr lang="en-US" sz="4500" dirty="0"/>
              <a:t>(L, e, </a:t>
            </a:r>
            <a:r>
              <a:rPr lang="en-US" sz="4500" dirty="0" smtClean="0"/>
              <a:t>compare) //</a:t>
            </a:r>
            <a:r>
              <a:rPr lang="zh-CN" altLang="en-US" sz="4500" dirty="0" smtClean="0"/>
              <a:t>定位数据元素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初始条件：线性表</a:t>
            </a:r>
            <a:r>
              <a:rPr lang="en-US" sz="4500" dirty="0"/>
              <a:t>L</a:t>
            </a:r>
            <a:r>
              <a:rPr lang="zh-CN" altLang="en-US" sz="4500" dirty="0"/>
              <a:t>已存在，</a:t>
            </a:r>
            <a:r>
              <a:rPr lang="en-US" sz="4300" dirty="0">
                <a:solidFill>
                  <a:srgbClr val="0000CC"/>
                </a:solidFill>
              </a:rPr>
              <a:t>compare()</a:t>
            </a:r>
            <a:r>
              <a:rPr lang="zh-CN" altLang="en-US" sz="4500" dirty="0"/>
              <a:t>是数据元素判定函数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操作结果：返回</a:t>
            </a:r>
            <a:r>
              <a:rPr lang="en-US" sz="4500" dirty="0"/>
              <a:t>L</a:t>
            </a:r>
            <a:r>
              <a:rPr lang="zh-CN" altLang="en-US" sz="4500" dirty="0"/>
              <a:t>中第一个与</a:t>
            </a:r>
            <a:r>
              <a:rPr lang="en-US" sz="4500" dirty="0"/>
              <a:t>e</a:t>
            </a:r>
            <a:r>
              <a:rPr lang="zh-CN" altLang="en-US" sz="4500" dirty="0"/>
              <a:t>满足关系</a:t>
            </a:r>
            <a:r>
              <a:rPr lang="en-US" sz="4500" dirty="0"/>
              <a:t>compare()</a:t>
            </a:r>
            <a:r>
              <a:rPr lang="zh-CN" altLang="en-US" sz="4500" dirty="0"/>
              <a:t>的数据元素的位置，若这样的数据元素不存在，则返回值为</a:t>
            </a:r>
            <a:r>
              <a:rPr lang="en-US" sz="4500" dirty="0"/>
              <a:t>0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PriorElem</a:t>
            </a:r>
            <a:r>
              <a:rPr lang="en-US" sz="3600" dirty="0"/>
              <a:t>(L, cur_e,&amp;</a:t>
            </a:r>
            <a:r>
              <a:rPr lang="en-US" sz="3600" dirty="0" err="1"/>
              <a:t>pre_e</a:t>
            </a:r>
            <a:r>
              <a:rPr lang="en-US" sz="3600" dirty="0" smtClean="0"/>
              <a:t>) //</a:t>
            </a:r>
            <a:r>
              <a:rPr lang="zh-CN" altLang="en-US" sz="3600" dirty="0" smtClean="0"/>
              <a:t>求前驱</a:t>
            </a: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初始条件：线性表</a:t>
            </a:r>
            <a:r>
              <a:rPr lang="en-US" sz="3600" dirty="0"/>
              <a:t>L</a:t>
            </a:r>
            <a:r>
              <a:rPr lang="zh-CN" altLang="en-US" sz="3600" dirty="0"/>
              <a:t>已存在</a:t>
            </a: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操作结果：若</a:t>
            </a:r>
            <a:r>
              <a:rPr lang="en-US" sz="3600" dirty="0" err="1"/>
              <a:t>cur_e</a:t>
            </a:r>
            <a:r>
              <a:rPr lang="zh-CN" altLang="en-US" sz="3600" dirty="0"/>
              <a:t>是</a:t>
            </a:r>
            <a:r>
              <a:rPr lang="en-US" sz="3600" dirty="0"/>
              <a:t>L</a:t>
            </a:r>
            <a:r>
              <a:rPr lang="zh-CN" altLang="en-US" sz="3600" dirty="0"/>
              <a:t>的数据元素，且不是第一个，则用</a:t>
            </a:r>
            <a:r>
              <a:rPr lang="en-US" sz="3600" dirty="0" err="1"/>
              <a:t>pre_e</a:t>
            </a:r>
            <a:r>
              <a:rPr lang="zh-CN" altLang="en-US" sz="3600" dirty="0"/>
              <a:t>返回它的前驱，否则操作失败，</a:t>
            </a:r>
            <a:r>
              <a:rPr lang="en-US" sz="3600" dirty="0" err="1"/>
              <a:t>pre_e</a:t>
            </a:r>
            <a:r>
              <a:rPr lang="zh-CN" altLang="en-US" sz="3600" dirty="0"/>
              <a:t>无</a:t>
            </a:r>
            <a:r>
              <a:rPr lang="zh-CN" altLang="en-US" sz="3600" dirty="0" smtClean="0"/>
              <a:t>定义</a:t>
            </a:r>
            <a:endParaRPr lang="en-US" altLang="zh-CN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NextElem</a:t>
            </a:r>
            <a:r>
              <a:rPr lang="en-US" sz="3600" dirty="0" smtClean="0"/>
              <a:t>(L,cur_e</a:t>
            </a:r>
            <a:r>
              <a:rPr lang="en-US" sz="3600" dirty="0"/>
              <a:t>,&amp;</a:t>
            </a:r>
            <a:r>
              <a:rPr lang="en-US" sz="3600" dirty="0" err="1"/>
              <a:t>next_e</a:t>
            </a:r>
            <a:r>
              <a:rPr lang="en-US" sz="3600" dirty="0" smtClean="0"/>
              <a:t>)</a:t>
            </a:r>
            <a:r>
              <a:rPr lang="en-US" altLang="zh-CN" sz="3600" dirty="0"/>
              <a:t> //</a:t>
            </a:r>
            <a:r>
              <a:rPr lang="zh-CN" altLang="en-US" sz="3600" dirty="0" smtClean="0"/>
              <a:t>求后继</a:t>
            </a: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初始条件：线性表</a:t>
            </a:r>
            <a:r>
              <a:rPr lang="en-US" sz="3600" dirty="0"/>
              <a:t>L</a:t>
            </a:r>
            <a:r>
              <a:rPr lang="zh-CN" altLang="en-US" sz="3600" dirty="0"/>
              <a:t>已存在</a:t>
            </a: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操作结果：若</a:t>
            </a:r>
            <a:r>
              <a:rPr lang="en-US" sz="3600" dirty="0" err="1"/>
              <a:t>cur_e</a:t>
            </a:r>
            <a:r>
              <a:rPr lang="zh-CN" altLang="en-US" sz="3600" dirty="0"/>
              <a:t>是</a:t>
            </a:r>
            <a:r>
              <a:rPr lang="en-US" sz="3600" dirty="0"/>
              <a:t>L</a:t>
            </a:r>
            <a:r>
              <a:rPr lang="zh-CN" altLang="en-US" sz="3600" dirty="0"/>
              <a:t>的数据元素，且不是最后一个，则用</a:t>
            </a:r>
            <a:r>
              <a:rPr lang="en-US" sz="3600" dirty="0" err="1"/>
              <a:t>next_e</a:t>
            </a:r>
            <a:r>
              <a:rPr lang="zh-CN" altLang="en-US" sz="3600" dirty="0"/>
              <a:t>返回它的后继，否则操作失败，</a:t>
            </a:r>
            <a:r>
              <a:rPr lang="en-US" sz="3600" dirty="0" err="1"/>
              <a:t>next_e</a:t>
            </a:r>
            <a:r>
              <a:rPr lang="zh-CN" altLang="en-US" sz="3600" dirty="0"/>
              <a:t>无</a:t>
            </a:r>
            <a:r>
              <a:rPr lang="zh-CN" altLang="en-US" sz="3600" dirty="0" smtClean="0"/>
              <a:t>定义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err="1"/>
              <a:t>ListTraverse</a:t>
            </a:r>
            <a:r>
              <a:rPr lang="en-US" altLang="zh-CN" sz="3600" dirty="0"/>
              <a:t>(L, </a:t>
            </a:r>
            <a:r>
              <a:rPr lang="en-US" altLang="zh-CN" sz="3600" dirty="0" smtClean="0"/>
              <a:t>visit) //</a:t>
            </a:r>
            <a:r>
              <a:rPr lang="zh-CN" altLang="en-US" sz="3600" dirty="0" smtClean="0"/>
              <a:t>遍历线性表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初始条件：线性表</a:t>
            </a:r>
            <a:r>
              <a:rPr lang="en-US" altLang="zh-CN" sz="3600" dirty="0"/>
              <a:t>L</a:t>
            </a:r>
            <a:r>
              <a:rPr lang="zh-CN" altLang="en-US" sz="3600" dirty="0"/>
              <a:t>已存在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操作结果：依次对</a:t>
            </a:r>
            <a:r>
              <a:rPr lang="en-US" altLang="zh-CN" sz="3600" dirty="0"/>
              <a:t>L</a:t>
            </a:r>
            <a:r>
              <a:rPr lang="zh-CN" altLang="en-US" sz="3600" dirty="0"/>
              <a:t>的每个数据元素调用函数</a:t>
            </a:r>
            <a:r>
              <a:rPr lang="en-US" altLang="zh-CN" sz="3600" dirty="0">
                <a:solidFill>
                  <a:srgbClr val="0000CC"/>
                </a:solidFill>
              </a:rPr>
              <a:t>visit()</a:t>
            </a:r>
            <a:r>
              <a:rPr lang="zh-CN" altLang="en-US" sz="3600" dirty="0"/>
              <a:t>。一旦</a:t>
            </a:r>
            <a:r>
              <a:rPr lang="en-US" altLang="zh-CN" sz="3600" dirty="0"/>
              <a:t>visit()</a:t>
            </a:r>
            <a:r>
              <a:rPr lang="zh-CN" altLang="en-US" sz="3600" dirty="0" smtClean="0"/>
              <a:t>失败，则</a:t>
            </a:r>
            <a:r>
              <a:rPr lang="zh-CN" altLang="en-US" sz="3600" dirty="0"/>
              <a:t>操作失败</a:t>
            </a:r>
            <a:endParaRPr lang="en-US" altLang="zh-CN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2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0"/>
            <a:ext cx="828092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ClearList</a:t>
            </a:r>
            <a:r>
              <a:rPr lang="en-US" altLang="zh-CN" sz="2800" dirty="0"/>
              <a:t>(&amp;L</a:t>
            </a:r>
            <a:r>
              <a:rPr lang="en-US" altLang="zh-CN" sz="2800" dirty="0" smtClean="0"/>
              <a:t>) //</a:t>
            </a:r>
            <a:r>
              <a:rPr lang="zh-CN" altLang="en-US" sz="2800" dirty="0" smtClean="0"/>
              <a:t>将表置空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初始条件：线性表</a:t>
            </a:r>
            <a:r>
              <a:rPr lang="en-US" altLang="zh-CN" sz="2800" dirty="0"/>
              <a:t>L</a:t>
            </a:r>
            <a:r>
              <a:rPr lang="zh-CN" altLang="en-US" sz="2800" dirty="0"/>
              <a:t>已存在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操作结果：将</a:t>
            </a:r>
            <a:r>
              <a:rPr lang="en-US" altLang="zh-CN" sz="2800" dirty="0"/>
              <a:t>L</a:t>
            </a:r>
            <a:r>
              <a:rPr lang="zh-CN" altLang="en-US" sz="2800" dirty="0"/>
              <a:t>重置为空</a:t>
            </a:r>
            <a:r>
              <a:rPr lang="zh-CN" altLang="en-US" sz="2800" dirty="0" smtClean="0"/>
              <a:t>表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err="1" smtClean="0"/>
              <a:t>ListInsert</a:t>
            </a:r>
            <a:r>
              <a:rPr lang="en-US" sz="2800" dirty="0" smtClean="0"/>
              <a:t> </a:t>
            </a:r>
            <a:r>
              <a:rPr lang="en-US" sz="2800" dirty="0"/>
              <a:t>( </a:t>
            </a:r>
            <a:r>
              <a:rPr lang="en-US" altLang="zh-CN" sz="2800" dirty="0" smtClean="0"/>
              <a:t>&amp;</a:t>
            </a:r>
            <a:r>
              <a:rPr lang="en-US" sz="2800" dirty="0" smtClean="0"/>
              <a:t>L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smtClean="0"/>
              <a:t>e ) //</a:t>
            </a:r>
            <a:r>
              <a:rPr lang="zh-CN" altLang="en-US" sz="2800" dirty="0" smtClean="0"/>
              <a:t>插入数据元素</a:t>
            </a:r>
            <a:endParaRPr lang="en-US" sz="2800" dirty="0"/>
          </a:p>
          <a:p>
            <a:pPr marL="0" indent="0">
              <a:buNone/>
            </a:pPr>
            <a:r>
              <a:rPr lang="zh-CN" altLang="en-US" sz="2800" dirty="0"/>
              <a:t>初始条件：线性表</a:t>
            </a:r>
            <a:r>
              <a:rPr lang="en-US" sz="2800" dirty="0"/>
              <a:t>L</a:t>
            </a:r>
            <a:r>
              <a:rPr lang="zh-CN" altLang="en-US" sz="2800" dirty="0"/>
              <a:t>已存在，</a:t>
            </a:r>
            <a:r>
              <a:rPr lang="en-US" sz="2800" dirty="0"/>
              <a:t>1≦i≦ListLength(L) +1</a:t>
            </a:r>
            <a:r>
              <a:rPr lang="zh-CN" altLang="en-US" sz="2800" dirty="0"/>
              <a:t>；</a:t>
            </a:r>
            <a:endParaRPr lang="en-US" sz="2800" dirty="0"/>
          </a:p>
          <a:p>
            <a:pPr marL="0" indent="0">
              <a:buNone/>
            </a:pPr>
            <a:r>
              <a:rPr lang="zh-CN" altLang="en-US" sz="2800" dirty="0"/>
              <a:t>操作结果：在线性表</a:t>
            </a:r>
            <a:r>
              <a:rPr lang="en-US" sz="2800" dirty="0"/>
              <a:t>L</a:t>
            </a:r>
            <a:r>
              <a:rPr lang="zh-CN" altLang="en-US" sz="2800" dirty="0"/>
              <a:t>中的第</a:t>
            </a:r>
            <a:r>
              <a:rPr lang="en-US" sz="2800" dirty="0" err="1"/>
              <a:t>i</a:t>
            </a:r>
            <a:r>
              <a:rPr lang="zh-CN" altLang="en-US" sz="2800" dirty="0"/>
              <a:t>个位置之前插入元素</a:t>
            </a:r>
            <a:r>
              <a:rPr lang="en-US" sz="2800" dirty="0"/>
              <a:t>e</a:t>
            </a:r>
            <a:r>
              <a:rPr lang="zh-CN" altLang="en-US" sz="2800" dirty="0"/>
              <a:t>，</a:t>
            </a:r>
            <a:r>
              <a:rPr lang="en-US" sz="2800" dirty="0"/>
              <a:t>L</a:t>
            </a:r>
            <a:r>
              <a:rPr lang="zh-CN" altLang="en-US" sz="2800" dirty="0"/>
              <a:t>的长度加</a:t>
            </a:r>
            <a:r>
              <a:rPr lang="en-US" sz="2800" dirty="0"/>
              <a:t>1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err="1" smtClean="0"/>
              <a:t>ListDelete</a:t>
            </a:r>
            <a:r>
              <a:rPr lang="en-US" sz="2800" dirty="0"/>
              <a:t>(&amp;L,</a:t>
            </a:r>
            <a:r>
              <a:rPr lang="en-US" sz="2800" dirty="0" err="1"/>
              <a:t>i</a:t>
            </a:r>
            <a:r>
              <a:rPr lang="en-US" sz="2800" smtClean="0"/>
              <a:t>,&amp;e</a:t>
            </a:r>
            <a:r>
              <a:rPr lang="en-US" sz="2800" dirty="0" smtClean="0"/>
              <a:t>) //</a:t>
            </a:r>
            <a:r>
              <a:rPr lang="zh-CN" altLang="en-US" sz="2800" dirty="0" smtClean="0"/>
              <a:t>删除数据元素</a:t>
            </a:r>
            <a:endParaRPr lang="en-US" sz="2800" dirty="0"/>
          </a:p>
          <a:p>
            <a:pPr marL="0" indent="0">
              <a:buNone/>
            </a:pPr>
            <a:r>
              <a:rPr lang="zh-CN" altLang="en-US" sz="2800" dirty="0"/>
              <a:t>初始条件：线性表</a:t>
            </a:r>
            <a:r>
              <a:rPr lang="en-US" sz="2800" dirty="0"/>
              <a:t>L</a:t>
            </a:r>
            <a:r>
              <a:rPr lang="zh-CN" altLang="en-US" sz="2800" dirty="0"/>
              <a:t>已存在且非空，</a:t>
            </a:r>
            <a:r>
              <a:rPr lang="en-US" sz="2800" dirty="0"/>
              <a:t>1≦i≦ListLength(L) </a:t>
            </a:r>
          </a:p>
          <a:p>
            <a:pPr marL="0" indent="0">
              <a:buNone/>
            </a:pPr>
            <a:r>
              <a:rPr lang="zh-CN" altLang="en-US" sz="2800" dirty="0"/>
              <a:t>操作结果：删除</a:t>
            </a:r>
            <a:r>
              <a:rPr lang="en-US" sz="2800" dirty="0"/>
              <a:t>L</a:t>
            </a:r>
            <a:r>
              <a:rPr lang="zh-CN" altLang="en-US" sz="2800" dirty="0"/>
              <a:t>的第</a:t>
            </a:r>
            <a:r>
              <a:rPr lang="en-US" sz="2800" dirty="0" err="1"/>
              <a:t>i</a:t>
            </a:r>
            <a:r>
              <a:rPr lang="zh-CN" altLang="en-US" sz="2800" dirty="0"/>
              <a:t>个数据元素，并用</a:t>
            </a:r>
            <a:r>
              <a:rPr lang="en-US" sz="2800" dirty="0"/>
              <a:t>e</a:t>
            </a:r>
            <a:r>
              <a:rPr lang="zh-CN" altLang="en-US" sz="2800" dirty="0"/>
              <a:t>返回其值，</a:t>
            </a:r>
            <a:r>
              <a:rPr lang="en-US" sz="2800" dirty="0"/>
              <a:t>L</a:t>
            </a:r>
            <a:r>
              <a:rPr lang="zh-CN" altLang="en-US" sz="2800" dirty="0"/>
              <a:t>的长度减</a:t>
            </a:r>
            <a:r>
              <a:rPr lang="en-US" sz="2800" dirty="0"/>
              <a:t>1</a:t>
            </a:r>
          </a:p>
          <a:p>
            <a:pPr marL="0" indent="0">
              <a:buNone/>
            </a:pPr>
            <a:r>
              <a:rPr lang="en-US" sz="2800" dirty="0" smtClean="0"/>
              <a:t>} </a:t>
            </a:r>
            <a:r>
              <a:rPr lang="en-US" sz="2800" dirty="0"/>
              <a:t>ADT </a:t>
            </a:r>
            <a:r>
              <a:rPr lang="en-US" sz="2800" dirty="0" smtClean="0"/>
              <a:t>List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67744" y="5877272"/>
            <a:ext cx="68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PutElem</a:t>
            </a:r>
            <a:r>
              <a:rPr lang="en-US" altLang="zh-CN" sz="2800" dirty="0" smtClean="0"/>
              <a:t>(&amp;L,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,&amp;e)</a:t>
            </a:r>
            <a:r>
              <a:rPr lang="zh-CN" altLang="en-US" sz="2800" dirty="0" smtClean="0"/>
              <a:t>：将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中第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个元素赋值为</a:t>
            </a:r>
            <a:r>
              <a:rPr lang="en-US" altLang="zh-CN" sz="2800" dirty="0"/>
              <a:t>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163971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加工型操作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6301189"/>
            <a:ext cx="850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MergeList</a:t>
            </a:r>
            <a:r>
              <a:rPr lang="en-US" altLang="zh-CN" sz="2800" dirty="0" smtClean="0"/>
              <a:t> (La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Lb</a:t>
            </a:r>
            <a:r>
              <a:rPr lang="en-US" altLang="zh-CN" sz="2800" dirty="0"/>
              <a:t>, &amp;</a:t>
            </a:r>
            <a:r>
              <a:rPr lang="en-US" altLang="zh-CN" sz="2800" dirty="0" err="1"/>
              <a:t>Lc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：将两有序表合并成一新有序表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69402" y="53919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备选的操作？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408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</a:t>
            </a:r>
            <a:r>
              <a:rPr lang="zh-CN" altLang="en-US" dirty="0"/>
              <a:t>应用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1</a:t>
            </a:r>
            <a:r>
              <a:rPr lang="zh-CN" altLang="en-US" dirty="0"/>
              <a:t>：集合合并，</a:t>
            </a:r>
            <a:r>
              <a:rPr lang="en-US" altLang="zh-CN" dirty="0"/>
              <a:t>A=AUB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用两个线性表</a:t>
            </a:r>
            <a:r>
              <a:rPr lang="en-US" altLang="zh-CN" dirty="0" smtClean="0"/>
              <a:t>LA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LB</a:t>
            </a:r>
            <a:r>
              <a:rPr lang="zh-CN" altLang="en-US" dirty="0" smtClean="0"/>
              <a:t>表示集合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所有在</a:t>
            </a:r>
            <a:r>
              <a:rPr lang="en-US" altLang="zh-CN" dirty="0" err="1"/>
              <a:t>Lb</a:t>
            </a:r>
            <a:r>
              <a:rPr lang="zh-CN" altLang="en-US" dirty="0"/>
              <a:t>中但不在</a:t>
            </a:r>
            <a:r>
              <a:rPr lang="en-US" altLang="zh-CN" dirty="0"/>
              <a:t>La</a:t>
            </a:r>
            <a:r>
              <a:rPr lang="zh-CN" altLang="en-US" dirty="0"/>
              <a:t>中的数据元素插入到</a:t>
            </a:r>
            <a:r>
              <a:rPr lang="en-US" altLang="zh-CN" dirty="0"/>
              <a:t>La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具体操作：</a:t>
            </a:r>
            <a:endParaRPr lang="en-US" dirty="0"/>
          </a:p>
          <a:p>
            <a:pPr lvl="1"/>
            <a:r>
              <a:rPr lang="zh-CN" altLang="en-US" dirty="0" smtClean="0">
                <a:ea typeface="楷体_GB2312" pitchFamily="49" charset="-122"/>
              </a:rPr>
              <a:t>依次</a:t>
            </a:r>
            <a:r>
              <a:rPr lang="zh-CN" altLang="en-US" dirty="0">
                <a:ea typeface="楷体_GB2312" pitchFamily="49" charset="-122"/>
              </a:rPr>
              <a:t>察看线性表 </a:t>
            </a:r>
            <a:r>
              <a:rPr lang="en-US" altLang="zh-CN" dirty="0" smtClean="0">
                <a:ea typeface="楷体_GB2312" pitchFamily="49" charset="-122"/>
              </a:rPr>
              <a:t>LB</a:t>
            </a:r>
            <a:r>
              <a:rPr lang="zh-CN" altLang="en-US" dirty="0" smtClean="0">
                <a:ea typeface="楷体_GB2312" pitchFamily="49" charset="-122"/>
              </a:rPr>
              <a:t>的每个</a:t>
            </a:r>
            <a:r>
              <a:rPr lang="zh-CN" altLang="en-US" dirty="0">
                <a:ea typeface="楷体_GB2312" pitchFamily="49" charset="-122"/>
              </a:rPr>
              <a:t>数据</a:t>
            </a:r>
            <a:r>
              <a:rPr lang="zh-CN" altLang="en-US" dirty="0" smtClean="0">
                <a:ea typeface="楷体_GB2312" pitchFamily="49" charset="-122"/>
              </a:rPr>
              <a:t>元素</a:t>
            </a:r>
            <a:endParaRPr lang="en-US" altLang="zh-CN" dirty="0" smtClean="0"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b="1" dirty="0" err="1" smtClean="0">
                <a:solidFill>
                  <a:srgbClr val="333399"/>
                </a:solidFill>
                <a:ea typeface="楷体_GB2312" pitchFamily="49" charset="-122"/>
              </a:rPr>
              <a:t>GetElem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(LB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i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, &amp;e)</a:t>
            </a:r>
            <a:endParaRPr lang="en-US" altLang="zh-CN" sz="1600" dirty="0"/>
          </a:p>
          <a:p>
            <a:pPr lvl="1"/>
            <a:r>
              <a:rPr lang="zh-CN" altLang="en-US" dirty="0" smtClean="0">
                <a:ea typeface="楷体_GB2312" pitchFamily="49" charset="-122"/>
              </a:rPr>
              <a:t>根据元素值</a:t>
            </a:r>
            <a:r>
              <a:rPr lang="zh-CN" altLang="en-US" dirty="0">
                <a:ea typeface="楷体_GB2312" pitchFamily="49" charset="-122"/>
              </a:rPr>
              <a:t>在线性表 </a:t>
            </a:r>
            <a:r>
              <a:rPr lang="en-US" altLang="zh-CN" dirty="0">
                <a:ea typeface="楷体_GB2312" pitchFamily="49" charset="-122"/>
              </a:rPr>
              <a:t>LA </a:t>
            </a:r>
            <a:r>
              <a:rPr lang="zh-CN" altLang="en-US" dirty="0">
                <a:ea typeface="楷体_GB2312" pitchFamily="49" charset="-122"/>
              </a:rPr>
              <a:t>中</a:t>
            </a:r>
            <a:r>
              <a:rPr lang="zh-CN" altLang="en-US" dirty="0" smtClean="0">
                <a:ea typeface="楷体_GB2312" pitchFamily="49" charset="-122"/>
              </a:rPr>
              <a:t>进行</a:t>
            </a:r>
            <a:r>
              <a:rPr lang="zh-CN" altLang="en-US" dirty="0">
                <a:ea typeface="楷体_GB2312" pitchFamily="49" charset="-122"/>
              </a:rPr>
              <a:t>查找</a:t>
            </a:r>
            <a:endParaRPr lang="en-US" altLang="zh-CN" dirty="0" smtClean="0"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LocateElem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(LA, e, 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equal)</a:t>
            </a:r>
            <a:endParaRPr lang="en-US" altLang="zh-CN" sz="1600" dirty="0"/>
          </a:p>
          <a:p>
            <a:pPr lvl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不存在，则插入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之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ListInsert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(&amp;LA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n+1, e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), n</a:t>
            </a:r>
            <a:r>
              <a:rPr lang="zh-CN" altLang="en-US" b="1" dirty="0" smtClean="0">
                <a:solidFill>
                  <a:srgbClr val="333399"/>
                </a:solidFill>
                <a:ea typeface="楷体_GB2312" pitchFamily="49" charset="-122"/>
              </a:rPr>
              <a:t>为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LA</a:t>
            </a:r>
            <a:r>
              <a:rPr lang="zh-CN" altLang="en-US" b="1" dirty="0" smtClean="0">
                <a:solidFill>
                  <a:srgbClr val="333399"/>
                </a:solidFill>
                <a:ea typeface="楷体_GB2312" pitchFamily="49" charset="-122"/>
              </a:rPr>
              <a:t>的当前长度</a:t>
            </a:r>
            <a:endParaRPr lang="en-US" altLang="zh-CN" b="1" dirty="0">
              <a:solidFill>
                <a:srgbClr val="333399"/>
              </a:solidFill>
              <a:ea typeface="楷体_GB2312" pitchFamily="49" charset="-122"/>
            </a:endParaRPr>
          </a:p>
          <a:p>
            <a:endParaRPr 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5084</Words>
  <Application>Microsoft Macintosh PowerPoint</Application>
  <PresentationFormat>全屏显示(4:3)</PresentationFormat>
  <Paragraphs>874</Paragraphs>
  <Slides>59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公式</vt:lpstr>
      <vt:lpstr>第二章 线性表</vt:lpstr>
      <vt:lpstr>1. 线性结构定义</vt:lpstr>
      <vt:lpstr>线性表定义</vt:lpstr>
      <vt:lpstr>线性表的逻辑结构</vt:lpstr>
      <vt:lpstr>线性表的ADT定义</vt:lpstr>
      <vt:lpstr>PowerPoint 演示文稿</vt:lpstr>
      <vt:lpstr>PowerPoint 演示文稿</vt:lpstr>
      <vt:lpstr>PowerPoint 演示文稿</vt:lpstr>
      <vt:lpstr>ADT应用举例1：集合合并，A=AUB</vt:lpstr>
      <vt:lpstr>ADT应用举例1：集合合并，A=AUB</vt:lpstr>
      <vt:lpstr>ADT应用举例2：集合(multiset)去重</vt:lpstr>
      <vt:lpstr>ADT应用举例2：集合(multiset)去重</vt:lpstr>
      <vt:lpstr>ADT应用举例3：有序列表合并</vt:lpstr>
      <vt:lpstr>具体操作</vt:lpstr>
      <vt:lpstr>ADT应用举例3：有序列表合并</vt:lpstr>
      <vt:lpstr>PowerPoint 演示文稿</vt:lpstr>
      <vt:lpstr>PowerPoint 演示文稿</vt:lpstr>
      <vt:lpstr>ADT应用举例3：有序列表合并</vt:lpstr>
      <vt:lpstr>2线性表的顺序表示</vt:lpstr>
      <vt:lpstr>PowerPoint 演示文稿</vt:lpstr>
      <vt:lpstr>线性表的顺序实现：用动态分配的一维数组</vt:lpstr>
      <vt:lpstr>线性表的基本操作在顺序表中的实现</vt:lpstr>
      <vt:lpstr>线性表的初始化</vt:lpstr>
      <vt:lpstr>元素插入：在第i个元素之前插入元素e</vt:lpstr>
      <vt:lpstr>元素插入： ListInsert_Sq(SqList &amp;L, int i, ElemType e) </vt:lpstr>
      <vt:lpstr>元素插入-1</vt:lpstr>
      <vt:lpstr>元素插入-2</vt:lpstr>
      <vt:lpstr>第i个元素之前插入新结点：时间复杂度分析</vt:lpstr>
      <vt:lpstr>元素删除：删除线性表的第i个元素</vt:lpstr>
      <vt:lpstr>元素删除：ListDelete_Sq(SqList &amp;L, int i, ElemType &amp;e)</vt:lpstr>
      <vt:lpstr>元素删除：删除线性表的第i个元素</vt:lpstr>
      <vt:lpstr>删除第i个元素：时间复杂度分析</vt:lpstr>
      <vt:lpstr>在线性表中查找元素e</vt:lpstr>
      <vt:lpstr>PowerPoint 演示文稿</vt:lpstr>
      <vt:lpstr>合并两有序列表成一新有序列表Lc</vt:lpstr>
      <vt:lpstr>3线性表的链式表示和实现</vt:lpstr>
      <vt:lpstr>线性表的链式存储实例</vt:lpstr>
      <vt:lpstr>线性表的链式存储</vt:lpstr>
      <vt:lpstr>单链表</vt:lpstr>
      <vt:lpstr>3.1单链表的C指针实现</vt:lpstr>
      <vt:lpstr>常见的指针操作</vt:lpstr>
      <vt:lpstr>PowerPoint 演示文稿</vt:lpstr>
      <vt:lpstr>函数参数的两种传递方式</vt:lpstr>
      <vt:lpstr>线性表的基本操作在单链表中的实现</vt:lpstr>
      <vt:lpstr>取第i个元素</vt:lpstr>
      <vt:lpstr>单链表的查找：按序号查找</vt:lpstr>
      <vt:lpstr>单链表的查找</vt:lpstr>
      <vt:lpstr>单链表的插入</vt:lpstr>
      <vt:lpstr>单链表的插入</vt:lpstr>
      <vt:lpstr>单链表结点的删除：按序号删除</vt:lpstr>
      <vt:lpstr>单链表结点的删除</vt:lpstr>
      <vt:lpstr>删除单链表第i个元素</vt:lpstr>
      <vt:lpstr>单链表结点的删除</vt:lpstr>
      <vt:lpstr>创建单链表</vt:lpstr>
      <vt:lpstr>创建单链表</vt:lpstr>
      <vt:lpstr>单链表的合并</vt:lpstr>
      <vt:lpstr>将两个有序链表合并为一个有序链表</vt:lpstr>
      <vt:lpstr>改进链表</vt:lpstr>
      <vt:lpstr>改进链表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Beihong</dc:creator>
  <cp:lastModifiedBy>apple sd</cp:lastModifiedBy>
  <cp:revision>357</cp:revision>
  <dcterms:created xsi:type="dcterms:W3CDTF">2015-08-29T12:33:55Z</dcterms:created>
  <dcterms:modified xsi:type="dcterms:W3CDTF">2019-03-04T17:37:42Z</dcterms:modified>
</cp:coreProperties>
</file>