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8" r:id="rId3"/>
    <p:sldId id="349" r:id="rId4"/>
    <p:sldId id="375" r:id="rId5"/>
    <p:sldId id="351" r:id="rId6"/>
    <p:sldId id="382" r:id="rId7"/>
    <p:sldId id="380" r:id="rId8"/>
    <p:sldId id="381" r:id="rId9"/>
    <p:sldId id="373" r:id="rId10"/>
    <p:sldId id="374" r:id="rId11"/>
    <p:sldId id="360" r:id="rId12"/>
    <p:sldId id="383" r:id="rId13"/>
    <p:sldId id="384" r:id="rId14"/>
    <p:sldId id="366" r:id="rId15"/>
    <p:sldId id="385" r:id="rId16"/>
    <p:sldId id="386" r:id="rId17"/>
    <p:sldId id="291" r:id="rId18"/>
    <p:sldId id="376" r:id="rId19"/>
    <p:sldId id="387" r:id="rId20"/>
    <p:sldId id="303" r:id="rId21"/>
    <p:sldId id="389" r:id="rId22"/>
    <p:sldId id="388" r:id="rId23"/>
    <p:sldId id="390" r:id="rId24"/>
    <p:sldId id="391" r:id="rId25"/>
    <p:sldId id="302" r:id="rId26"/>
    <p:sldId id="307" r:id="rId27"/>
    <p:sldId id="392" r:id="rId28"/>
    <p:sldId id="293" r:id="rId29"/>
    <p:sldId id="393" r:id="rId30"/>
    <p:sldId id="394" r:id="rId31"/>
    <p:sldId id="398" r:id="rId32"/>
    <p:sldId id="400" r:id="rId33"/>
    <p:sldId id="396" r:id="rId34"/>
    <p:sldId id="401" r:id="rId35"/>
    <p:sldId id="397" r:id="rId36"/>
    <p:sldId id="296" r:id="rId37"/>
    <p:sldId id="301" r:id="rId38"/>
    <p:sldId id="402" r:id="rId39"/>
    <p:sldId id="395" r:id="rId40"/>
    <p:sldId id="300" r:id="rId41"/>
    <p:sldId id="403" r:id="rId42"/>
    <p:sldId id="404" r:id="rId43"/>
    <p:sldId id="339" r:id="rId44"/>
    <p:sldId id="342" r:id="rId4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CC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3990" autoAdjust="0"/>
  </p:normalViewPr>
  <p:slideViewPr>
    <p:cSldViewPr>
      <p:cViewPr varScale="1">
        <p:scale>
          <a:sx n="123" d="100"/>
          <a:sy n="123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B671-8FA7-4DA2-8C18-7DBBEA126EE6}" type="datetimeFigureOut">
              <a:rPr lang="en-US" smtClean="0"/>
              <a:t>17/3/2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5C9D-D574-4A4F-88A0-096FD6349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FD1-A2AD-44C5-A31D-BDC949E3C656}" type="datetimeFigureOut">
              <a:rPr lang="en-US" smtClean="0"/>
              <a:t>17/3/2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16-A77D-49F4-8634-0642765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不可运行！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836712"/>
            <a:ext cx="41148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8291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第二</a:t>
            </a:r>
            <a:r>
              <a:rPr lang="zh-CN" altLang="en-US" sz="4000" b="1" smtClean="0"/>
              <a:t>章 线性表</a:t>
            </a:r>
            <a:r>
              <a:rPr lang="en-US" altLang="zh-CN" sz="4000" b="1" smtClean="0"/>
              <a:t/>
            </a:r>
            <a:br>
              <a:rPr lang="en-US" altLang="zh-CN" sz="4000" b="1" smtClean="0"/>
            </a:br>
            <a:r>
              <a:rPr lang="en-US" altLang="zh-CN" sz="4000" b="1"/>
              <a:t>Part </a:t>
            </a:r>
            <a:r>
              <a:rPr lang="en-US" altLang="zh-CN" sz="4000" b="1" smtClean="0"/>
              <a:t>II</a:t>
            </a:r>
            <a:endParaRPr lang="en-US" sz="40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80" y="2762945"/>
            <a:ext cx="6552088" cy="40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0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利用基本操作实现其他</a:t>
            </a:r>
            <a:r>
              <a:rPr lang="zh-CN" altLang="en-US"/>
              <a:t>链表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79296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if ((*compare)(a, b)&lt;=0) { // a≤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</a:rPr>
              <a:t>pa </a:t>
            </a:r>
            <a:r>
              <a:rPr lang="zh-CN" altLang="zh-CN" dirty="0">
                <a:solidFill>
                  <a:srgbClr val="000000"/>
                </a:solidFill>
              </a:rPr>
              <a:t>= NextPos(La, pa);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La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的第一个结点，将删除的结点加入</a:t>
            </a:r>
            <a:r>
              <a:rPr lang="en-US" altLang="zh-CN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Lc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DelFirst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(ha, q); Append(Lc, q);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}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else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{ // a＞b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</a:rPr>
              <a:t>pb </a:t>
            </a:r>
            <a:r>
              <a:rPr lang="zh-CN" altLang="zh-CN" dirty="0">
                <a:solidFill>
                  <a:srgbClr val="000000"/>
                </a:solidFill>
              </a:rPr>
              <a:t>= NextPos(Lb, pb);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DelFirst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(hb, q); Append(Lc, q);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}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}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// while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(pa) Append(Lc, pa); // 链接La中剩余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结点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else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Append(Lc, pb); // 链接Lb中剩余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结点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FreeNode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(ha); FreeNode(hb);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return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OK; } // MergeList_L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9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单链表的应用：</a:t>
            </a:r>
            <a:r>
              <a:rPr lang="zh-CN" altLang="en-US">
                <a:ea typeface="宋体" panose="02010600030101010101" pitchFamily="2" charset="-122"/>
              </a:rPr>
              <a:t>一元多项式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mtClean="0">
                <a:ea typeface="宋体" panose="02010600030101010101" pitchFamily="2" charset="-122"/>
              </a:rPr>
              <a:t>一元多项式 </a:t>
            </a:r>
            <a:r>
              <a:rPr lang="en-US" altLang="en-US" smtClean="0">
                <a:ea typeface="宋体" panose="02010600030101010101" pitchFamily="2" charset="-122"/>
              </a:rPr>
              <a:t>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en-US" smtClean="0">
                <a:ea typeface="宋体" panose="02010600030101010101" pitchFamily="2" charset="-122"/>
              </a:rPr>
              <a:t>(x)=p</a:t>
            </a:r>
            <a:r>
              <a:rPr lang="en-US" altLang="en-US" baseline="-25000" smtClean="0">
                <a:ea typeface="宋体" panose="02010600030101010101" pitchFamily="2" charset="-122"/>
              </a:rPr>
              <a:t>0</a:t>
            </a:r>
            <a:r>
              <a:rPr lang="en-US" altLang="en-US" smtClean="0">
                <a:ea typeface="宋体" panose="02010600030101010101" pitchFamily="2" charset="-122"/>
              </a:rPr>
              <a:t>+p</a:t>
            </a:r>
            <a:r>
              <a:rPr lang="en-US" altLang="en-US" baseline="-25000" smtClean="0">
                <a:ea typeface="宋体" panose="02010600030101010101" pitchFamily="2" charset="-122"/>
              </a:rPr>
              <a:t>1</a:t>
            </a:r>
            <a:r>
              <a:rPr lang="en-US" altLang="en-US" smtClean="0">
                <a:ea typeface="宋体" panose="02010600030101010101" pitchFamily="2" charset="-122"/>
              </a:rPr>
              <a:t>x+p</a:t>
            </a:r>
            <a:r>
              <a:rPr lang="en-US" altLang="en-US" baseline="-25000" smtClean="0">
                <a:ea typeface="宋体" panose="02010600030101010101" pitchFamily="2" charset="-122"/>
              </a:rPr>
              <a:t>2</a:t>
            </a:r>
            <a:r>
              <a:rPr lang="en-US" altLang="en-US" smtClean="0">
                <a:ea typeface="宋体" panose="02010600030101010101" pitchFamily="2" charset="-122"/>
              </a:rPr>
              <a:t>x</a:t>
            </a:r>
            <a:r>
              <a:rPr lang="en-US" altLang="en-US" baseline="30000" smtClean="0">
                <a:ea typeface="宋体" panose="02010600030101010101" pitchFamily="2" charset="-122"/>
              </a:rPr>
              <a:t>2</a:t>
            </a:r>
            <a:r>
              <a:rPr lang="en-US" altLang="en-US" smtClean="0">
                <a:ea typeface="宋体" panose="02010600030101010101" pitchFamily="2" charset="-122"/>
              </a:rPr>
              <a:t>+ </a:t>
            </a:r>
            <a:r>
              <a:rPr lang="en-US" altLang="en-US" smtClean="0"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en-US" smtClean="0"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+p</a:t>
            </a:r>
            <a:r>
              <a:rPr lang="en-US" altLang="en-US" baseline="-25000" smtClean="0">
                <a:ea typeface="宋体" panose="02010600030101010101" pitchFamily="2" charset="-122"/>
              </a:rPr>
              <a:t>n</a:t>
            </a:r>
            <a:r>
              <a:rPr lang="en-US" altLang="en-US" smtClean="0">
                <a:ea typeface="宋体" panose="02010600030101010101" pitchFamily="2" charset="-122"/>
              </a:rPr>
              <a:t>x</a:t>
            </a:r>
            <a:r>
              <a:rPr lang="en-US" altLang="en-US" baseline="30000" smtClean="0">
                <a:ea typeface="宋体" panose="02010600030101010101" pitchFamily="2" charset="-122"/>
              </a:rPr>
              <a:t>n</a:t>
            </a:r>
            <a:endParaRPr lang="en-US" altLang="en-US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在计算机中，</a:t>
            </a:r>
            <a:r>
              <a:rPr lang="en-US" altLang="zh-CN" smtClean="0">
                <a:ea typeface="宋体" panose="02010600030101010101" pitchFamily="2" charset="-122"/>
              </a:rPr>
              <a:t>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(x)</a:t>
            </a:r>
            <a:r>
              <a:rPr lang="en-US" altLang="en-US" smtClean="0">
                <a:ea typeface="宋体" panose="02010600030101010101" pitchFamily="2" charset="-122"/>
              </a:rPr>
              <a:t>可用线性表P=(p</a:t>
            </a:r>
            <a:r>
              <a:rPr lang="en-US" altLang="en-US" baseline="-25000" smtClean="0">
                <a:ea typeface="宋体" panose="02010600030101010101" pitchFamily="2" charset="-122"/>
              </a:rPr>
              <a:t>0</a:t>
            </a:r>
            <a:r>
              <a:rPr lang="en-US" altLang="en-US" baseline="30000" smtClean="0">
                <a:ea typeface="宋体" panose="02010600030101010101" pitchFamily="2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，p</a:t>
            </a:r>
            <a:r>
              <a:rPr lang="en-US" altLang="en-US" baseline="-25000" smtClean="0">
                <a:ea typeface="宋体" panose="02010600030101010101" pitchFamily="2" charset="-122"/>
              </a:rPr>
              <a:t>1</a:t>
            </a:r>
            <a:r>
              <a:rPr lang="en-US" altLang="en-US" baseline="30000" smtClean="0">
                <a:ea typeface="宋体" panose="02010600030101010101" pitchFamily="2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，p</a:t>
            </a:r>
            <a:r>
              <a:rPr lang="en-US" altLang="en-US" baseline="-25000" smtClean="0">
                <a:ea typeface="宋体" panose="02010600030101010101" pitchFamily="2" charset="-122"/>
              </a:rPr>
              <a:t>2</a:t>
            </a:r>
            <a:r>
              <a:rPr lang="en-US" altLang="en-US" baseline="30000" smtClean="0">
                <a:ea typeface="宋体" panose="02010600030101010101" pitchFamily="2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，</a:t>
            </a:r>
            <a:r>
              <a:rPr lang="en-US" altLang="en-US" smtClean="0"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en-US" baseline="30000" smtClean="0">
                <a:ea typeface="宋体" panose="02010600030101010101" pitchFamily="2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，p</a:t>
            </a:r>
            <a:r>
              <a:rPr lang="en-US" altLang="en-US" baseline="-25000" smtClean="0">
                <a:ea typeface="宋体" panose="02010600030101010101" pitchFamily="2" charset="-122"/>
              </a:rPr>
              <a:t>n</a:t>
            </a:r>
            <a:r>
              <a:rPr lang="en-US" altLang="en-US" baseline="30000" smtClean="0">
                <a:ea typeface="宋体" panose="02010600030101010101" pitchFamily="2" charset="-122"/>
              </a:rPr>
              <a:t> </a:t>
            </a:r>
            <a:r>
              <a:rPr lang="en-US" altLang="en-US" smtClean="0">
                <a:ea typeface="宋体" panose="02010600030101010101" pitchFamily="2" charset="-122"/>
              </a:rPr>
              <a:t>)表示</a:t>
            </a:r>
            <a:r>
              <a:rPr lang="zh-CN" altLang="en-US" smtClean="0">
                <a:ea typeface="宋体" panose="02010600030101010101" pitchFamily="2" charset="-122"/>
              </a:rPr>
              <a:t>，每一项的指数</a:t>
            </a:r>
            <a:r>
              <a:rPr lang="en-US" altLang="zh-CN" smtClean="0">
                <a:ea typeface="宋体" panose="02010600030101010101" pitchFamily="2" charset="-122"/>
              </a:rPr>
              <a:t>i</a:t>
            </a:r>
            <a:r>
              <a:rPr lang="zh-CN" altLang="en-US" smtClean="0">
                <a:ea typeface="宋体" panose="02010600030101010101" pitchFamily="2" charset="-122"/>
              </a:rPr>
              <a:t>隐含在其系数</a:t>
            </a:r>
            <a:r>
              <a:rPr lang="en-US" altLang="zh-CN" smtClean="0">
                <a:ea typeface="宋体" panose="02010600030101010101" pitchFamily="2" charset="-122"/>
              </a:rPr>
              <a:t>p</a:t>
            </a:r>
            <a:r>
              <a:rPr lang="en-US" altLang="zh-CN" baseline="-25000" smtClean="0">
                <a:ea typeface="宋体" panose="02010600030101010101" pitchFamily="2" charset="-122"/>
              </a:rPr>
              <a:t>i</a:t>
            </a:r>
            <a:r>
              <a:rPr lang="zh-CN" altLang="en-US" smtClean="0">
                <a:ea typeface="宋体" panose="02010600030101010101" pitchFamily="2" charset="-122"/>
              </a:rPr>
              <a:t>的序号里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solidFill>
                  <a:srgbClr val="000099"/>
                </a:solidFill>
                <a:ea typeface="宋体" panose="02010600030101010101" pitchFamily="2" charset="-122"/>
              </a:rPr>
              <a:t>但是，面对</a:t>
            </a:r>
            <a:r>
              <a:rPr lang="en-US" altLang="zh-CN" smtClean="0">
                <a:solidFill>
                  <a:srgbClr val="000099"/>
                </a:solidFill>
                <a:ea typeface="宋体" panose="02010600030101010101" pitchFamily="2" charset="-122"/>
              </a:rPr>
              <a:t>p(x) = 1 + 3x</a:t>
            </a:r>
            <a:r>
              <a:rPr lang="en-US" altLang="zh-CN" baseline="30000" smtClean="0">
                <a:solidFill>
                  <a:srgbClr val="000099"/>
                </a:solidFill>
                <a:ea typeface="宋体" panose="02010600030101010101" pitchFamily="2" charset="-122"/>
              </a:rPr>
              <a:t>10000</a:t>
            </a:r>
            <a:r>
              <a:rPr lang="en-US" altLang="zh-CN" smtClean="0">
                <a:solidFill>
                  <a:srgbClr val="000099"/>
                </a:solidFill>
                <a:ea typeface="宋体" panose="02010600030101010101" pitchFamily="2" charset="-122"/>
              </a:rPr>
              <a:t> – 2x</a:t>
            </a:r>
            <a:r>
              <a:rPr lang="en-US" altLang="zh-CN" baseline="30000" smtClean="0">
                <a:solidFill>
                  <a:srgbClr val="000099"/>
                </a:solidFill>
                <a:ea typeface="宋体" panose="02010600030101010101" pitchFamily="2" charset="-122"/>
              </a:rPr>
              <a:t>20000</a:t>
            </a:r>
            <a:r>
              <a:rPr lang="zh-CN" altLang="en-US" smtClean="0">
                <a:solidFill>
                  <a:srgbClr val="000099"/>
                </a:solidFill>
                <a:ea typeface="宋体" panose="02010600030101010101" pitchFamily="2" charset="-122"/>
              </a:rPr>
              <a:t>，上述表述的问题是浪费大量空间</a:t>
            </a:r>
            <a:endParaRPr lang="en-US" altLang="zh-CN" smtClean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500"/>
              <a:t>一般情况下，一元多项式可以表示成：</a:t>
            </a:r>
            <a:endParaRPr lang="en-US" altLang="zh-CN" sz="3500"/>
          </a:p>
          <a:p>
            <a:pPr marL="0" indent="0">
              <a:buNone/>
            </a:pPr>
            <a:r>
              <a:rPr lang="en-US" altLang="en-US" sz="3500"/>
              <a:t>	p</a:t>
            </a:r>
            <a:r>
              <a:rPr lang="en-US" altLang="en-US" sz="3500" baseline="-25000"/>
              <a:t>m</a:t>
            </a:r>
            <a:r>
              <a:rPr lang="en-US" altLang="en-US" sz="3500"/>
              <a:t>(x)=p</a:t>
            </a:r>
            <a:r>
              <a:rPr lang="en-US" altLang="en-US" sz="3500" baseline="-25000"/>
              <a:t>1</a:t>
            </a:r>
            <a:r>
              <a:rPr lang="en-US" altLang="en-US" sz="3500"/>
              <a:t>x</a:t>
            </a:r>
            <a:r>
              <a:rPr lang="en-US" altLang="en-US" sz="3500" baseline="30000"/>
              <a:t>e1</a:t>
            </a:r>
            <a:r>
              <a:rPr lang="en-US" altLang="en-US" sz="3500"/>
              <a:t>+p</a:t>
            </a:r>
            <a:r>
              <a:rPr lang="en-US" altLang="en-US" sz="3500" baseline="-25000"/>
              <a:t>2</a:t>
            </a:r>
            <a:r>
              <a:rPr lang="en-US" altLang="en-US" sz="3500"/>
              <a:t>x</a:t>
            </a:r>
            <a:r>
              <a:rPr lang="en-US" altLang="en-US" sz="3500" baseline="30000"/>
              <a:t>e2</a:t>
            </a:r>
            <a:r>
              <a:rPr lang="en-US" altLang="en-US" sz="3500"/>
              <a:t>+ </a:t>
            </a:r>
            <a:r>
              <a:rPr lang="en-US" altLang="en-US" sz="3500">
                <a:latin typeface="Arial"/>
                <a:cs typeface="Times New Roman" pitchFamily="18" charset="0"/>
              </a:rPr>
              <a:t>…</a:t>
            </a:r>
            <a:r>
              <a:rPr lang="en-US" altLang="en-US" sz="350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3500"/>
              <a:t>+p</a:t>
            </a:r>
            <a:r>
              <a:rPr lang="en-US" altLang="en-US" sz="3500" baseline="-25000"/>
              <a:t>m</a:t>
            </a:r>
            <a:r>
              <a:rPr lang="en-US" altLang="en-US" sz="3500"/>
              <a:t>x</a:t>
            </a:r>
            <a:r>
              <a:rPr lang="en-US" altLang="en-US" sz="3500" baseline="30000"/>
              <a:t>em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/>
              <a:t>其中，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5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35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500">
                <a:latin typeface="Times New Roman" panose="02020603050405020304" pitchFamily="18" charset="0"/>
                <a:ea typeface="楷体_GB2312" pitchFamily="49" charset="-122"/>
              </a:rPr>
              <a:t>是指数为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5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500">
                <a:latin typeface="Times New Roman" panose="02020603050405020304" pitchFamily="18" charset="0"/>
                <a:ea typeface="楷体_GB2312" pitchFamily="49" charset="-122"/>
              </a:rPr>
              <a:t>的项的非零</a:t>
            </a:r>
            <a:r>
              <a:rPr kumimoji="1" lang="zh-CN" altLang="en-US" sz="3500" smtClean="0">
                <a:latin typeface="Times New Roman" panose="02020603050405020304" pitchFamily="18" charset="0"/>
                <a:ea typeface="楷体_GB2312" pitchFamily="49" charset="-122"/>
              </a:rPr>
              <a:t>系数</a:t>
            </a:r>
            <a:r>
              <a:rPr kumimoji="1" lang="en-US" altLang="zh-CN" sz="3500" smtClean="0">
                <a:latin typeface="Times New Roman" panose="02020603050405020304" pitchFamily="18" charset="0"/>
                <a:ea typeface="楷体_GB2312" pitchFamily="49" charset="-122"/>
              </a:rPr>
              <a:t>(1&lt;=i&lt;=m)</a:t>
            </a:r>
            <a:r>
              <a:rPr kumimoji="1" lang="zh-CN" altLang="en-US" sz="3500" smtClean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35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350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zh-CN" altLang="en-US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0≤ 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5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&lt; e</a:t>
            </a:r>
            <a:r>
              <a:rPr kumimoji="1" lang="en-US" altLang="zh-CN" sz="35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&lt; ┄ &lt; e</a:t>
            </a:r>
            <a:r>
              <a:rPr kumimoji="1" lang="en-US" altLang="zh-CN" sz="35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5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= n</a:t>
            </a:r>
            <a:endParaRPr kumimoji="1" lang="en-US" altLang="zh-CN" sz="35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r>
              <a:rPr lang="zh-CN" altLang="en-US" sz="3500" smtClean="0"/>
              <a:t>那么，</a:t>
            </a:r>
            <a:r>
              <a:rPr lang="en-US" altLang="en-US" sz="3500" smtClean="0"/>
              <a:t>p</a:t>
            </a:r>
            <a:r>
              <a:rPr lang="en-US" altLang="en-US" sz="3500" baseline="-25000" smtClean="0"/>
              <a:t>m</a:t>
            </a:r>
            <a:r>
              <a:rPr lang="en-US" altLang="en-US" sz="3500" smtClean="0"/>
              <a:t>(x</a:t>
            </a:r>
            <a:r>
              <a:rPr lang="en-US" altLang="en-US" sz="3500"/>
              <a:t>)</a:t>
            </a:r>
            <a:r>
              <a:rPr lang="zh-CN" altLang="en-US" sz="3500"/>
              <a:t>可以表示成如下的线性表：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/>
              <a:t>	((p</a:t>
            </a:r>
            <a:r>
              <a:rPr lang="en-US" altLang="zh-CN" sz="3500" baseline="-25000"/>
              <a:t>1</a:t>
            </a:r>
            <a:r>
              <a:rPr lang="en-US" altLang="zh-CN" sz="3500"/>
              <a:t>,e</a:t>
            </a:r>
            <a:r>
              <a:rPr lang="en-US" altLang="zh-CN" sz="3500" baseline="-25000"/>
              <a:t>1</a:t>
            </a:r>
            <a:r>
              <a:rPr lang="en-US" altLang="zh-CN" sz="3500"/>
              <a:t>),(p</a:t>
            </a:r>
            <a:r>
              <a:rPr lang="en-US" altLang="zh-CN" sz="3500" baseline="-25000"/>
              <a:t>2</a:t>
            </a:r>
            <a:r>
              <a:rPr lang="en-US" altLang="zh-CN" sz="3500"/>
              <a:t>,e</a:t>
            </a:r>
            <a:r>
              <a:rPr lang="en-US" altLang="zh-CN" sz="3500" baseline="-25000"/>
              <a:t>2</a:t>
            </a:r>
            <a:r>
              <a:rPr lang="en-US" altLang="zh-CN" sz="3500"/>
              <a:t>),…,(p</a:t>
            </a:r>
            <a:r>
              <a:rPr lang="en-US" altLang="zh-CN" sz="3500" baseline="-25000"/>
              <a:t>m</a:t>
            </a:r>
            <a:r>
              <a:rPr lang="en-US" altLang="zh-CN" sz="3500"/>
              <a:t>,e</a:t>
            </a:r>
            <a:r>
              <a:rPr lang="en-US" altLang="zh-CN" sz="3500" baseline="-25000"/>
              <a:t>m</a:t>
            </a:r>
            <a:r>
              <a:rPr lang="en-US" altLang="zh-CN" sz="3500"/>
              <a:t>))</a:t>
            </a:r>
          </a:p>
          <a:p>
            <a:pPr lvl="1"/>
            <a:r>
              <a:rPr lang="zh-CN" altLang="en-US" sz="3500"/>
              <a:t>用于表示稀疏多项式时，可节省空间</a:t>
            </a:r>
            <a:endParaRPr lang="en-US" altLang="zh-CN" sz="3500"/>
          </a:p>
          <a:p>
            <a:pPr marL="0" indent="0">
              <a:buNone/>
            </a:pPr>
            <a:r>
              <a:rPr lang="en-US" altLang="zh-CN" sz="3500">
                <a:solidFill>
                  <a:srgbClr val="000099"/>
                </a:solidFill>
                <a:ea typeface="楷体_GB2312" pitchFamily="49" charset="-122"/>
              </a:rPr>
              <a:t>	((1,0),(3,10000),(-2,20000))</a:t>
            </a:r>
          </a:p>
          <a:p>
            <a:pPr lvl="1"/>
            <a:r>
              <a:rPr lang="zh-CN" altLang="en-US" sz="3500"/>
              <a:t>但最坏情况下，需要比前一种多一倍的存储空间</a:t>
            </a:r>
            <a:endParaRPr lang="en-US" altLang="zh-CN" sz="3500"/>
          </a:p>
          <a:p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2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一元多项式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设计选择：用顺序表示还是链式表示？</a:t>
            </a:r>
            <a:endParaRPr lang="en-US" altLang="zh-CN" smtClean="0"/>
          </a:p>
          <a:p>
            <a:pPr lvl="1"/>
            <a:r>
              <a:rPr lang="zh-CN" altLang="en-US" smtClean="0"/>
              <a:t>取决于要解决的问题的特性：引用型操作多，还是加工型操作多</a:t>
            </a:r>
            <a:endParaRPr lang="en-US" altLang="zh-CN" smtClean="0"/>
          </a:p>
          <a:p>
            <a:r>
              <a:rPr lang="zh-CN" altLang="en-US" smtClean="0"/>
              <a:t>一元多项式的加法：</a:t>
            </a:r>
            <a:endParaRPr lang="en-US" altLang="zh-CN" smtClean="0"/>
          </a:p>
          <a:p>
            <a:pPr lvl="1"/>
            <a:r>
              <a:rPr lang="zh-CN" altLang="en-US" smtClean="0"/>
              <a:t>指数不同：链表的合并</a:t>
            </a:r>
          </a:p>
          <a:p>
            <a:pPr lvl="1"/>
            <a:r>
              <a:rPr lang="zh-CN" altLang="en-US" smtClean="0"/>
              <a:t>指数相同：系数相加</a:t>
            </a:r>
            <a:r>
              <a:rPr lang="en-US" altLang="en-US" smtClean="0"/>
              <a:t>，</a:t>
            </a:r>
            <a:r>
              <a:rPr lang="zh-CN" altLang="en-US" smtClean="0"/>
              <a:t>若</a:t>
            </a:r>
            <a:r>
              <a:rPr lang="en-US" altLang="en-US" smtClean="0"/>
              <a:t>和为0，</a:t>
            </a:r>
            <a:r>
              <a:rPr lang="zh-CN" altLang="en-US" smtClean="0"/>
              <a:t>则</a:t>
            </a:r>
            <a:r>
              <a:rPr lang="en-US" altLang="en-US" smtClean="0"/>
              <a:t>去掉结点，</a:t>
            </a:r>
            <a:r>
              <a:rPr lang="zh-CN" altLang="en-US" smtClean="0"/>
              <a:t>若</a:t>
            </a:r>
            <a:r>
              <a:rPr lang="en-US" altLang="en-US" smtClean="0"/>
              <a:t>和不为0，</a:t>
            </a:r>
            <a:r>
              <a:rPr lang="zh-CN" altLang="en-US" smtClean="0"/>
              <a:t>则修改结点的系数域</a:t>
            </a:r>
          </a:p>
          <a:p>
            <a:r>
              <a:rPr lang="zh-CN" altLang="en-US" smtClean="0"/>
              <a:t>思路一</a:t>
            </a:r>
          </a:p>
          <a:p>
            <a:pPr lvl="1"/>
            <a:r>
              <a:rPr lang="zh-CN" altLang="en-US" smtClean="0"/>
              <a:t>在原来两个多项式链表的基础上进行相加，相加后原来两个多项式链表就不在存在</a:t>
            </a:r>
            <a:endParaRPr lang="en-US" altLang="zh-CN" smtClean="0"/>
          </a:p>
          <a:p>
            <a:r>
              <a:rPr lang="zh-CN" altLang="en-US" smtClean="0"/>
              <a:t>思路二</a:t>
            </a:r>
            <a:endParaRPr lang="en-US" altLang="zh-CN" smtClean="0"/>
          </a:p>
          <a:p>
            <a:pPr lvl="1"/>
            <a:r>
              <a:rPr lang="zh-CN" altLang="en-US" smtClean="0"/>
              <a:t>对两个多项式链表进行相加，生成一个新的相加后的结果多项式链表，原来两个多项式链表依然存在，不发生任何改变，如果要再对原来两个多项式进行其它操作也不影响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一元多项式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用带头结点的有序链表表示多项式</a:t>
            </a:r>
            <a:endParaRPr lang="en-US" smtClean="0"/>
          </a:p>
          <a:p>
            <a:pPr marL="0" indent="0">
              <a:buNone/>
            </a:pPr>
            <a:r>
              <a:rPr lang="en-US" altLang="en-US" smtClean="0"/>
              <a:t>typedef struct node{</a:t>
            </a:r>
          </a:p>
          <a:p>
            <a:pPr marL="0" indent="0">
              <a:buNone/>
            </a:pPr>
            <a:r>
              <a:rPr lang="en-US" altLang="en-US" smtClean="0"/>
              <a:t>int c;		//</a:t>
            </a:r>
            <a:r>
              <a:rPr lang="zh-CN" altLang="en-US" smtClean="0"/>
              <a:t>多项式，系数，</a:t>
            </a:r>
            <a:r>
              <a:rPr lang="en-US" smtClean="0"/>
              <a:t> </a:t>
            </a:r>
            <a:r>
              <a:rPr lang="zh-CN" altLang="en-US" smtClean="0"/>
              <a:t>可以用</a:t>
            </a:r>
            <a:r>
              <a:rPr lang="en-US" smtClean="0"/>
              <a:t>float</a:t>
            </a:r>
            <a:r>
              <a:rPr lang="zh-CN" altLang="en-US" smtClean="0"/>
              <a:t>类型</a:t>
            </a:r>
          </a:p>
          <a:p>
            <a:pPr marL="0" indent="0">
              <a:buNone/>
            </a:pPr>
            <a:r>
              <a:rPr lang="en-US" altLang="en-US" smtClean="0"/>
              <a:t>int e;		//</a:t>
            </a:r>
            <a:r>
              <a:rPr lang="zh-CN" altLang="en-US" smtClean="0"/>
              <a:t>多项式，指数</a:t>
            </a:r>
          </a:p>
          <a:p>
            <a:pPr marL="0" indent="0">
              <a:buNone/>
            </a:pPr>
            <a:r>
              <a:rPr lang="en-US" altLang="en-US" smtClean="0"/>
              <a:t>struct node *next;</a:t>
            </a:r>
          </a:p>
          <a:p>
            <a:pPr marL="0" indent="0">
              <a:buNone/>
            </a:pPr>
            <a:r>
              <a:rPr lang="en-US" altLang="en-US" smtClean="0"/>
              <a:t>}Polynomial;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创建表示一元多项式的有序链表</a:t>
            </a:r>
            <a:r>
              <a:rPr lang="en-US" altLang="zh-CN"/>
              <a:t>P</a:t>
            </a:r>
            <a:r>
              <a:rPr lang="zh-CN" altLang="en-US"/>
              <a:t>，带头结点</a:t>
            </a:r>
            <a:endParaRPr lang="en-US" altLang="zh-CN"/>
          </a:p>
          <a:p>
            <a:pPr marL="0" indent="0">
              <a:buNone/>
            </a:pPr>
            <a:r>
              <a:rPr lang="en-US" altLang="en-US" smtClean="0"/>
              <a:t>Polynomial </a:t>
            </a:r>
            <a:r>
              <a:rPr lang="en-US" altLang="en-US"/>
              <a:t>*Create(int m</a:t>
            </a:r>
            <a:r>
              <a:rPr lang="en-US" altLang="en-US" smtClean="0"/>
              <a:t>)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多项式</a:t>
            </a:r>
            <a:r>
              <a:rPr lang="zh-CN" altLang="en-US" smtClean="0"/>
              <a:t>相加</a:t>
            </a:r>
            <a:r>
              <a:rPr lang="en-US" altLang="zh-CN" smtClean="0"/>
              <a:t>pa=pa+pb</a:t>
            </a:r>
            <a:r>
              <a:rPr lang="zh-CN" altLang="en-US"/>
              <a:t>，并</a:t>
            </a:r>
            <a:r>
              <a:rPr lang="zh-CN" altLang="en-US" smtClean="0"/>
              <a:t>销毁</a:t>
            </a:r>
            <a:r>
              <a:rPr lang="en-US" altLang="zh-CN"/>
              <a:t>p</a:t>
            </a:r>
            <a:r>
              <a:rPr lang="en-US" altLang="zh-CN" smtClean="0"/>
              <a:t>b</a:t>
            </a:r>
            <a:endParaRPr lang="en-US" altLang="zh-CN"/>
          </a:p>
          <a:p>
            <a:pPr marL="0" indent="0">
              <a:buNone/>
            </a:pPr>
            <a:r>
              <a:rPr lang="en-US" altLang="en-US" smtClean="0"/>
              <a:t>void </a:t>
            </a:r>
            <a:r>
              <a:rPr lang="en-US" altLang="en-US"/>
              <a:t>Plus(Polynomial *pa,Polynomial *pb</a:t>
            </a:r>
            <a:r>
              <a:rPr lang="en-US" altLang="en-US" smtClean="0"/>
              <a:t>);</a:t>
            </a:r>
            <a:endParaRPr lang="en-US" altLang="en-US"/>
          </a:p>
          <a:p>
            <a:endParaRPr lang="en-US" alt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创建一元多项式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600" smtClean="0"/>
              <a:t>// </a:t>
            </a:r>
            <a:r>
              <a:rPr lang="zh-CN" altLang="en-US" sz="2600" smtClean="0"/>
              <a:t>输入</a:t>
            </a:r>
            <a:r>
              <a:rPr lang="en-US" sz="2600" smtClean="0"/>
              <a:t>m</a:t>
            </a:r>
            <a:r>
              <a:rPr lang="zh-CN" altLang="en-US" sz="2600" smtClean="0"/>
              <a:t>项的系数和指数，建立表示一元多项式的有序链表</a:t>
            </a:r>
            <a:r>
              <a:rPr lang="en-US" sz="2600" smtClean="0"/>
              <a:t>P </a:t>
            </a:r>
          </a:p>
          <a:p>
            <a:pPr marL="0" indent="0">
              <a:buNone/>
            </a:pPr>
            <a:r>
              <a:rPr lang="en-US" altLang="en-US" sz="2600" smtClean="0"/>
              <a:t>Polynomial *Create(int m)</a:t>
            </a:r>
            <a:r>
              <a:rPr lang="en-US" sz="2600" smtClean="0"/>
              <a:t>{ </a:t>
            </a:r>
            <a:r>
              <a:rPr lang="en-US" altLang="zh-CN" sz="2600" smtClean="0"/>
              <a:t> </a:t>
            </a:r>
            <a:endParaRPr lang="en-US" sz="2600" smtClean="0"/>
          </a:p>
          <a:p>
            <a:pPr marL="0" indent="0">
              <a:buNone/>
            </a:pPr>
            <a:r>
              <a:rPr lang="en-US" sz="2600" smtClean="0"/>
              <a:t>Polynomial *head,*p,*q; int i;</a:t>
            </a:r>
          </a:p>
          <a:p>
            <a:pPr marL="0" indent="0">
              <a:buNone/>
            </a:pPr>
            <a:r>
              <a:rPr lang="en-US" sz="2600" smtClean="0"/>
              <a:t>// </a:t>
            </a:r>
            <a:r>
              <a:rPr lang="zh-CN" altLang="en-US" sz="2600" smtClean="0"/>
              <a:t>生成头结点</a:t>
            </a:r>
          </a:p>
          <a:p>
            <a:pPr marL="0" indent="0">
              <a:buNone/>
            </a:pPr>
            <a:r>
              <a:rPr lang="en-US" sz="2600" smtClean="0"/>
              <a:t>p=head=(Polynomial*) malloc(sizeof(Polynomial)); for(i=1;i&lt;=m;i++){ //</a:t>
            </a:r>
            <a:r>
              <a:rPr lang="zh-CN" altLang="en-US" sz="2600" smtClean="0"/>
              <a:t>依次输入</a:t>
            </a:r>
            <a:r>
              <a:rPr lang="en-US" sz="2600" smtClean="0"/>
              <a:t>m</a:t>
            </a:r>
            <a:r>
              <a:rPr lang="zh-CN" altLang="en-US" sz="2600" smtClean="0"/>
              <a:t>个非零项 </a:t>
            </a:r>
            <a:endParaRPr lang="en-US" sz="2600" smtClean="0"/>
          </a:p>
          <a:p>
            <a:pPr marL="0" indent="0">
              <a:buNone/>
            </a:pPr>
            <a:r>
              <a:rPr lang="en-US" sz="2600" smtClean="0"/>
              <a:t>    q=(Polynomial *)malloc(sizeof(Polynomial));</a:t>
            </a:r>
          </a:p>
          <a:p>
            <a:pPr marL="0" indent="0">
              <a:buNone/>
            </a:pPr>
            <a:r>
              <a:rPr lang="en-US" sz="2600" smtClean="0"/>
              <a:t>    scanf(“%d %d”,&amp;q-&gt;c,&amp;q-&gt;e); </a:t>
            </a:r>
          </a:p>
          <a:p>
            <a:pPr marL="0" indent="0">
              <a:buNone/>
            </a:pPr>
            <a:r>
              <a:rPr lang="en-US" sz="2600" smtClean="0"/>
              <a:t>    p-&gt;next = q;</a:t>
            </a:r>
          </a:p>
          <a:p>
            <a:pPr marL="0" indent="0">
              <a:buNone/>
            </a:pPr>
            <a:r>
              <a:rPr lang="en-US" sz="2600" smtClean="0"/>
              <a:t>    p=q; }</a:t>
            </a:r>
          </a:p>
          <a:p>
            <a:pPr marL="0" indent="0">
              <a:buNone/>
            </a:pPr>
            <a:r>
              <a:rPr lang="en-US" sz="2600" smtClean="0"/>
              <a:t>p-&gt;next=NULL;</a:t>
            </a:r>
          </a:p>
          <a:p>
            <a:pPr marL="0" indent="0">
              <a:buNone/>
            </a:pPr>
            <a:r>
              <a:rPr lang="en-US" sz="2600" smtClean="0"/>
              <a:t>return head;</a:t>
            </a:r>
          </a:p>
          <a:p>
            <a:pPr marL="0" indent="0">
              <a:buNone/>
            </a:pPr>
            <a:r>
              <a:rPr lang="en-US" altLang="zh-CN" sz="2600" smtClean="0"/>
              <a:t>} // </a:t>
            </a:r>
            <a:r>
              <a:rPr lang="en-US" sz="2600" smtClean="0"/>
              <a:t>Create</a:t>
            </a:r>
            <a:endParaRPr lang="en-US" sz="26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一元多项式加法</a:t>
            </a:r>
            <a:r>
              <a:rPr lang="en-US" altLang="zh-CN" smtClean="0">
                <a:ea typeface="宋体" panose="02010600030101010101" pitchFamily="2" charset="-122"/>
              </a:rPr>
              <a:t>pa=pa+pb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void Plus(Polynomial *pa,Polynomial *pb){</a:t>
            </a:r>
          </a:p>
          <a:p>
            <a:pPr marL="0" indent="0">
              <a:buNone/>
            </a:pPr>
            <a:r>
              <a:rPr lang="en-US"/>
              <a:t>Polynomial*h,*p1,*p2,*q</a:t>
            </a:r>
            <a:r>
              <a:rPr lang="en-US" smtClean="0"/>
              <a:t>; </a:t>
            </a:r>
            <a:endParaRPr lang="en-US"/>
          </a:p>
          <a:p>
            <a:pPr marL="0" indent="0">
              <a:buNone/>
            </a:pPr>
            <a:r>
              <a:rPr lang="en-US"/>
              <a:t>h=pa</a:t>
            </a:r>
            <a:r>
              <a:rPr lang="en-US" smtClean="0"/>
              <a:t>; p1=pa-</a:t>
            </a:r>
            <a:r>
              <a:rPr lang="en-US"/>
              <a:t>&gt;next;p2=pb-&gt;next</a:t>
            </a:r>
            <a:r>
              <a:rPr lang="en-US" smtClean="0"/>
              <a:t>; //p1,p2</a:t>
            </a:r>
            <a:r>
              <a:rPr lang="zh-CN" altLang="en-US" smtClean="0"/>
              <a:t>分别指向</a:t>
            </a:r>
            <a:r>
              <a:rPr lang="en-US" altLang="zh-CN" smtClean="0"/>
              <a:t>pa</a:t>
            </a:r>
            <a:r>
              <a:rPr lang="zh-CN" altLang="en-US" smtClean="0"/>
              <a:t>和</a:t>
            </a:r>
            <a:r>
              <a:rPr lang="en-US" altLang="zh-CN" smtClean="0"/>
              <a:t>pb</a:t>
            </a:r>
            <a:r>
              <a:rPr lang="zh-CN" altLang="en-US" smtClean="0"/>
              <a:t>的第一个结点</a:t>
            </a:r>
            <a:endParaRPr lang="en-US"/>
          </a:p>
          <a:p>
            <a:pPr marL="0" indent="0">
              <a:buNone/>
            </a:pPr>
            <a:r>
              <a:rPr lang="en-US"/>
              <a:t>while(p1!=NULL &amp;&amp; p2!=NULL)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switch(Compare(p1-</a:t>
            </a:r>
            <a:r>
              <a:rPr lang="en-US"/>
              <a:t>&gt;e, p2-&gt;e</a:t>
            </a:r>
            <a:r>
              <a:rPr lang="en-US" smtClean="0"/>
              <a:t>)) { </a:t>
            </a:r>
            <a:endParaRPr lang="en-US"/>
          </a:p>
          <a:p>
            <a:pPr marL="0" indent="0">
              <a:buNone/>
            </a:pPr>
            <a:r>
              <a:rPr lang="en-US"/>
              <a:t>    case 1: </a:t>
            </a:r>
            <a:r>
              <a:rPr lang="en-US" smtClean="0"/>
              <a:t>{ //p1</a:t>
            </a:r>
            <a:r>
              <a:rPr lang="zh-CN" altLang="en-US" smtClean="0"/>
              <a:t>所指结点的指数值大</a:t>
            </a:r>
            <a:r>
              <a:rPr lang="zh-CN" altLang="en-US"/>
              <a:t>，将</a:t>
            </a:r>
            <a:r>
              <a:rPr lang="en-US" smtClean="0"/>
              <a:t>p2</a:t>
            </a:r>
            <a:r>
              <a:rPr lang="zh-CN" altLang="en-US" smtClean="0"/>
              <a:t>的</a:t>
            </a:r>
            <a:r>
              <a:rPr lang="zh-CN" altLang="en-US"/>
              <a:t>结点连接到</a:t>
            </a:r>
            <a:r>
              <a:rPr lang="en-US"/>
              <a:t>h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smtClean="0"/>
              <a:t>	h-</a:t>
            </a:r>
            <a:r>
              <a:rPr lang="en-US"/>
              <a:t>&gt;next=p2;h=p2;p2=p2-&gt;next;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smtClean="0"/>
              <a:t>	break</a:t>
            </a:r>
            <a:r>
              <a:rPr lang="en-US"/>
              <a:t>; }</a:t>
            </a:r>
          </a:p>
          <a:p>
            <a:pPr marL="0" indent="0">
              <a:buNone/>
            </a:pPr>
            <a:r>
              <a:rPr lang="en-US"/>
              <a:t>    case -1</a:t>
            </a:r>
            <a:r>
              <a:rPr lang="en-US" smtClean="0"/>
              <a:t>: {//p2</a:t>
            </a:r>
            <a:r>
              <a:rPr lang="zh-CN" altLang="en-US"/>
              <a:t>所指结点的</a:t>
            </a:r>
            <a:r>
              <a:rPr lang="zh-CN" altLang="en-US" smtClean="0"/>
              <a:t>指数</a:t>
            </a:r>
            <a:r>
              <a:rPr lang="zh-CN" altLang="en-US"/>
              <a:t>大</a:t>
            </a:r>
            <a:r>
              <a:rPr lang="zh-CN" altLang="en-US" smtClean="0"/>
              <a:t>，</a:t>
            </a:r>
            <a:r>
              <a:rPr lang="zh-CN" altLang="en-US"/>
              <a:t>将</a:t>
            </a:r>
            <a:r>
              <a:rPr lang="en-US" smtClean="0"/>
              <a:t>p1</a:t>
            </a:r>
            <a:r>
              <a:rPr lang="zh-CN" altLang="en-US" smtClean="0"/>
              <a:t>的</a:t>
            </a:r>
            <a:r>
              <a:rPr lang="zh-CN" altLang="en-US"/>
              <a:t>结点连接到</a:t>
            </a:r>
            <a:r>
              <a:rPr lang="en-US"/>
              <a:t>h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	h-</a:t>
            </a:r>
            <a:r>
              <a:rPr lang="en-US"/>
              <a:t>&gt;next=p1; h=p1; p1=p1-&gt;next;</a:t>
            </a:r>
          </a:p>
          <a:p>
            <a:pPr marL="0" indent="0">
              <a:buNone/>
            </a:pPr>
            <a:r>
              <a:rPr lang="en-US" smtClean="0"/>
              <a:t>        	break;}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en-US"/>
              <a:t>case 0: </a:t>
            </a:r>
            <a:r>
              <a:rPr lang="en-US" smtClean="0"/>
              <a:t>{ // p1, p2</a:t>
            </a:r>
            <a:r>
              <a:rPr lang="zh-CN" altLang="en-US" smtClean="0"/>
              <a:t>的指数一样大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	… // </a:t>
            </a:r>
            <a:r>
              <a:rPr lang="zh-CN" altLang="en-US" smtClean="0"/>
              <a:t>见下页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}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if(p1!=NULL</a:t>
            </a:r>
            <a:r>
              <a:rPr lang="en-US" smtClean="0"/>
              <a:t>) h-</a:t>
            </a:r>
            <a:r>
              <a:rPr lang="en-US"/>
              <a:t>&gt;next =p1;</a:t>
            </a:r>
          </a:p>
          <a:p>
            <a:pPr marL="0" indent="0">
              <a:buNone/>
            </a:pPr>
            <a:r>
              <a:rPr lang="en-US"/>
              <a:t>else h-&gt;next= p2;</a:t>
            </a:r>
          </a:p>
          <a:p>
            <a:pPr marL="0" indent="0">
              <a:buNone/>
            </a:pPr>
            <a:r>
              <a:rPr lang="en-US"/>
              <a:t>free(pb);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一元多项式加法</a:t>
            </a:r>
            <a:r>
              <a:rPr lang="en-US" altLang="zh-CN">
                <a:ea typeface="宋体" panose="02010600030101010101" pitchFamily="2" charset="-122"/>
              </a:rPr>
              <a:t>pa=pa+pb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// </a:t>
            </a:r>
            <a:r>
              <a:rPr lang="zh-CN" altLang="en-US" smtClean="0"/>
              <a:t>接前页，指数项相同的情况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/>
              <a:t>if(p1-</a:t>
            </a:r>
            <a:r>
              <a:rPr lang="en-US"/>
              <a:t>&gt;c + p2-&gt;c !=0) </a:t>
            </a:r>
            <a:r>
              <a:rPr lang="en-US" smtClean="0"/>
              <a:t>{ //</a:t>
            </a:r>
            <a:r>
              <a:rPr lang="zh-CN" altLang="en-US"/>
              <a:t>系数相加</a:t>
            </a:r>
            <a:r>
              <a:rPr lang="en-US" altLang="en-US"/>
              <a:t>，</a:t>
            </a:r>
            <a:r>
              <a:rPr lang="en-US" altLang="en-US" smtClean="0"/>
              <a:t>和</a:t>
            </a:r>
            <a:r>
              <a:rPr lang="zh-CN" altLang="en-US" smtClean="0"/>
              <a:t>不</a:t>
            </a:r>
            <a:r>
              <a:rPr lang="en-US" altLang="en-US" smtClean="0"/>
              <a:t>为0</a:t>
            </a:r>
            <a:r>
              <a:rPr lang="zh-CN" altLang="en-US" smtClean="0"/>
              <a:t>，修改</a:t>
            </a:r>
            <a:r>
              <a:rPr lang="en-US" altLang="zh-CN" smtClean="0"/>
              <a:t>p1</a:t>
            </a:r>
            <a:r>
              <a:rPr lang="zh-CN" altLang="en-US" smtClean="0"/>
              <a:t>的系数</a:t>
            </a:r>
            <a:endParaRPr lang="en-US"/>
          </a:p>
          <a:p>
            <a:pPr marL="0" indent="0">
              <a:buNone/>
            </a:pPr>
            <a:r>
              <a:rPr lang="en-US"/>
              <a:t>            p1-&gt;c =p1-&gt;c +p2-&gt;c;</a:t>
            </a:r>
          </a:p>
          <a:p>
            <a:pPr marL="0" indent="0">
              <a:buNone/>
            </a:pPr>
            <a:r>
              <a:rPr lang="en-US"/>
              <a:t>            h-&gt;next=p1</a:t>
            </a:r>
            <a:r>
              <a:rPr lang="en-US" smtClean="0"/>
              <a:t>; h=p1; p1=p1-</a:t>
            </a:r>
            <a:r>
              <a:rPr lang="en-US"/>
              <a:t>&gt;next;</a:t>
            </a:r>
          </a:p>
          <a:p>
            <a:pPr marL="0" indent="0">
              <a:buNone/>
            </a:pPr>
            <a:r>
              <a:rPr lang="en-US"/>
              <a:t>            q=p2</a:t>
            </a:r>
            <a:r>
              <a:rPr lang="en-US" smtClean="0"/>
              <a:t>; p2=p2-</a:t>
            </a:r>
            <a:r>
              <a:rPr lang="en-US"/>
              <a:t>&gt;next</a:t>
            </a:r>
            <a:r>
              <a:rPr lang="en-US" smtClean="0"/>
              <a:t>; free(q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else { //</a:t>
            </a:r>
            <a:r>
              <a:rPr lang="zh-CN" altLang="en-US"/>
              <a:t>系数相加</a:t>
            </a:r>
            <a:r>
              <a:rPr lang="en-US" altLang="en-US" smtClean="0"/>
              <a:t>，和为</a:t>
            </a:r>
            <a:r>
              <a:rPr lang="en-US" altLang="en-US"/>
              <a:t>0，</a:t>
            </a:r>
            <a:r>
              <a:rPr lang="zh-CN" altLang="en-US"/>
              <a:t>则</a:t>
            </a:r>
            <a:r>
              <a:rPr lang="en-US" altLang="en-US"/>
              <a:t>去掉结点</a:t>
            </a:r>
            <a:endParaRPr lang="en-US"/>
          </a:p>
          <a:p>
            <a:pPr marL="0" indent="0">
              <a:buNone/>
            </a:pPr>
            <a:r>
              <a:rPr lang="en-US"/>
              <a:t>        q=p1;p1=p1-&gt;next;free(q);</a:t>
            </a:r>
          </a:p>
          <a:p>
            <a:pPr marL="0" indent="0">
              <a:buNone/>
            </a:pPr>
            <a:r>
              <a:rPr lang="en-US"/>
              <a:t>        q=p2;p2=p2-&gt;next;free(q);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smtClean="0"/>
              <a:t>}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Status Compare(int a,int b){</a:t>
            </a:r>
          </a:p>
          <a:p>
            <a:pPr marL="0" indent="0">
              <a:buNone/>
            </a:pPr>
            <a:r>
              <a:rPr lang="en-US"/>
              <a:t>    if(a&gt;b) return 1;</a:t>
            </a:r>
          </a:p>
          <a:p>
            <a:pPr marL="0" indent="0">
              <a:buNone/>
            </a:pPr>
            <a:r>
              <a:rPr lang="en-US"/>
              <a:t>    if(a&lt;b) return -1;</a:t>
            </a:r>
          </a:p>
          <a:p>
            <a:pPr marL="0" indent="0">
              <a:buNone/>
            </a:pPr>
            <a:r>
              <a:rPr lang="en-US"/>
              <a:t>    return 0;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23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单</a:t>
            </a:r>
            <a:r>
              <a:rPr lang="zh-CN" altLang="en-US" dirty="0"/>
              <a:t>链表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数组实现：静态链表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9282217"/>
              </p:ext>
            </p:extLst>
          </p:nvPr>
        </p:nvGraphicFramePr>
        <p:xfrm>
          <a:off x="1303536" y="908720"/>
          <a:ext cx="269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</a:tblGrid>
              <a:tr h="3716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Zhao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Qian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Zhou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Zheng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3983" y="973172"/>
            <a:ext cx="5501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6</a:t>
            </a:r>
          </a:p>
          <a:p>
            <a:r>
              <a:rPr lang="en-US" sz="2800" dirty="0" smtClean="0"/>
              <a:t>7</a:t>
            </a:r>
          </a:p>
          <a:p>
            <a:r>
              <a:rPr lang="en-US" sz="2800" dirty="0" smtClean="0"/>
              <a:t>8</a:t>
            </a:r>
          </a:p>
          <a:p>
            <a:r>
              <a:rPr lang="en-US" sz="2800" dirty="0" smtClean="0"/>
              <a:t>9</a:t>
            </a:r>
          </a:p>
          <a:p>
            <a:r>
              <a:rPr lang="en-US" sz="2800" dirty="0" smtClean="0"/>
              <a:t>10</a:t>
            </a:r>
            <a:endParaRPr lang="en-US" sz="2800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461701"/>
              </p:ext>
            </p:extLst>
          </p:nvPr>
        </p:nvGraphicFramePr>
        <p:xfrm>
          <a:off x="5696024" y="903660"/>
          <a:ext cx="269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</a:tblGrid>
              <a:tr h="3716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Zhao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Qian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Zhou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8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Zheng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Shi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76056" y="5805264"/>
            <a:ext cx="406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在“</a:t>
            </a:r>
            <a:r>
              <a:rPr lang="en-US" altLang="zh-CN" sz="2800" smtClean="0"/>
              <a:t>Li</a:t>
            </a:r>
            <a:r>
              <a:rPr lang="zh-CN" altLang="en-US" sz="2800"/>
              <a:t>”后插入</a:t>
            </a:r>
            <a:r>
              <a:rPr lang="zh-CN" altLang="en-US" sz="2800" dirty="0" smtClean="0"/>
              <a:t>“</a:t>
            </a:r>
            <a:r>
              <a:rPr lang="en-US" altLang="zh-CN" sz="2800" dirty="0" smtClean="0"/>
              <a:t>Shi</a:t>
            </a:r>
            <a:r>
              <a:rPr lang="zh-CN" altLang="en-US" sz="2800" dirty="0" smtClean="0"/>
              <a:t>”，删除“</a:t>
            </a:r>
            <a:r>
              <a:rPr lang="en-US" altLang="zh-CN" sz="2800" dirty="0" smtClean="0"/>
              <a:t>Zheng</a:t>
            </a:r>
            <a:r>
              <a:rPr lang="zh-CN" altLang="en-US" sz="2800" dirty="0" smtClean="0"/>
              <a:t>”之后的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5685055"/>
            <a:ext cx="448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数组的一个分量表示一个结点，用游标代替指针指示结点在数组中的相对位置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1052736"/>
            <a:ext cx="5501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</a:t>
            </a:r>
          </a:p>
          <a:p>
            <a:r>
              <a:rPr lang="en-US" sz="2800" dirty="0" smtClean="0"/>
              <a:t>3</a:t>
            </a:r>
          </a:p>
          <a:p>
            <a:r>
              <a:rPr lang="en-US" sz="2800" dirty="0" smtClean="0"/>
              <a:t>4</a:t>
            </a:r>
          </a:p>
          <a:p>
            <a:r>
              <a:rPr lang="en-US" sz="2800" dirty="0" smtClean="0"/>
              <a:t>5</a:t>
            </a:r>
          </a:p>
          <a:p>
            <a:r>
              <a:rPr lang="en-US" sz="2800" dirty="0" smtClean="0"/>
              <a:t>6</a:t>
            </a:r>
          </a:p>
          <a:p>
            <a:r>
              <a:rPr lang="en-US" sz="2800" dirty="0" smtClean="0"/>
              <a:t>7</a:t>
            </a:r>
          </a:p>
          <a:p>
            <a:r>
              <a:rPr lang="en-US" sz="2800" dirty="0" smtClean="0"/>
              <a:t>8</a:t>
            </a:r>
          </a:p>
          <a:p>
            <a:r>
              <a:rPr lang="en-US" sz="2800" dirty="0" smtClean="0"/>
              <a:t>9</a:t>
            </a:r>
          </a:p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13" name="左箭头标注 12"/>
          <p:cNvSpPr/>
          <p:nvPr/>
        </p:nvSpPr>
        <p:spPr>
          <a:xfrm>
            <a:off x="3635896" y="836712"/>
            <a:ext cx="1440160" cy="655628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头结点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20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静态链表：定义和例子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#define MAXSIZE </a:t>
            </a:r>
            <a:r>
              <a:rPr lang="en-US" altLang="zh-CN" smtClean="0"/>
              <a:t>1000</a:t>
            </a:r>
          </a:p>
          <a:p>
            <a:pPr marL="0" indent="0">
              <a:buNone/>
            </a:pPr>
            <a:r>
              <a:rPr lang="en-US" smtClean="0"/>
              <a:t>typedef struct SLinked{</a:t>
            </a:r>
          </a:p>
          <a:p>
            <a:pPr marL="0" indent="0">
              <a:buNone/>
            </a:pPr>
            <a:r>
              <a:rPr lang="en-US" smtClean="0"/>
              <a:t>ElemType data;</a:t>
            </a:r>
          </a:p>
          <a:p>
            <a:pPr marL="0" indent="0">
              <a:buNone/>
            </a:pPr>
            <a:r>
              <a:rPr lang="en-US" smtClean="0"/>
              <a:t>int cur;</a:t>
            </a:r>
          </a:p>
          <a:p>
            <a:pPr marL="0" indent="0">
              <a:buNone/>
            </a:pPr>
            <a:r>
              <a:rPr lang="en-US" smtClean="0"/>
              <a:t>} SLinkedList[MAXSIZE];</a:t>
            </a:r>
          </a:p>
          <a:p>
            <a:pPr marL="0" indent="0">
              <a:buNone/>
            </a:pPr>
            <a:r>
              <a:rPr lang="en-US" smtClean="0"/>
              <a:t>SLinkedList </a:t>
            </a:r>
            <a:r>
              <a:rPr lang="en-US" altLang="zh-CN" smtClean="0"/>
              <a:t>s; 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在该存储数组中，可以包含一个空闲链表和多个静态链表</a:t>
            </a:r>
            <a:endParaRPr lang="en-US" altLang="zh-CN" smtClean="0"/>
          </a:p>
          <a:p>
            <a:r>
              <a:rPr lang="zh-CN" altLang="en-US" smtClean="0"/>
              <a:t>用</a:t>
            </a:r>
            <a:r>
              <a:rPr lang="en-US" altLang="zh-CN" smtClean="0"/>
              <a:t>(s,head)</a:t>
            </a:r>
            <a:r>
              <a:rPr lang="zh-CN" altLang="en-US" smtClean="0"/>
              <a:t>表示在</a:t>
            </a:r>
            <a:r>
              <a:rPr lang="en-US" altLang="zh-CN" smtClean="0"/>
              <a:t>s</a:t>
            </a:r>
            <a:r>
              <a:rPr lang="zh-CN" altLang="en-US" smtClean="0"/>
              <a:t>中存储的以</a:t>
            </a:r>
            <a:r>
              <a:rPr lang="en-US" altLang="zh-CN" smtClean="0"/>
              <a:t>head</a:t>
            </a:r>
            <a:r>
              <a:rPr lang="zh-CN" altLang="en-US" smtClean="0"/>
              <a:t>为起始位置的静态链表</a:t>
            </a:r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63562"/>
              </p:ext>
            </p:extLst>
          </p:nvPr>
        </p:nvGraphicFramePr>
        <p:xfrm>
          <a:off x="4547739" y="1628800"/>
          <a:ext cx="4300757" cy="468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950"/>
                <a:gridCol w="1953153"/>
                <a:gridCol w="874654"/>
              </a:tblGrid>
              <a:tr h="848122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800" b="1" dirty="0">
                          <a:effectLst/>
                        </a:rPr>
                        <a:t>空闲表头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6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rgbClr val="FF0000"/>
                          </a:solidFill>
                          <a:effectLst/>
                        </a:rPr>
                        <a:t>数据表头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2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First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3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altLang="zh-CN" sz="2800" b="1" smtClean="0">
                          <a:effectLst/>
                        </a:rPr>
                        <a:t>S</a:t>
                      </a:r>
                      <a:r>
                        <a:rPr lang="en-US" sz="2800" b="1" smtClean="0">
                          <a:effectLst/>
                        </a:rPr>
                        <a:t>ixth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4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Second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5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5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Third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7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6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9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Fourth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8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8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Fifth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3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9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7739" y="1098322"/>
            <a:ext cx="4608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数组下标 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</a:t>
            </a:r>
            <a:r>
              <a:rPr lang="zh-CN" altLang="en-US" sz="2800" b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域</a:t>
            </a:r>
            <a:endParaRPr kumimoji="0" lang="zh-CN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73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基本操作在静态链表中的实现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//1. </a:t>
            </a:r>
            <a:r>
              <a:rPr lang="zh-CN" altLang="en-US" smtClean="0"/>
              <a:t>静态链表的初始化：</a:t>
            </a:r>
            <a:r>
              <a:rPr lang="zh-CN" altLang="en-US"/>
              <a:t>在存储</a:t>
            </a:r>
            <a:r>
              <a:rPr lang="zh-CN" altLang="en-US" smtClean="0"/>
              <a:t>数组中建立空闲链表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void InitList(SLinkedList space</a:t>
            </a:r>
            <a:r>
              <a:rPr lang="en-US" altLang="zh-CN" smtClean="0"/>
              <a:t>)</a:t>
            </a:r>
            <a:r>
              <a:rPr lang="en-US" altLang="zh-CN"/>
              <a:t>;</a:t>
            </a:r>
          </a:p>
          <a:p>
            <a:pPr marL="0" indent="0">
              <a:buNone/>
            </a:pPr>
            <a:r>
              <a:rPr lang="en-US" smtClean="0"/>
              <a:t>//2. </a:t>
            </a:r>
            <a:r>
              <a:rPr lang="zh-CN" altLang="en-US" smtClean="0"/>
              <a:t>创建一个含有</a:t>
            </a:r>
            <a:r>
              <a:rPr lang="en-US" altLang="zh-CN" smtClean="0"/>
              <a:t>n</a:t>
            </a:r>
            <a:r>
              <a:rPr lang="zh-CN" altLang="en-US" smtClean="0"/>
              <a:t>个结点的静态链表，返回表头在存储数组的位置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int </a:t>
            </a:r>
            <a:r>
              <a:rPr lang="en-US" altLang="zh-CN" smtClean="0"/>
              <a:t>CreateList(SLinkedList </a:t>
            </a:r>
            <a:r>
              <a:rPr lang="en-US" altLang="zh-CN"/>
              <a:t>space,int n</a:t>
            </a:r>
            <a:r>
              <a:rPr lang="en-US" altLang="zh-CN" smtClean="0"/>
              <a:t>)</a:t>
            </a:r>
            <a:r>
              <a:rPr lang="en-US" altLang="zh-CN"/>
              <a:t>;</a:t>
            </a:r>
          </a:p>
          <a:p>
            <a:pPr marL="0" indent="0">
              <a:buNone/>
            </a:pPr>
            <a:r>
              <a:rPr lang="en-US" smtClean="0"/>
              <a:t>//3. </a:t>
            </a:r>
            <a:r>
              <a:rPr lang="zh-CN" altLang="en-US" smtClean="0"/>
              <a:t>在以</a:t>
            </a:r>
            <a:r>
              <a:rPr lang="en-US" altLang="zh-CN" smtClean="0"/>
              <a:t>head</a:t>
            </a:r>
            <a:r>
              <a:rPr lang="zh-CN" altLang="en-US" smtClean="0"/>
              <a:t>为表头的静态链表中，在第</a:t>
            </a:r>
            <a:r>
              <a:rPr lang="en-US" altLang="zh-CN" smtClean="0"/>
              <a:t>i</a:t>
            </a:r>
            <a:r>
              <a:rPr lang="zh-CN" altLang="en-US" smtClean="0"/>
              <a:t>个结点之前插入一个值为</a:t>
            </a:r>
            <a:r>
              <a:rPr lang="en-US" altLang="zh-CN" smtClean="0"/>
              <a:t>x</a:t>
            </a:r>
            <a:r>
              <a:rPr lang="zh-CN" altLang="en-US" smtClean="0"/>
              <a:t>的新结点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int Insert(SLinkedList space</a:t>
            </a:r>
            <a:r>
              <a:rPr lang="en-US" altLang="zh-CN" smtClean="0"/>
              <a:t>, int </a:t>
            </a:r>
            <a:r>
              <a:rPr lang="en-US" altLang="zh-CN"/>
              <a:t>head</a:t>
            </a:r>
            <a:r>
              <a:rPr lang="en-US" altLang="zh-CN" smtClean="0"/>
              <a:t>, int </a:t>
            </a:r>
            <a:r>
              <a:rPr lang="en-US" altLang="zh-CN"/>
              <a:t>i</a:t>
            </a:r>
            <a:r>
              <a:rPr lang="en-US" altLang="zh-CN" smtClean="0"/>
              <a:t>, ElemType </a:t>
            </a:r>
            <a:r>
              <a:rPr lang="en-US" altLang="zh-CN"/>
              <a:t>x</a:t>
            </a:r>
            <a:r>
              <a:rPr lang="en-US" altLang="zh-CN" smtClean="0"/>
              <a:t>);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//4. </a:t>
            </a:r>
            <a:r>
              <a:rPr lang="zh-CN" altLang="en-US" smtClean="0"/>
              <a:t>在</a:t>
            </a:r>
            <a:r>
              <a:rPr lang="zh-CN" altLang="en-US"/>
              <a:t>以</a:t>
            </a:r>
            <a:r>
              <a:rPr lang="en-US" altLang="zh-CN"/>
              <a:t>head</a:t>
            </a:r>
            <a:r>
              <a:rPr lang="zh-CN" altLang="en-US"/>
              <a:t>为表头的静态链表中，</a:t>
            </a:r>
            <a:r>
              <a:rPr lang="zh-CN" altLang="en-US" smtClean="0"/>
              <a:t>删除第</a:t>
            </a:r>
            <a:r>
              <a:rPr lang="en-US" altLang="zh-CN" smtClean="0"/>
              <a:t>i</a:t>
            </a:r>
            <a:r>
              <a:rPr lang="zh-CN" altLang="en-US" smtClean="0"/>
              <a:t>个结点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int Delete(SLinkedList space,int head,int i, ElemType *e</a:t>
            </a:r>
            <a:r>
              <a:rPr lang="en-US" altLang="zh-CN" smtClean="0"/>
              <a:t>);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//5. </a:t>
            </a:r>
            <a:r>
              <a:rPr lang="zh-CN" altLang="en-US" smtClean="0"/>
              <a:t>在</a:t>
            </a:r>
            <a:r>
              <a:rPr lang="zh-CN" altLang="en-US"/>
              <a:t>以</a:t>
            </a:r>
            <a:r>
              <a:rPr lang="en-US" altLang="zh-CN"/>
              <a:t>head</a:t>
            </a:r>
            <a:r>
              <a:rPr lang="zh-CN" altLang="en-US"/>
              <a:t>为表头的静态链表中</a:t>
            </a:r>
            <a:r>
              <a:rPr lang="zh-CN" altLang="en-US" smtClean="0"/>
              <a:t>，确定第一个值为</a:t>
            </a:r>
            <a:r>
              <a:rPr lang="en-US" altLang="zh-CN" smtClean="0"/>
              <a:t>x</a:t>
            </a:r>
            <a:r>
              <a:rPr lang="zh-CN" altLang="en-US" smtClean="0"/>
              <a:t>的结点的位置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int Locate(SLinkedList space, int head,ElemType x</a:t>
            </a:r>
            <a:r>
              <a:rPr lang="en-US" smtClean="0"/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存在的问题：</a:t>
            </a:r>
            <a:endParaRPr lang="en-US" altLang="zh-CN" smtClean="0"/>
          </a:p>
          <a:p>
            <a:pPr lvl="1"/>
            <a:r>
              <a:rPr lang="zh-CN" altLang="en-US" smtClean="0"/>
              <a:t>链表的表长是隐含的</a:t>
            </a:r>
            <a:endParaRPr lang="en-US" altLang="zh-CN" smtClean="0"/>
          </a:p>
          <a:p>
            <a:pPr lvl="1"/>
            <a:r>
              <a:rPr lang="zh-CN" altLang="en-US" smtClean="0"/>
              <a:t>若要在链表的最后一个元素之后插入元素，那么要遍历整个链表</a:t>
            </a:r>
            <a:endParaRPr lang="en-US" altLang="zh-CN" smtClean="0"/>
          </a:p>
          <a:p>
            <a:pPr lvl="1"/>
            <a:r>
              <a:rPr lang="zh-CN" altLang="en-US" smtClean="0"/>
              <a:t>结点的当前位置很重要</a:t>
            </a:r>
            <a:endParaRPr lang="en-US" altLang="zh-CN" smtClean="0"/>
          </a:p>
          <a:p>
            <a:r>
              <a:rPr lang="zh-CN" altLang="en-US" smtClean="0"/>
              <a:t>改进的措施：</a:t>
            </a:r>
            <a:endParaRPr lang="en-US" altLang="zh-CN" smtClean="0"/>
          </a:p>
          <a:p>
            <a:pPr lvl="1"/>
            <a:r>
              <a:rPr lang="zh-CN" altLang="en-US" smtClean="0"/>
              <a:t>增加变量，分别表示：表长、表尾、当前位置</a:t>
            </a:r>
            <a:endParaRPr lang="en-US" altLang="zh-CN" smtClean="0"/>
          </a:p>
          <a:p>
            <a:pPr lvl="1"/>
            <a:r>
              <a:rPr lang="zh-CN" altLang="en-US" smtClean="0"/>
              <a:t>将操作中的参数“位序 </a:t>
            </a:r>
            <a:r>
              <a:rPr lang="en-US" altLang="zh-CN" smtClean="0"/>
              <a:t>i </a:t>
            </a:r>
            <a:r>
              <a:rPr lang="zh-CN" altLang="en-US" smtClean="0"/>
              <a:t>”改为“当前位置”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9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静态</a:t>
            </a:r>
            <a:r>
              <a:rPr lang="zh-CN" altLang="en-US" dirty="0" smtClean="0"/>
              <a:t>链表</a:t>
            </a:r>
            <a:r>
              <a:rPr lang="zh-CN" altLang="en-US" smtClean="0"/>
              <a:t>的初始化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//</a:t>
            </a:r>
            <a:r>
              <a:rPr lang="zh-CN" altLang="en-US"/>
              <a:t>将一维数组</a:t>
            </a:r>
            <a:r>
              <a:rPr lang="en-US"/>
              <a:t>space</a:t>
            </a:r>
            <a:r>
              <a:rPr lang="zh-CN" altLang="en-US"/>
              <a:t>中各分量链成一</a:t>
            </a:r>
            <a:r>
              <a:rPr lang="zh-CN" altLang="en-US" smtClean="0"/>
              <a:t>个</a:t>
            </a:r>
            <a:r>
              <a:rPr lang="zh-CN" altLang="en-US"/>
              <a:t>空闲</a:t>
            </a:r>
            <a:r>
              <a:rPr lang="zh-CN" altLang="en-US" smtClean="0"/>
              <a:t>链表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en-US"/>
              <a:t>space[0].cur</a:t>
            </a:r>
            <a:r>
              <a:rPr lang="zh-CN" altLang="en-US" smtClean="0"/>
              <a:t>为空闲链表</a:t>
            </a:r>
            <a:r>
              <a:rPr lang="zh-CN" altLang="en-US"/>
              <a:t>的头指针，</a:t>
            </a:r>
            <a:r>
              <a:rPr lang="en-US" altLang="zh-CN"/>
              <a:t>0</a:t>
            </a:r>
            <a:r>
              <a:rPr lang="zh-CN" altLang="en-US"/>
              <a:t>表示空指针 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void </a:t>
            </a:r>
            <a:r>
              <a:rPr lang="en-US"/>
              <a:t>InitList(SLinkedList space){</a:t>
            </a:r>
          </a:p>
          <a:p>
            <a:pPr marL="0" indent="0">
              <a:buNone/>
            </a:pPr>
            <a:r>
              <a:rPr lang="en-US" smtClean="0"/>
              <a:t>for(</a:t>
            </a:r>
            <a:r>
              <a:rPr lang="en-US" altLang="zh-CN" smtClean="0"/>
              <a:t>int </a:t>
            </a:r>
            <a:r>
              <a:rPr lang="en-US" smtClean="0"/>
              <a:t>i=0;i&lt;MAXSIZE-1;i</a:t>
            </a:r>
            <a:r>
              <a:rPr lang="en-US"/>
              <a:t>++)</a:t>
            </a:r>
          </a:p>
          <a:p>
            <a:pPr marL="0" indent="0">
              <a:buNone/>
            </a:pPr>
            <a:r>
              <a:rPr lang="en-US"/>
              <a:t>        space[i].cur=i+1;</a:t>
            </a:r>
          </a:p>
          <a:p>
            <a:pPr marL="0" indent="0">
              <a:buNone/>
            </a:pPr>
            <a:r>
              <a:rPr lang="en-US"/>
              <a:t>    space[MAXSIZE-1].cur=0;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8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zh-CN" altLang="en-US" smtClean="0"/>
              <a:t>创建一个静态链表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//</a:t>
            </a:r>
            <a:r>
              <a:rPr lang="zh-CN" altLang="en-US" smtClean="0"/>
              <a:t>创建</a:t>
            </a:r>
            <a:r>
              <a:rPr lang="zh-CN" altLang="en-US"/>
              <a:t>一个含有</a:t>
            </a:r>
            <a:r>
              <a:rPr lang="en-US" altLang="zh-CN"/>
              <a:t>n</a:t>
            </a:r>
            <a:r>
              <a:rPr lang="zh-CN" altLang="en-US"/>
              <a:t>个结点的静态链表，返回表头在存储数组的位置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int </a:t>
            </a:r>
            <a:r>
              <a:rPr lang="en-US" altLang="zh-CN"/>
              <a:t>CreateList(SLinkedList space,int n){ </a:t>
            </a:r>
          </a:p>
          <a:p>
            <a:pPr marL="0" indent="0">
              <a:buNone/>
            </a:pPr>
            <a:r>
              <a:rPr lang="en-US" altLang="zh-CN"/>
              <a:t>int head,k,s,i;</a:t>
            </a:r>
          </a:p>
          <a:p>
            <a:pPr marL="0" indent="0">
              <a:buNone/>
            </a:pPr>
            <a:r>
              <a:rPr lang="en-US" altLang="zh-CN"/>
              <a:t>k=AllocNode(space</a:t>
            </a:r>
            <a:r>
              <a:rPr lang="en-US" altLang="zh-CN" smtClean="0"/>
              <a:t>); //</a:t>
            </a:r>
            <a:r>
              <a:rPr lang="zh-CN" altLang="en-US" smtClean="0"/>
              <a:t>从空闲链表中取得一个空结点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head=k;</a:t>
            </a:r>
          </a:p>
          <a:p>
            <a:pPr marL="0" indent="0">
              <a:buNone/>
            </a:pPr>
            <a:r>
              <a:rPr lang="en-US" altLang="zh-CN"/>
              <a:t>for(i=1;i&lt;=n;i++){</a:t>
            </a:r>
          </a:p>
          <a:p>
            <a:pPr marL="0" indent="0">
              <a:buNone/>
            </a:pPr>
            <a:r>
              <a:rPr lang="en-US" altLang="zh-CN"/>
              <a:t>    s=AllocNode(space);</a:t>
            </a:r>
          </a:p>
          <a:p>
            <a:pPr marL="0" indent="0">
              <a:buNone/>
            </a:pPr>
            <a:r>
              <a:rPr lang="en-US" altLang="zh-CN"/>
              <a:t>    scanf("%d",&amp;space[s].data);</a:t>
            </a:r>
          </a:p>
          <a:p>
            <a:pPr marL="0" indent="0">
              <a:buNone/>
            </a:pPr>
            <a:r>
              <a:rPr lang="en-US" altLang="zh-CN"/>
              <a:t>    space[k].cur=s;</a:t>
            </a:r>
          </a:p>
          <a:p>
            <a:pPr marL="0" indent="0">
              <a:buNone/>
            </a:pPr>
            <a:r>
              <a:rPr lang="en-US" altLang="zh-CN"/>
              <a:t>    k=s;</a:t>
            </a:r>
          </a:p>
          <a:p>
            <a:pPr marL="0" indent="0">
              <a:buNone/>
            </a:pPr>
            <a:r>
              <a:rPr lang="en-US" altLang="zh-CN"/>
              <a:t>    }</a:t>
            </a:r>
          </a:p>
          <a:p>
            <a:pPr marL="0" indent="0">
              <a:buNone/>
            </a:pPr>
            <a:r>
              <a:rPr lang="en-US" altLang="zh-CN"/>
              <a:t>space[k].cur=0;</a:t>
            </a:r>
          </a:p>
          <a:p>
            <a:pPr marL="0" indent="0">
              <a:buNone/>
            </a:pPr>
            <a:r>
              <a:rPr lang="en-US" altLang="zh-CN"/>
              <a:t>return head;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从空闲链表中分配一个结点和释放一个结点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/>
              <a:t>// </a:t>
            </a:r>
            <a:r>
              <a:rPr lang="zh-CN" altLang="en-US"/>
              <a:t>若空闲链表非空，则返回分配的结点下标，否则返回</a:t>
            </a:r>
            <a:r>
              <a:rPr lang="en-US" altLang="zh-CN"/>
              <a:t>0 </a:t>
            </a:r>
          </a:p>
          <a:p>
            <a:pPr marL="0" indent="0">
              <a:buNone/>
            </a:pPr>
            <a:r>
              <a:rPr lang="en-US" smtClean="0"/>
              <a:t>int </a:t>
            </a:r>
            <a:r>
              <a:rPr lang="en-US"/>
              <a:t>AllocNode(SLinkedList space</a:t>
            </a:r>
            <a:r>
              <a:rPr lang="en-US" smtClean="0"/>
              <a:t>){</a:t>
            </a:r>
          </a:p>
          <a:p>
            <a:pPr marL="0" indent="0">
              <a:buNone/>
            </a:pPr>
            <a:r>
              <a:rPr lang="en-US" smtClean="0"/>
              <a:t>int </a:t>
            </a:r>
            <a:r>
              <a:rPr lang="en-US"/>
              <a:t>i;</a:t>
            </a:r>
          </a:p>
          <a:p>
            <a:pPr marL="0" indent="0">
              <a:buNone/>
            </a:pPr>
            <a:r>
              <a:rPr lang="en-US"/>
              <a:t>i=space[0].cur;</a:t>
            </a:r>
          </a:p>
          <a:p>
            <a:pPr marL="0" indent="0">
              <a:buNone/>
            </a:pPr>
            <a:r>
              <a:rPr lang="en-US"/>
              <a:t>if(i==0) return 0;</a:t>
            </a:r>
          </a:p>
          <a:p>
            <a:pPr marL="0" indent="0">
              <a:buNone/>
            </a:pPr>
            <a:r>
              <a:rPr lang="en-US"/>
              <a:t>space[0].cur=space[i].cur;</a:t>
            </a:r>
          </a:p>
          <a:p>
            <a:pPr marL="0" indent="0">
              <a:buNone/>
            </a:pPr>
            <a:r>
              <a:rPr lang="en-US"/>
              <a:t>return i;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zh-CN"/>
              <a:t>// </a:t>
            </a:r>
            <a:r>
              <a:rPr lang="zh-CN" altLang="en-US"/>
              <a:t>将下标为</a:t>
            </a:r>
            <a:r>
              <a:rPr lang="en-US" altLang="zh-CN"/>
              <a:t>i</a:t>
            </a:r>
            <a:r>
              <a:rPr lang="zh-CN" altLang="en-US"/>
              <a:t>的空闲结点回收到备用链表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void </a:t>
            </a:r>
            <a:r>
              <a:rPr lang="en-US"/>
              <a:t>FreeNode(SLinkedList space,int i</a:t>
            </a:r>
            <a:r>
              <a:rPr lang="en-US" smtClean="0"/>
              <a:t>){</a:t>
            </a:r>
          </a:p>
          <a:p>
            <a:pPr marL="0" indent="0">
              <a:buNone/>
            </a:pPr>
            <a:r>
              <a:rPr lang="en-US" smtClean="0"/>
              <a:t>space[i</a:t>
            </a:r>
            <a:r>
              <a:rPr lang="en-US"/>
              <a:t>].cur=space[0].cur;</a:t>
            </a:r>
          </a:p>
          <a:p>
            <a:pPr marL="0" indent="0">
              <a:buNone/>
            </a:pPr>
            <a:r>
              <a:rPr lang="en-US"/>
              <a:t>space[0].cur=i;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2.15</a:t>
            </a:r>
            <a:endParaRPr 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649796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</a:t>
            </a:r>
            <a:r>
              <a:rPr lang="zh-CN" altLang="en-US" smtClean="0"/>
              <a:t>在静态链表中插入结点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smtClean="0"/>
              <a:t>//</a:t>
            </a:r>
            <a:r>
              <a:rPr lang="zh-CN" altLang="en-US" sz="3500" smtClean="0"/>
              <a:t>在以</a:t>
            </a:r>
            <a:r>
              <a:rPr lang="en-US" altLang="zh-CN" sz="3500" smtClean="0"/>
              <a:t>head</a:t>
            </a:r>
            <a:r>
              <a:rPr lang="zh-CN" altLang="en-US" sz="3500" smtClean="0"/>
              <a:t>为表头的静态链表中，在第</a:t>
            </a:r>
            <a:r>
              <a:rPr lang="en-US" altLang="zh-CN" sz="3500" smtClean="0"/>
              <a:t>i</a:t>
            </a:r>
            <a:r>
              <a:rPr lang="zh-CN" altLang="en-US" sz="3500" smtClean="0"/>
              <a:t>个结点之前插入一个值为</a:t>
            </a:r>
            <a:r>
              <a:rPr lang="en-US" altLang="zh-CN" sz="3500" smtClean="0"/>
              <a:t>x</a:t>
            </a:r>
            <a:r>
              <a:rPr lang="zh-CN" altLang="en-US" sz="3500" smtClean="0"/>
              <a:t>的新结点</a:t>
            </a:r>
            <a:endParaRPr lang="en-US" altLang="zh-CN" sz="3500" smtClean="0"/>
          </a:p>
          <a:p>
            <a:pPr marL="0" indent="0">
              <a:buNone/>
            </a:pPr>
            <a:r>
              <a:rPr lang="en-US" altLang="zh-CN" sz="3500" smtClean="0"/>
              <a:t>int Insert(SLinkedList space,int head,int i,ElemType x){</a:t>
            </a:r>
          </a:p>
          <a:p>
            <a:pPr marL="0" indent="0">
              <a:buNone/>
            </a:pPr>
            <a:r>
              <a:rPr lang="en-US" altLang="zh-CN" sz="3500" smtClean="0"/>
              <a:t>int j,k,m; if(i&lt;1) return 0;</a:t>
            </a:r>
          </a:p>
          <a:p>
            <a:pPr marL="0" indent="0">
              <a:buNone/>
            </a:pPr>
            <a:r>
              <a:rPr lang="en-US" altLang="zh-CN" sz="3500" smtClean="0"/>
              <a:t>k=head;j=0;</a:t>
            </a:r>
          </a:p>
          <a:p>
            <a:pPr marL="0" indent="0">
              <a:buNone/>
            </a:pPr>
            <a:r>
              <a:rPr lang="en-US" altLang="zh-CN" sz="3500" smtClean="0"/>
              <a:t>while (k!=0 &amp;&amp; j&lt;i-1){ //</a:t>
            </a:r>
            <a:r>
              <a:rPr lang="zh-CN" altLang="en-US" sz="3500" smtClean="0"/>
              <a:t>查找第</a:t>
            </a:r>
            <a:r>
              <a:rPr lang="en-US" altLang="zh-CN" sz="3500" smtClean="0"/>
              <a:t>i-1</a:t>
            </a:r>
            <a:r>
              <a:rPr lang="zh-CN" altLang="en-US" sz="3500" smtClean="0"/>
              <a:t>个结点</a:t>
            </a:r>
            <a:endParaRPr lang="en-US" altLang="zh-CN" sz="3500" smtClean="0"/>
          </a:p>
          <a:p>
            <a:pPr marL="0" indent="0">
              <a:buNone/>
            </a:pPr>
            <a:r>
              <a:rPr lang="en-US" altLang="zh-CN" sz="3500" smtClean="0"/>
              <a:t>    j++;k=space[k].cur; }</a:t>
            </a:r>
          </a:p>
          <a:p>
            <a:pPr marL="0" indent="0">
              <a:buNone/>
            </a:pPr>
            <a:r>
              <a:rPr lang="en-US" altLang="zh-CN" sz="3500" smtClean="0"/>
              <a:t>    if(k==0) return 0;</a:t>
            </a:r>
          </a:p>
          <a:p>
            <a:pPr marL="0" indent="0">
              <a:buNone/>
            </a:pPr>
            <a:r>
              <a:rPr lang="en-US" altLang="zh-CN" sz="3500" smtClean="0"/>
              <a:t>    m=AllocNode(space); //</a:t>
            </a:r>
            <a:r>
              <a:rPr lang="zh-CN" altLang="en-US" sz="3500" smtClean="0"/>
              <a:t>从空闲链表中获取结点，</a:t>
            </a:r>
            <a:r>
              <a:rPr lang="en-US" altLang="zh-CN" sz="3500" smtClean="0"/>
              <a:t>m</a:t>
            </a:r>
            <a:r>
              <a:rPr lang="zh-CN" altLang="en-US" sz="3500" smtClean="0"/>
              <a:t>为该结点下标</a:t>
            </a:r>
            <a:endParaRPr lang="en-US" altLang="zh-CN" sz="3500" smtClean="0"/>
          </a:p>
          <a:p>
            <a:pPr marL="0" indent="0">
              <a:buNone/>
            </a:pPr>
            <a:r>
              <a:rPr lang="en-US" altLang="zh-CN" sz="3500" smtClean="0"/>
              <a:t>    if (m!=0){</a:t>
            </a:r>
          </a:p>
          <a:p>
            <a:pPr marL="0" indent="0">
              <a:buNone/>
            </a:pPr>
            <a:r>
              <a:rPr lang="en-US" altLang="zh-CN" sz="3500" smtClean="0"/>
              <a:t>        space[m].data=x;</a:t>
            </a:r>
          </a:p>
          <a:p>
            <a:pPr marL="0" indent="0">
              <a:buNone/>
            </a:pPr>
            <a:r>
              <a:rPr lang="en-US" altLang="zh-CN" sz="3500" smtClean="0"/>
              <a:t>        space[m].cur=space[k].cur;</a:t>
            </a:r>
          </a:p>
          <a:p>
            <a:pPr marL="0" indent="0">
              <a:buNone/>
            </a:pPr>
            <a:r>
              <a:rPr lang="en-US" altLang="zh-CN" sz="3500" smtClean="0"/>
              <a:t>        space[k].cur=m;</a:t>
            </a:r>
          </a:p>
          <a:p>
            <a:pPr marL="0" indent="0">
              <a:buNone/>
            </a:pPr>
            <a:r>
              <a:rPr lang="en-US" altLang="zh-CN" sz="3500" smtClean="0"/>
              <a:t>        return 1;</a:t>
            </a:r>
          </a:p>
          <a:p>
            <a:pPr marL="0" indent="0">
              <a:buNone/>
            </a:pPr>
            <a:r>
              <a:rPr lang="en-US" altLang="zh-CN" sz="3500" smtClean="0"/>
              <a:t>    } else return 0; </a:t>
            </a:r>
          </a:p>
          <a:p>
            <a:pPr marL="0" indent="0">
              <a:buNone/>
            </a:pPr>
            <a:r>
              <a:rPr lang="en-US" altLang="zh-CN" sz="3500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4. </a:t>
            </a:r>
            <a:r>
              <a:rPr lang="zh-CN" altLang="en-US" smtClean="0"/>
              <a:t>删除静态链表中的第</a:t>
            </a:r>
            <a:r>
              <a:rPr lang="en-US"/>
              <a:t>i</a:t>
            </a:r>
            <a:r>
              <a:rPr lang="zh-CN" altLang="en-US"/>
              <a:t>个</a:t>
            </a:r>
            <a:r>
              <a:rPr lang="zh-CN" altLang="en-US" smtClean="0"/>
              <a:t>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//</a:t>
            </a:r>
            <a:r>
              <a:rPr lang="zh-CN" altLang="en-US" smtClean="0"/>
              <a:t>在</a:t>
            </a:r>
            <a:r>
              <a:rPr lang="zh-CN" altLang="en-US"/>
              <a:t>以</a:t>
            </a:r>
            <a:r>
              <a:rPr lang="en-US"/>
              <a:t>head</a:t>
            </a:r>
            <a:r>
              <a:rPr lang="zh-CN" altLang="en-US"/>
              <a:t>为表头的静态链表中，删除第</a:t>
            </a:r>
            <a:r>
              <a:rPr lang="en-US"/>
              <a:t>i</a:t>
            </a:r>
            <a:r>
              <a:rPr lang="zh-CN" altLang="en-US"/>
              <a:t>个结点</a:t>
            </a:r>
          </a:p>
          <a:p>
            <a:pPr marL="0" indent="0">
              <a:buNone/>
            </a:pPr>
            <a:r>
              <a:rPr lang="en-US"/>
              <a:t>int Delete(SLinkedList space,int head,int i, ElemType *e){</a:t>
            </a:r>
          </a:p>
          <a:p>
            <a:pPr marL="0" indent="0">
              <a:buNone/>
            </a:pPr>
            <a:r>
              <a:rPr lang="en-US"/>
              <a:t>int j,k,m</a:t>
            </a:r>
            <a:r>
              <a:rPr lang="en-US" smtClean="0"/>
              <a:t>; if(i&lt;1</a:t>
            </a:r>
            <a:r>
              <a:rPr lang="en-US"/>
              <a:t>) return 0;</a:t>
            </a:r>
          </a:p>
          <a:p>
            <a:pPr marL="0" indent="0">
              <a:buNone/>
            </a:pPr>
            <a:r>
              <a:rPr lang="en-US"/>
              <a:t>k=head;j=0;</a:t>
            </a:r>
          </a:p>
          <a:p>
            <a:pPr marL="0" indent="0">
              <a:buNone/>
            </a:pPr>
            <a:r>
              <a:rPr lang="en-US"/>
              <a:t>while (k!=0 &amp;&amp; j &lt;i-1</a:t>
            </a:r>
            <a:r>
              <a:rPr lang="en-US" smtClean="0"/>
              <a:t>){ //</a:t>
            </a:r>
            <a:r>
              <a:rPr lang="zh-CN" altLang="en-US"/>
              <a:t>查找第</a:t>
            </a:r>
            <a:r>
              <a:rPr lang="en-US" altLang="zh-CN"/>
              <a:t>i-1</a:t>
            </a:r>
            <a:r>
              <a:rPr lang="zh-CN" altLang="en-US"/>
              <a:t>个结点</a:t>
            </a:r>
            <a:endParaRPr lang="en-US"/>
          </a:p>
          <a:p>
            <a:pPr marL="0" indent="0">
              <a:buNone/>
            </a:pPr>
            <a:r>
              <a:rPr lang="en-US"/>
              <a:t>       j++;k=space[k].cur;}</a:t>
            </a:r>
          </a:p>
          <a:p>
            <a:pPr marL="0" indent="0">
              <a:buNone/>
            </a:pPr>
            <a:r>
              <a:rPr lang="en-US"/>
              <a:t>if(k==0) return 0;</a:t>
            </a:r>
          </a:p>
          <a:p>
            <a:pPr marL="0" indent="0">
              <a:buNone/>
            </a:pPr>
            <a:r>
              <a:rPr lang="en-US"/>
              <a:t>m=space[k].cur;</a:t>
            </a:r>
          </a:p>
          <a:p>
            <a:pPr marL="0" indent="0">
              <a:buNone/>
            </a:pPr>
            <a:r>
              <a:rPr lang="en-US"/>
              <a:t>space[k].cur=space[m].cur;</a:t>
            </a:r>
          </a:p>
          <a:p>
            <a:pPr marL="0" indent="0">
              <a:buNone/>
            </a:pPr>
            <a:r>
              <a:rPr lang="en-US"/>
              <a:t>*e=space[m].data;</a:t>
            </a:r>
          </a:p>
          <a:p>
            <a:pPr marL="0" indent="0">
              <a:buNone/>
            </a:pPr>
            <a:r>
              <a:rPr lang="en-US"/>
              <a:t>FreeNode(space,m);</a:t>
            </a:r>
          </a:p>
          <a:p>
            <a:pPr marL="0" indent="0">
              <a:buNone/>
            </a:pPr>
            <a:r>
              <a:rPr lang="en-US"/>
              <a:t>return 1;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56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 </a:t>
            </a:r>
            <a:r>
              <a:rPr lang="zh-CN" altLang="en-US" smtClean="0"/>
              <a:t>在静态</a:t>
            </a:r>
            <a:r>
              <a:rPr lang="zh-CN" altLang="en-US" dirty="0" smtClean="0"/>
              <a:t>链表</a:t>
            </a:r>
            <a:r>
              <a:rPr lang="zh-CN" altLang="en-US" smtClean="0"/>
              <a:t>中查找值为</a:t>
            </a:r>
            <a:r>
              <a:rPr lang="en-US" altLang="zh-CN" smtClean="0"/>
              <a:t>x</a:t>
            </a:r>
            <a:r>
              <a:rPr lang="zh-CN" altLang="en-US" smtClean="0"/>
              <a:t>的结点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// </a:t>
            </a:r>
            <a:r>
              <a:rPr lang="zh-CN" altLang="en-US"/>
              <a:t>在以</a:t>
            </a:r>
            <a:r>
              <a:rPr lang="en-US" altLang="zh-CN"/>
              <a:t>head</a:t>
            </a:r>
            <a:r>
              <a:rPr lang="zh-CN" altLang="en-US"/>
              <a:t>为表头的静态链表中，确定</a:t>
            </a: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zh-CN" altLang="en-US"/>
              <a:t>值为</a:t>
            </a:r>
            <a:r>
              <a:rPr lang="en-US" altLang="zh-CN"/>
              <a:t>x</a:t>
            </a:r>
            <a:r>
              <a:rPr lang="zh-CN" altLang="en-US"/>
              <a:t>的结点的</a:t>
            </a:r>
            <a:r>
              <a:rPr lang="zh-CN" altLang="en-US" smtClean="0"/>
              <a:t>位置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// </a:t>
            </a:r>
            <a:r>
              <a:rPr lang="zh-CN" altLang="en-US"/>
              <a:t>若找到，则返回它</a:t>
            </a:r>
            <a:r>
              <a:rPr lang="zh-CN" altLang="en-US" smtClean="0"/>
              <a:t>在存储数组中</a:t>
            </a:r>
            <a:r>
              <a:rPr lang="zh-CN" altLang="en-US"/>
              <a:t>的位置，否则返回</a:t>
            </a:r>
            <a:r>
              <a:rPr lang="en-US" altLang="zh-CN"/>
              <a:t>0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int Locate(SLinkedList space, int head,ElemType x){</a:t>
            </a:r>
          </a:p>
          <a:p>
            <a:pPr marL="0" indent="0">
              <a:buNone/>
            </a:pPr>
            <a:r>
              <a:rPr lang="en-US" altLang="zh-CN"/>
              <a:t>int k;</a:t>
            </a:r>
          </a:p>
          <a:p>
            <a:pPr marL="0" indent="0">
              <a:buNone/>
            </a:pPr>
            <a:r>
              <a:rPr lang="en-US" altLang="zh-CN"/>
              <a:t>k=space[head].cur</a:t>
            </a:r>
            <a:r>
              <a:rPr lang="en-US" altLang="zh-CN" smtClean="0"/>
              <a:t>;</a:t>
            </a:r>
            <a:r>
              <a:rPr lang="en-US"/>
              <a:t> // </a:t>
            </a:r>
            <a:r>
              <a:rPr lang="en-US" smtClean="0"/>
              <a:t>k</a:t>
            </a:r>
            <a:r>
              <a:rPr lang="zh-CN" altLang="en-US" smtClean="0"/>
              <a:t>指示静态链表中的第一</a:t>
            </a:r>
            <a:r>
              <a:rPr lang="zh-CN" altLang="en-US"/>
              <a:t>个结点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while(k</a:t>
            </a:r>
            <a:r>
              <a:rPr lang="en-US" altLang="zh-CN"/>
              <a:t>!=0 &amp;&amp; space[k].data!=x)</a:t>
            </a:r>
          </a:p>
          <a:p>
            <a:pPr marL="0" indent="0">
              <a:buNone/>
            </a:pPr>
            <a:r>
              <a:rPr lang="en-US" altLang="zh-CN"/>
              <a:t>    k=space[k].cur</a:t>
            </a:r>
            <a:r>
              <a:rPr lang="en-US" altLang="zh-CN" smtClean="0"/>
              <a:t>; //</a:t>
            </a:r>
            <a:r>
              <a:rPr lang="zh-CN" altLang="en-US"/>
              <a:t>顺链查找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return </a:t>
            </a:r>
            <a:r>
              <a:rPr lang="en-US" altLang="zh-CN"/>
              <a:t>k;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  <a:endParaRPr lang="en-US" altLang="zh-CN" dirty="0" smtClean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  <a:r>
              <a:rPr lang="zh-CN" altLang="en-US" dirty="0" smtClean="0"/>
              <a:t>的应用：集合合并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功能：合并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(A-B) U (B-A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算法</a:t>
            </a:r>
            <a:r>
              <a:rPr lang="zh-CN" altLang="en-US" dirty="0"/>
              <a:t>思想：</a:t>
            </a:r>
            <a:endParaRPr lang="en-US" altLang="zh-CN" dirty="0"/>
          </a:p>
          <a:p>
            <a:r>
              <a:rPr lang="zh-CN" altLang="en-US" dirty="0"/>
              <a:t>建立表示集合</a:t>
            </a:r>
            <a:r>
              <a:rPr lang="en-US" altLang="zh-CN" dirty="0"/>
              <a:t>A</a:t>
            </a:r>
            <a:r>
              <a:rPr lang="zh-CN" altLang="en-US" dirty="0"/>
              <a:t>的静态链表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在输入集合</a:t>
            </a:r>
            <a:r>
              <a:rPr lang="en-US" altLang="zh-CN" dirty="0"/>
              <a:t>B</a:t>
            </a:r>
            <a:r>
              <a:rPr lang="zh-CN" altLang="en-US" dirty="0"/>
              <a:t>的元素时，查找</a:t>
            </a:r>
            <a:r>
              <a:rPr lang="en-US" altLang="zh-CN" dirty="0"/>
              <a:t>S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sz="3300" dirty="0"/>
              <a:t>若存在和</a:t>
            </a:r>
            <a:r>
              <a:rPr lang="en-US" altLang="zh-CN" sz="3300" dirty="0"/>
              <a:t>B</a:t>
            </a:r>
            <a:r>
              <a:rPr lang="zh-CN" altLang="en-US" sz="3300" dirty="0"/>
              <a:t>相同的元素，则从</a:t>
            </a:r>
            <a:r>
              <a:rPr lang="en-US" altLang="zh-CN" sz="3300" dirty="0"/>
              <a:t>S</a:t>
            </a:r>
            <a:r>
              <a:rPr lang="zh-CN" altLang="en-US" sz="3300" dirty="0"/>
              <a:t>表中删除掉，否则，将此元素插入</a:t>
            </a:r>
            <a:r>
              <a:rPr lang="en-US" altLang="zh-CN" sz="3300" dirty="0"/>
              <a:t>S</a:t>
            </a:r>
            <a:r>
              <a:rPr lang="zh-CN" altLang="en-US" sz="3300" dirty="0"/>
              <a:t>表</a:t>
            </a:r>
            <a:endParaRPr lang="en-US" altLang="zh-CN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集合合并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void </a:t>
            </a:r>
            <a:r>
              <a:rPr lang="en-US" sz="2400">
                <a:solidFill>
                  <a:srgbClr val="0000CC"/>
                </a:solidFill>
              </a:rPr>
              <a:t>MergeAB</a:t>
            </a:r>
            <a:r>
              <a:rPr lang="en-US" sz="2400"/>
              <a:t>(SLinkedList A, int ha,SLinkedList B, int hb){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int i,j,k,m</a:t>
            </a:r>
            <a:r>
              <a:rPr lang="en-US" sz="2400" smtClean="0"/>
              <a:t>; ElemType </a:t>
            </a:r>
            <a:r>
              <a:rPr lang="en-US" sz="2400"/>
              <a:t>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j=B[hb].cur;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while(j!=0</a:t>
            </a:r>
            <a:r>
              <a:rPr lang="en-US" sz="2400" smtClean="0"/>
              <a:t>){ // </a:t>
            </a:r>
            <a:r>
              <a:rPr lang="zh-CN" altLang="en-US" sz="2400" smtClean="0"/>
              <a:t>对</a:t>
            </a:r>
            <a:r>
              <a:rPr lang="en-US" altLang="zh-CN" sz="2400" smtClean="0"/>
              <a:t>hb</a:t>
            </a:r>
            <a:r>
              <a:rPr lang="zh-CN" altLang="en-US" sz="2400" smtClean="0"/>
              <a:t>中的每个结点，进行下面的步骤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x=B[j].data;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i=</a:t>
            </a:r>
            <a:r>
              <a:rPr lang="en-US" sz="2400">
                <a:solidFill>
                  <a:srgbClr val="0000CC"/>
                </a:solidFill>
              </a:rPr>
              <a:t>Locate</a:t>
            </a:r>
            <a:r>
              <a:rPr lang="en-US" sz="2400"/>
              <a:t>(A,ha,x</a:t>
            </a:r>
            <a:r>
              <a:rPr lang="en-US" sz="2400" smtClean="0"/>
              <a:t>); //</a:t>
            </a:r>
            <a:r>
              <a:rPr lang="zh-CN" altLang="en-US" sz="2400" smtClean="0"/>
              <a:t>链表</a:t>
            </a:r>
            <a:r>
              <a:rPr lang="en-US" sz="2400" smtClean="0"/>
              <a:t>ha</a:t>
            </a:r>
            <a:r>
              <a:rPr lang="zh-CN" altLang="en-US" sz="2400" smtClean="0"/>
              <a:t>中查找有无</a:t>
            </a:r>
            <a:r>
              <a:rPr lang="en-US" altLang="zh-CN" sz="2400" smtClean="0"/>
              <a:t>hb</a:t>
            </a:r>
            <a:r>
              <a:rPr lang="zh-CN" altLang="en-US" sz="2400" smtClean="0"/>
              <a:t>中的元素</a:t>
            </a:r>
            <a:endParaRPr lang="en-US" altLang="zh-CN" sz="240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    if(i</a:t>
            </a:r>
            <a:r>
              <a:rPr lang="en-US" sz="2400"/>
              <a:t>==0</a:t>
            </a:r>
            <a:r>
              <a:rPr lang="en-US" sz="2400" smtClean="0"/>
              <a:t>)  </a:t>
            </a:r>
            <a:r>
              <a:rPr lang="en-US" sz="2400" smtClean="0">
                <a:solidFill>
                  <a:srgbClr val="0000CC"/>
                </a:solidFill>
              </a:rPr>
              <a:t>Insert</a:t>
            </a:r>
            <a:r>
              <a:rPr lang="en-US" sz="2400" smtClean="0"/>
              <a:t>(A,ha,1,x); //</a:t>
            </a:r>
            <a:r>
              <a:rPr lang="zh-CN" altLang="en-US" sz="2400" smtClean="0"/>
              <a:t>将</a:t>
            </a:r>
            <a:r>
              <a:rPr lang="zh-CN" altLang="en-US" sz="2400"/>
              <a:t>该元素插入</a:t>
            </a:r>
            <a:r>
              <a:rPr lang="en-US" altLang="zh-CN" sz="2400"/>
              <a:t>ha</a:t>
            </a:r>
            <a:r>
              <a:rPr lang="zh-CN" altLang="en-US" sz="2400"/>
              <a:t>，成为</a:t>
            </a:r>
            <a:r>
              <a:rPr lang="en-US" altLang="zh-CN" sz="2400"/>
              <a:t>ha</a:t>
            </a:r>
            <a:r>
              <a:rPr lang="zh-CN" altLang="en-US" sz="2400"/>
              <a:t>的第一个元素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    </a:t>
            </a:r>
            <a:r>
              <a:rPr lang="en-US" sz="2400"/>
              <a:t>else </a:t>
            </a:r>
            <a:r>
              <a:rPr lang="en-US" sz="2400" smtClean="0"/>
              <a:t>{ // </a:t>
            </a:r>
            <a:r>
              <a:rPr lang="en-US" altLang="zh-CN" sz="2400" smtClean="0"/>
              <a:t>ha</a:t>
            </a:r>
            <a:r>
              <a:rPr lang="zh-CN" altLang="en-US" sz="2400" smtClean="0"/>
              <a:t>有</a:t>
            </a:r>
            <a:r>
              <a:rPr lang="en-US" altLang="zh-CN" sz="2400" smtClean="0"/>
              <a:t>hb</a:t>
            </a:r>
            <a:r>
              <a:rPr lang="zh-CN" altLang="en-US" sz="2400" smtClean="0"/>
              <a:t>中的元素，则将</a:t>
            </a:r>
            <a:r>
              <a:rPr lang="zh-CN" altLang="en-US" sz="2400"/>
              <a:t>该</a:t>
            </a:r>
            <a:r>
              <a:rPr lang="zh-CN" altLang="en-US" sz="2400" smtClean="0"/>
              <a:t>元素从</a:t>
            </a:r>
            <a:r>
              <a:rPr lang="en-US" altLang="zh-CN" sz="2400" smtClean="0"/>
              <a:t>ha</a:t>
            </a:r>
            <a:r>
              <a:rPr lang="zh-CN" altLang="en-US" sz="2400" smtClean="0"/>
              <a:t>中删除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        </a:t>
            </a:r>
            <a:r>
              <a:rPr lang="en-US" sz="2400"/>
              <a:t>m=0;k=ha;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while(k!=i</a:t>
            </a:r>
            <a:r>
              <a:rPr lang="en-US" sz="2400" smtClean="0"/>
              <a:t>){m</a:t>
            </a:r>
            <a:r>
              <a:rPr lang="en-US" sz="2400"/>
              <a:t>++;k=A[k].cur;}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        </a:t>
            </a:r>
            <a:r>
              <a:rPr lang="en-US" sz="2400" smtClean="0">
                <a:solidFill>
                  <a:srgbClr val="0000CC"/>
                </a:solidFill>
              </a:rPr>
              <a:t>Delete</a:t>
            </a:r>
            <a:r>
              <a:rPr lang="en-US" sz="2400" smtClean="0"/>
              <a:t>(A,ha,m</a:t>
            </a:r>
            <a:r>
              <a:rPr lang="en-US" sz="2400"/>
              <a:t>,&amp;x);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j=B[j].cur;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}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4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3.3</a:t>
            </a:r>
            <a:r>
              <a:rPr lang="zh-CN" altLang="en-US" smtClean="0"/>
              <a:t>双向链表</a:t>
            </a:r>
            <a:r>
              <a:rPr lang="en-US" altLang="zh-CN" smtClean="0"/>
              <a:t>(Double Linked List)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1"/>
            <a:ext cx="8229600" cy="42072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mtClean="0"/>
              <a:t>双向链表</a:t>
            </a:r>
            <a:r>
              <a:rPr lang="zh-CN" altLang="en-US" smtClean="0"/>
              <a:t>：</a:t>
            </a:r>
            <a:r>
              <a:rPr lang="en-US" altLang="en-US" smtClean="0"/>
              <a:t>构成链表的每个结点中设立两个指针域</a:t>
            </a:r>
            <a:r>
              <a:rPr lang="zh-CN" altLang="en-US" smtClean="0"/>
              <a:t>，</a:t>
            </a:r>
            <a:r>
              <a:rPr lang="en-US" altLang="en-US" smtClean="0"/>
              <a:t>一个指向其直接前趋的指针域prior，一个指向其直接后继的指针域next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mtClean="0"/>
              <a:t>typedef struct node </a:t>
            </a:r>
            <a:r>
              <a:rPr lang="en-US" altLang="zh-CN" smtClean="0"/>
              <a:t>{</a:t>
            </a:r>
            <a:endParaRPr lang="en-US" altLang="en-US" smtClean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mtClean="0"/>
              <a:t>ElemType  data 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/>
              <a:t>s</a:t>
            </a:r>
            <a:r>
              <a:rPr lang="en-US" altLang="en-US" smtClean="0"/>
              <a:t>truct node  *prior , *next 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mtClean="0"/>
              <a:t>} DoubleLinkedList;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/>
              <a:t>特性：</a:t>
            </a:r>
            <a:endParaRPr lang="en-US" altLang="zh-CN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mtClean="0"/>
              <a:t>DoubleLinkedList  </a:t>
            </a:r>
            <a:r>
              <a:rPr lang="en-US" altLang="zh-CN" smtClean="0"/>
              <a:t>p;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mtClean="0"/>
              <a:t>p</a:t>
            </a:r>
            <a:r>
              <a:rPr lang="en-US" altLang="en-US" smtClean="0">
                <a:sym typeface="Wingdings" panose="05000000000000000000" pitchFamily="2" charset="2"/>
              </a:rPr>
              <a:t>priornext = p = pnextprior</a:t>
            </a:r>
            <a:endParaRPr lang="en-US" altLang="en-US" smtClean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05933" y="2236383"/>
            <a:ext cx="2265363" cy="926375"/>
            <a:chOff x="-720" y="232"/>
            <a:chExt cx="1427" cy="572"/>
          </a:xfrm>
        </p:grpSpPr>
        <p:grpSp>
          <p:nvGrpSpPr>
            <p:cNvPr id="46" name="Group 5"/>
            <p:cNvGrpSpPr>
              <a:grpSpLocks/>
            </p:cNvGrpSpPr>
            <p:nvPr/>
          </p:nvGrpSpPr>
          <p:grpSpPr bwMode="auto">
            <a:xfrm>
              <a:off x="-720" y="232"/>
              <a:ext cx="1355" cy="272"/>
              <a:chOff x="-1084" y="232"/>
              <a:chExt cx="1355" cy="272"/>
            </a:xfrm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-631" y="232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data</a:t>
                </a: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-182" y="232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next</a:t>
                </a:r>
              </a:p>
            </p:txBody>
          </p:sp>
          <p:sp>
            <p:nvSpPr>
              <p:cNvPr id="50" name="Rectangle 8"/>
              <p:cNvSpPr>
                <a:spLocks noChangeArrowheads="1"/>
              </p:cNvSpPr>
              <p:nvPr/>
            </p:nvSpPr>
            <p:spPr bwMode="auto">
              <a:xfrm>
                <a:off x="-1084" y="232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prior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-720" y="594"/>
              <a:ext cx="14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双向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链表结点形式</a:t>
              </a:r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27248" y="5157192"/>
            <a:ext cx="8077200" cy="1543417"/>
            <a:chOff x="0" y="48"/>
            <a:chExt cx="5088" cy="953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0" y="48"/>
              <a:ext cx="5088" cy="828"/>
              <a:chOff x="0" y="48"/>
              <a:chExt cx="5088" cy="828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3792" y="240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cs typeface="Times New Roman" pitchFamily="18" charset="0"/>
                  </a:rPr>
                  <a:t>……</a:t>
                </a:r>
                <a:endParaRPr lang="en-US" altLang="en-US" sz="2400"/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0" y="48"/>
                <a:ext cx="5088" cy="828"/>
                <a:chOff x="0" y="48"/>
                <a:chExt cx="5088" cy="828"/>
              </a:xfrm>
            </p:grpSpPr>
            <p:grpSp>
              <p:nvGrpSpPr>
                <p:cNvPr id="11" name="Group 14"/>
                <p:cNvGrpSpPr>
                  <a:grpSpLocks/>
                </p:cNvGrpSpPr>
                <p:nvPr/>
              </p:nvGrpSpPr>
              <p:grpSpPr bwMode="auto">
                <a:xfrm>
                  <a:off x="1170" y="48"/>
                  <a:ext cx="3918" cy="783"/>
                  <a:chOff x="0" y="0"/>
                  <a:chExt cx="3918" cy="783"/>
                </a:xfrm>
              </p:grpSpPr>
              <p:sp>
                <p:nvSpPr>
                  <p:cNvPr id="1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275" y="556"/>
                    <a:ext cx="1043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非空双向链表</a:t>
                    </a:r>
                  </a:p>
                </p:txBody>
              </p:sp>
              <p:grpSp>
                <p:nvGrpSpPr>
                  <p:cNvPr id="2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918" cy="458"/>
                    <a:chOff x="0" y="0"/>
                    <a:chExt cx="3918" cy="458"/>
                  </a:xfrm>
                </p:grpSpPr>
                <p:grpSp>
                  <p:nvGrpSpPr>
                    <p:cNvPr id="21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708" cy="458"/>
                      <a:chOff x="0" y="0"/>
                      <a:chExt cx="708" cy="458"/>
                    </a:xfrm>
                  </p:grpSpPr>
                  <p:sp>
                    <p:nvSpPr>
                      <p:cNvPr id="42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2" y="0"/>
                        <a:ext cx="408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400" dirty="0"/>
                          <a:t>head</a:t>
                        </a:r>
                      </a:p>
                    </p:txBody>
                  </p:sp>
                  <p:sp>
                    <p:nvSpPr>
                      <p:cNvPr id="43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" y="231"/>
                        <a:ext cx="385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endParaRPr lang="zh-CN" altLang="en-US" sz="2400"/>
                      </a:p>
                    </p:txBody>
                  </p:sp>
                  <p:sp>
                    <p:nvSpPr>
                      <p:cNvPr id="44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31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2400"/>
                          <a:t>⋀</a:t>
                        </a:r>
                      </a:p>
                    </p:txBody>
                  </p:sp>
                  <p:sp>
                    <p:nvSpPr>
                      <p:cNvPr id="45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9" y="231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22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1" y="231"/>
                      <a:ext cx="708" cy="227"/>
                      <a:chOff x="0" y="0"/>
                      <a:chExt cx="708" cy="227"/>
                    </a:xfrm>
                  </p:grpSpPr>
                  <p:sp>
                    <p:nvSpPr>
                      <p:cNvPr id="39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" y="0"/>
                        <a:ext cx="385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400"/>
                          <a:t>a</a:t>
                        </a:r>
                        <a:r>
                          <a:rPr lang="en-US" altLang="en-US" sz="2400" baseline="-25000"/>
                          <a:t>2</a:t>
                        </a:r>
                      </a:p>
                    </p:txBody>
                  </p:sp>
                  <p:sp>
                    <p:nvSpPr>
                      <p:cNvPr id="40" name="Rectangl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1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9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23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1" y="231"/>
                      <a:ext cx="708" cy="227"/>
                      <a:chOff x="0" y="0"/>
                      <a:chExt cx="708" cy="227"/>
                    </a:xfrm>
                  </p:grpSpPr>
                  <p:sp>
                    <p:nvSpPr>
                      <p:cNvPr id="36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" y="0"/>
                        <a:ext cx="385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400"/>
                          <a:t>a</a:t>
                        </a:r>
                        <a:r>
                          <a:rPr lang="en-US" altLang="en-US" sz="2400" baseline="-25000"/>
                          <a:t>1</a:t>
                        </a:r>
                      </a:p>
                    </p:txBody>
                  </p:sp>
                  <p:sp>
                    <p:nvSpPr>
                      <p:cNvPr id="37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38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9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2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19" y="228"/>
                      <a:ext cx="699" cy="227"/>
                      <a:chOff x="0" y="0"/>
                      <a:chExt cx="699" cy="227"/>
                    </a:xfrm>
                  </p:grpSpPr>
                  <p:sp>
                    <p:nvSpPr>
                      <p:cNvPr id="33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9" y="0"/>
                        <a:ext cx="385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en-US" altLang="en-US" sz="2400"/>
                          <a:t>a</a:t>
                        </a:r>
                        <a:r>
                          <a:rPr lang="en-US" altLang="en-US" sz="2400" baseline="-25000"/>
                          <a:t>n</a:t>
                        </a:r>
                      </a:p>
                    </p:txBody>
                  </p:sp>
                  <p:sp>
                    <p:nvSpPr>
                      <p:cNvPr id="34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35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0" y="0"/>
                        <a:ext cx="159" cy="2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zh-CN" altLang="en-US" sz="2400"/>
                          <a:t>⋀</a:t>
                        </a:r>
                      </a:p>
                    </p:txBody>
                  </p:sp>
                </p:grpSp>
                <p:sp>
                  <p:nvSpPr>
                    <p:cNvPr id="25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" y="309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8" y="306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91" y="282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6" y="306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84" y="393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57" y="411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393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81" y="384"/>
                      <a:ext cx="2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" name="Group 42"/>
                <p:cNvGrpSpPr>
                  <a:grpSpLocks/>
                </p:cNvGrpSpPr>
                <p:nvPr/>
              </p:nvGrpSpPr>
              <p:grpSpPr bwMode="auto">
                <a:xfrm>
                  <a:off x="0" y="99"/>
                  <a:ext cx="912" cy="777"/>
                  <a:chOff x="0" y="99"/>
                  <a:chExt cx="912" cy="777"/>
                </a:xfrm>
              </p:grpSpPr>
              <p:sp>
                <p:nvSpPr>
                  <p:cNvPr id="1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" y="649"/>
                    <a:ext cx="90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000" b="1" dirty="0"/>
                      <a:t>空双向链表</a:t>
                    </a:r>
                  </a:p>
                </p:txBody>
              </p:sp>
              <p:grpSp>
                <p:nvGrpSpPr>
                  <p:cNvPr id="1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0" y="99"/>
                    <a:ext cx="773" cy="485"/>
                    <a:chOff x="0" y="99"/>
                    <a:chExt cx="773" cy="485"/>
                  </a:xfrm>
                </p:grpSpPr>
                <p:sp>
                  <p:nvSpPr>
                    <p:cNvPr id="15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" y="99"/>
                      <a:ext cx="431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2400"/>
                        <a:t>head</a:t>
                      </a:r>
                    </a:p>
                  </p:txBody>
                </p:sp>
                <p:sp>
                  <p:nvSpPr>
                    <p:cNvPr id="16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57"/>
                      <a:ext cx="227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2400"/>
                        <a:t>⋀</a:t>
                      </a:r>
                    </a:p>
                  </p:txBody>
                </p:sp>
                <p:sp>
                  <p:nvSpPr>
                    <p:cNvPr id="17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" y="357"/>
                      <a:ext cx="317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18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6" y="356"/>
                      <a:ext cx="227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2400" dirty="0"/>
                        <a:t>⋀</a:t>
                      </a:r>
                    </a:p>
                  </p:txBody>
                </p:sp>
              </p:grpSp>
            </p:grpSp>
          </p:grpSp>
        </p:grpSp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743" y="752"/>
              <a:ext cx="29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带头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结点的双向链表形式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96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基本操作在双向链表中的</a:t>
            </a:r>
            <a:r>
              <a:rPr lang="zh-CN" altLang="en-US" smtClean="0"/>
              <a:t>实现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smtClean="0"/>
              <a:t>//1. </a:t>
            </a:r>
            <a:r>
              <a:rPr lang="zh-CN" altLang="en-US" sz="2800" smtClean="0"/>
              <a:t>创建长度为</a:t>
            </a:r>
            <a:r>
              <a:rPr lang="en-US" altLang="zh-CN" sz="2800" smtClean="0"/>
              <a:t>n</a:t>
            </a:r>
            <a:r>
              <a:rPr lang="zh-CN" altLang="en-US" sz="2800" smtClean="0"/>
              <a:t>的双向链表</a:t>
            </a: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/>
              <a:t>DoubleLinkedList *CreateDoubleLinkedList(int n</a:t>
            </a:r>
            <a:r>
              <a:rPr lang="en-US" altLang="zh-CN" sz="2800" smtClean="0"/>
              <a:t>)</a:t>
            </a:r>
            <a:r>
              <a:rPr lang="en-US" altLang="zh-CN" sz="2800"/>
              <a:t>;</a:t>
            </a:r>
          </a:p>
          <a:p>
            <a:pPr marL="0" indent="0">
              <a:buNone/>
            </a:pPr>
            <a:r>
              <a:rPr lang="en-US" sz="2800" smtClean="0"/>
              <a:t>//2. </a:t>
            </a:r>
            <a:r>
              <a:rPr lang="zh-CN" altLang="en-US" sz="2800"/>
              <a:t>在双向链表中查找第</a:t>
            </a:r>
            <a:r>
              <a:rPr lang="en-US" altLang="zh-CN" sz="2800"/>
              <a:t>1</a:t>
            </a:r>
            <a:r>
              <a:rPr lang="zh-CN" altLang="en-US" sz="2800"/>
              <a:t>个值为</a:t>
            </a:r>
            <a:r>
              <a:rPr lang="en-US" altLang="zh-CN" sz="2800"/>
              <a:t>e</a:t>
            </a:r>
            <a:r>
              <a:rPr lang="zh-CN" altLang="en-US" sz="2800"/>
              <a:t>的</a:t>
            </a:r>
            <a:r>
              <a:rPr lang="zh-CN" altLang="en-US" sz="2800" smtClean="0"/>
              <a:t>结点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DoubleLinkedList *Locate(DoubleLinkedList *head</a:t>
            </a:r>
            <a:r>
              <a:rPr lang="en-US" sz="2800" smtClean="0"/>
              <a:t>, ElemType </a:t>
            </a:r>
            <a:r>
              <a:rPr lang="en-US" altLang="zh-CN" sz="2800" smtClean="0"/>
              <a:t>e</a:t>
            </a:r>
            <a:r>
              <a:rPr lang="en-US" sz="2800" smtClean="0"/>
              <a:t>);</a:t>
            </a:r>
          </a:p>
          <a:p>
            <a:pPr marL="0" indent="0">
              <a:buNone/>
            </a:pPr>
            <a:r>
              <a:rPr lang="en-US" sz="2800" smtClean="0"/>
              <a:t>//3. </a:t>
            </a:r>
            <a:r>
              <a:rPr lang="zh-CN" altLang="en-US" sz="2800" smtClean="0"/>
              <a:t>在</a:t>
            </a:r>
            <a:r>
              <a:rPr lang="zh-CN" altLang="en-US" sz="2800"/>
              <a:t>双向链表中查找</a:t>
            </a:r>
            <a:r>
              <a:rPr lang="zh-CN" altLang="en-US" sz="2800" smtClean="0"/>
              <a:t>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个结点，返回指向该结点的指针</a:t>
            </a:r>
            <a:endParaRPr lang="en-US" altLang="zh-CN" sz="2800"/>
          </a:p>
          <a:p>
            <a:pPr marL="0" indent="0">
              <a:buNone/>
            </a:pPr>
            <a:r>
              <a:rPr lang="en-US" sz="2800"/>
              <a:t>DoubleLinkedList *GetElemP(DoubleLinkedList *head,int i</a:t>
            </a:r>
            <a:r>
              <a:rPr lang="en-US" sz="2800" smtClean="0"/>
              <a:t>);</a:t>
            </a:r>
            <a:endParaRPr lang="en-US" sz="2800"/>
          </a:p>
          <a:p>
            <a:pPr marL="0" indent="0">
              <a:buNone/>
            </a:pPr>
            <a:r>
              <a:rPr lang="en-US" sz="2800" smtClean="0"/>
              <a:t>//4.</a:t>
            </a:r>
            <a:r>
              <a:rPr lang="zh-CN" altLang="en-US" sz="2800" smtClean="0"/>
              <a:t>在双向链表第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个结点之前插入元素</a:t>
            </a:r>
            <a:r>
              <a:rPr lang="en-US" altLang="zh-CN" sz="2800" smtClean="0"/>
              <a:t>e</a:t>
            </a:r>
          </a:p>
          <a:p>
            <a:pPr marL="0" indent="0">
              <a:buNone/>
            </a:pPr>
            <a:r>
              <a:rPr lang="en-US" altLang="zh-CN" sz="2800" smtClean="0"/>
              <a:t>int </a:t>
            </a:r>
            <a:r>
              <a:rPr lang="en-US" altLang="zh-CN" sz="2800"/>
              <a:t>InsertElem(DoubleLinkedList *head,int i,ElemType </a:t>
            </a:r>
            <a:r>
              <a:rPr lang="en-US" altLang="zh-CN" sz="2800" smtClean="0"/>
              <a:t>e);</a:t>
            </a:r>
            <a:endParaRPr lang="en-US" altLang="zh-CN" sz="2800"/>
          </a:p>
          <a:p>
            <a:pPr marL="0" indent="0">
              <a:buNone/>
            </a:pPr>
            <a:r>
              <a:rPr lang="en-US" sz="2800" smtClean="0"/>
              <a:t>//5. </a:t>
            </a:r>
            <a:r>
              <a:rPr lang="zh-CN" altLang="en-US" sz="2800" smtClean="0"/>
              <a:t>在</a:t>
            </a:r>
            <a:r>
              <a:rPr lang="zh-CN" altLang="en-US" sz="2800"/>
              <a:t>双向链表中</a:t>
            </a:r>
            <a:r>
              <a:rPr lang="zh-CN" altLang="en-US" sz="2800" smtClean="0"/>
              <a:t>删除第</a:t>
            </a:r>
            <a:r>
              <a:rPr lang="en-US" altLang="zh-CN" sz="2800" smtClean="0"/>
              <a:t>i</a:t>
            </a:r>
            <a:r>
              <a:rPr lang="zh-CN" altLang="en-US" sz="2800" smtClean="0"/>
              <a:t>个结点，并返回结点的元素值</a:t>
            </a:r>
            <a:endParaRPr lang="en-US" altLang="zh-CN" sz="2800" smtClean="0"/>
          </a:p>
          <a:p>
            <a:pPr marL="0" indent="0">
              <a:buNone/>
            </a:pPr>
            <a:r>
              <a:rPr lang="en-US" sz="2800"/>
              <a:t>int DeleteNode(DoubleLinkedList *head,int i,ElemType *e</a:t>
            </a:r>
            <a:r>
              <a:rPr lang="en-US" sz="280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738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改进的单链表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smtClean="0">
                <a:solidFill>
                  <a:srgbClr val="0000CC"/>
                </a:solidFill>
              </a:rPr>
              <a:t>// </a:t>
            </a:r>
            <a:r>
              <a:rPr lang="zh-CN" altLang="en-US" b="1" smtClean="0">
                <a:solidFill>
                  <a:srgbClr val="0000CC"/>
                </a:solidFill>
              </a:rPr>
              <a:t>结点类型</a:t>
            </a:r>
            <a:endParaRPr lang="en-US" altLang="zh-CN" b="1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typedef struct LNode {  </a:t>
            </a:r>
            <a:endParaRPr lang="zh-CN" altLang="en-US" smtClean="0"/>
          </a:p>
          <a:p>
            <a:pPr marL="0" indent="0">
              <a:buNone/>
            </a:pPr>
            <a:r>
              <a:rPr lang="en-US" altLang="zh-CN" smtClean="0"/>
              <a:t>	ElemType       data;</a:t>
            </a:r>
          </a:p>
          <a:p>
            <a:pPr marL="0" indent="0">
              <a:buNone/>
            </a:pPr>
            <a:r>
              <a:rPr lang="en-US" altLang="zh-CN" smtClean="0"/>
              <a:t>	struct LNode   *next;</a:t>
            </a:r>
          </a:p>
          <a:p>
            <a:pPr marL="0" indent="0">
              <a:buNone/>
            </a:pPr>
            <a:r>
              <a:rPr lang="en-US" altLang="zh-CN" smtClean="0"/>
              <a:t>} Link, Position; </a:t>
            </a:r>
          </a:p>
          <a:p>
            <a:pPr marL="0" indent="0">
              <a:buNone/>
            </a:pPr>
            <a:r>
              <a:rPr lang="en-US" altLang="zh-CN" b="1" smtClean="0">
                <a:solidFill>
                  <a:srgbClr val="0000CC"/>
                </a:solidFill>
              </a:rPr>
              <a:t>// </a:t>
            </a:r>
            <a:r>
              <a:rPr lang="zh-CN" altLang="en-US" b="1" smtClean="0">
                <a:solidFill>
                  <a:srgbClr val="0000CC"/>
                </a:solidFill>
              </a:rPr>
              <a:t>链表类型</a:t>
            </a:r>
            <a:endParaRPr lang="en-US" altLang="zh-CN" b="1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mtClean="0"/>
              <a:t>typedef struct {</a:t>
            </a:r>
          </a:p>
          <a:p>
            <a:pPr marL="0" indent="0">
              <a:buNone/>
            </a:pPr>
            <a:r>
              <a:rPr lang="en-US" altLang="zh-CN" smtClean="0"/>
              <a:t>// head, tail</a:t>
            </a:r>
            <a:r>
              <a:rPr lang="zh-CN" altLang="en-US" smtClean="0"/>
              <a:t>分别</a:t>
            </a:r>
            <a:r>
              <a:rPr lang="zh-CN" altLang="en-US"/>
              <a:t>指向头结点和最后一个结点的指针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Link  </a:t>
            </a:r>
            <a:r>
              <a:rPr lang="zh-CN" altLang="en-US" smtClean="0"/>
              <a:t>*</a:t>
            </a:r>
            <a:r>
              <a:rPr lang="en-US" altLang="zh-CN" smtClean="0"/>
              <a:t>head, </a:t>
            </a:r>
            <a:r>
              <a:rPr lang="zh-CN" altLang="en-US" smtClean="0"/>
              <a:t>*</a:t>
            </a:r>
            <a:r>
              <a:rPr lang="en-US" altLang="zh-CN" smtClean="0"/>
              <a:t>tail; 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// current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指向当前被访问的结点的指针</a:t>
            </a:r>
            <a:endParaRPr lang="en-US" altLang="zh-CN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// Link  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current; //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其初始位置指向头结点</a:t>
            </a:r>
          </a:p>
          <a:p>
            <a:pPr marL="0" indent="0">
              <a:buNone/>
            </a:pP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// int   curpos;     //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指示当前指针位置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t>初值为</a:t>
            </a:r>
            <a:r>
              <a:rPr lang="en-US" altLang="zh-CN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mtClean="0"/>
              <a:t>int   len; 	      //</a:t>
            </a:r>
            <a:r>
              <a:rPr lang="zh-CN" altLang="en-US" smtClean="0"/>
              <a:t>指示链表长度</a:t>
            </a:r>
          </a:p>
          <a:p>
            <a:pPr marL="0" indent="0">
              <a:buNone/>
            </a:pPr>
            <a:r>
              <a:rPr lang="en-US" altLang="zh-CN" smtClean="0"/>
              <a:t>} LinkList;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0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zh-CN" altLang="en-US"/>
              <a:t>创建长度为</a:t>
            </a:r>
            <a:r>
              <a:rPr lang="en-US" altLang="zh-CN"/>
              <a:t>n</a:t>
            </a:r>
            <a:r>
              <a:rPr lang="zh-CN" altLang="en-US"/>
              <a:t>的双向链表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/>
              <a:t>DoubleLinkedList *CreateDoubleLinkedList(int 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DoubleLinkedList *head,*p,*s; int i</a:t>
            </a:r>
            <a:r>
              <a:rPr lang="en-US" sz="260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smtClean="0"/>
              <a:t>//</a:t>
            </a:r>
            <a:r>
              <a:rPr lang="zh-CN" altLang="en-US" sz="2600" smtClean="0"/>
              <a:t>创建头结点</a:t>
            </a:r>
            <a:endParaRPr lang="en-US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p=head=(DoubleLinkedList </a:t>
            </a:r>
            <a:r>
              <a:rPr lang="en-US" sz="2600" smtClean="0"/>
              <a:t>*)</a:t>
            </a:r>
            <a:r>
              <a:rPr lang="en-US" sz="2600"/>
              <a:t>malloc(sizeof(DoubleLinkedList));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for(i=1;i&lt;=n;i++){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    s=(DoubleLinkedList </a:t>
            </a:r>
            <a:r>
              <a:rPr lang="en-US" sz="2600" smtClean="0"/>
              <a:t>*) malloc(sizeof(DoubleLinkedList</a:t>
            </a:r>
            <a:r>
              <a:rPr lang="en-US" sz="260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    scanf("%d",&amp;s-&gt;data);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    s-&gt;prior=p</a:t>
            </a:r>
            <a:r>
              <a:rPr lang="en-US" sz="2600" smtClean="0"/>
              <a:t>; p-</a:t>
            </a:r>
            <a:r>
              <a:rPr lang="en-US" sz="2600"/>
              <a:t>&gt;next=s</a:t>
            </a:r>
            <a:r>
              <a:rPr lang="en-US" sz="2600" smtClean="0"/>
              <a:t>; p=s</a:t>
            </a:r>
            <a:r>
              <a:rPr lang="en-US" sz="260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 </a:t>
            </a:r>
            <a:r>
              <a:rPr lang="en-US" sz="2600" smtClean="0"/>
              <a:t>   }</a:t>
            </a:r>
            <a:endParaRPr lang="en-US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p-&gt;next= head</a:t>
            </a:r>
            <a:r>
              <a:rPr lang="en-US" sz="2600" smtClean="0"/>
              <a:t>; head-</a:t>
            </a:r>
            <a:r>
              <a:rPr lang="en-US" sz="2600"/>
              <a:t>&gt;prior =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return 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82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zh-CN" altLang="en-US"/>
              <a:t>在双向链表中查找第</a:t>
            </a:r>
            <a:r>
              <a:rPr lang="en-US" altLang="zh-CN"/>
              <a:t>1</a:t>
            </a:r>
            <a:r>
              <a:rPr lang="zh-CN" altLang="en-US"/>
              <a:t>个值为</a:t>
            </a:r>
            <a:r>
              <a:rPr lang="en-US" altLang="zh-CN"/>
              <a:t>e</a:t>
            </a:r>
            <a:r>
              <a:rPr lang="zh-CN" altLang="en-US"/>
              <a:t>的</a:t>
            </a:r>
            <a:r>
              <a:rPr lang="zh-CN" altLang="en-US" smtClean="0"/>
              <a:t>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DoubleLinkedList *Locate(DoubleLinkedList *head,ElemType </a:t>
            </a:r>
            <a:r>
              <a:rPr lang="en-US" altLang="zh-CN"/>
              <a:t>e</a:t>
            </a:r>
            <a:r>
              <a:rPr lang="en-US" smtClean="0"/>
              <a:t>){</a:t>
            </a:r>
          </a:p>
          <a:p>
            <a:pPr marL="0" indent="0">
              <a:buNone/>
            </a:pPr>
            <a:r>
              <a:rPr lang="en-US"/>
              <a:t>DoubleLinkedList *p;</a:t>
            </a:r>
          </a:p>
          <a:p>
            <a:pPr marL="0" indent="0">
              <a:buNone/>
            </a:pPr>
            <a:r>
              <a:rPr lang="en-US"/>
              <a:t>p=head-&gt;next</a:t>
            </a:r>
            <a:r>
              <a:rPr lang="en-US" smtClean="0"/>
              <a:t>;</a:t>
            </a:r>
            <a:r>
              <a:rPr lang="en-US"/>
              <a:t> </a:t>
            </a:r>
            <a:r>
              <a:rPr lang="en-US" smtClean="0"/>
              <a:t> //p</a:t>
            </a:r>
            <a:r>
              <a:rPr lang="zh-CN" altLang="en-US"/>
              <a:t>指向第一个结点</a:t>
            </a:r>
            <a:endParaRPr lang="en-US"/>
          </a:p>
          <a:p>
            <a:pPr marL="0" indent="0">
              <a:buNone/>
            </a:pPr>
            <a:r>
              <a:rPr lang="en-US" smtClean="0"/>
              <a:t>while(p</a:t>
            </a:r>
            <a:r>
              <a:rPr lang="en-US"/>
              <a:t>!=head &amp;&amp; p-&gt;data </a:t>
            </a:r>
            <a:r>
              <a:rPr lang="en-US" smtClean="0"/>
              <a:t>!=e)</a:t>
            </a:r>
            <a:endParaRPr lang="en-US"/>
          </a:p>
          <a:p>
            <a:pPr marL="0" indent="0">
              <a:buNone/>
            </a:pPr>
            <a:r>
              <a:rPr lang="en-US"/>
              <a:t>    p=p-&gt;next;</a:t>
            </a:r>
          </a:p>
          <a:p>
            <a:pPr marL="0" indent="0">
              <a:buNone/>
            </a:pPr>
            <a:r>
              <a:rPr lang="en-US"/>
              <a:t>if(p==head) return NULL;</a:t>
            </a:r>
          </a:p>
          <a:p>
            <a:pPr marL="0" indent="0">
              <a:buNone/>
            </a:pPr>
            <a:r>
              <a:rPr lang="en-US"/>
              <a:t>else return p;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/>
              <a:t>3</a:t>
            </a:r>
            <a:r>
              <a:rPr lang="en-US" smtClean="0"/>
              <a:t>. </a:t>
            </a:r>
            <a:r>
              <a:rPr lang="zh-CN" altLang="en-US" smtClean="0"/>
              <a:t>在</a:t>
            </a:r>
            <a:r>
              <a:rPr lang="zh-CN" altLang="en-US"/>
              <a:t>双向链表中查找第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zh-CN" altLang="en-US" smtClean="0"/>
              <a:t>结点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mtClean="0"/>
              <a:t>//</a:t>
            </a:r>
            <a:r>
              <a:rPr lang="zh-CN" altLang="en-US" smtClean="0"/>
              <a:t>返回指向第</a:t>
            </a:r>
            <a:r>
              <a:rPr lang="en-US" altLang="zh-CN" smtClean="0"/>
              <a:t>i</a:t>
            </a:r>
            <a:r>
              <a:rPr lang="zh-CN" altLang="en-US" smtClean="0"/>
              <a:t>个结点</a:t>
            </a:r>
            <a:r>
              <a:rPr lang="zh-CN" altLang="en-US"/>
              <a:t>的指针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DoubleLinkedList </a:t>
            </a:r>
            <a:r>
              <a:rPr lang="en-US"/>
              <a:t>*GetElemP(DoubleLinkedList *head,int i</a:t>
            </a:r>
            <a:r>
              <a:rPr lang="en-US" smtClean="0"/>
              <a:t>) {</a:t>
            </a:r>
            <a:endParaRPr lang="en-US"/>
          </a:p>
          <a:p>
            <a:pPr marL="0" indent="0">
              <a:buNone/>
            </a:pPr>
            <a:r>
              <a:rPr lang="en-US"/>
              <a:t>DoubleLinkedList *p;int j;</a:t>
            </a:r>
          </a:p>
          <a:p>
            <a:pPr marL="0" indent="0">
              <a:buNone/>
            </a:pPr>
            <a:r>
              <a:rPr lang="en-US"/>
              <a:t>if(i&lt;1) return 0</a:t>
            </a:r>
            <a:r>
              <a:rPr lang="en-US" smtClean="0"/>
              <a:t>;</a:t>
            </a:r>
          </a:p>
          <a:p>
            <a:pPr marL="0" indent="0">
              <a:buNone/>
            </a:pPr>
            <a:r>
              <a:rPr lang="en-US" smtClean="0"/>
              <a:t>p=head-</a:t>
            </a:r>
            <a:r>
              <a:rPr lang="en-US"/>
              <a:t>&gt;next</a:t>
            </a:r>
            <a:r>
              <a:rPr lang="en-US" smtClean="0"/>
              <a:t>; </a:t>
            </a:r>
            <a:r>
              <a:rPr lang="en-US"/>
              <a:t>// </a:t>
            </a:r>
            <a:r>
              <a:rPr lang="zh-CN" altLang="en-US"/>
              <a:t>初始化，</a:t>
            </a:r>
            <a:r>
              <a:rPr lang="en-US"/>
              <a:t>p</a:t>
            </a:r>
            <a:r>
              <a:rPr lang="zh-CN" altLang="en-US"/>
              <a:t>指向第一个</a:t>
            </a:r>
            <a:r>
              <a:rPr lang="zh-CN" altLang="en-US" smtClean="0"/>
              <a:t>结点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j=1</a:t>
            </a:r>
            <a:r>
              <a:rPr lang="en-US" smtClean="0"/>
              <a:t>; //</a:t>
            </a:r>
            <a:r>
              <a:rPr lang="en-US"/>
              <a:t>j</a:t>
            </a:r>
            <a:r>
              <a:rPr lang="zh-CN" altLang="en-US"/>
              <a:t>为计数器</a:t>
            </a:r>
            <a:endParaRPr lang="en-US"/>
          </a:p>
          <a:p>
            <a:pPr marL="0" indent="0">
              <a:buNone/>
            </a:pPr>
            <a:r>
              <a:rPr lang="en-US"/>
              <a:t>while(p!=head &amp;&amp; j&lt;i</a:t>
            </a:r>
            <a:r>
              <a:rPr lang="en-US" smtClean="0"/>
              <a:t>){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//</a:t>
            </a:r>
            <a:r>
              <a:rPr lang="zh-CN" altLang="en-US"/>
              <a:t>顺指针向后查找，直到</a:t>
            </a:r>
            <a:r>
              <a:rPr lang="en-US"/>
              <a:t>p</a:t>
            </a:r>
            <a:r>
              <a:rPr lang="zh-CN" altLang="en-US"/>
              <a:t>指向第</a:t>
            </a:r>
            <a:r>
              <a:rPr lang="en-US"/>
              <a:t>i</a:t>
            </a:r>
            <a:r>
              <a:rPr lang="zh-CN" altLang="en-US" smtClean="0"/>
              <a:t>个结点或</a:t>
            </a:r>
            <a:r>
              <a:rPr lang="en-US"/>
              <a:t>p</a:t>
            </a:r>
            <a:r>
              <a:rPr lang="zh-CN" altLang="en-US"/>
              <a:t>为空</a:t>
            </a:r>
            <a:endParaRPr lang="en-US" altLang="zh-CN"/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en-US"/>
              <a:t>p=p-&gt;next</a:t>
            </a:r>
            <a:r>
              <a:rPr lang="en-US" smtClean="0"/>
              <a:t>; j</a:t>
            </a:r>
            <a:r>
              <a:rPr lang="en-US"/>
              <a:t>++;}</a:t>
            </a:r>
          </a:p>
          <a:p>
            <a:pPr marL="0" indent="0">
              <a:buNone/>
            </a:pPr>
            <a:r>
              <a:rPr lang="en-US"/>
              <a:t>if(p==head &amp;&amp; j&lt;i) return NULL</a:t>
            </a:r>
            <a:r>
              <a:rPr lang="en-US" smtClean="0"/>
              <a:t>;</a:t>
            </a:r>
            <a:r>
              <a:rPr lang="en-US"/>
              <a:t> // </a:t>
            </a:r>
            <a:r>
              <a:rPr lang="zh-CN" altLang="en-US"/>
              <a:t>第</a:t>
            </a:r>
            <a:r>
              <a:rPr lang="en-US"/>
              <a:t>i</a:t>
            </a:r>
            <a:r>
              <a:rPr lang="zh-CN" altLang="en-US"/>
              <a:t>个元素不</a:t>
            </a:r>
            <a:r>
              <a:rPr lang="zh-CN" altLang="en-US" smtClean="0"/>
              <a:t>存在</a:t>
            </a:r>
            <a:endParaRPr lang="en-US"/>
          </a:p>
          <a:p>
            <a:pPr marL="0" indent="0">
              <a:buNone/>
            </a:pPr>
            <a:r>
              <a:rPr lang="en-US"/>
              <a:t>return p;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28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在双向链表中插入元素</a:t>
            </a:r>
            <a:r>
              <a:rPr lang="en-US" altLang="zh-CN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816424"/>
          </a:xfrm>
        </p:spPr>
        <p:txBody>
          <a:bodyPr>
            <a:normAutofit/>
          </a:bodyPr>
          <a:lstStyle/>
          <a:p>
            <a:r>
              <a:rPr lang="en-US" altLang="en-US" smtClean="0"/>
              <a:t>插入时</a:t>
            </a:r>
            <a:r>
              <a:rPr lang="zh-CN" altLang="en-US" smtClean="0"/>
              <a:t>若</a:t>
            </a:r>
            <a:r>
              <a:rPr lang="en-US" altLang="en-US" smtClean="0"/>
              <a:t>仅</a:t>
            </a:r>
            <a:r>
              <a:rPr lang="zh-CN" altLang="en-US" smtClean="0"/>
              <a:t>已知</a:t>
            </a:r>
            <a:r>
              <a:rPr lang="en-US" altLang="en-US" smtClean="0"/>
              <a:t>直接前驱结点</a:t>
            </a:r>
            <a:r>
              <a:rPr lang="en-US" altLang="zh-CN" smtClean="0"/>
              <a:t>p</a:t>
            </a:r>
            <a:r>
              <a:rPr lang="en-US" altLang="en-US" smtClean="0"/>
              <a:t>，</a:t>
            </a:r>
            <a:r>
              <a:rPr lang="zh-CN" altLang="en-US" smtClean="0"/>
              <a:t>拉</a:t>
            </a:r>
            <a:r>
              <a:rPr lang="en-US" altLang="en-US" smtClean="0"/>
              <a:t>链时必须注意先后次序</a:t>
            </a:r>
          </a:p>
          <a:p>
            <a:pPr marL="0" indent="0">
              <a:buNone/>
            </a:pPr>
            <a:r>
              <a:rPr lang="en-US" altLang="en-US" sz="2800" smtClean="0"/>
              <a:t>S=(DoubleLinkedList *)malloc(sizeof(DoubleLinkedList)); </a:t>
            </a:r>
          </a:p>
          <a:p>
            <a:pPr marL="0" indent="0">
              <a:buNone/>
            </a:pPr>
            <a:r>
              <a:rPr lang="en-US" altLang="en-US" sz="2800" smtClean="0"/>
              <a:t>S-&gt;data=e;</a:t>
            </a:r>
          </a:p>
          <a:p>
            <a:pPr marL="0" indent="0">
              <a:buNone/>
            </a:pPr>
            <a:r>
              <a:rPr lang="en-US" altLang="en-US" sz="2800" smtClean="0"/>
              <a:t>(1) S-&gt;next=p-&gt;next;  (2) p-&gt;next-&gt;prior=S;</a:t>
            </a:r>
          </a:p>
          <a:p>
            <a:pPr marL="0" indent="0">
              <a:buNone/>
            </a:pPr>
            <a:r>
              <a:rPr lang="en-US" altLang="en-US" sz="2800" smtClean="0"/>
              <a:t>(3) p-&gt;next=S;  (4) S-&gt;prior=p;    </a:t>
            </a:r>
          </a:p>
          <a:p>
            <a:r>
              <a:rPr lang="zh-CN" altLang="en-US" smtClean="0"/>
              <a:t>如果按</a:t>
            </a:r>
            <a:r>
              <a:rPr lang="en-US" smtClean="0"/>
              <a:t>(1)(3)</a:t>
            </a:r>
            <a:r>
              <a:rPr lang="zh-CN" altLang="en-US" smtClean="0"/>
              <a:t>，那么</a:t>
            </a:r>
            <a:r>
              <a:rPr lang="en-US" smtClean="0"/>
              <a:t>(2)</a:t>
            </a:r>
            <a:r>
              <a:rPr lang="zh-CN" altLang="en-US" smtClean="0"/>
              <a:t>要调整</a:t>
            </a:r>
            <a:endParaRPr lang="en-US" dirty="0"/>
          </a:p>
        </p:txBody>
      </p: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228601" y="4581128"/>
            <a:ext cx="4243026" cy="966788"/>
            <a:chOff x="0" y="0"/>
            <a:chExt cx="2688" cy="609"/>
          </a:xfrm>
        </p:grpSpPr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912" y="0"/>
              <a:ext cx="227" cy="376"/>
              <a:chOff x="0" y="0"/>
              <a:chExt cx="227" cy="376"/>
            </a:xfrm>
          </p:grpSpPr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p</a:t>
                </a:r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96" y="240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1209" y="4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1275" y="5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959" y="48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59" y="46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2016" y="55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H="1">
              <a:off x="516" y="53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2235" y="337"/>
              <a:ext cx="4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cs typeface="Times New Roman" pitchFamily="18" charset="0"/>
                </a:rPr>
                <a:t>……</a:t>
              </a:r>
              <a:endParaRPr lang="en-US" altLang="en-US" sz="2400"/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0" y="337"/>
              <a:ext cx="4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cs typeface="Times New Roman" pitchFamily="18" charset="0"/>
                </a:rPr>
                <a:t>……</a:t>
              </a:r>
              <a:endParaRPr lang="en-US" altLang="en-US" sz="2400"/>
            </a:p>
          </p:txBody>
        </p: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716" y="377"/>
              <a:ext cx="559" cy="232"/>
              <a:chOff x="0" y="0"/>
              <a:chExt cx="559" cy="232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35" y="5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i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423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1449" y="377"/>
              <a:ext cx="568" cy="232"/>
              <a:chOff x="0" y="0"/>
              <a:chExt cx="568" cy="232"/>
            </a:xfrm>
          </p:grpSpPr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135" y="5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i+1</a:t>
                </a: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Rectangle 31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796136" y="5962253"/>
            <a:ext cx="1655651" cy="366713"/>
            <a:chOff x="-293" y="205"/>
            <a:chExt cx="846" cy="231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-293" y="255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35" y="205"/>
              <a:ext cx="418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en-US" altLang="en-US" sz="2400" baseline="-250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0" y="20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062761" y="4581128"/>
            <a:ext cx="358321" cy="596900"/>
            <a:chOff x="0" y="0"/>
            <a:chExt cx="227" cy="376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7885765" y="5344716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347698" y="5316141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975740" y="5468541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H="1">
            <a:off x="5437672" y="543520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8321432" y="5116116"/>
            <a:ext cx="71506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4623163" y="5116116"/>
            <a:ext cx="71506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5753374" y="5179616"/>
            <a:ext cx="882385" cy="368300"/>
            <a:chOff x="0" y="0"/>
            <a:chExt cx="559" cy="232"/>
          </a:xfrm>
        </p:grpSpPr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7080726" y="5179616"/>
            <a:ext cx="896592" cy="368300"/>
            <a:chOff x="0" y="0"/>
            <a:chExt cx="568" cy="232"/>
          </a:xfrm>
        </p:grpSpPr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i+1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 flipV="1">
            <a:off x="7355386" y="5560616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7218056" y="548441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6559991" y="5408216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6441603" y="5560616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205164" y="6094016"/>
            <a:ext cx="28797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双向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链表的插入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91960" y="5919391"/>
            <a:ext cx="1486953" cy="390548"/>
            <a:chOff x="1391960" y="6207127"/>
            <a:chExt cx="1486953" cy="390548"/>
          </a:xfrm>
        </p:grpSpPr>
        <p:grpSp>
          <p:nvGrpSpPr>
            <p:cNvPr id="37" name="Group 6"/>
            <p:cNvGrpSpPr>
              <a:grpSpLocks/>
            </p:cNvGrpSpPr>
            <p:nvPr/>
          </p:nvGrpSpPr>
          <p:grpSpPr bwMode="auto">
            <a:xfrm>
              <a:off x="1391960" y="6207127"/>
              <a:ext cx="1486953" cy="390525"/>
              <a:chOff x="-375" y="178"/>
              <a:chExt cx="942" cy="246"/>
            </a:xfrm>
          </p:grpSpPr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-375" y="178"/>
                <a:ext cx="227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S</a:t>
                </a:r>
              </a:p>
            </p:txBody>
          </p:sp>
          <p:grpSp>
            <p:nvGrpSpPr>
              <p:cNvPr id="59" name="Group 8"/>
              <p:cNvGrpSpPr>
                <a:grpSpLocks/>
              </p:cNvGrpSpPr>
              <p:nvPr/>
            </p:nvGrpSpPr>
            <p:grpSpPr bwMode="auto">
              <a:xfrm>
                <a:off x="136" y="197"/>
                <a:ext cx="431" cy="227"/>
                <a:chOff x="136" y="1"/>
                <a:chExt cx="431" cy="227"/>
              </a:xfrm>
            </p:grpSpPr>
            <p:sp>
              <p:nvSpPr>
                <p:cNvPr id="60" name="Rectangle 9"/>
                <p:cNvSpPr>
                  <a:spLocks noChangeArrowheads="1"/>
                </p:cNvSpPr>
                <p:nvPr/>
              </p:nvSpPr>
              <p:spPr bwMode="auto">
                <a:xfrm>
                  <a:off x="136" y="1"/>
                  <a:ext cx="295" cy="22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e</a:t>
                  </a:r>
                  <a:endParaRPr lang="en-US" altLang="en-US" sz="2400" baseline="-25000" dirty="0"/>
                </a:p>
              </p:txBody>
            </p:sp>
            <p:sp>
              <p:nvSpPr>
                <p:cNvPr id="6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1"/>
                  <a:ext cx="136" cy="22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79712" y="6237312"/>
              <a:ext cx="214677" cy="360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514125" y="3429000"/>
            <a:ext cx="6237899" cy="31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14125" y="3933056"/>
            <a:ext cx="4273899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9891" y="55681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861095" y="5568102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528420" y="5580244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(3)</a:t>
            </a:r>
            <a:endParaRPr 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7236296" y="5962253"/>
            <a:ext cx="0" cy="347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69144" y="5580244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4" grpId="0"/>
      <p:bldP spid="65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309192" y="2714600"/>
            <a:ext cx="1905000" cy="609600"/>
            <a:chOff x="1248" y="1008"/>
            <a:chExt cx="1200" cy="384"/>
          </a:xfrm>
        </p:grpSpPr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Line 4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061792" y="2714600"/>
            <a:ext cx="4038600" cy="609600"/>
            <a:chOff x="2352" y="1008"/>
            <a:chExt cx="2544" cy="384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24"/>
          <p:cNvGrpSpPr>
            <a:grpSpLocks/>
          </p:cNvGrpSpPr>
          <p:nvPr/>
        </p:nvGrpSpPr>
        <p:grpSpPr bwMode="auto">
          <a:xfrm>
            <a:off x="3604592" y="2409800"/>
            <a:ext cx="2819400" cy="609600"/>
            <a:chOff x="1872" y="720"/>
            <a:chExt cx="1776" cy="384"/>
          </a:xfrm>
        </p:grpSpPr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20"/>
          <p:cNvGrpSpPr>
            <a:grpSpLocks/>
          </p:cNvGrpSpPr>
          <p:nvPr/>
        </p:nvGrpSpPr>
        <p:grpSpPr bwMode="auto">
          <a:xfrm>
            <a:off x="4671392" y="3781400"/>
            <a:ext cx="1219200" cy="609600"/>
            <a:chOff x="1152" y="912"/>
            <a:chExt cx="768" cy="384"/>
          </a:xfrm>
        </p:grpSpPr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1355725" y="5001468"/>
            <a:ext cx="68199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s-&gt;next = p-&gt;next;    p-&gt;next = s;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s-&gt;next-&gt;prior = s;    s-&gt;prior = p;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3147392" y="1495400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AutoShape 31"/>
          <p:cNvSpPr>
            <a:spLocks noChangeArrowheads="1"/>
          </p:cNvSpPr>
          <p:nvPr/>
        </p:nvSpPr>
        <p:spPr bwMode="auto">
          <a:xfrm>
            <a:off x="5052392" y="4391000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1447800" y="5826968"/>
            <a:ext cx="3581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6" name="Rectangle 36"/>
          <p:cNvSpPr>
            <a:spLocks noChangeArrowheads="1"/>
          </p:cNvSpPr>
          <p:nvPr/>
        </p:nvSpPr>
        <p:spPr bwMode="auto">
          <a:xfrm>
            <a:off x="3985592" y="2943200"/>
            <a:ext cx="2286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7" name="Group 37"/>
          <p:cNvGrpSpPr>
            <a:grpSpLocks/>
          </p:cNvGrpSpPr>
          <p:nvPr/>
        </p:nvGrpSpPr>
        <p:grpSpPr bwMode="auto">
          <a:xfrm>
            <a:off x="2994992" y="2714600"/>
            <a:ext cx="1219200" cy="609600"/>
            <a:chOff x="1152" y="912"/>
            <a:chExt cx="768" cy="384"/>
          </a:xfrm>
        </p:grpSpPr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1" name="AutoShape 41"/>
          <p:cNvCxnSpPr>
            <a:cxnSpLocks noChangeShapeType="1"/>
            <a:stCxn id="69" idx="3"/>
            <a:endCxn id="61" idx="2"/>
          </p:cNvCxnSpPr>
          <p:nvPr/>
        </p:nvCxnSpPr>
        <p:spPr bwMode="auto">
          <a:xfrm flipV="1">
            <a:off x="5890592" y="3324200"/>
            <a:ext cx="990600" cy="762000"/>
          </a:xfrm>
          <a:prstGeom prst="bentConnector2">
            <a:avLst/>
          </a:prstGeom>
          <a:noFill/>
          <a:ln w="31750">
            <a:solidFill>
              <a:srgbClr val="004C2B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Line 42"/>
          <p:cNvSpPr>
            <a:spLocks noChangeShapeType="1"/>
          </p:cNvSpPr>
          <p:nvPr/>
        </p:nvSpPr>
        <p:spPr bwMode="auto">
          <a:xfrm>
            <a:off x="5486400" y="5826968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3" name="AutoShape 43"/>
          <p:cNvCxnSpPr>
            <a:cxnSpLocks noChangeShapeType="1"/>
            <a:stCxn id="78" idx="3"/>
            <a:endCxn id="69" idx="1"/>
          </p:cNvCxnSpPr>
          <p:nvPr/>
        </p:nvCxnSpPr>
        <p:spPr bwMode="auto">
          <a:xfrm>
            <a:off x="4214192" y="3019400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4C2B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44"/>
          <p:cNvSpPr>
            <a:spLocks noChangeShapeType="1"/>
          </p:cNvSpPr>
          <p:nvPr/>
        </p:nvSpPr>
        <p:spPr bwMode="auto">
          <a:xfrm>
            <a:off x="1447800" y="6665168"/>
            <a:ext cx="35052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85" name="Rectangle 45"/>
          <p:cNvSpPr>
            <a:spLocks noChangeArrowheads="1"/>
          </p:cNvSpPr>
          <p:nvPr/>
        </p:nvSpPr>
        <p:spPr bwMode="auto">
          <a:xfrm>
            <a:off x="3528392" y="2181200"/>
            <a:ext cx="29718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86" name="Rectangle 46"/>
          <p:cNvSpPr>
            <a:spLocks noChangeArrowheads="1"/>
          </p:cNvSpPr>
          <p:nvPr/>
        </p:nvSpPr>
        <p:spPr bwMode="auto">
          <a:xfrm>
            <a:off x="6347792" y="2638400"/>
            <a:ext cx="152400" cy="381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7" name="Group 47"/>
          <p:cNvGrpSpPr>
            <a:grpSpLocks/>
          </p:cNvGrpSpPr>
          <p:nvPr/>
        </p:nvGrpSpPr>
        <p:grpSpPr bwMode="auto">
          <a:xfrm>
            <a:off x="6271592" y="2714600"/>
            <a:ext cx="1219200" cy="609600"/>
            <a:chOff x="1152" y="912"/>
            <a:chExt cx="768" cy="384"/>
          </a:xfrm>
        </p:grpSpPr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" name="Line 4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1" name="AutoShape 51"/>
          <p:cNvCxnSpPr>
            <a:cxnSpLocks noChangeShapeType="1"/>
            <a:stCxn id="88" idx="1"/>
            <a:endCxn id="69" idx="0"/>
          </p:cNvCxnSpPr>
          <p:nvPr/>
        </p:nvCxnSpPr>
        <p:spPr bwMode="auto">
          <a:xfrm rot="10800000" flipV="1">
            <a:off x="5280992" y="3019400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52"/>
          <p:cNvSpPr>
            <a:spLocks noChangeShapeType="1"/>
          </p:cNvSpPr>
          <p:nvPr/>
        </p:nvSpPr>
        <p:spPr bwMode="auto">
          <a:xfrm>
            <a:off x="5562600" y="6665168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78" idx="2"/>
          </p:cNvCxnSpPr>
          <p:nvPr/>
        </p:nvCxnSpPr>
        <p:spPr bwMode="auto">
          <a:xfrm rot="10800000">
            <a:off x="3604592" y="3324200"/>
            <a:ext cx="1066800" cy="915268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" name="Group 25"/>
          <p:cNvGrpSpPr>
            <a:grpSpLocks/>
          </p:cNvGrpSpPr>
          <p:nvPr/>
        </p:nvGrpSpPr>
        <p:grpSpPr bwMode="auto">
          <a:xfrm>
            <a:off x="2232992" y="2409800"/>
            <a:ext cx="914400" cy="609600"/>
            <a:chOff x="1008" y="720"/>
            <a:chExt cx="576" cy="384"/>
          </a:xfrm>
        </p:grpSpPr>
        <p:sp>
          <p:nvSpPr>
            <p:cNvPr id="95" name="Line 18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" name="标题 9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插入：需要同时修改两个方向上的指针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50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nimBg="1" autoUpdateAnimBg="0"/>
      <p:bldP spid="74" grpId="0" animBg="1" autoUpdateAnimBg="0"/>
      <p:bldP spid="75" grpId="0" animBg="1"/>
      <p:bldP spid="76" grpId="0" animBg="1"/>
      <p:bldP spid="82" grpId="0" animBg="1"/>
      <p:bldP spid="84" grpId="0" animBg="1"/>
      <p:bldP spid="85" grpId="0" animBg="1"/>
      <p:bldP spid="86" grpId="0" animBg="1"/>
      <p:bldP spid="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在双向链表中插入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2126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 err="1" smtClean="0">
                <a:ea typeface="宋体" panose="02010600030101010101" pitchFamily="2" charset="-122"/>
              </a:rPr>
              <a:t>插入时同时</a:t>
            </a:r>
            <a:r>
              <a:rPr lang="zh-CN" altLang="en-US" dirty="0" smtClean="0">
                <a:ea typeface="宋体" panose="02010600030101010101" pitchFamily="2" charset="-122"/>
              </a:rPr>
              <a:t>给</a:t>
            </a:r>
            <a:r>
              <a:rPr lang="en-US" altLang="en-US" dirty="0" err="1" smtClean="0">
                <a:ea typeface="宋体" panose="02010600030101010101" pitchFamily="2" charset="-122"/>
              </a:rPr>
              <a:t>出直接前驱结点</a:t>
            </a:r>
            <a:r>
              <a:rPr lang="en-US" altLang="en-US" dirty="0" err="1">
                <a:ea typeface="宋体" panose="02010600030101010101" pitchFamily="2" charset="-122"/>
              </a:rPr>
              <a:t>p和直接后继结点q</a:t>
            </a:r>
            <a:r>
              <a:rPr lang="en-US" altLang="en-US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那么，</a:t>
            </a:r>
            <a:r>
              <a:rPr lang="en-US" altLang="en-US" dirty="0" err="1" smtClean="0">
                <a:ea typeface="宋体" panose="02010600030101010101" pitchFamily="2" charset="-122"/>
              </a:rPr>
              <a:t>钩链时无须注意先后次序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>
                <a:ea typeface="宋体" panose="02010600030101010101" pitchFamily="2" charset="-122"/>
              </a:rPr>
              <a:t>S=(DoubleLinkedList *)malloc(sizeof(DoubleLinkedList));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S-&gt;data=e;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p-&gt;next=S;       S-&gt;next=q;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S-&gt;prior=p;      </a:t>
            </a:r>
            <a:r>
              <a:rPr lang="en-US" altLang="en-US" sz="2800" dirty="0" smtClean="0">
                <a:ea typeface="宋体" panose="02010600030101010101" pitchFamily="2" charset="-122"/>
              </a:rPr>
              <a:t>q-</a:t>
            </a:r>
            <a:r>
              <a:rPr lang="en-US" altLang="en-US" sz="2800" dirty="0">
                <a:ea typeface="宋体" panose="02010600030101010101" pitchFamily="2" charset="-122"/>
              </a:rPr>
              <a:t>&gt;prior=S;</a:t>
            </a:r>
            <a:endParaRPr lang="en-US" sz="2400" dirty="0">
              <a:ea typeface="宋体" panose="02010600030101010101" pitchFamily="2" charset="-122"/>
            </a:endParaRP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391959" y="6207125"/>
            <a:ext cx="1486953" cy="400050"/>
            <a:chOff x="-375" y="178"/>
            <a:chExt cx="942" cy="252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-375" y="178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0" y="196"/>
              <a:ext cx="567" cy="234"/>
              <a:chOff x="0" y="0"/>
              <a:chExt cx="567" cy="234"/>
            </a:xfrm>
          </p:grpSpPr>
          <p:sp>
            <p:nvSpPr>
              <p:cNvPr id="60" name="Rectangle 9"/>
              <p:cNvSpPr>
                <a:spLocks noChangeArrowheads="1"/>
              </p:cNvSpPr>
              <p:nvPr/>
            </p:nvSpPr>
            <p:spPr bwMode="auto">
              <a:xfrm>
                <a:off x="136" y="7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e</a:t>
                </a:r>
                <a:endParaRPr lang="en-US" altLang="en-US" sz="2400" baseline="-25000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431" y="4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2843808" y="4920332"/>
            <a:ext cx="358321" cy="596900"/>
            <a:chOff x="0" y="0"/>
            <a:chExt cx="227" cy="376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 smtClean="0"/>
                <a:t>q</a:t>
              </a:r>
              <a:endParaRPr lang="en-US" altLang="en-US" sz="2400" dirty="0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2137015" y="559911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2241196" y="575151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3320895" y="5632450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53135" y="56038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>
            <a:off x="3410869" y="57562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H="1">
            <a:off x="1043109" y="5722938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756562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28600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1358811" y="5467350"/>
            <a:ext cx="882385" cy="368300"/>
            <a:chOff x="0" y="0"/>
            <a:chExt cx="559" cy="232"/>
          </a:xfrm>
        </p:grpSpPr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2515856" y="5467350"/>
            <a:ext cx="896592" cy="368300"/>
            <a:chOff x="0" y="0"/>
            <a:chExt cx="568" cy="232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a</a:t>
              </a:r>
              <a:r>
                <a:rPr lang="en-US" altLang="en-US" sz="2400" baseline="-25000" dirty="0"/>
                <a:t>i+1</a:t>
              </a:r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903331" y="6249988"/>
            <a:ext cx="1344888" cy="366712"/>
            <a:chOff x="-293" y="205"/>
            <a:chExt cx="852" cy="231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-293" y="255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35" y="20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en-US" altLang="en-US" sz="2400" baseline="-250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23" y="209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0" y="20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062760" y="4868863"/>
            <a:ext cx="358321" cy="596900"/>
            <a:chOff x="0" y="0"/>
            <a:chExt cx="227" cy="376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7715457" y="5632450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347697" y="56038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805432" y="57562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H="1">
            <a:off x="5437671" y="5722938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8151124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4623162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5753373" y="5467350"/>
            <a:ext cx="882385" cy="368300"/>
            <a:chOff x="0" y="0"/>
            <a:chExt cx="559" cy="232"/>
          </a:xfrm>
        </p:grpSpPr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6910418" y="5467350"/>
            <a:ext cx="896592" cy="368300"/>
            <a:chOff x="0" y="0"/>
            <a:chExt cx="568" cy="232"/>
          </a:xfrm>
        </p:grpSpPr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i+1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 flipV="1">
            <a:off x="6444208" y="5848350"/>
            <a:ext cx="0" cy="50323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6588224" y="5733256"/>
            <a:ext cx="0" cy="457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7092280" y="5847928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7236296" y="584835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205163" y="6381750"/>
            <a:ext cx="28797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双向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链表的插入</a:t>
            </a:r>
          </a:p>
        </p:txBody>
      </p:sp>
      <p:grpSp>
        <p:nvGrpSpPr>
          <p:cNvPr id="66" name="Group 13"/>
          <p:cNvGrpSpPr>
            <a:grpSpLocks/>
          </p:cNvGrpSpPr>
          <p:nvPr/>
        </p:nvGrpSpPr>
        <p:grpSpPr bwMode="auto">
          <a:xfrm>
            <a:off x="1691680" y="4869160"/>
            <a:ext cx="358321" cy="596900"/>
            <a:chOff x="0" y="0"/>
            <a:chExt cx="227" cy="376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p</a:t>
              </a: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13"/>
          <p:cNvGrpSpPr>
            <a:grpSpLocks/>
          </p:cNvGrpSpPr>
          <p:nvPr/>
        </p:nvGrpSpPr>
        <p:grpSpPr bwMode="auto">
          <a:xfrm>
            <a:off x="7069058" y="4878388"/>
            <a:ext cx="358321" cy="596900"/>
            <a:chOff x="0" y="0"/>
            <a:chExt cx="227" cy="376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 smtClean="0"/>
                <a:t>q</a:t>
              </a:r>
              <a:endParaRPr lang="en-US" altLang="en-US" sz="2400" dirty="0"/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 flipV="1">
            <a:off x="466861" y="3645024"/>
            <a:ext cx="3817107" cy="29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67544" y="4221088"/>
            <a:ext cx="3816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smtClean="0"/>
              <a:t>4.</a:t>
            </a:r>
            <a:r>
              <a:rPr lang="zh-CN" altLang="en-US"/>
              <a:t>在双向链表第</a:t>
            </a:r>
            <a:r>
              <a:rPr lang="en-US" altLang="zh-CN"/>
              <a:t>i</a:t>
            </a:r>
            <a:r>
              <a:rPr lang="zh-CN" altLang="en-US"/>
              <a:t>个结点之前插入元素</a:t>
            </a:r>
            <a:r>
              <a:rPr lang="en-US" altLang="zh-CN" smtClean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61926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int InsertElem(DoubleLinkedList *head,int i,ElemType 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DoubleLinkedList *p,*q;int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if(i&lt;1) return 0</a:t>
            </a:r>
            <a:r>
              <a:rPr lang="en-US" sz="2400" smtClean="0"/>
              <a:t>; // </a:t>
            </a:r>
            <a:r>
              <a:rPr lang="en-US" sz="2400"/>
              <a:t>i</a:t>
            </a:r>
            <a:r>
              <a:rPr lang="zh-CN" altLang="en-US" sz="2400"/>
              <a:t>的合法值为</a:t>
            </a:r>
            <a:r>
              <a:rPr lang="en-US" altLang="zh-CN" sz="2400"/>
              <a:t>1≤</a:t>
            </a:r>
            <a:r>
              <a:rPr lang="en-US" sz="2400"/>
              <a:t>i≤</a:t>
            </a:r>
            <a:r>
              <a:rPr lang="zh-CN" altLang="en-US" sz="2400"/>
              <a:t>表长</a:t>
            </a:r>
            <a:r>
              <a:rPr lang="en-US" altLang="zh-CN" sz="2400"/>
              <a:t>+1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p=head;j=0;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while(p-&gt;next!=head &amp;&amp; j&lt;i-1</a:t>
            </a:r>
            <a:r>
              <a:rPr lang="en-US" sz="2400" smtClean="0"/>
              <a:t>){ // </a:t>
            </a:r>
            <a:r>
              <a:rPr lang="zh-CN" altLang="en-US" sz="2400"/>
              <a:t>在</a:t>
            </a:r>
            <a:r>
              <a:rPr lang="en-US" sz="2400"/>
              <a:t>L</a:t>
            </a:r>
            <a:r>
              <a:rPr lang="zh-CN" altLang="en-US" sz="2400"/>
              <a:t>中确定第</a:t>
            </a:r>
            <a:r>
              <a:rPr lang="en-US" sz="2400"/>
              <a:t>i</a:t>
            </a:r>
            <a:r>
              <a:rPr lang="zh-CN" altLang="en-US" sz="2400"/>
              <a:t>个元素的位置指针</a:t>
            </a:r>
            <a:r>
              <a:rPr lang="en-US" sz="2400"/>
              <a:t>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p=p-&gt;next;j++;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if(p-&gt;next!=head || (p-&gt;next == head &amp;&amp; j==i-1)){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q=(DoubleLinkedList *)malloc(sizeof(DoubleLinkedList));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q-&gt;data=e;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q-&gt;next=p-&gt;next</a:t>
            </a:r>
            <a:r>
              <a:rPr lang="en-US" sz="2400" smtClean="0"/>
              <a:t>; q-</a:t>
            </a:r>
            <a:r>
              <a:rPr lang="en-US" sz="2400"/>
              <a:t>&gt;prior=p;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p-&gt;next-&gt;prior=q</a:t>
            </a:r>
            <a:r>
              <a:rPr lang="en-US" sz="2400" smtClean="0"/>
              <a:t>;   </a:t>
            </a:r>
            <a:r>
              <a:rPr lang="en-US" sz="2400"/>
              <a:t>p-&gt;next=q;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 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else return 0; //</a:t>
            </a:r>
            <a:r>
              <a:rPr lang="zh-CN" altLang="en-US" sz="2400"/>
              <a:t>第</a:t>
            </a:r>
            <a:r>
              <a:rPr lang="en-US" sz="2400"/>
              <a:t>i</a:t>
            </a:r>
            <a:r>
              <a:rPr lang="zh-CN" altLang="en-US" sz="2400"/>
              <a:t>个元素不存在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}</a:t>
            </a:r>
            <a:endParaRPr lang="en-US" sz="24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 </a:t>
            </a:r>
            <a:r>
              <a:rPr lang="zh-CN" altLang="en-US" smtClean="0"/>
              <a:t>在双向链表中删除第</a:t>
            </a:r>
            <a:r>
              <a:rPr lang="en-US" altLang="zh-CN" smtClean="0"/>
              <a:t>i</a:t>
            </a:r>
            <a:r>
              <a:rPr lang="zh-CN" altLang="en-US" smtClean="0"/>
              <a:t>个元素</a:t>
            </a:r>
            <a:endParaRPr lang="en-US" dirty="0"/>
          </a:p>
        </p:txBody>
      </p:sp>
      <p:sp>
        <p:nvSpPr>
          <p:cNvPr id="81" name="内容占位符 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与单链表的插入和删除操作不同的是，在双向链表中插入和删除必须同时修改两个方向上的指针域的指向</a:t>
            </a:r>
          </a:p>
          <a:p>
            <a:pPr marL="0" indent="0">
              <a:buNone/>
            </a:pPr>
            <a:r>
              <a:rPr lang="en-US" altLang="en-US" smtClean="0"/>
              <a:t>p-&gt;prior-&gt;next=p-&gt;next;</a:t>
            </a:r>
          </a:p>
          <a:p>
            <a:pPr marL="0" indent="0">
              <a:buNone/>
            </a:pPr>
            <a:r>
              <a:rPr lang="en-US" altLang="en-US" smtClean="0"/>
              <a:t>p-&gt;next-&gt;prior=p-&gt;prior;</a:t>
            </a:r>
          </a:p>
          <a:p>
            <a:pPr marL="0" indent="0">
              <a:buNone/>
            </a:pPr>
            <a:r>
              <a:rPr lang="en-US" altLang="zh-CN" smtClean="0"/>
              <a:t>free(p);</a:t>
            </a:r>
            <a:endParaRPr lang="en-US" altLang="en-US" smtClean="0"/>
          </a:p>
          <a:p>
            <a:endParaRPr 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919860" y="4337658"/>
            <a:ext cx="7420556" cy="1611622"/>
            <a:chOff x="755576" y="2185098"/>
            <a:chExt cx="7420556" cy="1611622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832175" y="2753036"/>
              <a:ext cx="958325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3436399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4788024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1270832" y="2753036"/>
              <a:ext cx="1762323" cy="675984"/>
              <a:chOff x="0" y="0"/>
              <a:chExt cx="708" cy="227"/>
            </a:xfrm>
          </p:grpSpPr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159" y="0"/>
                <a:ext cx="385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1</a:t>
                </a:r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9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549" y="0"/>
                <a:ext cx="159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114575" y="2744101"/>
              <a:ext cx="1146255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n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718799" y="2744101"/>
              <a:ext cx="395777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755576" y="2985311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2906207" y="297637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5079242" y="290490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3070492" y="3235455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5243526" y="328905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>
              <a:off x="919860" y="3235455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7520596" y="301323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H="1">
              <a:off x="7668344" y="3278046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6" name="肘形连接符 55"/>
            <p:cNvCxnSpPr/>
            <p:nvPr/>
          </p:nvCxnSpPr>
          <p:spPr>
            <a:xfrm flipV="1">
              <a:off x="2835267" y="2185098"/>
              <a:ext cx="4580867" cy="828140"/>
            </a:xfrm>
            <a:prstGeom prst="bentConnector3">
              <a:avLst>
                <a:gd name="adj1" fmla="val -179"/>
              </a:avLst>
            </a:prstGeom>
            <a:ln w="3810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78" idx="0"/>
            </p:cNvCxnSpPr>
            <p:nvPr/>
          </p:nvCxnSpPr>
          <p:spPr>
            <a:xfrm>
              <a:off x="7452941" y="2185098"/>
              <a:ext cx="5778" cy="567938"/>
            </a:xfrm>
            <a:prstGeom prst="straightConnector1">
              <a:avLst/>
            </a:prstGeom>
            <a:ln w="381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0800000" flipV="1">
              <a:off x="2700136" y="3183327"/>
              <a:ext cx="3291756" cy="613392"/>
            </a:xfrm>
            <a:prstGeom prst="bentConnector3">
              <a:avLst>
                <a:gd name="adj1" fmla="val 616"/>
              </a:avLst>
            </a:prstGeom>
            <a:ln w="3810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 flipV="1">
              <a:off x="2712582" y="3429020"/>
              <a:ext cx="9959" cy="367700"/>
            </a:xfrm>
            <a:prstGeom prst="straightConnector1">
              <a:avLst/>
            </a:prstGeom>
            <a:ln w="381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7260831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3742564" y="4143493"/>
            <a:ext cx="624072" cy="74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48689" y="390675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5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删除：需要同时修改两个方向上的指针</a:t>
            </a:r>
            <a:endParaRPr lang="zh-CN" altLang="en-US" dirty="0"/>
          </a:p>
        </p:txBody>
      </p:sp>
      <p:grpSp>
        <p:nvGrpSpPr>
          <p:cNvPr id="3" name="Group 2075"/>
          <p:cNvGrpSpPr>
            <a:grpSpLocks/>
          </p:cNvGrpSpPr>
          <p:nvPr/>
        </p:nvGrpSpPr>
        <p:grpSpPr bwMode="auto">
          <a:xfrm>
            <a:off x="914400" y="2643460"/>
            <a:ext cx="2133600" cy="609600"/>
            <a:chOff x="576" y="912"/>
            <a:chExt cx="1344" cy="384"/>
          </a:xfrm>
        </p:grpSpPr>
        <p:grpSp>
          <p:nvGrpSpPr>
            <p:cNvPr id="4" name="Group 2051"/>
            <p:cNvGrpSpPr>
              <a:grpSpLocks/>
            </p:cNvGrpSpPr>
            <p:nvPr/>
          </p:nvGrpSpPr>
          <p:grpSpPr bwMode="auto"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6" name="Rectangle 205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Line 2053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Line 2054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" name="Line 2071"/>
            <p:cNvSpPr>
              <a:spLocks noChangeShapeType="1"/>
            </p:cNvSpPr>
            <p:nvPr/>
          </p:nvSpPr>
          <p:spPr bwMode="auto">
            <a:xfrm>
              <a:off x="576" y="1104"/>
              <a:ext cx="576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076"/>
          <p:cNvGrpSpPr>
            <a:grpSpLocks/>
          </p:cNvGrpSpPr>
          <p:nvPr/>
        </p:nvGrpSpPr>
        <p:grpSpPr bwMode="auto">
          <a:xfrm>
            <a:off x="2895600" y="2643460"/>
            <a:ext cx="2438400" cy="609600"/>
            <a:chOff x="1824" y="912"/>
            <a:chExt cx="1536" cy="384"/>
          </a:xfrm>
        </p:grpSpPr>
        <p:grpSp>
          <p:nvGrpSpPr>
            <p:cNvPr id="11" name="Group 2055"/>
            <p:cNvGrpSpPr>
              <a:grpSpLocks/>
            </p:cNvGrpSpPr>
            <p:nvPr/>
          </p:nvGrpSpPr>
          <p:grpSpPr bwMode="auto"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13" name="Rectangle 2056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2057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2058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Line 2072"/>
            <p:cNvSpPr>
              <a:spLocks noChangeShapeType="1"/>
            </p:cNvSpPr>
            <p:nvPr/>
          </p:nvSpPr>
          <p:spPr bwMode="auto">
            <a:xfrm>
              <a:off x="1824" y="1104"/>
              <a:ext cx="72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2077"/>
          <p:cNvGrpSpPr>
            <a:grpSpLocks/>
          </p:cNvGrpSpPr>
          <p:nvPr/>
        </p:nvGrpSpPr>
        <p:grpSpPr bwMode="auto">
          <a:xfrm>
            <a:off x="5181600" y="2643460"/>
            <a:ext cx="2971800" cy="609600"/>
            <a:chOff x="3264" y="912"/>
            <a:chExt cx="1872" cy="384"/>
          </a:xfrm>
        </p:grpSpPr>
        <p:grpSp>
          <p:nvGrpSpPr>
            <p:cNvPr id="17" name="Group 2059"/>
            <p:cNvGrpSpPr>
              <a:grpSpLocks/>
            </p:cNvGrpSpPr>
            <p:nvPr/>
          </p:nvGrpSpPr>
          <p:grpSpPr bwMode="auto"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20" name="Rectangle 2060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i+1</a:t>
                </a:r>
                <a:endPara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206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2062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Line 2073"/>
            <p:cNvSpPr>
              <a:spLocks noChangeShapeType="1"/>
            </p:cNvSpPr>
            <p:nvPr/>
          </p:nvSpPr>
          <p:spPr bwMode="auto">
            <a:xfrm>
              <a:off x="3264" y="1104"/>
              <a:ext cx="67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Line 2074"/>
            <p:cNvSpPr>
              <a:spLocks noChangeShapeType="1"/>
            </p:cNvSpPr>
            <p:nvPr/>
          </p:nvSpPr>
          <p:spPr bwMode="auto">
            <a:xfrm>
              <a:off x="4656" y="1104"/>
              <a:ext cx="48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Text Box 2080"/>
          <p:cNvSpPr txBox="1">
            <a:spLocks noChangeArrowheads="1"/>
          </p:cNvSpPr>
          <p:nvPr/>
        </p:nvSpPr>
        <p:spPr bwMode="auto">
          <a:xfrm>
            <a:off x="1981200" y="4929460"/>
            <a:ext cx="5086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p-&gt;next = p-&gt;next-&gt;next;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660033"/>
                </a:solidFill>
                <a:latin typeface="Times New Roman" panose="02020603050405020304" pitchFamily="18" charset="0"/>
              </a:rPr>
              <a:t>p-&gt;next-&gt;prior = p;</a:t>
            </a:r>
          </a:p>
        </p:txBody>
      </p:sp>
      <p:sp>
        <p:nvSpPr>
          <p:cNvPr id="24" name="Line 2081"/>
          <p:cNvSpPr>
            <a:spLocks noChangeShapeType="1"/>
          </p:cNvSpPr>
          <p:nvPr/>
        </p:nvSpPr>
        <p:spPr bwMode="auto">
          <a:xfrm>
            <a:off x="2114550" y="5831160"/>
            <a:ext cx="48768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" name="Group 2093"/>
          <p:cNvGrpSpPr>
            <a:grpSpLocks/>
          </p:cNvGrpSpPr>
          <p:nvPr/>
        </p:nvGrpSpPr>
        <p:grpSpPr bwMode="auto">
          <a:xfrm>
            <a:off x="4724400" y="2186260"/>
            <a:ext cx="1752600" cy="762000"/>
            <a:chOff x="2976" y="624"/>
            <a:chExt cx="1104" cy="480"/>
          </a:xfrm>
        </p:grpSpPr>
        <p:sp>
          <p:nvSpPr>
            <p:cNvPr id="26" name="Line 2084"/>
            <p:cNvSpPr>
              <a:spLocks noChangeShapeType="1"/>
            </p:cNvSpPr>
            <p:nvPr/>
          </p:nvSpPr>
          <p:spPr bwMode="auto">
            <a:xfrm flipH="1">
              <a:off x="2976" y="624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2085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Line 2086"/>
            <p:cNvSpPr>
              <a:spLocks noChangeShapeType="1"/>
            </p:cNvSpPr>
            <p:nvPr/>
          </p:nvSpPr>
          <p:spPr bwMode="auto">
            <a:xfrm>
              <a:off x="297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29" name="Rectangle 2095"/>
          <p:cNvSpPr>
            <a:spLocks noChangeArrowheads="1"/>
          </p:cNvSpPr>
          <p:nvPr/>
        </p:nvSpPr>
        <p:spPr bwMode="auto">
          <a:xfrm>
            <a:off x="2819400" y="2795860"/>
            <a:ext cx="12192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AutoShape 2087"/>
          <p:cNvSpPr>
            <a:spLocks noChangeArrowheads="1"/>
          </p:cNvSpPr>
          <p:nvPr/>
        </p:nvSpPr>
        <p:spPr bwMode="auto">
          <a:xfrm>
            <a:off x="2209801" y="3253060"/>
            <a:ext cx="609599" cy="1328068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" name="Group 2094"/>
          <p:cNvGrpSpPr>
            <a:grpSpLocks/>
          </p:cNvGrpSpPr>
          <p:nvPr/>
        </p:nvGrpSpPr>
        <p:grpSpPr bwMode="auto">
          <a:xfrm>
            <a:off x="2667000" y="2186260"/>
            <a:ext cx="1600200" cy="762000"/>
            <a:chOff x="1536" y="624"/>
            <a:chExt cx="1152" cy="480"/>
          </a:xfrm>
        </p:grpSpPr>
        <p:sp>
          <p:nvSpPr>
            <p:cNvPr id="32" name="Line 2089"/>
            <p:cNvSpPr>
              <a:spLocks noChangeShapeType="1"/>
            </p:cNvSpPr>
            <p:nvPr/>
          </p:nvSpPr>
          <p:spPr bwMode="auto">
            <a:xfrm flipV="1">
              <a:off x="2688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2090"/>
            <p:cNvSpPr>
              <a:spLocks noChangeShapeType="1"/>
            </p:cNvSpPr>
            <p:nvPr/>
          </p:nvSpPr>
          <p:spPr bwMode="auto">
            <a:xfrm flipH="1">
              <a:off x="1536" y="624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2091"/>
            <p:cNvSpPr>
              <a:spLocks noChangeShapeType="1"/>
            </p:cNvSpPr>
            <p:nvPr/>
          </p:nvSpPr>
          <p:spPr bwMode="auto">
            <a:xfrm>
              <a:off x="153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2063"/>
          <p:cNvGrpSpPr>
            <a:grpSpLocks/>
          </p:cNvGrpSpPr>
          <p:nvPr/>
        </p:nvGrpSpPr>
        <p:grpSpPr bwMode="auto">
          <a:xfrm>
            <a:off x="1828800" y="2643460"/>
            <a:ext cx="1219200" cy="609600"/>
            <a:chOff x="1152" y="912"/>
            <a:chExt cx="768" cy="384"/>
          </a:xfrm>
        </p:grpSpPr>
        <p:sp>
          <p:nvSpPr>
            <p:cNvPr id="36" name="Rectangle 2064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2065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2066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9" name="AutoShape 2096"/>
          <p:cNvCxnSpPr>
            <a:cxnSpLocks noChangeShapeType="1"/>
            <a:stCxn id="36" idx="3"/>
            <a:endCxn id="20" idx="2"/>
          </p:cNvCxnSpPr>
          <p:nvPr/>
        </p:nvCxnSpPr>
        <p:spPr bwMode="auto">
          <a:xfrm>
            <a:off x="3048000" y="2948260"/>
            <a:ext cx="3886200" cy="304800"/>
          </a:xfrm>
          <a:prstGeom prst="bentConnector4">
            <a:avLst>
              <a:gd name="adj1" fmla="val 12745"/>
              <a:gd name="adj2" fmla="val 268750"/>
            </a:avLst>
          </a:prstGeom>
          <a:noFill/>
          <a:ln w="31750">
            <a:solidFill>
              <a:srgbClr val="008080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Line 2097"/>
          <p:cNvSpPr>
            <a:spLocks noChangeShapeType="1"/>
          </p:cNvSpPr>
          <p:nvPr/>
        </p:nvSpPr>
        <p:spPr bwMode="auto">
          <a:xfrm>
            <a:off x="2038350" y="6669360"/>
            <a:ext cx="3810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" name="Group 2102"/>
          <p:cNvGrpSpPr>
            <a:grpSpLocks/>
          </p:cNvGrpSpPr>
          <p:nvPr/>
        </p:nvGrpSpPr>
        <p:grpSpPr bwMode="auto">
          <a:xfrm>
            <a:off x="2438400" y="1957660"/>
            <a:ext cx="4038600" cy="990600"/>
            <a:chOff x="1536" y="480"/>
            <a:chExt cx="2544" cy="624"/>
          </a:xfrm>
        </p:grpSpPr>
        <p:sp>
          <p:nvSpPr>
            <p:cNvPr id="42" name="Line 2098"/>
            <p:cNvSpPr>
              <a:spLocks noChangeShapeType="1"/>
            </p:cNvSpPr>
            <p:nvPr/>
          </p:nvSpPr>
          <p:spPr bwMode="auto">
            <a:xfrm flipH="1" flipV="1">
              <a:off x="4080" y="48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Line 2099"/>
            <p:cNvSpPr>
              <a:spLocks noChangeShapeType="1"/>
            </p:cNvSpPr>
            <p:nvPr/>
          </p:nvSpPr>
          <p:spPr bwMode="auto">
            <a:xfrm flipH="1">
              <a:off x="1536" y="48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2100"/>
            <p:cNvSpPr>
              <a:spLocks noChangeShapeType="1"/>
            </p:cNvSpPr>
            <p:nvPr/>
          </p:nvSpPr>
          <p:spPr bwMode="auto">
            <a:xfrm>
              <a:off x="1536" y="48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smtClean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5" name="Rectangle 2101"/>
          <p:cNvSpPr>
            <a:spLocks noChangeArrowheads="1"/>
          </p:cNvSpPr>
          <p:nvPr/>
        </p:nvSpPr>
        <p:spPr bwMode="auto">
          <a:xfrm>
            <a:off x="4495800" y="2110060"/>
            <a:ext cx="19050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006" y="1033572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删除</a:t>
            </a:r>
            <a:r>
              <a:rPr lang="en-US" altLang="zh-CN" sz="2800" smtClean="0"/>
              <a:t>a</a:t>
            </a:r>
            <a:r>
              <a:rPr lang="en-US" altLang="zh-CN" sz="2800" baseline="-25000" smtClean="0"/>
              <a:t>i</a:t>
            </a:r>
            <a:r>
              <a:rPr lang="zh-CN" altLang="en-US" sz="2800" smtClean="0"/>
              <a:t>元素所在的结点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9028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nimBg="1"/>
      <p:bldP spid="29" grpId="0" animBg="1"/>
      <p:bldP spid="30" grpId="0" animBg="1" autoUpdateAnimBg="0"/>
      <p:bldP spid="40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5. </a:t>
            </a:r>
            <a:r>
              <a:rPr lang="zh-CN" altLang="en-US"/>
              <a:t>在双向链表中删除第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zh-CN" altLang="en-US" smtClean="0"/>
              <a:t>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// </a:t>
            </a:r>
            <a:r>
              <a:rPr lang="zh-CN" altLang="en-US" sz="2400"/>
              <a:t>当第</a:t>
            </a:r>
            <a:r>
              <a:rPr lang="en-US" sz="2400"/>
              <a:t>i</a:t>
            </a:r>
            <a:r>
              <a:rPr lang="zh-CN" altLang="en-US" sz="2400" smtClean="0"/>
              <a:t>个结点存在</a:t>
            </a:r>
            <a:r>
              <a:rPr lang="zh-CN" altLang="en-US" sz="2400"/>
              <a:t>时</a:t>
            </a:r>
            <a:r>
              <a:rPr lang="zh-CN" altLang="en-US" sz="2400" smtClean="0"/>
              <a:t>，删除它并返回</a:t>
            </a:r>
            <a:r>
              <a:rPr lang="zh-CN" altLang="en-US" sz="2400"/>
              <a:t>其值</a:t>
            </a:r>
            <a:r>
              <a:rPr lang="en-US" sz="2400"/>
              <a:t>，</a:t>
            </a:r>
            <a:r>
              <a:rPr lang="zh-CN" altLang="en-US" sz="2400"/>
              <a:t>否则返回</a:t>
            </a:r>
            <a:r>
              <a:rPr lang="en-US" sz="2400"/>
              <a:t>NULL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int </a:t>
            </a:r>
            <a:r>
              <a:rPr lang="en-US" sz="2400"/>
              <a:t>DeleteNode(DoubleLinkedList *head,int i,ElemType *e){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DoubleLinkedList *p,*q</a:t>
            </a:r>
            <a:r>
              <a:rPr lang="en-US" sz="2400" smtClean="0"/>
              <a:t>; int </a:t>
            </a:r>
            <a:r>
              <a:rPr lang="en-US" sz="2400"/>
              <a:t>j</a:t>
            </a:r>
            <a:r>
              <a:rPr lang="en-US" sz="2400" smtClean="0"/>
              <a:t>; j=0;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if(i&lt;1) return 0</a:t>
            </a:r>
            <a:r>
              <a:rPr lang="en-US" sz="2400" smtClean="0"/>
              <a:t>; 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p=head</a:t>
            </a:r>
            <a:r>
              <a:rPr lang="en-US" altLang="zh-CN" sz="2400" smtClean="0"/>
              <a:t>-&gt;next</a:t>
            </a:r>
            <a:r>
              <a:rPr lang="en-US" sz="2400" smtClean="0"/>
              <a:t>; //</a:t>
            </a:r>
            <a:r>
              <a:rPr lang="en-US" sz="2400"/>
              <a:t> p</a:t>
            </a:r>
            <a:r>
              <a:rPr lang="zh-CN" altLang="en-US" sz="2400"/>
              <a:t>指向第一个结点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while(p </a:t>
            </a:r>
            <a:r>
              <a:rPr lang="en-US" sz="2400"/>
              <a:t>!= head &amp;&amp; </a:t>
            </a:r>
            <a:r>
              <a:rPr lang="en-US" sz="2400" smtClean="0"/>
              <a:t>j&lt;i){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</a:t>
            </a:r>
            <a:r>
              <a:rPr lang="en-US" sz="2400" smtClean="0"/>
              <a:t>//</a:t>
            </a:r>
            <a:r>
              <a:rPr lang="zh-CN" altLang="en-US" sz="2400"/>
              <a:t>顺指针向后查找，直到</a:t>
            </a:r>
            <a:r>
              <a:rPr lang="en-US" sz="2400"/>
              <a:t>p</a:t>
            </a:r>
            <a:r>
              <a:rPr lang="zh-CN" altLang="en-US" sz="2400"/>
              <a:t>指向第</a:t>
            </a:r>
            <a:r>
              <a:rPr lang="en-US" sz="2400"/>
              <a:t>i</a:t>
            </a:r>
            <a:r>
              <a:rPr lang="zh-CN" altLang="en-US" sz="2400" smtClean="0"/>
              <a:t>个</a:t>
            </a:r>
            <a:r>
              <a:rPr lang="zh-CN" altLang="en-US" sz="2400"/>
              <a:t>结点</a:t>
            </a:r>
            <a:r>
              <a:rPr lang="zh-CN" altLang="en-US" sz="2400" smtClean="0"/>
              <a:t>或</a:t>
            </a:r>
            <a:r>
              <a:rPr lang="en-US" sz="2400"/>
              <a:t>p</a:t>
            </a:r>
            <a:r>
              <a:rPr lang="zh-CN" altLang="en-US" sz="2400"/>
              <a:t>为空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	 </a:t>
            </a:r>
            <a:r>
              <a:rPr lang="en-US" sz="2400"/>
              <a:t>p=p-&gt;next</a:t>
            </a:r>
            <a:r>
              <a:rPr lang="en-US" sz="2400" smtClean="0"/>
              <a:t>; j</a:t>
            </a:r>
            <a:r>
              <a:rPr lang="en-US" sz="2400"/>
              <a:t>++;}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if(p ==head &amp;&amp; j&lt;</a:t>
            </a:r>
            <a:r>
              <a:rPr lang="en-US" altLang="zh-CN" sz="2400" smtClean="0"/>
              <a:t>i</a:t>
            </a:r>
            <a:r>
              <a:rPr lang="en-US" sz="2400" smtClean="0"/>
              <a:t> ) return </a:t>
            </a:r>
            <a:r>
              <a:rPr lang="en-US" sz="2400"/>
              <a:t>0</a:t>
            </a:r>
            <a:r>
              <a:rPr lang="en-US" sz="2400" smtClean="0"/>
              <a:t>; </a:t>
            </a:r>
            <a:r>
              <a:rPr lang="en-US" sz="2400"/>
              <a:t>// </a:t>
            </a:r>
            <a:r>
              <a:rPr lang="zh-CN" altLang="en-US" sz="2400"/>
              <a:t>第</a:t>
            </a:r>
            <a:r>
              <a:rPr lang="en-US" sz="2400"/>
              <a:t>i</a:t>
            </a:r>
            <a:r>
              <a:rPr lang="zh-CN" altLang="en-US" sz="2400" smtClean="0"/>
              <a:t>个结点不</a:t>
            </a:r>
            <a:r>
              <a:rPr lang="zh-CN" altLang="en-US" sz="2400"/>
              <a:t>存在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p-&gt;prior-&gt;next=p-</a:t>
            </a:r>
            <a:r>
              <a:rPr lang="en-US" sz="2400"/>
              <a:t>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p-</a:t>
            </a:r>
            <a:r>
              <a:rPr lang="en-US" sz="2400"/>
              <a:t>&gt;next-&gt;</a:t>
            </a:r>
            <a:r>
              <a:rPr lang="en-US" sz="2400" smtClean="0"/>
              <a:t>prior=p-&gt;prior;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*</a:t>
            </a:r>
            <a:r>
              <a:rPr lang="en-US" sz="2400" smtClean="0"/>
              <a:t>e=p-</a:t>
            </a:r>
            <a:r>
              <a:rPr lang="en-US" sz="2400"/>
              <a:t>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/>
              <a:t>free(p);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037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两种设计比较</a:t>
            </a:r>
            <a:r>
              <a:rPr lang="en-US" altLang="zh-CN" smtClean="0"/>
              <a:t>-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>
                <a:solidFill>
                  <a:srgbClr val="C00000"/>
                </a:solidFill>
              </a:rPr>
              <a:t>//1: head, tail, len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//</a:t>
            </a:r>
            <a:r>
              <a:rPr lang="zh-CN" altLang="en-US" sz="2200" smtClean="0"/>
              <a:t>已知</a:t>
            </a:r>
            <a:r>
              <a:rPr lang="en-US" altLang="zh-CN" sz="2200" smtClean="0"/>
              <a:t>p</a:t>
            </a:r>
            <a:r>
              <a:rPr lang="zh-CN" altLang="en-US" sz="2200" smtClean="0"/>
              <a:t>指向</a:t>
            </a:r>
            <a:r>
              <a:rPr lang="en-US" altLang="zh-CN" sz="2200" smtClean="0"/>
              <a:t>L</a:t>
            </a:r>
            <a:r>
              <a:rPr lang="zh-CN" altLang="en-US" sz="2200" smtClean="0"/>
              <a:t>的一个结点，返回</a:t>
            </a:r>
            <a:r>
              <a:rPr lang="en-US" altLang="zh-CN" sz="2200" smtClean="0"/>
              <a:t>p</a:t>
            </a:r>
            <a:r>
              <a:rPr lang="zh-CN" altLang="en-US" sz="2200" smtClean="0"/>
              <a:t>的前驱的位置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Position </a:t>
            </a:r>
            <a:r>
              <a:rPr lang="zh-CN" altLang="en-US" sz="2200" smtClean="0"/>
              <a:t>*</a:t>
            </a:r>
            <a:r>
              <a:rPr lang="en-US" altLang="zh-CN" sz="2200" smtClean="0"/>
              <a:t>PriorPos(LinkList </a:t>
            </a:r>
            <a:r>
              <a:rPr lang="zh-CN" altLang="en-US" sz="2200" smtClean="0"/>
              <a:t>*</a:t>
            </a:r>
            <a:r>
              <a:rPr lang="en-US" altLang="zh-CN" sz="2200" smtClean="0"/>
              <a:t>L, Link </a:t>
            </a:r>
            <a:r>
              <a:rPr lang="zh-CN" altLang="en-US" sz="2200" smtClean="0"/>
              <a:t>*</a:t>
            </a:r>
            <a:r>
              <a:rPr lang="en-US" altLang="zh-CN" sz="2200" smtClean="0"/>
              <a:t>p);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20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//</a:t>
            </a:r>
            <a:r>
              <a:rPr lang="zh-CN" altLang="en-US" sz="2200" smtClean="0"/>
              <a:t>已知</a:t>
            </a:r>
            <a:r>
              <a:rPr lang="en-US" altLang="zh-CN" sz="2200" smtClean="0"/>
              <a:t>p</a:t>
            </a:r>
            <a:r>
              <a:rPr lang="zh-CN" altLang="en-US" sz="2200" smtClean="0"/>
              <a:t>指向链表的一个结点，返回</a:t>
            </a:r>
            <a:r>
              <a:rPr lang="en-US" altLang="zh-CN" sz="2200" smtClean="0"/>
              <a:t>p</a:t>
            </a:r>
            <a:r>
              <a:rPr lang="zh-CN" altLang="en-US" sz="2200" smtClean="0"/>
              <a:t>所指的数据元素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ElemType </a:t>
            </a:r>
            <a:r>
              <a:rPr lang="zh-CN" altLang="en-US" sz="2200" smtClean="0"/>
              <a:t>*</a:t>
            </a:r>
            <a:r>
              <a:rPr lang="en-US" altLang="zh-CN" sz="2200" smtClean="0"/>
              <a:t>GetCurElem (Link </a:t>
            </a:r>
            <a:r>
              <a:rPr lang="zh-CN" altLang="en-US" sz="2200" smtClean="0"/>
              <a:t>*</a:t>
            </a:r>
            <a:r>
              <a:rPr lang="en-US" altLang="zh-CN" sz="2200" smtClean="0"/>
              <a:t>p );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20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//</a:t>
            </a:r>
            <a:r>
              <a:rPr lang="zh-CN" altLang="en-US" sz="2200" smtClean="0"/>
              <a:t>使得</a:t>
            </a:r>
            <a:r>
              <a:rPr lang="en-US" altLang="zh-CN" sz="2200" smtClean="0"/>
              <a:t>p</a:t>
            </a:r>
            <a:r>
              <a:rPr lang="zh-CN" altLang="en-US" sz="2200" smtClean="0"/>
              <a:t>指向</a:t>
            </a:r>
            <a:r>
              <a:rPr lang="en-US" altLang="zh-CN" sz="2200" smtClean="0"/>
              <a:t>L</a:t>
            </a:r>
            <a:r>
              <a:rPr lang="zh-CN" altLang="en-US" sz="2200" smtClean="0"/>
              <a:t>的第</a:t>
            </a:r>
            <a:r>
              <a:rPr lang="en-US" altLang="zh-CN" sz="2200" smtClean="0"/>
              <a:t>i</a:t>
            </a:r>
            <a:r>
              <a:rPr lang="zh-CN" altLang="en-US" sz="2200" smtClean="0"/>
              <a:t>个结点，并返回</a:t>
            </a:r>
            <a:r>
              <a:rPr lang="en-US" altLang="zh-CN" sz="2200" smtClean="0"/>
              <a:t>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Status LocatePos(LinkList </a:t>
            </a:r>
            <a:r>
              <a:rPr lang="zh-CN" altLang="en-US" sz="2200" smtClean="0"/>
              <a:t>*</a:t>
            </a:r>
            <a:r>
              <a:rPr lang="en-US" altLang="zh-CN" sz="2200" smtClean="0"/>
              <a:t>L, int i, Link </a:t>
            </a:r>
            <a:r>
              <a:rPr lang="zh-CN" altLang="en-US" sz="2200" smtClean="0"/>
              <a:t>*</a:t>
            </a:r>
            <a:r>
              <a:rPr lang="en-US" altLang="zh-CN" sz="2200" smtClean="0"/>
              <a:t>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 // </a:t>
            </a:r>
            <a:r>
              <a:rPr lang="zh-CN" altLang="zh-CN" sz="2200" smtClean="0"/>
              <a:t>将</a:t>
            </a:r>
            <a:r>
              <a:rPr lang="en-US" altLang="zh-CN" sz="2200" smtClean="0"/>
              <a:t>s</a:t>
            </a:r>
            <a:r>
              <a:rPr lang="zh-CN" altLang="en-US" sz="2200" smtClean="0"/>
              <a:t>所指结点</a:t>
            </a:r>
            <a:r>
              <a:rPr lang="zh-CN" altLang="zh-CN" sz="2200" smtClean="0"/>
              <a:t>插入在</a:t>
            </a:r>
            <a:r>
              <a:rPr lang="en-US" altLang="zh-CN" sz="2200" smtClean="0"/>
              <a:t>L</a:t>
            </a:r>
            <a:r>
              <a:rPr lang="zh-CN" altLang="en-US" sz="2200" smtClean="0"/>
              <a:t>的</a:t>
            </a:r>
            <a:r>
              <a:rPr lang="en-US" altLang="zh-CN" sz="2200" smtClean="0"/>
              <a:t>p</a:t>
            </a:r>
            <a:r>
              <a:rPr lang="zh-CN" altLang="en-US" sz="2200" smtClean="0"/>
              <a:t>所指结点</a:t>
            </a:r>
            <a:r>
              <a:rPr lang="zh-CN" altLang="zh-CN" sz="2200" smtClean="0"/>
              <a:t>之后</a:t>
            </a:r>
            <a:endParaRPr lang="zh-CN" altLang="en-US" sz="220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smtClean="0"/>
              <a:t>Status InsAfter (LinkList </a:t>
            </a:r>
            <a:r>
              <a:rPr lang="zh-CN" altLang="en-US" sz="2200" smtClean="0"/>
              <a:t>*</a:t>
            </a:r>
            <a:r>
              <a:rPr lang="en-US" altLang="zh-CN" sz="2200" smtClean="0"/>
              <a:t>L, Link </a:t>
            </a:r>
            <a:r>
              <a:rPr lang="zh-CN" altLang="en-US" sz="2200" smtClean="0"/>
              <a:t>*</a:t>
            </a:r>
            <a:r>
              <a:rPr lang="en-US" altLang="zh-CN" sz="2200" smtClean="0"/>
              <a:t>p, Link </a:t>
            </a:r>
            <a:r>
              <a:rPr lang="zh-CN" altLang="en-US" sz="2200" smtClean="0"/>
              <a:t>*</a:t>
            </a:r>
            <a:r>
              <a:rPr lang="en-US" altLang="zh-CN" sz="2200" smtClean="0"/>
              <a:t>s ); </a:t>
            </a:r>
            <a:endParaRPr lang="zh-CN" altLang="en-US" sz="2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72000" y="764704"/>
            <a:ext cx="4114800" cy="602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000" smtClean="0">
                <a:solidFill>
                  <a:srgbClr val="C00000"/>
                </a:solidFill>
              </a:rPr>
              <a:t>//2: 1 + current, curpos</a:t>
            </a:r>
          </a:p>
          <a:p>
            <a:pPr marL="0" indent="0">
              <a:buNone/>
            </a:pPr>
            <a:r>
              <a:rPr lang="en-US" altLang="zh-CN" sz="4000" smtClean="0"/>
              <a:t>// </a:t>
            </a:r>
            <a:r>
              <a:rPr lang="zh-CN" altLang="en-US" sz="4000" smtClean="0"/>
              <a:t>改变当前指针指向其前驱</a:t>
            </a:r>
            <a:endParaRPr lang="en-US" altLang="zh-CN" sz="4000" smtClean="0"/>
          </a:p>
          <a:p>
            <a:pPr marL="0" indent="0">
              <a:buNone/>
            </a:pPr>
            <a:r>
              <a:rPr lang="en-US" altLang="zh-CN" sz="4000" smtClean="0"/>
              <a:t>Status Prior(LinkList </a:t>
            </a:r>
            <a:r>
              <a:rPr lang="zh-CN" altLang="en-US" sz="4000" smtClean="0"/>
              <a:t>*</a:t>
            </a:r>
            <a:r>
              <a:rPr lang="en-US" altLang="zh-CN" sz="4000" smtClean="0"/>
              <a:t>L );  </a:t>
            </a:r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r>
              <a:rPr lang="en-US" altLang="zh-CN" sz="4000" smtClean="0"/>
              <a:t>// </a:t>
            </a:r>
            <a:r>
              <a:rPr lang="zh-CN" altLang="en-US" sz="4000" smtClean="0"/>
              <a:t>返回当前指针所指数据元素</a:t>
            </a:r>
          </a:p>
          <a:p>
            <a:pPr marL="0" indent="0">
              <a:buNone/>
            </a:pPr>
            <a:r>
              <a:rPr lang="en-US" altLang="zh-CN" sz="4000" smtClean="0"/>
              <a:t>ElemType </a:t>
            </a:r>
            <a:r>
              <a:rPr lang="zh-CN" altLang="en-US" sz="4000" smtClean="0"/>
              <a:t>*</a:t>
            </a:r>
            <a:r>
              <a:rPr lang="en-US" altLang="zh-CN" sz="4000" smtClean="0"/>
              <a:t>GetCurElem (LinkList </a:t>
            </a:r>
            <a:r>
              <a:rPr lang="zh-CN" altLang="en-US" sz="4000" smtClean="0"/>
              <a:t>*</a:t>
            </a:r>
            <a:r>
              <a:rPr lang="en-US" altLang="zh-CN" sz="4000" smtClean="0"/>
              <a:t>L ); </a:t>
            </a:r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r>
              <a:rPr lang="en-US" altLang="zh-CN" sz="4000" smtClean="0"/>
              <a:t>// </a:t>
            </a:r>
            <a:r>
              <a:rPr lang="zh-CN" altLang="en-US" sz="4000" smtClean="0"/>
              <a:t>改变当前指针指向第</a:t>
            </a:r>
            <a:r>
              <a:rPr lang="en-US" altLang="zh-CN" sz="4000" smtClean="0"/>
              <a:t>i</a:t>
            </a:r>
            <a:r>
              <a:rPr lang="zh-CN" altLang="en-US" sz="4000" smtClean="0"/>
              <a:t>个结点</a:t>
            </a:r>
          </a:p>
          <a:p>
            <a:pPr marL="0" indent="0">
              <a:buNone/>
            </a:pPr>
            <a:r>
              <a:rPr lang="en-US" altLang="zh-CN" sz="4000" smtClean="0"/>
              <a:t>Status LocatePos( LinkList </a:t>
            </a:r>
            <a:r>
              <a:rPr lang="zh-CN" altLang="en-US" sz="4000" smtClean="0"/>
              <a:t>*</a:t>
            </a:r>
            <a:r>
              <a:rPr lang="en-US" altLang="zh-CN" sz="4000" smtClean="0"/>
              <a:t>L, int i );</a:t>
            </a:r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endParaRPr lang="en-US" altLang="zh-CN" sz="4000" smtClean="0"/>
          </a:p>
          <a:p>
            <a:pPr marL="0" indent="0">
              <a:buNone/>
            </a:pPr>
            <a:r>
              <a:rPr lang="en-US" altLang="zh-CN" sz="4000" smtClean="0"/>
              <a:t>// </a:t>
            </a:r>
            <a:r>
              <a:rPr lang="zh-CN" altLang="zh-CN" sz="4000" smtClean="0"/>
              <a:t>将元素 </a:t>
            </a:r>
            <a:r>
              <a:rPr lang="en-US" altLang="zh-CN" sz="4000" smtClean="0"/>
              <a:t>e </a:t>
            </a:r>
            <a:r>
              <a:rPr lang="zh-CN" altLang="zh-CN" sz="4000" smtClean="0"/>
              <a:t>插入在当前指针之后</a:t>
            </a:r>
            <a:endParaRPr lang="zh-CN" altLang="en-US" sz="4000" smtClean="0"/>
          </a:p>
          <a:p>
            <a:pPr marL="0" indent="0">
              <a:buNone/>
            </a:pPr>
            <a:r>
              <a:rPr lang="en-US" altLang="zh-CN" sz="4000" smtClean="0"/>
              <a:t>Status InsAfter (LinkList </a:t>
            </a:r>
            <a:r>
              <a:rPr lang="zh-CN" altLang="en-US" sz="4000" smtClean="0"/>
              <a:t>*</a:t>
            </a:r>
            <a:r>
              <a:rPr lang="en-US" altLang="zh-CN" sz="4000" smtClean="0"/>
              <a:t>L, Elemtype e );  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47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</a:t>
            </a:r>
            <a:r>
              <a:rPr lang="zh-CN" altLang="en-US" smtClean="0"/>
              <a:t>在双向链表中删除第</a:t>
            </a:r>
            <a:r>
              <a:rPr lang="en-US" altLang="zh-CN" smtClean="0"/>
              <a:t>i</a:t>
            </a:r>
            <a:r>
              <a:rPr lang="zh-CN" altLang="en-US" smtClean="0"/>
              <a:t>个结点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int DeleteNode(DoubleLinkedList *head, int i, ElemType *e)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DoubleLinkedList *p;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if(i&lt;1)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//</a:t>
            </a:r>
            <a:r>
              <a:rPr lang="zh-CN" altLang="en-US" sz="2800" smtClean="0"/>
              <a:t>在</a:t>
            </a:r>
            <a:r>
              <a:rPr lang="en-US" sz="2800" smtClean="0"/>
              <a:t>head</a:t>
            </a:r>
            <a:r>
              <a:rPr lang="zh-CN" altLang="en-US" sz="2800" smtClean="0"/>
              <a:t>中确定第</a:t>
            </a:r>
            <a:r>
              <a:rPr lang="en-US" sz="2800" smtClean="0"/>
              <a:t>i</a:t>
            </a:r>
            <a:r>
              <a:rPr lang="zh-CN" altLang="en-US" sz="2800" smtClean="0"/>
              <a:t>个结点的位置指针</a:t>
            </a:r>
            <a:r>
              <a:rPr lang="en-US" sz="2800" smtClean="0"/>
              <a:t>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p=GetElemP(head,i);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if(!p) return 0; //</a:t>
            </a:r>
            <a:r>
              <a:rPr lang="zh-CN" altLang="en-US" sz="2800" smtClean="0"/>
              <a:t>第</a:t>
            </a:r>
            <a:r>
              <a:rPr lang="en-US" sz="2800" smtClean="0"/>
              <a:t>i</a:t>
            </a:r>
            <a:r>
              <a:rPr lang="zh-CN" altLang="en-US" sz="2800" smtClean="0"/>
              <a:t>个结点不存在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smtClean="0"/>
              <a:t>*</a:t>
            </a:r>
            <a:r>
              <a:rPr lang="en-US" sz="2800" smtClean="0"/>
              <a:t>e=p-&gt;data;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p-&gt;prior-&gt;next=p-&gt;next;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p-&gt;next-&gt;prior=p-&gt;prior;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free(p);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smtClean="0"/>
              <a:t>}</a:t>
            </a: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9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685800" y="5085160"/>
            <a:ext cx="7834313" cy="1656208"/>
            <a:chOff x="685800" y="4587131"/>
            <a:chExt cx="7834313" cy="1800224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990600" y="5831731"/>
              <a:ext cx="8270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空表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1803401" y="5961905"/>
              <a:ext cx="34544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单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循环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链表示意图</a:t>
              </a:r>
            </a:p>
          </p:txBody>
        </p:sp>
        <p:grpSp>
          <p:nvGrpSpPr>
            <p:cNvPr id="47" name="Group 7"/>
            <p:cNvGrpSpPr>
              <a:grpSpLocks/>
            </p:cNvGrpSpPr>
            <p:nvPr/>
          </p:nvGrpSpPr>
          <p:grpSpPr bwMode="auto">
            <a:xfrm>
              <a:off x="2805113" y="4612531"/>
              <a:ext cx="5715000" cy="1651000"/>
              <a:chOff x="0" y="0"/>
              <a:chExt cx="3600" cy="1040"/>
            </a:xfrm>
          </p:grpSpPr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545" y="768"/>
                <a:ext cx="61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/>
                  <a:t>非空表</a:t>
                </a:r>
              </a:p>
            </p:txBody>
          </p:sp>
          <p:grpSp>
            <p:nvGrpSpPr>
              <p:cNvPr id="59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00" cy="712"/>
                <a:chOff x="0" y="0"/>
                <a:chExt cx="3600" cy="712"/>
              </a:xfrm>
            </p:grpSpPr>
            <p:grpSp>
              <p:nvGrpSpPr>
                <p:cNvPr id="60" name="Group 10"/>
                <p:cNvGrpSpPr>
                  <a:grpSpLocks/>
                </p:cNvGrpSpPr>
                <p:nvPr/>
              </p:nvGrpSpPr>
              <p:grpSpPr bwMode="auto">
                <a:xfrm>
                  <a:off x="742" y="259"/>
                  <a:ext cx="720" cy="317"/>
                  <a:chOff x="0" y="0"/>
                  <a:chExt cx="720" cy="317"/>
                </a:xfrm>
              </p:grpSpPr>
              <p:sp>
                <p:nvSpPr>
                  <p:cNvPr id="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1</a:t>
                    </a:r>
                    <a:r>
                      <a:rPr lang="en-US" altLang="en-US" sz="2400"/>
                      <a:t>    </a:t>
                    </a:r>
                  </a:p>
                </p:txBody>
              </p:sp>
              <p:sp>
                <p:nvSpPr>
                  <p:cNvPr id="8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14"/>
                <p:cNvGrpSpPr>
                  <a:grpSpLocks/>
                </p:cNvGrpSpPr>
                <p:nvPr/>
              </p:nvGrpSpPr>
              <p:grpSpPr bwMode="auto">
                <a:xfrm>
                  <a:off x="1472" y="249"/>
                  <a:ext cx="720" cy="317"/>
                  <a:chOff x="0" y="0"/>
                  <a:chExt cx="720" cy="317"/>
                </a:xfrm>
              </p:grpSpPr>
              <p:sp>
                <p:nvSpPr>
                  <p:cNvPr id="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2</a:t>
                    </a:r>
                    <a:r>
                      <a:rPr lang="en-US" altLang="en-US" sz="2400"/>
                      <a:t>   </a:t>
                    </a:r>
                  </a:p>
                </p:txBody>
              </p:sp>
              <p:sp>
                <p:nvSpPr>
                  <p:cNvPr id="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18"/>
                <p:cNvGrpSpPr>
                  <a:grpSpLocks/>
                </p:cNvGrpSpPr>
                <p:nvPr/>
              </p:nvGrpSpPr>
              <p:grpSpPr bwMode="auto">
                <a:xfrm>
                  <a:off x="2202" y="192"/>
                  <a:ext cx="720" cy="272"/>
                  <a:chOff x="0" y="0"/>
                  <a:chExt cx="720" cy="272"/>
                </a:xfrm>
              </p:grpSpPr>
              <p:sp>
                <p:nvSpPr>
                  <p:cNvPr id="7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 dirty="0">
                        <a:cs typeface="Times New Roman" pitchFamily="18" charset="0"/>
                      </a:rPr>
                      <a:t>……</a:t>
                    </a:r>
                    <a:endParaRPr lang="en-US" altLang="en-US" sz="2400" dirty="0"/>
                  </a:p>
                </p:txBody>
              </p:sp>
              <p:sp>
                <p:nvSpPr>
                  <p:cNvPr id="7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9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2922" y="240"/>
                  <a:ext cx="544" cy="319"/>
                  <a:chOff x="0" y="0"/>
                  <a:chExt cx="544" cy="319"/>
                </a:xfrm>
              </p:grpSpPr>
              <p:sp>
                <p:nvSpPr>
                  <p:cNvPr id="7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n</a:t>
                    </a:r>
                  </a:p>
                </p:txBody>
              </p:sp>
              <p:sp>
                <p:nvSpPr>
                  <p:cNvPr id="7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2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0" cy="577"/>
                  <a:chOff x="0" y="0"/>
                  <a:chExt cx="720" cy="577"/>
                </a:xfrm>
              </p:grpSpPr>
              <p:sp>
                <p:nvSpPr>
                  <p:cNvPr id="7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0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head</a:t>
                    </a:r>
                  </a:p>
                </p:txBody>
              </p:sp>
              <p:grpSp>
                <p:nvGrpSpPr>
                  <p:cNvPr id="7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0" y="260"/>
                    <a:ext cx="720" cy="317"/>
                    <a:chOff x="0" y="0"/>
                    <a:chExt cx="720" cy="317"/>
                  </a:xfrm>
                </p:grpSpPr>
                <p:sp>
                  <p:nvSpPr>
                    <p:cNvPr id="7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2400"/>
                        <a:t>   </a:t>
                      </a:r>
                    </a:p>
                  </p:txBody>
                </p:sp>
                <p:sp>
                  <p:nvSpPr>
                    <p:cNvPr id="7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" y="0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4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5" name="Group 30"/>
                <p:cNvGrpSpPr>
                  <a:grpSpLocks/>
                </p:cNvGrpSpPr>
                <p:nvPr/>
              </p:nvGrpSpPr>
              <p:grpSpPr bwMode="auto">
                <a:xfrm>
                  <a:off x="281" y="393"/>
                  <a:ext cx="3319" cy="319"/>
                  <a:chOff x="0" y="0"/>
                  <a:chExt cx="3319" cy="319"/>
                </a:xfrm>
              </p:grpSpPr>
              <p:sp>
                <p:nvSpPr>
                  <p:cNvPr id="6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27" y="0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319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8"/>
                    <a:ext cx="33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" y="175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8" name="Group 35"/>
            <p:cNvGrpSpPr>
              <a:grpSpLocks/>
            </p:cNvGrpSpPr>
            <p:nvPr/>
          </p:nvGrpSpPr>
          <p:grpSpPr bwMode="auto">
            <a:xfrm>
              <a:off x="696913" y="4587131"/>
              <a:ext cx="1449388" cy="1160462"/>
              <a:chOff x="0" y="0"/>
              <a:chExt cx="913" cy="731"/>
            </a:xfrm>
          </p:grpSpPr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223" y="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head</a:t>
                </a:r>
              </a:p>
            </p:txBody>
          </p:sp>
          <p:grpSp>
            <p:nvGrpSpPr>
              <p:cNvPr id="50" name="Group 37"/>
              <p:cNvGrpSpPr>
                <a:grpSpLocks/>
              </p:cNvGrpSpPr>
              <p:nvPr/>
            </p:nvGrpSpPr>
            <p:grpSpPr bwMode="auto">
              <a:xfrm>
                <a:off x="185" y="260"/>
                <a:ext cx="728" cy="317"/>
                <a:chOff x="0" y="0"/>
                <a:chExt cx="728" cy="317"/>
              </a:xfrm>
            </p:grpSpPr>
            <p:sp>
              <p:nvSpPr>
                <p:cNvPr id="55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  </a:t>
                  </a:r>
                </a:p>
              </p:txBody>
            </p:sp>
            <p:sp>
              <p:nvSpPr>
                <p:cNvPr id="56" name="Line 39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488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41"/>
              <p:cNvGrpSpPr>
                <a:grpSpLocks/>
              </p:cNvGrpSpPr>
              <p:nvPr/>
            </p:nvGrpSpPr>
            <p:grpSpPr bwMode="auto">
              <a:xfrm>
                <a:off x="0" y="412"/>
                <a:ext cx="909" cy="319"/>
                <a:chOff x="0" y="0"/>
                <a:chExt cx="909" cy="319"/>
              </a:xfrm>
            </p:grpSpPr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909" y="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43"/>
                <p:cNvSpPr>
                  <a:spLocks noChangeShapeType="1"/>
                </p:cNvSpPr>
                <p:nvPr/>
              </p:nvSpPr>
              <p:spPr bwMode="auto">
                <a:xfrm>
                  <a:off x="0" y="316"/>
                  <a:ext cx="9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4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685800" y="524435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循环链表</a:t>
            </a:r>
            <a:r>
              <a:rPr lang="en-US" altLang="en-US" smtClean="0"/>
              <a:t>(Circular Linked List)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5223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单链的循环</a:t>
            </a:r>
            <a:r>
              <a:rPr lang="zh-CN" altLang="en-US" smtClean="0">
                <a:ea typeface="宋体" panose="02010600030101010101" pitchFamily="2" charset="-122"/>
              </a:rPr>
              <a:t>链表：</a:t>
            </a:r>
            <a:r>
              <a:rPr lang="en-US" altLang="en-US" smtClean="0">
                <a:ea typeface="宋体" panose="02010600030101010101" pitchFamily="2" charset="-122"/>
              </a:rPr>
              <a:t>每一个结</a:t>
            </a:r>
            <a:r>
              <a:rPr lang="zh-CN" altLang="en-US" dirty="0" smtClean="0">
                <a:ea typeface="宋体" panose="02010600030101010101" pitchFamily="2" charset="-122"/>
              </a:rPr>
              <a:t>点</a:t>
            </a:r>
            <a:r>
              <a:rPr lang="en-US" altLang="en-US" dirty="0" err="1" smtClean="0">
                <a:ea typeface="宋体" panose="02010600030101010101" pitchFamily="2" charset="-122"/>
              </a:rPr>
              <a:t>只包含一个</a:t>
            </a:r>
            <a:r>
              <a:rPr lang="zh-CN" altLang="en-US" dirty="0" smtClean="0">
                <a:ea typeface="宋体" panose="02010600030101010101" pitchFamily="2" charset="-122"/>
              </a:rPr>
              <a:t>指向直接后继的</a:t>
            </a:r>
            <a:r>
              <a:rPr lang="en-US" altLang="en-US" dirty="0" err="1" smtClean="0">
                <a:ea typeface="宋体" panose="02010600030101010101" pitchFamily="2" charset="-122"/>
              </a:rPr>
              <a:t>指针域</a:t>
            </a:r>
            <a:r>
              <a:rPr lang="zh-CN" altLang="en-US" dirty="0" smtClean="0">
                <a:ea typeface="宋体" panose="02010600030101010101" pitchFamily="2" charset="-122"/>
              </a:rPr>
              <a:t>，但其</a:t>
            </a:r>
            <a:r>
              <a:rPr lang="en-US" altLang="en-US" dirty="0" err="1" smtClean="0">
                <a:ea typeface="宋体" panose="02010600030101010101" pitchFamily="2" charset="-122"/>
              </a:rPr>
              <a:t>最后一个结点的指针域指向链表的头结点，整个链表的指针域链接成一个环</a:t>
            </a:r>
            <a:endParaRPr lang="en-US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对于单循环链表，除链表的合并外，其它的操作和单线性链表基本上一致，仅仅需要在单线性链表操作算法基础上作以下简单修改：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判断是否是空链表：</a:t>
            </a:r>
            <a:r>
              <a:rPr lang="en-US" altLang="en-US" dirty="0" smtClean="0">
                <a:ea typeface="宋体" panose="02010600030101010101" pitchFamily="2" charset="-122"/>
              </a:rPr>
              <a:t>head-&gt;next==head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判断是否是表尾结点：</a:t>
            </a:r>
            <a:r>
              <a:rPr lang="en-US" altLang="en-US" dirty="0" smtClean="0">
                <a:ea typeface="宋体" panose="02010600030101010101" pitchFamily="2" charset="-122"/>
              </a:rPr>
              <a:t>p-&gt;next==head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02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循环链表的操作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设置头指针、尾指针的循环链表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例如：两个循环链表的合并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仅设置尾指针的循环链表</a:t>
            </a:r>
            <a:endParaRPr lang="en-US" dirty="0"/>
          </a:p>
        </p:txBody>
      </p:sp>
      <p:grpSp>
        <p:nvGrpSpPr>
          <p:cNvPr id="162" name="组合 161"/>
          <p:cNvGrpSpPr/>
          <p:nvPr/>
        </p:nvGrpSpPr>
        <p:grpSpPr>
          <a:xfrm>
            <a:off x="501488" y="2397034"/>
            <a:ext cx="3838289" cy="2390080"/>
            <a:chOff x="467544" y="4423296"/>
            <a:chExt cx="4428492" cy="239008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467544" y="4423296"/>
              <a:ext cx="4428492" cy="733896"/>
              <a:chOff x="467544" y="4423296"/>
              <a:chExt cx="4428492" cy="73389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67544" y="4632700"/>
                <a:ext cx="1080120" cy="524492"/>
                <a:chOff x="2915816" y="5013176"/>
                <a:chExt cx="1080120" cy="524492"/>
              </a:xfrm>
            </p:grpSpPr>
            <p:sp>
              <p:nvSpPr>
                <p:cNvPr id="4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 smtClean="0"/>
                    <a:t>H</a:t>
                  </a:r>
                  <a:endParaRPr lang="en-US" altLang="en-US" sz="2400" dirty="0"/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1619672" y="4615298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 sz="2400" dirty="0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5"/>
              <p:cNvSpPr>
                <a:spLocks noChangeArrowheads="1"/>
              </p:cNvSpPr>
              <p:nvPr/>
            </p:nvSpPr>
            <p:spPr bwMode="auto">
              <a:xfrm>
                <a:off x="3491880" y="4632700"/>
                <a:ext cx="792088" cy="5244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2400" dirty="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4000379" y="4632700"/>
                <a:ext cx="1" cy="524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 flipV="1">
                <a:off x="4283968" y="5042793"/>
                <a:ext cx="360040" cy="114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771800" y="4581128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 …</a:t>
                </a:r>
                <a:endParaRPr lang="en-US" sz="2400" dirty="0"/>
              </a:p>
            </p:txBody>
          </p:sp>
          <p:cxnSp>
            <p:nvCxnSpPr>
              <p:cNvPr id="36" name="肘形连接符 35"/>
              <p:cNvCxnSpPr/>
              <p:nvPr/>
            </p:nvCxnSpPr>
            <p:spPr>
              <a:xfrm rot="10800000" flipH="1">
                <a:off x="503548" y="4423296"/>
                <a:ext cx="4392488" cy="601850"/>
              </a:xfrm>
              <a:prstGeom prst="bentConnector3">
                <a:avLst>
                  <a:gd name="adj1" fmla="val -9665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4860032" y="4423296"/>
                <a:ext cx="0" cy="47165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endCxn id="17" idx="3"/>
              </p:cNvCxnSpPr>
              <p:nvPr/>
            </p:nvCxnSpPr>
            <p:spPr>
              <a:xfrm flipH="1" flipV="1">
                <a:off x="4283968" y="4894946"/>
                <a:ext cx="576064" cy="1"/>
              </a:xfrm>
              <a:prstGeom prst="straightConnector1">
                <a:avLst/>
              </a:prstGeom>
              <a:ln w="127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4283968" y="508518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83968" y="629015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dirty="0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67544" y="5644096"/>
              <a:ext cx="4428492" cy="733896"/>
              <a:chOff x="467544" y="4423296"/>
              <a:chExt cx="4428492" cy="733896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467544" y="4632700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20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 smtClean="0"/>
                    <a:t>H</a:t>
                  </a:r>
                  <a:endParaRPr lang="en-US" altLang="en-US" sz="2400" dirty="0"/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>
                <a:off x="1619672" y="4615298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1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 sz="2400" dirty="0"/>
                </a:p>
              </p:txBody>
            </p: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Rectangle 165"/>
              <p:cNvSpPr>
                <a:spLocks noChangeArrowheads="1"/>
              </p:cNvSpPr>
              <p:nvPr/>
            </p:nvSpPr>
            <p:spPr bwMode="auto">
              <a:xfrm>
                <a:off x="3491880" y="4632700"/>
                <a:ext cx="792088" cy="5244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2400" dirty="0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4000379" y="4632700"/>
                <a:ext cx="1" cy="524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 flipH="1" flipV="1">
                <a:off x="4283968" y="5042793"/>
                <a:ext cx="360040" cy="114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2771800" y="4581128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… …</a:t>
                </a:r>
                <a:endParaRPr lang="en-US" sz="2400" dirty="0"/>
              </a:p>
            </p:txBody>
          </p:sp>
          <p:cxnSp>
            <p:nvCxnSpPr>
              <p:cNvPr id="114" name="肘形连接符 113"/>
              <p:cNvCxnSpPr/>
              <p:nvPr/>
            </p:nvCxnSpPr>
            <p:spPr>
              <a:xfrm rot="10800000" flipH="1">
                <a:off x="503548" y="4423296"/>
                <a:ext cx="4392488" cy="601850"/>
              </a:xfrm>
              <a:prstGeom prst="bentConnector3">
                <a:avLst>
                  <a:gd name="adj1" fmla="val -9665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>
                <a:off x="4860032" y="4423296"/>
                <a:ext cx="0" cy="47165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endCxn id="110" idx="3"/>
              </p:cNvCxnSpPr>
              <p:nvPr/>
            </p:nvCxnSpPr>
            <p:spPr>
              <a:xfrm flipH="1" flipV="1">
                <a:off x="4283968" y="4894946"/>
                <a:ext cx="576064" cy="1"/>
              </a:xfrm>
              <a:prstGeom prst="straightConnector1">
                <a:avLst/>
              </a:prstGeom>
              <a:ln w="127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4716016" y="2567125"/>
            <a:ext cx="1080120" cy="524492"/>
            <a:chOff x="2915816" y="5013176"/>
            <a:chExt cx="1080120" cy="524492"/>
          </a:xfrm>
        </p:grpSpPr>
        <p:sp>
          <p:nvSpPr>
            <p:cNvPr id="81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 smtClean="0"/>
                <a:t>H</a:t>
              </a:r>
              <a:endParaRPr lang="en-US" altLang="en-US" sz="2400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868144" y="2549723"/>
            <a:ext cx="1080120" cy="524492"/>
            <a:chOff x="2915816" y="5013176"/>
            <a:chExt cx="1080120" cy="524492"/>
          </a:xfrm>
        </p:grpSpPr>
        <p:sp>
          <p:nvSpPr>
            <p:cNvPr id="78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 sz="2400" dirty="0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165"/>
          <p:cNvSpPr>
            <a:spLocks noChangeArrowheads="1"/>
          </p:cNvSpPr>
          <p:nvPr/>
        </p:nvSpPr>
        <p:spPr bwMode="auto">
          <a:xfrm>
            <a:off x="7740352" y="2567125"/>
            <a:ext cx="792088" cy="5244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8248851" y="2567125"/>
            <a:ext cx="1" cy="524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0272" y="2515553"/>
            <a:ext cx="679994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…</a:t>
            </a:r>
            <a:endParaRPr lang="en-US" sz="2400" dirty="0"/>
          </a:p>
        </p:txBody>
      </p:sp>
      <p:cxnSp>
        <p:nvCxnSpPr>
          <p:cNvPr id="75" name="肘形连接符 74"/>
          <p:cNvCxnSpPr/>
          <p:nvPr/>
        </p:nvCxnSpPr>
        <p:spPr>
          <a:xfrm flipV="1">
            <a:off x="4752020" y="2410850"/>
            <a:ext cx="4284476" cy="548721"/>
          </a:xfrm>
          <a:prstGeom prst="bentConnector3">
            <a:avLst>
              <a:gd name="adj1" fmla="val -6912"/>
            </a:avLst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036496" y="2410850"/>
            <a:ext cx="0" cy="170902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508104" y="4197234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5940152" y="3796943"/>
            <a:ext cx="1080120" cy="524492"/>
            <a:chOff x="2915816" y="5013176"/>
            <a:chExt cx="1080120" cy="524492"/>
          </a:xfrm>
        </p:grpSpPr>
        <p:sp>
          <p:nvSpPr>
            <p:cNvPr id="94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 sz="2400" dirty="0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165"/>
          <p:cNvSpPr>
            <a:spLocks noChangeArrowheads="1"/>
          </p:cNvSpPr>
          <p:nvPr/>
        </p:nvSpPr>
        <p:spPr bwMode="auto">
          <a:xfrm>
            <a:off x="7812360" y="3814345"/>
            <a:ext cx="792088" cy="5244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cxnSp>
        <p:nvCxnSpPr>
          <p:cNvPr id="88" name="直接连接符 87"/>
          <p:cNvCxnSpPr/>
          <p:nvPr/>
        </p:nvCxnSpPr>
        <p:spPr>
          <a:xfrm>
            <a:off x="8320859" y="3814345"/>
            <a:ext cx="1" cy="524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8604448" y="4224438"/>
            <a:ext cx="360040" cy="1143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92280" y="3762773"/>
            <a:ext cx="67999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…</a:t>
            </a:r>
            <a:endParaRPr lang="en-US" sz="2400" dirty="0"/>
          </a:p>
        </p:txBody>
      </p:sp>
      <p:cxnSp>
        <p:nvCxnSpPr>
          <p:cNvPr id="93" name="直接箭头连接符 92"/>
          <p:cNvCxnSpPr>
            <a:endCxn id="87" idx="3"/>
          </p:cNvCxnSpPr>
          <p:nvPr/>
        </p:nvCxnSpPr>
        <p:spPr>
          <a:xfrm flipH="1">
            <a:off x="8604448" y="4072082"/>
            <a:ext cx="432048" cy="450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6200000" flipH="1">
            <a:off x="8295330" y="2880400"/>
            <a:ext cx="606135" cy="555075"/>
          </a:xfrm>
          <a:prstGeom prst="bentConnector3">
            <a:avLst>
              <a:gd name="adj1" fmla="val -254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/>
          <p:nvPr/>
        </p:nvCxnSpPr>
        <p:spPr>
          <a:xfrm rot="10800000" flipV="1">
            <a:off x="5508105" y="3450826"/>
            <a:ext cx="3367837" cy="746408"/>
          </a:xfrm>
          <a:prstGeom prst="bentConnector3">
            <a:avLst>
              <a:gd name="adj1" fmla="val 1072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 flipV="1">
            <a:off x="8352420" y="4351731"/>
            <a:ext cx="180020" cy="2895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34704" y="4499828"/>
            <a:ext cx="31771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8748464" y="4427074"/>
            <a:ext cx="35447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1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双向循环链表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具有指向前驱和后继的指针，这样，</a:t>
            </a:r>
            <a:r>
              <a:rPr lang="en-US" altLang="en-US" dirty="0" err="1" smtClean="0">
                <a:ea typeface="宋体" panose="02010600030101010101" pitchFamily="2" charset="-122"/>
              </a:rPr>
              <a:t>从循环链表的任意一个结点出发都可以找到链表中的其它结点，使得表处理更加方便灵活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50776" y="3743077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空表</a:t>
            </a:r>
            <a:endParaRPr kumimoji="1" lang="zh-CN" altLang="en-US" sz="4000" b="1" dirty="0" smtClean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72799" y="3796680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非空表</a:t>
            </a:r>
            <a:endParaRPr kumimoji="1" lang="zh-CN" altLang="en-US" sz="4000" b="1" dirty="0" smtClean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76128" y="5408712"/>
            <a:ext cx="6934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8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a</a:t>
            </a:r>
            <a:r>
              <a:rPr kumimoji="1" lang="en-US" altLang="zh-CN" sz="4800" baseline="-250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48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a</a:t>
            </a:r>
            <a:r>
              <a:rPr kumimoji="1" lang="en-US" altLang="zh-CN" sz="4800" baseline="-250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48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 … ...     a</a:t>
            </a:r>
            <a:r>
              <a:rPr kumimoji="1" lang="en-US" altLang="zh-CN" sz="4800" baseline="-25000" smtClean="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6928" y="5637312"/>
            <a:ext cx="990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856928" y="6246912"/>
            <a:ext cx="990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47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6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542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04728" y="5637312"/>
            <a:ext cx="10668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304728" y="6246912"/>
            <a:ext cx="10668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371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304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66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951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2953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904928" y="56373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904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047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7431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895528" y="5942112"/>
            <a:ext cx="4572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904928" y="62469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105328" y="62469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105328" y="56373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1053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82483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943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724328" y="5942112"/>
            <a:ext cx="3810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23528" y="5865912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23528" y="4799112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80959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8705528" y="5942112"/>
            <a:ext cx="0" cy="7620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323528" y="6704112"/>
            <a:ext cx="83820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323528" y="6018312"/>
            <a:ext cx="0" cy="6858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23528" y="6018312"/>
            <a:ext cx="5334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161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74101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209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609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72577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6724328" y="5332512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40573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2838128" y="5332512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838128" y="5332512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571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1390328" y="5332512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1390328" y="5332512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1009328" y="5180112"/>
            <a:ext cx="0" cy="7620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1009328" y="5180112"/>
            <a:ext cx="6629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7638728" y="5180112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212976" y="4271392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746376" y="4271392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908176" y="4271392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3898776" y="4499992"/>
            <a:ext cx="4572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 flipV="1">
            <a:off x="4355976" y="3814192"/>
            <a:ext cx="0" cy="6858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H="1">
            <a:off x="3670176" y="3814192"/>
            <a:ext cx="6858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3670176" y="3814192"/>
            <a:ext cx="0" cy="4572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2603376" y="4499992"/>
            <a:ext cx="457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2603376" y="3814192"/>
            <a:ext cx="0" cy="685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03376" y="3814192"/>
            <a:ext cx="685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289176" y="3814192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1161728" y="5637312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2298576" y="4652392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298576" y="3356992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3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线性表链式存储方式的比较</a:t>
            </a:r>
          </a:p>
        </p:txBody>
      </p:sp>
      <p:pic>
        <p:nvPicPr>
          <p:cNvPr id="3" name="Picture 4" descr="biji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36496" cy="50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链表的</a:t>
            </a:r>
            <a:r>
              <a:rPr lang="zh-CN" altLang="en-US" smtClean="0"/>
              <a:t>基本操作</a:t>
            </a:r>
            <a:r>
              <a:rPr lang="en-US" altLang="zh-CN" smtClean="0"/>
              <a:t>-</a:t>
            </a:r>
            <a:r>
              <a:rPr lang="zh-CN" altLang="en-US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  <a:ea typeface="宋体" panose="02010600030101010101" pitchFamily="2" charset="-122"/>
              </a:rPr>
              <a:t>构造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一个空的线性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链表 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L</a:t>
            </a:r>
            <a:r>
              <a:rPr lang="zh-CN" altLang="en-US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en-US" altLang="zh-CN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lang="zh-CN" altLang="en-US" smtClean="0">
                <a:solidFill>
                  <a:srgbClr val="0000CC"/>
                </a:solidFill>
                <a:ea typeface="宋体" panose="02010600030101010101" pitchFamily="2" charset="-122"/>
              </a:rPr>
              <a:t>其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头指针</a:t>
            </a:r>
            <a:r>
              <a:rPr lang="zh-CN" altLang="en-US" dirty="0" smtClean="0">
                <a:solidFill>
                  <a:srgbClr val="0000CC"/>
                </a:solidFill>
                <a:ea typeface="宋体" panose="02010600030101010101" pitchFamily="2" charset="-122"/>
              </a:rPr>
              <a:t>、</a:t>
            </a:r>
            <a:r>
              <a:rPr lang="zh-CN" altLang="en-US" smtClean="0">
                <a:solidFill>
                  <a:srgbClr val="0000CC"/>
                </a:solidFill>
                <a:ea typeface="宋体" panose="02010600030101010101" pitchFamily="2" charset="-122"/>
              </a:rPr>
              <a:t>尾指针均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指向</a:t>
            </a:r>
            <a:r>
              <a:rPr lang="zh-CN" altLang="en-US">
                <a:solidFill>
                  <a:srgbClr val="0000CC"/>
                </a:solidFill>
                <a:ea typeface="宋体" panose="02010600030101010101" pitchFamily="2" charset="-122"/>
              </a:rPr>
              <a:t>头结点，表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长为零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/>
              <a:t>LinkList </a:t>
            </a:r>
            <a:r>
              <a:rPr lang="zh-CN" altLang="en-US" smtClean="0"/>
              <a:t>*</a:t>
            </a:r>
            <a:r>
              <a:rPr lang="en-US" altLang="zh-CN" smtClean="0"/>
              <a:t>InitList(){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/>
              <a:t>LinkList *L</a:t>
            </a:r>
            <a:r>
              <a:rPr lang="en-US" altLang="zh-CN" smtClean="0"/>
              <a:t>; Link </a:t>
            </a:r>
            <a:r>
              <a:rPr lang="en-US" altLang="zh-CN"/>
              <a:t>*p;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/>
              <a:t>	L</a:t>
            </a:r>
            <a:r>
              <a:rPr lang="en-US" altLang="zh-CN"/>
              <a:t>=(LinkList *)malloc(sizeof(LinkList</a:t>
            </a:r>
            <a:r>
              <a:rPr lang="en-US" altLang="zh-CN" smtClean="0"/>
              <a:t>));  if </a:t>
            </a:r>
            <a:r>
              <a:rPr lang="en-US" altLang="zh-CN"/>
              <a:t>(!L) return NULL</a:t>
            </a:r>
            <a:r>
              <a:rPr lang="en-US" altLang="zh-CN" smtClean="0"/>
              <a:t>;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/>
              <a:t>	p</a:t>
            </a:r>
            <a:r>
              <a:rPr lang="en-US" altLang="zh-CN"/>
              <a:t>=(Link *)malloc(sizeof(LNode</a:t>
            </a:r>
            <a:r>
              <a:rPr lang="en-US" altLang="zh-CN" smtClean="0"/>
              <a:t>));  if</a:t>
            </a:r>
            <a:r>
              <a:rPr lang="en-US" altLang="zh-CN"/>
              <a:t>(!p) return NULL;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/>
              <a:t>	L-</a:t>
            </a:r>
            <a:r>
              <a:rPr lang="en-US" altLang="zh-CN"/>
              <a:t>&gt;len=0</a:t>
            </a:r>
            <a:r>
              <a:rPr lang="en-US" altLang="zh-CN" smtClean="0"/>
              <a:t>; L-</a:t>
            </a:r>
            <a:r>
              <a:rPr lang="en-US" altLang="zh-CN"/>
              <a:t>&gt;head=L-&gt;tail=p</a:t>
            </a:r>
            <a:r>
              <a:rPr lang="en-US" altLang="zh-CN" smtClean="0"/>
              <a:t>; return </a:t>
            </a:r>
            <a:r>
              <a:rPr lang="en-US" altLang="zh-CN"/>
              <a:t>L</a:t>
            </a:r>
            <a:r>
              <a:rPr lang="en-US" altLang="zh-CN" smtClean="0"/>
              <a:t>; </a:t>
            </a:r>
            <a:endParaRPr lang="en-US" altLang="zh-CN"/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/>
              <a:t>}</a:t>
            </a:r>
            <a:endParaRPr lang="en-US" altLang="zh-CN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mtClean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销毁线性链表 </a:t>
            </a:r>
            <a:r>
              <a:rPr lang="en-US" altLang="zh-CN" dirty="0">
                <a:solidFill>
                  <a:srgbClr val="0000CC"/>
                </a:solidFill>
              </a:rPr>
              <a:t>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L</a:t>
            </a:r>
            <a:r>
              <a:rPr lang="zh-CN" altLang="en-US" dirty="0">
                <a:solidFill>
                  <a:srgbClr val="0000CC"/>
                </a:solidFill>
              </a:rPr>
              <a:t>不再存在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Status </a:t>
            </a:r>
            <a:r>
              <a:rPr lang="en-US" altLang="zh-CN" dirty="0" err="1">
                <a:ea typeface="宋体" panose="02010600030101010101" pitchFamily="2" charset="-122"/>
              </a:rPr>
              <a:t>DestroyList</a:t>
            </a:r>
            <a:r>
              <a:rPr lang="en-US" altLang="zh-CN" dirty="0">
                <a:ea typeface="宋体" panose="02010600030101010101" pitchFamily="2" charset="-122"/>
              </a:rPr>
              <a:t>( </a:t>
            </a:r>
            <a:r>
              <a:rPr lang="en-US" altLang="zh-CN" err="1">
                <a:ea typeface="宋体" panose="02010600030101010101" pitchFamily="2" charset="-122"/>
              </a:rPr>
              <a:t>LinkList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*</a:t>
            </a:r>
            <a:r>
              <a:rPr lang="en-US" altLang="zh-CN" smtClean="0">
                <a:ea typeface="宋体" panose="02010600030101010101" pitchFamily="2" charset="-122"/>
              </a:rPr>
              <a:t>L );</a:t>
            </a:r>
          </a:p>
          <a:p>
            <a:pPr marL="0" indent="0"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ea typeface="宋体" panose="02010600030101010101" pitchFamily="2" charset="-122"/>
              </a:rPr>
              <a:t>//</a:t>
            </a:r>
            <a:r>
              <a:rPr lang="zh-CN" altLang="en-US">
                <a:ea typeface="宋体" panose="02010600030101010101" pitchFamily="2" charset="-122"/>
              </a:rPr>
              <a:t>分配一个值为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zh-CN" altLang="en-US">
                <a:ea typeface="宋体" panose="02010600030101010101" pitchFamily="2" charset="-122"/>
              </a:rPr>
              <a:t>的结点，并返回；</a:t>
            </a: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// </a:t>
            </a:r>
            <a:r>
              <a:rPr lang="zh-CN" altLang="en-US">
                <a:ea typeface="宋体" panose="02010600030101010101" pitchFamily="2" charset="-122"/>
              </a:rPr>
              <a:t>若分配失败，则返回 </a:t>
            </a:r>
            <a:r>
              <a:rPr lang="en-US" altLang="zh-CN">
                <a:ea typeface="宋体" panose="02010600030101010101" pitchFamily="2" charset="-122"/>
              </a:rPr>
              <a:t>NULL</a:t>
            </a:r>
          </a:p>
          <a:p>
            <a:pPr marL="0" indent="0">
              <a:buNone/>
            </a:pPr>
            <a:r>
              <a:rPr lang="en-US" altLang="zh-CN" smtClean="0">
                <a:ea typeface="宋体" panose="02010600030101010101" pitchFamily="2" charset="-122"/>
              </a:rPr>
              <a:t>Link </a:t>
            </a:r>
            <a:r>
              <a:rPr lang="zh-CN" altLang="en-US" smtClean="0">
                <a:ea typeface="宋体" panose="02010600030101010101" pitchFamily="2" charset="-122"/>
              </a:rPr>
              <a:t>*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MakeNode</a:t>
            </a:r>
            <a:r>
              <a:rPr lang="en-US" altLang="zh-CN" smtClean="0">
                <a:ea typeface="宋体" panose="02010600030101010101" pitchFamily="2" charset="-122"/>
              </a:rPr>
              <a:t>(ElemType e);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// </a:t>
            </a:r>
            <a:r>
              <a:rPr lang="zh-CN" altLang="en-US">
                <a:ea typeface="宋体" panose="02010600030101010101" pitchFamily="2" charset="-122"/>
              </a:rPr>
              <a:t>释放 </a:t>
            </a:r>
            <a:r>
              <a:rPr lang="en-US" altLang="zh-CN">
                <a:ea typeface="宋体" panose="02010600030101010101" pitchFamily="2" charset="-122"/>
              </a:rPr>
              <a:t>p </a:t>
            </a:r>
            <a:r>
              <a:rPr lang="zh-CN" altLang="en-US">
                <a:ea typeface="宋体" panose="02010600030101010101" pitchFamily="2" charset="-122"/>
              </a:rPr>
              <a:t>所指</a:t>
            </a:r>
            <a:r>
              <a:rPr lang="zh-CN" altLang="en-US" smtClean="0">
                <a:ea typeface="宋体" panose="02010600030101010101" pitchFamily="2" charset="-122"/>
              </a:rPr>
              <a:t>结点</a:t>
            </a:r>
            <a:endParaRPr lang="en-US" altLang="zh-CN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ea typeface="宋体" panose="02010600030101010101" pitchFamily="2" charset="-122"/>
              </a:rPr>
              <a:t>void   </a:t>
            </a: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FreeNode</a:t>
            </a:r>
            <a:r>
              <a:rPr lang="en-US" altLang="zh-CN">
                <a:ea typeface="宋体" panose="02010600030101010101" pitchFamily="2" charset="-122"/>
              </a:rPr>
              <a:t>( Link </a:t>
            </a:r>
            <a:r>
              <a:rPr lang="zh-CN" altLang="en-US" smtClean="0">
                <a:ea typeface="宋体" panose="02010600030101010101" pitchFamily="2" charset="-122"/>
              </a:rPr>
              <a:t>*</a:t>
            </a:r>
            <a:r>
              <a:rPr lang="en-US" altLang="zh-CN" smtClean="0">
                <a:ea typeface="宋体" panose="02010600030101010101" pitchFamily="2" charset="-122"/>
              </a:rPr>
              <a:t>p </a:t>
            </a:r>
            <a:r>
              <a:rPr lang="en-US" altLang="zh-CN">
                <a:ea typeface="宋体" panose="02010600030101010101" pitchFamily="2" charset="-122"/>
              </a:rPr>
              <a:t>);  </a:t>
            </a:r>
            <a:r>
              <a:rPr lang="en-US" altLang="zh-CN" smtClean="0">
                <a:ea typeface="宋体" panose="02010600030101010101" pitchFamily="2" charset="-122"/>
              </a:rPr>
              <a:t>     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812360" y="3000106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O(1)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7812360" y="4077072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O(n)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372200" y="1703962"/>
            <a:ext cx="277180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设链表长度为</a:t>
            </a:r>
            <a:r>
              <a:rPr lang="en-US" altLang="zh-CN" sz="28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030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链表的基本操作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smtClean="0"/>
              <a:t>//</a:t>
            </a:r>
            <a:r>
              <a:rPr lang="zh-CN" altLang="en-US" sz="3800" smtClean="0"/>
              <a:t>使得</a:t>
            </a:r>
            <a:r>
              <a:rPr lang="en-US" altLang="zh-CN" sz="3800" smtClean="0"/>
              <a:t>p</a:t>
            </a:r>
            <a:r>
              <a:rPr lang="zh-CN" altLang="en-US" sz="3800" smtClean="0"/>
              <a:t>指向</a:t>
            </a:r>
            <a:r>
              <a:rPr lang="en-US" altLang="zh-CN" sz="3800" smtClean="0"/>
              <a:t>L</a:t>
            </a:r>
            <a:r>
              <a:rPr lang="zh-CN" altLang="en-US" sz="3800" smtClean="0"/>
              <a:t>的第</a:t>
            </a:r>
            <a:r>
              <a:rPr lang="en-US" altLang="zh-CN" sz="3800" smtClean="0"/>
              <a:t>i</a:t>
            </a:r>
            <a:r>
              <a:rPr lang="zh-CN" altLang="en-US" sz="3800" smtClean="0"/>
              <a:t>个结点，并返回</a:t>
            </a:r>
            <a:r>
              <a:rPr lang="en-US" altLang="zh-CN" sz="3800" smtClean="0"/>
              <a:t>p</a:t>
            </a:r>
          </a:p>
          <a:p>
            <a:pPr marL="0" indent="0">
              <a:buNone/>
            </a:pPr>
            <a:r>
              <a:rPr lang="en-US" altLang="zh-CN" sz="3800" smtClean="0"/>
              <a:t>Link *</a:t>
            </a:r>
            <a:r>
              <a:rPr lang="en-US" altLang="zh-CN" sz="3800" smtClean="0">
                <a:solidFill>
                  <a:srgbClr val="0000CC"/>
                </a:solidFill>
              </a:rPr>
              <a:t>LocatePos</a:t>
            </a:r>
            <a:r>
              <a:rPr lang="en-US" altLang="zh-CN" sz="3800" smtClean="0"/>
              <a:t>(LinkList *L, int i){</a:t>
            </a:r>
          </a:p>
          <a:p>
            <a:pPr marL="0" indent="0">
              <a:buNone/>
            </a:pPr>
            <a:r>
              <a:rPr lang="en-US" altLang="zh-CN" sz="3800" smtClean="0"/>
              <a:t>Link *cur; int j=1;</a:t>
            </a:r>
          </a:p>
          <a:p>
            <a:pPr marL="0" indent="0">
              <a:buNone/>
            </a:pPr>
            <a:r>
              <a:rPr lang="en-US" altLang="zh-CN" sz="3800" smtClean="0"/>
              <a:t>	</a:t>
            </a:r>
            <a:r>
              <a:rPr lang="en-US" altLang="zh-CN" sz="3800" smtClean="0">
                <a:solidFill>
                  <a:srgbClr val="0000CC"/>
                </a:solidFill>
              </a:rPr>
              <a:t>cur=L-&gt;head;</a:t>
            </a:r>
          </a:p>
          <a:p>
            <a:pPr marL="0" indent="0">
              <a:buNone/>
            </a:pPr>
            <a:r>
              <a:rPr lang="en-US" altLang="zh-CN" sz="3800" smtClean="0"/>
              <a:t>	while(cur &amp;&amp; j&lt;=i) { //</a:t>
            </a:r>
            <a:r>
              <a:rPr lang="zh-CN" altLang="en-US" sz="3800" smtClean="0"/>
              <a:t>寻找第</a:t>
            </a:r>
            <a:r>
              <a:rPr lang="en-US" altLang="zh-CN" sz="3800" smtClean="0"/>
              <a:t>i</a:t>
            </a:r>
            <a:r>
              <a:rPr lang="zh-CN" altLang="en-US" sz="3800" smtClean="0"/>
              <a:t>个结点</a:t>
            </a:r>
          </a:p>
          <a:p>
            <a:pPr marL="0" indent="0">
              <a:buNone/>
            </a:pPr>
            <a:r>
              <a:rPr lang="zh-CN" altLang="en-US" sz="3800" smtClean="0"/>
              <a:t> </a:t>
            </a:r>
            <a:r>
              <a:rPr lang="en-US" altLang="zh-CN" sz="3800" smtClean="0"/>
              <a:t>		cur=cur-&gt;next; j++; }</a:t>
            </a:r>
          </a:p>
          <a:p>
            <a:pPr marL="0" indent="0">
              <a:buNone/>
            </a:pPr>
            <a:r>
              <a:rPr lang="en-US" altLang="zh-CN" sz="3800" smtClean="0"/>
              <a:t>	if (!cur) return NULL; </a:t>
            </a:r>
          </a:p>
          <a:p>
            <a:pPr marL="0" indent="0">
              <a:buNone/>
            </a:pPr>
            <a:r>
              <a:rPr lang="en-US" altLang="zh-CN" sz="3800" smtClean="0"/>
              <a:t>	return cur;}</a:t>
            </a:r>
          </a:p>
          <a:p>
            <a:pPr marL="0" indent="0">
              <a:buNone/>
            </a:pPr>
            <a:endParaRPr lang="en-US" altLang="zh-CN" sz="3800" smtClean="0"/>
          </a:p>
          <a:p>
            <a:pPr marL="0" indent="0">
              <a:buNone/>
            </a:pPr>
            <a:r>
              <a:rPr lang="en-US" altLang="zh-CN" sz="3800" smtClean="0"/>
              <a:t>//</a:t>
            </a:r>
            <a:r>
              <a:rPr lang="zh-CN" altLang="en-US" sz="3800" smtClean="0"/>
              <a:t>将</a:t>
            </a:r>
            <a:r>
              <a:rPr lang="en-US" altLang="zh-CN" sz="3800" smtClean="0"/>
              <a:t>s</a:t>
            </a:r>
            <a:r>
              <a:rPr lang="zh-CN" altLang="en-US" sz="3800" smtClean="0"/>
              <a:t>所指结点插入在链表</a:t>
            </a:r>
            <a:r>
              <a:rPr lang="en-US" altLang="zh-CN" sz="3800" smtClean="0"/>
              <a:t>L</a:t>
            </a:r>
            <a:r>
              <a:rPr lang="zh-CN" altLang="en-US" sz="3800" smtClean="0"/>
              <a:t>的</a:t>
            </a:r>
            <a:r>
              <a:rPr lang="en-US" altLang="zh-CN" sz="3800" smtClean="0"/>
              <a:t>h</a:t>
            </a:r>
            <a:r>
              <a:rPr lang="zh-CN" altLang="en-US" sz="3800" smtClean="0"/>
              <a:t>所指的结点之后</a:t>
            </a:r>
            <a:endParaRPr lang="en-US" altLang="zh-CN" sz="3800" smtClean="0"/>
          </a:p>
          <a:p>
            <a:pPr marL="0" indent="0">
              <a:buNone/>
            </a:pPr>
            <a:r>
              <a:rPr lang="en-US" altLang="zh-CN" sz="3800" smtClean="0"/>
              <a:t>Status </a:t>
            </a:r>
            <a:r>
              <a:rPr lang="en-US" altLang="zh-CN" sz="3800" smtClean="0">
                <a:solidFill>
                  <a:srgbClr val="0000CC"/>
                </a:solidFill>
              </a:rPr>
              <a:t>InsAfter </a:t>
            </a:r>
            <a:r>
              <a:rPr lang="en-US" altLang="zh-CN" sz="3800" smtClean="0"/>
              <a:t>(LinkList *L, Link *h, Link *s){</a:t>
            </a:r>
          </a:p>
          <a:p>
            <a:pPr marL="0" indent="0">
              <a:buNone/>
            </a:pPr>
            <a:r>
              <a:rPr lang="en-US" altLang="zh-CN" sz="3800" smtClean="0"/>
              <a:t>	if(!L-&gt;head) return ERROR;</a:t>
            </a:r>
          </a:p>
          <a:p>
            <a:pPr marL="0" indent="0">
              <a:buNone/>
            </a:pPr>
            <a:r>
              <a:rPr lang="en-US" altLang="zh-CN" sz="3800" smtClean="0"/>
              <a:t>	</a:t>
            </a:r>
            <a:r>
              <a:rPr lang="en-US" altLang="zh-CN" sz="3800" smtClean="0">
                <a:solidFill>
                  <a:srgbClr val="0000CC"/>
                </a:solidFill>
              </a:rPr>
              <a:t>L-&gt;len++;</a:t>
            </a:r>
          </a:p>
          <a:p>
            <a:pPr marL="0" indent="0">
              <a:buNone/>
            </a:pPr>
            <a:r>
              <a:rPr lang="en-US" altLang="zh-CN" sz="3800" smtClean="0">
                <a:solidFill>
                  <a:srgbClr val="0000CC"/>
                </a:solidFill>
              </a:rPr>
              <a:t>	if (L-&gt;tail==h)L-&gt;tail=s;</a:t>
            </a:r>
          </a:p>
          <a:p>
            <a:pPr marL="0" indent="0">
              <a:buNone/>
            </a:pPr>
            <a:r>
              <a:rPr lang="en-US" altLang="zh-CN" sz="3800" smtClean="0"/>
              <a:t>	s-&gt;next=h-&gt;next; h-&gt;next=s;</a:t>
            </a:r>
          </a:p>
          <a:p>
            <a:pPr marL="0" indent="0">
              <a:buNone/>
            </a:pPr>
            <a:r>
              <a:rPr lang="en-US" altLang="zh-CN" sz="3800" smtClean="0"/>
              <a:t>	return OK;}</a:t>
            </a:r>
          </a:p>
          <a:p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7812360" y="4077072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O(n)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7812360" y="1052736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1159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链表的基本操作</a:t>
            </a:r>
            <a:r>
              <a:rPr lang="en-US" altLang="zh-CN" smtClean="0"/>
              <a:t>-</a:t>
            </a:r>
            <a:r>
              <a:rPr lang="zh-CN" altLang="en-US"/>
              <a:t>插入元素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zh-CN" altLang="zh-CN" sz="31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Status </a:t>
            </a: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ListInsert_L</a:t>
            </a:r>
            <a:r>
              <a:rPr lang="zh-CN" altLang="zh-CN" sz="31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LinkList </a:t>
            </a:r>
            <a:r>
              <a:rPr lang="zh-CN" altLang="en-US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L</a:t>
            </a: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, int i, ElemType e) </a:t>
            </a:r>
            <a:endParaRPr lang="en-US" altLang="zh-CN" sz="31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zh-CN" altLang="zh-CN" sz="31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{</a:t>
            </a:r>
            <a:r>
              <a:rPr lang="en-US" altLang="zh-CN" sz="31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3100" dirty="0" smtClean="0"/>
              <a:t>//</a:t>
            </a:r>
            <a:r>
              <a:rPr lang="zh-CN" altLang="en-US" sz="3100" dirty="0" smtClean="0"/>
              <a:t>在</a:t>
            </a:r>
            <a:r>
              <a:rPr lang="zh-CN" altLang="en-US" sz="3100" dirty="0"/>
              <a:t>链表 </a:t>
            </a:r>
            <a:r>
              <a:rPr lang="en-US" altLang="zh-CN" sz="3100" dirty="0"/>
              <a:t>L </a:t>
            </a:r>
            <a:r>
              <a:rPr lang="zh-CN" altLang="en-US" sz="3100" dirty="0"/>
              <a:t>的第 </a:t>
            </a:r>
            <a:r>
              <a:rPr lang="en-US" altLang="zh-CN" sz="3100" err="1"/>
              <a:t>i</a:t>
            </a:r>
            <a:r>
              <a:rPr lang="en-US" altLang="zh-CN" sz="3100"/>
              <a:t> </a:t>
            </a:r>
            <a:r>
              <a:rPr lang="zh-CN" altLang="en-US" sz="3100" smtClean="0"/>
              <a:t>个结点之前</a:t>
            </a:r>
            <a:r>
              <a:rPr lang="zh-CN" altLang="en-US" sz="3100" dirty="0"/>
              <a:t>插入</a:t>
            </a:r>
            <a:r>
              <a:rPr lang="zh-CN" altLang="en-US" sz="3100"/>
              <a:t>元素 </a:t>
            </a:r>
            <a:r>
              <a:rPr lang="en-US" altLang="zh-CN" sz="3100" smtClean="0"/>
              <a:t>e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Link *p,*s;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int j=0;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CC"/>
                </a:solidFill>
                <a:latin typeface="Arial Unicode MS" panose="020B0604020202020204" pitchFamily="34" charset="-122"/>
              </a:rPr>
              <a:t>p=L-&gt;head;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while (p &amp;&amp; j&lt;i-1) {//</a:t>
            </a:r>
            <a:r>
              <a:rPr lang="zh-CN" altLang="en-US" sz="3100">
                <a:solidFill>
                  <a:srgbClr val="000000"/>
                </a:solidFill>
                <a:latin typeface="Arial Unicode MS" panose="020B0604020202020204" pitchFamily="34" charset="-122"/>
              </a:rPr>
              <a:t>寻找第</a:t>
            </a: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i-1</a:t>
            </a:r>
            <a:r>
              <a:rPr lang="zh-CN" altLang="en-US" sz="3100">
                <a:solidFill>
                  <a:srgbClr val="000000"/>
                </a:solidFill>
                <a:latin typeface="Arial Unicode MS" panose="020B0604020202020204" pitchFamily="34" charset="-122"/>
              </a:rPr>
              <a:t>个结点</a:t>
            </a:r>
          </a:p>
          <a:p>
            <a:pPr marL="0" lvl="0" indent="0">
              <a:buNone/>
            </a:pPr>
            <a:r>
              <a:rPr lang="zh-CN" altLang="en-US" sz="3100">
                <a:solidFill>
                  <a:srgbClr val="000000"/>
                </a:solidFill>
                <a:latin typeface="Arial Unicode MS" panose="020B0604020202020204" pitchFamily="34" charset="-122"/>
              </a:rPr>
              <a:t>        </a:t>
            </a: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p=p-&gt;next;j++;}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if(!p || j&gt;i-1) return ERROR;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s= </a:t>
            </a:r>
            <a:r>
              <a:rPr lang="en-US" altLang="zh-CN" sz="3100">
                <a:solidFill>
                  <a:srgbClr val="0000CC"/>
                </a:solidFill>
                <a:latin typeface="Arial Unicode MS" panose="020B0604020202020204" pitchFamily="34" charset="-122"/>
              </a:rPr>
              <a:t>MakeNode(e)</a:t>
            </a: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; if (!</a:t>
            </a:r>
            <a:r>
              <a:rPr lang="en-US" altLang="zh-CN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s)return </a:t>
            </a: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ERROR; </a:t>
            </a:r>
            <a:endParaRPr lang="zh-CN" altLang="en-US" sz="31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3100">
                <a:solidFill>
                  <a:srgbClr val="0000CC"/>
                </a:solidFill>
                <a:latin typeface="Arial Unicode MS" panose="020B0604020202020204" pitchFamily="34" charset="-122"/>
              </a:rPr>
              <a:t>if(L-&gt;tail==p) L-&gt;tail=s;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CC"/>
                </a:solidFill>
                <a:latin typeface="Arial Unicode MS" panose="020B0604020202020204" pitchFamily="34" charset="-122"/>
              </a:rPr>
              <a:t>L-&gt;len++;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s-&gt;next=p-&gt;next</a:t>
            </a:r>
            <a:r>
              <a:rPr lang="en-US" altLang="zh-CN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 p-</a:t>
            </a: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&gt;next=s;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return OK</a:t>
            </a:r>
            <a:r>
              <a:rPr lang="en-US" altLang="zh-CN" sz="31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</a:t>
            </a:r>
          </a:p>
          <a:p>
            <a:pPr marL="0" lvl="0" indent="0">
              <a:buNone/>
            </a:pPr>
            <a:r>
              <a:rPr lang="en-US" altLang="zh-CN" sz="310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endParaRPr lang="en-US" altLang="zh-CN" sz="31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链表的基本操作</a:t>
            </a:r>
            <a:r>
              <a:rPr lang="en-US" altLang="zh-CN"/>
              <a:t>-</a:t>
            </a:r>
            <a:r>
              <a:rPr lang="zh-CN" altLang="en-US"/>
              <a:t>插入元素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60212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Status ListInsert_L(LinkList </a:t>
            </a:r>
            <a:r>
              <a:rPr lang="zh-CN" altLang="en-US" sz="260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L, int i, ElemType e) 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{</a:t>
            </a:r>
            <a:r>
              <a:rPr lang="en-US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600"/>
              <a:t>//</a:t>
            </a:r>
            <a:r>
              <a:rPr lang="zh-CN" altLang="en-US" sz="2600"/>
              <a:t>在链表 </a:t>
            </a:r>
            <a:r>
              <a:rPr lang="en-US" altLang="zh-CN" sz="2600"/>
              <a:t>L </a:t>
            </a:r>
            <a:r>
              <a:rPr lang="zh-CN" altLang="en-US" sz="2600"/>
              <a:t>的第 </a:t>
            </a:r>
            <a:r>
              <a:rPr lang="en-US" altLang="zh-CN" sz="2600"/>
              <a:t>i </a:t>
            </a:r>
            <a:r>
              <a:rPr lang="zh-CN" altLang="en-US" sz="2600"/>
              <a:t>个结点之前插入元素 </a:t>
            </a:r>
            <a:r>
              <a:rPr lang="en-US" altLang="zh-CN" sz="2600" smtClean="0"/>
              <a:t>e</a:t>
            </a:r>
          </a:p>
          <a:p>
            <a:pPr marL="0" lvl="0" indent="0">
              <a:buNone/>
            </a:pP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Link 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h,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h=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LocatePos</a:t>
            </a:r>
            <a:r>
              <a:rPr lang="zh-CN" altLang="zh-CN" sz="2600">
                <a:solidFill>
                  <a:srgbClr val="0000CC"/>
                </a:solidFill>
                <a:latin typeface="Arial Unicode MS" panose="020B0604020202020204" pitchFamily="34" charset="-122"/>
              </a:rPr>
              <a:t>(L, i-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1)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</a:p>
          <a:p>
            <a:pPr marL="0" lvl="0" indent="0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	if(!h) 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return 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ERROR; // i值不合法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s=</a:t>
            </a:r>
            <a:r>
              <a:rPr lang="zh-CN" altLang="zh-CN" sz="2600">
                <a:solidFill>
                  <a:srgbClr val="0000CC"/>
                </a:solidFill>
                <a:latin typeface="Arial Unicode MS" panose="020B0604020202020204" pitchFamily="34" charset="-122"/>
              </a:rPr>
              <a:t>MakeNode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(e)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</a:t>
            </a:r>
          </a:p>
          <a:p>
            <a:pPr marL="0" lvl="0" indent="0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if 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!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)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return 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ERROR; // 结点存储分配失败 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//</a:t>
            </a:r>
            <a:r>
              <a:rPr lang="zh-CN" altLang="en-US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将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s</a:t>
            </a:r>
            <a:r>
              <a:rPr lang="zh-CN" altLang="en-US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插入在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h</a:t>
            </a:r>
            <a:r>
              <a:rPr lang="zh-CN" altLang="en-US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之后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If </a:t>
            </a:r>
            <a:r>
              <a:rPr lang="en-US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(! 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Ins</a:t>
            </a:r>
            <a:r>
              <a:rPr lang="en-US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After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L, </a:t>
            </a:r>
            <a:r>
              <a:rPr lang="zh-CN" altLang="zh-CN" sz="2600" smtClean="0">
                <a:solidFill>
                  <a:srgbClr val="0000CC"/>
                </a:solidFill>
                <a:latin typeface="Arial Unicode MS" panose="020B0604020202020204" pitchFamily="34" charset="-122"/>
              </a:rPr>
              <a:t>h</a:t>
            </a:r>
            <a:r>
              <a:rPr lang="zh-CN" altLang="zh-CN" sz="2600">
                <a:solidFill>
                  <a:srgbClr val="0000CC"/>
                </a:solidFill>
                <a:latin typeface="Arial Unicode MS" panose="020B0604020202020204" pitchFamily="34" charset="-122"/>
              </a:rPr>
              <a:t>, s)</a:t>
            </a:r>
            <a:r>
              <a:rPr lang="en-US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) </a:t>
            </a:r>
            <a:r>
              <a:rPr lang="zh-CN" altLang="zh-CN" sz="260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return </a:t>
            </a: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OK; </a:t>
            </a:r>
            <a:endParaRPr lang="en-US" altLang="zh-CN" sz="260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else return ERROR; </a:t>
            </a:r>
          </a:p>
          <a:p>
            <a:pPr marL="0" lvl="0" indent="0">
              <a:buNone/>
            </a:pPr>
            <a:r>
              <a:rPr lang="zh-CN" altLang="zh-CN" sz="2600">
                <a:solidFill>
                  <a:srgbClr val="000000"/>
                </a:solidFill>
                <a:latin typeface="Arial Unicode MS" panose="020B0604020202020204" pitchFamily="34" charset="-122"/>
              </a:rPr>
              <a:t>} // ListInsert_L</a:t>
            </a:r>
            <a:r>
              <a:rPr lang="zh-CN" altLang="zh-CN" sz="26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利用基本操作实现其他</a:t>
            </a:r>
            <a:r>
              <a:rPr lang="zh-CN" altLang="en-US"/>
              <a:t>链表</a:t>
            </a:r>
            <a:r>
              <a:rPr lang="zh-CN" altLang="en-US" smtClean="0"/>
              <a:t>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Status </a:t>
            </a:r>
            <a:r>
              <a:rPr lang="zh-CN" altLang="zh-CN" dirty="0">
                <a:solidFill>
                  <a:srgbClr val="0000CC"/>
                </a:solidFill>
                <a:ea typeface="宋体" panose="02010600030101010101" pitchFamily="2" charset="-122"/>
              </a:rPr>
              <a:t>MergeList_L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(LinkList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&amp;La, 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LinkList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&amp;Lb, 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LinkList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&amp;Lc, int (*compare)(ElemType, ElemType))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{// 归并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有序链表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La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和Lb得到新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有序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单链表Lc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Link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ha, hb; Position pa, pb, q; ElemType a, b;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(!InitList(Lc)) return ERROR; // 存储空间分配失败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ha和hb分别指向La和Lb的头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结点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ha = GetHead(La);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hb = GetHead(Lb);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pa和pb分别指向La和Lb中当前结点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pa = NextPos(La, ha); 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pb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= NextPos(Lb, hb);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(pa &amp;&amp; pb) { // La和Lb均非空 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a和b为两表中当前比较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元素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a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= GetCurElem(pa); </a:t>
            </a:r>
            <a:r>
              <a:rPr lang="zh-CN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b </a:t>
            </a:r>
            <a:r>
              <a:rPr lang="zh-CN" altLang="zh-CN" dirty="0">
                <a:solidFill>
                  <a:srgbClr val="000000"/>
                </a:solidFill>
                <a:ea typeface="宋体" panose="02010600030101010101" pitchFamily="2" charset="-122"/>
              </a:rPr>
              <a:t>= GetCurElem(pb); </a:t>
            </a:r>
            <a:endParaRPr lang="zh-CN" altLang="zh-CN" sz="600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6585</TotalTime>
  <Words>4077</Words>
  <Application>Microsoft Macintosh PowerPoint</Application>
  <PresentationFormat>全屏显示(4:3)</PresentationFormat>
  <Paragraphs>707</Paragraphs>
  <Slides>44</Slides>
  <Notes>13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第二章 线性表 Part II</vt:lpstr>
      <vt:lpstr>改进链表</vt:lpstr>
      <vt:lpstr>改进的单链表</vt:lpstr>
      <vt:lpstr>两种设计比较-接口</vt:lpstr>
      <vt:lpstr>链表的基本操作-初始化</vt:lpstr>
      <vt:lpstr>链表的基本操作</vt:lpstr>
      <vt:lpstr>链表的基本操作-插入元素</vt:lpstr>
      <vt:lpstr>链表的基本操作-插入元素</vt:lpstr>
      <vt:lpstr>利用基本操作实现其他链表操作</vt:lpstr>
      <vt:lpstr>利用基本操作实现其他链表操作</vt:lpstr>
      <vt:lpstr>单链表的应用：一元多项式</vt:lpstr>
      <vt:lpstr>一元多项式</vt:lpstr>
      <vt:lpstr>一元多项式</vt:lpstr>
      <vt:lpstr>创建一元多项式</vt:lpstr>
      <vt:lpstr>一元多项式加法pa=pa+pb</vt:lpstr>
      <vt:lpstr>一元多项式加法pa=pa+pb</vt:lpstr>
      <vt:lpstr>3.2单链表的C数组实现：静态链表</vt:lpstr>
      <vt:lpstr>静态链表：定义和例子</vt:lpstr>
      <vt:lpstr>基本操作在静态链表中的实现</vt:lpstr>
      <vt:lpstr>1. 静态链表的初始化</vt:lpstr>
      <vt:lpstr>2. 创建一个静态链表</vt:lpstr>
      <vt:lpstr>从空闲链表中分配一个结点和释放一个结点</vt:lpstr>
      <vt:lpstr>3. 在静态链表中插入结点</vt:lpstr>
      <vt:lpstr>4. 删除静态链表中的第i个结点</vt:lpstr>
      <vt:lpstr>5. 在静态链表中查找值为x的结点</vt:lpstr>
      <vt:lpstr>静态链表的应用：集合合并</vt:lpstr>
      <vt:lpstr>集合合并</vt:lpstr>
      <vt:lpstr>3.3双向链表(Double Linked List)</vt:lpstr>
      <vt:lpstr>基本操作在双向链表中的实现</vt:lpstr>
      <vt:lpstr>1. 创建长度为n的双向链表</vt:lpstr>
      <vt:lpstr>2. 在双向链表中查找第1个值为e的结点</vt:lpstr>
      <vt:lpstr>3. 在双向链表中查找第i个结点</vt:lpstr>
      <vt:lpstr>4. 在双向链表中插入元素e</vt:lpstr>
      <vt:lpstr>插入：需要同时修改两个方向上的指针</vt:lpstr>
      <vt:lpstr>在双向链表中插入元素e</vt:lpstr>
      <vt:lpstr>4.在双向链表第i个结点之前插入元素e</vt:lpstr>
      <vt:lpstr>5. 在双向链表中删除第i个元素</vt:lpstr>
      <vt:lpstr>删除：需要同时修改两个方向上的指针</vt:lpstr>
      <vt:lpstr>5. 在双向链表中删除第i个结点</vt:lpstr>
      <vt:lpstr>5. 在双向链表中删除第i个结点</vt:lpstr>
      <vt:lpstr>3.4 循环链表(Circular Linked List)</vt:lpstr>
      <vt:lpstr>循环链表的操作</vt:lpstr>
      <vt:lpstr>双向循环链表</vt:lpstr>
      <vt:lpstr>线性表链式存储方式的比较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Beihong</dc:creator>
  <cp:lastModifiedBy>apple sd</cp:lastModifiedBy>
  <cp:revision>512</cp:revision>
  <cp:lastPrinted>2017-03-01T01:05:23Z</cp:lastPrinted>
  <dcterms:created xsi:type="dcterms:W3CDTF">2015-08-29T12:33:55Z</dcterms:created>
  <dcterms:modified xsi:type="dcterms:W3CDTF">2017-03-01T21:57:56Z</dcterms:modified>
</cp:coreProperties>
</file>