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1.bin" ContentType="application/vnd.openxmlformats-officedocument.oleObject"/>
  <Override PartName="/ppt/notesSlides/notesSlide20.xml" ContentType="application/vnd.openxmlformats-officedocument.presentationml.notesSlide+xml"/>
  <Override PartName="/ppt/embeddings/oleObject2.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4.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64"/>
  </p:notesMasterIdLst>
  <p:handoutMasterIdLst>
    <p:handoutMasterId r:id="rId65"/>
  </p:handoutMasterIdLst>
  <p:sldIdLst>
    <p:sldId id="256" r:id="rId2"/>
    <p:sldId id="257" r:id="rId3"/>
    <p:sldId id="258" r:id="rId4"/>
    <p:sldId id="259" r:id="rId5"/>
    <p:sldId id="399" r:id="rId6"/>
    <p:sldId id="413" r:id="rId7"/>
    <p:sldId id="415" r:id="rId8"/>
    <p:sldId id="389" r:id="rId9"/>
    <p:sldId id="361" r:id="rId10"/>
    <p:sldId id="344" r:id="rId11"/>
    <p:sldId id="345" r:id="rId12"/>
    <p:sldId id="346" r:id="rId13"/>
    <p:sldId id="364" r:id="rId14"/>
    <p:sldId id="347" r:id="rId15"/>
    <p:sldId id="390" r:id="rId16"/>
    <p:sldId id="391" r:id="rId17"/>
    <p:sldId id="392" r:id="rId18"/>
    <p:sldId id="393" r:id="rId19"/>
    <p:sldId id="395" r:id="rId20"/>
    <p:sldId id="396" r:id="rId21"/>
    <p:sldId id="397" r:id="rId22"/>
    <p:sldId id="398" r:id="rId23"/>
    <p:sldId id="350" r:id="rId24"/>
    <p:sldId id="351" r:id="rId25"/>
    <p:sldId id="357" r:id="rId26"/>
    <p:sldId id="400" r:id="rId27"/>
    <p:sldId id="401" r:id="rId28"/>
    <p:sldId id="325" r:id="rId29"/>
    <p:sldId id="328" r:id="rId30"/>
    <p:sldId id="403" r:id="rId31"/>
    <p:sldId id="402" r:id="rId32"/>
    <p:sldId id="404" r:id="rId33"/>
    <p:sldId id="405" r:id="rId34"/>
    <p:sldId id="406" r:id="rId35"/>
    <p:sldId id="407" r:id="rId36"/>
    <p:sldId id="408" r:id="rId37"/>
    <p:sldId id="409" r:id="rId38"/>
    <p:sldId id="411" r:id="rId39"/>
    <p:sldId id="329" r:id="rId40"/>
    <p:sldId id="330" r:id="rId41"/>
    <p:sldId id="331" r:id="rId42"/>
    <p:sldId id="332" r:id="rId43"/>
    <p:sldId id="367" r:id="rId44"/>
    <p:sldId id="368" r:id="rId45"/>
    <p:sldId id="369" r:id="rId46"/>
    <p:sldId id="370" r:id="rId47"/>
    <p:sldId id="371" r:id="rId48"/>
    <p:sldId id="372" r:id="rId49"/>
    <p:sldId id="320" r:id="rId50"/>
    <p:sldId id="362" r:id="rId51"/>
    <p:sldId id="379" r:id="rId52"/>
    <p:sldId id="388" r:id="rId53"/>
    <p:sldId id="380" r:id="rId54"/>
    <p:sldId id="381" r:id="rId55"/>
    <p:sldId id="382" r:id="rId56"/>
    <p:sldId id="383" r:id="rId57"/>
    <p:sldId id="384" r:id="rId58"/>
    <p:sldId id="385" r:id="rId59"/>
    <p:sldId id="387" r:id="rId60"/>
    <p:sldId id="321" r:id="rId61"/>
    <p:sldId id="322" r:id="rId62"/>
    <p:sldId id="386" r:id="rId63"/>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CC"/>
    <a:srgbClr val="663300"/>
    <a:srgbClr val="52CAE6"/>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1565" autoAdjust="0"/>
  </p:normalViewPr>
  <p:slideViewPr>
    <p:cSldViewPr>
      <p:cViewPr varScale="1">
        <p:scale>
          <a:sx n="39" d="100"/>
          <a:sy n="39" d="100"/>
        </p:scale>
        <p:origin x="-2160" y="-9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6" y="0"/>
            <a:ext cx="4302231" cy="339884"/>
          </a:xfrm>
          <a:prstGeom prst="rect">
            <a:avLst/>
          </a:prstGeom>
        </p:spPr>
        <p:txBody>
          <a:bodyPr vert="horz" lIns="91440" tIns="45720" rIns="91440" bIns="45720" rtlCol="0"/>
          <a:lstStyle>
            <a:lvl1pPr algn="r">
              <a:defRPr sz="1200"/>
            </a:lvl1pPr>
          </a:lstStyle>
          <a:p>
            <a:fld id="{2DA3B15A-336C-4231-9CFC-33B478A42366}" type="datetimeFigureOut">
              <a:rPr lang="en-US" smtClean="0"/>
              <a:t>18/3/19</a:t>
            </a:fld>
            <a:endParaRPr 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6" y="6456612"/>
            <a:ext cx="4302231" cy="339884"/>
          </a:xfrm>
          <a:prstGeom prst="rect">
            <a:avLst/>
          </a:prstGeom>
        </p:spPr>
        <p:txBody>
          <a:bodyPr vert="horz" lIns="91440" tIns="45720" rIns="91440" bIns="45720" rtlCol="0" anchor="b"/>
          <a:lstStyle>
            <a:lvl1pPr algn="r">
              <a:defRPr sz="1200"/>
            </a:lvl1pPr>
          </a:lstStyle>
          <a:p>
            <a:fld id="{39BA9409-29CE-43A2-9737-60B28653589A}" type="slidenum">
              <a:rPr lang="en-US" smtClean="0"/>
              <a:t>‹#›</a:t>
            </a:fld>
            <a:endParaRPr lang="en-US"/>
          </a:p>
        </p:txBody>
      </p:sp>
    </p:spTree>
    <p:extLst>
      <p:ext uri="{BB962C8B-B14F-4D97-AF65-F5344CB8AC3E}">
        <p14:creationId xmlns:p14="http://schemas.microsoft.com/office/powerpoint/2010/main" val="1494720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6" y="0"/>
            <a:ext cx="4302231" cy="339884"/>
          </a:xfrm>
          <a:prstGeom prst="rect">
            <a:avLst/>
          </a:prstGeom>
        </p:spPr>
        <p:txBody>
          <a:bodyPr vert="horz" lIns="91440" tIns="45720" rIns="91440" bIns="45720" rtlCol="0"/>
          <a:lstStyle>
            <a:lvl1pPr algn="r">
              <a:defRPr sz="1200"/>
            </a:lvl1pPr>
          </a:lstStyle>
          <a:p>
            <a:fld id="{CB57258E-FF2E-4602-8522-8282ADBDAD64}" type="datetimeFigureOut">
              <a:rPr lang="en-US" smtClean="0"/>
              <a:t>18/3/19</a:t>
            </a:fld>
            <a:endParaRPr 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6" y="6456612"/>
            <a:ext cx="4302231" cy="339884"/>
          </a:xfrm>
          <a:prstGeom prst="rect">
            <a:avLst/>
          </a:prstGeom>
        </p:spPr>
        <p:txBody>
          <a:bodyPr vert="horz" lIns="91440" tIns="45720" rIns="91440" bIns="45720" rtlCol="0" anchor="b"/>
          <a:lstStyle>
            <a:lvl1pPr algn="r">
              <a:defRPr sz="1200"/>
            </a:lvl1pPr>
          </a:lstStyle>
          <a:p>
            <a:fld id="{176E715D-8504-41C1-852D-D902FFAD8C80}" type="slidenum">
              <a:rPr lang="en-US" smtClean="0"/>
              <a:t>‹#›</a:t>
            </a:fld>
            <a:endParaRPr lang="en-US"/>
          </a:p>
        </p:txBody>
      </p:sp>
    </p:spTree>
    <p:extLst>
      <p:ext uri="{BB962C8B-B14F-4D97-AF65-F5344CB8AC3E}">
        <p14:creationId xmlns:p14="http://schemas.microsoft.com/office/powerpoint/2010/main" val="425235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45.htm" TargetMode="External"/><Relationship Id="rId4" Type="http://schemas.openxmlformats.org/officeDocument/2006/relationships/hyperlink" Target="http://baike.baidu.com/view/96473.htm"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aike.baidu.com/view/45.htm" TargetMode="External"/><Relationship Id="rId4" Type="http://schemas.openxmlformats.org/officeDocument/2006/relationships/hyperlink" Target="http://baike.baidu.com/view/96473.htm"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6E715D-8504-41C1-852D-D902FFAD8C80}" type="slidenum">
              <a:rPr lang="en-US" smtClean="0"/>
              <a:t>0</a:t>
            </a:fld>
            <a:endParaRPr lang="en-US"/>
          </a:p>
        </p:txBody>
      </p:sp>
    </p:spTree>
    <p:extLst>
      <p:ext uri="{BB962C8B-B14F-4D97-AF65-F5344CB8AC3E}">
        <p14:creationId xmlns:p14="http://schemas.microsoft.com/office/powerpoint/2010/main" val="1245988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17</a:t>
            </a:fld>
            <a:endParaRPr lang="en-US"/>
          </a:p>
        </p:txBody>
      </p:sp>
    </p:spTree>
    <p:extLst>
      <p:ext uri="{BB962C8B-B14F-4D97-AF65-F5344CB8AC3E}">
        <p14:creationId xmlns:p14="http://schemas.microsoft.com/office/powerpoint/2010/main" val="4287547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p:sp>
      <p:sp>
        <p:nvSpPr>
          <p:cNvPr id="167939" name="Rectangle 3"/>
          <p:cNvSpPr>
            <a:spLocks noGrp="1" noChangeArrowheads="1"/>
          </p:cNvSpPr>
          <p:nvPr>
            <p:ph type="body" idx="1"/>
          </p:nvPr>
        </p:nvSpPr>
        <p:spPr/>
        <p:txBody>
          <a:bodyPr/>
          <a:lstStyle/>
          <a:p>
            <a:pPr>
              <a:spcBef>
                <a:spcPct val="20000"/>
              </a:spcBef>
              <a:buClr>
                <a:schemeClr val="accent2"/>
              </a:buClr>
              <a:buSzPct val="80000"/>
              <a:buFont typeface="Wingdings" pitchFamily="2" charset="2"/>
              <a:buNone/>
            </a:pPr>
            <a:r>
              <a:rPr lang="zh-CN" altLang="en-US" sz="2000">
                <a:latin typeface="宋体" pitchFamily="2" charset="-122"/>
              </a:rPr>
              <a:t>  </a:t>
            </a:r>
            <a:endParaRPr lang="zh-CN" altLang="en-US"/>
          </a:p>
        </p:txBody>
      </p:sp>
    </p:spTree>
    <p:extLst>
      <p:ext uri="{BB962C8B-B14F-4D97-AF65-F5344CB8AC3E}">
        <p14:creationId xmlns:p14="http://schemas.microsoft.com/office/powerpoint/2010/main" val="3780617368"/>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19</a:t>
            </a:fld>
            <a:endParaRPr lang="en-US"/>
          </a:p>
        </p:txBody>
      </p:sp>
    </p:spTree>
    <p:extLst>
      <p:ext uri="{BB962C8B-B14F-4D97-AF65-F5344CB8AC3E}">
        <p14:creationId xmlns:p14="http://schemas.microsoft.com/office/powerpoint/2010/main" val="1647997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20</a:t>
            </a:fld>
            <a:endParaRPr lang="en-US"/>
          </a:p>
        </p:txBody>
      </p:sp>
    </p:spTree>
    <p:extLst>
      <p:ext uri="{BB962C8B-B14F-4D97-AF65-F5344CB8AC3E}">
        <p14:creationId xmlns:p14="http://schemas.microsoft.com/office/powerpoint/2010/main" val="322503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24</a:t>
            </a:fld>
            <a:endParaRPr lang="en-US"/>
          </a:p>
        </p:txBody>
      </p:sp>
    </p:spTree>
    <p:extLst>
      <p:ext uri="{BB962C8B-B14F-4D97-AF65-F5344CB8AC3E}">
        <p14:creationId xmlns:p14="http://schemas.microsoft.com/office/powerpoint/2010/main" val="2059464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28</a:t>
            </a:fld>
            <a:endParaRPr lang="en-US"/>
          </a:p>
        </p:txBody>
      </p:sp>
    </p:spTree>
    <p:extLst>
      <p:ext uri="{BB962C8B-B14F-4D97-AF65-F5344CB8AC3E}">
        <p14:creationId xmlns:p14="http://schemas.microsoft.com/office/powerpoint/2010/main" val="2567046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31</a:t>
            </a:fld>
            <a:endParaRPr lang="en-US"/>
          </a:p>
        </p:txBody>
      </p:sp>
    </p:spTree>
    <p:extLst>
      <p:ext uri="{BB962C8B-B14F-4D97-AF65-F5344CB8AC3E}">
        <p14:creationId xmlns:p14="http://schemas.microsoft.com/office/powerpoint/2010/main" val="769261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32</a:t>
            </a:fld>
            <a:endParaRPr lang="en-US"/>
          </a:p>
        </p:txBody>
      </p:sp>
    </p:spTree>
    <p:extLst>
      <p:ext uri="{BB962C8B-B14F-4D97-AF65-F5344CB8AC3E}">
        <p14:creationId xmlns:p14="http://schemas.microsoft.com/office/powerpoint/2010/main" val="1119028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33</a:t>
            </a:fld>
            <a:endParaRPr lang="en-US"/>
          </a:p>
        </p:txBody>
      </p:sp>
    </p:spTree>
    <p:extLst>
      <p:ext uri="{BB962C8B-B14F-4D97-AF65-F5344CB8AC3E}">
        <p14:creationId xmlns:p14="http://schemas.microsoft.com/office/powerpoint/2010/main" val="294664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t>
            </a:r>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37</a:t>
            </a:fld>
            <a:endParaRPr lang="en-US"/>
          </a:p>
        </p:txBody>
      </p:sp>
    </p:spTree>
    <p:extLst>
      <p:ext uri="{BB962C8B-B14F-4D97-AF65-F5344CB8AC3E}">
        <p14:creationId xmlns:p14="http://schemas.microsoft.com/office/powerpoint/2010/main" val="119534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p:sp>
      <p:sp>
        <p:nvSpPr>
          <p:cNvPr id="141315" name="Rectangle 3"/>
          <p:cNvSpPr>
            <a:spLocks noGrp="1" noChangeArrowheads="1"/>
          </p:cNvSpPr>
          <p:nvPr>
            <p:ph type="body" idx="1"/>
          </p:nvPr>
        </p:nvSpPr>
        <p:spPr/>
        <p:txBody>
          <a:bodyPr/>
          <a:lstStyle/>
          <a:p>
            <a:pPr>
              <a:spcBef>
                <a:spcPct val="20000"/>
              </a:spcBef>
              <a:buClr>
                <a:schemeClr val="accent2"/>
              </a:buClr>
              <a:buSzPct val="80000"/>
              <a:buFont typeface="Wingdings" pitchFamily="2" charset="2"/>
              <a:buNone/>
            </a:pPr>
            <a:r>
              <a:rPr lang="zh-CN" altLang="en-US" sz="2000">
                <a:latin typeface="宋体" pitchFamily="2" charset="-122"/>
              </a:rPr>
              <a:t>  </a:t>
            </a:r>
            <a:endParaRPr lang="zh-CN" altLang="en-US"/>
          </a:p>
        </p:txBody>
      </p:sp>
    </p:spTree>
    <p:extLst>
      <p:ext uri="{BB962C8B-B14F-4D97-AF65-F5344CB8AC3E}">
        <p14:creationId xmlns:p14="http://schemas.microsoft.com/office/powerpoint/2010/main" val="116291296"/>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39</a:t>
            </a:fld>
            <a:endParaRPr lang="en-US"/>
          </a:p>
        </p:txBody>
      </p:sp>
    </p:spTree>
    <p:extLst>
      <p:ext uri="{BB962C8B-B14F-4D97-AF65-F5344CB8AC3E}">
        <p14:creationId xmlns:p14="http://schemas.microsoft.com/office/powerpoint/2010/main" val="58660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47</a:t>
            </a:fld>
            <a:endParaRPr lang="en-US"/>
          </a:p>
        </p:txBody>
      </p:sp>
    </p:spTree>
    <p:extLst>
      <p:ext uri="{BB962C8B-B14F-4D97-AF65-F5344CB8AC3E}">
        <p14:creationId xmlns:p14="http://schemas.microsoft.com/office/powerpoint/2010/main" val="2883005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p:sp>
      <p:sp>
        <p:nvSpPr>
          <p:cNvPr id="173059" name="Rectangle 3"/>
          <p:cNvSpPr>
            <a:spLocks noGrp="1" noChangeArrowheads="1"/>
          </p:cNvSpPr>
          <p:nvPr>
            <p:ph type="body" idx="1"/>
          </p:nvPr>
        </p:nvSpPr>
        <p:spPr/>
        <p:txBody>
          <a:bodyPr/>
          <a:lstStyle/>
          <a:p>
            <a:pPr>
              <a:spcBef>
                <a:spcPct val="20000"/>
              </a:spcBef>
              <a:buClr>
                <a:schemeClr val="accent2"/>
              </a:buClr>
              <a:buSzPct val="80000"/>
              <a:buFont typeface="Wingdings" pitchFamily="2" charset="2"/>
              <a:buNone/>
            </a:pPr>
            <a:r>
              <a:rPr lang="zh-CN" altLang="en-US" sz="2000">
                <a:latin typeface="宋体" pitchFamily="2" charset="-122"/>
              </a:rPr>
              <a:t>  </a:t>
            </a:r>
            <a:endParaRPr lang="zh-CN" altLang="en-US"/>
          </a:p>
        </p:txBody>
      </p:sp>
    </p:spTree>
    <p:extLst>
      <p:ext uri="{BB962C8B-B14F-4D97-AF65-F5344CB8AC3E}">
        <p14:creationId xmlns:p14="http://schemas.microsoft.com/office/powerpoint/2010/main" val="2800702634"/>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52</a:t>
            </a:fld>
            <a:endParaRPr lang="en-US"/>
          </a:p>
        </p:txBody>
      </p:sp>
    </p:spTree>
    <p:extLst>
      <p:ext uri="{BB962C8B-B14F-4D97-AF65-F5344CB8AC3E}">
        <p14:creationId xmlns:p14="http://schemas.microsoft.com/office/powerpoint/2010/main" val="280205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3</a:t>
            </a:fld>
            <a:endParaRPr lang="en-US"/>
          </a:p>
        </p:txBody>
      </p:sp>
    </p:spTree>
    <p:extLst>
      <p:ext uri="{BB962C8B-B14F-4D97-AF65-F5344CB8AC3E}">
        <p14:creationId xmlns:p14="http://schemas.microsoft.com/office/powerpoint/2010/main" val="24141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4</a:t>
            </a:fld>
            <a:endParaRPr lang="en-US"/>
          </a:p>
        </p:txBody>
      </p:sp>
    </p:spTree>
    <p:extLst>
      <p:ext uri="{BB962C8B-B14F-4D97-AF65-F5344CB8AC3E}">
        <p14:creationId xmlns:p14="http://schemas.microsoft.com/office/powerpoint/2010/main" val="2530577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sz="1200" b="0" i="0" kern="1200" dirty="0" smtClean="0">
                <a:solidFill>
                  <a:schemeClr val="tx1"/>
                </a:solidFill>
                <a:latin typeface="Arial" charset="0"/>
                <a:ea typeface="宋体" pitchFamily="2" charset="-122"/>
                <a:cs typeface="+mn-cs"/>
              </a:rPr>
              <a:t>确定了解空间的组织结构后，回溯法就从开始结点（根结点）出发，以深度优先的方式搜索整个解空间。这个开始结点就成为一个活结点，同时也成为当前的扩展结点。在当前的扩展结点处，搜索向纵深方向移至一个新结点。这个新结点就成为一个新的活结点，并成为当前扩展结点。如果在当前的扩展结点处不能再向纵深方向移动，则当前扩展结点就成为死结点。此时，应往回移动（回溯）至最近的一个活结点处，并使这个活结点成为当前的扩展结点。</a:t>
            </a:r>
            <a:r>
              <a:rPr lang="zh-CN" altLang="en-US" sz="1200" b="0" i="0" kern="1200" dirty="0" smtClean="0">
                <a:solidFill>
                  <a:schemeClr val="tx1"/>
                </a:solidFill>
                <a:latin typeface="Arial" charset="0"/>
                <a:ea typeface="宋体" pitchFamily="2" charset="-122"/>
                <a:cs typeface="+mn-cs"/>
                <a:hlinkClick r:id="rId3"/>
              </a:rPr>
              <a:t>回溯法</a:t>
            </a:r>
            <a:r>
              <a:rPr lang="zh-CN" altLang="en-US" sz="1200" b="0" i="0" kern="1200" dirty="0" smtClean="0">
                <a:solidFill>
                  <a:schemeClr val="tx1"/>
                </a:solidFill>
                <a:latin typeface="Arial" charset="0"/>
                <a:ea typeface="宋体" pitchFamily="2" charset="-122"/>
                <a:cs typeface="+mn-cs"/>
              </a:rPr>
              <a:t>即以这种工作方式</a:t>
            </a:r>
            <a:r>
              <a:rPr lang="zh-CN" altLang="en-US" sz="1200" b="0" i="0" kern="1200" dirty="0" smtClean="0">
                <a:solidFill>
                  <a:schemeClr val="tx1"/>
                </a:solidFill>
                <a:latin typeface="Arial" charset="0"/>
                <a:ea typeface="宋体" pitchFamily="2" charset="-122"/>
                <a:cs typeface="+mn-cs"/>
                <a:hlinkClick r:id="rId4"/>
              </a:rPr>
              <a:t>递归</a:t>
            </a:r>
            <a:r>
              <a:rPr lang="zh-CN" altLang="en-US" sz="1200" b="0" i="0" kern="1200" dirty="0" smtClean="0">
                <a:solidFill>
                  <a:schemeClr val="tx1"/>
                </a:solidFill>
                <a:latin typeface="Arial" charset="0"/>
                <a:ea typeface="宋体" pitchFamily="2" charset="-122"/>
                <a:cs typeface="+mn-cs"/>
              </a:rPr>
              <a:t>地在解空间中搜索，直至找到所要求的解或解空间中已没有活结点时为</a:t>
            </a:r>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sz="1200" b="0" i="0" kern="1200" dirty="0" smtClean="0">
                <a:solidFill>
                  <a:schemeClr val="tx1"/>
                </a:solidFill>
                <a:latin typeface="Arial" charset="0"/>
                <a:ea typeface="宋体" pitchFamily="2" charset="-122"/>
                <a:cs typeface="+mn-cs"/>
              </a:rPr>
              <a:t>确定了解空间的组织结构后，回溯法就从开始结点（根结点）出发，以深度优先的方式搜索整个解空间。这个开始结点就成为一个活结点，同时也成为当前的扩展结点。在当前的扩展结点处，搜索向纵深方向移至一个新结点。这个新结点就成为一个新的活结点，并成为当前扩展结点。如果在当前的扩展结点处不能再向纵深方向移动，则当前扩展结点就成为死结点。此时，应往回移动（回溯）至最近的一个活结点处，并使这个活结点成为当前的扩展结点。</a:t>
            </a:r>
            <a:r>
              <a:rPr lang="zh-CN" altLang="en-US" sz="1200" b="0" i="0" kern="1200" dirty="0" smtClean="0">
                <a:solidFill>
                  <a:schemeClr val="tx1"/>
                </a:solidFill>
                <a:latin typeface="Arial" charset="0"/>
                <a:ea typeface="宋体" pitchFamily="2" charset="-122"/>
                <a:cs typeface="+mn-cs"/>
                <a:hlinkClick r:id="rId3"/>
              </a:rPr>
              <a:t>回溯法</a:t>
            </a:r>
            <a:r>
              <a:rPr lang="zh-CN" altLang="en-US" sz="1200" b="0" i="0" kern="1200" dirty="0" smtClean="0">
                <a:solidFill>
                  <a:schemeClr val="tx1"/>
                </a:solidFill>
                <a:latin typeface="Arial" charset="0"/>
                <a:ea typeface="宋体" pitchFamily="2" charset="-122"/>
                <a:cs typeface="+mn-cs"/>
              </a:rPr>
              <a:t>即以这种工作方式</a:t>
            </a:r>
            <a:r>
              <a:rPr lang="zh-CN" altLang="en-US" sz="1200" b="0" i="0" kern="1200" dirty="0" smtClean="0">
                <a:solidFill>
                  <a:schemeClr val="tx1"/>
                </a:solidFill>
                <a:latin typeface="Arial" charset="0"/>
                <a:ea typeface="宋体" pitchFamily="2" charset="-122"/>
                <a:cs typeface="+mn-cs"/>
                <a:hlinkClick r:id="rId4"/>
              </a:rPr>
              <a:t>递归</a:t>
            </a:r>
            <a:r>
              <a:rPr lang="zh-CN" altLang="en-US" sz="1200" b="0" i="0" kern="1200" dirty="0" smtClean="0">
                <a:solidFill>
                  <a:schemeClr val="tx1"/>
                </a:solidFill>
                <a:latin typeface="Arial" charset="0"/>
                <a:ea typeface="宋体" pitchFamily="2" charset="-122"/>
                <a:cs typeface="+mn-cs"/>
              </a:rPr>
              <a:t>地在解空间中搜索，直至找到所要求的解或解空间中已没有活结点时为</a:t>
            </a:r>
            <a:endParaRPr lang="zh-CN" altLang="en-US" dirty="0"/>
          </a:p>
        </p:txBody>
      </p:sp>
      <p:sp>
        <p:nvSpPr>
          <p:cNvPr id="4" name="灯片编号占位符 3"/>
          <p:cNvSpPr>
            <a:spLocks noGrp="1"/>
          </p:cNvSpPr>
          <p:nvPr>
            <p:ph type="sldNum" sz="quarter" idx="10"/>
          </p:nvPr>
        </p:nvSpPr>
        <p:spPr/>
        <p:txBody>
          <a:bodyPr/>
          <a:lstStyle/>
          <a:p>
            <a:pPr>
              <a:defRPr/>
            </a:pPr>
            <a:fld id="{ADB1D9AA-D00F-4446-B361-110B31980A7B}"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8</a:t>
            </a:fld>
            <a:endParaRPr lang="en-US"/>
          </a:p>
        </p:txBody>
      </p:sp>
    </p:spTree>
    <p:extLst>
      <p:ext uri="{BB962C8B-B14F-4D97-AF65-F5344CB8AC3E}">
        <p14:creationId xmlns:p14="http://schemas.microsoft.com/office/powerpoint/2010/main" val="536412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9</a:t>
            </a:fld>
            <a:endParaRPr lang="en-US"/>
          </a:p>
        </p:txBody>
      </p:sp>
    </p:spTree>
    <p:extLst>
      <p:ext uri="{BB962C8B-B14F-4D97-AF65-F5344CB8AC3E}">
        <p14:creationId xmlns:p14="http://schemas.microsoft.com/office/powerpoint/2010/main" val="316889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p:sp>
      <p:sp>
        <p:nvSpPr>
          <p:cNvPr id="164867" name="Rectangle 3"/>
          <p:cNvSpPr>
            <a:spLocks noGrp="1" noChangeArrowheads="1"/>
          </p:cNvSpPr>
          <p:nvPr>
            <p:ph type="body" idx="1"/>
          </p:nvPr>
        </p:nvSpPr>
        <p:spPr/>
        <p:txBody>
          <a:bodyPr/>
          <a:lstStyle/>
          <a:p>
            <a:pPr>
              <a:spcBef>
                <a:spcPct val="20000"/>
              </a:spcBef>
              <a:buClr>
                <a:schemeClr val="accent2"/>
              </a:buClr>
              <a:buSzPct val="80000"/>
              <a:buFont typeface="Wingdings" pitchFamily="2" charset="2"/>
              <a:buNone/>
            </a:pPr>
            <a:r>
              <a:rPr lang="zh-CN" altLang="en-US" sz="2000">
                <a:latin typeface="宋体" pitchFamily="2" charset="-122"/>
              </a:rPr>
              <a:t>  </a:t>
            </a:r>
            <a:endParaRPr lang="zh-CN" altLang="en-US"/>
          </a:p>
        </p:txBody>
      </p:sp>
    </p:spTree>
    <p:extLst>
      <p:ext uri="{BB962C8B-B14F-4D97-AF65-F5344CB8AC3E}">
        <p14:creationId xmlns:p14="http://schemas.microsoft.com/office/powerpoint/2010/main" val="291686993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4624"/>
            <a:ext cx="8229600" cy="68133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灯片编号占位符 5"/>
          <p:cNvSpPr>
            <a:spLocks noGrp="1"/>
          </p:cNvSpPr>
          <p:nvPr>
            <p:ph type="sldNum" sz="quarter" idx="10"/>
          </p:nvPr>
        </p:nvSpPr>
        <p:spPr/>
        <p:txBody>
          <a:bodyPr/>
          <a:lstStyle/>
          <a:p>
            <a:fld id="{0C913308-F349-4B6D-A68A-DD1791B4A57B}" type="slidenum">
              <a:rPr lang="zh-CN" altLang="en-US" smtClean="0"/>
              <a:t>‹#›</a:t>
            </a:fld>
            <a:endParaRPr lang="zh-CN" altLang="en-US" dirty="0"/>
          </a:p>
        </p:txBody>
      </p:sp>
    </p:spTree>
    <p:extLst>
      <p:ext uri="{BB962C8B-B14F-4D97-AF65-F5344CB8AC3E}">
        <p14:creationId xmlns:p14="http://schemas.microsoft.com/office/powerpoint/2010/main" val="415396841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fld id="{0C913308-F349-4B6D-A68A-DD1791B4A57B}" type="slidenum">
              <a:rPr lang="zh-CN" altLang="en-US" smtClean="0"/>
              <a:t>‹#›</a:t>
            </a:fld>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836712"/>
            <a:ext cx="4038600" cy="5904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836712"/>
            <a:ext cx="4038600" cy="5904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p:txBody>
          <a:bodyPr/>
          <a:lstStyle/>
          <a:p>
            <a:fld id="{0C913308-F349-4B6D-A68A-DD1791B4A57B}" type="slidenum">
              <a:rPr lang="zh-CN" altLang="en-US" smtClean="0"/>
              <a:t>‹#›</a:t>
            </a:fld>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46856" y="0"/>
            <a:ext cx="8229600" cy="83671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836712"/>
            <a:ext cx="8229600" cy="602128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5"/>
          <p:cNvSpPr>
            <a:spLocks noGrp="1"/>
          </p:cNvSpPr>
          <p:nvPr>
            <p:ph type="sldNum" sz="quarter" idx="4"/>
          </p:nvPr>
        </p:nvSpPr>
        <p:spPr>
          <a:xfrm>
            <a:off x="8748464" y="6525344"/>
            <a:ext cx="395536" cy="332656"/>
          </a:xfrm>
          <a:prstGeom prst="rect">
            <a:avLst/>
          </a:prstGeom>
        </p:spPr>
        <p:txBody>
          <a:bodyPr/>
          <a:lstStyle>
            <a:lvl1pPr>
              <a:defRPr sz="1200"/>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kern="1200">
          <a:solidFill>
            <a:schemeClr val="tx1"/>
          </a:solidFill>
          <a:latin typeface="+mn-lt"/>
          <a:ea typeface="宋体" panose="02010600030101010101" pitchFamily="2"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宋体" panose="02010600030101010101"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宋体" panose="02010600030101010101"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宋体" panose="02010600030101010101"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宋体" panose="02010600030101010101"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E:\Ongoing-Teaching\Data Structure\课件\其他\图片素材\3D小白人-书-叠放.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446" y="2132856"/>
            <a:ext cx="3911223"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683568" y="1196752"/>
            <a:ext cx="7772400" cy="1470025"/>
          </a:xfrm>
        </p:spPr>
        <p:txBody>
          <a:bodyPr/>
          <a:lstStyle/>
          <a:p>
            <a:r>
              <a:rPr lang="en-US" altLang="en-US" b="1" dirty="0">
                <a:latin typeface="楷体_GB2312" pitchFamily="49" charset="-122"/>
                <a:ea typeface="楷体_GB2312" pitchFamily="49" charset="-122"/>
              </a:rPr>
              <a:t>第</a:t>
            </a:r>
            <a:r>
              <a:rPr lang="en-US" altLang="en-US" b="1" dirty="0">
                <a:latin typeface="Times New Roman" pitchFamily="18" charset="0"/>
                <a:ea typeface="楷体_GB2312" pitchFamily="49" charset="-122"/>
              </a:rPr>
              <a:t>3</a:t>
            </a:r>
            <a:r>
              <a:rPr lang="en-US" altLang="en-US" b="1" dirty="0">
                <a:latin typeface="楷体_GB2312" pitchFamily="49" charset="-122"/>
                <a:ea typeface="楷体_GB2312" pitchFamily="49" charset="-122"/>
              </a:rPr>
              <a:t>章</a:t>
            </a:r>
            <a:r>
              <a:rPr lang="en-US" altLang="en-US" b="1" dirty="0">
                <a:latin typeface="宋体" pitchFamily="2" charset="-122"/>
              </a:rPr>
              <a:t> </a:t>
            </a:r>
            <a:r>
              <a:rPr lang="en-US" altLang="en-US" b="1" dirty="0" err="1">
                <a:latin typeface="楷体_GB2312" pitchFamily="49" charset="-122"/>
                <a:ea typeface="楷体_GB2312" pitchFamily="49" charset="-122"/>
              </a:rPr>
              <a:t>栈和队列</a:t>
            </a:r>
            <a:endParaRPr lang="en-US" dirty="0"/>
          </a:p>
        </p:txBody>
      </p:sp>
      <p:sp>
        <p:nvSpPr>
          <p:cNvPr id="3" name="副标题 2"/>
          <p:cNvSpPr>
            <a:spLocks noGrp="1"/>
          </p:cNvSpPr>
          <p:nvPr>
            <p:ph type="subTitle" idx="1"/>
          </p:nvPr>
        </p:nvSpPr>
        <p:spPr>
          <a:xfrm>
            <a:off x="1259632" y="2684512"/>
            <a:ext cx="6400800" cy="1752600"/>
          </a:xfrm>
        </p:spPr>
        <p:txBody>
          <a:bodyPr/>
          <a:lstStyle/>
          <a:p>
            <a:r>
              <a:rPr lang="en-US" altLang="zh-CN" b="1" dirty="0" smtClean="0">
                <a:solidFill>
                  <a:schemeClr val="tx1"/>
                </a:solidFill>
              </a:rPr>
              <a:t>Part I-</a:t>
            </a:r>
            <a:r>
              <a:rPr lang="zh-CN" altLang="en-US" b="1" dirty="0" smtClean="0">
                <a:solidFill>
                  <a:schemeClr val="tx1"/>
                </a:solidFill>
              </a:rPr>
              <a:t>栈</a:t>
            </a:r>
            <a:endParaRPr lang="en-US" b="1" dirty="0">
              <a:solidFill>
                <a:schemeClr val="tx1"/>
              </a:solidFill>
            </a:endParaRPr>
          </a:p>
        </p:txBody>
      </p:sp>
      <p:pic>
        <p:nvPicPr>
          <p:cNvPr id="3077" name="Picture 5" descr="E:\Ongoing-Teaching\Data Structure\课件\其他\图片素材\书.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2580689"/>
            <a:ext cx="1425079" cy="182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062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title"/>
          </p:nvPr>
        </p:nvSpPr>
        <p:spPr/>
        <p:txBody>
          <a:bodyPr/>
          <a:lstStyle/>
          <a:p>
            <a:r>
              <a:rPr lang="en-US" altLang="en-US" smtClean="0">
                <a:latin typeface="+mn-lt"/>
                <a:ea typeface="宋体" panose="02010600030101010101" pitchFamily="2" charset="-122"/>
              </a:rPr>
              <a:t>2. </a:t>
            </a:r>
            <a:r>
              <a:rPr lang="zh-CN" altLang="en-US" smtClean="0">
                <a:latin typeface="+mn-lt"/>
                <a:ea typeface="宋体" panose="02010600030101010101" pitchFamily="2" charset="-122"/>
              </a:rPr>
              <a:t>顺序</a:t>
            </a:r>
            <a:r>
              <a:rPr lang="en-US" altLang="en-US" smtClean="0">
                <a:latin typeface="+mn-lt"/>
                <a:ea typeface="宋体" panose="02010600030101010101" pitchFamily="2" charset="-122"/>
              </a:rPr>
              <a:t>栈</a:t>
            </a:r>
            <a:endParaRPr lang="en-US" altLang="en-US" dirty="0">
              <a:latin typeface="+mn-lt"/>
              <a:ea typeface="宋体" panose="02010600030101010101" pitchFamily="2" charset="-122"/>
            </a:endParaRPr>
          </a:p>
        </p:txBody>
      </p:sp>
      <p:sp>
        <p:nvSpPr>
          <p:cNvPr id="144386" name="Rectangle 2"/>
          <p:cNvSpPr>
            <a:spLocks noGrp="1" noChangeArrowheads="1"/>
          </p:cNvSpPr>
          <p:nvPr>
            <p:ph idx="1"/>
          </p:nvPr>
        </p:nvSpPr>
        <p:spPr/>
        <p:txBody>
          <a:bodyPr>
            <a:noAutofit/>
          </a:bodyPr>
          <a:lstStyle/>
          <a:p>
            <a:r>
              <a:rPr lang="zh-CN" altLang="en-US" sz="3600" smtClean="0">
                <a:ea typeface="宋体" panose="02010600030101010101" pitchFamily="2" charset="-122"/>
              </a:rPr>
              <a:t>动态顺序栈：</a:t>
            </a:r>
            <a:r>
              <a:rPr lang="en-US" altLang="en-US" sz="3600" smtClean="0">
                <a:ea typeface="宋体" panose="02010600030101010101" pitchFamily="2" charset="-122"/>
              </a:rPr>
              <a:t>采用</a:t>
            </a:r>
            <a:r>
              <a:rPr lang="en-US" altLang="en-US" sz="3600" b="1" smtClean="0">
                <a:solidFill>
                  <a:srgbClr val="0000CC"/>
                </a:solidFill>
                <a:ea typeface="宋体" panose="02010600030101010101" pitchFamily="2" charset="-122"/>
              </a:rPr>
              <a:t>动态一维数组</a:t>
            </a:r>
            <a:r>
              <a:rPr lang="en-US" altLang="en-US" sz="3600" smtClean="0">
                <a:ea typeface="宋体" panose="02010600030101010101" pitchFamily="2" charset="-122"/>
              </a:rPr>
              <a:t>来存储栈</a:t>
            </a:r>
            <a:endParaRPr lang="en-US" altLang="en-US" sz="3600" dirty="0" smtClean="0">
              <a:ea typeface="宋体" panose="02010600030101010101" pitchFamily="2" charset="-122"/>
            </a:endParaRPr>
          </a:p>
          <a:p>
            <a:pPr lvl="1"/>
            <a:r>
              <a:rPr lang="en-US" altLang="en-US" sz="3200" dirty="0" err="1" smtClean="0">
                <a:ea typeface="宋体" panose="02010600030101010101" pitchFamily="2" charset="-122"/>
              </a:rPr>
              <a:t>所谓动态指的是栈的大小可以根据需要增加</a:t>
            </a:r>
            <a:endParaRPr lang="en-US" altLang="en-US" sz="3200" dirty="0" smtClean="0">
              <a:ea typeface="宋体" panose="02010600030101010101" pitchFamily="2" charset="-122"/>
            </a:endParaRPr>
          </a:p>
          <a:p>
            <a:pPr lvl="1"/>
            <a:r>
              <a:rPr lang="en-US" altLang="en-US" sz="3200" dirty="0" err="1" smtClean="0">
                <a:ea typeface="宋体" panose="02010600030101010101" pitchFamily="2" charset="-122"/>
              </a:rPr>
              <a:t>用</a:t>
            </a:r>
            <a:r>
              <a:rPr lang="en-US" altLang="zh-CN" sz="3200" dirty="0" err="1" smtClean="0">
                <a:ea typeface="宋体" panose="02010600030101010101" pitchFamily="2" charset="-122"/>
              </a:rPr>
              <a:t>base</a:t>
            </a:r>
            <a:r>
              <a:rPr lang="en-US" altLang="en-US" sz="3200" dirty="0" err="1" smtClean="0">
                <a:ea typeface="宋体" panose="02010600030101010101" pitchFamily="2" charset="-122"/>
              </a:rPr>
              <a:t>表示栈底指针，栈底固定不变的</a:t>
            </a:r>
            <a:endParaRPr lang="en-US" altLang="en-US" sz="3200" dirty="0" smtClean="0">
              <a:ea typeface="宋体" panose="02010600030101010101" pitchFamily="2" charset="-122"/>
            </a:endParaRPr>
          </a:p>
          <a:p>
            <a:pPr lvl="1"/>
            <a:r>
              <a:rPr lang="en-US" altLang="en-US" sz="3200" dirty="0" err="1" smtClean="0">
                <a:ea typeface="宋体" panose="02010600030101010101" pitchFamily="2" charset="-122"/>
              </a:rPr>
              <a:t>栈顶则随着进栈和退栈操作而变化</a:t>
            </a:r>
            <a:r>
              <a:rPr lang="zh-CN" altLang="en-US" sz="3200" dirty="0" smtClean="0">
                <a:ea typeface="宋体" panose="02010600030101010101" pitchFamily="2" charset="-122"/>
              </a:rPr>
              <a:t>，</a:t>
            </a:r>
            <a:r>
              <a:rPr lang="en-US" altLang="en-US" sz="3200" dirty="0" err="1" smtClean="0">
                <a:ea typeface="宋体" panose="02010600030101010101" pitchFamily="2" charset="-122"/>
              </a:rPr>
              <a:t>用top</a:t>
            </a:r>
            <a:r>
              <a:rPr lang="en-US" altLang="en-US" sz="3200" dirty="0" smtClean="0">
                <a:ea typeface="宋体" panose="02010600030101010101" pitchFamily="2" charset="-122"/>
              </a:rPr>
              <a:t>(</a:t>
            </a:r>
            <a:r>
              <a:rPr lang="en-US" altLang="en-US" sz="3200" err="1" smtClean="0">
                <a:ea typeface="宋体" panose="02010600030101010101" pitchFamily="2" charset="-122"/>
              </a:rPr>
              <a:t>称为栈顶指针</a:t>
            </a:r>
            <a:r>
              <a:rPr lang="en-US" altLang="en-US" sz="3200" smtClean="0">
                <a:ea typeface="宋体" panose="02010600030101010101" pitchFamily="2" charset="-122"/>
              </a:rPr>
              <a:t>)</a:t>
            </a:r>
            <a:r>
              <a:rPr lang="en-US" altLang="en-US" sz="3200" b="1" smtClean="0">
                <a:solidFill>
                  <a:srgbClr val="0000CC"/>
                </a:solidFill>
              </a:rPr>
              <a:t>指向数组中的下一个</a:t>
            </a:r>
            <a:r>
              <a:rPr lang="zh-CN" altLang="en-US" sz="3200" b="1" smtClean="0">
                <a:solidFill>
                  <a:srgbClr val="0000CC"/>
                </a:solidFill>
              </a:rPr>
              <a:t>空闲</a:t>
            </a:r>
            <a:r>
              <a:rPr lang="en-US" altLang="en-US" sz="3200" b="1" smtClean="0">
                <a:solidFill>
                  <a:srgbClr val="0000CC"/>
                </a:solidFill>
              </a:rPr>
              <a:t>存储位置</a:t>
            </a:r>
            <a:endParaRPr lang="en-US" altLang="en-US" sz="3200" b="1">
              <a:solidFill>
                <a:srgbClr val="0000CC"/>
              </a:solidFill>
            </a:endParaRPr>
          </a:p>
          <a:p>
            <a:pPr lvl="1"/>
            <a:r>
              <a:rPr lang="en-US" altLang="en-US" sz="3200" smtClean="0">
                <a:ea typeface="宋体" panose="02010600030101010101" pitchFamily="2" charset="-122"/>
              </a:rPr>
              <a:t>用</a:t>
            </a:r>
            <a:r>
              <a:rPr lang="en-US" altLang="en-US" sz="3200" dirty="0" err="1" smtClean="0">
                <a:ea typeface="宋体" panose="02010600030101010101" pitchFamily="2" charset="-122"/>
              </a:rPr>
              <a:t>top</a:t>
            </a:r>
            <a:r>
              <a:rPr lang="en-US" altLang="en-US" sz="3200" dirty="0" smtClean="0">
                <a:ea typeface="宋体" panose="02010600030101010101" pitchFamily="2" charset="-122"/>
              </a:rPr>
              <a:t>==</a:t>
            </a:r>
            <a:r>
              <a:rPr lang="en-US" altLang="zh-CN" sz="3200" err="1" smtClean="0">
                <a:ea typeface="宋体" panose="02010600030101010101" pitchFamily="2" charset="-122"/>
              </a:rPr>
              <a:t>base</a:t>
            </a:r>
            <a:r>
              <a:rPr lang="en-US" altLang="en-US" sz="3200" smtClean="0">
                <a:ea typeface="宋体" panose="02010600030101010101" pitchFamily="2" charset="-122"/>
              </a:rPr>
              <a:t>作为栈空的标记</a:t>
            </a:r>
            <a:endParaRPr lang="en-US" altLang="en-US" sz="3200" dirty="0" smtClean="0">
              <a:ea typeface="宋体" panose="02010600030101010101" pitchFamily="2" charset="-122"/>
            </a:endParaRPr>
          </a:p>
        </p:txBody>
      </p:sp>
      <p:sp>
        <p:nvSpPr>
          <p:cNvPr id="2" name="灯片编号占位符 1"/>
          <p:cNvSpPr>
            <a:spLocks noGrp="1"/>
          </p:cNvSpPr>
          <p:nvPr>
            <p:ph type="sldNum" sz="quarter" idx="10"/>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2745959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数据元素进</a:t>
            </a:r>
            <a:r>
              <a:rPr lang="en-US" altLang="en-US" smtClean="0"/>
              <a:t>出栈</a:t>
            </a:r>
            <a:endParaRPr lang="en-US" dirty="0"/>
          </a:p>
        </p:txBody>
      </p:sp>
      <p:sp>
        <p:nvSpPr>
          <p:cNvPr id="145410" name="Rectangle 2"/>
          <p:cNvSpPr>
            <a:spLocks noGrp="1" noChangeArrowheads="1"/>
          </p:cNvSpPr>
          <p:nvPr>
            <p:ph sz="half" idx="1"/>
          </p:nvPr>
        </p:nvSpPr>
        <p:spPr>
          <a:xfrm>
            <a:off x="179511" y="980728"/>
            <a:ext cx="2520281" cy="5616624"/>
          </a:xfrm>
        </p:spPr>
        <p:txBody>
          <a:bodyPr>
            <a:normAutofit fontScale="92500" lnSpcReduction="10000"/>
          </a:bodyPr>
          <a:lstStyle/>
          <a:p>
            <a:r>
              <a:rPr lang="en-US" altLang="en-US" smtClean="0"/>
              <a:t>进栈：首先将数据元素保存到栈顶(top所指的当前位置)，然后</a:t>
            </a:r>
            <a:r>
              <a:rPr lang="zh-CN" altLang="en-US" smtClean="0"/>
              <a:t>，</a:t>
            </a:r>
            <a:r>
              <a:rPr lang="en-US" altLang="en-US" smtClean="0"/>
              <a:t>执行top加1，</a:t>
            </a:r>
            <a:r>
              <a:rPr lang="en-US" altLang="en-US" smtClean="0">
                <a:solidFill>
                  <a:srgbClr val="0000CC"/>
                </a:solidFill>
              </a:rPr>
              <a:t>使top指向栈顶的下一个存储位置</a:t>
            </a:r>
          </a:p>
          <a:p>
            <a:r>
              <a:rPr lang="en-US" altLang="en-US" smtClean="0"/>
              <a:t>出栈</a:t>
            </a:r>
            <a:r>
              <a:rPr lang="zh-CN" altLang="en-US" smtClean="0"/>
              <a:t>：</a:t>
            </a:r>
            <a:r>
              <a:rPr lang="en-US" altLang="en-US" smtClean="0"/>
              <a:t>首先执行top减1，使top</a:t>
            </a:r>
            <a:r>
              <a:rPr lang="zh-CN" altLang="en-US" smtClean="0"/>
              <a:t>指向栈顶元素的存储位置，然后将栈顶元素取出</a:t>
            </a:r>
            <a:endParaRPr lang="zh-CN"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pPr/>
              <a:t>10</a:t>
            </a:fld>
            <a:endParaRPr lang="zh-CN" altLang="en-US" dirty="0"/>
          </a:p>
        </p:txBody>
      </p:sp>
      <p:grpSp>
        <p:nvGrpSpPr>
          <p:cNvPr id="145411" name="Group 3"/>
          <p:cNvGrpSpPr>
            <a:grpSpLocks/>
          </p:cNvGrpSpPr>
          <p:nvPr/>
        </p:nvGrpSpPr>
        <p:grpSpPr bwMode="auto">
          <a:xfrm>
            <a:off x="2556321" y="1754511"/>
            <a:ext cx="6480175" cy="4897438"/>
            <a:chOff x="0" y="0"/>
            <a:chExt cx="4082" cy="3085"/>
          </a:xfrm>
        </p:grpSpPr>
        <p:sp>
          <p:nvSpPr>
            <p:cNvPr id="145412" name="Rectangle 4"/>
            <p:cNvSpPr>
              <a:spLocks noChangeArrowheads="1"/>
            </p:cNvSpPr>
            <p:nvPr/>
          </p:nvSpPr>
          <p:spPr bwMode="auto">
            <a:xfrm>
              <a:off x="1043" y="2858"/>
              <a:ext cx="218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a:latin typeface="楷体_GB2312" pitchFamily="49" charset="-122"/>
                  <a:ea typeface="楷体_GB2312" pitchFamily="49" charset="-122"/>
                </a:rPr>
                <a:t>动态</a:t>
              </a:r>
              <a:r>
                <a:rPr lang="zh-CN" altLang="en-US" sz="2000" b="1" dirty="0" smtClean="0">
                  <a:latin typeface="楷体_GB2312" pitchFamily="49" charset="-122"/>
                  <a:ea typeface="楷体_GB2312" pitchFamily="49" charset="-122"/>
                </a:rPr>
                <a:t>堆栈</a:t>
              </a:r>
              <a:r>
                <a:rPr lang="zh-CN" altLang="en-US" sz="2000" b="1" dirty="0">
                  <a:latin typeface="楷体_GB2312" pitchFamily="49" charset="-122"/>
                  <a:ea typeface="楷体_GB2312" pitchFamily="49" charset="-122"/>
                </a:rPr>
                <a:t>变化示意图</a:t>
              </a:r>
            </a:p>
          </p:txBody>
        </p:sp>
        <p:grpSp>
          <p:nvGrpSpPr>
            <p:cNvPr id="145413" name="Group 5"/>
            <p:cNvGrpSpPr>
              <a:grpSpLocks/>
            </p:cNvGrpSpPr>
            <p:nvPr/>
          </p:nvGrpSpPr>
          <p:grpSpPr bwMode="auto">
            <a:xfrm>
              <a:off x="0" y="0"/>
              <a:ext cx="1066" cy="1315"/>
              <a:chOff x="0" y="0"/>
              <a:chExt cx="1066" cy="1315"/>
            </a:xfrm>
          </p:grpSpPr>
          <p:sp>
            <p:nvSpPr>
              <p:cNvPr id="145414" name="Rectangle 6"/>
              <p:cNvSpPr>
                <a:spLocks noChangeArrowheads="1"/>
              </p:cNvSpPr>
              <p:nvPr/>
            </p:nvSpPr>
            <p:spPr bwMode="auto">
              <a:xfrm>
                <a:off x="613" y="1088"/>
                <a:ext cx="453" cy="22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空栈</a:t>
                </a:r>
              </a:p>
            </p:txBody>
          </p:sp>
          <p:grpSp>
            <p:nvGrpSpPr>
              <p:cNvPr id="145415" name="Group 7"/>
              <p:cNvGrpSpPr>
                <a:grpSpLocks/>
              </p:cNvGrpSpPr>
              <p:nvPr/>
            </p:nvGrpSpPr>
            <p:grpSpPr bwMode="auto">
              <a:xfrm>
                <a:off x="0" y="0"/>
                <a:ext cx="1039" cy="1171"/>
                <a:chOff x="0" y="0"/>
                <a:chExt cx="1039" cy="1171"/>
              </a:xfrm>
            </p:grpSpPr>
            <p:sp>
              <p:nvSpPr>
                <p:cNvPr id="145416" name="Rectangle 8"/>
                <p:cNvSpPr>
                  <a:spLocks noChangeArrowheads="1"/>
                </p:cNvSpPr>
                <p:nvPr/>
              </p:nvSpPr>
              <p:spPr bwMode="auto">
                <a:xfrm>
                  <a:off x="586" y="814"/>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17" name="Rectangle 9"/>
                <p:cNvSpPr>
                  <a:spLocks noChangeArrowheads="1"/>
                </p:cNvSpPr>
                <p:nvPr/>
              </p:nvSpPr>
              <p:spPr bwMode="auto">
                <a:xfrm>
                  <a:off x="586" y="609"/>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aseline="-25000"/>
                </a:p>
              </p:txBody>
            </p:sp>
            <p:sp>
              <p:nvSpPr>
                <p:cNvPr id="145418" name="Rectangle 10"/>
                <p:cNvSpPr>
                  <a:spLocks noChangeArrowheads="1"/>
                </p:cNvSpPr>
                <p:nvPr/>
              </p:nvSpPr>
              <p:spPr bwMode="auto">
                <a:xfrm>
                  <a:off x="586" y="404"/>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19" name="Rectangle 11"/>
                <p:cNvSpPr>
                  <a:spLocks noChangeArrowheads="1"/>
                </p:cNvSpPr>
                <p:nvPr/>
              </p:nvSpPr>
              <p:spPr bwMode="auto">
                <a:xfrm>
                  <a:off x="586" y="201"/>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20" name="Rectangle 12"/>
                <p:cNvSpPr>
                  <a:spLocks noChangeArrowheads="1"/>
                </p:cNvSpPr>
                <p:nvPr/>
              </p:nvSpPr>
              <p:spPr bwMode="auto">
                <a:xfrm>
                  <a:off x="586" y="0"/>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grpSp>
              <p:nvGrpSpPr>
                <p:cNvPr id="145421" name="Group 13"/>
                <p:cNvGrpSpPr>
                  <a:grpSpLocks/>
                </p:cNvGrpSpPr>
                <p:nvPr/>
              </p:nvGrpSpPr>
              <p:grpSpPr bwMode="auto">
                <a:xfrm>
                  <a:off x="10" y="944"/>
                  <a:ext cx="574" cy="227"/>
                  <a:chOff x="0" y="0"/>
                  <a:chExt cx="574" cy="227"/>
                </a:xfrm>
              </p:grpSpPr>
              <p:sp>
                <p:nvSpPr>
                  <p:cNvPr id="145422" name="Rectangle 14"/>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smtClean="0"/>
                      <a:t>b</a:t>
                    </a:r>
                    <a:r>
                      <a:rPr lang="en-US" altLang="zh-CN" sz="2000" dirty="0" smtClean="0"/>
                      <a:t>ase</a:t>
                    </a:r>
                    <a:endParaRPr lang="en-US" altLang="en-US" sz="2000" dirty="0"/>
                  </a:p>
                </p:txBody>
              </p:sp>
              <p:sp>
                <p:nvSpPr>
                  <p:cNvPr id="145423" name="Line 15"/>
                  <p:cNvSpPr>
                    <a:spLocks noChangeShapeType="1"/>
                  </p:cNvSpPr>
                  <p:nvPr/>
                </p:nvSpPr>
                <p:spPr bwMode="auto">
                  <a:xfrm>
                    <a:off x="211" y="44"/>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24" name="Group 16"/>
                <p:cNvGrpSpPr>
                  <a:grpSpLocks/>
                </p:cNvGrpSpPr>
                <p:nvPr/>
              </p:nvGrpSpPr>
              <p:grpSpPr bwMode="auto">
                <a:xfrm>
                  <a:off x="0" y="730"/>
                  <a:ext cx="580" cy="227"/>
                  <a:chOff x="0" y="0"/>
                  <a:chExt cx="580" cy="227"/>
                </a:xfrm>
              </p:grpSpPr>
              <p:sp>
                <p:nvSpPr>
                  <p:cNvPr id="145425" name="Rectangle 17"/>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26" name="Line 18"/>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145427" name="Group 19"/>
            <p:cNvGrpSpPr>
              <a:grpSpLocks/>
            </p:cNvGrpSpPr>
            <p:nvPr/>
          </p:nvGrpSpPr>
          <p:grpSpPr bwMode="auto">
            <a:xfrm>
              <a:off x="1357" y="19"/>
              <a:ext cx="1274" cy="1381"/>
              <a:chOff x="0" y="0"/>
              <a:chExt cx="1274" cy="1381"/>
            </a:xfrm>
          </p:grpSpPr>
          <p:sp>
            <p:nvSpPr>
              <p:cNvPr id="145428" name="Rectangle 20"/>
              <p:cNvSpPr>
                <a:spLocks noChangeArrowheads="1"/>
              </p:cNvSpPr>
              <p:nvPr/>
            </p:nvSpPr>
            <p:spPr bwMode="auto">
              <a:xfrm>
                <a:off x="322" y="1099"/>
                <a:ext cx="952" cy="28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t>元素</a:t>
                </a:r>
                <a:r>
                  <a:rPr lang="en-US" altLang="en-US" sz="2000" b="1" dirty="0"/>
                  <a:t>a</a:t>
                </a:r>
                <a:r>
                  <a:rPr lang="zh-CN" altLang="en-US" sz="2000" b="1" dirty="0"/>
                  <a:t>进栈</a:t>
                </a:r>
              </a:p>
            </p:txBody>
          </p:sp>
          <p:grpSp>
            <p:nvGrpSpPr>
              <p:cNvPr id="145429" name="Group 21"/>
              <p:cNvGrpSpPr>
                <a:grpSpLocks/>
              </p:cNvGrpSpPr>
              <p:nvPr/>
            </p:nvGrpSpPr>
            <p:grpSpPr bwMode="auto">
              <a:xfrm>
                <a:off x="0" y="0"/>
                <a:ext cx="1061" cy="1122"/>
                <a:chOff x="0" y="0"/>
                <a:chExt cx="1061" cy="1122"/>
              </a:xfrm>
            </p:grpSpPr>
            <p:grpSp>
              <p:nvGrpSpPr>
                <p:cNvPr id="145430" name="Group 22"/>
                <p:cNvGrpSpPr>
                  <a:grpSpLocks/>
                </p:cNvGrpSpPr>
                <p:nvPr/>
              </p:nvGrpSpPr>
              <p:grpSpPr bwMode="auto">
                <a:xfrm>
                  <a:off x="0" y="895"/>
                  <a:ext cx="610" cy="227"/>
                  <a:chOff x="0" y="0"/>
                  <a:chExt cx="610" cy="227"/>
                </a:xfrm>
              </p:grpSpPr>
              <p:sp>
                <p:nvSpPr>
                  <p:cNvPr id="145431" name="Rectangle 23"/>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smtClean="0"/>
                      <a:t>b</a:t>
                    </a:r>
                    <a:r>
                      <a:rPr lang="en-US" altLang="zh-CN" sz="2000" dirty="0" smtClean="0"/>
                      <a:t>ase</a:t>
                    </a:r>
                    <a:endParaRPr lang="en-US" altLang="en-US" sz="2000" dirty="0"/>
                  </a:p>
                </p:txBody>
              </p:sp>
              <p:sp>
                <p:nvSpPr>
                  <p:cNvPr id="145432" name="Line 24"/>
                  <p:cNvSpPr>
                    <a:spLocks noChangeShapeType="1"/>
                  </p:cNvSpPr>
                  <p:nvPr/>
                </p:nvSpPr>
                <p:spPr bwMode="auto">
                  <a:xfrm>
                    <a:off x="247" y="30"/>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33" name="Group 25"/>
                <p:cNvGrpSpPr>
                  <a:grpSpLocks/>
                </p:cNvGrpSpPr>
                <p:nvPr/>
              </p:nvGrpSpPr>
              <p:grpSpPr bwMode="auto">
                <a:xfrm>
                  <a:off x="109" y="567"/>
                  <a:ext cx="509" cy="227"/>
                  <a:chOff x="0" y="0"/>
                  <a:chExt cx="580" cy="227"/>
                </a:xfrm>
              </p:grpSpPr>
              <p:sp>
                <p:nvSpPr>
                  <p:cNvPr id="145434" name="Rectangle 26"/>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35" name="Line 27"/>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5436" name="Rectangle 28"/>
                <p:cNvSpPr>
                  <a:spLocks noChangeArrowheads="1"/>
                </p:cNvSpPr>
                <p:nvPr/>
              </p:nvSpPr>
              <p:spPr bwMode="auto">
                <a:xfrm>
                  <a:off x="623" y="610"/>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37" name="Rectangle 29"/>
                <p:cNvSpPr>
                  <a:spLocks noChangeArrowheads="1"/>
                </p:cNvSpPr>
                <p:nvPr/>
              </p:nvSpPr>
              <p:spPr bwMode="auto">
                <a:xfrm>
                  <a:off x="623" y="406"/>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38" name="Rectangle 30"/>
                <p:cNvSpPr>
                  <a:spLocks noChangeArrowheads="1"/>
                </p:cNvSpPr>
                <p:nvPr/>
              </p:nvSpPr>
              <p:spPr bwMode="auto">
                <a:xfrm>
                  <a:off x="623" y="202"/>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39" name="Rectangle 31"/>
                <p:cNvSpPr>
                  <a:spLocks noChangeArrowheads="1"/>
                </p:cNvSpPr>
                <p:nvPr/>
              </p:nvSpPr>
              <p:spPr bwMode="auto">
                <a:xfrm>
                  <a:off x="623" y="0"/>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40" name="Rectangle 32"/>
                <p:cNvSpPr>
                  <a:spLocks noChangeArrowheads="1"/>
                </p:cNvSpPr>
                <p:nvPr/>
              </p:nvSpPr>
              <p:spPr bwMode="auto">
                <a:xfrm>
                  <a:off x="621" y="813"/>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grpSp>
        </p:grpSp>
        <p:grpSp>
          <p:nvGrpSpPr>
            <p:cNvPr id="145441" name="Group 33"/>
            <p:cNvGrpSpPr>
              <a:grpSpLocks/>
            </p:cNvGrpSpPr>
            <p:nvPr/>
          </p:nvGrpSpPr>
          <p:grpSpPr bwMode="auto">
            <a:xfrm>
              <a:off x="2767" y="21"/>
              <a:ext cx="1315" cy="1379"/>
              <a:chOff x="0" y="0"/>
              <a:chExt cx="1315" cy="1379"/>
            </a:xfrm>
          </p:grpSpPr>
          <p:sp>
            <p:nvSpPr>
              <p:cNvPr id="145442" name="Rectangle 34"/>
              <p:cNvSpPr>
                <a:spLocks noChangeArrowheads="1"/>
              </p:cNvSpPr>
              <p:nvPr/>
            </p:nvSpPr>
            <p:spPr bwMode="auto">
              <a:xfrm>
                <a:off x="363" y="1112"/>
                <a:ext cx="952" cy="26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元素</a:t>
                </a:r>
                <a:r>
                  <a:rPr lang="en-US" altLang="en-US" sz="2000" b="1"/>
                  <a:t>b</a:t>
                </a:r>
                <a:r>
                  <a:rPr lang="zh-CN" altLang="en-US" sz="2000" b="1"/>
                  <a:t>，</a:t>
                </a:r>
                <a:r>
                  <a:rPr lang="en-US" altLang="en-US" sz="2000" b="1"/>
                  <a:t>c</a:t>
                </a:r>
                <a:r>
                  <a:rPr lang="zh-CN" altLang="en-US" sz="2000" b="1"/>
                  <a:t>进栈</a:t>
                </a:r>
              </a:p>
            </p:txBody>
          </p:sp>
          <p:grpSp>
            <p:nvGrpSpPr>
              <p:cNvPr id="145443" name="Group 35"/>
              <p:cNvGrpSpPr>
                <a:grpSpLocks/>
              </p:cNvGrpSpPr>
              <p:nvPr/>
            </p:nvGrpSpPr>
            <p:grpSpPr bwMode="auto">
              <a:xfrm>
                <a:off x="0" y="0"/>
                <a:ext cx="1065" cy="1133"/>
                <a:chOff x="0" y="0"/>
                <a:chExt cx="1065" cy="1133"/>
              </a:xfrm>
            </p:grpSpPr>
            <p:grpSp>
              <p:nvGrpSpPr>
                <p:cNvPr id="145444" name="Group 36"/>
                <p:cNvGrpSpPr>
                  <a:grpSpLocks/>
                </p:cNvGrpSpPr>
                <p:nvPr/>
              </p:nvGrpSpPr>
              <p:grpSpPr bwMode="auto">
                <a:xfrm>
                  <a:off x="0" y="906"/>
                  <a:ext cx="605" cy="227"/>
                  <a:chOff x="0" y="0"/>
                  <a:chExt cx="605" cy="227"/>
                </a:xfrm>
              </p:grpSpPr>
              <p:sp>
                <p:nvSpPr>
                  <p:cNvPr id="145445" name="Rectangle 37"/>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smtClean="0"/>
                      <a:t>b</a:t>
                    </a:r>
                    <a:r>
                      <a:rPr lang="en-US" altLang="zh-CN" sz="2000" dirty="0" smtClean="0"/>
                      <a:t>ase</a:t>
                    </a:r>
                    <a:endParaRPr lang="en-US" altLang="en-US" sz="2000" dirty="0"/>
                  </a:p>
                </p:txBody>
              </p:sp>
              <p:sp>
                <p:nvSpPr>
                  <p:cNvPr id="145446" name="Line 38"/>
                  <p:cNvSpPr>
                    <a:spLocks noChangeShapeType="1"/>
                  </p:cNvSpPr>
                  <p:nvPr/>
                </p:nvSpPr>
                <p:spPr bwMode="auto">
                  <a:xfrm>
                    <a:off x="242"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47" name="Group 39"/>
                <p:cNvGrpSpPr>
                  <a:grpSpLocks/>
                </p:cNvGrpSpPr>
                <p:nvPr/>
              </p:nvGrpSpPr>
              <p:grpSpPr bwMode="auto">
                <a:xfrm>
                  <a:off x="28" y="168"/>
                  <a:ext cx="580" cy="227"/>
                  <a:chOff x="0" y="0"/>
                  <a:chExt cx="580" cy="227"/>
                </a:xfrm>
              </p:grpSpPr>
              <p:sp>
                <p:nvSpPr>
                  <p:cNvPr id="145448" name="Rectangle 40"/>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49" name="Line 41"/>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5450" name="Rectangle 42"/>
                <p:cNvSpPr>
                  <a:spLocks noChangeArrowheads="1"/>
                </p:cNvSpPr>
                <p:nvPr/>
              </p:nvSpPr>
              <p:spPr bwMode="auto">
                <a:xfrm>
                  <a:off x="610" y="20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51" name="Rectangle 43"/>
                <p:cNvSpPr>
                  <a:spLocks noChangeArrowheads="1"/>
                </p:cNvSpPr>
                <p:nvPr/>
              </p:nvSpPr>
              <p:spPr bwMode="auto">
                <a:xfrm>
                  <a:off x="614" y="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52" name="Rectangle 44"/>
                <p:cNvSpPr>
                  <a:spLocks noChangeArrowheads="1"/>
                </p:cNvSpPr>
                <p:nvPr/>
              </p:nvSpPr>
              <p:spPr bwMode="auto">
                <a:xfrm>
                  <a:off x="612" y="812"/>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45453" name="Rectangle 45"/>
                <p:cNvSpPr>
                  <a:spLocks noChangeArrowheads="1"/>
                </p:cNvSpPr>
                <p:nvPr/>
              </p:nvSpPr>
              <p:spPr bwMode="auto">
                <a:xfrm>
                  <a:off x="612" y="604"/>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45454" name="Rectangle 46"/>
                <p:cNvSpPr>
                  <a:spLocks noChangeArrowheads="1"/>
                </p:cNvSpPr>
                <p:nvPr/>
              </p:nvSpPr>
              <p:spPr bwMode="auto">
                <a:xfrm>
                  <a:off x="612" y="397"/>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c</a:t>
                  </a:r>
                </a:p>
              </p:txBody>
            </p:sp>
          </p:grpSp>
        </p:grpSp>
        <p:grpSp>
          <p:nvGrpSpPr>
            <p:cNvPr id="145455" name="Group 47"/>
            <p:cNvGrpSpPr>
              <a:grpSpLocks/>
            </p:cNvGrpSpPr>
            <p:nvPr/>
          </p:nvGrpSpPr>
          <p:grpSpPr bwMode="auto">
            <a:xfrm>
              <a:off x="454" y="1452"/>
              <a:ext cx="1224" cy="1368"/>
              <a:chOff x="0" y="0"/>
              <a:chExt cx="1224" cy="1368"/>
            </a:xfrm>
          </p:grpSpPr>
          <p:sp>
            <p:nvSpPr>
              <p:cNvPr id="145456" name="Rectangle 48"/>
              <p:cNvSpPr>
                <a:spLocks noChangeArrowheads="1"/>
              </p:cNvSpPr>
              <p:nvPr/>
            </p:nvSpPr>
            <p:spPr bwMode="auto">
              <a:xfrm>
                <a:off x="408" y="1119"/>
                <a:ext cx="816" cy="24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元素</a:t>
                </a:r>
                <a:r>
                  <a:rPr lang="en-US" altLang="en-US" sz="2000" b="1"/>
                  <a:t>c</a:t>
                </a:r>
                <a:r>
                  <a:rPr lang="zh-CN" altLang="en-US" sz="2000" b="1"/>
                  <a:t>退栈</a:t>
                </a:r>
              </a:p>
            </p:txBody>
          </p:sp>
          <p:grpSp>
            <p:nvGrpSpPr>
              <p:cNvPr id="145457" name="Group 49"/>
              <p:cNvGrpSpPr>
                <a:grpSpLocks/>
              </p:cNvGrpSpPr>
              <p:nvPr/>
            </p:nvGrpSpPr>
            <p:grpSpPr bwMode="auto">
              <a:xfrm>
                <a:off x="0" y="0"/>
                <a:ext cx="1069" cy="1141"/>
                <a:chOff x="0" y="0"/>
                <a:chExt cx="1069" cy="1141"/>
              </a:xfrm>
            </p:grpSpPr>
            <p:grpSp>
              <p:nvGrpSpPr>
                <p:cNvPr id="145458" name="Group 50"/>
                <p:cNvGrpSpPr>
                  <a:grpSpLocks/>
                </p:cNvGrpSpPr>
                <p:nvPr/>
              </p:nvGrpSpPr>
              <p:grpSpPr bwMode="auto">
                <a:xfrm>
                  <a:off x="0" y="914"/>
                  <a:ext cx="605" cy="227"/>
                  <a:chOff x="0" y="0"/>
                  <a:chExt cx="605" cy="227"/>
                </a:xfrm>
              </p:grpSpPr>
              <p:sp>
                <p:nvSpPr>
                  <p:cNvPr id="145459" name="Rectangle 51"/>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smtClean="0"/>
                      <a:t>b</a:t>
                    </a:r>
                    <a:r>
                      <a:rPr lang="en-US" altLang="zh-CN" sz="2000" dirty="0" smtClean="0"/>
                      <a:t>ase</a:t>
                    </a:r>
                    <a:endParaRPr lang="en-US" altLang="en-US" sz="2000" dirty="0"/>
                  </a:p>
                </p:txBody>
              </p:sp>
              <p:sp>
                <p:nvSpPr>
                  <p:cNvPr id="145460" name="Line 52"/>
                  <p:cNvSpPr>
                    <a:spLocks noChangeShapeType="1"/>
                  </p:cNvSpPr>
                  <p:nvPr/>
                </p:nvSpPr>
                <p:spPr bwMode="auto">
                  <a:xfrm>
                    <a:off x="242"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61" name="Group 53"/>
                <p:cNvGrpSpPr>
                  <a:grpSpLocks/>
                </p:cNvGrpSpPr>
                <p:nvPr/>
              </p:nvGrpSpPr>
              <p:grpSpPr bwMode="auto">
                <a:xfrm>
                  <a:off x="28" y="370"/>
                  <a:ext cx="580" cy="227"/>
                  <a:chOff x="0" y="0"/>
                  <a:chExt cx="580" cy="227"/>
                </a:xfrm>
              </p:grpSpPr>
              <p:sp>
                <p:nvSpPr>
                  <p:cNvPr id="145462" name="Rectangle 54"/>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63" name="Line 55"/>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5464" name="Rectangle 56"/>
                <p:cNvSpPr>
                  <a:spLocks noChangeArrowheads="1"/>
                </p:cNvSpPr>
                <p:nvPr/>
              </p:nvSpPr>
              <p:spPr bwMode="auto">
                <a:xfrm>
                  <a:off x="618" y="208"/>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65" name="Rectangle 57"/>
                <p:cNvSpPr>
                  <a:spLocks noChangeArrowheads="1"/>
                </p:cNvSpPr>
                <p:nvPr/>
              </p:nvSpPr>
              <p:spPr bwMode="auto">
                <a:xfrm>
                  <a:off x="614" y="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66" name="Rectangle 58"/>
                <p:cNvSpPr>
                  <a:spLocks noChangeArrowheads="1"/>
                </p:cNvSpPr>
                <p:nvPr/>
              </p:nvSpPr>
              <p:spPr bwMode="auto">
                <a:xfrm>
                  <a:off x="612" y="812"/>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45467" name="Rectangle 59"/>
                <p:cNvSpPr>
                  <a:spLocks noChangeArrowheads="1"/>
                </p:cNvSpPr>
                <p:nvPr/>
              </p:nvSpPr>
              <p:spPr bwMode="auto">
                <a:xfrm>
                  <a:off x="612" y="612"/>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45468" name="Rectangle 60"/>
                <p:cNvSpPr>
                  <a:spLocks noChangeArrowheads="1"/>
                </p:cNvSpPr>
                <p:nvPr/>
              </p:nvSpPr>
              <p:spPr bwMode="auto">
                <a:xfrm>
                  <a:off x="612" y="413"/>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grpSp>
        </p:grpSp>
        <p:grpSp>
          <p:nvGrpSpPr>
            <p:cNvPr id="145469" name="Group 61"/>
            <p:cNvGrpSpPr>
              <a:grpSpLocks/>
            </p:cNvGrpSpPr>
            <p:nvPr/>
          </p:nvGrpSpPr>
          <p:grpSpPr bwMode="auto">
            <a:xfrm>
              <a:off x="2200" y="1293"/>
              <a:ext cx="1383" cy="1543"/>
              <a:chOff x="0" y="0"/>
              <a:chExt cx="1383" cy="1543"/>
            </a:xfrm>
          </p:grpSpPr>
          <p:grpSp>
            <p:nvGrpSpPr>
              <p:cNvPr id="145470" name="Group 62"/>
              <p:cNvGrpSpPr>
                <a:grpSpLocks/>
              </p:cNvGrpSpPr>
              <p:nvPr/>
            </p:nvGrpSpPr>
            <p:grpSpPr bwMode="auto">
              <a:xfrm>
                <a:off x="0" y="0"/>
                <a:ext cx="1063" cy="1360"/>
                <a:chOff x="0" y="0"/>
                <a:chExt cx="1063" cy="1360"/>
              </a:xfrm>
            </p:grpSpPr>
            <p:grpSp>
              <p:nvGrpSpPr>
                <p:cNvPr id="145471" name="Group 63"/>
                <p:cNvGrpSpPr>
                  <a:grpSpLocks/>
                </p:cNvGrpSpPr>
                <p:nvPr/>
              </p:nvGrpSpPr>
              <p:grpSpPr bwMode="auto">
                <a:xfrm>
                  <a:off x="0" y="1133"/>
                  <a:ext cx="605" cy="227"/>
                  <a:chOff x="0" y="0"/>
                  <a:chExt cx="605" cy="227"/>
                </a:xfrm>
              </p:grpSpPr>
              <p:sp>
                <p:nvSpPr>
                  <p:cNvPr id="145472" name="Rectangle 64"/>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smtClean="0"/>
                      <a:t>b</a:t>
                    </a:r>
                    <a:r>
                      <a:rPr lang="en-US" altLang="zh-CN" sz="2000" dirty="0" smtClean="0"/>
                      <a:t>ase</a:t>
                    </a:r>
                    <a:endParaRPr lang="en-US" altLang="en-US" sz="2000" dirty="0"/>
                  </a:p>
                </p:txBody>
              </p:sp>
              <p:sp>
                <p:nvSpPr>
                  <p:cNvPr id="145473" name="Line 65"/>
                  <p:cNvSpPr>
                    <a:spLocks noChangeShapeType="1"/>
                  </p:cNvSpPr>
                  <p:nvPr/>
                </p:nvSpPr>
                <p:spPr bwMode="auto">
                  <a:xfrm>
                    <a:off x="242"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74" name="Group 66"/>
                <p:cNvGrpSpPr>
                  <a:grpSpLocks/>
                </p:cNvGrpSpPr>
                <p:nvPr/>
              </p:nvGrpSpPr>
              <p:grpSpPr bwMode="auto">
                <a:xfrm>
                  <a:off x="28" y="0"/>
                  <a:ext cx="580" cy="227"/>
                  <a:chOff x="0" y="0"/>
                  <a:chExt cx="580" cy="227"/>
                </a:xfrm>
              </p:grpSpPr>
              <p:sp>
                <p:nvSpPr>
                  <p:cNvPr id="145475" name="Rectangle 67"/>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76" name="Line 68"/>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5477" name="Rectangle 69"/>
                <p:cNvSpPr>
                  <a:spLocks noChangeArrowheads="1"/>
                </p:cNvSpPr>
                <p:nvPr/>
              </p:nvSpPr>
              <p:spPr bwMode="auto">
                <a:xfrm>
                  <a:off x="612" y="103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45478" name="Rectangle 70"/>
                <p:cNvSpPr>
                  <a:spLocks noChangeArrowheads="1"/>
                </p:cNvSpPr>
                <p:nvPr/>
              </p:nvSpPr>
              <p:spPr bwMode="auto">
                <a:xfrm>
                  <a:off x="612" y="83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45479" name="Rectangle 71"/>
                <p:cNvSpPr>
                  <a:spLocks noChangeArrowheads="1"/>
                </p:cNvSpPr>
                <p:nvPr/>
              </p:nvSpPr>
              <p:spPr bwMode="auto">
                <a:xfrm>
                  <a:off x="612" y="632"/>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a:t>
                  </a:r>
                </a:p>
              </p:txBody>
            </p:sp>
            <p:sp>
              <p:nvSpPr>
                <p:cNvPr id="145480" name="Rectangle 72"/>
                <p:cNvSpPr>
                  <a:spLocks noChangeArrowheads="1"/>
                </p:cNvSpPr>
                <p:nvPr/>
              </p:nvSpPr>
              <p:spPr bwMode="auto">
                <a:xfrm>
                  <a:off x="611" y="433"/>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e</a:t>
                  </a:r>
                </a:p>
              </p:txBody>
            </p:sp>
            <p:sp>
              <p:nvSpPr>
                <p:cNvPr id="145481" name="Rectangle 73"/>
                <p:cNvSpPr>
                  <a:spLocks noChangeArrowheads="1"/>
                </p:cNvSpPr>
                <p:nvPr/>
              </p:nvSpPr>
              <p:spPr bwMode="auto">
                <a:xfrm>
                  <a:off x="611" y="227"/>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f</a:t>
                  </a:r>
                </a:p>
              </p:txBody>
            </p:sp>
          </p:grpSp>
          <p:sp>
            <p:nvSpPr>
              <p:cNvPr id="145482" name="Rectangle 74"/>
              <p:cNvSpPr>
                <a:spLocks noChangeArrowheads="1"/>
              </p:cNvSpPr>
              <p:nvPr/>
            </p:nvSpPr>
            <p:spPr bwMode="auto">
              <a:xfrm>
                <a:off x="249" y="1316"/>
                <a:ext cx="1134" cy="22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元素</a:t>
                </a:r>
                <a:r>
                  <a:rPr lang="en-US" altLang="en-US" sz="2000" b="1"/>
                  <a:t>d</a:t>
                </a:r>
                <a:r>
                  <a:rPr lang="zh-CN" altLang="en-US" sz="2000" b="1"/>
                  <a:t>，</a:t>
                </a:r>
                <a:r>
                  <a:rPr lang="en-US" altLang="en-US" sz="2000" b="1"/>
                  <a:t>e</a:t>
                </a:r>
                <a:r>
                  <a:rPr lang="zh-CN" altLang="en-US" sz="2000" b="1"/>
                  <a:t>，</a:t>
                </a:r>
                <a:r>
                  <a:rPr lang="en-US" altLang="en-US" sz="2000" b="1"/>
                  <a:t>f</a:t>
                </a:r>
                <a:r>
                  <a:rPr lang="zh-CN" altLang="en-US" sz="2000" b="1"/>
                  <a:t>进栈</a:t>
                </a:r>
              </a:p>
            </p:txBody>
          </p:sp>
        </p:grpSp>
      </p:grpSp>
    </p:spTree>
    <p:extLst>
      <p:ext uri="{BB962C8B-B14F-4D97-AF65-F5344CB8AC3E}">
        <p14:creationId xmlns:p14="http://schemas.microsoft.com/office/powerpoint/2010/main" val="21312021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动态顺序栈</a:t>
            </a:r>
            <a:endParaRPr lang="zh-CN" altLang="en-US" dirty="0"/>
          </a:p>
        </p:txBody>
      </p:sp>
      <p:sp>
        <p:nvSpPr>
          <p:cNvPr id="146434" name="Rectangle 2"/>
          <p:cNvSpPr>
            <a:spLocks noGrp="1" noChangeArrowheads="1"/>
          </p:cNvSpPr>
          <p:nvPr>
            <p:ph idx="1"/>
          </p:nvPr>
        </p:nvSpPr>
        <p:spPr>
          <a:xfrm>
            <a:off x="457200" y="980728"/>
            <a:ext cx="8363272" cy="5877272"/>
          </a:xfrm>
        </p:spPr>
        <p:txBody>
          <a:bodyPr>
            <a:normAutofit/>
          </a:bodyPr>
          <a:lstStyle/>
          <a:p>
            <a:pPr marL="0" indent="0">
              <a:buNone/>
            </a:pPr>
            <a:r>
              <a:rPr lang="en-US" altLang="en-US" sz="3000" dirty="0"/>
              <a:t>#define INITSIZE </a:t>
            </a:r>
            <a:r>
              <a:rPr lang="en-US" altLang="en-US" sz="3000" dirty="0" smtClean="0"/>
              <a:t>100  //栈</a:t>
            </a:r>
            <a:r>
              <a:rPr lang="zh-CN" altLang="en-US" sz="3000" dirty="0" smtClean="0"/>
              <a:t>空间</a:t>
            </a:r>
            <a:r>
              <a:rPr lang="en-US" altLang="en-US" sz="3000" dirty="0" err="1" smtClean="0"/>
              <a:t>初始</a:t>
            </a:r>
            <a:r>
              <a:rPr lang="zh-CN" altLang="en-US" sz="3000" dirty="0" smtClean="0"/>
              <a:t>分配量</a:t>
            </a:r>
            <a:endParaRPr lang="en-US" altLang="en-US" sz="3000" dirty="0" smtClean="0"/>
          </a:p>
          <a:p>
            <a:pPr marL="0" indent="0">
              <a:buNone/>
            </a:pPr>
            <a:r>
              <a:rPr lang="en-US" altLang="en-US" sz="3000" dirty="0" smtClean="0"/>
              <a:t>#define INCREMENT</a:t>
            </a:r>
            <a:r>
              <a:rPr lang="en-US" altLang="zh-CN" sz="3000" dirty="0" smtClean="0"/>
              <a:t>SIZE</a:t>
            </a:r>
            <a:r>
              <a:rPr lang="en-US" altLang="en-US" sz="3000" dirty="0" smtClean="0"/>
              <a:t> 10  //</a:t>
            </a:r>
            <a:r>
              <a:rPr lang="zh-CN" altLang="en-US" sz="3000" dirty="0" smtClean="0"/>
              <a:t>栈</a:t>
            </a:r>
            <a:r>
              <a:rPr lang="en-US" altLang="en-US" sz="3000" dirty="0" err="1" smtClean="0"/>
              <a:t>空间分配增量</a:t>
            </a:r>
            <a:endParaRPr lang="en-US" altLang="en-US" sz="3000" dirty="0" smtClean="0"/>
          </a:p>
          <a:p>
            <a:pPr marL="0" indent="0">
              <a:buNone/>
            </a:pPr>
            <a:endParaRPr lang="en-US" altLang="en-US" sz="3000" dirty="0" smtClean="0"/>
          </a:p>
          <a:p>
            <a:pPr marL="0" indent="0">
              <a:buNone/>
            </a:pPr>
            <a:r>
              <a:rPr lang="en-US" altLang="en-US" sz="3000" dirty="0" err="1" smtClean="0"/>
              <a:t>typedef</a:t>
            </a:r>
            <a:r>
              <a:rPr lang="en-US" altLang="en-US" sz="3000" dirty="0" smtClean="0"/>
              <a:t> </a:t>
            </a:r>
            <a:r>
              <a:rPr lang="en-US" altLang="en-US" sz="3000" dirty="0" err="1" smtClean="0"/>
              <a:t>struct</a:t>
            </a:r>
            <a:r>
              <a:rPr lang="en-US" altLang="en-US" sz="3000" dirty="0" smtClean="0"/>
              <a:t> </a:t>
            </a:r>
            <a:r>
              <a:rPr lang="en-US" altLang="zh-CN" sz="3000" dirty="0" smtClean="0"/>
              <a:t>{</a:t>
            </a:r>
            <a:r>
              <a:rPr lang="en-US" altLang="en-US" sz="3000" dirty="0" smtClean="0"/>
              <a:t> </a:t>
            </a:r>
          </a:p>
          <a:p>
            <a:pPr marL="0" indent="0">
              <a:buNone/>
            </a:pPr>
            <a:r>
              <a:rPr lang="en-US" altLang="en-US" sz="3000" dirty="0"/>
              <a:t> </a:t>
            </a:r>
            <a:r>
              <a:rPr lang="en-US" altLang="en-US" sz="3000" dirty="0" smtClean="0"/>
              <a:t>   </a:t>
            </a:r>
            <a:r>
              <a:rPr lang="en-US" altLang="zh-CN" sz="3000" dirty="0"/>
              <a:t>	</a:t>
            </a:r>
            <a:r>
              <a:rPr lang="en-US" altLang="zh-CN" sz="3000" dirty="0" err="1" smtClean="0"/>
              <a:t>int</a:t>
            </a:r>
            <a:r>
              <a:rPr lang="en-US" altLang="zh-CN" sz="3000" dirty="0" smtClean="0"/>
              <a:t>  </a:t>
            </a:r>
            <a:r>
              <a:rPr lang="en-US" altLang="en-US" sz="3000" dirty="0" smtClean="0"/>
              <a:t>top</a:t>
            </a:r>
            <a:r>
              <a:rPr lang="en-US" altLang="en-US" sz="3000" dirty="0"/>
              <a:t>;    // </a:t>
            </a:r>
            <a:r>
              <a:rPr lang="en-US" altLang="en-US" sz="3000" dirty="0" smtClean="0"/>
              <a:t>栈顶指针  </a:t>
            </a:r>
            <a:endParaRPr lang="en-US" altLang="en-US" sz="3000" dirty="0"/>
          </a:p>
          <a:p>
            <a:pPr marL="0" indent="0">
              <a:buNone/>
            </a:pPr>
            <a:r>
              <a:rPr lang="en-US" altLang="en-US" sz="3000" dirty="0" smtClean="0"/>
              <a:t>	</a:t>
            </a:r>
            <a:r>
              <a:rPr lang="en-US" altLang="en-US" sz="3000" dirty="0" err="1" smtClean="0"/>
              <a:t>ElemType</a:t>
            </a:r>
            <a:r>
              <a:rPr lang="en-US" altLang="en-US" sz="3000" dirty="0" smtClean="0"/>
              <a:t>  *base;  // </a:t>
            </a:r>
            <a:r>
              <a:rPr lang="en-US" altLang="en-US" sz="3000" dirty="0" err="1" smtClean="0"/>
              <a:t>栈不存在时值为NULL</a:t>
            </a:r>
            <a:r>
              <a:rPr lang="en-US" altLang="en-US" sz="3000" dirty="0" smtClean="0"/>
              <a:t>     </a:t>
            </a:r>
          </a:p>
          <a:p>
            <a:pPr marL="0" indent="0">
              <a:buNone/>
            </a:pPr>
            <a:r>
              <a:rPr lang="en-US" altLang="en-US" sz="3000" dirty="0" smtClean="0"/>
              <a:t>	</a:t>
            </a:r>
            <a:r>
              <a:rPr lang="en-US" altLang="en-US" sz="3000" dirty="0" err="1" smtClean="0"/>
              <a:t>int</a:t>
            </a:r>
            <a:r>
              <a:rPr lang="en-US" altLang="en-US" sz="3000" dirty="0" smtClean="0"/>
              <a:t>   </a:t>
            </a:r>
            <a:r>
              <a:rPr lang="en-US" altLang="en-US" sz="3000" dirty="0" err="1" smtClean="0"/>
              <a:t>stacksize</a:t>
            </a:r>
            <a:r>
              <a:rPr lang="en-US" altLang="en-US" sz="3000" dirty="0" smtClean="0"/>
              <a:t> ;        // 当前已分配空间</a:t>
            </a:r>
          </a:p>
          <a:p>
            <a:pPr marL="0" indent="0">
              <a:buNone/>
            </a:pPr>
            <a:r>
              <a:rPr lang="en-US" altLang="en-US" sz="3000" dirty="0" smtClean="0"/>
              <a:t>}</a:t>
            </a:r>
            <a:r>
              <a:rPr lang="en-US" altLang="en-US" sz="3000" dirty="0" err="1" smtClean="0"/>
              <a:t>SqStack</a:t>
            </a:r>
            <a:r>
              <a:rPr lang="en-US" altLang="en-US" sz="3000" dirty="0" smtClean="0"/>
              <a:t> ;</a:t>
            </a:r>
            <a:endParaRPr lang="en-US" altLang="en-US" sz="3000" dirty="0"/>
          </a:p>
        </p:txBody>
      </p:sp>
      <p:sp>
        <p:nvSpPr>
          <p:cNvPr id="3" name="灯片编号占位符 2"/>
          <p:cNvSpPr>
            <a:spLocks noGrp="1"/>
          </p:cNvSpPr>
          <p:nvPr>
            <p:ph type="sldNum" sz="quarter" idx="10"/>
          </p:nvPr>
        </p:nvSpPr>
        <p:spPr>
          <a:xfrm>
            <a:off x="8676456" y="6381328"/>
            <a:ext cx="467544" cy="474133"/>
          </a:xfrm>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420163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动态顺序栈</a:t>
            </a:r>
            <a:r>
              <a:rPr lang="zh-CN" altLang="en-US" dirty="0" smtClean="0"/>
              <a:t>的基本操作</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en-US" smtClean="0">
                <a:ea typeface="宋体" panose="02010600030101010101" pitchFamily="2" charset="-122"/>
              </a:rPr>
              <a:t>//1. </a:t>
            </a:r>
            <a:r>
              <a:rPr lang="zh-CN" altLang="en-US" smtClean="0">
                <a:ea typeface="宋体" panose="02010600030101010101" pitchFamily="2" charset="-122"/>
              </a:rPr>
              <a:t>构造</a:t>
            </a:r>
            <a:r>
              <a:rPr lang="zh-CN" altLang="en-US" dirty="0" smtClean="0">
                <a:ea typeface="宋体" panose="02010600030101010101" pitchFamily="2" charset="-122"/>
              </a:rPr>
              <a:t>一个空栈</a:t>
            </a:r>
            <a:r>
              <a:rPr lang="en-US" altLang="zh-CN" dirty="0" smtClean="0">
                <a:ea typeface="宋体" panose="02010600030101010101" pitchFamily="2" charset="-122"/>
              </a:rPr>
              <a:t>S</a:t>
            </a:r>
            <a:endParaRPr lang="en-US" altLang="en-US" dirty="0" smtClean="0">
              <a:ea typeface="宋体" panose="02010600030101010101" pitchFamily="2" charset="-122"/>
            </a:endParaRPr>
          </a:p>
          <a:p>
            <a:pPr marL="0" indent="0">
              <a:buNone/>
            </a:pPr>
            <a:r>
              <a:rPr lang="en-US" altLang="en-US" smtClean="0"/>
              <a:t>Status </a:t>
            </a:r>
            <a:r>
              <a:rPr lang="en-US" altLang="en-US"/>
              <a:t>InitStack(SqStack *s</a:t>
            </a:r>
            <a:r>
              <a:rPr lang="en-US" altLang="en-US" smtClean="0"/>
              <a:t>)</a:t>
            </a:r>
            <a:r>
              <a:rPr lang="en-US" altLang="en-US"/>
              <a:t>;</a:t>
            </a:r>
            <a:endParaRPr lang="en-US" altLang="en-US" dirty="0" smtClean="0">
              <a:ea typeface="宋体" panose="02010600030101010101" pitchFamily="2" charset="-122"/>
            </a:endParaRPr>
          </a:p>
          <a:p>
            <a:pPr marL="0" indent="0">
              <a:buNone/>
            </a:pPr>
            <a:r>
              <a:rPr lang="en-US" altLang="en-US" smtClean="0">
                <a:ea typeface="宋体" panose="02010600030101010101" pitchFamily="2" charset="-122"/>
              </a:rPr>
              <a:t>//2. </a:t>
            </a:r>
            <a:r>
              <a:rPr lang="zh-CN" altLang="en-US" smtClean="0">
                <a:ea typeface="宋体" panose="02010600030101010101" pitchFamily="2" charset="-122"/>
              </a:rPr>
              <a:t>取栈的长度</a:t>
            </a:r>
            <a:endParaRPr lang="en-US" altLang="zh-CN" smtClean="0">
              <a:ea typeface="宋体" panose="02010600030101010101" pitchFamily="2" charset="-122"/>
            </a:endParaRPr>
          </a:p>
          <a:p>
            <a:pPr marL="0" indent="0">
              <a:buNone/>
            </a:pPr>
            <a:r>
              <a:rPr lang="en-US" altLang="zh-CN"/>
              <a:t>int GetLen(SqStack *s</a:t>
            </a:r>
            <a:r>
              <a:rPr lang="en-US" altLang="zh-CN" smtClean="0"/>
              <a:t>);</a:t>
            </a:r>
            <a:endParaRPr lang="en-US" altLang="zh-CN"/>
          </a:p>
          <a:p>
            <a:pPr marL="0" indent="0">
              <a:buNone/>
            </a:pPr>
            <a:r>
              <a:rPr lang="en-US" altLang="en-US" smtClean="0"/>
              <a:t>//3. </a:t>
            </a:r>
            <a:r>
              <a:rPr lang="zh-CN" altLang="en-US"/>
              <a:t>查看栈顶元素</a:t>
            </a:r>
            <a:endParaRPr lang="en-US" altLang="zh-CN"/>
          </a:p>
          <a:p>
            <a:pPr marL="0" indent="0">
              <a:buNone/>
            </a:pPr>
            <a:r>
              <a:rPr lang="en-US" altLang="en-US"/>
              <a:t>Status GetTop(SqStack *s</a:t>
            </a:r>
            <a:r>
              <a:rPr lang="en-US" altLang="en-US" smtClean="0"/>
              <a:t>, ElemType </a:t>
            </a:r>
            <a:r>
              <a:rPr lang="en-US" altLang="en-US"/>
              <a:t>*e);</a:t>
            </a:r>
          </a:p>
          <a:p>
            <a:pPr marL="0" indent="0">
              <a:buNone/>
            </a:pPr>
            <a:r>
              <a:rPr lang="en-US" altLang="en-US" smtClean="0">
                <a:ea typeface="宋体" panose="02010600030101010101" pitchFamily="2" charset="-122"/>
              </a:rPr>
              <a:t>//4. </a:t>
            </a:r>
            <a:r>
              <a:rPr lang="zh-CN" altLang="en-US" smtClean="0">
                <a:ea typeface="宋体" panose="02010600030101010101" pitchFamily="2" charset="-122"/>
              </a:rPr>
              <a:t>元素入栈</a:t>
            </a:r>
            <a:endParaRPr lang="en-US" altLang="zh-CN" smtClean="0">
              <a:ea typeface="宋体" panose="02010600030101010101" pitchFamily="2" charset="-122"/>
            </a:endParaRPr>
          </a:p>
          <a:p>
            <a:pPr marL="0" indent="0">
              <a:buNone/>
            </a:pPr>
            <a:r>
              <a:rPr lang="en-US" altLang="zh-CN"/>
              <a:t>Status Push(SqStack *s,ElemType e</a:t>
            </a:r>
            <a:r>
              <a:rPr lang="en-US" altLang="zh-CN" smtClean="0"/>
              <a:t>);</a:t>
            </a:r>
            <a:endParaRPr lang="en-US" altLang="zh-CN"/>
          </a:p>
          <a:p>
            <a:pPr marL="0" indent="0">
              <a:buNone/>
            </a:pPr>
            <a:r>
              <a:rPr lang="en-US" altLang="zh-CN" smtClean="0"/>
              <a:t>//5. (</a:t>
            </a:r>
            <a:r>
              <a:rPr lang="zh-CN" altLang="en-US" smtClean="0">
                <a:ea typeface="宋体" panose="02010600030101010101" pitchFamily="2" charset="-122"/>
              </a:rPr>
              <a:t>栈顶</a:t>
            </a:r>
            <a:r>
              <a:rPr lang="en-US" altLang="zh-CN" smtClean="0">
                <a:ea typeface="宋体" panose="02010600030101010101" pitchFamily="2" charset="-122"/>
              </a:rPr>
              <a:t>)</a:t>
            </a:r>
            <a:r>
              <a:rPr lang="en-US" altLang="en-US" smtClean="0">
                <a:ea typeface="宋体" panose="02010600030101010101" pitchFamily="2" charset="-122"/>
              </a:rPr>
              <a:t>元素出栈</a:t>
            </a:r>
            <a:endParaRPr lang="en-US" altLang="en-US" dirty="0">
              <a:ea typeface="宋体" panose="02010600030101010101" pitchFamily="2" charset="-122"/>
            </a:endParaRPr>
          </a:p>
          <a:p>
            <a:pPr marL="0" indent="0">
              <a:buNone/>
            </a:pPr>
            <a:r>
              <a:rPr lang="en-US" altLang="en-US"/>
              <a:t>Status Pop(SqStack *s,ElemType *e</a:t>
            </a:r>
            <a:r>
              <a:rPr lang="en-US" altLang="en-US" smtClean="0"/>
              <a:t>)</a:t>
            </a:r>
            <a:r>
              <a:rPr lang="en-US" altLang="en-US" smtClean="0">
                <a:ea typeface="宋体" panose="02010600030101010101" pitchFamily="2" charset="-122"/>
              </a:rPr>
              <a:t>;</a:t>
            </a:r>
          </a:p>
          <a:p>
            <a:pPr marL="0" indent="0">
              <a:buNone/>
            </a:pPr>
            <a:r>
              <a:rPr lang="en-US" altLang="en-US" smtClean="0"/>
              <a:t>//6. </a:t>
            </a:r>
            <a:r>
              <a:rPr lang="zh-CN" altLang="en-US" smtClean="0"/>
              <a:t>判断栈是否为空</a:t>
            </a:r>
            <a:endParaRPr lang="en-US" altLang="en-US" smtClean="0">
              <a:ea typeface="宋体" panose="02010600030101010101" pitchFamily="2" charset="-122"/>
            </a:endParaRPr>
          </a:p>
          <a:p>
            <a:pPr marL="0" indent="0">
              <a:buNone/>
            </a:pPr>
            <a:r>
              <a:rPr lang="en-US" altLang="en-US"/>
              <a:t>int IsStackEmpty(SqStack *s</a:t>
            </a:r>
            <a:r>
              <a:rPr lang="en-US" altLang="en-US" smtClean="0"/>
              <a:t>);</a:t>
            </a:r>
          </a:p>
          <a:p>
            <a:pPr marL="0" indent="0">
              <a:buNone/>
            </a:pPr>
            <a:r>
              <a:rPr lang="en-US" altLang="en-US" smtClean="0"/>
              <a:t>//7. </a:t>
            </a:r>
            <a:r>
              <a:rPr lang="zh-CN" altLang="en-US" smtClean="0"/>
              <a:t>遍历栈，从栈顶到栈底依次对每个元素调用</a:t>
            </a:r>
            <a:r>
              <a:rPr lang="en-US" altLang="zh-CN" smtClean="0"/>
              <a:t>visit()</a:t>
            </a:r>
          </a:p>
          <a:p>
            <a:pPr marL="0" indent="0">
              <a:buNone/>
            </a:pPr>
            <a:r>
              <a:rPr lang="en-US" altLang="zh-CN" smtClean="0">
                <a:ea typeface="宋体" panose="02010600030101010101" pitchFamily="2" charset="-122"/>
              </a:rPr>
              <a:t>Status StackTraverse(</a:t>
            </a:r>
            <a:r>
              <a:rPr lang="en-US" altLang="en-US" smtClean="0"/>
              <a:t>SqStack </a:t>
            </a:r>
            <a:r>
              <a:rPr lang="en-US" altLang="en-US"/>
              <a:t>*</a:t>
            </a:r>
            <a:r>
              <a:rPr lang="en-US" altLang="en-US" smtClean="0"/>
              <a:t>s, visit()</a:t>
            </a:r>
            <a:r>
              <a:rPr lang="en-US" altLang="zh-CN" smtClean="0">
                <a:ea typeface="宋体" panose="02010600030101010101" pitchFamily="2" charset="-122"/>
              </a:rPr>
              <a:t>);</a:t>
            </a:r>
            <a:endParaRPr lang="en-US" altLang="en-US" dirty="0" smtClean="0">
              <a:ea typeface="宋体" panose="02010600030101010101" pitchFamily="2" charset="-122"/>
            </a:endParaRPr>
          </a:p>
          <a:p>
            <a:endParaRPr lang="en-US" altLang="en-US" dirty="0"/>
          </a:p>
          <a:p>
            <a:endParaRPr lang="en-US" altLang="en-US" dirty="0"/>
          </a:p>
          <a:p>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4315474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动态顺序栈的基本操作</a:t>
            </a:r>
            <a:r>
              <a:rPr lang="en-US" altLang="zh-CN" dirty="0" smtClean="0"/>
              <a:t>-1,2,3</a:t>
            </a:r>
            <a:endParaRPr lang="zh-CN" altLang="en-US" dirty="0"/>
          </a:p>
        </p:txBody>
      </p:sp>
      <p:sp>
        <p:nvSpPr>
          <p:cNvPr id="147458" name="Rectangle 2"/>
          <p:cNvSpPr>
            <a:spLocks noGrp="1" noChangeArrowheads="1"/>
          </p:cNvSpPr>
          <p:nvPr>
            <p:ph idx="1"/>
          </p:nvPr>
        </p:nvSpPr>
        <p:spPr/>
        <p:txBody>
          <a:bodyPr>
            <a:noAutofit/>
          </a:bodyPr>
          <a:lstStyle/>
          <a:p>
            <a:pPr marL="0" indent="0">
              <a:spcBef>
                <a:spcPts val="0"/>
              </a:spcBef>
              <a:buNone/>
            </a:pPr>
            <a:r>
              <a:rPr lang="en-US" altLang="en-US" sz="2400" dirty="0"/>
              <a:t>Status </a:t>
            </a:r>
            <a:r>
              <a:rPr lang="en-US" altLang="en-US" sz="2400" dirty="0" err="1"/>
              <a:t>InitStack</a:t>
            </a:r>
            <a:r>
              <a:rPr lang="en-US" altLang="en-US" sz="2400" dirty="0"/>
              <a:t>(</a:t>
            </a:r>
            <a:r>
              <a:rPr lang="en-US" altLang="en-US" sz="2400" dirty="0" err="1"/>
              <a:t>SqStack</a:t>
            </a:r>
            <a:r>
              <a:rPr lang="en-US" altLang="en-US" sz="2400" dirty="0"/>
              <a:t> *s</a:t>
            </a:r>
            <a:r>
              <a:rPr lang="en-US" altLang="en-US" sz="2400" dirty="0" smtClean="0"/>
              <a:t>){</a:t>
            </a:r>
            <a:r>
              <a:rPr lang="en-US" altLang="en-US" sz="2400" dirty="0"/>
              <a:t>//</a:t>
            </a:r>
            <a:r>
              <a:rPr lang="zh-CN" altLang="en-US" sz="2400" dirty="0"/>
              <a:t>构造一个空</a:t>
            </a:r>
            <a:r>
              <a:rPr lang="zh-CN" altLang="en-US" sz="2400" dirty="0" smtClean="0"/>
              <a:t>栈</a:t>
            </a:r>
            <a:r>
              <a:rPr lang="en-US" altLang="zh-CN" sz="2400" dirty="0" smtClean="0"/>
              <a:t>s</a:t>
            </a:r>
            <a:endParaRPr lang="en-US" altLang="en-US" sz="2400" dirty="0"/>
          </a:p>
          <a:p>
            <a:pPr marL="0" indent="0">
              <a:spcBef>
                <a:spcPts val="0"/>
              </a:spcBef>
              <a:buNone/>
            </a:pPr>
            <a:r>
              <a:rPr lang="en-US" altLang="en-US" sz="2400" dirty="0"/>
              <a:t>    s-&gt;base=(</a:t>
            </a:r>
            <a:r>
              <a:rPr lang="en-US" altLang="en-US" sz="2400" dirty="0" err="1"/>
              <a:t>ElemType</a:t>
            </a:r>
            <a:r>
              <a:rPr lang="en-US" altLang="en-US" sz="2400" dirty="0"/>
              <a:t> *)</a:t>
            </a:r>
            <a:r>
              <a:rPr lang="en-US" altLang="en-US" sz="2400" dirty="0" err="1"/>
              <a:t>malloc</a:t>
            </a:r>
            <a:r>
              <a:rPr lang="en-US" altLang="en-US" sz="2400" dirty="0"/>
              <a:t>(INITSIZE * </a:t>
            </a:r>
            <a:r>
              <a:rPr lang="en-US" altLang="en-US" sz="2400" dirty="0" err="1"/>
              <a:t>sizeof</a:t>
            </a:r>
            <a:r>
              <a:rPr lang="en-US" altLang="en-US" sz="2400" dirty="0"/>
              <a:t>(</a:t>
            </a:r>
            <a:r>
              <a:rPr lang="en-US" altLang="en-US" sz="2400" dirty="0" err="1"/>
              <a:t>ElemType</a:t>
            </a:r>
            <a:r>
              <a:rPr lang="en-US" altLang="en-US" sz="2400" dirty="0"/>
              <a:t>));</a:t>
            </a:r>
          </a:p>
          <a:p>
            <a:pPr marL="0" indent="0">
              <a:spcBef>
                <a:spcPts val="0"/>
              </a:spcBef>
              <a:buNone/>
            </a:pPr>
            <a:r>
              <a:rPr lang="en-US" altLang="en-US" sz="2400" dirty="0"/>
              <a:t>    if (!s) return ERROR;</a:t>
            </a:r>
          </a:p>
          <a:p>
            <a:pPr marL="0" indent="0">
              <a:spcBef>
                <a:spcPts val="0"/>
              </a:spcBef>
              <a:buNone/>
            </a:pPr>
            <a:r>
              <a:rPr lang="en-US" altLang="en-US" sz="2400" dirty="0"/>
              <a:t>    s-&gt;top</a:t>
            </a:r>
            <a:r>
              <a:rPr lang="en-US" altLang="en-US" sz="2400" dirty="0" smtClean="0"/>
              <a:t>=0;</a:t>
            </a:r>
            <a:endParaRPr lang="en-US" altLang="en-US" sz="2400" dirty="0"/>
          </a:p>
          <a:p>
            <a:pPr marL="0" indent="0">
              <a:spcBef>
                <a:spcPts val="0"/>
              </a:spcBef>
              <a:buNone/>
            </a:pPr>
            <a:r>
              <a:rPr lang="en-US" altLang="en-US" sz="2400" dirty="0"/>
              <a:t>    s-&gt;</a:t>
            </a:r>
            <a:r>
              <a:rPr lang="en-US" altLang="en-US" sz="2400" dirty="0" err="1"/>
              <a:t>stacksize</a:t>
            </a:r>
            <a:r>
              <a:rPr lang="en-US" altLang="en-US" sz="2400" dirty="0"/>
              <a:t>=INITSIZE;</a:t>
            </a:r>
          </a:p>
          <a:p>
            <a:pPr marL="0" indent="0">
              <a:spcBef>
                <a:spcPts val="0"/>
              </a:spcBef>
              <a:buNone/>
            </a:pPr>
            <a:r>
              <a:rPr lang="en-US" altLang="en-US" sz="2400" dirty="0"/>
              <a:t>    return OK;</a:t>
            </a:r>
          </a:p>
          <a:p>
            <a:pPr marL="0" indent="0">
              <a:spcBef>
                <a:spcPts val="0"/>
              </a:spcBef>
              <a:buNone/>
            </a:pPr>
            <a:r>
              <a:rPr lang="en-US" altLang="en-US" sz="2400" dirty="0"/>
              <a:t>}</a:t>
            </a:r>
          </a:p>
          <a:p>
            <a:pPr marL="0" indent="0">
              <a:spcBef>
                <a:spcPts val="0"/>
              </a:spcBef>
              <a:buNone/>
            </a:pPr>
            <a:endParaRPr lang="en-US" altLang="en-US" sz="2400" dirty="0"/>
          </a:p>
          <a:p>
            <a:pPr marL="0" indent="0">
              <a:spcBef>
                <a:spcPts val="0"/>
              </a:spcBef>
              <a:buNone/>
            </a:pPr>
            <a:r>
              <a:rPr lang="en-US" altLang="en-US" sz="2400" dirty="0" err="1" smtClean="0"/>
              <a:t>int</a:t>
            </a:r>
            <a:r>
              <a:rPr lang="en-US" altLang="en-US" sz="2400" dirty="0" smtClean="0"/>
              <a:t> </a:t>
            </a:r>
            <a:r>
              <a:rPr lang="en-US" altLang="en-US" sz="2400" dirty="0" err="1" smtClean="0"/>
              <a:t>GetLen</a:t>
            </a:r>
            <a:r>
              <a:rPr lang="en-US" altLang="en-US" sz="2400" dirty="0" smtClean="0"/>
              <a:t>(</a:t>
            </a:r>
            <a:r>
              <a:rPr lang="en-US" altLang="en-US" sz="2400" dirty="0" err="1" smtClean="0"/>
              <a:t>SqStack</a:t>
            </a:r>
            <a:r>
              <a:rPr lang="en-US" altLang="en-US" sz="2400" dirty="0" smtClean="0"/>
              <a:t> *s){</a:t>
            </a:r>
          </a:p>
          <a:p>
            <a:pPr marL="0" indent="0">
              <a:spcBef>
                <a:spcPts val="0"/>
              </a:spcBef>
              <a:buNone/>
            </a:pPr>
            <a:r>
              <a:rPr lang="en-US" altLang="en-US" sz="2400" dirty="0" smtClean="0"/>
              <a:t>Return (s-&gt;top);</a:t>
            </a:r>
          </a:p>
          <a:p>
            <a:pPr marL="0" indent="0">
              <a:spcBef>
                <a:spcPts val="0"/>
              </a:spcBef>
              <a:buNone/>
            </a:pPr>
            <a:r>
              <a:rPr lang="en-US" altLang="en-US" sz="2400" dirty="0"/>
              <a:t>}</a:t>
            </a:r>
          </a:p>
          <a:p>
            <a:pPr marL="0" indent="0">
              <a:spcBef>
                <a:spcPts val="0"/>
              </a:spcBef>
              <a:buNone/>
            </a:pPr>
            <a:endParaRPr lang="en-US" altLang="en-US" sz="2400" dirty="0"/>
          </a:p>
          <a:p>
            <a:pPr marL="0" indent="0">
              <a:spcBef>
                <a:spcPts val="0"/>
              </a:spcBef>
              <a:buNone/>
            </a:pPr>
            <a:r>
              <a:rPr lang="en-US" altLang="en-US" sz="2400" dirty="0"/>
              <a:t>Status </a:t>
            </a:r>
            <a:r>
              <a:rPr lang="en-US" altLang="en-US" sz="2400" dirty="0" err="1"/>
              <a:t>GetTop</a:t>
            </a:r>
            <a:r>
              <a:rPr lang="en-US" altLang="en-US" sz="2400" dirty="0"/>
              <a:t>(</a:t>
            </a:r>
            <a:r>
              <a:rPr lang="en-US" altLang="en-US" sz="2400" dirty="0" err="1"/>
              <a:t>SqStack</a:t>
            </a:r>
            <a:r>
              <a:rPr lang="en-US" altLang="en-US" sz="2400" dirty="0"/>
              <a:t> *</a:t>
            </a:r>
            <a:r>
              <a:rPr lang="en-US" altLang="en-US" sz="2400" dirty="0" err="1"/>
              <a:t>s,ElemType</a:t>
            </a:r>
            <a:r>
              <a:rPr lang="en-US" altLang="en-US" sz="2400" dirty="0"/>
              <a:t> *e) { //</a:t>
            </a:r>
            <a:r>
              <a:rPr lang="zh-CN" altLang="en-US" sz="2400" dirty="0" smtClean="0"/>
              <a:t>只查看</a:t>
            </a:r>
            <a:r>
              <a:rPr lang="zh-CN" altLang="en-US" sz="2400" dirty="0"/>
              <a:t>，</a:t>
            </a:r>
            <a:r>
              <a:rPr lang="zh-CN" altLang="en-US" sz="2400" dirty="0" smtClean="0"/>
              <a:t>不修改栈</a:t>
            </a:r>
            <a:endParaRPr lang="zh-CN" altLang="en-US" sz="2400" dirty="0"/>
          </a:p>
          <a:p>
            <a:pPr marL="0" indent="0">
              <a:spcBef>
                <a:spcPts val="0"/>
              </a:spcBef>
              <a:buNone/>
            </a:pPr>
            <a:r>
              <a:rPr lang="en-US" altLang="en-US" sz="2400" dirty="0"/>
              <a:t>if(s-&gt;top==0) return ERROR</a:t>
            </a:r>
            <a:r>
              <a:rPr lang="en-US" altLang="en-US" sz="2400" dirty="0" smtClean="0"/>
              <a:t>; //</a:t>
            </a:r>
            <a:r>
              <a:rPr lang="en-US" altLang="en-US" sz="2400" dirty="0"/>
              <a:t> 栈空，</a:t>
            </a:r>
            <a:r>
              <a:rPr lang="en-US" altLang="en-US" sz="2400" dirty="0" smtClean="0"/>
              <a:t>返回</a:t>
            </a:r>
            <a:r>
              <a:rPr lang="zh-CN" altLang="en-US" sz="2400" dirty="0" smtClean="0"/>
              <a:t>出错</a:t>
            </a:r>
            <a:r>
              <a:rPr lang="en-US" altLang="en-US" sz="2400" dirty="0" smtClean="0"/>
              <a:t>标志</a:t>
            </a:r>
            <a:endParaRPr lang="en-US" altLang="en-US" sz="2400" dirty="0"/>
          </a:p>
          <a:p>
            <a:pPr marL="0" indent="0">
              <a:spcBef>
                <a:spcPts val="0"/>
              </a:spcBef>
              <a:buNone/>
            </a:pPr>
            <a:r>
              <a:rPr lang="en-US" altLang="en-US" sz="2400" dirty="0"/>
              <a:t>*e=s-&gt;base[s-&gt;top-1];</a:t>
            </a:r>
          </a:p>
          <a:p>
            <a:pPr marL="0" indent="0">
              <a:spcBef>
                <a:spcPts val="0"/>
              </a:spcBef>
              <a:buNone/>
            </a:pPr>
            <a:r>
              <a:rPr lang="en-US" altLang="en-US" sz="2400" dirty="0"/>
              <a:t>return OK</a:t>
            </a:r>
            <a:r>
              <a:rPr lang="en-US" altLang="en-US" sz="2400" dirty="0" smtClean="0"/>
              <a:t>; }</a:t>
            </a:r>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1706498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动态顺序栈的基本</a:t>
            </a:r>
            <a:r>
              <a:rPr lang="zh-CN" altLang="en-US" dirty="0" smtClean="0"/>
              <a:t>操作</a:t>
            </a:r>
            <a:r>
              <a:rPr lang="en-US" altLang="zh-CN" dirty="0" smtClean="0"/>
              <a:t>-4,5</a:t>
            </a:r>
            <a:endParaRPr lang="en-US" dirty="0"/>
          </a:p>
        </p:txBody>
      </p:sp>
      <p:sp>
        <p:nvSpPr>
          <p:cNvPr id="3" name="内容占位符 2"/>
          <p:cNvSpPr>
            <a:spLocks noGrp="1"/>
          </p:cNvSpPr>
          <p:nvPr>
            <p:ph idx="1"/>
          </p:nvPr>
        </p:nvSpPr>
        <p:spPr/>
        <p:txBody>
          <a:bodyPr>
            <a:normAutofit fontScale="47500" lnSpcReduction="20000"/>
          </a:bodyPr>
          <a:lstStyle/>
          <a:p>
            <a:pPr marL="0" indent="0">
              <a:lnSpc>
                <a:spcPct val="120000"/>
              </a:lnSpc>
              <a:spcBef>
                <a:spcPts val="0"/>
              </a:spcBef>
              <a:buNone/>
            </a:pPr>
            <a:r>
              <a:rPr lang="en-US" sz="4600" dirty="0"/>
              <a:t>Status Push(</a:t>
            </a:r>
            <a:r>
              <a:rPr lang="en-US" sz="4600" dirty="0" err="1"/>
              <a:t>SqStack</a:t>
            </a:r>
            <a:r>
              <a:rPr lang="en-US" sz="4600" dirty="0"/>
              <a:t> *</a:t>
            </a:r>
            <a:r>
              <a:rPr lang="en-US" sz="4600" dirty="0" err="1"/>
              <a:t>s,ElemType</a:t>
            </a:r>
            <a:r>
              <a:rPr lang="en-US" sz="4600" dirty="0"/>
              <a:t> e){</a:t>
            </a:r>
          </a:p>
          <a:p>
            <a:pPr marL="0" indent="0">
              <a:lnSpc>
                <a:spcPct val="120000"/>
              </a:lnSpc>
              <a:spcBef>
                <a:spcPts val="0"/>
              </a:spcBef>
              <a:buNone/>
            </a:pPr>
            <a:r>
              <a:rPr lang="en-US" sz="4600" dirty="0"/>
              <a:t>if(s-&gt;top &gt;= s-&gt;</a:t>
            </a:r>
            <a:r>
              <a:rPr lang="en-US" sz="4600" dirty="0" err="1"/>
              <a:t>stacksize</a:t>
            </a:r>
            <a:r>
              <a:rPr lang="en-US" sz="4600" dirty="0"/>
              <a:t>) { </a:t>
            </a:r>
            <a:endParaRPr lang="en-US" sz="4600" dirty="0" smtClean="0"/>
          </a:p>
          <a:p>
            <a:pPr marL="0" indent="0">
              <a:lnSpc>
                <a:spcPct val="120000"/>
              </a:lnSpc>
              <a:spcBef>
                <a:spcPts val="0"/>
              </a:spcBef>
              <a:buNone/>
            </a:pPr>
            <a:r>
              <a:rPr lang="en-US" sz="4600" dirty="0" smtClean="0"/>
              <a:t>    //</a:t>
            </a:r>
            <a:r>
              <a:rPr lang="zh-CN" altLang="en-US" sz="4600" dirty="0"/>
              <a:t>若栈已满，则增加</a:t>
            </a:r>
            <a:r>
              <a:rPr lang="en-US" sz="4600" dirty="0"/>
              <a:t>INCREMENTSIZE</a:t>
            </a:r>
            <a:r>
              <a:rPr lang="zh-CN" altLang="en-US" sz="4600" dirty="0"/>
              <a:t>个存储单元</a:t>
            </a:r>
          </a:p>
          <a:p>
            <a:pPr marL="0" indent="0">
              <a:lnSpc>
                <a:spcPct val="120000"/>
              </a:lnSpc>
              <a:spcBef>
                <a:spcPts val="0"/>
              </a:spcBef>
              <a:buNone/>
            </a:pPr>
            <a:r>
              <a:rPr lang="zh-CN" altLang="en-US" sz="4600" dirty="0"/>
              <a:t>    </a:t>
            </a:r>
            <a:r>
              <a:rPr lang="en-US" sz="4600" dirty="0"/>
              <a:t>s-&gt;base=(</a:t>
            </a:r>
            <a:r>
              <a:rPr lang="en-US" sz="4600" dirty="0" err="1"/>
              <a:t>ElemType</a:t>
            </a:r>
            <a:r>
              <a:rPr lang="en-US" sz="4600" dirty="0"/>
              <a:t> *)</a:t>
            </a:r>
            <a:r>
              <a:rPr lang="en-US" sz="4600" dirty="0" err="1"/>
              <a:t>realloc</a:t>
            </a:r>
            <a:r>
              <a:rPr lang="en-US" sz="4600" dirty="0"/>
              <a:t>(s-&gt;base,(s-&gt;</a:t>
            </a:r>
            <a:r>
              <a:rPr lang="en-US" sz="4600" dirty="0" err="1" smtClean="0"/>
              <a:t>stacksize</a:t>
            </a:r>
            <a:r>
              <a:rPr lang="en-US" sz="4600" dirty="0" smtClean="0"/>
              <a:t> + 	INCREMENTSIZE</a:t>
            </a:r>
            <a:r>
              <a:rPr lang="en-US" sz="4600" dirty="0"/>
              <a:t>)*</a:t>
            </a:r>
            <a:r>
              <a:rPr lang="en-US" sz="4600" dirty="0" err="1"/>
              <a:t>sizeof</a:t>
            </a:r>
            <a:r>
              <a:rPr lang="en-US" sz="4600" dirty="0"/>
              <a:t>(</a:t>
            </a:r>
            <a:r>
              <a:rPr lang="en-US" sz="4600" dirty="0" err="1"/>
              <a:t>ElemType</a:t>
            </a:r>
            <a:r>
              <a:rPr lang="en-US" sz="4600" dirty="0"/>
              <a:t>));</a:t>
            </a:r>
          </a:p>
          <a:p>
            <a:pPr marL="0" indent="0">
              <a:lnSpc>
                <a:spcPct val="120000"/>
              </a:lnSpc>
              <a:spcBef>
                <a:spcPts val="0"/>
              </a:spcBef>
              <a:buNone/>
            </a:pPr>
            <a:r>
              <a:rPr lang="en-US" sz="4600" dirty="0"/>
              <a:t>    if(!s-&gt;base) return ERROR;</a:t>
            </a:r>
          </a:p>
          <a:p>
            <a:pPr marL="0" indent="0">
              <a:lnSpc>
                <a:spcPct val="120000"/>
              </a:lnSpc>
              <a:spcBef>
                <a:spcPts val="0"/>
              </a:spcBef>
              <a:buNone/>
            </a:pPr>
            <a:r>
              <a:rPr lang="en-US" sz="4600" dirty="0"/>
              <a:t>    s-&gt;</a:t>
            </a:r>
            <a:r>
              <a:rPr lang="en-US" sz="4600" dirty="0" err="1"/>
              <a:t>stacksize</a:t>
            </a:r>
            <a:r>
              <a:rPr lang="en-US" sz="4600" dirty="0"/>
              <a:t>+=INCREMENTSIZE;</a:t>
            </a:r>
          </a:p>
          <a:p>
            <a:pPr marL="0" indent="0">
              <a:lnSpc>
                <a:spcPct val="120000"/>
              </a:lnSpc>
              <a:spcBef>
                <a:spcPts val="0"/>
              </a:spcBef>
              <a:buNone/>
            </a:pPr>
            <a:r>
              <a:rPr lang="en-US" sz="4600" dirty="0"/>
              <a:t>}</a:t>
            </a:r>
          </a:p>
          <a:p>
            <a:pPr marL="0" indent="0">
              <a:lnSpc>
                <a:spcPct val="120000"/>
              </a:lnSpc>
              <a:spcBef>
                <a:spcPts val="0"/>
              </a:spcBef>
              <a:buNone/>
            </a:pPr>
            <a:r>
              <a:rPr lang="en-US" sz="4600" dirty="0">
                <a:solidFill>
                  <a:srgbClr val="0000CC"/>
                </a:solidFill>
              </a:rPr>
              <a:t>s-&gt;base[s-&gt;top++]=e</a:t>
            </a:r>
            <a:r>
              <a:rPr lang="en-US" sz="4600" dirty="0" smtClean="0">
                <a:solidFill>
                  <a:srgbClr val="0000CC"/>
                </a:solidFill>
              </a:rPr>
              <a:t>;</a:t>
            </a:r>
            <a:r>
              <a:rPr lang="en-US" altLang="en-US" sz="4600" dirty="0">
                <a:solidFill>
                  <a:srgbClr val="0000CC"/>
                </a:solidFill>
              </a:rPr>
              <a:t> </a:t>
            </a:r>
            <a:r>
              <a:rPr lang="en-US" altLang="en-US" sz="4600" dirty="0" smtClean="0">
                <a:solidFill>
                  <a:srgbClr val="0000CC"/>
                </a:solidFill>
              </a:rPr>
              <a:t> </a:t>
            </a:r>
            <a:r>
              <a:rPr lang="en-US" altLang="en-US" sz="4600" dirty="0" smtClean="0"/>
              <a:t>//</a:t>
            </a:r>
            <a:r>
              <a:rPr lang="en-US" altLang="en-US" sz="4600" dirty="0" err="1"/>
              <a:t>e</a:t>
            </a:r>
            <a:r>
              <a:rPr lang="en-US" altLang="en-US" sz="4600" dirty="0" err="1" smtClean="0"/>
              <a:t>成为新的栈顶</a:t>
            </a:r>
            <a:r>
              <a:rPr lang="zh-CN" altLang="en-US" sz="4600" dirty="0" smtClean="0"/>
              <a:t>元素，</a:t>
            </a:r>
            <a:r>
              <a:rPr lang="en-US" altLang="en-US" sz="4600" dirty="0"/>
              <a:t>栈顶指针加1</a:t>
            </a:r>
          </a:p>
          <a:p>
            <a:pPr marL="0" indent="0">
              <a:lnSpc>
                <a:spcPct val="120000"/>
              </a:lnSpc>
              <a:spcBef>
                <a:spcPts val="0"/>
              </a:spcBef>
              <a:buNone/>
            </a:pPr>
            <a:r>
              <a:rPr lang="en-US" sz="4600" dirty="0" smtClean="0"/>
              <a:t>return </a:t>
            </a:r>
            <a:r>
              <a:rPr lang="en-US" sz="4600" dirty="0"/>
              <a:t>OK;</a:t>
            </a:r>
          </a:p>
          <a:p>
            <a:pPr marL="0" indent="0">
              <a:lnSpc>
                <a:spcPct val="120000"/>
              </a:lnSpc>
              <a:spcBef>
                <a:spcPts val="0"/>
              </a:spcBef>
              <a:buNone/>
            </a:pPr>
            <a:r>
              <a:rPr lang="en-US" sz="4600" dirty="0"/>
              <a:t>}</a:t>
            </a:r>
          </a:p>
          <a:p>
            <a:pPr marL="0" indent="0">
              <a:lnSpc>
                <a:spcPct val="120000"/>
              </a:lnSpc>
              <a:spcBef>
                <a:spcPts val="0"/>
              </a:spcBef>
              <a:buNone/>
            </a:pPr>
            <a:endParaRPr lang="en-US" sz="4600" dirty="0"/>
          </a:p>
          <a:p>
            <a:pPr marL="0" indent="0">
              <a:lnSpc>
                <a:spcPct val="120000"/>
              </a:lnSpc>
              <a:spcBef>
                <a:spcPts val="0"/>
              </a:spcBef>
              <a:buNone/>
            </a:pPr>
            <a:r>
              <a:rPr lang="en-US" sz="4600" dirty="0"/>
              <a:t>Status Pop(</a:t>
            </a:r>
            <a:r>
              <a:rPr lang="en-US" sz="4600" dirty="0" err="1"/>
              <a:t>SqStack</a:t>
            </a:r>
            <a:r>
              <a:rPr lang="en-US" sz="4600" dirty="0"/>
              <a:t> *</a:t>
            </a:r>
            <a:r>
              <a:rPr lang="en-US" sz="4600" dirty="0" err="1"/>
              <a:t>s,ElemType</a:t>
            </a:r>
            <a:r>
              <a:rPr lang="en-US" sz="4600" dirty="0"/>
              <a:t> *e){</a:t>
            </a:r>
          </a:p>
          <a:p>
            <a:pPr marL="0" indent="0">
              <a:lnSpc>
                <a:spcPct val="120000"/>
              </a:lnSpc>
              <a:spcBef>
                <a:spcPts val="0"/>
              </a:spcBef>
              <a:buNone/>
            </a:pPr>
            <a:r>
              <a:rPr lang="en-US" sz="4600" dirty="0"/>
              <a:t>if(s-&gt;top==0) return ERROR</a:t>
            </a:r>
            <a:r>
              <a:rPr lang="en-US" sz="4600" dirty="0" smtClean="0"/>
              <a:t>;</a:t>
            </a:r>
            <a:r>
              <a:rPr lang="en-US" altLang="zh-CN" sz="4600" dirty="0"/>
              <a:t> </a:t>
            </a:r>
            <a:r>
              <a:rPr lang="en-US" altLang="en-US" sz="4600" dirty="0" smtClean="0"/>
              <a:t>//</a:t>
            </a:r>
            <a:r>
              <a:rPr lang="en-US" altLang="en-US" sz="4600" dirty="0"/>
              <a:t>栈空，</a:t>
            </a:r>
            <a:r>
              <a:rPr lang="en-US" altLang="en-US" sz="4600" dirty="0" smtClean="0"/>
              <a:t>返回</a:t>
            </a:r>
            <a:r>
              <a:rPr lang="zh-CN" altLang="en-US" sz="4600" dirty="0" smtClean="0"/>
              <a:t>出错</a:t>
            </a:r>
            <a:r>
              <a:rPr lang="en-US" altLang="en-US" sz="4600" dirty="0" smtClean="0"/>
              <a:t>标志</a:t>
            </a:r>
            <a:endParaRPr lang="en-US" sz="4600" dirty="0"/>
          </a:p>
          <a:p>
            <a:pPr marL="0" indent="0">
              <a:lnSpc>
                <a:spcPct val="120000"/>
              </a:lnSpc>
              <a:spcBef>
                <a:spcPts val="0"/>
              </a:spcBef>
              <a:buNone/>
            </a:pPr>
            <a:r>
              <a:rPr lang="en-US" sz="4600" dirty="0">
                <a:solidFill>
                  <a:srgbClr val="0000CC"/>
                </a:solidFill>
              </a:rPr>
              <a:t>*e=s-&gt;base[--s-&gt;top</a:t>
            </a:r>
            <a:r>
              <a:rPr lang="en-US" sz="4600" dirty="0" smtClean="0">
                <a:solidFill>
                  <a:srgbClr val="0000CC"/>
                </a:solidFill>
              </a:rPr>
              <a:t>]; // </a:t>
            </a:r>
            <a:r>
              <a:rPr lang="zh-CN" altLang="en-US" sz="4600" dirty="0" smtClean="0">
                <a:solidFill>
                  <a:srgbClr val="0000CC"/>
                </a:solidFill>
              </a:rPr>
              <a:t>等于</a:t>
            </a:r>
            <a:r>
              <a:rPr lang="en-US" sz="4600" dirty="0" smtClean="0">
                <a:solidFill>
                  <a:srgbClr val="0000CC"/>
                </a:solidFill>
              </a:rPr>
              <a:t>s-</a:t>
            </a:r>
            <a:r>
              <a:rPr lang="en-US" sz="4600" dirty="0">
                <a:solidFill>
                  <a:srgbClr val="0000CC"/>
                </a:solidFill>
              </a:rPr>
              <a:t>&gt;</a:t>
            </a:r>
            <a:r>
              <a:rPr lang="en-US" sz="4600" dirty="0" smtClean="0">
                <a:solidFill>
                  <a:srgbClr val="0000CC"/>
                </a:solidFill>
              </a:rPr>
              <a:t>top</a:t>
            </a:r>
            <a:r>
              <a:rPr lang="en-US" altLang="zh-CN" sz="4600" dirty="0" smtClean="0">
                <a:solidFill>
                  <a:srgbClr val="0000CC"/>
                </a:solidFill>
              </a:rPr>
              <a:t>--; </a:t>
            </a:r>
            <a:r>
              <a:rPr lang="en-US" sz="4600" dirty="0">
                <a:solidFill>
                  <a:srgbClr val="0000CC"/>
                </a:solidFill>
              </a:rPr>
              <a:t>*e=s-&gt;</a:t>
            </a:r>
            <a:r>
              <a:rPr lang="en-US" sz="4600" dirty="0" smtClean="0">
                <a:solidFill>
                  <a:srgbClr val="0000CC"/>
                </a:solidFill>
              </a:rPr>
              <a:t>base[s-</a:t>
            </a:r>
            <a:r>
              <a:rPr lang="en-US" sz="4600" dirty="0">
                <a:solidFill>
                  <a:srgbClr val="0000CC"/>
                </a:solidFill>
              </a:rPr>
              <a:t>&gt;top]; </a:t>
            </a:r>
          </a:p>
          <a:p>
            <a:pPr marL="0" indent="0">
              <a:lnSpc>
                <a:spcPct val="120000"/>
              </a:lnSpc>
              <a:spcBef>
                <a:spcPts val="0"/>
              </a:spcBef>
              <a:buNone/>
            </a:pPr>
            <a:r>
              <a:rPr lang="en-US" sz="4600" dirty="0"/>
              <a:t>return OK;</a:t>
            </a:r>
          </a:p>
          <a:p>
            <a:pPr marL="0" indent="0">
              <a:lnSpc>
                <a:spcPct val="120000"/>
              </a:lnSpc>
              <a:spcBef>
                <a:spcPts val="0"/>
              </a:spcBef>
              <a:buNone/>
            </a:pPr>
            <a:r>
              <a:rPr lang="en-US" sz="4600" dirty="0"/>
              <a:t>}</a:t>
            </a:r>
          </a:p>
          <a:p>
            <a:endParaRPr 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15174241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动态顺序栈的基本操作</a:t>
            </a:r>
            <a:r>
              <a:rPr lang="en-US" altLang="zh-CN" smtClean="0"/>
              <a:t>-6,7</a:t>
            </a:r>
            <a:endParaRPr lang="en-US"/>
          </a:p>
        </p:txBody>
      </p:sp>
      <p:sp>
        <p:nvSpPr>
          <p:cNvPr id="3" name="内容占位符 2"/>
          <p:cNvSpPr>
            <a:spLocks noGrp="1"/>
          </p:cNvSpPr>
          <p:nvPr>
            <p:ph idx="1"/>
          </p:nvPr>
        </p:nvSpPr>
        <p:spPr>
          <a:xfrm>
            <a:off x="457200" y="836712"/>
            <a:ext cx="8686800" cy="6021288"/>
          </a:xfrm>
        </p:spPr>
        <p:txBody>
          <a:bodyPr>
            <a:normAutofit fontScale="92500" lnSpcReduction="20000"/>
          </a:bodyPr>
          <a:lstStyle/>
          <a:p>
            <a:pPr marL="0" indent="0">
              <a:buNone/>
            </a:pPr>
            <a:r>
              <a:rPr lang="en-US" sz="3000"/>
              <a:t>int IsStackEmpty(SqStack *s</a:t>
            </a:r>
            <a:r>
              <a:rPr lang="en-US" sz="3000" smtClean="0"/>
              <a:t>)</a:t>
            </a:r>
          </a:p>
          <a:p>
            <a:pPr marL="0" indent="0">
              <a:buNone/>
            </a:pPr>
            <a:r>
              <a:rPr lang="en-US" sz="3000" smtClean="0"/>
              <a:t>{</a:t>
            </a:r>
            <a:endParaRPr lang="en-US" sz="3000"/>
          </a:p>
          <a:p>
            <a:pPr marL="0" indent="0">
              <a:buNone/>
            </a:pPr>
            <a:r>
              <a:rPr lang="en-US" sz="3000"/>
              <a:t>    if(s-&gt;top == 0) return 1;</a:t>
            </a:r>
          </a:p>
          <a:p>
            <a:pPr marL="0" indent="0">
              <a:buNone/>
            </a:pPr>
            <a:r>
              <a:rPr lang="en-US" sz="3000"/>
              <a:t>    else return 0;</a:t>
            </a:r>
          </a:p>
          <a:p>
            <a:pPr marL="0" indent="0">
              <a:buNone/>
            </a:pPr>
            <a:r>
              <a:rPr lang="en-US" sz="3000" smtClean="0"/>
              <a:t>}</a:t>
            </a:r>
          </a:p>
          <a:p>
            <a:pPr marL="0" indent="0">
              <a:buNone/>
            </a:pPr>
            <a:endParaRPr lang="en-US" altLang="en-US" sz="3000" smtClean="0"/>
          </a:p>
          <a:p>
            <a:pPr marL="0" indent="0">
              <a:buNone/>
            </a:pPr>
            <a:r>
              <a:rPr lang="en-US" altLang="en-US" sz="3000" smtClean="0"/>
              <a:t>Status </a:t>
            </a:r>
            <a:r>
              <a:rPr lang="en-US" altLang="en-US" sz="3000"/>
              <a:t>StackTraverse(SqStack *s, void visit(ElemType *e</a:t>
            </a:r>
            <a:r>
              <a:rPr lang="en-US" altLang="en-US" sz="3000" smtClean="0"/>
              <a:t>))</a:t>
            </a:r>
          </a:p>
          <a:p>
            <a:pPr marL="0" indent="0">
              <a:buNone/>
            </a:pPr>
            <a:r>
              <a:rPr lang="en-US" altLang="en-US" sz="3000" smtClean="0"/>
              <a:t> { int </a:t>
            </a:r>
            <a:r>
              <a:rPr lang="en-US" altLang="en-US" sz="3000"/>
              <a:t>i;</a:t>
            </a:r>
          </a:p>
          <a:p>
            <a:pPr marL="0" indent="0">
              <a:buNone/>
            </a:pPr>
            <a:r>
              <a:rPr lang="en-US" altLang="en-US" sz="3000"/>
              <a:t>if(s-&gt;top==0) return ERROR;</a:t>
            </a:r>
          </a:p>
          <a:p>
            <a:pPr marL="0" indent="0">
              <a:buNone/>
            </a:pPr>
            <a:r>
              <a:rPr lang="en-US" altLang="en-US" sz="3000"/>
              <a:t>for(i=s-&gt;top-1;i&gt;=0;i--)</a:t>
            </a:r>
          </a:p>
          <a:p>
            <a:pPr marL="0" indent="0">
              <a:buNone/>
            </a:pPr>
            <a:r>
              <a:rPr lang="en-US" altLang="en-US" sz="3000"/>
              <a:t>    visit(&amp;s-&gt;base[i]);</a:t>
            </a:r>
          </a:p>
          <a:p>
            <a:pPr marL="0" indent="0">
              <a:buNone/>
            </a:pPr>
            <a:r>
              <a:rPr lang="en-US" altLang="en-US" sz="3000" smtClean="0"/>
              <a:t>return </a:t>
            </a:r>
            <a:r>
              <a:rPr lang="en-US" altLang="en-US" sz="3000"/>
              <a:t>OK;</a:t>
            </a:r>
          </a:p>
          <a:p>
            <a:pPr marL="0" indent="0">
              <a:buNone/>
            </a:pPr>
            <a:r>
              <a:rPr lang="en-US" altLang="en-US" sz="3000"/>
              <a:t>}</a:t>
            </a:r>
          </a:p>
          <a:p>
            <a:endParaRPr lang="en-US"/>
          </a:p>
        </p:txBody>
      </p:sp>
      <p:sp>
        <p:nvSpPr>
          <p:cNvPr id="4" name="灯片编号占位符 3"/>
          <p:cNvSpPr>
            <a:spLocks noGrp="1"/>
          </p:cNvSpPr>
          <p:nvPr>
            <p:ph type="sldNum" sz="quarter" idx="10"/>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8850469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en-US" altLang="en-US" smtClean="0"/>
              <a:t>数制转换</a:t>
            </a:r>
            <a:r>
              <a:rPr lang="zh-CN" altLang="en-US" smtClean="0"/>
              <a:t>：十进制整数</a:t>
            </a:r>
            <a:r>
              <a:rPr lang="zh-CN" altLang="en-US" dirty="0" smtClean="0"/>
              <a:t>向其他进制转换</a:t>
            </a:r>
            <a:endParaRPr lang="en-US" altLang="en-US" dirty="0"/>
          </a:p>
        </p:txBody>
      </p:sp>
      <p:sp>
        <p:nvSpPr>
          <p:cNvPr id="163843" name="Rectangle 3"/>
          <p:cNvSpPr>
            <a:spLocks noGrp="1" noChangeArrowheads="1"/>
          </p:cNvSpPr>
          <p:nvPr>
            <p:ph idx="1"/>
          </p:nvPr>
        </p:nvSpPr>
        <p:spPr/>
        <p:txBody>
          <a:bodyPr>
            <a:normAutofit/>
          </a:bodyPr>
          <a:lstStyle/>
          <a:p>
            <a:r>
              <a:rPr lang="zh-CN" altLang="en-US" sz="3500" smtClean="0"/>
              <a:t>给定</a:t>
            </a:r>
            <a:r>
              <a:rPr lang="zh-CN" altLang="en-US" sz="3600" smtClean="0"/>
              <a:t>十进制</a:t>
            </a:r>
            <a:r>
              <a:rPr lang="zh-CN" altLang="en-US" sz="3600"/>
              <a:t>整</a:t>
            </a:r>
            <a:r>
              <a:rPr lang="zh-CN" altLang="en-US" sz="3600" smtClean="0"/>
              <a:t>数</a:t>
            </a:r>
            <a:r>
              <a:rPr lang="en-US" altLang="zh-CN" sz="3600" smtClean="0"/>
              <a:t>N</a:t>
            </a:r>
            <a:r>
              <a:rPr lang="zh-CN" altLang="en-US" sz="3600" smtClean="0"/>
              <a:t>和进制</a:t>
            </a:r>
            <a:r>
              <a:rPr lang="en-US" altLang="zh-CN" sz="3600" smtClean="0"/>
              <a:t>d</a:t>
            </a:r>
          </a:p>
          <a:p>
            <a:r>
              <a:rPr lang="en-US" altLang="en-US" sz="3500" smtClean="0"/>
              <a:t>转换法则</a:t>
            </a:r>
            <a:r>
              <a:rPr lang="en-US" altLang="en-US" sz="3500" dirty="0" err="1" smtClean="0"/>
              <a:t>：</a:t>
            </a:r>
            <a:r>
              <a:rPr lang="en-US" altLang="zh-CN" sz="3500" dirty="0" err="1" smtClean="0"/>
              <a:t>N</a:t>
            </a:r>
            <a:r>
              <a:rPr lang="en-US" altLang="zh-CN" sz="3500" dirty="0" smtClean="0"/>
              <a:t> </a:t>
            </a:r>
            <a:r>
              <a:rPr lang="en-US" altLang="en-US" sz="3500" dirty="0" smtClean="0"/>
              <a:t>=(</a:t>
            </a:r>
            <a:r>
              <a:rPr lang="en-US" altLang="zh-CN" sz="3500" dirty="0" smtClean="0"/>
              <a:t>N</a:t>
            </a:r>
            <a:r>
              <a:rPr lang="en-US" altLang="en-US" sz="3500" dirty="0" smtClean="0"/>
              <a:t> div d)*d + </a:t>
            </a:r>
            <a:r>
              <a:rPr lang="en-US" altLang="zh-CN" sz="3500" dirty="0" smtClean="0"/>
              <a:t>N</a:t>
            </a:r>
            <a:r>
              <a:rPr lang="en-US" altLang="en-US" sz="3500" dirty="0" smtClean="0"/>
              <a:t> mod d</a:t>
            </a:r>
          </a:p>
          <a:p>
            <a:pPr marL="0" indent="0">
              <a:buNone/>
            </a:pPr>
            <a:r>
              <a:rPr lang="en-US" altLang="en-US" sz="3500" dirty="0" err="1" smtClean="0"/>
              <a:t>其中：div为整除运算</a:t>
            </a:r>
            <a:r>
              <a:rPr lang="zh-CN" altLang="en-US" sz="3500" dirty="0" smtClean="0"/>
              <a:t>，</a:t>
            </a:r>
            <a:r>
              <a:rPr lang="en-US" altLang="en-US" sz="3500" dirty="0" err="1" smtClean="0"/>
              <a:t>mod为求余运算</a:t>
            </a:r>
            <a:endParaRPr lang="en-US" altLang="en-US" sz="3500" dirty="0" smtClean="0"/>
          </a:p>
          <a:p>
            <a:r>
              <a:rPr lang="en-US" altLang="en-US" sz="3500" dirty="0" err="1" smtClean="0"/>
              <a:t>例如</a:t>
            </a:r>
            <a:r>
              <a:rPr lang="zh-CN" altLang="en-US" sz="3500" dirty="0" smtClean="0"/>
              <a:t>：</a:t>
            </a:r>
            <a:r>
              <a:rPr lang="en-US" altLang="en-US" sz="3500" dirty="0" smtClean="0"/>
              <a:t> (</a:t>
            </a:r>
            <a:r>
              <a:rPr lang="en-US" altLang="en-US" sz="3500" dirty="0" smtClean="0">
                <a:sym typeface="Wingdings" pitchFamily="2" charset="2"/>
              </a:rPr>
              <a:t>1348)</a:t>
            </a:r>
            <a:r>
              <a:rPr lang="en-US" altLang="en-US" sz="3500" baseline="-25000" dirty="0" smtClean="0">
                <a:sym typeface="Wingdings" pitchFamily="2" charset="2"/>
              </a:rPr>
              <a:t>10</a:t>
            </a:r>
            <a:r>
              <a:rPr lang="en-US" altLang="en-US" sz="3500" dirty="0" smtClean="0">
                <a:sym typeface="Wingdings" pitchFamily="2" charset="2"/>
              </a:rPr>
              <a:t>= (2504)</a:t>
            </a:r>
            <a:r>
              <a:rPr lang="en-US" altLang="en-US" sz="3500" baseline="-25000" dirty="0" smtClean="0">
                <a:sym typeface="Wingdings" pitchFamily="2" charset="2"/>
              </a:rPr>
              <a:t>8</a:t>
            </a:r>
            <a:r>
              <a:rPr lang="en-US" altLang="en-US" sz="3500" dirty="0" smtClean="0">
                <a:sym typeface="Wingdings" pitchFamily="2" charset="2"/>
              </a:rPr>
              <a:t>，</a:t>
            </a:r>
            <a:r>
              <a:rPr lang="en-US" altLang="en-US" sz="3500" dirty="0" smtClean="0"/>
              <a:t>其运算过程如下：</a:t>
            </a:r>
          </a:p>
          <a:p>
            <a:pPr marL="0" indent="0">
              <a:buNone/>
            </a:pPr>
            <a:r>
              <a:rPr lang="en-US" altLang="en-US" dirty="0" smtClean="0"/>
              <a:t>            </a:t>
            </a:r>
            <a:r>
              <a:rPr lang="en-US" altLang="zh-CN" dirty="0" smtClean="0"/>
              <a:t>N</a:t>
            </a:r>
            <a:r>
              <a:rPr lang="en-US" altLang="en-US" dirty="0" smtClean="0"/>
              <a:t>         </a:t>
            </a:r>
            <a:r>
              <a:rPr lang="en-US" altLang="zh-CN" dirty="0" err="1" smtClean="0"/>
              <a:t>N</a:t>
            </a:r>
            <a:r>
              <a:rPr lang="en-US" altLang="en-US" dirty="0" smtClean="0"/>
              <a:t> div 8     </a:t>
            </a:r>
            <a:r>
              <a:rPr lang="en-US" altLang="zh-CN" dirty="0" smtClean="0"/>
              <a:t>N</a:t>
            </a:r>
            <a:r>
              <a:rPr lang="en-US" altLang="en-US" dirty="0" smtClean="0"/>
              <a:t> mod 8</a:t>
            </a:r>
          </a:p>
          <a:p>
            <a:pPr marL="0" indent="0">
              <a:buNone/>
            </a:pPr>
            <a:r>
              <a:rPr lang="en-US" altLang="en-US" dirty="0" smtClean="0"/>
              <a:t>          1348       168             4</a:t>
            </a:r>
          </a:p>
          <a:p>
            <a:pPr marL="0" indent="0">
              <a:buNone/>
            </a:pPr>
            <a:r>
              <a:rPr lang="en-US" altLang="en-US" dirty="0" smtClean="0"/>
              <a:t>            168        21              0</a:t>
            </a:r>
          </a:p>
          <a:p>
            <a:pPr marL="0" indent="0">
              <a:buNone/>
            </a:pPr>
            <a:r>
              <a:rPr lang="en-US" altLang="en-US" dirty="0" smtClean="0"/>
              <a:t>             21         2                5</a:t>
            </a:r>
          </a:p>
          <a:p>
            <a:pPr marL="0" indent="0">
              <a:buNone/>
            </a:pPr>
            <a:r>
              <a:rPr lang="en-US" altLang="en-US" dirty="0" smtClean="0"/>
              <a:t>              2           0               2</a:t>
            </a:r>
            <a:endParaRPr lang="en-US"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16</a:t>
            </a:fld>
            <a:endParaRPr lang="zh-CN" altLang="en-US"/>
          </a:p>
        </p:txBody>
      </p:sp>
      <p:sp>
        <p:nvSpPr>
          <p:cNvPr id="9" name="Line 5"/>
          <p:cNvSpPr>
            <a:spLocks noChangeShapeType="1"/>
          </p:cNvSpPr>
          <p:nvPr/>
        </p:nvSpPr>
        <p:spPr bwMode="auto">
          <a:xfrm>
            <a:off x="1261294" y="4509120"/>
            <a:ext cx="0" cy="2267692"/>
          </a:xfrm>
          <a:prstGeom prst="line">
            <a:avLst/>
          </a:prstGeom>
          <a:noFill/>
          <a:ln w="28575">
            <a:solidFill>
              <a:srgbClr val="7030A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solidFill>
                <a:srgbClr val="7030A0"/>
              </a:solidFill>
            </a:endParaRPr>
          </a:p>
        </p:txBody>
      </p:sp>
      <p:sp>
        <p:nvSpPr>
          <p:cNvPr id="10" name="Line 6"/>
          <p:cNvSpPr>
            <a:spLocks noChangeShapeType="1"/>
          </p:cNvSpPr>
          <p:nvPr/>
        </p:nvSpPr>
        <p:spPr bwMode="auto">
          <a:xfrm flipV="1">
            <a:off x="5889848" y="4509120"/>
            <a:ext cx="0" cy="2267692"/>
          </a:xfrm>
          <a:prstGeom prst="line">
            <a:avLst/>
          </a:prstGeom>
          <a:noFill/>
          <a:ln w="28575">
            <a:solidFill>
              <a:srgbClr val="7030A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solidFill>
                <a:srgbClr val="7030A0"/>
              </a:solidFill>
            </a:endParaRPr>
          </a:p>
        </p:txBody>
      </p:sp>
      <p:sp>
        <p:nvSpPr>
          <p:cNvPr id="11" name="Text Box 8"/>
          <p:cNvSpPr txBox="1">
            <a:spLocks noChangeArrowheads="1"/>
          </p:cNvSpPr>
          <p:nvPr/>
        </p:nvSpPr>
        <p:spPr bwMode="auto">
          <a:xfrm>
            <a:off x="461075" y="4615135"/>
            <a:ext cx="800219" cy="211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eaLnBrk="1" hangingPunct="1"/>
            <a:r>
              <a:rPr lang="zh-CN" altLang="en-US" sz="4000" b="1" dirty="0">
                <a:solidFill>
                  <a:srgbClr val="7030A0"/>
                </a:solidFill>
                <a:ea typeface="楷体_GB2312" pitchFamily="49" charset="-122"/>
              </a:rPr>
              <a:t>计算顺序</a:t>
            </a:r>
            <a:endParaRPr lang="zh-CN" altLang="en-US" sz="2400" b="1" dirty="0">
              <a:solidFill>
                <a:srgbClr val="7030A0"/>
              </a:solidFill>
            </a:endParaRPr>
          </a:p>
        </p:txBody>
      </p:sp>
      <p:sp>
        <p:nvSpPr>
          <p:cNvPr id="12" name="Text Box 9"/>
          <p:cNvSpPr txBox="1">
            <a:spLocks noChangeArrowheads="1"/>
          </p:cNvSpPr>
          <p:nvPr/>
        </p:nvSpPr>
        <p:spPr bwMode="auto">
          <a:xfrm>
            <a:off x="6004029" y="4653136"/>
            <a:ext cx="800219" cy="211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eaLnBrk="1" hangingPunct="1"/>
            <a:r>
              <a:rPr lang="zh-CN" altLang="en-US" sz="4000" b="1" dirty="0">
                <a:solidFill>
                  <a:srgbClr val="7030A0"/>
                </a:solidFill>
                <a:ea typeface="楷体_GB2312" pitchFamily="49" charset="-122"/>
              </a:rPr>
              <a:t>输出顺序</a:t>
            </a:r>
            <a:endParaRPr lang="zh-CN" altLang="en-US" sz="4000" b="1" dirty="0">
              <a:solidFill>
                <a:srgbClr val="7030A0"/>
              </a:solidFill>
            </a:endParaRPr>
          </a:p>
        </p:txBody>
      </p:sp>
    </p:spTree>
    <p:extLst>
      <p:ext uri="{BB962C8B-B14F-4D97-AF65-F5344CB8AC3E}">
        <p14:creationId xmlns:p14="http://schemas.microsoft.com/office/powerpoint/2010/main" val="2556745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p:tgtEl>
                                          <p:spTgt spid="10"/>
                                        </p:tgtEl>
                                        <p:attrNameLst>
                                          <p:attrName>ppt_y</p:attrName>
                                        </p:attrNameLst>
                                      </p:cBhvr>
                                      <p:tavLst>
                                        <p:tav tm="0">
                                          <p:val>
                                            <p:strVal val="#ppt_y+#ppt_h*1.125000"/>
                                          </p:val>
                                        </p:tav>
                                        <p:tav tm="100000">
                                          <p:val>
                                            <p:strVal val="#ppt_y"/>
                                          </p:val>
                                        </p:tav>
                                      </p:tavLst>
                                    </p:anim>
                                    <p:animEffect transition="in" filter="wipe(up)">
                                      <p:cBhvr>
                                        <p:cTn id="17" dur="500"/>
                                        <p:tgtEl>
                                          <p:spTgt spid="10"/>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utoUpdateAnimBg="0"/>
      <p:bldP spid="1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3636912" y="1556792"/>
            <a:ext cx="8839200" cy="655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355600" eaLnBrk="0" hangingPunct="0">
              <a:defRPr sz="2400">
                <a:solidFill>
                  <a:schemeClr val="tx1"/>
                </a:solidFill>
                <a:latin typeface="Times New Roman" pitchFamily="18" charset="0"/>
                <a:ea typeface="宋体" pitchFamily="2" charset="-122"/>
              </a:defRPr>
            </a:lvl2pPr>
            <a:lvl3pPr marL="723900" eaLnBrk="0" hangingPunct="0">
              <a:defRPr sz="2400">
                <a:solidFill>
                  <a:schemeClr val="tx1"/>
                </a:solidFill>
                <a:latin typeface="Times New Roman" pitchFamily="18" charset="0"/>
                <a:ea typeface="宋体" pitchFamily="2" charset="-122"/>
              </a:defRPr>
            </a:lvl3pPr>
            <a:lvl4pPr marL="1079500" eaLnBrk="0" hangingPunct="0">
              <a:defRPr sz="2400">
                <a:solidFill>
                  <a:schemeClr val="tx1"/>
                </a:solidFill>
                <a:latin typeface="Times New Roman" pitchFamily="18" charset="0"/>
                <a:ea typeface="宋体" pitchFamily="2" charset="-122"/>
              </a:defRPr>
            </a:lvl4pPr>
            <a:lvl5pPr marL="1435100" eaLnBrk="0" hangingPunct="0">
              <a:defRPr sz="2400">
                <a:solidFill>
                  <a:schemeClr val="tx1"/>
                </a:solidFill>
                <a:latin typeface="Times New Roman" pitchFamily="18" charset="0"/>
                <a:ea typeface="宋体" pitchFamily="2" charset="-122"/>
              </a:defRPr>
            </a:lvl5pPr>
            <a:lvl6pPr marL="18923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349500" eaLnBrk="0" fontAlgn="base" hangingPunct="0">
              <a:spcBef>
                <a:spcPct val="0"/>
              </a:spcBef>
              <a:spcAft>
                <a:spcPct val="0"/>
              </a:spcAft>
              <a:defRPr sz="2400">
                <a:solidFill>
                  <a:schemeClr val="tx1"/>
                </a:solidFill>
                <a:latin typeface="Times New Roman" pitchFamily="18" charset="0"/>
                <a:ea typeface="宋体" pitchFamily="2" charset="-122"/>
              </a:defRPr>
            </a:lvl7pPr>
            <a:lvl8pPr marL="28067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2639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10000"/>
              </a:lnSpc>
              <a:spcBef>
                <a:spcPct val="20000"/>
              </a:spcBef>
              <a:buClr>
                <a:schemeClr val="accent2"/>
              </a:buClr>
              <a:buSzPct val="80000"/>
              <a:buFont typeface="Wingdings" pitchFamily="2" charset="2"/>
              <a:buNone/>
            </a:pPr>
            <a:r>
              <a:rPr lang="zh-CN" altLang="en-US" sz="3200" dirty="0"/>
              <a:t> </a:t>
            </a:r>
            <a:endParaRPr lang="en-US" altLang="en-US" dirty="0"/>
          </a:p>
        </p:txBody>
      </p:sp>
      <p:sp>
        <p:nvSpPr>
          <p:cNvPr id="4" name="标题 3"/>
          <p:cNvSpPr>
            <a:spLocks noGrp="1"/>
          </p:cNvSpPr>
          <p:nvPr>
            <p:ph type="title"/>
          </p:nvPr>
        </p:nvSpPr>
        <p:spPr/>
        <p:txBody>
          <a:bodyPr>
            <a:normAutofit/>
          </a:bodyPr>
          <a:lstStyle/>
          <a:p>
            <a:r>
              <a:rPr lang="en-US" altLang="en-US" dirty="0" err="1" smtClean="0"/>
              <a:t>数制转换</a:t>
            </a:r>
            <a:r>
              <a:rPr lang="zh-CN" altLang="en-US"/>
              <a:t>：</a:t>
            </a:r>
            <a:r>
              <a:rPr lang="zh-CN" altLang="en-US" smtClean="0"/>
              <a:t>采用</a:t>
            </a:r>
            <a:r>
              <a:rPr lang="zh-CN" altLang="en-US"/>
              <a:t>动</a:t>
            </a:r>
            <a:r>
              <a:rPr lang="zh-CN" altLang="en-US" smtClean="0"/>
              <a:t>态</a:t>
            </a:r>
            <a:r>
              <a:rPr lang="zh-CN" altLang="en-US" dirty="0"/>
              <a:t>顺序栈</a:t>
            </a:r>
            <a:endParaRPr lang="en-US" dirty="0"/>
          </a:p>
        </p:txBody>
      </p:sp>
      <p:sp>
        <p:nvSpPr>
          <p:cNvPr id="2" name="内容占位符 1"/>
          <p:cNvSpPr>
            <a:spLocks noGrp="1"/>
          </p:cNvSpPr>
          <p:nvPr>
            <p:ph idx="1"/>
          </p:nvPr>
        </p:nvSpPr>
        <p:spPr/>
        <p:txBody>
          <a:bodyPr>
            <a:normAutofit fontScale="92500" lnSpcReduction="20000"/>
          </a:bodyPr>
          <a:lstStyle/>
          <a:p>
            <a:pPr marL="0" indent="0">
              <a:buNone/>
            </a:pPr>
            <a:r>
              <a:rPr lang="en-US" altLang="en-US" sz="3500"/>
              <a:t>void Conversion(int n,int d){ </a:t>
            </a:r>
            <a:endParaRPr lang="en-US" altLang="en-US" sz="3500" smtClean="0"/>
          </a:p>
          <a:p>
            <a:pPr marL="0" indent="0">
              <a:buNone/>
            </a:pPr>
            <a:r>
              <a:rPr lang="en-US" altLang="en-US" sz="3500" smtClean="0"/>
              <a:t>//</a:t>
            </a:r>
            <a:r>
              <a:rPr lang="zh-CN" altLang="en-US" sz="3500"/>
              <a:t>将十进制整数</a:t>
            </a:r>
            <a:r>
              <a:rPr lang="en-US" altLang="en-US" sz="3500"/>
              <a:t>n</a:t>
            </a:r>
            <a:r>
              <a:rPr lang="zh-CN" altLang="en-US" sz="3500"/>
              <a:t>转换为</a:t>
            </a:r>
            <a:r>
              <a:rPr lang="en-US" altLang="en-US" sz="3500"/>
              <a:t>d</a:t>
            </a:r>
            <a:r>
              <a:rPr lang="zh-CN" altLang="en-US" sz="3500"/>
              <a:t>进制数</a:t>
            </a:r>
          </a:p>
          <a:p>
            <a:pPr marL="0" indent="0">
              <a:buNone/>
            </a:pPr>
            <a:r>
              <a:rPr lang="en-US" altLang="en-US" sz="3500"/>
              <a:t>ElemType e;</a:t>
            </a:r>
          </a:p>
          <a:p>
            <a:pPr marL="0" indent="0">
              <a:buNone/>
            </a:pPr>
            <a:r>
              <a:rPr lang="en-US" altLang="en-US" sz="3500"/>
              <a:t>SqStack s; </a:t>
            </a:r>
            <a:r>
              <a:rPr lang="en-US" altLang="en-US" sz="3500" smtClean="0"/>
              <a:t> if</a:t>
            </a:r>
            <a:r>
              <a:rPr lang="en-US" altLang="en-US" sz="3500"/>
              <a:t>(!InitStack(&amp;s)) return;</a:t>
            </a:r>
          </a:p>
          <a:p>
            <a:pPr marL="0" indent="0">
              <a:buNone/>
            </a:pPr>
            <a:r>
              <a:rPr lang="en-US" altLang="en-US" sz="3500"/>
              <a:t>while(n!=0) { //</a:t>
            </a:r>
            <a:r>
              <a:rPr lang="zh-CN" altLang="en-US" sz="3500"/>
              <a:t>将余数逐一进栈</a:t>
            </a:r>
          </a:p>
          <a:p>
            <a:pPr marL="0" indent="0">
              <a:buNone/>
            </a:pPr>
            <a:r>
              <a:rPr lang="zh-CN" altLang="en-US" sz="3500"/>
              <a:t>    </a:t>
            </a:r>
            <a:r>
              <a:rPr lang="en-US" altLang="en-US" sz="3500"/>
              <a:t>Push(&amp;s,n%d);</a:t>
            </a:r>
          </a:p>
          <a:p>
            <a:pPr marL="0" indent="0">
              <a:buNone/>
            </a:pPr>
            <a:r>
              <a:rPr lang="en-US" altLang="en-US" sz="3500"/>
              <a:t>    n=n/d</a:t>
            </a:r>
            <a:r>
              <a:rPr lang="en-US" altLang="en-US" sz="3500" smtClean="0"/>
              <a:t>;</a:t>
            </a:r>
          </a:p>
          <a:p>
            <a:pPr marL="0" indent="0">
              <a:buNone/>
            </a:pPr>
            <a:r>
              <a:rPr lang="en-US" altLang="en-US" sz="3500" smtClean="0"/>
              <a:t>    }</a:t>
            </a:r>
            <a:endParaRPr lang="en-US" altLang="en-US" sz="3500"/>
          </a:p>
          <a:p>
            <a:pPr marL="0" indent="0">
              <a:buNone/>
            </a:pPr>
            <a:r>
              <a:rPr lang="en-US" altLang="en-US" sz="3500" smtClean="0"/>
              <a:t>while</a:t>
            </a:r>
            <a:r>
              <a:rPr lang="en-US" altLang="en-US" sz="3500"/>
              <a:t>(!IsStackEmpty(&amp;s)) {</a:t>
            </a:r>
          </a:p>
          <a:p>
            <a:pPr marL="0" indent="0">
              <a:buNone/>
            </a:pPr>
            <a:r>
              <a:rPr lang="en-US" altLang="en-US" sz="3500"/>
              <a:t>    Pop(&amp;s,&amp;e</a:t>
            </a:r>
            <a:r>
              <a:rPr lang="en-US" altLang="en-US" sz="3500" smtClean="0"/>
              <a:t>); printf</a:t>
            </a:r>
            <a:r>
              <a:rPr lang="en-US" altLang="en-US" sz="3500"/>
              <a:t>("%d ",e);</a:t>
            </a:r>
          </a:p>
          <a:p>
            <a:pPr marL="0" indent="0">
              <a:buNone/>
            </a:pPr>
            <a:r>
              <a:rPr lang="en-US" altLang="en-US" sz="3500" smtClean="0"/>
              <a:t>    }</a:t>
            </a:r>
            <a:endParaRPr lang="en-US" altLang="en-US" sz="3500"/>
          </a:p>
          <a:p>
            <a:pPr marL="0" indent="0">
              <a:buNone/>
            </a:pPr>
            <a:r>
              <a:rPr lang="en-US" altLang="en-US" sz="3500" smtClean="0"/>
              <a:t>}</a:t>
            </a:r>
          </a:p>
          <a:p>
            <a:pPr marL="0" indent="0">
              <a:buNone/>
            </a:pPr>
            <a:endParaRPr lang="en-US" altLang="en-US" smtClean="0"/>
          </a:p>
          <a:p>
            <a:endParaRPr lang="en-US" dirty="0"/>
          </a:p>
        </p:txBody>
      </p:sp>
      <p:sp>
        <p:nvSpPr>
          <p:cNvPr id="3" name="灯片编号占位符 2"/>
          <p:cNvSpPr>
            <a:spLocks noGrp="1"/>
          </p:cNvSpPr>
          <p:nvPr>
            <p:ph type="sldNum" sz="quarter" idx="10"/>
          </p:nvPr>
        </p:nvSpPr>
        <p:spPr/>
        <p:txBody>
          <a:bodyPr/>
          <a:lstStyle/>
          <a:p>
            <a:fld id="{0C913308-F349-4B6D-A68A-DD1791B4A57B}" type="slidenum">
              <a:rPr lang="zh-CN" altLang="en-US" smtClean="0"/>
              <a:t>17</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3.1</a:t>
            </a:r>
            <a:endParaRPr lang="en-US" dirty="0"/>
          </a:p>
        </p:txBody>
      </p:sp>
    </p:spTree>
    <p:extLst>
      <p:ext uri="{BB962C8B-B14F-4D97-AF65-F5344CB8AC3E}">
        <p14:creationId xmlns:p14="http://schemas.microsoft.com/office/powerpoint/2010/main" val="8500541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smtClean="0"/>
              <a:t>括号匹配问题</a:t>
            </a:r>
            <a:endParaRPr lang="en-US" altLang="en-US" dirty="0"/>
          </a:p>
        </p:txBody>
      </p:sp>
      <p:sp>
        <p:nvSpPr>
          <p:cNvPr id="166915" name="Rectangle 3"/>
          <p:cNvSpPr>
            <a:spLocks noGrp="1" noChangeArrowheads="1"/>
          </p:cNvSpPr>
          <p:nvPr>
            <p:ph idx="1"/>
          </p:nvPr>
        </p:nvSpPr>
        <p:spPr/>
        <p:txBody>
          <a:bodyPr/>
          <a:lstStyle/>
          <a:p>
            <a:r>
              <a:rPr lang="en-US" altLang="en-US" dirty="0" err="1" smtClean="0"/>
              <a:t>在文字处理软件或编译程序设计时，常常需要检查一个字符串或一个表达式中的括号是否相匹配</a:t>
            </a:r>
            <a:endParaRPr lang="en-US" altLang="en-US" dirty="0" smtClean="0"/>
          </a:p>
          <a:p>
            <a:r>
              <a:rPr lang="zh-CN" altLang="en-US" dirty="0"/>
              <a:t>假设</a:t>
            </a:r>
            <a:r>
              <a:rPr lang="zh-CN" altLang="en-US" dirty="0" smtClean="0"/>
              <a:t>表达式中仅允许两种括号即圆括号、方括号，那么，下列是正确的括号序列：</a:t>
            </a:r>
            <a:endParaRPr lang="en-US" altLang="zh-CN" dirty="0" smtClean="0"/>
          </a:p>
          <a:p>
            <a:pPr marL="457200" lvl="1" indent="0">
              <a:buNone/>
            </a:pPr>
            <a:r>
              <a:rPr lang="en-US" altLang="zh-CN" dirty="0" smtClean="0"/>
              <a:t>([]())</a:t>
            </a:r>
          </a:p>
          <a:p>
            <a:pPr marL="457200" lvl="1" indent="0">
              <a:buNone/>
            </a:pPr>
            <a:r>
              <a:rPr lang="en-US" altLang="zh-CN" dirty="0" smtClean="0"/>
              <a:t>[( [] [])]</a:t>
            </a:r>
            <a:endParaRPr lang="zh-CN" altLang="en-US" dirty="0" smtClean="0"/>
          </a:p>
          <a:p>
            <a:r>
              <a:rPr lang="zh-CN" altLang="en-US" dirty="0" smtClean="0"/>
              <a:t>下列是不正确的括号序列：</a:t>
            </a:r>
            <a:endParaRPr lang="en-US" altLang="zh-CN" dirty="0" smtClean="0"/>
          </a:p>
          <a:p>
            <a:pPr marL="457200" lvl="1" indent="0">
              <a:buNone/>
            </a:pPr>
            <a:r>
              <a:rPr lang="en-US" altLang="zh-CN" dirty="0" smtClean="0"/>
              <a:t>[(])</a:t>
            </a:r>
          </a:p>
          <a:p>
            <a:pPr marL="457200" lvl="1" indent="0">
              <a:buNone/>
            </a:pPr>
            <a:r>
              <a:rPr lang="en-US" altLang="zh-CN" dirty="0" smtClean="0"/>
              <a:t>([())</a:t>
            </a:r>
          </a:p>
          <a:p>
            <a:pPr marL="457200" lvl="1" indent="0">
              <a:buNone/>
            </a:pPr>
            <a:r>
              <a:rPr lang="en-US" altLang="zh-CN" dirty="0" smtClean="0"/>
              <a:t>(( </a:t>
            </a:r>
            <a:r>
              <a:rPr lang="en-US" altLang="zh-CN" dirty="0"/>
              <a:t>)])</a:t>
            </a:r>
            <a:endParaRPr lang="en-US"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96277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提纲</a:t>
            </a:r>
            <a:endParaRPr lang="zh-CN" altLang="en-US" dirty="0"/>
          </a:p>
        </p:txBody>
      </p:sp>
      <p:sp>
        <p:nvSpPr>
          <p:cNvPr id="2" name="内容占位符 1"/>
          <p:cNvSpPr>
            <a:spLocks noGrp="1"/>
          </p:cNvSpPr>
          <p:nvPr>
            <p:ph sz="half" idx="1"/>
          </p:nvPr>
        </p:nvSpPr>
        <p:spPr/>
        <p:txBody>
          <a:bodyPr/>
          <a:lstStyle/>
          <a:p>
            <a:r>
              <a:rPr lang="zh-CN" altLang="en-US" sz="3600" dirty="0" smtClean="0">
                <a:ea typeface="宋体" panose="02010600030101010101" pitchFamily="2" charset="-122"/>
              </a:rPr>
              <a:t>栈</a:t>
            </a:r>
            <a:endParaRPr lang="en-US" altLang="en-US" sz="3600" dirty="0" smtClean="0">
              <a:ea typeface="宋体" panose="02010600030101010101" pitchFamily="2" charset="-122"/>
            </a:endParaRPr>
          </a:p>
          <a:p>
            <a:pPr marL="514350" indent="-514350">
              <a:buFont typeface="+mj-lt"/>
              <a:buAutoNum type="arabicPeriod"/>
            </a:pPr>
            <a:r>
              <a:rPr lang="zh-CN" altLang="en-US" sz="3600" dirty="0" smtClean="0">
                <a:ea typeface="宋体" panose="02010600030101010101" pitchFamily="2" charset="-122"/>
              </a:rPr>
              <a:t>栈的基本概念</a:t>
            </a:r>
            <a:endParaRPr lang="en-US" altLang="zh-CN" sz="3600" dirty="0" smtClean="0">
              <a:ea typeface="宋体" panose="02010600030101010101" pitchFamily="2" charset="-122"/>
            </a:endParaRPr>
          </a:p>
          <a:p>
            <a:pPr marL="514350" indent="-514350">
              <a:buFont typeface="+mj-lt"/>
              <a:buAutoNum type="arabicPeriod"/>
            </a:pPr>
            <a:r>
              <a:rPr lang="zh-CN" altLang="en-US" sz="3600"/>
              <a:t>顺序</a:t>
            </a:r>
            <a:r>
              <a:rPr lang="zh-CN" altLang="en-US" sz="3600" smtClean="0">
                <a:ea typeface="宋体" panose="02010600030101010101" pitchFamily="2" charset="-122"/>
              </a:rPr>
              <a:t>栈</a:t>
            </a:r>
            <a:endParaRPr lang="en-US" altLang="zh-CN" sz="3600" smtClean="0">
              <a:ea typeface="宋体" panose="02010600030101010101" pitchFamily="2" charset="-122"/>
            </a:endParaRPr>
          </a:p>
          <a:p>
            <a:pPr marL="514350" indent="-514350">
              <a:buFont typeface="+mj-lt"/>
              <a:buAutoNum type="arabicPeriod"/>
            </a:pPr>
            <a:r>
              <a:rPr lang="zh-CN" altLang="en-US" sz="3600" smtClean="0"/>
              <a:t>链式栈</a:t>
            </a:r>
            <a:endParaRPr lang="en-US" altLang="zh-CN" sz="3600" dirty="0" smtClean="0">
              <a:ea typeface="宋体" panose="02010600030101010101" pitchFamily="2" charset="-122"/>
            </a:endParaRPr>
          </a:p>
          <a:p>
            <a:pPr marL="514350" indent="-514350">
              <a:buFont typeface="+mj-lt"/>
              <a:buAutoNum type="arabicPeriod"/>
            </a:pPr>
            <a:r>
              <a:rPr lang="zh-CN" altLang="en-US" sz="3600" dirty="0" smtClean="0">
                <a:ea typeface="宋体" panose="02010600030101010101" pitchFamily="2" charset="-122"/>
              </a:rPr>
              <a:t>栈的应用举例</a:t>
            </a:r>
            <a:endParaRPr lang="en-US" altLang="zh-CN" sz="3600" dirty="0" smtClean="0">
              <a:ea typeface="宋体" panose="02010600030101010101" pitchFamily="2" charset="-122"/>
            </a:endParaRPr>
          </a:p>
          <a:p>
            <a:pPr lvl="1"/>
            <a:endParaRPr lang="zh-CN" altLang="en-US" dirty="0" smtClean="0"/>
          </a:p>
          <a:p>
            <a:endParaRPr lang="en-US" dirty="0"/>
          </a:p>
        </p:txBody>
      </p:sp>
      <p:sp>
        <p:nvSpPr>
          <p:cNvPr id="4" name="内容占位符 3"/>
          <p:cNvSpPr>
            <a:spLocks noGrp="1"/>
          </p:cNvSpPr>
          <p:nvPr>
            <p:ph sz="half" idx="2"/>
          </p:nvPr>
        </p:nvSpPr>
        <p:spPr/>
        <p:txBody>
          <a:bodyPr/>
          <a:lstStyle/>
          <a:p>
            <a:r>
              <a:rPr lang="zh-CN" altLang="en-US" sz="3600" dirty="0"/>
              <a:t>队列</a:t>
            </a:r>
            <a:endParaRPr lang="en-US" altLang="zh-CN" sz="3600" dirty="0"/>
          </a:p>
          <a:p>
            <a:pPr marL="514350" indent="-514350">
              <a:buFont typeface="+mj-lt"/>
              <a:buAutoNum type="arabicPeriod"/>
            </a:pPr>
            <a:r>
              <a:rPr lang="zh-CN" altLang="en-US" sz="3600" dirty="0"/>
              <a:t>队列的基本概念</a:t>
            </a:r>
            <a:endParaRPr lang="en-US" altLang="zh-CN" sz="3600" dirty="0"/>
          </a:p>
          <a:p>
            <a:pPr marL="514350" indent="-514350">
              <a:buFont typeface="+mj-lt"/>
              <a:buAutoNum type="arabicPeriod"/>
            </a:pPr>
            <a:r>
              <a:rPr lang="zh-CN" altLang="en-US" sz="3600" dirty="0"/>
              <a:t>队列的具体实现</a:t>
            </a:r>
            <a:endParaRPr lang="en-US" altLang="zh-CN" sz="3600" dirty="0"/>
          </a:p>
          <a:p>
            <a:pPr marL="514350" indent="-514350">
              <a:buFont typeface="+mj-lt"/>
              <a:buAutoNum type="arabicPeriod"/>
            </a:pPr>
            <a:r>
              <a:rPr lang="zh-CN" altLang="en-US" sz="3600" dirty="0"/>
              <a:t>队列的应用举例</a:t>
            </a:r>
            <a:endParaRPr lang="en-US" altLang="zh-CN" sz="3600" dirty="0"/>
          </a:p>
          <a:p>
            <a:endParaRPr lang="en-US" dirty="0"/>
          </a:p>
        </p:txBody>
      </p:sp>
      <p:sp>
        <p:nvSpPr>
          <p:cNvPr id="5" name="TextBox 4"/>
          <p:cNvSpPr txBox="1"/>
          <p:nvPr/>
        </p:nvSpPr>
        <p:spPr>
          <a:xfrm>
            <a:off x="323528" y="4941168"/>
            <a:ext cx="8523487" cy="923330"/>
          </a:xfrm>
          <a:prstGeom prst="rect">
            <a:avLst/>
          </a:prstGeom>
          <a:noFill/>
        </p:spPr>
        <p:txBody>
          <a:bodyPr wrap="none" rtlCol="0">
            <a:spAutoFit/>
          </a:bodyPr>
          <a:lstStyle/>
          <a:p>
            <a:r>
              <a:rPr lang="en-US" altLang="en-US" sz="3600" b="1" dirty="0" err="1">
                <a:solidFill>
                  <a:srgbClr val="0000CC"/>
                </a:solidFill>
                <a:ea typeface="宋体" panose="02010600030101010101" pitchFamily="2" charset="-122"/>
              </a:rPr>
              <a:t>栈和队列是操作受限的线性表</a:t>
            </a:r>
            <a:r>
              <a:rPr lang="zh-CN" altLang="en-US" sz="3600" b="1" dirty="0">
                <a:solidFill>
                  <a:srgbClr val="0000CC"/>
                </a:solidFill>
                <a:ea typeface="宋体" panose="02010600030101010101" pitchFamily="2" charset="-122"/>
              </a:rPr>
              <a:t>，应用广泛</a:t>
            </a:r>
            <a:endParaRPr lang="en-US" altLang="zh-CN" sz="3600" b="1" dirty="0">
              <a:solidFill>
                <a:srgbClr val="0000CC"/>
              </a:solidFill>
              <a:ea typeface="宋体" panose="02010600030101010101" pitchFamily="2" charset="-122"/>
            </a:endParaRPr>
          </a:p>
          <a:p>
            <a:endParaRPr lang="en-US" dirty="0"/>
          </a:p>
        </p:txBody>
      </p:sp>
      <p:sp>
        <p:nvSpPr>
          <p:cNvPr id="6" name="灯片编号占位符 5"/>
          <p:cNvSpPr>
            <a:spLocks noGrp="1"/>
          </p:cNvSpPr>
          <p:nvPr>
            <p:ph type="sldNum" sz="quarter" idx="10"/>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3186580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检查</a:t>
            </a:r>
            <a:r>
              <a:rPr lang="en-US" altLang="en-US" smtClean="0"/>
              <a:t>括号</a:t>
            </a:r>
            <a:r>
              <a:rPr lang="zh-CN" altLang="en-US" smtClean="0"/>
              <a:t>是否</a:t>
            </a:r>
            <a:r>
              <a:rPr lang="en-US" altLang="en-US" smtClean="0"/>
              <a:t>匹配</a:t>
            </a:r>
            <a:endParaRPr lang="en-US" dirty="0"/>
          </a:p>
        </p:txBody>
      </p:sp>
      <p:sp>
        <p:nvSpPr>
          <p:cNvPr id="3" name="内容占位符 2"/>
          <p:cNvSpPr>
            <a:spLocks noGrp="1"/>
          </p:cNvSpPr>
          <p:nvPr>
            <p:ph idx="1"/>
          </p:nvPr>
        </p:nvSpPr>
        <p:spPr/>
        <p:txBody>
          <a:bodyPr/>
          <a:lstStyle/>
          <a:p>
            <a:r>
              <a:rPr lang="en-US" altLang="en-US" dirty="0" err="1" smtClean="0"/>
              <a:t>匹配思想：从左至右扫描一个字符串</a:t>
            </a:r>
            <a:r>
              <a:rPr lang="en-US" altLang="en-US" dirty="0" smtClean="0"/>
              <a:t>(</a:t>
            </a:r>
            <a:r>
              <a:rPr lang="en-US" altLang="en-US" dirty="0" err="1" smtClean="0"/>
              <a:t>或表达式</a:t>
            </a:r>
            <a:r>
              <a:rPr lang="en-US" altLang="en-US" dirty="0" smtClean="0"/>
              <a:t>)，</a:t>
            </a:r>
            <a:r>
              <a:rPr lang="zh-CN" altLang="en-US" dirty="0" smtClean="0"/>
              <a:t>每遇到一</a:t>
            </a:r>
            <a:r>
              <a:rPr lang="en-US" altLang="en-US" dirty="0" err="1" smtClean="0"/>
              <a:t>个右括号</a:t>
            </a:r>
            <a:r>
              <a:rPr lang="zh-CN" altLang="en-US" dirty="0" smtClean="0"/>
              <a:t>，</a:t>
            </a:r>
            <a:r>
              <a:rPr lang="en-US" altLang="en-US" dirty="0" smtClean="0"/>
              <a:t>将</a:t>
            </a:r>
            <a:r>
              <a:rPr lang="zh-CN" altLang="en-US" dirty="0" smtClean="0"/>
              <a:t>把它</a:t>
            </a:r>
            <a:r>
              <a:rPr lang="en-US" altLang="en-US" dirty="0" err="1" smtClean="0"/>
              <a:t>与最近遇到的那个左括号相匹配</a:t>
            </a:r>
            <a:endParaRPr lang="en-US" altLang="en-US" dirty="0" smtClean="0"/>
          </a:p>
          <a:p>
            <a:r>
              <a:rPr lang="zh-CN" altLang="en-US" dirty="0" smtClean="0"/>
              <a:t>举例：</a:t>
            </a:r>
            <a:endParaRPr lang="en-US" altLang="en-US" dirty="0" smtClean="0"/>
          </a:p>
          <a:p>
            <a:pPr marL="0" indent="0">
              <a:buNone/>
            </a:pPr>
            <a:r>
              <a:rPr lang="en-US" altLang="zh-CN" dirty="0" smtClean="0"/>
              <a:t>	[  (   [   </a:t>
            </a:r>
            <a:r>
              <a:rPr lang="en-US" altLang="zh-CN" dirty="0">
                <a:solidFill>
                  <a:srgbClr val="C00000"/>
                </a:solidFill>
              </a:rPr>
              <a:t>]</a:t>
            </a:r>
            <a:r>
              <a:rPr lang="en-US" altLang="zh-CN" dirty="0" smtClean="0"/>
              <a:t>  [   </a:t>
            </a:r>
            <a:r>
              <a:rPr lang="en-US" altLang="zh-CN" dirty="0">
                <a:solidFill>
                  <a:srgbClr val="C00000"/>
                </a:solidFill>
              </a:rPr>
              <a:t>]</a:t>
            </a:r>
            <a:r>
              <a:rPr lang="en-US" altLang="zh-CN" dirty="0" smtClean="0"/>
              <a:t>   </a:t>
            </a:r>
            <a:r>
              <a:rPr lang="en-US" altLang="zh-CN" dirty="0">
                <a:solidFill>
                  <a:srgbClr val="C00000"/>
                </a:solidFill>
              </a:rPr>
              <a:t>)</a:t>
            </a:r>
            <a:r>
              <a:rPr lang="en-US" altLang="zh-CN" dirty="0" smtClean="0"/>
              <a:t>  </a:t>
            </a:r>
            <a:r>
              <a:rPr lang="en-US" altLang="zh-CN" dirty="0" smtClean="0">
                <a:solidFill>
                  <a:srgbClr val="C00000"/>
                </a:solidFill>
              </a:rPr>
              <a:t>]</a:t>
            </a:r>
          </a:p>
          <a:p>
            <a:pPr marL="0" indent="0">
              <a:buNone/>
            </a:pPr>
            <a:r>
              <a:rPr lang="en-US" altLang="zh-CN" dirty="0" smtClean="0"/>
              <a:t>	1  2  3 4  5  6  7  8</a:t>
            </a:r>
            <a:endParaRPr lang="en-US" altLang="en-US" dirty="0" smtClean="0"/>
          </a:p>
          <a:p>
            <a:r>
              <a:rPr lang="zh-CN" altLang="en-US" dirty="0" smtClean="0"/>
              <a:t>分析可能出现的</a:t>
            </a:r>
            <a:r>
              <a:rPr lang="zh-CN" altLang="en-US" smtClean="0"/>
              <a:t>不匹配情况</a:t>
            </a:r>
            <a:endParaRPr lang="en-US" altLang="zh-CN" dirty="0" smtClean="0"/>
          </a:p>
          <a:p>
            <a:pPr lvl="1"/>
            <a:r>
              <a:rPr lang="zh-CN" altLang="en-US" dirty="0" smtClean="0"/>
              <a:t>到来的右括弧不能与左括号匹配</a:t>
            </a:r>
            <a:endParaRPr lang="en-US" altLang="zh-CN" dirty="0" smtClean="0"/>
          </a:p>
          <a:p>
            <a:pPr lvl="1"/>
            <a:r>
              <a:rPr lang="zh-CN" altLang="en-US" dirty="0" smtClean="0"/>
              <a:t>直到结束，</a:t>
            </a:r>
            <a:r>
              <a:rPr lang="zh-CN" altLang="en-US" smtClean="0"/>
              <a:t>也没有所</a:t>
            </a:r>
            <a:r>
              <a:rPr lang="zh-CN" altLang="en-US" dirty="0" smtClean="0"/>
              <a:t>期待的</a:t>
            </a:r>
            <a:r>
              <a:rPr lang="zh-CN" altLang="en-US" smtClean="0"/>
              <a:t>右</a:t>
            </a:r>
            <a:r>
              <a:rPr lang="zh-CN" altLang="en-US"/>
              <a:t>括弧</a:t>
            </a:r>
            <a:r>
              <a:rPr lang="zh-CN" altLang="en-US" smtClean="0"/>
              <a:t>到达</a:t>
            </a:r>
            <a:endParaRPr lang="en-US" alt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0962369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mtClean="0"/>
              <a:t>算法思想</a:t>
            </a:r>
            <a:endParaRPr lang="en-US" dirty="0"/>
          </a:p>
        </p:txBody>
      </p:sp>
      <p:sp>
        <p:nvSpPr>
          <p:cNvPr id="3" name="内容占位符 2"/>
          <p:cNvSpPr>
            <a:spLocks noGrp="1"/>
          </p:cNvSpPr>
          <p:nvPr>
            <p:ph idx="1"/>
          </p:nvPr>
        </p:nvSpPr>
        <p:spPr/>
        <p:txBody>
          <a:bodyPr>
            <a:normAutofit lnSpcReduction="10000"/>
          </a:bodyPr>
          <a:lstStyle/>
          <a:p>
            <a:r>
              <a:rPr lang="en-US" altLang="en-US" smtClean="0"/>
              <a:t>设置一个栈，当读到左括号时，</a:t>
            </a:r>
            <a:r>
              <a:rPr lang="zh-CN" altLang="en-US" smtClean="0"/>
              <a:t>将它</a:t>
            </a:r>
            <a:r>
              <a:rPr lang="en-US" altLang="en-US" smtClean="0"/>
              <a:t>进栈</a:t>
            </a:r>
          </a:p>
          <a:p>
            <a:r>
              <a:rPr lang="en-US" altLang="en-US" smtClean="0"/>
              <a:t>当读到右括号时，</a:t>
            </a:r>
            <a:r>
              <a:rPr lang="zh-CN" altLang="en-US" smtClean="0"/>
              <a:t>若栈空，则该括号多余，返回</a:t>
            </a:r>
            <a:r>
              <a:rPr lang="en-US" altLang="zh-CN" smtClean="0"/>
              <a:t>ERROR</a:t>
            </a:r>
            <a:r>
              <a:rPr lang="zh-CN" altLang="en-US" smtClean="0"/>
              <a:t>，否则，</a:t>
            </a:r>
            <a:r>
              <a:rPr lang="en-US" altLang="en-US" smtClean="0"/>
              <a:t>与</a:t>
            </a:r>
            <a:r>
              <a:rPr lang="zh-CN" altLang="en-US" smtClean="0"/>
              <a:t>栈顶元素</a:t>
            </a:r>
            <a:r>
              <a:rPr lang="en-US" altLang="zh-CN" smtClean="0"/>
              <a:t>(</a:t>
            </a:r>
            <a:r>
              <a:rPr lang="zh-CN" altLang="en-US" smtClean="0"/>
              <a:t>左括号</a:t>
            </a:r>
            <a:r>
              <a:rPr lang="en-US" altLang="zh-CN" smtClean="0"/>
              <a:t>)</a:t>
            </a:r>
            <a:r>
              <a:rPr lang="en-US" altLang="en-US" smtClean="0"/>
              <a:t>进行匹配，若匹配成功，从栈顶删除该左括号</a:t>
            </a:r>
            <a:r>
              <a:rPr lang="zh-CN" altLang="en-US" smtClean="0"/>
              <a:t>，</a:t>
            </a:r>
            <a:r>
              <a:rPr lang="en-US" altLang="en-US" smtClean="0"/>
              <a:t>继续读入</a:t>
            </a:r>
            <a:r>
              <a:rPr lang="zh-CN" altLang="en-US" smtClean="0"/>
              <a:t>；</a:t>
            </a:r>
            <a:r>
              <a:rPr lang="en-US" altLang="en-US" smtClean="0"/>
              <a:t>否则</a:t>
            </a:r>
            <a:r>
              <a:rPr lang="zh-CN" altLang="en-US" smtClean="0"/>
              <a:t>，</a:t>
            </a:r>
            <a:r>
              <a:rPr lang="en-US" altLang="en-US" smtClean="0"/>
              <a:t>匹配失败，返回</a:t>
            </a:r>
            <a:r>
              <a:rPr lang="en-US" altLang="zh-CN" smtClean="0"/>
              <a:t>ERROR</a:t>
            </a:r>
          </a:p>
          <a:p>
            <a:r>
              <a:rPr lang="zh-CN" altLang="en-US" smtClean="0"/>
              <a:t>算法的终止条件</a:t>
            </a:r>
            <a:endParaRPr lang="en-US" altLang="zh-CN" smtClean="0"/>
          </a:p>
          <a:p>
            <a:pPr lvl="1"/>
            <a:r>
              <a:rPr lang="zh-CN" altLang="en-US" smtClean="0"/>
              <a:t>输入结束的时候，栈为空，则终止，返回</a:t>
            </a:r>
            <a:r>
              <a:rPr lang="en-US" altLang="zh-CN" smtClean="0"/>
              <a:t>OK</a:t>
            </a:r>
          </a:p>
          <a:p>
            <a:pPr lvl="1"/>
            <a:r>
              <a:rPr lang="zh-CN" altLang="en-US"/>
              <a:t>输入结束的时候，栈不为空，则终止，返回</a:t>
            </a:r>
            <a:r>
              <a:rPr lang="en-US" altLang="zh-CN"/>
              <a:t>ERROR</a:t>
            </a:r>
          </a:p>
          <a:p>
            <a:pPr lvl="1"/>
            <a:r>
              <a:rPr lang="zh-CN" altLang="en-US" smtClean="0"/>
              <a:t>将读到的右括号与栈顶的左括号不匹配或栈空，则终止，返回</a:t>
            </a:r>
            <a:r>
              <a:rPr lang="en-US" altLang="zh-CN" smtClean="0"/>
              <a:t>ERROR</a:t>
            </a:r>
          </a:p>
          <a:p>
            <a:pPr lvl="1"/>
            <a:endParaRPr lang="en-US" altLang="zh-CN" smtClean="0"/>
          </a:p>
          <a:p>
            <a:pPr lvl="1"/>
            <a:endParaRPr lang="en-US" altLang="en-US" smtClean="0"/>
          </a:p>
          <a:p>
            <a:endParaRPr lang="en-US"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15280730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normAutofit fontScale="70000" lnSpcReduction="20000"/>
          </a:bodyPr>
          <a:lstStyle/>
          <a:p>
            <a:pPr marL="0" indent="0">
              <a:buNone/>
            </a:pPr>
            <a:r>
              <a:rPr lang="en-US" altLang="zh-CN"/>
              <a:t>Status MatchingBrackets(char *exps){</a:t>
            </a:r>
          </a:p>
          <a:p>
            <a:pPr marL="0" indent="0">
              <a:buNone/>
            </a:pPr>
            <a:r>
              <a:rPr lang="en-US" altLang="zh-CN"/>
              <a:t>int i=0</a:t>
            </a:r>
            <a:r>
              <a:rPr lang="en-US" altLang="zh-CN" smtClean="0"/>
              <a:t>; Status </a:t>
            </a:r>
            <a:r>
              <a:rPr lang="en-US" altLang="zh-CN"/>
              <a:t>state=OK; </a:t>
            </a:r>
            <a:r>
              <a:rPr lang="en-US" altLang="zh-CN" smtClean="0"/>
              <a:t>ElemType </a:t>
            </a:r>
            <a:r>
              <a:rPr lang="en-US" altLang="zh-CN"/>
              <a:t>e; </a:t>
            </a:r>
            <a:r>
              <a:rPr lang="en-US" altLang="zh-CN" smtClean="0"/>
              <a:t>SqStack </a:t>
            </a:r>
            <a:r>
              <a:rPr lang="en-US" altLang="zh-CN"/>
              <a:t>s; InitStack(&amp;s);</a:t>
            </a:r>
          </a:p>
          <a:p>
            <a:pPr marL="0" indent="0">
              <a:buNone/>
            </a:pPr>
            <a:r>
              <a:rPr lang="en-US" altLang="zh-CN"/>
              <a:t>while(state &amp;&amp; exps[i]!='\0' ){</a:t>
            </a:r>
          </a:p>
          <a:p>
            <a:pPr marL="0" indent="0">
              <a:buNone/>
            </a:pPr>
            <a:r>
              <a:rPr lang="en-US" altLang="zh-CN"/>
              <a:t>    switch(exps[i]){</a:t>
            </a:r>
          </a:p>
          <a:p>
            <a:pPr marL="0" indent="0">
              <a:buNone/>
            </a:pPr>
            <a:r>
              <a:rPr lang="en-US" altLang="zh-CN" smtClean="0"/>
              <a:t>	case </a:t>
            </a:r>
            <a:r>
              <a:rPr lang="en-US" altLang="zh-CN"/>
              <a:t>'(':</a:t>
            </a:r>
          </a:p>
          <a:p>
            <a:pPr marL="0" indent="0">
              <a:buNone/>
            </a:pPr>
            <a:r>
              <a:rPr lang="en-US" altLang="zh-CN" smtClean="0"/>
              <a:t>	case </a:t>
            </a:r>
            <a:r>
              <a:rPr lang="en-US" altLang="zh-CN"/>
              <a:t>'[':</a:t>
            </a:r>
          </a:p>
          <a:p>
            <a:pPr marL="0" indent="0">
              <a:buNone/>
            </a:pPr>
            <a:r>
              <a:rPr lang="en-US" altLang="zh-CN" smtClean="0"/>
              <a:t>	case </a:t>
            </a:r>
            <a:r>
              <a:rPr lang="en-US" altLang="zh-CN"/>
              <a:t>'{':Push(&amp;s,exps[i</a:t>
            </a:r>
            <a:r>
              <a:rPr lang="en-US" altLang="zh-CN" smtClean="0"/>
              <a:t>]); break</a:t>
            </a:r>
            <a:r>
              <a:rPr lang="en-US" altLang="zh-CN"/>
              <a:t>;</a:t>
            </a:r>
          </a:p>
          <a:p>
            <a:pPr marL="0" indent="0">
              <a:buNone/>
            </a:pPr>
            <a:r>
              <a:rPr lang="en-US" altLang="zh-CN" smtClean="0"/>
              <a:t>	case </a:t>
            </a:r>
            <a:r>
              <a:rPr lang="en-US" altLang="zh-CN"/>
              <a:t>')':</a:t>
            </a:r>
          </a:p>
          <a:p>
            <a:pPr marL="0" indent="0">
              <a:buNone/>
            </a:pPr>
            <a:r>
              <a:rPr lang="en-US" altLang="zh-CN" smtClean="0"/>
              <a:t>	case </a:t>
            </a:r>
            <a:r>
              <a:rPr lang="en-US" altLang="zh-CN"/>
              <a:t>']':</a:t>
            </a:r>
          </a:p>
          <a:p>
            <a:pPr marL="0" indent="0">
              <a:buNone/>
            </a:pPr>
            <a:r>
              <a:rPr lang="en-US" altLang="zh-CN" smtClean="0"/>
              <a:t>	case </a:t>
            </a:r>
            <a:r>
              <a:rPr lang="en-US" altLang="zh-CN"/>
              <a:t>'}':if(!GetTop(&amp;s,&amp;e)) {state=ERROR; break;};</a:t>
            </a:r>
          </a:p>
          <a:p>
            <a:pPr marL="0" indent="0">
              <a:buNone/>
            </a:pPr>
            <a:r>
              <a:rPr lang="en-US" altLang="zh-CN"/>
              <a:t>        </a:t>
            </a:r>
            <a:r>
              <a:rPr lang="en-US" altLang="zh-CN" smtClean="0"/>
              <a:t>	             if</a:t>
            </a:r>
            <a:r>
              <a:rPr lang="en-US" altLang="zh-CN"/>
              <a:t>((e=='(' &amp;&amp; exps[i]==')') ||  (e=='[' &amp;&amp; exps[i]==']') ||  </a:t>
            </a:r>
            <a:endParaRPr lang="en-US" altLang="zh-CN" smtClean="0"/>
          </a:p>
          <a:p>
            <a:pPr marL="0" indent="0">
              <a:buNone/>
            </a:pPr>
            <a:r>
              <a:rPr lang="en-US" altLang="zh-CN"/>
              <a:t>	</a:t>
            </a:r>
            <a:r>
              <a:rPr lang="en-US" altLang="zh-CN" smtClean="0"/>
              <a:t>		(</a:t>
            </a:r>
            <a:r>
              <a:rPr lang="en-US" altLang="zh-CN"/>
              <a:t>e=='{' &amp;&amp; exps[i]=='}'))</a:t>
            </a:r>
          </a:p>
          <a:p>
            <a:pPr marL="0" indent="0">
              <a:buNone/>
            </a:pPr>
            <a:r>
              <a:rPr lang="en-US" altLang="zh-CN"/>
              <a:t>	</a:t>
            </a:r>
            <a:r>
              <a:rPr lang="en-US" altLang="zh-CN" smtClean="0"/>
              <a:t>	Pop</a:t>
            </a:r>
            <a:r>
              <a:rPr lang="en-US" altLang="zh-CN"/>
              <a:t>(&amp;s,&amp;e);</a:t>
            </a:r>
          </a:p>
          <a:p>
            <a:pPr marL="0" indent="0">
              <a:buNone/>
            </a:pPr>
            <a:r>
              <a:rPr lang="en-US" altLang="zh-CN" smtClean="0"/>
              <a:t>	            else </a:t>
            </a:r>
            <a:r>
              <a:rPr lang="en-US" altLang="zh-CN"/>
              <a:t>state=ERROR;</a:t>
            </a:r>
          </a:p>
          <a:p>
            <a:pPr marL="0" indent="0">
              <a:buNone/>
            </a:pPr>
            <a:r>
              <a:rPr lang="en-US" altLang="zh-CN" smtClean="0"/>
              <a:t>	            break</a:t>
            </a:r>
            <a:r>
              <a:rPr lang="en-US" altLang="zh-CN"/>
              <a:t>;</a:t>
            </a:r>
          </a:p>
          <a:p>
            <a:pPr marL="0" indent="0">
              <a:buNone/>
            </a:pPr>
            <a:r>
              <a:rPr lang="en-US" altLang="zh-CN" smtClean="0"/>
              <a:t>	}</a:t>
            </a:r>
            <a:endParaRPr lang="en-US" altLang="zh-CN"/>
          </a:p>
          <a:p>
            <a:pPr marL="0" indent="0">
              <a:buNone/>
            </a:pPr>
            <a:r>
              <a:rPr lang="en-US" altLang="zh-CN"/>
              <a:t> </a:t>
            </a:r>
            <a:r>
              <a:rPr lang="en-US" altLang="zh-CN" smtClean="0"/>
              <a:t>   i</a:t>
            </a:r>
            <a:r>
              <a:rPr lang="en-US" altLang="zh-CN"/>
              <a:t>++;</a:t>
            </a:r>
          </a:p>
          <a:p>
            <a:pPr marL="0" indent="0">
              <a:buNone/>
            </a:pPr>
            <a:r>
              <a:rPr lang="en-US" altLang="zh-CN"/>
              <a:t>}</a:t>
            </a:r>
          </a:p>
          <a:p>
            <a:pPr marL="0" indent="0">
              <a:buNone/>
            </a:pPr>
            <a:r>
              <a:rPr lang="en-US" altLang="zh-CN"/>
              <a:t>if(IsStackEmpty(&amp;s) &amp;&amp; state) </a:t>
            </a:r>
            <a:r>
              <a:rPr lang="en-US" altLang="zh-CN" smtClean="0"/>
              <a:t>return OK; </a:t>
            </a:r>
          </a:p>
          <a:p>
            <a:pPr marL="0" indent="0">
              <a:buNone/>
            </a:pPr>
            <a:r>
              <a:rPr lang="en-US" altLang="zh-CN" smtClean="0"/>
              <a:t>else return ERROR; }</a:t>
            </a:r>
            <a:endParaRPr lang="zh-CN"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4234226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title"/>
          </p:nvPr>
        </p:nvSpPr>
        <p:spPr/>
        <p:txBody>
          <a:bodyPr/>
          <a:lstStyle/>
          <a:p>
            <a:r>
              <a:rPr lang="en-US" altLang="en-US" smtClean="0"/>
              <a:t>静态顺序</a:t>
            </a:r>
            <a:r>
              <a:rPr lang="zh-CN" altLang="en-US" smtClean="0"/>
              <a:t>栈</a:t>
            </a:r>
            <a:endParaRPr lang="en-US" altLang="en-US" dirty="0"/>
          </a:p>
        </p:txBody>
      </p:sp>
      <p:sp>
        <p:nvSpPr>
          <p:cNvPr id="150530" name="Rectangle 2"/>
          <p:cNvSpPr>
            <a:spLocks noGrp="1" noChangeArrowheads="1"/>
          </p:cNvSpPr>
          <p:nvPr>
            <p:ph idx="1"/>
          </p:nvPr>
        </p:nvSpPr>
        <p:spPr/>
        <p:txBody>
          <a:bodyPr>
            <a:normAutofit fontScale="85000" lnSpcReduction="10000"/>
          </a:bodyPr>
          <a:lstStyle/>
          <a:p>
            <a:r>
              <a:rPr lang="en-US" altLang="en-US" dirty="0" err="1" smtClean="0">
                <a:ea typeface="宋体" panose="02010600030101010101" pitchFamily="2" charset="-122"/>
              </a:rPr>
              <a:t>采用静态一维数组来存储栈</a:t>
            </a:r>
            <a:endParaRPr lang="en-US" altLang="en-US" dirty="0" smtClean="0">
              <a:ea typeface="宋体" panose="02010600030101010101" pitchFamily="2" charset="-122"/>
            </a:endParaRPr>
          </a:p>
          <a:p>
            <a:r>
              <a:rPr lang="en-US" altLang="en-US" dirty="0" err="1" smtClean="0">
                <a:ea typeface="宋体" panose="02010600030101010101" pitchFamily="2" charset="-122"/>
              </a:rPr>
              <a:t>栈底固定不变的，而栈顶则随着进栈和退栈操作变化的</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用一个整型变量</a:t>
            </a:r>
            <a:r>
              <a:rPr lang="en-US" altLang="en-US" dirty="0" err="1" smtClean="0">
                <a:solidFill>
                  <a:srgbClr val="0000CC"/>
                </a:solidFill>
                <a:ea typeface="宋体" panose="02010600030101010101" pitchFamily="2" charset="-122"/>
              </a:rPr>
              <a:t>top</a:t>
            </a:r>
            <a:r>
              <a:rPr lang="en-US" altLang="en-US" dirty="0" smtClean="0">
                <a:solidFill>
                  <a:srgbClr val="0000CC"/>
                </a:solidFill>
                <a:ea typeface="宋体" panose="02010600030101010101" pitchFamily="2" charset="-122"/>
              </a:rPr>
              <a:t>(</a:t>
            </a:r>
            <a:r>
              <a:rPr lang="en-US" altLang="en-US" err="1" smtClean="0">
                <a:solidFill>
                  <a:srgbClr val="0000CC"/>
                </a:solidFill>
                <a:ea typeface="宋体" panose="02010600030101010101" pitchFamily="2" charset="-122"/>
              </a:rPr>
              <a:t>称为栈顶指针</a:t>
            </a:r>
            <a:r>
              <a:rPr lang="en-US" altLang="en-US" smtClean="0">
                <a:solidFill>
                  <a:srgbClr val="0000CC"/>
                </a:solidFill>
                <a:ea typeface="宋体" panose="02010600030101010101" pitchFamily="2" charset="-122"/>
              </a:rPr>
              <a:t>)</a:t>
            </a:r>
            <a:r>
              <a:rPr lang="en-US" altLang="en-US" smtClean="0">
                <a:ea typeface="宋体" panose="02010600030101010101" pitchFamily="2" charset="-122"/>
              </a:rPr>
              <a:t>指</a:t>
            </a:r>
            <a:r>
              <a:rPr lang="zh-CN" altLang="en-US" smtClean="0">
                <a:ea typeface="宋体" panose="02010600030101010101" pitchFamily="2" charset="-122"/>
              </a:rPr>
              <a:t>向</a:t>
            </a:r>
            <a:r>
              <a:rPr lang="en-US" altLang="en-US" smtClean="0">
                <a:ea typeface="宋体" panose="02010600030101010101" pitchFamily="2" charset="-122"/>
              </a:rPr>
              <a:t>当前栈顶</a:t>
            </a:r>
            <a:r>
              <a:rPr lang="zh-CN" altLang="en-US" smtClean="0">
                <a:ea typeface="宋体" panose="02010600030101010101" pitchFamily="2" charset="-122"/>
              </a:rPr>
              <a:t>位置</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用top</a:t>
            </a:r>
            <a:r>
              <a:rPr lang="en-US" altLang="en-US" dirty="0" smtClean="0">
                <a:ea typeface="宋体" panose="02010600030101010101" pitchFamily="2" charset="-122"/>
              </a:rPr>
              <a:t>=0表示栈空的初始状态，每次</a:t>
            </a:r>
            <a:r>
              <a:rPr lang="en-US" altLang="en-US" smtClean="0">
                <a:ea typeface="宋体" panose="02010600030101010101" pitchFamily="2" charset="-122"/>
              </a:rPr>
              <a:t>top</a:t>
            </a:r>
            <a:r>
              <a:rPr lang="en-US" altLang="en-US" smtClean="0">
                <a:solidFill>
                  <a:srgbClr val="0000CC"/>
                </a:solidFill>
                <a:ea typeface="宋体" panose="02010600030101010101" pitchFamily="2" charset="-122"/>
              </a:rPr>
              <a:t>指向栈顶</a:t>
            </a:r>
            <a:r>
              <a:rPr lang="zh-CN" altLang="en-US" smtClean="0">
                <a:solidFill>
                  <a:srgbClr val="0000CC"/>
                </a:solidFill>
                <a:ea typeface="宋体" panose="02010600030101010101" pitchFamily="2" charset="-122"/>
              </a:rPr>
              <a:t>元素</a:t>
            </a:r>
            <a:r>
              <a:rPr lang="en-US" altLang="en-US" smtClean="0">
                <a:solidFill>
                  <a:srgbClr val="0000CC"/>
                </a:solidFill>
                <a:ea typeface="宋体" panose="02010600030101010101" pitchFamily="2" charset="-122"/>
              </a:rPr>
              <a:t>在数组中的存储位置</a:t>
            </a:r>
            <a:endParaRPr lang="en-US" altLang="en-US" dirty="0" smtClean="0">
              <a:solidFill>
                <a:srgbClr val="0000CC"/>
              </a:solidFill>
              <a:ea typeface="宋体" panose="02010600030101010101" pitchFamily="2" charset="-122"/>
            </a:endParaRPr>
          </a:p>
          <a:p>
            <a:pPr lvl="1"/>
            <a:r>
              <a:rPr lang="zh-CN" altLang="en-US" dirty="0"/>
              <a:t>若栈的数组有</a:t>
            </a:r>
            <a:r>
              <a:rPr lang="en-US" altLang="en-US" dirty="0" err="1"/>
              <a:t>Maxsize个元素，则</a:t>
            </a:r>
            <a:r>
              <a:rPr lang="en-US" altLang="en-US" err="1"/>
              <a:t>top</a:t>
            </a:r>
            <a:r>
              <a:rPr lang="en-US" altLang="en-US"/>
              <a:t>=Maxsize-1</a:t>
            </a:r>
            <a:r>
              <a:rPr lang="en-US" altLang="en-US" smtClean="0"/>
              <a:t>时栈满</a:t>
            </a:r>
          </a:p>
          <a:p>
            <a:pPr marL="0" indent="0">
              <a:buNone/>
            </a:pPr>
            <a:endParaRPr lang="en-US" altLang="en-US" smtClean="0"/>
          </a:p>
          <a:p>
            <a:pPr marL="0" indent="0">
              <a:buNone/>
            </a:pPr>
            <a:r>
              <a:rPr lang="en-US" altLang="en-US" smtClean="0"/>
              <a:t>#</a:t>
            </a:r>
            <a:r>
              <a:rPr lang="en-US" altLang="en-US"/>
              <a:t>define  MAX_STACK_SIZE  100  </a:t>
            </a:r>
            <a:r>
              <a:rPr lang="en-US" altLang="en-US" smtClean="0"/>
              <a:t>//栈</a:t>
            </a:r>
            <a:r>
              <a:rPr lang="zh-CN" altLang="en-US" smtClean="0"/>
              <a:t>的</a:t>
            </a:r>
            <a:r>
              <a:rPr lang="en-US" altLang="en-US" smtClean="0"/>
              <a:t>大小 </a:t>
            </a:r>
            <a:endParaRPr lang="en-US" altLang="en-US"/>
          </a:p>
          <a:p>
            <a:pPr marL="0" indent="0">
              <a:buNone/>
            </a:pPr>
            <a:r>
              <a:rPr lang="en-US" altLang="en-US"/>
              <a:t>typedef  int  </a:t>
            </a:r>
            <a:r>
              <a:rPr lang="en-US" altLang="en-US" smtClean="0"/>
              <a:t>ElemType </a:t>
            </a:r>
            <a:r>
              <a:rPr lang="en-US" altLang="en-US"/>
              <a:t>;</a:t>
            </a:r>
          </a:p>
          <a:p>
            <a:pPr marL="0" indent="0">
              <a:buNone/>
            </a:pPr>
            <a:r>
              <a:rPr lang="en-US" altLang="en-US"/>
              <a:t>typedef </a:t>
            </a:r>
            <a:r>
              <a:rPr lang="en-US" altLang="en-US" smtClean="0"/>
              <a:t>struct {</a:t>
            </a:r>
          </a:p>
          <a:p>
            <a:pPr marL="0" indent="0">
              <a:buNone/>
            </a:pPr>
            <a:r>
              <a:rPr lang="en-US" altLang="en-US"/>
              <a:t>	</a:t>
            </a:r>
            <a:r>
              <a:rPr lang="en-US" altLang="en-US" smtClean="0"/>
              <a:t>ElemType   </a:t>
            </a:r>
            <a:r>
              <a:rPr lang="en-US" altLang="en-US"/>
              <a:t>stack_array[MAX_STACK_SIZE</a:t>
            </a:r>
            <a:r>
              <a:rPr lang="en-US" altLang="en-US" smtClean="0"/>
              <a:t>];</a:t>
            </a:r>
            <a:endParaRPr lang="en-US" altLang="en-US"/>
          </a:p>
          <a:p>
            <a:pPr marL="0" indent="0">
              <a:buNone/>
            </a:pPr>
            <a:r>
              <a:rPr lang="en-US" altLang="en-US"/>
              <a:t>   </a:t>
            </a:r>
            <a:r>
              <a:rPr lang="en-US" altLang="en-US" smtClean="0"/>
              <a:t>	int  </a:t>
            </a:r>
            <a:r>
              <a:rPr lang="en-US" altLang="en-US"/>
              <a:t>top;</a:t>
            </a:r>
          </a:p>
          <a:p>
            <a:pPr marL="0" indent="0">
              <a:buNone/>
            </a:pPr>
            <a:r>
              <a:rPr lang="en-US" altLang="en-US"/>
              <a:t>} </a:t>
            </a:r>
            <a:r>
              <a:rPr lang="en-US" altLang="en-US" smtClean="0"/>
              <a:t>SqStack;</a:t>
            </a:r>
            <a:endParaRPr lang="en-US" altLang="en-US" dirty="0" smtClean="0">
              <a:ea typeface="宋体" panose="02010600030101010101" pitchFamily="2" charset="-122"/>
            </a:endParaRP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45809719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数据元素进</a:t>
            </a:r>
            <a:r>
              <a:rPr lang="en-US" altLang="en-US" dirty="0" err="1" smtClean="0"/>
              <a:t>出栈</a:t>
            </a:r>
            <a:endParaRPr lang="en-US" dirty="0"/>
          </a:p>
        </p:txBody>
      </p:sp>
      <p:sp>
        <p:nvSpPr>
          <p:cNvPr id="151554" name="Rectangle 2"/>
          <p:cNvSpPr>
            <a:spLocks noGrp="1" noChangeArrowheads="1"/>
          </p:cNvSpPr>
          <p:nvPr>
            <p:ph sz="half" idx="1"/>
          </p:nvPr>
        </p:nvSpPr>
        <p:spPr/>
        <p:txBody>
          <a:bodyPr/>
          <a:lstStyle/>
          <a:p>
            <a:pPr marL="0" lvl="1" indent="0">
              <a:buNone/>
            </a:pPr>
            <a:r>
              <a:rPr lang="en-US" altLang="en-US" sz="2800" b="1" dirty="0" smtClean="0">
                <a:solidFill>
                  <a:srgbClr val="0000CC"/>
                </a:solidFill>
              </a:rPr>
              <a:t>进栈</a:t>
            </a:r>
            <a:r>
              <a:rPr lang="en-US" altLang="en-US" sz="2800" dirty="0" smtClean="0"/>
              <a:t>：先执行</a:t>
            </a:r>
            <a:r>
              <a:rPr lang="en-US" altLang="en-US" sz="2800" dirty="0"/>
              <a:t>top加1，使top指向新的栈顶位置，然后将数据元素保存到栈顶(</a:t>
            </a:r>
            <a:r>
              <a:rPr lang="en-US" altLang="en-US" sz="2800" dirty="0" err="1"/>
              <a:t>top所指的当前位置</a:t>
            </a:r>
            <a:r>
              <a:rPr lang="en-US" altLang="en-US" sz="2800" dirty="0"/>
              <a:t>)</a:t>
            </a:r>
          </a:p>
          <a:p>
            <a:pPr marL="0" indent="0">
              <a:buNone/>
            </a:pPr>
            <a:r>
              <a:rPr lang="zh-CN" altLang="en-US" dirty="0" smtClean="0"/>
              <a:t> </a:t>
            </a:r>
            <a:endParaRPr lang="en-US" altLang="en-US" dirty="0"/>
          </a:p>
        </p:txBody>
      </p:sp>
      <p:sp>
        <p:nvSpPr>
          <p:cNvPr id="3" name="内容占位符 2"/>
          <p:cNvSpPr>
            <a:spLocks noGrp="1"/>
          </p:cNvSpPr>
          <p:nvPr>
            <p:ph sz="half" idx="2"/>
          </p:nvPr>
        </p:nvSpPr>
        <p:spPr/>
        <p:txBody>
          <a:bodyPr/>
          <a:lstStyle/>
          <a:p>
            <a:pPr marL="0" indent="0">
              <a:buNone/>
            </a:pPr>
            <a:r>
              <a:rPr lang="zh-CN" altLang="en-US" b="1" dirty="0" smtClean="0">
                <a:solidFill>
                  <a:srgbClr val="0000CC"/>
                </a:solidFill>
              </a:rPr>
              <a:t>出栈</a:t>
            </a:r>
            <a:r>
              <a:rPr lang="zh-CN" altLang="en-US" dirty="0" smtClean="0"/>
              <a:t>：</a:t>
            </a:r>
            <a:r>
              <a:rPr lang="en-US" altLang="en-US" dirty="0" smtClean="0"/>
              <a:t>先把</a:t>
            </a:r>
            <a:r>
              <a:rPr lang="en-US" altLang="en-US" dirty="0"/>
              <a:t>top指向的栈顶元素取出，然后执行top减1，使top</a:t>
            </a:r>
            <a:r>
              <a:rPr lang="zh-CN" altLang="en-US" dirty="0"/>
              <a:t>指向新的栈顶位置</a:t>
            </a:r>
          </a:p>
          <a:p>
            <a:endParaRPr lang="en-US" dirty="0"/>
          </a:p>
        </p:txBody>
      </p:sp>
      <p:grpSp>
        <p:nvGrpSpPr>
          <p:cNvPr id="151555" name="Group 3"/>
          <p:cNvGrpSpPr>
            <a:grpSpLocks/>
          </p:cNvGrpSpPr>
          <p:nvPr/>
        </p:nvGrpSpPr>
        <p:grpSpPr bwMode="auto">
          <a:xfrm>
            <a:off x="185613" y="3700463"/>
            <a:ext cx="8778875" cy="3022600"/>
            <a:chOff x="0" y="0"/>
            <a:chExt cx="5530" cy="1904"/>
          </a:xfrm>
        </p:grpSpPr>
        <p:sp>
          <p:nvSpPr>
            <p:cNvPr id="151556" name="Rectangle 4"/>
            <p:cNvSpPr>
              <a:spLocks noChangeArrowheads="1"/>
            </p:cNvSpPr>
            <p:nvPr/>
          </p:nvSpPr>
          <p:spPr bwMode="auto">
            <a:xfrm>
              <a:off x="1796" y="1677"/>
              <a:ext cx="22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smtClean="0">
                  <a:ea typeface="楷体_GB2312" pitchFamily="49" charset="-122"/>
                </a:rPr>
                <a:t>静态</a:t>
              </a:r>
              <a:r>
                <a:rPr lang="zh-CN" altLang="en-US" sz="2000" b="1" dirty="0">
                  <a:latin typeface="楷体_GB2312" pitchFamily="49" charset="-122"/>
                  <a:ea typeface="楷体_GB2312" pitchFamily="49" charset="-122"/>
                </a:rPr>
                <a:t>堆栈变化示意图</a:t>
              </a:r>
            </a:p>
          </p:txBody>
        </p:sp>
        <p:grpSp>
          <p:nvGrpSpPr>
            <p:cNvPr id="151557" name="Group 5"/>
            <p:cNvGrpSpPr>
              <a:grpSpLocks/>
            </p:cNvGrpSpPr>
            <p:nvPr/>
          </p:nvGrpSpPr>
          <p:grpSpPr bwMode="auto">
            <a:xfrm>
              <a:off x="0" y="0"/>
              <a:ext cx="5530" cy="1565"/>
              <a:chOff x="0" y="0"/>
              <a:chExt cx="5530" cy="1565"/>
            </a:xfrm>
          </p:grpSpPr>
          <p:grpSp>
            <p:nvGrpSpPr>
              <p:cNvPr id="151558" name="Group 6"/>
              <p:cNvGrpSpPr>
                <a:grpSpLocks/>
              </p:cNvGrpSpPr>
              <p:nvPr/>
            </p:nvGrpSpPr>
            <p:grpSpPr bwMode="auto">
              <a:xfrm>
                <a:off x="0" y="51"/>
                <a:ext cx="1066" cy="1315"/>
                <a:chOff x="0" y="0"/>
                <a:chExt cx="1066" cy="1315"/>
              </a:xfrm>
            </p:grpSpPr>
            <p:sp>
              <p:nvSpPr>
                <p:cNvPr id="151559" name="Rectangle 7"/>
                <p:cNvSpPr>
                  <a:spLocks noChangeArrowheads="1"/>
                </p:cNvSpPr>
                <p:nvPr/>
              </p:nvSpPr>
              <p:spPr bwMode="auto">
                <a:xfrm>
                  <a:off x="613" y="1088"/>
                  <a:ext cx="453" cy="22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空栈</a:t>
                  </a:r>
                </a:p>
              </p:txBody>
            </p:sp>
            <p:grpSp>
              <p:nvGrpSpPr>
                <p:cNvPr id="151560" name="Group 8"/>
                <p:cNvGrpSpPr>
                  <a:grpSpLocks/>
                </p:cNvGrpSpPr>
                <p:nvPr/>
              </p:nvGrpSpPr>
              <p:grpSpPr bwMode="auto">
                <a:xfrm>
                  <a:off x="586" y="0"/>
                  <a:ext cx="453" cy="1018"/>
                  <a:chOff x="0" y="0"/>
                  <a:chExt cx="499" cy="1018"/>
                </a:xfrm>
              </p:grpSpPr>
              <p:sp>
                <p:nvSpPr>
                  <p:cNvPr id="151561" name="Rectangle 9"/>
                  <p:cNvSpPr>
                    <a:spLocks noChangeArrowheads="1"/>
                  </p:cNvSpPr>
                  <p:nvPr/>
                </p:nvSpPr>
                <p:spPr bwMode="auto">
                  <a:xfrm>
                    <a:off x="0" y="814"/>
                    <a:ext cx="499"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62" name="Rectangle 10"/>
                  <p:cNvSpPr>
                    <a:spLocks noChangeArrowheads="1"/>
                  </p:cNvSpPr>
                  <p:nvPr/>
                </p:nvSpPr>
                <p:spPr bwMode="auto">
                  <a:xfrm>
                    <a:off x="0" y="609"/>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aseline="-25000"/>
                  </a:p>
                </p:txBody>
              </p:sp>
              <p:sp>
                <p:nvSpPr>
                  <p:cNvPr id="151563" name="Rectangle 11"/>
                  <p:cNvSpPr>
                    <a:spLocks noChangeArrowheads="1"/>
                  </p:cNvSpPr>
                  <p:nvPr/>
                </p:nvSpPr>
                <p:spPr bwMode="auto">
                  <a:xfrm>
                    <a:off x="0" y="404"/>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64" name="Rectangle 12"/>
                  <p:cNvSpPr>
                    <a:spLocks noChangeArrowheads="1"/>
                  </p:cNvSpPr>
                  <p:nvPr/>
                </p:nvSpPr>
                <p:spPr bwMode="auto">
                  <a:xfrm>
                    <a:off x="0" y="201"/>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65" name="Rectangle 13"/>
                  <p:cNvSpPr>
                    <a:spLocks noChangeArrowheads="1"/>
                  </p:cNvSpPr>
                  <p:nvPr/>
                </p:nvSpPr>
                <p:spPr bwMode="auto">
                  <a:xfrm>
                    <a:off x="0" y="0"/>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grpSp>
            <p:grpSp>
              <p:nvGrpSpPr>
                <p:cNvPr id="151566" name="Group 14"/>
                <p:cNvGrpSpPr>
                  <a:grpSpLocks/>
                </p:cNvGrpSpPr>
                <p:nvPr/>
              </p:nvGrpSpPr>
              <p:grpSpPr bwMode="auto">
                <a:xfrm>
                  <a:off x="10" y="944"/>
                  <a:ext cx="574" cy="227"/>
                  <a:chOff x="0" y="0"/>
                  <a:chExt cx="574" cy="227"/>
                </a:xfrm>
              </p:grpSpPr>
              <p:sp>
                <p:nvSpPr>
                  <p:cNvPr id="151567" name="Rectangle 15"/>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568" name="Line 16"/>
                  <p:cNvSpPr>
                    <a:spLocks noChangeShapeType="1"/>
                  </p:cNvSpPr>
                  <p:nvPr/>
                </p:nvSpPr>
                <p:spPr bwMode="auto">
                  <a:xfrm>
                    <a:off x="211" y="44"/>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69" name="Group 17"/>
                <p:cNvGrpSpPr>
                  <a:grpSpLocks/>
                </p:cNvGrpSpPr>
                <p:nvPr/>
              </p:nvGrpSpPr>
              <p:grpSpPr bwMode="auto">
                <a:xfrm>
                  <a:off x="0" y="730"/>
                  <a:ext cx="580" cy="227"/>
                  <a:chOff x="0" y="0"/>
                  <a:chExt cx="580" cy="227"/>
                </a:xfrm>
              </p:grpSpPr>
              <p:sp>
                <p:nvSpPr>
                  <p:cNvPr id="151570" name="Rectangle 18"/>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51571" name="Line 19"/>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51572" name="Group 20"/>
              <p:cNvGrpSpPr>
                <a:grpSpLocks/>
              </p:cNvGrpSpPr>
              <p:nvPr/>
            </p:nvGrpSpPr>
            <p:grpSpPr bwMode="auto">
              <a:xfrm>
                <a:off x="1078" y="62"/>
                <a:ext cx="1274" cy="1470"/>
                <a:chOff x="0" y="0"/>
                <a:chExt cx="1274" cy="1470"/>
              </a:xfrm>
            </p:grpSpPr>
            <p:sp>
              <p:nvSpPr>
                <p:cNvPr id="151573" name="Rectangle 21"/>
                <p:cNvSpPr>
                  <a:spLocks noChangeArrowheads="1"/>
                </p:cNvSpPr>
                <p:nvPr/>
              </p:nvSpPr>
              <p:spPr bwMode="auto">
                <a:xfrm>
                  <a:off x="322" y="1062"/>
                  <a:ext cx="952" cy="40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Top=1</a:t>
                  </a:r>
                </a:p>
                <a:p>
                  <a:pPr algn="ctr"/>
                  <a:r>
                    <a:rPr lang="en-US" altLang="en-US" sz="2000" b="1"/>
                    <a:t>1</a:t>
                  </a:r>
                  <a:r>
                    <a:rPr lang="zh-CN" altLang="en-US" sz="2000" b="1"/>
                    <a:t>个元素进栈</a:t>
                  </a:r>
                </a:p>
              </p:txBody>
            </p:sp>
            <p:grpSp>
              <p:nvGrpSpPr>
                <p:cNvPr id="151574" name="Group 22"/>
                <p:cNvGrpSpPr>
                  <a:grpSpLocks/>
                </p:cNvGrpSpPr>
                <p:nvPr/>
              </p:nvGrpSpPr>
              <p:grpSpPr bwMode="auto">
                <a:xfrm>
                  <a:off x="0" y="903"/>
                  <a:ext cx="610" cy="227"/>
                  <a:chOff x="0" y="0"/>
                  <a:chExt cx="610" cy="227"/>
                </a:xfrm>
              </p:grpSpPr>
              <p:sp>
                <p:nvSpPr>
                  <p:cNvPr id="151575" name="Rectangle 23"/>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576" name="Line 24"/>
                  <p:cNvSpPr>
                    <a:spLocks noChangeShapeType="1"/>
                  </p:cNvSpPr>
                  <p:nvPr/>
                </p:nvSpPr>
                <p:spPr bwMode="auto">
                  <a:xfrm>
                    <a:off x="247" y="30"/>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77" name="Group 25"/>
                <p:cNvGrpSpPr>
                  <a:grpSpLocks/>
                </p:cNvGrpSpPr>
                <p:nvPr/>
              </p:nvGrpSpPr>
              <p:grpSpPr bwMode="auto">
                <a:xfrm>
                  <a:off x="109" y="575"/>
                  <a:ext cx="509" cy="227"/>
                  <a:chOff x="0" y="0"/>
                  <a:chExt cx="580" cy="227"/>
                </a:xfrm>
              </p:grpSpPr>
              <p:sp>
                <p:nvSpPr>
                  <p:cNvPr id="151578" name="Rectangle 26"/>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51579" name="Line 27"/>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80" name="Group 28"/>
                <p:cNvGrpSpPr>
                  <a:grpSpLocks/>
                </p:cNvGrpSpPr>
                <p:nvPr/>
              </p:nvGrpSpPr>
              <p:grpSpPr bwMode="auto">
                <a:xfrm>
                  <a:off x="621" y="0"/>
                  <a:ext cx="440" cy="1029"/>
                  <a:chOff x="0" y="0"/>
                  <a:chExt cx="440" cy="1029"/>
                </a:xfrm>
              </p:grpSpPr>
              <p:sp>
                <p:nvSpPr>
                  <p:cNvPr id="151581" name="Rectangle 29"/>
                  <p:cNvSpPr>
                    <a:spLocks noChangeArrowheads="1"/>
                  </p:cNvSpPr>
                  <p:nvPr/>
                </p:nvSpPr>
                <p:spPr bwMode="auto">
                  <a:xfrm>
                    <a:off x="2" y="825"/>
                    <a:ext cx="438"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82" name="Rectangle 30"/>
                  <p:cNvSpPr>
                    <a:spLocks noChangeArrowheads="1"/>
                  </p:cNvSpPr>
                  <p:nvPr/>
                </p:nvSpPr>
                <p:spPr bwMode="auto">
                  <a:xfrm>
                    <a:off x="2" y="414"/>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83" name="Rectangle 31"/>
                  <p:cNvSpPr>
                    <a:spLocks noChangeArrowheads="1"/>
                  </p:cNvSpPr>
                  <p:nvPr/>
                </p:nvSpPr>
                <p:spPr bwMode="auto">
                  <a:xfrm>
                    <a:off x="2" y="210"/>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84" name="Rectangle 32"/>
                  <p:cNvSpPr>
                    <a:spLocks noChangeArrowheads="1"/>
                  </p:cNvSpPr>
                  <p:nvPr/>
                </p:nvSpPr>
                <p:spPr bwMode="auto">
                  <a:xfrm>
                    <a:off x="2" y="0"/>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85" name="Rectangle 33"/>
                  <p:cNvSpPr>
                    <a:spLocks noChangeArrowheads="1"/>
                  </p:cNvSpPr>
                  <p:nvPr/>
                </p:nvSpPr>
                <p:spPr bwMode="auto">
                  <a:xfrm>
                    <a:off x="0" y="614"/>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grpSp>
          </p:grpSp>
          <p:grpSp>
            <p:nvGrpSpPr>
              <p:cNvPr id="151586" name="Group 34"/>
              <p:cNvGrpSpPr>
                <a:grpSpLocks/>
              </p:cNvGrpSpPr>
              <p:nvPr/>
            </p:nvGrpSpPr>
            <p:grpSpPr bwMode="auto">
              <a:xfrm>
                <a:off x="2208" y="56"/>
                <a:ext cx="1315" cy="1491"/>
                <a:chOff x="0" y="0"/>
                <a:chExt cx="1315" cy="1491"/>
              </a:xfrm>
            </p:grpSpPr>
            <p:sp>
              <p:nvSpPr>
                <p:cNvPr id="151587" name="Rectangle 35"/>
                <p:cNvSpPr>
                  <a:spLocks noChangeArrowheads="1"/>
                </p:cNvSpPr>
                <p:nvPr/>
              </p:nvSpPr>
              <p:spPr bwMode="auto">
                <a:xfrm>
                  <a:off x="363" y="1083"/>
                  <a:ext cx="952" cy="40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Top=3</a:t>
                  </a:r>
                </a:p>
                <a:p>
                  <a:pPr algn="ctr"/>
                  <a:r>
                    <a:rPr lang="en-US" altLang="en-US" sz="2000" b="1"/>
                    <a:t>3</a:t>
                  </a:r>
                  <a:r>
                    <a:rPr lang="zh-CN" altLang="en-US" sz="2000" b="1"/>
                    <a:t>个元素进栈</a:t>
                  </a:r>
                </a:p>
              </p:txBody>
            </p:sp>
            <p:grpSp>
              <p:nvGrpSpPr>
                <p:cNvPr id="151588" name="Group 36"/>
                <p:cNvGrpSpPr>
                  <a:grpSpLocks/>
                </p:cNvGrpSpPr>
                <p:nvPr/>
              </p:nvGrpSpPr>
              <p:grpSpPr bwMode="auto">
                <a:xfrm>
                  <a:off x="0" y="922"/>
                  <a:ext cx="605" cy="227"/>
                  <a:chOff x="0" y="0"/>
                  <a:chExt cx="605" cy="227"/>
                </a:xfrm>
              </p:grpSpPr>
              <p:sp>
                <p:nvSpPr>
                  <p:cNvPr id="151589" name="Rectangle 37"/>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590" name="Line 38"/>
                  <p:cNvSpPr>
                    <a:spLocks noChangeShapeType="1"/>
                  </p:cNvSpPr>
                  <p:nvPr/>
                </p:nvSpPr>
                <p:spPr bwMode="auto">
                  <a:xfrm>
                    <a:off x="242"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91" name="Group 39"/>
                <p:cNvGrpSpPr>
                  <a:grpSpLocks/>
                </p:cNvGrpSpPr>
                <p:nvPr/>
              </p:nvGrpSpPr>
              <p:grpSpPr bwMode="auto">
                <a:xfrm>
                  <a:off x="28" y="184"/>
                  <a:ext cx="580" cy="227"/>
                  <a:chOff x="0" y="0"/>
                  <a:chExt cx="580" cy="227"/>
                </a:xfrm>
              </p:grpSpPr>
              <p:sp>
                <p:nvSpPr>
                  <p:cNvPr id="151592" name="Rectangle 40"/>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51593" name="Line 41"/>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94" name="Group 42"/>
                <p:cNvGrpSpPr>
                  <a:grpSpLocks/>
                </p:cNvGrpSpPr>
                <p:nvPr/>
              </p:nvGrpSpPr>
              <p:grpSpPr bwMode="auto">
                <a:xfrm>
                  <a:off x="612" y="0"/>
                  <a:ext cx="453" cy="1026"/>
                  <a:chOff x="0" y="0"/>
                  <a:chExt cx="453" cy="1026"/>
                </a:xfrm>
              </p:grpSpPr>
              <p:sp>
                <p:nvSpPr>
                  <p:cNvPr id="151595" name="Rectangle 43"/>
                  <p:cNvSpPr>
                    <a:spLocks noChangeArrowheads="1"/>
                  </p:cNvSpPr>
                  <p:nvPr/>
                </p:nvSpPr>
                <p:spPr bwMode="auto">
                  <a:xfrm>
                    <a:off x="2" y="822"/>
                    <a:ext cx="451"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96" name="Rectangle 44"/>
                  <p:cNvSpPr>
                    <a:spLocks noChangeArrowheads="1"/>
                  </p:cNvSpPr>
                  <p:nvPr/>
                </p:nvSpPr>
                <p:spPr bwMode="auto">
                  <a:xfrm>
                    <a:off x="2" y="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97" name="Rectangle 45"/>
                  <p:cNvSpPr>
                    <a:spLocks noChangeArrowheads="1"/>
                  </p:cNvSpPr>
                  <p:nvPr/>
                </p:nvSpPr>
                <p:spPr bwMode="auto">
                  <a:xfrm>
                    <a:off x="0" y="61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51598" name="Rectangle 46"/>
                  <p:cNvSpPr>
                    <a:spLocks noChangeArrowheads="1"/>
                  </p:cNvSpPr>
                  <p:nvPr/>
                </p:nvSpPr>
                <p:spPr bwMode="auto">
                  <a:xfrm>
                    <a:off x="0" y="41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51599" name="Rectangle 47"/>
                  <p:cNvSpPr>
                    <a:spLocks noChangeArrowheads="1"/>
                  </p:cNvSpPr>
                  <p:nvPr/>
                </p:nvSpPr>
                <p:spPr bwMode="auto">
                  <a:xfrm>
                    <a:off x="0" y="204"/>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c</a:t>
                    </a:r>
                  </a:p>
                </p:txBody>
              </p:sp>
            </p:grpSp>
          </p:grpSp>
          <p:grpSp>
            <p:nvGrpSpPr>
              <p:cNvPr id="151600" name="Group 48"/>
              <p:cNvGrpSpPr>
                <a:grpSpLocks/>
              </p:cNvGrpSpPr>
              <p:nvPr/>
            </p:nvGrpSpPr>
            <p:grpSpPr bwMode="auto">
              <a:xfrm>
                <a:off x="4512" y="0"/>
                <a:ext cx="1018" cy="1547"/>
                <a:chOff x="0" y="0"/>
                <a:chExt cx="1018" cy="1547"/>
              </a:xfrm>
            </p:grpSpPr>
            <p:sp>
              <p:nvSpPr>
                <p:cNvPr id="151601" name="Rectangle 49"/>
                <p:cNvSpPr>
                  <a:spLocks noChangeArrowheads="1"/>
                </p:cNvSpPr>
                <p:nvPr/>
              </p:nvSpPr>
              <p:spPr bwMode="auto">
                <a:xfrm>
                  <a:off x="538" y="1139"/>
                  <a:ext cx="480" cy="40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Top=4</a:t>
                  </a:r>
                </a:p>
                <a:p>
                  <a:pPr algn="ctr"/>
                  <a:r>
                    <a:rPr lang="zh-CN" altLang="en-US" sz="2000" b="1"/>
                    <a:t>栈满</a:t>
                  </a:r>
                </a:p>
              </p:txBody>
            </p:sp>
            <p:grpSp>
              <p:nvGrpSpPr>
                <p:cNvPr id="151602" name="Group 50"/>
                <p:cNvGrpSpPr>
                  <a:grpSpLocks/>
                </p:cNvGrpSpPr>
                <p:nvPr/>
              </p:nvGrpSpPr>
              <p:grpSpPr bwMode="auto">
                <a:xfrm>
                  <a:off x="0" y="934"/>
                  <a:ext cx="535" cy="227"/>
                  <a:chOff x="0" y="0"/>
                  <a:chExt cx="535" cy="227"/>
                </a:xfrm>
              </p:grpSpPr>
              <p:sp>
                <p:nvSpPr>
                  <p:cNvPr id="151603" name="Rectangle 51"/>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604" name="Line 52"/>
                  <p:cNvSpPr>
                    <a:spLocks noChangeShapeType="1"/>
                  </p:cNvSpPr>
                  <p:nvPr/>
                </p:nvSpPr>
                <p:spPr bwMode="auto">
                  <a:xfrm>
                    <a:off x="172" y="18"/>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605" name="Group 53"/>
                <p:cNvGrpSpPr>
                  <a:grpSpLocks/>
                </p:cNvGrpSpPr>
                <p:nvPr/>
              </p:nvGrpSpPr>
              <p:grpSpPr bwMode="auto">
                <a:xfrm>
                  <a:off x="10" y="0"/>
                  <a:ext cx="522" cy="227"/>
                  <a:chOff x="0" y="0"/>
                  <a:chExt cx="522" cy="227"/>
                </a:xfrm>
              </p:grpSpPr>
              <p:sp>
                <p:nvSpPr>
                  <p:cNvPr id="151606" name="Rectangle 54"/>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51607" name="Line 55"/>
                  <p:cNvSpPr>
                    <a:spLocks noChangeShapeType="1"/>
                  </p:cNvSpPr>
                  <p:nvPr/>
                </p:nvSpPr>
                <p:spPr bwMode="auto">
                  <a:xfrm>
                    <a:off x="282"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608" name="Group 56"/>
                <p:cNvGrpSpPr>
                  <a:grpSpLocks/>
                </p:cNvGrpSpPr>
                <p:nvPr/>
              </p:nvGrpSpPr>
              <p:grpSpPr bwMode="auto">
                <a:xfrm>
                  <a:off x="536" y="41"/>
                  <a:ext cx="453" cy="1020"/>
                  <a:chOff x="0" y="0"/>
                  <a:chExt cx="501" cy="1016"/>
                </a:xfrm>
              </p:grpSpPr>
              <p:sp>
                <p:nvSpPr>
                  <p:cNvPr id="151609" name="Rectangle 57"/>
                  <p:cNvSpPr>
                    <a:spLocks noChangeArrowheads="1"/>
                  </p:cNvSpPr>
                  <p:nvPr/>
                </p:nvSpPr>
                <p:spPr bwMode="auto">
                  <a:xfrm>
                    <a:off x="2" y="812"/>
                    <a:ext cx="499"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610" name="Rectangle 58"/>
                  <p:cNvSpPr>
                    <a:spLocks noChangeArrowheads="1"/>
                  </p:cNvSpPr>
                  <p:nvPr/>
                </p:nvSpPr>
                <p:spPr bwMode="auto">
                  <a:xfrm>
                    <a:off x="1" y="606"/>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51611" name="Rectangle 59"/>
                  <p:cNvSpPr>
                    <a:spLocks noChangeArrowheads="1"/>
                  </p:cNvSpPr>
                  <p:nvPr/>
                </p:nvSpPr>
                <p:spPr bwMode="auto">
                  <a:xfrm>
                    <a:off x="0" y="410"/>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51612" name="Rectangle 60"/>
                  <p:cNvSpPr>
                    <a:spLocks noChangeArrowheads="1"/>
                  </p:cNvSpPr>
                  <p:nvPr/>
                </p:nvSpPr>
                <p:spPr bwMode="auto">
                  <a:xfrm>
                    <a:off x="0" y="0"/>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e</a:t>
                    </a:r>
                  </a:p>
                </p:txBody>
              </p:sp>
              <p:sp>
                <p:nvSpPr>
                  <p:cNvPr id="151613" name="Rectangle 61"/>
                  <p:cNvSpPr>
                    <a:spLocks noChangeArrowheads="1"/>
                  </p:cNvSpPr>
                  <p:nvPr/>
                </p:nvSpPr>
                <p:spPr bwMode="auto">
                  <a:xfrm>
                    <a:off x="2" y="206"/>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a:t>
                    </a:r>
                  </a:p>
                </p:txBody>
              </p:sp>
            </p:grpSp>
          </p:grpSp>
          <p:grpSp>
            <p:nvGrpSpPr>
              <p:cNvPr id="151614" name="Group 62"/>
              <p:cNvGrpSpPr>
                <a:grpSpLocks/>
              </p:cNvGrpSpPr>
              <p:nvPr/>
            </p:nvGrpSpPr>
            <p:grpSpPr bwMode="auto">
              <a:xfrm>
                <a:off x="3360" y="83"/>
                <a:ext cx="1296" cy="1482"/>
                <a:chOff x="0" y="0"/>
                <a:chExt cx="1296" cy="1482"/>
              </a:xfrm>
            </p:grpSpPr>
            <p:sp>
              <p:nvSpPr>
                <p:cNvPr id="151615" name="Rectangle 63"/>
                <p:cNvSpPr>
                  <a:spLocks noChangeArrowheads="1"/>
                </p:cNvSpPr>
                <p:nvPr/>
              </p:nvSpPr>
              <p:spPr bwMode="auto">
                <a:xfrm>
                  <a:off x="480" y="1074"/>
                  <a:ext cx="816" cy="40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Top=2</a:t>
                  </a:r>
                </a:p>
                <a:p>
                  <a:pPr algn="ctr"/>
                  <a:r>
                    <a:rPr lang="zh-CN" altLang="en-US" sz="2000" b="1"/>
                    <a:t>元素</a:t>
                  </a:r>
                  <a:r>
                    <a:rPr lang="en-US" altLang="en-US" sz="2000" b="1" smtClean="0"/>
                    <a:t>c</a:t>
                  </a:r>
                  <a:r>
                    <a:rPr lang="zh-CN" altLang="en-US" sz="2000" b="1"/>
                    <a:t>出</a:t>
                  </a:r>
                  <a:r>
                    <a:rPr lang="zh-CN" altLang="en-US" sz="2000" b="1" smtClean="0"/>
                    <a:t>栈</a:t>
                  </a:r>
                  <a:endParaRPr lang="zh-CN" altLang="en-US" sz="2000" b="1"/>
                </a:p>
              </p:txBody>
            </p:sp>
            <p:grpSp>
              <p:nvGrpSpPr>
                <p:cNvPr id="151616" name="Group 64"/>
                <p:cNvGrpSpPr>
                  <a:grpSpLocks/>
                </p:cNvGrpSpPr>
                <p:nvPr/>
              </p:nvGrpSpPr>
              <p:grpSpPr bwMode="auto">
                <a:xfrm>
                  <a:off x="0" y="913"/>
                  <a:ext cx="634" cy="227"/>
                  <a:chOff x="0" y="0"/>
                  <a:chExt cx="634" cy="227"/>
                </a:xfrm>
              </p:grpSpPr>
              <p:sp>
                <p:nvSpPr>
                  <p:cNvPr id="151617" name="Rectangle 65"/>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618" name="Line 66"/>
                  <p:cNvSpPr>
                    <a:spLocks noChangeShapeType="1"/>
                  </p:cNvSpPr>
                  <p:nvPr/>
                </p:nvSpPr>
                <p:spPr bwMode="auto">
                  <a:xfrm>
                    <a:off x="271"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619" name="Group 67"/>
                <p:cNvGrpSpPr>
                  <a:grpSpLocks/>
                </p:cNvGrpSpPr>
                <p:nvPr/>
              </p:nvGrpSpPr>
              <p:grpSpPr bwMode="auto">
                <a:xfrm>
                  <a:off x="57" y="367"/>
                  <a:ext cx="580" cy="227"/>
                  <a:chOff x="0" y="0"/>
                  <a:chExt cx="580" cy="227"/>
                </a:xfrm>
              </p:grpSpPr>
              <p:sp>
                <p:nvSpPr>
                  <p:cNvPr id="151620" name="Rectangle 68"/>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top</a:t>
                    </a:r>
                  </a:p>
                </p:txBody>
              </p:sp>
              <p:sp>
                <p:nvSpPr>
                  <p:cNvPr id="151621" name="Line 69"/>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622" name="Group 70"/>
                <p:cNvGrpSpPr>
                  <a:grpSpLocks/>
                </p:cNvGrpSpPr>
                <p:nvPr/>
              </p:nvGrpSpPr>
              <p:grpSpPr bwMode="auto">
                <a:xfrm>
                  <a:off x="641" y="0"/>
                  <a:ext cx="453" cy="1017"/>
                  <a:chOff x="0" y="0"/>
                  <a:chExt cx="453" cy="1017"/>
                </a:xfrm>
              </p:grpSpPr>
              <p:sp>
                <p:nvSpPr>
                  <p:cNvPr id="151623" name="Rectangle 71"/>
                  <p:cNvSpPr>
                    <a:spLocks noChangeArrowheads="1"/>
                  </p:cNvSpPr>
                  <p:nvPr/>
                </p:nvSpPr>
                <p:spPr bwMode="auto">
                  <a:xfrm>
                    <a:off x="2" y="813"/>
                    <a:ext cx="451"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624" name="Rectangle 72"/>
                  <p:cNvSpPr>
                    <a:spLocks noChangeArrowheads="1"/>
                  </p:cNvSpPr>
                  <p:nvPr/>
                </p:nvSpPr>
                <p:spPr bwMode="auto">
                  <a:xfrm>
                    <a:off x="2" y="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625" name="Rectangle 73"/>
                  <p:cNvSpPr>
                    <a:spLocks noChangeArrowheads="1"/>
                  </p:cNvSpPr>
                  <p:nvPr/>
                </p:nvSpPr>
                <p:spPr bwMode="auto">
                  <a:xfrm>
                    <a:off x="0" y="61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51626" name="Rectangle 74"/>
                  <p:cNvSpPr>
                    <a:spLocks noChangeArrowheads="1"/>
                  </p:cNvSpPr>
                  <p:nvPr/>
                </p:nvSpPr>
                <p:spPr bwMode="auto">
                  <a:xfrm>
                    <a:off x="0" y="41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51627" name="Rectangle 75"/>
                  <p:cNvSpPr>
                    <a:spLocks noChangeArrowheads="1"/>
                  </p:cNvSpPr>
                  <p:nvPr/>
                </p:nvSpPr>
                <p:spPr bwMode="auto">
                  <a:xfrm>
                    <a:off x="0" y="204"/>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grpSp>
          </p:grpSp>
        </p:grpSp>
      </p:grpSp>
      <p:sp>
        <p:nvSpPr>
          <p:cNvPr id="4" name="灯片编号占位符 3"/>
          <p:cNvSpPr>
            <a:spLocks noGrp="1"/>
          </p:cNvSpPr>
          <p:nvPr>
            <p:ph type="sldNum" sz="quarter" idx="10"/>
          </p:nvPr>
        </p:nvSpPr>
        <p:spPr/>
        <p:txBody>
          <a:bodyPr/>
          <a:lstStyle/>
          <a:p>
            <a:fld id="{0C913308-F349-4B6D-A68A-DD1791B4A57B}" type="slidenum">
              <a:rPr lang="zh-CN" altLang="en-US" smtClean="0"/>
              <a:t>23</a:t>
            </a:fld>
            <a:endParaRPr lang="zh-CN" altLang="en-US" dirty="0"/>
          </a:p>
        </p:txBody>
      </p:sp>
    </p:spTree>
    <p:extLst>
      <p:ext uri="{BB962C8B-B14F-4D97-AF65-F5344CB8AC3E}">
        <p14:creationId xmlns:p14="http://schemas.microsoft.com/office/powerpoint/2010/main" val="29420197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p:txBody>
          <a:bodyPr/>
          <a:lstStyle/>
          <a:p>
            <a:r>
              <a:rPr lang="en-US" altLang="en-US"/>
              <a:t>3. 链</a:t>
            </a:r>
            <a:r>
              <a:rPr lang="zh-CN" altLang="en-US"/>
              <a:t>式</a:t>
            </a:r>
            <a:r>
              <a:rPr lang="en-US" altLang="en-US" smtClean="0"/>
              <a:t>栈</a:t>
            </a:r>
            <a:endParaRPr lang="en-US" altLang="en-US" dirty="0"/>
          </a:p>
        </p:txBody>
      </p:sp>
      <p:sp>
        <p:nvSpPr>
          <p:cNvPr id="6" name="内容占位符 5"/>
          <p:cNvSpPr>
            <a:spLocks noGrp="1"/>
          </p:cNvSpPr>
          <p:nvPr>
            <p:ph idx="1"/>
          </p:nvPr>
        </p:nvSpPr>
        <p:spPr/>
        <p:txBody>
          <a:bodyPr/>
          <a:lstStyle/>
          <a:p>
            <a:pPr marL="0" indent="0">
              <a:buNone/>
            </a:pPr>
            <a:r>
              <a:rPr lang="en-US"/>
              <a:t>typedef struct Node{</a:t>
            </a:r>
          </a:p>
          <a:p>
            <a:pPr marL="0" indent="0">
              <a:buNone/>
            </a:pPr>
            <a:r>
              <a:rPr lang="en-US"/>
              <a:t>    ElemType data;</a:t>
            </a:r>
          </a:p>
          <a:p>
            <a:pPr marL="0" indent="0">
              <a:buNone/>
            </a:pPr>
            <a:r>
              <a:rPr lang="en-US"/>
              <a:t>    struct Node *next;</a:t>
            </a:r>
          </a:p>
          <a:p>
            <a:pPr marL="0" indent="0">
              <a:buNone/>
            </a:pPr>
            <a:r>
              <a:rPr lang="en-US" smtClean="0"/>
              <a:t>} LinkedStack;</a:t>
            </a:r>
          </a:p>
          <a:p>
            <a:pPr marL="0" indent="0">
              <a:buNone/>
            </a:pPr>
            <a:r>
              <a:rPr lang="en-US"/>
              <a:t>LinkedStack *InitStack(void</a:t>
            </a:r>
            <a:r>
              <a:rPr lang="en-US" smtClean="0"/>
              <a:t>);</a:t>
            </a:r>
          </a:p>
          <a:p>
            <a:pPr marL="0" indent="0">
              <a:buNone/>
            </a:pPr>
            <a:r>
              <a:rPr lang="en-US"/>
              <a:t>int GetLen(LinkedStack *s</a:t>
            </a:r>
            <a:r>
              <a:rPr lang="en-US" smtClean="0"/>
              <a:t>)</a:t>
            </a:r>
            <a:r>
              <a:rPr lang="en-US"/>
              <a:t>;</a:t>
            </a:r>
            <a:endParaRPr lang="en-US" smtClean="0"/>
          </a:p>
          <a:p>
            <a:pPr marL="0" indent="0">
              <a:buNone/>
            </a:pPr>
            <a:r>
              <a:rPr lang="en-US"/>
              <a:t>Status GetTop(LinkedStack *s,ElemType *e</a:t>
            </a:r>
            <a:r>
              <a:rPr lang="en-US" smtClean="0"/>
              <a:t>);</a:t>
            </a:r>
          </a:p>
          <a:p>
            <a:pPr marL="0" indent="0">
              <a:buNone/>
            </a:pPr>
            <a:r>
              <a:rPr lang="en-US"/>
              <a:t>Status Push(LinkedStack *s,ElemType e</a:t>
            </a:r>
            <a:r>
              <a:rPr lang="en-US" smtClean="0"/>
              <a:t>);</a:t>
            </a:r>
          </a:p>
          <a:p>
            <a:pPr marL="0" indent="0">
              <a:buNone/>
            </a:pPr>
            <a:r>
              <a:rPr lang="en-US"/>
              <a:t>Status Pop(LinkedStack *s,ElemType *e</a:t>
            </a:r>
            <a:r>
              <a:rPr lang="en-US" smtClean="0"/>
              <a:t>);</a:t>
            </a:r>
          </a:p>
          <a:p>
            <a:pPr marL="0" indent="0">
              <a:buNone/>
            </a:pPr>
            <a:r>
              <a:rPr lang="en-US"/>
              <a:t>int IsStackEmpty(LinkedStack *s</a:t>
            </a:r>
            <a:r>
              <a:rPr lang="en-US" smtClean="0"/>
              <a:t>);</a:t>
            </a:r>
            <a:endParaRPr lang="en-US"/>
          </a:p>
        </p:txBody>
      </p:sp>
    </p:spTree>
    <p:extLst>
      <p:ext uri="{BB962C8B-B14F-4D97-AF65-F5344CB8AC3E}">
        <p14:creationId xmlns:p14="http://schemas.microsoft.com/office/powerpoint/2010/main" val="21651876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normAutofit fontScale="85000" lnSpcReduction="10000"/>
          </a:bodyPr>
          <a:lstStyle/>
          <a:p>
            <a:pPr marL="0" indent="0">
              <a:buNone/>
            </a:pPr>
            <a:r>
              <a:rPr lang="en-US"/>
              <a:t>//</a:t>
            </a:r>
            <a:r>
              <a:rPr lang="zh-CN" altLang="en-US"/>
              <a:t>创建一个带头结点的空</a:t>
            </a:r>
            <a:r>
              <a:rPr lang="zh-CN" altLang="en-US" smtClean="0"/>
              <a:t>栈</a:t>
            </a:r>
            <a:endParaRPr lang="en-US" altLang="zh-CN" smtClean="0"/>
          </a:p>
          <a:p>
            <a:pPr marL="0" indent="0">
              <a:buNone/>
            </a:pPr>
            <a:r>
              <a:rPr lang="en-US" smtClean="0"/>
              <a:t>LinkedStack </a:t>
            </a:r>
            <a:r>
              <a:rPr lang="en-US"/>
              <a:t>*InitStack(void){ </a:t>
            </a:r>
            <a:endParaRPr lang="en-US" smtClean="0"/>
          </a:p>
          <a:p>
            <a:pPr marL="0" indent="0">
              <a:buNone/>
            </a:pPr>
            <a:r>
              <a:rPr lang="en-US" smtClean="0"/>
              <a:t>LinkedStack </a:t>
            </a:r>
            <a:r>
              <a:rPr lang="en-US"/>
              <a:t>*s;</a:t>
            </a:r>
          </a:p>
          <a:p>
            <a:pPr marL="0" indent="0">
              <a:buNone/>
            </a:pPr>
            <a:r>
              <a:rPr lang="en-US"/>
              <a:t>s=(LinkedStack *)malloc(sizeof(LinkedStack));</a:t>
            </a:r>
          </a:p>
          <a:p>
            <a:pPr marL="0" indent="0">
              <a:buNone/>
            </a:pPr>
            <a:r>
              <a:rPr lang="en-US"/>
              <a:t>s-&gt;next=NULL;</a:t>
            </a:r>
          </a:p>
          <a:p>
            <a:pPr marL="0" indent="0">
              <a:buNone/>
            </a:pPr>
            <a:r>
              <a:rPr lang="en-US"/>
              <a:t>return s;</a:t>
            </a:r>
          </a:p>
          <a:p>
            <a:pPr marL="0" indent="0">
              <a:buNone/>
            </a:pPr>
            <a:r>
              <a:rPr lang="en-US" smtClean="0"/>
              <a:t>}</a:t>
            </a:r>
          </a:p>
          <a:p>
            <a:pPr marL="0" indent="0">
              <a:buNone/>
            </a:pPr>
            <a:endParaRPr lang="en-US" smtClean="0"/>
          </a:p>
          <a:p>
            <a:pPr marL="0" indent="0">
              <a:buNone/>
            </a:pPr>
            <a:r>
              <a:rPr lang="en-US"/>
              <a:t>int GetLen(LinkedStack *s){</a:t>
            </a:r>
          </a:p>
          <a:p>
            <a:pPr marL="0" indent="0">
              <a:buNone/>
            </a:pPr>
            <a:r>
              <a:rPr lang="en-US"/>
              <a:t>int i=0; LinkedStack *p; p=s-&gt;next;</a:t>
            </a:r>
          </a:p>
          <a:p>
            <a:pPr marL="0" indent="0">
              <a:buNone/>
            </a:pPr>
            <a:r>
              <a:rPr lang="en-US"/>
              <a:t>while(p){</a:t>
            </a:r>
          </a:p>
          <a:p>
            <a:pPr marL="0" indent="0">
              <a:buNone/>
            </a:pPr>
            <a:r>
              <a:rPr lang="en-US"/>
              <a:t>    i++;p =p-&gt;next;</a:t>
            </a:r>
          </a:p>
          <a:p>
            <a:pPr marL="0" indent="0">
              <a:buNone/>
            </a:pPr>
            <a:r>
              <a:rPr lang="en-US"/>
              <a:t>    }</a:t>
            </a:r>
          </a:p>
          <a:p>
            <a:pPr marL="0" indent="0">
              <a:buNone/>
            </a:pPr>
            <a:r>
              <a:rPr lang="en-US"/>
              <a:t>return i;</a:t>
            </a:r>
          </a:p>
          <a:p>
            <a:pPr marL="0" indent="0">
              <a:buNone/>
            </a:pPr>
            <a:r>
              <a:rPr lang="en-US"/>
              <a:t>}</a:t>
            </a:r>
          </a:p>
        </p:txBody>
      </p:sp>
      <p:sp>
        <p:nvSpPr>
          <p:cNvPr id="4" name="灯片编号占位符 3"/>
          <p:cNvSpPr>
            <a:spLocks noGrp="1"/>
          </p:cNvSpPr>
          <p:nvPr>
            <p:ph type="sldNum" sz="quarter" idx="10"/>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3927696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noAutofit/>
          </a:bodyPr>
          <a:lstStyle/>
          <a:p>
            <a:pPr marL="0" indent="0">
              <a:spcBef>
                <a:spcPts val="0"/>
              </a:spcBef>
              <a:buNone/>
            </a:pPr>
            <a:r>
              <a:rPr lang="en-US" sz="2400"/>
              <a:t>Status Push(LinkedStack *s,ElemType e){</a:t>
            </a:r>
          </a:p>
          <a:p>
            <a:pPr marL="0" indent="0">
              <a:spcBef>
                <a:spcPts val="0"/>
              </a:spcBef>
              <a:buNone/>
            </a:pPr>
            <a:r>
              <a:rPr lang="en-US" sz="2400"/>
              <a:t>LinkedStack *p;</a:t>
            </a:r>
          </a:p>
          <a:p>
            <a:pPr marL="0" indent="0">
              <a:spcBef>
                <a:spcPts val="0"/>
              </a:spcBef>
              <a:buNone/>
            </a:pPr>
            <a:r>
              <a:rPr lang="en-US" sz="2400"/>
              <a:t>p=(LinkedStack *)malloc(sizeof(LinkedStack));</a:t>
            </a:r>
          </a:p>
          <a:p>
            <a:pPr marL="0" indent="0">
              <a:spcBef>
                <a:spcPts val="0"/>
              </a:spcBef>
              <a:buNone/>
            </a:pPr>
            <a:r>
              <a:rPr lang="en-US" sz="2400"/>
              <a:t>if(!p) return ERROR;</a:t>
            </a:r>
          </a:p>
          <a:p>
            <a:pPr marL="0" indent="0">
              <a:spcBef>
                <a:spcPts val="0"/>
              </a:spcBef>
              <a:buNone/>
            </a:pPr>
            <a:r>
              <a:rPr lang="en-US" sz="2400"/>
              <a:t>p-&gt;data = e</a:t>
            </a:r>
            <a:r>
              <a:rPr lang="en-US" sz="2400" smtClean="0"/>
              <a:t>; </a:t>
            </a:r>
            <a:endParaRPr lang="en-US" sz="2400"/>
          </a:p>
          <a:p>
            <a:pPr marL="0" indent="0">
              <a:spcBef>
                <a:spcPts val="0"/>
              </a:spcBef>
              <a:buNone/>
            </a:pPr>
            <a:r>
              <a:rPr lang="en-US" sz="2400"/>
              <a:t>p-&gt;next=s-&gt;next; //</a:t>
            </a:r>
            <a:r>
              <a:rPr lang="zh-CN" altLang="en-US" sz="2400"/>
              <a:t>新结点插入到头结点之后</a:t>
            </a:r>
          </a:p>
          <a:p>
            <a:pPr marL="0" indent="0">
              <a:spcBef>
                <a:spcPts val="0"/>
              </a:spcBef>
              <a:buNone/>
            </a:pPr>
            <a:r>
              <a:rPr lang="en-US" sz="2400"/>
              <a:t>s-&gt;next=p;</a:t>
            </a:r>
          </a:p>
          <a:p>
            <a:pPr marL="0" indent="0">
              <a:spcBef>
                <a:spcPts val="0"/>
              </a:spcBef>
              <a:buNone/>
            </a:pPr>
            <a:r>
              <a:rPr lang="en-US" sz="2400"/>
              <a:t>return OK;</a:t>
            </a:r>
          </a:p>
          <a:p>
            <a:pPr marL="0" indent="0">
              <a:spcBef>
                <a:spcPts val="0"/>
              </a:spcBef>
              <a:buNone/>
            </a:pPr>
            <a:r>
              <a:rPr lang="en-US" sz="2400"/>
              <a:t>}</a:t>
            </a:r>
          </a:p>
          <a:p>
            <a:pPr marL="0" indent="0">
              <a:spcBef>
                <a:spcPts val="0"/>
              </a:spcBef>
              <a:buNone/>
            </a:pPr>
            <a:endParaRPr lang="en-US" sz="2400"/>
          </a:p>
          <a:p>
            <a:pPr marL="0" indent="0">
              <a:spcBef>
                <a:spcPts val="0"/>
              </a:spcBef>
              <a:buNone/>
            </a:pPr>
            <a:r>
              <a:rPr lang="en-US" sz="2400"/>
              <a:t>Status Pop(LinkedStack *s,ElemType *e){</a:t>
            </a:r>
          </a:p>
          <a:p>
            <a:pPr marL="0" indent="0">
              <a:spcBef>
                <a:spcPts val="0"/>
              </a:spcBef>
              <a:buNone/>
            </a:pPr>
            <a:r>
              <a:rPr lang="en-US" sz="2400"/>
              <a:t>LinkedStack *p;</a:t>
            </a:r>
          </a:p>
          <a:p>
            <a:pPr marL="0" indent="0">
              <a:spcBef>
                <a:spcPts val="0"/>
              </a:spcBef>
              <a:buNone/>
            </a:pPr>
            <a:r>
              <a:rPr lang="en-US" sz="2400"/>
              <a:t>if(!s-&gt;next) return ERROR;</a:t>
            </a:r>
          </a:p>
          <a:p>
            <a:pPr marL="0" indent="0">
              <a:spcBef>
                <a:spcPts val="0"/>
              </a:spcBef>
              <a:buNone/>
            </a:pPr>
            <a:r>
              <a:rPr lang="en-US" sz="2400"/>
              <a:t>p=s-&gt;next;</a:t>
            </a:r>
          </a:p>
          <a:p>
            <a:pPr marL="0" indent="0">
              <a:spcBef>
                <a:spcPts val="0"/>
              </a:spcBef>
              <a:buNone/>
            </a:pPr>
            <a:r>
              <a:rPr lang="en-US" sz="2400"/>
              <a:t>*e=p-&gt;data</a:t>
            </a:r>
            <a:r>
              <a:rPr lang="en-US" sz="2400" smtClean="0"/>
              <a:t>; //</a:t>
            </a:r>
            <a:r>
              <a:rPr lang="zh-CN" altLang="en-US" sz="2400" smtClean="0"/>
              <a:t>取栈顶元素</a:t>
            </a:r>
            <a:endParaRPr lang="en-US" sz="2400"/>
          </a:p>
          <a:p>
            <a:pPr marL="0" indent="0">
              <a:spcBef>
                <a:spcPts val="0"/>
              </a:spcBef>
              <a:buNone/>
            </a:pPr>
            <a:r>
              <a:rPr lang="en-US" sz="2400"/>
              <a:t>s-&gt;next=p-&gt;next</a:t>
            </a:r>
            <a:r>
              <a:rPr lang="en-US" sz="2400" smtClean="0"/>
              <a:t>; // </a:t>
            </a:r>
            <a:r>
              <a:rPr lang="zh-CN" altLang="en-US" sz="2400" smtClean="0"/>
              <a:t>修改栈顶指针</a:t>
            </a:r>
            <a:endParaRPr lang="en-US" sz="2400"/>
          </a:p>
          <a:p>
            <a:pPr marL="0" indent="0">
              <a:spcBef>
                <a:spcPts val="0"/>
              </a:spcBef>
              <a:buNone/>
            </a:pPr>
            <a:r>
              <a:rPr lang="en-US" sz="2400"/>
              <a:t>free(p);</a:t>
            </a:r>
          </a:p>
          <a:p>
            <a:pPr marL="0" indent="0">
              <a:spcBef>
                <a:spcPts val="0"/>
              </a:spcBef>
              <a:buNone/>
            </a:pPr>
            <a:r>
              <a:rPr lang="en-US" sz="2400"/>
              <a:t>return OK</a:t>
            </a:r>
            <a:r>
              <a:rPr lang="en-US" sz="2400" smtClean="0"/>
              <a:t>; }</a:t>
            </a:r>
            <a:endParaRPr lang="en-US" sz="2400"/>
          </a:p>
        </p:txBody>
      </p:sp>
      <p:sp>
        <p:nvSpPr>
          <p:cNvPr id="4" name="灯片编号占位符 3"/>
          <p:cNvSpPr>
            <a:spLocks noGrp="1"/>
          </p:cNvSpPr>
          <p:nvPr>
            <p:ph type="sldNum" sz="quarter" idx="10"/>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283674386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行编辑程序问题</a:t>
            </a:r>
            <a:endParaRPr lang="en-US" dirty="0"/>
          </a:p>
        </p:txBody>
      </p:sp>
      <p:sp>
        <p:nvSpPr>
          <p:cNvPr id="3" name="内容占位符 2"/>
          <p:cNvSpPr>
            <a:spLocks noGrp="1"/>
          </p:cNvSpPr>
          <p:nvPr>
            <p:ph idx="1"/>
          </p:nvPr>
        </p:nvSpPr>
        <p:spPr/>
        <p:txBody>
          <a:bodyPr>
            <a:normAutofit fontScale="92500" lnSpcReduction="10000"/>
          </a:bodyPr>
          <a:lstStyle/>
          <a:p>
            <a:r>
              <a:rPr lang="zh-CN" altLang="en-US" sz="3500" dirty="0" smtClean="0"/>
              <a:t>在用户输入一行的过程中，允许用户输入出差错，并在发现有误时可以及时更正</a:t>
            </a:r>
            <a:endParaRPr lang="en-US" altLang="zh-CN" sz="3500" dirty="0" smtClean="0"/>
          </a:p>
          <a:p>
            <a:r>
              <a:rPr lang="zh-CN" altLang="en-US" sz="3500" dirty="0" smtClean="0"/>
              <a:t>假设“</a:t>
            </a:r>
            <a:r>
              <a:rPr lang="en-US" altLang="zh-CN" sz="3500" dirty="0" smtClean="0"/>
              <a:t>#”</a:t>
            </a:r>
            <a:r>
              <a:rPr lang="zh-CN" altLang="en-US" sz="3500" dirty="0" smtClean="0"/>
              <a:t>为退格符，“</a:t>
            </a:r>
            <a:r>
              <a:rPr lang="en-US" altLang="zh-CN" sz="3500" dirty="0" smtClean="0"/>
              <a:t>@”</a:t>
            </a:r>
            <a:r>
              <a:rPr lang="zh-CN" altLang="en-US" sz="3500" dirty="0" smtClean="0"/>
              <a:t>为退行符，那么从终端接收了这样两行字符：</a:t>
            </a:r>
          </a:p>
          <a:p>
            <a:pPr marL="0" indent="0">
              <a:buNone/>
            </a:pPr>
            <a:r>
              <a:rPr lang="zh-CN" altLang="en-US" dirty="0" smtClean="0"/>
              <a:t>        </a:t>
            </a:r>
            <a:r>
              <a:rPr lang="en-US" altLang="zh-CN" dirty="0" err="1" smtClean="0"/>
              <a:t>whli</a:t>
            </a:r>
            <a:r>
              <a:rPr lang="en-US" altLang="zh-CN" dirty="0" smtClean="0"/>
              <a:t>##</a:t>
            </a:r>
            <a:r>
              <a:rPr lang="en-US" altLang="zh-CN" dirty="0" err="1" smtClean="0"/>
              <a:t>ilr#e</a:t>
            </a:r>
            <a:r>
              <a:rPr lang="en-US" altLang="zh-CN" dirty="0" smtClean="0"/>
              <a:t> (s#*s)</a:t>
            </a:r>
          </a:p>
          <a:p>
            <a:pPr marL="0" indent="0">
              <a:buNone/>
            </a:pPr>
            <a:r>
              <a:rPr lang="en-US" altLang="zh-CN" dirty="0" smtClean="0"/>
              <a:t>        </a:t>
            </a:r>
            <a:r>
              <a:rPr lang="en-US" altLang="zh-CN" dirty="0" err="1" smtClean="0"/>
              <a:t>outcha@putchar</a:t>
            </a:r>
            <a:r>
              <a:rPr lang="en-US" altLang="zh-CN" dirty="0" smtClean="0"/>
              <a:t>(*s=#++);</a:t>
            </a:r>
          </a:p>
          <a:p>
            <a:r>
              <a:rPr lang="zh-CN" altLang="en-US" sz="3500" dirty="0" smtClean="0"/>
              <a:t>实际有效的是下列两行：</a:t>
            </a:r>
          </a:p>
          <a:p>
            <a:pPr marL="0" indent="0">
              <a:buNone/>
            </a:pPr>
            <a:r>
              <a:rPr lang="zh-CN" altLang="en-US" dirty="0" smtClean="0"/>
              <a:t>        </a:t>
            </a:r>
            <a:r>
              <a:rPr lang="en-US" altLang="zh-CN" dirty="0" smtClean="0"/>
              <a:t>while (*s)</a:t>
            </a:r>
          </a:p>
          <a:p>
            <a:pPr marL="0" indent="0">
              <a:buNone/>
            </a:pPr>
            <a:r>
              <a:rPr lang="en-US" altLang="zh-CN" dirty="0" smtClean="0"/>
              <a:t>        </a:t>
            </a:r>
            <a:r>
              <a:rPr lang="en-US" altLang="zh-CN" dirty="0" err="1" smtClean="0"/>
              <a:t>putchar</a:t>
            </a:r>
            <a:r>
              <a:rPr lang="en-US" altLang="zh-CN" dirty="0" smtClean="0"/>
              <a:t>(*s++);</a:t>
            </a:r>
          </a:p>
          <a:p>
            <a:r>
              <a:rPr lang="zh-CN" altLang="en-US" sz="3500" dirty="0" smtClean="0"/>
              <a:t>如何实现？</a:t>
            </a:r>
            <a:endParaRPr lang="en-US" altLang="zh-CN" sz="3500" dirty="0" smtClean="0"/>
          </a:p>
          <a:p>
            <a:pPr lvl="1"/>
            <a:r>
              <a:rPr lang="zh-CN" altLang="en-US" sz="3200" dirty="0" smtClean="0"/>
              <a:t>设立一个栈结构的输入缓冲区，用以接收用户输入的一行字符</a:t>
            </a:r>
          </a:p>
          <a:p>
            <a:endParaRPr lang="zh-CN" altLang="en-US" dirty="0" smtClean="0"/>
          </a:p>
          <a:p>
            <a:endParaRPr lang="en-US" altLang="zh-CN" dirty="0" smtClean="0"/>
          </a:p>
          <a:p>
            <a:endParaRPr lang="zh-CN" altLang="en-US" dirty="0" smtClean="0"/>
          </a:p>
          <a:p>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864034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left)">
                                      <p:cBhvr>
                                        <p:cTn id="10" dur="500"/>
                                        <p:tgtEl>
                                          <p:spTgt spid="3">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left)">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wipe(left)">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left)">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47650" y="596900"/>
            <a:ext cx="27764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dirty="0">
                <a:ea typeface="楷体_GB2312" pitchFamily="49" charset="-122"/>
              </a:rPr>
              <a:t> </a:t>
            </a:r>
            <a:endParaRPr lang="en-US" altLang="zh-CN" sz="3200" dirty="0"/>
          </a:p>
        </p:txBody>
      </p:sp>
      <p:sp>
        <p:nvSpPr>
          <p:cNvPr id="2" name="内容占位符 1"/>
          <p:cNvSpPr>
            <a:spLocks noGrp="1"/>
          </p:cNvSpPr>
          <p:nvPr>
            <p:ph/>
          </p:nvPr>
        </p:nvSpPr>
        <p:spPr/>
        <p:txBody>
          <a:bodyPr>
            <a:normAutofit fontScale="77500" lnSpcReduction="20000"/>
          </a:bodyPr>
          <a:lstStyle/>
          <a:p>
            <a:pPr marL="0" indent="0">
              <a:buNone/>
            </a:pPr>
            <a:r>
              <a:rPr lang="en-US" altLang="zh-CN" sz="3400"/>
              <a:t>LinkedStack *s; s=InitStack();</a:t>
            </a:r>
          </a:p>
          <a:p>
            <a:pPr marL="0" indent="0">
              <a:buNone/>
            </a:pPr>
            <a:r>
              <a:rPr lang="en-US" altLang="zh-CN" sz="3400"/>
              <a:t>ElemType c</a:t>
            </a:r>
            <a:r>
              <a:rPr lang="en-US" altLang="zh-CN" sz="3400" smtClean="0"/>
              <a:t>; char </a:t>
            </a:r>
            <a:r>
              <a:rPr lang="en-US" altLang="zh-CN" sz="3400"/>
              <a:t>ch;</a:t>
            </a:r>
          </a:p>
          <a:p>
            <a:pPr marL="0" indent="0">
              <a:buNone/>
            </a:pPr>
            <a:r>
              <a:rPr lang="en-US" altLang="zh-CN" sz="3400"/>
              <a:t>ch=getchar();</a:t>
            </a:r>
          </a:p>
          <a:p>
            <a:pPr marL="0" indent="0">
              <a:buNone/>
            </a:pPr>
            <a:r>
              <a:rPr lang="en-US" altLang="zh-CN" sz="3400"/>
              <a:t>while(ch!=EOF) {</a:t>
            </a:r>
          </a:p>
          <a:p>
            <a:pPr marL="0" indent="0">
              <a:buNone/>
            </a:pPr>
            <a:r>
              <a:rPr lang="en-US" altLang="zh-CN" sz="3400"/>
              <a:t>    while(ch!=EOF &amp;&amp; ch !='\n'){</a:t>
            </a:r>
          </a:p>
          <a:p>
            <a:pPr marL="0" indent="0">
              <a:buNone/>
            </a:pPr>
            <a:r>
              <a:rPr lang="en-US" altLang="zh-CN" sz="3400"/>
              <a:t>        switch(ch){</a:t>
            </a:r>
          </a:p>
          <a:p>
            <a:pPr marL="0" indent="0">
              <a:buNone/>
            </a:pPr>
            <a:r>
              <a:rPr lang="en-US" altLang="zh-CN" sz="3400"/>
              <a:t>        case '#':if(!Pop(s,&amp;c)) return 1; break;</a:t>
            </a:r>
          </a:p>
          <a:p>
            <a:pPr marL="0" indent="0">
              <a:buNone/>
            </a:pPr>
            <a:r>
              <a:rPr lang="en-US" altLang="zh-CN" sz="3400"/>
              <a:t>        case '@':ClearStack(s);break;</a:t>
            </a:r>
          </a:p>
          <a:p>
            <a:pPr marL="0" indent="0">
              <a:buNone/>
            </a:pPr>
            <a:r>
              <a:rPr lang="en-US" altLang="zh-CN" sz="3400"/>
              <a:t>        default: if(!Push(s,ch)) return 1; break;}</a:t>
            </a:r>
          </a:p>
          <a:p>
            <a:pPr marL="0" indent="0">
              <a:buNone/>
            </a:pPr>
            <a:r>
              <a:rPr lang="en-US" altLang="zh-CN" sz="3400"/>
              <a:t>    ch=getchar();</a:t>
            </a:r>
          </a:p>
          <a:p>
            <a:pPr marL="0" indent="0">
              <a:buNone/>
            </a:pPr>
            <a:r>
              <a:rPr lang="en-US" altLang="zh-CN" sz="3400"/>
              <a:t>    }</a:t>
            </a:r>
          </a:p>
          <a:p>
            <a:pPr marL="0" indent="0">
              <a:buNone/>
            </a:pPr>
            <a:r>
              <a:rPr lang="en-US" altLang="zh-CN" sz="3400" smtClean="0"/>
              <a:t>//</a:t>
            </a:r>
            <a:r>
              <a:rPr lang="zh-CN" altLang="en-US" sz="3400" smtClean="0"/>
              <a:t>打印出</a:t>
            </a:r>
            <a:r>
              <a:rPr lang="zh-CN" altLang="en-US" sz="3400">
                <a:ea typeface="楷体_GB2312" pitchFamily="49" charset="-122"/>
              </a:rPr>
              <a:t>从栈底到栈顶的</a:t>
            </a:r>
            <a:r>
              <a:rPr lang="zh-CN" altLang="en-US" sz="3400" smtClean="0">
                <a:ea typeface="楷体_GB2312" pitchFamily="49" charset="-122"/>
              </a:rPr>
              <a:t>字符，并置</a:t>
            </a:r>
            <a:r>
              <a:rPr lang="en-US" altLang="zh-CN" sz="3400" smtClean="0">
                <a:ea typeface="楷体_GB2312" pitchFamily="49" charset="-122"/>
              </a:rPr>
              <a:t>s</a:t>
            </a:r>
            <a:r>
              <a:rPr lang="zh-CN" altLang="en-US" sz="3400" smtClean="0">
                <a:ea typeface="楷体_GB2312" pitchFamily="49" charset="-122"/>
              </a:rPr>
              <a:t>为</a:t>
            </a:r>
            <a:r>
              <a:rPr lang="zh-CN" altLang="en-US" sz="3400">
                <a:ea typeface="楷体_GB2312" pitchFamily="49" charset="-122"/>
              </a:rPr>
              <a:t>空</a:t>
            </a:r>
            <a:r>
              <a:rPr lang="zh-CN" altLang="en-US" sz="3400" smtClean="0">
                <a:ea typeface="楷体_GB2312" pitchFamily="49" charset="-122"/>
              </a:rPr>
              <a:t>栈</a:t>
            </a:r>
            <a:endParaRPr lang="en-US" altLang="zh-CN" sz="3400" smtClean="0">
              <a:ea typeface="楷体_GB2312" pitchFamily="49" charset="-122"/>
            </a:endParaRPr>
          </a:p>
          <a:p>
            <a:pPr marL="0" indent="0">
              <a:buNone/>
            </a:pPr>
            <a:r>
              <a:rPr lang="en-US" altLang="zh-CN" sz="3400"/>
              <a:t>PrintStack(s); </a:t>
            </a:r>
          </a:p>
          <a:p>
            <a:pPr marL="0" indent="0">
              <a:buNone/>
            </a:pPr>
            <a:r>
              <a:rPr lang="en-US" altLang="zh-CN" sz="3400" smtClean="0"/>
              <a:t>if(ch!=EOF) ch=getchar();</a:t>
            </a:r>
          </a:p>
          <a:p>
            <a:pPr marL="0" indent="0">
              <a:buNone/>
            </a:pPr>
            <a:r>
              <a:rPr lang="en-US" altLang="zh-CN" sz="3400" smtClean="0"/>
              <a:t>}</a:t>
            </a:r>
            <a:endParaRPr lang="en-US" altLang="zh-CN" sz="3400"/>
          </a:p>
          <a:p>
            <a:pPr marL="0" indent="0">
              <a:buNone/>
            </a:pPr>
            <a:r>
              <a:rPr lang="en-US" altLang="zh-CN" sz="3400" smtClean="0"/>
              <a:t>return </a:t>
            </a:r>
            <a:r>
              <a:rPr lang="en-US" altLang="zh-CN" sz="3400"/>
              <a:t>0;</a:t>
            </a:r>
            <a:endParaRPr lang="en-US" altLang="zh-CN" sz="3400" dirty="0" smtClean="0"/>
          </a:p>
          <a:p>
            <a:pPr marL="0" indent="0">
              <a:buNone/>
            </a:pPr>
            <a:endParaRPr lang="en-US" dirty="0"/>
          </a:p>
        </p:txBody>
      </p:sp>
      <p:sp>
        <p:nvSpPr>
          <p:cNvPr id="3" name="灯片编号占位符 2"/>
          <p:cNvSpPr>
            <a:spLocks noGrp="1"/>
          </p:cNvSpPr>
          <p:nvPr>
            <p:ph type="sldNum" sz="quarter" idx="10"/>
          </p:nvPr>
        </p:nvSpPr>
        <p:spPr/>
        <p:txBody>
          <a:bodyPr/>
          <a:lstStyle/>
          <a:p>
            <a:fld id="{A857C33E-AB51-4732-B7FC-4FD6F0F3FE8D}" type="slidenum">
              <a:rPr lang="zh-CN" altLang="en-US" smtClean="0"/>
              <a:pPr/>
              <a:t>28</a:t>
            </a:fld>
            <a:endParaRPr lang="en-US" altLang="zh-CN" dirty="0"/>
          </a:p>
        </p:txBody>
      </p:sp>
      <p:sp>
        <p:nvSpPr>
          <p:cNvPr id="6" name="流程图: 可选过程 5"/>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3.2</a:t>
            </a:r>
            <a:endParaRPr lang="en-US" dirty="0"/>
          </a:p>
        </p:txBody>
      </p:sp>
    </p:spTree>
    <p:extLst>
      <p:ext uri="{BB962C8B-B14F-4D97-AF65-F5344CB8AC3E}">
        <p14:creationId xmlns:p14="http://schemas.microsoft.com/office/powerpoint/2010/main" val="2744205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smtClean="0"/>
              <a:t>1. </a:t>
            </a:r>
            <a:r>
              <a:rPr lang="zh-CN" altLang="en-US" smtClean="0"/>
              <a:t>栈的基本概念</a:t>
            </a:r>
            <a:endParaRPr lang="zh-CN" altLang="en-US" dirty="0"/>
          </a:p>
        </p:txBody>
      </p:sp>
      <p:sp>
        <p:nvSpPr>
          <p:cNvPr id="140292" name="Rectangle 4"/>
          <p:cNvSpPr>
            <a:spLocks noGrp="1" noChangeArrowheads="1"/>
          </p:cNvSpPr>
          <p:nvPr>
            <p:ph idx="1"/>
          </p:nvPr>
        </p:nvSpPr>
        <p:spPr/>
        <p:txBody>
          <a:bodyPr/>
          <a:lstStyle/>
          <a:p>
            <a:r>
              <a:rPr lang="en-US" altLang="en-US" dirty="0" smtClean="0">
                <a:ea typeface="宋体" panose="02010600030101010101" pitchFamily="2" charset="-122"/>
              </a:rPr>
              <a:t>栈(Stack)</a:t>
            </a:r>
            <a:r>
              <a:rPr lang="en-US" altLang="en-US" dirty="0" err="1" smtClean="0">
                <a:ea typeface="宋体" panose="02010600030101010101" pitchFamily="2" charset="-122"/>
              </a:rPr>
              <a:t>是限制在</a:t>
            </a:r>
            <a:r>
              <a:rPr lang="zh-CN" altLang="en-US" dirty="0" smtClean="0">
                <a:ea typeface="宋体" panose="02010600030101010101" pitchFamily="2" charset="-122"/>
              </a:rPr>
              <a:t>线性</a:t>
            </a:r>
            <a:r>
              <a:rPr lang="en-US" altLang="en-US" dirty="0" err="1" smtClean="0">
                <a:ea typeface="宋体" panose="02010600030101010101" pitchFamily="2" charset="-122"/>
              </a:rPr>
              <a:t>表的一端进行插入和删除操作的线性表</a:t>
            </a:r>
            <a:r>
              <a:rPr lang="zh-CN" altLang="en-US" dirty="0" smtClean="0">
                <a:ea typeface="宋体" panose="02010600030101010101" pitchFamily="2" charset="-122"/>
              </a:rPr>
              <a:t>，</a:t>
            </a:r>
            <a:r>
              <a:rPr lang="zh-CN" altLang="en-US" smtClean="0">
                <a:ea typeface="宋体" panose="02010600030101010101" pitchFamily="2" charset="-122"/>
              </a:rPr>
              <a:t>也</a:t>
            </a:r>
            <a:r>
              <a:rPr lang="en-US" altLang="en-US" smtClean="0"/>
              <a:t>称为后进先出(LIFO,  </a:t>
            </a:r>
            <a:r>
              <a:rPr lang="en-US" altLang="en-US"/>
              <a:t>Last </a:t>
            </a:r>
            <a:r>
              <a:rPr lang="en-US" altLang="en-US" dirty="0" smtClean="0">
                <a:ea typeface="宋体" panose="02010600030101010101" pitchFamily="2" charset="-122"/>
              </a:rPr>
              <a:t>In First Out</a:t>
            </a:r>
            <a:r>
              <a:rPr lang="en-US" altLang="en-US" smtClean="0">
                <a:ea typeface="宋体" panose="02010600030101010101" pitchFamily="2" charset="-122"/>
              </a:rPr>
              <a:t>)或先进后出</a:t>
            </a:r>
            <a:r>
              <a:rPr lang="en-US" altLang="en-US"/>
              <a:t>(</a:t>
            </a:r>
            <a:r>
              <a:rPr lang="en-US" altLang="en-US" smtClean="0">
                <a:ea typeface="宋体" panose="02010600030101010101" pitchFamily="2" charset="-122"/>
              </a:rPr>
              <a:t>FILO, First </a:t>
            </a:r>
            <a:r>
              <a:rPr lang="en-US" altLang="en-US" dirty="0" smtClean="0">
                <a:ea typeface="宋体" panose="02010600030101010101" pitchFamily="2" charset="-122"/>
              </a:rPr>
              <a:t>In Last Out)</a:t>
            </a:r>
            <a:r>
              <a:rPr lang="en-US" altLang="en-US" dirty="0" err="1" smtClean="0">
                <a:ea typeface="宋体" panose="02010600030101010101" pitchFamily="2" charset="-122"/>
              </a:rPr>
              <a:t>线性表</a:t>
            </a:r>
            <a:endParaRPr lang="en-US" altLang="en-US" dirty="0" smtClean="0">
              <a:ea typeface="宋体" panose="02010600030101010101" pitchFamily="2" charset="-122"/>
            </a:endParaRPr>
          </a:p>
          <a:p>
            <a:pPr lvl="1"/>
            <a:r>
              <a:rPr lang="en-US" altLang="en-US" sz="3200" dirty="0" err="1" smtClean="0">
                <a:ea typeface="宋体" panose="02010600030101010101" pitchFamily="2" charset="-122"/>
              </a:rPr>
              <a:t>栈顶</a:t>
            </a:r>
            <a:r>
              <a:rPr lang="en-US" altLang="en-US" sz="3200" dirty="0" smtClean="0">
                <a:ea typeface="宋体" panose="02010600030101010101" pitchFamily="2" charset="-122"/>
              </a:rPr>
              <a:t>(Top)：</a:t>
            </a:r>
            <a:r>
              <a:rPr lang="en-US" altLang="en-US" sz="3200" dirty="0" err="1" smtClean="0">
                <a:ea typeface="宋体" panose="02010600030101010101" pitchFamily="2" charset="-122"/>
              </a:rPr>
              <a:t>允许进行插入、删除操作的一端</a:t>
            </a:r>
            <a:r>
              <a:rPr lang="en-US" altLang="en-US" sz="3200" dirty="0" smtClean="0">
                <a:ea typeface="宋体" panose="02010600030101010101" pitchFamily="2" charset="-122"/>
              </a:rPr>
              <a:t>，</a:t>
            </a:r>
            <a:r>
              <a:rPr lang="zh-CN" altLang="en-US" sz="3200" dirty="0" smtClean="0">
                <a:ea typeface="宋体" panose="02010600030101010101" pitchFamily="2" charset="-122"/>
              </a:rPr>
              <a:t>也</a:t>
            </a:r>
            <a:r>
              <a:rPr lang="en-US" altLang="en-US" sz="3200" dirty="0" err="1" smtClean="0">
                <a:ea typeface="宋体" panose="02010600030101010101" pitchFamily="2" charset="-122"/>
              </a:rPr>
              <a:t>称为表尾</a:t>
            </a:r>
            <a:r>
              <a:rPr lang="zh-CN" altLang="en-US" sz="3200" dirty="0" smtClean="0">
                <a:ea typeface="宋体" panose="02010600030101010101" pitchFamily="2" charset="-122"/>
              </a:rPr>
              <a:t>。</a:t>
            </a:r>
            <a:r>
              <a:rPr lang="en-US" altLang="en-US" sz="3600" dirty="0" err="1" smtClean="0">
                <a:ea typeface="宋体" panose="02010600030101010101" pitchFamily="2" charset="-122"/>
              </a:rPr>
              <a:t>用栈顶指针来指示栈顶元素</a:t>
            </a:r>
            <a:endParaRPr lang="en-US" altLang="en-US" sz="3600" dirty="0" smtClean="0">
              <a:ea typeface="宋体" panose="02010600030101010101" pitchFamily="2" charset="-122"/>
            </a:endParaRPr>
          </a:p>
          <a:p>
            <a:pPr lvl="1"/>
            <a:r>
              <a:rPr lang="en-US" altLang="en-US" sz="3200" dirty="0" err="1" smtClean="0">
                <a:ea typeface="宋体" panose="02010600030101010101" pitchFamily="2" charset="-122"/>
              </a:rPr>
              <a:t>栈底</a:t>
            </a:r>
            <a:r>
              <a:rPr lang="en-US" altLang="en-US" sz="3200" smtClean="0">
                <a:ea typeface="宋体" panose="02010600030101010101" pitchFamily="2" charset="-122"/>
              </a:rPr>
              <a:t>(Bottom</a:t>
            </a:r>
            <a:r>
              <a:rPr lang="en-US" altLang="en-US" sz="3200" smtClean="0"/>
              <a:t>/Base</a:t>
            </a:r>
            <a:r>
              <a:rPr lang="en-US" altLang="en-US" sz="3200" smtClean="0">
                <a:ea typeface="宋体" panose="02010600030101010101" pitchFamily="2" charset="-122"/>
              </a:rPr>
              <a:t>)：固定端</a:t>
            </a:r>
            <a:r>
              <a:rPr lang="en-US" altLang="en-US" sz="3200" dirty="0" smtClean="0">
                <a:ea typeface="宋体" panose="02010600030101010101" pitchFamily="2" charset="-122"/>
              </a:rPr>
              <a:t>，</a:t>
            </a:r>
            <a:r>
              <a:rPr lang="zh-CN" altLang="en-US" sz="3200" dirty="0" smtClean="0">
                <a:ea typeface="宋体" panose="02010600030101010101" pitchFamily="2" charset="-122"/>
              </a:rPr>
              <a:t>也</a:t>
            </a:r>
            <a:r>
              <a:rPr lang="en-US" altLang="en-US" sz="3200" dirty="0" err="1" smtClean="0">
                <a:ea typeface="宋体" panose="02010600030101010101" pitchFamily="2" charset="-122"/>
              </a:rPr>
              <a:t>称为表头</a:t>
            </a:r>
            <a:endParaRPr lang="en-US" altLang="en-US" sz="3200" dirty="0" smtClean="0">
              <a:ea typeface="宋体" panose="02010600030101010101" pitchFamily="2" charset="-122"/>
            </a:endParaRPr>
          </a:p>
          <a:p>
            <a:pPr lvl="1"/>
            <a:r>
              <a:rPr lang="en-US" altLang="en-US" sz="3200" dirty="0" err="1" smtClean="0">
                <a:ea typeface="宋体" panose="02010600030101010101" pitchFamily="2" charset="-122"/>
              </a:rPr>
              <a:t>空栈：当表中没有元素时称为空栈</a:t>
            </a:r>
            <a:endParaRPr lang="en-US" altLang="en-US" sz="3200" dirty="0">
              <a:ea typeface="宋体" panose="02010600030101010101" pitchFamily="2" charset="-122"/>
            </a:endParaRP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662844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fontScale="92500" lnSpcReduction="20000"/>
          </a:bodyPr>
          <a:lstStyle/>
          <a:p>
            <a:pPr marL="0" indent="0">
              <a:buNone/>
            </a:pPr>
            <a:r>
              <a:rPr lang="en-US"/>
              <a:t>void PrintStack(LinkedStack *s){</a:t>
            </a:r>
          </a:p>
          <a:p>
            <a:pPr marL="0" indent="0">
              <a:buNone/>
            </a:pPr>
            <a:r>
              <a:rPr lang="en-US"/>
              <a:t>LinkedStack *t,*p;</a:t>
            </a:r>
          </a:p>
          <a:p>
            <a:pPr marL="0" indent="0">
              <a:buNone/>
            </a:pPr>
            <a:r>
              <a:rPr lang="en-US"/>
              <a:t>ElemType e;</a:t>
            </a:r>
          </a:p>
          <a:p>
            <a:pPr marL="0" indent="0">
              <a:buNone/>
            </a:pPr>
            <a:r>
              <a:rPr lang="en-US"/>
              <a:t>int i,j</a:t>
            </a:r>
            <a:r>
              <a:rPr lang="en-US" smtClean="0"/>
              <a:t>; </a:t>
            </a:r>
          </a:p>
          <a:p>
            <a:pPr marL="0" indent="0">
              <a:buNone/>
            </a:pPr>
            <a:r>
              <a:rPr lang="en-US" smtClean="0"/>
              <a:t>i=GetLen(s</a:t>
            </a:r>
            <a:r>
              <a:rPr lang="en-US"/>
              <a:t>);</a:t>
            </a:r>
            <a:r>
              <a:rPr lang="en-US" smtClean="0"/>
              <a:t>j=1; t=InitStack(); </a:t>
            </a:r>
            <a:endParaRPr lang="en-US"/>
          </a:p>
          <a:p>
            <a:pPr marL="0" indent="0">
              <a:buNone/>
            </a:pPr>
            <a:r>
              <a:rPr lang="en-US"/>
              <a:t>while(j&lt;=i){</a:t>
            </a:r>
          </a:p>
          <a:p>
            <a:pPr marL="0" indent="0">
              <a:buNone/>
            </a:pPr>
            <a:r>
              <a:rPr lang="en-US"/>
              <a:t>    Pop(s,&amp;e);Push(t,e);j++;}</a:t>
            </a:r>
          </a:p>
          <a:p>
            <a:pPr marL="0" indent="0">
              <a:buNone/>
            </a:pPr>
            <a:r>
              <a:rPr lang="en-US"/>
              <a:t>p=t-&gt;next;</a:t>
            </a:r>
          </a:p>
          <a:p>
            <a:pPr marL="0" indent="0">
              <a:buNone/>
            </a:pPr>
            <a:r>
              <a:rPr lang="en-US"/>
              <a:t>while(p!=NULL) {</a:t>
            </a:r>
          </a:p>
          <a:p>
            <a:pPr marL="0" indent="0">
              <a:buNone/>
            </a:pPr>
            <a:r>
              <a:rPr lang="en-US"/>
              <a:t>    </a:t>
            </a:r>
            <a:r>
              <a:rPr lang="en-US" smtClean="0"/>
              <a:t>printf</a:t>
            </a:r>
            <a:r>
              <a:rPr lang="en-US"/>
              <a:t>("%s",p-&gt;data);</a:t>
            </a:r>
          </a:p>
          <a:p>
            <a:pPr marL="0" indent="0">
              <a:buNone/>
            </a:pPr>
            <a:r>
              <a:rPr lang="en-US" smtClean="0"/>
              <a:t>    p=p-&gt;next;</a:t>
            </a:r>
          </a:p>
          <a:p>
            <a:pPr marL="0" indent="0">
              <a:buNone/>
            </a:pPr>
            <a:r>
              <a:rPr lang="en-US" smtClean="0"/>
              <a:t>    </a:t>
            </a:r>
            <a:r>
              <a:rPr lang="en-US"/>
              <a:t>}</a:t>
            </a:r>
          </a:p>
          <a:p>
            <a:pPr marL="0" indent="0">
              <a:buNone/>
            </a:pPr>
            <a:r>
              <a:rPr lang="en-US"/>
              <a:t>printf("\n");</a:t>
            </a:r>
          </a:p>
          <a:p>
            <a:pPr marL="0" indent="0">
              <a:buNone/>
            </a:pPr>
            <a:r>
              <a:rPr lang="en-US"/>
              <a:t>}</a:t>
            </a:r>
          </a:p>
        </p:txBody>
      </p:sp>
      <p:sp>
        <p:nvSpPr>
          <p:cNvPr id="3" name="灯片编号占位符 2"/>
          <p:cNvSpPr>
            <a:spLocks noGrp="1"/>
          </p:cNvSpPr>
          <p:nvPr>
            <p:ph type="sldNum" sz="quarter" idx="10"/>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186517594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4. </a:t>
            </a:r>
            <a:r>
              <a:rPr lang="zh-CN" altLang="en-US" smtClean="0"/>
              <a:t>栈</a:t>
            </a:r>
            <a:r>
              <a:rPr lang="zh-CN" altLang="en-US" dirty="0" smtClean="0"/>
              <a:t>的应用举例</a:t>
            </a:r>
            <a:endParaRPr lang="en-US" dirty="0"/>
          </a:p>
        </p:txBody>
      </p:sp>
      <p:sp>
        <p:nvSpPr>
          <p:cNvPr id="2" name="内容占位符 1"/>
          <p:cNvSpPr>
            <a:spLocks noGrp="1"/>
          </p:cNvSpPr>
          <p:nvPr>
            <p:ph idx="1"/>
          </p:nvPr>
        </p:nvSpPr>
        <p:spPr/>
        <p:txBody>
          <a:bodyPr/>
          <a:lstStyle/>
          <a:p>
            <a:pPr marL="742950" indent="-742950">
              <a:buFont typeface="+mj-lt"/>
              <a:buAutoNum type="arabicPeriod"/>
            </a:pPr>
            <a:r>
              <a:rPr lang="zh-CN" altLang="en-US" sz="3600" smtClean="0"/>
              <a:t>算术表达式</a:t>
            </a:r>
            <a:r>
              <a:rPr lang="zh-CN" altLang="en-US" sz="3600" dirty="0" smtClean="0"/>
              <a:t>求值</a:t>
            </a:r>
            <a:endParaRPr lang="en-US" altLang="zh-CN" sz="3600" dirty="0" smtClean="0"/>
          </a:p>
          <a:p>
            <a:pPr marL="742950" indent="-742950">
              <a:buFont typeface="+mj-lt"/>
              <a:buAutoNum type="arabicPeriod"/>
            </a:pPr>
            <a:r>
              <a:rPr lang="zh-CN" altLang="en-US" sz="3600"/>
              <a:t>迷宫寻</a:t>
            </a:r>
            <a:r>
              <a:rPr lang="zh-CN" altLang="en-US" sz="3600" smtClean="0"/>
              <a:t>路</a:t>
            </a:r>
            <a:endParaRPr lang="en-US" altLang="zh-CN" sz="3600" smtClean="0"/>
          </a:p>
          <a:p>
            <a:pPr marL="742950" indent="-742950">
              <a:buFont typeface="+mj-lt"/>
              <a:buAutoNum type="arabicPeriod"/>
            </a:pPr>
            <a:r>
              <a:rPr lang="zh-CN" altLang="en-US" sz="3600" smtClean="0"/>
              <a:t>递归的实现</a:t>
            </a:r>
            <a:endParaRPr lang="en-US" altLang="zh-CN" sz="3600"/>
          </a:p>
          <a:p>
            <a:pPr marL="742950" indent="-742950">
              <a:buFont typeface="+mj-lt"/>
              <a:buAutoNum type="arabicPeriod"/>
            </a:pPr>
            <a:endParaRPr lang="zh-CN" altLang="en-US" sz="3600" dirty="0" smtClean="0"/>
          </a:p>
          <a:p>
            <a:endParaRPr lang="en-US" altLang="en-US" dirty="0" smtClean="0"/>
          </a:p>
          <a:p>
            <a:pPr lvl="1"/>
            <a:endParaRPr lang="en-US" altLang="zh-CN" dirty="0" smtClean="0"/>
          </a:p>
          <a:p>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7380374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例：四则混合运算</a:t>
            </a:r>
            <a:r>
              <a:rPr lang="en-US" altLang="zh-CN" smtClean="0"/>
              <a:t>/</a:t>
            </a:r>
            <a:r>
              <a:rPr lang="zh-CN" altLang="en-US" smtClean="0"/>
              <a:t>算术表达式求值</a:t>
            </a:r>
            <a:endParaRPr lang="en-US" dirty="0"/>
          </a:p>
        </p:txBody>
      </p:sp>
      <p:sp>
        <p:nvSpPr>
          <p:cNvPr id="3" name="内容占位符 2"/>
          <p:cNvSpPr>
            <a:spLocks noGrp="1"/>
          </p:cNvSpPr>
          <p:nvPr>
            <p:ph idx="1"/>
          </p:nvPr>
        </p:nvSpPr>
        <p:spPr/>
        <p:txBody>
          <a:bodyPr>
            <a:normAutofit fontScale="92500"/>
          </a:bodyPr>
          <a:lstStyle/>
          <a:p>
            <a:r>
              <a:rPr lang="zh-CN" altLang="en-US" smtClean="0"/>
              <a:t>操作数</a:t>
            </a:r>
            <a:endParaRPr lang="en-US" altLang="zh-CN" smtClean="0"/>
          </a:p>
          <a:p>
            <a:pPr lvl="1"/>
            <a:r>
              <a:rPr lang="zh-CN" altLang="en-US" smtClean="0"/>
              <a:t>浮点数</a:t>
            </a:r>
            <a:endParaRPr lang="en-US" altLang="zh-CN" smtClean="0"/>
          </a:p>
          <a:p>
            <a:r>
              <a:rPr lang="zh-CN" altLang="en-US" smtClean="0"/>
              <a:t>运算符和界限</a:t>
            </a:r>
            <a:r>
              <a:rPr lang="zh-CN" altLang="en-US"/>
              <a:t>符</a:t>
            </a:r>
            <a:endParaRPr lang="en-US" altLang="zh-CN" smtClean="0"/>
          </a:p>
          <a:p>
            <a:pPr lvl="1"/>
            <a:r>
              <a:rPr lang="en-US" altLang="zh-CN" smtClean="0"/>
              <a:t>+</a:t>
            </a:r>
            <a:r>
              <a:rPr lang="zh-CN" altLang="en-US" smtClean="0"/>
              <a:t>，</a:t>
            </a:r>
            <a:r>
              <a:rPr lang="en-US" altLang="zh-CN" smtClean="0"/>
              <a:t>-</a:t>
            </a:r>
            <a:r>
              <a:rPr lang="zh-CN" altLang="en-US" smtClean="0"/>
              <a:t>，*，</a:t>
            </a:r>
            <a:r>
              <a:rPr lang="en-US" altLang="zh-CN" smtClean="0"/>
              <a:t>/</a:t>
            </a:r>
            <a:r>
              <a:rPr lang="zh-CN" altLang="en-US" smtClean="0"/>
              <a:t>，</a:t>
            </a:r>
            <a:endParaRPr lang="en-US" altLang="zh-CN" smtClean="0"/>
          </a:p>
          <a:p>
            <a:pPr lvl="1"/>
            <a:r>
              <a:rPr lang="en-US" altLang="zh-CN" smtClean="0"/>
              <a:t>(</a:t>
            </a:r>
            <a:r>
              <a:rPr lang="zh-CN" altLang="en-US" smtClean="0"/>
              <a:t>，</a:t>
            </a:r>
            <a:r>
              <a:rPr lang="en-US" altLang="zh-CN" smtClean="0"/>
              <a:t>)</a:t>
            </a:r>
            <a:r>
              <a:rPr lang="zh-CN" altLang="en-US" smtClean="0"/>
              <a:t>，</a:t>
            </a:r>
            <a:endParaRPr lang="en-US" altLang="zh-CN" smtClean="0"/>
          </a:p>
          <a:p>
            <a:pPr lvl="1"/>
            <a:r>
              <a:rPr lang="en-US" altLang="zh-CN" smtClean="0"/>
              <a:t>#(</a:t>
            </a:r>
            <a:r>
              <a:rPr lang="zh-CN" altLang="en-US" smtClean="0"/>
              <a:t>表达式结束符</a:t>
            </a:r>
            <a:r>
              <a:rPr lang="en-US" altLang="zh-CN" smtClean="0"/>
              <a:t>)</a:t>
            </a:r>
          </a:p>
          <a:p>
            <a:r>
              <a:rPr lang="zh-CN" altLang="en-US" smtClean="0"/>
              <a:t>四则运算规则：</a:t>
            </a:r>
            <a:endParaRPr lang="en-US" altLang="zh-CN" smtClean="0"/>
          </a:p>
          <a:p>
            <a:pPr lvl="1"/>
            <a:r>
              <a:rPr lang="zh-CN" altLang="en-US" smtClean="0"/>
              <a:t>先乘除，后加减</a:t>
            </a:r>
            <a:r>
              <a:rPr lang="en-US" altLang="zh-CN" smtClean="0"/>
              <a:t>(</a:t>
            </a:r>
            <a:r>
              <a:rPr lang="zh-CN" altLang="en-US" smtClean="0"/>
              <a:t>棕色</a:t>
            </a:r>
            <a:r>
              <a:rPr lang="en-US" altLang="zh-CN" smtClean="0"/>
              <a:t>)</a:t>
            </a:r>
          </a:p>
          <a:p>
            <a:pPr lvl="1"/>
            <a:r>
              <a:rPr lang="zh-CN" altLang="en-US" smtClean="0"/>
              <a:t>同级运算顺序从左算到右</a:t>
            </a:r>
            <a:r>
              <a:rPr lang="en-US" altLang="zh-CN" smtClean="0"/>
              <a:t>(</a:t>
            </a:r>
            <a:r>
              <a:rPr lang="zh-CN" altLang="en-US" smtClean="0"/>
              <a:t>蓝色</a:t>
            </a:r>
            <a:r>
              <a:rPr lang="en-US" altLang="zh-CN" smtClean="0"/>
              <a:t>)</a:t>
            </a:r>
          </a:p>
          <a:p>
            <a:pPr lvl="1"/>
            <a:r>
              <a:rPr lang="zh-CN" altLang="en-US" smtClean="0"/>
              <a:t>先算括号内，后括号外</a:t>
            </a:r>
            <a:r>
              <a:rPr lang="en-US" altLang="zh-CN" smtClean="0"/>
              <a:t>(</a:t>
            </a:r>
            <a:r>
              <a:rPr lang="zh-CN" altLang="en-US" smtClean="0"/>
              <a:t>红色</a:t>
            </a:r>
            <a:r>
              <a:rPr lang="en-US" altLang="zh-CN" smtClean="0"/>
              <a:t>)</a:t>
            </a:r>
          </a:p>
          <a:p>
            <a:pPr lvl="1"/>
            <a:r>
              <a:rPr lang="zh-CN" altLang="en-US" smtClean="0"/>
              <a:t>上述运算规则总结成按算符之间的优先级进行</a:t>
            </a:r>
            <a:r>
              <a:rPr lang="zh-CN" altLang="en-US"/>
              <a:t>计算</a:t>
            </a:r>
            <a:endParaRPr lang="en-US" altLang="zh-CN"/>
          </a:p>
          <a:p>
            <a:pPr lvl="2"/>
            <a:r>
              <a:rPr lang="zh-CN" altLang="en-US" sz="2600" smtClean="0"/>
              <a:t>设</a:t>
            </a:r>
            <a:r>
              <a:rPr lang="en-US" altLang="zh-CN" sz="2600" smtClean="0"/>
              <a:t>θ1</a:t>
            </a:r>
            <a:r>
              <a:rPr lang="zh-CN" altLang="en-US" sz="2600" smtClean="0"/>
              <a:t>，</a:t>
            </a:r>
            <a:r>
              <a:rPr lang="el-GR" altLang="zh-CN" sz="2600" smtClean="0"/>
              <a:t>θ</a:t>
            </a:r>
            <a:r>
              <a:rPr lang="en-US" altLang="zh-CN" sz="2600"/>
              <a:t>2 </a:t>
            </a:r>
            <a:r>
              <a:rPr lang="zh-CN" altLang="en-US" sz="2600" smtClean="0"/>
              <a:t>相继出现，</a:t>
            </a:r>
            <a:r>
              <a:rPr lang="en-US" altLang="zh-CN" sz="2600" smtClean="0"/>
              <a:t>θ1&lt;</a:t>
            </a:r>
            <a:r>
              <a:rPr lang="el-GR" altLang="zh-CN" sz="2600"/>
              <a:t>θ</a:t>
            </a:r>
            <a:r>
              <a:rPr lang="en-US" altLang="zh-CN" sz="2600"/>
              <a:t>2</a:t>
            </a:r>
            <a:r>
              <a:rPr lang="zh-CN" altLang="en-US" sz="2600"/>
              <a:t>：表示</a:t>
            </a:r>
            <a:r>
              <a:rPr lang="en-US" altLang="zh-CN" sz="2600"/>
              <a:t>θ1</a:t>
            </a:r>
            <a:r>
              <a:rPr lang="zh-CN" altLang="en-US" sz="2600"/>
              <a:t>优先级低</a:t>
            </a:r>
            <a:endParaRPr lang="en-US" altLang="zh-CN" sz="2600"/>
          </a:p>
          <a:p>
            <a:pPr lvl="1"/>
            <a:endParaRPr lang="en-US" altLang="zh-CN" smtClean="0"/>
          </a:p>
          <a:p>
            <a:pPr lvl="1"/>
            <a:endParaRPr lang="en-US" altLang="zh-CN" smtClean="0"/>
          </a:p>
          <a:p>
            <a:pPr lvl="1"/>
            <a:endParaRPr lang="en-US" dirty="0"/>
          </a:p>
        </p:txBody>
      </p:sp>
      <p:sp>
        <p:nvSpPr>
          <p:cNvPr id="5" name="灯片编号占位符 4"/>
          <p:cNvSpPr>
            <a:spLocks noGrp="1"/>
          </p:cNvSpPr>
          <p:nvPr>
            <p:ph type="sldNum" sz="quarter" idx="10"/>
          </p:nvPr>
        </p:nvSpPr>
        <p:spPr/>
        <p:txBody>
          <a:bodyPr/>
          <a:lstStyle/>
          <a:p>
            <a:fld id="{0C913308-F349-4B6D-A68A-DD1791B4A57B}" type="slidenum">
              <a:rPr lang="zh-CN" altLang="en-US" smtClean="0"/>
              <a:pPr/>
              <a:t>31</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49831186"/>
              </p:ext>
            </p:extLst>
          </p:nvPr>
        </p:nvGraphicFramePr>
        <p:xfrm>
          <a:off x="4139953" y="968112"/>
          <a:ext cx="4896543" cy="3108960"/>
        </p:xfrm>
        <a:graphic>
          <a:graphicData uri="http://schemas.openxmlformats.org/drawingml/2006/table">
            <a:tbl>
              <a:tblPr firstRow="1" firstCol="1" bandRow="1">
                <a:tableStyleId>{5940675A-B579-460E-94D1-54222C63F5DA}</a:tableStyleId>
              </a:tblPr>
              <a:tblGrid>
                <a:gridCol w="1052929"/>
                <a:gridCol w="505064"/>
                <a:gridCol w="599227"/>
                <a:gridCol w="513623"/>
                <a:gridCol w="599227"/>
                <a:gridCol w="599227"/>
                <a:gridCol w="513623"/>
                <a:gridCol w="513623"/>
              </a:tblGrid>
              <a:tr h="495298">
                <a:tc>
                  <a:txBody>
                    <a:bodyPr/>
                    <a:lstStyle/>
                    <a:p>
                      <a:pPr marL="0" marR="0" indent="0">
                        <a:spcBef>
                          <a:spcPts val="0"/>
                        </a:spcBef>
                        <a:spcAft>
                          <a:spcPts val="0"/>
                        </a:spcAft>
                      </a:pPr>
                      <a:r>
                        <a:rPr lang="en-US" sz="1800" dirty="0">
                          <a:effectLst/>
                        </a:rPr>
                        <a:t>          θ2 </a:t>
                      </a:r>
                    </a:p>
                    <a:p>
                      <a:pPr marL="0" marR="0" indent="0">
                        <a:spcBef>
                          <a:spcPts val="0"/>
                        </a:spcBef>
                        <a:spcAft>
                          <a:spcPts val="0"/>
                        </a:spcAft>
                      </a:pPr>
                      <a:r>
                        <a:rPr lang="en-US" sz="1800" dirty="0">
                          <a:effectLst/>
                        </a:rPr>
                        <a:t>θ1</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dirty="0">
                          <a:effectLst/>
                        </a:rPr>
                        <a:t>  +</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a:t>
                      </a:r>
                      <a:endParaRPr lang="en-US" sz="24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a:t>
                      </a:r>
                      <a:endParaRPr lang="en-US" sz="24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a:t>
                      </a:r>
                      <a:endParaRPr lang="en-US" sz="24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r>
              <a:tr h="247649">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&gt;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&gt; </a:t>
                      </a:r>
                      <a:endParaRPr lang="en-US" sz="2400">
                        <a:effectLst/>
                        <a:latin typeface="Calibri"/>
                        <a:ea typeface="宋体"/>
                        <a:cs typeface="Times New Roman"/>
                      </a:endParaRPr>
                    </a:p>
                  </a:txBody>
                  <a:tcPr marL="68580" marR="68580" marT="0" marB="0"/>
                </a:tc>
              </a:tr>
              <a:tr h="247649">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0000CC"/>
                          </a:solidFill>
                          <a:effectLst/>
                        </a:rPr>
                        <a:t>&gt; </a:t>
                      </a:r>
                      <a:endParaRPr lang="en-US" sz="2400" b="1">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dirty="0">
                          <a:effectLst/>
                        </a:rPr>
                        <a:t>&gt; </a:t>
                      </a:r>
                      <a:endParaRPr lang="en-US" sz="2400" dirty="0">
                        <a:effectLst/>
                        <a:latin typeface="Calibri"/>
                        <a:ea typeface="宋体"/>
                        <a:cs typeface="Times New Roman"/>
                      </a:endParaRPr>
                    </a:p>
                  </a:txBody>
                  <a:tcPr marL="68580" marR="68580" marT="0" marB="0"/>
                </a:tc>
              </a:tr>
              <a:tr h="247649">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663300"/>
                          </a:solidFill>
                          <a:effectLst/>
                        </a:rPr>
                        <a:t>&gt; </a:t>
                      </a:r>
                      <a:endParaRPr lang="en-US" sz="240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663300"/>
                          </a:solidFill>
                          <a:effectLst/>
                        </a:rPr>
                        <a:t>&gt; </a:t>
                      </a:r>
                      <a:endParaRPr lang="en-US" sz="240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&gt; </a:t>
                      </a:r>
                      <a:endParaRPr lang="en-US" sz="2400">
                        <a:effectLst/>
                        <a:latin typeface="Calibri"/>
                        <a:ea typeface="宋体"/>
                        <a:cs typeface="Times New Roman"/>
                      </a:endParaRPr>
                    </a:p>
                  </a:txBody>
                  <a:tcPr marL="68580" marR="68580" marT="0" marB="0"/>
                </a:tc>
              </a:tr>
              <a:tr h="247649">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663300"/>
                          </a:solidFill>
                          <a:effectLst/>
                        </a:rPr>
                        <a:t>&gt; </a:t>
                      </a:r>
                      <a:endParaRPr lang="en-US" sz="240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663300"/>
                          </a:solidFill>
                          <a:effectLst/>
                        </a:rPr>
                        <a:t>&gt; </a:t>
                      </a:r>
                      <a:endParaRPr lang="en-US" sz="240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0000CC"/>
                          </a:solidFill>
                          <a:effectLst/>
                        </a:rPr>
                        <a:t>&gt; </a:t>
                      </a:r>
                      <a:endParaRPr lang="en-US" sz="2400" b="1">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&gt; </a:t>
                      </a:r>
                      <a:endParaRPr lang="en-US" sz="2400">
                        <a:effectLst/>
                        <a:latin typeface="Calibri"/>
                        <a:ea typeface="宋体"/>
                        <a:cs typeface="Times New Roman"/>
                      </a:endParaRPr>
                    </a:p>
                  </a:txBody>
                  <a:tcPr marL="68580" marR="68580" marT="0" marB="0"/>
                </a:tc>
              </a:tr>
              <a:tr h="247649">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FF0000"/>
                          </a:solidFill>
                          <a:effectLst/>
                        </a:rPr>
                        <a:t>&lt; </a:t>
                      </a:r>
                      <a:endParaRPr lang="en-US" sz="240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FF0000"/>
                          </a:solidFill>
                          <a:effectLst/>
                        </a:rPr>
                        <a:t>&lt; </a:t>
                      </a:r>
                      <a:endParaRPr lang="en-US" sz="240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FF0000"/>
                          </a:solidFill>
                          <a:effectLst/>
                        </a:rPr>
                        <a:t>&lt; </a:t>
                      </a:r>
                      <a:endParaRPr lang="en-US" sz="240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FF0000"/>
                          </a:solidFill>
                          <a:effectLst/>
                        </a:rPr>
                        <a:t>&lt; </a:t>
                      </a:r>
                      <a:endParaRPr lang="en-US" sz="240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&lt;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339933"/>
                          </a:solidFill>
                          <a:effectLst/>
                        </a:rPr>
                        <a:t>=</a:t>
                      </a:r>
                      <a:endParaRPr lang="en-US" sz="2400" b="1" dirty="0">
                        <a:solidFill>
                          <a:srgbClr val="339933"/>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X</a:t>
                      </a:r>
                      <a:endParaRPr lang="en-US" sz="2400">
                        <a:effectLst/>
                        <a:latin typeface="Calibri"/>
                        <a:ea typeface="宋体"/>
                        <a:cs typeface="Times New Roman"/>
                      </a:endParaRPr>
                    </a:p>
                  </a:txBody>
                  <a:tcPr marL="68580" marR="68580" marT="0" marB="0"/>
                </a:tc>
              </a:tr>
              <a:tr h="247649">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FF0000"/>
                          </a:solidFill>
                          <a:effectLst/>
                        </a:rPr>
                        <a:t>&gt; </a:t>
                      </a:r>
                      <a:endParaRPr lang="en-US" sz="240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FF0000"/>
                          </a:solidFill>
                          <a:effectLst/>
                        </a:rPr>
                        <a:t>&gt; </a:t>
                      </a:r>
                      <a:endParaRPr lang="en-US" sz="240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FF0000"/>
                          </a:solidFill>
                          <a:effectLst/>
                        </a:rPr>
                        <a:t>&gt; </a:t>
                      </a:r>
                      <a:endParaRPr lang="en-US" sz="240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solidFill>
                            <a:srgbClr val="FF0000"/>
                          </a:solidFill>
                          <a:effectLst/>
                        </a:rPr>
                        <a:t>&gt; </a:t>
                      </a:r>
                      <a:endParaRPr lang="en-US" sz="240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X</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dirty="0">
                          <a:effectLst/>
                        </a:rPr>
                        <a:t>&gt; </a:t>
                      </a:r>
                      <a:endParaRPr lang="en-US" sz="2400" dirty="0">
                        <a:effectLst/>
                        <a:latin typeface="Calibri"/>
                        <a:ea typeface="宋体"/>
                        <a:cs typeface="Times New Roman"/>
                      </a:endParaRPr>
                    </a:p>
                  </a:txBody>
                  <a:tcPr marL="68580" marR="68580" marT="0" marB="0"/>
                </a:tc>
              </a:tr>
              <a:tr h="247649">
                <a:tc>
                  <a:txBody>
                    <a:bodyPr/>
                    <a:lstStyle/>
                    <a:p>
                      <a:pPr marL="0" marR="0" indent="0">
                        <a:spcBef>
                          <a:spcPts val="0"/>
                        </a:spcBef>
                        <a:spcAft>
                          <a:spcPts val="0"/>
                        </a:spcAft>
                      </a:pPr>
                      <a:r>
                        <a:rPr lang="en-US" sz="2400" dirty="0">
                          <a:effectLst/>
                        </a:rPr>
                        <a:t>#</a:t>
                      </a:r>
                      <a:endParaRPr lang="en-US" sz="24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&lt; </a:t>
                      </a:r>
                      <a:endParaRPr lang="en-US" sz="24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&lt; </a:t>
                      </a:r>
                      <a:endParaRPr lang="en-US" sz="24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&lt; </a:t>
                      </a:r>
                      <a:endParaRPr lang="en-US" sz="24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a:effectLst/>
                        </a:rPr>
                        <a:t>&lt; </a:t>
                      </a:r>
                      <a:endParaRPr lang="en-US" sz="24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&lt;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X</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339933"/>
                          </a:solidFill>
                          <a:effectLst/>
                        </a:rPr>
                        <a:t>=</a:t>
                      </a:r>
                      <a:endParaRPr lang="en-US" sz="2400" b="1" dirty="0">
                        <a:solidFill>
                          <a:srgbClr val="339933"/>
                        </a:solidFill>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6479284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算术表达式求</a:t>
            </a:r>
            <a:r>
              <a:rPr lang="zh-CN" altLang="en-US"/>
              <a:t>值</a:t>
            </a:r>
            <a:r>
              <a:rPr lang="zh-CN" altLang="en-US" smtClean="0"/>
              <a:t>：算符</a:t>
            </a:r>
            <a:r>
              <a:rPr lang="zh-CN" altLang="en-US"/>
              <a:t>优先法</a:t>
            </a:r>
            <a:endParaRPr lang="en-US" dirty="0"/>
          </a:p>
        </p:txBody>
      </p:sp>
      <p:sp>
        <p:nvSpPr>
          <p:cNvPr id="3" name="内容占位符 2"/>
          <p:cNvSpPr>
            <a:spLocks noGrp="1"/>
          </p:cNvSpPr>
          <p:nvPr>
            <p:ph idx="1"/>
          </p:nvPr>
        </p:nvSpPr>
        <p:spPr>
          <a:xfrm>
            <a:off x="323528" y="980728"/>
            <a:ext cx="8568952" cy="5688632"/>
          </a:xfrm>
        </p:spPr>
        <p:txBody>
          <a:bodyPr>
            <a:normAutofit/>
          </a:bodyPr>
          <a:lstStyle/>
          <a:p>
            <a:r>
              <a:rPr lang="zh-CN" altLang="en-US" dirty="0" smtClean="0"/>
              <a:t>设置两个工作栈</a:t>
            </a:r>
            <a:endParaRPr lang="en-US" altLang="zh-CN" dirty="0" smtClean="0"/>
          </a:p>
          <a:p>
            <a:pPr lvl="1"/>
            <a:r>
              <a:rPr lang="en-US" altLang="zh-CN" dirty="0" smtClean="0"/>
              <a:t>OPTR</a:t>
            </a:r>
            <a:r>
              <a:rPr lang="zh-CN" altLang="en-US" dirty="0" smtClean="0"/>
              <a:t>栈，用于存放算符，栈底元素设置为</a:t>
            </a:r>
            <a:r>
              <a:rPr lang="en-US" altLang="zh-CN" dirty="0" smtClean="0"/>
              <a:t>#</a:t>
            </a:r>
          </a:p>
          <a:p>
            <a:pPr lvl="1"/>
            <a:r>
              <a:rPr lang="en-US" altLang="zh-CN" dirty="0" smtClean="0"/>
              <a:t>OPND</a:t>
            </a:r>
            <a:r>
              <a:rPr lang="zh-CN" altLang="en-US" dirty="0" smtClean="0"/>
              <a:t>栈，用于存放操作数和运算结果，初始为空</a:t>
            </a:r>
            <a:endParaRPr lang="en-US" altLang="zh-CN" dirty="0" smtClean="0"/>
          </a:p>
          <a:p>
            <a:r>
              <a:rPr lang="zh-CN" altLang="en-US" smtClean="0"/>
              <a:t>依次</a:t>
            </a:r>
            <a:r>
              <a:rPr lang="zh-CN" altLang="en-US" dirty="0" smtClean="0"/>
              <a:t>读入表达式的每个字符</a:t>
            </a:r>
            <a:endParaRPr lang="en-US" altLang="zh-CN" dirty="0" smtClean="0"/>
          </a:p>
          <a:p>
            <a:pPr lvl="1"/>
            <a:r>
              <a:rPr lang="zh-CN" altLang="en-US" dirty="0" smtClean="0"/>
              <a:t>若是操作数，则进</a:t>
            </a:r>
            <a:r>
              <a:rPr lang="en-US" altLang="zh-CN" dirty="0" smtClean="0"/>
              <a:t>OPND</a:t>
            </a:r>
            <a:r>
              <a:rPr lang="zh-CN" altLang="en-US" dirty="0" smtClean="0"/>
              <a:t>栈</a:t>
            </a:r>
            <a:endParaRPr lang="en-US" altLang="zh-CN" dirty="0" smtClean="0"/>
          </a:p>
          <a:p>
            <a:pPr lvl="1"/>
            <a:r>
              <a:rPr lang="zh-CN" altLang="en-US" dirty="0" smtClean="0"/>
              <a:t>若是算符，则与</a:t>
            </a:r>
            <a:r>
              <a:rPr lang="en-US" altLang="zh-CN" dirty="0" smtClean="0"/>
              <a:t>OPTR</a:t>
            </a:r>
            <a:r>
              <a:rPr lang="zh-CN" altLang="en-US" dirty="0" smtClean="0"/>
              <a:t>栈的栈顶算符进行优先级比较，然后进行</a:t>
            </a:r>
            <a:r>
              <a:rPr lang="zh-CN" altLang="en-US" smtClean="0"/>
              <a:t>相应操作</a:t>
            </a:r>
            <a:endParaRPr lang="en-US" altLang="zh-CN" smtClean="0"/>
          </a:p>
          <a:p>
            <a:r>
              <a:rPr lang="zh-CN" altLang="en-US" smtClean="0"/>
              <a:t>直到</a:t>
            </a:r>
            <a:r>
              <a:rPr lang="zh-CN" altLang="en-US" dirty="0" smtClean="0"/>
              <a:t>表达式求值完毕</a:t>
            </a:r>
            <a:r>
              <a:rPr lang="en-US" altLang="zh-CN" dirty="0" smtClean="0"/>
              <a:t>(</a:t>
            </a:r>
            <a:r>
              <a:rPr lang="zh-CN" altLang="en-US" dirty="0" smtClean="0"/>
              <a:t>即</a:t>
            </a:r>
            <a:r>
              <a:rPr lang="en-US" altLang="zh-CN" dirty="0" smtClean="0"/>
              <a:t>OPTR</a:t>
            </a:r>
            <a:r>
              <a:rPr lang="zh-CN" altLang="en-US" dirty="0" smtClean="0"/>
              <a:t>栈顶元素和当前读入字符均为</a:t>
            </a:r>
            <a:r>
              <a:rPr lang="en-US" altLang="zh-CN" dirty="0" smtClean="0"/>
              <a:t>#)</a:t>
            </a:r>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205695180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normAutofit lnSpcReduction="10000"/>
          </a:bodyPr>
          <a:lstStyle/>
          <a:p>
            <a:pPr marL="0" indent="0">
              <a:buNone/>
            </a:pPr>
            <a:r>
              <a:rPr lang="en-US" smtClean="0"/>
              <a:t>// </a:t>
            </a:r>
            <a:r>
              <a:rPr lang="zh-CN" altLang="en-US" smtClean="0"/>
              <a:t>引入算符优先级矩阵</a:t>
            </a:r>
            <a:endParaRPr lang="en-US" smtClean="0"/>
          </a:p>
          <a:p>
            <a:pPr marL="0" indent="0">
              <a:buNone/>
            </a:pPr>
            <a:r>
              <a:rPr lang="en-US" smtClean="0"/>
              <a:t>#define OPSETSIZE 7 </a:t>
            </a:r>
          </a:p>
          <a:p>
            <a:pPr marL="0" indent="0">
              <a:buNone/>
            </a:pPr>
            <a:r>
              <a:rPr lang="en-US" smtClean="0"/>
              <a:t>char OPSET[OPSETSIZE]={'+' , '-' , '*' , '/' ,'(' , ')' , '#'}; </a:t>
            </a:r>
          </a:p>
          <a:p>
            <a:pPr marL="0" indent="0">
              <a:buNone/>
            </a:pPr>
            <a:r>
              <a:rPr lang="en-US" smtClean="0"/>
              <a:t>unsigned char Prior[OPSETSIZE][OPSETSIZE] = { </a:t>
            </a:r>
          </a:p>
          <a:p>
            <a:pPr marL="0" indent="0">
              <a:buNone/>
            </a:pPr>
            <a:r>
              <a:rPr lang="zh-CN" altLang="en-US" smtClean="0"/>
              <a:t> </a:t>
            </a:r>
            <a:r>
              <a:rPr lang="en-US" altLang="zh-CN" smtClean="0"/>
              <a:t>'&gt;','&gt;','&lt;','&lt;','&lt;','&gt;','&gt;',</a:t>
            </a:r>
          </a:p>
          <a:p>
            <a:pPr marL="0" indent="0">
              <a:buNone/>
            </a:pPr>
            <a:r>
              <a:rPr lang="en-US" altLang="zh-CN" smtClean="0"/>
              <a:t> '&gt;','&gt;','&lt;','&lt;','&lt;','&gt;','&gt;',</a:t>
            </a:r>
          </a:p>
          <a:p>
            <a:pPr marL="0" indent="0">
              <a:buNone/>
            </a:pPr>
            <a:r>
              <a:rPr lang="en-US" altLang="zh-CN" smtClean="0"/>
              <a:t> '&gt;','&gt;','&gt;','&gt;','&lt;','&gt;','&gt;',</a:t>
            </a:r>
          </a:p>
          <a:p>
            <a:pPr marL="0" indent="0">
              <a:buNone/>
            </a:pPr>
            <a:r>
              <a:rPr lang="en-US" altLang="zh-CN" smtClean="0"/>
              <a:t> '&gt;','&gt;','&gt;','&gt;','&lt;','&gt;','&gt;',</a:t>
            </a:r>
          </a:p>
          <a:p>
            <a:pPr marL="0" indent="0">
              <a:buNone/>
            </a:pPr>
            <a:r>
              <a:rPr lang="en-US" altLang="zh-CN" smtClean="0"/>
              <a:t> '&lt;','&lt;','&lt;','&lt;','&lt;','=',' ',</a:t>
            </a:r>
          </a:p>
          <a:p>
            <a:pPr marL="0" indent="0">
              <a:buNone/>
            </a:pPr>
            <a:r>
              <a:rPr lang="en-US" altLang="zh-CN" smtClean="0"/>
              <a:t> '&gt;','&gt;','&gt;','&gt;',' ','&gt;','&gt;', </a:t>
            </a:r>
          </a:p>
          <a:p>
            <a:pPr marL="0" indent="0">
              <a:buNone/>
            </a:pPr>
            <a:r>
              <a:rPr lang="en-US" altLang="zh-CN" smtClean="0"/>
              <a:t>'&lt;','&lt;','&lt;','&lt;','&lt;',' ','=' }; </a:t>
            </a:r>
            <a:endParaRPr lang="en-US" altLang="zh-CN" dirty="0" smtClean="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33</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3.4</a:t>
            </a:r>
            <a:endParaRPr lang="en-US" dirty="0"/>
          </a:p>
        </p:txBody>
      </p:sp>
    </p:spTree>
    <p:extLst>
      <p:ext uri="{BB962C8B-B14F-4D97-AF65-F5344CB8AC3E}">
        <p14:creationId xmlns:p14="http://schemas.microsoft.com/office/powerpoint/2010/main" val="302257772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79512" y="44624"/>
            <a:ext cx="4316288" cy="6624736"/>
          </a:xfrm>
        </p:spPr>
        <p:txBody>
          <a:bodyPr>
            <a:noAutofit/>
          </a:bodyPr>
          <a:lstStyle/>
          <a:p>
            <a:pPr marL="0" indent="0">
              <a:spcBef>
                <a:spcPts val="0"/>
              </a:spcBef>
              <a:buNone/>
            </a:pPr>
            <a:r>
              <a:rPr lang="en-US" sz="2400"/>
              <a:t>//</a:t>
            </a:r>
            <a:r>
              <a:rPr lang="zh-CN" altLang="en-US" sz="2400"/>
              <a:t>测试</a:t>
            </a:r>
            <a:r>
              <a:rPr lang="en-US" altLang="zh-CN" sz="2400"/>
              <a:t>Test</a:t>
            </a:r>
            <a:r>
              <a:rPr lang="zh-CN" altLang="en-US" sz="2400"/>
              <a:t>是否是算符</a:t>
            </a:r>
            <a:endParaRPr lang="en-US" sz="2400"/>
          </a:p>
          <a:p>
            <a:pPr marL="0" indent="0">
              <a:spcBef>
                <a:spcPts val="0"/>
              </a:spcBef>
              <a:buNone/>
            </a:pPr>
            <a:r>
              <a:rPr lang="en-US" sz="2400"/>
              <a:t>Status </a:t>
            </a:r>
            <a:r>
              <a:rPr lang="en-US" sz="2400" b="1">
                <a:solidFill>
                  <a:srgbClr val="0000CC"/>
                </a:solidFill>
              </a:rPr>
              <a:t>In</a:t>
            </a:r>
            <a:r>
              <a:rPr lang="en-US" sz="2400"/>
              <a:t>(char Test, char* TestOp</a:t>
            </a:r>
            <a:r>
              <a:rPr lang="en-US" sz="2400" smtClean="0"/>
              <a:t>)</a:t>
            </a:r>
          </a:p>
          <a:p>
            <a:pPr marL="0" indent="0">
              <a:spcBef>
                <a:spcPts val="0"/>
              </a:spcBef>
              <a:buNone/>
            </a:pPr>
            <a:r>
              <a:rPr lang="en-US" sz="2400" smtClean="0"/>
              <a:t>{</a:t>
            </a:r>
          </a:p>
          <a:p>
            <a:pPr marL="0" indent="0">
              <a:spcBef>
                <a:spcPts val="0"/>
              </a:spcBef>
              <a:buNone/>
            </a:pPr>
            <a:r>
              <a:rPr lang="en-US" sz="2400" smtClean="0"/>
              <a:t>for </a:t>
            </a:r>
            <a:r>
              <a:rPr lang="en-US" sz="2400"/>
              <a:t>(int i=0; i&lt; OPSETSIZE; i++) { </a:t>
            </a:r>
          </a:p>
          <a:p>
            <a:pPr marL="457200" lvl="1" indent="0">
              <a:spcBef>
                <a:spcPts val="0"/>
              </a:spcBef>
              <a:buNone/>
            </a:pPr>
            <a:r>
              <a:rPr lang="en-US"/>
              <a:t>if (Test == TestOp[i]) </a:t>
            </a:r>
            <a:endParaRPr lang="en-US" smtClean="0"/>
          </a:p>
          <a:p>
            <a:pPr marL="457200" lvl="1" indent="0">
              <a:spcBef>
                <a:spcPts val="0"/>
              </a:spcBef>
              <a:buNone/>
            </a:pPr>
            <a:r>
              <a:rPr lang="en-US"/>
              <a:t>	</a:t>
            </a:r>
            <a:r>
              <a:rPr lang="en-US" smtClean="0"/>
              <a:t>return OK; </a:t>
            </a:r>
            <a:r>
              <a:rPr lang="en-US"/>
              <a:t>}</a:t>
            </a:r>
          </a:p>
          <a:p>
            <a:pPr marL="0" indent="0">
              <a:spcBef>
                <a:spcPts val="0"/>
              </a:spcBef>
              <a:buNone/>
            </a:pPr>
            <a:r>
              <a:rPr lang="en-US" sz="2400"/>
              <a:t> return </a:t>
            </a:r>
            <a:r>
              <a:rPr lang="en-US" sz="2400" smtClean="0"/>
              <a:t>ERROR; } </a:t>
            </a:r>
          </a:p>
          <a:p>
            <a:pPr marL="0" indent="0">
              <a:spcBef>
                <a:spcPts val="0"/>
              </a:spcBef>
              <a:buNone/>
            </a:pPr>
            <a:endParaRPr lang="en-US" sz="2400"/>
          </a:p>
          <a:p>
            <a:pPr marL="0" indent="0">
              <a:spcBef>
                <a:spcPts val="0"/>
              </a:spcBef>
              <a:buNone/>
            </a:pPr>
            <a:r>
              <a:rPr lang="en-US" sz="2400" smtClean="0"/>
              <a:t>//</a:t>
            </a:r>
            <a:r>
              <a:rPr lang="zh-CN" altLang="en-US" sz="2400" dirty="0" smtClean="0"/>
              <a:t>执行四则运算：</a:t>
            </a:r>
            <a:r>
              <a:rPr lang="en-US" altLang="zh-CN" sz="2400" dirty="0" smtClean="0"/>
              <a:t>a theta b</a:t>
            </a:r>
            <a:endParaRPr lang="en-US" sz="2400" dirty="0" smtClean="0"/>
          </a:p>
          <a:p>
            <a:pPr marL="0" indent="0">
              <a:spcBef>
                <a:spcPts val="0"/>
              </a:spcBef>
              <a:buNone/>
            </a:pPr>
            <a:r>
              <a:rPr lang="en-US" sz="2400" dirty="0"/>
              <a:t>float </a:t>
            </a:r>
            <a:r>
              <a:rPr lang="en-US" sz="2400" b="1" dirty="0">
                <a:solidFill>
                  <a:srgbClr val="0000CC"/>
                </a:solidFill>
              </a:rPr>
              <a:t>Operate</a:t>
            </a:r>
            <a:r>
              <a:rPr lang="en-US" sz="2400" dirty="0"/>
              <a:t>(float a</a:t>
            </a:r>
            <a:r>
              <a:rPr lang="en-US" sz="2400" dirty="0" smtClean="0"/>
              <a:t>, unsigned </a:t>
            </a:r>
            <a:r>
              <a:rPr lang="en-US" sz="2400" dirty="0"/>
              <a:t>char theta, float b) </a:t>
            </a:r>
            <a:r>
              <a:rPr lang="en-US" sz="2400" dirty="0" smtClean="0"/>
              <a:t>{</a:t>
            </a:r>
          </a:p>
          <a:p>
            <a:pPr marL="0" indent="0">
              <a:spcBef>
                <a:spcPts val="0"/>
              </a:spcBef>
              <a:buNone/>
            </a:pPr>
            <a:r>
              <a:rPr lang="en-US" sz="2400" dirty="0" smtClean="0"/>
              <a:t>switch(theta</a:t>
            </a:r>
            <a:r>
              <a:rPr lang="en-US" sz="2400" dirty="0"/>
              <a:t>) { </a:t>
            </a:r>
            <a:endParaRPr lang="en-US" sz="2400" dirty="0" smtClean="0"/>
          </a:p>
          <a:p>
            <a:pPr marL="457200" lvl="1" indent="0">
              <a:spcBef>
                <a:spcPts val="0"/>
              </a:spcBef>
              <a:buNone/>
            </a:pPr>
            <a:r>
              <a:rPr lang="en-US" dirty="0" smtClean="0"/>
              <a:t>case </a:t>
            </a:r>
            <a:r>
              <a:rPr lang="en-US" dirty="0"/>
              <a:t>'+': return </a:t>
            </a:r>
            <a:r>
              <a:rPr lang="en-US" dirty="0" err="1"/>
              <a:t>a+b</a:t>
            </a:r>
            <a:r>
              <a:rPr lang="en-US" dirty="0"/>
              <a:t>; </a:t>
            </a:r>
            <a:endParaRPr lang="en-US" dirty="0" smtClean="0"/>
          </a:p>
          <a:p>
            <a:pPr marL="457200" lvl="1" indent="0">
              <a:spcBef>
                <a:spcPts val="0"/>
              </a:spcBef>
              <a:buNone/>
            </a:pPr>
            <a:r>
              <a:rPr lang="en-US" dirty="0" smtClean="0"/>
              <a:t>case </a:t>
            </a:r>
            <a:r>
              <a:rPr lang="en-US" dirty="0"/>
              <a:t>'-': return a-b; </a:t>
            </a:r>
            <a:endParaRPr lang="en-US" dirty="0" smtClean="0"/>
          </a:p>
          <a:p>
            <a:pPr marL="457200" lvl="1" indent="0">
              <a:spcBef>
                <a:spcPts val="0"/>
              </a:spcBef>
              <a:buNone/>
            </a:pPr>
            <a:r>
              <a:rPr lang="en-US" dirty="0" smtClean="0"/>
              <a:t>case </a:t>
            </a:r>
            <a:r>
              <a:rPr lang="en-US" dirty="0"/>
              <a:t>'*': return a*b; </a:t>
            </a:r>
            <a:endParaRPr lang="en-US" dirty="0" smtClean="0"/>
          </a:p>
          <a:p>
            <a:pPr marL="457200" lvl="1" indent="0">
              <a:spcBef>
                <a:spcPts val="0"/>
              </a:spcBef>
              <a:buNone/>
            </a:pPr>
            <a:r>
              <a:rPr lang="en-US" dirty="0" smtClean="0"/>
              <a:t>case </a:t>
            </a:r>
            <a:r>
              <a:rPr lang="en-US" dirty="0"/>
              <a:t>'/': return a/b; </a:t>
            </a:r>
            <a:endParaRPr lang="en-US" dirty="0" smtClean="0"/>
          </a:p>
          <a:p>
            <a:pPr marL="457200" lvl="1" indent="0">
              <a:spcBef>
                <a:spcPts val="0"/>
              </a:spcBef>
              <a:buNone/>
            </a:pPr>
            <a:r>
              <a:rPr lang="en-US" dirty="0" smtClean="0"/>
              <a:t>default </a:t>
            </a:r>
            <a:r>
              <a:rPr lang="en-US" dirty="0"/>
              <a:t>: return 0; } </a:t>
            </a:r>
            <a:endParaRPr lang="en-US" dirty="0" smtClean="0"/>
          </a:p>
          <a:p>
            <a:pPr marL="0" indent="0">
              <a:spcBef>
                <a:spcPts val="0"/>
              </a:spcBef>
              <a:buNone/>
            </a:pPr>
            <a:r>
              <a:rPr lang="en-US" sz="2400" dirty="0" smtClean="0"/>
              <a:t>} </a:t>
            </a:r>
            <a:r>
              <a:rPr lang="en-US" sz="2400"/>
              <a:t/>
            </a:r>
            <a:br>
              <a:rPr lang="en-US" sz="2400"/>
            </a:br>
            <a:endParaRPr lang="en-US" sz="2400" dirty="0" smtClean="0"/>
          </a:p>
        </p:txBody>
      </p:sp>
      <p:sp>
        <p:nvSpPr>
          <p:cNvPr id="5" name="内容占位符 4"/>
          <p:cNvSpPr>
            <a:spLocks noGrp="1"/>
          </p:cNvSpPr>
          <p:nvPr>
            <p:ph sz="half" idx="2"/>
          </p:nvPr>
        </p:nvSpPr>
        <p:spPr>
          <a:xfrm>
            <a:off x="4716016" y="116632"/>
            <a:ext cx="4254624" cy="6624736"/>
          </a:xfrm>
        </p:spPr>
        <p:txBody>
          <a:bodyPr>
            <a:normAutofit/>
          </a:bodyPr>
          <a:lstStyle/>
          <a:p>
            <a:pPr marL="0" indent="0">
              <a:buNone/>
            </a:pPr>
            <a:r>
              <a:rPr lang="en-US" sz="2400" dirty="0" err="1"/>
              <a:t>int</a:t>
            </a:r>
            <a:r>
              <a:rPr lang="en-US" sz="2400" dirty="0"/>
              <a:t> </a:t>
            </a:r>
            <a:r>
              <a:rPr lang="en-US" sz="2400" b="1" dirty="0" err="1">
                <a:solidFill>
                  <a:srgbClr val="0000CC"/>
                </a:solidFill>
              </a:rPr>
              <a:t>ReturnOpOrd</a:t>
            </a:r>
            <a:r>
              <a:rPr lang="en-US" sz="2400" dirty="0"/>
              <a:t>(char op</a:t>
            </a:r>
            <a:r>
              <a:rPr lang="en-US" sz="2400" dirty="0" smtClean="0"/>
              <a:t>, char</a:t>
            </a:r>
            <a:r>
              <a:rPr lang="en-US" sz="2400" dirty="0"/>
              <a:t>* </a:t>
            </a:r>
            <a:r>
              <a:rPr lang="en-US" sz="2400" dirty="0" err="1"/>
              <a:t>TestOp</a:t>
            </a:r>
            <a:r>
              <a:rPr lang="en-US" sz="2400" dirty="0"/>
              <a:t>) { </a:t>
            </a:r>
          </a:p>
          <a:p>
            <a:pPr marL="0" indent="0">
              <a:buNone/>
            </a:pPr>
            <a:r>
              <a:rPr lang="en-US" sz="2400" dirty="0"/>
              <a:t>for(</a:t>
            </a:r>
            <a:r>
              <a:rPr lang="en-US" altLang="zh-CN" sz="2400" dirty="0" err="1"/>
              <a:t>int</a:t>
            </a:r>
            <a:r>
              <a:rPr lang="en-US" altLang="zh-CN" sz="2400" dirty="0"/>
              <a:t> </a:t>
            </a:r>
            <a:r>
              <a:rPr lang="en-US" sz="2400" dirty="0" err="1"/>
              <a:t>i</a:t>
            </a:r>
            <a:r>
              <a:rPr lang="en-US" sz="2400" dirty="0"/>
              <a:t>=0; </a:t>
            </a:r>
            <a:r>
              <a:rPr lang="en-US" sz="2400" dirty="0" err="1"/>
              <a:t>i</a:t>
            </a:r>
            <a:r>
              <a:rPr lang="en-US" sz="2400" dirty="0"/>
              <a:t>&lt; OPSETSIZE; </a:t>
            </a:r>
            <a:r>
              <a:rPr lang="en-US" sz="2400" dirty="0" err="1"/>
              <a:t>i</a:t>
            </a:r>
            <a:r>
              <a:rPr lang="en-US" sz="2400" dirty="0"/>
              <a:t>++) { </a:t>
            </a:r>
          </a:p>
          <a:p>
            <a:pPr marL="457200" lvl="1" indent="0">
              <a:buNone/>
            </a:pPr>
            <a:r>
              <a:rPr lang="en-US" dirty="0"/>
              <a:t>if (op == </a:t>
            </a:r>
            <a:r>
              <a:rPr lang="en-US" dirty="0" err="1"/>
              <a:t>TestOp</a:t>
            </a:r>
            <a:r>
              <a:rPr lang="en-US" dirty="0"/>
              <a:t>[</a:t>
            </a:r>
            <a:r>
              <a:rPr lang="en-US" dirty="0" err="1"/>
              <a:t>i</a:t>
            </a:r>
            <a:r>
              <a:rPr lang="en-US" dirty="0"/>
              <a:t>]) </a:t>
            </a:r>
            <a:endParaRPr lang="en-US" dirty="0" smtClean="0"/>
          </a:p>
          <a:p>
            <a:pPr marL="457200" lvl="1" indent="0">
              <a:buNone/>
            </a:pPr>
            <a:r>
              <a:rPr lang="en-US" dirty="0" smtClean="0"/>
              <a:t>return </a:t>
            </a:r>
            <a:r>
              <a:rPr lang="en-US" dirty="0" err="1"/>
              <a:t>i</a:t>
            </a:r>
            <a:r>
              <a:rPr lang="en-US" dirty="0"/>
              <a:t>; } </a:t>
            </a:r>
          </a:p>
          <a:p>
            <a:pPr marL="0" indent="0">
              <a:buNone/>
            </a:pPr>
            <a:r>
              <a:rPr lang="en-US" sz="2400" dirty="0"/>
              <a:t>return 0</a:t>
            </a:r>
            <a:r>
              <a:rPr lang="en-US" sz="2400" dirty="0" smtClean="0"/>
              <a:t>;</a:t>
            </a:r>
          </a:p>
          <a:p>
            <a:pPr marL="0" indent="0">
              <a:buNone/>
            </a:pPr>
            <a:r>
              <a:rPr lang="en-US" sz="2400" dirty="0" smtClean="0"/>
              <a:t>}</a:t>
            </a:r>
            <a:endParaRPr lang="en-US" sz="2400" dirty="0"/>
          </a:p>
          <a:p>
            <a:pPr marL="0" indent="0">
              <a:buNone/>
            </a:pPr>
            <a:r>
              <a:rPr lang="en-US" sz="2400" dirty="0"/>
              <a:t/>
            </a:r>
            <a:br>
              <a:rPr lang="en-US" sz="2400" dirty="0"/>
            </a:br>
            <a:r>
              <a:rPr lang="en-US" sz="2400" dirty="0"/>
              <a:t>//</a:t>
            </a:r>
            <a:r>
              <a:rPr lang="zh-CN" altLang="en-US" sz="2400" dirty="0"/>
              <a:t>返回两算符之间的优先关系</a:t>
            </a:r>
            <a:endParaRPr lang="en-US" sz="2400" dirty="0"/>
          </a:p>
          <a:p>
            <a:pPr marL="0" indent="0">
              <a:buNone/>
            </a:pPr>
            <a:r>
              <a:rPr lang="en-US" sz="2400" dirty="0"/>
              <a:t>char </a:t>
            </a:r>
            <a:r>
              <a:rPr lang="en-US" sz="2400" b="1" dirty="0">
                <a:solidFill>
                  <a:srgbClr val="0000CC"/>
                </a:solidFill>
              </a:rPr>
              <a:t>precede</a:t>
            </a:r>
            <a:r>
              <a:rPr lang="en-US" sz="2400" dirty="0"/>
              <a:t>(char </a:t>
            </a:r>
            <a:r>
              <a:rPr lang="en-US" sz="2400" dirty="0" err="1"/>
              <a:t>Aop</a:t>
            </a:r>
            <a:r>
              <a:rPr lang="en-US" sz="2400" dirty="0"/>
              <a:t>, char Bop</a:t>
            </a:r>
            <a:r>
              <a:rPr lang="en-US" sz="2400" dirty="0" smtClean="0"/>
              <a:t>){ </a:t>
            </a:r>
            <a:endParaRPr lang="en-US" sz="2400" dirty="0"/>
          </a:p>
          <a:p>
            <a:pPr marL="0" indent="0">
              <a:buNone/>
            </a:pPr>
            <a:r>
              <a:rPr lang="en-US" sz="2400" dirty="0"/>
              <a:t>return Prior[</a:t>
            </a:r>
            <a:r>
              <a:rPr lang="en-US" sz="2400" dirty="0" err="1"/>
              <a:t>ReturnOpOrd</a:t>
            </a:r>
            <a:r>
              <a:rPr lang="en-US" sz="2400" dirty="0"/>
              <a:t>(</a:t>
            </a:r>
            <a:r>
              <a:rPr lang="en-US" sz="2400" dirty="0" err="1"/>
              <a:t>Aop,OPSET</a:t>
            </a:r>
            <a:r>
              <a:rPr lang="en-US" sz="2400" dirty="0"/>
              <a:t>)][</a:t>
            </a:r>
            <a:r>
              <a:rPr lang="en-US" sz="2400" dirty="0" err="1"/>
              <a:t>ReturnOpOrd</a:t>
            </a:r>
            <a:r>
              <a:rPr lang="en-US" sz="2400" dirty="0"/>
              <a:t>(</a:t>
            </a:r>
            <a:r>
              <a:rPr lang="en-US" sz="2400" dirty="0" err="1"/>
              <a:t>Bop,OPSET</a:t>
            </a:r>
            <a:r>
              <a:rPr lang="en-US" sz="2400" dirty="0"/>
              <a:t>)]; </a:t>
            </a:r>
          </a:p>
          <a:p>
            <a:pPr marL="0" indent="0">
              <a:buNone/>
            </a:pPr>
            <a:r>
              <a:rPr lang="en-US" sz="2400" dirty="0"/>
              <a:t>}</a:t>
            </a:r>
          </a:p>
          <a:p>
            <a:pPr marL="0" indent="0">
              <a:buNone/>
            </a:pPr>
            <a:endParaRPr 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243053585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95536" y="180020"/>
            <a:ext cx="8229600" cy="6677980"/>
          </a:xfrm>
        </p:spPr>
        <p:txBody>
          <a:bodyPr>
            <a:noAutofit/>
          </a:bodyPr>
          <a:lstStyle/>
          <a:p>
            <a:pPr marL="0" indent="0">
              <a:spcBef>
                <a:spcPts val="0"/>
              </a:spcBef>
              <a:buNone/>
            </a:pPr>
            <a:r>
              <a:rPr lang="en-US" sz="2400" dirty="0"/>
              <a:t>float </a:t>
            </a:r>
            <a:r>
              <a:rPr lang="en-US" sz="2400" dirty="0" err="1"/>
              <a:t>EvaluateExpression</a:t>
            </a:r>
            <a:r>
              <a:rPr lang="en-US" sz="2400" dirty="0"/>
              <a:t>(char* </a:t>
            </a:r>
            <a:r>
              <a:rPr lang="en-US" sz="2400" dirty="0" err="1"/>
              <a:t>MyExpression</a:t>
            </a:r>
            <a:r>
              <a:rPr lang="en-US" sz="2400" dirty="0"/>
              <a:t>) </a:t>
            </a:r>
            <a:r>
              <a:rPr lang="en-US" sz="2400" dirty="0" smtClean="0"/>
              <a:t>{</a:t>
            </a:r>
          </a:p>
          <a:p>
            <a:pPr marL="0" indent="0">
              <a:spcBef>
                <a:spcPts val="0"/>
              </a:spcBef>
              <a:buNone/>
            </a:pPr>
            <a:r>
              <a:rPr lang="en-US" sz="2400" dirty="0" err="1" smtClean="0"/>
              <a:t>StackChar</a:t>
            </a:r>
            <a:r>
              <a:rPr lang="en-US" sz="2400" dirty="0" smtClean="0"/>
              <a:t> </a:t>
            </a:r>
            <a:r>
              <a:rPr lang="en-US" sz="2400" dirty="0"/>
              <a:t>OPTR; // </a:t>
            </a:r>
            <a:r>
              <a:rPr lang="zh-CN" altLang="en-US" sz="2400" dirty="0" smtClean="0"/>
              <a:t>算符</a:t>
            </a:r>
            <a:r>
              <a:rPr lang="zh-CN" altLang="en-US" sz="2400" dirty="0"/>
              <a:t>栈，字符元素 </a:t>
            </a:r>
            <a:endParaRPr lang="en-US" altLang="zh-CN" sz="2400" dirty="0" smtClean="0"/>
          </a:p>
          <a:p>
            <a:pPr marL="0" indent="0">
              <a:spcBef>
                <a:spcPts val="0"/>
              </a:spcBef>
              <a:buNone/>
            </a:pPr>
            <a:r>
              <a:rPr lang="en-US" sz="2400" dirty="0" err="1" smtClean="0"/>
              <a:t>StackFloat</a:t>
            </a:r>
            <a:r>
              <a:rPr lang="en-US" sz="2400" dirty="0" smtClean="0"/>
              <a:t> </a:t>
            </a:r>
            <a:r>
              <a:rPr lang="en-US" sz="2400" dirty="0"/>
              <a:t>OPND; // </a:t>
            </a:r>
            <a:r>
              <a:rPr lang="zh-CN" altLang="en-US" sz="2400" dirty="0"/>
              <a:t>运算数栈，实数</a:t>
            </a:r>
            <a:r>
              <a:rPr lang="zh-CN" altLang="en-US" sz="2400" dirty="0" smtClean="0"/>
              <a:t>元素</a:t>
            </a:r>
            <a:endParaRPr lang="en-US" altLang="zh-CN" sz="2400" dirty="0" smtClean="0"/>
          </a:p>
          <a:p>
            <a:pPr marL="0" indent="0">
              <a:spcBef>
                <a:spcPts val="0"/>
              </a:spcBef>
              <a:buNone/>
            </a:pPr>
            <a:r>
              <a:rPr lang="en-US" sz="2400" dirty="0" smtClean="0"/>
              <a:t>char </a:t>
            </a:r>
            <a:r>
              <a:rPr lang="en-US" sz="2400" dirty="0" err="1"/>
              <a:t>TempData</a:t>
            </a:r>
            <a:r>
              <a:rPr lang="en-US" sz="2400" dirty="0"/>
              <a:t>[20]; </a:t>
            </a:r>
            <a:r>
              <a:rPr lang="en-US" sz="2400" dirty="0" err="1"/>
              <a:t>strcpy</a:t>
            </a:r>
            <a:r>
              <a:rPr lang="en-US" sz="2400" dirty="0"/>
              <a:t>(</a:t>
            </a:r>
            <a:r>
              <a:rPr lang="en-US" sz="2400" dirty="0" err="1"/>
              <a:t>TempData</a:t>
            </a:r>
            <a:r>
              <a:rPr lang="en-US" sz="2400" dirty="0"/>
              <a:t>,"\0"); </a:t>
            </a:r>
          </a:p>
          <a:p>
            <a:pPr marL="0" indent="0">
              <a:spcBef>
                <a:spcPts val="0"/>
              </a:spcBef>
              <a:buNone/>
            </a:pPr>
            <a:r>
              <a:rPr lang="en-US" sz="2400" dirty="0" smtClean="0"/>
              <a:t>float </a:t>
            </a:r>
            <a:r>
              <a:rPr lang="en-US" sz="2400" dirty="0" err="1"/>
              <a:t>Data,a,b</a:t>
            </a:r>
            <a:r>
              <a:rPr lang="en-US" sz="2400" dirty="0" smtClean="0"/>
              <a:t>;  </a:t>
            </a:r>
            <a:r>
              <a:rPr lang="en-US" sz="2400" dirty="0"/>
              <a:t>char theta,*c</a:t>
            </a:r>
            <a:r>
              <a:rPr lang="en-US" sz="2400" dirty="0" smtClean="0"/>
              <a:t>, x, Dr[2</a:t>
            </a:r>
            <a:r>
              <a:rPr lang="en-US" sz="2400" dirty="0"/>
              <a:t>]; </a:t>
            </a:r>
            <a:endParaRPr lang="en-US" sz="2400" dirty="0" smtClean="0"/>
          </a:p>
          <a:p>
            <a:pPr marL="0" indent="0">
              <a:spcBef>
                <a:spcPts val="0"/>
              </a:spcBef>
              <a:buNone/>
            </a:pPr>
            <a:r>
              <a:rPr lang="en-US" sz="2400" dirty="0" err="1" smtClean="0"/>
              <a:t>InitStack</a:t>
            </a:r>
            <a:r>
              <a:rPr lang="en-US" sz="2400" dirty="0" smtClean="0"/>
              <a:t> </a:t>
            </a:r>
            <a:r>
              <a:rPr lang="en-US" sz="2400" dirty="0"/>
              <a:t>(OPTR); Push (OPTR, '#'); </a:t>
            </a:r>
            <a:endParaRPr lang="en-US" sz="2400" dirty="0" smtClean="0"/>
          </a:p>
          <a:p>
            <a:pPr marL="0" indent="0">
              <a:spcBef>
                <a:spcPts val="0"/>
              </a:spcBef>
              <a:buNone/>
            </a:pPr>
            <a:r>
              <a:rPr lang="en-US" sz="2400" dirty="0" err="1" smtClean="0"/>
              <a:t>InitStack</a:t>
            </a:r>
            <a:r>
              <a:rPr lang="en-US" sz="2400" dirty="0" smtClean="0"/>
              <a:t> </a:t>
            </a:r>
            <a:r>
              <a:rPr lang="en-US" sz="2400" dirty="0"/>
              <a:t>(OPND); c = </a:t>
            </a:r>
            <a:r>
              <a:rPr lang="en-US" sz="2400" dirty="0" err="1"/>
              <a:t>MyExpression</a:t>
            </a:r>
            <a:r>
              <a:rPr lang="en-US" sz="2400" dirty="0"/>
              <a:t>; </a:t>
            </a:r>
            <a:endParaRPr lang="en-US" sz="2400" dirty="0" smtClean="0"/>
          </a:p>
          <a:p>
            <a:pPr marL="0" indent="0">
              <a:spcBef>
                <a:spcPts val="0"/>
              </a:spcBef>
              <a:buNone/>
            </a:pPr>
            <a:r>
              <a:rPr lang="en-US" sz="2400" dirty="0" smtClean="0"/>
              <a:t>while </a:t>
            </a:r>
            <a:r>
              <a:rPr lang="en-US" sz="2400" dirty="0"/>
              <a:t>(*c!= '#' || </a:t>
            </a:r>
            <a:r>
              <a:rPr lang="en-US" sz="2400" dirty="0" err="1"/>
              <a:t>GetTop</a:t>
            </a:r>
            <a:r>
              <a:rPr lang="en-US" sz="2400" dirty="0"/>
              <a:t>(OPTR)!= '#') </a:t>
            </a:r>
            <a:r>
              <a:rPr lang="en-US" sz="2400" dirty="0" smtClean="0"/>
              <a:t>{</a:t>
            </a:r>
          </a:p>
          <a:p>
            <a:pPr marL="457200" lvl="1" indent="0">
              <a:spcBef>
                <a:spcPts val="0"/>
              </a:spcBef>
              <a:buNone/>
            </a:pPr>
            <a:r>
              <a:rPr lang="en-US" sz="2400" dirty="0"/>
              <a:t>if (!In(*c, OPSET)) </a:t>
            </a:r>
            <a:r>
              <a:rPr lang="en-US" sz="2400" dirty="0" smtClean="0"/>
              <a:t>{  </a:t>
            </a:r>
            <a:r>
              <a:rPr lang="en-US" sz="2400" b="1" dirty="0" smtClean="0">
                <a:solidFill>
                  <a:srgbClr val="0000CC"/>
                </a:solidFill>
              </a:rPr>
              <a:t>// *c</a:t>
            </a:r>
            <a:r>
              <a:rPr lang="zh-CN" altLang="en-US" sz="2400" b="1" dirty="0" smtClean="0">
                <a:solidFill>
                  <a:srgbClr val="0000CC"/>
                </a:solidFill>
              </a:rPr>
              <a:t>不是</a:t>
            </a:r>
            <a:r>
              <a:rPr lang="zh-CN" altLang="en-US" sz="2400" b="1" dirty="0">
                <a:solidFill>
                  <a:srgbClr val="0000CC"/>
                </a:solidFill>
              </a:rPr>
              <a:t>运算符</a:t>
            </a:r>
            <a:r>
              <a:rPr lang="zh-CN" altLang="en-US" sz="2400" b="1">
                <a:solidFill>
                  <a:srgbClr val="0000CC"/>
                </a:solidFill>
              </a:rPr>
              <a:t>则</a:t>
            </a:r>
            <a:r>
              <a:rPr lang="zh-CN" altLang="en-US" sz="2400" b="1" smtClean="0">
                <a:solidFill>
                  <a:srgbClr val="0000CC"/>
                </a:solidFill>
              </a:rPr>
              <a:t>进</a:t>
            </a:r>
            <a:r>
              <a:rPr lang="zh-CN" altLang="en-US" sz="2400" b="1">
                <a:solidFill>
                  <a:srgbClr val="0000CC"/>
                </a:solidFill>
              </a:rPr>
              <a:t>运算数</a:t>
            </a:r>
            <a:r>
              <a:rPr lang="zh-CN" altLang="en-US" sz="2400" b="1" smtClean="0">
                <a:solidFill>
                  <a:srgbClr val="0000CC"/>
                </a:solidFill>
              </a:rPr>
              <a:t>栈</a:t>
            </a:r>
            <a:endParaRPr lang="en-US" altLang="zh-CN" sz="2400" b="1" dirty="0" smtClean="0">
              <a:solidFill>
                <a:srgbClr val="0000CC"/>
              </a:solidFill>
            </a:endParaRPr>
          </a:p>
          <a:p>
            <a:pPr marL="457200" lvl="1" indent="0">
              <a:spcBef>
                <a:spcPts val="0"/>
              </a:spcBef>
              <a:buNone/>
            </a:pPr>
            <a:r>
              <a:rPr lang="en-US" sz="2400" dirty="0" smtClean="0"/>
              <a:t>… … </a:t>
            </a:r>
          </a:p>
          <a:p>
            <a:pPr marL="457200" lvl="1" indent="0">
              <a:spcBef>
                <a:spcPts val="0"/>
              </a:spcBef>
              <a:buNone/>
            </a:pPr>
            <a:r>
              <a:rPr lang="en-US" sz="2400" dirty="0" smtClean="0"/>
              <a:t>} </a:t>
            </a:r>
          </a:p>
          <a:p>
            <a:pPr marL="457200" lvl="1" indent="0">
              <a:spcBef>
                <a:spcPts val="0"/>
              </a:spcBef>
              <a:buNone/>
            </a:pPr>
            <a:r>
              <a:rPr lang="en-US" sz="2400" dirty="0" smtClean="0"/>
              <a:t>else { </a:t>
            </a:r>
            <a:r>
              <a:rPr lang="en-US" sz="2400" b="1" dirty="0" smtClean="0">
                <a:solidFill>
                  <a:srgbClr val="0000CC"/>
                </a:solidFill>
              </a:rPr>
              <a:t>// </a:t>
            </a:r>
            <a:r>
              <a:rPr lang="zh-CN" altLang="en-US" sz="2400" b="1" dirty="0" smtClean="0">
                <a:solidFill>
                  <a:srgbClr val="0000CC"/>
                </a:solidFill>
              </a:rPr>
              <a:t>根据它与算符栈</a:t>
            </a:r>
            <a:r>
              <a:rPr lang="en-US" sz="2400" b="1" dirty="0" smtClean="0">
                <a:solidFill>
                  <a:srgbClr val="0000CC"/>
                </a:solidFill>
              </a:rPr>
              <a:t> </a:t>
            </a:r>
            <a:r>
              <a:rPr lang="zh-CN" altLang="en-US" sz="2400" b="1" dirty="0" smtClean="0">
                <a:solidFill>
                  <a:srgbClr val="0000CC"/>
                </a:solidFill>
              </a:rPr>
              <a:t>顶的优先关系，做相应的动作</a:t>
            </a:r>
            <a:endParaRPr lang="en-US" sz="2400" b="1" dirty="0" smtClean="0">
              <a:solidFill>
                <a:srgbClr val="0000CC"/>
              </a:solidFill>
            </a:endParaRPr>
          </a:p>
          <a:p>
            <a:pPr marL="914400" lvl="2" indent="0">
              <a:spcBef>
                <a:spcPts val="0"/>
              </a:spcBef>
              <a:buNone/>
            </a:pPr>
            <a:r>
              <a:rPr lang="en-US" dirty="0"/>
              <a:t>switch (precede(</a:t>
            </a:r>
            <a:r>
              <a:rPr lang="en-US" dirty="0" err="1"/>
              <a:t>GetTop</a:t>
            </a:r>
            <a:r>
              <a:rPr lang="en-US" dirty="0"/>
              <a:t>(OPTR), *c)) </a:t>
            </a:r>
            <a:r>
              <a:rPr lang="en-US" dirty="0" smtClean="0"/>
              <a:t>{</a:t>
            </a:r>
          </a:p>
          <a:p>
            <a:pPr marL="914400" lvl="2" indent="0">
              <a:spcBef>
                <a:spcPts val="0"/>
              </a:spcBef>
              <a:buNone/>
            </a:pPr>
            <a:r>
              <a:rPr lang="en-US" dirty="0" smtClean="0"/>
              <a:t>… …</a:t>
            </a:r>
          </a:p>
          <a:p>
            <a:pPr marL="914400" lvl="2" indent="0">
              <a:spcBef>
                <a:spcPts val="0"/>
              </a:spcBef>
              <a:buNone/>
            </a:pPr>
            <a:r>
              <a:rPr lang="en-US" dirty="0" smtClean="0"/>
              <a:t>} </a:t>
            </a:r>
            <a:r>
              <a:rPr lang="en-US" dirty="0"/>
              <a:t>// switch </a:t>
            </a:r>
            <a:endParaRPr lang="en-US" dirty="0" smtClean="0"/>
          </a:p>
          <a:p>
            <a:pPr marL="457200" lvl="1" indent="0">
              <a:spcBef>
                <a:spcPts val="0"/>
              </a:spcBef>
              <a:buNone/>
            </a:pPr>
            <a:r>
              <a:rPr lang="en-US" sz="2400" dirty="0" smtClean="0"/>
              <a:t>}</a:t>
            </a:r>
          </a:p>
          <a:p>
            <a:pPr marL="0" indent="0">
              <a:spcBef>
                <a:spcPts val="0"/>
              </a:spcBef>
              <a:buNone/>
            </a:pPr>
            <a:r>
              <a:rPr lang="en-US" sz="2400" dirty="0" smtClean="0"/>
              <a:t>} </a:t>
            </a:r>
            <a:r>
              <a:rPr lang="en-US" sz="2400" dirty="0"/>
              <a:t>// while </a:t>
            </a:r>
            <a:endParaRPr lang="en-US" sz="2400" dirty="0" smtClean="0"/>
          </a:p>
          <a:p>
            <a:pPr marL="0" indent="0">
              <a:spcBef>
                <a:spcPts val="0"/>
              </a:spcBef>
              <a:buNone/>
            </a:pPr>
            <a:r>
              <a:rPr lang="en-US" sz="2400" dirty="0" smtClean="0"/>
              <a:t>return </a:t>
            </a:r>
            <a:r>
              <a:rPr lang="en-US" sz="2400" dirty="0" err="1"/>
              <a:t>GetTop</a:t>
            </a:r>
            <a:r>
              <a:rPr lang="en-US" sz="2400" dirty="0"/>
              <a:t>(OPND); </a:t>
            </a:r>
            <a:r>
              <a:rPr lang="en-US" sz="2400" dirty="0" smtClean="0"/>
              <a:t> }</a:t>
            </a:r>
            <a:endParaRPr lang="en-US" sz="2400" dirty="0"/>
          </a:p>
        </p:txBody>
      </p:sp>
      <p:sp>
        <p:nvSpPr>
          <p:cNvPr id="7" name="流程图: 可选过程 6"/>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3.4</a:t>
            </a:r>
            <a:endParaRPr lang="en-US"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5424276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363272" cy="6741368"/>
          </a:xfrm>
        </p:spPr>
        <p:txBody>
          <a:bodyPr>
            <a:normAutofit fontScale="85000" lnSpcReduction="20000"/>
          </a:bodyPr>
          <a:lstStyle/>
          <a:p>
            <a:pPr marL="0" indent="0">
              <a:buNone/>
            </a:pPr>
            <a:r>
              <a:rPr lang="en-US" sz="3000" b="1" dirty="0">
                <a:solidFill>
                  <a:srgbClr val="0000CC"/>
                </a:solidFill>
              </a:rPr>
              <a:t>// </a:t>
            </a:r>
            <a:r>
              <a:rPr lang="zh-CN" altLang="en-US" sz="3000" b="1" dirty="0" smtClean="0">
                <a:solidFill>
                  <a:srgbClr val="0000CC"/>
                </a:solidFill>
              </a:rPr>
              <a:t>表达式当前字符*</a:t>
            </a:r>
            <a:r>
              <a:rPr lang="en-US" altLang="zh-CN" sz="3000" b="1" dirty="0" smtClean="0">
                <a:solidFill>
                  <a:srgbClr val="0000CC"/>
                </a:solidFill>
              </a:rPr>
              <a:t>c</a:t>
            </a:r>
            <a:r>
              <a:rPr lang="zh-CN" altLang="en-US" sz="3000" b="1" dirty="0" smtClean="0">
                <a:solidFill>
                  <a:srgbClr val="0000CC"/>
                </a:solidFill>
              </a:rPr>
              <a:t>不是运算符，则进运算数栈</a:t>
            </a:r>
            <a:endParaRPr lang="en-US" sz="3000" b="1" dirty="0">
              <a:solidFill>
                <a:srgbClr val="0000CC"/>
              </a:solidFill>
            </a:endParaRPr>
          </a:p>
          <a:p>
            <a:pPr marL="0" indent="0">
              <a:buNone/>
            </a:pPr>
            <a:r>
              <a:rPr lang="en-US" sz="3000" dirty="0" smtClean="0"/>
              <a:t>Dr[0</a:t>
            </a:r>
            <a:r>
              <a:rPr lang="en-US" sz="3000" dirty="0"/>
              <a:t>]=*c; Dr[1]='\0'; </a:t>
            </a:r>
            <a:r>
              <a:rPr lang="en-US" sz="3000" dirty="0" err="1"/>
              <a:t>strcat</a:t>
            </a:r>
            <a:r>
              <a:rPr lang="en-US" sz="3000" dirty="0"/>
              <a:t>(</a:t>
            </a:r>
            <a:r>
              <a:rPr lang="en-US" sz="3000" dirty="0" err="1"/>
              <a:t>TempData,Dr</a:t>
            </a:r>
            <a:r>
              <a:rPr lang="en-US" sz="3000" dirty="0"/>
              <a:t>); </a:t>
            </a:r>
            <a:r>
              <a:rPr lang="en-US" sz="3000" dirty="0" err="1"/>
              <a:t>c++</a:t>
            </a:r>
            <a:r>
              <a:rPr lang="en-US" sz="3000" dirty="0"/>
              <a:t>; if(In(*</a:t>
            </a:r>
            <a:r>
              <a:rPr lang="en-US" sz="3000" dirty="0" err="1"/>
              <a:t>c,OPSET</a:t>
            </a:r>
            <a:r>
              <a:rPr lang="en-US" sz="3000" dirty="0"/>
              <a:t>)) { </a:t>
            </a:r>
            <a:endParaRPr lang="en-US" sz="3000" dirty="0" smtClean="0"/>
          </a:p>
          <a:p>
            <a:pPr marL="457200" lvl="1" indent="0">
              <a:buNone/>
            </a:pPr>
            <a:r>
              <a:rPr lang="en-US" sz="3000" dirty="0" smtClean="0"/>
              <a:t>Data</a:t>
            </a:r>
            <a:r>
              <a:rPr lang="en-US" sz="3000" dirty="0"/>
              <a:t>=(float)</a:t>
            </a:r>
            <a:r>
              <a:rPr lang="en-US" sz="3000" dirty="0" err="1"/>
              <a:t>atof</a:t>
            </a:r>
            <a:r>
              <a:rPr lang="en-US" sz="3000" dirty="0"/>
              <a:t>(</a:t>
            </a:r>
            <a:r>
              <a:rPr lang="en-US" sz="3000" dirty="0" err="1"/>
              <a:t>TempData</a:t>
            </a:r>
            <a:r>
              <a:rPr lang="en-US" sz="3000" dirty="0"/>
              <a:t>); Push(OPND, Data); </a:t>
            </a:r>
            <a:r>
              <a:rPr lang="en-US" sz="3000" dirty="0" err="1"/>
              <a:t>strcpy</a:t>
            </a:r>
            <a:r>
              <a:rPr lang="en-US" sz="3000" dirty="0"/>
              <a:t>(</a:t>
            </a:r>
            <a:r>
              <a:rPr lang="en-US" sz="3000" dirty="0" err="1"/>
              <a:t>TempData</a:t>
            </a:r>
            <a:r>
              <a:rPr lang="en-US" sz="3000" dirty="0"/>
              <a:t>,"\0"); </a:t>
            </a:r>
            <a:endParaRPr lang="en-US" sz="3000" dirty="0" smtClean="0"/>
          </a:p>
          <a:p>
            <a:pPr marL="457200" lvl="1" indent="0">
              <a:buNone/>
            </a:pPr>
            <a:r>
              <a:rPr lang="en-US" altLang="zh-CN" sz="3000" dirty="0" smtClean="0"/>
              <a:t>}</a:t>
            </a:r>
            <a:endParaRPr lang="en-US" sz="3000" dirty="0" smtClean="0"/>
          </a:p>
          <a:p>
            <a:pPr marL="0" lvl="1" indent="0">
              <a:buNone/>
            </a:pPr>
            <a:endParaRPr lang="en-US" sz="3000" dirty="0" smtClean="0"/>
          </a:p>
          <a:p>
            <a:pPr marL="0" lvl="1" indent="0">
              <a:buNone/>
            </a:pPr>
            <a:r>
              <a:rPr lang="en-US" sz="3000" b="1" dirty="0" smtClean="0">
                <a:solidFill>
                  <a:srgbClr val="0000CC"/>
                </a:solidFill>
              </a:rPr>
              <a:t>//*</a:t>
            </a:r>
            <a:r>
              <a:rPr lang="en-US" sz="3000" b="1" dirty="0">
                <a:solidFill>
                  <a:srgbClr val="0000CC"/>
                </a:solidFill>
              </a:rPr>
              <a:t>c</a:t>
            </a:r>
            <a:r>
              <a:rPr lang="zh-CN" altLang="en-US" sz="3000" b="1" dirty="0">
                <a:solidFill>
                  <a:srgbClr val="0000CC"/>
                </a:solidFill>
              </a:rPr>
              <a:t> 是</a:t>
            </a:r>
            <a:r>
              <a:rPr lang="zh-CN" altLang="en-US" sz="3000" b="1" dirty="0" smtClean="0">
                <a:solidFill>
                  <a:srgbClr val="0000CC"/>
                </a:solidFill>
              </a:rPr>
              <a:t>运算符：</a:t>
            </a:r>
            <a:endParaRPr lang="en-US" altLang="zh-CN" sz="3000" b="1" dirty="0">
              <a:solidFill>
                <a:srgbClr val="0000CC"/>
              </a:solidFill>
            </a:endParaRPr>
          </a:p>
          <a:p>
            <a:pPr marL="0" indent="0">
              <a:buNone/>
            </a:pPr>
            <a:r>
              <a:rPr lang="en-US" sz="3000" dirty="0" smtClean="0"/>
              <a:t>switch </a:t>
            </a:r>
            <a:r>
              <a:rPr lang="en-US" sz="3000" dirty="0"/>
              <a:t>(precede(</a:t>
            </a:r>
            <a:r>
              <a:rPr lang="en-US" sz="3000" dirty="0" err="1"/>
              <a:t>GetTop</a:t>
            </a:r>
            <a:r>
              <a:rPr lang="en-US" sz="3000" dirty="0"/>
              <a:t>(OPTR), *c)) {</a:t>
            </a:r>
            <a:endParaRPr lang="en-US" sz="3000" dirty="0" smtClean="0"/>
          </a:p>
          <a:p>
            <a:pPr marL="457200" lvl="1" indent="0">
              <a:buNone/>
            </a:pPr>
            <a:r>
              <a:rPr lang="en-US" sz="3000" dirty="0"/>
              <a:t>case </a:t>
            </a:r>
            <a:r>
              <a:rPr lang="en-US" sz="3000" dirty="0" smtClean="0"/>
              <a:t>‘&lt;’: //</a:t>
            </a:r>
            <a:r>
              <a:rPr lang="zh-CN" altLang="en-US" sz="3000" dirty="0" smtClean="0"/>
              <a:t>栈</a:t>
            </a:r>
            <a:r>
              <a:rPr lang="zh-CN" altLang="en-US" sz="3000" dirty="0"/>
              <a:t>顶元素</a:t>
            </a:r>
            <a:r>
              <a:rPr lang="zh-CN" altLang="en-US" sz="3000" dirty="0" smtClean="0"/>
              <a:t>优先级低，则将读到的算符进栈 </a:t>
            </a:r>
            <a:endParaRPr lang="en-US" altLang="zh-CN" sz="3000" dirty="0" smtClean="0"/>
          </a:p>
          <a:p>
            <a:pPr marL="914400" lvl="2" indent="0">
              <a:buNone/>
            </a:pPr>
            <a:r>
              <a:rPr lang="en-US" sz="3000" dirty="0" smtClean="0"/>
              <a:t>Push(OPTR</a:t>
            </a:r>
            <a:r>
              <a:rPr lang="en-US" sz="3000" dirty="0"/>
              <a:t>, *c); </a:t>
            </a:r>
            <a:r>
              <a:rPr lang="en-US" sz="3000" dirty="0" err="1"/>
              <a:t>c++</a:t>
            </a:r>
            <a:r>
              <a:rPr lang="en-US" sz="3000" dirty="0"/>
              <a:t>; break; </a:t>
            </a:r>
            <a:endParaRPr lang="en-US" sz="3000" dirty="0" smtClean="0"/>
          </a:p>
          <a:p>
            <a:pPr marL="457200" lvl="1" indent="0">
              <a:buNone/>
            </a:pPr>
            <a:r>
              <a:rPr lang="en-US" sz="3000" dirty="0" smtClean="0"/>
              <a:t>case </a:t>
            </a:r>
            <a:r>
              <a:rPr lang="en-US" sz="3000" dirty="0"/>
              <a:t>'=': // </a:t>
            </a:r>
            <a:r>
              <a:rPr lang="zh-CN" altLang="en-US" sz="3000" dirty="0"/>
              <a:t>脱括号并接收下一</a:t>
            </a:r>
            <a:r>
              <a:rPr lang="zh-CN" altLang="en-US" sz="3000" dirty="0" smtClean="0"/>
              <a:t>字符</a:t>
            </a:r>
            <a:endParaRPr lang="en-US" altLang="zh-CN" sz="3000" dirty="0" smtClean="0"/>
          </a:p>
          <a:p>
            <a:pPr marL="914400" lvl="2" indent="0">
              <a:buNone/>
            </a:pPr>
            <a:r>
              <a:rPr lang="en-US" sz="3000" dirty="0" smtClean="0"/>
              <a:t>Pop(OPTR</a:t>
            </a:r>
            <a:r>
              <a:rPr lang="en-US" sz="3000" dirty="0"/>
              <a:t>, x); </a:t>
            </a:r>
            <a:r>
              <a:rPr lang="en-US" sz="3000" dirty="0" err="1"/>
              <a:t>c++</a:t>
            </a:r>
            <a:r>
              <a:rPr lang="en-US" sz="3000" dirty="0"/>
              <a:t>; break; </a:t>
            </a:r>
            <a:endParaRPr lang="en-US" sz="3000" dirty="0" smtClean="0"/>
          </a:p>
          <a:p>
            <a:pPr marL="457200" lvl="1" indent="0">
              <a:buNone/>
            </a:pPr>
            <a:r>
              <a:rPr lang="en-US" sz="3000" dirty="0" smtClean="0"/>
              <a:t>case ‘&gt;’: </a:t>
            </a:r>
            <a:r>
              <a:rPr lang="en-US" sz="3000" dirty="0"/>
              <a:t>// </a:t>
            </a:r>
            <a:r>
              <a:rPr lang="zh-CN" altLang="en-US" sz="3000" b="1" dirty="0" smtClean="0">
                <a:solidFill>
                  <a:srgbClr val="0000CC"/>
                </a:solidFill>
              </a:rPr>
              <a:t>栈顶算符出栈</a:t>
            </a:r>
            <a:r>
              <a:rPr lang="zh-CN" altLang="en-US" sz="3000" b="1" dirty="0">
                <a:solidFill>
                  <a:srgbClr val="0000CC"/>
                </a:solidFill>
              </a:rPr>
              <a:t>并将运算结果</a:t>
            </a:r>
            <a:r>
              <a:rPr lang="zh-CN" altLang="en-US" sz="3000" b="1" dirty="0" smtClean="0">
                <a:solidFill>
                  <a:srgbClr val="0000CC"/>
                </a:solidFill>
              </a:rPr>
              <a:t>入操作数栈</a:t>
            </a:r>
            <a:endParaRPr lang="en-US" altLang="zh-CN" sz="3000" b="1" dirty="0" smtClean="0">
              <a:solidFill>
                <a:srgbClr val="0000CC"/>
              </a:solidFill>
            </a:endParaRPr>
          </a:p>
          <a:p>
            <a:pPr marL="914400" lvl="2" indent="0">
              <a:buNone/>
            </a:pPr>
            <a:r>
              <a:rPr lang="en-US" sz="3000" dirty="0" smtClean="0"/>
              <a:t>Pop(OPTR</a:t>
            </a:r>
            <a:r>
              <a:rPr lang="en-US" sz="3000" dirty="0"/>
              <a:t>, theta); Pop(OPND, b); Pop(OPND, a); Push(OPND, Operate(a, theta, b)); break</a:t>
            </a:r>
            <a:r>
              <a:rPr lang="en-US" sz="3000" dirty="0" smtClean="0"/>
              <a:t>;</a:t>
            </a:r>
          </a:p>
          <a:p>
            <a:pPr marL="0" indent="0">
              <a:buNone/>
            </a:pPr>
            <a:r>
              <a:rPr lang="en-US" altLang="zh-CN" sz="3000" dirty="0" smtClean="0"/>
              <a:t>}</a:t>
            </a:r>
            <a:endParaRPr lang="en-US"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14075433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实现问题</a:t>
            </a:r>
            <a:endParaRPr lang="en-US"/>
          </a:p>
        </p:txBody>
      </p:sp>
      <p:sp>
        <p:nvSpPr>
          <p:cNvPr id="3" name="内容占位符 2"/>
          <p:cNvSpPr>
            <a:spLocks noGrp="1"/>
          </p:cNvSpPr>
          <p:nvPr>
            <p:ph idx="1"/>
          </p:nvPr>
        </p:nvSpPr>
        <p:spPr/>
        <p:txBody>
          <a:bodyPr>
            <a:noAutofit/>
          </a:bodyPr>
          <a:lstStyle/>
          <a:p>
            <a:pPr marL="0" indent="0">
              <a:spcBef>
                <a:spcPts val="0"/>
              </a:spcBef>
              <a:buNone/>
            </a:pPr>
            <a:r>
              <a:rPr lang="en-US" sz="2800" smtClean="0"/>
              <a:t>typedef union{float x;char op;} ElemType;</a:t>
            </a:r>
          </a:p>
          <a:p>
            <a:pPr marL="0" indent="0">
              <a:spcBef>
                <a:spcPts val="0"/>
              </a:spcBef>
              <a:buNone/>
            </a:pPr>
            <a:r>
              <a:rPr lang="en-US" sz="2800" smtClean="0"/>
              <a:t>typedef struct {</a:t>
            </a:r>
          </a:p>
          <a:p>
            <a:pPr marL="0" indent="0">
              <a:spcBef>
                <a:spcPts val="0"/>
              </a:spcBef>
              <a:buNone/>
            </a:pPr>
            <a:r>
              <a:rPr lang="en-US" sz="2800" smtClean="0"/>
              <a:t>    int top; //</a:t>
            </a:r>
            <a:r>
              <a:rPr lang="zh-CN" altLang="en-US" sz="2800" smtClean="0"/>
              <a:t>栈顶</a:t>
            </a:r>
          </a:p>
          <a:p>
            <a:pPr marL="0" indent="0">
              <a:spcBef>
                <a:spcPts val="0"/>
              </a:spcBef>
              <a:buNone/>
            </a:pPr>
            <a:r>
              <a:rPr lang="zh-CN" altLang="en-US" sz="2800" smtClean="0"/>
              <a:t>    </a:t>
            </a:r>
            <a:r>
              <a:rPr lang="en-US" sz="2800" smtClean="0"/>
              <a:t>ElemType *base;</a:t>
            </a:r>
          </a:p>
          <a:p>
            <a:pPr marL="0" indent="0">
              <a:spcBef>
                <a:spcPts val="0"/>
              </a:spcBef>
              <a:buNone/>
            </a:pPr>
            <a:r>
              <a:rPr lang="en-US" sz="2800" smtClean="0"/>
              <a:t>    int stacksize;</a:t>
            </a:r>
          </a:p>
          <a:p>
            <a:pPr marL="0" indent="0">
              <a:spcBef>
                <a:spcPts val="0"/>
              </a:spcBef>
              <a:buNone/>
            </a:pPr>
            <a:r>
              <a:rPr lang="en-US" sz="2800" smtClean="0"/>
              <a:t>}SqStack; // </a:t>
            </a:r>
            <a:r>
              <a:rPr lang="zh-CN" altLang="en-US" sz="2800" smtClean="0"/>
              <a:t>动态顺序栈</a:t>
            </a:r>
            <a:endParaRPr lang="en-US" altLang="zh-CN" sz="2800" smtClean="0"/>
          </a:p>
          <a:p>
            <a:pPr marL="0" indent="0">
              <a:spcBef>
                <a:spcPts val="0"/>
              </a:spcBef>
              <a:buNone/>
            </a:pPr>
            <a:endParaRPr lang="zh-CN" altLang="en-US" sz="2800" smtClean="0"/>
          </a:p>
          <a:p>
            <a:pPr marL="0" indent="0">
              <a:spcBef>
                <a:spcPts val="0"/>
              </a:spcBef>
              <a:buNone/>
            </a:pPr>
            <a:r>
              <a:rPr lang="en-US" sz="2800" smtClean="0"/>
              <a:t>ElemType tmp;</a:t>
            </a:r>
          </a:p>
          <a:p>
            <a:pPr marL="0" indent="0">
              <a:spcBef>
                <a:spcPts val="0"/>
              </a:spcBef>
              <a:buNone/>
            </a:pPr>
            <a:r>
              <a:rPr lang="en-US" sz="2800" smtClean="0"/>
              <a:t>char theta;float a,b;</a:t>
            </a:r>
          </a:p>
          <a:p>
            <a:pPr marL="0" indent="0">
              <a:spcBef>
                <a:spcPts val="0"/>
              </a:spcBef>
              <a:buNone/>
            </a:pPr>
            <a:r>
              <a:rPr lang="en-US" sz="2800" smtClean="0"/>
              <a:t>Pop(&amp;OptrStack, &amp;tmp); theta=tmp.op;</a:t>
            </a:r>
          </a:p>
          <a:p>
            <a:pPr marL="0" indent="0">
              <a:spcBef>
                <a:spcPts val="0"/>
              </a:spcBef>
              <a:buNone/>
            </a:pPr>
            <a:r>
              <a:rPr lang="en-US" sz="2800" smtClean="0"/>
              <a:t>Pop(&amp;OpndStack, &amp;tmp);a=tmp.x;</a:t>
            </a:r>
          </a:p>
          <a:p>
            <a:pPr marL="0" indent="0">
              <a:spcBef>
                <a:spcPts val="0"/>
              </a:spcBef>
              <a:buNone/>
            </a:pPr>
            <a:r>
              <a:rPr lang="en-US" sz="2800" smtClean="0"/>
              <a:t>Pop(&amp;OpndStack, &amp;tmp);b=tmp.x;</a:t>
            </a:r>
          </a:p>
          <a:p>
            <a:pPr marL="0" indent="0">
              <a:spcBef>
                <a:spcPts val="0"/>
              </a:spcBef>
              <a:buNone/>
            </a:pPr>
            <a:r>
              <a:rPr lang="en-US" sz="2800" smtClean="0"/>
              <a:t>tmp.x=Operate(a, theta, b);</a:t>
            </a:r>
          </a:p>
          <a:p>
            <a:pPr marL="0" indent="0">
              <a:spcBef>
                <a:spcPts val="0"/>
              </a:spcBef>
              <a:buNone/>
            </a:pPr>
            <a:r>
              <a:rPr lang="en-US" sz="2800" smtClean="0"/>
              <a:t>Push(&amp;OpndStack,tmp); </a:t>
            </a:r>
            <a:endParaRPr lang="en-US" sz="280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37</a:t>
            </a:fld>
            <a:endParaRPr lang="zh-CN" altLang="en-US" dirty="0"/>
          </a:p>
        </p:txBody>
      </p:sp>
    </p:spTree>
    <p:extLst>
      <p:ext uri="{BB962C8B-B14F-4D97-AF65-F5344CB8AC3E}">
        <p14:creationId xmlns:p14="http://schemas.microsoft.com/office/powerpoint/2010/main" val="177560226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9" name="Object 5"/>
          <p:cNvGraphicFramePr>
            <a:graphicFrameLocks noChangeAspect="1"/>
          </p:cNvGraphicFramePr>
          <p:nvPr>
            <p:extLst>
              <p:ext uri="{D42A27DB-BD31-4B8C-83A1-F6EECF244321}">
                <p14:modId xmlns:p14="http://schemas.microsoft.com/office/powerpoint/2010/main" val="1777375548"/>
              </p:ext>
            </p:extLst>
          </p:nvPr>
        </p:nvGraphicFramePr>
        <p:xfrm>
          <a:off x="827584" y="980728"/>
          <a:ext cx="6480720" cy="4320480"/>
        </p:xfrm>
        <a:graphic>
          <a:graphicData uri="http://schemas.openxmlformats.org/presentationml/2006/ole">
            <mc:AlternateContent xmlns:mc="http://schemas.openxmlformats.org/markup-compatibility/2006">
              <mc:Choice xmlns:v="urn:schemas-microsoft-com:vml" Requires="v">
                <p:oleObj spid="_x0000_s1282" name="文档" r:id="rId3" imgW="3142440" imgH="2066760" progId="Word.Document.8">
                  <p:embed/>
                </p:oleObj>
              </mc:Choice>
              <mc:Fallback>
                <p:oleObj name="文档" r:id="rId3" imgW="3142440" imgH="20667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980728"/>
                        <a:ext cx="6480720" cy="4320480"/>
                      </a:xfrm>
                      <a:prstGeom prst="rect">
                        <a:avLst/>
                      </a:prstGeom>
                      <a:noFill/>
                      <a:ln>
                        <a:noFill/>
                      </a:ln>
                      <a:effectLst/>
                      <a:extLst/>
                    </p:spPr>
                  </p:pic>
                </p:oleObj>
              </mc:Fallback>
            </mc:AlternateContent>
          </a:graphicData>
        </a:graphic>
      </p:graphicFrame>
      <p:sp>
        <p:nvSpPr>
          <p:cNvPr id="5" name="标题 4"/>
          <p:cNvSpPr>
            <a:spLocks noGrp="1"/>
          </p:cNvSpPr>
          <p:nvPr>
            <p:ph type="title"/>
          </p:nvPr>
        </p:nvSpPr>
        <p:spPr/>
        <p:txBody>
          <a:bodyPr>
            <a:normAutofit fontScale="90000"/>
          </a:bodyPr>
          <a:lstStyle/>
          <a:p>
            <a:r>
              <a:rPr lang="zh-CN" altLang="en-US" smtClean="0"/>
              <a:t>例：迷宫求解，寻找</a:t>
            </a:r>
            <a:r>
              <a:rPr lang="zh-CN" altLang="en-US" dirty="0" smtClean="0"/>
              <a:t>从入口到出口</a:t>
            </a:r>
            <a:r>
              <a:rPr lang="zh-CN" altLang="en-US" smtClean="0"/>
              <a:t>的路</a:t>
            </a:r>
            <a:endParaRPr lang="en-US" dirty="0"/>
          </a:p>
        </p:txBody>
      </p:sp>
      <p:sp>
        <p:nvSpPr>
          <p:cNvPr id="4" name="内容占位符 3"/>
          <p:cNvSpPr>
            <a:spLocks noGrp="1"/>
          </p:cNvSpPr>
          <p:nvPr>
            <p:ph idx="1"/>
          </p:nvPr>
        </p:nvSpPr>
        <p:spPr/>
        <p:txBody>
          <a:bodyPr>
            <a:normAutofit fontScale="92500" lnSpcReduction="10000"/>
          </a:bodyPr>
          <a:lstStyle/>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通常</a:t>
            </a:r>
            <a:r>
              <a:rPr lang="zh-CN" altLang="en-US" dirty="0"/>
              <a:t>用的是</a:t>
            </a:r>
            <a:r>
              <a:rPr lang="zh-CN" altLang="en-US" dirty="0" smtClean="0"/>
              <a:t>“穷举求解路径”</a:t>
            </a:r>
            <a:r>
              <a:rPr lang="zh-CN" altLang="en-US" dirty="0"/>
              <a:t>的</a:t>
            </a:r>
            <a:r>
              <a:rPr lang="zh-CN" altLang="en-US" dirty="0" smtClean="0"/>
              <a:t>方法</a:t>
            </a:r>
            <a:endParaRPr lang="en-US" altLang="zh-CN" dirty="0" smtClean="0"/>
          </a:p>
          <a:p>
            <a:pPr lvl="1"/>
            <a:r>
              <a:rPr lang="zh-CN" altLang="en-US" dirty="0" smtClean="0"/>
              <a:t>尝试不成功，沿原路退回</a:t>
            </a:r>
            <a:endParaRPr lang="en-US" altLang="zh-CN" dirty="0"/>
          </a:p>
          <a:p>
            <a:pPr lvl="1"/>
            <a:r>
              <a:rPr lang="zh-CN" altLang="en-US" dirty="0" smtClean="0"/>
              <a:t>用栈来保存从入口到当前位置的路径</a:t>
            </a:r>
          </a:p>
          <a:p>
            <a:endParaRPr lang="en-US" dirty="0"/>
          </a:p>
        </p:txBody>
      </p:sp>
      <p:sp>
        <p:nvSpPr>
          <p:cNvPr id="9" name="TextBox 8"/>
          <p:cNvSpPr txBox="1"/>
          <p:nvPr/>
        </p:nvSpPr>
        <p:spPr>
          <a:xfrm>
            <a:off x="755576" y="1044336"/>
            <a:ext cx="902811" cy="523220"/>
          </a:xfrm>
          <a:prstGeom prst="rect">
            <a:avLst/>
          </a:prstGeom>
          <a:noFill/>
        </p:spPr>
        <p:txBody>
          <a:bodyPr wrap="none" rtlCol="0">
            <a:spAutoFit/>
          </a:bodyPr>
          <a:lstStyle/>
          <a:p>
            <a:r>
              <a:rPr lang="zh-CN" altLang="en-US" sz="2800" dirty="0" smtClean="0"/>
              <a:t>入口</a:t>
            </a:r>
            <a:endParaRPr lang="en-US" sz="2800" dirty="0"/>
          </a:p>
        </p:txBody>
      </p:sp>
      <p:cxnSp>
        <p:nvCxnSpPr>
          <p:cNvPr id="11" name="直接箭头连接符 10"/>
          <p:cNvCxnSpPr>
            <a:stCxn id="9" idx="3"/>
          </p:cNvCxnSpPr>
          <p:nvPr/>
        </p:nvCxnSpPr>
        <p:spPr>
          <a:xfrm>
            <a:off x="1658387" y="1305946"/>
            <a:ext cx="1041405" cy="274821"/>
          </a:xfrm>
          <a:prstGeom prst="straightConnector1">
            <a:avLst/>
          </a:prstGeom>
          <a:ln w="762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7304696" y="4577064"/>
            <a:ext cx="902811" cy="523220"/>
          </a:xfrm>
          <a:prstGeom prst="rect">
            <a:avLst/>
          </a:prstGeom>
          <a:noFill/>
        </p:spPr>
        <p:txBody>
          <a:bodyPr wrap="none" rtlCol="0">
            <a:spAutoFit/>
          </a:bodyPr>
          <a:lstStyle/>
          <a:p>
            <a:r>
              <a:rPr lang="zh-CN" altLang="en-US" sz="2800" dirty="0"/>
              <a:t>出</a:t>
            </a:r>
            <a:r>
              <a:rPr lang="zh-CN" altLang="en-US" sz="2800" dirty="0" smtClean="0"/>
              <a:t>口</a:t>
            </a:r>
            <a:endParaRPr lang="en-US" sz="2800" dirty="0"/>
          </a:p>
        </p:txBody>
      </p:sp>
      <p:cxnSp>
        <p:nvCxnSpPr>
          <p:cNvPr id="17" name="直接箭头连接符 16"/>
          <p:cNvCxnSpPr/>
          <p:nvPr/>
        </p:nvCxnSpPr>
        <p:spPr>
          <a:xfrm flipH="1" flipV="1">
            <a:off x="6394668" y="4434936"/>
            <a:ext cx="910028" cy="464424"/>
          </a:xfrm>
          <a:prstGeom prst="straightConnector1">
            <a:avLst/>
          </a:prstGeom>
          <a:ln w="762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158213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strips(downRight)">
                                      <p:cBhvr>
                                        <p:cTn id="7" dur="500"/>
                                        <p:tgtEl>
                                          <p:spTgt spid="419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wipe(left)">
                                      <p:cBhvr>
                                        <p:cTn id="28" dur="500"/>
                                        <p:tgtEl>
                                          <p:spTgt spid="4">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wipe(left)">
                                      <p:cBhvr>
                                        <p:cTn id="33" dur="500"/>
                                        <p:tgtEl>
                                          <p:spTgt spid="4">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wipe(left)">
                                      <p:cBhvr>
                                        <p:cTn id="3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栈的示意图</a:t>
            </a:r>
            <a:endParaRPr lang="en-US" dirty="0"/>
          </a:p>
        </p:txBody>
      </p:sp>
      <p:sp>
        <p:nvSpPr>
          <p:cNvPr id="142338" name="Rectangle 2"/>
          <p:cNvSpPr>
            <a:spLocks noGrp="1" noChangeArrowheads="1"/>
          </p:cNvSpPr>
          <p:nvPr>
            <p:ph sz="half" idx="1"/>
          </p:nvPr>
        </p:nvSpPr>
        <p:spPr/>
        <p:txBody>
          <a:bodyPr/>
          <a:lstStyle/>
          <a:p>
            <a:r>
              <a:rPr lang="en-US" altLang="en-US" smtClean="0"/>
              <a:t>设栈S=(a1, a2, …, an)，则a1称为</a:t>
            </a:r>
            <a:r>
              <a:rPr lang="en-US" altLang="en-US" b="1" smtClean="0">
                <a:solidFill>
                  <a:srgbClr val="0000CC"/>
                </a:solidFill>
              </a:rPr>
              <a:t>栈底</a:t>
            </a:r>
            <a:r>
              <a:rPr lang="en-US" altLang="en-US" smtClean="0"/>
              <a:t>元素，an为</a:t>
            </a:r>
            <a:r>
              <a:rPr lang="en-US" altLang="en-US" b="1" smtClean="0">
                <a:solidFill>
                  <a:srgbClr val="0000CC"/>
                </a:solidFill>
              </a:rPr>
              <a:t>栈顶</a:t>
            </a:r>
            <a:r>
              <a:rPr lang="en-US" altLang="en-US" smtClean="0"/>
              <a:t>元素</a:t>
            </a:r>
          </a:p>
          <a:p>
            <a:r>
              <a:rPr lang="en-US" altLang="en-US" smtClean="0"/>
              <a:t>栈中元素按a1，a2，…an的次序</a:t>
            </a:r>
            <a:r>
              <a:rPr lang="en-US" altLang="en-US" b="1" smtClean="0">
                <a:solidFill>
                  <a:srgbClr val="0000CC"/>
                </a:solidFill>
              </a:rPr>
              <a:t>进栈</a:t>
            </a:r>
            <a:r>
              <a:rPr lang="en-US" altLang="en-US" smtClean="0"/>
              <a:t>，</a:t>
            </a:r>
            <a:r>
              <a:rPr lang="zh-CN" altLang="en-US" b="1" smtClean="0">
                <a:solidFill>
                  <a:srgbClr val="0000CC"/>
                </a:solidFill>
              </a:rPr>
              <a:t>出</a:t>
            </a:r>
            <a:r>
              <a:rPr lang="en-US" altLang="en-US" b="1" smtClean="0">
                <a:solidFill>
                  <a:srgbClr val="0000CC"/>
                </a:solidFill>
              </a:rPr>
              <a:t>栈</a:t>
            </a:r>
            <a:r>
              <a:rPr lang="en-US" altLang="en-US" smtClean="0"/>
              <a:t>的第一个元素应为栈顶元素</a:t>
            </a:r>
            <a:r>
              <a:rPr lang="zh-CN" altLang="en-US" smtClean="0"/>
              <a:t>，</a:t>
            </a:r>
            <a:r>
              <a:rPr lang="en-US" altLang="en-US" smtClean="0"/>
              <a:t>即栈的修改是按后进先出的原则进行的</a:t>
            </a:r>
            <a:endParaRPr lang="en-US"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pPr/>
              <a:t>3</a:t>
            </a:fld>
            <a:endParaRPr lang="zh-CN" altLang="en-US" dirty="0"/>
          </a:p>
        </p:txBody>
      </p:sp>
      <p:grpSp>
        <p:nvGrpSpPr>
          <p:cNvPr id="142341" name="Group 5"/>
          <p:cNvGrpSpPr>
            <a:grpSpLocks/>
          </p:cNvGrpSpPr>
          <p:nvPr/>
        </p:nvGrpSpPr>
        <p:grpSpPr bwMode="auto">
          <a:xfrm>
            <a:off x="4572000" y="1772817"/>
            <a:ext cx="4104456" cy="3691843"/>
            <a:chOff x="0" y="0"/>
            <a:chExt cx="1913" cy="1877"/>
          </a:xfrm>
        </p:grpSpPr>
        <p:grpSp>
          <p:nvGrpSpPr>
            <p:cNvPr id="142342" name="Group 6"/>
            <p:cNvGrpSpPr>
              <a:grpSpLocks/>
            </p:cNvGrpSpPr>
            <p:nvPr/>
          </p:nvGrpSpPr>
          <p:grpSpPr bwMode="auto">
            <a:xfrm>
              <a:off x="0" y="405"/>
              <a:ext cx="1372" cy="1472"/>
              <a:chOff x="0" y="0"/>
              <a:chExt cx="1372" cy="1472"/>
            </a:xfrm>
          </p:grpSpPr>
          <p:grpSp>
            <p:nvGrpSpPr>
              <p:cNvPr id="142343" name="Group 7"/>
              <p:cNvGrpSpPr>
                <a:grpSpLocks/>
              </p:cNvGrpSpPr>
              <p:nvPr/>
            </p:nvGrpSpPr>
            <p:grpSpPr bwMode="auto">
              <a:xfrm>
                <a:off x="873" y="68"/>
                <a:ext cx="499" cy="1360"/>
                <a:chOff x="0" y="0"/>
                <a:chExt cx="453" cy="1356"/>
              </a:xfrm>
            </p:grpSpPr>
            <p:sp>
              <p:nvSpPr>
                <p:cNvPr id="142344" name="Rectangle 8"/>
                <p:cNvSpPr>
                  <a:spLocks noChangeArrowheads="1"/>
                </p:cNvSpPr>
                <p:nvPr/>
              </p:nvSpPr>
              <p:spPr bwMode="auto">
                <a:xfrm>
                  <a:off x="0" y="1129"/>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a</a:t>
                  </a:r>
                  <a:r>
                    <a:rPr lang="en-US" altLang="en-US" sz="3200" baseline="-25000"/>
                    <a:t>1</a:t>
                  </a:r>
                </a:p>
              </p:txBody>
            </p:sp>
            <p:sp>
              <p:nvSpPr>
                <p:cNvPr id="142345" name="Rectangle 9"/>
                <p:cNvSpPr>
                  <a:spLocks noChangeArrowheads="1"/>
                </p:cNvSpPr>
                <p:nvPr/>
              </p:nvSpPr>
              <p:spPr bwMode="auto">
                <a:xfrm>
                  <a:off x="0" y="902"/>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a</a:t>
                  </a:r>
                  <a:r>
                    <a:rPr lang="en-US" altLang="en-US" sz="3200" baseline="-25000"/>
                    <a:t>2</a:t>
                  </a:r>
                </a:p>
              </p:txBody>
            </p:sp>
            <p:sp>
              <p:nvSpPr>
                <p:cNvPr id="142346" name="Rectangle 10"/>
                <p:cNvSpPr>
                  <a:spLocks noChangeArrowheads="1"/>
                </p:cNvSpPr>
                <p:nvPr/>
              </p:nvSpPr>
              <p:spPr bwMode="auto">
                <a:xfrm>
                  <a:off x="0" y="449"/>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a</a:t>
                  </a:r>
                  <a:r>
                    <a:rPr lang="en-US" altLang="en-US" sz="3200" baseline="-25000"/>
                    <a:t>i</a:t>
                  </a:r>
                </a:p>
              </p:txBody>
            </p:sp>
            <p:sp>
              <p:nvSpPr>
                <p:cNvPr id="142347" name="Rectangle 11"/>
                <p:cNvSpPr>
                  <a:spLocks noChangeArrowheads="1"/>
                </p:cNvSpPr>
                <p:nvPr/>
              </p:nvSpPr>
              <p:spPr bwMode="auto">
                <a:xfrm>
                  <a:off x="0" y="0"/>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dirty="0"/>
                    <a:t>a</a:t>
                  </a:r>
                  <a:r>
                    <a:rPr lang="en-US" altLang="en-US" sz="3200" baseline="-25000" dirty="0"/>
                    <a:t>n</a:t>
                  </a:r>
                </a:p>
              </p:txBody>
            </p:sp>
            <p:sp>
              <p:nvSpPr>
                <p:cNvPr id="142348" name="Rectangle 12"/>
                <p:cNvSpPr>
                  <a:spLocks noChangeArrowheads="1"/>
                </p:cNvSpPr>
                <p:nvPr/>
              </p:nvSpPr>
              <p:spPr bwMode="auto">
                <a:xfrm>
                  <a:off x="0" y="676"/>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ea typeface="Arial Unicode MS" pitchFamily="34" charset="-122"/>
                      <a:cs typeface="Arial Unicode MS" pitchFamily="34" charset="-122"/>
                    </a:rPr>
                    <a:t>⋯⋯</a:t>
                  </a:r>
                  <a:endParaRPr lang="zh-CN" altLang="en-US" sz="3200" baseline="-25000"/>
                </a:p>
              </p:txBody>
            </p:sp>
            <p:sp>
              <p:nvSpPr>
                <p:cNvPr id="142349" name="Rectangle 13"/>
                <p:cNvSpPr>
                  <a:spLocks noChangeArrowheads="1"/>
                </p:cNvSpPr>
                <p:nvPr/>
              </p:nvSpPr>
              <p:spPr bwMode="auto">
                <a:xfrm>
                  <a:off x="0" y="226"/>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dirty="0">
                      <a:ea typeface="Arial Unicode MS" pitchFamily="34" charset="-122"/>
                      <a:cs typeface="Arial Unicode MS" pitchFamily="34" charset="-122"/>
                    </a:rPr>
                    <a:t>⋯⋯</a:t>
                  </a:r>
                  <a:endParaRPr lang="zh-CN" altLang="en-US" sz="3200" baseline="-25000" dirty="0"/>
                </a:p>
              </p:txBody>
            </p:sp>
          </p:grpSp>
          <p:grpSp>
            <p:nvGrpSpPr>
              <p:cNvPr id="142350" name="Group 14"/>
              <p:cNvGrpSpPr>
                <a:grpSpLocks/>
              </p:cNvGrpSpPr>
              <p:nvPr/>
            </p:nvGrpSpPr>
            <p:grpSpPr bwMode="auto">
              <a:xfrm>
                <a:off x="0" y="1200"/>
                <a:ext cx="864" cy="272"/>
                <a:chOff x="0" y="0"/>
                <a:chExt cx="864" cy="272"/>
              </a:xfrm>
            </p:grpSpPr>
            <p:sp>
              <p:nvSpPr>
                <p:cNvPr id="142351" name="Rectangle 15"/>
                <p:cNvSpPr>
                  <a:spLocks noChangeArrowheads="1"/>
                </p:cNvSpPr>
                <p:nvPr/>
              </p:nvSpPr>
              <p:spPr bwMode="auto">
                <a:xfrm>
                  <a:off x="0" y="0"/>
                  <a:ext cx="63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bottom</a:t>
                  </a:r>
                </a:p>
              </p:txBody>
            </p:sp>
            <p:sp>
              <p:nvSpPr>
                <p:cNvPr id="142352" name="Line 16"/>
                <p:cNvSpPr>
                  <a:spLocks noChangeShapeType="1"/>
                </p:cNvSpPr>
                <p:nvPr/>
              </p:nvSpPr>
              <p:spPr bwMode="auto">
                <a:xfrm>
                  <a:off x="624" y="14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142353" name="Group 17"/>
              <p:cNvGrpSpPr>
                <a:grpSpLocks/>
              </p:cNvGrpSpPr>
              <p:nvPr/>
            </p:nvGrpSpPr>
            <p:grpSpPr bwMode="auto">
              <a:xfrm>
                <a:off x="222" y="0"/>
                <a:ext cx="645" cy="272"/>
                <a:chOff x="0" y="0"/>
                <a:chExt cx="645" cy="272"/>
              </a:xfrm>
            </p:grpSpPr>
            <p:sp>
              <p:nvSpPr>
                <p:cNvPr id="142354" name="Rectangle 18"/>
                <p:cNvSpPr>
                  <a:spLocks noChangeArrowheads="1"/>
                </p:cNvSpPr>
                <p:nvPr/>
              </p:nvSpPr>
              <p:spPr bwMode="auto">
                <a:xfrm>
                  <a:off x="0" y="0"/>
                  <a:ext cx="45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top</a:t>
                  </a:r>
                </a:p>
              </p:txBody>
            </p:sp>
            <p:sp>
              <p:nvSpPr>
                <p:cNvPr id="142355" name="Line 19"/>
                <p:cNvSpPr>
                  <a:spLocks noChangeShapeType="1"/>
                </p:cNvSpPr>
                <p:nvPr/>
              </p:nvSpPr>
              <p:spPr bwMode="auto">
                <a:xfrm>
                  <a:off x="405" y="14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grpSp>
          <p:nvGrpSpPr>
            <p:cNvPr id="142356" name="Group 20"/>
            <p:cNvGrpSpPr>
              <a:grpSpLocks/>
            </p:cNvGrpSpPr>
            <p:nvPr/>
          </p:nvGrpSpPr>
          <p:grpSpPr bwMode="auto">
            <a:xfrm>
              <a:off x="89" y="13"/>
              <a:ext cx="907" cy="447"/>
              <a:chOff x="0" y="0"/>
              <a:chExt cx="907" cy="447"/>
            </a:xfrm>
          </p:grpSpPr>
          <p:sp>
            <p:nvSpPr>
              <p:cNvPr id="142357" name="Rectangle 21"/>
              <p:cNvSpPr>
                <a:spLocks noChangeArrowheads="1"/>
              </p:cNvSpPr>
              <p:nvPr/>
            </p:nvSpPr>
            <p:spPr bwMode="auto">
              <a:xfrm>
                <a:off x="0" y="0"/>
                <a:ext cx="90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t>进栈（</a:t>
                </a:r>
                <a:r>
                  <a:rPr lang="en-US" altLang="en-US" sz="2800" b="1" dirty="0"/>
                  <a:t>push</a:t>
                </a:r>
                <a:r>
                  <a:rPr lang="zh-CN" altLang="en-US" sz="2800" b="1" dirty="0"/>
                  <a:t>）</a:t>
                </a:r>
              </a:p>
            </p:txBody>
          </p:sp>
          <p:sp>
            <p:nvSpPr>
              <p:cNvPr id="142358" name="Line 22"/>
              <p:cNvSpPr>
                <a:spLocks noChangeShapeType="1"/>
              </p:cNvSpPr>
              <p:nvPr/>
            </p:nvSpPr>
            <p:spPr bwMode="auto">
              <a:xfrm>
                <a:off x="514" y="255"/>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142359" name="Line 23"/>
              <p:cNvSpPr>
                <a:spLocks noChangeShapeType="1"/>
              </p:cNvSpPr>
              <p:nvPr/>
            </p:nvSpPr>
            <p:spPr bwMode="auto">
              <a:xfrm>
                <a:off x="850" y="255"/>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142360" name="Group 24"/>
            <p:cNvGrpSpPr>
              <a:grpSpLocks/>
            </p:cNvGrpSpPr>
            <p:nvPr/>
          </p:nvGrpSpPr>
          <p:grpSpPr bwMode="auto">
            <a:xfrm>
              <a:off x="1188" y="0"/>
              <a:ext cx="725" cy="466"/>
              <a:chOff x="0" y="0"/>
              <a:chExt cx="725" cy="466"/>
            </a:xfrm>
          </p:grpSpPr>
          <p:sp>
            <p:nvSpPr>
              <p:cNvPr id="142361" name="Rectangle 25"/>
              <p:cNvSpPr>
                <a:spLocks noChangeArrowheads="1"/>
              </p:cNvSpPr>
              <p:nvPr/>
            </p:nvSpPr>
            <p:spPr bwMode="auto">
              <a:xfrm>
                <a:off x="0" y="0"/>
                <a:ext cx="72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出栈</a:t>
                </a:r>
                <a:r>
                  <a:rPr lang="en-US" altLang="en-US" sz="2800" b="1"/>
                  <a:t>(pop)</a:t>
                </a:r>
              </a:p>
            </p:txBody>
          </p:sp>
          <p:sp>
            <p:nvSpPr>
              <p:cNvPr id="142362" name="Line 26"/>
              <p:cNvSpPr>
                <a:spLocks noChangeShapeType="1"/>
              </p:cNvSpPr>
              <p:nvPr/>
            </p:nvSpPr>
            <p:spPr bwMode="auto">
              <a:xfrm>
                <a:off x="87" y="27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142363" name="Line 27"/>
              <p:cNvSpPr>
                <a:spLocks noChangeShapeType="1"/>
              </p:cNvSpPr>
              <p:nvPr/>
            </p:nvSpPr>
            <p:spPr bwMode="auto">
              <a:xfrm>
                <a:off x="87" y="27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spTree>
    <p:extLst>
      <p:ext uri="{BB962C8B-B14F-4D97-AF65-F5344CB8AC3E}">
        <p14:creationId xmlns:p14="http://schemas.microsoft.com/office/powerpoint/2010/main" val="180696446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18" name="Object 2"/>
          <p:cNvGraphicFramePr>
            <a:graphicFrameLocks noChangeAspect="1"/>
          </p:cNvGraphicFramePr>
          <p:nvPr/>
        </p:nvGraphicFramePr>
        <p:xfrm>
          <a:off x="-990600" y="695325"/>
          <a:ext cx="7772400" cy="6162675"/>
        </p:xfrm>
        <a:graphic>
          <a:graphicData uri="http://schemas.openxmlformats.org/presentationml/2006/ole">
            <mc:AlternateContent xmlns:mc="http://schemas.openxmlformats.org/markup-compatibility/2006">
              <mc:Choice xmlns:v="urn:schemas-microsoft-com:vml" Requires="v">
                <p:oleObj spid="_x0000_s2308" name="Document" r:id="rId4" imgW="3142440" imgH="2066760" progId="Word.Document.8">
                  <p:embed/>
                </p:oleObj>
              </mc:Choice>
              <mc:Fallback>
                <p:oleObj name="Document" r:id="rId4" imgW="3142440" imgH="20667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695325"/>
                        <a:ext cx="7772400" cy="616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19" name="Text Box 3"/>
          <p:cNvSpPr txBox="1">
            <a:spLocks noChangeArrowheads="1"/>
          </p:cNvSpPr>
          <p:nvPr/>
        </p:nvSpPr>
        <p:spPr bwMode="auto">
          <a:xfrm>
            <a:off x="990600" y="11430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0" name="Text Box 4"/>
          <p:cNvSpPr txBox="1">
            <a:spLocks noChangeArrowheads="1"/>
          </p:cNvSpPr>
          <p:nvPr/>
        </p:nvSpPr>
        <p:spPr bwMode="auto">
          <a:xfrm>
            <a:off x="1600200" y="225425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1" name="Text Box 5"/>
          <p:cNvSpPr txBox="1">
            <a:spLocks noChangeArrowheads="1"/>
          </p:cNvSpPr>
          <p:nvPr/>
        </p:nvSpPr>
        <p:spPr bwMode="auto">
          <a:xfrm>
            <a:off x="2209800" y="225425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2" name="Text Box 6"/>
          <p:cNvSpPr txBox="1">
            <a:spLocks noChangeArrowheads="1"/>
          </p:cNvSpPr>
          <p:nvPr/>
        </p:nvSpPr>
        <p:spPr bwMode="auto">
          <a:xfrm>
            <a:off x="2819400" y="16764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3" name="Text Box 7"/>
          <p:cNvSpPr txBox="1">
            <a:spLocks noChangeArrowheads="1"/>
          </p:cNvSpPr>
          <p:nvPr/>
        </p:nvSpPr>
        <p:spPr bwMode="auto">
          <a:xfrm>
            <a:off x="3352800" y="16764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4" name="Text Box 8"/>
          <p:cNvSpPr txBox="1">
            <a:spLocks noChangeArrowheads="1"/>
          </p:cNvSpPr>
          <p:nvPr/>
        </p:nvSpPr>
        <p:spPr bwMode="auto">
          <a:xfrm>
            <a:off x="1752600" y="121920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5" name="Text Box 9"/>
          <p:cNvSpPr txBox="1">
            <a:spLocks noChangeArrowheads="1"/>
          </p:cNvSpPr>
          <p:nvPr/>
        </p:nvSpPr>
        <p:spPr bwMode="auto">
          <a:xfrm>
            <a:off x="1752600" y="179705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6" name="Text Box 10"/>
          <p:cNvSpPr txBox="1">
            <a:spLocks noChangeArrowheads="1"/>
          </p:cNvSpPr>
          <p:nvPr/>
        </p:nvSpPr>
        <p:spPr bwMode="auto">
          <a:xfrm>
            <a:off x="2819400" y="233045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7" name="Text Box 11"/>
          <p:cNvSpPr txBox="1">
            <a:spLocks noChangeArrowheads="1"/>
          </p:cNvSpPr>
          <p:nvPr/>
        </p:nvSpPr>
        <p:spPr bwMode="auto">
          <a:xfrm>
            <a:off x="4038600" y="179705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8" name="Text Box 12"/>
          <p:cNvSpPr txBox="1">
            <a:spLocks noChangeArrowheads="1"/>
          </p:cNvSpPr>
          <p:nvPr/>
        </p:nvSpPr>
        <p:spPr bwMode="auto">
          <a:xfrm>
            <a:off x="3962400" y="11430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9" name="Text Box 13"/>
          <p:cNvSpPr txBox="1">
            <a:spLocks noChangeArrowheads="1"/>
          </p:cNvSpPr>
          <p:nvPr/>
        </p:nvSpPr>
        <p:spPr bwMode="auto">
          <a:xfrm>
            <a:off x="3352800" y="11430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30" name="Text Box 14"/>
          <p:cNvSpPr txBox="1">
            <a:spLocks noChangeArrowheads="1"/>
          </p:cNvSpPr>
          <p:nvPr/>
        </p:nvSpPr>
        <p:spPr bwMode="auto">
          <a:xfrm>
            <a:off x="2895600" y="121920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800000"/>
                </a:solidFill>
                <a:sym typeface="Symbol" pitchFamily="18" charset="2"/>
              </a:rPr>
              <a:t></a:t>
            </a:r>
            <a:endParaRPr lang="en-US" altLang="zh-CN" b="1">
              <a:solidFill>
                <a:srgbClr val="800000"/>
              </a:solidFill>
            </a:endParaRPr>
          </a:p>
        </p:txBody>
      </p:sp>
      <p:sp useBgFill="1">
        <p:nvSpPr>
          <p:cNvPr id="137231" name="Rectangle 15"/>
          <p:cNvSpPr>
            <a:spLocks noChangeArrowheads="1"/>
          </p:cNvSpPr>
          <p:nvPr/>
        </p:nvSpPr>
        <p:spPr bwMode="auto">
          <a:xfrm>
            <a:off x="2895600" y="12954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2" name="Rectangle 16"/>
          <p:cNvSpPr>
            <a:spLocks noChangeArrowheads="1"/>
          </p:cNvSpPr>
          <p:nvPr/>
        </p:nvSpPr>
        <p:spPr bwMode="auto">
          <a:xfrm>
            <a:off x="3429000" y="1295400"/>
            <a:ext cx="533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3" name="Rectangle 17"/>
          <p:cNvSpPr>
            <a:spLocks noChangeArrowheads="1"/>
          </p:cNvSpPr>
          <p:nvPr/>
        </p:nvSpPr>
        <p:spPr bwMode="auto">
          <a:xfrm>
            <a:off x="4038600" y="12954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4" name="Rectangle 18"/>
          <p:cNvSpPr>
            <a:spLocks noChangeArrowheads="1"/>
          </p:cNvSpPr>
          <p:nvPr/>
        </p:nvSpPr>
        <p:spPr bwMode="auto">
          <a:xfrm>
            <a:off x="4038600" y="18288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5" name="Rectangle 19"/>
          <p:cNvSpPr>
            <a:spLocks noChangeArrowheads="1"/>
          </p:cNvSpPr>
          <p:nvPr/>
        </p:nvSpPr>
        <p:spPr bwMode="auto">
          <a:xfrm>
            <a:off x="3429000" y="18288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6" name="Rectangle 20"/>
          <p:cNvSpPr>
            <a:spLocks noChangeArrowheads="1"/>
          </p:cNvSpPr>
          <p:nvPr/>
        </p:nvSpPr>
        <p:spPr bwMode="auto">
          <a:xfrm>
            <a:off x="2895600" y="18288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7" name="Rectangle 21"/>
          <p:cNvSpPr>
            <a:spLocks noChangeArrowheads="1"/>
          </p:cNvSpPr>
          <p:nvPr/>
        </p:nvSpPr>
        <p:spPr bwMode="auto">
          <a:xfrm>
            <a:off x="2895600" y="23622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8" name="Rectangle 22"/>
          <p:cNvSpPr>
            <a:spLocks noChangeArrowheads="1"/>
          </p:cNvSpPr>
          <p:nvPr/>
        </p:nvSpPr>
        <p:spPr bwMode="auto">
          <a:xfrm>
            <a:off x="2286000" y="23622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9" name="Rectangle 23"/>
          <p:cNvSpPr>
            <a:spLocks noChangeArrowheads="1"/>
          </p:cNvSpPr>
          <p:nvPr/>
        </p:nvSpPr>
        <p:spPr bwMode="auto">
          <a:xfrm>
            <a:off x="1752600" y="23622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40" name="Text Box 24"/>
          <p:cNvSpPr txBox="1">
            <a:spLocks noChangeArrowheads="1"/>
          </p:cNvSpPr>
          <p:nvPr/>
        </p:nvSpPr>
        <p:spPr bwMode="auto">
          <a:xfrm>
            <a:off x="1600200" y="225425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800000"/>
                </a:solidFill>
                <a:sym typeface="Symbol" pitchFamily="18" charset="2"/>
              </a:rPr>
              <a:t></a:t>
            </a:r>
            <a:endParaRPr lang="en-US" altLang="zh-CN" b="1">
              <a:solidFill>
                <a:srgbClr val="800000"/>
              </a:solidFill>
            </a:endParaRPr>
          </a:p>
        </p:txBody>
      </p:sp>
      <p:sp>
        <p:nvSpPr>
          <p:cNvPr id="137245" name="Text Box 29"/>
          <p:cNvSpPr txBox="1">
            <a:spLocks noChangeArrowheads="1"/>
          </p:cNvSpPr>
          <p:nvPr/>
        </p:nvSpPr>
        <p:spPr bwMode="auto">
          <a:xfrm>
            <a:off x="7010400" y="61722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chemeClr val="accent2"/>
                </a:solidFill>
              </a:rPr>
              <a:t>1    1 </a:t>
            </a:r>
            <a:r>
              <a:rPr lang="en-US" altLang="zh-CN" sz="3200" dirty="0"/>
              <a:t>   </a:t>
            </a:r>
            <a:r>
              <a:rPr lang="en-US" altLang="zh-CN" sz="3200" dirty="0">
                <a:solidFill>
                  <a:srgbClr val="FF0000"/>
                </a:solidFill>
              </a:rPr>
              <a:t>1</a:t>
            </a:r>
          </a:p>
        </p:txBody>
      </p:sp>
      <p:grpSp>
        <p:nvGrpSpPr>
          <p:cNvPr id="137257" name="Group 41"/>
          <p:cNvGrpSpPr>
            <a:grpSpLocks/>
          </p:cNvGrpSpPr>
          <p:nvPr/>
        </p:nvGrpSpPr>
        <p:grpSpPr bwMode="auto">
          <a:xfrm>
            <a:off x="6781800" y="152400"/>
            <a:ext cx="1981200" cy="6553200"/>
            <a:chOff x="4272" y="96"/>
            <a:chExt cx="1248" cy="4128"/>
          </a:xfrm>
        </p:grpSpPr>
        <p:sp>
          <p:nvSpPr>
            <p:cNvPr id="137241" name="Line 25"/>
            <p:cNvSpPr>
              <a:spLocks noChangeShapeType="1"/>
            </p:cNvSpPr>
            <p:nvPr/>
          </p:nvSpPr>
          <p:spPr bwMode="auto">
            <a:xfrm>
              <a:off x="4272" y="96"/>
              <a:ext cx="0" cy="41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2" name="Line 26"/>
            <p:cNvSpPr>
              <a:spLocks noChangeShapeType="1"/>
            </p:cNvSpPr>
            <p:nvPr/>
          </p:nvSpPr>
          <p:spPr bwMode="auto">
            <a:xfrm>
              <a:off x="5520" y="96"/>
              <a:ext cx="0" cy="41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3" name="Line 27"/>
            <p:cNvSpPr>
              <a:spLocks noChangeShapeType="1"/>
            </p:cNvSpPr>
            <p:nvPr/>
          </p:nvSpPr>
          <p:spPr bwMode="auto">
            <a:xfrm>
              <a:off x="4272" y="4224"/>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4" name="Line 28"/>
            <p:cNvSpPr>
              <a:spLocks noChangeShapeType="1"/>
            </p:cNvSpPr>
            <p:nvPr/>
          </p:nvSpPr>
          <p:spPr bwMode="auto">
            <a:xfrm>
              <a:off x="4272" y="3888"/>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6" name="Line 30"/>
            <p:cNvSpPr>
              <a:spLocks noChangeShapeType="1"/>
            </p:cNvSpPr>
            <p:nvPr/>
          </p:nvSpPr>
          <p:spPr bwMode="auto">
            <a:xfrm>
              <a:off x="4272" y="3552"/>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7" name="Line 31"/>
            <p:cNvSpPr>
              <a:spLocks noChangeShapeType="1"/>
            </p:cNvSpPr>
            <p:nvPr/>
          </p:nvSpPr>
          <p:spPr bwMode="auto">
            <a:xfrm>
              <a:off x="4272" y="3216"/>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8" name="Line 32"/>
            <p:cNvSpPr>
              <a:spLocks noChangeShapeType="1"/>
            </p:cNvSpPr>
            <p:nvPr/>
          </p:nvSpPr>
          <p:spPr bwMode="auto">
            <a:xfrm>
              <a:off x="4272" y="2880"/>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9" name="Line 33"/>
            <p:cNvSpPr>
              <a:spLocks noChangeShapeType="1"/>
            </p:cNvSpPr>
            <p:nvPr/>
          </p:nvSpPr>
          <p:spPr bwMode="auto">
            <a:xfrm>
              <a:off x="4272" y="2544"/>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0" name="Line 34"/>
            <p:cNvSpPr>
              <a:spLocks noChangeShapeType="1"/>
            </p:cNvSpPr>
            <p:nvPr/>
          </p:nvSpPr>
          <p:spPr bwMode="auto">
            <a:xfrm>
              <a:off x="4272" y="2208"/>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1" name="Line 35"/>
            <p:cNvSpPr>
              <a:spLocks noChangeShapeType="1"/>
            </p:cNvSpPr>
            <p:nvPr/>
          </p:nvSpPr>
          <p:spPr bwMode="auto">
            <a:xfrm>
              <a:off x="4272" y="1872"/>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2" name="Line 36"/>
            <p:cNvSpPr>
              <a:spLocks noChangeShapeType="1"/>
            </p:cNvSpPr>
            <p:nvPr/>
          </p:nvSpPr>
          <p:spPr bwMode="auto">
            <a:xfrm>
              <a:off x="4272" y="1536"/>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3" name="Line 37"/>
            <p:cNvSpPr>
              <a:spLocks noChangeShapeType="1"/>
            </p:cNvSpPr>
            <p:nvPr/>
          </p:nvSpPr>
          <p:spPr bwMode="auto">
            <a:xfrm>
              <a:off x="4272" y="1200"/>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4" name="Line 38"/>
            <p:cNvSpPr>
              <a:spLocks noChangeShapeType="1"/>
            </p:cNvSpPr>
            <p:nvPr/>
          </p:nvSpPr>
          <p:spPr bwMode="auto">
            <a:xfrm>
              <a:off x="4272" y="864"/>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5" name="Line 39"/>
            <p:cNvSpPr>
              <a:spLocks noChangeShapeType="1"/>
            </p:cNvSpPr>
            <p:nvPr/>
          </p:nvSpPr>
          <p:spPr bwMode="auto">
            <a:xfrm>
              <a:off x="4272" y="528"/>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6" name="Line 40"/>
            <p:cNvSpPr>
              <a:spLocks noChangeShapeType="1"/>
            </p:cNvSpPr>
            <p:nvPr/>
          </p:nvSpPr>
          <p:spPr bwMode="auto">
            <a:xfrm>
              <a:off x="4272" y="192"/>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37258" name="Text Box 42"/>
          <p:cNvSpPr txBox="1">
            <a:spLocks noChangeArrowheads="1"/>
          </p:cNvSpPr>
          <p:nvPr/>
        </p:nvSpPr>
        <p:spPr bwMode="auto">
          <a:xfrm>
            <a:off x="7010400" y="5592763"/>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chemeClr val="accent2"/>
                </a:solidFill>
              </a:rPr>
              <a:t>1    2 </a:t>
            </a:r>
            <a:r>
              <a:rPr lang="en-US" altLang="zh-CN" sz="3200" dirty="0"/>
              <a:t>   </a:t>
            </a:r>
            <a:r>
              <a:rPr lang="en-US" altLang="zh-CN" sz="3200" dirty="0">
                <a:solidFill>
                  <a:srgbClr val="FF0000"/>
                </a:solidFill>
              </a:rPr>
              <a:t>2</a:t>
            </a:r>
          </a:p>
        </p:txBody>
      </p:sp>
      <p:sp>
        <p:nvSpPr>
          <p:cNvPr id="137259" name="Text Box 43"/>
          <p:cNvSpPr txBox="1">
            <a:spLocks noChangeArrowheads="1"/>
          </p:cNvSpPr>
          <p:nvPr/>
        </p:nvSpPr>
        <p:spPr bwMode="auto">
          <a:xfrm>
            <a:off x="7010400" y="5059363"/>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2    2 </a:t>
            </a:r>
            <a:r>
              <a:rPr lang="en-US" altLang="zh-CN" sz="3200"/>
              <a:t>   </a:t>
            </a:r>
            <a:r>
              <a:rPr lang="en-US" altLang="zh-CN" sz="3200">
                <a:solidFill>
                  <a:srgbClr val="FF0000"/>
                </a:solidFill>
              </a:rPr>
              <a:t>2</a:t>
            </a:r>
          </a:p>
        </p:txBody>
      </p:sp>
      <p:sp>
        <p:nvSpPr>
          <p:cNvPr id="137260" name="Text Box 44"/>
          <p:cNvSpPr txBox="1">
            <a:spLocks noChangeArrowheads="1"/>
          </p:cNvSpPr>
          <p:nvPr/>
        </p:nvSpPr>
        <p:spPr bwMode="auto">
          <a:xfrm>
            <a:off x="7010400" y="45720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3    2 </a:t>
            </a:r>
            <a:r>
              <a:rPr lang="en-US" altLang="zh-CN" sz="3200"/>
              <a:t>   </a:t>
            </a:r>
            <a:r>
              <a:rPr lang="en-US" altLang="zh-CN" sz="3200">
                <a:solidFill>
                  <a:srgbClr val="FF0000"/>
                </a:solidFill>
              </a:rPr>
              <a:t>1</a:t>
            </a:r>
          </a:p>
        </p:txBody>
      </p:sp>
      <p:sp>
        <p:nvSpPr>
          <p:cNvPr id="137261" name="Text Box 45"/>
          <p:cNvSpPr txBox="1">
            <a:spLocks noChangeArrowheads="1"/>
          </p:cNvSpPr>
          <p:nvPr/>
        </p:nvSpPr>
        <p:spPr bwMode="auto">
          <a:xfrm>
            <a:off x="7010400" y="40386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3    3 </a:t>
            </a:r>
            <a:r>
              <a:rPr lang="en-US" altLang="zh-CN" sz="3200"/>
              <a:t>   </a:t>
            </a:r>
            <a:r>
              <a:rPr lang="en-US" altLang="zh-CN" sz="3200">
                <a:solidFill>
                  <a:srgbClr val="FF0000"/>
                </a:solidFill>
              </a:rPr>
              <a:t>1</a:t>
            </a:r>
          </a:p>
        </p:txBody>
      </p:sp>
      <p:sp>
        <p:nvSpPr>
          <p:cNvPr id="137262" name="Text Box 46"/>
          <p:cNvSpPr txBox="1">
            <a:spLocks noChangeArrowheads="1"/>
          </p:cNvSpPr>
          <p:nvPr/>
        </p:nvSpPr>
        <p:spPr bwMode="auto">
          <a:xfrm>
            <a:off x="7010400" y="35052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3    4 </a:t>
            </a:r>
            <a:r>
              <a:rPr lang="en-US" altLang="zh-CN" sz="3200"/>
              <a:t>   </a:t>
            </a:r>
            <a:r>
              <a:rPr lang="en-US" altLang="zh-CN" sz="3200">
                <a:solidFill>
                  <a:srgbClr val="FF0000"/>
                </a:solidFill>
              </a:rPr>
              <a:t>4</a:t>
            </a:r>
          </a:p>
        </p:txBody>
      </p:sp>
      <p:sp>
        <p:nvSpPr>
          <p:cNvPr id="137263" name="Text Box 47"/>
          <p:cNvSpPr txBox="1">
            <a:spLocks noChangeArrowheads="1"/>
          </p:cNvSpPr>
          <p:nvPr/>
        </p:nvSpPr>
        <p:spPr bwMode="auto">
          <a:xfrm>
            <a:off x="7010400" y="29718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2    4 </a:t>
            </a:r>
            <a:r>
              <a:rPr lang="en-US" altLang="zh-CN" sz="3200"/>
              <a:t>   </a:t>
            </a:r>
            <a:r>
              <a:rPr lang="en-US" altLang="zh-CN" sz="3200">
                <a:solidFill>
                  <a:srgbClr val="FF0000"/>
                </a:solidFill>
              </a:rPr>
              <a:t>1</a:t>
            </a:r>
          </a:p>
        </p:txBody>
      </p:sp>
      <p:sp>
        <p:nvSpPr>
          <p:cNvPr id="137264" name="Text Box 48"/>
          <p:cNvSpPr txBox="1">
            <a:spLocks noChangeArrowheads="1"/>
          </p:cNvSpPr>
          <p:nvPr/>
        </p:nvSpPr>
        <p:spPr bwMode="auto">
          <a:xfrm>
            <a:off x="7010400" y="24384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2    5 </a:t>
            </a:r>
            <a:r>
              <a:rPr lang="en-US" altLang="zh-CN" sz="3200"/>
              <a:t>   </a:t>
            </a:r>
            <a:r>
              <a:rPr lang="en-US" altLang="zh-CN" sz="3200">
                <a:solidFill>
                  <a:srgbClr val="FF0000"/>
                </a:solidFill>
              </a:rPr>
              <a:t>1</a:t>
            </a:r>
          </a:p>
        </p:txBody>
      </p:sp>
      <p:sp>
        <p:nvSpPr>
          <p:cNvPr id="137265" name="Text Box 49"/>
          <p:cNvSpPr txBox="1">
            <a:spLocks noChangeArrowheads="1"/>
          </p:cNvSpPr>
          <p:nvPr/>
        </p:nvSpPr>
        <p:spPr bwMode="auto">
          <a:xfrm>
            <a:off x="7010400" y="19050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2    6 </a:t>
            </a:r>
            <a:r>
              <a:rPr lang="en-US" altLang="zh-CN" sz="3200"/>
              <a:t>   </a:t>
            </a:r>
            <a:r>
              <a:rPr lang="en-US" altLang="zh-CN" sz="3200">
                <a:solidFill>
                  <a:srgbClr val="FF0000"/>
                </a:solidFill>
              </a:rPr>
              <a:t>4</a:t>
            </a:r>
          </a:p>
        </p:txBody>
      </p:sp>
      <p:sp>
        <p:nvSpPr>
          <p:cNvPr id="137266" name="Text Box 50"/>
          <p:cNvSpPr txBox="1">
            <a:spLocks noChangeArrowheads="1"/>
          </p:cNvSpPr>
          <p:nvPr/>
        </p:nvSpPr>
        <p:spPr bwMode="auto">
          <a:xfrm>
            <a:off x="7010400" y="1325563"/>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1    6 </a:t>
            </a:r>
            <a:r>
              <a:rPr lang="en-US" altLang="zh-CN" sz="3200"/>
              <a:t>   </a:t>
            </a:r>
            <a:r>
              <a:rPr lang="en-US" altLang="zh-CN" sz="3200">
                <a:solidFill>
                  <a:srgbClr val="FF0000"/>
                </a:solidFill>
              </a:rPr>
              <a:t>3</a:t>
            </a:r>
          </a:p>
        </p:txBody>
      </p:sp>
      <p:sp>
        <p:nvSpPr>
          <p:cNvPr id="137267" name="Text Box 51"/>
          <p:cNvSpPr txBox="1">
            <a:spLocks noChangeArrowheads="1"/>
          </p:cNvSpPr>
          <p:nvPr/>
        </p:nvSpPr>
        <p:spPr bwMode="auto">
          <a:xfrm>
            <a:off x="7010400" y="8382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1    5 </a:t>
            </a:r>
            <a:r>
              <a:rPr lang="en-US" altLang="zh-CN" sz="3200"/>
              <a:t>   </a:t>
            </a:r>
            <a:r>
              <a:rPr lang="en-US" altLang="zh-CN" sz="3200">
                <a:solidFill>
                  <a:srgbClr val="FF0000"/>
                </a:solidFill>
              </a:rPr>
              <a:t>3</a:t>
            </a:r>
          </a:p>
        </p:txBody>
      </p:sp>
      <p:sp>
        <p:nvSpPr>
          <p:cNvPr id="137268" name="Text Box 52"/>
          <p:cNvSpPr txBox="1">
            <a:spLocks noChangeArrowheads="1"/>
          </p:cNvSpPr>
          <p:nvPr/>
        </p:nvSpPr>
        <p:spPr bwMode="auto">
          <a:xfrm>
            <a:off x="7010400" y="334963"/>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1    4 </a:t>
            </a:r>
            <a:r>
              <a:rPr lang="en-US" altLang="zh-CN" sz="3200"/>
              <a:t>   </a:t>
            </a:r>
            <a:r>
              <a:rPr lang="en-US" altLang="zh-CN" sz="3200">
                <a:solidFill>
                  <a:srgbClr val="FF0000"/>
                </a:solidFill>
              </a:rPr>
              <a:t>4</a:t>
            </a:r>
          </a:p>
        </p:txBody>
      </p:sp>
      <p:sp useBgFill="1">
        <p:nvSpPr>
          <p:cNvPr id="137269" name="Rectangle 53"/>
          <p:cNvSpPr>
            <a:spLocks noChangeArrowheads="1"/>
          </p:cNvSpPr>
          <p:nvPr/>
        </p:nvSpPr>
        <p:spPr bwMode="auto">
          <a:xfrm>
            <a:off x="7010400" y="3810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0" name="Rectangle 54"/>
          <p:cNvSpPr>
            <a:spLocks noChangeArrowheads="1"/>
          </p:cNvSpPr>
          <p:nvPr/>
        </p:nvSpPr>
        <p:spPr bwMode="auto">
          <a:xfrm>
            <a:off x="7010400" y="9144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1" name="Rectangle 55"/>
          <p:cNvSpPr>
            <a:spLocks noChangeArrowheads="1"/>
          </p:cNvSpPr>
          <p:nvPr/>
        </p:nvSpPr>
        <p:spPr bwMode="auto">
          <a:xfrm>
            <a:off x="6934200" y="14478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2" name="Rectangle 56"/>
          <p:cNvSpPr>
            <a:spLocks noChangeArrowheads="1"/>
          </p:cNvSpPr>
          <p:nvPr/>
        </p:nvSpPr>
        <p:spPr bwMode="auto">
          <a:xfrm>
            <a:off x="6934200" y="19812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3" name="Rectangle 57"/>
          <p:cNvSpPr>
            <a:spLocks noChangeArrowheads="1"/>
          </p:cNvSpPr>
          <p:nvPr/>
        </p:nvSpPr>
        <p:spPr bwMode="auto">
          <a:xfrm>
            <a:off x="6934200" y="25146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4" name="Rectangle 58"/>
          <p:cNvSpPr>
            <a:spLocks noChangeArrowheads="1"/>
          </p:cNvSpPr>
          <p:nvPr/>
        </p:nvSpPr>
        <p:spPr bwMode="auto">
          <a:xfrm>
            <a:off x="6934200" y="30480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5" name="Rectangle 59"/>
          <p:cNvSpPr>
            <a:spLocks noChangeArrowheads="1"/>
          </p:cNvSpPr>
          <p:nvPr/>
        </p:nvSpPr>
        <p:spPr bwMode="auto">
          <a:xfrm>
            <a:off x="6934200" y="35814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6" name="Rectangle 60"/>
          <p:cNvSpPr>
            <a:spLocks noChangeArrowheads="1"/>
          </p:cNvSpPr>
          <p:nvPr/>
        </p:nvSpPr>
        <p:spPr bwMode="auto">
          <a:xfrm>
            <a:off x="6934200" y="41148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7" name="Text Box 61"/>
          <p:cNvSpPr txBox="1">
            <a:spLocks noChangeArrowheads="1"/>
          </p:cNvSpPr>
          <p:nvPr/>
        </p:nvSpPr>
        <p:spPr bwMode="auto">
          <a:xfrm>
            <a:off x="8229600" y="4572000"/>
            <a:ext cx="381000" cy="57943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800000"/>
                </a:solidFill>
              </a:rPr>
              <a:t>3</a:t>
            </a:r>
          </a:p>
        </p:txBody>
      </p:sp>
      <p:sp>
        <p:nvSpPr>
          <p:cNvPr id="137278" name="Text Box 62"/>
          <p:cNvSpPr txBox="1">
            <a:spLocks noChangeArrowheads="1"/>
          </p:cNvSpPr>
          <p:nvPr/>
        </p:nvSpPr>
        <p:spPr bwMode="auto">
          <a:xfrm>
            <a:off x="2895600" y="12192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79" name="Text Box 63"/>
          <p:cNvSpPr txBox="1">
            <a:spLocks noChangeArrowheads="1"/>
          </p:cNvSpPr>
          <p:nvPr/>
        </p:nvSpPr>
        <p:spPr bwMode="auto">
          <a:xfrm>
            <a:off x="3505200" y="12192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0" name="Text Box 64"/>
          <p:cNvSpPr txBox="1">
            <a:spLocks noChangeArrowheads="1"/>
          </p:cNvSpPr>
          <p:nvPr/>
        </p:nvSpPr>
        <p:spPr bwMode="auto">
          <a:xfrm>
            <a:off x="4038600" y="12192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1" name="Text Box 65"/>
          <p:cNvSpPr txBox="1">
            <a:spLocks noChangeArrowheads="1"/>
          </p:cNvSpPr>
          <p:nvPr/>
        </p:nvSpPr>
        <p:spPr bwMode="auto">
          <a:xfrm>
            <a:off x="4038600" y="17526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2" name="Text Box 66"/>
          <p:cNvSpPr txBox="1">
            <a:spLocks noChangeArrowheads="1"/>
          </p:cNvSpPr>
          <p:nvPr/>
        </p:nvSpPr>
        <p:spPr bwMode="auto">
          <a:xfrm>
            <a:off x="3505200" y="17526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3" name="Text Box 67"/>
          <p:cNvSpPr txBox="1">
            <a:spLocks noChangeArrowheads="1"/>
          </p:cNvSpPr>
          <p:nvPr/>
        </p:nvSpPr>
        <p:spPr bwMode="auto">
          <a:xfrm>
            <a:off x="2895600" y="17526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4" name="Text Box 68"/>
          <p:cNvSpPr txBox="1">
            <a:spLocks noChangeArrowheads="1"/>
          </p:cNvSpPr>
          <p:nvPr/>
        </p:nvSpPr>
        <p:spPr bwMode="auto">
          <a:xfrm>
            <a:off x="2895600" y="22860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5" name="Text Box 69"/>
          <p:cNvSpPr txBox="1">
            <a:spLocks noChangeArrowheads="1"/>
          </p:cNvSpPr>
          <p:nvPr/>
        </p:nvSpPr>
        <p:spPr bwMode="auto">
          <a:xfrm>
            <a:off x="2362200" y="22860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2" name="TextBox 1"/>
          <p:cNvSpPr txBox="1"/>
          <p:nvPr/>
        </p:nvSpPr>
        <p:spPr>
          <a:xfrm>
            <a:off x="4716016" y="6372036"/>
            <a:ext cx="1569660" cy="369332"/>
          </a:xfrm>
          <a:prstGeom prst="rect">
            <a:avLst/>
          </a:prstGeom>
          <a:noFill/>
        </p:spPr>
        <p:txBody>
          <a:bodyPr wrap="none" rtlCol="0">
            <a:spAutoFit/>
          </a:bodyPr>
          <a:lstStyle/>
          <a:p>
            <a:r>
              <a:rPr lang="zh-CN" altLang="en-US" dirty="0" smtClean="0"/>
              <a:t>行，列，方向</a:t>
            </a:r>
            <a:endParaRPr lang="en-US" dirty="0"/>
          </a:p>
        </p:txBody>
      </p:sp>
      <p:sp>
        <p:nvSpPr>
          <p:cNvPr id="3" name="灯片编号占位符 2"/>
          <p:cNvSpPr>
            <a:spLocks noGrp="1"/>
          </p:cNvSpPr>
          <p:nvPr>
            <p:ph type="sldNum" sz="quarter" idx="12"/>
          </p:nvPr>
        </p:nvSpPr>
        <p:spPr>
          <a:xfrm>
            <a:off x="103909" y="6386513"/>
            <a:ext cx="2133600" cy="365125"/>
          </a:xfrm>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3626122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7257"/>
                                        </p:tgtEl>
                                        <p:attrNameLst>
                                          <p:attrName>style.visibility</p:attrName>
                                        </p:attrNameLst>
                                      </p:cBhvr>
                                      <p:to>
                                        <p:strVal val="visible"/>
                                      </p:to>
                                    </p:set>
                                    <p:animEffect transition="in" filter="wipe(down)">
                                      <p:cBhvr>
                                        <p:cTn id="7" dur="500"/>
                                        <p:tgtEl>
                                          <p:spTgt spid="137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wipe(left)">
                                      <p:cBhvr>
                                        <p:cTn id="12" dur="500"/>
                                        <p:tgtEl>
                                          <p:spTgt spid="1372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37245"/>
                                        </p:tgtEl>
                                        <p:attrNameLst>
                                          <p:attrName>style.visibility</p:attrName>
                                        </p:attrNameLst>
                                      </p:cBhvr>
                                      <p:to>
                                        <p:strVal val="visible"/>
                                      </p:to>
                                    </p:set>
                                    <p:anim calcmode="lin" valueType="num">
                                      <p:cBhvr additive="base">
                                        <p:cTn id="17" dur="500"/>
                                        <p:tgtEl>
                                          <p:spTgt spid="137245"/>
                                        </p:tgtEl>
                                        <p:attrNameLst>
                                          <p:attrName>ppt_y</p:attrName>
                                        </p:attrNameLst>
                                      </p:cBhvr>
                                      <p:tavLst>
                                        <p:tav tm="0">
                                          <p:val>
                                            <p:strVal val="#ppt_y-#ppt_h*1.125000"/>
                                          </p:val>
                                        </p:tav>
                                        <p:tav tm="100000">
                                          <p:val>
                                            <p:strVal val="#ppt_y"/>
                                          </p:val>
                                        </p:tav>
                                      </p:tavLst>
                                    </p:anim>
                                    <p:animEffect transition="in" filter="wipe(down)">
                                      <p:cBhvr>
                                        <p:cTn id="18" dur="500"/>
                                        <p:tgtEl>
                                          <p:spTgt spid="1372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7224"/>
                                        </p:tgtEl>
                                        <p:attrNameLst>
                                          <p:attrName>style.visibility</p:attrName>
                                        </p:attrNameLst>
                                      </p:cBhvr>
                                      <p:to>
                                        <p:strVal val="visible"/>
                                      </p:to>
                                    </p:set>
                                    <p:animEffect transition="in" filter="wipe(up)">
                                      <p:cBhvr>
                                        <p:cTn id="23" dur="500"/>
                                        <p:tgtEl>
                                          <p:spTgt spid="1372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37258"/>
                                        </p:tgtEl>
                                        <p:attrNameLst>
                                          <p:attrName>style.visibility</p:attrName>
                                        </p:attrNameLst>
                                      </p:cBhvr>
                                      <p:to>
                                        <p:strVal val="visible"/>
                                      </p:to>
                                    </p:set>
                                    <p:anim calcmode="lin" valueType="num">
                                      <p:cBhvr additive="base">
                                        <p:cTn id="28" dur="500"/>
                                        <p:tgtEl>
                                          <p:spTgt spid="137258"/>
                                        </p:tgtEl>
                                        <p:attrNameLst>
                                          <p:attrName>ppt_y</p:attrName>
                                        </p:attrNameLst>
                                      </p:cBhvr>
                                      <p:tavLst>
                                        <p:tav tm="0">
                                          <p:val>
                                            <p:strVal val="#ppt_y-#ppt_h*1.125000"/>
                                          </p:val>
                                        </p:tav>
                                        <p:tav tm="100000">
                                          <p:val>
                                            <p:strVal val="#ppt_y"/>
                                          </p:val>
                                        </p:tav>
                                      </p:tavLst>
                                    </p:anim>
                                    <p:animEffect transition="in" filter="wipe(down)">
                                      <p:cBhvr>
                                        <p:cTn id="29" dur="500"/>
                                        <p:tgtEl>
                                          <p:spTgt spid="1372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7225"/>
                                        </p:tgtEl>
                                        <p:attrNameLst>
                                          <p:attrName>style.visibility</p:attrName>
                                        </p:attrNameLst>
                                      </p:cBhvr>
                                      <p:to>
                                        <p:strVal val="visible"/>
                                      </p:to>
                                    </p:set>
                                    <p:animEffect transition="in" filter="wipe(up)">
                                      <p:cBhvr>
                                        <p:cTn id="34" dur="500"/>
                                        <p:tgtEl>
                                          <p:spTgt spid="137225"/>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137259"/>
                                        </p:tgtEl>
                                        <p:attrNameLst>
                                          <p:attrName>style.visibility</p:attrName>
                                        </p:attrNameLst>
                                      </p:cBhvr>
                                      <p:to>
                                        <p:strVal val="visible"/>
                                      </p:to>
                                    </p:set>
                                    <p:anim calcmode="lin" valueType="num">
                                      <p:cBhvr additive="base">
                                        <p:cTn id="39" dur="500"/>
                                        <p:tgtEl>
                                          <p:spTgt spid="137259"/>
                                        </p:tgtEl>
                                        <p:attrNameLst>
                                          <p:attrName>ppt_y</p:attrName>
                                        </p:attrNameLst>
                                      </p:cBhvr>
                                      <p:tavLst>
                                        <p:tav tm="0">
                                          <p:val>
                                            <p:strVal val="#ppt_y-#ppt_h*1.125000"/>
                                          </p:val>
                                        </p:tav>
                                        <p:tav tm="100000">
                                          <p:val>
                                            <p:strVal val="#ppt_y"/>
                                          </p:val>
                                        </p:tav>
                                      </p:tavLst>
                                    </p:anim>
                                    <p:animEffect transition="in" filter="wipe(down)">
                                      <p:cBhvr>
                                        <p:cTn id="40" dur="500"/>
                                        <p:tgtEl>
                                          <p:spTgt spid="1372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7220"/>
                                        </p:tgtEl>
                                        <p:attrNameLst>
                                          <p:attrName>style.visibility</p:attrName>
                                        </p:attrNameLst>
                                      </p:cBhvr>
                                      <p:to>
                                        <p:strVal val="visible"/>
                                      </p:to>
                                    </p:set>
                                    <p:animEffect transition="in" filter="wipe(left)">
                                      <p:cBhvr>
                                        <p:cTn id="45" dur="500"/>
                                        <p:tgtEl>
                                          <p:spTgt spid="1372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137260"/>
                                        </p:tgtEl>
                                        <p:attrNameLst>
                                          <p:attrName>style.visibility</p:attrName>
                                        </p:attrNameLst>
                                      </p:cBhvr>
                                      <p:to>
                                        <p:strVal val="visible"/>
                                      </p:to>
                                    </p:set>
                                    <p:anim calcmode="lin" valueType="num">
                                      <p:cBhvr additive="base">
                                        <p:cTn id="50" dur="500"/>
                                        <p:tgtEl>
                                          <p:spTgt spid="137260"/>
                                        </p:tgtEl>
                                        <p:attrNameLst>
                                          <p:attrName>ppt_y</p:attrName>
                                        </p:attrNameLst>
                                      </p:cBhvr>
                                      <p:tavLst>
                                        <p:tav tm="0">
                                          <p:val>
                                            <p:strVal val="#ppt_y-#ppt_h*1.125000"/>
                                          </p:val>
                                        </p:tav>
                                        <p:tav tm="100000">
                                          <p:val>
                                            <p:strVal val="#ppt_y"/>
                                          </p:val>
                                        </p:tav>
                                      </p:tavLst>
                                    </p:anim>
                                    <p:animEffect transition="in" filter="wipe(down)">
                                      <p:cBhvr>
                                        <p:cTn id="51" dur="500"/>
                                        <p:tgtEl>
                                          <p:spTgt spid="1372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7221"/>
                                        </p:tgtEl>
                                        <p:attrNameLst>
                                          <p:attrName>style.visibility</p:attrName>
                                        </p:attrNameLst>
                                      </p:cBhvr>
                                      <p:to>
                                        <p:strVal val="visible"/>
                                      </p:to>
                                    </p:set>
                                    <p:animEffect transition="in" filter="wipe(left)">
                                      <p:cBhvr>
                                        <p:cTn id="56" dur="500"/>
                                        <p:tgtEl>
                                          <p:spTgt spid="137221"/>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137261"/>
                                        </p:tgtEl>
                                        <p:attrNameLst>
                                          <p:attrName>style.visibility</p:attrName>
                                        </p:attrNameLst>
                                      </p:cBhvr>
                                      <p:to>
                                        <p:strVal val="visible"/>
                                      </p:to>
                                    </p:set>
                                    <p:anim calcmode="lin" valueType="num">
                                      <p:cBhvr additive="base">
                                        <p:cTn id="61" dur="500"/>
                                        <p:tgtEl>
                                          <p:spTgt spid="137261"/>
                                        </p:tgtEl>
                                        <p:attrNameLst>
                                          <p:attrName>ppt_y</p:attrName>
                                        </p:attrNameLst>
                                      </p:cBhvr>
                                      <p:tavLst>
                                        <p:tav tm="0">
                                          <p:val>
                                            <p:strVal val="#ppt_y-#ppt_h*1.125000"/>
                                          </p:val>
                                        </p:tav>
                                        <p:tav tm="100000">
                                          <p:val>
                                            <p:strVal val="#ppt_y"/>
                                          </p:val>
                                        </p:tav>
                                      </p:tavLst>
                                    </p:anim>
                                    <p:animEffect transition="in" filter="wipe(down)">
                                      <p:cBhvr>
                                        <p:cTn id="62" dur="500"/>
                                        <p:tgtEl>
                                          <p:spTgt spid="13726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37226"/>
                                        </p:tgtEl>
                                        <p:attrNameLst>
                                          <p:attrName>style.visibility</p:attrName>
                                        </p:attrNameLst>
                                      </p:cBhvr>
                                      <p:to>
                                        <p:strVal val="visible"/>
                                      </p:to>
                                    </p:set>
                                    <p:animEffect transition="in" filter="wipe(down)">
                                      <p:cBhvr>
                                        <p:cTn id="67" dur="500"/>
                                        <p:tgtEl>
                                          <p:spTgt spid="137226"/>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grpId="0" nodeType="clickEffect">
                                  <p:stCondLst>
                                    <p:cond delay="0"/>
                                  </p:stCondLst>
                                  <p:childTnLst>
                                    <p:set>
                                      <p:cBhvr>
                                        <p:cTn id="71" dur="1" fill="hold">
                                          <p:stCondLst>
                                            <p:cond delay="0"/>
                                          </p:stCondLst>
                                        </p:cTn>
                                        <p:tgtEl>
                                          <p:spTgt spid="137262"/>
                                        </p:tgtEl>
                                        <p:attrNameLst>
                                          <p:attrName>style.visibility</p:attrName>
                                        </p:attrNameLst>
                                      </p:cBhvr>
                                      <p:to>
                                        <p:strVal val="visible"/>
                                      </p:to>
                                    </p:set>
                                    <p:anim calcmode="lin" valueType="num">
                                      <p:cBhvr additive="base">
                                        <p:cTn id="72" dur="500"/>
                                        <p:tgtEl>
                                          <p:spTgt spid="137262"/>
                                        </p:tgtEl>
                                        <p:attrNameLst>
                                          <p:attrName>ppt_y</p:attrName>
                                        </p:attrNameLst>
                                      </p:cBhvr>
                                      <p:tavLst>
                                        <p:tav tm="0">
                                          <p:val>
                                            <p:strVal val="#ppt_y-#ppt_h*1.125000"/>
                                          </p:val>
                                        </p:tav>
                                        <p:tav tm="100000">
                                          <p:val>
                                            <p:strVal val="#ppt_y"/>
                                          </p:val>
                                        </p:tav>
                                      </p:tavLst>
                                    </p:anim>
                                    <p:animEffect transition="in" filter="wipe(down)">
                                      <p:cBhvr>
                                        <p:cTn id="73" dur="500"/>
                                        <p:tgtEl>
                                          <p:spTgt spid="13726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37222"/>
                                        </p:tgtEl>
                                        <p:attrNameLst>
                                          <p:attrName>style.visibility</p:attrName>
                                        </p:attrNameLst>
                                      </p:cBhvr>
                                      <p:to>
                                        <p:strVal val="visible"/>
                                      </p:to>
                                    </p:set>
                                    <p:animEffect transition="in" filter="wipe(left)">
                                      <p:cBhvr>
                                        <p:cTn id="78" dur="500"/>
                                        <p:tgtEl>
                                          <p:spTgt spid="137222"/>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1" fill="hold" grpId="0" nodeType="clickEffect">
                                  <p:stCondLst>
                                    <p:cond delay="0"/>
                                  </p:stCondLst>
                                  <p:childTnLst>
                                    <p:set>
                                      <p:cBhvr>
                                        <p:cTn id="82" dur="1" fill="hold">
                                          <p:stCondLst>
                                            <p:cond delay="0"/>
                                          </p:stCondLst>
                                        </p:cTn>
                                        <p:tgtEl>
                                          <p:spTgt spid="137263"/>
                                        </p:tgtEl>
                                        <p:attrNameLst>
                                          <p:attrName>style.visibility</p:attrName>
                                        </p:attrNameLst>
                                      </p:cBhvr>
                                      <p:to>
                                        <p:strVal val="visible"/>
                                      </p:to>
                                    </p:set>
                                    <p:anim calcmode="lin" valueType="num">
                                      <p:cBhvr additive="base">
                                        <p:cTn id="83" dur="500"/>
                                        <p:tgtEl>
                                          <p:spTgt spid="137263"/>
                                        </p:tgtEl>
                                        <p:attrNameLst>
                                          <p:attrName>ppt_y</p:attrName>
                                        </p:attrNameLst>
                                      </p:cBhvr>
                                      <p:tavLst>
                                        <p:tav tm="0">
                                          <p:val>
                                            <p:strVal val="#ppt_y-#ppt_h*1.125000"/>
                                          </p:val>
                                        </p:tav>
                                        <p:tav tm="100000">
                                          <p:val>
                                            <p:strVal val="#ppt_y"/>
                                          </p:val>
                                        </p:tav>
                                      </p:tavLst>
                                    </p:anim>
                                    <p:animEffect transition="in" filter="wipe(down)">
                                      <p:cBhvr>
                                        <p:cTn id="84" dur="500"/>
                                        <p:tgtEl>
                                          <p:spTgt spid="13726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37223"/>
                                        </p:tgtEl>
                                        <p:attrNameLst>
                                          <p:attrName>style.visibility</p:attrName>
                                        </p:attrNameLst>
                                      </p:cBhvr>
                                      <p:to>
                                        <p:strVal val="visible"/>
                                      </p:to>
                                    </p:set>
                                    <p:animEffect transition="in" filter="wipe(left)">
                                      <p:cBhvr>
                                        <p:cTn id="89" dur="500"/>
                                        <p:tgtEl>
                                          <p:spTgt spid="137223"/>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1" fill="hold" grpId="0" nodeType="clickEffect">
                                  <p:stCondLst>
                                    <p:cond delay="0"/>
                                  </p:stCondLst>
                                  <p:childTnLst>
                                    <p:set>
                                      <p:cBhvr>
                                        <p:cTn id="93" dur="1" fill="hold">
                                          <p:stCondLst>
                                            <p:cond delay="0"/>
                                          </p:stCondLst>
                                        </p:cTn>
                                        <p:tgtEl>
                                          <p:spTgt spid="137264"/>
                                        </p:tgtEl>
                                        <p:attrNameLst>
                                          <p:attrName>style.visibility</p:attrName>
                                        </p:attrNameLst>
                                      </p:cBhvr>
                                      <p:to>
                                        <p:strVal val="visible"/>
                                      </p:to>
                                    </p:set>
                                    <p:anim calcmode="lin" valueType="num">
                                      <p:cBhvr additive="base">
                                        <p:cTn id="94" dur="500"/>
                                        <p:tgtEl>
                                          <p:spTgt spid="137264"/>
                                        </p:tgtEl>
                                        <p:attrNameLst>
                                          <p:attrName>ppt_y</p:attrName>
                                        </p:attrNameLst>
                                      </p:cBhvr>
                                      <p:tavLst>
                                        <p:tav tm="0">
                                          <p:val>
                                            <p:strVal val="#ppt_y-#ppt_h*1.125000"/>
                                          </p:val>
                                        </p:tav>
                                        <p:tav tm="100000">
                                          <p:val>
                                            <p:strVal val="#ppt_y"/>
                                          </p:val>
                                        </p:tav>
                                      </p:tavLst>
                                    </p:anim>
                                    <p:animEffect transition="in" filter="wipe(down)">
                                      <p:cBhvr>
                                        <p:cTn id="95" dur="500"/>
                                        <p:tgtEl>
                                          <p:spTgt spid="13726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137227"/>
                                        </p:tgtEl>
                                        <p:attrNameLst>
                                          <p:attrName>style.visibility</p:attrName>
                                        </p:attrNameLst>
                                      </p:cBhvr>
                                      <p:to>
                                        <p:strVal val="visible"/>
                                      </p:to>
                                    </p:set>
                                    <p:animEffect transition="in" filter="wipe(down)">
                                      <p:cBhvr>
                                        <p:cTn id="100" dur="500"/>
                                        <p:tgtEl>
                                          <p:spTgt spid="137227"/>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1" fill="hold" grpId="0" nodeType="clickEffect">
                                  <p:stCondLst>
                                    <p:cond delay="0"/>
                                  </p:stCondLst>
                                  <p:childTnLst>
                                    <p:set>
                                      <p:cBhvr>
                                        <p:cTn id="104" dur="1" fill="hold">
                                          <p:stCondLst>
                                            <p:cond delay="0"/>
                                          </p:stCondLst>
                                        </p:cTn>
                                        <p:tgtEl>
                                          <p:spTgt spid="137265"/>
                                        </p:tgtEl>
                                        <p:attrNameLst>
                                          <p:attrName>style.visibility</p:attrName>
                                        </p:attrNameLst>
                                      </p:cBhvr>
                                      <p:to>
                                        <p:strVal val="visible"/>
                                      </p:to>
                                    </p:set>
                                    <p:anim calcmode="lin" valueType="num">
                                      <p:cBhvr additive="base">
                                        <p:cTn id="105" dur="500"/>
                                        <p:tgtEl>
                                          <p:spTgt spid="137265"/>
                                        </p:tgtEl>
                                        <p:attrNameLst>
                                          <p:attrName>ppt_y</p:attrName>
                                        </p:attrNameLst>
                                      </p:cBhvr>
                                      <p:tavLst>
                                        <p:tav tm="0">
                                          <p:val>
                                            <p:strVal val="#ppt_y-#ppt_h*1.125000"/>
                                          </p:val>
                                        </p:tav>
                                        <p:tav tm="100000">
                                          <p:val>
                                            <p:strVal val="#ppt_y"/>
                                          </p:val>
                                        </p:tav>
                                      </p:tavLst>
                                    </p:anim>
                                    <p:animEffect transition="in" filter="wipe(down)">
                                      <p:cBhvr>
                                        <p:cTn id="106" dur="500"/>
                                        <p:tgtEl>
                                          <p:spTgt spid="137265"/>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137228"/>
                                        </p:tgtEl>
                                        <p:attrNameLst>
                                          <p:attrName>style.visibility</p:attrName>
                                        </p:attrNameLst>
                                      </p:cBhvr>
                                      <p:to>
                                        <p:strVal val="visible"/>
                                      </p:to>
                                    </p:set>
                                    <p:animEffect transition="in" filter="wipe(right)">
                                      <p:cBhvr>
                                        <p:cTn id="111" dur="500"/>
                                        <p:tgtEl>
                                          <p:spTgt spid="137228"/>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ntr" presetSubtype="1" fill="hold" grpId="0" nodeType="clickEffect">
                                  <p:stCondLst>
                                    <p:cond delay="0"/>
                                  </p:stCondLst>
                                  <p:childTnLst>
                                    <p:set>
                                      <p:cBhvr>
                                        <p:cTn id="115" dur="1" fill="hold">
                                          <p:stCondLst>
                                            <p:cond delay="0"/>
                                          </p:stCondLst>
                                        </p:cTn>
                                        <p:tgtEl>
                                          <p:spTgt spid="137266"/>
                                        </p:tgtEl>
                                        <p:attrNameLst>
                                          <p:attrName>style.visibility</p:attrName>
                                        </p:attrNameLst>
                                      </p:cBhvr>
                                      <p:to>
                                        <p:strVal val="visible"/>
                                      </p:to>
                                    </p:set>
                                    <p:anim calcmode="lin" valueType="num">
                                      <p:cBhvr additive="base">
                                        <p:cTn id="116" dur="500"/>
                                        <p:tgtEl>
                                          <p:spTgt spid="137266"/>
                                        </p:tgtEl>
                                        <p:attrNameLst>
                                          <p:attrName>ppt_y</p:attrName>
                                        </p:attrNameLst>
                                      </p:cBhvr>
                                      <p:tavLst>
                                        <p:tav tm="0">
                                          <p:val>
                                            <p:strVal val="#ppt_y-#ppt_h*1.125000"/>
                                          </p:val>
                                        </p:tav>
                                        <p:tav tm="100000">
                                          <p:val>
                                            <p:strVal val="#ppt_y"/>
                                          </p:val>
                                        </p:tav>
                                      </p:tavLst>
                                    </p:anim>
                                    <p:animEffect transition="in" filter="wipe(down)">
                                      <p:cBhvr>
                                        <p:cTn id="117" dur="500"/>
                                        <p:tgtEl>
                                          <p:spTgt spid="13726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137229"/>
                                        </p:tgtEl>
                                        <p:attrNameLst>
                                          <p:attrName>style.visibility</p:attrName>
                                        </p:attrNameLst>
                                      </p:cBhvr>
                                      <p:to>
                                        <p:strVal val="visible"/>
                                      </p:to>
                                    </p:set>
                                    <p:animEffect transition="in" filter="wipe(right)">
                                      <p:cBhvr>
                                        <p:cTn id="122" dur="500"/>
                                        <p:tgtEl>
                                          <p:spTgt spid="137229"/>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grpId="0" nodeType="clickEffect">
                                  <p:stCondLst>
                                    <p:cond delay="0"/>
                                  </p:stCondLst>
                                  <p:childTnLst>
                                    <p:set>
                                      <p:cBhvr>
                                        <p:cTn id="126" dur="1" fill="hold">
                                          <p:stCondLst>
                                            <p:cond delay="0"/>
                                          </p:stCondLst>
                                        </p:cTn>
                                        <p:tgtEl>
                                          <p:spTgt spid="137267"/>
                                        </p:tgtEl>
                                        <p:attrNameLst>
                                          <p:attrName>style.visibility</p:attrName>
                                        </p:attrNameLst>
                                      </p:cBhvr>
                                      <p:to>
                                        <p:strVal val="visible"/>
                                      </p:to>
                                    </p:set>
                                    <p:anim calcmode="lin" valueType="num">
                                      <p:cBhvr additive="base">
                                        <p:cTn id="127" dur="500"/>
                                        <p:tgtEl>
                                          <p:spTgt spid="137267"/>
                                        </p:tgtEl>
                                        <p:attrNameLst>
                                          <p:attrName>ppt_y</p:attrName>
                                        </p:attrNameLst>
                                      </p:cBhvr>
                                      <p:tavLst>
                                        <p:tav tm="0">
                                          <p:val>
                                            <p:strVal val="#ppt_y-#ppt_h*1.125000"/>
                                          </p:val>
                                        </p:tav>
                                        <p:tav tm="100000">
                                          <p:val>
                                            <p:strVal val="#ppt_y"/>
                                          </p:val>
                                        </p:tav>
                                      </p:tavLst>
                                    </p:anim>
                                    <p:animEffect transition="in" filter="wipe(down)">
                                      <p:cBhvr>
                                        <p:cTn id="128" dur="500"/>
                                        <p:tgtEl>
                                          <p:spTgt spid="137267"/>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137230"/>
                                        </p:tgtEl>
                                        <p:attrNameLst>
                                          <p:attrName>style.visibility</p:attrName>
                                        </p:attrNameLst>
                                      </p:cBhvr>
                                      <p:to>
                                        <p:strVal val="visible"/>
                                      </p:to>
                                    </p:set>
                                    <p:animEffect transition="in" filter="wipe(down)">
                                      <p:cBhvr>
                                        <p:cTn id="133" dur="500"/>
                                        <p:tgtEl>
                                          <p:spTgt spid="13723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2" presetClass="entr" presetSubtype="1" fill="hold" grpId="0" nodeType="clickEffect">
                                  <p:stCondLst>
                                    <p:cond delay="0"/>
                                  </p:stCondLst>
                                  <p:childTnLst>
                                    <p:set>
                                      <p:cBhvr>
                                        <p:cTn id="137" dur="1" fill="hold">
                                          <p:stCondLst>
                                            <p:cond delay="0"/>
                                          </p:stCondLst>
                                        </p:cTn>
                                        <p:tgtEl>
                                          <p:spTgt spid="137268"/>
                                        </p:tgtEl>
                                        <p:attrNameLst>
                                          <p:attrName>style.visibility</p:attrName>
                                        </p:attrNameLst>
                                      </p:cBhvr>
                                      <p:to>
                                        <p:strVal val="visible"/>
                                      </p:to>
                                    </p:set>
                                    <p:anim calcmode="lin" valueType="num">
                                      <p:cBhvr additive="base">
                                        <p:cTn id="138" dur="500"/>
                                        <p:tgtEl>
                                          <p:spTgt spid="137268"/>
                                        </p:tgtEl>
                                        <p:attrNameLst>
                                          <p:attrName>ppt_y</p:attrName>
                                        </p:attrNameLst>
                                      </p:cBhvr>
                                      <p:tavLst>
                                        <p:tav tm="0">
                                          <p:val>
                                            <p:strVal val="#ppt_y-#ppt_h*1.125000"/>
                                          </p:val>
                                        </p:tav>
                                        <p:tav tm="100000">
                                          <p:val>
                                            <p:strVal val="#ppt_y"/>
                                          </p:val>
                                        </p:tav>
                                      </p:tavLst>
                                    </p:anim>
                                    <p:animEffect transition="in" filter="wipe(down)">
                                      <p:cBhvr>
                                        <p:cTn id="139" dur="500"/>
                                        <p:tgtEl>
                                          <p:spTgt spid="137268"/>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37231"/>
                                        </p:tgtEl>
                                        <p:attrNameLst>
                                          <p:attrName>style.visibility</p:attrName>
                                        </p:attrNameLst>
                                      </p:cBhvr>
                                      <p:to>
                                        <p:strVal val="visible"/>
                                      </p:to>
                                    </p:set>
                                    <p:animEffect transition="in" filter="wipe(left)">
                                      <p:cBhvr>
                                        <p:cTn id="144" dur="500"/>
                                        <p:tgtEl>
                                          <p:spTgt spid="137231"/>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2" presetClass="entr" presetSubtype="4" fill="hold" grpId="0" nodeType="clickEffect">
                                  <p:stCondLst>
                                    <p:cond delay="0"/>
                                  </p:stCondLst>
                                  <p:childTnLst>
                                    <p:set>
                                      <p:cBhvr>
                                        <p:cTn id="148" dur="1" fill="hold">
                                          <p:stCondLst>
                                            <p:cond delay="0"/>
                                          </p:stCondLst>
                                        </p:cTn>
                                        <p:tgtEl>
                                          <p:spTgt spid="137269"/>
                                        </p:tgtEl>
                                        <p:attrNameLst>
                                          <p:attrName>style.visibility</p:attrName>
                                        </p:attrNameLst>
                                      </p:cBhvr>
                                      <p:to>
                                        <p:strVal val="visible"/>
                                      </p:to>
                                    </p:set>
                                    <p:anim calcmode="lin" valueType="num">
                                      <p:cBhvr additive="base">
                                        <p:cTn id="149" dur="500"/>
                                        <p:tgtEl>
                                          <p:spTgt spid="137269"/>
                                        </p:tgtEl>
                                        <p:attrNameLst>
                                          <p:attrName>ppt_y</p:attrName>
                                        </p:attrNameLst>
                                      </p:cBhvr>
                                      <p:tavLst>
                                        <p:tav tm="0">
                                          <p:val>
                                            <p:strVal val="#ppt_y+#ppt_h*1.125000"/>
                                          </p:val>
                                        </p:tav>
                                        <p:tav tm="100000">
                                          <p:val>
                                            <p:strVal val="#ppt_y"/>
                                          </p:val>
                                        </p:tav>
                                      </p:tavLst>
                                    </p:anim>
                                    <p:animEffect transition="in" filter="wipe(up)">
                                      <p:cBhvr>
                                        <p:cTn id="150" dur="500"/>
                                        <p:tgtEl>
                                          <p:spTgt spid="137269"/>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37232"/>
                                        </p:tgtEl>
                                        <p:attrNameLst>
                                          <p:attrName>style.visibility</p:attrName>
                                        </p:attrNameLst>
                                      </p:cBhvr>
                                      <p:to>
                                        <p:strVal val="visible"/>
                                      </p:to>
                                    </p:set>
                                    <p:animEffect transition="in" filter="wipe(left)">
                                      <p:cBhvr>
                                        <p:cTn id="155" dur="500"/>
                                        <p:tgtEl>
                                          <p:spTgt spid="13723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2" presetClass="entr" presetSubtype="4" fill="hold" grpId="0" nodeType="clickEffect">
                                  <p:stCondLst>
                                    <p:cond delay="0"/>
                                  </p:stCondLst>
                                  <p:childTnLst>
                                    <p:set>
                                      <p:cBhvr>
                                        <p:cTn id="159" dur="1" fill="hold">
                                          <p:stCondLst>
                                            <p:cond delay="0"/>
                                          </p:stCondLst>
                                        </p:cTn>
                                        <p:tgtEl>
                                          <p:spTgt spid="137270"/>
                                        </p:tgtEl>
                                        <p:attrNameLst>
                                          <p:attrName>style.visibility</p:attrName>
                                        </p:attrNameLst>
                                      </p:cBhvr>
                                      <p:to>
                                        <p:strVal val="visible"/>
                                      </p:to>
                                    </p:set>
                                    <p:anim calcmode="lin" valueType="num">
                                      <p:cBhvr additive="base">
                                        <p:cTn id="160" dur="500"/>
                                        <p:tgtEl>
                                          <p:spTgt spid="137270"/>
                                        </p:tgtEl>
                                        <p:attrNameLst>
                                          <p:attrName>ppt_y</p:attrName>
                                        </p:attrNameLst>
                                      </p:cBhvr>
                                      <p:tavLst>
                                        <p:tav tm="0">
                                          <p:val>
                                            <p:strVal val="#ppt_y+#ppt_h*1.125000"/>
                                          </p:val>
                                        </p:tav>
                                        <p:tav tm="100000">
                                          <p:val>
                                            <p:strVal val="#ppt_y"/>
                                          </p:val>
                                        </p:tav>
                                      </p:tavLst>
                                    </p:anim>
                                    <p:animEffect transition="in" filter="wipe(up)">
                                      <p:cBhvr>
                                        <p:cTn id="161" dur="500"/>
                                        <p:tgtEl>
                                          <p:spTgt spid="137270"/>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137233"/>
                                        </p:tgtEl>
                                        <p:attrNameLst>
                                          <p:attrName>style.visibility</p:attrName>
                                        </p:attrNameLst>
                                      </p:cBhvr>
                                      <p:to>
                                        <p:strVal val="visible"/>
                                      </p:to>
                                    </p:set>
                                    <p:animEffect transition="in" filter="wipe(left)">
                                      <p:cBhvr>
                                        <p:cTn id="166" dur="500"/>
                                        <p:tgtEl>
                                          <p:spTgt spid="137233"/>
                                        </p:tgtEl>
                                      </p:cBhvr>
                                    </p:animEffect>
                                  </p:childTnLst>
                                </p:cTn>
                              </p:par>
                            </p:childTnLst>
                          </p:cTn>
                        </p:par>
                      </p:childTnLst>
                    </p:cTn>
                  </p:par>
                  <p:par>
                    <p:cTn id="167" fill="hold">
                      <p:stCondLst>
                        <p:cond delay="indefinite"/>
                      </p:stCondLst>
                      <p:childTnLst>
                        <p:par>
                          <p:cTn id="168" fill="hold">
                            <p:stCondLst>
                              <p:cond delay="0"/>
                            </p:stCondLst>
                            <p:childTnLst>
                              <p:par>
                                <p:cTn id="169" presetID="12" presetClass="entr" presetSubtype="4" fill="hold" grpId="0" nodeType="clickEffect">
                                  <p:stCondLst>
                                    <p:cond delay="0"/>
                                  </p:stCondLst>
                                  <p:childTnLst>
                                    <p:set>
                                      <p:cBhvr>
                                        <p:cTn id="170" dur="1" fill="hold">
                                          <p:stCondLst>
                                            <p:cond delay="0"/>
                                          </p:stCondLst>
                                        </p:cTn>
                                        <p:tgtEl>
                                          <p:spTgt spid="137271"/>
                                        </p:tgtEl>
                                        <p:attrNameLst>
                                          <p:attrName>style.visibility</p:attrName>
                                        </p:attrNameLst>
                                      </p:cBhvr>
                                      <p:to>
                                        <p:strVal val="visible"/>
                                      </p:to>
                                    </p:set>
                                    <p:anim calcmode="lin" valueType="num">
                                      <p:cBhvr additive="base">
                                        <p:cTn id="171" dur="500"/>
                                        <p:tgtEl>
                                          <p:spTgt spid="137271"/>
                                        </p:tgtEl>
                                        <p:attrNameLst>
                                          <p:attrName>ppt_y</p:attrName>
                                        </p:attrNameLst>
                                      </p:cBhvr>
                                      <p:tavLst>
                                        <p:tav tm="0">
                                          <p:val>
                                            <p:strVal val="#ppt_y+#ppt_h*1.125000"/>
                                          </p:val>
                                        </p:tav>
                                        <p:tav tm="100000">
                                          <p:val>
                                            <p:strVal val="#ppt_y"/>
                                          </p:val>
                                        </p:tav>
                                      </p:tavLst>
                                    </p:anim>
                                    <p:animEffect transition="in" filter="wipe(up)">
                                      <p:cBhvr>
                                        <p:cTn id="172" dur="500"/>
                                        <p:tgtEl>
                                          <p:spTgt spid="13727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2" fill="hold" grpId="0" nodeType="clickEffect">
                                  <p:stCondLst>
                                    <p:cond delay="0"/>
                                  </p:stCondLst>
                                  <p:childTnLst>
                                    <p:set>
                                      <p:cBhvr>
                                        <p:cTn id="176" dur="1" fill="hold">
                                          <p:stCondLst>
                                            <p:cond delay="0"/>
                                          </p:stCondLst>
                                        </p:cTn>
                                        <p:tgtEl>
                                          <p:spTgt spid="137234"/>
                                        </p:tgtEl>
                                        <p:attrNameLst>
                                          <p:attrName>style.visibility</p:attrName>
                                        </p:attrNameLst>
                                      </p:cBhvr>
                                      <p:to>
                                        <p:strVal val="visible"/>
                                      </p:to>
                                    </p:set>
                                    <p:animEffect transition="in" filter="wipe(right)">
                                      <p:cBhvr>
                                        <p:cTn id="177" dur="500"/>
                                        <p:tgtEl>
                                          <p:spTgt spid="137234"/>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2" presetClass="entr" presetSubtype="4" fill="hold" grpId="0" nodeType="clickEffect">
                                  <p:stCondLst>
                                    <p:cond delay="0"/>
                                  </p:stCondLst>
                                  <p:childTnLst>
                                    <p:set>
                                      <p:cBhvr>
                                        <p:cTn id="181" dur="1" fill="hold">
                                          <p:stCondLst>
                                            <p:cond delay="0"/>
                                          </p:stCondLst>
                                        </p:cTn>
                                        <p:tgtEl>
                                          <p:spTgt spid="137272"/>
                                        </p:tgtEl>
                                        <p:attrNameLst>
                                          <p:attrName>style.visibility</p:attrName>
                                        </p:attrNameLst>
                                      </p:cBhvr>
                                      <p:to>
                                        <p:strVal val="visible"/>
                                      </p:to>
                                    </p:set>
                                    <p:anim calcmode="lin" valueType="num">
                                      <p:cBhvr additive="base">
                                        <p:cTn id="182" dur="500"/>
                                        <p:tgtEl>
                                          <p:spTgt spid="137272"/>
                                        </p:tgtEl>
                                        <p:attrNameLst>
                                          <p:attrName>ppt_y</p:attrName>
                                        </p:attrNameLst>
                                      </p:cBhvr>
                                      <p:tavLst>
                                        <p:tav tm="0">
                                          <p:val>
                                            <p:strVal val="#ppt_y+#ppt_h*1.125000"/>
                                          </p:val>
                                        </p:tav>
                                        <p:tav tm="100000">
                                          <p:val>
                                            <p:strVal val="#ppt_y"/>
                                          </p:val>
                                        </p:tav>
                                      </p:tavLst>
                                    </p:anim>
                                    <p:animEffect transition="in" filter="wipe(up)">
                                      <p:cBhvr>
                                        <p:cTn id="183" dur="500"/>
                                        <p:tgtEl>
                                          <p:spTgt spid="137272"/>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2" fill="hold" grpId="0" nodeType="clickEffect">
                                  <p:stCondLst>
                                    <p:cond delay="0"/>
                                  </p:stCondLst>
                                  <p:childTnLst>
                                    <p:set>
                                      <p:cBhvr>
                                        <p:cTn id="187" dur="1" fill="hold">
                                          <p:stCondLst>
                                            <p:cond delay="0"/>
                                          </p:stCondLst>
                                        </p:cTn>
                                        <p:tgtEl>
                                          <p:spTgt spid="137235"/>
                                        </p:tgtEl>
                                        <p:attrNameLst>
                                          <p:attrName>style.visibility</p:attrName>
                                        </p:attrNameLst>
                                      </p:cBhvr>
                                      <p:to>
                                        <p:strVal val="visible"/>
                                      </p:to>
                                    </p:set>
                                    <p:animEffect transition="in" filter="wipe(right)">
                                      <p:cBhvr>
                                        <p:cTn id="188" dur="500"/>
                                        <p:tgtEl>
                                          <p:spTgt spid="137235"/>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2" presetClass="entr" presetSubtype="4" fill="hold" grpId="0" nodeType="clickEffect">
                                  <p:stCondLst>
                                    <p:cond delay="0"/>
                                  </p:stCondLst>
                                  <p:childTnLst>
                                    <p:set>
                                      <p:cBhvr>
                                        <p:cTn id="192" dur="1" fill="hold">
                                          <p:stCondLst>
                                            <p:cond delay="0"/>
                                          </p:stCondLst>
                                        </p:cTn>
                                        <p:tgtEl>
                                          <p:spTgt spid="137273"/>
                                        </p:tgtEl>
                                        <p:attrNameLst>
                                          <p:attrName>style.visibility</p:attrName>
                                        </p:attrNameLst>
                                      </p:cBhvr>
                                      <p:to>
                                        <p:strVal val="visible"/>
                                      </p:to>
                                    </p:set>
                                    <p:anim calcmode="lin" valueType="num">
                                      <p:cBhvr additive="base">
                                        <p:cTn id="193" dur="500"/>
                                        <p:tgtEl>
                                          <p:spTgt spid="137273"/>
                                        </p:tgtEl>
                                        <p:attrNameLst>
                                          <p:attrName>ppt_y</p:attrName>
                                        </p:attrNameLst>
                                      </p:cBhvr>
                                      <p:tavLst>
                                        <p:tav tm="0">
                                          <p:val>
                                            <p:strVal val="#ppt_y+#ppt_h*1.125000"/>
                                          </p:val>
                                        </p:tav>
                                        <p:tav tm="100000">
                                          <p:val>
                                            <p:strVal val="#ppt_y"/>
                                          </p:val>
                                        </p:tav>
                                      </p:tavLst>
                                    </p:anim>
                                    <p:animEffect transition="in" filter="wipe(up)">
                                      <p:cBhvr>
                                        <p:cTn id="194" dur="500"/>
                                        <p:tgtEl>
                                          <p:spTgt spid="137273"/>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2" fill="hold" grpId="0" nodeType="clickEffect">
                                  <p:stCondLst>
                                    <p:cond delay="0"/>
                                  </p:stCondLst>
                                  <p:childTnLst>
                                    <p:set>
                                      <p:cBhvr>
                                        <p:cTn id="198" dur="1" fill="hold">
                                          <p:stCondLst>
                                            <p:cond delay="0"/>
                                          </p:stCondLst>
                                        </p:cTn>
                                        <p:tgtEl>
                                          <p:spTgt spid="137236"/>
                                        </p:tgtEl>
                                        <p:attrNameLst>
                                          <p:attrName>style.visibility</p:attrName>
                                        </p:attrNameLst>
                                      </p:cBhvr>
                                      <p:to>
                                        <p:strVal val="visible"/>
                                      </p:to>
                                    </p:set>
                                    <p:animEffect transition="in" filter="wipe(right)">
                                      <p:cBhvr>
                                        <p:cTn id="199" dur="500"/>
                                        <p:tgtEl>
                                          <p:spTgt spid="137236"/>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2" presetClass="entr" presetSubtype="4" fill="hold" grpId="0" nodeType="clickEffect">
                                  <p:stCondLst>
                                    <p:cond delay="0"/>
                                  </p:stCondLst>
                                  <p:childTnLst>
                                    <p:set>
                                      <p:cBhvr>
                                        <p:cTn id="203" dur="1" fill="hold">
                                          <p:stCondLst>
                                            <p:cond delay="0"/>
                                          </p:stCondLst>
                                        </p:cTn>
                                        <p:tgtEl>
                                          <p:spTgt spid="137274"/>
                                        </p:tgtEl>
                                        <p:attrNameLst>
                                          <p:attrName>style.visibility</p:attrName>
                                        </p:attrNameLst>
                                      </p:cBhvr>
                                      <p:to>
                                        <p:strVal val="visible"/>
                                      </p:to>
                                    </p:set>
                                    <p:anim calcmode="lin" valueType="num">
                                      <p:cBhvr additive="base">
                                        <p:cTn id="204" dur="500"/>
                                        <p:tgtEl>
                                          <p:spTgt spid="137274"/>
                                        </p:tgtEl>
                                        <p:attrNameLst>
                                          <p:attrName>ppt_y</p:attrName>
                                        </p:attrNameLst>
                                      </p:cBhvr>
                                      <p:tavLst>
                                        <p:tav tm="0">
                                          <p:val>
                                            <p:strVal val="#ppt_y+#ppt_h*1.125000"/>
                                          </p:val>
                                        </p:tav>
                                        <p:tav tm="100000">
                                          <p:val>
                                            <p:strVal val="#ppt_y"/>
                                          </p:val>
                                        </p:tav>
                                      </p:tavLst>
                                    </p:anim>
                                    <p:animEffect transition="in" filter="wipe(up)">
                                      <p:cBhvr>
                                        <p:cTn id="205" dur="500"/>
                                        <p:tgtEl>
                                          <p:spTgt spid="137274"/>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137237"/>
                                        </p:tgtEl>
                                        <p:attrNameLst>
                                          <p:attrName>style.visibility</p:attrName>
                                        </p:attrNameLst>
                                      </p:cBhvr>
                                      <p:to>
                                        <p:strVal val="visible"/>
                                      </p:to>
                                    </p:set>
                                    <p:animEffect transition="in" filter="wipe(up)">
                                      <p:cBhvr>
                                        <p:cTn id="210" dur="500"/>
                                        <p:tgtEl>
                                          <p:spTgt spid="137237"/>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2" presetClass="entr" presetSubtype="4" fill="hold" grpId="0" nodeType="clickEffect">
                                  <p:stCondLst>
                                    <p:cond delay="0"/>
                                  </p:stCondLst>
                                  <p:childTnLst>
                                    <p:set>
                                      <p:cBhvr>
                                        <p:cTn id="214" dur="1" fill="hold">
                                          <p:stCondLst>
                                            <p:cond delay="0"/>
                                          </p:stCondLst>
                                        </p:cTn>
                                        <p:tgtEl>
                                          <p:spTgt spid="137275"/>
                                        </p:tgtEl>
                                        <p:attrNameLst>
                                          <p:attrName>style.visibility</p:attrName>
                                        </p:attrNameLst>
                                      </p:cBhvr>
                                      <p:to>
                                        <p:strVal val="visible"/>
                                      </p:to>
                                    </p:set>
                                    <p:anim calcmode="lin" valueType="num">
                                      <p:cBhvr additive="base">
                                        <p:cTn id="215" dur="500"/>
                                        <p:tgtEl>
                                          <p:spTgt spid="137275"/>
                                        </p:tgtEl>
                                        <p:attrNameLst>
                                          <p:attrName>ppt_y</p:attrName>
                                        </p:attrNameLst>
                                      </p:cBhvr>
                                      <p:tavLst>
                                        <p:tav tm="0">
                                          <p:val>
                                            <p:strVal val="#ppt_y+#ppt_h*1.125000"/>
                                          </p:val>
                                        </p:tav>
                                        <p:tav tm="100000">
                                          <p:val>
                                            <p:strVal val="#ppt_y"/>
                                          </p:val>
                                        </p:tav>
                                      </p:tavLst>
                                    </p:anim>
                                    <p:animEffect transition="in" filter="wipe(up)">
                                      <p:cBhvr>
                                        <p:cTn id="216" dur="500"/>
                                        <p:tgtEl>
                                          <p:spTgt spid="137275"/>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2" fill="hold" grpId="0" nodeType="clickEffect">
                                  <p:stCondLst>
                                    <p:cond delay="0"/>
                                  </p:stCondLst>
                                  <p:childTnLst>
                                    <p:set>
                                      <p:cBhvr>
                                        <p:cTn id="220" dur="1" fill="hold">
                                          <p:stCondLst>
                                            <p:cond delay="0"/>
                                          </p:stCondLst>
                                        </p:cTn>
                                        <p:tgtEl>
                                          <p:spTgt spid="137238"/>
                                        </p:tgtEl>
                                        <p:attrNameLst>
                                          <p:attrName>style.visibility</p:attrName>
                                        </p:attrNameLst>
                                      </p:cBhvr>
                                      <p:to>
                                        <p:strVal val="visible"/>
                                      </p:to>
                                    </p:set>
                                    <p:animEffect transition="in" filter="wipe(right)">
                                      <p:cBhvr>
                                        <p:cTn id="221" dur="500"/>
                                        <p:tgtEl>
                                          <p:spTgt spid="137238"/>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2" presetClass="entr" presetSubtype="4" fill="hold" grpId="0" nodeType="clickEffect">
                                  <p:stCondLst>
                                    <p:cond delay="0"/>
                                  </p:stCondLst>
                                  <p:childTnLst>
                                    <p:set>
                                      <p:cBhvr>
                                        <p:cTn id="225" dur="1" fill="hold">
                                          <p:stCondLst>
                                            <p:cond delay="0"/>
                                          </p:stCondLst>
                                        </p:cTn>
                                        <p:tgtEl>
                                          <p:spTgt spid="137276"/>
                                        </p:tgtEl>
                                        <p:attrNameLst>
                                          <p:attrName>style.visibility</p:attrName>
                                        </p:attrNameLst>
                                      </p:cBhvr>
                                      <p:to>
                                        <p:strVal val="visible"/>
                                      </p:to>
                                    </p:set>
                                    <p:anim calcmode="lin" valueType="num">
                                      <p:cBhvr additive="base">
                                        <p:cTn id="226" dur="500"/>
                                        <p:tgtEl>
                                          <p:spTgt spid="137276"/>
                                        </p:tgtEl>
                                        <p:attrNameLst>
                                          <p:attrName>ppt_y</p:attrName>
                                        </p:attrNameLst>
                                      </p:cBhvr>
                                      <p:tavLst>
                                        <p:tav tm="0">
                                          <p:val>
                                            <p:strVal val="#ppt_y+#ppt_h*1.125000"/>
                                          </p:val>
                                        </p:tav>
                                        <p:tav tm="100000">
                                          <p:val>
                                            <p:strVal val="#ppt_y"/>
                                          </p:val>
                                        </p:tav>
                                      </p:tavLst>
                                    </p:anim>
                                    <p:animEffect transition="in" filter="wipe(up)">
                                      <p:cBhvr>
                                        <p:cTn id="227" dur="500"/>
                                        <p:tgtEl>
                                          <p:spTgt spid="137276"/>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2" fill="hold" grpId="0" nodeType="clickEffect">
                                  <p:stCondLst>
                                    <p:cond delay="0"/>
                                  </p:stCondLst>
                                  <p:childTnLst>
                                    <p:set>
                                      <p:cBhvr>
                                        <p:cTn id="231" dur="1" fill="hold">
                                          <p:stCondLst>
                                            <p:cond delay="0"/>
                                          </p:stCondLst>
                                        </p:cTn>
                                        <p:tgtEl>
                                          <p:spTgt spid="137239"/>
                                        </p:tgtEl>
                                        <p:attrNameLst>
                                          <p:attrName>style.visibility</p:attrName>
                                        </p:attrNameLst>
                                      </p:cBhvr>
                                      <p:to>
                                        <p:strVal val="visible"/>
                                      </p:to>
                                    </p:set>
                                    <p:animEffect transition="in" filter="wipe(right)">
                                      <p:cBhvr>
                                        <p:cTn id="232" dur="500"/>
                                        <p:tgtEl>
                                          <p:spTgt spid="137239"/>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ntr" presetSubtype="2" fill="hold" grpId="0" nodeType="clickEffect">
                                  <p:stCondLst>
                                    <p:cond delay="0"/>
                                  </p:stCondLst>
                                  <p:childTnLst>
                                    <p:set>
                                      <p:cBhvr>
                                        <p:cTn id="236" dur="1" fill="hold">
                                          <p:stCondLst>
                                            <p:cond delay="0"/>
                                          </p:stCondLst>
                                        </p:cTn>
                                        <p:tgtEl>
                                          <p:spTgt spid="137240"/>
                                        </p:tgtEl>
                                        <p:attrNameLst>
                                          <p:attrName>style.visibility</p:attrName>
                                        </p:attrNameLst>
                                      </p:cBhvr>
                                      <p:to>
                                        <p:strVal val="visible"/>
                                      </p:to>
                                    </p:set>
                                    <p:animEffect transition="in" filter="wipe(right)">
                                      <p:cBhvr>
                                        <p:cTn id="237" dur="500"/>
                                        <p:tgtEl>
                                          <p:spTgt spid="137240"/>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2" presetClass="entr" presetSubtype="1" fill="hold" grpId="0" nodeType="clickEffect">
                                  <p:stCondLst>
                                    <p:cond delay="0"/>
                                  </p:stCondLst>
                                  <p:childTnLst>
                                    <p:set>
                                      <p:cBhvr>
                                        <p:cTn id="241" dur="1" fill="hold">
                                          <p:stCondLst>
                                            <p:cond delay="0"/>
                                          </p:stCondLst>
                                        </p:cTn>
                                        <p:tgtEl>
                                          <p:spTgt spid="137277"/>
                                        </p:tgtEl>
                                        <p:attrNameLst>
                                          <p:attrName>style.visibility</p:attrName>
                                        </p:attrNameLst>
                                      </p:cBhvr>
                                      <p:to>
                                        <p:strVal val="visible"/>
                                      </p:to>
                                    </p:set>
                                    <p:anim calcmode="lin" valueType="num">
                                      <p:cBhvr additive="base">
                                        <p:cTn id="242" dur="500"/>
                                        <p:tgtEl>
                                          <p:spTgt spid="137277"/>
                                        </p:tgtEl>
                                        <p:attrNameLst>
                                          <p:attrName>ppt_y</p:attrName>
                                        </p:attrNameLst>
                                      </p:cBhvr>
                                      <p:tavLst>
                                        <p:tav tm="0">
                                          <p:val>
                                            <p:strVal val="#ppt_y-#ppt_h*1.125000"/>
                                          </p:val>
                                        </p:tav>
                                        <p:tav tm="100000">
                                          <p:val>
                                            <p:strVal val="#ppt_y"/>
                                          </p:val>
                                        </p:tav>
                                      </p:tavLst>
                                    </p:anim>
                                    <p:animEffect transition="in" filter="wipe(down)">
                                      <p:cBhvr>
                                        <p:cTn id="243" dur="500"/>
                                        <p:tgtEl>
                                          <p:spTgt spid="137277"/>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1" fill="hold" grpId="0" nodeType="clickEffect">
                                  <p:stCondLst>
                                    <p:cond delay="0"/>
                                  </p:stCondLst>
                                  <p:childTnLst>
                                    <p:set>
                                      <p:cBhvr>
                                        <p:cTn id="247" dur="1" fill="hold">
                                          <p:stCondLst>
                                            <p:cond delay="0"/>
                                          </p:stCondLst>
                                        </p:cTn>
                                        <p:tgtEl>
                                          <p:spTgt spid="137278"/>
                                        </p:tgtEl>
                                        <p:attrNameLst>
                                          <p:attrName>style.visibility</p:attrName>
                                        </p:attrNameLst>
                                      </p:cBhvr>
                                      <p:to>
                                        <p:strVal val="visible"/>
                                      </p:to>
                                    </p:set>
                                    <p:animEffect transition="in" filter="wipe(up)">
                                      <p:cBhvr>
                                        <p:cTn id="248" dur="500"/>
                                        <p:tgtEl>
                                          <p:spTgt spid="137278"/>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1" fill="hold" grpId="0" nodeType="clickEffect">
                                  <p:stCondLst>
                                    <p:cond delay="0"/>
                                  </p:stCondLst>
                                  <p:childTnLst>
                                    <p:set>
                                      <p:cBhvr>
                                        <p:cTn id="252" dur="1" fill="hold">
                                          <p:stCondLst>
                                            <p:cond delay="0"/>
                                          </p:stCondLst>
                                        </p:cTn>
                                        <p:tgtEl>
                                          <p:spTgt spid="137279"/>
                                        </p:tgtEl>
                                        <p:attrNameLst>
                                          <p:attrName>style.visibility</p:attrName>
                                        </p:attrNameLst>
                                      </p:cBhvr>
                                      <p:to>
                                        <p:strVal val="visible"/>
                                      </p:to>
                                    </p:set>
                                    <p:animEffect transition="in" filter="wipe(up)">
                                      <p:cBhvr>
                                        <p:cTn id="253" dur="500"/>
                                        <p:tgtEl>
                                          <p:spTgt spid="137279"/>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1" fill="hold" grpId="0" nodeType="clickEffect">
                                  <p:stCondLst>
                                    <p:cond delay="0"/>
                                  </p:stCondLst>
                                  <p:childTnLst>
                                    <p:set>
                                      <p:cBhvr>
                                        <p:cTn id="257" dur="1" fill="hold">
                                          <p:stCondLst>
                                            <p:cond delay="0"/>
                                          </p:stCondLst>
                                        </p:cTn>
                                        <p:tgtEl>
                                          <p:spTgt spid="137280"/>
                                        </p:tgtEl>
                                        <p:attrNameLst>
                                          <p:attrName>style.visibility</p:attrName>
                                        </p:attrNameLst>
                                      </p:cBhvr>
                                      <p:to>
                                        <p:strVal val="visible"/>
                                      </p:to>
                                    </p:set>
                                    <p:animEffect transition="in" filter="wipe(up)">
                                      <p:cBhvr>
                                        <p:cTn id="258" dur="500"/>
                                        <p:tgtEl>
                                          <p:spTgt spid="137280"/>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2" presetClass="entr" presetSubtype="1" fill="hold" grpId="0" nodeType="clickEffect">
                                  <p:stCondLst>
                                    <p:cond delay="0"/>
                                  </p:stCondLst>
                                  <p:childTnLst>
                                    <p:set>
                                      <p:cBhvr>
                                        <p:cTn id="262" dur="1" fill="hold">
                                          <p:stCondLst>
                                            <p:cond delay="0"/>
                                          </p:stCondLst>
                                        </p:cTn>
                                        <p:tgtEl>
                                          <p:spTgt spid="137281"/>
                                        </p:tgtEl>
                                        <p:attrNameLst>
                                          <p:attrName>style.visibility</p:attrName>
                                        </p:attrNameLst>
                                      </p:cBhvr>
                                      <p:to>
                                        <p:strVal val="visible"/>
                                      </p:to>
                                    </p:set>
                                    <p:animEffect transition="in" filter="wipe(up)">
                                      <p:cBhvr>
                                        <p:cTn id="263" dur="500"/>
                                        <p:tgtEl>
                                          <p:spTgt spid="137281"/>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1" fill="hold" grpId="0" nodeType="clickEffect">
                                  <p:stCondLst>
                                    <p:cond delay="0"/>
                                  </p:stCondLst>
                                  <p:childTnLst>
                                    <p:set>
                                      <p:cBhvr>
                                        <p:cTn id="267" dur="1" fill="hold">
                                          <p:stCondLst>
                                            <p:cond delay="0"/>
                                          </p:stCondLst>
                                        </p:cTn>
                                        <p:tgtEl>
                                          <p:spTgt spid="137282"/>
                                        </p:tgtEl>
                                        <p:attrNameLst>
                                          <p:attrName>style.visibility</p:attrName>
                                        </p:attrNameLst>
                                      </p:cBhvr>
                                      <p:to>
                                        <p:strVal val="visible"/>
                                      </p:to>
                                    </p:set>
                                    <p:animEffect transition="in" filter="wipe(up)">
                                      <p:cBhvr>
                                        <p:cTn id="268" dur="500"/>
                                        <p:tgtEl>
                                          <p:spTgt spid="137282"/>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2" presetClass="entr" presetSubtype="1" fill="hold" grpId="0" nodeType="clickEffect">
                                  <p:stCondLst>
                                    <p:cond delay="0"/>
                                  </p:stCondLst>
                                  <p:childTnLst>
                                    <p:set>
                                      <p:cBhvr>
                                        <p:cTn id="272" dur="1" fill="hold">
                                          <p:stCondLst>
                                            <p:cond delay="0"/>
                                          </p:stCondLst>
                                        </p:cTn>
                                        <p:tgtEl>
                                          <p:spTgt spid="137283"/>
                                        </p:tgtEl>
                                        <p:attrNameLst>
                                          <p:attrName>style.visibility</p:attrName>
                                        </p:attrNameLst>
                                      </p:cBhvr>
                                      <p:to>
                                        <p:strVal val="visible"/>
                                      </p:to>
                                    </p:set>
                                    <p:animEffect transition="in" filter="wipe(up)">
                                      <p:cBhvr>
                                        <p:cTn id="273" dur="500"/>
                                        <p:tgtEl>
                                          <p:spTgt spid="137283"/>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22" presetClass="entr" presetSubtype="1" fill="hold" grpId="0" nodeType="clickEffect">
                                  <p:stCondLst>
                                    <p:cond delay="0"/>
                                  </p:stCondLst>
                                  <p:childTnLst>
                                    <p:set>
                                      <p:cBhvr>
                                        <p:cTn id="277" dur="1" fill="hold">
                                          <p:stCondLst>
                                            <p:cond delay="0"/>
                                          </p:stCondLst>
                                        </p:cTn>
                                        <p:tgtEl>
                                          <p:spTgt spid="137284"/>
                                        </p:tgtEl>
                                        <p:attrNameLst>
                                          <p:attrName>style.visibility</p:attrName>
                                        </p:attrNameLst>
                                      </p:cBhvr>
                                      <p:to>
                                        <p:strVal val="visible"/>
                                      </p:to>
                                    </p:set>
                                    <p:animEffect transition="in" filter="wipe(up)">
                                      <p:cBhvr>
                                        <p:cTn id="278" dur="500"/>
                                        <p:tgtEl>
                                          <p:spTgt spid="137284"/>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2" presetClass="entr" presetSubtype="1" fill="hold" grpId="0" nodeType="clickEffect">
                                  <p:stCondLst>
                                    <p:cond delay="0"/>
                                  </p:stCondLst>
                                  <p:childTnLst>
                                    <p:set>
                                      <p:cBhvr>
                                        <p:cTn id="282" dur="1" fill="hold">
                                          <p:stCondLst>
                                            <p:cond delay="0"/>
                                          </p:stCondLst>
                                        </p:cTn>
                                        <p:tgtEl>
                                          <p:spTgt spid="137285"/>
                                        </p:tgtEl>
                                        <p:attrNameLst>
                                          <p:attrName>style.visibility</p:attrName>
                                        </p:attrNameLst>
                                      </p:cBhvr>
                                      <p:to>
                                        <p:strVal val="visible"/>
                                      </p:to>
                                    </p:set>
                                    <p:animEffect transition="in" filter="wipe(up)">
                                      <p:cBhvr>
                                        <p:cTn id="283" dur="500"/>
                                        <p:tgtEl>
                                          <p:spTgt spid="13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P spid="137220" grpId="0" autoUpdateAnimBg="0"/>
      <p:bldP spid="137221" grpId="0" autoUpdateAnimBg="0"/>
      <p:bldP spid="137222" grpId="0" autoUpdateAnimBg="0"/>
      <p:bldP spid="137223" grpId="0" autoUpdateAnimBg="0"/>
      <p:bldP spid="137224" grpId="0" autoUpdateAnimBg="0"/>
      <p:bldP spid="137225" grpId="0" autoUpdateAnimBg="0"/>
      <p:bldP spid="137226" grpId="0" autoUpdateAnimBg="0"/>
      <p:bldP spid="137227" grpId="0" autoUpdateAnimBg="0"/>
      <p:bldP spid="137228" grpId="0" autoUpdateAnimBg="0"/>
      <p:bldP spid="137229" grpId="0" autoUpdateAnimBg="0"/>
      <p:bldP spid="137230" grpId="0" autoUpdateAnimBg="0"/>
      <p:bldP spid="137231" grpId="0" animBg="1"/>
      <p:bldP spid="137232" grpId="0" animBg="1"/>
      <p:bldP spid="137233" grpId="0" animBg="1"/>
      <p:bldP spid="137234" grpId="0" animBg="1"/>
      <p:bldP spid="137235" grpId="0" animBg="1"/>
      <p:bldP spid="137236" grpId="0" animBg="1"/>
      <p:bldP spid="137237" grpId="0" animBg="1"/>
      <p:bldP spid="137238" grpId="0" animBg="1"/>
      <p:bldP spid="137239" grpId="0" animBg="1"/>
      <p:bldP spid="137240" grpId="0" autoUpdateAnimBg="0"/>
      <p:bldP spid="137245" grpId="0" autoUpdateAnimBg="0"/>
      <p:bldP spid="137258" grpId="0" autoUpdateAnimBg="0"/>
      <p:bldP spid="137259" grpId="0" autoUpdateAnimBg="0"/>
      <p:bldP spid="137260" grpId="0" autoUpdateAnimBg="0"/>
      <p:bldP spid="137261" grpId="0" autoUpdateAnimBg="0"/>
      <p:bldP spid="137262" grpId="0" autoUpdateAnimBg="0"/>
      <p:bldP spid="137263" grpId="0" autoUpdateAnimBg="0"/>
      <p:bldP spid="137264" grpId="0" autoUpdateAnimBg="0"/>
      <p:bldP spid="137265" grpId="0" autoUpdateAnimBg="0"/>
      <p:bldP spid="137266" grpId="0" autoUpdateAnimBg="0"/>
      <p:bldP spid="137267" grpId="0" autoUpdateAnimBg="0"/>
      <p:bldP spid="137268" grpId="0" autoUpdateAnimBg="0"/>
      <p:bldP spid="137269" grpId="0" animBg="1"/>
      <p:bldP spid="137270" grpId="0" animBg="1"/>
      <p:bldP spid="137271" grpId="0" animBg="1"/>
      <p:bldP spid="137272" grpId="0" animBg="1"/>
      <p:bldP spid="137273" grpId="0" animBg="1"/>
      <p:bldP spid="137274" grpId="0" animBg="1"/>
      <p:bldP spid="137275" grpId="0" animBg="1"/>
      <p:bldP spid="137276" grpId="0" animBg="1"/>
      <p:bldP spid="137277" grpId="0" animBg="1" autoUpdateAnimBg="0"/>
      <p:bldP spid="137278" grpId="0" autoUpdateAnimBg="0"/>
      <p:bldP spid="137279" grpId="0" autoUpdateAnimBg="0"/>
      <p:bldP spid="137280" grpId="0" autoUpdateAnimBg="0"/>
      <p:bldP spid="137281" grpId="0" autoUpdateAnimBg="0"/>
      <p:bldP spid="137282" grpId="0" autoUpdateAnimBg="0"/>
      <p:bldP spid="137283" grpId="0" autoUpdateAnimBg="0"/>
      <p:bldP spid="137284" grpId="0" autoUpdateAnimBg="0"/>
      <p:bldP spid="13728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迷宫路径算法的基本思想</a:t>
            </a:r>
            <a:endParaRPr lang="zh-CN" altLang="en-US" dirty="0"/>
          </a:p>
        </p:txBody>
      </p:sp>
      <p:sp>
        <p:nvSpPr>
          <p:cNvPr id="43011" name="Rectangle 3"/>
          <p:cNvSpPr>
            <a:spLocks noGrp="1" noChangeArrowheads="1"/>
          </p:cNvSpPr>
          <p:nvPr>
            <p:ph idx="1"/>
          </p:nvPr>
        </p:nvSpPr>
        <p:spPr/>
        <p:txBody>
          <a:bodyPr/>
          <a:lstStyle/>
          <a:p>
            <a:r>
              <a:rPr lang="zh-CN" altLang="en-US" dirty="0" smtClean="0"/>
              <a:t>若当前位置“可通”，则纳入路径，继续前进</a:t>
            </a:r>
            <a:endParaRPr lang="en-US" altLang="zh-CN" dirty="0" smtClean="0"/>
          </a:p>
          <a:p>
            <a:r>
              <a:rPr lang="zh-CN" altLang="en-US" dirty="0" smtClean="0"/>
              <a:t>若当前位置“不可通”，则后退，换方向继续探索</a:t>
            </a:r>
            <a:endParaRPr lang="en-US" altLang="zh-CN" dirty="0" smtClean="0"/>
          </a:p>
          <a:p>
            <a:r>
              <a:rPr lang="zh-CN" altLang="en-US" dirty="0" smtClean="0"/>
              <a:t>若四周“均无通路”，则将当前位置从路径中删除出去</a:t>
            </a:r>
          </a:p>
          <a:p>
            <a:endParaRPr lang="en-US" altLang="zh-CN" dirty="0" smtClean="0"/>
          </a:p>
          <a:p>
            <a:endParaRPr lang="en-US" altLang="zh-CN" dirty="0"/>
          </a:p>
        </p:txBody>
      </p:sp>
      <p:sp>
        <p:nvSpPr>
          <p:cNvPr id="43012" name="Rectangle 4"/>
          <p:cNvSpPr>
            <a:spLocks noChangeArrowheads="1"/>
          </p:cNvSpPr>
          <p:nvPr/>
        </p:nvSpPr>
        <p:spPr bwMode="auto">
          <a:xfrm>
            <a:off x="685800" y="3124200"/>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charset="0"/>
                <a:ea typeface="宋体" pitchFamily="2" charset="-122"/>
              </a:defRPr>
            </a:lvl1pPr>
            <a:lvl2pPr marL="742950" indent="-285750">
              <a:spcBef>
                <a:spcPct val="20000"/>
              </a:spcBef>
              <a:buChar char="–"/>
              <a:defRPr kumimoji="1" sz="2800">
                <a:solidFill>
                  <a:schemeClr val="tx1"/>
                </a:solidFill>
                <a:latin typeface="Times New Roman" charset="0"/>
                <a:ea typeface="宋体" pitchFamily="2" charset="-122"/>
              </a:defRPr>
            </a:lvl2pPr>
            <a:lvl3pPr marL="1143000" indent="-228600">
              <a:spcBef>
                <a:spcPct val="20000"/>
              </a:spcBef>
              <a:buChar char="•"/>
              <a:defRPr kumimoji="1" sz="2400">
                <a:solidFill>
                  <a:schemeClr val="tx1"/>
                </a:solidFill>
                <a:latin typeface="Times New Roman" charset="0"/>
                <a:ea typeface="宋体" pitchFamily="2" charset="-122"/>
              </a:defRPr>
            </a:lvl3pPr>
            <a:lvl4pPr marL="1600200" indent="-228600">
              <a:spcBef>
                <a:spcPct val="20000"/>
              </a:spcBef>
              <a:buChar char="–"/>
              <a:defRPr kumimoji="1" sz="2000">
                <a:solidFill>
                  <a:schemeClr val="tx1"/>
                </a:solidFill>
                <a:latin typeface="Times New Roman" charset="0"/>
                <a:ea typeface="宋体" pitchFamily="2" charset="-122"/>
              </a:defRPr>
            </a:lvl4pPr>
            <a:lvl5pPr marL="2057400" indent="-228600">
              <a:spcBef>
                <a:spcPct val="20000"/>
              </a:spcBef>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har char="»"/>
              <a:defRPr kumimoji="1" sz="2000">
                <a:solidFill>
                  <a:schemeClr val="tx1"/>
                </a:solidFill>
                <a:latin typeface="Times New Roman" charset="0"/>
                <a:ea typeface="宋体" pitchFamily="2" charset="-122"/>
              </a:defRPr>
            </a:lvl9pPr>
          </a:lstStyle>
          <a:p>
            <a:pPr eaLnBrk="1" hangingPunct="1"/>
            <a:endParaRPr lang="en-US" altLang="zh-CN" sz="4000" b="1" dirty="0">
              <a:ea typeface="楷体_GB2312" pitchFamily="49" charset="-122"/>
            </a:endParaRPr>
          </a:p>
        </p:txBody>
      </p:sp>
      <p:sp>
        <p:nvSpPr>
          <p:cNvPr id="43013" name="Rectangle 5"/>
          <p:cNvSpPr>
            <a:spLocks noChangeArrowheads="1"/>
          </p:cNvSpPr>
          <p:nvPr/>
        </p:nvSpPr>
        <p:spPr bwMode="auto">
          <a:xfrm>
            <a:off x="685800" y="4572000"/>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charset="0"/>
                <a:ea typeface="宋体" pitchFamily="2" charset="-122"/>
              </a:defRPr>
            </a:lvl1pPr>
            <a:lvl2pPr marL="742950" indent="-285750">
              <a:spcBef>
                <a:spcPct val="20000"/>
              </a:spcBef>
              <a:buChar char="–"/>
              <a:defRPr kumimoji="1" sz="2800">
                <a:solidFill>
                  <a:schemeClr val="tx1"/>
                </a:solidFill>
                <a:latin typeface="Times New Roman" charset="0"/>
                <a:ea typeface="宋体" pitchFamily="2" charset="-122"/>
              </a:defRPr>
            </a:lvl2pPr>
            <a:lvl3pPr marL="1143000" indent="-228600">
              <a:spcBef>
                <a:spcPct val="20000"/>
              </a:spcBef>
              <a:buChar char="•"/>
              <a:defRPr kumimoji="1" sz="2400">
                <a:solidFill>
                  <a:schemeClr val="tx1"/>
                </a:solidFill>
                <a:latin typeface="Times New Roman" charset="0"/>
                <a:ea typeface="宋体" pitchFamily="2" charset="-122"/>
              </a:defRPr>
            </a:lvl3pPr>
            <a:lvl4pPr marL="1600200" indent="-228600">
              <a:spcBef>
                <a:spcPct val="20000"/>
              </a:spcBef>
              <a:buChar char="–"/>
              <a:defRPr kumimoji="1" sz="2000">
                <a:solidFill>
                  <a:schemeClr val="tx1"/>
                </a:solidFill>
                <a:latin typeface="Times New Roman" charset="0"/>
                <a:ea typeface="宋体" pitchFamily="2" charset="-122"/>
              </a:defRPr>
            </a:lvl4pPr>
            <a:lvl5pPr marL="2057400" indent="-228600">
              <a:spcBef>
                <a:spcPct val="20000"/>
              </a:spcBef>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har char="»"/>
              <a:defRPr kumimoji="1" sz="2000">
                <a:solidFill>
                  <a:schemeClr val="tx1"/>
                </a:solidFill>
                <a:latin typeface="Times New Roman" charset="0"/>
                <a:ea typeface="宋体" pitchFamily="2" charset="-122"/>
              </a:defRPr>
            </a:lvl9pPr>
          </a:lstStyle>
          <a:p>
            <a:pPr eaLnBrk="1" hangingPunct="1"/>
            <a:endParaRPr lang="zh-CN" altLang="en-US" sz="4000" b="1" dirty="0">
              <a:ea typeface="楷体_GB2312" pitchFamily="49" charset="-122"/>
            </a:endParaRP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420394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9013493" cy="6597352"/>
          </a:xfrm>
        </p:spPr>
        <p:txBody>
          <a:bodyPr>
            <a:noAutofit/>
          </a:bodyPr>
          <a:lstStyle/>
          <a:p>
            <a:pPr marL="0" indent="0">
              <a:spcBef>
                <a:spcPts val="0"/>
              </a:spcBef>
              <a:buNone/>
            </a:pPr>
            <a:r>
              <a:rPr lang="zh-CN" altLang="en-US" sz="2400" dirty="0" smtClean="0"/>
              <a:t>设定当前位置的初值为入口位置；</a:t>
            </a:r>
          </a:p>
          <a:p>
            <a:pPr marL="0" indent="0">
              <a:spcBef>
                <a:spcPts val="0"/>
              </a:spcBef>
              <a:buNone/>
            </a:pPr>
            <a:r>
              <a:rPr lang="zh-CN" altLang="en-US" sz="2400" dirty="0" smtClean="0"/>
              <a:t> </a:t>
            </a:r>
            <a:r>
              <a:rPr lang="en-US" altLang="zh-CN" sz="2400" dirty="0" smtClean="0"/>
              <a:t>do</a:t>
            </a:r>
            <a:r>
              <a:rPr lang="zh-CN" altLang="en-US" sz="2400" dirty="0" smtClean="0"/>
              <a:t>｛</a:t>
            </a:r>
          </a:p>
          <a:p>
            <a:pPr marL="0" indent="0">
              <a:spcBef>
                <a:spcPts val="0"/>
              </a:spcBef>
              <a:buNone/>
            </a:pPr>
            <a:r>
              <a:rPr lang="zh-CN" altLang="en-US" sz="2400" dirty="0" smtClean="0"/>
              <a:t>   若当前位置可通，</a:t>
            </a:r>
          </a:p>
          <a:p>
            <a:pPr marL="0" indent="0">
              <a:spcBef>
                <a:spcPts val="0"/>
              </a:spcBef>
              <a:buNone/>
            </a:pPr>
            <a:r>
              <a:rPr lang="zh-CN" altLang="en-US" sz="2400" dirty="0" smtClean="0"/>
              <a:t>   则｛</a:t>
            </a:r>
            <a:r>
              <a:rPr lang="zh-CN" altLang="en-US" sz="2400" b="1" dirty="0" smtClean="0">
                <a:solidFill>
                  <a:srgbClr val="0000CC"/>
                </a:solidFill>
              </a:rPr>
              <a:t>将当前位置插入栈顶</a:t>
            </a:r>
            <a:r>
              <a:rPr lang="zh-CN" altLang="en-US" sz="2400" dirty="0" smtClean="0"/>
              <a:t>； </a:t>
            </a:r>
          </a:p>
          <a:p>
            <a:pPr marL="0" indent="0">
              <a:spcBef>
                <a:spcPts val="0"/>
              </a:spcBef>
              <a:buNone/>
            </a:pPr>
            <a:r>
              <a:rPr lang="zh-CN" altLang="en-US" sz="2400" dirty="0" smtClean="0"/>
              <a:t>           若该位置是出口位置，则算法结束；            </a:t>
            </a:r>
          </a:p>
          <a:p>
            <a:pPr marL="0" indent="0">
              <a:spcBef>
                <a:spcPts val="0"/>
              </a:spcBef>
              <a:buNone/>
            </a:pPr>
            <a:r>
              <a:rPr lang="zh-CN" altLang="en-US" sz="2400" dirty="0" smtClean="0"/>
              <a:t>           否则</a:t>
            </a:r>
            <a:r>
              <a:rPr lang="zh-CN" altLang="en-US" sz="2400" b="1" dirty="0" smtClean="0">
                <a:solidFill>
                  <a:srgbClr val="FF0000"/>
                </a:solidFill>
              </a:rPr>
              <a:t>切换当前位置的东邻方块为新的当前位置</a:t>
            </a:r>
            <a:r>
              <a:rPr lang="zh-CN" altLang="en-US" sz="2400" dirty="0" smtClean="0"/>
              <a:t>；</a:t>
            </a:r>
          </a:p>
          <a:p>
            <a:pPr marL="0" indent="0">
              <a:spcBef>
                <a:spcPts val="0"/>
              </a:spcBef>
              <a:buNone/>
            </a:pPr>
            <a:r>
              <a:rPr lang="zh-CN" altLang="en-US" sz="2400" dirty="0" smtClean="0"/>
              <a:t>   ｝</a:t>
            </a:r>
          </a:p>
          <a:p>
            <a:pPr marL="0" indent="0">
              <a:spcBef>
                <a:spcPts val="0"/>
              </a:spcBef>
              <a:buNone/>
            </a:pPr>
            <a:r>
              <a:rPr lang="zh-CN" altLang="en-US" sz="2400" dirty="0" smtClean="0"/>
              <a:t>   否则 ｛</a:t>
            </a:r>
            <a:r>
              <a:rPr lang="en-US" altLang="zh-CN" sz="2400" dirty="0" smtClean="0"/>
              <a:t>//</a:t>
            </a:r>
            <a:r>
              <a:rPr lang="zh-CN" altLang="en-US" sz="2400" dirty="0" smtClean="0"/>
              <a:t>当前位置不通</a:t>
            </a:r>
            <a:endParaRPr lang="en-US" altLang="zh-CN" sz="2400" dirty="0" smtClean="0"/>
          </a:p>
          <a:p>
            <a:pPr marL="0" indent="0">
              <a:spcBef>
                <a:spcPts val="0"/>
              </a:spcBef>
              <a:buNone/>
            </a:pPr>
            <a:r>
              <a:rPr lang="en-US" altLang="zh-CN" sz="2400" dirty="0"/>
              <a:t>	</a:t>
            </a:r>
            <a:r>
              <a:rPr lang="zh-CN" altLang="en-US" sz="2400" dirty="0" smtClean="0"/>
              <a:t>若</a:t>
            </a:r>
            <a:r>
              <a:rPr lang="zh-CN" altLang="en-US" sz="2400" dirty="0"/>
              <a:t>栈不空且栈顶位置尚有其他方向未被探索</a:t>
            </a:r>
            <a:r>
              <a:rPr lang="zh-CN" altLang="en-US" sz="2400" dirty="0" smtClean="0"/>
              <a:t>，则</a:t>
            </a:r>
            <a:r>
              <a:rPr lang="zh-CN" altLang="en-US" sz="2400" b="1" dirty="0">
                <a:solidFill>
                  <a:srgbClr val="FF0000"/>
                </a:solidFill>
              </a:rPr>
              <a:t>设定新</a:t>
            </a:r>
            <a:r>
              <a:rPr lang="zh-CN" altLang="en-US" sz="2400" b="1" dirty="0" smtClean="0">
                <a:solidFill>
                  <a:srgbClr val="FF0000"/>
                </a:solidFill>
              </a:rPr>
              <a:t>的</a:t>
            </a:r>
            <a:endParaRPr lang="en-US" altLang="zh-CN" sz="2400" b="1" dirty="0" smtClean="0">
              <a:solidFill>
                <a:srgbClr val="FF0000"/>
              </a:solidFill>
            </a:endParaRPr>
          </a:p>
          <a:p>
            <a:pPr marL="0" indent="0">
              <a:spcBef>
                <a:spcPts val="0"/>
              </a:spcBef>
              <a:buNone/>
            </a:pPr>
            <a:r>
              <a:rPr lang="en-US" altLang="zh-CN" sz="2400" b="1" dirty="0">
                <a:solidFill>
                  <a:srgbClr val="FF0000"/>
                </a:solidFill>
              </a:rPr>
              <a:t>	</a:t>
            </a:r>
            <a:r>
              <a:rPr lang="zh-CN" altLang="en-US" sz="2400" b="1" dirty="0" smtClean="0">
                <a:solidFill>
                  <a:srgbClr val="FF0000"/>
                </a:solidFill>
              </a:rPr>
              <a:t>当前</a:t>
            </a:r>
            <a:r>
              <a:rPr lang="zh-CN" altLang="en-US" sz="2400" b="1" dirty="0">
                <a:solidFill>
                  <a:srgbClr val="FF0000"/>
                </a:solidFill>
              </a:rPr>
              <a:t>位置</a:t>
            </a:r>
            <a:r>
              <a:rPr lang="zh-CN" altLang="en-US" sz="2400" b="1" dirty="0" smtClean="0">
                <a:solidFill>
                  <a:srgbClr val="FF0000"/>
                </a:solidFill>
              </a:rPr>
              <a:t>为沿</a:t>
            </a:r>
            <a:r>
              <a:rPr lang="zh-CN" altLang="en-US" sz="2400" b="1" dirty="0">
                <a:solidFill>
                  <a:srgbClr val="FF0000"/>
                </a:solidFill>
              </a:rPr>
              <a:t>顺时针方向</a:t>
            </a:r>
            <a:r>
              <a:rPr lang="zh-CN" altLang="en-US" sz="2400" b="1" dirty="0" smtClean="0">
                <a:solidFill>
                  <a:srgbClr val="FF0000"/>
                </a:solidFill>
              </a:rPr>
              <a:t>旋转的栈</a:t>
            </a:r>
            <a:r>
              <a:rPr lang="zh-CN" altLang="en-US" sz="2400" b="1" dirty="0">
                <a:solidFill>
                  <a:srgbClr val="FF0000"/>
                </a:solidFill>
              </a:rPr>
              <a:t>顶位置的下一相邻块</a:t>
            </a:r>
            <a:r>
              <a:rPr lang="zh-CN" altLang="en-US" sz="2400" dirty="0"/>
              <a:t>；</a:t>
            </a:r>
            <a:endParaRPr lang="en-US" altLang="zh-CN" sz="2400" dirty="0"/>
          </a:p>
          <a:p>
            <a:pPr marL="0" indent="0">
              <a:spcBef>
                <a:spcPts val="0"/>
              </a:spcBef>
              <a:buNone/>
            </a:pPr>
            <a:r>
              <a:rPr lang="en-US" altLang="zh-CN" sz="2400" dirty="0" smtClean="0"/>
              <a:t>	</a:t>
            </a:r>
            <a:r>
              <a:rPr lang="zh-CN" altLang="en-US" sz="2400" dirty="0" smtClean="0"/>
              <a:t>若</a:t>
            </a:r>
            <a:r>
              <a:rPr lang="zh-CN" altLang="en-US" sz="2400" dirty="0"/>
              <a:t>栈不空但栈顶位置的四周均不可通，</a:t>
            </a:r>
          </a:p>
          <a:p>
            <a:pPr marL="0" indent="0">
              <a:spcBef>
                <a:spcPts val="0"/>
              </a:spcBef>
              <a:buNone/>
            </a:pPr>
            <a:r>
              <a:rPr lang="en-US" altLang="zh-CN" sz="2400" dirty="0" smtClean="0"/>
              <a:t>		</a:t>
            </a:r>
            <a:r>
              <a:rPr lang="zh-CN" altLang="en-US" sz="2400" dirty="0" smtClean="0"/>
              <a:t>则</a:t>
            </a:r>
            <a:r>
              <a:rPr lang="zh-CN" altLang="en-US" sz="2400" dirty="0"/>
              <a:t>｛</a:t>
            </a:r>
            <a:r>
              <a:rPr lang="zh-CN" altLang="en-US" sz="2400" b="1" dirty="0">
                <a:solidFill>
                  <a:srgbClr val="0000CC"/>
                </a:solidFill>
              </a:rPr>
              <a:t>删去栈顶</a:t>
            </a:r>
            <a:r>
              <a:rPr lang="zh-CN" altLang="en-US" sz="2400" b="1" dirty="0" smtClean="0">
                <a:solidFill>
                  <a:srgbClr val="0000CC"/>
                </a:solidFill>
              </a:rPr>
              <a:t>位置</a:t>
            </a:r>
            <a:r>
              <a:rPr lang="zh-CN" altLang="en-US" sz="2400" dirty="0" smtClean="0"/>
              <a:t>，并在迷宫标记该块“不通”；</a:t>
            </a:r>
            <a:endParaRPr lang="zh-CN" altLang="en-US" sz="2400" dirty="0"/>
          </a:p>
          <a:p>
            <a:pPr marL="0" indent="0">
              <a:spcBef>
                <a:spcPts val="0"/>
              </a:spcBef>
              <a:buNone/>
            </a:pPr>
            <a:r>
              <a:rPr lang="en-US" altLang="zh-CN" sz="2400" dirty="0" smtClean="0"/>
              <a:t>	</a:t>
            </a:r>
            <a:r>
              <a:rPr lang="zh-CN" altLang="en-US" sz="2400" dirty="0" smtClean="0"/>
              <a:t>        </a:t>
            </a:r>
            <a:r>
              <a:rPr lang="en-US" altLang="zh-CN" sz="2400" dirty="0" smtClean="0"/>
              <a:t>	</a:t>
            </a:r>
            <a:r>
              <a:rPr lang="zh-CN" altLang="en-US" sz="2400" dirty="0" smtClean="0"/>
              <a:t>若</a:t>
            </a:r>
            <a:r>
              <a:rPr lang="zh-CN" altLang="en-US" sz="2400" dirty="0"/>
              <a:t>栈不空，则重新测试</a:t>
            </a:r>
            <a:r>
              <a:rPr lang="zh-CN" altLang="en-US" sz="2400" b="1" dirty="0">
                <a:solidFill>
                  <a:srgbClr val="FF0000"/>
                </a:solidFill>
              </a:rPr>
              <a:t>新的栈顶位置</a:t>
            </a:r>
            <a:r>
              <a:rPr lang="zh-CN" altLang="en-US" sz="2400" dirty="0"/>
              <a:t>，</a:t>
            </a:r>
          </a:p>
          <a:p>
            <a:pPr marL="0" indent="0">
              <a:spcBef>
                <a:spcPts val="0"/>
              </a:spcBef>
              <a:buNone/>
            </a:pPr>
            <a:r>
              <a:rPr lang="zh-CN" altLang="en-US" sz="2400" dirty="0"/>
              <a:t>        </a:t>
            </a:r>
            <a:r>
              <a:rPr lang="en-US" altLang="zh-CN" sz="2400" dirty="0" smtClean="0"/>
              <a:t>		</a:t>
            </a:r>
            <a:r>
              <a:rPr lang="zh-CN" altLang="en-US" sz="2400" dirty="0" smtClean="0"/>
              <a:t>直至</a:t>
            </a:r>
            <a:r>
              <a:rPr lang="zh-CN" altLang="en-US" sz="2400" dirty="0"/>
              <a:t>找到一个可通的相邻</a:t>
            </a:r>
            <a:r>
              <a:rPr lang="zh-CN" altLang="en-US" sz="2400" dirty="0" smtClean="0"/>
              <a:t>块出</a:t>
            </a:r>
            <a:r>
              <a:rPr lang="zh-CN" altLang="en-US" sz="2400" dirty="0"/>
              <a:t>栈至栈空；</a:t>
            </a:r>
          </a:p>
          <a:p>
            <a:pPr marL="0" indent="0">
              <a:spcBef>
                <a:spcPts val="0"/>
              </a:spcBef>
              <a:buNone/>
            </a:pPr>
            <a:r>
              <a:rPr lang="en-US" altLang="zh-CN" sz="2400" dirty="0"/>
              <a:t>	</a:t>
            </a:r>
            <a:r>
              <a:rPr lang="en-US" altLang="zh-CN" sz="2400" dirty="0" smtClean="0"/>
              <a:t>	</a:t>
            </a:r>
            <a:r>
              <a:rPr lang="zh-CN" altLang="en-US" sz="2400" dirty="0" smtClean="0"/>
              <a:t>｝</a:t>
            </a:r>
            <a:endParaRPr lang="zh-CN" altLang="en-US" sz="2400" dirty="0"/>
          </a:p>
          <a:p>
            <a:pPr marL="0" indent="0">
              <a:spcBef>
                <a:spcPts val="0"/>
              </a:spcBef>
              <a:buNone/>
            </a:pPr>
            <a:r>
              <a:rPr lang="en-US" altLang="zh-CN" sz="2400" dirty="0" smtClean="0"/>
              <a:t>   </a:t>
            </a:r>
            <a:r>
              <a:rPr lang="zh-CN" altLang="en-US" sz="2400" dirty="0" smtClean="0"/>
              <a:t>｝</a:t>
            </a:r>
          </a:p>
          <a:p>
            <a:pPr marL="0" indent="0">
              <a:spcBef>
                <a:spcPts val="0"/>
              </a:spcBef>
              <a:buNone/>
            </a:pPr>
            <a:r>
              <a:rPr lang="zh-CN" altLang="en-US" sz="2400" dirty="0" smtClean="0"/>
              <a:t>｝</a:t>
            </a:r>
            <a:r>
              <a:rPr lang="en-US" altLang="zh-CN" sz="2400" dirty="0" smtClean="0"/>
              <a:t>while (</a:t>
            </a:r>
            <a:r>
              <a:rPr lang="zh-CN" altLang="en-US" sz="2400" dirty="0" smtClean="0"/>
              <a:t>栈不空）；</a:t>
            </a:r>
            <a:endParaRPr lang="en-US" altLang="zh-CN" sz="2400" dirty="0" smtClean="0"/>
          </a:p>
          <a:p>
            <a:pPr marL="0" indent="0">
              <a:spcBef>
                <a:spcPts val="0"/>
              </a:spcBef>
              <a:buNone/>
            </a:pPr>
            <a:r>
              <a:rPr lang="zh-CN" altLang="en-US" sz="2400" dirty="0"/>
              <a:t>若栈空，则表明迷宫没有</a:t>
            </a:r>
            <a:r>
              <a:rPr lang="zh-CN" altLang="en-US" sz="2400" dirty="0" smtClean="0"/>
              <a:t>通路</a:t>
            </a:r>
            <a:endParaRPr lang="en-US" sz="2400"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562285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normAutofit fontScale="92500" lnSpcReduction="10000"/>
          </a:bodyPr>
          <a:lstStyle/>
          <a:p>
            <a:pPr marL="0" indent="0">
              <a:buNone/>
            </a:pPr>
            <a:r>
              <a:rPr lang="en-US" altLang="zh-CN" dirty="0" err="1" smtClean="0"/>
              <a:t>t</a:t>
            </a:r>
            <a:r>
              <a:rPr lang="en-US" dirty="0" err="1" smtClean="0"/>
              <a:t>ypedef</a:t>
            </a:r>
            <a:r>
              <a:rPr lang="en-US" dirty="0" smtClean="0"/>
              <a:t> </a:t>
            </a:r>
            <a:r>
              <a:rPr lang="en-US" dirty="0" err="1" smtClean="0"/>
              <a:t>struct</a:t>
            </a:r>
            <a:r>
              <a:rPr lang="en-US" dirty="0" smtClean="0"/>
              <a:t> Maze { //</a:t>
            </a:r>
            <a:r>
              <a:rPr lang="zh-CN" altLang="en-US" dirty="0" smtClean="0"/>
              <a:t>表示迷宫</a:t>
            </a:r>
            <a:endParaRPr lang="en-US" dirty="0" smtClean="0"/>
          </a:p>
          <a:p>
            <a:pPr marL="457200" lvl="1" indent="0">
              <a:buNone/>
            </a:pPr>
            <a:r>
              <a:rPr lang="en-US" altLang="zh-CN" dirty="0" smtClean="0"/>
              <a:t>c</a:t>
            </a:r>
            <a:r>
              <a:rPr lang="en-US" dirty="0" smtClean="0"/>
              <a:t>har array[10][10]; </a:t>
            </a:r>
          </a:p>
          <a:p>
            <a:pPr marL="457200" lvl="1" indent="0">
              <a:buNone/>
            </a:pPr>
            <a:r>
              <a:rPr lang="en-US" dirty="0" smtClean="0"/>
              <a:t>//</a:t>
            </a:r>
            <a:r>
              <a:rPr lang="zh-CN" altLang="en-US" dirty="0"/>
              <a:t>迷宫的墙</a:t>
            </a:r>
            <a:r>
              <a:rPr lang="zh-CN" altLang="en-US" dirty="0" smtClean="0"/>
              <a:t>：</a:t>
            </a:r>
            <a:r>
              <a:rPr lang="en-US" altLang="zh-CN" dirty="0" smtClean="0"/>
              <a:t>X</a:t>
            </a:r>
            <a:r>
              <a:rPr lang="zh-CN" altLang="en-US" dirty="0" smtClean="0"/>
              <a:t>；没有走过的通道块：空格；</a:t>
            </a:r>
            <a:endParaRPr lang="en-US" altLang="zh-CN" dirty="0" smtClean="0"/>
          </a:p>
          <a:p>
            <a:pPr marL="457200" lvl="1" indent="0">
              <a:buNone/>
            </a:pPr>
            <a:r>
              <a:rPr lang="en-US" altLang="zh-CN" dirty="0" smtClean="0"/>
              <a:t>//</a:t>
            </a:r>
            <a:r>
              <a:rPr lang="zh-CN" altLang="en-US" dirty="0" smtClean="0"/>
              <a:t>走过标记：*；走不通</a:t>
            </a:r>
            <a:r>
              <a:rPr lang="zh-CN" altLang="en-US" dirty="0"/>
              <a:t>：</a:t>
            </a:r>
            <a:r>
              <a:rPr lang="en-US" dirty="0"/>
              <a:t>!</a:t>
            </a:r>
          </a:p>
          <a:p>
            <a:pPr marL="0" indent="0">
              <a:buNone/>
            </a:pPr>
            <a:r>
              <a:rPr lang="en-US" dirty="0" smtClean="0"/>
              <a:t>} </a:t>
            </a:r>
            <a:r>
              <a:rPr lang="en-US" dirty="0" err="1" smtClean="0"/>
              <a:t>MazeType</a:t>
            </a:r>
            <a:r>
              <a:rPr lang="en-US" dirty="0" smtClean="0"/>
              <a:t>;</a:t>
            </a:r>
          </a:p>
          <a:p>
            <a:pPr marL="0" indent="0">
              <a:buNone/>
            </a:pPr>
            <a:r>
              <a:rPr lang="en-US" altLang="zh-CN" dirty="0" err="1" smtClean="0"/>
              <a:t>t</a:t>
            </a:r>
            <a:r>
              <a:rPr lang="en-US" dirty="0" err="1" smtClean="0"/>
              <a:t>ypedef</a:t>
            </a:r>
            <a:r>
              <a:rPr lang="en-US" dirty="0" smtClean="0"/>
              <a:t> </a:t>
            </a:r>
            <a:r>
              <a:rPr lang="en-US" altLang="zh-CN" dirty="0" err="1" smtClean="0"/>
              <a:t>s</a:t>
            </a:r>
            <a:r>
              <a:rPr lang="en-US" dirty="0" err="1" smtClean="0"/>
              <a:t>truct</a:t>
            </a:r>
            <a:r>
              <a:rPr lang="en-US" dirty="0" smtClean="0"/>
              <a:t> { </a:t>
            </a:r>
            <a:r>
              <a:rPr lang="en-US" dirty="0"/>
              <a:t>//</a:t>
            </a:r>
            <a:r>
              <a:rPr lang="zh-CN" altLang="en-US" b="1" dirty="0" smtClean="0">
                <a:solidFill>
                  <a:srgbClr val="0000CC"/>
                </a:solidFill>
              </a:rPr>
              <a:t>迷宫的坐标</a:t>
            </a:r>
            <a:endParaRPr lang="en-US" b="1" dirty="0" smtClean="0">
              <a:solidFill>
                <a:srgbClr val="0000CC"/>
              </a:solidFill>
            </a:endParaRPr>
          </a:p>
          <a:p>
            <a:pPr marL="457200" lvl="1" indent="0">
              <a:buNone/>
            </a:pPr>
            <a:r>
              <a:rPr lang="en-US" altLang="zh-CN" dirty="0" err="1" smtClean="0"/>
              <a:t>i</a:t>
            </a:r>
            <a:r>
              <a:rPr lang="en-US" dirty="0" err="1" smtClean="0"/>
              <a:t>nt</a:t>
            </a:r>
            <a:r>
              <a:rPr lang="en-US" dirty="0" smtClean="0"/>
              <a:t> r, c; //r </a:t>
            </a:r>
            <a:r>
              <a:rPr lang="zh-CN" altLang="en-US" dirty="0" smtClean="0"/>
              <a:t>表示行，</a:t>
            </a:r>
            <a:r>
              <a:rPr lang="en-US" altLang="zh-CN" dirty="0" smtClean="0"/>
              <a:t>c</a:t>
            </a:r>
            <a:r>
              <a:rPr lang="zh-CN" altLang="en-US" dirty="0" smtClean="0"/>
              <a:t>表示列</a:t>
            </a:r>
            <a:endParaRPr lang="en-US" dirty="0" smtClean="0"/>
          </a:p>
          <a:p>
            <a:pPr marL="0" indent="0">
              <a:buNone/>
            </a:pPr>
            <a:r>
              <a:rPr lang="en-US" dirty="0" smtClean="0"/>
              <a:t>}</a:t>
            </a:r>
            <a:r>
              <a:rPr lang="en-US" dirty="0" err="1" smtClean="0"/>
              <a:t>PosType</a:t>
            </a:r>
            <a:r>
              <a:rPr lang="en-US" dirty="0" smtClean="0"/>
              <a:t>;</a:t>
            </a:r>
          </a:p>
          <a:p>
            <a:pPr marL="0" indent="0">
              <a:buNone/>
            </a:pPr>
            <a:r>
              <a:rPr lang="en-US" dirty="0" err="1" smtClean="0"/>
              <a:t>Typedef</a:t>
            </a:r>
            <a:r>
              <a:rPr lang="en-US" dirty="0" smtClean="0"/>
              <a:t> </a:t>
            </a:r>
            <a:r>
              <a:rPr lang="en-US" dirty="0" err="1" smtClean="0"/>
              <a:t>struct</a:t>
            </a:r>
            <a:r>
              <a:rPr lang="en-US" dirty="0" smtClean="0"/>
              <a:t> { </a:t>
            </a:r>
            <a:r>
              <a:rPr lang="en-US" dirty="0"/>
              <a:t>//</a:t>
            </a:r>
            <a:r>
              <a:rPr lang="zh-CN" altLang="en-US" b="1" dirty="0">
                <a:solidFill>
                  <a:srgbClr val="0000CC"/>
                </a:solidFill>
              </a:rPr>
              <a:t>表示路径中的一通道块</a:t>
            </a:r>
            <a:endParaRPr lang="en-US" b="1" dirty="0">
              <a:solidFill>
                <a:srgbClr val="0000CC"/>
              </a:solidFill>
            </a:endParaRPr>
          </a:p>
          <a:p>
            <a:pPr marL="457200" lvl="1" indent="0">
              <a:buNone/>
            </a:pPr>
            <a:r>
              <a:rPr lang="en-US" altLang="zh-CN" dirty="0" err="1"/>
              <a:t>i</a:t>
            </a:r>
            <a:r>
              <a:rPr lang="en-US" dirty="0" err="1" smtClean="0"/>
              <a:t>nt</a:t>
            </a:r>
            <a:r>
              <a:rPr lang="en-US" dirty="0" smtClean="0"/>
              <a:t> </a:t>
            </a:r>
            <a:r>
              <a:rPr lang="en-US" dirty="0" err="1" smtClean="0"/>
              <a:t>ord</a:t>
            </a:r>
            <a:r>
              <a:rPr lang="en-US" dirty="0" smtClean="0"/>
              <a:t>; //</a:t>
            </a:r>
            <a:r>
              <a:rPr lang="zh-CN" altLang="en-US" dirty="0" smtClean="0"/>
              <a:t>表示该</a:t>
            </a:r>
            <a:r>
              <a:rPr lang="zh-CN" altLang="en-US" dirty="0"/>
              <a:t>通道</a:t>
            </a:r>
            <a:r>
              <a:rPr lang="zh-CN" altLang="en-US" dirty="0" smtClean="0"/>
              <a:t>块在路径上的序号</a:t>
            </a:r>
            <a:r>
              <a:rPr lang="en-US" dirty="0" smtClean="0"/>
              <a:t> </a:t>
            </a:r>
          </a:p>
          <a:p>
            <a:pPr marL="457200" lvl="1" indent="0">
              <a:buNone/>
            </a:pPr>
            <a:r>
              <a:rPr lang="en-US" dirty="0" err="1" smtClean="0"/>
              <a:t>PosType</a:t>
            </a:r>
            <a:r>
              <a:rPr lang="en-US" dirty="0" smtClean="0"/>
              <a:t> seat; //</a:t>
            </a:r>
            <a:r>
              <a:rPr lang="zh-CN" altLang="en-US" dirty="0"/>
              <a:t>通道</a:t>
            </a:r>
            <a:r>
              <a:rPr lang="zh-CN" altLang="en-US" dirty="0" smtClean="0"/>
              <a:t>块在迷宫中的坐标位置</a:t>
            </a:r>
            <a:endParaRPr lang="en-US" dirty="0" smtClean="0"/>
          </a:p>
          <a:p>
            <a:pPr marL="457200" lvl="1" indent="0">
              <a:buNone/>
            </a:pPr>
            <a:r>
              <a:rPr lang="en-US" altLang="zh-CN" dirty="0" err="1">
                <a:solidFill>
                  <a:srgbClr val="FF0000"/>
                </a:solidFill>
              </a:rPr>
              <a:t>i</a:t>
            </a:r>
            <a:r>
              <a:rPr lang="en-US" dirty="0" err="1" smtClean="0">
                <a:solidFill>
                  <a:srgbClr val="FF0000"/>
                </a:solidFill>
              </a:rPr>
              <a:t>nt</a:t>
            </a:r>
            <a:r>
              <a:rPr lang="en-US" dirty="0" smtClean="0">
                <a:solidFill>
                  <a:srgbClr val="FF0000"/>
                </a:solidFill>
              </a:rPr>
              <a:t> di;//</a:t>
            </a:r>
            <a:r>
              <a:rPr lang="zh-CN" altLang="en-US" dirty="0" smtClean="0">
                <a:solidFill>
                  <a:srgbClr val="FF0000"/>
                </a:solidFill>
              </a:rPr>
              <a:t>从此通道块走向下一个通道块的方向</a:t>
            </a:r>
            <a:endParaRPr lang="en-US" dirty="0" smtClean="0">
              <a:solidFill>
                <a:srgbClr val="FF0000"/>
              </a:solidFill>
            </a:endParaRPr>
          </a:p>
          <a:p>
            <a:pPr marL="0" indent="0">
              <a:buNone/>
            </a:pPr>
            <a:r>
              <a:rPr lang="en-US" smtClean="0"/>
              <a:t>} ElemType</a:t>
            </a:r>
            <a:r>
              <a:rPr lang="en-US" dirty="0" smtClean="0"/>
              <a:t>; //</a:t>
            </a:r>
            <a:r>
              <a:rPr lang="zh-CN" altLang="en-US" dirty="0" smtClean="0"/>
              <a:t>保存在栈中的</a:t>
            </a:r>
            <a:r>
              <a:rPr lang="zh-CN" altLang="en-US" smtClean="0"/>
              <a:t>元素类型</a:t>
            </a:r>
            <a:endParaRPr lang="en-US" altLang="zh-CN" smtClean="0"/>
          </a:p>
          <a:p>
            <a:pPr marL="0" indent="0">
              <a:buNone/>
            </a:pPr>
            <a:r>
              <a:rPr lang="en-US" altLang="zh-CN" smtClean="0"/>
              <a:t>SqStack s; //</a:t>
            </a:r>
            <a:r>
              <a:rPr lang="zh-CN" altLang="en-US" smtClean="0"/>
              <a:t>记录从入口到当前位置的路径</a:t>
            </a:r>
            <a:endParaRPr 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42</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221" y="2244036"/>
            <a:ext cx="2219275" cy="219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81896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12968" cy="6741368"/>
          </a:xfrm>
        </p:spPr>
        <p:txBody>
          <a:bodyPr>
            <a:noAutofit/>
          </a:bodyPr>
          <a:lstStyle/>
          <a:p>
            <a:pPr marL="0" indent="0">
              <a:spcBef>
                <a:spcPts val="0"/>
              </a:spcBef>
              <a:buNone/>
            </a:pPr>
            <a:r>
              <a:rPr lang="en-US" sz="2600" dirty="0" smtClean="0"/>
              <a:t>// </a:t>
            </a:r>
            <a:r>
              <a:rPr lang="zh-CN" altLang="en-US" sz="2600" dirty="0" smtClean="0"/>
              <a:t>判定迷宫的当前位置是否可通过</a:t>
            </a:r>
            <a:r>
              <a:rPr lang="en-US" altLang="zh-CN" sz="2600" dirty="0" smtClean="0"/>
              <a:t>(</a:t>
            </a:r>
            <a:r>
              <a:rPr lang="zh-CN" altLang="en-US" sz="2600" dirty="0" smtClean="0"/>
              <a:t>即未曾走到过的通道块</a:t>
            </a:r>
            <a:r>
              <a:rPr lang="en-US" altLang="zh-CN" sz="2600" dirty="0" smtClean="0"/>
              <a:t>)</a:t>
            </a:r>
            <a:endParaRPr lang="en-US" sz="2600" dirty="0" smtClean="0"/>
          </a:p>
          <a:p>
            <a:pPr marL="0" indent="0">
              <a:spcBef>
                <a:spcPts val="0"/>
              </a:spcBef>
              <a:buNone/>
            </a:pPr>
            <a:r>
              <a:rPr lang="en-US" sz="2600" dirty="0" smtClean="0">
                <a:solidFill>
                  <a:srgbClr val="0000CC"/>
                </a:solidFill>
              </a:rPr>
              <a:t>Status </a:t>
            </a:r>
            <a:r>
              <a:rPr lang="en-US" sz="2600" dirty="0">
                <a:solidFill>
                  <a:srgbClr val="0000CC"/>
                </a:solidFill>
              </a:rPr>
              <a:t>Pass(</a:t>
            </a:r>
            <a:r>
              <a:rPr lang="en-US" sz="2600" dirty="0" err="1">
                <a:solidFill>
                  <a:srgbClr val="0000CC"/>
                </a:solidFill>
              </a:rPr>
              <a:t>MazeType</a:t>
            </a:r>
            <a:r>
              <a:rPr lang="en-US" sz="2600" dirty="0">
                <a:solidFill>
                  <a:srgbClr val="0000CC"/>
                </a:solidFill>
              </a:rPr>
              <a:t> </a:t>
            </a:r>
            <a:r>
              <a:rPr lang="en-US" sz="2600" dirty="0" err="1">
                <a:solidFill>
                  <a:srgbClr val="0000CC"/>
                </a:solidFill>
              </a:rPr>
              <a:t>MyMaze</a:t>
            </a:r>
            <a:r>
              <a:rPr lang="en-US" sz="2600" dirty="0">
                <a:solidFill>
                  <a:srgbClr val="0000CC"/>
                </a:solidFill>
              </a:rPr>
              <a:t>, </a:t>
            </a:r>
            <a:r>
              <a:rPr lang="en-US" sz="2600" dirty="0" err="1">
                <a:solidFill>
                  <a:srgbClr val="0000CC"/>
                </a:solidFill>
              </a:rPr>
              <a:t>PosType</a:t>
            </a:r>
            <a:r>
              <a:rPr lang="en-US" sz="2600" dirty="0">
                <a:solidFill>
                  <a:srgbClr val="0000CC"/>
                </a:solidFill>
              </a:rPr>
              <a:t> </a:t>
            </a:r>
            <a:r>
              <a:rPr lang="en-US" sz="2600" dirty="0" err="1">
                <a:solidFill>
                  <a:srgbClr val="0000CC"/>
                </a:solidFill>
              </a:rPr>
              <a:t>CurPos</a:t>
            </a:r>
            <a:r>
              <a:rPr lang="en-US" sz="2600" dirty="0">
                <a:solidFill>
                  <a:srgbClr val="0000CC"/>
                </a:solidFill>
              </a:rPr>
              <a:t>); </a:t>
            </a:r>
            <a:endParaRPr lang="en-US" sz="2600" dirty="0" smtClean="0">
              <a:solidFill>
                <a:srgbClr val="0000CC"/>
              </a:solidFill>
            </a:endParaRPr>
          </a:p>
          <a:p>
            <a:pPr marL="0" indent="0">
              <a:spcBef>
                <a:spcPts val="0"/>
              </a:spcBef>
              <a:buNone/>
            </a:pPr>
            <a:r>
              <a:rPr lang="en-US" sz="2600" dirty="0" smtClean="0"/>
              <a:t>	Status </a:t>
            </a:r>
            <a:r>
              <a:rPr lang="en-US" sz="2600" dirty="0"/>
              <a:t>Pass( </a:t>
            </a:r>
            <a:r>
              <a:rPr lang="en-US" sz="2600" dirty="0" err="1"/>
              <a:t>MazeType</a:t>
            </a:r>
            <a:r>
              <a:rPr lang="en-US" sz="2600" dirty="0"/>
              <a:t> </a:t>
            </a:r>
            <a:r>
              <a:rPr lang="en-US" sz="2600" dirty="0" err="1"/>
              <a:t>MyMaze,PosType</a:t>
            </a:r>
            <a:r>
              <a:rPr lang="en-US" sz="2600" dirty="0"/>
              <a:t> </a:t>
            </a:r>
            <a:r>
              <a:rPr lang="en-US" sz="2600" dirty="0" err="1"/>
              <a:t>CurPos</a:t>
            </a:r>
            <a:r>
              <a:rPr lang="en-US" sz="2600" dirty="0"/>
              <a:t>) { </a:t>
            </a:r>
            <a:endParaRPr lang="en-US" sz="2600" dirty="0" smtClean="0"/>
          </a:p>
          <a:p>
            <a:pPr marL="0" indent="0">
              <a:spcBef>
                <a:spcPts val="0"/>
              </a:spcBef>
              <a:buNone/>
            </a:pPr>
            <a:r>
              <a:rPr lang="en-US" sz="2600" dirty="0" smtClean="0"/>
              <a:t>	if </a:t>
            </a:r>
            <a:r>
              <a:rPr lang="en-US" sz="2600" dirty="0"/>
              <a:t>(</a:t>
            </a:r>
            <a:r>
              <a:rPr lang="en-US" sz="2600" dirty="0" err="1"/>
              <a:t>MyMaze.arr</a:t>
            </a:r>
            <a:r>
              <a:rPr lang="en-US" sz="2600" dirty="0"/>
              <a:t>[</a:t>
            </a:r>
            <a:r>
              <a:rPr lang="en-US" sz="2600" dirty="0" err="1"/>
              <a:t>CurPos.r</a:t>
            </a:r>
            <a:r>
              <a:rPr lang="en-US" sz="2600" dirty="0"/>
              <a:t>][</a:t>
            </a:r>
            <a:r>
              <a:rPr lang="en-US" sz="2600" dirty="0" err="1"/>
              <a:t>CurPos.c</a:t>
            </a:r>
            <a:r>
              <a:rPr lang="en-US" sz="2600" dirty="0"/>
              <a:t>]==' ') </a:t>
            </a:r>
          </a:p>
          <a:p>
            <a:pPr marL="0" indent="0">
              <a:spcBef>
                <a:spcPts val="0"/>
              </a:spcBef>
              <a:buNone/>
            </a:pPr>
            <a:r>
              <a:rPr lang="en-US" sz="2600"/>
              <a:t>	</a:t>
            </a:r>
            <a:r>
              <a:rPr lang="en-US" sz="2600" smtClean="0"/>
              <a:t>    return </a:t>
            </a:r>
            <a:r>
              <a:rPr lang="en-US" altLang="zh-CN" sz="2600" smtClean="0"/>
              <a:t>OK</a:t>
            </a:r>
            <a:r>
              <a:rPr lang="en-US" sz="2600" smtClean="0"/>
              <a:t>; </a:t>
            </a:r>
            <a:r>
              <a:rPr lang="en-US" sz="2600" dirty="0"/>
              <a:t>// </a:t>
            </a:r>
            <a:r>
              <a:rPr lang="zh-CN" altLang="en-US" sz="2600" dirty="0"/>
              <a:t>如果当前位置</a:t>
            </a:r>
            <a:r>
              <a:rPr lang="zh-CN" altLang="en-US" sz="2600" dirty="0" smtClean="0"/>
              <a:t>是空格，则可以</a:t>
            </a:r>
            <a:r>
              <a:rPr lang="zh-CN" altLang="en-US" sz="2600" dirty="0"/>
              <a:t>通过</a:t>
            </a:r>
            <a:endParaRPr lang="en-US" altLang="zh-CN" sz="2600" dirty="0"/>
          </a:p>
          <a:p>
            <a:pPr marL="0" indent="0">
              <a:spcBef>
                <a:spcPts val="0"/>
              </a:spcBef>
              <a:buNone/>
            </a:pPr>
            <a:r>
              <a:rPr lang="en-US" sz="2600" dirty="0" smtClean="0"/>
              <a:t>	else </a:t>
            </a:r>
            <a:r>
              <a:rPr lang="en-US" sz="2600"/>
              <a:t>return </a:t>
            </a:r>
            <a:r>
              <a:rPr lang="en-US" altLang="zh-CN" sz="2600" smtClean="0"/>
              <a:t>ERROR</a:t>
            </a:r>
            <a:r>
              <a:rPr lang="en-US" sz="2600" smtClean="0"/>
              <a:t>;    </a:t>
            </a:r>
            <a:r>
              <a:rPr lang="en-US" sz="2600" dirty="0" smtClean="0"/>
              <a:t>// </a:t>
            </a:r>
            <a:r>
              <a:rPr lang="zh-CN" altLang="en-US" sz="2600" b="1" dirty="0" smtClean="0">
                <a:solidFill>
                  <a:srgbClr val="0000CC"/>
                </a:solidFill>
              </a:rPr>
              <a:t>可能是墙，可能</a:t>
            </a:r>
            <a:r>
              <a:rPr lang="zh-CN" altLang="en-US" sz="2600" b="1" smtClean="0">
                <a:solidFill>
                  <a:srgbClr val="0000CC"/>
                </a:solidFill>
              </a:rPr>
              <a:t>已经走过：</a:t>
            </a:r>
            <a:endParaRPr lang="en-US" altLang="zh-CN" sz="2600" b="1" dirty="0" smtClean="0">
              <a:solidFill>
                <a:srgbClr val="0000CC"/>
              </a:solidFill>
            </a:endParaRPr>
          </a:p>
          <a:p>
            <a:pPr marL="0" indent="0">
              <a:spcBef>
                <a:spcPts val="0"/>
              </a:spcBef>
              <a:buNone/>
            </a:pPr>
            <a:r>
              <a:rPr lang="en-US" altLang="zh-CN" sz="2600" dirty="0"/>
              <a:t>	</a:t>
            </a:r>
            <a:r>
              <a:rPr lang="en-US" altLang="zh-CN" sz="2600" smtClean="0"/>
              <a:t>	//</a:t>
            </a:r>
            <a:r>
              <a:rPr lang="zh-CN" altLang="en-US" sz="2600" b="1" smtClean="0">
                <a:solidFill>
                  <a:srgbClr val="0000CC"/>
                </a:solidFill>
              </a:rPr>
              <a:t> 包括</a:t>
            </a:r>
            <a:r>
              <a:rPr lang="zh-CN" altLang="en-US" sz="2600" b="1">
                <a:solidFill>
                  <a:srgbClr val="0000CC"/>
                </a:solidFill>
              </a:rPr>
              <a:t>当前</a:t>
            </a:r>
            <a:r>
              <a:rPr lang="zh-CN" altLang="en-US" sz="2600" b="1" dirty="0" smtClean="0">
                <a:solidFill>
                  <a:srgbClr val="0000CC"/>
                </a:solidFill>
              </a:rPr>
              <a:t>的路径和被标记为走不通的通道块</a:t>
            </a:r>
            <a:endParaRPr lang="en-US" altLang="zh-CN" sz="2600" b="1" dirty="0" smtClean="0">
              <a:solidFill>
                <a:srgbClr val="0000CC"/>
              </a:solidFill>
            </a:endParaRPr>
          </a:p>
          <a:p>
            <a:pPr marL="0" indent="0">
              <a:spcBef>
                <a:spcPts val="0"/>
              </a:spcBef>
              <a:buNone/>
            </a:pPr>
            <a:r>
              <a:rPr lang="en-US" altLang="zh-CN" sz="2600" dirty="0"/>
              <a:t>	</a:t>
            </a:r>
            <a:r>
              <a:rPr lang="en-US" altLang="zh-CN" sz="2600" dirty="0" smtClean="0"/>
              <a:t>} </a:t>
            </a:r>
            <a:endParaRPr lang="en-US" altLang="zh-CN" sz="2600" dirty="0"/>
          </a:p>
          <a:p>
            <a:pPr marL="0" indent="0">
              <a:spcBef>
                <a:spcPts val="0"/>
              </a:spcBef>
              <a:buNone/>
            </a:pPr>
            <a:r>
              <a:rPr lang="en-US" sz="2600" dirty="0" smtClean="0"/>
              <a:t>//</a:t>
            </a:r>
            <a:r>
              <a:rPr lang="zh-CN" altLang="en-US" sz="2600" dirty="0" smtClean="0"/>
              <a:t>在迷宫</a:t>
            </a:r>
            <a:r>
              <a:rPr lang="zh-CN" altLang="en-US" sz="2600" dirty="0"/>
              <a:t>的当前</a:t>
            </a:r>
            <a:r>
              <a:rPr lang="zh-CN" altLang="en-US" sz="2600" dirty="0" smtClean="0"/>
              <a:t>位置留下走过标记</a:t>
            </a:r>
            <a:r>
              <a:rPr lang="en-US" altLang="zh-CN" sz="2600" dirty="0" smtClean="0"/>
              <a:t>(*)</a:t>
            </a:r>
            <a:endParaRPr lang="en-US" sz="2600" dirty="0" smtClean="0"/>
          </a:p>
          <a:p>
            <a:pPr marL="0" indent="0">
              <a:spcBef>
                <a:spcPts val="0"/>
              </a:spcBef>
              <a:buNone/>
            </a:pPr>
            <a:r>
              <a:rPr lang="en-US" sz="2600" dirty="0" smtClean="0">
                <a:solidFill>
                  <a:srgbClr val="0000CC"/>
                </a:solidFill>
              </a:rPr>
              <a:t>void </a:t>
            </a:r>
            <a:r>
              <a:rPr lang="en-US" sz="2600" dirty="0" err="1">
                <a:solidFill>
                  <a:srgbClr val="0000CC"/>
                </a:solidFill>
              </a:rPr>
              <a:t>FootPrint</a:t>
            </a:r>
            <a:r>
              <a:rPr lang="en-US" sz="2600" dirty="0">
                <a:solidFill>
                  <a:srgbClr val="0000CC"/>
                </a:solidFill>
              </a:rPr>
              <a:t>(</a:t>
            </a:r>
            <a:r>
              <a:rPr lang="en-US" sz="2600" dirty="0" err="1">
                <a:solidFill>
                  <a:srgbClr val="0000CC"/>
                </a:solidFill>
              </a:rPr>
              <a:t>MazeType</a:t>
            </a:r>
            <a:r>
              <a:rPr lang="en-US" sz="2600" dirty="0">
                <a:solidFill>
                  <a:srgbClr val="0000CC"/>
                </a:solidFill>
              </a:rPr>
              <a:t> &amp;</a:t>
            </a:r>
            <a:r>
              <a:rPr lang="en-US" sz="2600" dirty="0" err="1">
                <a:solidFill>
                  <a:srgbClr val="0000CC"/>
                </a:solidFill>
              </a:rPr>
              <a:t>MyMaze</a:t>
            </a:r>
            <a:r>
              <a:rPr lang="en-US" sz="2600" dirty="0">
                <a:solidFill>
                  <a:srgbClr val="0000CC"/>
                </a:solidFill>
              </a:rPr>
              <a:t>, </a:t>
            </a:r>
            <a:r>
              <a:rPr lang="en-US" sz="2600" dirty="0" err="1">
                <a:solidFill>
                  <a:srgbClr val="0000CC"/>
                </a:solidFill>
              </a:rPr>
              <a:t>PosType</a:t>
            </a:r>
            <a:r>
              <a:rPr lang="en-US" sz="2600" dirty="0">
                <a:solidFill>
                  <a:srgbClr val="0000CC"/>
                </a:solidFill>
              </a:rPr>
              <a:t> </a:t>
            </a:r>
            <a:r>
              <a:rPr lang="en-US" sz="2600" dirty="0" err="1">
                <a:solidFill>
                  <a:srgbClr val="0000CC"/>
                </a:solidFill>
              </a:rPr>
              <a:t>CurPos</a:t>
            </a:r>
            <a:r>
              <a:rPr lang="en-US" sz="2600" dirty="0">
                <a:solidFill>
                  <a:srgbClr val="0000CC"/>
                </a:solidFill>
              </a:rPr>
              <a:t>); </a:t>
            </a:r>
            <a:endParaRPr lang="en-US" sz="2600" dirty="0" smtClean="0">
              <a:solidFill>
                <a:srgbClr val="0000CC"/>
              </a:solidFill>
            </a:endParaRPr>
          </a:p>
          <a:p>
            <a:pPr marL="0" indent="0">
              <a:spcBef>
                <a:spcPts val="0"/>
              </a:spcBef>
              <a:buNone/>
            </a:pPr>
            <a:r>
              <a:rPr lang="en-US" sz="2600" dirty="0" smtClean="0"/>
              <a:t>	void </a:t>
            </a:r>
            <a:r>
              <a:rPr lang="en-US" sz="2600" dirty="0" err="1"/>
              <a:t>FootPrint</a:t>
            </a:r>
            <a:r>
              <a:rPr lang="en-US" sz="2600" dirty="0"/>
              <a:t>(</a:t>
            </a:r>
            <a:r>
              <a:rPr lang="en-US" sz="2600" dirty="0" err="1"/>
              <a:t>MazeType</a:t>
            </a:r>
            <a:r>
              <a:rPr lang="en-US" sz="2600" dirty="0"/>
              <a:t> &amp;</a:t>
            </a:r>
            <a:r>
              <a:rPr lang="en-US" sz="2600" dirty="0" err="1"/>
              <a:t>MyMaze,PosType</a:t>
            </a:r>
            <a:r>
              <a:rPr lang="en-US" sz="2600" dirty="0"/>
              <a:t> </a:t>
            </a:r>
            <a:r>
              <a:rPr lang="en-US" sz="2600" dirty="0" err="1"/>
              <a:t>CurPos</a:t>
            </a:r>
            <a:r>
              <a:rPr lang="en-US" sz="2600" dirty="0"/>
              <a:t>) { </a:t>
            </a:r>
          </a:p>
          <a:p>
            <a:pPr marL="0" indent="0">
              <a:spcBef>
                <a:spcPts val="0"/>
              </a:spcBef>
              <a:buNone/>
            </a:pPr>
            <a:r>
              <a:rPr lang="en-US" sz="2600" dirty="0" smtClean="0"/>
              <a:t>	</a:t>
            </a:r>
            <a:r>
              <a:rPr lang="en-US" sz="2600" dirty="0" err="1" smtClean="0"/>
              <a:t>MyMaze.arr</a:t>
            </a:r>
            <a:r>
              <a:rPr lang="en-US" sz="2600" dirty="0" smtClean="0"/>
              <a:t>[</a:t>
            </a:r>
            <a:r>
              <a:rPr lang="en-US" sz="2600" dirty="0" err="1" smtClean="0"/>
              <a:t>CurPos.r</a:t>
            </a:r>
            <a:r>
              <a:rPr lang="en-US" sz="2600" dirty="0"/>
              <a:t>][</a:t>
            </a:r>
            <a:r>
              <a:rPr lang="en-US" sz="2600" dirty="0" err="1"/>
              <a:t>CurPos.c</a:t>
            </a:r>
            <a:r>
              <a:rPr lang="en-US" sz="2600" dirty="0"/>
              <a:t>]='*'; } </a:t>
            </a:r>
          </a:p>
          <a:p>
            <a:pPr marL="0" indent="0">
              <a:spcBef>
                <a:spcPts val="0"/>
              </a:spcBef>
              <a:buNone/>
            </a:pPr>
            <a:r>
              <a:rPr lang="en-US" sz="2600" dirty="0" smtClean="0"/>
              <a:t>//</a:t>
            </a:r>
            <a:r>
              <a:rPr lang="zh-CN" altLang="en-US" sz="2600" dirty="0"/>
              <a:t>在迷宫的当前位置</a:t>
            </a:r>
            <a:r>
              <a:rPr lang="zh-CN" altLang="en-US" sz="2600" dirty="0" smtClean="0"/>
              <a:t>留下</a:t>
            </a:r>
            <a:r>
              <a:rPr lang="zh-CN" altLang="en-US" sz="2600" dirty="0"/>
              <a:t>走</a:t>
            </a:r>
            <a:r>
              <a:rPr lang="zh-CN" altLang="en-US" sz="2600" dirty="0" smtClean="0"/>
              <a:t>不通标记</a:t>
            </a:r>
            <a:r>
              <a:rPr lang="en-US" altLang="zh-CN" sz="2600" dirty="0" smtClean="0"/>
              <a:t>(!)</a:t>
            </a:r>
            <a:endParaRPr lang="en-US" sz="2600" dirty="0" smtClean="0"/>
          </a:p>
          <a:p>
            <a:pPr marL="0" indent="0">
              <a:spcBef>
                <a:spcPts val="0"/>
              </a:spcBef>
              <a:buNone/>
            </a:pPr>
            <a:r>
              <a:rPr lang="en-US" sz="2600" dirty="0" smtClean="0">
                <a:solidFill>
                  <a:srgbClr val="0000CC"/>
                </a:solidFill>
              </a:rPr>
              <a:t>void </a:t>
            </a:r>
            <a:r>
              <a:rPr lang="en-US" sz="2600" dirty="0" err="1">
                <a:solidFill>
                  <a:srgbClr val="0000CC"/>
                </a:solidFill>
              </a:rPr>
              <a:t>MarkPrint</a:t>
            </a:r>
            <a:r>
              <a:rPr lang="en-US" sz="2600" dirty="0">
                <a:solidFill>
                  <a:srgbClr val="0000CC"/>
                </a:solidFill>
              </a:rPr>
              <a:t>(</a:t>
            </a:r>
            <a:r>
              <a:rPr lang="en-US" sz="2600" dirty="0" err="1">
                <a:solidFill>
                  <a:srgbClr val="0000CC"/>
                </a:solidFill>
              </a:rPr>
              <a:t>MazeType</a:t>
            </a:r>
            <a:r>
              <a:rPr lang="en-US" sz="2600" dirty="0">
                <a:solidFill>
                  <a:srgbClr val="0000CC"/>
                </a:solidFill>
              </a:rPr>
              <a:t> &amp;</a:t>
            </a:r>
            <a:r>
              <a:rPr lang="en-US" sz="2600" dirty="0" err="1">
                <a:solidFill>
                  <a:srgbClr val="0000CC"/>
                </a:solidFill>
              </a:rPr>
              <a:t>MyMaze</a:t>
            </a:r>
            <a:r>
              <a:rPr lang="en-US" sz="2600" dirty="0">
                <a:solidFill>
                  <a:srgbClr val="0000CC"/>
                </a:solidFill>
              </a:rPr>
              <a:t>, </a:t>
            </a:r>
            <a:r>
              <a:rPr lang="en-US" sz="2600" dirty="0" err="1">
                <a:solidFill>
                  <a:srgbClr val="0000CC"/>
                </a:solidFill>
              </a:rPr>
              <a:t>PosType</a:t>
            </a:r>
            <a:r>
              <a:rPr lang="en-US" sz="2600" dirty="0">
                <a:solidFill>
                  <a:srgbClr val="0000CC"/>
                </a:solidFill>
              </a:rPr>
              <a:t> </a:t>
            </a:r>
            <a:r>
              <a:rPr lang="en-US" sz="2600" dirty="0" err="1">
                <a:solidFill>
                  <a:srgbClr val="0000CC"/>
                </a:solidFill>
              </a:rPr>
              <a:t>CurPos</a:t>
            </a:r>
            <a:r>
              <a:rPr lang="en-US" sz="2600" dirty="0">
                <a:solidFill>
                  <a:srgbClr val="0000CC"/>
                </a:solidFill>
              </a:rPr>
              <a:t>); </a:t>
            </a:r>
            <a:endParaRPr lang="en-US" sz="2600" dirty="0" smtClean="0">
              <a:solidFill>
                <a:srgbClr val="0000CC"/>
              </a:solidFill>
            </a:endParaRPr>
          </a:p>
          <a:p>
            <a:pPr marL="0" indent="0">
              <a:spcBef>
                <a:spcPts val="0"/>
              </a:spcBef>
              <a:buNone/>
            </a:pPr>
            <a:r>
              <a:rPr lang="en-US" sz="2600" dirty="0" smtClean="0"/>
              <a:t>	void </a:t>
            </a:r>
            <a:r>
              <a:rPr lang="en-US" sz="2600" dirty="0" err="1"/>
              <a:t>MarkPrint</a:t>
            </a:r>
            <a:r>
              <a:rPr lang="en-US" sz="2600" dirty="0"/>
              <a:t>(</a:t>
            </a:r>
            <a:r>
              <a:rPr lang="en-US" sz="2600" dirty="0" err="1"/>
              <a:t>MazeType</a:t>
            </a:r>
            <a:r>
              <a:rPr lang="en-US" sz="2600" dirty="0"/>
              <a:t> &amp;</a:t>
            </a:r>
            <a:r>
              <a:rPr lang="en-US" sz="2600" dirty="0" err="1"/>
              <a:t>MyMaze,PosType</a:t>
            </a:r>
            <a:r>
              <a:rPr lang="en-US" sz="2600" dirty="0"/>
              <a:t> </a:t>
            </a:r>
            <a:r>
              <a:rPr lang="en-US" sz="2600" dirty="0" err="1"/>
              <a:t>CurPos</a:t>
            </a:r>
            <a:r>
              <a:rPr lang="en-US" sz="2600" dirty="0"/>
              <a:t>) { </a:t>
            </a:r>
          </a:p>
          <a:p>
            <a:pPr marL="0" indent="0">
              <a:spcBef>
                <a:spcPts val="0"/>
              </a:spcBef>
              <a:buNone/>
            </a:pPr>
            <a:r>
              <a:rPr lang="en-US" sz="2600" dirty="0" smtClean="0"/>
              <a:t>	</a:t>
            </a:r>
            <a:r>
              <a:rPr lang="en-US" sz="2600" dirty="0" err="1" smtClean="0"/>
              <a:t>MyMaze.arr</a:t>
            </a:r>
            <a:r>
              <a:rPr lang="en-US" sz="2600" dirty="0" smtClean="0"/>
              <a:t>[</a:t>
            </a:r>
            <a:r>
              <a:rPr lang="en-US" sz="2600" dirty="0" err="1" smtClean="0"/>
              <a:t>CurPos.r</a:t>
            </a:r>
            <a:r>
              <a:rPr lang="en-US" sz="2600" dirty="0"/>
              <a:t>][</a:t>
            </a:r>
            <a:r>
              <a:rPr lang="en-US" sz="2600" dirty="0" err="1"/>
              <a:t>CurPos.c</a:t>
            </a:r>
            <a:r>
              <a:rPr lang="en-US" sz="2600" dirty="0"/>
              <a:t>]='!'; </a:t>
            </a:r>
            <a:r>
              <a:rPr lang="en-US" sz="2600" dirty="0" smtClean="0"/>
              <a:t>}</a:t>
            </a: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317245781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669360"/>
          </a:xfrm>
        </p:spPr>
        <p:txBody>
          <a:bodyPr>
            <a:normAutofit fontScale="92500" lnSpcReduction="20000"/>
          </a:bodyPr>
          <a:lstStyle/>
          <a:p>
            <a:pPr marL="0" indent="0">
              <a:buNone/>
            </a:pPr>
            <a:r>
              <a:rPr lang="en-US" dirty="0"/>
              <a:t>//</a:t>
            </a:r>
            <a:r>
              <a:rPr lang="zh-CN" altLang="en-US" dirty="0">
                <a:solidFill>
                  <a:srgbClr val="0000CC"/>
                </a:solidFill>
              </a:rPr>
              <a:t>返回当前位置的</a:t>
            </a:r>
            <a:r>
              <a:rPr lang="en-US" altLang="zh-CN" dirty="0">
                <a:solidFill>
                  <a:srgbClr val="0000CC"/>
                </a:solidFill>
              </a:rPr>
              <a:t>Dir</a:t>
            </a:r>
            <a:r>
              <a:rPr lang="zh-CN" altLang="en-US" dirty="0">
                <a:solidFill>
                  <a:srgbClr val="0000CC"/>
                </a:solidFill>
              </a:rPr>
              <a:t>方向所指示的位置</a:t>
            </a:r>
            <a:r>
              <a:rPr lang="en-US" dirty="0">
                <a:solidFill>
                  <a:srgbClr val="0000CC"/>
                </a:solidFill>
              </a:rPr>
              <a:t/>
            </a:r>
            <a:br>
              <a:rPr lang="en-US" dirty="0">
                <a:solidFill>
                  <a:srgbClr val="0000CC"/>
                </a:solidFill>
              </a:rPr>
            </a:br>
            <a:r>
              <a:rPr lang="en-US" dirty="0" err="1">
                <a:solidFill>
                  <a:srgbClr val="0000CC"/>
                </a:solidFill>
              </a:rPr>
              <a:t>PosType</a:t>
            </a:r>
            <a:r>
              <a:rPr lang="en-US" dirty="0">
                <a:solidFill>
                  <a:srgbClr val="0000CC"/>
                </a:solidFill>
              </a:rPr>
              <a:t> </a:t>
            </a:r>
            <a:r>
              <a:rPr lang="en-US" dirty="0" err="1">
                <a:solidFill>
                  <a:srgbClr val="0000CC"/>
                </a:solidFill>
              </a:rPr>
              <a:t>NextPos</a:t>
            </a:r>
            <a:r>
              <a:rPr lang="en-US" dirty="0">
                <a:solidFill>
                  <a:srgbClr val="0000CC"/>
                </a:solidFill>
              </a:rPr>
              <a:t>(</a:t>
            </a:r>
            <a:r>
              <a:rPr lang="en-US" dirty="0" err="1">
                <a:solidFill>
                  <a:srgbClr val="0000CC"/>
                </a:solidFill>
              </a:rPr>
              <a:t>PosType</a:t>
            </a:r>
            <a:r>
              <a:rPr lang="en-US" dirty="0">
                <a:solidFill>
                  <a:srgbClr val="0000CC"/>
                </a:solidFill>
              </a:rPr>
              <a:t> </a:t>
            </a:r>
            <a:r>
              <a:rPr lang="en-US" dirty="0" err="1">
                <a:solidFill>
                  <a:srgbClr val="0000CC"/>
                </a:solidFill>
              </a:rPr>
              <a:t>CurPos</a:t>
            </a:r>
            <a:r>
              <a:rPr lang="en-US" dirty="0">
                <a:solidFill>
                  <a:srgbClr val="0000CC"/>
                </a:solidFill>
              </a:rPr>
              <a:t>, </a:t>
            </a:r>
            <a:r>
              <a:rPr lang="en-US" dirty="0" err="1">
                <a:solidFill>
                  <a:srgbClr val="0000CC"/>
                </a:solidFill>
              </a:rPr>
              <a:t>int</a:t>
            </a:r>
            <a:r>
              <a:rPr lang="en-US" dirty="0">
                <a:solidFill>
                  <a:srgbClr val="0000CC"/>
                </a:solidFill>
              </a:rPr>
              <a:t> Dir</a:t>
            </a:r>
            <a:r>
              <a:rPr lang="en-US" dirty="0" smtClean="0">
                <a:solidFill>
                  <a:srgbClr val="0000CC"/>
                </a:solidFill>
              </a:rPr>
              <a:t>);</a:t>
            </a:r>
          </a:p>
          <a:p>
            <a:pPr marL="0" indent="0">
              <a:buNone/>
            </a:pPr>
            <a:r>
              <a:rPr lang="en-US" dirty="0" smtClean="0"/>
              <a:t>      </a:t>
            </a:r>
            <a:r>
              <a:rPr lang="en-US" dirty="0" err="1" smtClean="0"/>
              <a:t>PosType</a:t>
            </a:r>
            <a:r>
              <a:rPr lang="en-US" dirty="0" smtClean="0"/>
              <a:t> </a:t>
            </a:r>
            <a:r>
              <a:rPr lang="en-US" dirty="0" err="1"/>
              <a:t>NextPos</a:t>
            </a:r>
            <a:r>
              <a:rPr lang="en-US" dirty="0"/>
              <a:t>(</a:t>
            </a:r>
            <a:r>
              <a:rPr lang="en-US" dirty="0" err="1"/>
              <a:t>PosType</a:t>
            </a:r>
            <a:r>
              <a:rPr lang="en-US" dirty="0"/>
              <a:t> </a:t>
            </a:r>
            <a:r>
              <a:rPr lang="en-US" dirty="0" err="1"/>
              <a:t>CurPos</a:t>
            </a:r>
            <a:r>
              <a:rPr lang="en-US" dirty="0"/>
              <a:t>, </a:t>
            </a:r>
            <a:r>
              <a:rPr lang="en-US" dirty="0" err="1"/>
              <a:t>int</a:t>
            </a:r>
            <a:r>
              <a:rPr lang="en-US" dirty="0"/>
              <a:t> Dir) { </a:t>
            </a:r>
            <a:endParaRPr lang="en-US" dirty="0" smtClean="0"/>
          </a:p>
          <a:p>
            <a:pPr marL="0" indent="0">
              <a:buNone/>
            </a:pPr>
            <a:r>
              <a:rPr lang="en-US" dirty="0"/>
              <a:t>	</a:t>
            </a:r>
            <a:r>
              <a:rPr lang="en-US" dirty="0" err="1" smtClean="0"/>
              <a:t>PosType</a:t>
            </a:r>
            <a:r>
              <a:rPr lang="en-US" dirty="0" smtClean="0"/>
              <a:t> </a:t>
            </a:r>
            <a:r>
              <a:rPr lang="en-US" dirty="0" err="1">
                <a:solidFill>
                  <a:srgbClr val="0000CC"/>
                </a:solidFill>
              </a:rPr>
              <a:t>ReturnPos</a:t>
            </a:r>
            <a:r>
              <a:rPr lang="en-US" dirty="0"/>
              <a:t>; </a:t>
            </a:r>
            <a:endParaRPr lang="en-US" dirty="0" smtClean="0"/>
          </a:p>
          <a:p>
            <a:pPr marL="0" indent="0">
              <a:buNone/>
            </a:pPr>
            <a:r>
              <a:rPr lang="en-US" dirty="0"/>
              <a:t>	</a:t>
            </a:r>
            <a:r>
              <a:rPr lang="en-US" dirty="0" smtClean="0"/>
              <a:t>switch </a:t>
            </a:r>
            <a:r>
              <a:rPr lang="en-US" dirty="0"/>
              <a:t>(Dir) { </a:t>
            </a:r>
            <a:endParaRPr lang="en-US" dirty="0" smtClean="0"/>
          </a:p>
          <a:p>
            <a:pPr marL="0" indent="0">
              <a:buNone/>
            </a:pPr>
            <a:r>
              <a:rPr lang="en-US" dirty="0" smtClean="0"/>
              <a:t>	case </a:t>
            </a:r>
            <a:r>
              <a:rPr lang="en-US" dirty="0"/>
              <a:t>1: </a:t>
            </a:r>
            <a:r>
              <a:rPr lang="en-US" dirty="0" err="1"/>
              <a:t>ReturnPos.r</a:t>
            </a:r>
            <a:r>
              <a:rPr lang="en-US" dirty="0"/>
              <a:t>=</a:t>
            </a:r>
            <a:r>
              <a:rPr lang="en-US" dirty="0" err="1"/>
              <a:t>CurPos.r</a:t>
            </a:r>
            <a:r>
              <a:rPr lang="en-US" dirty="0"/>
              <a:t>; </a:t>
            </a:r>
            <a:r>
              <a:rPr lang="en-US" dirty="0" smtClean="0"/>
              <a:t>				</a:t>
            </a:r>
            <a:r>
              <a:rPr lang="en-US" dirty="0" err="1" smtClean="0"/>
              <a:t>ReturnPos.c</a:t>
            </a:r>
            <a:r>
              <a:rPr lang="en-US" dirty="0" smtClean="0"/>
              <a:t>=CurPos.c+1</a:t>
            </a:r>
            <a:r>
              <a:rPr lang="en-US" dirty="0"/>
              <a:t>; break; </a:t>
            </a:r>
            <a:endParaRPr lang="en-US" dirty="0" smtClean="0"/>
          </a:p>
          <a:p>
            <a:pPr marL="0" indent="0">
              <a:buNone/>
            </a:pPr>
            <a:r>
              <a:rPr lang="en-US" dirty="0" smtClean="0"/>
              <a:t>	case </a:t>
            </a:r>
            <a:r>
              <a:rPr lang="en-US" dirty="0"/>
              <a:t>2: </a:t>
            </a:r>
            <a:r>
              <a:rPr lang="en-US" dirty="0" err="1"/>
              <a:t>ReturnPos.r</a:t>
            </a:r>
            <a:r>
              <a:rPr lang="en-US" dirty="0"/>
              <a:t>=CurPos.r+1; </a:t>
            </a:r>
            <a:r>
              <a:rPr lang="en-US" dirty="0" smtClean="0"/>
              <a:t>				</a:t>
            </a:r>
            <a:r>
              <a:rPr lang="en-US" dirty="0" err="1" smtClean="0"/>
              <a:t>ReturnPos.c</a:t>
            </a:r>
            <a:r>
              <a:rPr lang="en-US" dirty="0" smtClean="0"/>
              <a:t>=</a:t>
            </a:r>
            <a:r>
              <a:rPr lang="en-US" dirty="0" err="1" smtClean="0"/>
              <a:t>CurPos.c</a:t>
            </a:r>
            <a:r>
              <a:rPr lang="en-US" dirty="0"/>
              <a:t>; break; </a:t>
            </a:r>
            <a:endParaRPr lang="en-US" dirty="0" smtClean="0"/>
          </a:p>
          <a:p>
            <a:pPr marL="0" indent="0">
              <a:buNone/>
            </a:pPr>
            <a:r>
              <a:rPr lang="en-US" dirty="0" smtClean="0"/>
              <a:t>	case </a:t>
            </a:r>
            <a:r>
              <a:rPr lang="en-US" dirty="0"/>
              <a:t>3: </a:t>
            </a:r>
            <a:r>
              <a:rPr lang="en-US" dirty="0" err="1"/>
              <a:t>ReturnPos.r</a:t>
            </a:r>
            <a:r>
              <a:rPr lang="en-US" dirty="0"/>
              <a:t>=</a:t>
            </a:r>
            <a:r>
              <a:rPr lang="en-US" dirty="0" err="1"/>
              <a:t>CurPos.r</a:t>
            </a:r>
            <a:r>
              <a:rPr lang="en-US" dirty="0"/>
              <a:t>; </a:t>
            </a:r>
            <a:r>
              <a:rPr lang="en-US" dirty="0" smtClean="0"/>
              <a:t>				</a:t>
            </a:r>
            <a:r>
              <a:rPr lang="en-US" dirty="0" err="1" smtClean="0"/>
              <a:t>ReturnPos.c</a:t>
            </a:r>
            <a:r>
              <a:rPr lang="en-US" dirty="0" smtClean="0"/>
              <a:t>=CurPos.c-1</a:t>
            </a:r>
            <a:r>
              <a:rPr lang="en-US" dirty="0"/>
              <a:t>; break; </a:t>
            </a:r>
            <a:endParaRPr lang="en-US" dirty="0" smtClean="0"/>
          </a:p>
          <a:p>
            <a:pPr marL="0" indent="0">
              <a:buNone/>
            </a:pPr>
            <a:r>
              <a:rPr lang="en-US" dirty="0" smtClean="0"/>
              <a:t>	case </a:t>
            </a:r>
            <a:r>
              <a:rPr lang="en-US" dirty="0"/>
              <a:t>4: </a:t>
            </a:r>
            <a:r>
              <a:rPr lang="en-US" dirty="0" err="1"/>
              <a:t>ReturnPos.r</a:t>
            </a:r>
            <a:r>
              <a:rPr lang="en-US" dirty="0"/>
              <a:t>=CurPos.r-1; </a:t>
            </a:r>
            <a:r>
              <a:rPr lang="en-US" dirty="0" smtClean="0"/>
              <a:t>				</a:t>
            </a:r>
            <a:r>
              <a:rPr lang="en-US" dirty="0" err="1" smtClean="0"/>
              <a:t>ReturnPos.c</a:t>
            </a:r>
            <a:r>
              <a:rPr lang="en-US" dirty="0" smtClean="0"/>
              <a:t>=</a:t>
            </a:r>
            <a:r>
              <a:rPr lang="en-US" dirty="0" err="1" smtClean="0"/>
              <a:t>CurPos.c</a:t>
            </a:r>
            <a:r>
              <a:rPr lang="en-US" dirty="0"/>
              <a:t>; break; </a:t>
            </a:r>
            <a:endParaRPr lang="en-US" dirty="0" smtClean="0"/>
          </a:p>
          <a:p>
            <a:pPr marL="0" indent="0">
              <a:buNone/>
            </a:pPr>
            <a:r>
              <a:rPr lang="en-US" dirty="0" smtClean="0"/>
              <a:t>            } </a:t>
            </a:r>
          </a:p>
          <a:p>
            <a:pPr marL="0" indent="0">
              <a:buNone/>
            </a:pPr>
            <a:r>
              <a:rPr lang="en-US" dirty="0" smtClean="0"/>
              <a:t>	return </a:t>
            </a:r>
            <a:r>
              <a:rPr lang="en-US" dirty="0" err="1"/>
              <a:t>ReturnPos</a:t>
            </a:r>
            <a:r>
              <a:rPr lang="en-US"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4692308"/>
            <a:ext cx="2219275" cy="219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172877652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0"/>
            <a:ext cx="8229600" cy="6858000"/>
          </a:xfrm>
        </p:spPr>
        <p:txBody>
          <a:bodyPr>
            <a:noAutofit/>
          </a:bodyPr>
          <a:lstStyle/>
          <a:p>
            <a:pPr marL="0" indent="0">
              <a:spcBef>
                <a:spcPts val="0"/>
              </a:spcBef>
              <a:buNone/>
            </a:pPr>
            <a:r>
              <a:rPr lang="en-US" altLang="zh-CN" sz="2800" dirty="0"/>
              <a:t>// </a:t>
            </a:r>
            <a:r>
              <a:rPr lang="zh-CN" altLang="en-US" sz="2800" dirty="0"/>
              <a:t>若迷宫</a:t>
            </a:r>
            <a:r>
              <a:rPr lang="en-US" sz="2800" dirty="0"/>
              <a:t>maze</a:t>
            </a:r>
            <a:r>
              <a:rPr lang="zh-CN" altLang="en-US" sz="2800" dirty="0"/>
              <a:t>中存在从入口 </a:t>
            </a:r>
            <a:r>
              <a:rPr lang="en-US" sz="2800" dirty="0"/>
              <a:t>start</a:t>
            </a:r>
            <a:r>
              <a:rPr lang="zh-CN" altLang="en-US" sz="2800" dirty="0"/>
              <a:t>到出口 </a:t>
            </a:r>
            <a:r>
              <a:rPr lang="en-US" sz="2800" dirty="0"/>
              <a:t>end</a:t>
            </a:r>
            <a:r>
              <a:rPr lang="zh-CN" altLang="en-US" sz="2800" dirty="0"/>
              <a:t>的通道，则求得一条存放在栈</a:t>
            </a:r>
            <a:r>
              <a:rPr lang="en-US" altLang="zh-CN" sz="2800" dirty="0"/>
              <a:t>S</a:t>
            </a:r>
            <a:r>
              <a:rPr lang="zh-CN" altLang="en-US" sz="2800" dirty="0"/>
              <a:t>中</a:t>
            </a:r>
            <a:endParaRPr lang="en-US" sz="2800" dirty="0" smtClean="0"/>
          </a:p>
          <a:p>
            <a:pPr marL="0" indent="0">
              <a:spcBef>
                <a:spcPts val="0"/>
              </a:spcBef>
              <a:buNone/>
            </a:pPr>
            <a:r>
              <a:rPr lang="en-US" sz="2800" b="1" dirty="0" smtClean="0">
                <a:solidFill>
                  <a:srgbClr val="0000CC"/>
                </a:solidFill>
              </a:rPr>
              <a:t>Status </a:t>
            </a:r>
            <a:r>
              <a:rPr lang="en-US" sz="2800" b="1" dirty="0" err="1">
                <a:solidFill>
                  <a:srgbClr val="0000CC"/>
                </a:solidFill>
              </a:rPr>
              <a:t>MazePath</a:t>
            </a:r>
            <a:r>
              <a:rPr lang="en-US" sz="2800" b="1" dirty="0">
                <a:solidFill>
                  <a:srgbClr val="0000CC"/>
                </a:solidFill>
              </a:rPr>
              <a:t>(</a:t>
            </a:r>
            <a:r>
              <a:rPr lang="en-US" sz="2800" b="1" dirty="0" err="1">
                <a:solidFill>
                  <a:srgbClr val="0000CC"/>
                </a:solidFill>
              </a:rPr>
              <a:t>MazeType</a:t>
            </a:r>
            <a:r>
              <a:rPr lang="en-US" sz="2800" b="1" dirty="0">
                <a:solidFill>
                  <a:srgbClr val="0000CC"/>
                </a:solidFill>
              </a:rPr>
              <a:t> &amp;maze, </a:t>
            </a:r>
            <a:r>
              <a:rPr lang="en-US" sz="2800" b="1" dirty="0" err="1">
                <a:solidFill>
                  <a:srgbClr val="0000CC"/>
                </a:solidFill>
              </a:rPr>
              <a:t>PosType</a:t>
            </a:r>
            <a:r>
              <a:rPr lang="en-US" sz="2800" b="1" dirty="0">
                <a:solidFill>
                  <a:srgbClr val="0000CC"/>
                </a:solidFill>
              </a:rPr>
              <a:t> start, </a:t>
            </a:r>
            <a:r>
              <a:rPr lang="en-US" sz="2800" b="1" dirty="0" err="1">
                <a:solidFill>
                  <a:srgbClr val="0000CC"/>
                </a:solidFill>
              </a:rPr>
              <a:t>PosType</a:t>
            </a:r>
            <a:r>
              <a:rPr lang="en-US" sz="2800" b="1" dirty="0">
                <a:solidFill>
                  <a:srgbClr val="0000CC"/>
                </a:solidFill>
              </a:rPr>
              <a:t> </a:t>
            </a:r>
            <a:r>
              <a:rPr lang="en-US" sz="2800" b="1" dirty="0" smtClean="0">
                <a:solidFill>
                  <a:srgbClr val="0000CC"/>
                </a:solidFill>
              </a:rPr>
              <a:t>end, Stack &amp;S)</a:t>
            </a:r>
            <a:r>
              <a:rPr lang="en-US" sz="2800" dirty="0" smtClean="0"/>
              <a:t> {</a:t>
            </a:r>
            <a:r>
              <a:rPr lang="zh-CN" altLang="en-US" sz="2800" dirty="0" smtClean="0"/>
              <a:t> </a:t>
            </a:r>
            <a:endParaRPr lang="en-US" altLang="zh-CN" sz="2800" dirty="0" smtClean="0"/>
          </a:p>
          <a:p>
            <a:pPr marL="0" indent="0">
              <a:spcBef>
                <a:spcPts val="0"/>
              </a:spcBef>
              <a:buNone/>
            </a:pPr>
            <a:r>
              <a:rPr lang="en-US" sz="2800" dirty="0" err="1" smtClean="0"/>
              <a:t>PosType</a:t>
            </a:r>
            <a:r>
              <a:rPr lang="en-US" sz="2800" dirty="0" smtClean="0"/>
              <a:t> </a:t>
            </a:r>
            <a:r>
              <a:rPr lang="en-US" sz="2800" dirty="0" err="1"/>
              <a:t>curpos</a:t>
            </a:r>
            <a:r>
              <a:rPr lang="en-US" sz="2800" dirty="0"/>
              <a:t>; </a:t>
            </a:r>
            <a:r>
              <a:rPr lang="en-US" sz="2800" dirty="0" err="1"/>
              <a:t>int</a:t>
            </a:r>
            <a:r>
              <a:rPr lang="en-US" sz="2800" dirty="0"/>
              <a:t> </a:t>
            </a:r>
            <a:r>
              <a:rPr lang="en-US" sz="2800" dirty="0" err="1"/>
              <a:t>curstep</a:t>
            </a:r>
            <a:r>
              <a:rPr lang="en-US" sz="2800" dirty="0"/>
              <a:t>; </a:t>
            </a:r>
            <a:r>
              <a:rPr lang="en-US" sz="2800" dirty="0" err="1"/>
              <a:t>SElemType</a:t>
            </a:r>
            <a:r>
              <a:rPr lang="en-US" sz="2800" dirty="0"/>
              <a:t> e; </a:t>
            </a:r>
            <a:endParaRPr lang="en-US" sz="2800" dirty="0" smtClean="0"/>
          </a:p>
          <a:p>
            <a:pPr marL="0" indent="0">
              <a:spcBef>
                <a:spcPts val="0"/>
              </a:spcBef>
              <a:buNone/>
            </a:pPr>
            <a:r>
              <a:rPr lang="en-US" sz="2800" dirty="0" err="1" smtClean="0"/>
              <a:t>curpos</a:t>
            </a:r>
            <a:r>
              <a:rPr lang="en-US" sz="2800" dirty="0" smtClean="0"/>
              <a:t> </a:t>
            </a:r>
            <a:r>
              <a:rPr lang="en-US" sz="2800" dirty="0"/>
              <a:t>= start; // </a:t>
            </a:r>
            <a:r>
              <a:rPr lang="zh-CN" altLang="en-US" sz="2800" dirty="0"/>
              <a:t>设定</a:t>
            </a:r>
            <a:r>
              <a:rPr lang="en-US" altLang="zh-CN" sz="2800" dirty="0"/>
              <a:t>"</a:t>
            </a:r>
            <a:r>
              <a:rPr lang="zh-CN" altLang="en-US" sz="2800" dirty="0"/>
              <a:t>当前位置</a:t>
            </a:r>
            <a:r>
              <a:rPr lang="en-US" altLang="zh-CN" sz="2800" dirty="0"/>
              <a:t>"</a:t>
            </a:r>
            <a:r>
              <a:rPr lang="zh-CN" altLang="en-US" sz="2800" dirty="0"/>
              <a:t>为</a:t>
            </a:r>
            <a:r>
              <a:rPr lang="en-US" altLang="zh-CN" sz="2800" dirty="0"/>
              <a:t>"</a:t>
            </a:r>
            <a:r>
              <a:rPr lang="zh-CN" altLang="en-US" sz="2800" dirty="0"/>
              <a:t>入口位置</a:t>
            </a:r>
            <a:r>
              <a:rPr lang="en-US" altLang="zh-CN" sz="2800" dirty="0"/>
              <a:t>" </a:t>
            </a:r>
            <a:endParaRPr lang="en-US" altLang="zh-CN" sz="2800" dirty="0" smtClean="0"/>
          </a:p>
          <a:p>
            <a:pPr marL="0" indent="0">
              <a:spcBef>
                <a:spcPts val="0"/>
              </a:spcBef>
              <a:buNone/>
            </a:pPr>
            <a:r>
              <a:rPr lang="en-US" sz="2800" dirty="0" err="1" smtClean="0"/>
              <a:t>curstep</a:t>
            </a:r>
            <a:r>
              <a:rPr lang="en-US" sz="2800" dirty="0" smtClean="0"/>
              <a:t> </a:t>
            </a:r>
            <a:r>
              <a:rPr lang="en-US" sz="2800" dirty="0"/>
              <a:t>= 1; // </a:t>
            </a:r>
            <a:r>
              <a:rPr lang="zh-CN" altLang="en-US" sz="2800" dirty="0"/>
              <a:t>探索第一步 </a:t>
            </a:r>
            <a:endParaRPr lang="en-US" altLang="zh-CN" sz="2800" dirty="0" smtClean="0"/>
          </a:p>
          <a:p>
            <a:pPr marL="0" indent="0">
              <a:spcBef>
                <a:spcPts val="0"/>
              </a:spcBef>
              <a:buNone/>
            </a:pPr>
            <a:r>
              <a:rPr lang="en-US" sz="2800" dirty="0" smtClean="0"/>
              <a:t>do </a:t>
            </a:r>
            <a:r>
              <a:rPr lang="en-US" sz="2800" dirty="0"/>
              <a:t>{ </a:t>
            </a:r>
            <a:endParaRPr lang="en-US" sz="2800" dirty="0" smtClean="0"/>
          </a:p>
          <a:p>
            <a:pPr marL="457200" lvl="1" indent="0">
              <a:spcBef>
                <a:spcPts val="0"/>
              </a:spcBef>
              <a:buNone/>
            </a:pPr>
            <a:r>
              <a:rPr lang="en-US" dirty="0" smtClean="0"/>
              <a:t>if </a:t>
            </a:r>
            <a:r>
              <a:rPr lang="en-US" dirty="0"/>
              <a:t>(Pass(maze</a:t>
            </a:r>
            <a:r>
              <a:rPr lang="en-US" dirty="0" smtClean="0"/>
              <a:t>, </a:t>
            </a:r>
            <a:r>
              <a:rPr lang="en-US" dirty="0" err="1" smtClean="0"/>
              <a:t>curpos</a:t>
            </a:r>
            <a:r>
              <a:rPr lang="en-US" dirty="0"/>
              <a:t>)) { </a:t>
            </a:r>
            <a:r>
              <a:rPr lang="en-US" b="1" dirty="0">
                <a:solidFill>
                  <a:srgbClr val="0000CC"/>
                </a:solidFill>
              </a:rPr>
              <a:t>// </a:t>
            </a:r>
            <a:r>
              <a:rPr lang="zh-CN" altLang="en-US" b="1" dirty="0">
                <a:solidFill>
                  <a:srgbClr val="0000CC"/>
                </a:solidFill>
              </a:rPr>
              <a:t>当前位置可</a:t>
            </a:r>
            <a:r>
              <a:rPr lang="zh-CN" altLang="en-US" b="1" dirty="0" smtClean="0">
                <a:solidFill>
                  <a:srgbClr val="0000CC"/>
                </a:solidFill>
              </a:rPr>
              <a:t>通过</a:t>
            </a:r>
            <a:endParaRPr lang="en-US" altLang="zh-CN" b="1" dirty="0" smtClean="0">
              <a:solidFill>
                <a:srgbClr val="0000CC"/>
              </a:solidFill>
            </a:endParaRPr>
          </a:p>
          <a:p>
            <a:pPr marL="914400" lvl="2" indent="0">
              <a:spcBef>
                <a:spcPts val="0"/>
              </a:spcBef>
              <a:buNone/>
            </a:pPr>
            <a:r>
              <a:rPr lang="en-US" altLang="zh-CN" dirty="0" smtClean="0"/>
              <a:t>… … </a:t>
            </a:r>
          </a:p>
          <a:p>
            <a:pPr marL="457200" lvl="1" indent="0">
              <a:spcBef>
                <a:spcPts val="0"/>
              </a:spcBef>
              <a:buNone/>
            </a:pPr>
            <a:r>
              <a:rPr lang="en-US" altLang="zh-CN" dirty="0" smtClean="0"/>
              <a:t>} </a:t>
            </a:r>
          </a:p>
          <a:p>
            <a:pPr marL="457200" lvl="1" indent="0">
              <a:spcBef>
                <a:spcPts val="0"/>
              </a:spcBef>
              <a:buNone/>
            </a:pPr>
            <a:r>
              <a:rPr lang="en-US" dirty="0" smtClean="0"/>
              <a:t>else </a:t>
            </a:r>
            <a:r>
              <a:rPr lang="en-US" dirty="0"/>
              <a:t>{ </a:t>
            </a:r>
            <a:r>
              <a:rPr lang="en-US" b="1" dirty="0">
                <a:solidFill>
                  <a:srgbClr val="0000CC"/>
                </a:solidFill>
              </a:rPr>
              <a:t>// </a:t>
            </a:r>
            <a:r>
              <a:rPr lang="zh-CN" altLang="en-US" b="1" dirty="0">
                <a:solidFill>
                  <a:srgbClr val="0000CC"/>
                </a:solidFill>
              </a:rPr>
              <a:t>当前位置不能通过</a:t>
            </a:r>
            <a:endParaRPr lang="en-US" altLang="zh-CN" b="1" dirty="0">
              <a:solidFill>
                <a:srgbClr val="0000CC"/>
              </a:solidFill>
            </a:endParaRPr>
          </a:p>
          <a:p>
            <a:pPr marL="914400" lvl="2" indent="0">
              <a:spcBef>
                <a:spcPts val="0"/>
              </a:spcBef>
              <a:buNone/>
            </a:pPr>
            <a:r>
              <a:rPr lang="en-US" altLang="zh-CN" dirty="0"/>
              <a:t>… … </a:t>
            </a:r>
          </a:p>
          <a:p>
            <a:pPr marL="457200" lvl="1" indent="0">
              <a:spcBef>
                <a:spcPts val="0"/>
              </a:spcBef>
              <a:buNone/>
            </a:pPr>
            <a:r>
              <a:rPr lang="zh-CN" altLang="en-US" dirty="0" smtClean="0"/>
              <a:t> </a:t>
            </a:r>
            <a:r>
              <a:rPr lang="en-US" dirty="0" smtClean="0"/>
              <a:t>} </a:t>
            </a:r>
            <a:r>
              <a:rPr lang="en-US" dirty="0"/>
              <a:t>// else </a:t>
            </a:r>
            <a:endParaRPr lang="en-US" dirty="0" smtClean="0"/>
          </a:p>
          <a:p>
            <a:pPr marL="0" indent="0">
              <a:spcBef>
                <a:spcPts val="0"/>
              </a:spcBef>
              <a:buNone/>
            </a:pPr>
            <a:r>
              <a:rPr lang="en-US" sz="2800" dirty="0" smtClean="0"/>
              <a:t>} </a:t>
            </a:r>
            <a:r>
              <a:rPr lang="en-US" sz="2800" dirty="0"/>
              <a:t>while (!</a:t>
            </a:r>
            <a:r>
              <a:rPr lang="en-US" sz="2800" dirty="0" err="1"/>
              <a:t>StackEmpty</a:t>
            </a:r>
            <a:r>
              <a:rPr lang="en-US" sz="2800" dirty="0"/>
              <a:t>(S) </a:t>
            </a:r>
            <a:r>
              <a:rPr lang="en-US" sz="2800" dirty="0" smtClean="0"/>
              <a:t>);</a:t>
            </a:r>
          </a:p>
          <a:p>
            <a:pPr marL="0" indent="0">
              <a:spcBef>
                <a:spcPts val="0"/>
              </a:spcBef>
              <a:buNone/>
            </a:pPr>
            <a:r>
              <a:rPr lang="en-US" sz="2800" dirty="0" smtClean="0"/>
              <a:t>return </a:t>
            </a:r>
            <a:r>
              <a:rPr lang="en-US" sz="2800" dirty="0"/>
              <a:t>FALSE; } // </a:t>
            </a:r>
            <a:r>
              <a:rPr lang="en-US" sz="2800" dirty="0" err="1"/>
              <a:t>MazePath</a:t>
            </a:r>
            <a:endParaRPr lang="en-US" sz="2800" dirty="0"/>
          </a:p>
        </p:txBody>
      </p:sp>
      <p:sp>
        <p:nvSpPr>
          <p:cNvPr id="4" name="流程图: 可选过程 3"/>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3.3</a:t>
            </a:r>
            <a:endParaRPr lang="en-US"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142680814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a:xfrm>
            <a:off x="323528" y="980728"/>
            <a:ext cx="8686800" cy="5877272"/>
          </a:xfrm>
        </p:spPr>
        <p:txBody>
          <a:bodyPr>
            <a:normAutofit/>
          </a:bodyPr>
          <a:lstStyle/>
          <a:p>
            <a:pPr marL="57150" indent="0">
              <a:spcBef>
                <a:spcPts val="0"/>
              </a:spcBef>
              <a:buNone/>
            </a:pPr>
            <a:r>
              <a:rPr lang="en-US" b="1" dirty="0">
                <a:solidFill>
                  <a:srgbClr val="0000CC"/>
                </a:solidFill>
              </a:rPr>
              <a:t>// </a:t>
            </a:r>
            <a:r>
              <a:rPr lang="zh-CN" altLang="en-US" b="1" dirty="0">
                <a:solidFill>
                  <a:srgbClr val="0000CC"/>
                </a:solidFill>
              </a:rPr>
              <a:t>当前通道块可通过</a:t>
            </a:r>
            <a:endParaRPr lang="en-US" altLang="zh-CN" b="1" dirty="0">
              <a:solidFill>
                <a:srgbClr val="0000CC"/>
              </a:solidFill>
            </a:endParaRPr>
          </a:p>
          <a:p>
            <a:pPr marL="0" indent="0">
              <a:buNone/>
            </a:pPr>
            <a:r>
              <a:rPr lang="en-US" dirty="0" err="1" smtClean="0"/>
              <a:t>FootPrint</a:t>
            </a:r>
            <a:r>
              <a:rPr lang="en-US" dirty="0" smtClean="0"/>
              <a:t>(</a:t>
            </a:r>
            <a:r>
              <a:rPr lang="en-US" dirty="0" err="1" smtClean="0"/>
              <a:t>maze,curpos</a:t>
            </a:r>
            <a:r>
              <a:rPr lang="en-US" dirty="0"/>
              <a:t>); // </a:t>
            </a:r>
            <a:r>
              <a:rPr lang="zh-CN" altLang="en-US" dirty="0"/>
              <a:t>留下足迹 </a:t>
            </a:r>
            <a:endParaRPr lang="en-US" altLang="zh-CN" dirty="0"/>
          </a:p>
          <a:p>
            <a:pPr marL="0" indent="0">
              <a:buNone/>
            </a:pPr>
            <a:r>
              <a:rPr lang="en-US" dirty="0" err="1" smtClean="0"/>
              <a:t>e.ord</a:t>
            </a:r>
            <a:r>
              <a:rPr lang="en-US" dirty="0" smtClean="0"/>
              <a:t> </a:t>
            </a:r>
            <a:r>
              <a:rPr lang="en-US" dirty="0"/>
              <a:t>= </a:t>
            </a:r>
            <a:r>
              <a:rPr lang="en-US" dirty="0" err="1"/>
              <a:t>curstep</a:t>
            </a:r>
            <a:r>
              <a:rPr lang="en-US" dirty="0"/>
              <a:t>; </a:t>
            </a:r>
            <a:r>
              <a:rPr lang="en-US" dirty="0" err="1"/>
              <a:t>e.seat</a:t>
            </a:r>
            <a:r>
              <a:rPr lang="en-US" dirty="0"/>
              <a:t>= </a:t>
            </a:r>
            <a:r>
              <a:rPr lang="en-US" dirty="0" err="1"/>
              <a:t>curpos</a:t>
            </a:r>
            <a:r>
              <a:rPr lang="en-US" dirty="0"/>
              <a:t>; </a:t>
            </a:r>
            <a:r>
              <a:rPr lang="en-US" dirty="0" err="1"/>
              <a:t>e.di</a:t>
            </a:r>
            <a:r>
              <a:rPr lang="en-US" dirty="0"/>
              <a:t> =1</a:t>
            </a:r>
            <a:r>
              <a:rPr lang="en-US" dirty="0" smtClean="0"/>
              <a:t>;//</a:t>
            </a:r>
            <a:r>
              <a:rPr lang="zh-CN" altLang="en-US" dirty="0" smtClean="0"/>
              <a:t>从东开始</a:t>
            </a:r>
            <a:r>
              <a:rPr lang="en-US" dirty="0" smtClean="0"/>
              <a:t> </a:t>
            </a:r>
            <a:endParaRPr lang="en-US" dirty="0"/>
          </a:p>
          <a:p>
            <a:pPr marL="0" indent="0">
              <a:buNone/>
            </a:pPr>
            <a:r>
              <a:rPr lang="en-US" dirty="0"/>
              <a:t>Push(S</a:t>
            </a:r>
            <a:r>
              <a:rPr lang="en-US" dirty="0" smtClean="0"/>
              <a:t>, e</a:t>
            </a:r>
            <a:r>
              <a:rPr lang="en-US" dirty="0"/>
              <a:t>); // </a:t>
            </a:r>
            <a:r>
              <a:rPr lang="zh-CN" altLang="en-US" dirty="0" smtClean="0"/>
              <a:t>将当前通道块加入</a:t>
            </a:r>
            <a:r>
              <a:rPr lang="zh-CN" altLang="en-US" dirty="0"/>
              <a:t>路径 </a:t>
            </a:r>
            <a:endParaRPr lang="en-US" altLang="zh-CN" dirty="0"/>
          </a:p>
          <a:p>
            <a:pPr marL="0" indent="0">
              <a:buNone/>
            </a:pPr>
            <a:r>
              <a:rPr lang="en-US" dirty="0"/>
              <a:t>if (</a:t>
            </a:r>
            <a:r>
              <a:rPr lang="en-US" dirty="0" err="1"/>
              <a:t>curpos.r</a:t>
            </a:r>
            <a:r>
              <a:rPr lang="en-US" dirty="0"/>
              <a:t> == </a:t>
            </a:r>
            <a:r>
              <a:rPr lang="en-US" dirty="0" err="1"/>
              <a:t>end.r</a:t>
            </a:r>
            <a:r>
              <a:rPr lang="en-US" dirty="0"/>
              <a:t> &amp;&amp; </a:t>
            </a:r>
            <a:r>
              <a:rPr lang="en-US" dirty="0" err="1"/>
              <a:t>curpos.c</a:t>
            </a:r>
            <a:r>
              <a:rPr lang="en-US" dirty="0"/>
              <a:t>==</a:t>
            </a:r>
            <a:r>
              <a:rPr lang="en-US" dirty="0" err="1"/>
              <a:t>end.c</a:t>
            </a:r>
            <a:r>
              <a:rPr lang="en-US" dirty="0"/>
              <a:t>) </a:t>
            </a:r>
          </a:p>
          <a:p>
            <a:pPr marL="457200" lvl="1" indent="0">
              <a:buNone/>
            </a:pPr>
            <a:r>
              <a:rPr lang="en-US" sz="3200" dirty="0">
                <a:solidFill>
                  <a:srgbClr val="0000CC"/>
                </a:solidFill>
              </a:rPr>
              <a:t>return (TRUE); </a:t>
            </a:r>
            <a:r>
              <a:rPr lang="en-US" sz="3200" dirty="0"/>
              <a:t>// </a:t>
            </a:r>
            <a:r>
              <a:rPr lang="zh-CN" altLang="en-US" sz="3200" dirty="0" smtClean="0"/>
              <a:t>到达出口</a:t>
            </a:r>
            <a:endParaRPr lang="en-US" altLang="zh-CN" sz="3200" dirty="0"/>
          </a:p>
          <a:p>
            <a:pPr marL="0" indent="0">
              <a:buNone/>
            </a:pPr>
            <a:r>
              <a:rPr lang="en-US" dirty="0" smtClean="0"/>
              <a:t>//</a:t>
            </a:r>
            <a:r>
              <a:rPr lang="zh-CN" altLang="en-US" dirty="0" smtClean="0"/>
              <a:t>准备探索下一通道块</a:t>
            </a:r>
            <a:endParaRPr lang="en-US" altLang="zh-CN" dirty="0" smtClean="0"/>
          </a:p>
          <a:p>
            <a:pPr marL="0" indent="0">
              <a:buNone/>
            </a:pPr>
            <a:r>
              <a:rPr lang="en-US" altLang="zh-CN" dirty="0" smtClean="0"/>
              <a:t>//</a:t>
            </a:r>
            <a:r>
              <a:rPr lang="zh-CN" altLang="en-US" dirty="0" smtClean="0"/>
              <a:t>设置当前通道块为当前通道块的</a:t>
            </a:r>
            <a:r>
              <a:rPr lang="zh-CN" altLang="en-US" dirty="0"/>
              <a:t>东邻</a:t>
            </a:r>
            <a:endParaRPr lang="en-US" dirty="0" smtClean="0"/>
          </a:p>
          <a:p>
            <a:pPr marL="0" indent="0">
              <a:buNone/>
            </a:pPr>
            <a:r>
              <a:rPr lang="en-US" dirty="0" err="1" smtClean="0"/>
              <a:t>curpos</a:t>
            </a:r>
            <a:r>
              <a:rPr lang="en-US" dirty="0" smtClean="0"/>
              <a:t> </a:t>
            </a:r>
            <a:r>
              <a:rPr lang="en-US" dirty="0"/>
              <a:t>= </a:t>
            </a:r>
            <a:r>
              <a:rPr lang="en-US" dirty="0" err="1"/>
              <a:t>NextPos</a:t>
            </a:r>
            <a:r>
              <a:rPr lang="en-US" dirty="0"/>
              <a:t>(</a:t>
            </a:r>
            <a:r>
              <a:rPr lang="en-US" dirty="0" err="1"/>
              <a:t>curpos</a:t>
            </a:r>
            <a:r>
              <a:rPr lang="en-US" dirty="0"/>
              <a:t>, 1); </a:t>
            </a:r>
            <a:endParaRPr lang="en-US" altLang="zh-CN" dirty="0"/>
          </a:p>
          <a:p>
            <a:pPr marL="0" indent="0">
              <a:buNone/>
            </a:pPr>
            <a:r>
              <a:rPr lang="en-US" dirty="0" err="1" smtClean="0"/>
              <a:t>curstep</a:t>
            </a:r>
            <a:r>
              <a:rPr lang="en-US" dirty="0"/>
              <a:t>++; </a:t>
            </a:r>
            <a:endParaRPr lang="en-US" altLang="zh-CN" dirty="0"/>
          </a:p>
          <a:p>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202541563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597352"/>
          </a:xfrm>
        </p:spPr>
        <p:txBody>
          <a:bodyPr>
            <a:normAutofit fontScale="92500" lnSpcReduction="20000"/>
          </a:bodyPr>
          <a:lstStyle/>
          <a:p>
            <a:pPr marL="57150" indent="0">
              <a:spcBef>
                <a:spcPts val="0"/>
              </a:spcBef>
              <a:buNone/>
            </a:pPr>
            <a:r>
              <a:rPr lang="en-US" sz="3400" b="1" dirty="0">
                <a:solidFill>
                  <a:srgbClr val="0000CC"/>
                </a:solidFill>
              </a:rPr>
              <a:t>// </a:t>
            </a:r>
            <a:r>
              <a:rPr lang="zh-CN" altLang="en-US" sz="3400" b="1" dirty="0">
                <a:solidFill>
                  <a:srgbClr val="0000CC"/>
                </a:solidFill>
              </a:rPr>
              <a:t>当前位置不能通过</a:t>
            </a:r>
            <a:endParaRPr lang="en-US" sz="3400" b="1" dirty="0">
              <a:solidFill>
                <a:srgbClr val="0000CC"/>
              </a:solidFill>
            </a:endParaRPr>
          </a:p>
          <a:p>
            <a:pPr marL="0" indent="0">
              <a:buNone/>
            </a:pPr>
            <a:r>
              <a:rPr lang="en-US" sz="3500" dirty="0" smtClean="0"/>
              <a:t>if </a:t>
            </a:r>
            <a:r>
              <a:rPr lang="en-US" sz="3500" dirty="0"/>
              <a:t>(!</a:t>
            </a:r>
            <a:r>
              <a:rPr lang="en-US" sz="3500" dirty="0" err="1"/>
              <a:t>StackEmpty</a:t>
            </a:r>
            <a:r>
              <a:rPr lang="en-US" sz="3500" dirty="0"/>
              <a:t>(S)) { </a:t>
            </a:r>
          </a:p>
          <a:p>
            <a:pPr marL="457200" lvl="1" indent="0">
              <a:buNone/>
            </a:pPr>
            <a:r>
              <a:rPr lang="en-US" sz="3500" dirty="0"/>
              <a:t>Pop(</a:t>
            </a:r>
            <a:r>
              <a:rPr lang="en-US" sz="3500" dirty="0" err="1"/>
              <a:t>S,e</a:t>
            </a:r>
            <a:r>
              <a:rPr lang="en-US" sz="3500" dirty="0"/>
              <a:t>); </a:t>
            </a:r>
            <a:endParaRPr lang="en-US" sz="3500" dirty="0" smtClean="0"/>
          </a:p>
          <a:p>
            <a:pPr marL="457200" lvl="1" indent="0">
              <a:buNone/>
            </a:pPr>
            <a:r>
              <a:rPr lang="en-US" sz="3500" dirty="0" smtClean="0"/>
              <a:t>while </a:t>
            </a:r>
            <a:r>
              <a:rPr lang="en-US" sz="3500" dirty="0"/>
              <a:t>(</a:t>
            </a:r>
            <a:r>
              <a:rPr lang="en-US" sz="3500" dirty="0" err="1"/>
              <a:t>e.di</a:t>
            </a:r>
            <a:r>
              <a:rPr lang="en-US" sz="3500" dirty="0"/>
              <a:t>==4 &amp;&amp; !</a:t>
            </a:r>
            <a:r>
              <a:rPr lang="en-US" sz="3500" dirty="0" err="1"/>
              <a:t>StackEmpty</a:t>
            </a:r>
            <a:r>
              <a:rPr lang="en-US" sz="3500" dirty="0"/>
              <a:t>(S)) </a:t>
            </a:r>
            <a:r>
              <a:rPr lang="en-US" sz="3500" dirty="0" smtClean="0"/>
              <a:t>{</a:t>
            </a:r>
          </a:p>
          <a:p>
            <a:pPr marL="914400" lvl="2" indent="0">
              <a:buNone/>
            </a:pPr>
            <a:r>
              <a:rPr lang="en-US" sz="3500" dirty="0"/>
              <a:t>// </a:t>
            </a:r>
            <a:r>
              <a:rPr lang="zh-CN" altLang="en-US" sz="3500" dirty="0"/>
              <a:t>留下不能通过的标记，并退回一步</a:t>
            </a:r>
            <a:endParaRPr lang="en-US" sz="3500" dirty="0"/>
          </a:p>
          <a:p>
            <a:pPr marL="914400" lvl="2" indent="0">
              <a:buNone/>
            </a:pPr>
            <a:r>
              <a:rPr lang="en-US" sz="3500" dirty="0" err="1" smtClean="0"/>
              <a:t>MarkPrint</a:t>
            </a:r>
            <a:r>
              <a:rPr lang="en-US" sz="3500" dirty="0" smtClean="0"/>
              <a:t>(</a:t>
            </a:r>
            <a:r>
              <a:rPr lang="en-US" sz="3500" dirty="0" err="1" smtClean="0"/>
              <a:t>maze,e.seat</a:t>
            </a:r>
            <a:r>
              <a:rPr lang="en-US" sz="3500" dirty="0"/>
              <a:t>); Pop(</a:t>
            </a:r>
            <a:r>
              <a:rPr lang="en-US" sz="3500" dirty="0" err="1"/>
              <a:t>S,e</a:t>
            </a:r>
            <a:r>
              <a:rPr lang="en-US" sz="3500" dirty="0"/>
              <a:t>); </a:t>
            </a:r>
            <a:endParaRPr lang="en-US" altLang="zh-CN" sz="3500" dirty="0"/>
          </a:p>
          <a:p>
            <a:pPr marL="457200" lvl="1" indent="0">
              <a:buNone/>
            </a:pPr>
            <a:r>
              <a:rPr lang="en-US" altLang="zh-CN" sz="3500" dirty="0"/>
              <a:t>} // </a:t>
            </a:r>
            <a:r>
              <a:rPr lang="en-US" sz="3500" dirty="0"/>
              <a:t>while</a:t>
            </a:r>
          </a:p>
          <a:p>
            <a:pPr marL="457200" lvl="1" indent="0">
              <a:buNone/>
            </a:pPr>
            <a:r>
              <a:rPr lang="en-US" sz="3500" dirty="0" smtClean="0"/>
              <a:t>if </a:t>
            </a:r>
            <a:r>
              <a:rPr lang="en-US" sz="3500" dirty="0"/>
              <a:t>(</a:t>
            </a:r>
            <a:r>
              <a:rPr lang="en-US" sz="3500" dirty="0" err="1"/>
              <a:t>e.di</a:t>
            </a:r>
            <a:r>
              <a:rPr lang="en-US" sz="3500" dirty="0"/>
              <a:t>&lt;4) { </a:t>
            </a:r>
            <a:endParaRPr lang="en-US" sz="3500" dirty="0" smtClean="0"/>
          </a:p>
          <a:p>
            <a:pPr marL="914400" lvl="2" indent="0">
              <a:buNone/>
            </a:pPr>
            <a:r>
              <a:rPr lang="en-US" sz="3500" dirty="0" err="1" smtClean="0">
                <a:solidFill>
                  <a:srgbClr val="0000CC"/>
                </a:solidFill>
              </a:rPr>
              <a:t>e.di</a:t>
            </a:r>
            <a:r>
              <a:rPr lang="en-US" sz="3500" dirty="0">
                <a:solidFill>
                  <a:srgbClr val="0000CC"/>
                </a:solidFill>
              </a:rPr>
              <a:t>++</a:t>
            </a:r>
            <a:r>
              <a:rPr lang="en-US" sz="3500" dirty="0"/>
              <a:t>; Push(S, e); // </a:t>
            </a:r>
            <a:r>
              <a:rPr lang="zh-CN" altLang="en-US" sz="3500" dirty="0"/>
              <a:t>换下一个方向</a:t>
            </a:r>
            <a:r>
              <a:rPr lang="zh-CN" altLang="en-US" sz="3500" dirty="0" smtClean="0"/>
              <a:t>探索</a:t>
            </a:r>
            <a:endParaRPr lang="en-US" altLang="zh-CN" sz="3500" dirty="0" smtClean="0"/>
          </a:p>
          <a:p>
            <a:pPr marL="914400" lvl="2" indent="0">
              <a:buNone/>
            </a:pPr>
            <a:r>
              <a:rPr lang="en-US" sz="3500" dirty="0"/>
              <a:t>// </a:t>
            </a:r>
            <a:r>
              <a:rPr lang="zh-CN" altLang="en-US" sz="3500" dirty="0"/>
              <a:t>当前位置设为新方向的相邻块</a:t>
            </a:r>
            <a:endParaRPr lang="en-US" altLang="zh-CN" sz="3500" dirty="0"/>
          </a:p>
          <a:p>
            <a:pPr marL="914400" lvl="2" indent="0">
              <a:buNone/>
            </a:pPr>
            <a:r>
              <a:rPr lang="en-US" sz="3500" dirty="0" err="1">
                <a:solidFill>
                  <a:srgbClr val="0000CC"/>
                </a:solidFill>
              </a:rPr>
              <a:t>curpos</a:t>
            </a:r>
            <a:r>
              <a:rPr lang="en-US" sz="3500" dirty="0">
                <a:solidFill>
                  <a:srgbClr val="0000CC"/>
                </a:solidFill>
              </a:rPr>
              <a:t> = </a:t>
            </a:r>
            <a:r>
              <a:rPr lang="en-US" sz="3500" dirty="0" err="1">
                <a:solidFill>
                  <a:srgbClr val="0000CC"/>
                </a:solidFill>
              </a:rPr>
              <a:t>NextPos</a:t>
            </a:r>
            <a:r>
              <a:rPr lang="en-US" sz="3500" dirty="0">
                <a:solidFill>
                  <a:srgbClr val="0000CC"/>
                </a:solidFill>
              </a:rPr>
              <a:t>(</a:t>
            </a:r>
            <a:r>
              <a:rPr lang="en-US" sz="3500" dirty="0" err="1">
                <a:solidFill>
                  <a:srgbClr val="0000CC"/>
                </a:solidFill>
              </a:rPr>
              <a:t>e.seat</a:t>
            </a:r>
            <a:r>
              <a:rPr lang="en-US" sz="3500" dirty="0">
                <a:solidFill>
                  <a:srgbClr val="0000CC"/>
                </a:solidFill>
              </a:rPr>
              <a:t>, </a:t>
            </a:r>
            <a:r>
              <a:rPr lang="en-US" sz="3500" dirty="0" err="1">
                <a:solidFill>
                  <a:srgbClr val="0000CC"/>
                </a:solidFill>
              </a:rPr>
              <a:t>e.di</a:t>
            </a:r>
            <a:r>
              <a:rPr lang="en-US" sz="3500" dirty="0">
                <a:solidFill>
                  <a:srgbClr val="0000CC"/>
                </a:solidFill>
              </a:rPr>
              <a:t>); </a:t>
            </a:r>
            <a:endParaRPr lang="en-US" altLang="zh-CN" sz="3500" dirty="0">
              <a:solidFill>
                <a:srgbClr val="0000CC"/>
              </a:solidFill>
            </a:endParaRPr>
          </a:p>
          <a:p>
            <a:pPr marL="457200" lvl="1" indent="0">
              <a:buNone/>
            </a:pPr>
            <a:r>
              <a:rPr lang="en-US" altLang="zh-CN" sz="3500" dirty="0"/>
              <a:t>} // </a:t>
            </a:r>
            <a:r>
              <a:rPr lang="en-US" sz="3500" dirty="0"/>
              <a:t>if </a:t>
            </a:r>
          </a:p>
          <a:p>
            <a:pPr marL="0" indent="0">
              <a:buNone/>
            </a:pPr>
            <a:r>
              <a:rPr lang="en-US" sz="3500" dirty="0"/>
              <a:t>} // if</a:t>
            </a:r>
          </a:p>
          <a:p>
            <a:endParaRPr lang="en-US"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169716859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smtClean="0"/>
              <a:t>例：</a:t>
            </a:r>
            <a:r>
              <a:rPr lang="en-US" altLang="en-US" smtClean="0"/>
              <a:t>递归</a:t>
            </a:r>
            <a:r>
              <a:rPr lang="zh-CN" altLang="en-US" smtClean="0"/>
              <a:t>的实现</a:t>
            </a:r>
            <a:endParaRPr lang="en-US" altLang="en-US" dirty="0"/>
          </a:p>
        </p:txBody>
      </p:sp>
      <p:sp>
        <p:nvSpPr>
          <p:cNvPr id="172035" name="Rectangle 3"/>
          <p:cNvSpPr>
            <a:spLocks noGrp="1" noChangeArrowheads="1"/>
          </p:cNvSpPr>
          <p:nvPr>
            <p:ph idx="1"/>
          </p:nvPr>
        </p:nvSpPr>
        <p:spPr/>
        <p:txBody>
          <a:bodyPr>
            <a:normAutofit lnSpcReduction="10000"/>
          </a:bodyPr>
          <a:lstStyle/>
          <a:p>
            <a:r>
              <a:rPr lang="en-US" altLang="en-US" dirty="0" err="1"/>
              <a:t>栈的一个重要应用是在程序设计语言中实现递归调用</a:t>
            </a:r>
            <a:endParaRPr lang="en-US" altLang="en-US" dirty="0"/>
          </a:p>
          <a:p>
            <a:pPr lvl="1"/>
            <a:r>
              <a:rPr lang="zh-CN" altLang="en-US" dirty="0"/>
              <a:t>编译器依靠“栈”来管理递归函数</a:t>
            </a:r>
            <a:r>
              <a:rPr lang="zh-CN" altLang="en-US"/>
              <a:t>的</a:t>
            </a:r>
            <a:r>
              <a:rPr lang="zh-CN" altLang="en-US" smtClean="0"/>
              <a:t>调用</a:t>
            </a:r>
            <a:endParaRPr lang="en-US" altLang="en-US" dirty="0"/>
          </a:p>
          <a:p>
            <a:endParaRPr lang="en-US" altLang="en-US" dirty="0"/>
          </a:p>
          <a:p>
            <a:r>
              <a:rPr lang="en-US" altLang="en-US" dirty="0" err="1" smtClean="0"/>
              <a:t>递归调用：一个函数</a:t>
            </a:r>
            <a:r>
              <a:rPr lang="en-US" altLang="en-US" dirty="0" smtClean="0"/>
              <a:t>(</a:t>
            </a:r>
            <a:r>
              <a:rPr lang="en-US" altLang="en-US" dirty="0" err="1" smtClean="0"/>
              <a:t>或过程</a:t>
            </a:r>
            <a:r>
              <a:rPr lang="en-US" altLang="en-US" dirty="0" smtClean="0"/>
              <a:t>)</a:t>
            </a:r>
            <a:r>
              <a:rPr lang="en-US" altLang="en-US" dirty="0" err="1" smtClean="0"/>
              <a:t>直接或间接地调用自己本身，简称递归</a:t>
            </a:r>
            <a:r>
              <a:rPr lang="en-US" altLang="en-US" dirty="0" smtClean="0"/>
              <a:t>(Recursive)</a:t>
            </a:r>
          </a:p>
          <a:p>
            <a:r>
              <a:rPr lang="en-US" altLang="en-US" dirty="0" err="1" smtClean="0"/>
              <a:t>递归是程序设计中的一个强有力的工具。因为递归函数结构清晰，程序易读，正确性很容易得到证明</a:t>
            </a:r>
            <a:endParaRPr lang="en-US" altLang="en-US" dirty="0" smtClean="0"/>
          </a:p>
          <a:p>
            <a:r>
              <a:rPr lang="en-US" altLang="en-US" dirty="0" err="1" smtClean="0"/>
              <a:t>为了使递归调用不至于无终止地进行下去，实际上有效的递归调用函数</a:t>
            </a:r>
            <a:r>
              <a:rPr lang="en-US" altLang="en-US" dirty="0" smtClean="0"/>
              <a:t>(</a:t>
            </a:r>
            <a:r>
              <a:rPr lang="en-US" altLang="en-US" dirty="0" err="1" smtClean="0"/>
              <a:t>或过程</a:t>
            </a:r>
            <a:r>
              <a:rPr lang="en-US" altLang="en-US" dirty="0" smtClean="0"/>
              <a:t>)</a:t>
            </a:r>
            <a:r>
              <a:rPr lang="en-US" altLang="en-US" dirty="0" err="1" smtClean="0"/>
              <a:t>应包括两部分：递推规则</a:t>
            </a:r>
            <a:r>
              <a:rPr lang="en-US" altLang="en-US" dirty="0" smtClean="0"/>
              <a:t>(</a:t>
            </a:r>
            <a:r>
              <a:rPr lang="en-US" altLang="en-US" dirty="0" err="1" smtClean="0"/>
              <a:t>方法</a:t>
            </a:r>
            <a:r>
              <a:rPr lang="en-US" altLang="en-US" dirty="0" smtClean="0"/>
              <a:t>)，</a:t>
            </a:r>
            <a:r>
              <a:rPr lang="en-US" altLang="en-US" dirty="0" err="1" smtClean="0"/>
              <a:t>终止条件</a:t>
            </a:r>
            <a:endParaRPr lang="en-US" altLang="en-US" dirty="0" smtClean="0"/>
          </a:p>
          <a:p>
            <a:endParaRPr lang="en-US" altLang="en-US" dirty="0"/>
          </a:p>
          <a:p>
            <a:endParaRPr lang="en-US" altLang="en-US" dirty="0" smtClean="0"/>
          </a:p>
          <a:p>
            <a:endParaRPr lang="en-US" altLang="en-US"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2598535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栈的特性</a:t>
            </a:r>
            <a:endParaRPr 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mtClean="0"/>
                  <a:t>n</a:t>
                </a:r>
                <a:r>
                  <a:rPr lang="zh-CN" altLang="en-US"/>
                  <a:t>个元素进栈，可能的出站序列有多少种</a:t>
                </a:r>
                <a:r>
                  <a:rPr lang="zh-CN" altLang="en-US" smtClean="0"/>
                  <a:t>？</a:t>
                </a:r>
                <a:endParaRPr lang="en-US" altLang="zh-CN" smtClean="0"/>
              </a:p>
              <a:p>
                <a:r>
                  <a:rPr lang="en-US" altLang="zh-CN" smtClean="0"/>
                  <a:t>n</a:t>
                </a:r>
                <a:r>
                  <a:rPr lang="zh-CN" altLang="en-US" smtClean="0"/>
                  <a:t>个元素</a:t>
                </a:r>
                <a:endParaRPr lang="en-US" altLang="zh-CN" smtClean="0"/>
              </a:p>
              <a:p>
                <a:pPr lvl="1"/>
                <a:r>
                  <a:rPr lang="en-US" altLang="zh-CN" smtClean="0"/>
                  <a:t>…(i</a:t>
                </a:r>
                <a:r>
                  <a:rPr lang="zh-CN" altLang="en-US" smtClean="0"/>
                  <a:t>个元素</a:t>
                </a:r>
                <a:r>
                  <a:rPr lang="en-US" altLang="zh-CN" smtClean="0"/>
                  <a:t>)…</a:t>
                </a:r>
                <a:r>
                  <a:rPr lang="zh-CN" altLang="en-US" smtClean="0"/>
                  <a:t>第</a:t>
                </a:r>
                <a:r>
                  <a:rPr lang="en-US" altLang="zh-CN" smtClean="0"/>
                  <a:t>i+1</a:t>
                </a:r>
                <a:r>
                  <a:rPr lang="zh-CN" altLang="en-US" smtClean="0"/>
                  <a:t>个元素</a:t>
                </a:r>
                <a:r>
                  <a:rPr lang="en-US" altLang="zh-CN" smtClean="0"/>
                  <a:t>…(n-i-1</a:t>
                </a:r>
                <a:r>
                  <a:rPr lang="zh-CN" altLang="en-US"/>
                  <a:t>个元素</a:t>
                </a:r>
                <a:r>
                  <a:rPr lang="en-US" altLang="zh-CN" smtClean="0"/>
                  <a:t>)… </a:t>
                </a:r>
              </a:p>
              <a:p>
                <a:pPr lvl="1"/>
                <a:r>
                  <a:rPr lang="en-US" altLang="zh-CN"/>
                  <a:t>(</a:t>
                </a:r>
                <a:r>
                  <a:rPr lang="en-US" altLang="zh-CN" smtClean="0"/>
                  <a:t>0 &lt;= i &lt;=n-1)</a:t>
                </a:r>
              </a:p>
              <a:p>
                <a14:m>
                  <m:oMath xmlns:m="http://schemas.openxmlformats.org/officeDocument/2006/math" xmlns="">
                    <m:sSub>
                      <m:sSubPr>
                        <m:ctrlPr>
                          <a:rPr lang="en-US" altLang="zh-CN" i="1" smtClean="0">
                            <a:latin typeface="Cambria Math"/>
                          </a:rPr>
                        </m:ctrlPr>
                      </m:sSubPr>
                      <m:e>
                        <m:r>
                          <a:rPr lang="en-US" altLang="zh-CN" b="0" i="1" smtClean="0">
                            <a:latin typeface="Cambria Math"/>
                          </a:rPr>
                          <m:t>h</m:t>
                        </m:r>
                      </m:e>
                      <m:sub>
                        <m:r>
                          <a:rPr lang="en-US" altLang="zh-CN" b="0" i="1" smtClean="0">
                            <a:latin typeface="Cambria Math"/>
                          </a:rPr>
                          <m:t>𝑛</m:t>
                        </m:r>
                      </m:sub>
                    </m:sSub>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=0</m:t>
                        </m:r>
                      </m:sub>
                      <m:sup>
                        <m:r>
                          <a:rPr lang="en-US" altLang="zh-CN" b="0" i="1" smtClean="0">
                            <a:latin typeface="Cambria Math"/>
                          </a:rPr>
                          <m:t>𝑛</m:t>
                        </m:r>
                        <m:r>
                          <a:rPr lang="en-US" altLang="zh-CN" b="0" i="1" smtClean="0">
                            <a:latin typeface="Cambria Math"/>
                          </a:rPr>
                          <m:t>−1</m:t>
                        </m:r>
                      </m:sup>
                      <m:e>
                        <m:sSub>
                          <m:sSubPr>
                            <m:ctrlPr>
                              <a:rPr lang="en-US" altLang="zh-CN" b="0" i="1" smtClean="0">
                                <a:latin typeface="Cambria Math"/>
                              </a:rPr>
                            </m:ctrlPr>
                          </m:sSubPr>
                          <m:e>
                            <m:r>
                              <a:rPr lang="en-US" altLang="zh-CN" b="0" i="1" smtClean="0">
                                <a:latin typeface="Cambria Math"/>
                              </a:rPr>
                              <m:t>h</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h</m:t>
                            </m:r>
                          </m:e>
                          <m:sub>
                            <m:r>
                              <a:rPr lang="en-US" altLang="zh-CN" b="0" i="1" smtClean="0">
                                <a:latin typeface="Cambria Math"/>
                              </a:rPr>
                              <m:t>𝑛</m:t>
                            </m:r>
                            <m:r>
                              <a:rPr lang="en-US" altLang="zh-CN" b="0" i="1" smtClean="0">
                                <a:latin typeface="Cambria Math"/>
                              </a:rPr>
                              <m:t>−</m:t>
                            </m:r>
                            <m:r>
                              <a:rPr lang="en-US" altLang="zh-CN" b="0" i="1" smtClean="0">
                                <a:latin typeface="Cambria Math"/>
                              </a:rPr>
                              <m:t>𝑖</m:t>
                            </m:r>
                            <m:r>
                              <a:rPr lang="en-US" altLang="zh-CN" b="0" i="1" smtClean="0">
                                <a:latin typeface="Cambria Math"/>
                              </a:rPr>
                              <m:t>−1</m:t>
                            </m:r>
                          </m:sub>
                        </m:sSub>
                      </m:e>
                    </m:nary>
                  </m:oMath>
                </a14:m>
                <a:endParaRPr lang="en-US" altLang="zh-CN" smtClean="0"/>
              </a:p>
              <a:p>
                <a:r>
                  <a:rPr lang="en-US" altLang="zh-CN" smtClean="0"/>
                  <a:t>h(n)=h(0)*h(h-1)+h(1)*h(n-2)+… +h(n-1)*h(0)</a:t>
                </a:r>
              </a:p>
              <a:p>
                <a:pPr lvl="1"/>
                <a:r>
                  <a:rPr lang="zh-CN" altLang="en-US" smtClean="0"/>
                  <a:t>其中：</a:t>
                </a:r>
                <a:r>
                  <a:rPr lang="en-US" altLang="zh-CN" smtClean="0"/>
                  <a:t>h(0)=1; h(1)=1</a:t>
                </a:r>
              </a:p>
              <a:p>
                <a14:m>
                  <m:oMath xmlns:m="http://schemas.openxmlformats.org/officeDocument/2006/math" xmlns="">
                    <m:sSub>
                      <m:sSubPr>
                        <m:ctrlPr>
                          <a:rPr lang="en-US" i="1">
                            <a:latin typeface="Cambria Math"/>
                          </a:rPr>
                        </m:ctrlPr>
                      </m:sSubPr>
                      <m:e>
                        <m:r>
                          <a:rPr lang="en-US" i="1">
                            <a:latin typeface="Cambria Math"/>
                          </a:rPr>
                          <m:t>h</m:t>
                        </m:r>
                      </m:e>
                      <m:sub>
                        <m:r>
                          <a:rPr lang="en-US" i="1">
                            <a:latin typeface="Cambria Math"/>
                          </a:rPr>
                          <m:t>𝑛</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𝑛</m:t>
                        </m:r>
                        <m:r>
                          <a:rPr lang="en-US" i="1">
                            <a:latin typeface="Cambria Math"/>
                          </a:rPr>
                          <m:t>+1</m:t>
                        </m:r>
                      </m:den>
                    </m:f>
                    <m:sSubSup>
                      <m:sSubSupPr>
                        <m:ctrlPr>
                          <a:rPr lang="en-US" i="1">
                            <a:latin typeface="Cambria Math"/>
                          </a:rPr>
                        </m:ctrlPr>
                      </m:sSubSupPr>
                      <m:e>
                        <m:r>
                          <a:rPr lang="en-US" i="1">
                            <a:latin typeface="Cambria Math"/>
                          </a:rPr>
                          <m:t>𝐶</m:t>
                        </m:r>
                      </m:e>
                      <m:sub>
                        <m:r>
                          <a:rPr lang="en-US" i="1">
                            <a:latin typeface="Cambria Math"/>
                          </a:rPr>
                          <m:t>2</m:t>
                        </m:r>
                        <m:r>
                          <a:rPr lang="en-US" i="1">
                            <a:latin typeface="Cambria Math"/>
                          </a:rPr>
                          <m:t>𝑛</m:t>
                        </m:r>
                      </m:sub>
                      <m:sup>
                        <m:r>
                          <a:rPr lang="en-US" i="1">
                            <a:latin typeface="Cambria Math"/>
                          </a:rPr>
                          <m:t>𝑛</m:t>
                        </m:r>
                      </m:sup>
                    </m:sSubSup>
                    <m:r>
                      <a:rPr lang="en-US" i="1">
                        <a:latin typeface="Cambria Math"/>
                      </a:rPr>
                      <m:t>=</m:t>
                    </m:r>
                    <m:f>
                      <m:fPr>
                        <m:ctrlPr>
                          <a:rPr lang="en-US" i="1">
                            <a:latin typeface="Cambria Math"/>
                          </a:rPr>
                        </m:ctrlPr>
                      </m:fPr>
                      <m:num>
                        <m:r>
                          <a:rPr lang="en-US" i="1">
                            <a:latin typeface="Cambria Math"/>
                          </a:rPr>
                          <m:t>1</m:t>
                        </m:r>
                      </m:num>
                      <m:den>
                        <m:r>
                          <a:rPr lang="en-US" i="1">
                            <a:latin typeface="Cambria Math"/>
                          </a:rPr>
                          <m:t>𝑛</m:t>
                        </m:r>
                        <m:r>
                          <a:rPr lang="en-US" i="1">
                            <a:latin typeface="Cambria Math"/>
                          </a:rPr>
                          <m:t>+1</m:t>
                        </m:r>
                      </m:den>
                    </m:f>
                    <m:f>
                      <m:fPr>
                        <m:ctrlPr>
                          <a:rPr lang="en-US" i="1">
                            <a:latin typeface="Cambria Math"/>
                          </a:rPr>
                        </m:ctrlPr>
                      </m:fPr>
                      <m:num>
                        <m:d>
                          <m:dPr>
                            <m:ctrlPr>
                              <a:rPr lang="en-US" i="1">
                                <a:latin typeface="Cambria Math"/>
                              </a:rPr>
                            </m:ctrlPr>
                          </m:dPr>
                          <m:e>
                            <m:r>
                              <a:rPr lang="en-US" i="1">
                                <a:latin typeface="Cambria Math"/>
                              </a:rPr>
                              <m:t>2</m:t>
                            </m:r>
                            <m:r>
                              <a:rPr lang="en-US" i="1">
                                <a:latin typeface="Cambria Math"/>
                              </a:rPr>
                              <m:t>𝑛</m:t>
                            </m:r>
                          </m:e>
                        </m:d>
                        <m:r>
                          <a:rPr lang="en-US" i="1">
                            <a:latin typeface="Cambria Math"/>
                          </a:rPr>
                          <m:t>!</m:t>
                        </m:r>
                      </m:num>
                      <m:den>
                        <m:r>
                          <a:rPr lang="en-US" i="1">
                            <a:latin typeface="Cambria Math"/>
                          </a:rPr>
                          <m:t>𝑛</m:t>
                        </m:r>
                        <m:r>
                          <a:rPr lang="en-US" i="1">
                            <a:latin typeface="Cambria Math"/>
                          </a:rPr>
                          <m:t>!</m:t>
                        </m:r>
                        <m:r>
                          <a:rPr lang="en-US" i="1">
                            <a:latin typeface="Cambria Math"/>
                          </a:rPr>
                          <m:t>𝑛</m:t>
                        </m:r>
                        <m:r>
                          <a:rPr lang="en-US" i="1">
                            <a:latin typeface="Cambria Math"/>
                          </a:rPr>
                          <m:t>!</m:t>
                        </m:r>
                      </m:den>
                    </m:f>
                  </m:oMath>
                </a14:m>
                <a:endParaRPr lang="en-US"/>
              </a:p>
              <a:p>
                <a:r>
                  <a:rPr lang="en-US" altLang="zh-CN" smtClean="0"/>
                  <a:t>h</a:t>
                </a:r>
                <a:r>
                  <a:rPr lang="en-US" altLang="zh-CN" baseline="-25000" smtClean="0"/>
                  <a:t>2</a:t>
                </a:r>
                <a:r>
                  <a:rPr lang="en-US" altLang="zh-CN" smtClean="0"/>
                  <a:t>=2; h</a:t>
                </a:r>
                <a:r>
                  <a:rPr lang="en-US" altLang="zh-CN" baseline="-25000"/>
                  <a:t>3</a:t>
                </a:r>
                <a:r>
                  <a:rPr lang="en-US" altLang="zh-CN" smtClean="0"/>
                  <a:t>=5; h</a:t>
                </a:r>
                <a:r>
                  <a:rPr lang="en-US" altLang="zh-CN" baseline="-25000"/>
                  <a:t>4</a:t>
                </a:r>
                <a:r>
                  <a:rPr lang="en-US" altLang="zh-CN" smtClean="0"/>
                  <a:t>=14; h</a:t>
                </a:r>
                <a:r>
                  <a:rPr lang="en-US" altLang="zh-CN" baseline="-25000"/>
                  <a:t>5</a:t>
                </a:r>
                <a:r>
                  <a:rPr lang="en-US" altLang="zh-CN" smtClean="0"/>
                  <a:t>=42; h</a:t>
                </a:r>
                <a:r>
                  <a:rPr lang="en-US" altLang="zh-CN" baseline="-25000"/>
                  <a:t>6</a:t>
                </a:r>
                <a:r>
                  <a:rPr lang="en-US" altLang="zh-CN" smtClean="0"/>
                  <a:t>=132… </a:t>
                </a:r>
                <a:endParaRPr lang="en-US"/>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822"/>
                </a:stretch>
              </a:blipFill>
            </p:spPr>
            <p:txBody>
              <a:bodyPr/>
              <a:lstStyle/>
              <a:p>
                <a:r>
                  <a:rPr lang="en-US">
                    <a:noFill/>
                  </a:rPr>
                  <a:t> </a:t>
                </a:r>
              </a:p>
            </p:txBody>
          </p:sp>
        </mc:Fallback>
      </mc:AlternateContent>
      <p:sp>
        <p:nvSpPr>
          <p:cNvPr id="4" name="灯片编号占位符 3"/>
          <p:cNvSpPr>
            <a:spLocks noGrp="1"/>
          </p:cNvSpPr>
          <p:nvPr>
            <p:ph type="sldNum" sz="quarter" idx="10"/>
          </p:nvPr>
        </p:nvSpPr>
        <p:spPr/>
        <p:txBody>
          <a:bodyPr/>
          <a:lstStyle/>
          <a:p>
            <a:fld id="{0C913308-F349-4B6D-A68A-DD1791B4A57B}" type="slidenum">
              <a:rPr lang="zh-CN" altLang="en-US" smtClean="0"/>
              <a:t>4</a:t>
            </a:fld>
            <a:endParaRPr lang="zh-CN" altLang="en-US" dirty="0"/>
          </a:p>
        </p:txBody>
      </p:sp>
      <p:grpSp>
        <p:nvGrpSpPr>
          <p:cNvPr id="7" name="组合 6"/>
          <p:cNvGrpSpPr/>
          <p:nvPr/>
        </p:nvGrpSpPr>
        <p:grpSpPr>
          <a:xfrm>
            <a:off x="6516216" y="4653136"/>
            <a:ext cx="2376264" cy="1512168"/>
            <a:chOff x="6732240" y="2276872"/>
            <a:chExt cx="2376264" cy="1512168"/>
          </a:xfrm>
        </p:grpSpPr>
        <p:sp>
          <p:nvSpPr>
            <p:cNvPr id="5" name="爆炸形 2 4"/>
            <p:cNvSpPr/>
            <p:nvPr/>
          </p:nvSpPr>
          <p:spPr>
            <a:xfrm>
              <a:off x="6732240" y="2276872"/>
              <a:ext cx="2376264" cy="1512168"/>
            </a:xfrm>
            <a:prstGeom prst="irregularSeal2">
              <a:avLst/>
            </a:prstGeom>
            <a:solidFill>
              <a:srgbClr val="52CA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a:solidFill>
                  <a:srgbClr val="0000CC"/>
                </a:solidFill>
              </a:endParaRPr>
            </a:p>
          </p:txBody>
        </p:sp>
        <p:sp>
          <p:nvSpPr>
            <p:cNvPr id="6" name="TextBox 5"/>
            <p:cNvSpPr txBox="1"/>
            <p:nvPr/>
          </p:nvSpPr>
          <p:spPr>
            <a:xfrm>
              <a:off x="7030032" y="2806539"/>
              <a:ext cx="1632498" cy="523220"/>
            </a:xfrm>
            <a:prstGeom prst="rect">
              <a:avLst/>
            </a:prstGeom>
            <a:noFill/>
          </p:spPr>
          <p:txBody>
            <a:bodyPr wrap="none" rtlCol="0">
              <a:spAutoFit/>
            </a:bodyPr>
            <a:lstStyle/>
            <a:p>
              <a:r>
                <a:rPr lang="en-US" altLang="zh-CN" sz="2800">
                  <a:solidFill>
                    <a:srgbClr val="0000CC"/>
                  </a:solidFill>
                </a:rPr>
                <a:t>Catalan</a:t>
              </a:r>
              <a:r>
                <a:rPr lang="zh-CN" altLang="en-US" sz="2800" smtClean="0">
                  <a:solidFill>
                    <a:srgbClr val="0000CC"/>
                  </a:solidFill>
                </a:rPr>
                <a:t>数</a:t>
              </a:r>
              <a:endParaRPr lang="en-US" sz="2800"/>
            </a:p>
          </p:txBody>
        </p:sp>
      </p:grpSp>
    </p:spTree>
    <p:extLst>
      <p:ext uri="{BB962C8B-B14F-4D97-AF65-F5344CB8AC3E}">
        <p14:creationId xmlns:p14="http://schemas.microsoft.com/office/powerpoint/2010/main" val="4131144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递归举例：</a:t>
            </a:r>
            <a:r>
              <a:rPr lang="en-US" altLang="en-US" dirty="0"/>
              <a:t>求</a:t>
            </a:r>
            <a:r>
              <a:rPr lang="zh-CN" altLang="en-US" dirty="0"/>
              <a:t>阶乘函数 </a:t>
            </a:r>
            <a:r>
              <a:rPr lang="en-US" altLang="en-US" dirty="0"/>
              <a:t>n</a:t>
            </a:r>
            <a:r>
              <a:rPr lang="en-US" altLang="en-US" dirty="0" smtClean="0"/>
              <a:t>!</a:t>
            </a:r>
            <a:endParaRPr lang="en-US" dirty="0"/>
          </a:p>
        </p:txBody>
      </p:sp>
      <p:sp>
        <p:nvSpPr>
          <p:cNvPr id="3" name="内容占位符 2"/>
          <p:cNvSpPr>
            <a:spLocks noGrp="1"/>
          </p:cNvSpPr>
          <p:nvPr>
            <p:ph idx="1"/>
          </p:nvPr>
        </p:nvSpPr>
        <p:spPr/>
        <p:txBody>
          <a:bodyPr/>
          <a:lstStyle/>
          <a:p>
            <a:endParaRPr lang="en-US" dirty="0" smtClean="0"/>
          </a:p>
          <a:p>
            <a:endParaRPr lang="en-US" dirty="0"/>
          </a:p>
          <a:p>
            <a:pPr marL="0" indent="0">
              <a:lnSpc>
                <a:spcPct val="105000"/>
              </a:lnSpc>
              <a:buNone/>
            </a:pPr>
            <a:endParaRPr kumimoji="1" lang="en-US" altLang="zh-CN" b="1" dirty="0" smtClean="0">
              <a:solidFill>
                <a:srgbClr val="0000CC"/>
              </a:solidFill>
              <a:latin typeface="Times New Roman" pitchFamily="18" charset="0"/>
              <a:ea typeface="仿宋_GB2312" pitchFamily="49" charset="-122"/>
            </a:endParaRPr>
          </a:p>
          <a:p>
            <a:pPr marL="0" indent="0">
              <a:lnSpc>
                <a:spcPct val="105000"/>
              </a:lnSpc>
              <a:buNone/>
            </a:pPr>
            <a:r>
              <a:rPr kumimoji="1" lang="en-US" altLang="zh-CN" b="1" dirty="0" err="1" smtClean="0">
                <a:solidFill>
                  <a:srgbClr val="0000CC"/>
                </a:solidFill>
                <a:latin typeface="Times New Roman" pitchFamily="18" charset="0"/>
                <a:ea typeface="仿宋_GB2312" pitchFamily="49" charset="-122"/>
              </a:rPr>
              <a:t>int</a:t>
            </a:r>
            <a:r>
              <a:rPr kumimoji="1" lang="en-US" altLang="zh-CN" dirty="0" smtClean="0">
                <a:solidFill>
                  <a:srgbClr val="0000CC"/>
                </a:solidFill>
                <a:latin typeface="Times New Roman" pitchFamily="18" charset="0"/>
                <a:ea typeface="仿宋_GB2312" pitchFamily="49" charset="-122"/>
              </a:rPr>
              <a:t> </a:t>
            </a:r>
            <a:r>
              <a:rPr kumimoji="1" lang="en-US" altLang="zh-CN" dirty="0">
                <a:solidFill>
                  <a:srgbClr val="0000CC"/>
                </a:solidFill>
                <a:latin typeface="Times New Roman" pitchFamily="18" charset="0"/>
                <a:ea typeface="仿宋_GB2312" pitchFamily="49" charset="-122"/>
              </a:rPr>
              <a:t>Factorial ( </a:t>
            </a:r>
            <a:r>
              <a:rPr kumimoji="1" lang="en-US" altLang="zh-CN" b="1" dirty="0" err="1">
                <a:solidFill>
                  <a:srgbClr val="0000CC"/>
                </a:solidFill>
                <a:latin typeface="Times New Roman" pitchFamily="18" charset="0"/>
                <a:ea typeface="仿宋_GB2312" pitchFamily="49" charset="-122"/>
              </a:rPr>
              <a:t>int</a:t>
            </a:r>
            <a:r>
              <a:rPr kumimoji="1" lang="en-US" altLang="zh-CN" dirty="0">
                <a:solidFill>
                  <a:srgbClr val="0000CC"/>
                </a:solidFill>
                <a:latin typeface="Times New Roman" pitchFamily="18" charset="0"/>
                <a:ea typeface="仿宋_GB2312" pitchFamily="49" charset="-122"/>
              </a:rPr>
              <a:t> n ) </a:t>
            </a:r>
            <a:r>
              <a:rPr kumimoji="1" lang="en-US" altLang="zh-CN" b="1" dirty="0">
                <a:solidFill>
                  <a:srgbClr val="0000CC"/>
                </a:solidFill>
                <a:latin typeface="Times New Roman" pitchFamily="18" charset="0"/>
                <a:ea typeface="仿宋_GB2312" pitchFamily="49" charset="-122"/>
              </a:rPr>
              <a:t>{</a:t>
            </a:r>
            <a:endParaRPr kumimoji="1" lang="en-US" altLang="zh-CN" dirty="0">
              <a:solidFill>
                <a:srgbClr val="0000CC"/>
              </a:solidFill>
              <a:latin typeface="Times New Roman" pitchFamily="18" charset="0"/>
              <a:ea typeface="仿宋_GB2312" pitchFamily="49" charset="-122"/>
            </a:endParaRPr>
          </a:p>
          <a:p>
            <a:pPr marL="0" indent="0">
              <a:lnSpc>
                <a:spcPct val="105000"/>
              </a:lnSpc>
              <a:buNone/>
            </a:pPr>
            <a:r>
              <a:rPr kumimoji="1" lang="en-US" altLang="zh-CN" b="1" dirty="0">
                <a:solidFill>
                  <a:srgbClr val="0000CC"/>
                </a:solidFill>
                <a:latin typeface="Times New Roman" pitchFamily="18" charset="0"/>
                <a:ea typeface="仿宋_GB2312" pitchFamily="49" charset="-122"/>
              </a:rPr>
              <a:t>	if</a:t>
            </a:r>
            <a:r>
              <a:rPr kumimoji="1" lang="en-US" altLang="zh-CN" dirty="0">
                <a:solidFill>
                  <a:srgbClr val="0000CC"/>
                </a:solidFill>
                <a:latin typeface="Times New Roman" pitchFamily="18" charset="0"/>
                <a:ea typeface="仿宋_GB2312" pitchFamily="49" charset="-122"/>
              </a:rPr>
              <a:t> ( n</a:t>
            </a:r>
            <a:r>
              <a:rPr kumimoji="1" lang="en-US" altLang="zh-CN" i="1" dirty="0">
                <a:solidFill>
                  <a:srgbClr val="0000CC"/>
                </a:solidFill>
                <a:latin typeface="Times New Roman" pitchFamily="18" charset="0"/>
                <a:ea typeface="仿宋_GB2312" pitchFamily="49" charset="-122"/>
              </a:rPr>
              <a:t> ==</a:t>
            </a:r>
            <a:r>
              <a:rPr kumimoji="1" lang="en-US" altLang="zh-CN" dirty="0">
                <a:solidFill>
                  <a:srgbClr val="0000CC"/>
                </a:solidFill>
                <a:latin typeface="Times New Roman" pitchFamily="18" charset="0"/>
                <a:ea typeface="仿宋_GB2312" pitchFamily="49" charset="-122"/>
              </a:rPr>
              <a:t> 0 ) </a:t>
            </a:r>
            <a:r>
              <a:rPr kumimoji="1" lang="en-US" altLang="zh-CN" b="1" dirty="0">
                <a:solidFill>
                  <a:srgbClr val="0000CC"/>
                </a:solidFill>
                <a:latin typeface="Times New Roman" pitchFamily="18" charset="0"/>
                <a:ea typeface="仿宋_GB2312" pitchFamily="49" charset="-122"/>
              </a:rPr>
              <a:t>return </a:t>
            </a:r>
            <a:r>
              <a:rPr kumimoji="1" lang="en-US" altLang="zh-CN" dirty="0">
                <a:solidFill>
                  <a:srgbClr val="0000CC"/>
                </a:solidFill>
                <a:latin typeface="Times New Roman" pitchFamily="18" charset="0"/>
                <a:ea typeface="仿宋_GB2312" pitchFamily="49" charset="-122"/>
              </a:rPr>
              <a:t>1</a:t>
            </a:r>
            <a:r>
              <a:rPr kumimoji="1" lang="en-US" altLang="zh-CN" b="1" dirty="0">
                <a:solidFill>
                  <a:srgbClr val="0000CC"/>
                </a:solidFill>
                <a:latin typeface="Times New Roman" pitchFamily="18" charset="0"/>
                <a:ea typeface="仿宋_GB2312" pitchFamily="49" charset="-122"/>
              </a:rPr>
              <a:t>;</a:t>
            </a:r>
            <a:endParaRPr kumimoji="1" lang="en-US" altLang="zh-CN" dirty="0">
              <a:solidFill>
                <a:srgbClr val="0000CC"/>
              </a:solidFill>
              <a:latin typeface="Times New Roman" pitchFamily="18" charset="0"/>
              <a:ea typeface="仿宋_GB2312" pitchFamily="49" charset="-122"/>
            </a:endParaRPr>
          </a:p>
          <a:p>
            <a:pPr marL="0" indent="0">
              <a:lnSpc>
                <a:spcPct val="105000"/>
              </a:lnSpc>
              <a:buNone/>
            </a:pPr>
            <a:r>
              <a:rPr kumimoji="1" lang="en-US" altLang="zh-CN" dirty="0">
                <a:solidFill>
                  <a:srgbClr val="0000CC"/>
                </a:solidFill>
                <a:latin typeface="Times New Roman" pitchFamily="18" charset="0"/>
                <a:ea typeface="仿宋_GB2312" pitchFamily="49" charset="-122"/>
              </a:rPr>
              <a:t>    </a:t>
            </a:r>
            <a:r>
              <a:rPr kumimoji="1" lang="en-US" altLang="zh-CN" b="1" dirty="0">
                <a:solidFill>
                  <a:srgbClr val="0000CC"/>
                </a:solidFill>
                <a:latin typeface="Times New Roman" pitchFamily="18" charset="0"/>
                <a:ea typeface="仿宋_GB2312" pitchFamily="49" charset="-122"/>
              </a:rPr>
              <a:t>else </a:t>
            </a:r>
          </a:p>
          <a:p>
            <a:pPr marL="0" indent="0">
              <a:lnSpc>
                <a:spcPct val="105000"/>
              </a:lnSpc>
              <a:buNone/>
            </a:pPr>
            <a:r>
              <a:rPr kumimoji="1" lang="en-US" altLang="zh-CN" b="1" dirty="0">
                <a:solidFill>
                  <a:srgbClr val="0000CC"/>
                </a:solidFill>
                <a:latin typeface="Times New Roman" pitchFamily="18" charset="0"/>
                <a:ea typeface="仿宋_GB2312" pitchFamily="49" charset="-122"/>
              </a:rPr>
              <a:t>	return</a:t>
            </a:r>
            <a:r>
              <a:rPr kumimoji="1" lang="en-US" altLang="zh-CN" dirty="0">
                <a:solidFill>
                  <a:srgbClr val="0000CC"/>
                </a:solidFill>
                <a:latin typeface="Times New Roman" pitchFamily="18" charset="0"/>
                <a:ea typeface="仿宋_GB2312" pitchFamily="49" charset="-122"/>
              </a:rPr>
              <a:t> n*Factorial (n</a:t>
            </a:r>
            <a:r>
              <a:rPr kumimoji="1" lang="en-US" altLang="zh-CN" i="1" dirty="0">
                <a:solidFill>
                  <a:srgbClr val="0000CC"/>
                </a:solidFill>
                <a:latin typeface="仿宋_GB2312" pitchFamily="49" charset="-122"/>
                <a:ea typeface="仿宋_GB2312" pitchFamily="49" charset="-122"/>
              </a:rPr>
              <a:t>-</a:t>
            </a:r>
            <a:r>
              <a:rPr kumimoji="1" lang="en-US" altLang="zh-CN" dirty="0">
                <a:solidFill>
                  <a:srgbClr val="0000CC"/>
                </a:solidFill>
                <a:latin typeface="Times New Roman" pitchFamily="18" charset="0"/>
                <a:ea typeface="仿宋_GB2312" pitchFamily="49" charset="-122"/>
              </a:rPr>
              <a:t>1)</a:t>
            </a:r>
            <a:r>
              <a:rPr kumimoji="1" lang="en-US" altLang="zh-CN" b="1" dirty="0">
                <a:solidFill>
                  <a:srgbClr val="0000CC"/>
                </a:solidFill>
                <a:latin typeface="Times New Roman" pitchFamily="18" charset="0"/>
                <a:ea typeface="仿宋_GB2312" pitchFamily="49" charset="-122"/>
              </a:rPr>
              <a:t>;</a:t>
            </a:r>
          </a:p>
          <a:p>
            <a:pPr marL="0" indent="0">
              <a:lnSpc>
                <a:spcPct val="105000"/>
              </a:lnSpc>
              <a:buNone/>
            </a:pPr>
            <a:r>
              <a:rPr kumimoji="1" lang="en-US" altLang="zh-CN" b="1" dirty="0" smtClean="0">
                <a:solidFill>
                  <a:srgbClr val="0000CC"/>
                </a:solidFill>
                <a:latin typeface="Times New Roman" pitchFamily="18" charset="0"/>
                <a:ea typeface="仿宋_GB2312" pitchFamily="49" charset="-122"/>
              </a:rPr>
              <a:t>}</a:t>
            </a:r>
            <a:endParaRPr lang="en-US" dirty="0"/>
          </a:p>
        </p:txBody>
      </p:sp>
      <p:sp>
        <p:nvSpPr>
          <p:cNvPr id="9" name="灯片编号占位符 8"/>
          <p:cNvSpPr>
            <a:spLocks noGrp="1"/>
          </p:cNvSpPr>
          <p:nvPr>
            <p:ph type="sldNum" sz="quarter" idx="10"/>
          </p:nvPr>
        </p:nvSpPr>
        <p:spPr/>
        <p:txBody>
          <a:bodyPr/>
          <a:lstStyle/>
          <a:p>
            <a:fld id="{0C913308-F349-4B6D-A68A-DD1791B4A57B}" type="slidenum">
              <a:rPr lang="zh-CN" altLang="en-US" smtClean="0"/>
              <a:t>49</a:t>
            </a:fld>
            <a:endParaRPr lang="zh-CN" altLang="en-US"/>
          </a:p>
        </p:txBody>
      </p:sp>
      <p:grpSp>
        <p:nvGrpSpPr>
          <p:cNvPr id="4" name="Group 2"/>
          <p:cNvGrpSpPr>
            <a:grpSpLocks/>
          </p:cNvGrpSpPr>
          <p:nvPr/>
        </p:nvGrpSpPr>
        <p:grpSpPr bwMode="auto">
          <a:xfrm>
            <a:off x="288032" y="1021606"/>
            <a:ext cx="8855968" cy="1111250"/>
            <a:chOff x="0" y="0"/>
            <a:chExt cx="3798" cy="700"/>
          </a:xfrm>
        </p:grpSpPr>
        <p:sp>
          <p:nvSpPr>
            <p:cNvPr id="5" name="Rectangle 3"/>
            <p:cNvSpPr>
              <a:spLocks noChangeArrowheads="1"/>
            </p:cNvSpPr>
            <p:nvPr/>
          </p:nvSpPr>
          <p:spPr bwMode="auto">
            <a:xfrm>
              <a:off x="0" y="211"/>
              <a:ext cx="79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dirty="0" smtClean="0"/>
                <a:t>Fact</a:t>
              </a:r>
              <a:r>
                <a:rPr lang="en-US" altLang="zh-CN" sz="3200" dirty="0" smtClean="0"/>
                <a:t>orial</a:t>
              </a:r>
              <a:r>
                <a:rPr lang="en-US" altLang="en-US" sz="3200" dirty="0" smtClean="0"/>
                <a:t>(n</a:t>
              </a:r>
              <a:r>
                <a:rPr lang="en-US" altLang="en-US" sz="3200" dirty="0"/>
                <a:t>)=</a:t>
              </a:r>
            </a:p>
          </p:txBody>
        </p:sp>
        <p:sp>
          <p:nvSpPr>
            <p:cNvPr id="6" name="Rectangle 4"/>
            <p:cNvSpPr>
              <a:spLocks noChangeArrowheads="1"/>
            </p:cNvSpPr>
            <p:nvPr/>
          </p:nvSpPr>
          <p:spPr bwMode="auto">
            <a:xfrm>
              <a:off x="930" y="0"/>
              <a:ext cx="285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3200" dirty="0"/>
                <a:t>1                   </a:t>
              </a:r>
              <a:r>
                <a:rPr lang="en-US" altLang="en-US" sz="3200" dirty="0" smtClean="0"/>
                <a:t>           </a:t>
              </a:r>
              <a:r>
                <a:rPr lang="zh-CN" altLang="en-US" sz="3200" dirty="0" smtClean="0"/>
                <a:t>当</a:t>
              </a:r>
              <a:r>
                <a:rPr lang="en-US" altLang="en-US" sz="3200" dirty="0"/>
                <a:t>n=0</a:t>
              </a:r>
              <a:r>
                <a:rPr lang="zh-CN" altLang="en-US" sz="3200" dirty="0"/>
                <a:t>时    </a:t>
              </a:r>
              <a:r>
                <a:rPr lang="zh-CN" altLang="en-US" sz="3200" dirty="0" smtClean="0"/>
                <a:t>终止</a:t>
              </a:r>
              <a:r>
                <a:rPr lang="zh-CN" altLang="en-US" sz="3200" dirty="0"/>
                <a:t>条件</a:t>
              </a:r>
            </a:p>
          </p:txBody>
        </p:sp>
        <p:sp>
          <p:nvSpPr>
            <p:cNvPr id="7" name="Rectangle 5"/>
            <p:cNvSpPr>
              <a:spLocks noChangeArrowheads="1"/>
            </p:cNvSpPr>
            <p:nvPr/>
          </p:nvSpPr>
          <p:spPr bwMode="auto">
            <a:xfrm>
              <a:off x="942" y="405"/>
              <a:ext cx="285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3200" dirty="0" smtClean="0"/>
                <a:t>n*</a:t>
              </a:r>
              <a:r>
                <a:rPr lang="en-US" altLang="zh-CN" sz="3200" dirty="0" smtClean="0"/>
                <a:t>F</a:t>
              </a:r>
              <a:r>
                <a:rPr lang="en-US" altLang="en-US" sz="3200" dirty="0" smtClean="0"/>
                <a:t>act</a:t>
              </a:r>
              <a:r>
                <a:rPr lang="en-US" altLang="zh-CN" sz="3200" dirty="0" smtClean="0"/>
                <a:t>orial</a:t>
              </a:r>
              <a:r>
                <a:rPr lang="en-US" altLang="en-US" sz="3200" dirty="0" smtClean="0"/>
                <a:t>(n-1</a:t>
              </a:r>
              <a:r>
                <a:rPr lang="en-US" altLang="en-US" sz="3200" dirty="0"/>
                <a:t>)   </a:t>
              </a:r>
              <a:r>
                <a:rPr lang="zh-CN" altLang="en-US" sz="3200" dirty="0"/>
                <a:t>当</a:t>
              </a:r>
              <a:r>
                <a:rPr lang="en-US" altLang="en-US" sz="3200" dirty="0"/>
                <a:t>n&gt;0</a:t>
              </a:r>
              <a:r>
                <a:rPr lang="zh-CN" altLang="en-US" sz="3200" dirty="0"/>
                <a:t>时    </a:t>
              </a:r>
              <a:r>
                <a:rPr lang="zh-CN" altLang="en-US" sz="3200" dirty="0" smtClean="0"/>
                <a:t>递</a:t>
              </a:r>
              <a:r>
                <a:rPr lang="zh-CN" altLang="en-US" sz="3200" dirty="0"/>
                <a:t>推规则</a:t>
              </a:r>
            </a:p>
          </p:txBody>
        </p:sp>
        <p:sp>
          <p:nvSpPr>
            <p:cNvPr id="8" name="AutoShape 6"/>
            <p:cNvSpPr>
              <a:spLocks/>
            </p:cNvSpPr>
            <p:nvPr/>
          </p:nvSpPr>
          <p:spPr bwMode="auto">
            <a:xfrm>
              <a:off x="866" y="101"/>
              <a:ext cx="93" cy="528"/>
            </a:xfrm>
            <a:prstGeom prst="leftBrace">
              <a:avLst>
                <a:gd name="adj1" fmla="val 4731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Tree>
    <p:extLst>
      <p:ext uri="{BB962C8B-B14F-4D97-AF65-F5344CB8AC3E}">
        <p14:creationId xmlns:p14="http://schemas.microsoft.com/office/powerpoint/2010/main" val="4103641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递归举例</a:t>
            </a:r>
            <a:r>
              <a:rPr lang="zh-CN" altLang="en-US" dirty="0" smtClean="0"/>
              <a:t>：求</a:t>
            </a:r>
            <a:r>
              <a:rPr lang="zh-CN" altLang="en-US" dirty="0"/>
              <a:t>单</a:t>
            </a:r>
            <a:r>
              <a:rPr lang="zh-CN" altLang="en-US" dirty="0" smtClean="0"/>
              <a:t>链表表尾的数据元素</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kumimoji="1" lang="en-US" altLang="zh-CN" dirty="0">
                <a:latin typeface="Times New Roman" pitchFamily="18" charset="0"/>
              </a:rPr>
              <a:t> </a:t>
            </a:r>
            <a:r>
              <a:rPr kumimoji="1" lang="en-US" altLang="zh-CN" sz="3300" dirty="0" err="1"/>
              <a:t>struct</a:t>
            </a:r>
            <a:r>
              <a:rPr kumimoji="1" lang="en-US" altLang="zh-CN" sz="3300" dirty="0"/>
              <a:t>  </a:t>
            </a:r>
            <a:r>
              <a:rPr kumimoji="1" lang="en-US" altLang="zh-CN" sz="3300" dirty="0" err="1"/>
              <a:t>LNode</a:t>
            </a:r>
            <a:r>
              <a:rPr kumimoji="1" lang="en-US" altLang="zh-CN" sz="3300" dirty="0"/>
              <a:t> {</a:t>
            </a:r>
          </a:p>
          <a:p>
            <a:pPr marL="0" indent="0">
              <a:lnSpc>
                <a:spcPct val="120000"/>
              </a:lnSpc>
              <a:buNone/>
            </a:pPr>
            <a:r>
              <a:rPr kumimoji="1" lang="en-US" altLang="zh-CN" sz="3300" dirty="0"/>
              <a:t>      </a:t>
            </a:r>
            <a:r>
              <a:rPr kumimoji="1" lang="en-US" altLang="zh-CN" sz="3300" dirty="0" err="1"/>
              <a:t>ElemType</a:t>
            </a:r>
            <a:r>
              <a:rPr kumimoji="1" lang="en-US" altLang="zh-CN" sz="3300" dirty="0"/>
              <a:t>      data;      // </a:t>
            </a:r>
            <a:r>
              <a:rPr kumimoji="1" lang="zh-CN" altLang="en-US" sz="3300" b="1" dirty="0">
                <a:solidFill>
                  <a:srgbClr val="0000FF"/>
                </a:solidFill>
              </a:rPr>
              <a:t>数据域</a:t>
            </a:r>
            <a:endParaRPr kumimoji="1" lang="zh-CN" altLang="en-US" sz="3300" b="1" dirty="0"/>
          </a:p>
          <a:p>
            <a:pPr marL="0" indent="0">
              <a:lnSpc>
                <a:spcPct val="120000"/>
              </a:lnSpc>
              <a:buNone/>
            </a:pPr>
            <a:r>
              <a:rPr kumimoji="1" lang="zh-CN" altLang="en-US" sz="3300" dirty="0"/>
              <a:t>      </a:t>
            </a:r>
            <a:r>
              <a:rPr kumimoji="1" lang="en-US" altLang="zh-CN" sz="3300" dirty="0" err="1"/>
              <a:t>struct</a:t>
            </a:r>
            <a:r>
              <a:rPr kumimoji="1" lang="en-US" altLang="zh-CN" sz="3300" dirty="0"/>
              <a:t> </a:t>
            </a:r>
            <a:r>
              <a:rPr kumimoji="1" lang="en-US" altLang="zh-CN" sz="3300" dirty="0" err="1"/>
              <a:t>Lnode</a:t>
            </a:r>
            <a:r>
              <a:rPr kumimoji="1" lang="en-US" altLang="zh-CN" sz="3300" dirty="0"/>
              <a:t>   *next;  // </a:t>
            </a:r>
            <a:r>
              <a:rPr kumimoji="1" lang="zh-CN" altLang="en-US" sz="3300" b="1" dirty="0">
                <a:solidFill>
                  <a:srgbClr val="0000FF"/>
                </a:solidFill>
              </a:rPr>
              <a:t>指针域</a:t>
            </a:r>
          </a:p>
          <a:p>
            <a:pPr marL="0" indent="0">
              <a:lnSpc>
                <a:spcPct val="120000"/>
              </a:lnSpc>
              <a:buNone/>
            </a:pPr>
            <a:r>
              <a:rPr kumimoji="1" lang="zh-CN" altLang="en-US" sz="3300" dirty="0"/>
              <a:t>  </a:t>
            </a:r>
            <a:r>
              <a:rPr kumimoji="1" lang="zh-CN" altLang="en-US" sz="3300" dirty="0" smtClean="0"/>
              <a:t>}</a:t>
            </a:r>
            <a:r>
              <a:rPr kumimoji="1" lang="zh-CN" altLang="en-US" sz="3300" dirty="0"/>
              <a:t>; </a:t>
            </a:r>
            <a:endParaRPr kumimoji="1" lang="en-US" altLang="zh-CN" sz="3300" dirty="0" smtClean="0"/>
          </a:p>
          <a:p>
            <a:pPr marL="0" indent="0">
              <a:lnSpc>
                <a:spcPct val="120000"/>
              </a:lnSpc>
              <a:buNone/>
            </a:pPr>
            <a:r>
              <a:rPr kumimoji="1" lang="en-US" altLang="zh-CN" sz="3300" dirty="0" err="1" smtClean="0"/>
              <a:t>LNode</a:t>
            </a:r>
            <a:r>
              <a:rPr kumimoji="1" lang="en-US" altLang="zh-CN" sz="3300" dirty="0"/>
              <a:t>*  L</a:t>
            </a:r>
            <a:r>
              <a:rPr kumimoji="1" lang="en-US" altLang="zh-CN" sz="3300" dirty="0" smtClean="0"/>
              <a:t>;</a:t>
            </a:r>
          </a:p>
          <a:p>
            <a:pPr marL="0" indent="0">
              <a:lnSpc>
                <a:spcPct val="120000"/>
              </a:lnSpc>
              <a:buNone/>
            </a:pPr>
            <a:endParaRPr kumimoji="1" lang="en-US" altLang="zh-CN" sz="3300" dirty="0" smtClean="0"/>
          </a:p>
          <a:p>
            <a:pPr marL="0" indent="0">
              <a:buNone/>
            </a:pPr>
            <a:r>
              <a:rPr lang="en-US" altLang="zh-CN" sz="3300" dirty="0" err="1"/>
              <a:t>ElemType</a:t>
            </a:r>
            <a:r>
              <a:rPr lang="en-US" altLang="zh-CN" sz="3300" dirty="0"/>
              <a:t> </a:t>
            </a:r>
            <a:r>
              <a:rPr lang="en-US" altLang="zh-CN" sz="3300" dirty="0" err="1"/>
              <a:t>FoundTail</a:t>
            </a:r>
            <a:r>
              <a:rPr lang="en-US" altLang="zh-CN" sz="3300" dirty="0"/>
              <a:t>(</a:t>
            </a:r>
            <a:r>
              <a:rPr lang="en-US" altLang="zh-CN" sz="3300" dirty="0" err="1"/>
              <a:t>LNode</a:t>
            </a:r>
            <a:r>
              <a:rPr lang="en-US" altLang="zh-CN" sz="3300" dirty="0"/>
              <a:t> *L)</a:t>
            </a:r>
          </a:p>
          <a:p>
            <a:pPr marL="0" indent="0">
              <a:buNone/>
            </a:pPr>
            <a:r>
              <a:rPr lang="en-US" altLang="zh-CN" sz="3300" dirty="0"/>
              <a:t>{</a:t>
            </a:r>
          </a:p>
          <a:p>
            <a:pPr marL="0" indent="0">
              <a:buNone/>
            </a:pPr>
            <a:r>
              <a:rPr lang="en-US" altLang="zh-CN" sz="3300" dirty="0"/>
              <a:t>    if ( L-&gt;next == NULL )</a:t>
            </a:r>
          </a:p>
          <a:p>
            <a:pPr marL="0" indent="0">
              <a:buNone/>
            </a:pPr>
            <a:r>
              <a:rPr lang="en-US" altLang="zh-CN" sz="3300" dirty="0"/>
              <a:t>        return </a:t>
            </a:r>
            <a:r>
              <a:rPr lang="en-US" altLang="zh-CN" sz="3300" dirty="0" err="1"/>
              <a:t>L.data</a:t>
            </a:r>
            <a:r>
              <a:rPr lang="en-US" altLang="zh-CN" sz="3300" dirty="0"/>
              <a:t>;</a:t>
            </a:r>
          </a:p>
          <a:p>
            <a:pPr marL="0" indent="0">
              <a:buNone/>
            </a:pPr>
            <a:r>
              <a:rPr lang="en-US" altLang="zh-CN" sz="3300" dirty="0"/>
              <a:t>    else</a:t>
            </a:r>
          </a:p>
          <a:p>
            <a:pPr marL="0" indent="0">
              <a:buNone/>
            </a:pPr>
            <a:r>
              <a:rPr lang="en-US" altLang="zh-CN" sz="3300" dirty="0"/>
              <a:t>        return </a:t>
            </a:r>
            <a:r>
              <a:rPr lang="en-US" altLang="zh-CN" sz="3300" dirty="0" err="1"/>
              <a:t>FoundTail</a:t>
            </a:r>
            <a:r>
              <a:rPr lang="en-US" altLang="zh-CN" sz="3300" dirty="0"/>
              <a:t>(L-&gt;next);</a:t>
            </a:r>
          </a:p>
          <a:p>
            <a:pPr marL="0" indent="0">
              <a:buNone/>
            </a:pPr>
            <a:r>
              <a:rPr lang="en-US" altLang="zh-CN" sz="3300" dirty="0"/>
              <a:t>}</a:t>
            </a:r>
          </a:p>
          <a:p>
            <a:pPr marL="0" indent="0">
              <a:lnSpc>
                <a:spcPct val="120000"/>
              </a:lnSpc>
              <a:buNone/>
            </a:pPr>
            <a:endParaRPr 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238632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递归举例：不</a:t>
            </a:r>
            <a:r>
              <a:rPr lang="zh-CN" altLang="en-US" dirty="0" smtClean="0"/>
              <a:t>终止的递归函数</a:t>
            </a:r>
            <a:endParaRPr lang="en-US" dirty="0"/>
          </a:p>
        </p:txBody>
      </p:sp>
      <p:sp>
        <p:nvSpPr>
          <p:cNvPr id="9" name="内容占位符 8"/>
          <p:cNvSpPr>
            <a:spLocks noGrp="1"/>
          </p:cNvSpPr>
          <p:nvPr>
            <p:ph sz="half" idx="1"/>
          </p:nvPr>
        </p:nvSpPr>
        <p:spPr/>
        <p:txBody>
          <a:bodyPr/>
          <a:lstStyle/>
          <a:p>
            <a:pPr marL="0" indent="0" defTabSz="463550">
              <a:buNone/>
            </a:pPr>
            <a:r>
              <a:rPr lang="en-US" sz="3200" dirty="0" err="1"/>
              <a:t>int</a:t>
            </a:r>
            <a:r>
              <a:rPr lang="en-US" sz="3200" dirty="0"/>
              <a:t> </a:t>
            </a:r>
            <a:r>
              <a:rPr lang="en-US" sz="3200" b="1" i="1" dirty="0">
                <a:solidFill>
                  <a:srgbClr val="FF0000"/>
                </a:solidFill>
              </a:rPr>
              <a:t>bad(</a:t>
            </a:r>
            <a:r>
              <a:rPr lang="en-US" sz="3200" b="1" i="1" dirty="0" err="1">
                <a:solidFill>
                  <a:srgbClr val="FF0000"/>
                </a:solidFill>
              </a:rPr>
              <a:t>int</a:t>
            </a:r>
            <a:r>
              <a:rPr lang="en-US" sz="3200" b="1" i="1" dirty="0">
                <a:solidFill>
                  <a:srgbClr val="FF0000"/>
                </a:solidFill>
              </a:rPr>
              <a:t> n)</a:t>
            </a:r>
            <a:r>
              <a:rPr lang="en-US" sz="3200" dirty="0"/>
              <a:t> {</a:t>
            </a:r>
          </a:p>
          <a:p>
            <a:pPr marL="0" indent="0" defTabSz="463550">
              <a:buNone/>
            </a:pPr>
            <a:r>
              <a:rPr lang="en-US" sz="3200" b="1" dirty="0"/>
              <a:t>	</a:t>
            </a:r>
            <a:r>
              <a:rPr lang="en-US" sz="3200" b="1" i="1" dirty="0">
                <a:solidFill>
                  <a:srgbClr val="00B050"/>
                </a:solidFill>
              </a:rPr>
              <a:t>if ( n == 0)</a:t>
            </a:r>
          </a:p>
          <a:p>
            <a:pPr marL="0" indent="0" defTabSz="463550">
              <a:buNone/>
            </a:pPr>
            <a:r>
              <a:rPr lang="en-US" sz="3200" b="1" i="1" dirty="0">
                <a:solidFill>
                  <a:srgbClr val="00B050"/>
                </a:solidFill>
              </a:rPr>
              <a:t>		return 0;</a:t>
            </a:r>
          </a:p>
          <a:p>
            <a:pPr marL="0" indent="0" defTabSz="463550">
              <a:buNone/>
            </a:pPr>
            <a:r>
              <a:rPr lang="en-US" sz="3200" dirty="0"/>
              <a:t>	else</a:t>
            </a:r>
          </a:p>
          <a:p>
            <a:pPr marL="0" indent="0" defTabSz="463550">
              <a:buNone/>
            </a:pPr>
            <a:r>
              <a:rPr lang="en-US" sz="3200" dirty="0"/>
              <a:t>		return 			</a:t>
            </a:r>
            <a:r>
              <a:rPr lang="en-US" sz="3200" dirty="0" smtClean="0"/>
              <a:t>		</a:t>
            </a:r>
            <a:r>
              <a:rPr lang="en-US" sz="3200" b="1" i="1" dirty="0" smtClean="0">
                <a:solidFill>
                  <a:srgbClr val="FF0000"/>
                </a:solidFill>
              </a:rPr>
              <a:t>bad(n/3 </a:t>
            </a:r>
            <a:r>
              <a:rPr lang="en-US" sz="3200" b="1" i="1" dirty="0">
                <a:solidFill>
                  <a:srgbClr val="FF0000"/>
                </a:solidFill>
              </a:rPr>
              <a:t>+ 1)</a:t>
            </a:r>
            <a:r>
              <a:rPr lang="en-US" sz="3200" dirty="0"/>
              <a:t> + n-1;</a:t>
            </a:r>
          </a:p>
          <a:p>
            <a:pPr marL="0" indent="0" defTabSz="463550">
              <a:buNone/>
            </a:pPr>
            <a:r>
              <a:rPr lang="en-US" sz="3200" dirty="0"/>
              <a:t>}</a:t>
            </a:r>
          </a:p>
          <a:p>
            <a:endParaRPr lang="en-US" dirty="0"/>
          </a:p>
        </p:txBody>
      </p:sp>
      <p:sp>
        <p:nvSpPr>
          <p:cNvPr id="10" name="内容占位符 9"/>
          <p:cNvSpPr>
            <a:spLocks noGrp="1"/>
          </p:cNvSpPr>
          <p:nvPr>
            <p:ph sz="half" idx="2"/>
          </p:nvPr>
        </p:nvSpPr>
        <p:spPr/>
        <p:txBody>
          <a:bodyPr/>
          <a:lstStyle/>
          <a:p>
            <a:pPr marL="0" indent="0">
              <a:buNone/>
            </a:pPr>
            <a:r>
              <a:rPr lang="zh-CN" altLang="en-US" sz="3200" dirty="0" smtClean="0"/>
              <a:t>初始输入</a:t>
            </a:r>
            <a:r>
              <a:rPr lang="en-US" sz="3200" dirty="0" smtClean="0"/>
              <a:t> </a:t>
            </a:r>
            <a:r>
              <a:rPr lang="en-US" sz="3200" dirty="0"/>
              <a:t>n = 10</a:t>
            </a:r>
          </a:p>
          <a:p>
            <a:pPr marL="0" indent="0">
              <a:buNone/>
            </a:pPr>
            <a:r>
              <a:rPr lang="en-US" sz="3200" dirty="0"/>
              <a:t>bad(10) = bad(4) + 9</a:t>
            </a:r>
          </a:p>
          <a:p>
            <a:pPr marL="0" indent="0">
              <a:buNone/>
            </a:pPr>
            <a:r>
              <a:rPr lang="en-US" sz="3200" dirty="0"/>
              <a:t>bad(4) = bad(2) + 3</a:t>
            </a:r>
          </a:p>
          <a:p>
            <a:pPr marL="0" indent="0">
              <a:buNone/>
            </a:pPr>
            <a:r>
              <a:rPr lang="en-US" sz="3200" dirty="0"/>
              <a:t>bad(2) = bad(1) + 1</a:t>
            </a:r>
          </a:p>
          <a:p>
            <a:pPr marL="0" indent="0">
              <a:buNone/>
            </a:pPr>
            <a:r>
              <a:rPr lang="en-US" sz="3200" dirty="0"/>
              <a:t>bad(1) = bad(1)</a:t>
            </a:r>
          </a:p>
          <a:p>
            <a:endParaRPr 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51</a:t>
            </a:fld>
            <a:endParaRPr lang="zh-CN" altLang="en-US" dirty="0"/>
          </a:p>
        </p:txBody>
      </p:sp>
      <p:sp>
        <p:nvSpPr>
          <p:cNvPr id="11" name="TextBox 10"/>
          <p:cNvSpPr txBox="1"/>
          <p:nvPr/>
        </p:nvSpPr>
        <p:spPr>
          <a:xfrm>
            <a:off x="2123728" y="5373216"/>
            <a:ext cx="4713150" cy="1077218"/>
          </a:xfrm>
          <a:prstGeom prst="rect">
            <a:avLst/>
          </a:prstGeom>
          <a:noFill/>
        </p:spPr>
        <p:txBody>
          <a:bodyPr wrap="none" rtlCol="0">
            <a:spAutoFit/>
          </a:bodyPr>
          <a:lstStyle/>
          <a:p>
            <a:r>
              <a:rPr lang="zh-CN" altLang="en-US" sz="3200" dirty="0" smtClean="0"/>
              <a:t>变量</a:t>
            </a:r>
            <a:r>
              <a:rPr lang="en-US" altLang="zh-CN" sz="3200" dirty="0" smtClean="0"/>
              <a:t>n</a:t>
            </a:r>
            <a:r>
              <a:rPr lang="zh-CN" altLang="en-US" sz="3200" dirty="0" smtClean="0"/>
              <a:t>永远不会变成</a:t>
            </a:r>
            <a:r>
              <a:rPr lang="en-US" altLang="zh-CN" sz="3200" dirty="0" smtClean="0"/>
              <a:t>0</a:t>
            </a:r>
            <a:r>
              <a:rPr lang="zh-CN" altLang="en-US" sz="3200" dirty="0" smtClean="0"/>
              <a:t>！</a:t>
            </a:r>
            <a:endParaRPr lang="en-US" altLang="zh-CN" sz="3200" dirty="0" smtClean="0"/>
          </a:p>
          <a:p>
            <a:r>
              <a:rPr lang="zh-CN" altLang="en-US" sz="3200" dirty="0" smtClean="0"/>
              <a:t>永远不会执行基线情况！</a:t>
            </a:r>
            <a:endParaRPr lang="en-US" sz="3200" dirty="0"/>
          </a:p>
        </p:txBody>
      </p:sp>
    </p:spTree>
    <p:extLst>
      <p:ext uri="{BB962C8B-B14F-4D97-AF65-F5344CB8AC3E}">
        <p14:creationId xmlns:p14="http://schemas.microsoft.com/office/powerpoint/2010/main" val="30512452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递归举例：求迷宫的路径</a:t>
            </a:r>
            <a:endParaRPr lang="en-US" dirty="0"/>
          </a:p>
        </p:txBody>
      </p:sp>
      <p:sp>
        <p:nvSpPr>
          <p:cNvPr id="3" name="内容占位符 2"/>
          <p:cNvSpPr>
            <a:spLocks noGrp="1"/>
          </p:cNvSpPr>
          <p:nvPr>
            <p:ph idx="1"/>
          </p:nvPr>
        </p:nvSpPr>
        <p:spPr/>
        <p:txBody>
          <a:bodyPr>
            <a:noAutofit/>
          </a:bodyPr>
          <a:lstStyle/>
          <a:p>
            <a:pPr marL="0" indent="0">
              <a:spcBef>
                <a:spcPts val="0"/>
              </a:spcBef>
              <a:buNone/>
            </a:pPr>
            <a:r>
              <a:rPr lang="en-US" altLang="zh-CN" sz="2400" smtClean="0"/>
              <a:t>Status SeekPath(PosType curPos,PosType endPoint) {</a:t>
            </a:r>
          </a:p>
          <a:p>
            <a:pPr marL="0" indent="0">
              <a:spcBef>
                <a:spcPts val="0"/>
              </a:spcBef>
              <a:buNone/>
            </a:pPr>
            <a:r>
              <a:rPr lang="zh-CN" altLang="en-US" sz="2400" smtClean="0"/>
              <a:t>//从迷宫中坐标点</a:t>
            </a:r>
            <a:r>
              <a:rPr lang="en-US" altLang="zh-CN" sz="2400" smtClean="0"/>
              <a:t>curPos</a:t>
            </a:r>
            <a:r>
              <a:rPr lang="zh-CN" altLang="en-US" sz="2400" smtClean="0"/>
              <a:t>的位置寻找通向终点</a:t>
            </a:r>
            <a:r>
              <a:rPr lang="en-US" altLang="zh-CN" sz="2400" smtClean="0"/>
              <a:t>endPoint</a:t>
            </a:r>
            <a:r>
              <a:rPr lang="zh-CN" altLang="en-US" sz="2400" smtClean="0"/>
              <a:t>的路径</a:t>
            </a:r>
            <a:endParaRPr lang="en-US" altLang="zh-CN" sz="2400" smtClean="0"/>
          </a:p>
          <a:p>
            <a:pPr marL="0" indent="0">
              <a:spcBef>
                <a:spcPts val="0"/>
              </a:spcBef>
              <a:buNone/>
            </a:pPr>
            <a:r>
              <a:rPr lang="zh-CN" altLang="en-US" sz="2400" smtClean="0"/>
              <a:t>//若找到则返回</a:t>
            </a:r>
            <a:r>
              <a:rPr lang="en-US" altLang="zh-CN" sz="2400" smtClean="0"/>
              <a:t>OK，</a:t>
            </a:r>
            <a:r>
              <a:rPr lang="zh-CN" altLang="en-US" sz="2400" smtClean="0"/>
              <a:t>否则返回</a:t>
            </a:r>
            <a:r>
              <a:rPr lang="en-US" altLang="zh-CN" sz="2400" smtClean="0"/>
              <a:t>ERROR</a:t>
            </a:r>
          </a:p>
          <a:p>
            <a:pPr marL="0" indent="0">
              <a:spcBef>
                <a:spcPts val="0"/>
              </a:spcBef>
              <a:buNone/>
            </a:pPr>
            <a:r>
              <a:rPr lang="en-US" altLang="zh-CN" sz="2400" smtClean="0"/>
              <a:t>if ((curPos.r==endPoint.r) &amp;&amp; (curPos.c==endPoint.c)) return  OK;</a:t>
            </a:r>
          </a:p>
          <a:p>
            <a:pPr marL="0" indent="0">
              <a:spcBef>
                <a:spcPts val="0"/>
              </a:spcBef>
              <a:buNone/>
            </a:pPr>
            <a:r>
              <a:rPr lang="en-US" altLang="zh-CN" sz="2400" smtClean="0"/>
              <a:t>for(int i=0; i&lt;4; i++)  {</a:t>
            </a:r>
          </a:p>
          <a:p>
            <a:pPr marL="0" indent="0">
              <a:spcBef>
                <a:spcPts val="0"/>
              </a:spcBef>
              <a:buNone/>
            </a:pPr>
            <a:r>
              <a:rPr lang="en-US" altLang="zh-CN" sz="2400" smtClean="0"/>
              <a:t>    PosType pos = NextPos(curPos, i+1);</a:t>
            </a:r>
          </a:p>
          <a:p>
            <a:pPr marL="0" indent="0">
              <a:spcBef>
                <a:spcPts val="0"/>
              </a:spcBef>
              <a:buNone/>
            </a:pPr>
            <a:r>
              <a:rPr lang="en-US" altLang="zh-CN" sz="2400" smtClean="0"/>
              <a:t>    if (Pass(pos)){</a:t>
            </a:r>
          </a:p>
          <a:p>
            <a:pPr marL="0" indent="0">
              <a:spcBef>
                <a:spcPts val="0"/>
              </a:spcBef>
              <a:buNone/>
            </a:pPr>
            <a:r>
              <a:rPr lang="en-US" altLang="zh-CN" sz="2400" smtClean="0"/>
              <a:t>       FootPrint(pos); // </a:t>
            </a:r>
            <a:r>
              <a:rPr lang="zh-CN" altLang="en-US" sz="2400" smtClean="0"/>
              <a:t>留下足迹</a:t>
            </a:r>
          </a:p>
          <a:p>
            <a:pPr marL="0" indent="0">
              <a:spcBef>
                <a:spcPts val="0"/>
              </a:spcBef>
              <a:buNone/>
            </a:pPr>
            <a:r>
              <a:rPr lang="zh-CN" altLang="en-US" sz="2400" smtClean="0"/>
              <a:t>       </a:t>
            </a:r>
            <a:r>
              <a:rPr lang="en-US" altLang="zh-CN" sz="2400" smtClean="0"/>
              <a:t>if(SeekPath(pos, endPoint)){</a:t>
            </a:r>
          </a:p>
          <a:p>
            <a:pPr marL="0" indent="0">
              <a:spcBef>
                <a:spcPts val="0"/>
              </a:spcBef>
              <a:buNone/>
            </a:pPr>
            <a:r>
              <a:rPr lang="en-US" altLang="zh-CN" sz="2400" smtClean="0"/>
              <a:t>            cout &lt;&lt; "(" &lt;&lt;pos.r&lt;&lt;" "&lt;&lt;pos.c&lt;&lt;"),";</a:t>
            </a:r>
          </a:p>
          <a:p>
            <a:pPr marL="0" indent="0">
              <a:spcBef>
                <a:spcPts val="0"/>
              </a:spcBef>
              <a:buNone/>
            </a:pPr>
            <a:r>
              <a:rPr lang="en-US" altLang="zh-CN" sz="2400" smtClean="0"/>
              <a:t>            return OK;</a:t>
            </a:r>
          </a:p>
          <a:p>
            <a:pPr marL="0" indent="0">
              <a:spcBef>
                <a:spcPts val="0"/>
              </a:spcBef>
              <a:buNone/>
            </a:pPr>
            <a:r>
              <a:rPr lang="en-US" altLang="zh-CN" sz="2400" smtClean="0"/>
              <a:t>            }</a:t>
            </a:r>
          </a:p>
          <a:p>
            <a:pPr marL="0" indent="0">
              <a:spcBef>
                <a:spcPts val="0"/>
              </a:spcBef>
              <a:buNone/>
            </a:pPr>
            <a:r>
              <a:rPr lang="en-US" altLang="zh-CN" sz="2400" smtClean="0"/>
              <a:t>        }</a:t>
            </a:r>
          </a:p>
          <a:p>
            <a:pPr marL="0" indent="0">
              <a:spcBef>
                <a:spcPts val="0"/>
              </a:spcBef>
              <a:buNone/>
            </a:pPr>
            <a:r>
              <a:rPr lang="en-US" altLang="zh-CN" sz="2400" smtClean="0"/>
              <a:t>} //for</a:t>
            </a:r>
          </a:p>
          <a:p>
            <a:pPr marL="0" indent="0">
              <a:spcBef>
                <a:spcPts val="0"/>
              </a:spcBef>
              <a:buNone/>
            </a:pPr>
            <a:r>
              <a:rPr lang="en-US" altLang="zh-CN" sz="2400" smtClean="0"/>
              <a:t>return ERROR;}</a:t>
            </a:r>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p14="http://schemas.microsoft.com/office/powerpoint/2010/main" val="357200214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递归举例：</a:t>
            </a:r>
            <a:r>
              <a:rPr lang="en-US" altLang="zh-CN" smtClean="0"/>
              <a:t>Tower of Hanoi</a:t>
            </a:r>
            <a:endParaRPr lang="en-US" dirty="0"/>
          </a:p>
        </p:txBody>
      </p:sp>
      <p:sp>
        <p:nvSpPr>
          <p:cNvPr id="3" name="内容占位符 2"/>
          <p:cNvSpPr>
            <a:spLocks noGrp="1"/>
          </p:cNvSpPr>
          <p:nvPr>
            <p:ph idx="1"/>
          </p:nvPr>
        </p:nvSpPr>
        <p:spPr>
          <a:xfrm>
            <a:off x="457200" y="836712"/>
            <a:ext cx="8229600" cy="4104456"/>
          </a:xfrm>
        </p:spPr>
        <p:txBody>
          <a:bodyPr>
            <a:normAutofit lnSpcReduction="10000"/>
          </a:bodyPr>
          <a:lstStyle/>
          <a:p>
            <a:r>
              <a:rPr lang="zh-CN" altLang="en-US" smtClean="0"/>
              <a:t>假设有三个分别命名为</a:t>
            </a:r>
            <a:r>
              <a:rPr lang="en-US" altLang="zh-CN" smtClean="0"/>
              <a:t>X</a:t>
            </a:r>
            <a:r>
              <a:rPr lang="zh-CN" altLang="en-US" smtClean="0"/>
              <a:t>、</a:t>
            </a:r>
            <a:r>
              <a:rPr lang="en-US" altLang="zh-CN" smtClean="0"/>
              <a:t>Y</a:t>
            </a:r>
            <a:r>
              <a:rPr lang="zh-CN" altLang="en-US" smtClean="0"/>
              <a:t>和</a:t>
            </a:r>
            <a:r>
              <a:rPr lang="en-US" altLang="zh-CN" smtClean="0"/>
              <a:t>Z</a:t>
            </a:r>
            <a:r>
              <a:rPr lang="zh-CN" altLang="en-US" smtClean="0"/>
              <a:t>的柱子，在柱子</a:t>
            </a:r>
            <a:r>
              <a:rPr lang="en-US" altLang="zh-CN" smtClean="0"/>
              <a:t>X</a:t>
            </a:r>
            <a:r>
              <a:rPr lang="zh-CN" altLang="en-US" smtClean="0"/>
              <a:t>上插有</a:t>
            </a:r>
            <a:r>
              <a:rPr lang="en-US" altLang="zh-CN" smtClean="0"/>
              <a:t>n</a:t>
            </a:r>
            <a:r>
              <a:rPr lang="zh-CN" altLang="en-US" smtClean="0"/>
              <a:t>个直径大小各不相同、从小到大编号为1, 2, …</a:t>
            </a:r>
            <a:r>
              <a:rPr lang="en-US" altLang="zh-CN" smtClean="0"/>
              <a:t>n</a:t>
            </a:r>
            <a:r>
              <a:rPr lang="zh-CN" altLang="en-US" smtClean="0"/>
              <a:t>的圆盘。现要求将</a:t>
            </a:r>
            <a:r>
              <a:rPr lang="en-US" altLang="zh-CN" smtClean="0"/>
              <a:t>X</a:t>
            </a:r>
            <a:r>
              <a:rPr lang="zh-CN" altLang="en-US" smtClean="0"/>
              <a:t>柱上的</a:t>
            </a:r>
            <a:r>
              <a:rPr lang="en-US" altLang="zh-CN" smtClean="0"/>
              <a:t>n</a:t>
            </a:r>
            <a:r>
              <a:rPr lang="zh-CN" altLang="en-US" smtClean="0"/>
              <a:t>个圆盘移至</a:t>
            </a:r>
            <a:r>
              <a:rPr lang="en-US" altLang="zh-CN" smtClean="0"/>
              <a:t>Z</a:t>
            </a:r>
            <a:r>
              <a:rPr lang="zh-CN" altLang="en-US" smtClean="0"/>
              <a:t>柱上并仍按同样顺序叠排，圆盘移动时必须遵循下列规则：</a:t>
            </a:r>
          </a:p>
          <a:p>
            <a:pPr lvl="1"/>
            <a:r>
              <a:rPr lang="zh-CN" altLang="en-US" smtClean="0"/>
              <a:t>每次只能移动一个圆盘</a:t>
            </a:r>
          </a:p>
          <a:p>
            <a:pPr lvl="1"/>
            <a:r>
              <a:rPr lang="zh-CN" altLang="en-US" smtClean="0"/>
              <a:t>圆盘可以插在</a:t>
            </a:r>
            <a:r>
              <a:rPr lang="en-US" altLang="zh-CN" smtClean="0"/>
              <a:t>X</a:t>
            </a:r>
            <a:r>
              <a:rPr lang="zh-CN" altLang="en-US" smtClean="0"/>
              <a:t>、</a:t>
            </a:r>
            <a:r>
              <a:rPr lang="en-US" altLang="zh-CN" smtClean="0"/>
              <a:t>Y</a:t>
            </a:r>
            <a:r>
              <a:rPr lang="zh-CN" altLang="en-US" smtClean="0"/>
              <a:t>和</a:t>
            </a:r>
            <a:r>
              <a:rPr lang="en-US" altLang="zh-CN" smtClean="0"/>
              <a:t>Z</a:t>
            </a:r>
            <a:r>
              <a:rPr lang="zh-CN" altLang="en-US" smtClean="0"/>
              <a:t>中的任一柱之上</a:t>
            </a:r>
          </a:p>
          <a:p>
            <a:pPr lvl="1"/>
            <a:r>
              <a:rPr lang="zh-CN" altLang="en-US" smtClean="0"/>
              <a:t>任何时刻都不能将一个较大的圆盘压在较小的圆盘之上</a:t>
            </a:r>
          </a:p>
          <a:p>
            <a:endParaRPr lang="en-US" dirty="0"/>
          </a:p>
        </p:txBody>
      </p:sp>
      <p:sp>
        <p:nvSpPr>
          <p:cNvPr id="8" name="灯片编号占位符 7"/>
          <p:cNvSpPr>
            <a:spLocks noGrp="1"/>
          </p:cNvSpPr>
          <p:nvPr>
            <p:ph type="sldNum" sz="quarter" idx="10"/>
          </p:nvPr>
        </p:nvSpPr>
        <p:spPr/>
        <p:txBody>
          <a:bodyPr/>
          <a:lstStyle/>
          <a:p>
            <a:fld id="{0C913308-F349-4B6D-A68A-DD1791B4A57B}" type="slidenum">
              <a:rPr lang="zh-CN" altLang="en-US" smtClean="0"/>
              <a:pPr/>
              <a:t>53</a:t>
            </a:fld>
            <a:endParaRPr lang="zh-CN" altLang="en-US"/>
          </a:p>
        </p:txBody>
      </p:sp>
      <p:grpSp>
        <p:nvGrpSpPr>
          <p:cNvPr id="4" name="组合 3"/>
          <p:cNvGrpSpPr/>
          <p:nvPr/>
        </p:nvGrpSpPr>
        <p:grpSpPr>
          <a:xfrm>
            <a:off x="686897" y="4941168"/>
            <a:ext cx="7699375" cy="1803435"/>
            <a:chOff x="686897" y="4941168"/>
            <a:chExt cx="7699375" cy="180343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97" y="4941168"/>
              <a:ext cx="76993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1835696" y="6319093"/>
              <a:ext cx="325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t>X</a:t>
              </a:r>
              <a:endParaRPr lang="en-US" altLang="zh-CN" sz="2000" b="1" dirty="0"/>
            </a:p>
          </p:txBody>
        </p:sp>
        <p:sp>
          <p:nvSpPr>
            <p:cNvPr id="6" name="Text Box 7"/>
            <p:cNvSpPr txBox="1">
              <a:spLocks noChangeArrowheads="1"/>
            </p:cNvSpPr>
            <p:nvPr/>
          </p:nvSpPr>
          <p:spPr bwMode="auto">
            <a:xfrm>
              <a:off x="4543971" y="6344493"/>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t>Y</a:t>
              </a:r>
              <a:endParaRPr lang="en-US" altLang="zh-CN" sz="2000" b="1" dirty="0"/>
            </a:p>
          </p:txBody>
        </p:sp>
        <p:sp>
          <p:nvSpPr>
            <p:cNvPr id="7" name="Text Box 8"/>
            <p:cNvSpPr txBox="1">
              <a:spLocks noChangeArrowheads="1"/>
            </p:cNvSpPr>
            <p:nvPr/>
          </p:nvSpPr>
          <p:spPr bwMode="auto">
            <a:xfrm>
              <a:off x="7149059" y="6344493"/>
              <a:ext cx="306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t>Z</a:t>
              </a:r>
              <a:endParaRPr lang="en-US" altLang="zh-CN" sz="2000" b="1" dirty="0"/>
            </a:p>
          </p:txBody>
        </p:sp>
      </p:grpSp>
    </p:spTree>
    <p:extLst>
      <p:ext uri="{BB962C8B-B14F-4D97-AF65-F5344CB8AC3E}">
        <p14:creationId xmlns:p14="http://schemas.microsoft.com/office/powerpoint/2010/main" val="394852652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递归举例：</a:t>
            </a:r>
            <a:r>
              <a:rPr lang="zh-CN" altLang="en-US" dirty="0" smtClean="0"/>
              <a:t>汉</a:t>
            </a:r>
            <a:r>
              <a:rPr lang="zh-CN" altLang="en-US" dirty="0"/>
              <a:t>诺塔</a:t>
            </a:r>
            <a:endParaRPr lang="en-US" dirty="0"/>
          </a:p>
        </p:txBody>
      </p:sp>
      <p:sp>
        <p:nvSpPr>
          <p:cNvPr id="3" name="内容占位符 2"/>
          <p:cNvSpPr>
            <a:spLocks noGrp="1"/>
          </p:cNvSpPr>
          <p:nvPr>
            <p:ph idx="1"/>
          </p:nvPr>
        </p:nvSpPr>
        <p:spPr/>
        <p:txBody>
          <a:bodyPr/>
          <a:lstStyle/>
          <a:p>
            <a:r>
              <a:rPr lang="zh-CN" altLang="en-US" dirty="0" smtClean="0"/>
              <a:t>算法思想：</a:t>
            </a:r>
            <a:endParaRPr lang="en-US" altLang="zh-CN" dirty="0" smtClean="0"/>
          </a:p>
          <a:p>
            <a:r>
              <a:rPr lang="zh-CN" altLang="en-US" dirty="0" smtClean="0"/>
              <a:t>如果 </a:t>
            </a:r>
            <a:r>
              <a:rPr lang="en-US" altLang="zh-CN" dirty="0"/>
              <a:t>n = 1，</a:t>
            </a:r>
            <a:r>
              <a:rPr lang="zh-CN" altLang="en-US" dirty="0"/>
              <a:t>则将这一个盘子直接</a:t>
            </a:r>
            <a:r>
              <a:rPr lang="zh-CN" altLang="en-US" dirty="0" smtClean="0"/>
              <a:t>从</a:t>
            </a:r>
            <a:r>
              <a:rPr lang="en-US" altLang="zh-CN" dirty="0" smtClean="0"/>
              <a:t>X </a:t>
            </a:r>
            <a:r>
              <a:rPr lang="zh-CN" altLang="en-US" dirty="0"/>
              <a:t>柱移</a:t>
            </a:r>
            <a:r>
              <a:rPr lang="zh-CN" altLang="en-US" dirty="0" smtClean="0"/>
              <a:t>到</a:t>
            </a:r>
            <a:r>
              <a:rPr lang="en-US" altLang="zh-CN" dirty="0" smtClean="0"/>
              <a:t>Z </a:t>
            </a:r>
            <a:r>
              <a:rPr lang="zh-CN" altLang="en-US" dirty="0"/>
              <a:t>柱</a:t>
            </a:r>
            <a:r>
              <a:rPr lang="zh-CN" altLang="en-US" dirty="0" smtClean="0"/>
              <a:t>上</a:t>
            </a:r>
            <a:endParaRPr lang="en-US" altLang="zh-CN" dirty="0" smtClean="0"/>
          </a:p>
          <a:p>
            <a:r>
              <a:rPr lang="zh-CN" altLang="en-US" dirty="0" smtClean="0"/>
              <a:t>否则</a:t>
            </a:r>
            <a:r>
              <a:rPr lang="zh-CN" altLang="en-US" dirty="0"/>
              <a:t>，执行以下三步：</a:t>
            </a:r>
          </a:p>
          <a:p>
            <a:pPr lvl="1"/>
            <a:r>
              <a:rPr lang="zh-CN" altLang="en-US" dirty="0" smtClean="0"/>
              <a:t>用</a:t>
            </a:r>
            <a:r>
              <a:rPr lang="en-US" altLang="zh-CN" dirty="0" smtClean="0"/>
              <a:t>Z</a:t>
            </a:r>
            <a:r>
              <a:rPr lang="zh-CN" altLang="en-US" dirty="0" smtClean="0"/>
              <a:t>柱</a:t>
            </a:r>
            <a:r>
              <a:rPr lang="zh-CN" altLang="en-US" dirty="0"/>
              <a:t>做过渡，</a:t>
            </a:r>
            <a:r>
              <a:rPr lang="zh-CN" altLang="en-US" dirty="0" smtClean="0"/>
              <a:t>将</a:t>
            </a:r>
            <a:r>
              <a:rPr lang="en-US" altLang="zh-CN" dirty="0" smtClean="0"/>
              <a:t>X </a:t>
            </a:r>
            <a:r>
              <a:rPr lang="zh-CN" altLang="en-US" dirty="0"/>
              <a:t>柱上的 (</a:t>
            </a:r>
            <a:r>
              <a:rPr lang="en-US" altLang="zh-CN" dirty="0"/>
              <a:t>n-1) </a:t>
            </a:r>
            <a:r>
              <a:rPr lang="zh-CN" altLang="en-US" dirty="0"/>
              <a:t>个盘子移到 </a:t>
            </a:r>
            <a:r>
              <a:rPr lang="en-US" altLang="zh-CN" dirty="0" smtClean="0"/>
              <a:t>Y </a:t>
            </a:r>
            <a:r>
              <a:rPr lang="zh-CN" altLang="en-US" dirty="0"/>
              <a:t>柱</a:t>
            </a:r>
            <a:r>
              <a:rPr lang="zh-CN" altLang="en-US" dirty="0" smtClean="0"/>
              <a:t>上</a:t>
            </a:r>
            <a:endParaRPr lang="zh-CN" altLang="en-US" dirty="0"/>
          </a:p>
          <a:p>
            <a:pPr lvl="1"/>
            <a:r>
              <a:rPr lang="zh-CN" altLang="en-US" dirty="0" smtClean="0"/>
              <a:t>将</a:t>
            </a:r>
            <a:r>
              <a:rPr lang="en-US" altLang="zh-CN" dirty="0" smtClean="0"/>
              <a:t>X </a:t>
            </a:r>
            <a:r>
              <a:rPr lang="zh-CN" altLang="en-US" dirty="0"/>
              <a:t>柱上最后一个盘子直接移</a:t>
            </a:r>
            <a:r>
              <a:rPr lang="zh-CN" altLang="en-US" dirty="0" smtClean="0"/>
              <a:t>到</a:t>
            </a:r>
            <a:r>
              <a:rPr lang="en-US" altLang="zh-CN" dirty="0" smtClean="0"/>
              <a:t>Z </a:t>
            </a:r>
            <a:r>
              <a:rPr lang="zh-CN" altLang="en-US" dirty="0"/>
              <a:t>柱</a:t>
            </a:r>
            <a:r>
              <a:rPr lang="zh-CN" altLang="en-US" dirty="0" smtClean="0"/>
              <a:t>上</a:t>
            </a:r>
            <a:endParaRPr lang="zh-CN" altLang="en-US" dirty="0"/>
          </a:p>
          <a:p>
            <a:pPr lvl="1"/>
            <a:r>
              <a:rPr lang="zh-CN" altLang="en-US" dirty="0" smtClean="0"/>
              <a:t>用</a:t>
            </a:r>
            <a:r>
              <a:rPr lang="en-US" altLang="zh-CN" dirty="0" smtClean="0"/>
              <a:t>X </a:t>
            </a:r>
            <a:r>
              <a:rPr lang="zh-CN" altLang="en-US" dirty="0"/>
              <a:t>柱做过渡，</a:t>
            </a:r>
            <a:r>
              <a:rPr lang="zh-CN" altLang="en-US" dirty="0" smtClean="0"/>
              <a:t>将</a:t>
            </a:r>
            <a:r>
              <a:rPr lang="en-US" altLang="zh-CN" dirty="0" smtClean="0"/>
              <a:t>Y </a:t>
            </a:r>
            <a:r>
              <a:rPr lang="zh-CN" altLang="en-US" dirty="0"/>
              <a:t>柱上的 (</a:t>
            </a:r>
            <a:r>
              <a:rPr lang="en-US" altLang="zh-CN" dirty="0"/>
              <a:t>n-1) </a:t>
            </a:r>
            <a:r>
              <a:rPr lang="zh-CN" altLang="en-US" dirty="0"/>
              <a:t>个盘子移</a:t>
            </a:r>
            <a:r>
              <a:rPr lang="zh-CN" altLang="en-US" dirty="0" smtClean="0"/>
              <a:t>到</a:t>
            </a:r>
            <a:r>
              <a:rPr lang="en-US" altLang="zh-CN" dirty="0" smtClean="0"/>
              <a:t>Z </a:t>
            </a:r>
            <a:r>
              <a:rPr lang="zh-CN" altLang="en-US" dirty="0"/>
              <a:t>柱</a:t>
            </a:r>
            <a:r>
              <a:rPr lang="zh-CN" altLang="en-US" dirty="0" smtClean="0"/>
              <a:t>上</a:t>
            </a:r>
            <a:endParaRPr lang="en-US" altLang="zh-CN" dirty="0"/>
          </a:p>
          <a:p>
            <a:endParaRPr lang="en-US" sz="3600" dirty="0"/>
          </a:p>
        </p:txBody>
      </p:sp>
      <p:sp>
        <p:nvSpPr>
          <p:cNvPr id="4" name="TextBox 3"/>
          <p:cNvSpPr txBox="1"/>
          <p:nvPr/>
        </p:nvSpPr>
        <p:spPr>
          <a:xfrm>
            <a:off x="4067944" y="5877272"/>
            <a:ext cx="5033012" cy="954107"/>
          </a:xfrm>
          <a:prstGeom prst="rect">
            <a:avLst/>
          </a:prstGeom>
          <a:noFill/>
        </p:spPr>
        <p:txBody>
          <a:bodyPr wrap="square" rtlCol="0">
            <a:spAutoFit/>
          </a:bodyPr>
          <a:lstStyle/>
          <a:p>
            <a:r>
              <a:rPr lang="zh-CN" altLang="en-US" sz="2800" dirty="0" smtClean="0"/>
              <a:t>递归思想：将</a:t>
            </a:r>
            <a:r>
              <a:rPr lang="zh-CN" altLang="en-US" sz="2800" dirty="0"/>
              <a:t>大问题化为规模小一些的同等问题来解决</a:t>
            </a:r>
            <a:endParaRPr lang="en-US" sz="2800" dirty="0"/>
          </a:p>
        </p:txBody>
      </p:sp>
      <p:sp>
        <p:nvSpPr>
          <p:cNvPr id="5" name="灯片编号占位符 4"/>
          <p:cNvSpPr>
            <a:spLocks noGrp="1"/>
          </p:cNvSpPr>
          <p:nvPr>
            <p:ph type="sldNum" sz="quarter" idx="10"/>
          </p:nvPr>
        </p:nvSpPr>
        <p:spPr>
          <a:xfrm>
            <a:off x="8676456" y="6381328"/>
            <a:ext cx="467544" cy="474133"/>
          </a:xfrm>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3513179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0020"/>
            <a:ext cx="8229600" cy="6677980"/>
          </a:xfrm>
        </p:spPr>
        <p:txBody>
          <a:bodyPr>
            <a:noAutofit/>
          </a:bodyPr>
          <a:lstStyle/>
          <a:p>
            <a:pPr marL="0" indent="0">
              <a:spcBef>
                <a:spcPts val="0"/>
              </a:spcBef>
              <a:buNone/>
            </a:pPr>
            <a:r>
              <a:rPr lang="en-US" sz="2800" dirty="0" err="1" smtClean="0"/>
              <a:t>int</a:t>
            </a:r>
            <a:r>
              <a:rPr lang="en-US" sz="2800" dirty="0" smtClean="0"/>
              <a:t> Count=0; //</a:t>
            </a:r>
            <a:r>
              <a:rPr lang="zh-CN" altLang="en-US" sz="2800" dirty="0" smtClean="0"/>
              <a:t>计数</a:t>
            </a:r>
            <a:endParaRPr lang="en-US" sz="2800" dirty="0" smtClean="0"/>
          </a:p>
          <a:p>
            <a:pPr marL="0" indent="0">
              <a:spcBef>
                <a:spcPts val="0"/>
              </a:spcBef>
              <a:buNone/>
            </a:pPr>
            <a:r>
              <a:rPr lang="en-US" sz="2800" dirty="0" smtClean="0"/>
              <a:t>void move(char x, </a:t>
            </a:r>
            <a:r>
              <a:rPr lang="en-US" sz="2800" dirty="0" err="1" smtClean="0"/>
              <a:t>int</a:t>
            </a:r>
            <a:r>
              <a:rPr lang="en-US" sz="2800" dirty="0" smtClean="0"/>
              <a:t> n, char z) { </a:t>
            </a:r>
          </a:p>
          <a:p>
            <a:pPr marL="457200" lvl="1" indent="0">
              <a:spcBef>
                <a:spcPts val="0"/>
              </a:spcBef>
              <a:buNone/>
            </a:pPr>
            <a:r>
              <a:rPr lang="en-US" dirty="0" err="1" smtClean="0"/>
              <a:t>printf</a:t>
            </a:r>
            <a:r>
              <a:rPr lang="en-US" dirty="0" smtClean="0"/>
              <a:t>(" %2i. Move disk %</a:t>
            </a:r>
            <a:r>
              <a:rPr lang="en-US" dirty="0" err="1" smtClean="0"/>
              <a:t>i</a:t>
            </a:r>
            <a:r>
              <a:rPr lang="en-US" dirty="0" smtClean="0"/>
              <a:t> from %c to </a:t>
            </a:r>
            <a:r>
              <a:rPr lang="en-US" altLang="zh-CN" dirty="0" smtClean="0"/>
              <a:t>%</a:t>
            </a:r>
            <a:r>
              <a:rPr lang="en-US" dirty="0" smtClean="0"/>
              <a:t>c\n", ++Count, n, x, z); }</a:t>
            </a:r>
          </a:p>
          <a:p>
            <a:pPr marL="0" indent="0">
              <a:spcBef>
                <a:spcPts val="0"/>
              </a:spcBef>
              <a:buNone/>
            </a:pPr>
            <a:endParaRPr lang="en-US" dirty="0" smtClean="0"/>
          </a:p>
          <a:p>
            <a:pPr marL="0" indent="0">
              <a:spcBef>
                <a:spcPts val="0"/>
              </a:spcBef>
              <a:buNone/>
            </a:pPr>
            <a:endParaRPr lang="en-US" dirty="0" smtClean="0"/>
          </a:p>
          <a:p>
            <a:pPr marL="0" indent="0">
              <a:spcBef>
                <a:spcPts val="0"/>
              </a:spcBef>
              <a:buNone/>
            </a:pPr>
            <a:r>
              <a:rPr lang="en-US" sz="2800" dirty="0"/>
              <a:t>//</a:t>
            </a:r>
            <a:r>
              <a:rPr lang="zh-CN" altLang="en-US" sz="2800" dirty="0"/>
              <a:t>将</a:t>
            </a:r>
            <a:r>
              <a:rPr lang="en-US" altLang="zh-CN" sz="2800" dirty="0"/>
              <a:t>n</a:t>
            </a:r>
            <a:r>
              <a:rPr lang="zh-CN" altLang="en-US" sz="2800" dirty="0"/>
              <a:t>个圆盘从</a:t>
            </a:r>
            <a:r>
              <a:rPr lang="en-US" altLang="zh-CN" sz="2800" dirty="0"/>
              <a:t>x</a:t>
            </a:r>
            <a:r>
              <a:rPr lang="zh-CN" altLang="en-US" sz="2800" dirty="0"/>
              <a:t>移动到</a:t>
            </a:r>
            <a:r>
              <a:rPr lang="en-US" altLang="zh-CN" sz="2800" dirty="0" smtClean="0"/>
              <a:t>z</a:t>
            </a:r>
            <a:r>
              <a:rPr lang="zh-CN" altLang="en-US" sz="2800" dirty="0" smtClean="0"/>
              <a:t>，</a:t>
            </a:r>
            <a:r>
              <a:rPr lang="en-US" altLang="zh-CN" sz="2800" dirty="0" smtClean="0"/>
              <a:t>y</a:t>
            </a:r>
            <a:r>
              <a:rPr lang="zh-CN" altLang="en-US" sz="2800" dirty="0" smtClean="0"/>
              <a:t>作为辅助塔</a:t>
            </a:r>
            <a:endParaRPr lang="en-US" sz="2800" dirty="0" smtClean="0"/>
          </a:p>
          <a:p>
            <a:pPr marL="0" indent="0">
              <a:spcBef>
                <a:spcPts val="0"/>
              </a:spcBef>
              <a:buNone/>
            </a:pPr>
            <a:r>
              <a:rPr lang="en-US" sz="2800" dirty="0" smtClean="0"/>
              <a:t>void </a:t>
            </a:r>
            <a:r>
              <a:rPr lang="en-US" sz="2800" b="1" dirty="0" err="1" smtClean="0">
                <a:solidFill>
                  <a:srgbClr val="0000CC"/>
                </a:solidFill>
              </a:rPr>
              <a:t>hanoi</a:t>
            </a:r>
            <a:r>
              <a:rPr lang="en-US" sz="2800" dirty="0" smtClean="0"/>
              <a:t> (</a:t>
            </a:r>
            <a:r>
              <a:rPr lang="en-US" sz="2800" dirty="0" err="1" smtClean="0"/>
              <a:t>int</a:t>
            </a:r>
            <a:r>
              <a:rPr lang="en-US" sz="2800" dirty="0" smtClean="0"/>
              <a:t> n, char x, char y, char z) {</a:t>
            </a:r>
          </a:p>
          <a:p>
            <a:pPr marL="0" indent="0">
              <a:spcBef>
                <a:spcPts val="0"/>
              </a:spcBef>
              <a:buNone/>
            </a:pPr>
            <a:r>
              <a:rPr lang="en-US" sz="2800" dirty="0" smtClean="0"/>
              <a:t>if (n==1) </a:t>
            </a:r>
          </a:p>
          <a:p>
            <a:pPr marL="457200" lvl="1" indent="0">
              <a:spcBef>
                <a:spcPts val="0"/>
              </a:spcBef>
              <a:buNone/>
            </a:pPr>
            <a:r>
              <a:rPr lang="en-US" dirty="0" smtClean="0"/>
              <a:t>move(x, 1, z); //</a:t>
            </a:r>
            <a:r>
              <a:rPr lang="zh-CN" altLang="en-US" dirty="0" smtClean="0"/>
              <a:t>将编号为１的圆盘从</a:t>
            </a:r>
            <a:r>
              <a:rPr lang="en-US" dirty="0" smtClean="0"/>
              <a:t>x</a:t>
            </a:r>
            <a:r>
              <a:rPr lang="zh-CN" altLang="en-US" dirty="0" smtClean="0"/>
              <a:t>移到</a:t>
            </a:r>
            <a:r>
              <a:rPr lang="en-US" dirty="0" smtClean="0"/>
              <a:t>z </a:t>
            </a:r>
          </a:p>
          <a:p>
            <a:pPr marL="0" indent="0">
              <a:spcBef>
                <a:spcPts val="0"/>
              </a:spcBef>
              <a:buNone/>
            </a:pPr>
            <a:r>
              <a:rPr lang="en-US" sz="2800" dirty="0" smtClean="0"/>
              <a:t>else { </a:t>
            </a:r>
            <a:r>
              <a:rPr lang="en-US" sz="2800" b="1" dirty="0" err="1" smtClean="0">
                <a:solidFill>
                  <a:srgbClr val="0000CC"/>
                </a:solidFill>
              </a:rPr>
              <a:t>hano</a:t>
            </a:r>
            <a:r>
              <a:rPr lang="en-US" sz="2800" dirty="0" err="1" smtClean="0"/>
              <a:t>i</a:t>
            </a:r>
            <a:r>
              <a:rPr lang="en-US" sz="2800" dirty="0" smtClean="0"/>
              <a:t>(n-1,x,z,y); </a:t>
            </a:r>
          </a:p>
          <a:p>
            <a:pPr marL="457200" lvl="1" indent="0">
              <a:spcBef>
                <a:spcPts val="0"/>
              </a:spcBef>
              <a:buNone/>
            </a:pPr>
            <a:r>
              <a:rPr lang="en-US" dirty="0" smtClean="0"/>
              <a:t>	move(x, n, z); //</a:t>
            </a:r>
            <a:r>
              <a:rPr lang="zh-CN" altLang="en-US" dirty="0" smtClean="0"/>
              <a:t>将编号为</a:t>
            </a:r>
            <a:r>
              <a:rPr lang="en-US" dirty="0" smtClean="0"/>
              <a:t>n</a:t>
            </a:r>
            <a:r>
              <a:rPr lang="zh-CN" altLang="en-US" dirty="0" smtClean="0"/>
              <a:t>的圆盘从</a:t>
            </a:r>
            <a:r>
              <a:rPr lang="en-US" dirty="0" smtClean="0"/>
              <a:t>x</a:t>
            </a:r>
            <a:r>
              <a:rPr lang="zh-CN" altLang="en-US" dirty="0" smtClean="0"/>
              <a:t>移到</a:t>
            </a:r>
            <a:r>
              <a:rPr lang="en-US" dirty="0" smtClean="0"/>
              <a:t>z </a:t>
            </a:r>
          </a:p>
          <a:p>
            <a:pPr marL="457200" lvl="1" indent="0">
              <a:spcBef>
                <a:spcPts val="0"/>
              </a:spcBef>
              <a:buNone/>
            </a:pPr>
            <a:r>
              <a:rPr lang="en-US" dirty="0" smtClean="0"/>
              <a:t>	//</a:t>
            </a:r>
            <a:r>
              <a:rPr lang="zh-CN" altLang="en-US" dirty="0"/>
              <a:t>将</a:t>
            </a:r>
            <a:r>
              <a:rPr lang="en-US" dirty="0"/>
              <a:t>y</a:t>
            </a:r>
            <a:r>
              <a:rPr lang="zh-CN" altLang="en-US" dirty="0"/>
              <a:t>上编号为１至</a:t>
            </a:r>
            <a:r>
              <a:rPr lang="en-US" dirty="0"/>
              <a:t>n-1</a:t>
            </a:r>
            <a:r>
              <a:rPr lang="zh-CN" altLang="en-US" dirty="0"/>
              <a:t>的圆盘移到</a:t>
            </a:r>
            <a:r>
              <a:rPr lang="en-US" dirty="0"/>
              <a:t>z, x</a:t>
            </a:r>
            <a:r>
              <a:rPr lang="zh-CN" altLang="en-US" dirty="0"/>
              <a:t>作辅助塔</a:t>
            </a:r>
            <a:endParaRPr lang="en-US" dirty="0" smtClean="0"/>
          </a:p>
          <a:p>
            <a:pPr marL="457200" lvl="1" indent="0">
              <a:spcBef>
                <a:spcPts val="0"/>
              </a:spcBef>
              <a:buNone/>
            </a:pPr>
            <a:r>
              <a:rPr lang="en-US" dirty="0" smtClean="0"/>
              <a:t>	</a:t>
            </a:r>
            <a:r>
              <a:rPr lang="en-US" b="1" dirty="0" err="1" smtClean="0">
                <a:solidFill>
                  <a:srgbClr val="0000CC"/>
                </a:solidFill>
              </a:rPr>
              <a:t>hanoi</a:t>
            </a:r>
            <a:r>
              <a:rPr lang="en-US" dirty="0" smtClean="0"/>
              <a:t>(n-1, y, x, z); </a:t>
            </a:r>
            <a:r>
              <a:rPr lang="en-US" altLang="zh-CN" dirty="0" smtClean="0"/>
              <a:t>} </a:t>
            </a:r>
          </a:p>
          <a:p>
            <a:pPr marL="0" indent="0">
              <a:spcBef>
                <a:spcPts val="0"/>
              </a:spcBef>
              <a:buNone/>
            </a:pPr>
            <a:r>
              <a:rPr lang="en-US" altLang="zh-CN" sz="2800" dirty="0" smtClean="0"/>
              <a:t>}</a:t>
            </a:r>
            <a:endParaRPr lang="en-US" sz="2800" dirty="0"/>
          </a:p>
        </p:txBody>
      </p:sp>
      <p:sp>
        <p:nvSpPr>
          <p:cNvPr id="4" name="流程图: 可选过程 3"/>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3.5</a:t>
            </a:r>
            <a:endParaRPr lang="en-US" dirty="0"/>
          </a:p>
        </p:txBody>
      </p:sp>
      <p:sp>
        <p:nvSpPr>
          <p:cNvPr id="10" name="流程图: 可选过程 9"/>
          <p:cNvSpPr/>
          <p:nvPr/>
        </p:nvSpPr>
        <p:spPr>
          <a:xfrm>
            <a:off x="6804248" y="2204864"/>
            <a:ext cx="2325232" cy="576064"/>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800" dirty="0" smtClean="0"/>
              <a:t>时间复杂度？</a:t>
            </a:r>
            <a:endParaRPr lang="en-US" sz="2800"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3064394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时间复杂度计算</a:t>
            </a:r>
            <a:endParaRPr lang="en-US" dirty="0"/>
          </a:p>
        </p:txBody>
      </p:sp>
      <p:sp>
        <p:nvSpPr>
          <p:cNvPr id="3" name="内容占位符 2"/>
          <p:cNvSpPr>
            <a:spLocks noGrp="1"/>
          </p:cNvSpPr>
          <p:nvPr>
            <p:ph idx="1"/>
          </p:nvPr>
        </p:nvSpPr>
        <p:spPr/>
        <p:txBody>
          <a:bodyPr/>
          <a:lstStyle/>
          <a:p>
            <a:r>
              <a:rPr lang="zh-CN" altLang="en-US" dirty="0" smtClean="0"/>
              <a:t>基本操作：移动一次圆盘</a:t>
            </a:r>
            <a:endParaRPr lang="en-US" altLang="zh-CN" dirty="0" smtClean="0"/>
          </a:p>
          <a:p>
            <a:r>
              <a:rPr lang="zh-CN" altLang="en-US" dirty="0" smtClean="0"/>
              <a:t>基本操作的频度：</a:t>
            </a:r>
            <a:endParaRPr lang="en-US" altLang="zh-CN" dirty="0" smtClean="0"/>
          </a:p>
          <a:p>
            <a:pPr lvl="1"/>
            <a:r>
              <a:rPr lang="en-US" altLang="zh-CN" dirty="0" smtClean="0"/>
              <a:t>n</a:t>
            </a:r>
            <a:r>
              <a:rPr lang="zh-CN" altLang="en-US" dirty="0" smtClean="0"/>
              <a:t>个圆盘，需要</a:t>
            </a:r>
            <a:r>
              <a:rPr lang="en-US" altLang="zh-CN" dirty="0" smtClean="0"/>
              <a:t>f(n)</a:t>
            </a:r>
            <a:r>
              <a:rPr lang="zh-CN" altLang="en-US" dirty="0" smtClean="0"/>
              <a:t>次移动圆盘</a:t>
            </a:r>
            <a:endParaRPr lang="en-US" altLang="zh-CN" dirty="0" smtClean="0"/>
          </a:p>
          <a:p>
            <a:endParaRPr lang="en-US" dirty="0"/>
          </a:p>
          <a:p>
            <a:r>
              <a:rPr lang="en-US" altLang="zh-CN" dirty="0" smtClean="0"/>
              <a:t>f(1) =1</a:t>
            </a:r>
          </a:p>
          <a:p>
            <a:r>
              <a:rPr lang="en-US" dirty="0" smtClean="0"/>
              <a:t>f(n) = 2*f(n-1) +1</a:t>
            </a:r>
          </a:p>
          <a:p>
            <a:endParaRPr lang="en-US" dirty="0"/>
          </a:p>
          <a:p>
            <a:r>
              <a:rPr lang="en-US" altLang="zh-CN" dirty="0"/>
              <a:t>f</a:t>
            </a:r>
            <a:r>
              <a:rPr lang="en-US" dirty="0" smtClean="0"/>
              <a:t>(n)= 2</a:t>
            </a:r>
            <a:r>
              <a:rPr lang="en-US" baseline="30000" dirty="0" smtClean="0"/>
              <a:t>n-1</a:t>
            </a:r>
            <a:r>
              <a:rPr lang="en-US" dirty="0" smtClean="0"/>
              <a:t> </a:t>
            </a:r>
            <a:r>
              <a:rPr lang="en-US" dirty="0"/>
              <a:t>*</a:t>
            </a:r>
            <a:r>
              <a:rPr lang="en-US" dirty="0" smtClean="0"/>
              <a:t>f(1) + </a:t>
            </a:r>
            <a:r>
              <a:rPr lang="en-US" dirty="0" err="1" smtClean="0"/>
              <a:t>Const</a:t>
            </a:r>
            <a:endParaRPr lang="en-US" dirty="0" smtClean="0"/>
          </a:p>
          <a:p>
            <a:r>
              <a:rPr lang="zh-CN" altLang="en-US" dirty="0"/>
              <a:t>汉诺</a:t>
            </a:r>
            <a:r>
              <a:rPr lang="zh-CN" altLang="en-US" dirty="0" smtClean="0"/>
              <a:t>塔：</a:t>
            </a:r>
            <a:r>
              <a:rPr lang="en-US" altLang="zh-CN" dirty="0" smtClean="0"/>
              <a:t>O(2</a:t>
            </a:r>
            <a:r>
              <a:rPr lang="en-US" altLang="zh-CN" baseline="30000" dirty="0" smtClean="0"/>
              <a:t>n</a:t>
            </a:r>
            <a:r>
              <a:rPr lang="en-US" altLang="zh-CN" dirty="0"/>
              <a:t>)</a:t>
            </a:r>
            <a:r>
              <a:rPr lang="zh-CN" altLang="en-US" dirty="0"/>
              <a:t>，</a:t>
            </a:r>
            <a:r>
              <a:rPr lang="en-US" altLang="zh-CN" dirty="0"/>
              <a:t>n</a:t>
            </a:r>
            <a:r>
              <a:rPr lang="zh-CN" altLang="en-US" dirty="0"/>
              <a:t>是圆盘个数</a:t>
            </a:r>
            <a:endParaRPr lang="en-US" dirty="0"/>
          </a:p>
          <a:p>
            <a:endParaRPr lang="en-US" dirty="0" smtClean="0"/>
          </a:p>
          <a:p>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3237537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递归算法的</a:t>
            </a:r>
            <a:r>
              <a:rPr lang="zh-CN" altLang="en-US" dirty="0"/>
              <a:t>优缺点</a:t>
            </a:r>
            <a:endParaRPr lang="en-US" dirty="0"/>
          </a:p>
        </p:txBody>
      </p:sp>
      <p:sp>
        <p:nvSpPr>
          <p:cNvPr id="3" name="内容占位符 2"/>
          <p:cNvSpPr>
            <a:spLocks noGrp="1"/>
          </p:cNvSpPr>
          <p:nvPr>
            <p:ph idx="1"/>
          </p:nvPr>
        </p:nvSpPr>
        <p:spPr/>
        <p:txBody>
          <a:bodyPr/>
          <a:lstStyle/>
          <a:p>
            <a:r>
              <a:rPr lang="zh-CN" altLang="en-US" dirty="0" smtClean="0"/>
              <a:t>优点</a:t>
            </a:r>
            <a:endParaRPr lang="zh-CN" altLang="en-US" dirty="0"/>
          </a:p>
          <a:p>
            <a:pPr lvl="1"/>
            <a:r>
              <a:rPr lang="zh-CN" altLang="en-US" dirty="0"/>
              <a:t>结构清晰，程序</a:t>
            </a:r>
            <a:r>
              <a:rPr lang="zh-CN" altLang="en-US" dirty="0" smtClean="0"/>
              <a:t>易读</a:t>
            </a:r>
            <a:endParaRPr lang="zh-CN" altLang="en-US" dirty="0"/>
          </a:p>
          <a:p>
            <a:pPr lvl="1"/>
            <a:r>
              <a:rPr lang="zh-CN" altLang="en-US" dirty="0"/>
              <a:t>编写容易，</a:t>
            </a:r>
            <a:r>
              <a:rPr lang="zh-CN" altLang="en-US" dirty="0" smtClean="0"/>
              <a:t>因为编译程序代替</a:t>
            </a:r>
            <a:r>
              <a:rPr lang="zh-CN" altLang="en-US" dirty="0"/>
              <a:t>用户完成了栈的</a:t>
            </a:r>
            <a:r>
              <a:rPr lang="zh-CN" altLang="en-US" dirty="0" smtClean="0"/>
              <a:t>管理</a:t>
            </a:r>
            <a:endParaRPr lang="zh-CN" altLang="en-US" dirty="0"/>
          </a:p>
          <a:p>
            <a:pPr lvl="1"/>
            <a:r>
              <a:rPr lang="zh-CN" altLang="en-US" dirty="0"/>
              <a:t>正确性容易得到证明</a:t>
            </a:r>
          </a:p>
          <a:p>
            <a:r>
              <a:rPr lang="zh-CN" altLang="en-US" dirty="0" smtClean="0"/>
              <a:t>缺点</a:t>
            </a:r>
            <a:endParaRPr lang="zh-CN" altLang="en-US" dirty="0"/>
          </a:p>
          <a:p>
            <a:pPr lvl="1"/>
            <a:r>
              <a:rPr lang="zh-CN" altLang="en-US" dirty="0"/>
              <a:t>往往比较耗时耗空间。这是由于递归函数会不断进行函数的调用操作，而函数的调用是比较消耗资源</a:t>
            </a:r>
            <a:r>
              <a:rPr lang="zh-CN" altLang="en-US" dirty="0" smtClean="0"/>
              <a:t>的</a:t>
            </a:r>
            <a:endParaRPr lang="en-US" altLang="zh-CN" dirty="0" smtClean="0"/>
          </a:p>
          <a:p>
            <a:pPr lvl="1"/>
            <a:r>
              <a:rPr lang="zh-CN" altLang="en-US" b="1" dirty="0">
                <a:solidFill>
                  <a:srgbClr val="0000FF"/>
                </a:solidFill>
              </a:rPr>
              <a:t>可将递归函数转化为非递归函数</a:t>
            </a:r>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2099401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384"/>
            <a:ext cx="8229600" cy="864096"/>
          </a:xfrm>
        </p:spPr>
        <p:txBody>
          <a:bodyPr/>
          <a:lstStyle/>
          <a:p>
            <a:r>
              <a:rPr lang="zh-CN" altLang="en-US" dirty="0" smtClean="0"/>
              <a:t>递归实现：函数调用</a:t>
            </a:r>
            <a:endParaRPr lang="en-US" dirty="0"/>
          </a:p>
        </p:txBody>
      </p:sp>
      <p:sp>
        <p:nvSpPr>
          <p:cNvPr id="3" name="内容占位符 2"/>
          <p:cNvSpPr>
            <a:spLocks noGrp="1"/>
          </p:cNvSpPr>
          <p:nvPr>
            <p:ph idx="1"/>
          </p:nvPr>
        </p:nvSpPr>
        <p:spPr>
          <a:xfrm>
            <a:off x="457200" y="836712"/>
            <a:ext cx="8229600" cy="5877272"/>
          </a:xfrm>
        </p:spPr>
        <p:txBody>
          <a:bodyPr>
            <a:normAutofit lnSpcReduction="10000"/>
          </a:bodyPr>
          <a:lstStyle/>
          <a:p>
            <a:pPr>
              <a:spcBef>
                <a:spcPts val="0"/>
              </a:spcBef>
            </a:pPr>
            <a:r>
              <a:rPr lang="zh-CN" altLang="en-US" dirty="0" smtClean="0"/>
              <a:t>在一个函数的运行期间调用另一个函数时，在运行该被调用函数之前，需先完成三项任务：</a:t>
            </a:r>
            <a:endParaRPr lang="en-US" altLang="zh-CN" dirty="0" smtClean="0"/>
          </a:p>
          <a:p>
            <a:pPr lvl="1">
              <a:spcBef>
                <a:spcPts val="0"/>
              </a:spcBef>
            </a:pPr>
            <a:r>
              <a:rPr lang="zh-CN" altLang="en-US" dirty="0" smtClean="0"/>
              <a:t>将所有的实在参数、返回地址等信息传递给被调用函数保存；</a:t>
            </a:r>
            <a:endParaRPr lang="en-US" altLang="zh-CN" dirty="0" smtClean="0"/>
          </a:p>
          <a:p>
            <a:pPr lvl="1">
              <a:spcBef>
                <a:spcPts val="0"/>
              </a:spcBef>
            </a:pPr>
            <a:r>
              <a:rPr lang="zh-CN" altLang="en-US" dirty="0" smtClean="0"/>
              <a:t>为被调用函数的局部变量分配存储区</a:t>
            </a:r>
            <a:r>
              <a:rPr lang="zh-CN" altLang="en-US" dirty="0"/>
              <a:t>；</a:t>
            </a:r>
            <a:endParaRPr lang="en-US" altLang="zh-CN" dirty="0" smtClean="0"/>
          </a:p>
          <a:p>
            <a:pPr lvl="1">
              <a:spcBef>
                <a:spcPts val="0"/>
              </a:spcBef>
            </a:pPr>
            <a:r>
              <a:rPr lang="zh-CN" altLang="en-US" dirty="0" smtClean="0"/>
              <a:t>将控制转移到被调用函数的入口；</a:t>
            </a:r>
            <a:endParaRPr lang="en-US" altLang="zh-CN" dirty="0" smtClean="0"/>
          </a:p>
          <a:p>
            <a:pPr>
              <a:spcBef>
                <a:spcPts val="0"/>
              </a:spcBef>
            </a:pPr>
            <a:r>
              <a:rPr lang="zh-CN" altLang="en-US" dirty="0" smtClean="0"/>
              <a:t>从被调用函数返回调用函数之前，要完成下列三项任务：</a:t>
            </a:r>
            <a:endParaRPr lang="en-US" altLang="zh-CN" dirty="0" smtClean="0"/>
          </a:p>
          <a:p>
            <a:pPr lvl="1">
              <a:spcBef>
                <a:spcPts val="0"/>
              </a:spcBef>
            </a:pPr>
            <a:r>
              <a:rPr lang="zh-CN" altLang="en-US" dirty="0" smtClean="0"/>
              <a:t>保存被调用函数的计算结果</a:t>
            </a:r>
            <a:r>
              <a:rPr lang="zh-CN" altLang="en-US" dirty="0"/>
              <a:t>；</a:t>
            </a:r>
            <a:endParaRPr lang="en-US" altLang="zh-CN" dirty="0" smtClean="0"/>
          </a:p>
          <a:p>
            <a:pPr lvl="1">
              <a:spcBef>
                <a:spcPts val="0"/>
              </a:spcBef>
            </a:pPr>
            <a:r>
              <a:rPr lang="zh-CN" altLang="en-US" dirty="0" smtClean="0"/>
              <a:t>释放被调用函数的数据区</a:t>
            </a:r>
            <a:r>
              <a:rPr lang="zh-CN" altLang="en-US" dirty="0"/>
              <a:t>；</a:t>
            </a:r>
            <a:endParaRPr lang="en-US" altLang="zh-CN" dirty="0" smtClean="0"/>
          </a:p>
          <a:p>
            <a:pPr lvl="1">
              <a:spcBef>
                <a:spcPts val="0"/>
              </a:spcBef>
            </a:pPr>
            <a:r>
              <a:rPr lang="zh-CN" altLang="en-US" dirty="0" smtClean="0"/>
              <a:t>依照被调函数保存的返回地址将控制转移到调用函数</a:t>
            </a:r>
          </a:p>
          <a:p>
            <a:endParaRPr lang="zh-CN" altLang="en-US" dirty="0" smtClean="0"/>
          </a:p>
          <a:p>
            <a:endParaRPr lang="en-US" dirty="0"/>
          </a:p>
        </p:txBody>
      </p:sp>
      <p:sp>
        <p:nvSpPr>
          <p:cNvPr id="6" name="TextBox 5"/>
          <p:cNvSpPr txBox="1"/>
          <p:nvPr/>
        </p:nvSpPr>
        <p:spPr>
          <a:xfrm>
            <a:off x="3643156" y="5931277"/>
            <a:ext cx="5537356" cy="954107"/>
          </a:xfrm>
          <a:prstGeom prst="rect">
            <a:avLst/>
          </a:prstGeom>
          <a:noFill/>
        </p:spPr>
        <p:txBody>
          <a:bodyPr wrap="square" rtlCol="0">
            <a:spAutoFit/>
          </a:bodyPr>
          <a:lstStyle/>
          <a:p>
            <a:r>
              <a:rPr lang="zh-CN" altLang="en-US" sz="2800" dirty="0">
                <a:ea typeface="楷体_GB2312" pitchFamily="49" charset="-122"/>
              </a:rPr>
              <a:t>多个函数嵌套调用的规则</a:t>
            </a:r>
            <a:r>
              <a:rPr lang="zh-CN" altLang="en-US" sz="2800" dirty="0" smtClean="0">
                <a:ea typeface="楷体_GB2312" pitchFamily="49" charset="-122"/>
              </a:rPr>
              <a:t>是“后调用先返回”，用</a:t>
            </a:r>
            <a:r>
              <a:rPr lang="zh-CN" altLang="en-US" sz="2800" b="1" dirty="0" smtClean="0">
                <a:solidFill>
                  <a:srgbClr val="0000CC"/>
                </a:solidFill>
                <a:ea typeface="楷体_GB2312" pitchFamily="49" charset="-122"/>
              </a:rPr>
              <a:t>栈</a:t>
            </a:r>
            <a:r>
              <a:rPr lang="zh-CN" altLang="en-US" sz="2800" dirty="0" smtClean="0">
                <a:ea typeface="楷体_GB2312" pitchFamily="49" charset="-122"/>
              </a:rPr>
              <a:t>来完成上述任务</a:t>
            </a:r>
            <a:endParaRPr lang="en-US" sz="2800"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22200192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332656"/>
            <a:ext cx="8077200" cy="82809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4000" b="1" i="0" u="none" strike="noStrike" kern="0" cap="none" spc="0" normalizeH="0" baseline="0" noProof="0" dirty="0" smtClean="0">
              <a:ln>
                <a:noFill/>
              </a:ln>
              <a:solidFill>
                <a:srgbClr val="000000"/>
              </a:solidFill>
              <a:effectLst/>
              <a:uLnTx/>
              <a:uFillTx/>
              <a:latin typeface="+mj-lt"/>
              <a:ea typeface="华文新魏" pitchFamily="2" charset="-122"/>
              <a:cs typeface="+mj-cs"/>
            </a:endParaRPr>
          </a:p>
        </p:txBody>
      </p:sp>
      <p:sp>
        <p:nvSpPr>
          <p:cNvPr id="5" name="Rectangle 6"/>
          <p:cNvSpPr txBox="1">
            <a:spLocks noChangeArrowheads="1"/>
          </p:cNvSpPr>
          <p:nvPr/>
        </p:nvSpPr>
        <p:spPr>
          <a:xfrm>
            <a:off x="467544" y="368660"/>
            <a:ext cx="8229600" cy="6489340"/>
          </a:xfrm>
          <a:prstGeom prst="rect">
            <a:avLst/>
          </a:prstGeom>
        </p:spPr>
        <p:txBody>
          <a:bodyPr/>
          <a:lstStyle/>
          <a:p>
            <a:r>
              <a:rPr lang="en-US" altLang="zh-CN" sz="2800" b="1" dirty="0" smtClean="0">
                <a:solidFill>
                  <a:srgbClr val="000000"/>
                </a:solidFill>
                <a:latin typeface="华文楷体" pitchFamily="2" charset="-122"/>
                <a:ea typeface="华文楷体" pitchFamily="2" charset="-122"/>
              </a:rPr>
              <a:t>h(n)</a:t>
            </a:r>
            <a:r>
              <a:rPr lang="zh-CN" altLang="en-US" sz="2800" b="1" dirty="0" smtClean="0">
                <a:solidFill>
                  <a:srgbClr val="000000"/>
                </a:solidFill>
                <a:latin typeface="华文楷体" pitchFamily="2" charset="-122"/>
                <a:ea typeface="华文楷体" pitchFamily="2" charset="-122"/>
              </a:rPr>
              <a:t>是如何求得的？注意到：</a:t>
            </a:r>
            <a:endParaRPr lang="zh-CN" altLang="en-US" sz="2800" b="1" dirty="0">
              <a:solidFill>
                <a:srgbClr val="000000"/>
              </a:solidFill>
              <a:latin typeface="华文楷体" pitchFamily="2" charset="-122"/>
              <a:ea typeface="华文楷体" pitchFamily="2" charset="-122"/>
            </a:endParaRPr>
          </a:p>
          <a:p>
            <a:pPr marL="715963" indent="-352425">
              <a:buFont typeface="+mj-lt"/>
              <a:buAutoNum type="arabicPeriod"/>
            </a:pPr>
            <a:r>
              <a:rPr lang="zh-CN" altLang="en-US" sz="2800" b="1" dirty="0" smtClean="0">
                <a:solidFill>
                  <a:srgbClr val="000000"/>
                </a:solidFill>
                <a:latin typeface="华文楷体" pitchFamily="2" charset="-122"/>
                <a:ea typeface="华文楷体" pitchFamily="2" charset="-122"/>
              </a:rPr>
              <a:t>一个出栈序列和一个（由</a:t>
            </a:r>
            <a:r>
              <a:rPr lang="en-US" altLang="zh-CN" sz="2800" b="1" dirty="0" smtClean="0">
                <a:solidFill>
                  <a:srgbClr val="000000"/>
                </a:solidFill>
                <a:latin typeface="华文楷体" pitchFamily="2" charset="-122"/>
                <a:ea typeface="华文楷体" pitchFamily="2" charset="-122"/>
              </a:rPr>
              <a:t>n</a:t>
            </a:r>
            <a:r>
              <a:rPr lang="zh-CN" altLang="en-US" sz="2800" b="1" dirty="0" smtClean="0">
                <a:solidFill>
                  <a:srgbClr val="000000"/>
                </a:solidFill>
                <a:latin typeface="华文楷体" pitchFamily="2" charset="-122"/>
                <a:ea typeface="华文楷体" pitchFamily="2" charset="-122"/>
              </a:rPr>
              <a:t>个</a:t>
            </a:r>
            <a:r>
              <a:rPr lang="en-US" altLang="zh-CN" sz="2800" b="1" dirty="0" smtClean="0">
                <a:solidFill>
                  <a:srgbClr val="000000"/>
                </a:solidFill>
                <a:latin typeface="华文楷体" pitchFamily="2" charset="-122"/>
                <a:ea typeface="华文楷体" pitchFamily="2" charset="-122"/>
              </a:rPr>
              <a:t>push</a:t>
            </a:r>
            <a:r>
              <a:rPr lang="zh-CN" altLang="en-US" sz="2800" b="1" dirty="0" smtClean="0">
                <a:solidFill>
                  <a:srgbClr val="000000"/>
                </a:solidFill>
                <a:latin typeface="华文楷体" pitchFamily="2" charset="-122"/>
                <a:ea typeface="华文楷体" pitchFamily="2" charset="-122"/>
              </a:rPr>
              <a:t>，</a:t>
            </a:r>
            <a:r>
              <a:rPr lang="en-US" altLang="zh-CN" sz="2800" b="1" dirty="0" smtClean="0">
                <a:solidFill>
                  <a:srgbClr val="000000"/>
                </a:solidFill>
                <a:latin typeface="华文楷体" pitchFamily="2" charset="-122"/>
                <a:ea typeface="华文楷体" pitchFamily="2" charset="-122"/>
              </a:rPr>
              <a:t>n</a:t>
            </a:r>
            <a:r>
              <a:rPr lang="zh-CN" altLang="en-US" sz="2800" b="1" dirty="0" smtClean="0">
                <a:solidFill>
                  <a:srgbClr val="000000"/>
                </a:solidFill>
                <a:latin typeface="华文楷体" pitchFamily="2" charset="-122"/>
                <a:ea typeface="华文楷体" pitchFamily="2" charset="-122"/>
              </a:rPr>
              <a:t>个</a:t>
            </a:r>
            <a:r>
              <a:rPr lang="en-US" altLang="zh-CN" sz="2800" b="1" dirty="0" smtClean="0">
                <a:solidFill>
                  <a:srgbClr val="000000"/>
                </a:solidFill>
                <a:latin typeface="华文楷体" pitchFamily="2" charset="-122"/>
                <a:ea typeface="华文楷体" pitchFamily="2" charset="-122"/>
              </a:rPr>
              <a:t>pop</a:t>
            </a:r>
            <a:r>
              <a:rPr lang="zh-CN" altLang="en-US" sz="2800" b="1" dirty="0" smtClean="0">
                <a:solidFill>
                  <a:srgbClr val="000000"/>
                </a:solidFill>
                <a:latin typeface="华文楷体" pitchFamily="2" charset="-122"/>
                <a:ea typeface="华文楷体" pitchFamily="2" charset="-122"/>
              </a:rPr>
              <a:t>组成的）合法操作序列一一对应。</a:t>
            </a:r>
            <a:endParaRPr lang="zh-CN" altLang="en-US" sz="2800" b="1" dirty="0">
              <a:solidFill>
                <a:srgbClr val="000000"/>
              </a:solidFill>
              <a:latin typeface="华文楷体" pitchFamily="2" charset="-122"/>
              <a:ea typeface="华文楷体" pitchFamily="2" charset="-122"/>
            </a:endParaRPr>
          </a:p>
          <a:p>
            <a:pPr marL="715963" indent="-352425">
              <a:buFont typeface="+mj-lt"/>
              <a:buAutoNum type="arabicPeriod"/>
            </a:pPr>
            <a:r>
              <a:rPr lang="zh-CN" altLang="en-US" sz="2800" b="1" dirty="0" smtClean="0">
                <a:latin typeface="华文楷体" pitchFamily="2" charset="-122"/>
                <a:ea typeface="华文楷体" pitchFamily="2" charset="-122"/>
              </a:rPr>
              <a:t>由</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和</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组成的合法操作序列个数＝</a:t>
            </a:r>
            <a:r>
              <a:rPr lang="en-US" altLang="zh-CN" sz="2800" b="1" dirty="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由</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和</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组成的序列个数）</a:t>
            </a:r>
            <a:r>
              <a:rPr lang="en-US" altLang="zh-CN" sz="2800" b="1" dirty="0" smtClean="0">
                <a:latin typeface="华文楷体" pitchFamily="2" charset="-122"/>
                <a:ea typeface="华文楷体" pitchFamily="2" charset="-122"/>
              </a:rPr>
              <a:t>-</a:t>
            </a:r>
          </a:p>
          <a:p>
            <a:pPr marL="363538"/>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由</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和</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组成的非法操作序列个数</a:t>
            </a:r>
            <a:r>
              <a:rPr lang="en-US" altLang="zh-CN" sz="2800" b="1" dirty="0" smtClean="0">
                <a:latin typeface="华文楷体" pitchFamily="2" charset="-122"/>
                <a:ea typeface="华文楷体" pitchFamily="2" charset="-122"/>
              </a:rPr>
              <a:t>)</a:t>
            </a:r>
          </a:p>
          <a:p>
            <a:pPr marL="363538"/>
            <a:r>
              <a:rPr lang="en-US" altLang="zh-CN" sz="2800" b="1" dirty="0" smtClean="0">
                <a:latin typeface="华文楷体" pitchFamily="2" charset="-122"/>
                <a:ea typeface="华文楷体" pitchFamily="2" charset="-122"/>
              </a:rPr>
              <a:t>3. </a:t>
            </a:r>
            <a:r>
              <a:rPr lang="zh-CN" altLang="en-US" sz="2800" b="1" dirty="0" smtClean="0">
                <a:latin typeface="华文楷体" pitchFamily="2" charset="-122"/>
                <a:ea typeface="华文楷体" pitchFamily="2" charset="-122"/>
              </a:rPr>
              <a:t>由</a:t>
            </a:r>
            <a:r>
              <a:rPr lang="en-US" altLang="zh-CN" sz="2800" b="1" dirty="0">
                <a:latin typeface="华文楷体" pitchFamily="2" charset="-122"/>
                <a:ea typeface="华文楷体" pitchFamily="2" charset="-122"/>
              </a:rPr>
              <a:t>n</a:t>
            </a:r>
            <a:r>
              <a:rPr lang="zh-CN" altLang="en-US" sz="2800" b="1" dirty="0">
                <a:latin typeface="华文楷体" pitchFamily="2" charset="-122"/>
                <a:ea typeface="华文楷体" pitchFamily="2" charset="-122"/>
              </a:rPr>
              <a:t>个</a:t>
            </a:r>
            <a:r>
              <a:rPr lang="en-US" altLang="zh-CN" sz="2800" b="1" dirty="0">
                <a:latin typeface="华文楷体" pitchFamily="2" charset="-122"/>
                <a:ea typeface="华文楷体" pitchFamily="2" charset="-122"/>
              </a:rPr>
              <a:t>push</a:t>
            </a:r>
            <a:r>
              <a:rPr lang="zh-CN" altLang="en-US" sz="2800" b="1" dirty="0">
                <a:latin typeface="华文楷体" pitchFamily="2" charset="-122"/>
                <a:ea typeface="华文楷体" pitchFamily="2" charset="-122"/>
              </a:rPr>
              <a:t>和</a:t>
            </a:r>
            <a:r>
              <a:rPr lang="en-US" altLang="zh-CN" sz="2800" b="1" dirty="0">
                <a:latin typeface="华文楷体" pitchFamily="2" charset="-122"/>
                <a:ea typeface="华文楷体" pitchFamily="2" charset="-122"/>
              </a:rPr>
              <a:t>n</a:t>
            </a:r>
            <a:r>
              <a:rPr lang="zh-CN" altLang="en-US" sz="2800" b="1" dirty="0">
                <a:latin typeface="华文楷体" pitchFamily="2" charset="-122"/>
                <a:ea typeface="华文楷体" pitchFamily="2" charset="-122"/>
              </a:rPr>
              <a:t>个</a:t>
            </a:r>
            <a:r>
              <a:rPr lang="en-US" altLang="zh-CN" sz="2800" b="1" dirty="0">
                <a:latin typeface="华文楷体" pitchFamily="2" charset="-122"/>
                <a:ea typeface="华文楷体" pitchFamily="2" charset="-122"/>
              </a:rPr>
              <a:t>pop</a:t>
            </a:r>
            <a:r>
              <a:rPr lang="zh-CN" altLang="en-US" sz="2800" b="1" dirty="0">
                <a:latin typeface="华文楷体" pitchFamily="2" charset="-122"/>
                <a:ea typeface="华文楷体" pitchFamily="2" charset="-122"/>
              </a:rPr>
              <a:t>组</a:t>
            </a:r>
            <a:r>
              <a:rPr lang="zh-CN" altLang="en-US" sz="2800" b="1" dirty="0" smtClean="0">
                <a:latin typeface="华文楷体" pitchFamily="2" charset="-122"/>
                <a:ea typeface="华文楷体" pitchFamily="2" charset="-122"/>
              </a:rPr>
              <a:t>成的序列个数</a:t>
            </a:r>
            <a:r>
              <a:rPr lang="en-US" altLang="zh-CN" sz="2800" b="1" dirty="0" smtClean="0">
                <a:latin typeface="华文楷体" pitchFamily="2" charset="-122"/>
                <a:ea typeface="华文楷体" pitchFamily="2" charset="-122"/>
              </a:rPr>
              <a:t>:</a:t>
            </a:r>
            <a:r>
              <a:rPr lang="en-US" altLang="zh-CN" sz="2800" b="1" dirty="0">
                <a:latin typeface="华文楷体" pitchFamily="2" charset="-122"/>
                <a:ea typeface="华文楷体" pitchFamily="2" charset="-122"/>
              </a:rPr>
              <a:t>2n!/</a:t>
            </a:r>
            <a:r>
              <a:rPr lang="en-US" altLang="zh-CN" sz="2800" b="1" dirty="0" smtClean="0">
                <a:latin typeface="华文楷体" pitchFamily="2" charset="-122"/>
                <a:ea typeface="华文楷体" pitchFamily="2" charset="-122"/>
              </a:rPr>
              <a:t>(</a:t>
            </a:r>
            <a:r>
              <a:rPr lang="en-US" altLang="zh-CN" sz="2800" b="1" dirty="0">
                <a:latin typeface="华文楷体" pitchFamily="2" charset="-122"/>
                <a:ea typeface="华文楷体" pitchFamily="2" charset="-122"/>
              </a:rPr>
              <a:t>n</a:t>
            </a:r>
            <a:r>
              <a:rPr lang="en-US" altLang="zh-CN" sz="2800" b="1" dirty="0" smtClean="0">
                <a:latin typeface="华文楷体" pitchFamily="2" charset="-122"/>
                <a:ea typeface="华文楷体" pitchFamily="2" charset="-122"/>
              </a:rPr>
              <a:t>!*n!)</a:t>
            </a:r>
            <a:endParaRPr lang="zh-CN" altLang="en-US" sz="2800" b="1" dirty="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4</a:t>
            </a:r>
            <a:r>
              <a:rPr lang="en-US" altLang="zh-CN" sz="2800" b="1" dirty="0" smtClean="0">
                <a:latin typeface="华文楷体" pitchFamily="2" charset="-122"/>
                <a:ea typeface="华文楷体" pitchFamily="2" charset="-122"/>
              </a:rPr>
              <a:t>. </a:t>
            </a:r>
            <a:r>
              <a:rPr lang="zh-CN" altLang="en-US" sz="2800" b="1" dirty="0" smtClean="0">
                <a:solidFill>
                  <a:srgbClr val="FF0000"/>
                </a:solidFill>
                <a:latin typeface="华文楷体" pitchFamily="2" charset="-122"/>
                <a:ea typeface="华文楷体" pitchFamily="2" charset="-122"/>
              </a:rPr>
              <a:t>由</a:t>
            </a:r>
            <a:r>
              <a:rPr lang="en-US" altLang="zh-CN" sz="2800" b="1" dirty="0" smtClean="0">
                <a:solidFill>
                  <a:srgbClr val="FF0000"/>
                </a:solidFill>
                <a:latin typeface="华文楷体" pitchFamily="2" charset="-122"/>
                <a:ea typeface="华文楷体" pitchFamily="2" charset="-122"/>
              </a:rPr>
              <a:t>n</a:t>
            </a:r>
            <a:r>
              <a:rPr lang="zh-CN" altLang="en-US" sz="2800" b="1" dirty="0" smtClean="0">
                <a:solidFill>
                  <a:srgbClr val="FF0000"/>
                </a:solidFill>
                <a:latin typeface="华文楷体" pitchFamily="2" charset="-122"/>
                <a:ea typeface="华文楷体" pitchFamily="2" charset="-122"/>
              </a:rPr>
              <a:t>个</a:t>
            </a:r>
            <a:r>
              <a:rPr lang="en-US" altLang="zh-CN" sz="2800" b="1" dirty="0" smtClean="0">
                <a:solidFill>
                  <a:srgbClr val="FF0000"/>
                </a:solidFill>
                <a:latin typeface="华文楷体" pitchFamily="2" charset="-122"/>
                <a:ea typeface="华文楷体" pitchFamily="2" charset="-122"/>
              </a:rPr>
              <a:t>push</a:t>
            </a:r>
            <a:r>
              <a:rPr lang="zh-CN" altLang="en-US" sz="2800" b="1" dirty="0" smtClean="0">
                <a:solidFill>
                  <a:srgbClr val="FF0000"/>
                </a:solidFill>
                <a:latin typeface="华文楷体" pitchFamily="2" charset="-122"/>
                <a:ea typeface="华文楷体" pitchFamily="2" charset="-122"/>
              </a:rPr>
              <a:t>和</a:t>
            </a:r>
            <a:r>
              <a:rPr lang="en-US" altLang="zh-CN" sz="2800" b="1" dirty="0" smtClean="0">
                <a:solidFill>
                  <a:srgbClr val="FF0000"/>
                </a:solidFill>
                <a:latin typeface="华文楷体" pitchFamily="2" charset="-122"/>
                <a:ea typeface="华文楷体" pitchFamily="2" charset="-122"/>
              </a:rPr>
              <a:t>n</a:t>
            </a:r>
            <a:r>
              <a:rPr lang="zh-CN" altLang="en-US" sz="2800" b="1" dirty="0" smtClean="0">
                <a:solidFill>
                  <a:srgbClr val="FF0000"/>
                </a:solidFill>
                <a:latin typeface="华文楷体" pitchFamily="2" charset="-122"/>
                <a:ea typeface="华文楷体" pitchFamily="2" charset="-122"/>
              </a:rPr>
              <a:t>个</a:t>
            </a:r>
            <a:r>
              <a:rPr lang="en-US" altLang="zh-CN" sz="2800" b="1" dirty="0" smtClean="0">
                <a:solidFill>
                  <a:srgbClr val="FF0000"/>
                </a:solidFill>
                <a:latin typeface="华文楷体" pitchFamily="2" charset="-122"/>
                <a:ea typeface="华文楷体" pitchFamily="2" charset="-122"/>
              </a:rPr>
              <a:t>pop</a:t>
            </a:r>
            <a:r>
              <a:rPr lang="zh-CN" altLang="en-US" sz="2800" b="1" dirty="0" smtClean="0">
                <a:solidFill>
                  <a:srgbClr val="FF0000"/>
                </a:solidFill>
                <a:latin typeface="华文楷体" pitchFamily="2" charset="-122"/>
                <a:ea typeface="华文楷体" pitchFamily="2" charset="-122"/>
              </a:rPr>
              <a:t>组成的非法操作序列跟由</a:t>
            </a:r>
            <a:endParaRPr lang="en-US" altLang="zh-CN" sz="2800" b="1" dirty="0" smtClean="0">
              <a:solidFill>
                <a:srgbClr val="FF0000"/>
              </a:solidFill>
              <a:latin typeface="华文楷体" pitchFamily="2" charset="-122"/>
              <a:ea typeface="华文楷体" pitchFamily="2" charset="-122"/>
            </a:endParaRPr>
          </a:p>
          <a:p>
            <a:pPr marL="363538"/>
            <a:r>
              <a:rPr lang="en-US" altLang="zh-CN" sz="2800" b="1" dirty="0">
                <a:solidFill>
                  <a:srgbClr val="FF0000"/>
                </a:solidFill>
                <a:latin typeface="华文楷体" pitchFamily="2" charset="-122"/>
                <a:ea typeface="华文楷体" pitchFamily="2" charset="-122"/>
              </a:rPr>
              <a:t> </a:t>
            </a:r>
            <a:r>
              <a:rPr lang="en-US" altLang="zh-CN" sz="2800" b="1" dirty="0" smtClean="0">
                <a:solidFill>
                  <a:srgbClr val="FF0000"/>
                </a:solidFill>
                <a:latin typeface="华文楷体" pitchFamily="2" charset="-122"/>
                <a:ea typeface="华文楷体" pitchFamily="2" charset="-122"/>
              </a:rPr>
              <a:t>    n+1</a:t>
            </a:r>
            <a:r>
              <a:rPr lang="zh-CN" altLang="en-US" sz="2800" b="1" dirty="0" smtClean="0">
                <a:solidFill>
                  <a:srgbClr val="FF0000"/>
                </a:solidFill>
                <a:latin typeface="华文楷体" pitchFamily="2" charset="-122"/>
                <a:ea typeface="华文楷体" pitchFamily="2" charset="-122"/>
              </a:rPr>
              <a:t>个</a:t>
            </a:r>
            <a:r>
              <a:rPr lang="en-US" altLang="zh-CN" sz="2800" b="1" dirty="0" smtClean="0">
                <a:solidFill>
                  <a:srgbClr val="FF0000"/>
                </a:solidFill>
                <a:latin typeface="华文楷体" pitchFamily="2" charset="-122"/>
                <a:ea typeface="华文楷体" pitchFamily="2" charset="-122"/>
              </a:rPr>
              <a:t>pop</a:t>
            </a:r>
            <a:r>
              <a:rPr lang="zh-CN" altLang="en-US" sz="2800" b="1" dirty="0" smtClean="0">
                <a:solidFill>
                  <a:srgbClr val="FF0000"/>
                </a:solidFill>
                <a:latin typeface="华文楷体" pitchFamily="2" charset="-122"/>
                <a:ea typeface="华文楷体" pitchFamily="2" charset="-122"/>
              </a:rPr>
              <a:t>和</a:t>
            </a:r>
            <a:r>
              <a:rPr lang="en-US" altLang="zh-CN" sz="2800" b="1" dirty="0" smtClean="0">
                <a:solidFill>
                  <a:srgbClr val="FF0000"/>
                </a:solidFill>
                <a:latin typeface="华文楷体" pitchFamily="2" charset="-122"/>
                <a:ea typeface="华文楷体" pitchFamily="2" charset="-122"/>
              </a:rPr>
              <a:t>n-1</a:t>
            </a:r>
            <a:r>
              <a:rPr lang="zh-CN" altLang="en-US" sz="2800" b="1" dirty="0" smtClean="0">
                <a:solidFill>
                  <a:srgbClr val="FF0000"/>
                </a:solidFill>
                <a:latin typeface="华文楷体" pitchFamily="2" charset="-122"/>
                <a:ea typeface="华文楷体" pitchFamily="2" charset="-122"/>
              </a:rPr>
              <a:t>个</a:t>
            </a:r>
            <a:r>
              <a:rPr lang="en-US" altLang="zh-CN" sz="2800" b="1" dirty="0" smtClean="0">
                <a:solidFill>
                  <a:srgbClr val="FF0000"/>
                </a:solidFill>
                <a:latin typeface="华文楷体" pitchFamily="2" charset="-122"/>
                <a:ea typeface="华文楷体" pitchFamily="2" charset="-122"/>
              </a:rPr>
              <a:t>push</a:t>
            </a:r>
            <a:r>
              <a:rPr lang="zh-CN" altLang="en-US" sz="2800" b="1" dirty="0" smtClean="0">
                <a:solidFill>
                  <a:srgbClr val="FF0000"/>
                </a:solidFill>
                <a:latin typeface="华文楷体" pitchFamily="2" charset="-122"/>
                <a:ea typeface="华文楷体" pitchFamily="2" charset="-122"/>
              </a:rPr>
              <a:t>组成的序列一一对应。</a:t>
            </a:r>
            <a:endParaRPr lang="en-US" altLang="zh-CN" sz="2800" b="1" dirty="0" smtClean="0">
              <a:solidFill>
                <a:srgbClr val="FF0000"/>
              </a:solidFill>
              <a:latin typeface="华文楷体" pitchFamily="2" charset="-122"/>
              <a:ea typeface="华文楷体" pitchFamily="2" charset="-122"/>
            </a:endParaRPr>
          </a:p>
          <a:p>
            <a:pPr marL="363538"/>
            <a:r>
              <a:rPr lang="zh-CN" altLang="zh-CN" sz="2800" b="1" dirty="0" smtClean="0">
                <a:latin typeface="华文楷体" pitchFamily="2" charset="-122"/>
                <a:ea typeface="华文楷体" pitchFamily="2" charset="-122"/>
              </a:rPr>
              <a:t>5</a:t>
            </a:r>
            <a:r>
              <a:rPr lang="en-US" altLang="zh-CN" sz="2800" b="1" dirty="0" smtClean="0">
                <a:latin typeface="华文楷体" pitchFamily="2" charset="-122"/>
                <a:ea typeface="华文楷体" pitchFamily="2" charset="-122"/>
              </a:rPr>
              <a:t>. </a:t>
            </a:r>
            <a:r>
              <a:rPr lang="en-US" altLang="zh-CN" sz="2800" b="1" dirty="0">
                <a:latin typeface="华文楷体" pitchFamily="2" charset="-122"/>
                <a:ea typeface="华文楷体" pitchFamily="2" charset="-122"/>
              </a:rPr>
              <a:t>n+1</a:t>
            </a:r>
            <a:r>
              <a:rPr lang="zh-CN" altLang="en-US" sz="2800" b="1" dirty="0" smtClean="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和</a:t>
            </a:r>
            <a:r>
              <a:rPr lang="en-US" altLang="zh-CN" sz="2800" b="1" dirty="0">
                <a:latin typeface="华文楷体" pitchFamily="2" charset="-122"/>
                <a:ea typeface="华文楷体" pitchFamily="2" charset="-122"/>
              </a:rPr>
              <a:t>n-1</a:t>
            </a:r>
            <a:r>
              <a:rPr lang="zh-CN" altLang="en-US" sz="2800" b="1" dirty="0">
                <a:latin typeface="华文楷体" pitchFamily="2" charset="-122"/>
                <a:ea typeface="华文楷体" pitchFamily="2" charset="-122"/>
              </a:rPr>
              <a:t>个</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组成的序列个数为</a:t>
            </a:r>
            <a:endParaRPr lang="en-US" altLang="zh-CN" sz="2800" b="1" dirty="0" smtClean="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r>
              <a:rPr lang="en-US" altLang="zh-CN" sz="2800" b="1" dirty="0">
                <a:latin typeface="华文楷体" pitchFamily="2" charset="-122"/>
                <a:ea typeface="华文楷体" pitchFamily="2" charset="-122"/>
              </a:rPr>
              <a:t>2n!/((n+1)!*(n-1)!)</a:t>
            </a:r>
            <a:endParaRPr lang="en-US" altLang="zh-CN" sz="2800" b="1" dirty="0" smtClean="0">
              <a:latin typeface="华文楷体" pitchFamily="2" charset="-122"/>
              <a:ea typeface="华文楷体" pitchFamily="2" charset="-122"/>
            </a:endParaRPr>
          </a:p>
          <a:p>
            <a:pPr marL="363538"/>
            <a:r>
              <a:rPr lang="en-US" altLang="zh-CN" sz="2800" b="1" dirty="0" smtClean="0">
                <a:solidFill>
                  <a:srgbClr val="00004D"/>
                </a:solidFill>
                <a:latin typeface="华文楷体" pitchFamily="2" charset="-122"/>
                <a:ea typeface="华文楷体" pitchFamily="2" charset="-122"/>
              </a:rPr>
              <a:t>h(</a:t>
            </a:r>
            <a:r>
              <a:rPr lang="en-US" altLang="zh-CN" sz="2800" b="1" dirty="0">
                <a:solidFill>
                  <a:srgbClr val="00004D"/>
                </a:solidFill>
                <a:latin typeface="华文楷体" pitchFamily="2" charset="-122"/>
                <a:ea typeface="华文楷体" pitchFamily="2" charset="-122"/>
              </a:rPr>
              <a:t>n)</a:t>
            </a:r>
            <a:r>
              <a:rPr lang="en-US" altLang="zh-CN" sz="2800" b="1" dirty="0" smtClean="0">
                <a:solidFill>
                  <a:srgbClr val="00004D"/>
                </a:solidFill>
                <a:latin typeface="华文楷体" pitchFamily="2" charset="-122"/>
                <a:ea typeface="华文楷体" pitchFamily="2" charset="-122"/>
              </a:rPr>
              <a:t>=</a:t>
            </a:r>
            <a:r>
              <a:rPr lang="en-US" altLang="zh-CN" sz="2800" b="1" dirty="0">
                <a:solidFill>
                  <a:srgbClr val="00004D"/>
                </a:solidFill>
                <a:latin typeface="华文楷体" pitchFamily="2" charset="-122"/>
                <a:ea typeface="华文楷体" pitchFamily="2" charset="-122"/>
              </a:rPr>
              <a:t>2n!/(n!*n!</a:t>
            </a:r>
            <a:r>
              <a:rPr lang="en-US" altLang="zh-CN" sz="2800" b="1" dirty="0" smtClean="0">
                <a:solidFill>
                  <a:srgbClr val="00004D"/>
                </a:solidFill>
                <a:latin typeface="华文楷体" pitchFamily="2" charset="-122"/>
                <a:ea typeface="华文楷体" pitchFamily="2" charset="-122"/>
              </a:rPr>
              <a:t>)-</a:t>
            </a:r>
            <a:r>
              <a:rPr lang="en-US" altLang="zh-CN" sz="2800" b="1" dirty="0">
                <a:solidFill>
                  <a:srgbClr val="00004D"/>
                </a:solidFill>
                <a:latin typeface="华文楷体" pitchFamily="2" charset="-122"/>
                <a:ea typeface="华文楷体" pitchFamily="2" charset="-122"/>
              </a:rPr>
              <a:t>2n!/((n+1)!*(n-1)!</a:t>
            </a:r>
            <a:r>
              <a:rPr lang="en-US" altLang="zh-CN" sz="2800" b="1" dirty="0" smtClean="0">
                <a:solidFill>
                  <a:srgbClr val="00004D"/>
                </a:solidFill>
                <a:latin typeface="华文楷体" pitchFamily="2" charset="-122"/>
                <a:ea typeface="华文楷体" pitchFamily="2" charset="-122"/>
              </a:rPr>
              <a:t>)</a:t>
            </a:r>
          </a:p>
          <a:p>
            <a:pPr marL="363538"/>
            <a:r>
              <a:rPr lang="en-US" altLang="zh-CN" sz="2800" b="1" dirty="0">
                <a:solidFill>
                  <a:srgbClr val="00004D"/>
                </a:solidFill>
                <a:latin typeface="华文楷体" pitchFamily="2" charset="-122"/>
                <a:ea typeface="华文楷体" pitchFamily="2" charset="-122"/>
              </a:rPr>
              <a:t> </a:t>
            </a:r>
            <a:r>
              <a:rPr lang="en-US" altLang="zh-CN" sz="2800" b="1" dirty="0" smtClean="0">
                <a:solidFill>
                  <a:srgbClr val="00004D"/>
                </a:solidFill>
                <a:latin typeface="华文楷体" pitchFamily="2" charset="-122"/>
                <a:ea typeface="华文楷体" pitchFamily="2" charset="-122"/>
              </a:rPr>
              <a:t>      =1/n+1 </a:t>
            </a:r>
            <a:r>
              <a:rPr lang="en-US" altLang="zh-CN" sz="2800" b="1" dirty="0">
                <a:solidFill>
                  <a:srgbClr val="00004D"/>
                </a:solidFill>
                <a:latin typeface="华文楷体" pitchFamily="2" charset="-122"/>
                <a:ea typeface="华文楷体" pitchFamily="2" charset="-122"/>
              </a:rPr>
              <a:t>2n!/(n!*n!)</a:t>
            </a:r>
            <a:endParaRPr lang="zh-CN" altLang="en-US" sz="2800" b="1" dirty="0">
              <a:solidFill>
                <a:srgbClr val="00004D"/>
              </a:solidFill>
              <a:latin typeface="华文楷体" pitchFamily="2" charset="-122"/>
              <a:ea typeface="华文楷体" pitchFamily="2" charset="-122"/>
            </a:endParaRPr>
          </a:p>
          <a:p>
            <a:pPr marL="363538"/>
            <a:endParaRPr lang="zh-CN" altLang="en-US" sz="2800" b="1" dirty="0" smtClean="0">
              <a:latin typeface="华文楷体" pitchFamily="2" charset="-122"/>
              <a:ea typeface="华文楷体" pitchFamily="2" charset="-122"/>
            </a:endParaRPr>
          </a:p>
          <a:p>
            <a:pPr marL="363538"/>
            <a:endParaRPr lang="en-US" altLang="zh-CN" sz="2800" b="1" dirty="0" smtClean="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251953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7" name="Rectangle 7"/>
          <p:cNvSpPr>
            <a:spLocks noChangeArrowheads="1"/>
          </p:cNvSpPr>
          <p:nvPr/>
        </p:nvSpPr>
        <p:spPr bwMode="auto">
          <a:xfrm>
            <a:off x="152400" y="1196975"/>
            <a:ext cx="8839200" cy="4464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533400" eaLnBrk="0" hangingPunct="0">
              <a:defRPr sz="2400">
                <a:solidFill>
                  <a:schemeClr val="tx1"/>
                </a:solidFill>
                <a:latin typeface="Times New Roman" pitchFamily="18" charset="0"/>
                <a:ea typeface="宋体" pitchFamily="2" charset="-122"/>
              </a:defRPr>
            </a:lvl2pPr>
            <a:lvl3pPr marL="1854200" indent="-457200" eaLnBrk="0" hangingPunct="0">
              <a:defRPr sz="2400">
                <a:solidFill>
                  <a:schemeClr val="tx1"/>
                </a:solidFill>
                <a:latin typeface="Times New Roman" pitchFamily="18" charset="0"/>
                <a:ea typeface="宋体" pitchFamily="2" charset="-122"/>
              </a:defRPr>
            </a:lvl3pPr>
            <a:lvl4pPr marL="2501900" indent="-457200" eaLnBrk="0" hangingPunct="0">
              <a:defRPr sz="2400">
                <a:solidFill>
                  <a:schemeClr val="tx1"/>
                </a:solidFill>
                <a:latin typeface="Times New Roman" pitchFamily="18" charset="0"/>
                <a:ea typeface="宋体" pitchFamily="2" charset="-122"/>
              </a:defRPr>
            </a:lvl4pPr>
            <a:lvl5pPr marL="3073400" indent="-457200" eaLnBrk="0" hangingPunct="0">
              <a:defRPr sz="2400">
                <a:solidFill>
                  <a:schemeClr val="tx1"/>
                </a:solidFill>
                <a:latin typeface="Times New Roman" pitchFamily="18" charset="0"/>
                <a:ea typeface="宋体" pitchFamily="2" charset="-122"/>
              </a:defRPr>
            </a:lvl5pPr>
            <a:lvl6pPr marL="35306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9878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44450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9022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10000"/>
              </a:lnSpc>
              <a:spcBef>
                <a:spcPct val="20000"/>
              </a:spcBef>
              <a:buClr>
                <a:schemeClr val="accent2"/>
              </a:buClr>
              <a:buSzPct val="80000"/>
              <a:buFont typeface="Wingdings" pitchFamily="2" charset="2"/>
              <a:buNone/>
            </a:pPr>
            <a:r>
              <a:rPr lang="zh-CN" altLang="en-US" sz="3200" dirty="0">
                <a:latin typeface="宋体" pitchFamily="2" charset="-122"/>
              </a:rPr>
              <a:t>   </a:t>
            </a:r>
            <a:endParaRPr lang="zh-CN" altLang="en-US" sz="2800" b="1" dirty="0"/>
          </a:p>
        </p:txBody>
      </p:sp>
      <p:sp>
        <p:nvSpPr>
          <p:cNvPr id="6" name="标题 5"/>
          <p:cNvSpPr>
            <a:spLocks noGrp="1"/>
          </p:cNvSpPr>
          <p:nvPr>
            <p:ph type="title"/>
          </p:nvPr>
        </p:nvSpPr>
        <p:spPr/>
        <p:txBody>
          <a:bodyPr/>
          <a:lstStyle/>
          <a:p>
            <a:r>
              <a:rPr lang="zh-CN" altLang="en-US" dirty="0" smtClean="0"/>
              <a:t>递归实现</a:t>
            </a:r>
            <a:endParaRPr lang="en-US" dirty="0"/>
          </a:p>
        </p:txBody>
      </p:sp>
      <p:sp>
        <p:nvSpPr>
          <p:cNvPr id="4" name="内容占位符 3"/>
          <p:cNvSpPr>
            <a:spLocks noGrp="1"/>
          </p:cNvSpPr>
          <p:nvPr>
            <p:ph idx="1"/>
          </p:nvPr>
        </p:nvSpPr>
        <p:spPr/>
        <p:txBody>
          <a:bodyPr>
            <a:normAutofit fontScale="92500" lnSpcReduction="10000"/>
          </a:bodyPr>
          <a:lstStyle/>
          <a:p>
            <a:r>
              <a:rPr lang="zh-CN" altLang="en-US" dirty="0" smtClean="0"/>
              <a:t>递归函数的执行过程可视为同一函数进行嵌套调用</a:t>
            </a:r>
            <a:endParaRPr lang="en-US" altLang="zh-CN" dirty="0" smtClean="0"/>
          </a:p>
          <a:p>
            <a:pPr lvl="1"/>
            <a:r>
              <a:rPr lang="zh-CN" altLang="en-US" dirty="0" smtClean="0"/>
              <a:t>调用层次</a:t>
            </a:r>
            <a:endParaRPr lang="en-US" altLang="zh-CN" dirty="0" smtClean="0"/>
          </a:p>
          <a:p>
            <a:r>
              <a:rPr lang="zh-CN" altLang="en-US" dirty="0" smtClean="0"/>
              <a:t>递归工作栈：整个递归调用过程期间使用的数据存储区</a:t>
            </a:r>
          </a:p>
          <a:p>
            <a:r>
              <a:rPr lang="zh-CN" altLang="en-US" dirty="0" smtClean="0"/>
              <a:t>递归工作记录：每一层递归所需的信息</a:t>
            </a:r>
            <a:r>
              <a:rPr lang="en-US" altLang="zh-CN" dirty="0" smtClean="0"/>
              <a:t>(</a:t>
            </a:r>
            <a:r>
              <a:rPr lang="zh-CN" altLang="en-US" dirty="0" smtClean="0"/>
              <a:t>包括：实参，局部变量和上一层的返回地址</a:t>
            </a:r>
            <a:r>
              <a:rPr lang="en-US" altLang="zh-CN" dirty="0" smtClean="0"/>
              <a:t>)</a:t>
            </a:r>
            <a:r>
              <a:rPr lang="zh-CN" altLang="en-US" dirty="0" smtClean="0"/>
              <a:t>合成一个记录</a:t>
            </a:r>
            <a:endParaRPr lang="en-US" altLang="zh-CN" dirty="0" smtClean="0"/>
          </a:p>
          <a:p>
            <a:pPr lvl="1"/>
            <a:r>
              <a:rPr lang="zh-CN" altLang="en-US" dirty="0" smtClean="0"/>
              <a:t>每进入一层递归，就产生一个新的工作记录压入栈顶；每退出一层递归，就从栈顶弹出一个工作记录</a:t>
            </a:r>
            <a:endParaRPr lang="en-US" altLang="zh-CN" dirty="0" smtClean="0"/>
          </a:p>
          <a:p>
            <a:r>
              <a:rPr lang="zh-CN" altLang="en-US" dirty="0" smtClean="0"/>
              <a:t>当前活动记录：栈顶记录，指示当前层的执行情况</a:t>
            </a:r>
            <a:endParaRPr lang="en-US" altLang="zh-CN" dirty="0" smtClean="0"/>
          </a:p>
          <a:p>
            <a:r>
              <a:rPr lang="zh-CN" altLang="en-US" dirty="0" smtClean="0"/>
              <a:t>当前环境指针：递归工作栈的栈顶指针</a:t>
            </a:r>
          </a:p>
          <a:p>
            <a:endParaRPr lang="en-US" altLang="zh-CN" dirty="0" smtClean="0"/>
          </a:p>
          <a:p>
            <a:endParaRPr lang="en-US"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303348215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 从被调函数返回调用函数的一般步骤：</a:t>
            </a:r>
          </a:p>
          <a:p>
            <a:pPr lvl="1"/>
            <a:r>
              <a:rPr lang="zh-CN" altLang="en-US" sz="3200" dirty="0" smtClean="0">
                <a:latin typeface="+mn-ea"/>
              </a:rPr>
              <a:t>若</a:t>
            </a:r>
            <a:r>
              <a:rPr lang="zh-CN" altLang="en-US" sz="3200" dirty="0">
                <a:latin typeface="+mn-ea"/>
              </a:rPr>
              <a:t>栈为空，则执行正常</a:t>
            </a:r>
            <a:r>
              <a:rPr lang="zh-CN" altLang="en-US" sz="3200" dirty="0" smtClean="0">
                <a:latin typeface="+mn-ea"/>
              </a:rPr>
              <a:t>返回</a:t>
            </a:r>
            <a:endParaRPr lang="zh-CN" altLang="en-US" sz="3200" dirty="0">
              <a:latin typeface="+mn-ea"/>
            </a:endParaRPr>
          </a:p>
          <a:p>
            <a:pPr lvl="1"/>
            <a:r>
              <a:rPr lang="zh-CN" altLang="en-US" sz="3200" dirty="0" smtClean="0">
                <a:latin typeface="+mn-ea"/>
              </a:rPr>
              <a:t>从</a:t>
            </a:r>
            <a:r>
              <a:rPr lang="zh-CN" altLang="en-US" sz="3200" dirty="0">
                <a:latin typeface="+mn-ea"/>
              </a:rPr>
              <a:t>栈顶弹出一个工作</a:t>
            </a:r>
            <a:r>
              <a:rPr lang="zh-CN" altLang="en-US" sz="3200" dirty="0" smtClean="0">
                <a:latin typeface="+mn-ea"/>
              </a:rPr>
              <a:t>记录</a:t>
            </a:r>
            <a:endParaRPr lang="zh-CN" altLang="en-US" sz="3200" dirty="0">
              <a:latin typeface="+mn-ea"/>
            </a:endParaRPr>
          </a:p>
          <a:p>
            <a:pPr lvl="1"/>
            <a:r>
              <a:rPr lang="zh-CN" altLang="en-US" sz="3200" dirty="0" smtClean="0">
                <a:latin typeface="+mn-ea"/>
              </a:rPr>
              <a:t>将</a:t>
            </a:r>
            <a:r>
              <a:rPr lang="zh-CN" altLang="en-US" sz="3200" dirty="0">
                <a:latin typeface="+mn-ea"/>
              </a:rPr>
              <a:t>“工作记录”中的参数值、局部变量值赋给相应的变量；读取返回</a:t>
            </a:r>
            <a:r>
              <a:rPr lang="zh-CN" altLang="en-US" sz="3200" dirty="0" smtClean="0">
                <a:latin typeface="+mn-ea"/>
              </a:rPr>
              <a:t>地址</a:t>
            </a:r>
            <a:endParaRPr lang="zh-CN" altLang="en-US" sz="3200" dirty="0">
              <a:latin typeface="+mn-ea"/>
            </a:endParaRPr>
          </a:p>
          <a:p>
            <a:pPr lvl="1"/>
            <a:r>
              <a:rPr lang="zh-CN" altLang="en-US" sz="3200" dirty="0" smtClean="0">
                <a:latin typeface="+mn-ea"/>
              </a:rPr>
              <a:t>将</a:t>
            </a:r>
            <a:r>
              <a:rPr lang="zh-CN" altLang="en-US" sz="3200" dirty="0">
                <a:latin typeface="+mn-ea"/>
              </a:rPr>
              <a:t>函数值赋给相应的</a:t>
            </a:r>
            <a:r>
              <a:rPr lang="zh-CN" altLang="en-US" sz="3200" dirty="0" smtClean="0">
                <a:latin typeface="+mn-ea"/>
              </a:rPr>
              <a:t>变量</a:t>
            </a:r>
            <a:endParaRPr lang="zh-CN" altLang="en-US" sz="3200" dirty="0">
              <a:latin typeface="+mn-ea"/>
            </a:endParaRPr>
          </a:p>
          <a:p>
            <a:pPr lvl="1"/>
            <a:r>
              <a:rPr lang="zh-CN" altLang="en-US" sz="3200" dirty="0" smtClean="0">
                <a:latin typeface="+mn-ea"/>
              </a:rPr>
              <a:t>转移</a:t>
            </a:r>
            <a:r>
              <a:rPr lang="zh-CN" altLang="en-US" sz="3200" dirty="0">
                <a:latin typeface="+mn-ea"/>
              </a:rPr>
              <a:t>到返回</a:t>
            </a:r>
            <a:r>
              <a:rPr lang="zh-CN" altLang="en-US" sz="3200" dirty="0" smtClean="0">
                <a:latin typeface="+mn-ea"/>
              </a:rPr>
              <a:t>地址</a:t>
            </a:r>
            <a:endParaRPr lang="en-US" sz="3200" dirty="0">
              <a:latin typeface="+mn-ea"/>
            </a:endParaRP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364128549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递归工作栈</a:t>
            </a:r>
            <a:endParaRPr lang="en-US" dirty="0"/>
          </a:p>
        </p:txBody>
      </p:sp>
      <p:sp>
        <p:nvSpPr>
          <p:cNvPr id="3" name="内容占位符 2"/>
          <p:cNvSpPr>
            <a:spLocks noGrp="1"/>
          </p:cNvSpPr>
          <p:nvPr>
            <p:ph sz="half" idx="1"/>
          </p:nvPr>
        </p:nvSpPr>
        <p:spPr>
          <a:xfrm>
            <a:off x="251520" y="836712"/>
            <a:ext cx="4038600" cy="5616624"/>
          </a:xfrm>
        </p:spPr>
        <p:txBody>
          <a:bodyPr>
            <a:normAutofit fontScale="92500" lnSpcReduction="10000"/>
          </a:bodyPr>
          <a:lstStyle/>
          <a:p>
            <a:pPr marL="0" indent="0" eaLnBrk="0" hangingPunct="0">
              <a:buNone/>
            </a:pPr>
            <a:r>
              <a:rPr kumimoji="1" lang="en-US" altLang="zh-CN" b="1" dirty="0" smtClean="0"/>
              <a:t>Main()</a:t>
            </a:r>
          </a:p>
          <a:p>
            <a:pPr marL="0" indent="0" eaLnBrk="0" hangingPunct="0">
              <a:buNone/>
            </a:pPr>
            <a:r>
              <a:rPr kumimoji="1" lang="en-US" altLang="zh-CN" b="1" dirty="0" smtClean="0"/>
              <a:t>{ </a:t>
            </a:r>
            <a:r>
              <a:rPr kumimoji="1" lang="en-US" altLang="zh-CN" b="1" dirty="0" err="1" smtClean="0"/>
              <a:t>hanoi</a:t>
            </a:r>
            <a:r>
              <a:rPr kumimoji="1" lang="en-US" altLang="zh-CN" b="1" dirty="0" smtClean="0"/>
              <a:t>(3, </a:t>
            </a:r>
            <a:r>
              <a:rPr kumimoji="1" lang="en-US" altLang="zh-CN" b="1" dirty="0" err="1" smtClean="0"/>
              <a:t>a,b,c</a:t>
            </a:r>
            <a:r>
              <a:rPr kumimoji="1" lang="en-US" altLang="zh-CN" b="1" dirty="0" smtClean="0"/>
              <a:t>); return;}</a:t>
            </a:r>
          </a:p>
          <a:p>
            <a:pPr marL="0" indent="0" eaLnBrk="0" hangingPunct="0">
              <a:buNone/>
            </a:pPr>
            <a:r>
              <a:rPr kumimoji="1" lang="en-US" altLang="zh-CN" b="1" dirty="0" smtClean="0"/>
              <a:t>void </a:t>
            </a:r>
            <a:r>
              <a:rPr kumimoji="1" lang="en-US" altLang="zh-CN" dirty="0" err="1"/>
              <a:t>hanoi</a:t>
            </a:r>
            <a:r>
              <a:rPr kumimoji="1" lang="en-US" altLang="zh-CN" dirty="0"/>
              <a:t> (</a:t>
            </a:r>
            <a:r>
              <a:rPr kumimoji="1" lang="en-US" altLang="zh-CN" b="1" dirty="0" err="1"/>
              <a:t>int</a:t>
            </a:r>
            <a:r>
              <a:rPr kumimoji="1" lang="en-US" altLang="zh-CN" dirty="0"/>
              <a:t> n, </a:t>
            </a:r>
            <a:r>
              <a:rPr kumimoji="1" lang="en-US" altLang="zh-CN" b="1" dirty="0"/>
              <a:t>char</a:t>
            </a:r>
            <a:r>
              <a:rPr kumimoji="1" lang="en-US" altLang="zh-CN" dirty="0"/>
              <a:t> </a:t>
            </a:r>
            <a:r>
              <a:rPr kumimoji="1" lang="en-US" altLang="zh-CN" dirty="0" smtClean="0"/>
              <a:t>x, </a:t>
            </a:r>
            <a:r>
              <a:rPr kumimoji="1" lang="en-US" altLang="zh-CN" b="1" dirty="0"/>
              <a:t>char</a:t>
            </a:r>
            <a:r>
              <a:rPr kumimoji="1" lang="en-US" altLang="zh-CN" dirty="0"/>
              <a:t> </a:t>
            </a:r>
            <a:r>
              <a:rPr kumimoji="1" lang="en-US" altLang="zh-CN" dirty="0" smtClean="0"/>
              <a:t>y, </a:t>
            </a:r>
            <a:r>
              <a:rPr kumimoji="1" lang="en-US" altLang="zh-CN" b="1" dirty="0" smtClean="0"/>
              <a:t>char </a:t>
            </a:r>
            <a:r>
              <a:rPr kumimoji="1" lang="en-US" altLang="zh-CN" dirty="0" smtClean="0"/>
              <a:t>z ) </a:t>
            </a:r>
          </a:p>
          <a:p>
            <a:pPr marL="514350" indent="-514350" eaLnBrk="0" hangingPunct="0">
              <a:buFont typeface="+mj-lt"/>
              <a:buAutoNum type="arabicPeriod"/>
            </a:pPr>
            <a:r>
              <a:rPr kumimoji="1" lang="en-US" altLang="zh-CN" b="1" dirty="0" smtClean="0"/>
              <a:t>{</a:t>
            </a:r>
            <a:endParaRPr kumimoji="1" lang="en-US" altLang="zh-CN" dirty="0"/>
          </a:p>
          <a:p>
            <a:pPr marL="514350" indent="-514350" eaLnBrk="0" hangingPunct="0">
              <a:buFont typeface="+mj-lt"/>
              <a:buAutoNum type="arabicPeriod"/>
            </a:pPr>
            <a:r>
              <a:rPr kumimoji="1" lang="en-US" altLang="zh-CN" b="1" dirty="0" smtClean="0"/>
              <a:t>if </a:t>
            </a:r>
            <a:r>
              <a:rPr kumimoji="1" lang="en-US" altLang="zh-CN" dirty="0"/>
              <a:t>(n</a:t>
            </a:r>
            <a:r>
              <a:rPr kumimoji="1" lang="en-US" altLang="zh-CN" b="1" dirty="0"/>
              <a:t>==</a:t>
            </a:r>
            <a:r>
              <a:rPr kumimoji="1" lang="en-US" altLang="zh-CN" dirty="0"/>
              <a:t>1)</a:t>
            </a:r>
          </a:p>
          <a:p>
            <a:pPr marL="514350" indent="-514350" eaLnBrk="0" hangingPunct="0">
              <a:buFont typeface="+mj-lt"/>
              <a:buAutoNum type="arabicPeriod"/>
            </a:pPr>
            <a:r>
              <a:rPr kumimoji="1" lang="en-US" altLang="zh-CN" dirty="0" smtClean="0"/>
              <a:t>    move</a:t>
            </a:r>
            <a:r>
              <a:rPr lang="en-US" dirty="0" smtClean="0"/>
              <a:t>(x</a:t>
            </a:r>
            <a:r>
              <a:rPr lang="en-US" dirty="0"/>
              <a:t>, 1, z); </a:t>
            </a:r>
            <a:r>
              <a:rPr kumimoji="1" lang="en-US" altLang="zh-CN" dirty="0" smtClean="0"/>
              <a:t>;   </a:t>
            </a:r>
            <a:endParaRPr kumimoji="1" lang="en-US" altLang="zh-CN" dirty="0"/>
          </a:p>
          <a:p>
            <a:pPr marL="514350" indent="-514350" eaLnBrk="0" hangingPunct="0">
              <a:buFont typeface="+mj-lt"/>
              <a:buAutoNum type="arabicPeriod"/>
            </a:pPr>
            <a:r>
              <a:rPr kumimoji="1" lang="en-US" altLang="zh-CN" b="1" dirty="0" smtClean="0"/>
              <a:t>else </a:t>
            </a:r>
            <a:r>
              <a:rPr kumimoji="1" lang="en-US" altLang="zh-CN" b="1" dirty="0"/>
              <a:t>{</a:t>
            </a:r>
          </a:p>
          <a:p>
            <a:pPr marL="514350" indent="-514350" eaLnBrk="0" hangingPunct="0">
              <a:buFont typeface="+mj-lt"/>
              <a:buAutoNum type="arabicPeriod"/>
            </a:pPr>
            <a:r>
              <a:rPr kumimoji="1" lang="en-US" altLang="zh-CN" dirty="0"/>
              <a:t>  </a:t>
            </a:r>
            <a:r>
              <a:rPr kumimoji="1" lang="en-US" altLang="zh-CN" dirty="0" err="1" smtClean="0"/>
              <a:t>hanoi</a:t>
            </a:r>
            <a:r>
              <a:rPr kumimoji="1" lang="en-US" altLang="zh-CN" dirty="0" smtClean="0"/>
              <a:t>(n-1</a:t>
            </a:r>
            <a:r>
              <a:rPr kumimoji="1" lang="en-US" altLang="zh-CN" dirty="0"/>
              <a:t>, </a:t>
            </a:r>
            <a:r>
              <a:rPr kumimoji="1" lang="en-US" altLang="zh-CN" dirty="0" smtClean="0"/>
              <a:t>x, z, y); </a:t>
            </a:r>
            <a:endParaRPr kumimoji="1" lang="en-US" altLang="zh-CN" dirty="0">
              <a:solidFill>
                <a:srgbClr val="A50021"/>
              </a:solidFill>
            </a:endParaRPr>
          </a:p>
          <a:p>
            <a:pPr marL="514350" indent="-514350" eaLnBrk="0" hangingPunct="0">
              <a:buFont typeface="+mj-lt"/>
              <a:buAutoNum type="arabicPeriod"/>
            </a:pPr>
            <a:r>
              <a:rPr kumimoji="1" lang="en-US" altLang="zh-CN" dirty="0"/>
              <a:t>  </a:t>
            </a:r>
            <a:r>
              <a:rPr kumimoji="1" lang="en-US" altLang="zh-CN" dirty="0" smtClean="0"/>
              <a:t>move(x, n, z);     </a:t>
            </a:r>
            <a:endParaRPr kumimoji="1" lang="en-US" altLang="zh-CN" dirty="0"/>
          </a:p>
          <a:p>
            <a:pPr marL="514350" indent="-514350" eaLnBrk="0" hangingPunct="0">
              <a:buFont typeface="+mj-lt"/>
              <a:buAutoNum type="arabicPeriod"/>
            </a:pPr>
            <a:r>
              <a:rPr kumimoji="1" lang="en-US" altLang="zh-CN" dirty="0"/>
              <a:t>  </a:t>
            </a:r>
            <a:r>
              <a:rPr kumimoji="1" lang="en-US" altLang="zh-CN" dirty="0" err="1" smtClean="0"/>
              <a:t>hanoi</a:t>
            </a:r>
            <a:r>
              <a:rPr kumimoji="1" lang="en-US" altLang="zh-CN" dirty="0" smtClean="0"/>
              <a:t>(n-1</a:t>
            </a:r>
            <a:r>
              <a:rPr kumimoji="1" lang="en-US" altLang="zh-CN" dirty="0"/>
              <a:t>, </a:t>
            </a:r>
            <a:r>
              <a:rPr kumimoji="1" lang="en-US" altLang="zh-CN" dirty="0" smtClean="0"/>
              <a:t>y, x, z); </a:t>
            </a:r>
            <a:endParaRPr kumimoji="1" lang="en-US" altLang="zh-CN" dirty="0"/>
          </a:p>
          <a:p>
            <a:pPr marL="514350" indent="-514350" eaLnBrk="0" hangingPunct="0">
              <a:buFont typeface="+mj-lt"/>
              <a:buAutoNum type="arabicPeriod"/>
            </a:pPr>
            <a:r>
              <a:rPr kumimoji="1" lang="en-US" altLang="zh-CN" b="1" dirty="0" smtClean="0"/>
              <a:t>}</a:t>
            </a:r>
            <a:endParaRPr kumimoji="1" lang="en-US" altLang="zh-CN" b="1" dirty="0"/>
          </a:p>
          <a:p>
            <a:pPr marL="514350" indent="-514350" eaLnBrk="0" hangingPunct="0">
              <a:buFont typeface="+mj-lt"/>
              <a:buAutoNum type="arabicPeriod"/>
            </a:pPr>
            <a:r>
              <a:rPr kumimoji="1" lang="en-US" altLang="zh-CN" b="1" dirty="0" smtClean="0"/>
              <a:t>}</a:t>
            </a:r>
            <a:endParaRPr kumimoji="1" lang="en-US" altLang="zh-CN" b="1" dirty="0"/>
          </a:p>
          <a:p>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479617293"/>
              </p:ext>
            </p:extLst>
          </p:nvPr>
        </p:nvGraphicFramePr>
        <p:xfrm>
          <a:off x="3995936" y="980728"/>
          <a:ext cx="4968552" cy="5633784"/>
        </p:xfrm>
        <a:graphic>
          <a:graphicData uri="http://schemas.openxmlformats.org/drawingml/2006/table">
            <a:tbl>
              <a:tblPr firstRow="1" firstCol="1" bandRow="1">
                <a:tableStyleId>{9D7B26C5-4107-4FEC-AEDC-1716B250A1EF}</a:tableStyleId>
              </a:tblPr>
              <a:tblGrid>
                <a:gridCol w="1080120"/>
                <a:gridCol w="1414852"/>
                <a:gridCol w="1085599"/>
                <a:gridCol w="1387981"/>
              </a:tblGrid>
              <a:tr h="654001">
                <a:tc>
                  <a:txBody>
                    <a:bodyPr/>
                    <a:lstStyle/>
                    <a:p>
                      <a:pPr marL="0" marR="0" indent="0">
                        <a:spcBef>
                          <a:spcPts val="0"/>
                        </a:spcBef>
                        <a:spcAft>
                          <a:spcPts val="0"/>
                        </a:spcAft>
                      </a:pPr>
                      <a:r>
                        <a:rPr lang="zh-CN" sz="1800" dirty="0">
                          <a:effectLst/>
                        </a:rPr>
                        <a:t>递归层次</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zh-CN" sz="1800" dirty="0">
                          <a:effectLst/>
                        </a:rPr>
                        <a:t>递归工作栈</a:t>
                      </a:r>
                      <a:endParaRPr lang="en-US" sz="1800" dirty="0">
                        <a:effectLst/>
                      </a:endParaRPr>
                    </a:p>
                    <a:p>
                      <a:pPr marL="0" marR="0" indent="0">
                        <a:spcBef>
                          <a:spcPts val="0"/>
                        </a:spcBef>
                        <a:spcAft>
                          <a:spcPts val="0"/>
                        </a:spcAft>
                      </a:pPr>
                      <a:r>
                        <a:rPr lang="en-US" sz="1800" dirty="0">
                          <a:effectLst/>
                        </a:rPr>
                        <a:t>(</a:t>
                      </a:r>
                      <a:r>
                        <a:rPr lang="zh-CN" sz="1800" dirty="0">
                          <a:effectLst/>
                        </a:rPr>
                        <a:t>返址</a:t>
                      </a:r>
                      <a:r>
                        <a:rPr lang="en-US" sz="1800" dirty="0">
                          <a:effectLst/>
                        </a:rPr>
                        <a:t>,</a:t>
                      </a:r>
                      <a:r>
                        <a:rPr lang="en-US" sz="1800" dirty="0" err="1">
                          <a:effectLst/>
                        </a:rPr>
                        <a:t>n,x,y,z</a:t>
                      </a:r>
                      <a:r>
                        <a:rPr lang="en-US" sz="1800" dirty="0">
                          <a:effectLst/>
                        </a:rPr>
                        <a:t>)</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zh-CN" sz="1800">
                          <a:effectLst/>
                        </a:rPr>
                        <a:t>运行语句行号</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zh-CN" sz="1800" dirty="0">
                          <a:effectLst/>
                        </a:rPr>
                        <a:t>开始执行</a:t>
                      </a:r>
                      <a:endParaRPr lang="en-US" sz="1800" dirty="0">
                        <a:effectLst/>
                        <a:latin typeface="Calibri"/>
                        <a:ea typeface="宋体"/>
                        <a:cs typeface="Times New Roman"/>
                      </a:endParaRPr>
                    </a:p>
                  </a:txBody>
                  <a:tcPr marL="68580" marR="68580" marT="0" marB="0"/>
                </a:tc>
              </a:tr>
              <a:tr h="858167">
                <a:tc>
                  <a:txBody>
                    <a:bodyPr/>
                    <a:lstStyle/>
                    <a:p>
                      <a:pPr marL="0" marR="0" indent="0">
                        <a:spcBef>
                          <a:spcPts val="0"/>
                        </a:spcBef>
                        <a:spcAft>
                          <a:spcPts val="0"/>
                        </a:spcAft>
                      </a:pPr>
                      <a:r>
                        <a:rPr lang="en-US" sz="1800" dirty="0">
                          <a:effectLst/>
                        </a:rPr>
                        <a:t>1-H(3,a,b,c)</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0,3,a,b,c</a:t>
                      </a:r>
                    </a:p>
                    <a:p>
                      <a:pPr marL="0" marR="0" indent="0">
                        <a:spcBef>
                          <a:spcPts val="0"/>
                        </a:spcBef>
                        <a:spcAft>
                          <a:spcPts val="0"/>
                        </a:spcAft>
                      </a:pPr>
                      <a:r>
                        <a:rPr lang="en-US" sz="1800" dirty="0">
                          <a:effectLst/>
                        </a:rPr>
                        <a:t>0</a:t>
                      </a:r>
                      <a:r>
                        <a:rPr lang="zh-CN" sz="1800" dirty="0">
                          <a:effectLst/>
                        </a:rPr>
                        <a:t>：</a:t>
                      </a:r>
                      <a:r>
                        <a:rPr lang="en-US" sz="1800" dirty="0">
                          <a:effectLst/>
                        </a:rPr>
                        <a:t>main</a:t>
                      </a:r>
                      <a:r>
                        <a:rPr lang="zh-CN" sz="1800" dirty="0">
                          <a:effectLst/>
                        </a:rPr>
                        <a:t>的返回地址</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1,2,4,5</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H(2,a,c,b)</a:t>
                      </a:r>
                      <a:endParaRPr lang="en-US" sz="1800" dirty="0">
                        <a:effectLst/>
                        <a:latin typeface="Calibri"/>
                        <a:ea typeface="宋体"/>
                        <a:cs typeface="Times New Roman"/>
                      </a:endParaRPr>
                    </a:p>
                  </a:txBody>
                  <a:tcPr marL="68580" marR="68580" marT="0" marB="0"/>
                </a:tc>
              </a:tr>
              <a:tr h="648072">
                <a:tc>
                  <a:txBody>
                    <a:bodyPr/>
                    <a:lstStyle/>
                    <a:p>
                      <a:pPr marL="0" marR="0" indent="0">
                        <a:spcBef>
                          <a:spcPts val="0"/>
                        </a:spcBef>
                        <a:spcAft>
                          <a:spcPts val="0"/>
                        </a:spcAft>
                      </a:pPr>
                      <a:r>
                        <a:rPr lang="en-US" sz="1800">
                          <a:effectLst/>
                        </a:rPr>
                        <a:t>2- H(2,a,c,b)</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6,2,a,c,b</a:t>
                      </a:r>
                    </a:p>
                    <a:p>
                      <a:pPr marL="0" marR="0" indent="0">
                        <a:spcBef>
                          <a:spcPts val="0"/>
                        </a:spcBef>
                        <a:spcAft>
                          <a:spcPts val="0"/>
                        </a:spcAft>
                      </a:pPr>
                      <a:r>
                        <a:rPr lang="en-US" sz="1800">
                          <a:effectLst/>
                        </a:rPr>
                        <a:t>0,3,a,b,c</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1,2,4,5</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H(1,a,b,c)</a:t>
                      </a:r>
                      <a:endParaRPr lang="en-US" sz="1800" dirty="0">
                        <a:effectLst/>
                        <a:latin typeface="Calibri"/>
                        <a:ea typeface="宋体"/>
                        <a:cs typeface="Times New Roman"/>
                      </a:endParaRPr>
                    </a:p>
                  </a:txBody>
                  <a:tcPr marL="68580" marR="68580" marT="0" marB="0"/>
                </a:tc>
              </a:tr>
              <a:tr h="1224136">
                <a:tc>
                  <a:txBody>
                    <a:bodyPr/>
                    <a:lstStyle/>
                    <a:p>
                      <a:pPr marL="0" marR="0" indent="0">
                        <a:spcBef>
                          <a:spcPts val="0"/>
                        </a:spcBef>
                        <a:spcAft>
                          <a:spcPts val="0"/>
                        </a:spcAft>
                      </a:pPr>
                      <a:r>
                        <a:rPr lang="en-US" sz="1800">
                          <a:effectLst/>
                        </a:rPr>
                        <a:t>3- H(1,a,b,c)</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6,1,a,b,c</a:t>
                      </a:r>
                    </a:p>
                    <a:p>
                      <a:pPr marL="0" marR="0" indent="0">
                        <a:spcBef>
                          <a:spcPts val="0"/>
                        </a:spcBef>
                        <a:spcAft>
                          <a:spcPts val="0"/>
                        </a:spcAft>
                      </a:pPr>
                      <a:r>
                        <a:rPr lang="en-US" sz="1800">
                          <a:effectLst/>
                        </a:rPr>
                        <a:t>6,2,a,c,b</a:t>
                      </a:r>
                    </a:p>
                    <a:p>
                      <a:pPr marL="0" marR="0" indent="0">
                        <a:spcBef>
                          <a:spcPts val="0"/>
                        </a:spcBef>
                        <a:spcAft>
                          <a:spcPts val="0"/>
                        </a:spcAft>
                      </a:pPr>
                      <a:r>
                        <a:rPr lang="en-US" sz="1800">
                          <a:effectLst/>
                        </a:rPr>
                        <a:t>0,3,a,b,c</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1,2,3,9</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Move(a,c)</a:t>
                      </a:r>
                    </a:p>
                    <a:p>
                      <a:pPr marL="0" marR="0" indent="0">
                        <a:spcBef>
                          <a:spcPts val="0"/>
                        </a:spcBef>
                        <a:spcAft>
                          <a:spcPts val="0"/>
                        </a:spcAft>
                      </a:pPr>
                      <a:r>
                        <a:rPr lang="zh-CN" sz="1800">
                          <a:effectLst/>
                        </a:rPr>
                        <a:t>退出第</a:t>
                      </a:r>
                      <a:r>
                        <a:rPr lang="en-US" sz="1800">
                          <a:effectLst/>
                        </a:rPr>
                        <a:t>3</a:t>
                      </a:r>
                      <a:r>
                        <a:rPr lang="zh-CN" sz="1800">
                          <a:effectLst/>
                        </a:rPr>
                        <a:t>层递归，返回第</a:t>
                      </a:r>
                      <a:r>
                        <a:rPr lang="en-US" sz="1800">
                          <a:effectLst/>
                        </a:rPr>
                        <a:t>2</a:t>
                      </a:r>
                      <a:r>
                        <a:rPr lang="zh-CN" sz="1800">
                          <a:effectLst/>
                        </a:rPr>
                        <a:t>层的</a:t>
                      </a:r>
                      <a:r>
                        <a:rPr lang="en-US" sz="1800">
                          <a:effectLst/>
                        </a:rPr>
                        <a:t>6</a:t>
                      </a:r>
                      <a:endParaRPr lang="en-US" sz="1800">
                        <a:effectLst/>
                        <a:latin typeface="Calibri"/>
                        <a:ea typeface="宋体"/>
                        <a:cs typeface="Times New Roman"/>
                      </a:endParaRPr>
                    </a:p>
                  </a:txBody>
                  <a:tcPr marL="68580" marR="68580" marT="0" marB="0"/>
                </a:tc>
              </a:tr>
              <a:tr h="1152128">
                <a:tc>
                  <a:txBody>
                    <a:bodyPr/>
                    <a:lstStyle/>
                    <a:p>
                      <a:pPr marL="0" marR="0" indent="0">
                        <a:spcBef>
                          <a:spcPts val="0"/>
                        </a:spcBef>
                        <a:spcAft>
                          <a:spcPts val="0"/>
                        </a:spcAft>
                      </a:pPr>
                      <a:r>
                        <a:rPr lang="en-US" sz="1800">
                          <a:effectLst/>
                        </a:rPr>
                        <a:t>2-move(a,b) in H(2,a,c,b) </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6,2,a,c,b</a:t>
                      </a:r>
                    </a:p>
                    <a:p>
                      <a:pPr marL="0" marR="0" indent="0">
                        <a:spcBef>
                          <a:spcPts val="0"/>
                        </a:spcBef>
                        <a:spcAft>
                          <a:spcPts val="0"/>
                        </a:spcAft>
                      </a:pPr>
                      <a:r>
                        <a:rPr lang="en-US" sz="1800">
                          <a:effectLst/>
                        </a:rPr>
                        <a:t>0,3,a,b,c</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6,7</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H(1,c,a,b)</a:t>
                      </a:r>
                      <a:endParaRPr lang="en-US" sz="1800">
                        <a:effectLst/>
                        <a:latin typeface="Calibri"/>
                        <a:ea typeface="宋体"/>
                        <a:cs typeface="Times New Roman"/>
                      </a:endParaRPr>
                    </a:p>
                  </a:txBody>
                  <a:tcPr marL="68580" marR="68580" marT="0" marB="0"/>
                </a:tc>
              </a:tr>
              <a:tr h="1080120">
                <a:tc>
                  <a:txBody>
                    <a:bodyPr/>
                    <a:lstStyle/>
                    <a:p>
                      <a:pPr marL="0" marR="0" indent="0">
                        <a:spcBef>
                          <a:spcPts val="0"/>
                        </a:spcBef>
                        <a:spcAft>
                          <a:spcPts val="0"/>
                        </a:spcAft>
                      </a:pPr>
                      <a:r>
                        <a:rPr lang="en-US" sz="1800">
                          <a:effectLst/>
                        </a:rPr>
                        <a:t>3-H(1,c,a,b)</a:t>
                      </a:r>
                    </a:p>
                    <a:p>
                      <a:pPr marL="0" marR="0" indent="0">
                        <a:spcBef>
                          <a:spcPts val="0"/>
                        </a:spcBef>
                        <a:spcAft>
                          <a:spcPts val="0"/>
                        </a:spcAft>
                      </a:pPr>
                      <a:r>
                        <a:rPr lang="en-US" sz="1800">
                          <a:effectLst/>
                        </a:rPr>
                        <a:t> </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8,1,c,a,b</a:t>
                      </a:r>
                    </a:p>
                    <a:p>
                      <a:pPr marL="0" marR="0" indent="0">
                        <a:spcBef>
                          <a:spcPts val="0"/>
                        </a:spcBef>
                        <a:spcAft>
                          <a:spcPts val="0"/>
                        </a:spcAft>
                      </a:pPr>
                      <a:r>
                        <a:rPr lang="en-US" sz="1800" dirty="0">
                          <a:effectLst/>
                        </a:rPr>
                        <a:t>6,2,a,c,b</a:t>
                      </a:r>
                    </a:p>
                    <a:p>
                      <a:pPr marL="0" marR="0" indent="0">
                        <a:spcBef>
                          <a:spcPts val="0"/>
                        </a:spcBef>
                        <a:spcAft>
                          <a:spcPts val="0"/>
                        </a:spcAft>
                      </a:pPr>
                      <a:r>
                        <a:rPr lang="en-US" sz="1800" dirty="0">
                          <a:effectLst/>
                        </a:rPr>
                        <a:t>0,3,a,b,c</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1,2,3,9</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Move(</a:t>
                      </a:r>
                      <a:r>
                        <a:rPr lang="en-US" sz="1800" dirty="0" err="1">
                          <a:effectLst/>
                        </a:rPr>
                        <a:t>c,b</a:t>
                      </a:r>
                      <a:r>
                        <a:rPr lang="en-US" sz="1800" dirty="0">
                          <a:effectLst/>
                        </a:rPr>
                        <a:t>),</a:t>
                      </a:r>
                    </a:p>
                    <a:p>
                      <a:pPr marL="0" marR="0" indent="0">
                        <a:spcBef>
                          <a:spcPts val="0"/>
                        </a:spcBef>
                        <a:spcAft>
                          <a:spcPts val="0"/>
                        </a:spcAft>
                      </a:pPr>
                      <a:r>
                        <a:rPr lang="zh-CN" sz="1800" dirty="0">
                          <a:effectLst/>
                        </a:rPr>
                        <a:t>退出第</a:t>
                      </a:r>
                      <a:r>
                        <a:rPr lang="en-US" sz="1800" dirty="0">
                          <a:effectLst/>
                        </a:rPr>
                        <a:t>3</a:t>
                      </a:r>
                      <a:r>
                        <a:rPr lang="zh-CN" sz="1800" dirty="0">
                          <a:effectLst/>
                        </a:rPr>
                        <a:t>层的递归，返回第</a:t>
                      </a:r>
                      <a:r>
                        <a:rPr lang="en-US" sz="1800" dirty="0">
                          <a:effectLst/>
                        </a:rPr>
                        <a:t>2</a:t>
                      </a:r>
                      <a:r>
                        <a:rPr lang="zh-CN" sz="1800" dirty="0">
                          <a:effectLst/>
                        </a:rPr>
                        <a:t>层的</a:t>
                      </a:r>
                      <a:endParaRPr lang="en-US" sz="1800" dirty="0">
                        <a:effectLst/>
                        <a:latin typeface="Calibri"/>
                        <a:ea typeface="宋体"/>
                        <a:cs typeface="Times New Roman"/>
                      </a:endParaRPr>
                    </a:p>
                  </a:txBody>
                  <a:tcPr marL="68580" marR="68580" marT="0" marB="0"/>
                </a:tc>
              </a:tr>
            </a:tbl>
          </a:graphicData>
        </a:graphic>
      </p:graphicFrame>
      <p:sp>
        <p:nvSpPr>
          <p:cNvPr id="5" name="灯片编号占位符 4"/>
          <p:cNvSpPr>
            <a:spLocks noGrp="1"/>
          </p:cNvSpPr>
          <p:nvPr>
            <p:ph type="sldNum" sz="quarter" idx="10"/>
          </p:nvPr>
        </p:nvSpPr>
        <p:spPr/>
        <p:txBody>
          <a:bodyPr/>
          <a:lstStyle/>
          <a:p>
            <a:fld id="{0C913308-F349-4B6D-A68A-DD1791B4A57B}" type="slidenum">
              <a:rPr lang="zh-CN" altLang="en-US" smtClean="0"/>
              <a:t>61</a:t>
            </a:fld>
            <a:endParaRPr lang="zh-CN" altLang="en-US" dirty="0"/>
          </a:p>
        </p:txBody>
      </p:sp>
    </p:spTree>
    <p:extLst>
      <p:ext uri="{BB962C8B-B14F-4D97-AF65-F5344CB8AC3E}">
        <p14:creationId xmlns:p14="http://schemas.microsoft.com/office/powerpoint/2010/main" val="23295562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332656"/>
            <a:ext cx="8077200" cy="82809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4000" b="1" i="0" u="none" strike="noStrike" kern="0" cap="none" spc="0" normalizeH="0" baseline="0" noProof="0" dirty="0" smtClean="0">
              <a:ln>
                <a:noFill/>
              </a:ln>
              <a:solidFill>
                <a:srgbClr val="000000"/>
              </a:solidFill>
              <a:effectLst/>
              <a:uLnTx/>
              <a:uFillTx/>
              <a:latin typeface="+mj-lt"/>
              <a:ea typeface="华文新魏" pitchFamily="2" charset="-122"/>
              <a:cs typeface="+mj-cs"/>
            </a:endParaRPr>
          </a:p>
        </p:txBody>
      </p:sp>
      <p:sp>
        <p:nvSpPr>
          <p:cNvPr id="5" name="Rectangle 6"/>
          <p:cNvSpPr txBox="1">
            <a:spLocks noChangeArrowheads="1"/>
          </p:cNvSpPr>
          <p:nvPr/>
        </p:nvSpPr>
        <p:spPr>
          <a:xfrm>
            <a:off x="467544" y="368660"/>
            <a:ext cx="8229600" cy="6489340"/>
          </a:xfrm>
          <a:prstGeom prst="rect">
            <a:avLst/>
          </a:prstGeom>
        </p:spPr>
        <p:txBody>
          <a:bodyPr/>
          <a:lstStyle/>
          <a:p>
            <a:r>
              <a:rPr lang="zh-CN" altLang="en-US" sz="2800" b="1" dirty="0" smtClean="0">
                <a:latin typeface="华文楷体" pitchFamily="2" charset="-122"/>
                <a:ea typeface="华文楷体" pitchFamily="2" charset="-122"/>
              </a:rPr>
              <a:t>基本事实：一个由</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和</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组成的序列是合法的栈操作序列当且仅当该序列的所有前缀子序列中都是</a:t>
            </a:r>
            <a:r>
              <a:rPr lang="en-US" altLang="zh-CN" sz="2800" b="1" dirty="0" smtClean="0">
                <a:latin typeface="华文楷体" pitchFamily="2" charset="-122"/>
                <a:ea typeface="华文楷体" pitchFamily="2" charset="-122"/>
              </a:rPr>
              <a:t>pop</a:t>
            </a:r>
            <a:r>
              <a:rPr lang="zh-CN" altLang="en-US" sz="2800" b="1" dirty="0" smtClean="0">
                <a:latin typeface="华文楷体" pitchFamily="2" charset="-122"/>
                <a:ea typeface="华文楷体" pitchFamily="2" charset="-122"/>
              </a:rPr>
              <a:t>的个数不超过</a:t>
            </a:r>
            <a:r>
              <a:rPr lang="en-US" altLang="zh-CN" sz="2800" b="1" dirty="0" smtClean="0">
                <a:latin typeface="华文楷体" pitchFamily="2" charset="-122"/>
                <a:ea typeface="华文楷体" pitchFamily="2" charset="-122"/>
              </a:rPr>
              <a:t>push</a:t>
            </a:r>
            <a:r>
              <a:rPr lang="zh-CN" altLang="en-US" sz="2800" b="1" dirty="0" smtClean="0">
                <a:latin typeface="华文楷体" pitchFamily="2" charset="-122"/>
                <a:ea typeface="华文楷体" pitchFamily="2" charset="-122"/>
              </a:rPr>
              <a:t>的个数。</a:t>
            </a:r>
            <a:endParaRPr lang="en-US" altLang="zh-CN" sz="2800" b="1" dirty="0" smtClean="0">
              <a:latin typeface="华文楷体" pitchFamily="2" charset="-122"/>
              <a:ea typeface="华文楷体" pitchFamily="2" charset="-122"/>
            </a:endParaRPr>
          </a:p>
          <a:p>
            <a:r>
              <a:rPr lang="zh-CN" altLang="en-US" sz="2800" b="1" dirty="0" smtClean="0">
                <a:solidFill>
                  <a:srgbClr val="0000FF"/>
                </a:solidFill>
                <a:latin typeface="华文楷体" pitchFamily="2" charset="-122"/>
                <a:ea typeface="华文楷体" pitchFamily="2" charset="-122"/>
              </a:rPr>
              <a:t>假设</a:t>
            </a:r>
            <a:r>
              <a:rPr lang="en-US" altLang="zh-CN" sz="2800" b="1" dirty="0" smtClean="0">
                <a:solidFill>
                  <a:srgbClr val="0000FF"/>
                </a:solidFill>
                <a:latin typeface="华文楷体" pitchFamily="2" charset="-122"/>
                <a:ea typeface="华文楷体" pitchFamily="2" charset="-122"/>
              </a:rPr>
              <a:t>S</a:t>
            </a:r>
            <a:r>
              <a:rPr lang="zh-CN" altLang="en-US" sz="2800" b="1" dirty="0" smtClean="0">
                <a:solidFill>
                  <a:srgbClr val="0000FF"/>
                </a:solidFill>
                <a:latin typeface="华文楷体" pitchFamily="2" charset="-122"/>
                <a:ea typeface="华文楷体" pitchFamily="2" charset="-122"/>
              </a:rPr>
              <a:t>是由</a:t>
            </a:r>
            <a:r>
              <a:rPr lang="en-US" altLang="zh-CN" sz="2800" b="1" dirty="0" smtClean="0">
                <a:solidFill>
                  <a:srgbClr val="0000FF"/>
                </a:solidFill>
                <a:latin typeface="华文楷体" pitchFamily="2" charset="-122"/>
                <a:ea typeface="华文楷体" pitchFamily="2" charset="-122"/>
              </a:rPr>
              <a:t>n</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push</a:t>
            </a:r>
            <a:r>
              <a:rPr lang="zh-CN" altLang="en-US" sz="2800" b="1" dirty="0" smtClean="0">
                <a:solidFill>
                  <a:srgbClr val="0000FF"/>
                </a:solidFill>
                <a:latin typeface="华文楷体" pitchFamily="2" charset="-122"/>
                <a:ea typeface="华文楷体" pitchFamily="2" charset="-122"/>
              </a:rPr>
              <a:t>和</a:t>
            </a:r>
            <a:r>
              <a:rPr lang="en-US" altLang="zh-CN" sz="2800" b="1" dirty="0" smtClean="0">
                <a:solidFill>
                  <a:srgbClr val="0000FF"/>
                </a:solidFill>
                <a:latin typeface="华文楷体" pitchFamily="2" charset="-122"/>
                <a:ea typeface="华文楷体" pitchFamily="2" charset="-122"/>
              </a:rPr>
              <a:t>n</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pop</a:t>
            </a:r>
            <a:r>
              <a:rPr lang="zh-CN" altLang="en-US" sz="2800" b="1" dirty="0" smtClean="0">
                <a:solidFill>
                  <a:srgbClr val="0000FF"/>
                </a:solidFill>
                <a:latin typeface="华文楷体" pitchFamily="2" charset="-122"/>
                <a:ea typeface="华文楷体" pitchFamily="2" charset="-122"/>
              </a:rPr>
              <a:t>组成的非法操作序列。</a:t>
            </a:r>
            <a:r>
              <a:rPr lang="zh-CN" altLang="en-US" sz="2800" b="1" dirty="0" smtClean="0">
                <a:solidFill>
                  <a:srgbClr val="0000FF"/>
                </a:solidFill>
                <a:latin typeface="华文楷体" pitchFamily="2" charset="-122"/>
                <a:ea typeface="华文楷体" pitchFamily="2" charset="-122"/>
              </a:rPr>
              <a:t>则</a:t>
            </a:r>
            <a:r>
              <a:rPr lang="zh-CN" altLang="en-US" sz="2800" b="1" dirty="0" smtClean="0">
                <a:solidFill>
                  <a:srgbClr val="0000FF"/>
                </a:solidFill>
                <a:latin typeface="华文楷体" pitchFamily="2" charset="-122"/>
                <a:ea typeface="华文楷体" pitchFamily="2" charset="-122"/>
              </a:rPr>
              <a:t>由以上基本事实可知，</a:t>
            </a:r>
            <a:r>
              <a:rPr lang="zh-CN" altLang="en-US" sz="2800" b="1" dirty="0" smtClean="0">
                <a:solidFill>
                  <a:srgbClr val="0000FF"/>
                </a:solidFill>
                <a:latin typeface="华文楷体" pitchFamily="2" charset="-122"/>
                <a:ea typeface="华文楷体" pitchFamily="2" charset="-122"/>
              </a:rPr>
              <a:t>必定存在一个</a:t>
            </a:r>
            <a:r>
              <a:rPr lang="zh-CN" altLang="en-US" sz="2800" b="1" dirty="0" smtClean="0">
                <a:solidFill>
                  <a:srgbClr val="0000FF"/>
                </a:solidFill>
                <a:latin typeface="华文楷体" pitchFamily="2" charset="-122"/>
                <a:ea typeface="华文楷体" pitchFamily="2" charset="-122"/>
              </a:rPr>
              <a:t>最小</a:t>
            </a:r>
            <a:r>
              <a:rPr lang="en-US" altLang="zh-CN" sz="2800" b="1" dirty="0" smtClean="0">
                <a:solidFill>
                  <a:srgbClr val="0000FF"/>
                </a:solidFill>
                <a:latin typeface="华文楷体" pitchFamily="2" charset="-122"/>
                <a:ea typeface="华文楷体" pitchFamily="2" charset="-122"/>
              </a:rPr>
              <a:t>m</a:t>
            </a:r>
            <a:r>
              <a:rPr lang="zh-CN" altLang="en-US" sz="2800" b="1" dirty="0" smtClean="0">
                <a:solidFill>
                  <a:srgbClr val="0000FF"/>
                </a:solidFill>
                <a:latin typeface="华文楷体" pitchFamily="2" charset="-122"/>
                <a:ea typeface="华文楷体" pitchFamily="2" charset="-122"/>
              </a:rPr>
              <a:t>使</a:t>
            </a:r>
            <a:r>
              <a:rPr lang="zh-CN" altLang="en-US" sz="2800" b="1" dirty="0" smtClean="0">
                <a:solidFill>
                  <a:srgbClr val="0000FF"/>
                </a:solidFill>
                <a:latin typeface="华文楷体" pitchFamily="2" charset="-122"/>
                <a:ea typeface="华文楷体" pitchFamily="2" charset="-122"/>
              </a:rPr>
              <a:t>得</a:t>
            </a:r>
            <a:r>
              <a:rPr lang="zh-CN" altLang="en-US" sz="2800" b="1" dirty="0" smtClean="0">
                <a:solidFill>
                  <a:srgbClr val="0000FF"/>
                </a:solidFill>
                <a:latin typeface="华文楷体" pitchFamily="2" charset="-122"/>
                <a:ea typeface="华文楷体" pitchFamily="2" charset="-122"/>
              </a:rPr>
              <a:t>：</a:t>
            </a:r>
            <a:r>
              <a:rPr lang="en-US" altLang="zh-CN" sz="2800" b="1" dirty="0" smtClean="0">
                <a:solidFill>
                  <a:srgbClr val="0000FF"/>
                </a:solidFill>
                <a:latin typeface="华文楷体" pitchFamily="2" charset="-122"/>
                <a:ea typeface="华文楷体" pitchFamily="2" charset="-122"/>
              </a:rPr>
              <a:t>1.</a:t>
            </a:r>
            <a:r>
              <a:rPr lang="en-US" altLang="zh-CN" sz="2800" b="1" dirty="0" smtClean="0">
                <a:solidFill>
                  <a:srgbClr val="0000FF"/>
                </a:solidFill>
                <a:latin typeface="华文楷体" pitchFamily="2" charset="-122"/>
                <a:ea typeface="华文楷体" pitchFamily="2" charset="-122"/>
              </a:rPr>
              <a:t>S</a:t>
            </a:r>
            <a:r>
              <a:rPr lang="zh-CN" altLang="en-US" sz="2800" b="1" dirty="0" smtClean="0">
                <a:solidFill>
                  <a:srgbClr val="0000FF"/>
                </a:solidFill>
                <a:latin typeface="华文楷体" pitchFamily="2" charset="-122"/>
                <a:ea typeface="华文楷体" pitchFamily="2" charset="-122"/>
              </a:rPr>
              <a:t>的第</a:t>
            </a:r>
            <a:r>
              <a:rPr lang="en-US" altLang="zh-CN" sz="2800" b="1" dirty="0" smtClean="0">
                <a:solidFill>
                  <a:srgbClr val="0000FF"/>
                </a:solidFill>
                <a:latin typeface="华文楷体" pitchFamily="2" charset="-122"/>
                <a:ea typeface="华文楷体" pitchFamily="2" charset="-122"/>
              </a:rPr>
              <a:t>2m</a:t>
            </a:r>
            <a:r>
              <a:rPr lang="zh-CN" altLang="en-US" sz="2800" b="1" dirty="0" smtClean="0">
                <a:solidFill>
                  <a:srgbClr val="0000FF"/>
                </a:solidFill>
                <a:latin typeface="华文楷体" pitchFamily="2" charset="-122"/>
                <a:ea typeface="华文楷体" pitchFamily="2" charset="-122"/>
              </a:rPr>
              <a:t>＋</a:t>
            </a:r>
            <a:r>
              <a:rPr lang="en-US" altLang="zh-CN" sz="2800" b="1" dirty="0" smtClean="0">
                <a:solidFill>
                  <a:srgbClr val="0000FF"/>
                </a:solidFill>
                <a:latin typeface="华文楷体" pitchFamily="2" charset="-122"/>
                <a:ea typeface="华文楷体" pitchFamily="2" charset="-122"/>
              </a:rPr>
              <a:t>1</a:t>
            </a:r>
            <a:r>
              <a:rPr lang="zh-CN" altLang="en-US" sz="2800" b="1" dirty="0" smtClean="0">
                <a:solidFill>
                  <a:srgbClr val="0000FF"/>
                </a:solidFill>
                <a:latin typeface="华文楷体" pitchFamily="2" charset="-122"/>
                <a:ea typeface="华文楷体" pitchFamily="2" charset="-122"/>
              </a:rPr>
              <a:t>位置上是</a:t>
            </a:r>
            <a:r>
              <a:rPr lang="en-US" altLang="zh-CN" sz="2800" b="1" dirty="0" smtClean="0">
                <a:solidFill>
                  <a:srgbClr val="0000FF"/>
                </a:solidFill>
                <a:latin typeface="华文楷体" pitchFamily="2" charset="-122"/>
                <a:ea typeface="华文楷体" pitchFamily="2" charset="-122"/>
              </a:rPr>
              <a:t>pop</a:t>
            </a:r>
            <a:r>
              <a:rPr lang="zh-CN" altLang="en-US" sz="2800" b="1" dirty="0" smtClean="0">
                <a:solidFill>
                  <a:srgbClr val="0000FF"/>
                </a:solidFill>
                <a:latin typeface="华文楷体" pitchFamily="2" charset="-122"/>
                <a:ea typeface="华文楷体" pitchFamily="2" charset="-122"/>
              </a:rPr>
              <a:t>，</a:t>
            </a:r>
            <a:endParaRPr lang="en-US" altLang="zh-CN" sz="2800" b="1" dirty="0" smtClean="0">
              <a:solidFill>
                <a:srgbClr val="0000FF"/>
              </a:solidFill>
              <a:latin typeface="华文楷体" pitchFamily="2" charset="-122"/>
              <a:ea typeface="华文楷体" pitchFamily="2" charset="-122"/>
            </a:endParaRPr>
          </a:p>
          <a:p>
            <a:r>
              <a:rPr lang="zh-CN" altLang="zh-CN" sz="2800" b="1" dirty="0" smtClean="0">
                <a:solidFill>
                  <a:srgbClr val="0000FF"/>
                </a:solidFill>
                <a:latin typeface="华文楷体" pitchFamily="2" charset="-122"/>
                <a:ea typeface="华文楷体" pitchFamily="2" charset="-122"/>
              </a:rPr>
              <a:t>2</a:t>
            </a:r>
            <a:r>
              <a:rPr lang="en-US" altLang="zh-CN" sz="2800" b="1" dirty="0" smtClean="0">
                <a:solidFill>
                  <a:srgbClr val="0000FF"/>
                </a:solidFill>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之</a:t>
            </a:r>
            <a:r>
              <a:rPr lang="zh-CN" altLang="en-US" sz="2800" b="1" dirty="0" smtClean="0">
                <a:solidFill>
                  <a:srgbClr val="0000FF"/>
                </a:solidFill>
                <a:latin typeface="华文楷体" pitchFamily="2" charset="-122"/>
                <a:ea typeface="华文楷体" pitchFamily="2" charset="-122"/>
              </a:rPr>
              <a:t>前正好有</a:t>
            </a:r>
            <a:r>
              <a:rPr lang="en-US" altLang="zh-CN" sz="2800" b="1" dirty="0" smtClean="0">
                <a:solidFill>
                  <a:srgbClr val="0000FF"/>
                </a:solidFill>
                <a:latin typeface="华文楷体" pitchFamily="2" charset="-122"/>
                <a:ea typeface="华文楷体" pitchFamily="2" charset="-122"/>
              </a:rPr>
              <a:t>m</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push</a:t>
            </a:r>
            <a:r>
              <a:rPr lang="zh-CN" altLang="en-US" sz="2800" b="1" dirty="0" smtClean="0">
                <a:solidFill>
                  <a:srgbClr val="0000FF"/>
                </a:solidFill>
                <a:latin typeface="华文楷体" pitchFamily="2" charset="-122"/>
                <a:ea typeface="华文楷体" pitchFamily="2" charset="-122"/>
              </a:rPr>
              <a:t>和</a:t>
            </a:r>
            <a:r>
              <a:rPr lang="en-US" altLang="zh-CN" sz="2800" b="1" dirty="0" smtClean="0">
                <a:solidFill>
                  <a:srgbClr val="0000FF"/>
                </a:solidFill>
                <a:latin typeface="华文楷体" pitchFamily="2" charset="-122"/>
                <a:ea typeface="华文楷体" pitchFamily="2" charset="-122"/>
              </a:rPr>
              <a:t>m</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pop</a:t>
            </a:r>
            <a:r>
              <a:rPr lang="zh-CN" altLang="en-US" sz="2800" b="1" dirty="0" smtClean="0">
                <a:solidFill>
                  <a:srgbClr val="0000FF"/>
                </a:solidFill>
                <a:latin typeface="华文楷体" pitchFamily="2" charset="-122"/>
                <a:ea typeface="华文楷体" pitchFamily="2" charset="-122"/>
              </a:rPr>
              <a:t>，</a:t>
            </a:r>
            <a:endParaRPr lang="en-US" altLang="zh-CN" sz="2800" b="1" dirty="0" smtClean="0">
              <a:solidFill>
                <a:srgbClr val="0000FF"/>
              </a:solidFill>
              <a:latin typeface="华文楷体" pitchFamily="2" charset="-122"/>
              <a:ea typeface="华文楷体" pitchFamily="2" charset="-122"/>
            </a:endParaRPr>
          </a:p>
          <a:p>
            <a:r>
              <a:rPr lang="zh-CN" altLang="zh-CN" sz="2800" b="1" dirty="0" smtClean="0">
                <a:solidFill>
                  <a:srgbClr val="0000FF"/>
                </a:solidFill>
                <a:latin typeface="华文楷体" pitchFamily="2" charset="-122"/>
                <a:ea typeface="华文楷体" pitchFamily="2" charset="-122"/>
              </a:rPr>
              <a:t>3</a:t>
            </a:r>
            <a:r>
              <a:rPr lang="en-US" altLang="zh-CN" sz="2800" b="1" dirty="0" smtClean="0">
                <a:solidFill>
                  <a:srgbClr val="0000FF"/>
                </a:solidFill>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从</a:t>
            </a:r>
            <a:r>
              <a:rPr lang="zh-CN" altLang="en-US" sz="2800" b="1" dirty="0" smtClean="0">
                <a:solidFill>
                  <a:srgbClr val="0000FF"/>
                </a:solidFill>
                <a:latin typeface="华文楷体" pitchFamily="2" charset="-122"/>
                <a:ea typeface="华文楷体" pitchFamily="2" charset="-122"/>
              </a:rPr>
              <a:t>第</a:t>
            </a:r>
            <a:r>
              <a:rPr lang="en-US" altLang="zh-CN" sz="2800" b="1" dirty="0" smtClean="0">
                <a:solidFill>
                  <a:srgbClr val="0000FF"/>
                </a:solidFill>
                <a:latin typeface="华文楷体" pitchFamily="2" charset="-122"/>
                <a:ea typeface="华文楷体" pitchFamily="2" charset="-122"/>
              </a:rPr>
              <a:t>2m</a:t>
            </a:r>
            <a:r>
              <a:rPr lang="zh-CN" altLang="en-US" sz="2800" b="1" dirty="0" smtClean="0">
                <a:solidFill>
                  <a:srgbClr val="0000FF"/>
                </a:solidFill>
                <a:latin typeface="华文楷体" pitchFamily="2" charset="-122"/>
                <a:ea typeface="华文楷体" pitchFamily="2" charset="-122"/>
              </a:rPr>
              <a:t>＋</a:t>
            </a:r>
            <a:r>
              <a:rPr lang="en-US" altLang="zh-CN" sz="2800" b="1" dirty="0" smtClean="0">
                <a:solidFill>
                  <a:srgbClr val="0000FF"/>
                </a:solidFill>
                <a:latin typeface="华文楷体" pitchFamily="2" charset="-122"/>
                <a:ea typeface="华文楷体" pitchFamily="2" charset="-122"/>
              </a:rPr>
              <a:t>2</a:t>
            </a:r>
            <a:r>
              <a:rPr lang="zh-CN" altLang="en-US" sz="2800" b="1" dirty="0" smtClean="0">
                <a:solidFill>
                  <a:srgbClr val="0000FF"/>
                </a:solidFill>
                <a:latin typeface="华文楷体" pitchFamily="2" charset="-122"/>
                <a:ea typeface="华文楷体" pitchFamily="2" charset="-122"/>
              </a:rPr>
              <a:t>位置</a:t>
            </a:r>
            <a:r>
              <a:rPr lang="zh-CN" altLang="en-US" sz="2800" b="1" dirty="0" smtClean="0">
                <a:solidFill>
                  <a:srgbClr val="0000FF"/>
                </a:solidFill>
                <a:latin typeface="华文楷体" pitchFamily="2" charset="-122"/>
                <a:ea typeface="华文楷体" pitchFamily="2" charset="-122"/>
              </a:rPr>
              <a:t>开</a:t>
            </a:r>
            <a:r>
              <a:rPr lang="zh-CN" altLang="en-US" sz="2800" b="1" dirty="0" smtClean="0">
                <a:solidFill>
                  <a:srgbClr val="0000FF"/>
                </a:solidFill>
                <a:latin typeface="华文楷体" pitchFamily="2" charset="-122"/>
                <a:ea typeface="华文楷体" pitchFamily="2" charset="-122"/>
              </a:rPr>
              <a:t>始的序列中</a:t>
            </a:r>
            <a:r>
              <a:rPr lang="en-US" altLang="zh-CN" sz="2800" b="1" dirty="0" smtClean="0">
                <a:solidFill>
                  <a:srgbClr val="0000FF"/>
                </a:solidFill>
                <a:latin typeface="华文楷体" pitchFamily="2" charset="-122"/>
                <a:ea typeface="华文楷体" pitchFamily="2" charset="-122"/>
              </a:rPr>
              <a:t>push</a:t>
            </a:r>
            <a:r>
              <a:rPr lang="zh-CN" altLang="en-US" sz="2800" b="1" dirty="0" smtClean="0">
                <a:solidFill>
                  <a:srgbClr val="0000FF"/>
                </a:solidFill>
                <a:latin typeface="华文楷体" pitchFamily="2" charset="-122"/>
                <a:ea typeface="华文楷体" pitchFamily="2" charset="-122"/>
              </a:rPr>
              <a:t>的个数必定比</a:t>
            </a:r>
            <a:r>
              <a:rPr lang="en-US" altLang="zh-CN" sz="2800" b="1" dirty="0" smtClean="0">
                <a:solidFill>
                  <a:srgbClr val="0000FF"/>
                </a:solidFill>
                <a:latin typeface="华文楷体" pitchFamily="2" charset="-122"/>
                <a:ea typeface="华文楷体" pitchFamily="2" charset="-122"/>
              </a:rPr>
              <a:t>pop</a:t>
            </a:r>
            <a:r>
              <a:rPr lang="zh-CN" altLang="en-US" sz="2800" b="1" dirty="0" smtClean="0">
                <a:solidFill>
                  <a:srgbClr val="0000FF"/>
                </a:solidFill>
                <a:latin typeface="华文楷体" pitchFamily="2" charset="-122"/>
                <a:ea typeface="华文楷体" pitchFamily="2" charset="-122"/>
              </a:rPr>
              <a:t>的个数多一</a:t>
            </a:r>
            <a:r>
              <a:rPr lang="zh-CN" altLang="en-US" sz="2800" b="1" dirty="0" smtClean="0">
                <a:solidFill>
                  <a:srgbClr val="0000FF"/>
                </a:solidFill>
                <a:latin typeface="华文楷体" pitchFamily="2" charset="-122"/>
                <a:ea typeface="华文楷体" pitchFamily="2" charset="-122"/>
              </a:rPr>
              <a:t>。</a:t>
            </a:r>
            <a:endParaRPr lang="en-US" altLang="zh-CN" sz="2800" b="1" dirty="0" smtClean="0">
              <a:solidFill>
                <a:srgbClr val="0000FF"/>
              </a:solidFill>
              <a:latin typeface="华文楷体" pitchFamily="2" charset="-122"/>
              <a:ea typeface="华文楷体" pitchFamily="2" charset="-122"/>
            </a:endParaRPr>
          </a:p>
          <a:p>
            <a:r>
              <a:rPr lang="zh-CN" altLang="en-US" sz="2800" b="1" dirty="0" smtClean="0">
                <a:solidFill>
                  <a:srgbClr val="0000FF"/>
                </a:solidFill>
                <a:latin typeface="华文楷体" pitchFamily="2" charset="-122"/>
                <a:ea typeface="华文楷体" pitchFamily="2" charset="-122"/>
              </a:rPr>
              <a:t>现在从</a:t>
            </a:r>
            <a:r>
              <a:rPr lang="zh-CN" altLang="en-US" sz="2800" b="1" dirty="0" smtClean="0">
                <a:solidFill>
                  <a:srgbClr val="0000FF"/>
                </a:solidFill>
                <a:latin typeface="华文楷体" pitchFamily="2" charset="-122"/>
                <a:ea typeface="华文楷体" pitchFamily="2" charset="-122"/>
              </a:rPr>
              <a:t>第</a:t>
            </a:r>
            <a:r>
              <a:rPr lang="en-US" altLang="zh-CN" sz="2800" b="1" dirty="0" smtClean="0">
                <a:solidFill>
                  <a:srgbClr val="0000FF"/>
                </a:solidFill>
                <a:latin typeface="华文楷体" pitchFamily="2" charset="-122"/>
                <a:ea typeface="华文楷体" pitchFamily="2" charset="-122"/>
              </a:rPr>
              <a:t>2m+2</a:t>
            </a:r>
            <a:r>
              <a:rPr lang="zh-CN" altLang="en-US" sz="2800" b="1" dirty="0" smtClean="0">
                <a:solidFill>
                  <a:srgbClr val="0000FF"/>
                </a:solidFill>
                <a:latin typeface="华文楷体" pitchFamily="2" charset="-122"/>
                <a:ea typeface="华文楷体" pitchFamily="2" charset="-122"/>
              </a:rPr>
              <a:t>个</a:t>
            </a:r>
            <a:r>
              <a:rPr lang="zh-CN" altLang="en-US" sz="2800" b="1" dirty="0" smtClean="0">
                <a:solidFill>
                  <a:srgbClr val="0000FF"/>
                </a:solidFill>
                <a:latin typeface="华文楷体" pitchFamily="2" charset="-122"/>
                <a:ea typeface="华文楷体" pitchFamily="2" charset="-122"/>
              </a:rPr>
              <a:t>位置</a:t>
            </a:r>
            <a:r>
              <a:rPr lang="zh-CN" altLang="en-US" sz="2800" b="1" dirty="0" smtClean="0">
                <a:solidFill>
                  <a:srgbClr val="0000FF"/>
                </a:solidFill>
                <a:latin typeface="华文楷体" pitchFamily="2" charset="-122"/>
                <a:ea typeface="华文楷体" pitchFamily="2" charset="-122"/>
              </a:rPr>
              <a:t>开始把</a:t>
            </a:r>
            <a:r>
              <a:rPr lang="en-US" altLang="zh-CN" sz="2800" b="1" dirty="0" smtClean="0">
                <a:solidFill>
                  <a:srgbClr val="0000FF"/>
                </a:solidFill>
                <a:latin typeface="华文楷体" pitchFamily="2" charset="-122"/>
                <a:ea typeface="华文楷体" pitchFamily="2" charset="-122"/>
              </a:rPr>
              <a:t>push</a:t>
            </a:r>
            <a:r>
              <a:rPr lang="zh-CN" altLang="en-US" sz="2800" b="1" dirty="0" smtClean="0">
                <a:solidFill>
                  <a:srgbClr val="0000FF"/>
                </a:solidFill>
                <a:latin typeface="华文楷体" pitchFamily="2" charset="-122"/>
                <a:ea typeface="华文楷体" pitchFamily="2" charset="-122"/>
              </a:rPr>
              <a:t>变</a:t>
            </a:r>
            <a:r>
              <a:rPr lang="en-US" altLang="zh-CN" sz="2800" b="1" dirty="0" smtClean="0">
                <a:solidFill>
                  <a:srgbClr val="0000FF"/>
                </a:solidFill>
                <a:latin typeface="华文楷体" pitchFamily="2" charset="-122"/>
                <a:ea typeface="华文楷体" pitchFamily="2" charset="-122"/>
              </a:rPr>
              <a:t>pop</a:t>
            </a:r>
            <a:r>
              <a:rPr lang="zh-CN" altLang="en-US" sz="2800" b="1" dirty="0" smtClean="0">
                <a:solidFill>
                  <a:srgbClr val="0000FF"/>
                </a:solidFill>
                <a:latin typeface="华文楷体" pitchFamily="2" charset="-122"/>
                <a:ea typeface="华文楷体" pitchFamily="2" charset="-122"/>
              </a:rPr>
              <a:t>，</a:t>
            </a:r>
            <a:r>
              <a:rPr lang="en-US" altLang="zh-CN" sz="2800" b="1" dirty="0" smtClean="0">
                <a:solidFill>
                  <a:srgbClr val="0000FF"/>
                </a:solidFill>
                <a:latin typeface="华文楷体" pitchFamily="2" charset="-122"/>
                <a:ea typeface="华文楷体" pitchFamily="2" charset="-122"/>
              </a:rPr>
              <a:t>pop</a:t>
            </a:r>
            <a:r>
              <a:rPr lang="zh-CN" altLang="en-US" sz="2800" b="1" dirty="0" smtClean="0">
                <a:solidFill>
                  <a:srgbClr val="0000FF"/>
                </a:solidFill>
                <a:latin typeface="华文楷体" pitchFamily="2" charset="-122"/>
                <a:ea typeface="华文楷体" pitchFamily="2" charset="-122"/>
              </a:rPr>
              <a:t>变</a:t>
            </a:r>
            <a:r>
              <a:rPr lang="en-US" altLang="zh-CN" sz="2800" b="1" dirty="0" smtClean="0">
                <a:solidFill>
                  <a:srgbClr val="0000FF"/>
                </a:solidFill>
                <a:latin typeface="华文楷体" pitchFamily="2" charset="-122"/>
                <a:ea typeface="华文楷体" pitchFamily="2" charset="-122"/>
              </a:rPr>
              <a:t>push</a:t>
            </a:r>
            <a:r>
              <a:rPr lang="en-US" altLang="zh-CN" sz="2800" b="1" dirty="0">
                <a:solidFill>
                  <a:srgbClr val="0000FF"/>
                </a:solidFill>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则</a:t>
            </a:r>
            <a:r>
              <a:rPr lang="zh-CN" altLang="en-US" sz="2800" b="1" dirty="0" smtClean="0">
                <a:solidFill>
                  <a:srgbClr val="0000FF"/>
                </a:solidFill>
                <a:latin typeface="华文楷体" pitchFamily="2" charset="-122"/>
                <a:ea typeface="华文楷体" pitchFamily="2" charset="-122"/>
              </a:rPr>
              <a:t>得到的序列</a:t>
            </a:r>
            <a:r>
              <a:rPr lang="en-US" altLang="zh-CN" sz="2800" b="1" dirty="0" smtClean="0">
                <a:solidFill>
                  <a:srgbClr val="0000FF"/>
                </a:solidFill>
                <a:latin typeface="华文楷体" pitchFamily="2" charset="-122"/>
                <a:ea typeface="华文楷体" pitchFamily="2" charset="-122"/>
              </a:rPr>
              <a:t>S’</a:t>
            </a:r>
            <a:r>
              <a:rPr lang="zh-CN" altLang="en-US" sz="2800" b="1" dirty="0" smtClean="0">
                <a:solidFill>
                  <a:srgbClr val="0000FF"/>
                </a:solidFill>
                <a:latin typeface="华文楷体" pitchFamily="2" charset="-122"/>
                <a:ea typeface="华文楷体" pitchFamily="2" charset="-122"/>
              </a:rPr>
              <a:t>中必定有</a:t>
            </a:r>
            <a:r>
              <a:rPr lang="en-US" altLang="zh-CN" sz="2800" b="1" dirty="0" smtClean="0">
                <a:solidFill>
                  <a:srgbClr val="0000FF"/>
                </a:solidFill>
                <a:latin typeface="华文楷体" pitchFamily="2" charset="-122"/>
                <a:ea typeface="华文楷体" pitchFamily="2" charset="-122"/>
              </a:rPr>
              <a:t>n+1</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pop</a:t>
            </a:r>
            <a:r>
              <a:rPr lang="zh-CN" altLang="en-US" sz="2800" b="1" dirty="0" smtClean="0">
                <a:solidFill>
                  <a:srgbClr val="0000FF"/>
                </a:solidFill>
                <a:latin typeface="华文楷体" pitchFamily="2" charset="-122"/>
                <a:ea typeface="华文楷体" pitchFamily="2" charset="-122"/>
              </a:rPr>
              <a:t>和</a:t>
            </a:r>
            <a:r>
              <a:rPr lang="en-US" altLang="zh-CN" sz="2800" b="1" dirty="0" smtClean="0">
                <a:solidFill>
                  <a:srgbClr val="0000FF"/>
                </a:solidFill>
                <a:latin typeface="华文楷体" pitchFamily="2" charset="-122"/>
                <a:ea typeface="华文楷体" pitchFamily="2" charset="-122"/>
              </a:rPr>
              <a:t>n-1</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push</a:t>
            </a:r>
            <a:r>
              <a:rPr lang="zh-CN" altLang="en-US" sz="2800" b="1" dirty="0" smtClean="0">
                <a:solidFill>
                  <a:srgbClr val="0000FF"/>
                </a:solidFill>
                <a:latin typeface="华文楷体" pitchFamily="2" charset="-122"/>
                <a:ea typeface="华文楷体" pitchFamily="2" charset="-122"/>
              </a:rPr>
              <a:t>。如此，每个</a:t>
            </a:r>
            <a:r>
              <a:rPr lang="en-US" altLang="zh-CN" sz="2800" b="1" dirty="0" smtClean="0">
                <a:solidFill>
                  <a:srgbClr val="0000FF"/>
                </a:solidFill>
                <a:latin typeface="华文楷体" pitchFamily="2" charset="-122"/>
                <a:ea typeface="华文楷体" pitchFamily="2" charset="-122"/>
              </a:rPr>
              <a:t>n</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push</a:t>
            </a:r>
            <a:r>
              <a:rPr lang="zh-CN" altLang="en-US" sz="2800" b="1" dirty="0" smtClean="0">
                <a:solidFill>
                  <a:srgbClr val="0000FF"/>
                </a:solidFill>
                <a:latin typeface="华文楷体" pitchFamily="2" charset="-122"/>
                <a:ea typeface="华文楷体" pitchFamily="2" charset="-122"/>
              </a:rPr>
              <a:t>和</a:t>
            </a:r>
            <a:r>
              <a:rPr lang="en-US" altLang="zh-CN" sz="2800" b="1" dirty="0" smtClean="0">
                <a:solidFill>
                  <a:srgbClr val="0000FF"/>
                </a:solidFill>
                <a:latin typeface="华文楷体" pitchFamily="2" charset="-122"/>
                <a:ea typeface="华文楷体" pitchFamily="2" charset="-122"/>
              </a:rPr>
              <a:t>n</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pop</a:t>
            </a:r>
            <a:r>
              <a:rPr lang="zh-CN" altLang="en-US" sz="2800" b="1" dirty="0" smtClean="0">
                <a:solidFill>
                  <a:srgbClr val="0000FF"/>
                </a:solidFill>
                <a:latin typeface="华文楷体" pitchFamily="2" charset="-122"/>
                <a:ea typeface="华文楷体" pitchFamily="2" charset="-122"/>
              </a:rPr>
              <a:t>组成的非法序列</a:t>
            </a:r>
            <a:r>
              <a:rPr lang="en-US" altLang="zh-CN" sz="2800" b="1" dirty="0" smtClean="0">
                <a:solidFill>
                  <a:srgbClr val="0000FF"/>
                </a:solidFill>
                <a:latin typeface="华文楷体" pitchFamily="2" charset="-122"/>
                <a:ea typeface="华文楷体" pitchFamily="2" charset="-122"/>
              </a:rPr>
              <a:t>S</a:t>
            </a:r>
            <a:r>
              <a:rPr lang="zh-CN" altLang="en-US" sz="2800" b="1" dirty="0" smtClean="0">
                <a:solidFill>
                  <a:srgbClr val="0000FF"/>
                </a:solidFill>
                <a:latin typeface="华文楷体" pitchFamily="2" charset="-122"/>
                <a:ea typeface="华文楷体" pitchFamily="2" charset="-122"/>
              </a:rPr>
              <a:t>对应到一个由</a:t>
            </a:r>
            <a:r>
              <a:rPr lang="en-US" altLang="zh-CN" sz="2800" b="1" dirty="0" smtClean="0">
                <a:solidFill>
                  <a:srgbClr val="0000FF"/>
                </a:solidFill>
                <a:latin typeface="华文楷体" pitchFamily="2" charset="-122"/>
                <a:ea typeface="华文楷体" pitchFamily="2" charset="-122"/>
              </a:rPr>
              <a:t>n+1</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pop</a:t>
            </a:r>
            <a:r>
              <a:rPr lang="zh-CN" altLang="en-US" sz="2800" b="1" dirty="0" smtClean="0">
                <a:solidFill>
                  <a:srgbClr val="0000FF"/>
                </a:solidFill>
                <a:latin typeface="华文楷体" pitchFamily="2" charset="-122"/>
                <a:ea typeface="华文楷体" pitchFamily="2" charset="-122"/>
              </a:rPr>
              <a:t>和</a:t>
            </a:r>
            <a:r>
              <a:rPr lang="en-US" altLang="zh-CN" sz="2800" b="1" dirty="0" smtClean="0">
                <a:solidFill>
                  <a:srgbClr val="0000FF"/>
                </a:solidFill>
                <a:latin typeface="华文楷体" pitchFamily="2" charset="-122"/>
                <a:ea typeface="华文楷体" pitchFamily="2" charset="-122"/>
              </a:rPr>
              <a:t>n-1</a:t>
            </a:r>
            <a:r>
              <a:rPr lang="zh-CN" altLang="en-US" sz="2800" b="1" dirty="0" smtClean="0">
                <a:solidFill>
                  <a:srgbClr val="0000FF"/>
                </a:solidFill>
                <a:latin typeface="华文楷体" pitchFamily="2" charset="-122"/>
                <a:ea typeface="华文楷体" pitchFamily="2" charset="-122"/>
              </a:rPr>
              <a:t>个</a:t>
            </a:r>
            <a:r>
              <a:rPr lang="en-US" altLang="zh-CN" sz="2800" b="1" dirty="0" smtClean="0">
                <a:solidFill>
                  <a:srgbClr val="0000FF"/>
                </a:solidFill>
                <a:latin typeface="华文楷体" pitchFamily="2" charset="-122"/>
                <a:ea typeface="华文楷体" pitchFamily="2" charset="-122"/>
              </a:rPr>
              <a:t>push</a:t>
            </a:r>
            <a:r>
              <a:rPr lang="zh-CN" altLang="en-US" sz="2800" b="1" dirty="0" smtClean="0">
                <a:solidFill>
                  <a:srgbClr val="0000FF"/>
                </a:solidFill>
                <a:latin typeface="华文楷体" pitchFamily="2" charset="-122"/>
                <a:ea typeface="华文楷体" pitchFamily="2" charset="-122"/>
              </a:rPr>
              <a:t>组成的序列</a:t>
            </a:r>
            <a:r>
              <a:rPr lang="en-US" altLang="zh-CN" sz="2800" b="1" dirty="0" smtClean="0">
                <a:solidFill>
                  <a:srgbClr val="0000FF"/>
                </a:solidFill>
                <a:latin typeface="华文楷体" pitchFamily="2" charset="-122"/>
                <a:ea typeface="华文楷体" pitchFamily="2" charset="-122"/>
              </a:rPr>
              <a:t>S’</a:t>
            </a:r>
            <a:r>
              <a:rPr lang="zh-CN" altLang="en-US" sz="2800" b="1" dirty="0" smtClean="0">
                <a:solidFill>
                  <a:srgbClr val="0000FF"/>
                </a:solidFill>
                <a:latin typeface="华文楷体" pitchFamily="2" charset="-122"/>
                <a:ea typeface="华文楷体" pitchFamily="2" charset="-122"/>
              </a:rPr>
              <a:t>。反之，每个由</a:t>
            </a:r>
            <a:r>
              <a:rPr lang="en-US" altLang="zh-CN" sz="2800" b="1" dirty="0">
                <a:solidFill>
                  <a:srgbClr val="0000FF"/>
                </a:solidFill>
                <a:latin typeface="华文楷体" pitchFamily="2" charset="-122"/>
                <a:ea typeface="华文楷体" pitchFamily="2" charset="-122"/>
              </a:rPr>
              <a:t>n+1</a:t>
            </a:r>
            <a:r>
              <a:rPr lang="zh-CN" altLang="en-US" sz="2800" b="1" dirty="0">
                <a:solidFill>
                  <a:srgbClr val="0000FF"/>
                </a:solidFill>
                <a:latin typeface="华文楷体" pitchFamily="2" charset="-122"/>
                <a:ea typeface="华文楷体" pitchFamily="2" charset="-122"/>
              </a:rPr>
              <a:t>个</a:t>
            </a:r>
            <a:r>
              <a:rPr lang="en-US" altLang="zh-CN" sz="2800" b="1" dirty="0">
                <a:solidFill>
                  <a:srgbClr val="0000FF"/>
                </a:solidFill>
                <a:latin typeface="华文楷体" pitchFamily="2" charset="-122"/>
                <a:ea typeface="华文楷体" pitchFamily="2" charset="-122"/>
              </a:rPr>
              <a:t>pop</a:t>
            </a:r>
            <a:r>
              <a:rPr lang="zh-CN" altLang="en-US" sz="2800" b="1" dirty="0">
                <a:solidFill>
                  <a:srgbClr val="0000FF"/>
                </a:solidFill>
                <a:latin typeface="华文楷体" pitchFamily="2" charset="-122"/>
                <a:ea typeface="华文楷体" pitchFamily="2" charset="-122"/>
              </a:rPr>
              <a:t>和</a:t>
            </a:r>
            <a:r>
              <a:rPr lang="en-US" altLang="zh-CN" sz="2800" b="1" dirty="0">
                <a:solidFill>
                  <a:srgbClr val="0000FF"/>
                </a:solidFill>
                <a:latin typeface="华文楷体" pitchFamily="2" charset="-122"/>
                <a:ea typeface="华文楷体" pitchFamily="2" charset="-122"/>
              </a:rPr>
              <a:t>n-1</a:t>
            </a:r>
            <a:r>
              <a:rPr lang="zh-CN" altLang="en-US" sz="2800" b="1" dirty="0">
                <a:solidFill>
                  <a:srgbClr val="0000FF"/>
                </a:solidFill>
                <a:latin typeface="华文楷体" pitchFamily="2" charset="-122"/>
                <a:ea typeface="华文楷体" pitchFamily="2" charset="-122"/>
              </a:rPr>
              <a:t>个</a:t>
            </a:r>
            <a:r>
              <a:rPr lang="en-US" altLang="zh-CN" sz="2800" b="1" dirty="0">
                <a:solidFill>
                  <a:srgbClr val="0000FF"/>
                </a:solidFill>
                <a:latin typeface="华文楷体" pitchFamily="2" charset="-122"/>
                <a:ea typeface="华文楷体" pitchFamily="2" charset="-122"/>
              </a:rPr>
              <a:t>push</a:t>
            </a:r>
            <a:r>
              <a:rPr lang="zh-CN" altLang="en-US" sz="2800" b="1" dirty="0">
                <a:solidFill>
                  <a:srgbClr val="0000FF"/>
                </a:solidFill>
                <a:latin typeface="华文楷体" pitchFamily="2" charset="-122"/>
                <a:ea typeface="华文楷体" pitchFamily="2" charset="-122"/>
              </a:rPr>
              <a:t>组成的序列</a:t>
            </a:r>
            <a:r>
              <a:rPr lang="en-US" altLang="zh-CN" sz="2800" b="1" dirty="0" smtClean="0">
                <a:solidFill>
                  <a:srgbClr val="0000FF"/>
                </a:solidFill>
                <a:latin typeface="华文楷体" pitchFamily="2" charset="-122"/>
                <a:ea typeface="华文楷体" pitchFamily="2" charset="-122"/>
              </a:rPr>
              <a:t>S’</a:t>
            </a:r>
            <a:r>
              <a:rPr lang="zh-CN" altLang="en-US" sz="2800" b="1" dirty="0" smtClean="0">
                <a:solidFill>
                  <a:srgbClr val="0000FF"/>
                </a:solidFill>
                <a:latin typeface="华文楷体" pitchFamily="2" charset="-122"/>
                <a:ea typeface="华文楷体" pitchFamily="2" charset="-122"/>
              </a:rPr>
              <a:t>也可以对应到一个由</a:t>
            </a:r>
            <a:r>
              <a:rPr lang="en-US" altLang="zh-CN" sz="2800" b="1" dirty="0">
                <a:solidFill>
                  <a:srgbClr val="0000FF"/>
                </a:solidFill>
                <a:latin typeface="华文楷体" pitchFamily="2" charset="-122"/>
                <a:ea typeface="华文楷体" pitchFamily="2" charset="-122"/>
              </a:rPr>
              <a:t>n</a:t>
            </a:r>
            <a:r>
              <a:rPr lang="zh-CN" altLang="en-US" sz="2800" b="1" dirty="0">
                <a:solidFill>
                  <a:srgbClr val="0000FF"/>
                </a:solidFill>
                <a:latin typeface="华文楷体" pitchFamily="2" charset="-122"/>
                <a:ea typeface="华文楷体" pitchFamily="2" charset="-122"/>
              </a:rPr>
              <a:t>个</a:t>
            </a:r>
            <a:r>
              <a:rPr lang="en-US" altLang="zh-CN" sz="2800" b="1" dirty="0">
                <a:solidFill>
                  <a:srgbClr val="0000FF"/>
                </a:solidFill>
                <a:latin typeface="华文楷体" pitchFamily="2" charset="-122"/>
                <a:ea typeface="华文楷体" pitchFamily="2" charset="-122"/>
              </a:rPr>
              <a:t>push</a:t>
            </a:r>
            <a:r>
              <a:rPr lang="zh-CN" altLang="en-US" sz="2800" b="1" dirty="0">
                <a:solidFill>
                  <a:srgbClr val="0000FF"/>
                </a:solidFill>
                <a:latin typeface="华文楷体" pitchFamily="2" charset="-122"/>
                <a:ea typeface="华文楷体" pitchFamily="2" charset="-122"/>
              </a:rPr>
              <a:t>和</a:t>
            </a:r>
            <a:r>
              <a:rPr lang="en-US" altLang="zh-CN" sz="2800" b="1" dirty="0">
                <a:solidFill>
                  <a:srgbClr val="0000FF"/>
                </a:solidFill>
                <a:latin typeface="华文楷体" pitchFamily="2" charset="-122"/>
                <a:ea typeface="华文楷体" pitchFamily="2" charset="-122"/>
              </a:rPr>
              <a:t>n</a:t>
            </a:r>
            <a:r>
              <a:rPr lang="zh-CN" altLang="en-US" sz="2800" b="1" dirty="0">
                <a:solidFill>
                  <a:srgbClr val="0000FF"/>
                </a:solidFill>
                <a:latin typeface="华文楷体" pitchFamily="2" charset="-122"/>
                <a:ea typeface="华文楷体" pitchFamily="2" charset="-122"/>
              </a:rPr>
              <a:t>个</a:t>
            </a:r>
            <a:r>
              <a:rPr lang="en-US" altLang="zh-CN" sz="2800" b="1" dirty="0">
                <a:solidFill>
                  <a:srgbClr val="0000FF"/>
                </a:solidFill>
                <a:latin typeface="华文楷体" pitchFamily="2" charset="-122"/>
                <a:ea typeface="华文楷体" pitchFamily="2" charset="-122"/>
              </a:rPr>
              <a:t>pop</a:t>
            </a:r>
            <a:r>
              <a:rPr lang="zh-CN" altLang="en-US" sz="2800" b="1" dirty="0">
                <a:solidFill>
                  <a:srgbClr val="0000FF"/>
                </a:solidFill>
                <a:latin typeface="华文楷体" pitchFamily="2" charset="-122"/>
                <a:ea typeface="华文楷体" pitchFamily="2" charset="-122"/>
              </a:rPr>
              <a:t>组成的非法序列</a:t>
            </a:r>
            <a:r>
              <a:rPr lang="en-US" altLang="zh-CN" sz="2800" b="1" dirty="0">
                <a:solidFill>
                  <a:srgbClr val="0000FF"/>
                </a:solidFill>
                <a:latin typeface="华文楷体" pitchFamily="2" charset="-122"/>
                <a:ea typeface="华文楷体" pitchFamily="2" charset="-122"/>
              </a:rPr>
              <a:t>S</a:t>
            </a:r>
            <a:r>
              <a:rPr lang="zh-CN" altLang="en-US" sz="2800" b="1" dirty="0" smtClean="0">
                <a:solidFill>
                  <a:srgbClr val="0000FF"/>
                </a:solidFill>
                <a:latin typeface="华文楷体" pitchFamily="2" charset="-122"/>
                <a:ea typeface="华文楷体" pitchFamily="2" charset="-122"/>
              </a:rPr>
              <a:t>。</a:t>
            </a:r>
            <a:endParaRPr lang="zh-CN" altLang="en-US" sz="2800" b="1" dirty="0">
              <a:solidFill>
                <a:srgbClr val="0000FF"/>
              </a:solidFill>
              <a:latin typeface="华文楷体" pitchFamily="2" charset="-122"/>
              <a:ea typeface="华文楷体" pitchFamily="2" charset="-122"/>
            </a:endParaRPr>
          </a:p>
          <a:p>
            <a:pPr marL="363538"/>
            <a:endParaRPr lang="zh-CN" altLang="en-US" sz="2800" b="1" dirty="0" smtClean="0">
              <a:solidFill>
                <a:srgbClr val="0000FF"/>
              </a:solidFill>
              <a:latin typeface="华文楷体" pitchFamily="2" charset="-122"/>
              <a:ea typeface="华文楷体" pitchFamily="2" charset="-122"/>
            </a:endParaRPr>
          </a:p>
          <a:p>
            <a:pPr marL="363538"/>
            <a:endParaRPr lang="en-US" altLang="zh-CN" sz="2800" b="1" dirty="0" smtClean="0">
              <a:latin typeface="华文楷体" pitchFamily="2" charset="-122"/>
              <a:ea typeface="华文楷体" pitchFamily="2" charset="-122"/>
            </a:endParaRPr>
          </a:p>
          <a:p>
            <a:pPr marL="363538"/>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2007765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mtClean="0"/>
              <a:t>栈的设计</a:t>
            </a:r>
            <a:endParaRPr lang="en-US"/>
          </a:p>
        </p:txBody>
      </p:sp>
      <p:sp>
        <p:nvSpPr>
          <p:cNvPr id="7" name="内容占位符 6"/>
          <p:cNvSpPr>
            <a:spLocks noGrp="1"/>
          </p:cNvSpPr>
          <p:nvPr>
            <p:ph idx="1"/>
          </p:nvPr>
        </p:nvSpPr>
        <p:spPr/>
        <p:txBody>
          <a:bodyPr>
            <a:normAutofit fontScale="92500" lnSpcReduction="20000"/>
          </a:bodyPr>
          <a:lstStyle/>
          <a:p>
            <a:r>
              <a:rPr lang="zh-CN" altLang="en-US"/>
              <a:t>栈</a:t>
            </a:r>
            <a:r>
              <a:rPr lang="zh-CN" altLang="en-US" smtClean="0"/>
              <a:t>顶，可以用一个指针</a:t>
            </a:r>
            <a:r>
              <a:rPr lang="zh-CN" altLang="en-US">
                <a:solidFill>
                  <a:srgbClr val="0000CC"/>
                </a:solidFill>
              </a:rPr>
              <a:t>指向或</a:t>
            </a:r>
            <a:r>
              <a:rPr lang="zh-CN" altLang="en-US" smtClean="0">
                <a:solidFill>
                  <a:srgbClr val="0000CC"/>
                </a:solidFill>
              </a:rPr>
              <a:t>找到</a:t>
            </a:r>
            <a:r>
              <a:rPr lang="zh-CN" altLang="en-US" smtClean="0"/>
              <a:t>栈顶</a:t>
            </a:r>
            <a:r>
              <a:rPr lang="en-US" altLang="zh-CN" smtClean="0"/>
              <a:t>(</a:t>
            </a:r>
            <a:r>
              <a:rPr lang="zh-CN" altLang="en-US" smtClean="0"/>
              <a:t>元素</a:t>
            </a:r>
            <a:r>
              <a:rPr lang="en-US" altLang="zh-CN" smtClean="0"/>
              <a:t>)</a:t>
            </a:r>
          </a:p>
          <a:p>
            <a:r>
              <a:rPr lang="zh-CN" altLang="en-US" smtClean="0"/>
              <a:t>栈底，可以用一个指针指向或找到栈底</a:t>
            </a:r>
            <a:r>
              <a:rPr lang="en-US" altLang="zh-CN" smtClean="0"/>
              <a:t>(</a:t>
            </a:r>
            <a:r>
              <a:rPr lang="zh-CN" altLang="en-US" smtClean="0"/>
              <a:t>元素</a:t>
            </a:r>
            <a:r>
              <a:rPr lang="en-US" altLang="zh-CN" smtClean="0"/>
              <a:t>)</a:t>
            </a:r>
          </a:p>
          <a:p>
            <a:r>
              <a:rPr lang="zh-CN" altLang="en-US" smtClean="0"/>
              <a:t>栈的大小</a:t>
            </a:r>
            <a:endParaRPr lang="en-US" altLang="zh-CN" smtClean="0"/>
          </a:p>
          <a:p>
            <a:endParaRPr lang="en-US"/>
          </a:p>
          <a:p>
            <a:r>
              <a:rPr lang="zh-CN" altLang="en-US"/>
              <a:t>初始化</a:t>
            </a:r>
            <a:r>
              <a:rPr lang="zh-CN" altLang="en-US" smtClean="0"/>
              <a:t>栈</a:t>
            </a:r>
            <a:r>
              <a:rPr lang="en-US" altLang="zh-CN" smtClean="0"/>
              <a:t>(</a:t>
            </a:r>
            <a:r>
              <a:rPr lang="zh-CN" altLang="en-US"/>
              <a:t>构造一个空栈</a:t>
            </a:r>
            <a:r>
              <a:rPr lang="en-US" altLang="zh-CN" smtClean="0"/>
              <a:t>)</a:t>
            </a:r>
          </a:p>
          <a:p>
            <a:r>
              <a:rPr lang="zh-CN" altLang="en-US"/>
              <a:t>销毁栈</a:t>
            </a:r>
            <a:endParaRPr lang="en-US" altLang="zh-CN"/>
          </a:p>
          <a:p>
            <a:r>
              <a:rPr lang="zh-CN" altLang="en-US"/>
              <a:t>判断</a:t>
            </a:r>
            <a:r>
              <a:rPr lang="zh-CN" altLang="en-US" smtClean="0"/>
              <a:t>栈是否</a:t>
            </a:r>
            <a:r>
              <a:rPr lang="zh-CN" altLang="en-US"/>
              <a:t>为空</a:t>
            </a:r>
            <a:endParaRPr lang="en-US" altLang="zh-CN"/>
          </a:p>
          <a:p>
            <a:r>
              <a:rPr lang="zh-CN" altLang="en-US"/>
              <a:t>返回栈的长度</a:t>
            </a:r>
            <a:r>
              <a:rPr lang="en-US" altLang="zh-CN"/>
              <a:t>(</a:t>
            </a:r>
            <a:r>
              <a:rPr lang="zh-CN" altLang="en-US"/>
              <a:t>即元素个数</a:t>
            </a:r>
            <a:r>
              <a:rPr lang="en-US" altLang="zh-CN"/>
              <a:t>)</a:t>
            </a:r>
          </a:p>
          <a:p>
            <a:r>
              <a:rPr lang="zh-CN" altLang="en-US" smtClean="0"/>
              <a:t>元素</a:t>
            </a:r>
            <a:r>
              <a:rPr lang="zh-CN" altLang="en-US"/>
              <a:t>进栈，成为栈顶元素</a:t>
            </a:r>
          </a:p>
          <a:p>
            <a:r>
              <a:rPr lang="zh-CN" altLang="en-US"/>
              <a:t>栈顶元素出栈，并返回其</a:t>
            </a:r>
            <a:r>
              <a:rPr lang="zh-CN" altLang="en-US" smtClean="0"/>
              <a:t>值</a:t>
            </a:r>
            <a:endParaRPr lang="en-US" altLang="zh-CN" smtClean="0"/>
          </a:p>
          <a:p>
            <a:r>
              <a:rPr lang="zh-CN" altLang="en-US"/>
              <a:t>取栈顶元素，</a:t>
            </a:r>
            <a:r>
              <a:rPr lang="en-US" altLang="zh-CN"/>
              <a:t> </a:t>
            </a:r>
            <a:r>
              <a:rPr lang="zh-CN" altLang="en-US"/>
              <a:t>但并不在栈里删除该</a:t>
            </a:r>
            <a:r>
              <a:rPr lang="zh-CN" altLang="en-US" smtClean="0"/>
              <a:t>元素</a:t>
            </a:r>
            <a:endParaRPr lang="en-US" altLang="zh-CN" smtClean="0"/>
          </a:p>
          <a:p>
            <a:r>
              <a:rPr lang="zh-CN" altLang="en-US" smtClean="0"/>
              <a:t>从</a:t>
            </a:r>
            <a:r>
              <a:rPr lang="zh-CN" altLang="en-US"/>
              <a:t>栈底到栈顶依次对栈的每个元素调用</a:t>
            </a:r>
            <a:r>
              <a:rPr lang="en-US" altLang="zh-CN"/>
              <a:t>visit() </a:t>
            </a:r>
          </a:p>
          <a:p>
            <a:endParaRPr lang="en-US" altLang="zh-CN" sz="3200" b="1" smtClean="0">
              <a:solidFill>
                <a:srgbClr val="0000CC"/>
              </a:solidFill>
            </a:endParaRPr>
          </a:p>
          <a:p>
            <a:endParaRPr lang="en-US" altLang="zh-CN" sz="3200"/>
          </a:p>
          <a:p>
            <a:endParaRPr lang="en-US"/>
          </a:p>
        </p:txBody>
      </p:sp>
      <p:sp>
        <p:nvSpPr>
          <p:cNvPr id="5" name="灯片编号占位符 4"/>
          <p:cNvSpPr>
            <a:spLocks noGrp="1"/>
          </p:cNvSpPr>
          <p:nvPr>
            <p:ph type="sldNum" sz="quarter" idx="10"/>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2338760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栈</a:t>
            </a:r>
            <a:r>
              <a:rPr lang="zh-CN" altLang="en-US" dirty="0" smtClean="0"/>
              <a:t>的具体实现</a:t>
            </a:r>
            <a:endParaRPr lang="en-US" dirty="0"/>
          </a:p>
        </p:txBody>
      </p:sp>
      <p:sp>
        <p:nvSpPr>
          <p:cNvPr id="5" name="内容占位符 4"/>
          <p:cNvSpPr>
            <a:spLocks noGrp="1"/>
          </p:cNvSpPr>
          <p:nvPr>
            <p:ph idx="1"/>
          </p:nvPr>
        </p:nvSpPr>
        <p:spPr/>
        <p:txBody>
          <a:bodyPr>
            <a:normAutofit/>
          </a:bodyPr>
          <a:lstStyle/>
          <a:p>
            <a:r>
              <a:rPr lang="zh-CN" altLang="en-US" sz="4000" b="1" dirty="0" smtClean="0">
                <a:solidFill>
                  <a:srgbClr val="0000CC"/>
                </a:solidFill>
              </a:rPr>
              <a:t>顺序栈</a:t>
            </a:r>
            <a:r>
              <a:rPr lang="zh-CN" altLang="en-US" sz="4000" dirty="0" smtClean="0"/>
              <a:t>，也就是栈的顺序存储结构</a:t>
            </a:r>
            <a:endParaRPr lang="en-US" altLang="zh-CN" sz="4000" dirty="0" smtClean="0"/>
          </a:p>
          <a:p>
            <a:pPr lvl="1"/>
            <a:r>
              <a:rPr lang="zh-CN" altLang="en-US" sz="3600" dirty="0" smtClean="0"/>
              <a:t>和线性表相类似，用一维数组来存储栈</a:t>
            </a:r>
            <a:endParaRPr lang="en-US" altLang="zh-CN" sz="3600" dirty="0" smtClean="0"/>
          </a:p>
          <a:p>
            <a:pPr lvl="1"/>
            <a:r>
              <a:rPr lang="zh-CN" altLang="en-US" sz="3600" dirty="0" smtClean="0"/>
              <a:t>根据数组是否可以根据需要增大，又可分为：</a:t>
            </a:r>
            <a:endParaRPr lang="en-US" altLang="zh-CN" sz="3600" dirty="0" smtClean="0"/>
          </a:p>
          <a:p>
            <a:pPr lvl="2"/>
            <a:r>
              <a:rPr lang="zh-CN" altLang="en-US" sz="3600" b="1" dirty="0" smtClean="0">
                <a:solidFill>
                  <a:srgbClr val="0000CC"/>
                </a:solidFill>
              </a:rPr>
              <a:t>动态顺序栈</a:t>
            </a:r>
            <a:endParaRPr lang="en-US" altLang="zh-CN" sz="3600" b="1" dirty="0" smtClean="0">
              <a:solidFill>
                <a:srgbClr val="0000CC"/>
              </a:solidFill>
            </a:endParaRPr>
          </a:p>
          <a:p>
            <a:pPr lvl="2"/>
            <a:r>
              <a:rPr lang="zh-CN" altLang="en-US" sz="3600" b="1" dirty="0">
                <a:solidFill>
                  <a:srgbClr val="0000CC"/>
                </a:solidFill>
              </a:rPr>
              <a:t>静态顺序栈</a:t>
            </a:r>
            <a:endParaRPr lang="en-US" altLang="zh-CN" sz="3600" b="1" dirty="0">
              <a:solidFill>
                <a:srgbClr val="0000CC"/>
              </a:solidFill>
            </a:endParaRPr>
          </a:p>
          <a:p>
            <a:pPr lvl="2"/>
            <a:endParaRPr lang="zh-CN" altLang="en-US" sz="3600" b="1" dirty="0" smtClean="0">
              <a:solidFill>
                <a:schemeClr val="accent6"/>
              </a:solidFill>
            </a:endParaRPr>
          </a:p>
          <a:p>
            <a:r>
              <a:rPr lang="zh-CN" altLang="en-US" sz="4000" b="1" dirty="0" smtClean="0">
                <a:solidFill>
                  <a:srgbClr val="0000CC"/>
                </a:solidFill>
              </a:rPr>
              <a:t>链式栈</a:t>
            </a:r>
            <a:endParaRPr lang="en-US" sz="4000" b="1" dirty="0">
              <a:solidFill>
                <a:srgbClr val="0000CC"/>
              </a:solidFill>
            </a:endParaRP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4974176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9913</TotalTime>
  <Words>5868</Words>
  <Application>Microsoft Macintosh PowerPoint</Application>
  <PresentationFormat>全屏显示(4:3)</PresentationFormat>
  <Paragraphs>1009</Paragraphs>
  <Slides>62</Slides>
  <Notes>23</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62</vt:i4>
      </vt:variant>
    </vt:vector>
  </HeadingPairs>
  <TitlesOfParts>
    <vt:vector size="65" baseType="lpstr">
      <vt:lpstr>Office 主题</vt:lpstr>
      <vt:lpstr>文档</vt:lpstr>
      <vt:lpstr>Document</vt:lpstr>
      <vt:lpstr>第3章 栈和队列</vt:lpstr>
      <vt:lpstr>提纲</vt:lpstr>
      <vt:lpstr>1. 栈的基本概念</vt:lpstr>
      <vt:lpstr>栈的示意图</vt:lpstr>
      <vt:lpstr>栈的特性</vt:lpstr>
      <vt:lpstr>PowerPoint 演示文稿</vt:lpstr>
      <vt:lpstr>PowerPoint 演示文稿</vt:lpstr>
      <vt:lpstr>栈的设计</vt:lpstr>
      <vt:lpstr>栈的具体实现</vt:lpstr>
      <vt:lpstr>2. 顺序栈</vt:lpstr>
      <vt:lpstr>数据元素进出栈</vt:lpstr>
      <vt:lpstr>动态顺序栈</vt:lpstr>
      <vt:lpstr>动态顺序栈的基本操作</vt:lpstr>
      <vt:lpstr>动态顺序栈的基本操作-1,2,3</vt:lpstr>
      <vt:lpstr>动态顺序栈的基本操作-4,5</vt:lpstr>
      <vt:lpstr>动态顺序栈的基本操作-6,7</vt:lpstr>
      <vt:lpstr>数制转换：十进制整数向其他进制转换</vt:lpstr>
      <vt:lpstr>数制转换：采用动态顺序栈</vt:lpstr>
      <vt:lpstr>括号匹配问题</vt:lpstr>
      <vt:lpstr>检查括号是否匹配</vt:lpstr>
      <vt:lpstr>算法思想</vt:lpstr>
      <vt:lpstr>PowerPoint 演示文稿</vt:lpstr>
      <vt:lpstr>静态顺序栈</vt:lpstr>
      <vt:lpstr>数据元素进出栈</vt:lpstr>
      <vt:lpstr>3. 链式栈</vt:lpstr>
      <vt:lpstr>PowerPoint 演示文稿</vt:lpstr>
      <vt:lpstr>PowerPoint 演示文稿</vt:lpstr>
      <vt:lpstr>行编辑程序问题</vt:lpstr>
      <vt:lpstr>PowerPoint 演示文稿</vt:lpstr>
      <vt:lpstr>PowerPoint 演示文稿</vt:lpstr>
      <vt:lpstr>4. 栈的应用举例</vt:lpstr>
      <vt:lpstr>例：四则混合运算/算术表达式求值</vt:lpstr>
      <vt:lpstr>算术表达式求值：算符优先法</vt:lpstr>
      <vt:lpstr>PowerPoint 演示文稿</vt:lpstr>
      <vt:lpstr>PowerPoint 演示文稿</vt:lpstr>
      <vt:lpstr>PowerPoint 演示文稿</vt:lpstr>
      <vt:lpstr>PowerPoint 演示文稿</vt:lpstr>
      <vt:lpstr>实现问题</vt:lpstr>
      <vt:lpstr>例：迷宫求解，寻找从入口到出口的路</vt:lpstr>
      <vt:lpstr>PowerPoint 演示文稿</vt:lpstr>
      <vt:lpstr>迷宫路径算法的基本思想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例：递归的实现</vt:lpstr>
      <vt:lpstr>递归举例：求阶乘函数 n!</vt:lpstr>
      <vt:lpstr>递归举例：求单链表表尾的数据元素</vt:lpstr>
      <vt:lpstr>递归举例：不终止的递归函数</vt:lpstr>
      <vt:lpstr>递归举例：求迷宫的路径</vt:lpstr>
      <vt:lpstr>递归举例：Tower of Hanoi</vt:lpstr>
      <vt:lpstr>递归举例：汉诺塔</vt:lpstr>
      <vt:lpstr>PowerPoint 演示文稿</vt:lpstr>
      <vt:lpstr>时间复杂度计算</vt:lpstr>
      <vt:lpstr>递归算法的优缺点</vt:lpstr>
      <vt:lpstr>递归实现：函数调用</vt:lpstr>
      <vt:lpstr>递归实现</vt:lpstr>
      <vt:lpstr>PowerPoint 演示文稿</vt:lpstr>
      <vt:lpstr>递归工作栈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栈和队列</dc:title>
  <dc:creator>Beihong</dc:creator>
  <cp:lastModifiedBy>apple sd</cp:lastModifiedBy>
  <cp:revision>263</cp:revision>
  <cp:lastPrinted>2018-03-18T10:59:41Z</cp:lastPrinted>
  <dcterms:created xsi:type="dcterms:W3CDTF">2015-07-19T07:07:01Z</dcterms:created>
  <dcterms:modified xsi:type="dcterms:W3CDTF">2018-03-19T11:02:15Z</dcterms:modified>
</cp:coreProperties>
</file>