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92" r:id="rId3"/>
    <p:sldId id="257" r:id="rId4"/>
    <p:sldId id="308" r:id="rId5"/>
    <p:sldId id="259" r:id="rId6"/>
    <p:sldId id="299" r:id="rId7"/>
    <p:sldId id="328" r:id="rId8"/>
    <p:sldId id="302" r:id="rId9"/>
    <p:sldId id="301" r:id="rId10"/>
    <p:sldId id="306" r:id="rId11"/>
    <p:sldId id="307" r:id="rId12"/>
    <p:sldId id="260" r:id="rId13"/>
    <p:sldId id="261" r:id="rId14"/>
    <p:sldId id="262" r:id="rId15"/>
    <p:sldId id="264" r:id="rId16"/>
    <p:sldId id="294" r:id="rId17"/>
    <p:sldId id="316" r:id="rId18"/>
    <p:sldId id="317" r:id="rId19"/>
    <p:sldId id="295" r:id="rId20"/>
    <p:sldId id="329" r:id="rId21"/>
    <p:sldId id="296" r:id="rId22"/>
    <p:sldId id="297" r:id="rId23"/>
    <p:sldId id="281" r:id="rId24"/>
    <p:sldId id="318" r:id="rId25"/>
    <p:sldId id="319" r:id="rId26"/>
    <p:sldId id="311" r:id="rId27"/>
    <p:sldId id="331" r:id="rId28"/>
    <p:sldId id="287" r:id="rId29"/>
    <p:sldId id="286" r:id="rId30"/>
    <p:sldId id="288" r:id="rId31"/>
    <p:sldId id="309" r:id="rId32"/>
    <p:sldId id="289" r:id="rId33"/>
    <p:sldId id="310" r:id="rId34"/>
    <p:sldId id="330" r:id="rId35"/>
    <p:sldId id="320" r:id="rId36"/>
    <p:sldId id="326" r:id="rId37"/>
    <p:sldId id="321" r:id="rId38"/>
    <p:sldId id="322" r:id="rId39"/>
    <p:sldId id="323" r:id="rId40"/>
    <p:sldId id="327" r:id="rId41"/>
    <p:sldId id="324" r:id="rId42"/>
    <p:sldId id="325" r:id="rId43"/>
    <p:sldId id="333" r:id="rId44"/>
    <p:sldId id="335" r:id="rId45"/>
    <p:sldId id="334" r:id="rId46"/>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03" autoAdjust="0"/>
  </p:normalViewPr>
  <p:slideViewPr>
    <p:cSldViewPr>
      <p:cViewPr varScale="1">
        <p:scale>
          <a:sx n="77" d="100"/>
          <a:sy n="77" d="100"/>
        </p:scale>
        <p:origin x="-2920"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18/3/26</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18/3/26</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114921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354376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84427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8354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85995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424919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需要队列长：</a:t>
            </a:r>
            <a:r>
              <a:rPr lang="en-US" dirty="0" smtClean="0"/>
              <a:t>12</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172920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325338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需要队列长：</a:t>
            </a:r>
            <a:r>
              <a:rPr lang="en-US" dirty="0" smtClean="0"/>
              <a:t>12</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45</a:t>
            </a:fld>
            <a:endParaRPr lang="en-US"/>
          </a:p>
        </p:txBody>
      </p:sp>
    </p:spTree>
    <p:extLst>
      <p:ext uri="{BB962C8B-B14F-4D97-AF65-F5344CB8AC3E}">
        <p14:creationId xmlns:p14="http://schemas.microsoft.com/office/powerpoint/2010/main" val="172920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日期占位符 2"/>
          <p:cNvSpPr>
            <a:spLocks noGrp="1"/>
          </p:cNvSpPr>
          <p:nvPr>
            <p:ph type="dt" sz="half" idx="10"/>
          </p:nvPr>
        </p:nvSpPr>
        <p:spPr>
          <a:xfrm>
            <a:off x="457200" y="6243638"/>
            <a:ext cx="2133600" cy="457200"/>
          </a:xfrm>
          <a:prstGeom prst="rect">
            <a:avLst/>
          </a:prstGeom>
        </p:spPr>
        <p:txBody>
          <a:bodyPr/>
          <a:lstStyle>
            <a:lvl1pPr>
              <a:defRPr/>
            </a:lvl1pPr>
          </a:lstStyle>
          <a:p>
            <a:fld id="{E27DB8ED-EECF-4F54-A3DC-B14DCF7DE2A5}" type="datetime1">
              <a:rPr lang="zh-CN" altLang="en-US" smtClean="0"/>
              <a:t>18/3/26</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3638"/>
            <a:ext cx="2133600" cy="457200"/>
          </a:xfrm>
          <a:prstGeom prst="rect">
            <a:avLst/>
          </a:prstGeom>
        </p:spPr>
        <p:txBody>
          <a:bodyPr/>
          <a:lstStyle>
            <a:lvl1pPr>
              <a:defRPr/>
            </a:lvl1pPr>
          </a:lstStyle>
          <a:p>
            <a:fld id="{A857C33E-AB51-4732-B7FC-4FD6F0F3FE8D}" type="slidenum">
              <a:rPr lang="zh-CN" altLang="en-US"/>
              <a:pPr/>
              <a:t>‹#›</a:t>
            </a:fld>
            <a:endParaRPr lang="en-US" altLang="zh-CN"/>
          </a:p>
        </p:txBody>
      </p:sp>
    </p:spTree>
    <p:extLst>
      <p:ext uri="{BB962C8B-B14F-4D97-AF65-F5344CB8AC3E}">
        <p14:creationId xmlns:p14="http://schemas.microsoft.com/office/powerpoint/2010/main" val="276863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499992" y="908720"/>
            <a:ext cx="4186808"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18/3/26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18/3/26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18/3/26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18/3/26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Ongoing-Teaching\Data Structure\课件\其他\图片素材\3D小白人-书-排着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39504"/>
            <a:ext cx="7272808" cy="327387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721804" y="1025153"/>
            <a:ext cx="7772400" cy="1470025"/>
          </a:xfrm>
        </p:spPr>
        <p:txBody>
          <a:bodyPr/>
          <a:lstStyle/>
          <a:p>
            <a:r>
              <a:rPr lang="en-US" altLang="en-US" b="1" dirty="0">
                <a:latin typeface="楷体_GB2312" pitchFamily="49" charset="-122"/>
                <a:ea typeface="楷体_GB2312" pitchFamily="49" charset="-122"/>
              </a:rPr>
              <a:t>第</a:t>
            </a:r>
            <a:r>
              <a:rPr lang="en-US" altLang="en-US" b="1" dirty="0">
                <a:latin typeface="Times New Roman" pitchFamily="18" charset="0"/>
                <a:ea typeface="楷体_GB2312" pitchFamily="49" charset="-122"/>
              </a:rPr>
              <a:t>3</a:t>
            </a:r>
            <a:r>
              <a:rPr lang="en-US" altLang="en-US" b="1" dirty="0">
                <a:latin typeface="楷体_GB2312" pitchFamily="49" charset="-122"/>
                <a:ea typeface="楷体_GB2312" pitchFamily="49" charset="-122"/>
              </a:rPr>
              <a:t>章</a:t>
            </a:r>
            <a:r>
              <a:rPr lang="en-US" altLang="en-US" b="1" dirty="0">
                <a:latin typeface="宋体" pitchFamily="2" charset="-122"/>
              </a:rPr>
              <a:t> </a:t>
            </a:r>
            <a:r>
              <a:rPr lang="en-US" altLang="en-US" b="1" dirty="0" err="1">
                <a:latin typeface="楷体_GB2312" pitchFamily="49" charset="-122"/>
                <a:ea typeface="楷体_GB2312" pitchFamily="49" charset="-122"/>
              </a:rPr>
              <a:t>栈和队列</a:t>
            </a:r>
            <a:endParaRPr lang="en-US" dirty="0"/>
          </a:p>
        </p:txBody>
      </p:sp>
      <p:sp>
        <p:nvSpPr>
          <p:cNvPr id="3" name="副标题 2"/>
          <p:cNvSpPr>
            <a:spLocks noGrp="1"/>
          </p:cNvSpPr>
          <p:nvPr>
            <p:ph type="subTitle" idx="1"/>
          </p:nvPr>
        </p:nvSpPr>
        <p:spPr>
          <a:xfrm>
            <a:off x="1407604" y="2276872"/>
            <a:ext cx="6400800" cy="1752600"/>
          </a:xfrm>
        </p:spPr>
        <p:txBody>
          <a:bodyPr/>
          <a:lstStyle/>
          <a:p>
            <a:r>
              <a:rPr lang="en-US" altLang="zh-CN" b="1" dirty="0" smtClean="0">
                <a:solidFill>
                  <a:schemeClr val="tx1"/>
                </a:solidFill>
              </a:rPr>
              <a:t>Part II-</a:t>
            </a:r>
            <a:r>
              <a:rPr lang="zh-CN" altLang="en-US" b="1" dirty="0" smtClean="0">
                <a:solidFill>
                  <a:schemeClr val="tx1"/>
                </a:solidFill>
              </a:rPr>
              <a:t>队列</a:t>
            </a:r>
            <a:endParaRPr lang="en-US" b="1" dirty="0">
              <a:solidFill>
                <a:schemeClr val="tx1"/>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链队列的基本</a:t>
            </a:r>
            <a:r>
              <a:rPr lang="zh-CN" altLang="en-US" smtClean="0"/>
              <a:t>操作</a:t>
            </a:r>
            <a:r>
              <a:rPr lang="en-US" altLang="zh-CN" smtClean="0"/>
              <a:t>-5</a:t>
            </a:r>
            <a:endParaRPr lang="en-US" dirty="0"/>
          </a:p>
        </p:txBody>
      </p:sp>
      <p:sp>
        <p:nvSpPr>
          <p:cNvPr id="5" name="内容占位符 4"/>
          <p:cNvSpPr>
            <a:spLocks noGrp="1"/>
          </p:cNvSpPr>
          <p:nvPr>
            <p:ph idx="1"/>
          </p:nvPr>
        </p:nvSpPr>
        <p:spPr>
          <a:xfrm>
            <a:off x="457200" y="908720"/>
            <a:ext cx="8229600" cy="4248472"/>
          </a:xfrm>
        </p:spPr>
        <p:txBody>
          <a:bodyPr>
            <a:normAutofit fontScale="85000" lnSpcReduction="20000"/>
          </a:bodyPr>
          <a:lstStyle/>
          <a:p>
            <a:pPr marL="0" indent="0">
              <a:buNone/>
            </a:pPr>
            <a:r>
              <a:rPr lang="en-US" altLang="zh-CN" dirty="0" smtClean="0"/>
              <a:t>// </a:t>
            </a:r>
            <a:r>
              <a:rPr lang="zh-CN" altLang="en-US" dirty="0" smtClean="0"/>
              <a:t>入队：插入元素</a:t>
            </a:r>
            <a:r>
              <a:rPr lang="en-US" altLang="zh-CN" smtClean="0"/>
              <a:t>e</a:t>
            </a:r>
            <a:r>
              <a:rPr lang="zh-CN" altLang="en-US" smtClean="0"/>
              <a:t>为</a:t>
            </a:r>
            <a:r>
              <a:rPr lang="zh-CN" altLang="en-US"/>
              <a:t>队列</a:t>
            </a:r>
            <a:r>
              <a:rPr lang="zh-CN" altLang="en-US" smtClean="0"/>
              <a:t>的</a:t>
            </a:r>
            <a:r>
              <a:rPr lang="zh-CN" altLang="en-US" dirty="0" smtClean="0"/>
              <a:t>新的队尾元素</a:t>
            </a:r>
          </a:p>
          <a:p>
            <a:pPr marL="0" indent="0">
              <a:buNone/>
            </a:pPr>
            <a:r>
              <a:rPr lang="en-US" altLang="zh-CN" smtClean="0"/>
              <a:t>Status </a:t>
            </a:r>
            <a:r>
              <a:rPr lang="en-US" altLang="zh-CN"/>
              <a:t>Enqueue(LinkedQueue *lq,ElemType e){</a:t>
            </a:r>
          </a:p>
          <a:p>
            <a:pPr marL="0" indent="0">
              <a:buNone/>
            </a:pPr>
            <a:r>
              <a:rPr lang="en-US" altLang="zh-CN"/>
              <a:t>QNode *p;</a:t>
            </a:r>
          </a:p>
          <a:p>
            <a:pPr marL="0" indent="0">
              <a:buNone/>
            </a:pPr>
            <a:r>
              <a:rPr lang="en-US" altLang="zh-CN"/>
              <a:t>p=(QNode *)malloc(sizeof(QNode));</a:t>
            </a:r>
          </a:p>
          <a:p>
            <a:pPr marL="0" indent="0">
              <a:buNone/>
            </a:pPr>
            <a:r>
              <a:rPr lang="en-US" altLang="zh-CN"/>
              <a:t>if(!p) return ERROR;</a:t>
            </a:r>
          </a:p>
          <a:p>
            <a:pPr marL="0" indent="0">
              <a:buNone/>
            </a:pPr>
            <a:r>
              <a:rPr lang="en-US" altLang="zh-CN"/>
              <a:t>p-&gt;data =e; p-&gt;next=NULL;</a:t>
            </a:r>
          </a:p>
          <a:p>
            <a:pPr marL="0" indent="0">
              <a:buNone/>
            </a:pPr>
            <a:r>
              <a:rPr lang="en-US" altLang="zh-CN"/>
              <a:t>lq-&gt;rear-&gt;next=p; //</a:t>
            </a:r>
            <a:r>
              <a:rPr lang="zh-CN" altLang="en-US"/>
              <a:t>修改尾指针</a:t>
            </a:r>
          </a:p>
          <a:p>
            <a:pPr marL="0" indent="0">
              <a:buNone/>
            </a:pPr>
            <a:r>
              <a:rPr lang="en-US" altLang="zh-CN"/>
              <a:t>lq-&gt;rear=p;</a:t>
            </a:r>
          </a:p>
          <a:p>
            <a:pPr marL="0" indent="0">
              <a:buNone/>
            </a:pPr>
            <a:r>
              <a:rPr lang="en-US" altLang="zh-CN"/>
              <a:t>return OK;</a:t>
            </a:r>
          </a:p>
          <a:p>
            <a:pPr marL="0" indent="0">
              <a:buNone/>
            </a:pPr>
            <a:r>
              <a:rPr lang="en-US" altLang="zh-CN"/>
              <a:t>} </a:t>
            </a:r>
            <a:endParaRPr lang="en-US" altLang="zh-CN" smtClean="0"/>
          </a:p>
          <a:p>
            <a:endParaRPr lang="en-US"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10</a:t>
            </a:fld>
            <a:endParaRPr lang="en-US" altLang="zh-CN"/>
          </a:p>
        </p:txBody>
      </p:sp>
      <p:grpSp>
        <p:nvGrpSpPr>
          <p:cNvPr id="39" name="组合 38"/>
          <p:cNvGrpSpPr/>
          <p:nvPr/>
        </p:nvGrpSpPr>
        <p:grpSpPr>
          <a:xfrm>
            <a:off x="2438400" y="5562600"/>
            <a:ext cx="5029200" cy="609600"/>
            <a:chOff x="2438400" y="5562600"/>
            <a:chExt cx="5029200" cy="609600"/>
          </a:xfrm>
        </p:grpSpPr>
        <p:sp>
          <p:nvSpPr>
            <p:cNvPr id="10" name="Rectangle 3"/>
            <p:cNvSpPr>
              <a:spLocks noChangeArrowheads="1"/>
            </p:cNvSpPr>
            <p:nvPr/>
          </p:nvSpPr>
          <p:spPr bwMode="auto">
            <a:xfrm>
              <a:off x="31242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en-US"/>
            </a:p>
          </p:txBody>
        </p:sp>
        <p:sp>
          <p:nvSpPr>
            <p:cNvPr id="11" name="Rectangle 4"/>
            <p:cNvSpPr>
              <a:spLocks noChangeArrowheads="1"/>
            </p:cNvSpPr>
            <p:nvPr/>
          </p:nvSpPr>
          <p:spPr bwMode="auto">
            <a:xfrm>
              <a:off x="2438400" y="5562600"/>
              <a:ext cx="685800" cy="609600"/>
            </a:xfrm>
            <a:prstGeom prst="rect">
              <a:avLst/>
            </a:prstGeom>
            <a:solidFill>
              <a:srgbClr val="FFCC99"/>
            </a:solidFill>
            <a:ln w="9525">
              <a:solidFill>
                <a:schemeClr val="tx1"/>
              </a:solidFill>
              <a:miter lim="800000"/>
              <a:headEnd/>
              <a:tailEnd/>
            </a:ln>
          </p:spPr>
          <p:txBody>
            <a:bodyPr wrap="none" anchor="ctr"/>
            <a:lstStyle/>
            <a:p>
              <a:endParaRPr lang="en-US"/>
            </a:p>
          </p:txBody>
        </p:sp>
        <p:sp>
          <p:nvSpPr>
            <p:cNvPr id="12" name="Rectangle 5"/>
            <p:cNvSpPr>
              <a:spLocks noChangeArrowheads="1"/>
            </p:cNvSpPr>
            <p:nvPr/>
          </p:nvSpPr>
          <p:spPr bwMode="auto">
            <a:xfrm>
              <a:off x="46482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endParaRPr lang="en-US"/>
            </a:p>
          </p:txBody>
        </p:sp>
        <p:sp>
          <p:nvSpPr>
            <p:cNvPr id="13" name="Rectangle 6"/>
            <p:cNvSpPr>
              <a:spLocks noChangeArrowheads="1"/>
            </p:cNvSpPr>
            <p:nvPr/>
          </p:nvSpPr>
          <p:spPr bwMode="auto">
            <a:xfrm>
              <a:off x="3962400" y="55626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a:t>a</a:t>
              </a:r>
              <a:r>
                <a:rPr lang="en-US" altLang="zh-CN" sz="4000" baseline="-25000"/>
                <a:t>1</a:t>
              </a:r>
              <a:endParaRPr lang="en-US" altLang="zh-CN" sz="4000"/>
            </a:p>
          </p:txBody>
        </p:sp>
        <p:sp>
          <p:nvSpPr>
            <p:cNvPr id="14" name="Rectangle 7"/>
            <p:cNvSpPr>
              <a:spLocks noChangeArrowheads="1"/>
            </p:cNvSpPr>
            <p:nvPr/>
          </p:nvSpPr>
          <p:spPr bwMode="auto">
            <a:xfrm>
              <a:off x="7162800" y="5562600"/>
              <a:ext cx="304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pPr algn="ctr" eaLnBrk="1" hangingPunct="1"/>
              <a:endParaRPr lang="en-US" altLang="zh-CN" sz="4000" dirty="0"/>
            </a:p>
          </p:txBody>
        </p:sp>
        <p:sp>
          <p:nvSpPr>
            <p:cNvPr id="15" name="Rectangle 8"/>
            <p:cNvSpPr>
              <a:spLocks noChangeArrowheads="1"/>
            </p:cNvSpPr>
            <p:nvPr/>
          </p:nvSpPr>
          <p:spPr bwMode="auto">
            <a:xfrm>
              <a:off x="6477000" y="5562600"/>
              <a:ext cx="685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dirty="0"/>
                <a:t>a</a:t>
              </a:r>
              <a:r>
                <a:rPr lang="en-US" altLang="zh-CN" sz="4000" baseline="-25000" dirty="0"/>
                <a:t>n</a:t>
              </a:r>
              <a:endParaRPr lang="en-US" altLang="zh-CN" sz="4000" dirty="0"/>
            </a:p>
          </p:txBody>
        </p:sp>
        <p:sp>
          <p:nvSpPr>
            <p:cNvPr id="16" name="Line 9"/>
            <p:cNvSpPr>
              <a:spLocks noChangeShapeType="1"/>
            </p:cNvSpPr>
            <p:nvPr/>
          </p:nvSpPr>
          <p:spPr bwMode="auto">
            <a:xfrm>
              <a:off x="3276600" y="5867400"/>
              <a:ext cx="7620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0"/>
            <p:cNvSpPr>
              <a:spLocks noChangeShapeType="1"/>
            </p:cNvSpPr>
            <p:nvPr/>
          </p:nvSpPr>
          <p:spPr bwMode="auto">
            <a:xfrm>
              <a:off x="5715000" y="5867400"/>
              <a:ext cx="7620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8" name="Group 11"/>
          <p:cNvGrpSpPr>
            <a:grpSpLocks/>
          </p:cNvGrpSpPr>
          <p:nvPr/>
        </p:nvGrpSpPr>
        <p:grpSpPr bwMode="auto">
          <a:xfrm>
            <a:off x="136525" y="5486400"/>
            <a:ext cx="2301875" cy="685800"/>
            <a:chOff x="86" y="2304"/>
            <a:chExt cx="1450" cy="432"/>
          </a:xfrm>
        </p:grpSpPr>
        <p:sp>
          <p:nvSpPr>
            <p:cNvPr id="19" name="Rectangle 12"/>
            <p:cNvSpPr>
              <a:spLocks noChangeArrowheads="1"/>
            </p:cNvSpPr>
            <p:nvPr/>
          </p:nvSpPr>
          <p:spPr bwMode="auto">
            <a:xfrm>
              <a:off x="960" y="2352"/>
              <a:ext cx="192"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0" name="Line 13"/>
            <p:cNvSpPr>
              <a:spLocks noChangeShapeType="1"/>
            </p:cNvSpPr>
            <p:nvPr/>
          </p:nvSpPr>
          <p:spPr bwMode="auto">
            <a:xfrm>
              <a:off x="1056" y="2544"/>
              <a:ext cx="480" cy="0"/>
            </a:xfrm>
            <a:prstGeom prst="line">
              <a:avLst/>
            </a:prstGeom>
            <a:noFill/>
            <a:ln w="28575">
              <a:solidFill>
                <a:srgbClr val="FF505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Text Box 14"/>
            <p:cNvSpPr txBox="1">
              <a:spLocks noChangeArrowheads="1"/>
            </p:cNvSpPr>
            <p:nvPr/>
          </p:nvSpPr>
          <p:spPr bwMode="auto">
            <a:xfrm>
              <a:off x="86" y="2304"/>
              <a:ext cx="862" cy="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lnSpc>
                  <a:spcPct val="110000"/>
                </a:lnSpc>
              </a:pPr>
              <a:r>
                <a:rPr lang="en-US" altLang="zh-CN" sz="3200">
                  <a:solidFill>
                    <a:srgbClr val="A50021"/>
                  </a:solidFill>
                </a:rPr>
                <a:t>Q.front</a:t>
              </a:r>
            </a:p>
          </p:txBody>
        </p:sp>
      </p:grpSp>
      <p:grpSp>
        <p:nvGrpSpPr>
          <p:cNvPr id="22" name="Group 30"/>
          <p:cNvGrpSpPr>
            <a:grpSpLocks/>
          </p:cNvGrpSpPr>
          <p:nvPr/>
        </p:nvGrpSpPr>
        <p:grpSpPr bwMode="auto">
          <a:xfrm>
            <a:off x="152400" y="6172200"/>
            <a:ext cx="6553200" cy="609600"/>
            <a:chOff x="96" y="3888"/>
            <a:chExt cx="4128" cy="384"/>
          </a:xfrm>
        </p:grpSpPr>
        <p:sp>
          <p:nvSpPr>
            <p:cNvPr id="23" name="Line 15"/>
            <p:cNvSpPr>
              <a:spLocks noChangeShapeType="1"/>
            </p:cNvSpPr>
            <p:nvPr/>
          </p:nvSpPr>
          <p:spPr bwMode="auto">
            <a:xfrm flipV="1">
              <a:off x="4224" y="3888"/>
              <a:ext cx="0" cy="192"/>
            </a:xfrm>
            <a:prstGeom prst="line">
              <a:avLst/>
            </a:prstGeom>
            <a:noFill/>
            <a:ln w="28575">
              <a:solidFill>
                <a:srgbClr val="FF505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16"/>
            <p:cNvSpPr>
              <a:spLocks noChangeArrowheads="1"/>
            </p:cNvSpPr>
            <p:nvPr/>
          </p:nvSpPr>
          <p:spPr bwMode="auto">
            <a:xfrm>
              <a:off x="960" y="3888"/>
              <a:ext cx="192"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5" name="Line 17"/>
            <p:cNvSpPr>
              <a:spLocks noChangeShapeType="1"/>
            </p:cNvSpPr>
            <p:nvPr/>
          </p:nvSpPr>
          <p:spPr bwMode="auto">
            <a:xfrm>
              <a:off x="1056" y="4080"/>
              <a:ext cx="3168"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Rectangle 18"/>
            <p:cNvSpPr>
              <a:spLocks noChangeArrowheads="1"/>
            </p:cNvSpPr>
            <p:nvPr/>
          </p:nvSpPr>
          <p:spPr bwMode="auto">
            <a:xfrm>
              <a:off x="96" y="3888"/>
              <a:ext cx="7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A50021"/>
                  </a:solidFill>
                </a:rPr>
                <a:t>Q.rear</a:t>
              </a:r>
            </a:p>
          </p:txBody>
        </p:sp>
      </p:grpSp>
      <p:sp>
        <p:nvSpPr>
          <p:cNvPr id="27" name="Rectangle 21"/>
          <p:cNvSpPr>
            <a:spLocks noChangeArrowheads="1"/>
          </p:cNvSpPr>
          <p:nvPr/>
        </p:nvSpPr>
        <p:spPr bwMode="auto">
          <a:xfrm>
            <a:off x="8426450" y="5638800"/>
            <a:ext cx="4347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smtClean="0"/>
              <a:t> ∧</a:t>
            </a:r>
            <a:endParaRPr lang="en-US" altLang="zh-CN" sz="2400" dirty="0"/>
          </a:p>
        </p:txBody>
      </p:sp>
      <p:grpSp>
        <p:nvGrpSpPr>
          <p:cNvPr id="28" name="Group 29"/>
          <p:cNvGrpSpPr>
            <a:grpSpLocks/>
          </p:cNvGrpSpPr>
          <p:nvPr/>
        </p:nvGrpSpPr>
        <p:grpSpPr bwMode="auto">
          <a:xfrm>
            <a:off x="7848600" y="4475164"/>
            <a:ext cx="1066800" cy="1697038"/>
            <a:chOff x="4944" y="2819"/>
            <a:chExt cx="672" cy="1069"/>
          </a:xfrm>
        </p:grpSpPr>
        <p:sp>
          <p:nvSpPr>
            <p:cNvPr id="29" name="Rectangle 19"/>
            <p:cNvSpPr>
              <a:spLocks noChangeArrowheads="1"/>
            </p:cNvSpPr>
            <p:nvPr/>
          </p:nvSpPr>
          <p:spPr bwMode="auto">
            <a:xfrm>
              <a:off x="5376" y="3504"/>
              <a:ext cx="19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wrap="none" anchor="ctr"/>
            <a:lstStyle/>
            <a:p>
              <a:pPr algn="ctr" eaLnBrk="1" hangingPunct="1"/>
              <a:endParaRPr lang="en-US" altLang="en-US" sz="4000"/>
            </a:p>
          </p:txBody>
        </p:sp>
        <p:sp>
          <p:nvSpPr>
            <p:cNvPr id="30" name="Rectangle 20"/>
            <p:cNvSpPr>
              <a:spLocks noChangeArrowheads="1"/>
            </p:cNvSpPr>
            <p:nvPr/>
          </p:nvSpPr>
          <p:spPr bwMode="auto">
            <a:xfrm>
              <a:off x="4944" y="3504"/>
              <a:ext cx="432"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CC99"/>
                  </a:solidFill>
                </a14:hiddenFill>
              </a:ext>
            </a:extLst>
          </p:spPr>
          <p:txBody>
            <a:bodyPr wrap="none" anchor="ctr"/>
            <a:lstStyle/>
            <a:p>
              <a:pPr algn="ctr" eaLnBrk="1" hangingPunct="1"/>
              <a:r>
                <a:rPr lang="en-US" altLang="zh-CN" sz="4000"/>
                <a:t>e</a:t>
              </a:r>
            </a:p>
          </p:txBody>
        </p:sp>
        <p:sp>
          <p:nvSpPr>
            <p:cNvPr id="31" name="AutoShape 23"/>
            <p:cNvSpPr>
              <a:spLocks/>
            </p:cNvSpPr>
            <p:nvPr/>
          </p:nvSpPr>
          <p:spPr bwMode="auto">
            <a:xfrm>
              <a:off x="5278" y="2819"/>
              <a:ext cx="338" cy="384"/>
            </a:xfrm>
            <a:prstGeom prst="borderCallout2">
              <a:avLst>
                <a:gd name="adj1" fmla="val 65625"/>
                <a:gd name="adj2" fmla="val -6211"/>
                <a:gd name="adj3" fmla="val 67969"/>
                <a:gd name="adj4" fmla="val -70119"/>
                <a:gd name="adj5" fmla="val 172918"/>
                <a:gd name="adj6" fmla="val -60651"/>
              </a:avLst>
            </a:prstGeom>
            <a:solidFill>
              <a:srgbClr val="FF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dirty="0"/>
                <a:t>p</a:t>
              </a:r>
              <a:endParaRPr lang="en-US" altLang="zh-CN" dirty="0"/>
            </a:p>
          </p:txBody>
        </p:sp>
      </p:grpSp>
      <p:sp>
        <p:nvSpPr>
          <p:cNvPr id="32" name="Line 24"/>
          <p:cNvSpPr>
            <a:spLocks noChangeShapeType="1"/>
          </p:cNvSpPr>
          <p:nvPr/>
        </p:nvSpPr>
        <p:spPr bwMode="auto">
          <a:xfrm>
            <a:off x="7308304" y="5877272"/>
            <a:ext cx="53340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useBgFill="1">
        <p:nvSpPr>
          <p:cNvPr id="33" name="Rectangle 25"/>
          <p:cNvSpPr>
            <a:spLocks noChangeArrowheads="1"/>
          </p:cNvSpPr>
          <p:nvPr/>
        </p:nvSpPr>
        <p:spPr bwMode="auto">
          <a:xfrm>
            <a:off x="6629400" y="6172200"/>
            <a:ext cx="228600" cy="304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 name="Group 31"/>
          <p:cNvGrpSpPr>
            <a:grpSpLocks/>
          </p:cNvGrpSpPr>
          <p:nvPr/>
        </p:nvGrpSpPr>
        <p:grpSpPr bwMode="auto">
          <a:xfrm>
            <a:off x="6705600" y="6172200"/>
            <a:ext cx="1447800" cy="304800"/>
            <a:chOff x="4224" y="3888"/>
            <a:chExt cx="912" cy="192"/>
          </a:xfrm>
        </p:grpSpPr>
        <p:sp>
          <p:nvSpPr>
            <p:cNvPr id="35" name="Line 26"/>
            <p:cNvSpPr>
              <a:spLocks noChangeShapeType="1"/>
            </p:cNvSpPr>
            <p:nvPr/>
          </p:nvSpPr>
          <p:spPr bwMode="auto">
            <a:xfrm>
              <a:off x="4224" y="4080"/>
              <a:ext cx="912" cy="0"/>
            </a:xfrm>
            <a:prstGeom prst="line">
              <a:avLst/>
            </a:prstGeom>
            <a:noFill/>
            <a:ln w="31750">
              <a:solidFill>
                <a:srgbClr val="FF6600"/>
              </a:solidFill>
              <a:miter lim="800000"/>
              <a:headEnd/>
              <a:tailEnd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27"/>
            <p:cNvSpPr>
              <a:spLocks noChangeShapeType="1"/>
            </p:cNvSpPr>
            <p:nvPr/>
          </p:nvSpPr>
          <p:spPr bwMode="auto">
            <a:xfrm flipV="1">
              <a:off x="5136" y="3888"/>
              <a:ext cx="0" cy="192"/>
            </a:xfrm>
            <a:prstGeom prst="line">
              <a:avLst/>
            </a:prstGeom>
            <a:noFill/>
            <a:ln w="31750">
              <a:solidFill>
                <a:srgbClr val="FF66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8" name="Rectangle 21"/>
          <p:cNvSpPr>
            <a:spLocks noChangeArrowheads="1"/>
          </p:cNvSpPr>
          <p:nvPr/>
        </p:nvSpPr>
        <p:spPr bwMode="auto">
          <a:xfrm>
            <a:off x="7092280" y="5661248"/>
            <a:ext cx="262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smtClean="0"/>
              <a:t>∧</a:t>
            </a:r>
            <a:endParaRPr lang="en-US" altLang="zh-CN" sz="3200" dirty="0"/>
          </a:p>
        </p:txBody>
      </p:sp>
    </p:spTree>
    <p:extLst>
      <p:ext uri="{BB962C8B-B14F-4D97-AF65-F5344CB8AC3E}">
        <p14:creationId xmlns:p14="http://schemas.microsoft.com/office/powerpoint/2010/main" val="12159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32" grpId="0" animBg="1"/>
      <p:bldP spid="33" grpId="0" animBg="1"/>
      <p:bldP spid="38" grpId="0"/>
      <p:bldP spid="3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链队列的基本</a:t>
            </a:r>
            <a:r>
              <a:rPr lang="zh-CN" altLang="en-US" smtClean="0"/>
              <a:t>操作</a:t>
            </a:r>
            <a:r>
              <a:rPr lang="en-US" altLang="zh-CN" smtClean="0"/>
              <a:t>-6</a:t>
            </a:r>
            <a:endParaRPr 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smtClean="0"/>
              <a:t>//</a:t>
            </a:r>
            <a:r>
              <a:rPr lang="zh-CN" altLang="en-US" dirty="0" smtClean="0"/>
              <a:t>出队：若队列不空，</a:t>
            </a:r>
            <a:r>
              <a:rPr lang="zh-CN" altLang="en-US" smtClean="0"/>
              <a:t>则删除队列的</a:t>
            </a:r>
            <a:r>
              <a:rPr lang="zh-CN" altLang="en-US" dirty="0" smtClean="0"/>
              <a:t>队头元素，</a:t>
            </a:r>
          </a:p>
          <a:p>
            <a:pPr marL="0" indent="0">
              <a:buNone/>
            </a:pPr>
            <a:r>
              <a:rPr lang="en-US" altLang="zh-CN" dirty="0" smtClean="0"/>
              <a:t>//</a:t>
            </a:r>
            <a:r>
              <a:rPr lang="zh-CN" altLang="en-US" dirty="0" smtClean="0"/>
              <a:t>用 </a:t>
            </a:r>
            <a:r>
              <a:rPr lang="en-US" altLang="zh-CN" dirty="0" smtClean="0"/>
              <a:t>e </a:t>
            </a:r>
            <a:r>
              <a:rPr lang="zh-CN" altLang="en-US" dirty="0" smtClean="0"/>
              <a:t>返回其值，并返回</a:t>
            </a:r>
            <a:r>
              <a:rPr lang="en-US" altLang="zh-CN" dirty="0" smtClean="0"/>
              <a:t>OK</a:t>
            </a:r>
            <a:r>
              <a:rPr lang="zh-CN" altLang="en-US" dirty="0" smtClean="0"/>
              <a:t>；否则返回</a:t>
            </a:r>
            <a:r>
              <a:rPr lang="en-US" altLang="zh-CN" dirty="0" smtClean="0"/>
              <a:t>ERROR</a:t>
            </a:r>
          </a:p>
          <a:p>
            <a:pPr marL="0" indent="0">
              <a:buNone/>
            </a:pPr>
            <a:r>
              <a:rPr lang="en-US" altLang="zh-CN" smtClean="0"/>
              <a:t>Status </a:t>
            </a:r>
            <a:r>
              <a:rPr lang="en-US" altLang="zh-CN"/>
              <a:t>Dequeue(LinkedQueue *lq,ElemType *e){</a:t>
            </a:r>
          </a:p>
          <a:p>
            <a:pPr marL="0" indent="0">
              <a:buNone/>
            </a:pPr>
            <a:r>
              <a:rPr lang="en-US" altLang="zh-CN"/>
              <a:t>QNode *p;</a:t>
            </a:r>
          </a:p>
          <a:p>
            <a:pPr marL="0" indent="0">
              <a:buNone/>
            </a:pPr>
            <a:r>
              <a:rPr lang="en-US" altLang="zh-CN"/>
              <a:t>if (lq-&gt;front == lq-&gt;rear) return ERROR; //</a:t>
            </a:r>
            <a:r>
              <a:rPr lang="zh-CN" altLang="en-US"/>
              <a:t>空队列的话，则出错</a:t>
            </a:r>
          </a:p>
          <a:p>
            <a:pPr marL="0" indent="0">
              <a:buNone/>
            </a:pPr>
            <a:r>
              <a:rPr lang="en-US" altLang="zh-CN"/>
              <a:t>p = lq-&gt;front-&gt;next; </a:t>
            </a:r>
            <a:r>
              <a:rPr lang="en-US" altLang="zh-CN" smtClean="0"/>
              <a:t> //</a:t>
            </a:r>
            <a:r>
              <a:rPr lang="zh-CN" altLang="en-US"/>
              <a:t>修改头指针</a:t>
            </a:r>
          </a:p>
          <a:p>
            <a:pPr marL="0" indent="0">
              <a:buNone/>
            </a:pPr>
            <a:r>
              <a:rPr lang="zh-CN" altLang="en-US"/>
              <a:t>*</a:t>
            </a:r>
            <a:r>
              <a:rPr lang="en-US" altLang="zh-CN"/>
              <a:t>e = p-&gt;data;</a:t>
            </a:r>
          </a:p>
          <a:p>
            <a:pPr marL="0" indent="0">
              <a:buNone/>
            </a:pPr>
            <a:r>
              <a:rPr lang="en-US" altLang="zh-CN"/>
              <a:t>lq-&gt;front-&gt;next =p-&gt;next;</a:t>
            </a:r>
          </a:p>
          <a:p>
            <a:pPr marL="0" indent="0">
              <a:buNone/>
            </a:pPr>
            <a:r>
              <a:rPr lang="en-US" altLang="zh-CN"/>
              <a:t>if(lq-&gt;rear==p) lq-&gt;rear=lq-&gt;front</a:t>
            </a:r>
            <a:r>
              <a:rPr lang="en-US" altLang="zh-CN" smtClean="0"/>
              <a:t>; //</a:t>
            </a:r>
            <a:r>
              <a:rPr lang="zh-CN" altLang="en-US"/>
              <a:t>修改尾指针</a:t>
            </a:r>
          </a:p>
          <a:p>
            <a:pPr marL="0" indent="0">
              <a:buNone/>
            </a:pPr>
            <a:r>
              <a:rPr lang="en-US" altLang="zh-CN"/>
              <a:t>free(p);</a:t>
            </a:r>
          </a:p>
          <a:p>
            <a:pPr marL="0" indent="0">
              <a:buNone/>
            </a:pPr>
            <a:r>
              <a:rPr lang="en-US" altLang="zh-CN"/>
              <a:t>return OK;</a:t>
            </a:r>
          </a:p>
          <a:p>
            <a:pPr marL="0" indent="0">
              <a:buNone/>
            </a:pPr>
            <a:r>
              <a:rPr lang="en-US" altLang="zh-CN"/>
              <a:t>}</a:t>
            </a:r>
          </a:p>
          <a:p>
            <a:pPr marL="0" indent="0">
              <a:buNone/>
            </a:pPr>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39563116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smtClean="0"/>
              <a:t>3. 队列的顺序表示和实现</a:t>
            </a:r>
            <a:endParaRPr lang="en-US" altLang="en-US" dirty="0"/>
          </a:p>
        </p:txBody>
      </p:sp>
      <p:sp>
        <p:nvSpPr>
          <p:cNvPr id="3" name="内容占位符 2"/>
          <p:cNvSpPr>
            <a:spLocks noGrp="1"/>
          </p:cNvSpPr>
          <p:nvPr>
            <p:ph idx="1"/>
          </p:nvPr>
        </p:nvSpPr>
        <p:spPr>
          <a:xfrm>
            <a:off x="457200" y="908720"/>
            <a:ext cx="8435280" cy="5949280"/>
          </a:xfrm>
        </p:spPr>
        <p:txBody>
          <a:bodyPr>
            <a:normAutofit/>
          </a:bodyPr>
          <a:lstStyle/>
          <a:p>
            <a:r>
              <a:rPr lang="zh-CN" altLang="en-US" dirty="0"/>
              <a:t>顺序</a:t>
            </a:r>
            <a:r>
              <a:rPr lang="zh-CN" altLang="en-US" dirty="0" smtClean="0"/>
              <a:t>队列：利用一组连续的存储单元</a:t>
            </a:r>
            <a:r>
              <a:rPr lang="en-US" altLang="en-US" dirty="0" smtClean="0"/>
              <a:t>(</a:t>
            </a:r>
            <a:r>
              <a:rPr lang="zh-CN" altLang="en-US" dirty="0" smtClean="0"/>
              <a:t>一维数组</a:t>
            </a:r>
            <a:r>
              <a:rPr lang="en-US" altLang="en-US" dirty="0" smtClean="0"/>
              <a:t>) </a:t>
            </a:r>
            <a:r>
              <a:rPr lang="zh-CN" altLang="en-US" dirty="0" smtClean="0"/>
              <a:t>依次存放从队</a:t>
            </a:r>
            <a:r>
              <a:rPr lang="zh-CN" altLang="en-US" dirty="0"/>
              <a:t>头</a:t>
            </a:r>
            <a:r>
              <a:rPr lang="zh-CN" altLang="en-US" dirty="0" smtClean="0"/>
              <a:t>到队尾的各个元素</a:t>
            </a:r>
          </a:p>
          <a:p>
            <a:r>
              <a:rPr lang="zh-CN" altLang="en-US" dirty="0" smtClean="0"/>
              <a:t>静态顺序队列的定义：</a:t>
            </a:r>
          </a:p>
          <a:p>
            <a:pPr marL="0" indent="0">
              <a:buNone/>
            </a:pPr>
            <a:r>
              <a:rPr lang="en-US" altLang="en-US" dirty="0" smtClean="0"/>
              <a:t>#</a:t>
            </a:r>
            <a:r>
              <a:rPr lang="en-US" altLang="en-US" smtClean="0"/>
              <a:t>define </a:t>
            </a:r>
            <a:r>
              <a:rPr lang="en-US" altLang="zh-CN" smtClean="0"/>
              <a:t>MAXQUEUESIZE</a:t>
            </a:r>
            <a:r>
              <a:rPr lang="en-US" altLang="en-US" smtClean="0"/>
              <a:t>   </a:t>
            </a:r>
            <a:r>
              <a:rPr lang="en-US" altLang="en-US" dirty="0" smtClean="0"/>
              <a:t>100</a:t>
            </a:r>
          </a:p>
          <a:p>
            <a:pPr marL="0" indent="0">
              <a:buNone/>
            </a:pPr>
            <a:r>
              <a:rPr lang="en-US" altLang="en-US" dirty="0" err="1" smtClean="0"/>
              <a:t>typedef</a:t>
            </a:r>
            <a:r>
              <a:rPr lang="en-US" altLang="en-US" dirty="0" smtClean="0"/>
              <a:t>  </a:t>
            </a:r>
            <a:r>
              <a:rPr lang="en-US" altLang="en-US" dirty="0" err="1" smtClean="0"/>
              <a:t>struct</a:t>
            </a:r>
            <a:r>
              <a:rPr lang="en-US" altLang="en-US" dirty="0" smtClean="0"/>
              <a:t>  queue </a:t>
            </a:r>
            <a:r>
              <a:rPr lang="en-US" altLang="zh-CN" dirty="0" smtClean="0"/>
              <a:t>{</a:t>
            </a:r>
            <a:endParaRPr lang="en-US" altLang="en-US" dirty="0" smtClean="0"/>
          </a:p>
          <a:p>
            <a:pPr marL="457200" lvl="1" indent="0">
              <a:buNone/>
            </a:pPr>
            <a:r>
              <a:rPr lang="en-US" altLang="en-US" smtClean="0"/>
              <a:t>ElemType  Queue_array[</a:t>
            </a:r>
            <a:r>
              <a:rPr lang="en-US" altLang="zh-CN" smtClean="0"/>
              <a:t>MAXQUEUESIZE</a:t>
            </a:r>
            <a:r>
              <a:rPr lang="en-US" altLang="en-US" smtClean="0"/>
              <a:t>] </a:t>
            </a:r>
            <a:r>
              <a:rPr lang="en-US" altLang="en-US" dirty="0" smtClean="0"/>
              <a:t>;</a:t>
            </a:r>
          </a:p>
          <a:p>
            <a:pPr marL="457200" lvl="1" indent="0">
              <a:buNone/>
            </a:pPr>
            <a:r>
              <a:rPr lang="en-US" altLang="en-US" dirty="0" err="1" smtClean="0"/>
              <a:t>int</a:t>
            </a:r>
            <a:r>
              <a:rPr lang="en-US" altLang="en-US" dirty="0" smtClean="0"/>
              <a:t>  front; // </a:t>
            </a:r>
            <a:r>
              <a:rPr lang="zh-CN" altLang="en-US" dirty="0" smtClean="0"/>
              <a:t>队头指针</a:t>
            </a:r>
            <a:endParaRPr lang="en-US" altLang="en-US" dirty="0" smtClean="0"/>
          </a:p>
          <a:p>
            <a:pPr marL="457200" lvl="1" indent="0">
              <a:buNone/>
            </a:pPr>
            <a:r>
              <a:rPr lang="en-US" altLang="en-US" dirty="0" err="1" smtClean="0"/>
              <a:t>int</a:t>
            </a:r>
            <a:r>
              <a:rPr lang="en-US" altLang="en-US" dirty="0" smtClean="0"/>
              <a:t>  rear;  // </a:t>
            </a:r>
            <a:r>
              <a:rPr lang="zh-CN" altLang="en-US" dirty="0" smtClean="0"/>
              <a:t>队尾指针</a:t>
            </a:r>
            <a:endParaRPr lang="en-US" altLang="zh-CN" dirty="0" smtClean="0"/>
          </a:p>
          <a:p>
            <a:pPr marL="457200" lvl="1" indent="0">
              <a:buNone/>
            </a:pPr>
            <a:r>
              <a:rPr lang="en-US" altLang="zh-CN" dirty="0" err="1" smtClean="0"/>
              <a:t>int</a:t>
            </a:r>
            <a:r>
              <a:rPr lang="en-US" altLang="zh-CN" dirty="0" smtClean="0"/>
              <a:t>  </a:t>
            </a:r>
            <a:r>
              <a:rPr lang="en-US" altLang="zh-CN" dirty="0" err="1"/>
              <a:t>queueSize</a:t>
            </a:r>
            <a:r>
              <a:rPr lang="en-US" altLang="zh-CN" dirty="0"/>
              <a:t>;     //</a:t>
            </a:r>
            <a:r>
              <a:rPr lang="zh-CN" altLang="en-US" dirty="0"/>
              <a:t>队列空间的大小</a:t>
            </a:r>
            <a:endParaRPr lang="en-US" altLang="zh-CN" dirty="0"/>
          </a:p>
          <a:p>
            <a:pPr marL="0" indent="0">
              <a:buNone/>
            </a:pPr>
            <a:r>
              <a:rPr lang="en-US" altLang="en-US" dirty="0" smtClean="0"/>
              <a:t>}</a:t>
            </a:r>
            <a:r>
              <a:rPr lang="en-US" altLang="en-US" dirty="0" err="1" smtClean="0"/>
              <a:t>SqQueue</a:t>
            </a:r>
            <a:r>
              <a:rPr lang="en-US" altLang="en-US" dirty="0" smtClean="0"/>
              <a:t>;</a:t>
            </a:r>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12</a:t>
            </a:fld>
            <a:endParaRPr lang="en-US" altLang="zh-CN"/>
          </a:p>
        </p:txBody>
      </p:sp>
    </p:spTree>
    <p:extLst>
      <p:ext uri="{BB962C8B-B14F-4D97-AF65-F5344CB8AC3E}">
        <p14:creationId xmlns:p14="http://schemas.microsoft.com/office/powerpoint/2010/main" val="38637054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dirty="0" smtClean="0"/>
              <a:t>静态顺序队列的基本操作</a:t>
            </a:r>
            <a:endParaRPr lang="en-US" altLang="en-US" dirty="0"/>
          </a:p>
        </p:txBody>
      </p:sp>
      <p:sp>
        <p:nvSpPr>
          <p:cNvPr id="3" name="内容占位符 2"/>
          <p:cNvSpPr>
            <a:spLocks noGrp="1"/>
          </p:cNvSpPr>
          <p:nvPr>
            <p:ph idx="1"/>
          </p:nvPr>
        </p:nvSpPr>
        <p:spPr/>
        <p:txBody>
          <a:bodyPr>
            <a:normAutofit/>
          </a:bodyPr>
          <a:lstStyle/>
          <a:p>
            <a:r>
              <a:rPr lang="zh-CN" altLang="en-US" dirty="0" smtClean="0"/>
              <a:t>初始化：</a:t>
            </a:r>
            <a:r>
              <a:rPr lang="en-US" altLang="en-US" dirty="0" smtClean="0"/>
              <a:t>front=rear=0</a:t>
            </a:r>
            <a:endParaRPr lang="zh-CN" altLang="en-US" dirty="0" smtClean="0"/>
          </a:p>
          <a:p>
            <a:r>
              <a:rPr lang="zh-CN" altLang="en-US" dirty="0" smtClean="0"/>
              <a:t>入队：将新元素插入</a:t>
            </a:r>
            <a:r>
              <a:rPr lang="en-US" altLang="en-US" dirty="0" smtClean="0"/>
              <a:t>rear</a:t>
            </a:r>
            <a:r>
              <a:rPr lang="zh-CN" altLang="en-US" dirty="0" smtClean="0"/>
              <a:t>所指的位置，然后</a:t>
            </a:r>
            <a:r>
              <a:rPr lang="en-US" altLang="en-US" dirty="0" smtClean="0"/>
              <a:t>rear</a:t>
            </a:r>
            <a:r>
              <a:rPr lang="zh-CN" altLang="en-US" dirty="0" smtClean="0"/>
              <a:t>加</a:t>
            </a:r>
            <a:r>
              <a:rPr lang="en-US" altLang="en-US" dirty="0" smtClean="0"/>
              <a:t>1 </a:t>
            </a:r>
            <a:endParaRPr lang="zh-CN" altLang="en-US" dirty="0" smtClean="0"/>
          </a:p>
          <a:p>
            <a:r>
              <a:rPr lang="zh-CN" altLang="en-US" dirty="0" smtClean="0"/>
              <a:t>出队：删去</a:t>
            </a:r>
            <a:r>
              <a:rPr lang="en-US" altLang="en-US" dirty="0" smtClean="0"/>
              <a:t>front</a:t>
            </a:r>
            <a:r>
              <a:rPr lang="zh-CN" altLang="en-US" dirty="0" smtClean="0"/>
              <a:t>所指的元素，然后</a:t>
            </a:r>
            <a:r>
              <a:rPr lang="en-US" altLang="zh-CN" dirty="0" smtClean="0"/>
              <a:t>front</a:t>
            </a:r>
            <a:r>
              <a:rPr lang="zh-CN" altLang="en-US" dirty="0" smtClean="0"/>
              <a:t>加</a:t>
            </a:r>
            <a:r>
              <a:rPr lang="en-US" altLang="en-US" dirty="0" smtClean="0"/>
              <a:t>1</a:t>
            </a:r>
            <a:r>
              <a:rPr lang="zh-CN" altLang="en-US" dirty="0" smtClean="0"/>
              <a:t>并返回被删元素</a:t>
            </a:r>
            <a:endParaRPr lang="en-US" altLang="zh-CN" dirty="0" smtClean="0"/>
          </a:p>
          <a:p>
            <a:pPr lvl="1"/>
            <a:r>
              <a:rPr lang="en-US" altLang="en-US" b="1" dirty="0" err="1">
                <a:solidFill>
                  <a:srgbClr val="0000FF"/>
                </a:solidFill>
              </a:rPr>
              <a:t>在非空队列里，</a:t>
            </a:r>
            <a:r>
              <a:rPr lang="en-US" altLang="en-US" b="1" dirty="0" err="1" smtClean="0">
                <a:solidFill>
                  <a:srgbClr val="0000FF"/>
                </a:solidFill>
              </a:rPr>
              <a:t>队</a:t>
            </a:r>
            <a:r>
              <a:rPr lang="zh-CN" altLang="en-US" b="1" dirty="0" smtClean="0">
                <a:solidFill>
                  <a:srgbClr val="0000FF"/>
                </a:solidFill>
              </a:rPr>
              <a:t>头</a:t>
            </a:r>
            <a:r>
              <a:rPr lang="en-US" altLang="en-US" b="1" dirty="0" err="1" smtClean="0">
                <a:solidFill>
                  <a:srgbClr val="0000FF"/>
                </a:solidFill>
              </a:rPr>
              <a:t>指针始终指向队头元素</a:t>
            </a:r>
            <a:r>
              <a:rPr lang="en-US" altLang="en-US" b="1" dirty="0" err="1">
                <a:solidFill>
                  <a:srgbClr val="0000FF"/>
                </a:solidFill>
              </a:rPr>
              <a:t>，而队尾指针始终指向队尾元素的下一位置</a:t>
            </a:r>
            <a:endParaRPr lang="en-US" b="1" dirty="0">
              <a:solidFill>
                <a:srgbClr val="0000FF"/>
              </a:solidFill>
            </a:endParaRPr>
          </a:p>
          <a:p>
            <a:endParaRPr lang="zh-CN" altLang="en-US" dirty="0" smtClean="0"/>
          </a:p>
          <a:p>
            <a:r>
              <a:rPr lang="zh-CN" altLang="en-US" dirty="0" smtClean="0"/>
              <a:t>判队列为空：</a:t>
            </a:r>
            <a:r>
              <a:rPr lang="en-US" altLang="en-US" dirty="0" smtClean="0"/>
              <a:t>front=</a:t>
            </a:r>
            <a:r>
              <a:rPr lang="en-US" altLang="zh-CN" dirty="0" smtClean="0"/>
              <a:t>=</a:t>
            </a:r>
            <a:r>
              <a:rPr lang="en-US" altLang="en-US" dirty="0" smtClean="0"/>
              <a:t>rear</a:t>
            </a:r>
            <a:endParaRPr lang="zh-CN" altLang="en-US" dirty="0" smtClean="0"/>
          </a:p>
          <a:p>
            <a:r>
              <a:rPr lang="zh-CN" altLang="en-US" b="1" dirty="0" smtClean="0">
                <a:solidFill>
                  <a:srgbClr val="0000FF"/>
                </a:solidFill>
              </a:rPr>
              <a:t>判队列满：</a:t>
            </a:r>
            <a:r>
              <a:rPr lang="en-US" altLang="en-US" b="1" dirty="0" smtClean="0">
                <a:solidFill>
                  <a:srgbClr val="0000FF"/>
                </a:solidFill>
              </a:rPr>
              <a:t>rear=</a:t>
            </a:r>
            <a:r>
              <a:rPr lang="en-US" altLang="zh-CN" b="1" dirty="0" smtClean="0">
                <a:solidFill>
                  <a:srgbClr val="0000FF"/>
                </a:solidFill>
              </a:rPr>
              <a:t>=</a:t>
            </a:r>
            <a:r>
              <a:rPr lang="en-US" altLang="en-US" b="1" dirty="0" smtClean="0">
                <a:solidFill>
                  <a:srgbClr val="0000FF"/>
                </a:solidFill>
              </a:rPr>
              <a:t>MAX_QUEUE_SIZE-1</a:t>
            </a:r>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13</a:t>
            </a:fld>
            <a:endParaRPr lang="en-US" altLang="zh-CN"/>
          </a:p>
        </p:txBody>
      </p:sp>
    </p:spTree>
    <p:extLst>
      <p:ext uri="{BB962C8B-B14F-4D97-AF65-F5344CB8AC3E}">
        <p14:creationId xmlns:p14="http://schemas.microsoft.com/office/powerpoint/2010/main" val="6499683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静态顺序队列的假溢出</a:t>
            </a:r>
            <a:endParaRPr lang="en-US" dirty="0"/>
          </a:p>
        </p:txBody>
      </p:sp>
      <p:sp>
        <p:nvSpPr>
          <p:cNvPr id="181250" name="Rectangle 2"/>
          <p:cNvSpPr>
            <a:spLocks noGrp="1" noChangeArrowheads="1"/>
          </p:cNvSpPr>
          <p:nvPr>
            <p:ph idx="1"/>
          </p:nvPr>
        </p:nvSpPr>
        <p:spPr>
          <a:xfrm>
            <a:off x="457200" y="715368"/>
            <a:ext cx="8229600" cy="3361704"/>
          </a:xfrm>
        </p:spPr>
        <p:txBody>
          <a:bodyPr>
            <a:normAutofit fontScale="92500" lnSpcReduction="10000"/>
          </a:bodyPr>
          <a:lstStyle/>
          <a:p>
            <a:r>
              <a:rPr lang="zh-CN" altLang="en-US" sz="3500" dirty="0" smtClean="0"/>
              <a:t>数据元素入队会</a:t>
            </a:r>
            <a:r>
              <a:rPr lang="en-US" altLang="en-US" sz="3500" dirty="0" err="1" smtClean="0"/>
              <a:t>由于尾指针</a:t>
            </a:r>
            <a:r>
              <a:rPr lang="zh-CN" altLang="en-US" sz="3500" dirty="0" smtClean="0"/>
              <a:t>到达数组</a:t>
            </a:r>
            <a:r>
              <a:rPr lang="en-US" altLang="en-US" sz="3500" dirty="0" err="1" smtClean="0"/>
              <a:t>的上界而不能</a:t>
            </a:r>
            <a:r>
              <a:rPr lang="zh-CN" altLang="en-US" sz="3500" dirty="0" smtClean="0"/>
              <a:t>成功，但</a:t>
            </a:r>
            <a:r>
              <a:rPr lang="en-US" altLang="en-US" sz="3500" dirty="0" err="1" smtClean="0"/>
              <a:t>队列中实际元素个数可能远远小于数组大小</a:t>
            </a:r>
            <a:endParaRPr lang="en-US" altLang="en-US" sz="3500" dirty="0" smtClean="0"/>
          </a:p>
          <a:p>
            <a:pPr lvl="1"/>
            <a:r>
              <a:rPr lang="zh-CN" altLang="en-US" sz="3000" dirty="0" smtClean="0"/>
              <a:t>假：指队列的实际可用空间并未占满</a:t>
            </a:r>
            <a:endParaRPr lang="en-US" altLang="zh-CN" sz="3000" dirty="0" smtClean="0"/>
          </a:p>
          <a:p>
            <a:pPr lvl="1"/>
            <a:r>
              <a:rPr lang="zh-CN" altLang="en-US" sz="3200" dirty="0"/>
              <a:t>原因：</a:t>
            </a:r>
            <a:r>
              <a:rPr lang="en-US" altLang="en-US" sz="3200" dirty="0" err="1"/>
              <a:t>在入队和出队操作中，头、尾指针只增加不减小，致使被删除元素的空间永远无法重新利用</a:t>
            </a:r>
            <a:endParaRPr lang="en-US" altLang="en-US" sz="3200" dirty="0"/>
          </a:p>
          <a:p>
            <a:pPr lvl="1"/>
            <a:endParaRPr lang="en-US" altLang="en-US" sz="3000" dirty="0" smtClean="0"/>
          </a:p>
          <a:p>
            <a:endParaRPr lang="en-US" altLang="en-US" dirty="0" smtClean="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14</a:t>
            </a:fld>
            <a:endParaRPr lang="en-US" altLang="zh-CN"/>
          </a:p>
        </p:txBody>
      </p:sp>
      <p:grpSp>
        <p:nvGrpSpPr>
          <p:cNvPr id="14" name="Group 3"/>
          <p:cNvGrpSpPr>
            <a:grpSpLocks/>
          </p:cNvGrpSpPr>
          <p:nvPr/>
        </p:nvGrpSpPr>
        <p:grpSpPr bwMode="auto">
          <a:xfrm>
            <a:off x="315217" y="3814018"/>
            <a:ext cx="8577263" cy="2935288"/>
            <a:chOff x="0" y="0"/>
            <a:chExt cx="5403" cy="1849"/>
          </a:xfrm>
        </p:grpSpPr>
        <p:grpSp>
          <p:nvGrpSpPr>
            <p:cNvPr id="15" name="Group 4"/>
            <p:cNvGrpSpPr>
              <a:grpSpLocks/>
            </p:cNvGrpSpPr>
            <p:nvPr/>
          </p:nvGrpSpPr>
          <p:grpSpPr bwMode="auto">
            <a:xfrm>
              <a:off x="0" y="0"/>
              <a:ext cx="5403" cy="1571"/>
              <a:chOff x="0" y="0"/>
              <a:chExt cx="5403" cy="1571"/>
            </a:xfrm>
          </p:grpSpPr>
          <p:grpSp>
            <p:nvGrpSpPr>
              <p:cNvPr id="17" name="Group 5"/>
              <p:cNvGrpSpPr>
                <a:grpSpLocks/>
              </p:cNvGrpSpPr>
              <p:nvPr/>
            </p:nvGrpSpPr>
            <p:grpSpPr bwMode="auto">
              <a:xfrm>
                <a:off x="0" y="144"/>
                <a:ext cx="1139" cy="1404"/>
                <a:chOff x="0" y="0"/>
                <a:chExt cx="1139" cy="1404"/>
              </a:xfrm>
            </p:grpSpPr>
            <p:sp>
              <p:nvSpPr>
                <p:cNvPr id="60" name="Rectangle 6"/>
                <p:cNvSpPr>
                  <a:spLocks noChangeArrowheads="1"/>
                </p:cNvSpPr>
                <p:nvPr/>
              </p:nvSpPr>
              <p:spPr bwMode="auto">
                <a:xfrm>
                  <a:off x="360" y="1177"/>
                  <a:ext cx="77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(a)  </a:t>
                  </a:r>
                  <a:r>
                    <a:rPr lang="zh-CN" altLang="en-US" sz="2000" b="1"/>
                    <a:t>空队列</a:t>
                  </a:r>
                </a:p>
              </p:txBody>
            </p:sp>
            <p:grpSp>
              <p:nvGrpSpPr>
                <p:cNvPr id="61" name="Group 7"/>
                <p:cNvGrpSpPr>
                  <a:grpSpLocks/>
                </p:cNvGrpSpPr>
                <p:nvPr/>
              </p:nvGrpSpPr>
              <p:grpSpPr bwMode="auto">
                <a:xfrm>
                  <a:off x="651" y="0"/>
                  <a:ext cx="488" cy="1020"/>
                  <a:chOff x="2" y="0"/>
                  <a:chExt cx="488" cy="1020"/>
                </a:xfrm>
              </p:grpSpPr>
              <p:sp>
                <p:nvSpPr>
                  <p:cNvPr id="68" name="Rectangle 8"/>
                  <p:cNvSpPr>
                    <a:spLocks noChangeArrowheads="1"/>
                  </p:cNvSpPr>
                  <p:nvPr/>
                </p:nvSpPr>
                <p:spPr bwMode="auto">
                  <a:xfrm>
                    <a:off x="15"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69" name="Rectangle 9"/>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70" name="Rectangle 10"/>
                  <p:cNvSpPr>
                    <a:spLocks noChangeArrowheads="1"/>
                  </p:cNvSpPr>
                  <p:nvPr/>
                </p:nvSpPr>
                <p:spPr bwMode="auto">
                  <a:xfrm>
                    <a:off x="3" y="402"/>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71" name="Rectangle 11"/>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72" name="Rectangle 12"/>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grpSp>
              <p:nvGrpSpPr>
                <p:cNvPr id="62" name="Group 13"/>
                <p:cNvGrpSpPr>
                  <a:grpSpLocks/>
                </p:cNvGrpSpPr>
                <p:nvPr/>
              </p:nvGrpSpPr>
              <p:grpSpPr bwMode="auto">
                <a:xfrm>
                  <a:off x="0" y="951"/>
                  <a:ext cx="639" cy="227"/>
                  <a:chOff x="0" y="0"/>
                  <a:chExt cx="639" cy="227"/>
                </a:xfrm>
              </p:grpSpPr>
              <p:sp>
                <p:nvSpPr>
                  <p:cNvPr id="66" name="Rectangle 14"/>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67" name="Line 15"/>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3" name="Group 16"/>
                <p:cNvGrpSpPr>
                  <a:grpSpLocks/>
                </p:cNvGrpSpPr>
                <p:nvPr/>
              </p:nvGrpSpPr>
              <p:grpSpPr bwMode="auto">
                <a:xfrm>
                  <a:off x="27" y="639"/>
                  <a:ext cx="615" cy="227"/>
                  <a:chOff x="0" y="0"/>
                  <a:chExt cx="615" cy="227"/>
                </a:xfrm>
              </p:grpSpPr>
              <p:sp>
                <p:nvSpPr>
                  <p:cNvPr id="64" name="Rectangle 17"/>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t>Q.rear</a:t>
                    </a:r>
                    <a:endParaRPr lang="en-US" altLang="en-US" sz="2000" dirty="0"/>
                  </a:p>
                </p:txBody>
              </p:sp>
              <p:sp>
                <p:nvSpPr>
                  <p:cNvPr id="65" name="Line 18"/>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8" name="Group 19"/>
              <p:cNvGrpSpPr>
                <a:grpSpLocks/>
              </p:cNvGrpSpPr>
              <p:nvPr/>
            </p:nvGrpSpPr>
            <p:grpSpPr bwMode="auto">
              <a:xfrm>
                <a:off x="1278" y="153"/>
                <a:ext cx="1437" cy="1418"/>
                <a:chOff x="0" y="0"/>
                <a:chExt cx="1437" cy="1418"/>
              </a:xfrm>
            </p:grpSpPr>
            <p:sp>
              <p:nvSpPr>
                <p:cNvPr id="47" name="Rectangle 20"/>
                <p:cNvSpPr>
                  <a:spLocks noChangeArrowheads="1"/>
                </p:cNvSpPr>
                <p:nvPr/>
              </p:nvSpPr>
              <p:spPr bwMode="auto">
                <a:xfrm>
                  <a:off x="258" y="1191"/>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buFontTx/>
                    <a:buAutoNum type="alphaLcParenBoth" startAt="2"/>
                  </a:pPr>
                  <a:r>
                    <a:rPr lang="zh-CN" altLang="en-US" sz="2000" b="1"/>
                    <a:t>入队</a:t>
                  </a:r>
                  <a:r>
                    <a:rPr lang="en-US" altLang="en-US" sz="2000" b="1"/>
                    <a:t>3</a:t>
                  </a:r>
                  <a:r>
                    <a:rPr lang="zh-CN" altLang="en-US" sz="2000" b="1"/>
                    <a:t>个元素</a:t>
                  </a:r>
                </a:p>
              </p:txBody>
            </p:sp>
            <p:grpSp>
              <p:nvGrpSpPr>
                <p:cNvPr id="48" name="Group 21"/>
                <p:cNvGrpSpPr>
                  <a:grpSpLocks/>
                </p:cNvGrpSpPr>
                <p:nvPr/>
              </p:nvGrpSpPr>
              <p:grpSpPr bwMode="auto">
                <a:xfrm>
                  <a:off x="640" y="0"/>
                  <a:ext cx="481" cy="1011"/>
                  <a:chOff x="0" y="0"/>
                  <a:chExt cx="481" cy="1011"/>
                </a:xfrm>
              </p:grpSpPr>
              <p:sp>
                <p:nvSpPr>
                  <p:cNvPr id="55" name="Rectangle 22"/>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56" name="Rectangle 23"/>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57" name="Rectangle 24"/>
                  <p:cNvSpPr>
                    <a:spLocks noChangeArrowheads="1"/>
                  </p:cNvSpPr>
                  <p:nvPr/>
                </p:nvSpPr>
                <p:spPr bwMode="auto">
                  <a:xfrm>
                    <a:off x="3" y="41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3</a:t>
                    </a:r>
                  </a:p>
                </p:txBody>
              </p:sp>
              <p:sp>
                <p:nvSpPr>
                  <p:cNvPr id="58" name="Rectangle 25"/>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2</a:t>
                    </a:r>
                  </a:p>
                </p:txBody>
              </p:sp>
              <p:sp>
                <p:nvSpPr>
                  <p:cNvPr id="59" name="Rectangle 26"/>
                  <p:cNvSpPr>
                    <a:spLocks noChangeArrowheads="1"/>
                  </p:cNvSpPr>
                  <p:nvPr/>
                </p:nvSpPr>
                <p:spPr bwMode="auto">
                  <a:xfrm>
                    <a:off x="2" y="807"/>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1</a:t>
                    </a:r>
                  </a:p>
                </p:txBody>
              </p:sp>
            </p:grpSp>
            <p:grpSp>
              <p:nvGrpSpPr>
                <p:cNvPr id="49" name="Group 27"/>
                <p:cNvGrpSpPr>
                  <a:grpSpLocks/>
                </p:cNvGrpSpPr>
                <p:nvPr/>
              </p:nvGrpSpPr>
              <p:grpSpPr bwMode="auto">
                <a:xfrm>
                  <a:off x="0" y="942"/>
                  <a:ext cx="639" cy="227"/>
                  <a:chOff x="0" y="0"/>
                  <a:chExt cx="639" cy="227"/>
                </a:xfrm>
              </p:grpSpPr>
              <p:sp>
                <p:nvSpPr>
                  <p:cNvPr id="53" name="Rectangle 28"/>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54" name="Line 29"/>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50" name="Group 30"/>
                <p:cNvGrpSpPr>
                  <a:grpSpLocks/>
                </p:cNvGrpSpPr>
                <p:nvPr/>
              </p:nvGrpSpPr>
              <p:grpSpPr bwMode="auto">
                <a:xfrm>
                  <a:off x="18" y="87"/>
                  <a:ext cx="615" cy="227"/>
                  <a:chOff x="0" y="0"/>
                  <a:chExt cx="615" cy="227"/>
                </a:xfrm>
              </p:grpSpPr>
              <p:sp>
                <p:nvSpPr>
                  <p:cNvPr id="51" name="Rectangle 31"/>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52" name="Line 32"/>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 name="Group 33"/>
              <p:cNvGrpSpPr>
                <a:grpSpLocks/>
              </p:cNvGrpSpPr>
              <p:nvPr/>
            </p:nvGrpSpPr>
            <p:grpSpPr bwMode="auto">
              <a:xfrm>
                <a:off x="2574" y="144"/>
                <a:ext cx="1437" cy="1427"/>
                <a:chOff x="0" y="0"/>
                <a:chExt cx="1437" cy="1427"/>
              </a:xfrm>
            </p:grpSpPr>
            <p:sp>
              <p:nvSpPr>
                <p:cNvPr id="34" name="Rectangle 34"/>
                <p:cNvSpPr>
                  <a:spLocks noChangeArrowheads="1"/>
                </p:cNvSpPr>
                <p:nvPr/>
              </p:nvSpPr>
              <p:spPr bwMode="auto">
                <a:xfrm>
                  <a:off x="258" y="1200"/>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en-US" sz="2000" b="1"/>
                    <a:t>(c)  </a:t>
                  </a:r>
                  <a:r>
                    <a:rPr lang="zh-CN" altLang="en-US" sz="2000" b="1"/>
                    <a:t>出队</a:t>
                  </a:r>
                  <a:r>
                    <a:rPr lang="en-US" altLang="en-US" sz="2000" b="1"/>
                    <a:t>3</a:t>
                  </a:r>
                  <a:r>
                    <a:rPr lang="zh-CN" altLang="en-US" sz="2000" b="1"/>
                    <a:t>个元素</a:t>
                  </a:r>
                </a:p>
              </p:txBody>
            </p:sp>
            <p:grpSp>
              <p:nvGrpSpPr>
                <p:cNvPr id="35" name="Group 35"/>
                <p:cNvGrpSpPr>
                  <a:grpSpLocks/>
                </p:cNvGrpSpPr>
                <p:nvPr/>
              </p:nvGrpSpPr>
              <p:grpSpPr bwMode="auto">
                <a:xfrm>
                  <a:off x="640" y="0"/>
                  <a:ext cx="481" cy="1020"/>
                  <a:chOff x="0" y="0"/>
                  <a:chExt cx="481" cy="1020"/>
                </a:xfrm>
              </p:grpSpPr>
              <p:sp>
                <p:nvSpPr>
                  <p:cNvPr id="42" name="Rectangle 36"/>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43" name="Rectangle 37"/>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44" name="Rectangle 38"/>
                  <p:cNvSpPr>
                    <a:spLocks noChangeArrowheads="1"/>
                  </p:cNvSpPr>
                  <p:nvPr/>
                </p:nvSpPr>
                <p:spPr bwMode="auto">
                  <a:xfrm>
                    <a:off x="3" y="41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45" name="Rectangle 39"/>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46" name="Rectangle 40"/>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grpSp>
            <p:grpSp>
              <p:nvGrpSpPr>
                <p:cNvPr id="36" name="Group 41"/>
                <p:cNvGrpSpPr>
                  <a:grpSpLocks/>
                </p:cNvGrpSpPr>
                <p:nvPr/>
              </p:nvGrpSpPr>
              <p:grpSpPr bwMode="auto">
                <a:xfrm>
                  <a:off x="0" y="336"/>
                  <a:ext cx="639" cy="227"/>
                  <a:chOff x="0" y="0"/>
                  <a:chExt cx="639" cy="227"/>
                </a:xfrm>
              </p:grpSpPr>
              <p:sp>
                <p:nvSpPr>
                  <p:cNvPr id="40" name="Rectangle 42"/>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Q.front</a:t>
                    </a:r>
                  </a:p>
                </p:txBody>
              </p:sp>
              <p:sp>
                <p:nvSpPr>
                  <p:cNvPr id="41" name="Line 43"/>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 name="Group 44"/>
                <p:cNvGrpSpPr>
                  <a:grpSpLocks/>
                </p:cNvGrpSpPr>
                <p:nvPr/>
              </p:nvGrpSpPr>
              <p:grpSpPr bwMode="auto">
                <a:xfrm>
                  <a:off x="18" y="30"/>
                  <a:ext cx="615" cy="227"/>
                  <a:chOff x="0" y="0"/>
                  <a:chExt cx="615" cy="227"/>
                </a:xfrm>
              </p:grpSpPr>
              <p:sp>
                <p:nvSpPr>
                  <p:cNvPr id="38" name="Rectangle 45"/>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39" name="Line 46"/>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20" name="Group 47"/>
              <p:cNvGrpSpPr>
                <a:grpSpLocks/>
              </p:cNvGrpSpPr>
              <p:nvPr/>
            </p:nvGrpSpPr>
            <p:grpSpPr bwMode="auto">
              <a:xfrm>
                <a:off x="3966" y="0"/>
                <a:ext cx="1437" cy="1523"/>
                <a:chOff x="0" y="0"/>
                <a:chExt cx="1437" cy="1523"/>
              </a:xfrm>
            </p:grpSpPr>
            <p:sp>
              <p:nvSpPr>
                <p:cNvPr id="21" name="Rectangle 48"/>
                <p:cNvSpPr>
                  <a:spLocks noChangeArrowheads="1"/>
                </p:cNvSpPr>
                <p:nvPr/>
              </p:nvSpPr>
              <p:spPr bwMode="auto">
                <a:xfrm>
                  <a:off x="258" y="1296"/>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57200" indent="-457200" eaLnBrk="0" hangingPunct="0">
                    <a:defRPr sz="2400">
                      <a:solidFill>
                        <a:schemeClr val="tx1"/>
                      </a:solidFill>
                      <a:latin typeface="Times New Roman" pitchFamily="18" charset="0"/>
                      <a:ea typeface="宋体" pitchFamily="2" charset="-122"/>
                    </a:defRPr>
                  </a:lvl1pPr>
                  <a:lvl2pPr marL="914400" indent="-457200" eaLnBrk="0" hangingPunct="0">
                    <a:defRPr sz="2400">
                      <a:solidFill>
                        <a:schemeClr val="tx1"/>
                      </a:solidFill>
                      <a:latin typeface="Times New Roman" pitchFamily="18" charset="0"/>
                      <a:ea typeface="宋体" pitchFamily="2" charset="-122"/>
                    </a:defRPr>
                  </a:lvl2pPr>
                  <a:lvl3pPr marL="1371600" indent="-457200" eaLnBrk="0" hangingPunct="0">
                    <a:defRPr sz="2400">
                      <a:solidFill>
                        <a:schemeClr val="tx1"/>
                      </a:solidFill>
                      <a:latin typeface="Times New Roman" pitchFamily="18" charset="0"/>
                      <a:ea typeface="宋体" pitchFamily="2" charset="-122"/>
                    </a:defRPr>
                  </a:lvl3pPr>
                  <a:lvl4pPr marL="1828800" indent="-457200" eaLnBrk="0" hangingPunct="0">
                    <a:defRPr sz="2400">
                      <a:solidFill>
                        <a:schemeClr val="tx1"/>
                      </a:solidFill>
                      <a:latin typeface="Times New Roman" pitchFamily="18" charset="0"/>
                      <a:ea typeface="宋体" pitchFamily="2" charset="-122"/>
                    </a:defRPr>
                  </a:lvl4pPr>
                  <a:lvl5pPr marL="2286000" indent="-457200" eaLnBrk="0" hangingPunct="0">
                    <a:defRPr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hangingPunct="1"/>
                  <a:r>
                    <a:rPr lang="en-US" altLang="en-US" sz="2000" b="1"/>
                    <a:t>(d)  </a:t>
                  </a:r>
                  <a:r>
                    <a:rPr lang="zh-CN" altLang="en-US" sz="2000" b="1"/>
                    <a:t>入队</a:t>
                  </a:r>
                  <a:r>
                    <a:rPr lang="en-US" altLang="en-US" sz="2000" b="1"/>
                    <a:t>2</a:t>
                  </a:r>
                  <a:r>
                    <a:rPr lang="zh-CN" altLang="en-US" sz="2000" b="1"/>
                    <a:t>个元素</a:t>
                  </a:r>
                </a:p>
              </p:txBody>
            </p:sp>
            <p:grpSp>
              <p:nvGrpSpPr>
                <p:cNvPr id="22" name="Group 49"/>
                <p:cNvGrpSpPr>
                  <a:grpSpLocks/>
                </p:cNvGrpSpPr>
                <p:nvPr/>
              </p:nvGrpSpPr>
              <p:grpSpPr bwMode="auto">
                <a:xfrm>
                  <a:off x="640" y="144"/>
                  <a:ext cx="481" cy="1020"/>
                  <a:chOff x="0" y="0"/>
                  <a:chExt cx="481" cy="1020"/>
                </a:xfrm>
              </p:grpSpPr>
              <p:sp>
                <p:nvSpPr>
                  <p:cNvPr id="29" name="Rectangle 50"/>
                  <p:cNvSpPr>
                    <a:spLocks noChangeArrowheads="1"/>
                  </p:cNvSpPr>
                  <p:nvPr/>
                </p:nvSpPr>
                <p:spPr bwMode="auto">
                  <a:xfrm>
                    <a:off x="0" y="0"/>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5</a:t>
                    </a:r>
                  </a:p>
                </p:txBody>
              </p:sp>
              <p:sp>
                <p:nvSpPr>
                  <p:cNvPr id="30" name="Rectangle 51"/>
                  <p:cNvSpPr>
                    <a:spLocks noChangeArrowheads="1"/>
                  </p:cNvSpPr>
                  <p:nvPr/>
                </p:nvSpPr>
                <p:spPr bwMode="auto">
                  <a:xfrm>
                    <a:off x="6" y="201"/>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r>
                      <a:rPr lang="en-US" altLang="en-US" sz="2000" baseline="-25000"/>
                      <a:t>4</a:t>
                    </a:r>
                  </a:p>
                </p:txBody>
              </p:sp>
              <p:sp>
                <p:nvSpPr>
                  <p:cNvPr id="31" name="Rectangle 52"/>
                  <p:cNvSpPr>
                    <a:spLocks noChangeArrowheads="1"/>
                  </p:cNvSpPr>
                  <p:nvPr/>
                </p:nvSpPr>
                <p:spPr bwMode="auto">
                  <a:xfrm>
                    <a:off x="3" y="402"/>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32" name="Rectangle 53"/>
                  <p:cNvSpPr>
                    <a:spLocks noChangeArrowheads="1"/>
                  </p:cNvSpPr>
                  <p:nvPr/>
                </p:nvSpPr>
                <p:spPr bwMode="auto">
                  <a:xfrm>
                    <a:off x="2" y="609"/>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sp>
                <p:nvSpPr>
                  <p:cNvPr id="33" name="Rectangle 54"/>
                  <p:cNvSpPr>
                    <a:spLocks noChangeArrowheads="1"/>
                  </p:cNvSpPr>
                  <p:nvPr/>
                </p:nvSpPr>
                <p:spPr bwMode="auto">
                  <a:xfrm>
                    <a:off x="2" y="816"/>
                    <a:ext cx="475"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aseline="-25000"/>
                  </a:p>
                </p:txBody>
              </p:sp>
            </p:grpSp>
            <p:grpSp>
              <p:nvGrpSpPr>
                <p:cNvPr id="23" name="Group 55"/>
                <p:cNvGrpSpPr>
                  <a:grpSpLocks/>
                </p:cNvGrpSpPr>
                <p:nvPr/>
              </p:nvGrpSpPr>
              <p:grpSpPr bwMode="auto">
                <a:xfrm>
                  <a:off x="0" y="453"/>
                  <a:ext cx="639" cy="227"/>
                  <a:chOff x="0" y="0"/>
                  <a:chExt cx="639" cy="227"/>
                </a:xfrm>
              </p:grpSpPr>
              <p:sp>
                <p:nvSpPr>
                  <p:cNvPr id="27" name="Rectangle 56"/>
                  <p:cNvSpPr>
                    <a:spLocks noChangeArrowheads="1"/>
                  </p:cNvSpPr>
                  <p:nvPr/>
                </p:nvSpPr>
                <p:spPr bwMode="auto">
                  <a:xfrm>
                    <a:off x="0" y="0"/>
                    <a:ext cx="4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err="1"/>
                      <a:t>Q.front</a:t>
                    </a:r>
                    <a:endParaRPr lang="en-US" altLang="en-US" sz="2000" dirty="0"/>
                  </a:p>
                </p:txBody>
              </p:sp>
              <p:sp>
                <p:nvSpPr>
                  <p:cNvPr id="28" name="Line 57"/>
                  <p:cNvSpPr>
                    <a:spLocks noChangeShapeType="1"/>
                  </p:cNvSpPr>
                  <p:nvPr/>
                </p:nvSpPr>
                <p:spPr bwMode="auto">
                  <a:xfrm>
                    <a:off x="72" y="17"/>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24" name="Group 58"/>
                <p:cNvGrpSpPr>
                  <a:grpSpLocks/>
                </p:cNvGrpSpPr>
                <p:nvPr/>
              </p:nvGrpSpPr>
              <p:grpSpPr bwMode="auto">
                <a:xfrm>
                  <a:off x="18" y="0"/>
                  <a:ext cx="615" cy="227"/>
                  <a:chOff x="0" y="0"/>
                  <a:chExt cx="615" cy="227"/>
                </a:xfrm>
              </p:grpSpPr>
              <p:sp>
                <p:nvSpPr>
                  <p:cNvPr id="25" name="Rectangle 59"/>
                  <p:cNvSpPr>
                    <a:spLocks noChangeArrowheads="1"/>
                  </p:cNvSpPr>
                  <p:nvPr/>
                </p:nvSpPr>
                <p:spPr bwMode="auto">
                  <a:xfrm>
                    <a:off x="0" y="0"/>
                    <a:ext cx="45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Q.rear</a:t>
                    </a:r>
                  </a:p>
                </p:txBody>
              </p:sp>
              <p:sp>
                <p:nvSpPr>
                  <p:cNvPr id="26" name="Line 60"/>
                  <p:cNvSpPr>
                    <a:spLocks noChangeShapeType="1"/>
                  </p:cNvSpPr>
                  <p:nvPr/>
                </p:nvSpPr>
                <p:spPr bwMode="auto">
                  <a:xfrm>
                    <a:off x="48" y="219"/>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16" name="Rectangle 61"/>
            <p:cNvSpPr>
              <a:spLocks noChangeArrowheads="1"/>
            </p:cNvSpPr>
            <p:nvPr/>
          </p:nvSpPr>
          <p:spPr bwMode="auto">
            <a:xfrm>
              <a:off x="476" y="1634"/>
              <a:ext cx="157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smtClean="0">
                  <a:latin typeface="楷体_GB2312" pitchFamily="49" charset="-122"/>
                  <a:ea typeface="楷体_GB2312" pitchFamily="49" charset="-122"/>
                </a:rPr>
                <a:t>队列的假溢出</a:t>
              </a:r>
              <a:endParaRPr lang="zh-CN" altLang="en-US" sz="2000" b="1" dirty="0">
                <a:latin typeface="楷体_GB2312" pitchFamily="49" charset="-122"/>
                <a:ea typeface="楷体_GB2312" pitchFamily="49" charset="-122"/>
              </a:endParaRPr>
            </a:p>
          </p:txBody>
        </p:sp>
      </p:grpSp>
      <p:sp>
        <p:nvSpPr>
          <p:cNvPr id="4" name="TextBox 3"/>
          <p:cNvSpPr txBox="1"/>
          <p:nvPr/>
        </p:nvSpPr>
        <p:spPr>
          <a:xfrm>
            <a:off x="4572000" y="6362164"/>
            <a:ext cx="4587666" cy="523220"/>
          </a:xfrm>
          <a:prstGeom prst="rect">
            <a:avLst/>
          </a:prstGeom>
          <a:noFill/>
        </p:spPr>
        <p:txBody>
          <a:bodyPr wrap="none" rtlCol="0">
            <a:spAutoFit/>
          </a:bodyPr>
          <a:lstStyle/>
          <a:p>
            <a:r>
              <a:rPr lang="en-US" altLang="zh-CN" sz="2800" b="1" dirty="0" err="1" smtClean="0"/>
              <a:t>Realloc</a:t>
            </a:r>
            <a:r>
              <a:rPr lang="en-US" altLang="zh-CN" sz="2800" b="1" dirty="0" smtClean="0"/>
              <a:t> </a:t>
            </a:r>
            <a:r>
              <a:rPr lang="zh-CN" altLang="en-US" sz="2800" b="1" dirty="0" smtClean="0"/>
              <a:t>不能解决假溢出问题</a:t>
            </a:r>
            <a:endParaRPr lang="en-US" sz="2800" b="1" dirty="0"/>
          </a:p>
        </p:txBody>
      </p:sp>
    </p:spTree>
    <p:extLst>
      <p:ext uri="{BB962C8B-B14F-4D97-AF65-F5344CB8AC3E}">
        <p14:creationId xmlns:p14="http://schemas.microsoft.com/office/powerpoint/2010/main" val="20523380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2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smtClean="0"/>
              <a:t> 循环队列</a:t>
            </a:r>
            <a:r>
              <a:rPr lang="en-US" altLang="en-US" dirty="0" smtClean="0"/>
              <a:t>(Circular Queue)</a:t>
            </a:r>
            <a:endParaRPr lang="en-US" altLang="en-US" dirty="0"/>
          </a:p>
        </p:txBody>
      </p:sp>
      <p:sp>
        <p:nvSpPr>
          <p:cNvPr id="3" name="内容占位符 2"/>
          <p:cNvSpPr>
            <a:spLocks noGrp="1"/>
          </p:cNvSpPr>
          <p:nvPr>
            <p:ph idx="1"/>
          </p:nvPr>
        </p:nvSpPr>
        <p:spPr/>
        <p:txBody>
          <a:bodyPr/>
          <a:lstStyle/>
          <a:p>
            <a:r>
              <a:rPr lang="zh-CN" altLang="en-US" dirty="0" smtClean="0"/>
              <a:t>循环队列：将为队列分配的向量空间看成为一个</a:t>
            </a:r>
            <a:r>
              <a:rPr lang="zh-CN" altLang="en-US" b="1" dirty="0" smtClean="0">
                <a:solidFill>
                  <a:srgbClr val="0000FF"/>
                </a:solidFill>
              </a:rPr>
              <a:t>首尾相接的圆环</a:t>
            </a:r>
          </a:p>
          <a:p>
            <a:r>
              <a:rPr lang="zh-CN" altLang="en-US" dirty="0" smtClean="0"/>
              <a:t>在循环队列中进行出队、入队操作时，队头、队尾指针仍要加</a:t>
            </a:r>
            <a:r>
              <a:rPr lang="en-US" altLang="en-US" dirty="0" smtClean="0"/>
              <a:t>1</a:t>
            </a:r>
          </a:p>
          <a:p>
            <a:r>
              <a:rPr lang="zh-CN" altLang="en-US" dirty="0" smtClean="0"/>
              <a:t>但当队头、队尾</a:t>
            </a:r>
            <a:r>
              <a:rPr lang="zh-CN" altLang="en-US" smtClean="0"/>
              <a:t>指针到达</a:t>
            </a:r>
            <a:r>
              <a:rPr lang="en-US" altLang="en-US" smtClean="0"/>
              <a:t>MAXQUEUESIZE</a:t>
            </a:r>
            <a:r>
              <a:rPr lang="en-US" altLang="zh-CN" smtClean="0"/>
              <a:t>-1</a:t>
            </a:r>
            <a:r>
              <a:rPr lang="zh-CN" altLang="en-US" dirty="0" smtClean="0"/>
              <a:t>时，其加</a:t>
            </a:r>
            <a:r>
              <a:rPr lang="en-US" altLang="en-US" dirty="0" smtClean="0"/>
              <a:t>1</a:t>
            </a:r>
            <a:r>
              <a:rPr lang="zh-CN" altLang="en-US" dirty="0" smtClean="0"/>
              <a:t>操作的结果是指向</a:t>
            </a:r>
            <a:r>
              <a:rPr lang="en-US" altLang="en-US" dirty="0" smtClean="0"/>
              <a:t>0</a:t>
            </a:r>
            <a:endParaRPr lang="en-US" altLang="zh-CN" dirty="0" smtClean="0"/>
          </a:p>
          <a:p>
            <a:pPr lvl="1"/>
            <a:r>
              <a:rPr lang="en-US" altLang="en-US" dirty="0"/>
              <a:t>//</a:t>
            </a:r>
            <a:r>
              <a:rPr lang="zh-CN" altLang="en-US" dirty="0"/>
              <a:t> </a:t>
            </a:r>
            <a:r>
              <a:rPr lang="en-US" altLang="en-US" dirty="0" err="1"/>
              <a:t>i</a:t>
            </a:r>
            <a:r>
              <a:rPr lang="zh-CN" altLang="en-US" dirty="0"/>
              <a:t>代表</a:t>
            </a:r>
            <a:r>
              <a:rPr lang="en-US" altLang="en-US" dirty="0"/>
              <a:t>front</a:t>
            </a:r>
            <a:r>
              <a:rPr lang="zh-CN" altLang="en-US" dirty="0"/>
              <a:t>或</a:t>
            </a:r>
            <a:r>
              <a:rPr lang="en-US" altLang="en-US" dirty="0"/>
              <a:t>rear </a:t>
            </a:r>
            <a:endParaRPr lang="en-US" altLang="en-US" dirty="0" smtClean="0"/>
          </a:p>
          <a:p>
            <a:pPr lvl="1"/>
            <a:r>
              <a:rPr lang="en-US" altLang="en-US" dirty="0" smtClean="0"/>
              <a:t>if  (</a:t>
            </a:r>
            <a:r>
              <a:rPr lang="en-US" altLang="en-US" smtClean="0"/>
              <a:t>i+1==MAXQUEUESIZE)   </a:t>
            </a:r>
            <a:r>
              <a:rPr lang="en-US" altLang="en-US" dirty="0" err="1" smtClean="0"/>
              <a:t>i</a:t>
            </a:r>
            <a:r>
              <a:rPr lang="en-US" altLang="en-US" dirty="0" smtClean="0"/>
              <a:t>=0;</a:t>
            </a:r>
          </a:p>
          <a:p>
            <a:pPr lvl="1"/>
            <a:r>
              <a:rPr lang="en-US" altLang="en-US" dirty="0" smtClean="0"/>
              <a:t>else </a:t>
            </a:r>
            <a:r>
              <a:rPr lang="en-US" altLang="en-US" dirty="0" err="1" smtClean="0"/>
              <a:t>i</a:t>
            </a:r>
            <a:r>
              <a:rPr lang="en-US" altLang="en-US" dirty="0" smtClean="0"/>
              <a:t>++ ; </a:t>
            </a:r>
          </a:p>
          <a:p>
            <a:r>
              <a:rPr lang="zh-CN" altLang="en-US" dirty="0" smtClean="0"/>
              <a:t>这种循环意义下的加</a:t>
            </a:r>
            <a:r>
              <a:rPr lang="en-US" altLang="en-US" dirty="0" smtClean="0"/>
              <a:t>1</a:t>
            </a:r>
            <a:r>
              <a:rPr lang="zh-CN" altLang="en-US" dirty="0" smtClean="0"/>
              <a:t>操作可以用</a:t>
            </a:r>
            <a:r>
              <a:rPr lang="zh-CN" altLang="en-US" b="1" dirty="0" smtClean="0">
                <a:solidFill>
                  <a:srgbClr val="0000FF"/>
                </a:solidFill>
              </a:rPr>
              <a:t>取模运算</a:t>
            </a:r>
            <a:r>
              <a:rPr lang="zh-CN" altLang="en-US" dirty="0" smtClean="0"/>
              <a:t>来实现</a:t>
            </a:r>
            <a:endParaRPr lang="en-US" altLang="zh-CN" dirty="0" smtClean="0"/>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15</a:t>
            </a:fld>
            <a:endParaRPr lang="en-US" altLang="zh-CN"/>
          </a:p>
        </p:txBody>
      </p:sp>
    </p:spTree>
    <p:extLst>
      <p:ext uri="{BB962C8B-B14F-4D97-AF65-F5344CB8AC3E}">
        <p14:creationId xmlns:p14="http://schemas.microsoft.com/office/powerpoint/2010/main" val="12576002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ea typeface="楷体_GB2312" pitchFamily="49" charset="-122"/>
              </a:rPr>
              <a:t>循环</a:t>
            </a:r>
            <a:r>
              <a:rPr lang="zh-CN" altLang="en-US" dirty="0">
                <a:ea typeface="楷体_GB2312" pitchFamily="49" charset="-122"/>
              </a:rPr>
              <a:t>队列操作及指针变化</a:t>
            </a:r>
            <a:r>
              <a:rPr lang="zh-CN" altLang="en-US" dirty="0" smtClean="0">
                <a:ea typeface="楷体_GB2312" pitchFamily="49" charset="-122"/>
              </a:rPr>
              <a:t>情况</a:t>
            </a:r>
            <a:endParaRPr lang="en-US" dirty="0"/>
          </a:p>
        </p:txBody>
      </p:sp>
      <p:sp>
        <p:nvSpPr>
          <p:cNvPr id="3" name="内容占位符 2"/>
          <p:cNvSpPr>
            <a:spLocks noGrp="1"/>
          </p:cNvSpPr>
          <p:nvPr>
            <p:ph idx="1"/>
          </p:nvPr>
        </p:nvSpPr>
        <p:spPr/>
        <p:txBody>
          <a:bodyPr>
            <a:normAutofit/>
          </a:bodyPr>
          <a:lstStyle/>
          <a:p>
            <a:r>
              <a:rPr lang="zh-CN" altLang="en-US" dirty="0" smtClean="0"/>
              <a:t>进队：在队尾加元素，然后</a:t>
            </a:r>
            <a:r>
              <a:rPr lang="en-US" altLang="zh-CN" dirty="0" smtClean="0"/>
              <a:t>rear = (rear+1) </a:t>
            </a:r>
            <a:r>
              <a:rPr lang="en-US" altLang="zh-CN" smtClean="0"/>
              <a:t>% </a:t>
            </a:r>
            <a:r>
              <a:rPr lang="en-US" altLang="en-US" smtClean="0"/>
              <a:t>MAXQUEUESIZE</a:t>
            </a:r>
            <a:endParaRPr lang="zh-CN" altLang="en-US" dirty="0" smtClean="0"/>
          </a:p>
          <a:p>
            <a:r>
              <a:rPr lang="zh-CN" altLang="en-US" dirty="0" smtClean="0"/>
              <a:t>出队：取队头元素，然后，</a:t>
            </a:r>
            <a:r>
              <a:rPr lang="en-US" altLang="zh-CN" dirty="0" smtClean="0"/>
              <a:t>front = (front+1) </a:t>
            </a:r>
            <a:r>
              <a:rPr lang="en-US" altLang="zh-CN" smtClean="0"/>
              <a:t>% </a:t>
            </a:r>
            <a:r>
              <a:rPr lang="en-US" altLang="en-US" smtClean="0"/>
              <a:t>MAXQUEUESIZE</a:t>
            </a:r>
            <a:endParaRPr lang="zh-CN" altLang="en-US" dirty="0" smtClean="0"/>
          </a:p>
          <a:p>
            <a:r>
              <a:rPr lang="zh-CN" altLang="en-US" dirty="0" smtClean="0"/>
              <a:t>判断队空的条件：</a:t>
            </a:r>
            <a:r>
              <a:rPr lang="en-US" altLang="zh-CN" dirty="0" smtClean="0"/>
              <a:t>real == front</a:t>
            </a:r>
            <a:endParaRPr lang="zh-CN" altLang="en-US"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grpSp>
        <p:nvGrpSpPr>
          <p:cNvPr id="5" name="组合 4"/>
          <p:cNvGrpSpPr/>
          <p:nvPr/>
        </p:nvGrpSpPr>
        <p:grpSpPr>
          <a:xfrm>
            <a:off x="201488" y="3828305"/>
            <a:ext cx="8763000" cy="2913063"/>
            <a:chOff x="201488" y="188640"/>
            <a:chExt cx="8763000" cy="2913063"/>
          </a:xfrm>
        </p:grpSpPr>
        <p:sp>
          <p:nvSpPr>
            <p:cNvPr id="6" name="流程图: 联系 5"/>
            <p:cNvSpPr/>
            <p:nvPr/>
          </p:nvSpPr>
          <p:spPr>
            <a:xfrm>
              <a:off x="223713" y="188640"/>
              <a:ext cx="1590032" cy="1057277"/>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7" name="Group 3"/>
            <p:cNvGrpSpPr>
              <a:grpSpLocks/>
            </p:cNvGrpSpPr>
            <p:nvPr/>
          </p:nvGrpSpPr>
          <p:grpSpPr bwMode="auto">
            <a:xfrm>
              <a:off x="201488" y="188640"/>
              <a:ext cx="8763000" cy="2913063"/>
              <a:chOff x="0" y="0"/>
              <a:chExt cx="5520" cy="1835"/>
            </a:xfrm>
          </p:grpSpPr>
          <p:grpSp>
            <p:nvGrpSpPr>
              <p:cNvPr id="8" name="Group 4"/>
              <p:cNvGrpSpPr>
                <a:grpSpLocks/>
              </p:cNvGrpSpPr>
              <p:nvPr/>
            </p:nvGrpSpPr>
            <p:grpSpPr bwMode="auto">
              <a:xfrm>
                <a:off x="0" y="0"/>
                <a:ext cx="1593" cy="1835"/>
                <a:chOff x="0" y="0"/>
                <a:chExt cx="1593" cy="1835"/>
              </a:xfrm>
            </p:grpSpPr>
            <p:grpSp>
              <p:nvGrpSpPr>
                <p:cNvPr id="69" name="Group 5"/>
                <p:cNvGrpSpPr>
                  <a:grpSpLocks/>
                </p:cNvGrpSpPr>
                <p:nvPr/>
              </p:nvGrpSpPr>
              <p:grpSpPr bwMode="auto">
                <a:xfrm>
                  <a:off x="323" y="338"/>
                  <a:ext cx="1270" cy="1225"/>
                  <a:chOff x="0" y="0"/>
                  <a:chExt cx="1270" cy="1225"/>
                </a:xfrm>
              </p:grpSpPr>
              <p:grpSp>
                <p:nvGrpSpPr>
                  <p:cNvPr id="79" name="Group 6"/>
                  <p:cNvGrpSpPr>
                    <a:grpSpLocks/>
                  </p:cNvGrpSpPr>
                  <p:nvPr/>
                </p:nvGrpSpPr>
                <p:grpSpPr bwMode="auto">
                  <a:xfrm>
                    <a:off x="0" y="0"/>
                    <a:ext cx="1270" cy="1225"/>
                    <a:chOff x="0" y="0"/>
                    <a:chExt cx="1270" cy="1225"/>
                  </a:xfrm>
                </p:grpSpPr>
                <p:sp>
                  <p:nvSpPr>
                    <p:cNvPr id="86" name="Oval 7"/>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7" name="Group 8"/>
                    <p:cNvGrpSpPr>
                      <a:grpSpLocks/>
                    </p:cNvGrpSpPr>
                    <p:nvPr/>
                  </p:nvGrpSpPr>
                  <p:grpSpPr bwMode="auto">
                    <a:xfrm>
                      <a:off x="0" y="0"/>
                      <a:ext cx="1270" cy="1225"/>
                      <a:chOff x="0" y="0"/>
                      <a:chExt cx="1225" cy="1188"/>
                    </a:xfrm>
                  </p:grpSpPr>
                  <p:sp>
                    <p:nvSpPr>
                      <p:cNvPr id="88" name="Oval 9"/>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10"/>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 name="Line 11"/>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1" name="Line 12"/>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 name="Line 13"/>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3" name="Line 14"/>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4" name="Line 15"/>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80" name="Rectangle 16"/>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81" name="Rectangle 17"/>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82" name="Rectangle 18"/>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83" name="Rectangle 19"/>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84" name="Rectangle 20"/>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85" name="Rectangle 21"/>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0</a:t>
                    </a:r>
                  </a:p>
                </p:txBody>
              </p:sp>
            </p:grpSp>
            <p:sp>
              <p:nvSpPr>
                <p:cNvPr id="70" name="Rectangle 22"/>
                <p:cNvSpPr>
                  <a:spLocks noChangeArrowheads="1"/>
                </p:cNvSpPr>
                <p:nvPr/>
              </p:nvSpPr>
              <p:spPr bwMode="auto">
                <a:xfrm>
                  <a:off x="505" y="1608"/>
                  <a:ext cx="86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(a)  </a:t>
                  </a:r>
                  <a:r>
                    <a:rPr lang="zh-CN" altLang="en-US" sz="2000" b="1">
                      <a:ea typeface="楷体_GB2312" pitchFamily="49" charset="-122"/>
                    </a:rPr>
                    <a:t>空队列</a:t>
                  </a:r>
                </a:p>
              </p:txBody>
            </p:sp>
            <p:grpSp>
              <p:nvGrpSpPr>
                <p:cNvPr id="71" name="Group 23"/>
                <p:cNvGrpSpPr>
                  <a:grpSpLocks/>
                </p:cNvGrpSpPr>
                <p:nvPr/>
              </p:nvGrpSpPr>
              <p:grpSpPr bwMode="auto">
                <a:xfrm>
                  <a:off x="0" y="178"/>
                  <a:ext cx="454" cy="408"/>
                  <a:chOff x="0" y="0"/>
                  <a:chExt cx="454" cy="408"/>
                </a:xfrm>
              </p:grpSpPr>
              <p:sp>
                <p:nvSpPr>
                  <p:cNvPr id="76" name="Rectangle 24"/>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front</a:t>
                    </a:r>
                  </a:p>
                </p:txBody>
              </p:sp>
              <p:sp>
                <p:nvSpPr>
                  <p:cNvPr id="77" name="Line 25"/>
                  <p:cNvSpPr>
                    <a:spLocks noChangeShapeType="1"/>
                  </p:cNvSpPr>
                  <p:nvPr/>
                </p:nvSpPr>
                <p:spPr bwMode="auto">
                  <a:xfrm>
                    <a:off x="14" y="19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8" name="Line 26"/>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2" name="Group 27"/>
                <p:cNvGrpSpPr>
                  <a:grpSpLocks/>
                </p:cNvGrpSpPr>
                <p:nvPr/>
              </p:nvGrpSpPr>
              <p:grpSpPr bwMode="auto">
                <a:xfrm>
                  <a:off x="654" y="0"/>
                  <a:ext cx="363" cy="408"/>
                  <a:chOff x="0" y="0"/>
                  <a:chExt cx="363" cy="408"/>
                </a:xfrm>
              </p:grpSpPr>
              <p:sp>
                <p:nvSpPr>
                  <p:cNvPr id="73" name="Rectangle 28"/>
                  <p:cNvSpPr>
                    <a:spLocks noChangeArrowheads="1"/>
                  </p:cNvSpPr>
                  <p:nvPr/>
                </p:nvSpPr>
                <p:spPr bwMode="auto">
                  <a:xfrm>
                    <a:off x="0" y="0"/>
                    <a:ext cx="363"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rear</a:t>
                    </a:r>
                  </a:p>
                </p:txBody>
              </p:sp>
              <p:sp>
                <p:nvSpPr>
                  <p:cNvPr id="74" name="Line 29"/>
                  <p:cNvSpPr>
                    <a:spLocks noChangeShapeType="1"/>
                  </p:cNvSpPr>
                  <p:nvPr/>
                </p:nvSpPr>
                <p:spPr bwMode="auto">
                  <a:xfrm>
                    <a:off x="0" y="227"/>
                    <a:ext cx="3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5" name="Line 30"/>
                  <p:cNvSpPr>
                    <a:spLocks noChangeShapeType="1"/>
                  </p:cNvSpPr>
                  <p:nvPr/>
                </p:nvSpPr>
                <p:spPr bwMode="auto">
                  <a:xfrm>
                    <a:off x="0" y="227"/>
                    <a:ext cx="0"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9" name="Group 31"/>
              <p:cNvGrpSpPr>
                <a:grpSpLocks/>
              </p:cNvGrpSpPr>
              <p:nvPr/>
            </p:nvGrpSpPr>
            <p:grpSpPr bwMode="auto">
              <a:xfrm>
                <a:off x="1748" y="158"/>
                <a:ext cx="1593" cy="1657"/>
                <a:chOff x="0" y="0"/>
                <a:chExt cx="1593" cy="1657"/>
              </a:xfrm>
            </p:grpSpPr>
            <p:grpSp>
              <p:nvGrpSpPr>
                <p:cNvPr id="39" name="Group 32"/>
                <p:cNvGrpSpPr>
                  <a:grpSpLocks/>
                </p:cNvGrpSpPr>
                <p:nvPr/>
              </p:nvGrpSpPr>
              <p:grpSpPr bwMode="auto">
                <a:xfrm>
                  <a:off x="323" y="160"/>
                  <a:ext cx="1270" cy="1225"/>
                  <a:chOff x="0" y="0"/>
                  <a:chExt cx="1270" cy="1225"/>
                </a:xfrm>
              </p:grpSpPr>
              <p:grpSp>
                <p:nvGrpSpPr>
                  <p:cNvPr id="53" name="Group 33"/>
                  <p:cNvGrpSpPr>
                    <a:grpSpLocks/>
                  </p:cNvGrpSpPr>
                  <p:nvPr/>
                </p:nvGrpSpPr>
                <p:grpSpPr bwMode="auto">
                  <a:xfrm>
                    <a:off x="0" y="0"/>
                    <a:ext cx="1270" cy="1225"/>
                    <a:chOff x="0" y="0"/>
                    <a:chExt cx="1270" cy="1225"/>
                  </a:xfrm>
                </p:grpSpPr>
                <p:sp>
                  <p:nvSpPr>
                    <p:cNvPr id="60" name="Oval 34"/>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1" name="Group 35"/>
                    <p:cNvGrpSpPr>
                      <a:grpSpLocks/>
                    </p:cNvGrpSpPr>
                    <p:nvPr/>
                  </p:nvGrpSpPr>
                  <p:grpSpPr bwMode="auto">
                    <a:xfrm>
                      <a:off x="0" y="0"/>
                      <a:ext cx="1270" cy="1225"/>
                      <a:chOff x="0" y="0"/>
                      <a:chExt cx="1225" cy="1188"/>
                    </a:xfrm>
                  </p:grpSpPr>
                  <p:sp>
                    <p:nvSpPr>
                      <p:cNvPr id="62" name="Oval 36"/>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37"/>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 name="Line 38"/>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Line 39"/>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Line 40"/>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41"/>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42"/>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4" name="Rectangle 43"/>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5" name="Rectangle 44"/>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6" name="Rectangle 45"/>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57" name="Rectangle 46"/>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58" name="Rectangle 47"/>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59" name="Rectangle 48"/>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0" name="Rectangle 49"/>
                <p:cNvSpPr>
                  <a:spLocks noChangeArrowheads="1"/>
                </p:cNvSpPr>
                <p:nvPr/>
              </p:nvSpPr>
              <p:spPr bwMode="auto">
                <a:xfrm>
                  <a:off x="414" y="1430"/>
                  <a:ext cx="113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(b)  d, e, b, g</a:t>
                  </a:r>
                  <a:r>
                    <a:rPr lang="zh-CN" altLang="en-US" sz="2000" b="1"/>
                    <a:t>入</a:t>
                  </a:r>
                  <a:r>
                    <a:rPr lang="zh-CN" altLang="en-US" sz="2000" b="1">
                      <a:ea typeface="楷体_GB2312" pitchFamily="49" charset="-122"/>
                    </a:rPr>
                    <a:t>队</a:t>
                  </a:r>
                </a:p>
              </p:txBody>
            </p:sp>
            <p:grpSp>
              <p:nvGrpSpPr>
                <p:cNvPr id="41" name="Group 50"/>
                <p:cNvGrpSpPr>
                  <a:grpSpLocks/>
                </p:cNvGrpSpPr>
                <p:nvPr/>
              </p:nvGrpSpPr>
              <p:grpSpPr bwMode="auto">
                <a:xfrm>
                  <a:off x="0" y="0"/>
                  <a:ext cx="454" cy="408"/>
                  <a:chOff x="0" y="0"/>
                  <a:chExt cx="454" cy="408"/>
                </a:xfrm>
              </p:grpSpPr>
              <p:sp>
                <p:nvSpPr>
                  <p:cNvPr id="50" name="Rectangle 51"/>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51" name="Line 52"/>
                  <p:cNvSpPr>
                    <a:spLocks noChangeShapeType="1"/>
                  </p:cNvSpPr>
                  <p:nvPr/>
                </p:nvSpPr>
                <p:spPr bwMode="auto">
                  <a:xfrm>
                    <a:off x="14" y="198"/>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53"/>
                  <p:cNvSpPr>
                    <a:spLocks noChangeShapeType="1"/>
                  </p:cNvSpPr>
                  <p:nvPr/>
                </p:nvSpPr>
                <p:spPr bwMode="auto">
                  <a:xfrm>
                    <a:off x="417" y="198"/>
                    <a:ext cx="37" cy="21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2" name="Rectangle 54"/>
                <p:cNvSpPr>
                  <a:spLocks noChangeArrowheads="1"/>
                </p:cNvSpPr>
                <p:nvPr/>
              </p:nvSpPr>
              <p:spPr bwMode="auto">
                <a:xfrm>
                  <a:off x="550" y="275"/>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d</a:t>
                  </a:r>
                </a:p>
              </p:txBody>
            </p:sp>
            <p:sp>
              <p:nvSpPr>
                <p:cNvPr id="43" name="Rectangle 55"/>
                <p:cNvSpPr>
                  <a:spLocks noChangeArrowheads="1"/>
                </p:cNvSpPr>
                <p:nvPr/>
              </p:nvSpPr>
              <p:spPr bwMode="auto">
                <a:xfrm>
                  <a:off x="1094" y="29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e</a:t>
                  </a:r>
                </a:p>
              </p:txBody>
            </p:sp>
            <p:sp>
              <p:nvSpPr>
                <p:cNvPr id="44" name="Rectangle 56"/>
                <p:cNvSpPr>
                  <a:spLocks noChangeArrowheads="1"/>
                </p:cNvSpPr>
                <p:nvPr/>
              </p:nvSpPr>
              <p:spPr bwMode="auto">
                <a:xfrm>
                  <a:off x="1321" y="70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45" name="Rectangle 57"/>
                <p:cNvSpPr>
                  <a:spLocks noChangeArrowheads="1"/>
                </p:cNvSpPr>
                <p:nvPr/>
              </p:nvSpPr>
              <p:spPr bwMode="auto">
                <a:xfrm>
                  <a:off x="1049" y="106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46" name="Group 58"/>
                <p:cNvGrpSpPr>
                  <a:grpSpLocks/>
                </p:cNvGrpSpPr>
                <p:nvPr/>
              </p:nvGrpSpPr>
              <p:grpSpPr bwMode="auto">
                <a:xfrm>
                  <a:off x="44" y="1094"/>
                  <a:ext cx="500" cy="230"/>
                  <a:chOff x="0" y="0"/>
                  <a:chExt cx="500" cy="230"/>
                </a:xfrm>
              </p:grpSpPr>
              <p:sp>
                <p:nvSpPr>
                  <p:cNvPr id="47" name="Rectangle 59"/>
                  <p:cNvSpPr>
                    <a:spLocks noChangeArrowheads="1"/>
                  </p:cNvSpPr>
                  <p:nvPr/>
                </p:nvSpPr>
                <p:spPr bwMode="auto">
                  <a:xfrm>
                    <a:off x="66" y="0"/>
                    <a:ext cx="31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FF"/>
                        </a:solidFill>
                      </a:rPr>
                      <a:t>rear</a:t>
                    </a:r>
                  </a:p>
                </p:txBody>
              </p:sp>
              <p:sp>
                <p:nvSpPr>
                  <p:cNvPr id="48" name="Line 60"/>
                  <p:cNvSpPr>
                    <a:spLocks noChangeShapeType="1"/>
                  </p:cNvSpPr>
                  <p:nvPr/>
                </p:nvSpPr>
                <p:spPr bwMode="auto">
                  <a:xfrm>
                    <a:off x="0"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 name="Line 61"/>
                  <p:cNvSpPr>
                    <a:spLocks noChangeShapeType="1"/>
                  </p:cNvSpPr>
                  <p:nvPr/>
                </p:nvSpPr>
                <p:spPr bwMode="auto">
                  <a:xfrm flipV="1">
                    <a:off x="409" y="137"/>
                    <a:ext cx="91"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0" name="Group 62"/>
              <p:cNvGrpSpPr>
                <a:grpSpLocks/>
              </p:cNvGrpSpPr>
              <p:nvPr/>
            </p:nvGrpSpPr>
            <p:grpSpPr bwMode="auto">
              <a:xfrm>
                <a:off x="3508" y="326"/>
                <a:ext cx="2012" cy="1497"/>
                <a:chOff x="0" y="0"/>
                <a:chExt cx="2012" cy="1497"/>
              </a:xfrm>
            </p:grpSpPr>
            <p:grpSp>
              <p:nvGrpSpPr>
                <p:cNvPr id="11" name="Group 63"/>
                <p:cNvGrpSpPr>
                  <a:grpSpLocks/>
                </p:cNvGrpSpPr>
                <p:nvPr/>
              </p:nvGrpSpPr>
              <p:grpSpPr bwMode="auto">
                <a:xfrm>
                  <a:off x="310" y="0"/>
                  <a:ext cx="1270" cy="1225"/>
                  <a:chOff x="0" y="0"/>
                  <a:chExt cx="1270" cy="1225"/>
                </a:xfrm>
              </p:grpSpPr>
              <p:grpSp>
                <p:nvGrpSpPr>
                  <p:cNvPr id="23" name="Group 64"/>
                  <p:cNvGrpSpPr>
                    <a:grpSpLocks/>
                  </p:cNvGrpSpPr>
                  <p:nvPr/>
                </p:nvGrpSpPr>
                <p:grpSpPr bwMode="auto">
                  <a:xfrm>
                    <a:off x="0" y="0"/>
                    <a:ext cx="1270" cy="1225"/>
                    <a:chOff x="0" y="0"/>
                    <a:chExt cx="1270" cy="1225"/>
                  </a:xfrm>
                </p:grpSpPr>
                <p:sp>
                  <p:nvSpPr>
                    <p:cNvPr id="30" name="Oval 65"/>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 name="Group 66"/>
                    <p:cNvGrpSpPr>
                      <a:grpSpLocks/>
                    </p:cNvGrpSpPr>
                    <p:nvPr/>
                  </p:nvGrpSpPr>
                  <p:grpSpPr bwMode="auto">
                    <a:xfrm>
                      <a:off x="0" y="0"/>
                      <a:ext cx="1270" cy="1225"/>
                      <a:chOff x="0" y="0"/>
                      <a:chExt cx="1225" cy="1188"/>
                    </a:xfrm>
                  </p:grpSpPr>
                  <p:sp>
                    <p:nvSpPr>
                      <p:cNvPr id="32" name="Oval 67"/>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68"/>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69"/>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70"/>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71"/>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72"/>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73"/>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4" name="Rectangle 74"/>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25" name="Rectangle 75"/>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26" name="Rectangle 76"/>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27" name="Rectangle 77"/>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28" name="Rectangle 78"/>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29" name="Rectangle 79"/>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12" name="Rectangle 80"/>
                <p:cNvSpPr>
                  <a:spLocks noChangeArrowheads="1"/>
                </p:cNvSpPr>
                <p:nvPr/>
              </p:nvSpPr>
              <p:spPr bwMode="auto">
                <a:xfrm>
                  <a:off x="537" y="1270"/>
                  <a:ext cx="99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(c)   d, e</a:t>
                  </a:r>
                  <a:r>
                    <a:rPr lang="zh-CN" altLang="en-US" sz="2000" b="1">
                      <a:ea typeface="楷体_GB2312" pitchFamily="49" charset="-122"/>
                    </a:rPr>
                    <a:t>出队</a:t>
                  </a:r>
                </a:p>
              </p:txBody>
            </p:sp>
            <p:sp>
              <p:nvSpPr>
                <p:cNvPr id="13" name="Rectangle 81"/>
                <p:cNvSpPr>
                  <a:spLocks noChangeArrowheads="1"/>
                </p:cNvSpPr>
                <p:nvPr/>
              </p:nvSpPr>
              <p:spPr bwMode="auto">
                <a:xfrm>
                  <a:off x="1308" y="54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14" name="Rectangle 82"/>
                <p:cNvSpPr>
                  <a:spLocks noChangeArrowheads="1"/>
                </p:cNvSpPr>
                <p:nvPr/>
              </p:nvSpPr>
              <p:spPr bwMode="auto">
                <a:xfrm>
                  <a:off x="1036" y="90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15" name="Group 83"/>
                <p:cNvGrpSpPr>
                  <a:grpSpLocks/>
                </p:cNvGrpSpPr>
                <p:nvPr/>
              </p:nvGrpSpPr>
              <p:grpSpPr bwMode="auto">
                <a:xfrm>
                  <a:off x="1558" y="129"/>
                  <a:ext cx="454" cy="301"/>
                  <a:chOff x="0" y="0"/>
                  <a:chExt cx="454" cy="301"/>
                </a:xfrm>
              </p:grpSpPr>
              <p:sp>
                <p:nvSpPr>
                  <p:cNvPr id="20" name="Rectangle 84"/>
                  <p:cNvSpPr>
                    <a:spLocks noChangeArrowheads="1"/>
                  </p:cNvSpPr>
                  <p:nvPr/>
                </p:nvSpPr>
                <p:spPr bwMode="auto">
                  <a:xfrm>
                    <a:off x="32"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0000FF"/>
                        </a:solidFill>
                      </a:rPr>
                      <a:t>front</a:t>
                    </a:r>
                  </a:p>
                </p:txBody>
              </p:sp>
              <p:sp>
                <p:nvSpPr>
                  <p:cNvPr id="21" name="Line 85"/>
                  <p:cNvSpPr>
                    <a:spLocks noChangeShapeType="1"/>
                  </p:cNvSpPr>
                  <p:nvPr/>
                </p:nvSpPr>
                <p:spPr bwMode="auto">
                  <a:xfrm>
                    <a:off x="46"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86"/>
                  <p:cNvSpPr>
                    <a:spLocks noChangeShapeType="1"/>
                  </p:cNvSpPr>
                  <p:nvPr/>
                </p:nvSpPr>
                <p:spPr bwMode="auto">
                  <a:xfrm flipH="1">
                    <a:off x="0" y="211"/>
                    <a:ext cx="46" cy="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 name="Group 87"/>
                <p:cNvGrpSpPr>
                  <a:grpSpLocks/>
                </p:cNvGrpSpPr>
                <p:nvPr/>
              </p:nvGrpSpPr>
              <p:grpSpPr bwMode="auto">
                <a:xfrm>
                  <a:off x="0" y="937"/>
                  <a:ext cx="514" cy="231"/>
                  <a:chOff x="0" y="0"/>
                  <a:chExt cx="514" cy="231"/>
                </a:xfrm>
              </p:grpSpPr>
              <p:sp>
                <p:nvSpPr>
                  <p:cNvPr id="17" name="Rectangle 88"/>
                  <p:cNvSpPr>
                    <a:spLocks noChangeArrowheads="1"/>
                  </p:cNvSpPr>
                  <p:nvPr/>
                </p:nvSpPr>
                <p:spPr bwMode="auto">
                  <a:xfrm>
                    <a:off x="58" y="0"/>
                    <a:ext cx="31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FF0000"/>
                        </a:solidFill>
                      </a:rPr>
                      <a:t>rear</a:t>
                    </a:r>
                  </a:p>
                </p:txBody>
              </p:sp>
              <p:sp>
                <p:nvSpPr>
                  <p:cNvPr id="18" name="Line 89"/>
                  <p:cNvSpPr>
                    <a:spLocks noChangeShapeType="1"/>
                  </p:cNvSpPr>
                  <p:nvPr/>
                </p:nvSpPr>
                <p:spPr bwMode="auto">
                  <a:xfrm>
                    <a:off x="0"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90"/>
                  <p:cNvSpPr>
                    <a:spLocks noChangeShapeType="1"/>
                  </p:cNvSpPr>
                  <p:nvPr/>
                </p:nvSpPr>
                <p:spPr bwMode="auto">
                  <a:xfrm flipV="1">
                    <a:off x="401" y="118"/>
                    <a:ext cx="113" cy="11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spTree>
    <p:extLst>
      <p:ext uri="{BB962C8B-B14F-4D97-AF65-F5344CB8AC3E}">
        <p14:creationId xmlns:p14="http://schemas.microsoft.com/office/powerpoint/2010/main" val="173646208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循环队列操作及指针变化情况</a:t>
            </a:r>
            <a:endParaRPr lang="en-US" dirty="0"/>
          </a:p>
        </p:txBody>
      </p:sp>
      <p:sp>
        <p:nvSpPr>
          <p:cNvPr id="3" name="内容占位符 2"/>
          <p:cNvSpPr>
            <a:spLocks noGrp="1"/>
          </p:cNvSpPr>
          <p:nvPr>
            <p:ph sz="half" idx="1"/>
          </p:nvPr>
        </p:nvSpPr>
        <p:spPr>
          <a:xfrm>
            <a:off x="457200" y="908721"/>
            <a:ext cx="4038600" cy="3263278"/>
          </a:xfrm>
        </p:spPr>
        <p:txBody>
          <a:bodyPr>
            <a:normAutofit fontScale="92500" lnSpcReduction="10000"/>
          </a:bodyPr>
          <a:lstStyle/>
          <a:p>
            <a:pPr>
              <a:lnSpc>
                <a:spcPct val="120000"/>
              </a:lnSpc>
            </a:pPr>
            <a:r>
              <a:rPr lang="zh-CN" altLang="en-US" sz="3500" dirty="0" smtClean="0"/>
              <a:t>判断队满的条件：</a:t>
            </a:r>
            <a:endParaRPr lang="en-US" altLang="zh-CN" sz="3500" dirty="0" smtClean="0"/>
          </a:p>
          <a:p>
            <a:pPr lvl="1">
              <a:lnSpc>
                <a:spcPct val="120000"/>
              </a:lnSpc>
            </a:pPr>
            <a:r>
              <a:rPr lang="en-US" altLang="en-US" sz="3000" dirty="0" err="1" smtClean="0"/>
              <a:t>队空和队满时</a:t>
            </a:r>
            <a:r>
              <a:rPr lang="zh-CN" altLang="en-US" sz="3000" dirty="0" smtClean="0"/>
              <a:t>，</a:t>
            </a:r>
            <a:r>
              <a:rPr lang="en-US" altLang="en-US" sz="3000" dirty="0" err="1" smtClean="0"/>
              <a:t>头尾指针均相等</a:t>
            </a:r>
            <a:endParaRPr lang="en-US" altLang="en-US" sz="3000" dirty="0" smtClean="0"/>
          </a:p>
          <a:p>
            <a:pPr lvl="1">
              <a:lnSpc>
                <a:spcPct val="120000"/>
              </a:lnSpc>
            </a:pPr>
            <a:r>
              <a:rPr lang="en-US" altLang="en-US" sz="3000" dirty="0" err="1" smtClean="0"/>
              <a:t>无法通过front</a:t>
            </a:r>
            <a:r>
              <a:rPr lang="en-US" altLang="en-US" sz="3000" dirty="0" smtClean="0"/>
              <a:t>=</a:t>
            </a:r>
            <a:r>
              <a:rPr lang="en-US" altLang="zh-CN" sz="3000" dirty="0" smtClean="0"/>
              <a:t>=</a:t>
            </a:r>
            <a:r>
              <a:rPr lang="en-US" altLang="en-US" sz="3000" dirty="0" err="1" smtClean="0"/>
              <a:t>rear来判断队列</a:t>
            </a:r>
            <a:r>
              <a:rPr lang="zh-CN" altLang="en-US" sz="3000" dirty="0" smtClean="0"/>
              <a:t>“</a:t>
            </a:r>
            <a:r>
              <a:rPr lang="en-US" altLang="en-US" sz="3000" dirty="0" smtClean="0"/>
              <a:t>空</a:t>
            </a:r>
            <a:r>
              <a:rPr lang="zh-CN" altLang="en-US" sz="3000" dirty="0" smtClean="0"/>
              <a:t>”</a:t>
            </a:r>
            <a:r>
              <a:rPr lang="en-US" altLang="en-US" sz="3000" dirty="0" err="1" smtClean="0"/>
              <a:t>还是</a:t>
            </a:r>
            <a:r>
              <a:rPr lang="zh-CN" altLang="en-US" sz="3000" dirty="0" smtClean="0"/>
              <a:t>“</a:t>
            </a:r>
            <a:r>
              <a:rPr lang="en-US" altLang="en-US" sz="3000" dirty="0" smtClean="0"/>
              <a:t>满</a:t>
            </a:r>
            <a:r>
              <a:rPr lang="zh-CN" altLang="en-US" sz="3000" dirty="0" smtClean="0"/>
              <a:t>”</a:t>
            </a:r>
            <a:endParaRPr lang="en-US" altLang="en-US" sz="3000" dirty="0" smtClean="0"/>
          </a:p>
        </p:txBody>
      </p:sp>
      <p:sp>
        <p:nvSpPr>
          <p:cNvPr id="106" name="内容占位符 105"/>
          <p:cNvSpPr>
            <a:spLocks noGrp="1"/>
          </p:cNvSpPr>
          <p:nvPr>
            <p:ph sz="half" idx="2"/>
          </p:nvPr>
        </p:nvSpPr>
        <p:spPr>
          <a:xfrm>
            <a:off x="4572000" y="908720"/>
            <a:ext cx="4114800" cy="5832648"/>
          </a:xfrm>
        </p:spPr>
        <p:txBody>
          <a:bodyPr>
            <a:normAutofit fontScale="92500" lnSpcReduction="10000"/>
          </a:bodyPr>
          <a:lstStyle/>
          <a:p>
            <a:r>
              <a:rPr lang="zh-CN" altLang="en-US" sz="3500" dirty="0" smtClean="0"/>
              <a:t>解决方案：</a:t>
            </a:r>
            <a:endParaRPr lang="en-US" altLang="zh-CN" sz="3500" dirty="0" smtClean="0"/>
          </a:p>
          <a:p>
            <a:pPr lvl="1"/>
            <a:r>
              <a:rPr lang="zh-CN" altLang="en-US" sz="3000" dirty="0" smtClean="0"/>
              <a:t>增加一个计数器，记录队列中的元素个数</a:t>
            </a:r>
            <a:r>
              <a:rPr lang="en-US" altLang="zh-CN" sz="3000" dirty="0" smtClean="0"/>
              <a:t>(</a:t>
            </a:r>
            <a:r>
              <a:rPr lang="zh-CN" altLang="en-US" sz="3000" dirty="0" smtClean="0"/>
              <a:t>即队列长度</a:t>
            </a:r>
            <a:r>
              <a:rPr lang="en-US" altLang="zh-CN" sz="3000" dirty="0" smtClean="0"/>
              <a:t>)</a:t>
            </a:r>
          </a:p>
          <a:p>
            <a:pPr lvl="1"/>
            <a:r>
              <a:rPr lang="zh-CN" altLang="en-US" sz="3000" smtClean="0"/>
              <a:t>增加</a:t>
            </a:r>
            <a:r>
              <a:rPr lang="zh-CN" altLang="en-US" sz="3000" dirty="0" smtClean="0"/>
              <a:t>一个标志位，区分队列是“</a:t>
            </a:r>
            <a:r>
              <a:rPr lang="en-US" altLang="en-US" sz="3000" dirty="0" smtClean="0"/>
              <a:t>空</a:t>
            </a:r>
            <a:r>
              <a:rPr lang="zh-CN" altLang="en-US" sz="3000" dirty="0" smtClean="0"/>
              <a:t>”</a:t>
            </a:r>
            <a:r>
              <a:rPr lang="en-US" altLang="en-US" sz="3000" dirty="0" err="1" smtClean="0"/>
              <a:t>还是</a:t>
            </a:r>
            <a:r>
              <a:rPr lang="zh-CN" altLang="en-US" sz="3000" dirty="0" smtClean="0"/>
              <a:t>“</a:t>
            </a:r>
            <a:r>
              <a:rPr lang="en-US" altLang="en-US" sz="3000" dirty="0" smtClean="0"/>
              <a:t>满</a:t>
            </a:r>
            <a:r>
              <a:rPr lang="zh-CN" altLang="en-US" sz="3000" dirty="0" smtClean="0"/>
              <a:t>”</a:t>
            </a:r>
            <a:endParaRPr lang="en-US" altLang="zh-CN" sz="3000" dirty="0" smtClean="0"/>
          </a:p>
          <a:p>
            <a:pPr lvl="1"/>
            <a:r>
              <a:rPr lang="zh-CN" altLang="en-US" sz="3000" dirty="0">
                <a:solidFill>
                  <a:srgbClr val="0000FF"/>
                </a:solidFill>
              </a:rPr>
              <a:t>少</a:t>
            </a:r>
            <a:r>
              <a:rPr lang="zh-CN" altLang="en-US" sz="3000" dirty="0" smtClean="0">
                <a:solidFill>
                  <a:srgbClr val="0000FF"/>
                </a:solidFill>
              </a:rPr>
              <a:t>用一个元素空间，约定：以“队列头指针在队尾指针的下一个位置上”为队满的标志</a:t>
            </a:r>
            <a:endParaRPr lang="en-US" altLang="en-US" sz="3000" dirty="0" smtClean="0">
              <a:solidFill>
                <a:srgbClr val="0000FF"/>
              </a:solidFill>
            </a:endParaRPr>
          </a:p>
          <a:p>
            <a:endParaRPr lang="en-US" dirty="0"/>
          </a:p>
        </p:txBody>
      </p:sp>
      <p:sp>
        <p:nvSpPr>
          <p:cNvPr id="5" name="灯片编号占位符 1"/>
          <p:cNvSpPr txBox="1">
            <a:spLocks/>
          </p:cNvSpPr>
          <p:nvPr/>
        </p:nvSpPr>
        <p:spPr>
          <a:xfrm>
            <a:off x="6553200" y="7105166"/>
            <a:ext cx="2133600" cy="4572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57C33E-AB51-4732-B7FC-4FD6F0F3FE8D}" type="slidenum">
              <a:rPr lang="zh-CN" altLang="en-US" smtClean="0"/>
              <a:pPr/>
              <a:t>17</a:t>
            </a:fld>
            <a:endParaRPr lang="en-US" altLang="zh-CN"/>
          </a:p>
        </p:txBody>
      </p:sp>
      <p:grpSp>
        <p:nvGrpSpPr>
          <p:cNvPr id="38" name="组合 37"/>
          <p:cNvGrpSpPr/>
          <p:nvPr/>
        </p:nvGrpSpPr>
        <p:grpSpPr>
          <a:xfrm>
            <a:off x="1115270" y="4171998"/>
            <a:ext cx="3021656" cy="2389188"/>
            <a:chOff x="467544" y="3382691"/>
            <a:chExt cx="3021656" cy="2389188"/>
          </a:xfrm>
        </p:grpSpPr>
        <p:sp>
          <p:nvSpPr>
            <p:cNvPr id="39" name="流程图: 联系 38"/>
            <p:cNvSpPr/>
            <p:nvPr/>
          </p:nvSpPr>
          <p:spPr>
            <a:xfrm>
              <a:off x="2292587" y="3585891"/>
              <a:ext cx="1196613" cy="1155539"/>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0" name="Group 5"/>
            <p:cNvGrpSpPr>
              <a:grpSpLocks/>
            </p:cNvGrpSpPr>
            <p:nvPr/>
          </p:nvGrpSpPr>
          <p:grpSpPr bwMode="auto">
            <a:xfrm>
              <a:off x="467544" y="3382691"/>
              <a:ext cx="2016125" cy="1944688"/>
              <a:chOff x="0" y="0"/>
              <a:chExt cx="1270" cy="1225"/>
            </a:xfrm>
          </p:grpSpPr>
          <p:grpSp>
            <p:nvGrpSpPr>
              <p:cNvPr id="56" name="Group 6"/>
              <p:cNvGrpSpPr>
                <a:grpSpLocks/>
              </p:cNvGrpSpPr>
              <p:nvPr/>
            </p:nvGrpSpPr>
            <p:grpSpPr bwMode="auto">
              <a:xfrm>
                <a:off x="0" y="0"/>
                <a:ext cx="1270" cy="1225"/>
                <a:chOff x="0" y="0"/>
                <a:chExt cx="1270" cy="1225"/>
              </a:xfrm>
            </p:grpSpPr>
            <p:sp>
              <p:nvSpPr>
                <p:cNvPr id="63" name="Oval 7"/>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8"/>
                <p:cNvGrpSpPr>
                  <a:grpSpLocks/>
                </p:cNvGrpSpPr>
                <p:nvPr/>
              </p:nvGrpSpPr>
              <p:grpSpPr bwMode="auto">
                <a:xfrm>
                  <a:off x="0" y="0"/>
                  <a:ext cx="1270" cy="1225"/>
                  <a:chOff x="0" y="0"/>
                  <a:chExt cx="1225" cy="1188"/>
                </a:xfrm>
              </p:grpSpPr>
              <p:sp>
                <p:nvSpPr>
                  <p:cNvPr id="65" name="Oval 9"/>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0"/>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11"/>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8" name="Line 12"/>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9" name="Line 13"/>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 name="Line 14"/>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 name="Line 15"/>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7" name="Rectangle 16"/>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8" name="Rectangle 17"/>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9" name="Rectangle 18"/>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3</a:t>
                </a:r>
              </a:p>
            </p:txBody>
          </p:sp>
          <p:sp>
            <p:nvSpPr>
              <p:cNvPr id="60" name="Rectangle 19"/>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61" name="Rectangle 20"/>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62" name="Rectangle 21"/>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1" name="Rectangle 22"/>
            <p:cNvSpPr>
              <a:spLocks noChangeArrowheads="1"/>
            </p:cNvSpPr>
            <p:nvPr/>
          </p:nvSpPr>
          <p:spPr bwMode="auto">
            <a:xfrm>
              <a:off x="726307" y="5411516"/>
              <a:ext cx="16541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(d)   </a:t>
              </a:r>
              <a:r>
                <a:rPr lang="en-US" altLang="en-US" sz="2000" b="1" dirty="0" err="1"/>
                <a:t>i</a:t>
              </a:r>
              <a:r>
                <a:rPr lang="en-US" altLang="en-US" sz="2000" b="1" dirty="0"/>
                <a:t>, j, </a:t>
              </a:r>
              <a:r>
                <a:rPr lang="en-US" altLang="en-US" sz="2000" b="1" dirty="0" smtClean="0"/>
                <a:t>k, x</a:t>
              </a:r>
              <a:r>
                <a:rPr lang="zh-CN" altLang="en-US" sz="2000" b="1" dirty="0" smtClean="0"/>
                <a:t>入</a:t>
              </a:r>
              <a:r>
                <a:rPr lang="zh-CN" altLang="en-US" sz="2000" b="1" dirty="0" smtClean="0">
                  <a:ea typeface="楷体_GB2312" pitchFamily="49" charset="-122"/>
                </a:rPr>
                <a:t>队</a:t>
              </a:r>
              <a:endParaRPr lang="zh-CN" altLang="en-US" sz="2000" b="1" dirty="0">
                <a:ea typeface="楷体_GB2312" pitchFamily="49" charset="-122"/>
              </a:endParaRPr>
            </a:p>
          </p:txBody>
        </p:sp>
        <p:sp>
          <p:nvSpPr>
            <p:cNvPr id="42" name="Rectangle 23"/>
            <p:cNvSpPr>
              <a:spLocks noChangeArrowheads="1"/>
            </p:cNvSpPr>
            <p:nvPr/>
          </p:nvSpPr>
          <p:spPr bwMode="auto">
            <a:xfrm>
              <a:off x="2051869" y="42462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b</a:t>
              </a:r>
            </a:p>
          </p:txBody>
        </p:sp>
        <p:sp>
          <p:nvSpPr>
            <p:cNvPr id="43" name="Rectangle 24"/>
            <p:cNvSpPr>
              <a:spLocks noChangeArrowheads="1"/>
            </p:cNvSpPr>
            <p:nvPr/>
          </p:nvSpPr>
          <p:spPr bwMode="auto">
            <a:xfrm>
              <a:off x="1620069" y="48225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g</a:t>
              </a:r>
            </a:p>
          </p:txBody>
        </p:sp>
        <p:grpSp>
          <p:nvGrpSpPr>
            <p:cNvPr id="44" name="Group 25"/>
            <p:cNvGrpSpPr>
              <a:grpSpLocks/>
            </p:cNvGrpSpPr>
            <p:nvPr/>
          </p:nvGrpSpPr>
          <p:grpSpPr bwMode="auto">
            <a:xfrm>
              <a:off x="2483123" y="4103290"/>
              <a:ext cx="720725" cy="477838"/>
              <a:chOff x="0" y="0"/>
              <a:chExt cx="454" cy="301"/>
            </a:xfrm>
          </p:grpSpPr>
          <p:sp>
            <p:nvSpPr>
              <p:cNvPr id="53" name="Rectangle 26"/>
              <p:cNvSpPr>
                <a:spLocks noChangeArrowheads="1"/>
              </p:cNvSpPr>
              <p:nvPr/>
            </p:nvSpPr>
            <p:spPr bwMode="auto">
              <a:xfrm>
                <a:off x="32"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front</a:t>
                </a:r>
              </a:p>
            </p:txBody>
          </p:sp>
          <p:sp>
            <p:nvSpPr>
              <p:cNvPr id="54" name="Line 27"/>
              <p:cNvSpPr>
                <a:spLocks noChangeShapeType="1"/>
              </p:cNvSpPr>
              <p:nvPr/>
            </p:nvSpPr>
            <p:spPr bwMode="auto">
              <a:xfrm>
                <a:off x="46"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 name="Line 28"/>
              <p:cNvSpPr>
                <a:spLocks noChangeShapeType="1"/>
              </p:cNvSpPr>
              <p:nvPr/>
            </p:nvSpPr>
            <p:spPr bwMode="auto">
              <a:xfrm flipH="1">
                <a:off x="0" y="211"/>
                <a:ext cx="46" cy="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Rectangle 29"/>
            <p:cNvSpPr>
              <a:spLocks noChangeArrowheads="1"/>
            </p:cNvSpPr>
            <p:nvPr/>
          </p:nvSpPr>
          <p:spPr bwMode="auto">
            <a:xfrm>
              <a:off x="932682" y="48479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46" name="Rectangle 30"/>
            <p:cNvSpPr>
              <a:spLocks noChangeArrowheads="1"/>
            </p:cNvSpPr>
            <p:nvPr/>
          </p:nvSpPr>
          <p:spPr bwMode="auto">
            <a:xfrm>
              <a:off x="538982" y="4247878"/>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47" name="Rectangle 31"/>
            <p:cNvSpPr>
              <a:spLocks noChangeArrowheads="1"/>
            </p:cNvSpPr>
            <p:nvPr/>
          </p:nvSpPr>
          <p:spPr bwMode="auto">
            <a:xfrm>
              <a:off x="897757" y="352715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k</a:t>
              </a:r>
            </a:p>
          </p:txBody>
        </p:sp>
        <p:grpSp>
          <p:nvGrpSpPr>
            <p:cNvPr id="48" name="Group 32"/>
            <p:cNvGrpSpPr>
              <a:grpSpLocks/>
            </p:cNvGrpSpPr>
            <p:nvPr/>
          </p:nvGrpSpPr>
          <p:grpSpPr bwMode="auto">
            <a:xfrm>
              <a:off x="2449515" y="3607695"/>
              <a:ext cx="792163" cy="504825"/>
              <a:chOff x="0" y="0"/>
              <a:chExt cx="499" cy="318"/>
            </a:xfrm>
          </p:grpSpPr>
          <p:sp>
            <p:nvSpPr>
              <p:cNvPr id="50" name="Rectangle 33"/>
              <p:cNvSpPr>
                <a:spLocks noChangeArrowheads="1"/>
              </p:cNvSpPr>
              <p:nvPr/>
            </p:nvSpPr>
            <p:spPr bwMode="auto">
              <a:xfrm>
                <a:off x="117" y="0"/>
                <a:ext cx="36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solidFill>
                      <a:srgbClr val="FF0000"/>
                    </a:solidFill>
                  </a:rPr>
                  <a:t>rear</a:t>
                </a:r>
              </a:p>
            </p:txBody>
          </p:sp>
          <p:sp>
            <p:nvSpPr>
              <p:cNvPr id="51" name="Line 34"/>
              <p:cNvSpPr>
                <a:spLocks noChangeShapeType="1"/>
              </p:cNvSpPr>
              <p:nvPr/>
            </p:nvSpPr>
            <p:spPr bwMode="auto">
              <a:xfrm>
                <a:off x="91"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 name="Line 35"/>
              <p:cNvSpPr>
                <a:spLocks noChangeShapeType="1"/>
              </p:cNvSpPr>
              <p:nvPr/>
            </p:nvSpPr>
            <p:spPr bwMode="auto">
              <a:xfrm flipH="1">
                <a:off x="0" y="227"/>
                <a:ext cx="91" cy="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9" name="Rectangle 31"/>
            <p:cNvSpPr>
              <a:spLocks noChangeArrowheads="1"/>
            </p:cNvSpPr>
            <p:nvPr/>
          </p:nvSpPr>
          <p:spPr bwMode="auto">
            <a:xfrm>
              <a:off x="1635794" y="3586683"/>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smtClean="0">
                  <a:solidFill>
                    <a:schemeClr val="folHlink"/>
                  </a:solidFill>
                </a:rPr>
                <a:t>x</a:t>
              </a:r>
              <a:endParaRPr lang="en-US" altLang="en-US" sz="2400" b="1" dirty="0">
                <a:solidFill>
                  <a:schemeClr val="folHlink"/>
                </a:solidFill>
              </a:endParaRPr>
            </a:p>
          </p:txBody>
        </p:sp>
      </p:grpSp>
    </p:spTree>
    <p:extLst>
      <p:ext uri="{BB962C8B-B14F-4D97-AF65-F5344CB8AC3E}">
        <p14:creationId xmlns:p14="http://schemas.microsoft.com/office/powerpoint/2010/main" val="1269866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循环队列操作及指针变化情况</a:t>
            </a:r>
            <a:endParaRPr lang="en-US" dirty="0"/>
          </a:p>
        </p:txBody>
      </p:sp>
      <p:sp>
        <p:nvSpPr>
          <p:cNvPr id="3" name="内容占位符 2"/>
          <p:cNvSpPr>
            <a:spLocks noGrp="1"/>
          </p:cNvSpPr>
          <p:nvPr>
            <p:ph idx="1"/>
          </p:nvPr>
        </p:nvSpPr>
        <p:spPr/>
        <p:txBody>
          <a:bodyPr/>
          <a:lstStyle/>
          <a:p>
            <a:r>
              <a:rPr lang="zh-CN" altLang="en-US" dirty="0"/>
              <a:t>判断队满的</a:t>
            </a:r>
            <a:r>
              <a:rPr lang="zh-CN" altLang="en-US"/>
              <a:t>条件</a:t>
            </a:r>
            <a:r>
              <a:rPr lang="zh-CN" altLang="en-US" smtClean="0"/>
              <a:t>：</a:t>
            </a:r>
            <a:endParaRPr lang="en-US" altLang="zh-CN" smtClean="0"/>
          </a:p>
          <a:p>
            <a:pPr lvl="1"/>
            <a:r>
              <a:rPr lang="en-US" altLang="zh-CN" smtClean="0"/>
              <a:t>(</a:t>
            </a:r>
            <a:r>
              <a:rPr lang="en-US" altLang="zh-CN" dirty="0"/>
              <a:t>rear+1) </a:t>
            </a:r>
            <a:r>
              <a:rPr lang="en-US" altLang="zh-CN"/>
              <a:t>% MAXQUEUESIZE </a:t>
            </a:r>
            <a:r>
              <a:rPr lang="en-US" altLang="zh-CN" dirty="0"/>
              <a:t>== front</a:t>
            </a:r>
          </a:p>
          <a:p>
            <a:pPr lvl="1"/>
            <a:r>
              <a:rPr lang="zh-CN" altLang="en-US" b="1" dirty="0" smtClean="0"/>
              <a:t>数据元素</a:t>
            </a:r>
            <a:r>
              <a:rPr lang="en-US" altLang="en-US" b="1" dirty="0" smtClean="0"/>
              <a:t>入队前</a:t>
            </a:r>
            <a:r>
              <a:rPr lang="en-US" altLang="en-US" dirty="0"/>
              <a:t>，测试</a:t>
            </a:r>
            <a:r>
              <a:rPr lang="en-US" altLang="en-US" b="1" dirty="0"/>
              <a:t>尾指针在循环意义下加1后</a:t>
            </a:r>
            <a:r>
              <a:rPr lang="en-US" altLang="en-US" dirty="0"/>
              <a:t>是否等于</a:t>
            </a:r>
            <a:r>
              <a:rPr lang="en-US" altLang="en-US" b="1" dirty="0"/>
              <a:t>头指针</a:t>
            </a:r>
            <a:r>
              <a:rPr lang="en-US" altLang="en-US" dirty="0"/>
              <a:t>，</a:t>
            </a:r>
            <a:r>
              <a:rPr lang="en-US" altLang="en-US" dirty="0" smtClean="0"/>
              <a:t>若相等则认为队满</a:t>
            </a:r>
          </a:p>
          <a:p>
            <a:pPr lvl="1"/>
            <a:r>
              <a:rPr lang="zh-CN" altLang="en-US" dirty="0"/>
              <a:t>让</a:t>
            </a:r>
            <a:r>
              <a:rPr lang="en-US" altLang="en-US" b="1" dirty="0" err="1"/>
              <a:t>rear所指的单元始终为空</a:t>
            </a:r>
            <a:endParaRPr lang="en-US" altLang="zh-CN" b="1" dirty="0"/>
          </a:p>
          <a:p>
            <a:endParaRPr lang="zh-CN" altLang="en-US" dirty="0"/>
          </a:p>
          <a:p>
            <a:endParaRPr lang="en-US" sz="2800"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Rectangle 54"/>
          <p:cNvSpPr>
            <a:spLocks noChangeArrowheads="1"/>
          </p:cNvSpPr>
          <p:nvPr/>
        </p:nvSpPr>
        <p:spPr bwMode="auto">
          <a:xfrm>
            <a:off x="1778498" y="6128580"/>
            <a:ext cx="2177730" cy="42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smtClean="0"/>
              <a:t>(</a:t>
            </a:r>
            <a:r>
              <a:rPr lang="en-US" altLang="en-US" sz="2000" b="1" dirty="0"/>
              <a:t>e)   </a:t>
            </a:r>
            <a:r>
              <a:rPr lang="zh-CN" altLang="en-US" sz="2000" b="1" dirty="0" smtClean="0"/>
              <a:t>正常情况</a:t>
            </a:r>
            <a:endParaRPr lang="zh-CN" altLang="en-US" sz="2000" b="1" dirty="0">
              <a:ea typeface="楷体_GB2312" pitchFamily="49" charset="-122"/>
            </a:endParaRPr>
          </a:p>
        </p:txBody>
      </p:sp>
      <p:grpSp>
        <p:nvGrpSpPr>
          <p:cNvPr id="7" name="组合 6"/>
          <p:cNvGrpSpPr/>
          <p:nvPr/>
        </p:nvGrpSpPr>
        <p:grpSpPr>
          <a:xfrm>
            <a:off x="4319549" y="3933056"/>
            <a:ext cx="4324274" cy="2555887"/>
            <a:chOff x="5792105" y="3390628"/>
            <a:chExt cx="4324274" cy="2555887"/>
          </a:xfrm>
        </p:grpSpPr>
        <p:grpSp>
          <p:nvGrpSpPr>
            <p:cNvPr id="8" name="Group 67"/>
            <p:cNvGrpSpPr>
              <a:grpSpLocks/>
            </p:cNvGrpSpPr>
            <p:nvPr/>
          </p:nvGrpSpPr>
          <p:grpSpPr bwMode="auto">
            <a:xfrm>
              <a:off x="6314307" y="3390628"/>
              <a:ext cx="2016125" cy="1944688"/>
              <a:chOff x="0" y="0"/>
              <a:chExt cx="1270" cy="1225"/>
            </a:xfrm>
          </p:grpSpPr>
          <p:grpSp>
            <p:nvGrpSpPr>
              <p:cNvPr id="22" name="Group 68"/>
              <p:cNvGrpSpPr>
                <a:grpSpLocks/>
              </p:cNvGrpSpPr>
              <p:nvPr/>
            </p:nvGrpSpPr>
            <p:grpSpPr bwMode="auto">
              <a:xfrm>
                <a:off x="0" y="0"/>
                <a:ext cx="1270" cy="1225"/>
                <a:chOff x="0" y="0"/>
                <a:chExt cx="1270" cy="1225"/>
              </a:xfrm>
            </p:grpSpPr>
            <p:sp>
              <p:nvSpPr>
                <p:cNvPr id="29" name="Oval 69"/>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70"/>
                <p:cNvGrpSpPr>
                  <a:grpSpLocks/>
                </p:cNvGrpSpPr>
                <p:nvPr/>
              </p:nvGrpSpPr>
              <p:grpSpPr bwMode="auto">
                <a:xfrm>
                  <a:off x="0" y="0"/>
                  <a:ext cx="1270" cy="1225"/>
                  <a:chOff x="0" y="0"/>
                  <a:chExt cx="1225" cy="1188"/>
                </a:xfrm>
              </p:grpSpPr>
              <p:sp>
                <p:nvSpPr>
                  <p:cNvPr id="31" name="Oval 71"/>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2"/>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73"/>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Line 74"/>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 name="Line 75"/>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 name="Line 76"/>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77"/>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23" name="Rectangle 78"/>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24" name="Rectangle 79"/>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25" name="Rectangle 80"/>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26" name="Rectangle 81"/>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27" name="Rectangle 82"/>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28" name="Rectangle 83"/>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9" name="Rectangle 84"/>
            <p:cNvSpPr>
              <a:spLocks noChangeArrowheads="1"/>
            </p:cNvSpPr>
            <p:nvPr/>
          </p:nvSpPr>
          <p:spPr bwMode="auto">
            <a:xfrm>
              <a:off x="5792105" y="5586152"/>
              <a:ext cx="4324274"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smtClean="0"/>
                <a:t>(</a:t>
              </a:r>
              <a:r>
                <a:rPr lang="en-US" altLang="en-US" sz="2000" b="1" dirty="0"/>
                <a:t>f) </a:t>
              </a:r>
              <a:r>
                <a:rPr lang="en-US" altLang="en-US" sz="2000" b="1" dirty="0" smtClean="0"/>
                <a:t>p</a:t>
              </a:r>
              <a:r>
                <a:rPr lang="en-US" altLang="en-US" sz="2000" b="1" dirty="0"/>
                <a:t>, </a:t>
              </a:r>
              <a:r>
                <a:rPr lang="en-US" altLang="en-US" sz="2000" b="1" smtClean="0"/>
                <a:t>s </a:t>
              </a:r>
              <a:r>
                <a:rPr lang="zh-CN" altLang="en-US" sz="2000" b="1" smtClean="0">
                  <a:ea typeface="楷体_GB2312" pitchFamily="49" charset="-122"/>
                </a:rPr>
                <a:t>入队</a:t>
              </a:r>
              <a:r>
                <a:rPr lang="zh-CN" altLang="en-US" sz="2000" b="1" dirty="0" smtClean="0">
                  <a:ea typeface="楷体_GB2312" pitchFamily="49" charset="-122"/>
                </a:rPr>
                <a:t>，造成</a:t>
              </a:r>
              <a:r>
                <a:rPr lang="zh-CN" altLang="en-US" sz="2000" b="1" smtClean="0">
                  <a:ea typeface="楷体_GB2312" pitchFamily="49" charset="-122"/>
                </a:rPr>
                <a:t>队满，结果</a:t>
              </a:r>
              <a:r>
                <a:rPr lang="en-US" altLang="zh-CN" sz="2000" b="1" smtClean="0">
                  <a:ea typeface="楷体_GB2312" pitchFamily="49" charset="-122"/>
                </a:rPr>
                <a:t>s</a:t>
              </a:r>
              <a:r>
                <a:rPr lang="zh-CN" altLang="en-US" sz="2000" b="1" smtClean="0">
                  <a:ea typeface="楷体_GB2312" pitchFamily="49" charset="-122"/>
                </a:rPr>
                <a:t>未入队</a:t>
              </a:r>
              <a:endParaRPr lang="zh-CN" altLang="en-US" sz="2000" b="1" dirty="0">
                <a:ea typeface="楷体_GB2312" pitchFamily="49" charset="-122"/>
              </a:endParaRPr>
            </a:p>
          </p:txBody>
        </p:sp>
        <p:sp>
          <p:nvSpPr>
            <p:cNvPr id="10" name="Rectangle 85"/>
            <p:cNvSpPr>
              <a:spLocks noChangeArrowheads="1"/>
            </p:cNvSpPr>
            <p:nvPr/>
          </p:nvSpPr>
          <p:spPr bwMode="auto">
            <a:xfrm>
              <a:off x="6779445" y="48558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11" name="Rectangle 86"/>
            <p:cNvSpPr>
              <a:spLocks noChangeArrowheads="1"/>
            </p:cNvSpPr>
            <p:nvPr/>
          </p:nvSpPr>
          <p:spPr bwMode="auto">
            <a:xfrm>
              <a:off x="6385745" y="42558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12" name="Rectangle 87"/>
            <p:cNvSpPr>
              <a:spLocks noChangeArrowheads="1"/>
            </p:cNvSpPr>
            <p:nvPr/>
          </p:nvSpPr>
          <p:spPr bwMode="auto">
            <a:xfrm>
              <a:off x="6744520" y="35350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k</a:t>
              </a:r>
            </a:p>
          </p:txBody>
        </p:sp>
        <p:grpSp>
          <p:nvGrpSpPr>
            <p:cNvPr id="13" name="Group 88"/>
            <p:cNvGrpSpPr>
              <a:grpSpLocks/>
            </p:cNvGrpSpPr>
            <p:nvPr/>
          </p:nvGrpSpPr>
          <p:grpSpPr bwMode="auto">
            <a:xfrm>
              <a:off x="5828532" y="5000353"/>
              <a:ext cx="884238" cy="358775"/>
              <a:chOff x="0" y="0"/>
              <a:chExt cx="557" cy="226"/>
            </a:xfrm>
          </p:grpSpPr>
          <p:sp>
            <p:nvSpPr>
              <p:cNvPr id="19" name="Rectangle 89"/>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20" name="Line 90"/>
              <p:cNvSpPr>
                <a:spLocks noChangeShapeType="1"/>
              </p:cNvSpPr>
              <p:nvPr/>
            </p:nvSpPr>
            <p:spPr bwMode="auto">
              <a:xfrm>
                <a:off x="14"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Line 91"/>
              <p:cNvSpPr>
                <a:spLocks noChangeShapeType="1"/>
              </p:cNvSpPr>
              <p:nvPr/>
            </p:nvSpPr>
            <p:spPr bwMode="auto">
              <a:xfrm flipV="1">
                <a:off x="421" y="74"/>
                <a:ext cx="136"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 name="Rectangle 92"/>
            <p:cNvSpPr>
              <a:spLocks noChangeArrowheads="1"/>
            </p:cNvSpPr>
            <p:nvPr/>
          </p:nvSpPr>
          <p:spPr bwMode="auto">
            <a:xfrm>
              <a:off x="7538270" y="36081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solidFill>
                    <a:schemeClr val="folHlink"/>
                  </a:solidFill>
                </a:rPr>
                <a:t>x</a:t>
              </a:r>
              <a:endParaRPr lang="en-US" altLang="en-US" sz="2400" b="1" dirty="0">
                <a:solidFill>
                  <a:schemeClr val="folHlink"/>
                </a:solidFill>
              </a:endParaRPr>
            </a:p>
          </p:txBody>
        </p:sp>
        <p:sp>
          <p:nvSpPr>
            <p:cNvPr id="15" name="Rectangle 93"/>
            <p:cNvSpPr>
              <a:spLocks noChangeArrowheads="1"/>
            </p:cNvSpPr>
            <p:nvPr/>
          </p:nvSpPr>
          <p:spPr bwMode="auto">
            <a:xfrm>
              <a:off x="7898632" y="42558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solidFill>
                    <a:schemeClr val="folHlink"/>
                  </a:solidFill>
                </a:rPr>
                <a:t>p</a:t>
              </a:r>
            </a:p>
          </p:txBody>
        </p:sp>
        <p:sp>
          <p:nvSpPr>
            <p:cNvPr id="16" name="Rectangle 95"/>
            <p:cNvSpPr>
              <a:spLocks noChangeArrowheads="1"/>
            </p:cNvSpPr>
            <p:nvPr/>
          </p:nvSpPr>
          <p:spPr bwMode="auto">
            <a:xfrm>
              <a:off x="8317805" y="5158457"/>
              <a:ext cx="5746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rear</a:t>
              </a:r>
            </a:p>
          </p:txBody>
        </p:sp>
        <p:sp>
          <p:nvSpPr>
            <p:cNvPr id="17" name="Line 96"/>
            <p:cNvSpPr>
              <a:spLocks noChangeShapeType="1"/>
            </p:cNvSpPr>
            <p:nvPr/>
          </p:nvSpPr>
          <p:spPr bwMode="auto">
            <a:xfrm flipH="1">
              <a:off x="8316416" y="5517232"/>
              <a:ext cx="5511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97"/>
            <p:cNvSpPr>
              <a:spLocks noChangeShapeType="1"/>
            </p:cNvSpPr>
            <p:nvPr/>
          </p:nvSpPr>
          <p:spPr bwMode="auto">
            <a:xfrm flipH="1" flipV="1">
              <a:off x="8027069" y="5075272"/>
              <a:ext cx="289719" cy="4419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8" name="组合 37"/>
          <p:cNvGrpSpPr/>
          <p:nvPr/>
        </p:nvGrpSpPr>
        <p:grpSpPr>
          <a:xfrm>
            <a:off x="827584" y="4149080"/>
            <a:ext cx="3187377" cy="1968500"/>
            <a:chOff x="2967857" y="3441428"/>
            <a:chExt cx="3187377" cy="1968500"/>
          </a:xfrm>
        </p:grpSpPr>
        <p:grpSp>
          <p:nvGrpSpPr>
            <p:cNvPr id="39" name="Group 37"/>
            <p:cNvGrpSpPr>
              <a:grpSpLocks/>
            </p:cNvGrpSpPr>
            <p:nvPr/>
          </p:nvGrpSpPr>
          <p:grpSpPr bwMode="auto">
            <a:xfrm>
              <a:off x="3453632" y="3441428"/>
              <a:ext cx="2016125" cy="1944688"/>
              <a:chOff x="0" y="0"/>
              <a:chExt cx="1270" cy="1225"/>
            </a:xfrm>
          </p:grpSpPr>
          <p:grpSp>
            <p:nvGrpSpPr>
              <p:cNvPr id="52" name="Group 38"/>
              <p:cNvGrpSpPr>
                <a:grpSpLocks/>
              </p:cNvGrpSpPr>
              <p:nvPr/>
            </p:nvGrpSpPr>
            <p:grpSpPr bwMode="auto">
              <a:xfrm>
                <a:off x="0" y="0"/>
                <a:ext cx="1270" cy="1225"/>
                <a:chOff x="0" y="0"/>
                <a:chExt cx="1270" cy="1225"/>
              </a:xfrm>
            </p:grpSpPr>
            <p:sp>
              <p:nvSpPr>
                <p:cNvPr id="59" name="Oval 39"/>
                <p:cNvSpPr>
                  <a:spLocks noChangeArrowheads="1"/>
                </p:cNvSpPr>
                <p:nvPr/>
              </p:nvSpPr>
              <p:spPr bwMode="auto">
                <a:xfrm>
                  <a:off x="440" y="438"/>
                  <a:ext cx="363" cy="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40"/>
                <p:cNvGrpSpPr>
                  <a:grpSpLocks/>
                </p:cNvGrpSpPr>
                <p:nvPr/>
              </p:nvGrpSpPr>
              <p:grpSpPr bwMode="auto">
                <a:xfrm>
                  <a:off x="0" y="0"/>
                  <a:ext cx="1270" cy="1225"/>
                  <a:chOff x="0" y="0"/>
                  <a:chExt cx="1225" cy="1188"/>
                </a:xfrm>
              </p:grpSpPr>
              <p:sp>
                <p:nvSpPr>
                  <p:cNvPr id="61" name="Oval 41"/>
                  <p:cNvSpPr>
                    <a:spLocks noChangeArrowheads="1"/>
                  </p:cNvSpPr>
                  <p:nvPr/>
                </p:nvSpPr>
                <p:spPr bwMode="auto">
                  <a:xfrm>
                    <a:off x="0" y="0"/>
                    <a:ext cx="1225" cy="118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2"/>
                  <p:cNvSpPr>
                    <a:spLocks noChangeShapeType="1"/>
                  </p:cNvSpPr>
                  <p:nvPr/>
                </p:nvSpPr>
                <p:spPr bwMode="auto">
                  <a:xfrm>
                    <a:off x="589" y="0"/>
                    <a:ext cx="0" cy="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 name="Line 43"/>
                  <p:cNvSpPr>
                    <a:spLocks noChangeShapeType="1"/>
                  </p:cNvSpPr>
                  <p:nvPr/>
                </p:nvSpPr>
                <p:spPr bwMode="auto">
                  <a:xfrm>
                    <a:off x="589" y="787"/>
                    <a:ext cx="0" cy="4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 name="Line 44"/>
                  <p:cNvSpPr>
                    <a:spLocks noChangeShapeType="1"/>
                  </p:cNvSpPr>
                  <p:nvPr/>
                </p:nvSpPr>
                <p:spPr bwMode="auto">
                  <a:xfrm flipV="1">
                    <a:off x="755" y="318"/>
                    <a:ext cx="408"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Line 45"/>
                  <p:cNvSpPr>
                    <a:spLocks noChangeShapeType="1"/>
                  </p:cNvSpPr>
                  <p:nvPr/>
                </p:nvSpPr>
                <p:spPr bwMode="auto">
                  <a:xfrm flipV="1">
                    <a:off x="91" y="697"/>
                    <a:ext cx="354"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 name="Line 46"/>
                  <p:cNvSpPr>
                    <a:spLocks noChangeShapeType="1"/>
                  </p:cNvSpPr>
                  <p:nvPr/>
                </p:nvSpPr>
                <p:spPr bwMode="auto">
                  <a:xfrm>
                    <a:off x="747" y="726"/>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Line 47"/>
                  <p:cNvSpPr>
                    <a:spLocks noChangeShapeType="1"/>
                  </p:cNvSpPr>
                  <p:nvPr/>
                </p:nvSpPr>
                <p:spPr bwMode="auto">
                  <a:xfrm>
                    <a:off x="45" y="350"/>
                    <a:ext cx="387"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3" name="Rectangle 48"/>
              <p:cNvSpPr>
                <a:spLocks noChangeArrowheads="1"/>
              </p:cNvSpPr>
              <p:nvPr/>
            </p:nvSpPr>
            <p:spPr bwMode="auto">
              <a:xfrm>
                <a:off x="597" y="28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1</a:t>
                </a:r>
              </a:p>
            </p:txBody>
          </p:sp>
          <p:sp>
            <p:nvSpPr>
              <p:cNvPr id="54" name="Rectangle 49"/>
              <p:cNvSpPr>
                <a:spLocks noChangeArrowheads="1"/>
              </p:cNvSpPr>
              <p:nvPr/>
            </p:nvSpPr>
            <p:spPr bwMode="auto">
              <a:xfrm>
                <a:off x="771" y="499"/>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2</a:t>
                </a:r>
              </a:p>
            </p:txBody>
          </p:sp>
          <p:sp>
            <p:nvSpPr>
              <p:cNvPr id="55" name="Rectangle 50"/>
              <p:cNvSpPr>
                <a:spLocks noChangeArrowheads="1"/>
              </p:cNvSpPr>
              <p:nvPr/>
            </p:nvSpPr>
            <p:spPr bwMode="auto">
              <a:xfrm>
                <a:off x="621" y="782"/>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3</a:t>
                </a:r>
              </a:p>
            </p:txBody>
          </p:sp>
          <p:sp>
            <p:nvSpPr>
              <p:cNvPr id="56" name="Rectangle 51"/>
              <p:cNvSpPr>
                <a:spLocks noChangeArrowheads="1"/>
              </p:cNvSpPr>
              <p:nvPr/>
            </p:nvSpPr>
            <p:spPr bwMode="auto">
              <a:xfrm>
                <a:off x="370" y="801"/>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4</a:t>
                </a:r>
              </a:p>
            </p:txBody>
          </p:sp>
          <p:sp>
            <p:nvSpPr>
              <p:cNvPr id="57" name="Rectangle 52"/>
              <p:cNvSpPr>
                <a:spLocks noChangeArrowheads="1"/>
              </p:cNvSpPr>
              <p:nvPr/>
            </p:nvSpPr>
            <p:spPr bwMode="auto">
              <a:xfrm>
                <a:off x="227" y="545"/>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5</a:t>
                </a:r>
              </a:p>
            </p:txBody>
          </p:sp>
          <p:sp>
            <p:nvSpPr>
              <p:cNvPr id="58" name="Rectangle 53"/>
              <p:cNvSpPr>
                <a:spLocks noChangeArrowheads="1"/>
              </p:cNvSpPr>
              <p:nvPr/>
            </p:nvSpPr>
            <p:spPr bwMode="auto">
              <a:xfrm>
                <a:off x="317" y="273"/>
                <a:ext cx="227"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0</a:t>
                </a:r>
              </a:p>
            </p:txBody>
          </p:sp>
        </p:grpSp>
        <p:sp>
          <p:nvSpPr>
            <p:cNvPr id="40" name="Rectangle 55"/>
            <p:cNvSpPr>
              <a:spLocks noChangeArrowheads="1"/>
            </p:cNvSpPr>
            <p:nvPr/>
          </p:nvSpPr>
          <p:spPr bwMode="auto">
            <a:xfrm>
              <a:off x="3918770" y="49066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i</a:t>
              </a:r>
            </a:p>
          </p:txBody>
        </p:sp>
        <p:sp>
          <p:nvSpPr>
            <p:cNvPr id="41" name="Rectangle 56"/>
            <p:cNvSpPr>
              <a:spLocks noChangeArrowheads="1"/>
            </p:cNvSpPr>
            <p:nvPr/>
          </p:nvSpPr>
          <p:spPr bwMode="auto">
            <a:xfrm>
              <a:off x="3525070" y="430661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j</a:t>
              </a:r>
            </a:p>
          </p:txBody>
        </p:sp>
        <p:sp>
          <p:nvSpPr>
            <p:cNvPr id="42" name="Rectangle 57"/>
            <p:cNvSpPr>
              <a:spLocks noChangeArrowheads="1"/>
            </p:cNvSpPr>
            <p:nvPr/>
          </p:nvSpPr>
          <p:spPr bwMode="auto">
            <a:xfrm>
              <a:off x="3883845" y="3585891"/>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folHlink"/>
                  </a:solidFill>
                </a:rPr>
                <a:t>k</a:t>
              </a:r>
            </a:p>
          </p:txBody>
        </p:sp>
        <p:grpSp>
          <p:nvGrpSpPr>
            <p:cNvPr id="43" name="Group 58"/>
            <p:cNvGrpSpPr>
              <a:grpSpLocks/>
            </p:cNvGrpSpPr>
            <p:nvPr/>
          </p:nvGrpSpPr>
          <p:grpSpPr bwMode="auto">
            <a:xfrm>
              <a:off x="5436096" y="3643238"/>
              <a:ext cx="719138" cy="577850"/>
              <a:chOff x="0" y="0"/>
              <a:chExt cx="453" cy="364"/>
            </a:xfrm>
          </p:grpSpPr>
          <p:sp>
            <p:nvSpPr>
              <p:cNvPr id="49" name="Rectangle 59"/>
              <p:cNvSpPr>
                <a:spLocks noChangeArrowheads="1"/>
              </p:cNvSpPr>
              <p:nvPr/>
            </p:nvSpPr>
            <p:spPr bwMode="auto">
              <a:xfrm>
                <a:off x="71" y="0"/>
                <a:ext cx="36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dirty="0"/>
                  <a:t>rear</a:t>
                </a:r>
              </a:p>
            </p:txBody>
          </p:sp>
          <p:sp>
            <p:nvSpPr>
              <p:cNvPr id="50" name="Line 60"/>
              <p:cNvSpPr>
                <a:spLocks noChangeShapeType="1"/>
              </p:cNvSpPr>
              <p:nvPr/>
            </p:nvSpPr>
            <p:spPr bwMode="auto">
              <a:xfrm>
                <a:off x="45" y="230"/>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 name="Line 61"/>
              <p:cNvSpPr>
                <a:spLocks noChangeShapeType="1"/>
              </p:cNvSpPr>
              <p:nvPr/>
            </p:nvSpPr>
            <p:spPr bwMode="auto">
              <a:xfrm flipH="1">
                <a:off x="0" y="227"/>
                <a:ext cx="46" cy="1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4" name="Group 62"/>
            <p:cNvGrpSpPr>
              <a:grpSpLocks/>
            </p:cNvGrpSpPr>
            <p:nvPr/>
          </p:nvGrpSpPr>
          <p:grpSpPr bwMode="auto">
            <a:xfrm>
              <a:off x="2967857" y="5051153"/>
              <a:ext cx="884238" cy="358775"/>
              <a:chOff x="0" y="0"/>
              <a:chExt cx="557" cy="226"/>
            </a:xfrm>
          </p:grpSpPr>
          <p:sp>
            <p:nvSpPr>
              <p:cNvPr id="46" name="Rectangle 63"/>
              <p:cNvSpPr>
                <a:spLocks noChangeArrowheads="1"/>
              </p:cNvSpPr>
              <p:nvPr/>
            </p:nvSpPr>
            <p:spPr bwMode="auto">
              <a:xfrm>
                <a:off x="0" y="0"/>
                <a:ext cx="40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front</a:t>
                </a:r>
              </a:p>
            </p:txBody>
          </p:sp>
          <p:sp>
            <p:nvSpPr>
              <p:cNvPr id="47" name="Line 64"/>
              <p:cNvSpPr>
                <a:spLocks noChangeShapeType="1"/>
              </p:cNvSpPr>
              <p:nvPr/>
            </p:nvSpPr>
            <p:spPr bwMode="auto">
              <a:xfrm>
                <a:off x="14" y="206"/>
                <a:ext cx="4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Line 65"/>
              <p:cNvSpPr>
                <a:spLocks noChangeShapeType="1"/>
              </p:cNvSpPr>
              <p:nvPr/>
            </p:nvSpPr>
            <p:spPr bwMode="auto">
              <a:xfrm flipV="1">
                <a:off x="421" y="74"/>
                <a:ext cx="136"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Rectangle 31"/>
            <p:cNvSpPr>
              <a:spLocks noChangeArrowheads="1"/>
            </p:cNvSpPr>
            <p:nvPr/>
          </p:nvSpPr>
          <p:spPr bwMode="auto">
            <a:xfrm>
              <a:off x="4670783" y="3662906"/>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smtClean="0">
                  <a:solidFill>
                    <a:schemeClr val="folHlink"/>
                  </a:solidFill>
                </a:rPr>
                <a:t>x</a:t>
              </a:r>
              <a:endParaRPr lang="en-US" altLang="en-US" sz="2400" b="1" dirty="0">
                <a:solidFill>
                  <a:schemeClr val="folHlink"/>
                </a:solidFill>
              </a:endParaRPr>
            </a:p>
          </p:txBody>
        </p:sp>
      </p:grpSp>
    </p:spTree>
    <p:extLst>
      <p:ext uri="{BB962C8B-B14F-4D97-AF65-F5344CB8AC3E}">
        <p14:creationId xmlns:p14="http://schemas.microsoft.com/office/powerpoint/2010/main" val="132560251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循环队列的定义</a:t>
            </a:r>
            <a:endParaRPr lang="en-US" dirty="0"/>
          </a:p>
        </p:txBody>
      </p:sp>
      <p:sp>
        <p:nvSpPr>
          <p:cNvPr id="3" name="内容占位符 2"/>
          <p:cNvSpPr>
            <a:spLocks noGrp="1"/>
          </p:cNvSpPr>
          <p:nvPr>
            <p:ph idx="1"/>
          </p:nvPr>
        </p:nvSpPr>
        <p:spPr/>
        <p:txBody>
          <a:bodyPr/>
          <a:lstStyle/>
          <a:p>
            <a:pPr marL="0" indent="0">
              <a:buNone/>
            </a:pPr>
            <a:r>
              <a:rPr lang="en-US" altLang="en-US" dirty="0"/>
              <a:t>#</a:t>
            </a:r>
            <a:r>
              <a:rPr lang="en-US" altLang="en-US"/>
              <a:t>define </a:t>
            </a:r>
            <a:r>
              <a:rPr lang="en-US" altLang="zh-CN" smtClean="0"/>
              <a:t>MAXQUEUESIZE</a:t>
            </a:r>
            <a:r>
              <a:rPr lang="en-US" altLang="en-US" smtClean="0"/>
              <a:t>   </a:t>
            </a:r>
            <a:r>
              <a:rPr lang="en-US" altLang="en-US" dirty="0"/>
              <a:t>100</a:t>
            </a:r>
          </a:p>
          <a:p>
            <a:pPr marL="0" indent="0">
              <a:buNone/>
            </a:pPr>
            <a:r>
              <a:rPr lang="en-US" altLang="en-US" dirty="0" err="1"/>
              <a:t>typedef</a:t>
            </a:r>
            <a:r>
              <a:rPr lang="en-US" altLang="en-US" dirty="0"/>
              <a:t>  </a:t>
            </a:r>
            <a:r>
              <a:rPr lang="en-US" altLang="en-US" dirty="0" err="1"/>
              <a:t>struct</a:t>
            </a:r>
            <a:r>
              <a:rPr lang="en-US" altLang="en-US" dirty="0"/>
              <a:t>  queue </a:t>
            </a:r>
            <a:r>
              <a:rPr lang="en-US" altLang="zh-CN" dirty="0"/>
              <a:t>{</a:t>
            </a:r>
            <a:endParaRPr lang="en-US" altLang="en-US" dirty="0"/>
          </a:p>
          <a:p>
            <a:pPr marL="457200" lvl="1" indent="0">
              <a:buNone/>
            </a:pPr>
            <a:r>
              <a:rPr lang="en-US" altLang="en-US" smtClean="0"/>
              <a:t>ElemType </a:t>
            </a:r>
            <a:r>
              <a:rPr lang="en-US" altLang="zh-CN" dirty="0"/>
              <a:t>*base;  // </a:t>
            </a:r>
            <a:r>
              <a:rPr lang="zh-CN" altLang="en-US" dirty="0" smtClean="0"/>
              <a:t>动态分配的存储空间</a:t>
            </a:r>
            <a:endParaRPr lang="en-US" altLang="en-US" dirty="0"/>
          </a:p>
          <a:p>
            <a:pPr marL="457200" lvl="1" indent="0">
              <a:buNone/>
            </a:pPr>
            <a:r>
              <a:rPr lang="en-US" altLang="en-US" dirty="0" err="1"/>
              <a:t>int</a:t>
            </a:r>
            <a:r>
              <a:rPr lang="en-US" altLang="en-US" dirty="0"/>
              <a:t>  front; // </a:t>
            </a:r>
            <a:r>
              <a:rPr lang="zh-CN" altLang="en-US" dirty="0"/>
              <a:t>队头</a:t>
            </a:r>
            <a:r>
              <a:rPr lang="zh-CN" altLang="en-US" dirty="0" smtClean="0"/>
              <a:t>指针，</a:t>
            </a:r>
            <a:endParaRPr lang="en-US" altLang="zh-CN" dirty="0" smtClean="0"/>
          </a:p>
          <a:p>
            <a:pPr marL="457200" lvl="1" indent="0">
              <a:buNone/>
            </a:pPr>
            <a:r>
              <a:rPr lang="en-US" altLang="zh-CN" dirty="0">
                <a:solidFill>
                  <a:srgbClr val="800000"/>
                </a:solidFill>
              </a:rPr>
              <a:t>	</a:t>
            </a:r>
            <a:r>
              <a:rPr lang="en-US" altLang="zh-CN" dirty="0" smtClean="0">
                <a:solidFill>
                  <a:srgbClr val="800000"/>
                </a:solidFill>
              </a:rPr>
              <a:t>	 //</a:t>
            </a:r>
            <a:r>
              <a:rPr lang="zh-CN" altLang="en-US" dirty="0" smtClean="0">
                <a:solidFill>
                  <a:srgbClr val="800000"/>
                </a:solidFill>
              </a:rPr>
              <a:t>若</a:t>
            </a:r>
            <a:r>
              <a:rPr lang="zh-CN" altLang="en-US" dirty="0">
                <a:solidFill>
                  <a:srgbClr val="800000"/>
                </a:solidFill>
              </a:rPr>
              <a:t>队列不空</a:t>
            </a:r>
            <a:r>
              <a:rPr lang="zh-CN" altLang="en-US" dirty="0" smtClean="0">
                <a:solidFill>
                  <a:srgbClr val="800000"/>
                </a:solidFill>
              </a:rPr>
              <a:t>，</a:t>
            </a:r>
            <a:r>
              <a:rPr lang="zh-CN" altLang="en-US" dirty="0">
                <a:solidFill>
                  <a:srgbClr val="800000"/>
                </a:solidFill>
              </a:rPr>
              <a:t>指向队列头元素</a:t>
            </a:r>
            <a:endParaRPr lang="en-US" altLang="en-US" dirty="0"/>
          </a:p>
          <a:p>
            <a:pPr marL="457200" lvl="1" indent="0">
              <a:buNone/>
            </a:pPr>
            <a:r>
              <a:rPr lang="en-US" altLang="en-US" dirty="0" err="1"/>
              <a:t>int</a:t>
            </a:r>
            <a:r>
              <a:rPr lang="en-US" altLang="en-US" dirty="0"/>
              <a:t>  rear;  // </a:t>
            </a:r>
            <a:r>
              <a:rPr lang="zh-CN" altLang="en-US" dirty="0"/>
              <a:t>队尾</a:t>
            </a:r>
            <a:r>
              <a:rPr lang="zh-CN" altLang="en-US" dirty="0" smtClean="0"/>
              <a:t>指针，</a:t>
            </a:r>
            <a:r>
              <a:rPr lang="zh-CN" altLang="en-US" dirty="0" smtClean="0">
                <a:solidFill>
                  <a:srgbClr val="800000"/>
                </a:solidFill>
              </a:rPr>
              <a:t>若</a:t>
            </a:r>
            <a:r>
              <a:rPr lang="zh-CN" altLang="en-US" dirty="0">
                <a:solidFill>
                  <a:srgbClr val="800000"/>
                </a:solidFill>
              </a:rPr>
              <a:t>队列不空</a:t>
            </a:r>
            <a:r>
              <a:rPr lang="zh-CN" altLang="en-US" dirty="0" smtClean="0">
                <a:solidFill>
                  <a:srgbClr val="800000"/>
                </a:solidFill>
              </a:rPr>
              <a:t>，</a:t>
            </a:r>
            <a:endParaRPr lang="en-US" altLang="zh-CN" dirty="0" smtClean="0">
              <a:solidFill>
                <a:srgbClr val="800000"/>
              </a:solidFill>
            </a:endParaRPr>
          </a:p>
          <a:p>
            <a:pPr marL="457200" lvl="1" indent="0">
              <a:buNone/>
            </a:pPr>
            <a:r>
              <a:rPr lang="en-US" altLang="zh-CN" dirty="0">
                <a:solidFill>
                  <a:srgbClr val="800000"/>
                </a:solidFill>
              </a:rPr>
              <a:t>	</a:t>
            </a:r>
            <a:r>
              <a:rPr lang="en-US" altLang="zh-CN" dirty="0" smtClean="0">
                <a:solidFill>
                  <a:srgbClr val="800000"/>
                </a:solidFill>
              </a:rPr>
              <a:t>	//</a:t>
            </a:r>
            <a:r>
              <a:rPr lang="zh-CN" altLang="en-US" dirty="0" smtClean="0">
                <a:solidFill>
                  <a:srgbClr val="800000"/>
                </a:solidFill>
              </a:rPr>
              <a:t>指向</a:t>
            </a:r>
            <a:r>
              <a:rPr lang="zh-CN" altLang="en-US" dirty="0">
                <a:solidFill>
                  <a:srgbClr val="800000"/>
                </a:solidFill>
              </a:rPr>
              <a:t>队列尾元素 的下一个位置</a:t>
            </a:r>
            <a:endParaRPr lang="zh-CN" altLang="en-US" dirty="0"/>
          </a:p>
          <a:p>
            <a:pPr marL="0" indent="0">
              <a:buNone/>
            </a:pPr>
            <a:r>
              <a:rPr lang="en-US" altLang="en-US"/>
              <a:t>} CircularQueue;</a:t>
            </a:r>
            <a:endParaRPr lang="en-US"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18772014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提纲</a:t>
            </a:r>
            <a:endParaRPr lang="zh-CN" altLang="en-US" dirty="0"/>
          </a:p>
        </p:txBody>
      </p:sp>
      <p:sp>
        <p:nvSpPr>
          <p:cNvPr id="2" name="内容占位符 1"/>
          <p:cNvSpPr>
            <a:spLocks noGrp="1"/>
          </p:cNvSpPr>
          <p:nvPr>
            <p:ph sz="half" idx="1"/>
          </p:nvPr>
        </p:nvSpPr>
        <p:spPr/>
        <p:txBody>
          <a:bodyPr/>
          <a:lstStyle/>
          <a:p>
            <a:r>
              <a:rPr lang="zh-CN" altLang="en-US" sz="3200" smtClean="0"/>
              <a:t>栈</a:t>
            </a:r>
            <a:endParaRPr lang="en-US" altLang="en-US" sz="3200" smtClean="0"/>
          </a:p>
          <a:p>
            <a:pPr marL="514350" indent="-514350">
              <a:buFont typeface="+mj-lt"/>
              <a:buAutoNum type="arabicPeriod"/>
            </a:pPr>
            <a:r>
              <a:rPr lang="zh-CN" altLang="en-US" sz="3200" smtClean="0"/>
              <a:t>栈的基本概念</a:t>
            </a:r>
          </a:p>
          <a:p>
            <a:pPr marL="514350" indent="-514350">
              <a:buFont typeface="+mj-lt"/>
              <a:buAutoNum type="arabicPeriod"/>
            </a:pPr>
            <a:r>
              <a:rPr lang="zh-CN" altLang="en-US" sz="3200" smtClean="0"/>
              <a:t>顺序栈</a:t>
            </a:r>
          </a:p>
          <a:p>
            <a:pPr marL="514350" indent="-514350">
              <a:buFont typeface="+mj-lt"/>
              <a:buAutoNum type="arabicPeriod"/>
            </a:pPr>
            <a:r>
              <a:rPr lang="zh-CN" altLang="en-US" sz="3200" smtClean="0"/>
              <a:t>链式栈</a:t>
            </a:r>
          </a:p>
          <a:p>
            <a:pPr marL="514350" indent="-514350">
              <a:buFont typeface="+mj-lt"/>
              <a:buAutoNum type="arabicPeriod"/>
            </a:pPr>
            <a:r>
              <a:rPr lang="zh-CN" altLang="en-US" sz="3200" smtClean="0"/>
              <a:t>栈的应用举例</a:t>
            </a:r>
          </a:p>
          <a:p>
            <a:pPr lvl="1"/>
            <a:endParaRPr lang="zh-CN" altLang="en-US" smtClean="0"/>
          </a:p>
          <a:p>
            <a:endParaRPr lang="en-US" dirty="0"/>
          </a:p>
        </p:txBody>
      </p:sp>
      <p:sp>
        <p:nvSpPr>
          <p:cNvPr id="4" name="内容占位符 3"/>
          <p:cNvSpPr>
            <a:spLocks noGrp="1"/>
          </p:cNvSpPr>
          <p:nvPr>
            <p:ph sz="half" idx="2"/>
          </p:nvPr>
        </p:nvSpPr>
        <p:spPr/>
        <p:txBody>
          <a:bodyPr/>
          <a:lstStyle/>
          <a:p>
            <a:r>
              <a:rPr lang="zh-CN" altLang="en-US" sz="3200" smtClean="0"/>
              <a:t>队列</a:t>
            </a:r>
            <a:endParaRPr lang="en-US" altLang="zh-CN" sz="3200" smtClean="0"/>
          </a:p>
          <a:p>
            <a:pPr marL="514350" indent="-514350">
              <a:buFont typeface="+mj-lt"/>
              <a:buAutoNum type="arabicPeriod"/>
            </a:pPr>
            <a:r>
              <a:rPr lang="zh-CN" altLang="en-US" sz="3200" smtClean="0"/>
              <a:t>队列的基本概念</a:t>
            </a:r>
            <a:endParaRPr lang="en-US" altLang="zh-CN" sz="3200" smtClean="0"/>
          </a:p>
          <a:p>
            <a:pPr marL="514350" indent="-514350">
              <a:buFont typeface="+mj-lt"/>
              <a:buAutoNum type="arabicPeriod"/>
            </a:pPr>
            <a:r>
              <a:rPr lang="zh-CN" altLang="en-US" sz="3200" smtClean="0"/>
              <a:t>链队列</a:t>
            </a:r>
            <a:endParaRPr lang="en-US" altLang="zh-CN" sz="3200" smtClean="0"/>
          </a:p>
          <a:p>
            <a:pPr marL="514350" indent="-514350">
              <a:buFont typeface="+mj-lt"/>
              <a:buAutoNum type="arabicPeriod"/>
            </a:pPr>
            <a:r>
              <a:rPr lang="zh-CN" altLang="en-US" sz="3200" smtClean="0"/>
              <a:t>顺序队列和循环队列</a:t>
            </a:r>
            <a:endParaRPr lang="en-US" altLang="zh-CN" sz="3200" smtClean="0"/>
          </a:p>
          <a:p>
            <a:pPr marL="514350" indent="-514350">
              <a:buFont typeface="+mj-lt"/>
              <a:buAutoNum type="arabicPeriod"/>
            </a:pPr>
            <a:r>
              <a:rPr lang="zh-CN" altLang="en-US" sz="3200" smtClean="0"/>
              <a:t>队列的应用举例</a:t>
            </a:r>
            <a:endParaRPr lang="en-US" altLang="zh-CN" sz="3200" smtClean="0"/>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1683673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a:t>
            </a:r>
            <a:r>
              <a:rPr lang="zh-CN" altLang="en-US" smtClean="0"/>
              <a:t>队列</a:t>
            </a:r>
            <a:r>
              <a:rPr lang="zh-CN" altLang="en-US"/>
              <a:t>的基本操作</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 </a:t>
            </a:r>
            <a:r>
              <a:rPr lang="en-US" altLang="zh-CN" dirty="0" smtClean="0"/>
              <a:t>1. </a:t>
            </a:r>
            <a:r>
              <a:rPr lang="zh-CN" altLang="en-US" dirty="0" smtClean="0"/>
              <a:t>循环队列的</a:t>
            </a:r>
            <a:r>
              <a:rPr lang="zh-CN" altLang="en-US" dirty="0"/>
              <a:t>初始化，构造一个空</a:t>
            </a:r>
            <a:r>
              <a:rPr lang="zh-CN" altLang="en-US" dirty="0" smtClean="0"/>
              <a:t>队列</a:t>
            </a:r>
            <a:endParaRPr lang="en-US" altLang="zh-CN" dirty="0"/>
          </a:p>
          <a:p>
            <a:pPr marL="0" indent="0">
              <a:buNone/>
            </a:pPr>
            <a:r>
              <a:rPr lang="en-US" dirty="0" smtClean="0"/>
              <a:t>Status </a:t>
            </a:r>
            <a:r>
              <a:rPr lang="en-US" dirty="0" err="1"/>
              <a:t>InitQueue</a:t>
            </a:r>
            <a:r>
              <a:rPr lang="en-US" dirty="0"/>
              <a:t>(</a:t>
            </a:r>
            <a:r>
              <a:rPr lang="en-US" dirty="0" err="1"/>
              <a:t>CircularQueue</a:t>
            </a:r>
            <a:r>
              <a:rPr lang="en-US" dirty="0"/>
              <a:t> *</a:t>
            </a:r>
            <a:r>
              <a:rPr lang="en-US" dirty="0" err="1"/>
              <a:t>cq</a:t>
            </a:r>
            <a:r>
              <a:rPr lang="en-US" dirty="0"/>
              <a:t>);</a:t>
            </a:r>
          </a:p>
          <a:p>
            <a:pPr marL="0" indent="0">
              <a:buNone/>
            </a:pPr>
            <a:r>
              <a:rPr lang="en-US" dirty="0" smtClean="0"/>
              <a:t>// 2. </a:t>
            </a:r>
            <a:r>
              <a:rPr lang="zh-CN" altLang="en-US" dirty="0" smtClean="0"/>
              <a:t>取队列的长度</a:t>
            </a:r>
            <a:endParaRPr lang="en-US" dirty="0" smtClean="0"/>
          </a:p>
          <a:p>
            <a:pPr marL="0" indent="0">
              <a:buNone/>
            </a:pPr>
            <a:r>
              <a:rPr lang="en-US" dirty="0" err="1" smtClean="0"/>
              <a:t>int</a:t>
            </a:r>
            <a:r>
              <a:rPr lang="en-US" dirty="0" smtClean="0"/>
              <a:t> </a:t>
            </a:r>
            <a:r>
              <a:rPr lang="en-US" dirty="0" err="1"/>
              <a:t>GetLen</a:t>
            </a:r>
            <a:r>
              <a:rPr lang="en-US" dirty="0"/>
              <a:t>(</a:t>
            </a:r>
            <a:r>
              <a:rPr lang="en-US" dirty="0" err="1"/>
              <a:t>CircularQueue</a:t>
            </a:r>
            <a:r>
              <a:rPr lang="en-US" dirty="0"/>
              <a:t> *</a:t>
            </a:r>
            <a:r>
              <a:rPr lang="en-US" dirty="0" err="1"/>
              <a:t>cq</a:t>
            </a:r>
            <a:r>
              <a:rPr lang="en-US" dirty="0"/>
              <a:t>);</a:t>
            </a:r>
            <a:endParaRPr lang="en-US" dirty="0" smtClean="0"/>
          </a:p>
          <a:p>
            <a:pPr marL="0" indent="0">
              <a:buNone/>
            </a:pPr>
            <a:r>
              <a:rPr lang="en-US" dirty="0" smtClean="0"/>
              <a:t>// 3. </a:t>
            </a:r>
            <a:r>
              <a:rPr lang="zh-CN" altLang="en-US" dirty="0" smtClean="0"/>
              <a:t>判断队列是否为空</a:t>
            </a:r>
            <a:endParaRPr lang="en-US" dirty="0"/>
          </a:p>
          <a:p>
            <a:pPr marL="0" indent="0">
              <a:buNone/>
            </a:pPr>
            <a:r>
              <a:rPr lang="en-US" dirty="0" err="1"/>
              <a:t>int</a:t>
            </a:r>
            <a:r>
              <a:rPr lang="en-US" dirty="0"/>
              <a:t> </a:t>
            </a:r>
            <a:r>
              <a:rPr lang="en-US" dirty="0" err="1"/>
              <a:t>IsQueueEmpty</a:t>
            </a:r>
            <a:r>
              <a:rPr lang="en-US" dirty="0"/>
              <a:t>(</a:t>
            </a:r>
            <a:r>
              <a:rPr lang="en-US" dirty="0" err="1"/>
              <a:t>CircularQueue</a:t>
            </a:r>
            <a:r>
              <a:rPr lang="en-US" dirty="0"/>
              <a:t> *</a:t>
            </a:r>
            <a:r>
              <a:rPr lang="en-US" dirty="0" err="1"/>
              <a:t>cq</a:t>
            </a:r>
            <a:r>
              <a:rPr lang="en-US" dirty="0"/>
              <a:t>);</a:t>
            </a:r>
            <a:endParaRPr lang="en-US" dirty="0" smtClean="0"/>
          </a:p>
          <a:p>
            <a:pPr marL="0" indent="0">
              <a:buNone/>
            </a:pPr>
            <a:r>
              <a:rPr lang="en-US" dirty="0" smtClean="0"/>
              <a:t>// 4. </a:t>
            </a:r>
            <a:r>
              <a:rPr lang="zh-CN" altLang="en-US" dirty="0" smtClean="0"/>
              <a:t>查看队头元素</a:t>
            </a:r>
            <a:endParaRPr lang="en-US" dirty="0"/>
          </a:p>
          <a:p>
            <a:pPr marL="0" indent="0">
              <a:buNone/>
            </a:pPr>
            <a:r>
              <a:rPr lang="en-US" dirty="0"/>
              <a:t>Status </a:t>
            </a:r>
            <a:r>
              <a:rPr lang="en-US" dirty="0" err="1"/>
              <a:t>GetFront</a:t>
            </a:r>
            <a:r>
              <a:rPr lang="en-US" dirty="0"/>
              <a:t>(</a:t>
            </a:r>
            <a:r>
              <a:rPr lang="en-US" dirty="0" err="1"/>
              <a:t>CircularQueue</a:t>
            </a:r>
            <a:r>
              <a:rPr lang="en-US" dirty="0"/>
              <a:t> *</a:t>
            </a:r>
            <a:r>
              <a:rPr lang="en-US" dirty="0" err="1"/>
              <a:t>cq,ElemType</a:t>
            </a:r>
            <a:r>
              <a:rPr lang="en-US" dirty="0"/>
              <a:t> *e</a:t>
            </a:r>
            <a:r>
              <a:rPr lang="en-US" dirty="0" smtClean="0"/>
              <a:t>);</a:t>
            </a:r>
          </a:p>
          <a:p>
            <a:pPr marL="0" indent="0">
              <a:buNone/>
            </a:pPr>
            <a:r>
              <a:rPr lang="en-US" dirty="0" smtClean="0"/>
              <a:t>// 5. </a:t>
            </a:r>
            <a:r>
              <a:rPr lang="zh-CN" altLang="en-US" dirty="0" smtClean="0"/>
              <a:t>元素入队</a:t>
            </a:r>
            <a:r>
              <a:rPr lang="en-US" altLang="zh-CN" dirty="0" smtClean="0"/>
              <a:t>(</a:t>
            </a:r>
            <a:r>
              <a:rPr lang="zh-CN" altLang="en-US" dirty="0" smtClean="0"/>
              <a:t>尾</a:t>
            </a:r>
            <a:r>
              <a:rPr lang="en-US" altLang="zh-CN" dirty="0" smtClean="0"/>
              <a:t>)</a:t>
            </a:r>
            <a:endParaRPr lang="en-US" dirty="0"/>
          </a:p>
          <a:p>
            <a:pPr marL="0" indent="0">
              <a:buNone/>
            </a:pPr>
            <a:r>
              <a:rPr lang="en-US" dirty="0"/>
              <a:t>Status </a:t>
            </a:r>
            <a:r>
              <a:rPr lang="en-US" dirty="0" err="1"/>
              <a:t>Enqueue</a:t>
            </a:r>
            <a:r>
              <a:rPr lang="en-US" dirty="0"/>
              <a:t>(</a:t>
            </a:r>
            <a:r>
              <a:rPr lang="en-US" dirty="0" err="1"/>
              <a:t>CircularQueue</a:t>
            </a:r>
            <a:r>
              <a:rPr lang="en-US" dirty="0"/>
              <a:t> *</a:t>
            </a:r>
            <a:r>
              <a:rPr lang="en-US" dirty="0" err="1"/>
              <a:t>cq,ElemType</a:t>
            </a:r>
            <a:r>
              <a:rPr lang="en-US" dirty="0"/>
              <a:t> e</a:t>
            </a:r>
            <a:r>
              <a:rPr lang="en-US" dirty="0" smtClean="0"/>
              <a:t>);</a:t>
            </a:r>
          </a:p>
          <a:p>
            <a:pPr marL="0" indent="0">
              <a:buNone/>
            </a:pPr>
            <a:r>
              <a:rPr lang="en-US" dirty="0" smtClean="0"/>
              <a:t>//6.  (</a:t>
            </a:r>
            <a:r>
              <a:rPr lang="zh-CN" altLang="en-US" dirty="0" smtClean="0"/>
              <a:t>队头</a:t>
            </a:r>
            <a:r>
              <a:rPr lang="en-US" dirty="0" smtClean="0"/>
              <a:t>)</a:t>
            </a:r>
            <a:r>
              <a:rPr lang="zh-CN" altLang="en-US" dirty="0" smtClean="0"/>
              <a:t>元素出队</a:t>
            </a:r>
            <a:endParaRPr lang="en-US" dirty="0"/>
          </a:p>
          <a:p>
            <a:pPr marL="0" indent="0">
              <a:buNone/>
            </a:pPr>
            <a:r>
              <a:rPr lang="en-US" dirty="0"/>
              <a:t>Status </a:t>
            </a:r>
            <a:r>
              <a:rPr lang="en-US" dirty="0" err="1"/>
              <a:t>Dequeue</a:t>
            </a:r>
            <a:r>
              <a:rPr lang="en-US" dirty="0"/>
              <a:t>(</a:t>
            </a:r>
            <a:r>
              <a:rPr lang="en-US" dirty="0" err="1"/>
              <a:t>CircularQueue</a:t>
            </a:r>
            <a:r>
              <a:rPr lang="en-US" dirty="0"/>
              <a:t> *</a:t>
            </a:r>
            <a:r>
              <a:rPr lang="en-US" dirty="0" err="1"/>
              <a:t>cq,ElemType</a:t>
            </a:r>
            <a:r>
              <a:rPr lang="en-US" dirty="0"/>
              <a:t> *e);</a:t>
            </a:r>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4939795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en-US" dirty="0" err="1" smtClean="0"/>
              <a:t>循环队列</a:t>
            </a:r>
            <a:r>
              <a:rPr lang="zh-CN" altLang="en-US" dirty="0" smtClean="0"/>
              <a:t>的基本操作</a:t>
            </a:r>
            <a:r>
              <a:rPr lang="en-US" altLang="zh-CN" smtClean="0"/>
              <a:t>-1,2</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 </a:t>
            </a:r>
            <a:r>
              <a:rPr lang="zh-CN" altLang="en-US" dirty="0" smtClean="0"/>
              <a:t>队列初始化，构造</a:t>
            </a:r>
            <a:r>
              <a:rPr lang="zh-CN" altLang="en-US" dirty="0"/>
              <a:t>一个空循环</a:t>
            </a:r>
            <a:r>
              <a:rPr lang="zh-CN" altLang="en-US"/>
              <a:t>队列 </a:t>
            </a:r>
            <a:endParaRPr lang="en-US" altLang="zh-CN" dirty="0" smtClean="0"/>
          </a:p>
          <a:p>
            <a:pPr marL="0" indent="0">
              <a:buNone/>
            </a:pPr>
            <a:r>
              <a:rPr lang="en-US" altLang="zh-CN" smtClean="0"/>
              <a:t>Status </a:t>
            </a:r>
            <a:r>
              <a:rPr lang="en-US" altLang="zh-CN"/>
              <a:t>InitQueue(CircularQueue *cq){</a:t>
            </a:r>
          </a:p>
          <a:p>
            <a:pPr marL="0" indent="0">
              <a:buNone/>
            </a:pPr>
            <a:r>
              <a:rPr lang="en-US" altLang="zh-CN"/>
              <a:t>cq-&gt;base=(ElemType *)malloc(MAXQUEUESIZE*sizeof(ElemType));</a:t>
            </a:r>
          </a:p>
          <a:p>
            <a:pPr marL="0" indent="0">
              <a:buNone/>
            </a:pPr>
            <a:r>
              <a:rPr lang="en-US" altLang="zh-CN"/>
              <a:t>if(!cq-&gt;base) return ERROR;</a:t>
            </a:r>
          </a:p>
          <a:p>
            <a:pPr marL="0" indent="0">
              <a:buNone/>
            </a:pPr>
            <a:r>
              <a:rPr lang="en-US" altLang="zh-CN"/>
              <a:t>cq-&gt;front=cq-&gt;rear=0;</a:t>
            </a:r>
          </a:p>
          <a:p>
            <a:pPr marL="0" indent="0">
              <a:buNone/>
            </a:pPr>
            <a:r>
              <a:rPr lang="en-US" altLang="zh-CN"/>
              <a:t>return OK;</a:t>
            </a:r>
          </a:p>
          <a:p>
            <a:pPr marL="0" indent="0">
              <a:buNone/>
            </a:pPr>
            <a:r>
              <a:rPr lang="en-US" altLang="zh-CN"/>
              <a:t>}</a:t>
            </a:r>
            <a:endParaRPr lang="en-US" altLang="zh-CN" dirty="0" smtClean="0"/>
          </a:p>
          <a:p>
            <a:pPr marL="0" indent="0">
              <a:buNone/>
            </a:pPr>
            <a:endParaRPr lang="en-US" altLang="zh-CN" dirty="0" smtClean="0"/>
          </a:p>
          <a:p>
            <a:pPr marL="0" indent="0">
              <a:buNone/>
            </a:pPr>
            <a:r>
              <a:rPr lang="en-US" altLang="zh-CN" smtClean="0"/>
              <a:t>// </a:t>
            </a:r>
            <a:r>
              <a:rPr lang="zh-CN" altLang="en-US" smtClean="0"/>
              <a:t>返回</a:t>
            </a:r>
            <a:r>
              <a:rPr lang="zh-CN" altLang="en-US" dirty="0"/>
              <a:t>队列</a:t>
            </a:r>
            <a:r>
              <a:rPr lang="zh-CN" altLang="en-US" smtClean="0"/>
              <a:t>的</a:t>
            </a:r>
            <a:r>
              <a:rPr lang="zh-CN" altLang="en-US" dirty="0"/>
              <a:t>元素个数，即队列的长度</a:t>
            </a:r>
            <a:endParaRPr lang="en-US" altLang="zh-CN" dirty="0" smtClean="0"/>
          </a:p>
          <a:p>
            <a:pPr marL="0" indent="0">
              <a:buNone/>
            </a:pPr>
            <a:r>
              <a:rPr lang="en-US" altLang="zh-CN" smtClean="0"/>
              <a:t>int </a:t>
            </a:r>
            <a:r>
              <a:rPr lang="en-US" altLang="zh-CN"/>
              <a:t>GetLen(CircularQueue *cq</a:t>
            </a:r>
            <a:r>
              <a:rPr lang="en-US" altLang="zh-CN" smtClean="0"/>
              <a:t>) {</a:t>
            </a:r>
            <a:endParaRPr lang="en-US" altLang="zh-CN"/>
          </a:p>
          <a:p>
            <a:pPr marL="0" indent="0">
              <a:buNone/>
            </a:pPr>
            <a:r>
              <a:rPr lang="en-US" altLang="zh-CN"/>
              <a:t>return ((cq-&gt;rear - cq-&gt;front + MAXQUEUESIZE)%MAXQUEUESIZE);</a:t>
            </a:r>
          </a:p>
          <a:p>
            <a:pPr marL="0" indent="0">
              <a:buNone/>
            </a:pPr>
            <a:r>
              <a:rPr lang="en-US" altLang="zh-CN"/>
              <a:t>}</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336876793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smtClean="0"/>
              <a:t>循环队列</a:t>
            </a:r>
            <a:r>
              <a:rPr lang="zh-CN" altLang="en-US" smtClean="0"/>
              <a:t>的基本操作</a:t>
            </a:r>
            <a:r>
              <a:rPr lang="en-US" altLang="zh-CN" smtClean="0"/>
              <a:t>-5,6</a:t>
            </a:r>
            <a:endParaRPr 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 </a:t>
            </a:r>
            <a:r>
              <a:rPr lang="zh-CN" altLang="en-US" dirty="0"/>
              <a:t>插入元素</a:t>
            </a:r>
            <a:r>
              <a:rPr lang="en-US" altLang="zh-CN" dirty="0"/>
              <a:t>e</a:t>
            </a:r>
            <a:r>
              <a:rPr lang="zh-CN" altLang="en-US" dirty="0"/>
              <a:t>为</a:t>
            </a:r>
            <a:r>
              <a:rPr lang="en-US" altLang="zh-CN" dirty="0"/>
              <a:t>Q</a:t>
            </a:r>
            <a:r>
              <a:rPr lang="zh-CN" altLang="en-US" dirty="0"/>
              <a:t>的新的队尾元素</a:t>
            </a:r>
          </a:p>
          <a:p>
            <a:pPr marL="0" indent="0">
              <a:buNone/>
            </a:pPr>
            <a:r>
              <a:rPr lang="en-US" altLang="zh-CN" smtClean="0"/>
              <a:t>Status </a:t>
            </a:r>
            <a:r>
              <a:rPr lang="en-US" altLang="zh-CN"/>
              <a:t>Enqueue(CircularQueue *cq,ElemType e</a:t>
            </a:r>
            <a:r>
              <a:rPr lang="en-US" altLang="zh-CN" smtClean="0"/>
              <a:t>) {</a:t>
            </a:r>
            <a:endParaRPr lang="en-US" altLang="zh-CN"/>
          </a:p>
          <a:p>
            <a:pPr marL="0" indent="0">
              <a:buNone/>
            </a:pPr>
            <a:r>
              <a:rPr lang="en-US" altLang="zh-CN"/>
              <a:t>if((cq-&gt;rear+1)%MAXQUEUESIZE == cq-&gt;front) return ERROR</a:t>
            </a:r>
            <a:r>
              <a:rPr lang="en-US" altLang="zh-CN" smtClean="0"/>
              <a:t>; </a:t>
            </a:r>
            <a:r>
              <a:rPr lang="en-US" altLang="zh-CN"/>
              <a:t>//</a:t>
            </a:r>
            <a:r>
              <a:rPr lang="zh-CN" altLang="en-US"/>
              <a:t>队列满</a:t>
            </a:r>
            <a:endParaRPr lang="en-US" altLang="zh-CN"/>
          </a:p>
          <a:p>
            <a:pPr marL="0" indent="0">
              <a:buNone/>
            </a:pPr>
            <a:r>
              <a:rPr lang="en-US" altLang="zh-CN"/>
              <a:t>cq-&gt;base[cq-&gt;rear]=e;</a:t>
            </a:r>
          </a:p>
          <a:p>
            <a:pPr marL="0" indent="0">
              <a:buNone/>
            </a:pPr>
            <a:r>
              <a:rPr lang="en-US" altLang="zh-CN"/>
              <a:t>cq-&gt;rear=(cq-&gt;rear+1)%MAXQUEUESIZE;</a:t>
            </a:r>
          </a:p>
          <a:p>
            <a:pPr marL="0" indent="0">
              <a:buNone/>
            </a:pPr>
            <a:r>
              <a:rPr lang="en-US" altLang="zh-CN"/>
              <a:t>return OK;</a:t>
            </a:r>
          </a:p>
          <a:p>
            <a:pPr marL="0" indent="0">
              <a:buNone/>
            </a:pPr>
            <a:r>
              <a:rPr lang="en-US" altLang="zh-CN"/>
              <a:t>}</a:t>
            </a:r>
          </a:p>
          <a:p>
            <a:pPr marL="0" indent="0">
              <a:buNone/>
            </a:pPr>
            <a:endParaRPr lang="en-US" altLang="zh-CN" smtClean="0"/>
          </a:p>
          <a:p>
            <a:pPr marL="0" indent="0">
              <a:buNone/>
            </a:pPr>
            <a:r>
              <a:rPr lang="en-US" altLang="zh-CN" smtClean="0"/>
              <a:t>// </a:t>
            </a:r>
            <a:r>
              <a:rPr lang="zh-CN" altLang="en-US"/>
              <a:t>若队列不空，则删除</a:t>
            </a:r>
            <a:r>
              <a:rPr lang="en-US" altLang="zh-CN"/>
              <a:t>Q</a:t>
            </a:r>
            <a:r>
              <a:rPr lang="zh-CN" altLang="en-US"/>
              <a:t>的队头元素，</a:t>
            </a:r>
          </a:p>
          <a:p>
            <a:pPr marL="0" indent="0">
              <a:buNone/>
            </a:pPr>
            <a:r>
              <a:rPr lang="en-US" altLang="zh-CN"/>
              <a:t>// </a:t>
            </a:r>
            <a:r>
              <a:rPr lang="zh-CN" altLang="en-US"/>
              <a:t>用</a:t>
            </a:r>
            <a:r>
              <a:rPr lang="en-US" altLang="zh-CN"/>
              <a:t>e</a:t>
            </a:r>
            <a:r>
              <a:rPr lang="zh-CN" altLang="en-US"/>
              <a:t>返回其值，并返回</a:t>
            </a:r>
            <a:r>
              <a:rPr lang="en-US" altLang="zh-CN"/>
              <a:t>OK;  </a:t>
            </a:r>
            <a:r>
              <a:rPr lang="zh-CN" altLang="en-US"/>
              <a:t>否则返回</a:t>
            </a:r>
            <a:r>
              <a:rPr lang="en-US" altLang="zh-CN"/>
              <a:t>ERROR</a:t>
            </a:r>
          </a:p>
          <a:p>
            <a:pPr marL="0" indent="0">
              <a:buNone/>
            </a:pPr>
            <a:r>
              <a:rPr lang="en-US" altLang="zh-CN" smtClean="0"/>
              <a:t>Status </a:t>
            </a:r>
            <a:r>
              <a:rPr lang="en-US" altLang="zh-CN"/>
              <a:t>Dequeue(CircularQueue *cq,ElemType *</a:t>
            </a:r>
            <a:r>
              <a:rPr lang="en-US" altLang="zh-CN" smtClean="0"/>
              <a:t>e) {</a:t>
            </a:r>
            <a:endParaRPr lang="en-US" altLang="zh-CN"/>
          </a:p>
          <a:p>
            <a:pPr marL="0" indent="0">
              <a:buNone/>
            </a:pPr>
            <a:r>
              <a:rPr lang="en-US" altLang="zh-CN"/>
              <a:t>if(cq-&gt;front == cq-&gt;rear) return ERROR;</a:t>
            </a:r>
          </a:p>
          <a:p>
            <a:pPr marL="0" indent="0">
              <a:buNone/>
            </a:pPr>
            <a:r>
              <a:rPr lang="en-US" altLang="zh-CN"/>
              <a:t>*e=cq-&gt;base[cq-&gt;front];</a:t>
            </a:r>
          </a:p>
          <a:p>
            <a:pPr marL="0" indent="0">
              <a:buNone/>
            </a:pPr>
            <a:r>
              <a:rPr lang="en-US" altLang="zh-CN"/>
              <a:t>cq-&gt;front=(cq-&gt;front +1)%MAXQUEUESIZE;</a:t>
            </a:r>
          </a:p>
          <a:p>
            <a:pPr marL="0" indent="0">
              <a:buNone/>
            </a:pPr>
            <a:r>
              <a:rPr lang="en-US" altLang="zh-CN"/>
              <a:t>return OK;</a:t>
            </a:r>
          </a:p>
          <a:p>
            <a:pPr marL="0" indent="0">
              <a:buNone/>
            </a:pPr>
            <a:r>
              <a:rPr lang="en-US" altLang="zh-CN"/>
              <a:t>}</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26775539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a:t>
            </a:r>
            <a:r>
              <a:rPr lang="en-US" altLang="zh-CN" smtClean="0"/>
              <a:t>. </a:t>
            </a:r>
            <a:r>
              <a:rPr lang="zh-CN" altLang="en-US" smtClean="0"/>
              <a:t>队列</a:t>
            </a:r>
            <a:r>
              <a:rPr lang="zh-CN" altLang="en-US" dirty="0"/>
              <a:t>的应用举例</a:t>
            </a:r>
            <a:endParaRPr lang="en-US" altLang="zh-CN" dirty="0"/>
          </a:p>
        </p:txBody>
      </p:sp>
      <p:sp>
        <p:nvSpPr>
          <p:cNvPr id="4" name="内容占位符 3"/>
          <p:cNvSpPr>
            <a:spLocks noGrp="1"/>
          </p:cNvSpPr>
          <p:nvPr>
            <p:ph idx="1"/>
          </p:nvPr>
        </p:nvSpPr>
        <p:spPr/>
        <p:txBody>
          <a:bodyPr>
            <a:normAutofit/>
          </a:bodyPr>
          <a:lstStyle/>
          <a:p>
            <a:r>
              <a:rPr lang="zh-CN" altLang="en-US" smtClean="0"/>
              <a:t>杨辉三</a:t>
            </a:r>
            <a:r>
              <a:rPr lang="zh-CN" altLang="en-US" dirty="0"/>
              <a:t>角</a:t>
            </a:r>
            <a:r>
              <a:rPr lang="en-US" altLang="zh-CN" dirty="0"/>
              <a:t>/</a:t>
            </a:r>
            <a:r>
              <a:rPr lang="zh-CN" altLang="en-US" dirty="0" smtClean="0"/>
              <a:t>二项式系数生成</a:t>
            </a:r>
            <a:endParaRPr lang="en-US" altLang="zh-CN" dirty="0"/>
          </a:p>
          <a:p>
            <a:r>
              <a:rPr lang="zh-CN" altLang="en-US" smtClean="0"/>
              <a:t>迷宫寻路  </a:t>
            </a:r>
            <a:endParaRPr lang="en-US" altLang="zh-CN" smtClean="0"/>
          </a:p>
          <a:p>
            <a:pPr lvl="1"/>
            <a:r>
              <a:rPr lang="zh-CN" altLang="en-US"/>
              <a:t>搜索</a:t>
            </a:r>
            <a:r>
              <a:rPr lang="zh-CN" altLang="en-US" smtClean="0"/>
              <a:t>问题，寻找</a:t>
            </a:r>
            <a:r>
              <a:rPr lang="zh-CN" altLang="en-US" dirty="0" smtClean="0"/>
              <a:t>从入口到出口的最短路径</a:t>
            </a:r>
            <a:endParaRPr lang="en-US" altLang="zh-CN" dirty="0" smtClean="0"/>
          </a:p>
          <a:p>
            <a:pPr>
              <a:spcBef>
                <a:spcPct val="50000"/>
              </a:spcBef>
            </a:pPr>
            <a:r>
              <a:rPr lang="zh-CN" altLang="en-US" smtClean="0"/>
              <a:t>运动会日程安排 </a:t>
            </a:r>
            <a:endParaRPr lang="en-US" altLang="zh-CN" smtClean="0"/>
          </a:p>
          <a:p>
            <a:pPr lvl="1">
              <a:spcBef>
                <a:spcPct val="50000"/>
              </a:spcBef>
            </a:pPr>
            <a:r>
              <a:rPr lang="zh-CN" altLang="en-US" smtClean="0"/>
              <a:t>子集划分问题，将</a:t>
            </a:r>
            <a:r>
              <a:rPr lang="zh-CN" altLang="en-US" dirty="0"/>
              <a:t>集合</a:t>
            </a:r>
            <a:r>
              <a:rPr lang="zh-CN" altLang="en-US" dirty="0" smtClean="0"/>
              <a:t>划分成无</a:t>
            </a:r>
            <a:r>
              <a:rPr lang="zh-CN" altLang="en-US" dirty="0"/>
              <a:t>冲突的子集</a:t>
            </a:r>
          </a:p>
          <a:p>
            <a:endParaRPr lang="en-US" altLang="zh-CN" smtClean="0"/>
          </a:p>
          <a:p>
            <a:r>
              <a:rPr lang="zh-CN" altLang="en-US"/>
              <a:t>请求</a:t>
            </a:r>
            <a:r>
              <a:rPr lang="zh-CN" altLang="en-US" smtClean="0"/>
              <a:t>处理，资源</a:t>
            </a:r>
            <a:r>
              <a:rPr lang="zh-CN" altLang="en-US"/>
              <a:t>的轮询调度</a:t>
            </a:r>
            <a:r>
              <a:rPr lang="en-US" altLang="zh-CN"/>
              <a:t>(Round Robin Scheduling</a:t>
            </a:r>
            <a:r>
              <a:rPr lang="en-US" altLang="zh-CN" smtClean="0"/>
              <a:t>)</a:t>
            </a:r>
          </a:p>
          <a:p>
            <a:r>
              <a:rPr lang="zh-CN" altLang="en-US"/>
              <a:t>离散事件模拟</a:t>
            </a:r>
            <a:endParaRPr lang="en-US" altLang="zh-CN"/>
          </a:p>
          <a:p>
            <a:endParaRPr lang="en-US" altLang="zh-CN" dirty="0"/>
          </a:p>
          <a:p>
            <a:endParaRPr lang="zh-CN" altLang="en-US" dirty="0" smtClean="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194100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mtClean="0"/>
              <a:t>例：杨辉三</a:t>
            </a:r>
            <a:r>
              <a:rPr lang="zh-CN" altLang="en-US" dirty="0"/>
              <a:t>角</a:t>
            </a:r>
            <a:r>
              <a:rPr lang="en-US" altLang="zh-CN" dirty="0"/>
              <a:t>/</a:t>
            </a:r>
            <a:r>
              <a:rPr lang="zh-CN" altLang="en-US" dirty="0"/>
              <a:t>二项式系数</a:t>
            </a:r>
            <a:r>
              <a:rPr lang="zh-CN" altLang="en-US" dirty="0" smtClean="0"/>
              <a:t>生成</a:t>
            </a:r>
            <a:endParaRPr lang="en-US" dirty="0"/>
          </a:p>
        </p:txBody>
      </p:sp>
      <p:sp>
        <p:nvSpPr>
          <p:cNvPr id="8" name="内容占位符 7"/>
          <p:cNvSpPr>
            <a:spLocks noGrp="1"/>
          </p:cNvSpPr>
          <p:nvPr>
            <p:ph sz="half" idx="2"/>
          </p:nvPr>
        </p:nvSpPr>
        <p:spPr>
          <a:xfrm>
            <a:off x="4648200" y="908720"/>
            <a:ext cx="4100264" cy="5832648"/>
          </a:xfrm>
        </p:spPr>
        <p:txBody>
          <a:bodyPr/>
          <a:lstStyle/>
          <a:p>
            <a:r>
              <a:rPr lang="zh-CN" altLang="en-US" dirty="0" smtClean="0"/>
              <a:t>设第</a:t>
            </a:r>
            <a:r>
              <a:rPr lang="en-US" altLang="zh-CN" dirty="0" smtClean="0"/>
              <a:t>n-1</a:t>
            </a:r>
            <a:r>
              <a:rPr lang="zh-CN" altLang="en-US" dirty="0" smtClean="0"/>
              <a:t>行有</a:t>
            </a:r>
            <a:r>
              <a:rPr lang="en-US" altLang="zh-CN" dirty="0" err="1" smtClean="0"/>
              <a:t>i</a:t>
            </a:r>
            <a:r>
              <a:rPr lang="zh-CN" altLang="en-US" dirty="0" smtClean="0"/>
              <a:t>个值，值分别为：</a:t>
            </a:r>
            <a:endParaRPr lang="en-US" altLang="zh-CN" dirty="0" smtClean="0"/>
          </a:p>
          <a:p>
            <a:pPr marL="400050" lvl="1" indent="0">
              <a:buNone/>
            </a:pPr>
            <a:r>
              <a:rPr lang="en-US" altLang="zh-CN" sz="2800" dirty="0" smtClean="0"/>
              <a:t>a[0]=0, </a:t>
            </a:r>
          </a:p>
          <a:p>
            <a:pPr marL="400050" lvl="1" indent="0">
              <a:buNone/>
            </a:pPr>
            <a:r>
              <a:rPr lang="en-US" altLang="zh-CN" sz="2800" b="1" dirty="0" smtClean="0">
                <a:solidFill>
                  <a:srgbClr val="0000FF"/>
                </a:solidFill>
              </a:rPr>
              <a:t>a[1],…a[</a:t>
            </a:r>
            <a:r>
              <a:rPr lang="en-US" altLang="zh-CN" sz="2800" b="1" dirty="0" err="1" smtClean="0">
                <a:solidFill>
                  <a:srgbClr val="0000FF"/>
                </a:solidFill>
              </a:rPr>
              <a:t>i</a:t>
            </a:r>
            <a:r>
              <a:rPr lang="en-US" altLang="zh-CN" sz="2800" b="1" dirty="0" smtClean="0">
                <a:solidFill>
                  <a:srgbClr val="0000FF"/>
                </a:solidFill>
              </a:rPr>
              <a:t>], </a:t>
            </a:r>
          </a:p>
          <a:p>
            <a:pPr marL="400050" lvl="1" indent="0">
              <a:buNone/>
            </a:pPr>
            <a:r>
              <a:rPr lang="en-US" altLang="zh-CN" sz="2800" dirty="0" smtClean="0"/>
              <a:t>a[i+1]=0</a:t>
            </a:r>
          </a:p>
          <a:p>
            <a:r>
              <a:rPr lang="zh-CN" altLang="en-US" dirty="0" smtClean="0"/>
              <a:t>那么，第</a:t>
            </a:r>
            <a:r>
              <a:rPr lang="en-US" altLang="zh-CN" dirty="0" smtClean="0"/>
              <a:t>n</a:t>
            </a:r>
            <a:r>
              <a:rPr lang="zh-CN" altLang="en-US" dirty="0" smtClean="0"/>
              <a:t>行有</a:t>
            </a:r>
            <a:r>
              <a:rPr lang="en-US" altLang="zh-CN" dirty="0" smtClean="0"/>
              <a:t>i+1</a:t>
            </a:r>
            <a:r>
              <a:rPr lang="zh-CN" altLang="en-US" dirty="0" smtClean="0"/>
              <a:t>个值，</a:t>
            </a:r>
            <a:endParaRPr lang="en-US" altLang="zh-CN" dirty="0" smtClean="0"/>
          </a:p>
          <a:p>
            <a:r>
              <a:rPr lang="zh-CN" altLang="en-US" dirty="0" smtClean="0"/>
              <a:t>值为</a:t>
            </a:r>
            <a:r>
              <a:rPr lang="en-US" altLang="zh-CN" dirty="0" smtClean="0"/>
              <a:t>B[j]=a[j-1]+a[j]</a:t>
            </a:r>
            <a:r>
              <a:rPr lang="zh-CN" altLang="en-US" dirty="0" smtClean="0"/>
              <a:t>，</a:t>
            </a:r>
            <a:endParaRPr lang="en-US" altLang="zh-CN" dirty="0" smtClean="0"/>
          </a:p>
          <a:p>
            <a:r>
              <a:rPr lang="en-US" altLang="zh-CN" dirty="0" smtClean="0"/>
              <a:t>j=1,…,i+1</a:t>
            </a:r>
          </a:p>
          <a:p>
            <a:endParaRPr lang="en-US" altLang="zh-CN" dirty="0" smtClean="0"/>
          </a:p>
          <a:p>
            <a:r>
              <a:rPr lang="zh-CN" altLang="en-US" dirty="0" smtClean="0"/>
              <a:t>如何利用队列生成？</a:t>
            </a:r>
            <a:endParaRPr lang="en-US" altLang="zh-CN" dirty="0" smtClean="0"/>
          </a:p>
          <a:p>
            <a:pPr lvl="1"/>
            <a:endParaRPr lang="en-US" altLang="zh-CN" dirty="0" smtClean="0"/>
          </a:p>
          <a:p>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437112"/>
            <a:ext cx="3096344" cy="220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8"/>
          <p:cNvSpPr>
            <a:spLocks noGrp="1"/>
          </p:cNvSpPr>
          <p:nvPr>
            <p:ph sz="half" idx="1"/>
          </p:nvPr>
        </p:nvSpPr>
        <p:spPr>
          <a:xfrm>
            <a:off x="323528" y="908720"/>
            <a:ext cx="4172272" cy="5832648"/>
          </a:xfrm>
        </p:spPr>
        <p:txBody>
          <a:bodyPr/>
          <a:lstStyle/>
          <a:p>
            <a:r>
              <a:rPr lang="zh-CN" altLang="en-US" dirty="0" smtClean="0"/>
              <a:t>杨辉三角：每个</a:t>
            </a:r>
            <a:r>
              <a:rPr lang="zh-CN" altLang="en-US" dirty="0"/>
              <a:t>数字等于上一行的左右两个数字之</a:t>
            </a:r>
            <a:r>
              <a:rPr lang="zh-CN" altLang="en-US" dirty="0" smtClean="0"/>
              <a:t>和</a:t>
            </a:r>
            <a:endParaRPr lang="en-US" altLang="zh-CN" dirty="0" smtClean="0"/>
          </a:p>
          <a:p>
            <a:r>
              <a:rPr lang="zh-CN" altLang="en-US" dirty="0" smtClean="0"/>
              <a:t>第</a:t>
            </a:r>
            <a:r>
              <a:rPr lang="en-US" altLang="zh-CN" dirty="0" smtClean="0"/>
              <a:t>n</a:t>
            </a:r>
            <a:r>
              <a:rPr lang="zh-CN" altLang="en-US" dirty="0" smtClean="0"/>
              <a:t>行</a:t>
            </a:r>
            <a:r>
              <a:rPr lang="zh-CN" altLang="en-US" dirty="0"/>
              <a:t>的第</a:t>
            </a:r>
            <a:r>
              <a:rPr lang="en-US" altLang="zh-CN" dirty="0" err="1"/>
              <a:t>i</a:t>
            </a:r>
            <a:r>
              <a:rPr lang="zh-CN" altLang="en-US" dirty="0"/>
              <a:t>个数等于第</a:t>
            </a:r>
            <a:r>
              <a:rPr lang="en-US" altLang="zh-CN" dirty="0" smtClean="0"/>
              <a:t>n-1</a:t>
            </a:r>
            <a:r>
              <a:rPr lang="zh-CN" altLang="en-US" dirty="0" smtClean="0"/>
              <a:t>行</a:t>
            </a:r>
            <a:r>
              <a:rPr lang="zh-CN" altLang="en-US" dirty="0"/>
              <a:t>的第</a:t>
            </a:r>
            <a:r>
              <a:rPr lang="en-US" altLang="zh-CN" dirty="0"/>
              <a:t>i-1</a:t>
            </a:r>
            <a:r>
              <a:rPr lang="zh-CN" altLang="en-US" dirty="0"/>
              <a:t>个数和第</a:t>
            </a:r>
            <a:r>
              <a:rPr lang="en-US" altLang="zh-CN" dirty="0" err="1"/>
              <a:t>i</a:t>
            </a:r>
            <a:r>
              <a:rPr lang="zh-CN" altLang="en-US" dirty="0"/>
              <a:t>个数之</a:t>
            </a:r>
            <a:r>
              <a:rPr lang="zh-CN" altLang="en-US" dirty="0" smtClean="0"/>
              <a:t>和</a:t>
            </a:r>
            <a:endParaRPr lang="en-US" altLang="zh-CN" dirty="0" smtClean="0"/>
          </a:p>
          <a:p>
            <a:r>
              <a:rPr lang="en-US" altLang="zh-CN" i="1" dirty="0" smtClean="0"/>
              <a:t>C(</a:t>
            </a:r>
            <a:r>
              <a:rPr lang="en-US" altLang="zh-CN" i="1" dirty="0" err="1" smtClean="0"/>
              <a:t>n,i</a:t>
            </a:r>
            <a:r>
              <a:rPr lang="en-US" altLang="zh-CN" i="1" dirty="0"/>
              <a:t>)=</a:t>
            </a:r>
            <a:r>
              <a:rPr lang="en-US" altLang="zh-CN" i="1" dirty="0" smtClean="0"/>
              <a:t>C(n-1,i</a:t>
            </a:r>
            <a:r>
              <a:rPr lang="en-US" altLang="zh-CN" i="1" dirty="0"/>
              <a:t>)+</a:t>
            </a:r>
            <a:r>
              <a:rPr lang="en-US" altLang="zh-CN" i="1" dirty="0" smtClean="0"/>
              <a:t>C(n-1,i-1</a:t>
            </a:r>
            <a:r>
              <a:rPr lang="en-US" altLang="zh-CN" i="1" dirty="0"/>
              <a:t>)</a:t>
            </a:r>
            <a:endParaRPr lang="en-US" dirty="0"/>
          </a:p>
        </p:txBody>
      </p:sp>
    </p:spTree>
    <p:extLst>
      <p:ext uri="{BB962C8B-B14F-4D97-AF65-F5344CB8AC3E}">
        <p14:creationId xmlns:p14="http://schemas.microsoft.com/office/powerpoint/2010/main" val="194850319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生成</a:t>
            </a:r>
            <a:r>
              <a:rPr lang="en-US" altLang="zh-CN" dirty="0" err="1" smtClean="0"/>
              <a:t>total_row</a:t>
            </a:r>
            <a:r>
              <a:rPr lang="zh-CN" altLang="en-US" dirty="0" smtClean="0"/>
              <a:t>行的杨辉三角值</a:t>
            </a:r>
            <a:endParaRPr lang="en-US" dirty="0"/>
          </a:p>
        </p:txBody>
      </p:sp>
      <p:sp>
        <p:nvSpPr>
          <p:cNvPr id="7" name="内容占位符 6"/>
          <p:cNvSpPr>
            <a:spLocks noGrp="1"/>
          </p:cNvSpPr>
          <p:nvPr>
            <p:ph idx="1"/>
          </p:nvPr>
        </p:nvSpPr>
        <p:spPr/>
        <p:txBody>
          <a:bodyPr>
            <a:normAutofit fontScale="70000" lnSpcReduction="20000"/>
          </a:bodyPr>
          <a:lstStyle/>
          <a:p>
            <a:pPr marL="0" indent="0">
              <a:buNone/>
            </a:pPr>
            <a:r>
              <a:rPr lang="en-US" dirty="0" smtClean="0"/>
              <a:t>//</a:t>
            </a:r>
            <a:r>
              <a:rPr lang="zh-CN" altLang="en-US" dirty="0" smtClean="0"/>
              <a:t>生成总共</a:t>
            </a:r>
            <a:r>
              <a:rPr lang="en-US" altLang="zh-CN" dirty="0" err="1" smtClean="0"/>
              <a:t>total_row</a:t>
            </a:r>
            <a:r>
              <a:rPr lang="zh-CN" altLang="en-US" dirty="0"/>
              <a:t>行的杨辉三角</a:t>
            </a:r>
            <a:r>
              <a:rPr lang="zh-CN" altLang="en-US" dirty="0" smtClean="0"/>
              <a:t>值</a:t>
            </a:r>
            <a:endParaRPr lang="en-US" altLang="zh-CN" dirty="0" smtClean="0"/>
          </a:p>
          <a:p>
            <a:pPr marL="0" indent="0">
              <a:buNone/>
            </a:pPr>
            <a:r>
              <a:rPr lang="en-US" dirty="0" err="1" smtClean="0"/>
              <a:t>CircularQueue</a:t>
            </a:r>
            <a:r>
              <a:rPr lang="en-US" dirty="0" smtClean="0"/>
              <a:t> </a:t>
            </a:r>
            <a:r>
              <a:rPr lang="en-US" dirty="0"/>
              <a:t>q; </a:t>
            </a:r>
            <a:r>
              <a:rPr lang="en-US" dirty="0" err="1"/>
              <a:t>ElemType</a:t>
            </a:r>
            <a:r>
              <a:rPr lang="en-US" dirty="0"/>
              <a:t> e</a:t>
            </a:r>
            <a:r>
              <a:rPr lang="en-US" dirty="0" smtClean="0"/>
              <a:t>; </a:t>
            </a:r>
          </a:p>
          <a:p>
            <a:pPr marL="0" indent="0">
              <a:buNone/>
            </a:pPr>
            <a:r>
              <a:rPr lang="en-US" dirty="0" err="1" smtClean="0"/>
              <a:t>InitQueue</a:t>
            </a:r>
            <a:r>
              <a:rPr lang="en-US" dirty="0"/>
              <a:t>(&amp;q</a:t>
            </a:r>
            <a:r>
              <a:rPr lang="en-US" dirty="0" smtClean="0"/>
              <a:t>); </a:t>
            </a:r>
            <a:r>
              <a:rPr lang="en-US" dirty="0" err="1" smtClean="0"/>
              <a:t>Enqueue</a:t>
            </a:r>
            <a:r>
              <a:rPr lang="en-US" dirty="0"/>
              <a:t>(&amp;q,1</a:t>
            </a:r>
            <a:r>
              <a:rPr lang="en-US" dirty="0" smtClean="0"/>
              <a:t>); </a:t>
            </a:r>
            <a:r>
              <a:rPr lang="en-US" dirty="0" err="1" smtClean="0"/>
              <a:t>Enqueue</a:t>
            </a:r>
            <a:r>
              <a:rPr lang="en-US" dirty="0"/>
              <a:t>(&amp;q,1)</a:t>
            </a:r>
            <a:r>
              <a:rPr lang="en-US" dirty="0" smtClean="0"/>
              <a:t>;</a:t>
            </a:r>
          </a:p>
          <a:p>
            <a:pPr marL="0" indent="0">
              <a:buNone/>
            </a:pPr>
            <a:r>
              <a:rPr lang="en-US" altLang="zh-CN" dirty="0" smtClean="0"/>
              <a:t>cur_row_i_1=0;</a:t>
            </a:r>
            <a:endParaRPr lang="en-US" dirty="0"/>
          </a:p>
          <a:p>
            <a:pPr marL="0" indent="0">
              <a:buNone/>
            </a:pPr>
            <a:r>
              <a:rPr lang="en-US" dirty="0"/>
              <a:t>for(r=1;r&lt;</a:t>
            </a:r>
            <a:r>
              <a:rPr lang="en-US" dirty="0" err="1"/>
              <a:t>total_row;r</a:t>
            </a:r>
            <a:r>
              <a:rPr lang="en-US" dirty="0"/>
              <a:t>++){</a:t>
            </a:r>
          </a:p>
          <a:p>
            <a:pPr marL="0" indent="0">
              <a:buNone/>
            </a:pPr>
            <a:r>
              <a:rPr lang="en-US" dirty="0"/>
              <a:t>    </a:t>
            </a:r>
            <a:r>
              <a:rPr lang="en-US" dirty="0" err="1"/>
              <a:t>Enqueue</a:t>
            </a:r>
            <a:r>
              <a:rPr lang="en-US" dirty="0"/>
              <a:t>(&amp;q,0);</a:t>
            </a:r>
          </a:p>
          <a:p>
            <a:pPr marL="0" indent="0">
              <a:buNone/>
            </a:pPr>
            <a:r>
              <a:rPr lang="en-US" dirty="0"/>
              <a:t>    for(</a:t>
            </a:r>
            <a:r>
              <a:rPr lang="en-US" dirty="0" err="1"/>
              <a:t>int</a:t>
            </a:r>
            <a:r>
              <a:rPr lang="en-US" dirty="0"/>
              <a:t> c=1;c&lt;=r+2;c++){</a:t>
            </a:r>
          </a:p>
          <a:p>
            <a:pPr marL="0" indent="0">
              <a:buNone/>
            </a:pPr>
            <a:r>
              <a:rPr lang="en-US" dirty="0"/>
              <a:t>        </a:t>
            </a:r>
            <a:r>
              <a:rPr lang="en-US" dirty="0" err="1"/>
              <a:t>Dequeue</a:t>
            </a:r>
            <a:r>
              <a:rPr lang="en-US" dirty="0"/>
              <a:t>(&amp;</a:t>
            </a:r>
            <a:r>
              <a:rPr lang="en-US" dirty="0" err="1"/>
              <a:t>q,&amp;e</a:t>
            </a:r>
            <a:r>
              <a:rPr lang="en-US" dirty="0"/>
              <a:t>);</a:t>
            </a:r>
          </a:p>
          <a:p>
            <a:pPr marL="0" indent="0">
              <a:buNone/>
            </a:pPr>
            <a:r>
              <a:rPr lang="en-US" dirty="0"/>
              <a:t>        </a:t>
            </a:r>
            <a:r>
              <a:rPr lang="en-US" dirty="0" err="1"/>
              <a:t>cur_row_i</a:t>
            </a:r>
            <a:r>
              <a:rPr lang="en-US" dirty="0"/>
              <a:t> = e;</a:t>
            </a:r>
          </a:p>
          <a:p>
            <a:pPr marL="0" indent="0">
              <a:buNone/>
            </a:pPr>
            <a:r>
              <a:rPr lang="en-US" dirty="0"/>
              <a:t>        if (e) </a:t>
            </a:r>
            <a:r>
              <a:rPr lang="en-US" dirty="0" err="1"/>
              <a:t>cout</a:t>
            </a:r>
            <a:r>
              <a:rPr lang="en-US" dirty="0"/>
              <a:t> &lt;&lt; </a:t>
            </a:r>
            <a:r>
              <a:rPr lang="en-US" dirty="0" err="1"/>
              <a:t>cur_row_i</a:t>
            </a:r>
            <a:r>
              <a:rPr lang="en-US" dirty="0"/>
              <a:t> &lt;&lt; " ";</a:t>
            </a:r>
          </a:p>
          <a:p>
            <a:pPr marL="0" indent="0">
              <a:buNone/>
            </a:pPr>
            <a:r>
              <a:rPr lang="en-US" dirty="0"/>
              <a:t>        </a:t>
            </a:r>
            <a:r>
              <a:rPr lang="en-US" dirty="0" err="1"/>
              <a:t>next_row_i</a:t>
            </a:r>
            <a:r>
              <a:rPr lang="en-US" dirty="0"/>
              <a:t> = </a:t>
            </a:r>
            <a:r>
              <a:rPr lang="en-US" dirty="0" err="1"/>
              <a:t>cur_row_i</a:t>
            </a:r>
            <a:r>
              <a:rPr lang="en-US" dirty="0"/>
              <a:t> + cur_row_i_1;</a:t>
            </a:r>
          </a:p>
          <a:p>
            <a:pPr marL="0" indent="0">
              <a:buNone/>
            </a:pPr>
            <a:r>
              <a:rPr lang="en-US" dirty="0"/>
              <a:t>        </a:t>
            </a:r>
            <a:r>
              <a:rPr lang="en-US" dirty="0" err="1"/>
              <a:t>Enqueue</a:t>
            </a:r>
            <a:r>
              <a:rPr lang="en-US" dirty="0"/>
              <a:t>(&amp;</a:t>
            </a:r>
            <a:r>
              <a:rPr lang="en-US" dirty="0" err="1"/>
              <a:t>q,next_row_i</a:t>
            </a:r>
            <a:r>
              <a:rPr lang="en-US" dirty="0"/>
              <a:t>);</a:t>
            </a:r>
          </a:p>
          <a:p>
            <a:pPr marL="0" indent="0">
              <a:buNone/>
            </a:pPr>
            <a:r>
              <a:rPr lang="en-US" dirty="0"/>
              <a:t>        cur_row_i_1=</a:t>
            </a:r>
            <a:r>
              <a:rPr lang="en-US" dirty="0" err="1"/>
              <a:t>cur_row_i</a:t>
            </a:r>
            <a:r>
              <a:rPr lang="en-US" dirty="0"/>
              <a:t>;</a:t>
            </a:r>
          </a:p>
          <a:p>
            <a:pPr marL="0" indent="0">
              <a:buNone/>
            </a:pPr>
            <a:r>
              <a:rPr lang="en-US" dirty="0"/>
              <a:t>        }</a:t>
            </a:r>
          </a:p>
          <a:p>
            <a:pPr marL="0" indent="0">
              <a:buNone/>
            </a:pPr>
            <a:r>
              <a:rPr lang="en-US" dirty="0"/>
              <a:t>    </a:t>
            </a:r>
            <a:r>
              <a:rPr lang="en-US" dirty="0" err="1"/>
              <a:t>cout</a:t>
            </a:r>
            <a:r>
              <a:rPr lang="en-US" dirty="0"/>
              <a:t> &lt;&lt; "\n";</a:t>
            </a:r>
          </a:p>
          <a:p>
            <a:pPr marL="0" indent="0">
              <a:buNone/>
            </a:pPr>
            <a:r>
              <a:rPr lang="en-US" dirty="0"/>
              <a:t>}</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8" name="TextBox 7"/>
          <p:cNvSpPr txBox="1"/>
          <p:nvPr/>
        </p:nvSpPr>
        <p:spPr>
          <a:xfrm>
            <a:off x="5580111" y="5373216"/>
            <a:ext cx="3347863" cy="1384995"/>
          </a:xfrm>
          <a:prstGeom prst="rect">
            <a:avLst/>
          </a:prstGeom>
          <a:noFill/>
        </p:spPr>
        <p:txBody>
          <a:bodyPr wrap="square" rtlCol="0">
            <a:spAutoFit/>
          </a:bodyPr>
          <a:lstStyle/>
          <a:p>
            <a:r>
              <a:rPr lang="zh-CN" altLang="en-US" sz="2800" b="1" dirty="0" smtClean="0"/>
              <a:t>需要</a:t>
            </a:r>
            <a:r>
              <a:rPr lang="en-US" altLang="zh-CN" sz="2800" b="1" dirty="0" smtClean="0"/>
              <a:t>10</a:t>
            </a:r>
            <a:r>
              <a:rPr lang="zh-CN" altLang="en-US" sz="2800" b="1" dirty="0" smtClean="0"/>
              <a:t>行的杨辉三角值，那么队列</a:t>
            </a:r>
            <a:r>
              <a:rPr lang="en-US" altLang="zh-CN" sz="2800" b="1" dirty="0" smtClean="0"/>
              <a:t>Q</a:t>
            </a:r>
            <a:r>
              <a:rPr lang="zh-CN" altLang="en-US" sz="2800" b="1" dirty="0" smtClean="0"/>
              <a:t>需要多长就足够了？</a:t>
            </a:r>
            <a:endParaRPr lang="en-US" altLang="zh-CN" sz="2800" b="1" dirty="0" smtClean="0"/>
          </a:p>
        </p:txBody>
      </p:sp>
    </p:spTree>
    <p:extLst>
      <p:ext uri="{BB962C8B-B14F-4D97-AF65-F5344CB8AC3E}">
        <p14:creationId xmlns:p14="http://schemas.microsoft.com/office/powerpoint/2010/main" val="18490220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例：迷宫寻路</a:t>
            </a:r>
            <a:endParaRPr lang="en-US" dirty="0"/>
          </a:p>
        </p:txBody>
      </p:sp>
      <p:sp>
        <p:nvSpPr>
          <p:cNvPr id="3" name="内容占位符 2"/>
          <p:cNvSpPr>
            <a:spLocks noGrp="1"/>
          </p:cNvSpPr>
          <p:nvPr>
            <p:ph sz="half" idx="1"/>
          </p:nvPr>
        </p:nvSpPr>
        <p:spPr>
          <a:xfrm>
            <a:off x="179512" y="908720"/>
            <a:ext cx="4316288" cy="5832648"/>
          </a:xfrm>
        </p:spPr>
        <p:txBody>
          <a:bodyPr>
            <a:noAutofit/>
          </a:bodyPr>
          <a:lstStyle/>
          <a:p>
            <a:pPr marL="0" indent="0">
              <a:spcBef>
                <a:spcPts val="0"/>
              </a:spcBef>
              <a:buNone/>
            </a:pPr>
            <a:r>
              <a:rPr lang="zh-CN" altLang="en-US" sz="2200" smtClean="0"/>
              <a:t>寻找从入口到出口的最短路径</a:t>
            </a:r>
            <a:endParaRPr lang="en-US" altLang="zh-CN" sz="2200" smtClean="0"/>
          </a:p>
          <a:p>
            <a:pPr marL="457200" lvl="1" indent="0">
              <a:spcBef>
                <a:spcPts val="0"/>
              </a:spcBef>
              <a:buNone/>
            </a:pPr>
            <a:r>
              <a:rPr lang="zh-CN" altLang="en-US" sz="2200" smtClean="0"/>
              <a:t>修改栈版迷宫算法</a:t>
            </a:r>
            <a:endParaRPr lang="en-US" altLang="zh-CN" sz="2200" smtClean="0"/>
          </a:p>
          <a:p>
            <a:pPr marL="457200" lvl="1" indent="0">
              <a:spcBef>
                <a:spcPts val="0"/>
              </a:spcBef>
              <a:buNone/>
            </a:pPr>
            <a:r>
              <a:rPr lang="zh-CN" altLang="en-US" sz="2200" smtClean="0"/>
              <a:t>利用队列针对迷宫进行宽度优先搜索</a:t>
            </a:r>
            <a:endParaRPr lang="en-US" altLang="zh-CN" sz="2200" smtClean="0"/>
          </a:p>
          <a:p>
            <a:pPr marL="0" indent="0">
              <a:spcBef>
                <a:spcPts val="0"/>
              </a:spcBef>
              <a:buNone/>
            </a:pPr>
            <a:r>
              <a:rPr lang="zh-CN" altLang="en-US" sz="2200" smtClean="0"/>
              <a:t>迷宫：用</a:t>
            </a:r>
            <a:r>
              <a:rPr lang="en-US" altLang="zh-CN" sz="2200" smtClean="0"/>
              <a:t>2</a:t>
            </a:r>
            <a:r>
              <a:rPr lang="zh-CN" altLang="en-US" sz="2200" smtClean="0"/>
              <a:t>维数组表示</a:t>
            </a:r>
            <a:endParaRPr lang="en-US" altLang="zh-CN" sz="2200" smtClean="0"/>
          </a:p>
          <a:p>
            <a:pPr marL="0" indent="0">
              <a:spcBef>
                <a:spcPts val="0"/>
              </a:spcBef>
              <a:buNone/>
            </a:pPr>
            <a:r>
              <a:rPr lang="zh-CN" altLang="en-US" sz="2200" smtClean="0"/>
              <a:t>搜索路径：用队列表示</a:t>
            </a:r>
            <a:endParaRPr lang="en-US" altLang="zh-CN" sz="2200" smtClean="0"/>
          </a:p>
          <a:p>
            <a:pPr marL="0" indent="0">
              <a:spcBef>
                <a:spcPts val="0"/>
              </a:spcBef>
              <a:buNone/>
            </a:pPr>
            <a:endParaRPr lang="en-US" altLang="zh-CN" sz="2200" smtClean="0"/>
          </a:p>
          <a:p>
            <a:pPr marL="0" indent="0">
              <a:spcBef>
                <a:spcPts val="0"/>
              </a:spcBef>
              <a:buNone/>
            </a:pPr>
            <a:r>
              <a:rPr lang="en-US" altLang="zh-CN" sz="2200" smtClean="0"/>
              <a:t>typedef </a:t>
            </a:r>
            <a:r>
              <a:rPr lang="en-US" altLang="zh-CN" sz="2200"/>
              <a:t>struct Node {</a:t>
            </a:r>
          </a:p>
          <a:p>
            <a:pPr marL="0" indent="0">
              <a:spcBef>
                <a:spcPts val="0"/>
              </a:spcBef>
              <a:buNone/>
            </a:pPr>
            <a:r>
              <a:rPr lang="en-US" altLang="zh-CN" sz="2200"/>
              <a:t>    ElemType data;</a:t>
            </a:r>
          </a:p>
          <a:p>
            <a:pPr marL="0" indent="0">
              <a:spcBef>
                <a:spcPts val="0"/>
              </a:spcBef>
              <a:buNone/>
            </a:pPr>
            <a:r>
              <a:rPr lang="en-US" altLang="zh-CN" sz="2200"/>
              <a:t>    struct Node *next;</a:t>
            </a:r>
          </a:p>
          <a:p>
            <a:pPr marL="0" indent="0">
              <a:spcBef>
                <a:spcPts val="0"/>
              </a:spcBef>
              <a:buNone/>
            </a:pPr>
            <a:r>
              <a:rPr lang="en-US" altLang="zh-CN" sz="2200"/>
              <a:t>}QNode;</a:t>
            </a:r>
          </a:p>
          <a:p>
            <a:pPr marL="0" indent="0">
              <a:spcBef>
                <a:spcPts val="0"/>
              </a:spcBef>
              <a:buNone/>
            </a:pPr>
            <a:endParaRPr lang="en-US" altLang="zh-CN" sz="2200"/>
          </a:p>
          <a:p>
            <a:pPr marL="0" indent="0">
              <a:spcBef>
                <a:spcPts val="0"/>
              </a:spcBef>
              <a:buNone/>
            </a:pPr>
            <a:r>
              <a:rPr lang="en-US" altLang="zh-CN" sz="2200"/>
              <a:t>typedef struct {</a:t>
            </a:r>
          </a:p>
          <a:p>
            <a:pPr marL="0" indent="0">
              <a:spcBef>
                <a:spcPts val="0"/>
              </a:spcBef>
              <a:buNone/>
            </a:pPr>
            <a:r>
              <a:rPr lang="en-US" altLang="zh-CN" sz="2200"/>
              <a:t>    QNode *front;</a:t>
            </a:r>
          </a:p>
          <a:p>
            <a:pPr marL="0" indent="0">
              <a:spcBef>
                <a:spcPts val="0"/>
              </a:spcBef>
              <a:buNone/>
            </a:pPr>
            <a:r>
              <a:rPr lang="en-US" altLang="zh-CN" sz="2200"/>
              <a:t>    QNode *rear;</a:t>
            </a:r>
          </a:p>
          <a:p>
            <a:pPr marL="0" indent="0">
              <a:spcBef>
                <a:spcPts val="0"/>
              </a:spcBef>
              <a:buNone/>
            </a:pPr>
            <a:r>
              <a:rPr lang="en-US" altLang="zh-CN" sz="2200"/>
              <a:t>}LinkedQueue;</a:t>
            </a:r>
          </a:p>
          <a:p>
            <a:pPr marL="0" indent="0">
              <a:spcBef>
                <a:spcPts val="0"/>
              </a:spcBef>
              <a:buNone/>
            </a:pPr>
            <a:endParaRPr lang="en-US" altLang="zh-CN" sz="2200" smtClean="0"/>
          </a:p>
        </p:txBody>
      </p:sp>
      <p:sp>
        <p:nvSpPr>
          <p:cNvPr id="15" name="内容占位符 14"/>
          <p:cNvSpPr>
            <a:spLocks noGrp="1"/>
          </p:cNvSpPr>
          <p:nvPr>
            <p:ph sz="half" idx="2"/>
          </p:nvPr>
        </p:nvSpPr>
        <p:spPr>
          <a:xfrm>
            <a:off x="4499992" y="908720"/>
            <a:ext cx="4536504" cy="5832648"/>
          </a:xfrm>
        </p:spPr>
        <p:txBody>
          <a:bodyPr>
            <a:normAutofit fontScale="70000" lnSpcReduction="20000"/>
          </a:bodyPr>
          <a:lstStyle/>
          <a:p>
            <a:pPr marL="0" indent="0">
              <a:spcBef>
                <a:spcPts val="0"/>
              </a:spcBef>
              <a:buNone/>
            </a:pPr>
            <a:r>
              <a:rPr lang="en-US" altLang="zh-CN"/>
              <a:t>char maze[10][10</a:t>
            </a:r>
            <a:r>
              <a:rPr lang="en-US" altLang="zh-CN" smtClean="0"/>
              <a:t>];</a:t>
            </a:r>
          </a:p>
          <a:p>
            <a:pPr marL="0" indent="0">
              <a:spcBef>
                <a:spcPts val="0"/>
              </a:spcBef>
              <a:buNone/>
            </a:pPr>
            <a:r>
              <a:rPr lang="en-US" altLang="zh-CN"/>
              <a:t>//</a:t>
            </a:r>
            <a:r>
              <a:rPr lang="zh-CN" altLang="en-US"/>
              <a:t>迷宫的墙：</a:t>
            </a:r>
            <a:r>
              <a:rPr lang="en-US" altLang="zh-CN"/>
              <a:t>X</a:t>
            </a:r>
            <a:r>
              <a:rPr lang="zh-CN" altLang="en-US"/>
              <a:t>；没有走过的通道块：空格；</a:t>
            </a:r>
          </a:p>
          <a:p>
            <a:pPr marL="0" indent="0">
              <a:spcBef>
                <a:spcPts val="0"/>
              </a:spcBef>
              <a:buNone/>
            </a:pPr>
            <a:r>
              <a:rPr lang="en-US" altLang="zh-CN"/>
              <a:t>//</a:t>
            </a:r>
            <a:r>
              <a:rPr lang="zh-CN" altLang="en-US"/>
              <a:t>走过标记：*；路径：</a:t>
            </a:r>
            <a:r>
              <a:rPr lang="en-US" altLang="zh-CN" smtClean="0"/>
              <a:t>+</a:t>
            </a:r>
          </a:p>
          <a:p>
            <a:pPr marL="0" indent="0">
              <a:buNone/>
            </a:pPr>
            <a:endParaRPr lang="en-US" altLang="zh-CN"/>
          </a:p>
          <a:p>
            <a:pPr marL="0" indent="0">
              <a:buNone/>
            </a:pPr>
            <a:r>
              <a:rPr lang="en-US" altLang="zh-CN"/>
              <a:t>typedef struct{ //</a:t>
            </a:r>
            <a:r>
              <a:rPr lang="zh-CN" altLang="en-US"/>
              <a:t>迷宫的坐标</a:t>
            </a:r>
          </a:p>
          <a:p>
            <a:pPr marL="0" indent="0">
              <a:buNone/>
            </a:pPr>
            <a:r>
              <a:rPr lang="zh-CN" altLang="en-US"/>
              <a:t>    </a:t>
            </a:r>
            <a:r>
              <a:rPr lang="en-US" altLang="zh-CN"/>
              <a:t>int r,c; //r </a:t>
            </a:r>
            <a:r>
              <a:rPr lang="zh-CN" altLang="en-US"/>
              <a:t>表示行，</a:t>
            </a:r>
            <a:r>
              <a:rPr lang="en-US" altLang="zh-CN"/>
              <a:t>c</a:t>
            </a:r>
            <a:r>
              <a:rPr lang="zh-CN" altLang="en-US"/>
              <a:t>表示列</a:t>
            </a:r>
          </a:p>
          <a:p>
            <a:pPr marL="0" indent="0">
              <a:buNone/>
            </a:pPr>
            <a:r>
              <a:rPr lang="en-US" altLang="zh-CN"/>
              <a:t>}PosType;</a:t>
            </a:r>
          </a:p>
          <a:p>
            <a:pPr marL="0" indent="0">
              <a:spcBef>
                <a:spcPts val="0"/>
              </a:spcBef>
              <a:buNone/>
            </a:pPr>
            <a:endParaRPr lang="en-US" altLang="zh-CN"/>
          </a:p>
          <a:p>
            <a:pPr marL="0" indent="0">
              <a:spcBef>
                <a:spcPts val="0"/>
              </a:spcBef>
              <a:buNone/>
            </a:pPr>
            <a:r>
              <a:rPr lang="en-US" altLang="zh-CN"/>
              <a:t>//</a:t>
            </a:r>
            <a:r>
              <a:rPr lang="zh-CN" altLang="en-US"/>
              <a:t>表示路径中的一通道块</a:t>
            </a:r>
            <a:endParaRPr lang="en-US" altLang="zh-CN"/>
          </a:p>
          <a:p>
            <a:pPr marL="0" indent="0">
              <a:spcBef>
                <a:spcPts val="0"/>
              </a:spcBef>
              <a:buNone/>
            </a:pPr>
            <a:r>
              <a:rPr lang="en-US" altLang="zh-CN"/>
              <a:t>typedef struct{  </a:t>
            </a:r>
          </a:p>
          <a:p>
            <a:pPr marL="0" indent="0">
              <a:spcBef>
                <a:spcPts val="0"/>
              </a:spcBef>
              <a:buNone/>
            </a:pPr>
            <a:r>
              <a:rPr lang="en-US" altLang="zh-CN"/>
              <a:t>     PosType seat;</a:t>
            </a:r>
          </a:p>
          <a:p>
            <a:pPr marL="0" indent="0">
              <a:spcBef>
                <a:spcPts val="0"/>
              </a:spcBef>
              <a:buNone/>
            </a:pPr>
            <a:r>
              <a:rPr lang="en-US" altLang="zh-CN"/>
              <a:t>    //</a:t>
            </a:r>
            <a:r>
              <a:rPr lang="zh-CN" altLang="en-US"/>
              <a:t>通道块在迷宫中的坐标位置</a:t>
            </a:r>
          </a:p>
          <a:p>
            <a:pPr marL="0" indent="0">
              <a:spcBef>
                <a:spcPts val="0"/>
              </a:spcBef>
              <a:buNone/>
            </a:pPr>
            <a:r>
              <a:rPr lang="zh-CN" altLang="en-US"/>
              <a:t>    </a:t>
            </a:r>
            <a:r>
              <a:rPr lang="en-US" altLang="zh-CN">
                <a:solidFill>
                  <a:srgbClr val="0000FF"/>
                </a:solidFill>
              </a:rPr>
              <a:t>PosType former; </a:t>
            </a:r>
          </a:p>
          <a:p>
            <a:pPr marL="0" indent="0">
              <a:spcBef>
                <a:spcPts val="0"/>
              </a:spcBef>
              <a:buNone/>
            </a:pPr>
            <a:r>
              <a:rPr lang="en-US" altLang="zh-CN">
                <a:solidFill>
                  <a:srgbClr val="0000FF"/>
                </a:solidFill>
              </a:rPr>
              <a:t>    //</a:t>
            </a:r>
            <a:r>
              <a:rPr lang="zh-CN" altLang="en-US">
                <a:solidFill>
                  <a:srgbClr val="0000FF"/>
                </a:solidFill>
              </a:rPr>
              <a:t>从哪个块走过来的</a:t>
            </a:r>
          </a:p>
          <a:p>
            <a:pPr marL="0" indent="0">
              <a:spcBef>
                <a:spcPts val="0"/>
              </a:spcBef>
              <a:buNone/>
            </a:pPr>
            <a:r>
              <a:rPr lang="zh-CN" altLang="en-US"/>
              <a:t>    </a:t>
            </a:r>
            <a:r>
              <a:rPr lang="en-US" altLang="zh-CN"/>
              <a:t>int di; //</a:t>
            </a:r>
            <a:r>
              <a:rPr lang="zh-CN" altLang="en-US"/>
              <a:t>从此通道块走向下一个</a:t>
            </a:r>
            <a:endParaRPr lang="en-US" altLang="zh-CN"/>
          </a:p>
          <a:p>
            <a:pPr marL="0" indent="0">
              <a:spcBef>
                <a:spcPts val="0"/>
              </a:spcBef>
              <a:buNone/>
            </a:pPr>
            <a:r>
              <a:rPr lang="en-US" altLang="zh-CN"/>
              <a:t>    //</a:t>
            </a:r>
            <a:r>
              <a:rPr lang="zh-CN" altLang="en-US"/>
              <a:t>通道块的方向</a:t>
            </a:r>
          </a:p>
          <a:p>
            <a:pPr marL="0" indent="0">
              <a:spcBef>
                <a:spcPts val="0"/>
              </a:spcBef>
              <a:buNone/>
            </a:pPr>
            <a:r>
              <a:rPr lang="en-US" altLang="zh-CN"/>
              <a:t>} ElemType;</a:t>
            </a:r>
          </a:p>
          <a:p>
            <a:pPr marL="0" indent="0">
              <a:buNone/>
            </a:pPr>
            <a:endParaRPr lang="en-US" altLang="zh-CN" smtClean="0"/>
          </a:p>
          <a:p>
            <a:pPr marL="0" indent="0">
              <a:buNone/>
            </a:pPr>
            <a:r>
              <a:rPr lang="en-US" altLang="zh-CN"/>
              <a:t>ElemType trajectories[1000]; </a:t>
            </a:r>
            <a:endParaRPr lang="en-US" altLang="zh-CN" smtClean="0"/>
          </a:p>
          <a:p>
            <a:pPr marL="0" indent="0">
              <a:buNone/>
            </a:pPr>
            <a:r>
              <a:rPr lang="en-US" altLang="zh-CN" smtClean="0"/>
              <a:t>int </a:t>
            </a:r>
            <a:r>
              <a:rPr lang="en-US" altLang="zh-CN"/>
              <a:t>traP=0;</a:t>
            </a:r>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5" name="TextBox 4"/>
          <p:cNvSpPr txBox="1"/>
          <p:nvPr/>
        </p:nvSpPr>
        <p:spPr>
          <a:xfrm>
            <a:off x="6804248" y="6013"/>
            <a:ext cx="2339752" cy="707886"/>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dirty="0" smtClean="0"/>
              <a:t>为什么宽度优先搜索能获得最短路径？</a:t>
            </a:r>
            <a:endParaRPr lang="en-US" sz="2000" dirty="0"/>
          </a:p>
        </p:txBody>
      </p:sp>
    </p:spTree>
    <p:extLst>
      <p:ext uri="{BB962C8B-B14F-4D97-AF65-F5344CB8AC3E}">
        <p14:creationId xmlns:p14="http://schemas.microsoft.com/office/powerpoint/2010/main" val="467777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animEffect transition="in" filter="fade">
                                      <p:cBhvr>
                                        <p:cTn id="20" dur="500"/>
                                        <p:tgtEl>
                                          <p:spTgt spid="1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500"/>
                                        <p:tgtEl>
                                          <p:spTgt spid="15">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fade">
                                      <p:cBhvr>
                                        <p:cTn id="26" dur="500"/>
                                        <p:tgtEl>
                                          <p:spTgt spid="1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500"/>
                                        <p:tgtEl>
                                          <p:spTgt spid="15">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xEl>
                                              <p:pRg st="5" end="5"/>
                                            </p:txEl>
                                          </p:spTgt>
                                        </p:tgtEl>
                                        <p:attrNameLst>
                                          <p:attrName>style.visibility</p:attrName>
                                        </p:attrNameLst>
                                      </p:cBhvr>
                                      <p:to>
                                        <p:strVal val="visible"/>
                                      </p:to>
                                    </p:set>
                                    <p:animEffect transition="in" filter="fade">
                                      <p:cBhvr>
                                        <p:cTn id="34" dur="500"/>
                                        <p:tgtEl>
                                          <p:spTgt spid="15">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fade">
                                      <p:cBhvr>
                                        <p:cTn id="37" dur="500"/>
                                        <p:tgtEl>
                                          <p:spTgt spid="15">
                                            <p:txEl>
                                              <p:pRg st="6" end="6"/>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5">
                                            <p:txEl>
                                              <p:pRg st="8" end="8"/>
                                            </p:txEl>
                                          </p:spTgt>
                                        </p:tgtEl>
                                        <p:attrNameLst>
                                          <p:attrName>style.visibility</p:attrName>
                                        </p:attrNameLst>
                                      </p:cBhvr>
                                      <p:to>
                                        <p:strVal val="visible"/>
                                      </p:to>
                                    </p:set>
                                    <p:animEffect transition="in" filter="fade">
                                      <p:cBhvr>
                                        <p:cTn id="41" dur="500"/>
                                        <p:tgtEl>
                                          <p:spTgt spid="15">
                                            <p:txEl>
                                              <p:pRg st="8" end="8"/>
                                            </p:txEl>
                                          </p:spTgt>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Effect transition="in" filter="fade">
                                      <p:cBhvr>
                                        <p:cTn id="45" dur="500"/>
                                        <p:tgtEl>
                                          <p:spTgt spid="15">
                                            <p:txEl>
                                              <p:pRg st="9" end="9"/>
                                            </p:txEl>
                                          </p:spTgt>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15">
                                            <p:txEl>
                                              <p:pRg st="10" end="10"/>
                                            </p:txEl>
                                          </p:spTgt>
                                        </p:tgtEl>
                                        <p:attrNameLst>
                                          <p:attrName>style.visibility</p:attrName>
                                        </p:attrNameLst>
                                      </p:cBhvr>
                                      <p:to>
                                        <p:strVal val="visible"/>
                                      </p:to>
                                    </p:set>
                                    <p:animEffect transition="in" filter="fade">
                                      <p:cBhvr>
                                        <p:cTn id="49" dur="500"/>
                                        <p:tgtEl>
                                          <p:spTgt spid="15">
                                            <p:txEl>
                                              <p:pRg st="10" end="10"/>
                                            </p:txEl>
                                          </p:spTgt>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15">
                                            <p:txEl>
                                              <p:pRg st="11" end="11"/>
                                            </p:txEl>
                                          </p:spTgt>
                                        </p:tgtEl>
                                        <p:attrNameLst>
                                          <p:attrName>style.visibility</p:attrName>
                                        </p:attrNameLst>
                                      </p:cBhvr>
                                      <p:to>
                                        <p:strVal val="visible"/>
                                      </p:to>
                                    </p:set>
                                    <p:animEffect transition="in" filter="fade">
                                      <p:cBhvr>
                                        <p:cTn id="53" dur="500"/>
                                        <p:tgtEl>
                                          <p:spTgt spid="15">
                                            <p:txEl>
                                              <p:pRg st="11" end="11"/>
                                            </p:txEl>
                                          </p:spTgt>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15">
                                            <p:txEl>
                                              <p:pRg st="12" end="12"/>
                                            </p:txEl>
                                          </p:spTgt>
                                        </p:tgtEl>
                                        <p:attrNameLst>
                                          <p:attrName>style.visibility</p:attrName>
                                        </p:attrNameLst>
                                      </p:cBhvr>
                                      <p:to>
                                        <p:strVal val="visible"/>
                                      </p:to>
                                    </p:set>
                                    <p:animEffect transition="in" filter="fade">
                                      <p:cBhvr>
                                        <p:cTn id="57" dur="500"/>
                                        <p:tgtEl>
                                          <p:spTgt spid="15">
                                            <p:txEl>
                                              <p:pRg st="12" end="12"/>
                                            </p:txEl>
                                          </p:spTgt>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15">
                                            <p:txEl>
                                              <p:pRg st="13" end="13"/>
                                            </p:txEl>
                                          </p:spTgt>
                                        </p:tgtEl>
                                        <p:attrNameLst>
                                          <p:attrName>style.visibility</p:attrName>
                                        </p:attrNameLst>
                                      </p:cBhvr>
                                      <p:to>
                                        <p:strVal val="visible"/>
                                      </p:to>
                                    </p:set>
                                    <p:animEffect transition="in" filter="fade">
                                      <p:cBhvr>
                                        <p:cTn id="61" dur="500"/>
                                        <p:tgtEl>
                                          <p:spTgt spid="15">
                                            <p:txEl>
                                              <p:pRg st="13" end="13"/>
                                            </p:txEl>
                                          </p:spTgt>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15">
                                            <p:txEl>
                                              <p:pRg st="14" end="14"/>
                                            </p:txEl>
                                          </p:spTgt>
                                        </p:tgtEl>
                                        <p:attrNameLst>
                                          <p:attrName>style.visibility</p:attrName>
                                        </p:attrNameLst>
                                      </p:cBhvr>
                                      <p:to>
                                        <p:strVal val="visible"/>
                                      </p:to>
                                    </p:set>
                                    <p:animEffect transition="in" filter="fade">
                                      <p:cBhvr>
                                        <p:cTn id="65" dur="500"/>
                                        <p:tgtEl>
                                          <p:spTgt spid="15">
                                            <p:txEl>
                                              <p:pRg st="14" end="14"/>
                                            </p:txEl>
                                          </p:spTgt>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15">
                                            <p:txEl>
                                              <p:pRg st="15" end="15"/>
                                            </p:txEl>
                                          </p:spTgt>
                                        </p:tgtEl>
                                        <p:attrNameLst>
                                          <p:attrName>style.visibility</p:attrName>
                                        </p:attrNameLst>
                                      </p:cBhvr>
                                      <p:to>
                                        <p:strVal val="visible"/>
                                      </p:to>
                                    </p:set>
                                    <p:animEffect transition="in" filter="fade">
                                      <p:cBhvr>
                                        <p:cTn id="69" dur="500"/>
                                        <p:tgtEl>
                                          <p:spTgt spid="15">
                                            <p:txEl>
                                              <p:pRg st="15" end="15"/>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5">
                                            <p:txEl>
                                              <p:pRg st="16" end="16"/>
                                            </p:txEl>
                                          </p:spTgt>
                                        </p:tgtEl>
                                        <p:attrNameLst>
                                          <p:attrName>style.visibility</p:attrName>
                                        </p:attrNameLst>
                                      </p:cBhvr>
                                      <p:to>
                                        <p:strVal val="visible"/>
                                      </p:to>
                                    </p:set>
                                    <p:animEffect transition="in" filter="fade">
                                      <p:cBhvr>
                                        <p:cTn id="72" dur="500"/>
                                        <p:tgtEl>
                                          <p:spTgt spid="15">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
                                            <p:txEl>
                                              <p:pRg st="18" end="18"/>
                                            </p:txEl>
                                          </p:spTgt>
                                        </p:tgtEl>
                                        <p:attrNameLst>
                                          <p:attrName>style.visibility</p:attrName>
                                        </p:attrNameLst>
                                      </p:cBhvr>
                                      <p:to>
                                        <p:strVal val="visible"/>
                                      </p:to>
                                    </p:set>
                                    <p:animEffect transition="in" filter="fade">
                                      <p:cBhvr>
                                        <p:cTn id="77" dur="500"/>
                                        <p:tgtEl>
                                          <p:spTgt spid="15">
                                            <p:txEl>
                                              <p:pRg st="18" end="18"/>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15">
                                            <p:txEl>
                                              <p:pRg st="19" end="19"/>
                                            </p:txEl>
                                          </p:spTgt>
                                        </p:tgtEl>
                                        <p:attrNameLst>
                                          <p:attrName>style.visibility</p:attrName>
                                        </p:attrNameLst>
                                      </p:cBhvr>
                                      <p:to>
                                        <p:strVal val="visible"/>
                                      </p:to>
                                    </p:set>
                                    <p:animEffect transition="in" filter="fade">
                                      <p:cBhvr>
                                        <p:cTn id="80" dur="500"/>
                                        <p:tgtEl>
                                          <p:spTgt spid="15">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500"/>
                                        <p:tgtEl>
                                          <p:spTgt spid="3">
                                            <p:txEl>
                                              <p:pRg st="6" end="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fade">
                                      <p:cBhvr>
                                        <p:cTn id="88" dur="500"/>
                                        <p:tgtEl>
                                          <p:spTgt spid="3">
                                            <p:txEl>
                                              <p:pRg st="7" end="7"/>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Effect transition="in" filter="fade">
                                      <p:cBhvr>
                                        <p:cTn id="91" dur="500"/>
                                        <p:tgtEl>
                                          <p:spTgt spid="3">
                                            <p:txEl>
                                              <p:pRg st="8" end="8"/>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9" end="9"/>
                                            </p:txEl>
                                          </p:spTgt>
                                        </p:tgtEl>
                                        <p:attrNameLst>
                                          <p:attrName>style.visibility</p:attrName>
                                        </p:attrNameLst>
                                      </p:cBhvr>
                                      <p:to>
                                        <p:strVal val="visible"/>
                                      </p:to>
                                    </p:set>
                                    <p:animEffect transition="in" filter="fade">
                                      <p:cBhvr>
                                        <p:cTn id="94" dur="500"/>
                                        <p:tgtEl>
                                          <p:spTgt spid="3">
                                            <p:txEl>
                                              <p:pRg st="9" end="9"/>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11" end="11"/>
                                            </p:txEl>
                                          </p:spTgt>
                                        </p:tgtEl>
                                        <p:attrNameLst>
                                          <p:attrName>style.visibility</p:attrName>
                                        </p:attrNameLst>
                                      </p:cBhvr>
                                      <p:to>
                                        <p:strVal val="visible"/>
                                      </p:to>
                                    </p:set>
                                    <p:animEffect transition="in" filter="fade">
                                      <p:cBhvr>
                                        <p:cTn id="97" dur="500"/>
                                        <p:tgtEl>
                                          <p:spTgt spid="3">
                                            <p:txEl>
                                              <p:pRg st="11" end="1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3">
                                            <p:txEl>
                                              <p:pRg st="12" end="12"/>
                                            </p:txEl>
                                          </p:spTgt>
                                        </p:tgtEl>
                                        <p:attrNameLst>
                                          <p:attrName>style.visibility</p:attrName>
                                        </p:attrNameLst>
                                      </p:cBhvr>
                                      <p:to>
                                        <p:strVal val="visible"/>
                                      </p:to>
                                    </p:set>
                                    <p:animEffect transition="in" filter="fade">
                                      <p:cBhvr>
                                        <p:cTn id="100" dur="500"/>
                                        <p:tgtEl>
                                          <p:spTgt spid="3">
                                            <p:txEl>
                                              <p:pRg st="12" end="12"/>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3">
                                            <p:txEl>
                                              <p:pRg st="13" end="13"/>
                                            </p:txEl>
                                          </p:spTgt>
                                        </p:tgtEl>
                                        <p:attrNameLst>
                                          <p:attrName>style.visibility</p:attrName>
                                        </p:attrNameLst>
                                      </p:cBhvr>
                                      <p:to>
                                        <p:strVal val="visible"/>
                                      </p:to>
                                    </p:set>
                                    <p:animEffect transition="in" filter="fade">
                                      <p:cBhvr>
                                        <p:cTn id="103" dur="500"/>
                                        <p:tgtEl>
                                          <p:spTgt spid="3">
                                            <p:txEl>
                                              <p:pRg st="13" end="13"/>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3">
                                            <p:txEl>
                                              <p:pRg st="14" end="14"/>
                                            </p:txEl>
                                          </p:spTgt>
                                        </p:tgtEl>
                                        <p:attrNameLst>
                                          <p:attrName>style.visibility</p:attrName>
                                        </p:attrNameLst>
                                      </p:cBhvr>
                                      <p:to>
                                        <p:strVal val="visible"/>
                                      </p:to>
                                    </p:set>
                                    <p:animEffect transition="in" filter="fade">
                                      <p:cBhvr>
                                        <p:cTn id="10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算法</a:t>
            </a:r>
            <a:r>
              <a:rPr lang="zh-CN" altLang="en-US" smtClean="0"/>
              <a:t>思想</a:t>
            </a:r>
            <a:endParaRPr lang="en-US"/>
          </a:p>
        </p:txBody>
      </p:sp>
      <p:sp>
        <p:nvSpPr>
          <p:cNvPr id="3" name="内容占位符 2"/>
          <p:cNvSpPr>
            <a:spLocks noGrp="1"/>
          </p:cNvSpPr>
          <p:nvPr>
            <p:ph idx="1"/>
          </p:nvPr>
        </p:nvSpPr>
        <p:spPr/>
        <p:txBody>
          <a:bodyPr>
            <a:normAutofit fontScale="77500" lnSpcReduction="20000"/>
          </a:bodyPr>
          <a:lstStyle/>
          <a:p>
            <a:pPr marL="0" indent="0">
              <a:lnSpc>
                <a:spcPct val="120000"/>
              </a:lnSpc>
              <a:spcBef>
                <a:spcPts val="0"/>
              </a:spcBef>
              <a:buNone/>
            </a:pPr>
            <a:r>
              <a:rPr lang="zh-CN" altLang="en-US" sz="3000"/>
              <a:t>起始方块入队列</a:t>
            </a:r>
            <a:r>
              <a:rPr lang="en-US" altLang="zh-CN" sz="3000"/>
              <a:t>Q</a:t>
            </a:r>
            <a:r>
              <a:rPr lang="zh-CN" altLang="en-US" sz="3000"/>
              <a:t>；</a:t>
            </a:r>
            <a:endParaRPr lang="en-US" altLang="zh-CN" sz="3000"/>
          </a:p>
          <a:p>
            <a:pPr marL="0" indent="0">
              <a:lnSpc>
                <a:spcPct val="120000"/>
              </a:lnSpc>
              <a:spcBef>
                <a:spcPts val="0"/>
              </a:spcBef>
              <a:buNone/>
            </a:pPr>
            <a:r>
              <a:rPr lang="en-US" altLang="zh-CN" sz="3000"/>
              <a:t>while</a:t>
            </a:r>
            <a:r>
              <a:rPr lang="zh-CN" altLang="en-US" sz="3000"/>
              <a:t> </a:t>
            </a:r>
            <a:r>
              <a:rPr lang="en-US" altLang="zh-CN" sz="3000"/>
              <a:t>(</a:t>
            </a:r>
            <a:r>
              <a:rPr lang="zh-CN" altLang="en-US" sz="3000"/>
              <a:t>队列</a:t>
            </a:r>
            <a:r>
              <a:rPr lang="en-US" altLang="zh-CN" sz="3000"/>
              <a:t>Q</a:t>
            </a:r>
            <a:r>
              <a:rPr lang="zh-CN" altLang="en-US" sz="3000"/>
              <a:t>非空</a:t>
            </a:r>
            <a:r>
              <a:rPr lang="en-US" altLang="zh-CN" sz="3000"/>
              <a:t>){</a:t>
            </a:r>
          </a:p>
          <a:p>
            <a:pPr marL="457200" lvl="1" indent="0">
              <a:lnSpc>
                <a:spcPct val="120000"/>
              </a:lnSpc>
              <a:spcBef>
                <a:spcPts val="0"/>
              </a:spcBef>
              <a:buNone/>
            </a:pPr>
            <a:r>
              <a:rPr lang="zh-CN" altLang="en-US" sz="3000"/>
              <a:t>取</a:t>
            </a:r>
            <a:r>
              <a:rPr lang="en-US" altLang="zh-CN" sz="3000" smtClean="0"/>
              <a:t>Q</a:t>
            </a:r>
            <a:r>
              <a:rPr lang="zh-CN" altLang="en-US" sz="3000" smtClean="0"/>
              <a:t>的队</a:t>
            </a:r>
            <a:r>
              <a:rPr lang="zh-CN" altLang="en-US" sz="3000"/>
              <a:t>头</a:t>
            </a:r>
            <a:r>
              <a:rPr lang="en-US" altLang="zh-CN" sz="3000" smtClean="0"/>
              <a:t>e</a:t>
            </a:r>
            <a:r>
              <a:rPr lang="zh-CN" altLang="en-US" sz="3000" smtClean="0"/>
              <a:t>；</a:t>
            </a:r>
            <a:endParaRPr lang="en-US" altLang="zh-CN" sz="3000"/>
          </a:p>
          <a:p>
            <a:pPr marL="457200" lvl="1" indent="0">
              <a:lnSpc>
                <a:spcPct val="120000"/>
              </a:lnSpc>
              <a:spcBef>
                <a:spcPts val="0"/>
              </a:spcBef>
              <a:buNone/>
            </a:pPr>
            <a:r>
              <a:rPr lang="zh-CN" altLang="en-US" sz="3000"/>
              <a:t>若</a:t>
            </a:r>
            <a:r>
              <a:rPr lang="en-US" altLang="zh-CN" sz="3000"/>
              <a:t>e</a:t>
            </a:r>
            <a:r>
              <a:rPr lang="zh-CN" altLang="en-US" sz="3000"/>
              <a:t>是</a:t>
            </a:r>
            <a:r>
              <a:rPr lang="zh-CN" altLang="en-US" sz="3000" smtClean="0"/>
              <a:t>终点，则</a:t>
            </a:r>
            <a:r>
              <a:rPr lang="en-US" altLang="zh-CN" sz="3000" smtClean="0"/>
              <a:t> {</a:t>
            </a:r>
          </a:p>
          <a:p>
            <a:pPr marL="457200" lvl="1" indent="0">
              <a:lnSpc>
                <a:spcPct val="120000"/>
              </a:lnSpc>
              <a:spcBef>
                <a:spcPts val="0"/>
              </a:spcBef>
              <a:buNone/>
            </a:pPr>
            <a:r>
              <a:rPr lang="en-US" altLang="zh-CN" sz="3000"/>
              <a:t>	</a:t>
            </a:r>
            <a:r>
              <a:rPr lang="zh-CN" altLang="en-US" sz="3000" smtClean="0"/>
              <a:t>从轨迹中回溯路径，</a:t>
            </a:r>
            <a:endParaRPr lang="en-US" altLang="zh-CN" sz="3000" smtClean="0"/>
          </a:p>
          <a:p>
            <a:pPr marL="457200" lvl="1" indent="0">
              <a:lnSpc>
                <a:spcPct val="120000"/>
              </a:lnSpc>
              <a:spcBef>
                <a:spcPts val="0"/>
              </a:spcBef>
              <a:buNone/>
            </a:pPr>
            <a:r>
              <a:rPr lang="en-US" altLang="zh-CN" sz="3000" b="1">
                <a:solidFill>
                  <a:srgbClr val="0000FF"/>
                </a:solidFill>
              </a:rPr>
              <a:t>	</a:t>
            </a:r>
            <a:r>
              <a:rPr lang="zh-CN" altLang="en-US" sz="3000"/>
              <a:t>打印路径</a:t>
            </a:r>
            <a:r>
              <a:rPr lang="zh-CN" altLang="en-US" sz="3000" smtClean="0"/>
              <a:t>，</a:t>
            </a:r>
            <a:endParaRPr lang="en-US" altLang="zh-CN" sz="3000" smtClean="0"/>
          </a:p>
          <a:p>
            <a:pPr marL="457200" lvl="1" indent="0">
              <a:lnSpc>
                <a:spcPct val="120000"/>
              </a:lnSpc>
              <a:spcBef>
                <a:spcPts val="0"/>
              </a:spcBef>
              <a:buNone/>
            </a:pPr>
            <a:r>
              <a:rPr lang="en-US" altLang="zh-CN" sz="3000"/>
              <a:t>	</a:t>
            </a:r>
            <a:r>
              <a:rPr lang="zh-CN" altLang="en-US" sz="3000" smtClean="0"/>
              <a:t>返回</a:t>
            </a:r>
            <a:r>
              <a:rPr lang="en-US" altLang="zh-CN" sz="3000"/>
              <a:t>True</a:t>
            </a:r>
            <a:r>
              <a:rPr lang="en-US" altLang="zh-CN" sz="3000" smtClean="0"/>
              <a:t>}</a:t>
            </a:r>
          </a:p>
          <a:p>
            <a:pPr marL="457200" lvl="1" indent="0">
              <a:lnSpc>
                <a:spcPct val="120000"/>
              </a:lnSpc>
              <a:spcBef>
                <a:spcPts val="0"/>
              </a:spcBef>
              <a:buNone/>
            </a:pPr>
            <a:r>
              <a:rPr lang="zh-CN" altLang="en-US" sz="3000" smtClean="0"/>
              <a:t>否则，将该方块记录到轨迹；</a:t>
            </a:r>
            <a:endParaRPr lang="en-US" altLang="zh-CN" sz="3000" smtClean="0"/>
          </a:p>
          <a:p>
            <a:pPr marL="457200" lvl="1" indent="0">
              <a:lnSpc>
                <a:spcPct val="120000"/>
              </a:lnSpc>
              <a:spcBef>
                <a:spcPts val="0"/>
              </a:spcBef>
              <a:buNone/>
            </a:pPr>
            <a:r>
              <a:rPr lang="zh-CN" altLang="en-US" sz="3000" smtClean="0"/>
              <a:t>依次取</a:t>
            </a:r>
            <a:r>
              <a:rPr lang="en-US" altLang="zh-CN" sz="3000" smtClean="0"/>
              <a:t> e</a:t>
            </a:r>
            <a:r>
              <a:rPr lang="zh-CN" altLang="en-US" sz="3000"/>
              <a:t>的下一步可以走到的方块</a:t>
            </a:r>
            <a:r>
              <a:rPr lang="en-US" altLang="zh-CN" sz="3000" smtClean="0"/>
              <a:t>s</a:t>
            </a:r>
            <a:r>
              <a:rPr lang="zh-CN" altLang="en-US" sz="3000" smtClean="0"/>
              <a:t>；如果</a:t>
            </a:r>
            <a:r>
              <a:rPr lang="en-US" altLang="zh-CN" sz="3000" smtClean="0"/>
              <a:t> s</a:t>
            </a:r>
            <a:r>
              <a:rPr lang="zh-CN" altLang="en-US" sz="3000" smtClean="0"/>
              <a:t>是可通的</a:t>
            </a:r>
            <a:r>
              <a:rPr lang="zh-CN" altLang="en-US" sz="3000"/>
              <a:t>方块 </a:t>
            </a:r>
            <a:r>
              <a:rPr lang="zh-CN" altLang="en-US" sz="3000" smtClean="0"/>
              <a:t>，则</a:t>
            </a:r>
            <a:r>
              <a:rPr lang="en-US" altLang="zh-CN" sz="3000" smtClean="0"/>
              <a:t>{</a:t>
            </a:r>
            <a:endParaRPr lang="en-US" altLang="zh-CN" sz="3000"/>
          </a:p>
          <a:p>
            <a:pPr marL="457200" lvl="1" indent="0">
              <a:lnSpc>
                <a:spcPct val="120000"/>
              </a:lnSpc>
              <a:spcBef>
                <a:spcPts val="0"/>
              </a:spcBef>
              <a:buNone/>
            </a:pPr>
            <a:r>
              <a:rPr lang="en-US" altLang="zh-CN" sz="3000" b="1" smtClean="0"/>
              <a:t>	</a:t>
            </a:r>
            <a:r>
              <a:rPr lang="zh-CN" altLang="en-US" sz="3000" smtClean="0"/>
              <a:t>则在该方块中记录该方块的</a:t>
            </a:r>
            <a:r>
              <a:rPr lang="zh-CN" altLang="en-US" sz="3000"/>
              <a:t>前一</a:t>
            </a:r>
            <a:r>
              <a:rPr lang="zh-CN" altLang="en-US" sz="3000" smtClean="0"/>
              <a:t>个 位置，</a:t>
            </a:r>
            <a:endParaRPr lang="en-US" altLang="zh-CN" sz="3000" smtClean="0"/>
          </a:p>
          <a:p>
            <a:pPr marL="457200" lvl="1" indent="0">
              <a:lnSpc>
                <a:spcPct val="120000"/>
              </a:lnSpc>
              <a:spcBef>
                <a:spcPts val="0"/>
              </a:spcBef>
              <a:buNone/>
            </a:pPr>
            <a:r>
              <a:rPr lang="en-US" altLang="zh-CN" sz="3000" smtClean="0"/>
              <a:t>	</a:t>
            </a:r>
            <a:r>
              <a:rPr lang="zh-CN" altLang="en-US" sz="3000" smtClean="0"/>
              <a:t>将</a:t>
            </a:r>
            <a:r>
              <a:rPr lang="zh-CN" altLang="en-US" sz="3000"/>
              <a:t>该方块入队，</a:t>
            </a:r>
            <a:endParaRPr lang="en-US" altLang="zh-CN" sz="3000" smtClean="0"/>
          </a:p>
          <a:p>
            <a:pPr marL="457200" lvl="1" indent="0">
              <a:lnSpc>
                <a:spcPct val="120000"/>
              </a:lnSpc>
              <a:spcBef>
                <a:spcPts val="0"/>
              </a:spcBef>
              <a:buNone/>
            </a:pPr>
            <a:r>
              <a:rPr lang="en-US" altLang="zh-CN" sz="3000"/>
              <a:t>	 </a:t>
            </a:r>
            <a:r>
              <a:rPr lang="en-US" altLang="zh-CN" sz="3000" smtClean="0"/>
              <a:t>FootPrint(s)//</a:t>
            </a:r>
            <a:r>
              <a:rPr lang="zh-CN" altLang="en-US" sz="3000" smtClean="0"/>
              <a:t>将</a:t>
            </a:r>
            <a:r>
              <a:rPr lang="zh-CN" altLang="en-US" sz="3000"/>
              <a:t>该点设置为走过；</a:t>
            </a:r>
          </a:p>
          <a:p>
            <a:pPr marL="457200" lvl="1" indent="0">
              <a:lnSpc>
                <a:spcPct val="120000"/>
              </a:lnSpc>
              <a:spcBef>
                <a:spcPts val="0"/>
              </a:spcBef>
              <a:buNone/>
            </a:pPr>
            <a:r>
              <a:rPr lang="en-US" altLang="zh-CN" sz="3000" smtClean="0"/>
              <a:t>}</a:t>
            </a:r>
          </a:p>
          <a:p>
            <a:pPr marL="0" indent="0">
              <a:lnSpc>
                <a:spcPct val="120000"/>
              </a:lnSpc>
              <a:spcBef>
                <a:spcPts val="0"/>
              </a:spcBef>
              <a:buNone/>
            </a:pPr>
            <a:r>
              <a:rPr lang="en-US" altLang="zh-CN" sz="3000" smtClean="0"/>
              <a:t>}</a:t>
            </a:r>
            <a:endParaRPr lang="en-US" altLang="zh-CN" sz="3000"/>
          </a:p>
          <a:p>
            <a:pPr marL="0" indent="0">
              <a:lnSpc>
                <a:spcPct val="120000"/>
              </a:lnSpc>
              <a:spcBef>
                <a:spcPts val="0"/>
              </a:spcBef>
              <a:buNone/>
            </a:pPr>
            <a:r>
              <a:rPr lang="zh-CN" altLang="en-US" sz="3000"/>
              <a:t>返回</a:t>
            </a:r>
            <a:r>
              <a:rPr lang="en-US" altLang="zh-CN" sz="3000"/>
              <a:t>False</a:t>
            </a:r>
            <a:endParaRPr lang="en-US" sz="3000"/>
          </a:p>
          <a:p>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278904383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例：运动会日程安排</a:t>
            </a:r>
            <a:endParaRPr lang="en-US" dirty="0"/>
          </a:p>
        </p:txBody>
      </p:sp>
      <p:sp>
        <p:nvSpPr>
          <p:cNvPr id="4" name="内容占位符 3"/>
          <p:cNvSpPr>
            <a:spLocks noGrp="1"/>
          </p:cNvSpPr>
          <p:nvPr>
            <p:ph idx="1"/>
          </p:nvPr>
        </p:nvSpPr>
        <p:spPr/>
        <p:txBody>
          <a:bodyPr>
            <a:normAutofit fontScale="92500"/>
          </a:bodyPr>
          <a:lstStyle/>
          <a:p>
            <a:r>
              <a:rPr lang="zh-CN" altLang="en-US" smtClean="0"/>
              <a:t>某运动会设立 </a:t>
            </a:r>
            <a:r>
              <a:rPr lang="en-US" altLang="zh-CN" smtClean="0"/>
              <a:t>N </a:t>
            </a:r>
            <a:r>
              <a:rPr lang="zh-CN" altLang="en-US" smtClean="0"/>
              <a:t>个比赛项目，每个运动员可以参加一至三个项目。试问如何安排比赛日程既可以使同一运动员参加的项目不安排在同一单位时间进行，又使总的竞赛日程最短</a:t>
            </a:r>
            <a:endParaRPr lang="en-US" altLang="zh-CN" smtClean="0"/>
          </a:p>
          <a:p>
            <a:r>
              <a:rPr lang="zh-CN" altLang="en-US" smtClean="0"/>
              <a:t>子集划分问题：将</a:t>
            </a:r>
            <a:r>
              <a:rPr lang="en-US" altLang="zh-CN" smtClean="0"/>
              <a:t>n</a:t>
            </a:r>
            <a:r>
              <a:rPr lang="zh-CN" altLang="en-US" smtClean="0"/>
              <a:t>个元素组成的集合</a:t>
            </a:r>
            <a:r>
              <a:rPr lang="en-US" altLang="zh-CN" smtClean="0"/>
              <a:t>A</a:t>
            </a:r>
            <a:r>
              <a:rPr lang="zh-CN" altLang="en-US" smtClean="0"/>
              <a:t>划分成</a:t>
            </a:r>
            <a:r>
              <a:rPr lang="en-US" altLang="zh-CN" smtClean="0"/>
              <a:t>k</a:t>
            </a:r>
            <a:r>
              <a:rPr lang="zh-CN" altLang="en-US" smtClean="0"/>
              <a:t>个互不相交的子集</a:t>
            </a:r>
            <a:r>
              <a:rPr lang="en-US" altLang="zh-CN" smtClean="0"/>
              <a:t>A1</a:t>
            </a:r>
            <a:r>
              <a:rPr lang="zh-CN" altLang="en-US" smtClean="0"/>
              <a:t>，</a:t>
            </a:r>
            <a:r>
              <a:rPr lang="en-US" altLang="zh-CN" smtClean="0"/>
              <a:t>A2</a:t>
            </a:r>
            <a:r>
              <a:rPr lang="zh-CN" altLang="en-US" smtClean="0"/>
              <a:t>，</a:t>
            </a:r>
            <a:r>
              <a:rPr lang="en-US" altLang="zh-CN" smtClean="0"/>
              <a:t>…</a:t>
            </a:r>
            <a:r>
              <a:rPr lang="zh-CN" altLang="en-US" smtClean="0"/>
              <a:t>，</a:t>
            </a:r>
            <a:r>
              <a:rPr lang="en-US" altLang="zh-CN" smtClean="0"/>
              <a:t>Ak (k≤n)</a:t>
            </a:r>
            <a:r>
              <a:rPr lang="zh-CN" altLang="en-US" smtClean="0"/>
              <a:t>，使同一子集中的元素均无冲突关系，并要求划分的子集数目尽可能地少</a:t>
            </a:r>
          </a:p>
          <a:p>
            <a:pPr lvl="1"/>
            <a:r>
              <a:rPr lang="en-US" altLang="zh-CN" smtClean="0"/>
              <a:t>N </a:t>
            </a:r>
            <a:r>
              <a:rPr lang="zh-CN" altLang="en-US" smtClean="0"/>
              <a:t>个比赛项目构成一个大小为 </a:t>
            </a:r>
            <a:r>
              <a:rPr lang="en-US" altLang="zh-CN" smtClean="0"/>
              <a:t>n </a:t>
            </a:r>
            <a:r>
              <a:rPr lang="zh-CN" altLang="en-US" smtClean="0"/>
              <a:t>的集合</a:t>
            </a:r>
            <a:endParaRPr lang="en-US" altLang="zh-CN" smtClean="0"/>
          </a:p>
          <a:p>
            <a:pPr lvl="1"/>
            <a:r>
              <a:rPr lang="zh-CN" altLang="en-US" smtClean="0"/>
              <a:t>有同一运动员参加的项目则抽象为“冲突”关系</a:t>
            </a:r>
            <a:endParaRPr lang="en-US" altLang="zh-CN" smtClean="0"/>
          </a:p>
          <a:p>
            <a:pPr lvl="1"/>
            <a:r>
              <a:rPr lang="zh-CN" altLang="en-US" smtClean="0"/>
              <a:t>同一子集的项目为可以同时进行的项目</a:t>
            </a:r>
            <a:endParaRPr lang="en-US" altLang="zh-CN" smtClean="0"/>
          </a:p>
          <a:p>
            <a:pPr lvl="1"/>
            <a:r>
              <a:rPr lang="zh-CN" altLang="en-US" smtClean="0"/>
              <a:t>子集数量尽可能少意味着运动会的日程尽可能短</a:t>
            </a:r>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754141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运动会日程安排</a:t>
            </a:r>
            <a:endParaRPr lang="en-US" dirty="0"/>
          </a:p>
        </p:txBody>
      </p:sp>
      <p:sp>
        <p:nvSpPr>
          <p:cNvPr id="3" name="内容占位符 2"/>
          <p:cNvSpPr>
            <a:spLocks noGrp="1"/>
          </p:cNvSpPr>
          <p:nvPr>
            <p:ph idx="1"/>
          </p:nvPr>
        </p:nvSpPr>
        <p:spPr/>
        <p:txBody>
          <a:bodyPr/>
          <a:lstStyle/>
          <a:p>
            <a:pPr marL="0" indent="0">
              <a:buNone/>
            </a:pPr>
            <a:r>
              <a:rPr lang="zh-CN" altLang="en-US" dirty="0" smtClean="0"/>
              <a:t>某运动会设有 </a:t>
            </a:r>
            <a:r>
              <a:rPr lang="en-US" altLang="zh-CN" dirty="0" smtClean="0"/>
              <a:t>9 </a:t>
            </a:r>
            <a:r>
              <a:rPr lang="zh-CN" altLang="en-US" dirty="0" smtClean="0"/>
              <a:t>个项目</a:t>
            </a:r>
            <a:r>
              <a:rPr lang="en-US" altLang="zh-CN" dirty="0" smtClean="0"/>
              <a:t>:</a:t>
            </a:r>
          </a:p>
          <a:p>
            <a:pPr marL="0" indent="0">
              <a:buNone/>
            </a:pPr>
            <a:r>
              <a:rPr lang="en-US" altLang="zh-CN" dirty="0" smtClean="0"/>
              <a:t>    A = { 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7</a:t>
            </a:r>
            <a:r>
              <a:rPr lang="zh-CN" altLang="en-US" dirty="0" smtClean="0"/>
              <a:t>，</a:t>
            </a:r>
            <a:r>
              <a:rPr lang="en-US" altLang="zh-CN" dirty="0" smtClean="0"/>
              <a:t>8 }</a:t>
            </a:r>
            <a:r>
              <a:rPr lang="zh-CN" altLang="en-US" dirty="0" smtClean="0"/>
              <a:t>，</a:t>
            </a:r>
          </a:p>
          <a:p>
            <a:pPr marL="0" indent="0">
              <a:buNone/>
            </a:pPr>
            <a:r>
              <a:rPr lang="zh-CN" altLang="en-US" dirty="0" smtClean="0"/>
              <a:t>七名运动员报名参加的项目分别为：</a:t>
            </a:r>
          </a:p>
          <a:p>
            <a:pPr marL="0" indent="0">
              <a:buNone/>
            </a:pPr>
            <a:r>
              <a:rPr lang="zh-CN" altLang="en-US" dirty="0" smtClean="0"/>
              <a:t>（</a:t>
            </a:r>
            <a:r>
              <a:rPr lang="en-US" altLang="zh-CN" dirty="0" smtClean="0"/>
              <a:t>1</a:t>
            </a:r>
            <a:r>
              <a:rPr lang="zh-CN" altLang="en-US" dirty="0" smtClean="0"/>
              <a:t>，</a:t>
            </a:r>
            <a:r>
              <a:rPr lang="en-US" altLang="zh-CN" dirty="0" smtClean="0"/>
              <a:t>4</a:t>
            </a:r>
            <a:r>
              <a:rPr lang="zh-CN" altLang="en-US" dirty="0" smtClean="0"/>
              <a:t>，</a:t>
            </a:r>
            <a:r>
              <a:rPr lang="en-US" altLang="zh-CN" dirty="0" smtClean="0"/>
              <a:t>8</a:t>
            </a:r>
            <a:r>
              <a:rPr lang="zh-CN" altLang="en-US" dirty="0" smtClean="0"/>
              <a:t>）、（</a:t>
            </a:r>
            <a:r>
              <a:rPr lang="en-US" altLang="zh-CN" dirty="0" smtClean="0"/>
              <a:t>1</a:t>
            </a:r>
            <a:r>
              <a:rPr lang="zh-CN" altLang="en-US" dirty="0" smtClean="0"/>
              <a:t>，</a:t>
            </a:r>
            <a:r>
              <a:rPr lang="en-US" altLang="zh-CN" dirty="0" smtClean="0"/>
              <a:t>7</a:t>
            </a:r>
            <a:r>
              <a:rPr lang="zh-CN" altLang="en-US" dirty="0" smtClean="0"/>
              <a:t>）、（</a:t>
            </a:r>
            <a:r>
              <a:rPr lang="en-US" altLang="zh-CN" dirty="0" smtClean="0"/>
              <a:t>8</a:t>
            </a:r>
            <a:r>
              <a:rPr lang="zh-CN" altLang="en-US" dirty="0" smtClean="0"/>
              <a:t>，</a:t>
            </a:r>
            <a:r>
              <a:rPr lang="en-US" altLang="zh-CN" dirty="0" smtClean="0"/>
              <a:t>3</a:t>
            </a:r>
            <a:r>
              <a:rPr lang="zh-CN" altLang="en-US" dirty="0" smtClean="0"/>
              <a:t>）、</a:t>
            </a:r>
          </a:p>
          <a:p>
            <a:pPr marL="0" indent="0">
              <a:buNone/>
            </a:pP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5</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2</a:t>
            </a:r>
            <a:r>
              <a:rPr lang="zh-CN" altLang="en-US" dirty="0" smtClean="0"/>
              <a:t>）、</a:t>
            </a:r>
          </a:p>
          <a:p>
            <a:pPr marL="0" indent="0">
              <a:buNone/>
            </a:pPr>
            <a:r>
              <a:rPr lang="zh-CN" altLang="en-US" dirty="0" smtClean="0"/>
              <a:t>（</a:t>
            </a:r>
            <a:r>
              <a:rPr lang="en-US" altLang="zh-CN" dirty="0" smtClean="0"/>
              <a:t>6</a:t>
            </a:r>
            <a:r>
              <a:rPr lang="zh-CN" altLang="en-US" dirty="0" smtClean="0"/>
              <a:t>，</a:t>
            </a:r>
            <a:r>
              <a:rPr lang="en-US" altLang="zh-CN" dirty="0" smtClean="0"/>
              <a:t>4</a:t>
            </a:r>
            <a:r>
              <a:rPr lang="zh-CN" altLang="en-US" dirty="0" smtClean="0"/>
              <a:t>）</a:t>
            </a:r>
          </a:p>
          <a:p>
            <a:pPr marL="0" indent="0">
              <a:buNone/>
            </a:pPr>
            <a:r>
              <a:rPr lang="zh-CN" altLang="en-US" dirty="0" smtClean="0"/>
              <a:t> 它们之间的冲突关系为</a:t>
            </a:r>
            <a:r>
              <a:rPr lang="en-US" altLang="zh-CN" dirty="0" smtClean="0"/>
              <a:t>: R = </a:t>
            </a:r>
          </a:p>
          <a:p>
            <a:pPr marL="0" indent="0">
              <a:buNone/>
            </a:pPr>
            <a:r>
              <a:rPr lang="en-US" altLang="zh-CN" dirty="0" smtClean="0"/>
              <a:t>{</a:t>
            </a:r>
            <a:r>
              <a:rPr lang="zh-CN" altLang="en-US" dirty="0" smtClean="0"/>
              <a:t>（</a:t>
            </a:r>
            <a:r>
              <a:rPr lang="en-US" altLang="zh-CN" dirty="0" smtClean="0"/>
              <a:t>1</a:t>
            </a:r>
            <a:r>
              <a:rPr lang="zh-CN" altLang="en-US" dirty="0" smtClean="0"/>
              <a:t>，</a:t>
            </a:r>
            <a:r>
              <a:rPr lang="en-US" altLang="zh-CN" dirty="0" smtClean="0"/>
              <a:t>4</a:t>
            </a:r>
            <a:r>
              <a:rPr lang="zh-CN" altLang="en-US" dirty="0" smtClean="0"/>
              <a:t>）</a:t>
            </a:r>
            <a:r>
              <a:rPr lang="en-US" altLang="zh-CN" dirty="0" smtClean="0"/>
              <a:t>,</a:t>
            </a:r>
            <a:r>
              <a:rPr lang="zh-CN" altLang="en-US" dirty="0" smtClean="0"/>
              <a:t>（</a:t>
            </a:r>
            <a:r>
              <a:rPr lang="en-US" altLang="zh-CN" dirty="0" smtClean="0"/>
              <a:t>4</a:t>
            </a:r>
            <a:r>
              <a:rPr lang="zh-CN" altLang="en-US" dirty="0" smtClean="0"/>
              <a:t>，</a:t>
            </a:r>
            <a:r>
              <a:rPr lang="en-US" altLang="zh-CN" dirty="0" smtClean="0"/>
              <a:t>8</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8</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7</a:t>
            </a:r>
            <a:r>
              <a:rPr lang="zh-CN" altLang="en-US" dirty="0" smtClean="0"/>
              <a:t>）</a:t>
            </a:r>
            <a:r>
              <a:rPr lang="en-US" altLang="zh-CN" dirty="0" smtClean="0"/>
              <a:t>,</a:t>
            </a:r>
            <a:r>
              <a:rPr lang="zh-CN" altLang="en-US" dirty="0" smtClean="0"/>
              <a:t>（</a:t>
            </a:r>
            <a:r>
              <a:rPr lang="en-US" altLang="zh-CN" dirty="0" smtClean="0"/>
              <a:t>8</a:t>
            </a:r>
            <a:r>
              <a:rPr lang="zh-CN" altLang="en-US" dirty="0" smtClean="0"/>
              <a:t>，</a:t>
            </a:r>
            <a:r>
              <a:rPr lang="en-US" altLang="zh-CN" dirty="0" smtClean="0"/>
              <a:t>3</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0</a:t>
            </a:r>
            <a:r>
              <a:rPr lang="zh-CN" altLang="en-US" dirty="0" smtClean="0"/>
              <a:t>）</a:t>
            </a:r>
            <a:r>
              <a:rPr lang="en-US" altLang="zh-CN" dirty="0" smtClean="0"/>
              <a:t>,</a:t>
            </a:r>
            <a:r>
              <a:rPr lang="zh-CN" altLang="en-US" dirty="0" smtClean="0"/>
              <a:t>（</a:t>
            </a:r>
            <a:r>
              <a:rPr lang="en-US" altLang="zh-CN" dirty="0" smtClean="0"/>
              <a:t>0</a:t>
            </a:r>
            <a:r>
              <a:rPr lang="zh-CN" altLang="en-US" dirty="0" smtClean="0"/>
              <a:t>，</a:t>
            </a:r>
            <a:r>
              <a:rPr lang="en-US" altLang="zh-CN" dirty="0" smtClean="0"/>
              <a:t>5</a:t>
            </a:r>
            <a:r>
              <a:rPr lang="zh-CN" altLang="en-US" dirty="0" smtClean="0"/>
              <a:t>）</a:t>
            </a:r>
            <a:r>
              <a:rPr lang="en-US" altLang="zh-CN" dirty="0" smtClean="0"/>
              <a:t>,</a:t>
            </a:r>
            <a:r>
              <a:rPr lang="zh-CN" altLang="en-US" dirty="0" smtClean="0"/>
              <a:t>（</a:t>
            </a:r>
            <a:r>
              <a:rPr lang="en-US" altLang="zh-CN" dirty="0" smtClean="0"/>
              <a:t>1</a:t>
            </a:r>
            <a:r>
              <a:rPr lang="zh-CN" altLang="en-US" dirty="0" smtClean="0"/>
              <a:t>，</a:t>
            </a:r>
            <a:r>
              <a:rPr lang="en-US" altLang="zh-CN" dirty="0" smtClean="0"/>
              <a:t>5</a:t>
            </a:r>
            <a:r>
              <a:rPr lang="zh-CN" altLang="en-US" dirty="0" smtClean="0"/>
              <a:t>）</a:t>
            </a:r>
            <a:r>
              <a:rPr lang="en-US" altLang="zh-CN" dirty="0" smtClean="0"/>
              <a:t>,</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a:t>
            </a:r>
            <a:r>
              <a:rPr lang="zh-CN" altLang="en-US" dirty="0" smtClean="0"/>
              <a:t>（</a:t>
            </a:r>
            <a:r>
              <a:rPr lang="en-US" altLang="zh-CN" dirty="0" smtClean="0"/>
              <a:t>5</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6</a:t>
            </a:r>
            <a:r>
              <a:rPr lang="zh-CN" altLang="en-US" dirty="0" smtClean="0"/>
              <a:t>，</a:t>
            </a:r>
            <a:r>
              <a:rPr lang="en-US" altLang="zh-CN" dirty="0" smtClean="0"/>
              <a:t>2</a:t>
            </a:r>
            <a:r>
              <a:rPr lang="zh-CN" altLang="en-US" dirty="0" smtClean="0"/>
              <a:t>）</a:t>
            </a:r>
            <a:r>
              <a:rPr lang="en-US" altLang="zh-CN" dirty="0" smtClean="0"/>
              <a:t>,</a:t>
            </a:r>
            <a:r>
              <a:rPr lang="zh-CN" altLang="en-US" dirty="0" smtClean="0"/>
              <a:t>（</a:t>
            </a:r>
            <a:r>
              <a:rPr lang="en-US" altLang="zh-CN" dirty="0" smtClean="0"/>
              <a:t>6</a:t>
            </a:r>
            <a:r>
              <a:rPr lang="zh-CN" altLang="en-US" dirty="0" smtClean="0"/>
              <a:t>，</a:t>
            </a:r>
            <a:r>
              <a:rPr lang="en-US" altLang="zh-CN" dirty="0" smtClean="0"/>
              <a:t>4</a:t>
            </a:r>
            <a:r>
              <a:rPr lang="zh-CN" altLang="en-US" dirty="0" smtClean="0"/>
              <a:t>）</a:t>
            </a:r>
            <a:r>
              <a:rPr lang="en-US" altLang="zh-CN" dirty="0" smtClean="0"/>
              <a:t>} </a:t>
            </a:r>
            <a:endParaRPr lang="en-US" altLang="zh-CN"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2174419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smtClean="0"/>
              <a:t>1. 队列的基本概念</a:t>
            </a:r>
            <a:endParaRPr lang="en-US" dirty="0"/>
          </a:p>
        </p:txBody>
      </p:sp>
      <p:sp>
        <p:nvSpPr>
          <p:cNvPr id="176130" name="Rectangle 2"/>
          <p:cNvSpPr>
            <a:spLocks noGrp="1" noChangeArrowheads="1"/>
          </p:cNvSpPr>
          <p:nvPr>
            <p:ph idx="1"/>
          </p:nvPr>
        </p:nvSpPr>
        <p:spPr>
          <a:xfrm>
            <a:off x="457200" y="836712"/>
            <a:ext cx="8229600" cy="5949280"/>
          </a:xfrm>
        </p:spPr>
        <p:txBody>
          <a:bodyPr>
            <a:normAutofit fontScale="85000" lnSpcReduction="20000"/>
          </a:bodyPr>
          <a:lstStyle/>
          <a:p>
            <a:pPr>
              <a:lnSpc>
                <a:spcPct val="120000"/>
              </a:lnSpc>
              <a:spcBef>
                <a:spcPts val="100"/>
              </a:spcBef>
            </a:pPr>
            <a:r>
              <a:rPr lang="en-US" altLang="en-US" sz="3100" dirty="0" err="1" smtClean="0"/>
              <a:t>队列</a:t>
            </a:r>
            <a:r>
              <a:rPr lang="en-US" altLang="en-US" sz="3100" dirty="0" smtClean="0"/>
              <a:t>(Queue) </a:t>
            </a:r>
            <a:r>
              <a:rPr lang="en-US" altLang="en-US" sz="3100" dirty="0" err="1" smtClean="0"/>
              <a:t>也是运算受限的线性表</a:t>
            </a:r>
            <a:endParaRPr lang="en-US" altLang="en-US" sz="3100" dirty="0"/>
          </a:p>
          <a:p>
            <a:pPr lvl="1">
              <a:lnSpc>
                <a:spcPct val="120000"/>
              </a:lnSpc>
              <a:spcBef>
                <a:spcPts val="100"/>
              </a:spcBef>
            </a:pPr>
            <a:r>
              <a:rPr lang="en-US" altLang="en-US" sz="3100" dirty="0" err="1" smtClean="0"/>
              <a:t>只允许在表的一端进行插入，而在另一端进行删除</a:t>
            </a:r>
            <a:r>
              <a:rPr lang="en-US" altLang="en-US" sz="3100" dirty="0" smtClean="0"/>
              <a:t> </a:t>
            </a:r>
          </a:p>
          <a:p>
            <a:pPr lvl="1">
              <a:lnSpc>
                <a:spcPct val="120000"/>
              </a:lnSpc>
              <a:spcBef>
                <a:spcPts val="100"/>
              </a:spcBef>
            </a:pPr>
            <a:r>
              <a:rPr lang="en-US" altLang="en-US" sz="3100" dirty="0">
                <a:solidFill>
                  <a:srgbClr val="0000FF"/>
                </a:solidFill>
              </a:rPr>
              <a:t>队</a:t>
            </a:r>
            <a:r>
              <a:rPr lang="zh-CN" altLang="en-US" sz="3100" dirty="0">
                <a:solidFill>
                  <a:srgbClr val="0000FF"/>
                </a:solidFill>
              </a:rPr>
              <a:t>头</a:t>
            </a:r>
            <a:r>
              <a:rPr lang="en-US" altLang="en-US" sz="3100" dirty="0">
                <a:solidFill>
                  <a:srgbClr val="0000FF"/>
                </a:solidFill>
              </a:rPr>
              <a:t>(front) </a:t>
            </a:r>
            <a:r>
              <a:rPr lang="en-US" altLang="en-US" sz="3100" dirty="0"/>
              <a:t>：</a:t>
            </a:r>
            <a:r>
              <a:rPr lang="en-US" altLang="en-US" sz="3100" dirty="0" err="1"/>
              <a:t>允许进行删除的一端</a:t>
            </a:r>
            <a:endParaRPr lang="en-US" altLang="en-US" sz="3100" dirty="0"/>
          </a:p>
          <a:p>
            <a:pPr lvl="1">
              <a:lnSpc>
                <a:spcPct val="120000"/>
              </a:lnSpc>
              <a:spcBef>
                <a:spcPts val="100"/>
              </a:spcBef>
            </a:pPr>
            <a:r>
              <a:rPr lang="en-US" altLang="en-US" sz="3100" dirty="0" err="1">
                <a:solidFill>
                  <a:srgbClr val="0000FF"/>
                </a:solidFill>
              </a:rPr>
              <a:t>队尾</a:t>
            </a:r>
            <a:r>
              <a:rPr lang="en-US" altLang="en-US" sz="3100" dirty="0">
                <a:solidFill>
                  <a:srgbClr val="0000FF"/>
                </a:solidFill>
              </a:rPr>
              <a:t>(rear) </a:t>
            </a:r>
            <a:r>
              <a:rPr lang="en-US" altLang="en-US" sz="3100" dirty="0"/>
              <a:t>：</a:t>
            </a:r>
            <a:r>
              <a:rPr lang="en-US" altLang="en-US" sz="3100" dirty="0" err="1"/>
              <a:t>允许进行插入的一端</a:t>
            </a:r>
            <a:endParaRPr lang="en-US" altLang="en-US" sz="3100" dirty="0"/>
          </a:p>
          <a:p>
            <a:pPr lvl="1">
              <a:lnSpc>
                <a:spcPct val="120000"/>
              </a:lnSpc>
              <a:spcBef>
                <a:spcPts val="100"/>
              </a:spcBef>
            </a:pPr>
            <a:r>
              <a:rPr lang="en-US" altLang="en-US" sz="3100" dirty="0" err="1"/>
              <a:t>空队列</a:t>
            </a:r>
            <a:r>
              <a:rPr lang="zh-CN" altLang="en-US" sz="3100" dirty="0"/>
              <a:t>：</a:t>
            </a:r>
            <a:r>
              <a:rPr lang="en-US" altLang="en-US" sz="3100" dirty="0" err="1"/>
              <a:t>队列中没有元素</a:t>
            </a:r>
            <a:endParaRPr lang="en-US" altLang="en-US" sz="3100" dirty="0"/>
          </a:p>
          <a:p>
            <a:pPr>
              <a:lnSpc>
                <a:spcPct val="120000"/>
              </a:lnSpc>
              <a:spcBef>
                <a:spcPts val="100"/>
              </a:spcBef>
            </a:pPr>
            <a:r>
              <a:rPr lang="zh-CN" altLang="en-US" sz="3100" dirty="0" smtClean="0"/>
              <a:t>特性：</a:t>
            </a:r>
            <a:r>
              <a:rPr lang="en-US" altLang="en-US" sz="3100" b="1" dirty="0" err="1" smtClean="0">
                <a:solidFill>
                  <a:srgbClr val="0000FF"/>
                </a:solidFill>
              </a:rPr>
              <a:t>先进先出</a:t>
            </a:r>
            <a:r>
              <a:rPr lang="en-US" altLang="en-US" sz="3100" b="1" dirty="0">
                <a:solidFill>
                  <a:srgbClr val="0000FF"/>
                </a:solidFill>
              </a:rPr>
              <a:t>(First In First Out ，FIFO</a:t>
            </a:r>
            <a:r>
              <a:rPr lang="en-US" altLang="en-US" sz="3100" b="1" dirty="0" smtClean="0">
                <a:solidFill>
                  <a:srgbClr val="0000FF"/>
                </a:solidFill>
              </a:rPr>
              <a:t>)</a:t>
            </a:r>
            <a:r>
              <a:rPr lang="zh-CN" altLang="en-US" sz="3100" dirty="0" smtClean="0"/>
              <a:t>，</a:t>
            </a:r>
            <a:r>
              <a:rPr lang="en-US" altLang="en-US" sz="3100" dirty="0" err="1" smtClean="0"/>
              <a:t>先进入队列的成员总是先离开队列</a:t>
            </a:r>
            <a:endParaRPr lang="en-US" altLang="en-US" sz="3100" dirty="0" smtClean="0"/>
          </a:p>
          <a:p>
            <a:pPr>
              <a:lnSpc>
                <a:spcPct val="120000"/>
              </a:lnSpc>
              <a:spcBef>
                <a:spcPts val="100"/>
              </a:spcBef>
            </a:pPr>
            <a:r>
              <a:rPr lang="en-US" altLang="en-US" sz="3100" dirty="0" smtClean="0">
                <a:latin typeface="宋体" pitchFamily="2" charset="-122"/>
              </a:rPr>
              <a:t>在空队列中依次加入元素</a:t>
            </a:r>
            <a:r>
              <a:rPr lang="en-US" altLang="en-US" sz="3100" dirty="0"/>
              <a:t>a</a:t>
            </a:r>
            <a:r>
              <a:rPr lang="en-US" altLang="en-US" sz="3100" baseline="-20000" dirty="0"/>
              <a:t>1</a:t>
            </a:r>
            <a:r>
              <a:rPr lang="en-US" altLang="en-US" sz="3100" dirty="0"/>
              <a:t>, a</a:t>
            </a:r>
            <a:r>
              <a:rPr lang="en-US" altLang="en-US" sz="3100" baseline="-20000" dirty="0"/>
              <a:t>2</a:t>
            </a:r>
            <a:r>
              <a:rPr lang="en-US" altLang="en-US" sz="3100" dirty="0"/>
              <a:t>, </a:t>
            </a:r>
            <a:r>
              <a:rPr lang="en-US" altLang="en-US" sz="3100" dirty="0">
                <a:latin typeface="Arial"/>
              </a:rPr>
              <a:t>…</a:t>
            </a:r>
            <a:r>
              <a:rPr lang="en-US" altLang="en-US" sz="3100" dirty="0"/>
              <a:t>, a</a:t>
            </a:r>
            <a:r>
              <a:rPr lang="en-US" altLang="en-US" sz="3100" baseline="-20000" dirty="0"/>
              <a:t>n</a:t>
            </a:r>
            <a:r>
              <a:rPr lang="en-US" altLang="en-US" sz="3100" dirty="0">
                <a:latin typeface="宋体" pitchFamily="2" charset="-122"/>
              </a:rPr>
              <a:t>之后，</a:t>
            </a:r>
            <a:r>
              <a:rPr lang="en-US" altLang="en-US" sz="3100" dirty="0"/>
              <a:t>a</a:t>
            </a:r>
            <a:r>
              <a:rPr lang="en-US" altLang="en-US" sz="3100" baseline="-20000" dirty="0"/>
              <a:t>1</a:t>
            </a:r>
            <a:r>
              <a:rPr lang="en-US" altLang="en-US" sz="3100" dirty="0" smtClean="0">
                <a:latin typeface="宋体" pitchFamily="2" charset="-122"/>
              </a:rPr>
              <a:t>是队</a:t>
            </a:r>
            <a:r>
              <a:rPr lang="zh-CN" altLang="en-US" sz="3100" dirty="0" smtClean="0">
                <a:latin typeface="宋体" pitchFamily="2" charset="-122"/>
              </a:rPr>
              <a:t>头</a:t>
            </a:r>
            <a:r>
              <a:rPr lang="en-US" altLang="en-US" sz="3100" dirty="0" err="1" smtClean="0">
                <a:latin typeface="宋体" pitchFamily="2" charset="-122"/>
              </a:rPr>
              <a:t>元素</a:t>
            </a:r>
            <a:r>
              <a:rPr lang="en-US" altLang="en-US" sz="3100" dirty="0" err="1">
                <a:latin typeface="宋体" pitchFamily="2" charset="-122"/>
              </a:rPr>
              <a:t>，</a:t>
            </a:r>
            <a:r>
              <a:rPr lang="en-US" altLang="en-US" sz="3100" dirty="0" err="1"/>
              <a:t>a</a:t>
            </a:r>
            <a:r>
              <a:rPr lang="en-US" altLang="en-US" sz="3100" baseline="-20000" dirty="0" err="1"/>
              <a:t>n</a:t>
            </a:r>
            <a:r>
              <a:rPr lang="en-US" altLang="en-US" sz="3100" dirty="0" err="1" smtClean="0">
                <a:latin typeface="宋体" pitchFamily="2" charset="-122"/>
              </a:rPr>
              <a:t>是队尾元素</a:t>
            </a:r>
            <a:r>
              <a:rPr lang="zh-CN" altLang="en-US" sz="3100" dirty="0" smtClean="0">
                <a:latin typeface="宋体" pitchFamily="2" charset="-122"/>
              </a:rPr>
              <a:t>，而</a:t>
            </a:r>
            <a:r>
              <a:rPr lang="en-US" altLang="en-US" sz="3100" dirty="0">
                <a:latin typeface="宋体" pitchFamily="2" charset="-122"/>
              </a:rPr>
              <a:t>退出队列的次序只能是</a:t>
            </a:r>
            <a:r>
              <a:rPr lang="en-US" altLang="en-US" sz="3100" dirty="0"/>
              <a:t>a</a:t>
            </a:r>
            <a:r>
              <a:rPr lang="en-US" altLang="en-US" sz="3100" baseline="-20000" dirty="0"/>
              <a:t>1</a:t>
            </a:r>
            <a:r>
              <a:rPr lang="en-US" altLang="en-US" sz="3100" dirty="0"/>
              <a:t>, a</a:t>
            </a:r>
            <a:r>
              <a:rPr lang="en-US" altLang="en-US" sz="3100" baseline="-20000" dirty="0"/>
              <a:t>2</a:t>
            </a:r>
            <a:r>
              <a:rPr lang="en-US" altLang="en-US" sz="3100" dirty="0"/>
              <a:t>, </a:t>
            </a:r>
            <a:r>
              <a:rPr lang="en-US" altLang="en-US" sz="3100" dirty="0">
                <a:latin typeface="Arial"/>
              </a:rPr>
              <a:t>…</a:t>
            </a:r>
            <a:r>
              <a:rPr lang="en-US" altLang="en-US" sz="3100" dirty="0"/>
              <a:t>, a</a:t>
            </a:r>
            <a:r>
              <a:rPr lang="en-US" altLang="en-US" sz="3100" baseline="-20000" dirty="0"/>
              <a:t>n</a:t>
            </a:r>
            <a:endParaRPr lang="en-US" altLang="en-US" sz="3100" dirty="0">
              <a:latin typeface="宋体" pitchFamily="2" charset="-122"/>
            </a:endParaRPr>
          </a:p>
          <a:p>
            <a:endParaRPr lang="en-US" altLang="en-US" dirty="0"/>
          </a:p>
          <a:p>
            <a:endParaRPr lang="en-US" altLang="en-US" dirty="0" smtClean="0"/>
          </a:p>
          <a:p>
            <a:endParaRPr lang="en-US" altLang="en-US" dirty="0" smtClean="0"/>
          </a:p>
          <a:p>
            <a:pPr marL="0" indent="0">
              <a:buNone/>
            </a:pPr>
            <a:r>
              <a:rPr lang="en-US" altLang="en-US" dirty="0" smtClean="0"/>
              <a:t>　　</a:t>
            </a:r>
            <a:endParaRPr lang="en-US" alt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3</a:t>
            </a:fld>
            <a:endParaRPr lang="en-US" altLang="zh-CN"/>
          </a:p>
        </p:txBody>
      </p:sp>
      <p:grpSp>
        <p:nvGrpSpPr>
          <p:cNvPr id="10" name="Group 3"/>
          <p:cNvGrpSpPr>
            <a:grpSpLocks/>
          </p:cNvGrpSpPr>
          <p:nvPr/>
        </p:nvGrpSpPr>
        <p:grpSpPr bwMode="auto">
          <a:xfrm>
            <a:off x="3413919" y="4986338"/>
            <a:ext cx="5592762" cy="1871662"/>
            <a:chOff x="0" y="0"/>
            <a:chExt cx="3523" cy="1179"/>
          </a:xfrm>
        </p:grpSpPr>
        <p:grpSp>
          <p:nvGrpSpPr>
            <p:cNvPr id="11" name="Group 4"/>
            <p:cNvGrpSpPr>
              <a:grpSpLocks/>
            </p:cNvGrpSpPr>
            <p:nvPr/>
          </p:nvGrpSpPr>
          <p:grpSpPr bwMode="auto">
            <a:xfrm>
              <a:off x="0" y="0"/>
              <a:ext cx="3523" cy="829"/>
              <a:chOff x="0" y="0"/>
              <a:chExt cx="3523" cy="829"/>
            </a:xfrm>
          </p:grpSpPr>
          <p:grpSp>
            <p:nvGrpSpPr>
              <p:cNvPr id="13" name="Group 5"/>
              <p:cNvGrpSpPr>
                <a:grpSpLocks/>
              </p:cNvGrpSpPr>
              <p:nvPr/>
            </p:nvGrpSpPr>
            <p:grpSpPr bwMode="auto">
              <a:xfrm>
                <a:off x="960" y="0"/>
                <a:ext cx="1632" cy="336"/>
                <a:chOff x="0" y="0"/>
                <a:chExt cx="1480" cy="336"/>
              </a:xfrm>
            </p:grpSpPr>
            <p:sp>
              <p:nvSpPr>
                <p:cNvPr id="26" name="Rectangle 6"/>
                <p:cNvSpPr>
                  <a:spLocks noChangeArrowheads="1"/>
                </p:cNvSpPr>
                <p:nvPr/>
              </p:nvSpPr>
              <p:spPr bwMode="auto">
                <a:xfrm>
                  <a:off x="114" y="0"/>
                  <a:ext cx="129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a</a:t>
                  </a:r>
                  <a:r>
                    <a:rPr lang="en-US" altLang="en-US" sz="2800" baseline="-20000"/>
                    <a:t>1 </a:t>
                  </a:r>
                  <a:r>
                    <a:rPr lang="en-US" altLang="en-US" sz="2800"/>
                    <a:t>, a</a:t>
                  </a:r>
                  <a:r>
                    <a:rPr lang="en-US" altLang="en-US" sz="2800" baseline="-20000"/>
                    <a:t>2 </a:t>
                  </a:r>
                  <a:r>
                    <a:rPr lang="en-US" altLang="en-US" sz="2800"/>
                    <a:t>, … ,  a</a:t>
                  </a:r>
                  <a:r>
                    <a:rPr lang="en-US" altLang="en-US" sz="2800" baseline="-20000"/>
                    <a:t>n</a:t>
                  </a:r>
                </a:p>
              </p:txBody>
            </p:sp>
            <p:sp>
              <p:nvSpPr>
                <p:cNvPr id="27" name="Line 7"/>
                <p:cNvSpPr>
                  <a:spLocks noChangeShapeType="1"/>
                </p:cNvSpPr>
                <p:nvPr/>
              </p:nvSpPr>
              <p:spPr bwMode="auto">
                <a:xfrm>
                  <a:off x="6" y="0"/>
                  <a:ext cx="14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Line 8"/>
                <p:cNvSpPr>
                  <a:spLocks noChangeShapeType="1"/>
                </p:cNvSpPr>
                <p:nvPr/>
              </p:nvSpPr>
              <p:spPr bwMode="auto">
                <a:xfrm>
                  <a:off x="0" y="336"/>
                  <a:ext cx="147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 name="Group 9"/>
              <p:cNvGrpSpPr>
                <a:grpSpLocks/>
              </p:cNvGrpSpPr>
              <p:nvPr/>
            </p:nvGrpSpPr>
            <p:grpSpPr bwMode="auto">
              <a:xfrm>
                <a:off x="0" y="0"/>
                <a:ext cx="933" cy="272"/>
                <a:chOff x="0" y="0"/>
                <a:chExt cx="933" cy="272"/>
              </a:xfrm>
            </p:grpSpPr>
            <p:sp>
              <p:nvSpPr>
                <p:cNvPr id="24" name="Rectangle 10"/>
                <p:cNvSpPr>
                  <a:spLocks noChangeArrowheads="1"/>
                </p:cNvSpPr>
                <p:nvPr/>
              </p:nvSpPr>
              <p:spPr bwMode="auto">
                <a:xfrm>
                  <a:off x="0" y="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出队</a:t>
                  </a:r>
                </a:p>
              </p:txBody>
            </p:sp>
            <p:sp>
              <p:nvSpPr>
                <p:cNvPr id="25" name="Line 11"/>
                <p:cNvSpPr>
                  <a:spLocks noChangeShapeType="1"/>
                </p:cNvSpPr>
                <p:nvPr/>
              </p:nvSpPr>
              <p:spPr bwMode="auto">
                <a:xfrm flipH="1">
                  <a:off x="525" y="156"/>
                  <a:ext cx="40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 name="Group 12"/>
              <p:cNvGrpSpPr>
                <a:grpSpLocks/>
              </p:cNvGrpSpPr>
              <p:nvPr/>
            </p:nvGrpSpPr>
            <p:grpSpPr bwMode="auto">
              <a:xfrm>
                <a:off x="2640" y="48"/>
                <a:ext cx="883" cy="272"/>
                <a:chOff x="0" y="0"/>
                <a:chExt cx="883" cy="272"/>
              </a:xfrm>
            </p:grpSpPr>
            <p:sp>
              <p:nvSpPr>
                <p:cNvPr id="22" name="Rectangle 13"/>
                <p:cNvSpPr>
                  <a:spLocks noChangeArrowheads="1"/>
                </p:cNvSpPr>
                <p:nvPr/>
              </p:nvSpPr>
              <p:spPr bwMode="auto">
                <a:xfrm>
                  <a:off x="384" y="0"/>
                  <a:ext cx="49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入队</a:t>
                  </a:r>
                </a:p>
              </p:txBody>
            </p:sp>
            <p:sp>
              <p:nvSpPr>
                <p:cNvPr id="23" name="Line 14"/>
                <p:cNvSpPr>
                  <a:spLocks noChangeShapeType="1"/>
                </p:cNvSpPr>
                <p:nvPr/>
              </p:nvSpPr>
              <p:spPr bwMode="auto">
                <a:xfrm flipH="1">
                  <a:off x="0" y="144"/>
                  <a:ext cx="40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6" name="Group 15"/>
              <p:cNvGrpSpPr>
                <a:grpSpLocks/>
              </p:cNvGrpSpPr>
              <p:nvPr/>
            </p:nvGrpSpPr>
            <p:grpSpPr bwMode="auto">
              <a:xfrm>
                <a:off x="2112" y="336"/>
                <a:ext cx="912" cy="493"/>
                <a:chOff x="0" y="0"/>
                <a:chExt cx="912" cy="493"/>
              </a:xfrm>
            </p:grpSpPr>
            <p:sp>
              <p:nvSpPr>
                <p:cNvPr id="20" name="Rectangle 16"/>
                <p:cNvSpPr>
                  <a:spLocks noChangeArrowheads="1"/>
                </p:cNvSpPr>
                <p:nvPr/>
              </p:nvSpPr>
              <p:spPr bwMode="auto">
                <a:xfrm>
                  <a:off x="0" y="221"/>
                  <a:ext cx="91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队</a:t>
                  </a:r>
                  <a:r>
                    <a:rPr lang="zh-CN" altLang="en-US" sz="2400" b="1" dirty="0" smtClean="0"/>
                    <a:t>尾</a:t>
                  </a:r>
                  <a:r>
                    <a:rPr lang="en-US" altLang="zh-CN" sz="2400" b="1" dirty="0" smtClean="0"/>
                    <a:t>(rear)</a:t>
                  </a:r>
                  <a:endParaRPr lang="zh-CN" altLang="en-US" sz="2400" b="1" dirty="0"/>
                </a:p>
              </p:txBody>
            </p:sp>
            <p:sp>
              <p:nvSpPr>
                <p:cNvPr id="21" name="Line 17"/>
                <p:cNvSpPr>
                  <a:spLocks noChangeShapeType="1"/>
                </p:cNvSpPr>
                <p:nvPr/>
              </p:nvSpPr>
              <p:spPr bwMode="auto">
                <a:xfrm flipV="1">
                  <a:off x="258" y="0"/>
                  <a:ext cx="0" cy="22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7" name="Group 18"/>
              <p:cNvGrpSpPr>
                <a:grpSpLocks/>
              </p:cNvGrpSpPr>
              <p:nvPr/>
            </p:nvGrpSpPr>
            <p:grpSpPr bwMode="auto">
              <a:xfrm>
                <a:off x="820" y="336"/>
                <a:ext cx="951" cy="493"/>
                <a:chOff x="-188" y="0"/>
                <a:chExt cx="951" cy="493"/>
              </a:xfrm>
            </p:grpSpPr>
            <p:sp>
              <p:nvSpPr>
                <p:cNvPr id="18" name="Rectangle 19"/>
                <p:cNvSpPr>
                  <a:spLocks noChangeArrowheads="1"/>
                </p:cNvSpPr>
                <p:nvPr/>
              </p:nvSpPr>
              <p:spPr bwMode="auto">
                <a:xfrm>
                  <a:off x="-188" y="221"/>
                  <a:ext cx="95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smtClean="0"/>
                    <a:t>队头</a:t>
                  </a:r>
                  <a:r>
                    <a:rPr lang="en-US" altLang="zh-CN" sz="2400" b="1" dirty="0" smtClean="0"/>
                    <a:t>(front)</a:t>
                  </a:r>
                  <a:endParaRPr lang="zh-CN" altLang="en-US" sz="2400" b="1" dirty="0"/>
                </a:p>
              </p:txBody>
            </p:sp>
            <p:sp>
              <p:nvSpPr>
                <p:cNvPr id="19" name="Line 20"/>
                <p:cNvSpPr>
                  <a:spLocks noChangeShapeType="1"/>
                </p:cNvSpPr>
                <p:nvPr/>
              </p:nvSpPr>
              <p:spPr bwMode="auto">
                <a:xfrm flipV="1">
                  <a:off x="258" y="0"/>
                  <a:ext cx="0" cy="227"/>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2" name="Rectangle 21"/>
            <p:cNvSpPr>
              <a:spLocks noChangeArrowheads="1"/>
            </p:cNvSpPr>
            <p:nvPr/>
          </p:nvSpPr>
          <p:spPr bwMode="auto">
            <a:xfrm>
              <a:off x="931" y="907"/>
              <a:ext cx="168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smtClean="0">
                  <a:latin typeface="楷体_GB2312" pitchFamily="49" charset="-122"/>
                  <a:ea typeface="楷体_GB2312" pitchFamily="49" charset="-122"/>
                </a:rPr>
                <a:t>队列</a:t>
              </a:r>
              <a:r>
                <a:rPr lang="zh-CN" altLang="en-US" sz="2000" b="1" dirty="0">
                  <a:latin typeface="楷体_GB2312" pitchFamily="49" charset="-122"/>
                  <a:ea typeface="楷体_GB2312" pitchFamily="49" charset="-122"/>
                </a:rPr>
                <a:t>示意图</a:t>
              </a:r>
            </a:p>
          </p:txBody>
        </p:sp>
      </p:grpSp>
    </p:spTree>
    <p:extLst>
      <p:ext uri="{BB962C8B-B14F-4D97-AF65-F5344CB8AC3E}">
        <p14:creationId xmlns:p14="http://schemas.microsoft.com/office/powerpoint/2010/main" val="9125181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算法思想</a:t>
            </a:r>
            <a:endParaRPr lang="en-US" dirty="0"/>
          </a:p>
        </p:txBody>
      </p:sp>
      <p:sp>
        <p:nvSpPr>
          <p:cNvPr id="6" name="内容占位符 5"/>
          <p:cNvSpPr>
            <a:spLocks noGrp="1"/>
          </p:cNvSpPr>
          <p:nvPr>
            <p:ph idx="1"/>
          </p:nvPr>
        </p:nvSpPr>
        <p:spPr/>
        <p:txBody>
          <a:bodyPr/>
          <a:lstStyle/>
          <a:p>
            <a:r>
              <a:rPr lang="zh-CN" altLang="en-US" dirty="0" smtClean="0"/>
              <a:t>利用循环筛选：从第一个元素开始，凡与第一个元素无冲突的元素划归为一个子集；再将剩下的元素重新找出互不冲突的元素，划归第二个子集，依次类推，直到所有元素都进入某个子集为止</a:t>
            </a:r>
            <a:endParaRPr lang="en-US" altLang="zh-CN" dirty="0" smtClean="0"/>
          </a:p>
          <a:p>
            <a:endParaRPr lang="en-US" altLang="zh-CN" dirty="0" smtClean="0"/>
          </a:p>
          <a:p>
            <a:endParaRPr lang="en-US" dirty="0" smtClean="0"/>
          </a:p>
          <a:p>
            <a:endParaRPr lang="en-US" dirty="0" smtClean="0"/>
          </a:p>
          <a:p>
            <a:endParaRPr 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820153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数据结构</a:t>
            </a:r>
            <a:endParaRPr lang="en-US" dirty="0"/>
          </a:p>
        </p:txBody>
      </p:sp>
      <p:sp>
        <p:nvSpPr>
          <p:cNvPr id="3" name="内容占位符 2"/>
          <p:cNvSpPr>
            <a:spLocks noGrp="1"/>
          </p:cNvSpPr>
          <p:nvPr>
            <p:ph idx="1"/>
          </p:nvPr>
        </p:nvSpPr>
        <p:spPr/>
        <p:txBody>
          <a:bodyPr>
            <a:normAutofit fontScale="92500" lnSpcReduction="20000"/>
          </a:bodyPr>
          <a:lstStyle/>
          <a:p>
            <a:r>
              <a:rPr lang="zh-CN" altLang="en-US" smtClean="0"/>
              <a:t>设集合共有</a:t>
            </a:r>
            <a:r>
              <a:rPr lang="en-US" altLang="zh-CN" smtClean="0"/>
              <a:t>n</a:t>
            </a:r>
            <a:r>
              <a:rPr lang="zh-CN" altLang="en-US" smtClean="0"/>
              <a:t>个元素</a:t>
            </a:r>
            <a:endParaRPr lang="en-US" altLang="zh-CN" smtClean="0"/>
          </a:p>
          <a:p>
            <a:r>
              <a:rPr lang="zh-CN" altLang="en-US" smtClean="0"/>
              <a:t>用矩阵</a:t>
            </a:r>
            <a:r>
              <a:rPr lang="en-US" altLang="zh-CN" smtClean="0"/>
              <a:t>conflictMatrix[n][n]</a:t>
            </a:r>
            <a:r>
              <a:rPr lang="zh-CN" altLang="en-US" smtClean="0"/>
              <a:t>表示</a:t>
            </a:r>
            <a:r>
              <a:rPr lang="zh-CN" altLang="en-US" dirty="0" smtClean="0"/>
              <a:t>元素之间的冲突关系：</a:t>
            </a:r>
            <a:endParaRPr lang="en-US" altLang="zh-CN" dirty="0" smtClean="0"/>
          </a:p>
          <a:p>
            <a:pPr lvl="1"/>
            <a:r>
              <a:rPr lang="en-US"/>
              <a:t>conflictMatrix[i</a:t>
            </a:r>
            <a:r>
              <a:rPr lang="en-US" dirty="0" smtClean="0"/>
              <a:t>][j]=1</a:t>
            </a:r>
            <a:r>
              <a:rPr lang="en-US" smtClean="0"/>
              <a:t>, </a:t>
            </a:r>
            <a:r>
              <a:rPr lang="zh-CN" altLang="en-US" smtClean="0"/>
              <a:t>如果</a:t>
            </a:r>
            <a:r>
              <a:rPr lang="en-US" smtClean="0"/>
              <a:t>i,j</a:t>
            </a:r>
            <a:r>
              <a:rPr lang="zh-CN" altLang="en-US" dirty="0" smtClean="0"/>
              <a:t>有冲突</a:t>
            </a:r>
            <a:endParaRPr lang="en-US" altLang="zh-CN" dirty="0" smtClean="0"/>
          </a:p>
          <a:p>
            <a:pPr lvl="1"/>
            <a:r>
              <a:rPr lang="en-US"/>
              <a:t>conflictMatrix[i</a:t>
            </a:r>
            <a:r>
              <a:rPr lang="en-US" dirty="0" smtClean="0"/>
              <a:t>][j]=</a:t>
            </a:r>
            <a:r>
              <a:rPr lang="en-US" smtClean="0"/>
              <a:t>0, </a:t>
            </a:r>
            <a:r>
              <a:rPr lang="zh-CN" altLang="en-US" smtClean="0"/>
              <a:t>如果</a:t>
            </a:r>
            <a:r>
              <a:rPr lang="en-US" smtClean="0"/>
              <a:t>i,j</a:t>
            </a:r>
            <a:r>
              <a:rPr lang="zh-CN" altLang="en-US" dirty="0" smtClean="0"/>
              <a:t>无冲突</a:t>
            </a:r>
            <a:endParaRPr lang="en-US" dirty="0" smtClean="0"/>
          </a:p>
          <a:p>
            <a:r>
              <a:rPr lang="zh-CN" altLang="en-US" smtClean="0"/>
              <a:t>用队列</a:t>
            </a:r>
            <a:r>
              <a:rPr lang="en-US" altLang="zh-CN" smtClean="0"/>
              <a:t>sq</a:t>
            </a:r>
            <a:r>
              <a:rPr lang="zh-CN" altLang="en-US" smtClean="0"/>
              <a:t>存放集合元素</a:t>
            </a:r>
            <a:endParaRPr lang="en-US" dirty="0" smtClean="0"/>
          </a:p>
          <a:p>
            <a:r>
              <a:rPr lang="zh-CN" altLang="en-US" dirty="0" smtClean="0"/>
              <a:t>用数组</a:t>
            </a:r>
            <a:r>
              <a:rPr lang="en-US" smtClean="0"/>
              <a:t>result[n]</a:t>
            </a:r>
            <a:r>
              <a:rPr lang="zh-CN" altLang="en-US" smtClean="0"/>
              <a:t>存放</a:t>
            </a:r>
            <a:r>
              <a:rPr lang="zh-CN" altLang="en-US" dirty="0" smtClean="0"/>
              <a:t>每个元素的分组号</a:t>
            </a:r>
            <a:endParaRPr lang="en-US" dirty="0" smtClean="0"/>
          </a:p>
          <a:p>
            <a:r>
              <a:rPr lang="zh-CN" altLang="en-US" dirty="0" smtClean="0"/>
              <a:t>用工作</a:t>
            </a:r>
            <a:r>
              <a:rPr lang="zh-CN" altLang="en-US" smtClean="0"/>
              <a:t>数组</a:t>
            </a:r>
            <a:r>
              <a:rPr lang="en-US" smtClean="0"/>
              <a:t>clash[n]</a:t>
            </a:r>
            <a:r>
              <a:rPr lang="zh-CN" altLang="en-US" smtClean="0"/>
              <a:t>记录</a:t>
            </a:r>
            <a:r>
              <a:rPr lang="zh-CN" altLang="en-US" dirty="0" smtClean="0"/>
              <a:t>与第</a:t>
            </a:r>
            <a:r>
              <a:rPr lang="en-US" altLang="zh-CN" dirty="0" smtClean="0"/>
              <a:t>k</a:t>
            </a:r>
            <a:r>
              <a:rPr lang="zh-CN" altLang="en-US" dirty="0" smtClean="0"/>
              <a:t>组已入组元素有冲突的元素情况</a:t>
            </a:r>
            <a:r>
              <a:rPr lang="en-US" altLang="zh-CN" dirty="0" smtClean="0"/>
              <a:t>(</a:t>
            </a:r>
            <a:r>
              <a:rPr lang="zh-CN" altLang="en-US" dirty="0" smtClean="0"/>
              <a:t>当组号为</a:t>
            </a:r>
            <a:r>
              <a:rPr lang="en-US" altLang="zh-CN" dirty="0" smtClean="0"/>
              <a:t>k</a:t>
            </a:r>
            <a:r>
              <a:rPr lang="zh-CN" altLang="en-US" dirty="0" smtClean="0"/>
              <a:t>时</a:t>
            </a:r>
            <a:r>
              <a:rPr lang="en-US" altLang="zh-CN" dirty="0" smtClean="0"/>
              <a:t>)</a:t>
            </a:r>
          </a:p>
          <a:p>
            <a:pPr lvl="1"/>
            <a:r>
              <a:rPr lang="zh-CN" altLang="en-US" dirty="0" smtClean="0"/>
              <a:t>每次新开辟一组时，令</a:t>
            </a:r>
            <a:r>
              <a:rPr lang="en-US" altLang="zh-CN" dirty="0" smtClean="0"/>
              <a:t>clash</a:t>
            </a:r>
            <a:r>
              <a:rPr lang="zh-CN" altLang="en-US" dirty="0" smtClean="0"/>
              <a:t>数组各分量的值均为</a:t>
            </a:r>
            <a:r>
              <a:rPr lang="en-US" altLang="zh-CN" dirty="0" smtClean="0"/>
              <a:t>0</a:t>
            </a:r>
            <a:r>
              <a:rPr lang="zh-CN" altLang="en-US" dirty="0" smtClean="0"/>
              <a:t>，当序号为</a:t>
            </a:r>
            <a:r>
              <a:rPr lang="en-US" altLang="zh-CN" dirty="0" smtClean="0"/>
              <a:t>k</a:t>
            </a:r>
            <a:r>
              <a:rPr lang="zh-CN" altLang="en-US" dirty="0" smtClean="0"/>
              <a:t>的元素入组时，将和该元素发生冲突的信息记入</a:t>
            </a:r>
            <a:r>
              <a:rPr lang="en-US" altLang="zh-CN" dirty="0" smtClean="0"/>
              <a:t>clash </a:t>
            </a:r>
            <a:r>
              <a:rPr lang="zh-CN" altLang="en-US" dirty="0" smtClean="0"/>
              <a:t>数组</a:t>
            </a:r>
            <a:endParaRPr lang="en-US" altLang="zh-CN" dirty="0" smtClean="0"/>
          </a:p>
          <a:p>
            <a:pPr lvl="1"/>
            <a:r>
              <a:rPr lang="en-US" altLang="zh-CN" dirty="0" smtClean="0"/>
              <a:t>clash</a:t>
            </a:r>
            <a:r>
              <a:rPr lang="zh-CN" altLang="en-US" dirty="0"/>
              <a:t>的引入可以减少</a:t>
            </a:r>
            <a:r>
              <a:rPr lang="zh-CN" altLang="en-US"/>
              <a:t>重复</a:t>
            </a:r>
            <a:r>
              <a:rPr lang="zh-CN" altLang="en-US" smtClean="0"/>
              <a:t>察看</a:t>
            </a:r>
            <a:r>
              <a:rPr lang="en-US" altLang="zh-CN"/>
              <a:t>conflictMatrix</a:t>
            </a:r>
            <a:r>
              <a:rPr lang="zh-CN" altLang="en-US" smtClean="0"/>
              <a:t>数组的</a:t>
            </a:r>
            <a:r>
              <a:rPr lang="zh-CN" altLang="en-US" dirty="0"/>
              <a:t>时间</a:t>
            </a: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40782996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329" name="Group 305"/>
          <p:cNvGrpSpPr>
            <a:grpSpLocks/>
          </p:cNvGrpSpPr>
          <p:nvPr/>
        </p:nvGrpSpPr>
        <p:grpSpPr bwMode="auto">
          <a:xfrm>
            <a:off x="152400" y="304800"/>
            <a:ext cx="5943600" cy="6105525"/>
            <a:chOff x="-3" y="-3"/>
            <a:chExt cx="2528" cy="3846"/>
          </a:xfrm>
        </p:grpSpPr>
        <p:grpSp>
          <p:nvGrpSpPr>
            <p:cNvPr id="129327" name="Group 303"/>
            <p:cNvGrpSpPr>
              <a:grpSpLocks/>
            </p:cNvGrpSpPr>
            <p:nvPr/>
          </p:nvGrpSpPr>
          <p:grpSpPr bwMode="auto">
            <a:xfrm>
              <a:off x="0" y="0"/>
              <a:ext cx="2522" cy="3840"/>
              <a:chOff x="0" y="0"/>
              <a:chExt cx="2522" cy="3840"/>
            </a:xfrm>
          </p:grpSpPr>
          <p:grpSp>
            <p:nvGrpSpPr>
              <p:cNvPr id="129128" name="Group 104"/>
              <p:cNvGrpSpPr>
                <a:grpSpLocks/>
              </p:cNvGrpSpPr>
              <p:nvPr/>
            </p:nvGrpSpPr>
            <p:grpSpPr bwMode="auto">
              <a:xfrm>
                <a:off x="0" y="0"/>
                <a:ext cx="236" cy="384"/>
                <a:chOff x="0" y="0"/>
                <a:chExt cx="236" cy="384"/>
              </a:xfrm>
            </p:grpSpPr>
            <p:sp>
              <p:nvSpPr>
                <p:cNvPr id="129027" name="Rectangle 3"/>
                <p:cNvSpPr>
                  <a:spLocks noChangeArrowheads="1"/>
                </p:cNvSpPr>
                <p:nvPr/>
              </p:nvSpPr>
              <p:spPr bwMode="auto">
                <a:xfrm>
                  <a:off x="43" y="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000"/>
                    <a:t> </a:t>
                  </a:r>
                </a:p>
                <a:p>
                  <a:pPr algn="just"/>
                  <a:endParaRPr lang="en-US" altLang="zh-CN" sz="2400"/>
                </a:p>
              </p:txBody>
            </p:sp>
            <p:sp>
              <p:nvSpPr>
                <p:cNvPr id="129127" name="Rectangle 103"/>
                <p:cNvSpPr>
                  <a:spLocks noChangeArrowheads="1"/>
                </p:cNvSpPr>
                <p:nvPr/>
              </p:nvSpPr>
              <p:spPr bwMode="auto">
                <a:xfrm>
                  <a:off x="0" y="0"/>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0" name="Group 106"/>
              <p:cNvGrpSpPr>
                <a:grpSpLocks/>
              </p:cNvGrpSpPr>
              <p:nvPr/>
            </p:nvGrpSpPr>
            <p:grpSpPr bwMode="auto">
              <a:xfrm>
                <a:off x="236" y="0"/>
                <a:ext cx="254" cy="384"/>
                <a:chOff x="236" y="0"/>
                <a:chExt cx="254" cy="384"/>
              </a:xfrm>
            </p:grpSpPr>
            <p:sp>
              <p:nvSpPr>
                <p:cNvPr id="129028" name="Rectangle 4"/>
                <p:cNvSpPr>
                  <a:spLocks noChangeArrowheads="1"/>
                </p:cNvSpPr>
                <p:nvPr/>
              </p:nvSpPr>
              <p:spPr bwMode="auto">
                <a:xfrm>
                  <a:off x="279"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0</a:t>
                  </a:r>
                  <a:endParaRPr lang="en-US" altLang="zh-CN" sz="2400">
                    <a:solidFill>
                      <a:srgbClr val="FF5050"/>
                    </a:solidFill>
                  </a:endParaRPr>
                </a:p>
              </p:txBody>
            </p:sp>
            <p:sp>
              <p:nvSpPr>
                <p:cNvPr id="129129" name="Rectangle 105"/>
                <p:cNvSpPr>
                  <a:spLocks noChangeArrowheads="1"/>
                </p:cNvSpPr>
                <p:nvPr/>
              </p:nvSpPr>
              <p:spPr bwMode="auto">
                <a:xfrm>
                  <a:off x="236"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2" name="Group 108"/>
              <p:cNvGrpSpPr>
                <a:grpSpLocks/>
              </p:cNvGrpSpPr>
              <p:nvPr/>
            </p:nvGrpSpPr>
            <p:grpSpPr bwMode="auto">
              <a:xfrm>
                <a:off x="490" y="0"/>
                <a:ext cx="254" cy="384"/>
                <a:chOff x="490" y="0"/>
                <a:chExt cx="254" cy="384"/>
              </a:xfrm>
            </p:grpSpPr>
            <p:sp>
              <p:nvSpPr>
                <p:cNvPr id="129029" name="Rectangle 5"/>
                <p:cNvSpPr>
                  <a:spLocks noChangeArrowheads="1"/>
                </p:cNvSpPr>
                <p:nvPr/>
              </p:nvSpPr>
              <p:spPr bwMode="auto">
                <a:xfrm>
                  <a:off x="533"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1</a:t>
                  </a:r>
                  <a:endParaRPr lang="en-US" altLang="zh-CN" sz="2400">
                    <a:solidFill>
                      <a:srgbClr val="FF5050"/>
                    </a:solidFill>
                  </a:endParaRPr>
                </a:p>
              </p:txBody>
            </p:sp>
            <p:sp>
              <p:nvSpPr>
                <p:cNvPr id="129131" name="Rectangle 107"/>
                <p:cNvSpPr>
                  <a:spLocks noChangeArrowheads="1"/>
                </p:cNvSpPr>
                <p:nvPr/>
              </p:nvSpPr>
              <p:spPr bwMode="auto">
                <a:xfrm>
                  <a:off x="490"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4" name="Group 110"/>
              <p:cNvGrpSpPr>
                <a:grpSpLocks/>
              </p:cNvGrpSpPr>
              <p:nvPr/>
            </p:nvGrpSpPr>
            <p:grpSpPr bwMode="auto">
              <a:xfrm>
                <a:off x="744" y="0"/>
                <a:ext cx="254" cy="384"/>
                <a:chOff x="744" y="0"/>
                <a:chExt cx="254" cy="384"/>
              </a:xfrm>
            </p:grpSpPr>
            <p:sp>
              <p:nvSpPr>
                <p:cNvPr id="129030" name="Rectangle 6"/>
                <p:cNvSpPr>
                  <a:spLocks noChangeArrowheads="1"/>
                </p:cNvSpPr>
                <p:nvPr/>
              </p:nvSpPr>
              <p:spPr bwMode="auto">
                <a:xfrm>
                  <a:off x="787"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2</a:t>
                  </a:r>
                  <a:endParaRPr lang="en-US" altLang="zh-CN" sz="2400">
                    <a:solidFill>
                      <a:srgbClr val="FF5050"/>
                    </a:solidFill>
                  </a:endParaRPr>
                </a:p>
              </p:txBody>
            </p:sp>
            <p:sp>
              <p:nvSpPr>
                <p:cNvPr id="129133" name="Rectangle 109"/>
                <p:cNvSpPr>
                  <a:spLocks noChangeArrowheads="1"/>
                </p:cNvSpPr>
                <p:nvPr/>
              </p:nvSpPr>
              <p:spPr bwMode="auto">
                <a:xfrm>
                  <a:off x="744"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6" name="Group 112"/>
              <p:cNvGrpSpPr>
                <a:grpSpLocks/>
              </p:cNvGrpSpPr>
              <p:nvPr/>
            </p:nvGrpSpPr>
            <p:grpSpPr bwMode="auto">
              <a:xfrm>
                <a:off x="998" y="0"/>
                <a:ext cx="254" cy="384"/>
                <a:chOff x="998" y="0"/>
                <a:chExt cx="254" cy="384"/>
              </a:xfrm>
            </p:grpSpPr>
            <p:sp>
              <p:nvSpPr>
                <p:cNvPr id="129031" name="Rectangle 7"/>
                <p:cNvSpPr>
                  <a:spLocks noChangeArrowheads="1"/>
                </p:cNvSpPr>
                <p:nvPr/>
              </p:nvSpPr>
              <p:spPr bwMode="auto">
                <a:xfrm>
                  <a:off x="1041"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dirty="0">
                      <a:solidFill>
                        <a:srgbClr val="FF5050"/>
                      </a:solidFill>
                    </a:rPr>
                    <a:t>3</a:t>
                  </a:r>
                </a:p>
              </p:txBody>
            </p:sp>
            <p:sp>
              <p:nvSpPr>
                <p:cNvPr id="129135" name="Rectangle 111"/>
                <p:cNvSpPr>
                  <a:spLocks noChangeArrowheads="1"/>
                </p:cNvSpPr>
                <p:nvPr/>
              </p:nvSpPr>
              <p:spPr bwMode="auto">
                <a:xfrm>
                  <a:off x="998"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38" name="Group 114"/>
              <p:cNvGrpSpPr>
                <a:grpSpLocks/>
              </p:cNvGrpSpPr>
              <p:nvPr/>
            </p:nvGrpSpPr>
            <p:grpSpPr bwMode="auto">
              <a:xfrm>
                <a:off x="1252" y="0"/>
                <a:ext cx="254" cy="384"/>
                <a:chOff x="1252" y="0"/>
                <a:chExt cx="254" cy="384"/>
              </a:xfrm>
            </p:grpSpPr>
            <p:sp>
              <p:nvSpPr>
                <p:cNvPr id="129032" name="Rectangle 8"/>
                <p:cNvSpPr>
                  <a:spLocks noChangeArrowheads="1"/>
                </p:cNvSpPr>
                <p:nvPr/>
              </p:nvSpPr>
              <p:spPr bwMode="auto">
                <a:xfrm>
                  <a:off x="1295"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4</a:t>
                  </a:r>
                </a:p>
              </p:txBody>
            </p:sp>
            <p:sp>
              <p:nvSpPr>
                <p:cNvPr id="129137" name="Rectangle 113"/>
                <p:cNvSpPr>
                  <a:spLocks noChangeArrowheads="1"/>
                </p:cNvSpPr>
                <p:nvPr/>
              </p:nvSpPr>
              <p:spPr bwMode="auto">
                <a:xfrm>
                  <a:off x="1252"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0" name="Group 116"/>
              <p:cNvGrpSpPr>
                <a:grpSpLocks/>
              </p:cNvGrpSpPr>
              <p:nvPr/>
            </p:nvGrpSpPr>
            <p:grpSpPr bwMode="auto">
              <a:xfrm>
                <a:off x="1506" y="0"/>
                <a:ext cx="254" cy="384"/>
                <a:chOff x="1506" y="0"/>
                <a:chExt cx="254" cy="384"/>
              </a:xfrm>
            </p:grpSpPr>
            <p:sp>
              <p:nvSpPr>
                <p:cNvPr id="129033" name="Rectangle 9"/>
                <p:cNvSpPr>
                  <a:spLocks noChangeArrowheads="1"/>
                </p:cNvSpPr>
                <p:nvPr/>
              </p:nvSpPr>
              <p:spPr bwMode="auto">
                <a:xfrm>
                  <a:off x="1549"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5</a:t>
                  </a:r>
                </a:p>
              </p:txBody>
            </p:sp>
            <p:sp>
              <p:nvSpPr>
                <p:cNvPr id="129139" name="Rectangle 115"/>
                <p:cNvSpPr>
                  <a:spLocks noChangeArrowheads="1"/>
                </p:cNvSpPr>
                <p:nvPr/>
              </p:nvSpPr>
              <p:spPr bwMode="auto">
                <a:xfrm>
                  <a:off x="1506"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2" name="Group 118"/>
              <p:cNvGrpSpPr>
                <a:grpSpLocks/>
              </p:cNvGrpSpPr>
              <p:nvPr/>
            </p:nvGrpSpPr>
            <p:grpSpPr bwMode="auto">
              <a:xfrm>
                <a:off x="1760" y="0"/>
                <a:ext cx="254" cy="384"/>
                <a:chOff x="1760" y="0"/>
                <a:chExt cx="254" cy="384"/>
              </a:xfrm>
            </p:grpSpPr>
            <p:sp>
              <p:nvSpPr>
                <p:cNvPr id="129034" name="Rectangle 10"/>
                <p:cNvSpPr>
                  <a:spLocks noChangeArrowheads="1"/>
                </p:cNvSpPr>
                <p:nvPr/>
              </p:nvSpPr>
              <p:spPr bwMode="auto">
                <a:xfrm>
                  <a:off x="1803"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6</a:t>
                  </a:r>
                </a:p>
              </p:txBody>
            </p:sp>
            <p:sp>
              <p:nvSpPr>
                <p:cNvPr id="129141" name="Rectangle 117"/>
                <p:cNvSpPr>
                  <a:spLocks noChangeArrowheads="1"/>
                </p:cNvSpPr>
                <p:nvPr/>
              </p:nvSpPr>
              <p:spPr bwMode="auto">
                <a:xfrm>
                  <a:off x="1760"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4" name="Group 120"/>
              <p:cNvGrpSpPr>
                <a:grpSpLocks/>
              </p:cNvGrpSpPr>
              <p:nvPr/>
            </p:nvGrpSpPr>
            <p:grpSpPr bwMode="auto">
              <a:xfrm>
                <a:off x="2014" y="0"/>
                <a:ext cx="254" cy="384"/>
                <a:chOff x="2014" y="0"/>
                <a:chExt cx="254" cy="384"/>
              </a:xfrm>
            </p:grpSpPr>
            <p:sp>
              <p:nvSpPr>
                <p:cNvPr id="129035" name="Rectangle 11"/>
                <p:cNvSpPr>
                  <a:spLocks noChangeArrowheads="1"/>
                </p:cNvSpPr>
                <p:nvPr/>
              </p:nvSpPr>
              <p:spPr bwMode="auto">
                <a:xfrm>
                  <a:off x="2057"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7</a:t>
                  </a:r>
                </a:p>
              </p:txBody>
            </p:sp>
            <p:sp>
              <p:nvSpPr>
                <p:cNvPr id="129143" name="Rectangle 119"/>
                <p:cNvSpPr>
                  <a:spLocks noChangeArrowheads="1"/>
                </p:cNvSpPr>
                <p:nvPr/>
              </p:nvSpPr>
              <p:spPr bwMode="auto">
                <a:xfrm>
                  <a:off x="2014"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6" name="Group 122"/>
              <p:cNvGrpSpPr>
                <a:grpSpLocks/>
              </p:cNvGrpSpPr>
              <p:nvPr/>
            </p:nvGrpSpPr>
            <p:grpSpPr bwMode="auto">
              <a:xfrm>
                <a:off x="2268" y="0"/>
                <a:ext cx="254" cy="384"/>
                <a:chOff x="2268" y="0"/>
                <a:chExt cx="254" cy="384"/>
              </a:xfrm>
            </p:grpSpPr>
            <p:sp>
              <p:nvSpPr>
                <p:cNvPr id="129036" name="Rectangle 12"/>
                <p:cNvSpPr>
                  <a:spLocks noChangeArrowheads="1"/>
                </p:cNvSpPr>
                <p:nvPr/>
              </p:nvSpPr>
              <p:spPr bwMode="auto">
                <a:xfrm>
                  <a:off x="2311" y="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8</a:t>
                  </a:r>
                </a:p>
              </p:txBody>
            </p:sp>
            <p:sp>
              <p:nvSpPr>
                <p:cNvPr id="129145" name="Rectangle 121"/>
                <p:cNvSpPr>
                  <a:spLocks noChangeArrowheads="1"/>
                </p:cNvSpPr>
                <p:nvPr/>
              </p:nvSpPr>
              <p:spPr bwMode="auto">
                <a:xfrm>
                  <a:off x="2268" y="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48" name="Group 124"/>
              <p:cNvGrpSpPr>
                <a:grpSpLocks/>
              </p:cNvGrpSpPr>
              <p:nvPr/>
            </p:nvGrpSpPr>
            <p:grpSpPr bwMode="auto">
              <a:xfrm>
                <a:off x="0" y="384"/>
                <a:ext cx="236" cy="384"/>
                <a:chOff x="0" y="384"/>
                <a:chExt cx="236" cy="384"/>
              </a:xfrm>
            </p:grpSpPr>
            <p:sp>
              <p:nvSpPr>
                <p:cNvPr id="129037" name="Rectangle 13"/>
                <p:cNvSpPr>
                  <a:spLocks noChangeArrowheads="1"/>
                </p:cNvSpPr>
                <p:nvPr/>
              </p:nvSpPr>
              <p:spPr bwMode="auto">
                <a:xfrm>
                  <a:off x="43" y="38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0</a:t>
                  </a:r>
                  <a:endParaRPr lang="en-US" altLang="zh-CN" sz="2400">
                    <a:solidFill>
                      <a:srgbClr val="FF5050"/>
                    </a:solidFill>
                  </a:endParaRPr>
                </a:p>
              </p:txBody>
            </p:sp>
            <p:sp>
              <p:nvSpPr>
                <p:cNvPr id="129147" name="Rectangle 123"/>
                <p:cNvSpPr>
                  <a:spLocks noChangeArrowheads="1"/>
                </p:cNvSpPr>
                <p:nvPr/>
              </p:nvSpPr>
              <p:spPr bwMode="auto">
                <a:xfrm>
                  <a:off x="0" y="384"/>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0" name="Group 126"/>
              <p:cNvGrpSpPr>
                <a:grpSpLocks/>
              </p:cNvGrpSpPr>
              <p:nvPr/>
            </p:nvGrpSpPr>
            <p:grpSpPr bwMode="auto">
              <a:xfrm>
                <a:off x="236" y="384"/>
                <a:ext cx="254" cy="384"/>
                <a:chOff x="236" y="384"/>
                <a:chExt cx="254" cy="384"/>
              </a:xfrm>
            </p:grpSpPr>
            <p:sp>
              <p:nvSpPr>
                <p:cNvPr id="129038" name="Rectangle 14"/>
                <p:cNvSpPr>
                  <a:spLocks noChangeArrowheads="1"/>
                </p:cNvSpPr>
                <p:nvPr/>
              </p:nvSpPr>
              <p:spPr bwMode="auto">
                <a:xfrm>
                  <a:off x="279"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t>0</a:t>
                  </a:r>
                </a:p>
              </p:txBody>
            </p:sp>
            <p:sp>
              <p:nvSpPr>
                <p:cNvPr id="129149" name="Rectangle 125"/>
                <p:cNvSpPr>
                  <a:spLocks noChangeArrowheads="1"/>
                </p:cNvSpPr>
                <p:nvPr/>
              </p:nvSpPr>
              <p:spPr bwMode="auto">
                <a:xfrm>
                  <a:off x="236"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2" name="Group 128"/>
              <p:cNvGrpSpPr>
                <a:grpSpLocks/>
              </p:cNvGrpSpPr>
              <p:nvPr/>
            </p:nvGrpSpPr>
            <p:grpSpPr bwMode="auto">
              <a:xfrm>
                <a:off x="490" y="384"/>
                <a:ext cx="254" cy="384"/>
                <a:chOff x="490" y="384"/>
                <a:chExt cx="254" cy="384"/>
              </a:xfrm>
            </p:grpSpPr>
            <p:sp>
              <p:nvSpPr>
                <p:cNvPr id="129039" name="Rectangle 15"/>
                <p:cNvSpPr>
                  <a:spLocks noChangeArrowheads="1"/>
                </p:cNvSpPr>
                <p:nvPr/>
              </p:nvSpPr>
              <p:spPr bwMode="auto">
                <a:xfrm>
                  <a:off x="533"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2400"/>
                </a:p>
              </p:txBody>
            </p:sp>
            <p:sp>
              <p:nvSpPr>
                <p:cNvPr id="129151" name="Rectangle 127"/>
                <p:cNvSpPr>
                  <a:spLocks noChangeArrowheads="1"/>
                </p:cNvSpPr>
                <p:nvPr/>
              </p:nvSpPr>
              <p:spPr bwMode="auto">
                <a:xfrm>
                  <a:off x="490"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4" name="Group 130"/>
              <p:cNvGrpSpPr>
                <a:grpSpLocks/>
              </p:cNvGrpSpPr>
              <p:nvPr/>
            </p:nvGrpSpPr>
            <p:grpSpPr bwMode="auto">
              <a:xfrm>
                <a:off x="744" y="384"/>
                <a:ext cx="254" cy="384"/>
                <a:chOff x="744" y="384"/>
                <a:chExt cx="254" cy="384"/>
              </a:xfrm>
            </p:grpSpPr>
            <p:sp>
              <p:nvSpPr>
                <p:cNvPr id="129040" name="Rectangle 16"/>
                <p:cNvSpPr>
                  <a:spLocks noChangeArrowheads="1"/>
                </p:cNvSpPr>
                <p:nvPr/>
              </p:nvSpPr>
              <p:spPr bwMode="auto">
                <a:xfrm>
                  <a:off x="787"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3" name="Rectangle 129"/>
                <p:cNvSpPr>
                  <a:spLocks noChangeArrowheads="1"/>
                </p:cNvSpPr>
                <p:nvPr/>
              </p:nvSpPr>
              <p:spPr bwMode="auto">
                <a:xfrm>
                  <a:off x="744"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6" name="Group 132"/>
              <p:cNvGrpSpPr>
                <a:grpSpLocks/>
              </p:cNvGrpSpPr>
              <p:nvPr/>
            </p:nvGrpSpPr>
            <p:grpSpPr bwMode="auto">
              <a:xfrm>
                <a:off x="998" y="384"/>
                <a:ext cx="254" cy="384"/>
                <a:chOff x="998" y="384"/>
                <a:chExt cx="254" cy="384"/>
              </a:xfrm>
            </p:grpSpPr>
            <p:sp>
              <p:nvSpPr>
                <p:cNvPr id="129041" name="Rectangle 17"/>
                <p:cNvSpPr>
                  <a:spLocks noChangeArrowheads="1"/>
                </p:cNvSpPr>
                <p:nvPr/>
              </p:nvSpPr>
              <p:spPr bwMode="auto">
                <a:xfrm>
                  <a:off x="1041"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5" name="Rectangle 131"/>
                <p:cNvSpPr>
                  <a:spLocks noChangeArrowheads="1"/>
                </p:cNvSpPr>
                <p:nvPr/>
              </p:nvSpPr>
              <p:spPr bwMode="auto">
                <a:xfrm>
                  <a:off x="998"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58" name="Group 134"/>
              <p:cNvGrpSpPr>
                <a:grpSpLocks/>
              </p:cNvGrpSpPr>
              <p:nvPr/>
            </p:nvGrpSpPr>
            <p:grpSpPr bwMode="auto">
              <a:xfrm>
                <a:off x="1252" y="384"/>
                <a:ext cx="254" cy="384"/>
                <a:chOff x="1252" y="384"/>
                <a:chExt cx="254" cy="384"/>
              </a:xfrm>
            </p:grpSpPr>
            <p:sp>
              <p:nvSpPr>
                <p:cNvPr id="129042" name="Rectangle 18"/>
                <p:cNvSpPr>
                  <a:spLocks noChangeArrowheads="1"/>
                </p:cNvSpPr>
                <p:nvPr/>
              </p:nvSpPr>
              <p:spPr bwMode="auto">
                <a:xfrm>
                  <a:off x="1295"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57" name="Rectangle 133"/>
                <p:cNvSpPr>
                  <a:spLocks noChangeArrowheads="1"/>
                </p:cNvSpPr>
                <p:nvPr/>
              </p:nvSpPr>
              <p:spPr bwMode="auto">
                <a:xfrm>
                  <a:off x="1252"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0" name="Group 136"/>
              <p:cNvGrpSpPr>
                <a:grpSpLocks/>
              </p:cNvGrpSpPr>
              <p:nvPr/>
            </p:nvGrpSpPr>
            <p:grpSpPr bwMode="auto">
              <a:xfrm>
                <a:off x="1506" y="384"/>
                <a:ext cx="254" cy="384"/>
                <a:chOff x="1506" y="384"/>
                <a:chExt cx="254" cy="384"/>
              </a:xfrm>
            </p:grpSpPr>
            <p:sp>
              <p:nvSpPr>
                <p:cNvPr id="129043" name="Rectangle 19"/>
                <p:cNvSpPr>
                  <a:spLocks noChangeArrowheads="1"/>
                </p:cNvSpPr>
                <p:nvPr/>
              </p:nvSpPr>
              <p:spPr bwMode="auto">
                <a:xfrm>
                  <a:off x="1549"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59" name="Rectangle 135"/>
                <p:cNvSpPr>
                  <a:spLocks noChangeArrowheads="1"/>
                </p:cNvSpPr>
                <p:nvPr/>
              </p:nvSpPr>
              <p:spPr bwMode="auto">
                <a:xfrm>
                  <a:off x="1506"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2" name="Group 138"/>
              <p:cNvGrpSpPr>
                <a:grpSpLocks/>
              </p:cNvGrpSpPr>
              <p:nvPr/>
            </p:nvGrpSpPr>
            <p:grpSpPr bwMode="auto">
              <a:xfrm>
                <a:off x="1760" y="384"/>
                <a:ext cx="254" cy="384"/>
                <a:chOff x="1760" y="384"/>
                <a:chExt cx="254" cy="384"/>
              </a:xfrm>
            </p:grpSpPr>
            <p:sp>
              <p:nvSpPr>
                <p:cNvPr id="129044" name="Rectangle 20"/>
                <p:cNvSpPr>
                  <a:spLocks noChangeArrowheads="1"/>
                </p:cNvSpPr>
                <p:nvPr/>
              </p:nvSpPr>
              <p:spPr bwMode="auto">
                <a:xfrm>
                  <a:off x="1803"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1" name="Rectangle 137"/>
                <p:cNvSpPr>
                  <a:spLocks noChangeArrowheads="1"/>
                </p:cNvSpPr>
                <p:nvPr/>
              </p:nvSpPr>
              <p:spPr bwMode="auto">
                <a:xfrm>
                  <a:off x="1760"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4" name="Group 140"/>
              <p:cNvGrpSpPr>
                <a:grpSpLocks/>
              </p:cNvGrpSpPr>
              <p:nvPr/>
            </p:nvGrpSpPr>
            <p:grpSpPr bwMode="auto">
              <a:xfrm>
                <a:off x="2014" y="384"/>
                <a:ext cx="254" cy="384"/>
                <a:chOff x="2014" y="384"/>
                <a:chExt cx="254" cy="384"/>
              </a:xfrm>
            </p:grpSpPr>
            <p:sp>
              <p:nvSpPr>
                <p:cNvPr id="129045" name="Rectangle 21"/>
                <p:cNvSpPr>
                  <a:spLocks noChangeArrowheads="1"/>
                </p:cNvSpPr>
                <p:nvPr/>
              </p:nvSpPr>
              <p:spPr bwMode="auto">
                <a:xfrm>
                  <a:off x="2057"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3" name="Rectangle 139"/>
                <p:cNvSpPr>
                  <a:spLocks noChangeArrowheads="1"/>
                </p:cNvSpPr>
                <p:nvPr/>
              </p:nvSpPr>
              <p:spPr bwMode="auto">
                <a:xfrm>
                  <a:off x="2014"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6" name="Group 142"/>
              <p:cNvGrpSpPr>
                <a:grpSpLocks/>
              </p:cNvGrpSpPr>
              <p:nvPr/>
            </p:nvGrpSpPr>
            <p:grpSpPr bwMode="auto">
              <a:xfrm>
                <a:off x="2268" y="384"/>
                <a:ext cx="254" cy="384"/>
                <a:chOff x="2268" y="384"/>
                <a:chExt cx="254" cy="384"/>
              </a:xfrm>
            </p:grpSpPr>
            <p:sp>
              <p:nvSpPr>
                <p:cNvPr id="129046" name="Rectangle 22"/>
                <p:cNvSpPr>
                  <a:spLocks noChangeArrowheads="1"/>
                </p:cNvSpPr>
                <p:nvPr/>
              </p:nvSpPr>
              <p:spPr bwMode="auto">
                <a:xfrm>
                  <a:off x="2311" y="38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65" name="Rectangle 141"/>
                <p:cNvSpPr>
                  <a:spLocks noChangeArrowheads="1"/>
                </p:cNvSpPr>
                <p:nvPr/>
              </p:nvSpPr>
              <p:spPr bwMode="auto">
                <a:xfrm>
                  <a:off x="2268" y="38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68" name="Group 144"/>
              <p:cNvGrpSpPr>
                <a:grpSpLocks/>
              </p:cNvGrpSpPr>
              <p:nvPr/>
            </p:nvGrpSpPr>
            <p:grpSpPr bwMode="auto">
              <a:xfrm>
                <a:off x="0" y="768"/>
                <a:ext cx="236" cy="384"/>
                <a:chOff x="0" y="768"/>
                <a:chExt cx="236" cy="384"/>
              </a:xfrm>
            </p:grpSpPr>
            <p:sp>
              <p:nvSpPr>
                <p:cNvPr id="129047" name="Rectangle 23"/>
                <p:cNvSpPr>
                  <a:spLocks noChangeArrowheads="1"/>
                </p:cNvSpPr>
                <p:nvPr/>
              </p:nvSpPr>
              <p:spPr bwMode="auto">
                <a:xfrm>
                  <a:off x="43" y="76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1</a:t>
                  </a:r>
                </a:p>
              </p:txBody>
            </p:sp>
            <p:sp>
              <p:nvSpPr>
                <p:cNvPr id="129167" name="Rectangle 143"/>
                <p:cNvSpPr>
                  <a:spLocks noChangeArrowheads="1"/>
                </p:cNvSpPr>
                <p:nvPr/>
              </p:nvSpPr>
              <p:spPr bwMode="auto">
                <a:xfrm>
                  <a:off x="0" y="768"/>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0" name="Group 146"/>
              <p:cNvGrpSpPr>
                <a:grpSpLocks/>
              </p:cNvGrpSpPr>
              <p:nvPr/>
            </p:nvGrpSpPr>
            <p:grpSpPr bwMode="auto">
              <a:xfrm>
                <a:off x="236" y="768"/>
                <a:ext cx="254" cy="384"/>
                <a:chOff x="236" y="768"/>
                <a:chExt cx="254" cy="384"/>
              </a:xfrm>
            </p:grpSpPr>
            <p:sp>
              <p:nvSpPr>
                <p:cNvPr id="129048" name="Rectangle 24"/>
                <p:cNvSpPr>
                  <a:spLocks noChangeArrowheads="1"/>
                </p:cNvSpPr>
                <p:nvPr/>
              </p:nvSpPr>
              <p:spPr bwMode="auto">
                <a:xfrm>
                  <a:off x="279"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69" name="Rectangle 145"/>
                <p:cNvSpPr>
                  <a:spLocks noChangeArrowheads="1"/>
                </p:cNvSpPr>
                <p:nvPr/>
              </p:nvSpPr>
              <p:spPr bwMode="auto">
                <a:xfrm>
                  <a:off x="236"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2" name="Group 148"/>
              <p:cNvGrpSpPr>
                <a:grpSpLocks/>
              </p:cNvGrpSpPr>
              <p:nvPr/>
            </p:nvGrpSpPr>
            <p:grpSpPr bwMode="auto">
              <a:xfrm>
                <a:off x="490" y="768"/>
                <a:ext cx="254" cy="384"/>
                <a:chOff x="490" y="768"/>
                <a:chExt cx="254" cy="384"/>
              </a:xfrm>
            </p:grpSpPr>
            <p:sp>
              <p:nvSpPr>
                <p:cNvPr id="129049" name="Rectangle 25"/>
                <p:cNvSpPr>
                  <a:spLocks noChangeArrowheads="1"/>
                </p:cNvSpPr>
                <p:nvPr/>
              </p:nvSpPr>
              <p:spPr bwMode="auto">
                <a:xfrm>
                  <a:off x="533"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1" name="Rectangle 147"/>
                <p:cNvSpPr>
                  <a:spLocks noChangeArrowheads="1"/>
                </p:cNvSpPr>
                <p:nvPr/>
              </p:nvSpPr>
              <p:spPr bwMode="auto">
                <a:xfrm>
                  <a:off x="490"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4" name="Group 150"/>
              <p:cNvGrpSpPr>
                <a:grpSpLocks/>
              </p:cNvGrpSpPr>
              <p:nvPr/>
            </p:nvGrpSpPr>
            <p:grpSpPr bwMode="auto">
              <a:xfrm>
                <a:off x="744" y="768"/>
                <a:ext cx="254" cy="384"/>
                <a:chOff x="744" y="768"/>
                <a:chExt cx="254" cy="384"/>
              </a:xfrm>
            </p:grpSpPr>
            <p:sp>
              <p:nvSpPr>
                <p:cNvPr id="129050" name="Rectangle 26"/>
                <p:cNvSpPr>
                  <a:spLocks noChangeArrowheads="1"/>
                </p:cNvSpPr>
                <p:nvPr/>
              </p:nvSpPr>
              <p:spPr bwMode="auto">
                <a:xfrm>
                  <a:off x="787"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3" name="Rectangle 149"/>
                <p:cNvSpPr>
                  <a:spLocks noChangeArrowheads="1"/>
                </p:cNvSpPr>
                <p:nvPr/>
              </p:nvSpPr>
              <p:spPr bwMode="auto">
                <a:xfrm>
                  <a:off x="744"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6" name="Group 152"/>
              <p:cNvGrpSpPr>
                <a:grpSpLocks/>
              </p:cNvGrpSpPr>
              <p:nvPr/>
            </p:nvGrpSpPr>
            <p:grpSpPr bwMode="auto">
              <a:xfrm>
                <a:off x="998" y="768"/>
                <a:ext cx="254" cy="384"/>
                <a:chOff x="998" y="768"/>
                <a:chExt cx="254" cy="384"/>
              </a:xfrm>
            </p:grpSpPr>
            <p:sp>
              <p:nvSpPr>
                <p:cNvPr id="129051" name="Rectangle 27"/>
                <p:cNvSpPr>
                  <a:spLocks noChangeArrowheads="1"/>
                </p:cNvSpPr>
                <p:nvPr/>
              </p:nvSpPr>
              <p:spPr bwMode="auto">
                <a:xfrm>
                  <a:off x="1041"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75" name="Rectangle 151"/>
                <p:cNvSpPr>
                  <a:spLocks noChangeArrowheads="1"/>
                </p:cNvSpPr>
                <p:nvPr/>
              </p:nvSpPr>
              <p:spPr bwMode="auto">
                <a:xfrm>
                  <a:off x="998"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78" name="Group 154"/>
              <p:cNvGrpSpPr>
                <a:grpSpLocks/>
              </p:cNvGrpSpPr>
              <p:nvPr/>
            </p:nvGrpSpPr>
            <p:grpSpPr bwMode="auto">
              <a:xfrm>
                <a:off x="1252" y="768"/>
                <a:ext cx="254" cy="384"/>
                <a:chOff x="1252" y="768"/>
                <a:chExt cx="254" cy="384"/>
              </a:xfrm>
            </p:grpSpPr>
            <p:sp>
              <p:nvSpPr>
                <p:cNvPr id="129052" name="Rectangle 28"/>
                <p:cNvSpPr>
                  <a:spLocks noChangeArrowheads="1"/>
                </p:cNvSpPr>
                <p:nvPr/>
              </p:nvSpPr>
              <p:spPr bwMode="auto">
                <a:xfrm>
                  <a:off x="1295"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77" name="Rectangle 153"/>
                <p:cNvSpPr>
                  <a:spLocks noChangeArrowheads="1"/>
                </p:cNvSpPr>
                <p:nvPr/>
              </p:nvSpPr>
              <p:spPr bwMode="auto">
                <a:xfrm>
                  <a:off x="1252"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0" name="Group 156"/>
              <p:cNvGrpSpPr>
                <a:grpSpLocks/>
              </p:cNvGrpSpPr>
              <p:nvPr/>
            </p:nvGrpSpPr>
            <p:grpSpPr bwMode="auto">
              <a:xfrm>
                <a:off x="1506" y="768"/>
                <a:ext cx="254" cy="384"/>
                <a:chOff x="1506" y="768"/>
                <a:chExt cx="254" cy="384"/>
              </a:xfrm>
            </p:grpSpPr>
            <p:sp>
              <p:nvSpPr>
                <p:cNvPr id="129053" name="Rectangle 29"/>
                <p:cNvSpPr>
                  <a:spLocks noChangeArrowheads="1"/>
                </p:cNvSpPr>
                <p:nvPr/>
              </p:nvSpPr>
              <p:spPr bwMode="auto">
                <a:xfrm>
                  <a:off x="1549"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79" name="Rectangle 155"/>
                <p:cNvSpPr>
                  <a:spLocks noChangeArrowheads="1"/>
                </p:cNvSpPr>
                <p:nvPr/>
              </p:nvSpPr>
              <p:spPr bwMode="auto">
                <a:xfrm>
                  <a:off x="1506"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2" name="Group 158"/>
              <p:cNvGrpSpPr>
                <a:grpSpLocks/>
              </p:cNvGrpSpPr>
              <p:nvPr/>
            </p:nvGrpSpPr>
            <p:grpSpPr bwMode="auto">
              <a:xfrm>
                <a:off x="1760" y="768"/>
                <a:ext cx="254" cy="384"/>
                <a:chOff x="1760" y="768"/>
                <a:chExt cx="254" cy="384"/>
              </a:xfrm>
            </p:grpSpPr>
            <p:sp>
              <p:nvSpPr>
                <p:cNvPr id="129054" name="Rectangle 30"/>
                <p:cNvSpPr>
                  <a:spLocks noChangeArrowheads="1"/>
                </p:cNvSpPr>
                <p:nvPr/>
              </p:nvSpPr>
              <p:spPr bwMode="auto">
                <a:xfrm>
                  <a:off x="1803"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81" name="Rectangle 157"/>
                <p:cNvSpPr>
                  <a:spLocks noChangeArrowheads="1"/>
                </p:cNvSpPr>
                <p:nvPr/>
              </p:nvSpPr>
              <p:spPr bwMode="auto">
                <a:xfrm>
                  <a:off x="1760"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4" name="Group 160"/>
              <p:cNvGrpSpPr>
                <a:grpSpLocks/>
              </p:cNvGrpSpPr>
              <p:nvPr/>
            </p:nvGrpSpPr>
            <p:grpSpPr bwMode="auto">
              <a:xfrm>
                <a:off x="2014" y="768"/>
                <a:ext cx="254" cy="384"/>
                <a:chOff x="2014" y="768"/>
                <a:chExt cx="254" cy="384"/>
              </a:xfrm>
            </p:grpSpPr>
            <p:sp>
              <p:nvSpPr>
                <p:cNvPr id="129055" name="Rectangle 31"/>
                <p:cNvSpPr>
                  <a:spLocks noChangeArrowheads="1"/>
                </p:cNvSpPr>
                <p:nvPr/>
              </p:nvSpPr>
              <p:spPr bwMode="auto">
                <a:xfrm>
                  <a:off x="2057"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83" name="Rectangle 159"/>
                <p:cNvSpPr>
                  <a:spLocks noChangeArrowheads="1"/>
                </p:cNvSpPr>
                <p:nvPr/>
              </p:nvSpPr>
              <p:spPr bwMode="auto">
                <a:xfrm>
                  <a:off x="2014"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6" name="Group 162"/>
              <p:cNvGrpSpPr>
                <a:grpSpLocks/>
              </p:cNvGrpSpPr>
              <p:nvPr/>
            </p:nvGrpSpPr>
            <p:grpSpPr bwMode="auto">
              <a:xfrm>
                <a:off x="2268" y="768"/>
                <a:ext cx="254" cy="384"/>
                <a:chOff x="2268" y="768"/>
                <a:chExt cx="254" cy="384"/>
              </a:xfrm>
            </p:grpSpPr>
            <p:sp>
              <p:nvSpPr>
                <p:cNvPr id="129056" name="Rectangle 32"/>
                <p:cNvSpPr>
                  <a:spLocks noChangeArrowheads="1"/>
                </p:cNvSpPr>
                <p:nvPr/>
              </p:nvSpPr>
              <p:spPr bwMode="auto">
                <a:xfrm>
                  <a:off x="2311" y="76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85" name="Rectangle 161"/>
                <p:cNvSpPr>
                  <a:spLocks noChangeArrowheads="1"/>
                </p:cNvSpPr>
                <p:nvPr/>
              </p:nvSpPr>
              <p:spPr bwMode="auto">
                <a:xfrm>
                  <a:off x="2268" y="76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88" name="Group 164"/>
              <p:cNvGrpSpPr>
                <a:grpSpLocks/>
              </p:cNvGrpSpPr>
              <p:nvPr/>
            </p:nvGrpSpPr>
            <p:grpSpPr bwMode="auto">
              <a:xfrm>
                <a:off x="0" y="1152"/>
                <a:ext cx="236" cy="384"/>
                <a:chOff x="0" y="1152"/>
                <a:chExt cx="236" cy="384"/>
              </a:xfrm>
            </p:grpSpPr>
            <p:sp>
              <p:nvSpPr>
                <p:cNvPr id="129057" name="Rectangle 33"/>
                <p:cNvSpPr>
                  <a:spLocks noChangeArrowheads="1"/>
                </p:cNvSpPr>
                <p:nvPr/>
              </p:nvSpPr>
              <p:spPr bwMode="auto">
                <a:xfrm>
                  <a:off x="43" y="115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2</a:t>
                  </a:r>
                </a:p>
              </p:txBody>
            </p:sp>
            <p:sp>
              <p:nvSpPr>
                <p:cNvPr id="129187" name="Rectangle 163"/>
                <p:cNvSpPr>
                  <a:spLocks noChangeArrowheads="1"/>
                </p:cNvSpPr>
                <p:nvPr/>
              </p:nvSpPr>
              <p:spPr bwMode="auto">
                <a:xfrm>
                  <a:off x="0" y="1152"/>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0" name="Group 166"/>
              <p:cNvGrpSpPr>
                <a:grpSpLocks/>
              </p:cNvGrpSpPr>
              <p:nvPr/>
            </p:nvGrpSpPr>
            <p:grpSpPr bwMode="auto">
              <a:xfrm>
                <a:off x="236" y="1152"/>
                <a:ext cx="254" cy="384"/>
                <a:chOff x="236" y="1152"/>
                <a:chExt cx="254" cy="384"/>
              </a:xfrm>
            </p:grpSpPr>
            <p:sp>
              <p:nvSpPr>
                <p:cNvPr id="129058" name="Rectangle 34"/>
                <p:cNvSpPr>
                  <a:spLocks noChangeArrowheads="1"/>
                </p:cNvSpPr>
                <p:nvPr/>
              </p:nvSpPr>
              <p:spPr bwMode="auto">
                <a:xfrm>
                  <a:off x="279"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89" name="Rectangle 165"/>
                <p:cNvSpPr>
                  <a:spLocks noChangeArrowheads="1"/>
                </p:cNvSpPr>
                <p:nvPr/>
              </p:nvSpPr>
              <p:spPr bwMode="auto">
                <a:xfrm>
                  <a:off x="236"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2" name="Group 168"/>
              <p:cNvGrpSpPr>
                <a:grpSpLocks/>
              </p:cNvGrpSpPr>
              <p:nvPr/>
            </p:nvGrpSpPr>
            <p:grpSpPr bwMode="auto">
              <a:xfrm>
                <a:off x="490" y="1152"/>
                <a:ext cx="254" cy="384"/>
                <a:chOff x="490" y="1152"/>
                <a:chExt cx="254" cy="384"/>
              </a:xfrm>
            </p:grpSpPr>
            <p:sp>
              <p:nvSpPr>
                <p:cNvPr id="129059" name="Rectangle 35"/>
                <p:cNvSpPr>
                  <a:spLocks noChangeArrowheads="1"/>
                </p:cNvSpPr>
                <p:nvPr/>
              </p:nvSpPr>
              <p:spPr bwMode="auto">
                <a:xfrm>
                  <a:off x="533"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1" name="Rectangle 167"/>
                <p:cNvSpPr>
                  <a:spLocks noChangeArrowheads="1"/>
                </p:cNvSpPr>
                <p:nvPr/>
              </p:nvSpPr>
              <p:spPr bwMode="auto">
                <a:xfrm>
                  <a:off x="490"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4" name="Group 170"/>
              <p:cNvGrpSpPr>
                <a:grpSpLocks/>
              </p:cNvGrpSpPr>
              <p:nvPr/>
            </p:nvGrpSpPr>
            <p:grpSpPr bwMode="auto">
              <a:xfrm>
                <a:off x="744" y="1152"/>
                <a:ext cx="254" cy="384"/>
                <a:chOff x="744" y="1152"/>
                <a:chExt cx="254" cy="384"/>
              </a:xfrm>
            </p:grpSpPr>
            <p:sp>
              <p:nvSpPr>
                <p:cNvPr id="129060" name="Rectangle 36"/>
                <p:cNvSpPr>
                  <a:spLocks noChangeArrowheads="1"/>
                </p:cNvSpPr>
                <p:nvPr/>
              </p:nvSpPr>
              <p:spPr bwMode="auto">
                <a:xfrm>
                  <a:off x="787"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3" name="Rectangle 169"/>
                <p:cNvSpPr>
                  <a:spLocks noChangeArrowheads="1"/>
                </p:cNvSpPr>
                <p:nvPr/>
              </p:nvSpPr>
              <p:spPr bwMode="auto">
                <a:xfrm>
                  <a:off x="744"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6" name="Group 172"/>
              <p:cNvGrpSpPr>
                <a:grpSpLocks/>
              </p:cNvGrpSpPr>
              <p:nvPr/>
            </p:nvGrpSpPr>
            <p:grpSpPr bwMode="auto">
              <a:xfrm>
                <a:off x="998" y="1152"/>
                <a:ext cx="254" cy="384"/>
                <a:chOff x="998" y="1152"/>
                <a:chExt cx="254" cy="384"/>
              </a:xfrm>
            </p:grpSpPr>
            <p:sp>
              <p:nvSpPr>
                <p:cNvPr id="129061" name="Rectangle 37"/>
                <p:cNvSpPr>
                  <a:spLocks noChangeArrowheads="1"/>
                </p:cNvSpPr>
                <p:nvPr/>
              </p:nvSpPr>
              <p:spPr bwMode="auto">
                <a:xfrm>
                  <a:off x="1041"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5" name="Rectangle 171"/>
                <p:cNvSpPr>
                  <a:spLocks noChangeArrowheads="1"/>
                </p:cNvSpPr>
                <p:nvPr/>
              </p:nvSpPr>
              <p:spPr bwMode="auto">
                <a:xfrm>
                  <a:off x="998"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198" name="Group 174"/>
              <p:cNvGrpSpPr>
                <a:grpSpLocks/>
              </p:cNvGrpSpPr>
              <p:nvPr/>
            </p:nvGrpSpPr>
            <p:grpSpPr bwMode="auto">
              <a:xfrm>
                <a:off x="1252" y="1152"/>
                <a:ext cx="254" cy="384"/>
                <a:chOff x="1252" y="1152"/>
                <a:chExt cx="254" cy="384"/>
              </a:xfrm>
            </p:grpSpPr>
            <p:sp>
              <p:nvSpPr>
                <p:cNvPr id="129062" name="Rectangle 38"/>
                <p:cNvSpPr>
                  <a:spLocks noChangeArrowheads="1"/>
                </p:cNvSpPr>
                <p:nvPr/>
              </p:nvSpPr>
              <p:spPr bwMode="auto">
                <a:xfrm>
                  <a:off x="1295"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197" name="Rectangle 173"/>
                <p:cNvSpPr>
                  <a:spLocks noChangeArrowheads="1"/>
                </p:cNvSpPr>
                <p:nvPr/>
              </p:nvSpPr>
              <p:spPr bwMode="auto">
                <a:xfrm>
                  <a:off x="1252"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0" name="Group 176"/>
              <p:cNvGrpSpPr>
                <a:grpSpLocks/>
              </p:cNvGrpSpPr>
              <p:nvPr/>
            </p:nvGrpSpPr>
            <p:grpSpPr bwMode="auto">
              <a:xfrm>
                <a:off x="1506" y="1152"/>
                <a:ext cx="254" cy="384"/>
                <a:chOff x="1506" y="1152"/>
                <a:chExt cx="254" cy="384"/>
              </a:xfrm>
            </p:grpSpPr>
            <p:sp>
              <p:nvSpPr>
                <p:cNvPr id="129063" name="Rectangle 39"/>
                <p:cNvSpPr>
                  <a:spLocks noChangeArrowheads="1"/>
                </p:cNvSpPr>
                <p:nvPr/>
              </p:nvSpPr>
              <p:spPr bwMode="auto">
                <a:xfrm>
                  <a:off x="1549"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199" name="Rectangle 175"/>
                <p:cNvSpPr>
                  <a:spLocks noChangeArrowheads="1"/>
                </p:cNvSpPr>
                <p:nvPr/>
              </p:nvSpPr>
              <p:spPr bwMode="auto">
                <a:xfrm>
                  <a:off x="1506"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2" name="Group 178"/>
              <p:cNvGrpSpPr>
                <a:grpSpLocks/>
              </p:cNvGrpSpPr>
              <p:nvPr/>
            </p:nvGrpSpPr>
            <p:grpSpPr bwMode="auto">
              <a:xfrm>
                <a:off x="1760" y="1152"/>
                <a:ext cx="254" cy="384"/>
                <a:chOff x="1760" y="1152"/>
                <a:chExt cx="254" cy="384"/>
              </a:xfrm>
            </p:grpSpPr>
            <p:sp>
              <p:nvSpPr>
                <p:cNvPr id="129064" name="Rectangle 40"/>
                <p:cNvSpPr>
                  <a:spLocks noChangeArrowheads="1"/>
                </p:cNvSpPr>
                <p:nvPr/>
              </p:nvSpPr>
              <p:spPr bwMode="auto">
                <a:xfrm>
                  <a:off x="1803"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01" name="Rectangle 177"/>
                <p:cNvSpPr>
                  <a:spLocks noChangeArrowheads="1"/>
                </p:cNvSpPr>
                <p:nvPr/>
              </p:nvSpPr>
              <p:spPr bwMode="auto">
                <a:xfrm>
                  <a:off x="1760"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4" name="Group 180"/>
              <p:cNvGrpSpPr>
                <a:grpSpLocks/>
              </p:cNvGrpSpPr>
              <p:nvPr/>
            </p:nvGrpSpPr>
            <p:grpSpPr bwMode="auto">
              <a:xfrm>
                <a:off x="2014" y="1152"/>
                <a:ext cx="254" cy="384"/>
                <a:chOff x="2014" y="1152"/>
                <a:chExt cx="254" cy="384"/>
              </a:xfrm>
            </p:grpSpPr>
            <p:sp>
              <p:nvSpPr>
                <p:cNvPr id="129065" name="Rectangle 41"/>
                <p:cNvSpPr>
                  <a:spLocks noChangeArrowheads="1"/>
                </p:cNvSpPr>
                <p:nvPr/>
              </p:nvSpPr>
              <p:spPr bwMode="auto">
                <a:xfrm>
                  <a:off x="2057"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3" name="Rectangle 179"/>
                <p:cNvSpPr>
                  <a:spLocks noChangeArrowheads="1"/>
                </p:cNvSpPr>
                <p:nvPr/>
              </p:nvSpPr>
              <p:spPr bwMode="auto">
                <a:xfrm>
                  <a:off x="2014"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6" name="Group 182"/>
              <p:cNvGrpSpPr>
                <a:grpSpLocks/>
              </p:cNvGrpSpPr>
              <p:nvPr/>
            </p:nvGrpSpPr>
            <p:grpSpPr bwMode="auto">
              <a:xfrm>
                <a:off x="2268" y="1152"/>
                <a:ext cx="254" cy="384"/>
                <a:chOff x="2268" y="1152"/>
                <a:chExt cx="254" cy="384"/>
              </a:xfrm>
            </p:grpSpPr>
            <p:sp>
              <p:nvSpPr>
                <p:cNvPr id="129066" name="Rectangle 42"/>
                <p:cNvSpPr>
                  <a:spLocks noChangeArrowheads="1"/>
                </p:cNvSpPr>
                <p:nvPr/>
              </p:nvSpPr>
              <p:spPr bwMode="auto">
                <a:xfrm>
                  <a:off x="2311" y="115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5" name="Rectangle 181"/>
                <p:cNvSpPr>
                  <a:spLocks noChangeArrowheads="1"/>
                </p:cNvSpPr>
                <p:nvPr/>
              </p:nvSpPr>
              <p:spPr bwMode="auto">
                <a:xfrm>
                  <a:off x="2268" y="115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08" name="Group 184"/>
              <p:cNvGrpSpPr>
                <a:grpSpLocks/>
              </p:cNvGrpSpPr>
              <p:nvPr/>
            </p:nvGrpSpPr>
            <p:grpSpPr bwMode="auto">
              <a:xfrm>
                <a:off x="0" y="1536"/>
                <a:ext cx="236" cy="384"/>
                <a:chOff x="0" y="1536"/>
                <a:chExt cx="236" cy="384"/>
              </a:xfrm>
            </p:grpSpPr>
            <p:sp>
              <p:nvSpPr>
                <p:cNvPr id="129067" name="Rectangle 43"/>
                <p:cNvSpPr>
                  <a:spLocks noChangeArrowheads="1"/>
                </p:cNvSpPr>
                <p:nvPr/>
              </p:nvSpPr>
              <p:spPr bwMode="auto">
                <a:xfrm>
                  <a:off x="43" y="1536"/>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3</a:t>
                  </a:r>
                </a:p>
              </p:txBody>
            </p:sp>
            <p:sp>
              <p:nvSpPr>
                <p:cNvPr id="129207" name="Rectangle 183"/>
                <p:cNvSpPr>
                  <a:spLocks noChangeArrowheads="1"/>
                </p:cNvSpPr>
                <p:nvPr/>
              </p:nvSpPr>
              <p:spPr bwMode="auto">
                <a:xfrm>
                  <a:off x="0" y="1536"/>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0" name="Group 186"/>
              <p:cNvGrpSpPr>
                <a:grpSpLocks/>
              </p:cNvGrpSpPr>
              <p:nvPr/>
            </p:nvGrpSpPr>
            <p:grpSpPr bwMode="auto">
              <a:xfrm>
                <a:off x="236" y="1536"/>
                <a:ext cx="254" cy="384"/>
                <a:chOff x="236" y="1536"/>
                <a:chExt cx="254" cy="384"/>
              </a:xfrm>
            </p:grpSpPr>
            <p:sp>
              <p:nvSpPr>
                <p:cNvPr id="129068" name="Rectangle 44"/>
                <p:cNvSpPr>
                  <a:spLocks noChangeArrowheads="1"/>
                </p:cNvSpPr>
                <p:nvPr/>
              </p:nvSpPr>
              <p:spPr bwMode="auto">
                <a:xfrm>
                  <a:off x="279"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09" name="Rectangle 185"/>
                <p:cNvSpPr>
                  <a:spLocks noChangeArrowheads="1"/>
                </p:cNvSpPr>
                <p:nvPr/>
              </p:nvSpPr>
              <p:spPr bwMode="auto">
                <a:xfrm>
                  <a:off x="236"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2" name="Group 188"/>
              <p:cNvGrpSpPr>
                <a:grpSpLocks/>
              </p:cNvGrpSpPr>
              <p:nvPr/>
            </p:nvGrpSpPr>
            <p:grpSpPr bwMode="auto">
              <a:xfrm>
                <a:off x="490" y="1536"/>
                <a:ext cx="254" cy="384"/>
                <a:chOff x="490" y="1536"/>
                <a:chExt cx="254" cy="384"/>
              </a:xfrm>
            </p:grpSpPr>
            <p:sp>
              <p:nvSpPr>
                <p:cNvPr id="129069" name="Rectangle 45"/>
                <p:cNvSpPr>
                  <a:spLocks noChangeArrowheads="1"/>
                </p:cNvSpPr>
                <p:nvPr/>
              </p:nvSpPr>
              <p:spPr bwMode="auto">
                <a:xfrm>
                  <a:off x="533"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1" name="Rectangle 187"/>
                <p:cNvSpPr>
                  <a:spLocks noChangeArrowheads="1"/>
                </p:cNvSpPr>
                <p:nvPr/>
              </p:nvSpPr>
              <p:spPr bwMode="auto">
                <a:xfrm>
                  <a:off x="490"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4" name="Group 190"/>
              <p:cNvGrpSpPr>
                <a:grpSpLocks/>
              </p:cNvGrpSpPr>
              <p:nvPr/>
            </p:nvGrpSpPr>
            <p:grpSpPr bwMode="auto">
              <a:xfrm>
                <a:off x="744" y="1536"/>
                <a:ext cx="254" cy="384"/>
                <a:chOff x="744" y="1536"/>
                <a:chExt cx="254" cy="384"/>
              </a:xfrm>
            </p:grpSpPr>
            <p:sp>
              <p:nvSpPr>
                <p:cNvPr id="129070" name="Rectangle 46"/>
                <p:cNvSpPr>
                  <a:spLocks noChangeArrowheads="1"/>
                </p:cNvSpPr>
                <p:nvPr/>
              </p:nvSpPr>
              <p:spPr bwMode="auto">
                <a:xfrm>
                  <a:off x="787"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3" name="Rectangle 189"/>
                <p:cNvSpPr>
                  <a:spLocks noChangeArrowheads="1"/>
                </p:cNvSpPr>
                <p:nvPr/>
              </p:nvSpPr>
              <p:spPr bwMode="auto">
                <a:xfrm>
                  <a:off x="744"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6" name="Group 192"/>
              <p:cNvGrpSpPr>
                <a:grpSpLocks/>
              </p:cNvGrpSpPr>
              <p:nvPr/>
            </p:nvGrpSpPr>
            <p:grpSpPr bwMode="auto">
              <a:xfrm>
                <a:off x="998" y="1536"/>
                <a:ext cx="254" cy="384"/>
                <a:chOff x="998" y="1536"/>
                <a:chExt cx="254" cy="384"/>
              </a:xfrm>
            </p:grpSpPr>
            <p:sp>
              <p:nvSpPr>
                <p:cNvPr id="129071" name="Rectangle 47"/>
                <p:cNvSpPr>
                  <a:spLocks noChangeArrowheads="1"/>
                </p:cNvSpPr>
                <p:nvPr/>
              </p:nvSpPr>
              <p:spPr bwMode="auto">
                <a:xfrm>
                  <a:off x="1041"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5" name="Rectangle 191"/>
                <p:cNvSpPr>
                  <a:spLocks noChangeArrowheads="1"/>
                </p:cNvSpPr>
                <p:nvPr/>
              </p:nvSpPr>
              <p:spPr bwMode="auto">
                <a:xfrm>
                  <a:off x="998"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18" name="Group 194"/>
              <p:cNvGrpSpPr>
                <a:grpSpLocks/>
              </p:cNvGrpSpPr>
              <p:nvPr/>
            </p:nvGrpSpPr>
            <p:grpSpPr bwMode="auto">
              <a:xfrm>
                <a:off x="1252" y="1536"/>
                <a:ext cx="254" cy="384"/>
                <a:chOff x="1252" y="1536"/>
                <a:chExt cx="254" cy="384"/>
              </a:xfrm>
            </p:grpSpPr>
            <p:sp>
              <p:nvSpPr>
                <p:cNvPr id="129072" name="Rectangle 48"/>
                <p:cNvSpPr>
                  <a:spLocks noChangeArrowheads="1"/>
                </p:cNvSpPr>
                <p:nvPr/>
              </p:nvSpPr>
              <p:spPr bwMode="auto">
                <a:xfrm>
                  <a:off x="1295"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17" name="Rectangle 193"/>
                <p:cNvSpPr>
                  <a:spLocks noChangeArrowheads="1"/>
                </p:cNvSpPr>
                <p:nvPr/>
              </p:nvSpPr>
              <p:spPr bwMode="auto">
                <a:xfrm>
                  <a:off x="1252"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0" name="Group 196"/>
              <p:cNvGrpSpPr>
                <a:grpSpLocks/>
              </p:cNvGrpSpPr>
              <p:nvPr/>
            </p:nvGrpSpPr>
            <p:grpSpPr bwMode="auto">
              <a:xfrm>
                <a:off x="1506" y="1536"/>
                <a:ext cx="254" cy="384"/>
                <a:chOff x="1506" y="1536"/>
                <a:chExt cx="254" cy="384"/>
              </a:xfrm>
            </p:grpSpPr>
            <p:sp>
              <p:nvSpPr>
                <p:cNvPr id="129073" name="Rectangle 49"/>
                <p:cNvSpPr>
                  <a:spLocks noChangeArrowheads="1"/>
                </p:cNvSpPr>
                <p:nvPr/>
              </p:nvSpPr>
              <p:spPr bwMode="auto">
                <a:xfrm>
                  <a:off x="1549"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19" name="Rectangle 195"/>
                <p:cNvSpPr>
                  <a:spLocks noChangeArrowheads="1"/>
                </p:cNvSpPr>
                <p:nvPr/>
              </p:nvSpPr>
              <p:spPr bwMode="auto">
                <a:xfrm>
                  <a:off x="1506"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2" name="Group 198"/>
              <p:cNvGrpSpPr>
                <a:grpSpLocks/>
              </p:cNvGrpSpPr>
              <p:nvPr/>
            </p:nvGrpSpPr>
            <p:grpSpPr bwMode="auto">
              <a:xfrm>
                <a:off x="1760" y="1536"/>
                <a:ext cx="254" cy="384"/>
                <a:chOff x="1760" y="1536"/>
                <a:chExt cx="254" cy="384"/>
              </a:xfrm>
            </p:grpSpPr>
            <p:sp>
              <p:nvSpPr>
                <p:cNvPr id="129074" name="Rectangle 50"/>
                <p:cNvSpPr>
                  <a:spLocks noChangeArrowheads="1"/>
                </p:cNvSpPr>
                <p:nvPr/>
              </p:nvSpPr>
              <p:spPr bwMode="auto">
                <a:xfrm>
                  <a:off x="1803"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1" name="Rectangle 197"/>
                <p:cNvSpPr>
                  <a:spLocks noChangeArrowheads="1"/>
                </p:cNvSpPr>
                <p:nvPr/>
              </p:nvSpPr>
              <p:spPr bwMode="auto">
                <a:xfrm>
                  <a:off x="1760"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4" name="Group 200"/>
              <p:cNvGrpSpPr>
                <a:grpSpLocks/>
              </p:cNvGrpSpPr>
              <p:nvPr/>
            </p:nvGrpSpPr>
            <p:grpSpPr bwMode="auto">
              <a:xfrm>
                <a:off x="2014" y="1536"/>
                <a:ext cx="254" cy="384"/>
                <a:chOff x="2014" y="1536"/>
                <a:chExt cx="254" cy="384"/>
              </a:xfrm>
            </p:grpSpPr>
            <p:sp>
              <p:nvSpPr>
                <p:cNvPr id="129075" name="Rectangle 51"/>
                <p:cNvSpPr>
                  <a:spLocks noChangeArrowheads="1"/>
                </p:cNvSpPr>
                <p:nvPr/>
              </p:nvSpPr>
              <p:spPr bwMode="auto">
                <a:xfrm>
                  <a:off x="2057"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3" name="Rectangle 199"/>
                <p:cNvSpPr>
                  <a:spLocks noChangeArrowheads="1"/>
                </p:cNvSpPr>
                <p:nvPr/>
              </p:nvSpPr>
              <p:spPr bwMode="auto">
                <a:xfrm>
                  <a:off x="2014"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6" name="Group 202"/>
              <p:cNvGrpSpPr>
                <a:grpSpLocks/>
              </p:cNvGrpSpPr>
              <p:nvPr/>
            </p:nvGrpSpPr>
            <p:grpSpPr bwMode="auto">
              <a:xfrm>
                <a:off x="2268" y="1536"/>
                <a:ext cx="254" cy="384"/>
                <a:chOff x="2268" y="1536"/>
                <a:chExt cx="254" cy="384"/>
              </a:xfrm>
            </p:grpSpPr>
            <p:sp>
              <p:nvSpPr>
                <p:cNvPr id="129076" name="Rectangle 52"/>
                <p:cNvSpPr>
                  <a:spLocks noChangeArrowheads="1"/>
                </p:cNvSpPr>
                <p:nvPr/>
              </p:nvSpPr>
              <p:spPr bwMode="auto">
                <a:xfrm>
                  <a:off x="2311" y="153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25" name="Rectangle 201"/>
                <p:cNvSpPr>
                  <a:spLocks noChangeArrowheads="1"/>
                </p:cNvSpPr>
                <p:nvPr/>
              </p:nvSpPr>
              <p:spPr bwMode="auto">
                <a:xfrm>
                  <a:off x="2268" y="153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28" name="Group 204"/>
              <p:cNvGrpSpPr>
                <a:grpSpLocks/>
              </p:cNvGrpSpPr>
              <p:nvPr/>
            </p:nvGrpSpPr>
            <p:grpSpPr bwMode="auto">
              <a:xfrm>
                <a:off x="0" y="1920"/>
                <a:ext cx="236" cy="384"/>
                <a:chOff x="0" y="1920"/>
                <a:chExt cx="236" cy="384"/>
              </a:xfrm>
            </p:grpSpPr>
            <p:sp>
              <p:nvSpPr>
                <p:cNvPr id="129077" name="Rectangle 53"/>
                <p:cNvSpPr>
                  <a:spLocks noChangeArrowheads="1"/>
                </p:cNvSpPr>
                <p:nvPr/>
              </p:nvSpPr>
              <p:spPr bwMode="auto">
                <a:xfrm>
                  <a:off x="43" y="1920"/>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4</a:t>
                  </a:r>
                </a:p>
              </p:txBody>
            </p:sp>
            <p:sp>
              <p:nvSpPr>
                <p:cNvPr id="129227" name="Rectangle 203"/>
                <p:cNvSpPr>
                  <a:spLocks noChangeArrowheads="1"/>
                </p:cNvSpPr>
                <p:nvPr/>
              </p:nvSpPr>
              <p:spPr bwMode="auto">
                <a:xfrm>
                  <a:off x="0" y="1920"/>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0" name="Group 206"/>
              <p:cNvGrpSpPr>
                <a:grpSpLocks/>
              </p:cNvGrpSpPr>
              <p:nvPr/>
            </p:nvGrpSpPr>
            <p:grpSpPr bwMode="auto">
              <a:xfrm>
                <a:off x="236" y="1920"/>
                <a:ext cx="254" cy="384"/>
                <a:chOff x="236" y="1920"/>
                <a:chExt cx="254" cy="384"/>
              </a:xfrm>
            </p:grpSpPr>
            <p:sp>
              <p:nvSpPr>
                <p:cNvPr id="129078" name="Rectangle 54"/>
                <p:cNvSpPr>
                  <a:spLocks noChangeArrowheads="1"/>
                </p:cNvSpPr>
                <p:nvPr/>
              </p:nvSpPr>
              <p:spPr bwMode="auto">
                <a:xfrm>
                  <a:off x="279"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29" name="Rectangle 205"/>
                <p:cNvSpPr>
                  <a:spLocks noChangeArrowheads="1"/>
                </p:cNvSpPr>
                <p:nvPr/>
              </p:nvSpPr>
              <p:spPr bwMode="auto">
                <a:xfrm>
                  <a:off x="236"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2" name="Group 208"/>
              <p:cNvGrpSpPr>
                <a:grpSpLocks/>
              </p:cNvGrpSpPr>
              <p:nvPr/>
            </p:nvGrpSpPr>
            <p:grpSpPr bwMode="auto">
              <a:xfrm>
                <a:off x="490" y="1920"/>
                <a:ext cx="254" cy="384"/>
                <a:chOff x="490" y="1920"/>
                <a:chExt cx="254" cy="384"/>
              </a:xfrm>
            </p:grpSpPr>
            <p:sp>
              <p:nvSpPr>
                <p:cNvPr id="129079" name="Rectangle 55"/>
                <p:cNvSpPr>
                  <a:spLocks noChangeArrowheads="1"/>
                </p:cNvSpPr>
                <p:nvPr/>
              </p:nvSpPr>
              <p:spPr bwMode="auto">
                <a:xfrm>
                  <a:off x="533"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31" name="Rectangle 207"/>
                <p:cNvSpPr>
                  <a:spLocks noChangeArrowheads="1"/>
                </p:cNvSpPr>
                <p:nvPr/>
              </p:nvSpPr>
              <p:spPr bwMode="auto">
                <a:xfrm>
                  <a:off x="490"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4" name="Group 210"/>
              <p:cNvGrpSpPr>
                <a:grpSpLocks/>
              </p:cNvGrpSpPr>
              <p:nvPr/>
            </p:nvGrpSpPr>
            <p:grpSpPr bwMode="auto">
              <a:xfrm>
                <a:off x="744" y="1920"/>
                <a:ext cx="254" cy="384"/>
                <a:chOff x="744" y="1920"/>
                <a:chExt cx="254" cy="384"/>
              </a:xfrm>
            </p:grpSpPr>
            <p:sp>
              <p:nvSpPr>
                <p:cNvPr id="129080" name="Rectangle 56"/>
                <p:cNvSpPr>
                  <a:spLocks noChangeArrowheads="1"/>
                </p:cNvSpPr>
                <p:nvPr/>
              </p:nvSpPr>
              <p:spPr bwMode="auto">
                <a:xfrm>
                  <a:off x="787"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3" name="Rectangle 209"/>
                <p:cNvSpPr>
                  <a:spLocks noChangeArrowheads="1"/>
                </p:cNvSpPr>
                <p:nvPr/>
              </p:nvSpPr>
              <p:spPr bwMode="auto">
                <a:xfrm>
                  <a:off x="744"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6" name="Group 212"/>
              <p:cNvGrpSpPr>
                <a:grpSpLocks/>
              </p:cNvGrpSpPr>
              <p:nvPr/>
            </p:nvGrpSpPr>
            <p:grpSpPr bwMode="auto">
              <a:xfrm>
                <a:off x="998" y="1920"/>
                <a:ext cx="254" cy="384"/>
                <a:chOff x="998" y="1920"/>
                <a:chExt cx="254" cy="384"/>
              </a:xfrm>
            </p:grpSpPr>
            <p:sp>
              <p:nvSpPr>
                <p:cNvPr id="129081" name="Rectangle 57"/>
                <p:cNvSpPr>
                  <a:spLocks noChangeArrowheads="1"/>
                </p:cNvSpPr>
                <p:nvPr/>
              </p:nvSpPr>
              <p:spPr bwMode="auto">
                <a:xfrm>
                  <a:off x="1041"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35" name="Rectangle 211"/>
                <p:cNvSpPr>
                  <a:spLocks noChangeArrowheads="1"/>
                </p:cNvSpPr>
                <p:nvPr/>
              </p:nvSpPr>
              <p:spPr bwMode="auto">
                <a:xfrm>
                  <a:off x="998"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38" name="Group 214"/>
              <p:cNvGrpSpPr>
                <a:grpSpLocks/>
              </p:cNvGrpSpPr>
              <p:nvPr/>
            </p:nvGrpSpPr>
            <p:grpSpPr bwMode="auto">
              <a:xfrm>
                <a:off x="1252" y="1920"/>
                <a:ext cx="254" cy="384"/>
                <a:chOff x="1252" y="1920"/>
                <a:chExt cx="254" cy="384"/>
              </a:xfrm>
            </p:grpSpPr>
            <p:sp>
              <p:nvSpPr>
                <p:cNvPr id="129082" name="Rectangle 58"/>
                <p:cNvSpPr>
                  <a:spLocks noChangeArrowheads="1"/>
                </p:cNvSpPr>
                <p:nvPr/>
              </p:nvSpPr>
              <p:spPr bwMode="auto">
                <a:xfrm>
                  <a:off x="1295"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7" name="Rectangle 213"/>
                <p:cNvSpPr>
                  <a:spLocks noChangeArrowheads="1"/>
                </p:cNvSpPr>
                <p:nvPr/>
              </p:nvSpPr>
              <p:spPr bwMode="auto">
                <a:xfrm>
                  <a:off x="1252"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0" name="Group 216"/>
              <p:cNvGrpSpPr>
                <a:grpSpLocks/>
              </p:cNvGrpSpPr>
              <p:nvPr/>
            </p:nvGrpSpPr>
            <p:grpSpPr bwMode="auto">
              <a:xfrm>
                <a:off x="1506" y="1920"/>
                <a:ext cx="254" cy="384"/>
                <a:chOff x="1506" y="1920"/>
                <a:chExt cx="254" cy="384"/>
              </a:xfrm>
            </p:grpSpPr>
            <p:sp>
              <p:nvSpPr>
                <p:cNvPr id="129083" name="Rectangle 59"/>
                <p:cNvSpPr>
                  <a:spLocks noChangeArrowheads="1"/>
                </p:cNvSpPr>
                <p:nvPr/>
              </p:nvSpPr>
              <p:spPr bwMode="auto">
                <a:xfrm>
                  <a:off x="1549"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39" name="Rectangle 215"/>
                <p:cNvSpPr>
                  <a:spLocks noChangeArrowheads="1"/>
                </p:cNvSpPr>
                <p:nvPr/>
              </p:nvSpPr>
              <p:spPr bwMode="auto">
                <a:xfrm>
                  <a:off x="1506"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2" name="Group 218"/>
              <p:cNvGrpSpPr>
                <a:grpSpLocks/>
              </p:cNvGrpSpPr>
              <p:nvPr/>
            </p:nvGrpSpPr>
            <p:grpSpPr bwMode="auto">
              <a:xfrm>
                <a:off x="1760" y="1920"/>
                <a:ext cx="254" cy="384"/>
                <a:chOff x="1760" y="1920"/>
                <a:chExt cx="254" cy="384"/>
              </a:xfrm>
            </p:grpSpPr>
            <p:sp>
              <p:nvSpPr>
                <p:cNvPr id="129084" name="Rectangle 60"/>
                <p:cNvSpPr>
                  <a:spLocks noChangeArrowheads="1"/>
                </p:cNvSpPr>
                <p:nvPr/>
              </p:nvSpPr>
              <p:spPr bwMode="auto">
                <a:xfrm>
                  <a:off x="1803"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1" name="Rectangle 217"/>
                <p:cNvSpPr>
                  <a:spLocks noChangeArrowheads="1"/>
                </p:cNvSpPr>
                <p:nvPr/>
              </p:nvSpPr>
              <p:spPr bwMode="auto">
                <a:xfrm>
                  <a:off x="1760"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4" name="Group 220"/>
              <p:cNvGrpSpPr>
                <a:grpSpLocks/>
              </p:cNvGrpSpPr>
              <p:nvPr/>
            </p:nvGrpSpPr>
            <p:grpSpPr bwMode="auto">
              <a:xfrm>
                <a:off x="2014" y="1920"/>
                <a:ext cx="254" cy="384"/>
                <a:chOff x="2014" y="1920"/>
                <a:chExt cx="254" cy="384"/>
              </a:xfrm>
            </p:grpSpPr>
            <p:sp>
              <p:nvSpPr>
                <p:cNvPr id="129085" name="Rectangle 61"/>
                <p:cNvSpPr>
                  <a:spLocks noChangeArrowheads="1"/>
                </p:cNvSpPr>
                <p:nvPr/>
              </p:nvSpPr>
              <p:spPr bwMode="auto">
                <a:xfrm>
                  <a:off x="2057"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43" name="Rectangle 219"/>
                <p:cNvSpPr>
                  <a:spLocks noChangeArrowheads="1"/>
                </p:cNvSpPr>
                <p:nvPr/>
              </p:nvSpPr>
              <p:spPr bwMode="auto">
                <a:xfrm>
                  <a:off x="2014"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6" name="Group 222"/>
              <p:cNvGrpSpPr>
                <a:grpSpLocks/>
              </p:cNvGrpSpPr>
              <p:nvPr/>
            </p:nvGrpSpPr>
            <p:grpSpPr bwMode="auto">
              <a:xfrm>
                <a:off x="2268" y="1920"/>
                <a:ext cx="254" cy="384"/>
                <a:chOff x="2268" y="1920"/>
                <a:chExt cx="254" cy="384"/>
              </a:xfrm>
            </p:grpSpPr>
            <p:sp>
              <p:nvSpPr>
                <p:cNvPr id="129086" name="Rectangle 62"/>
                <p:cNvSpPr>
                  <a:spLocks noChangeArrowheads="1"/>
                </p:cNvSpPr>
                <p:nvPr/>
              </p:nvSpPr>
              <p:spPr bwMode="auto">
                <a:xfrm>
                  <a:off x="2311" y="1920"/>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5" name="Rectangle 221"/>
                <p:cNvSpPr>
                  <a:spLocks noChangeArrowheads="1"/>
                </p:cNvSpPr>
                <p:nvPr/>
              </p:nvSpPr>
              <p:spPr bwMode="auto">
                <a:xfrm>
                  <a:off x="2268" y="1920"/>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48" name="Group 224"/>
              <p:cNvGrpSpPr>
                <a:grpSpLocks/>
              </p:cNvGrpSpPr>
              <p:nvPr/>
            </p:nvGrpSpPr>
            <p:grpSpPr bwMode="auto">
              <a:xfrm>
                <a:off x="0" y="2304"/>
                <a:ext cx="236" cy="384"/>
                <a:chOff x="0" y="2304"/>
                <a:chExt cx="236" cy="384"/>
              </a:xfrm>
            </p:grpSpPr>
            <p:sp>
              <p:nvSpPr>
                <p:cNvPr id="129087" name="Rectangle 63"/>
                <p:cNvSpPr>
                  <a:spLocks noChangeArrowheads="1"/>
                </p:cNvSpPr>
                <p:nvPr/>
              </p:nvSpPr>
              <p:spPr bwMode="auto">
                <a:xfrm>
                  <a:off x="43" y="2304"/>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5</a:t>
                  </a:r>
                </a:p>
              </p:txBody>
            </p:sp>
            <p:sp>
              <p:nvSpPr>
                <p:cNvPr id="129247" name="Rectangle 223"/>
                <p:cNvSpPr>
                  <a:spLocks noChangeArrowheads="1"/>
                </p:cNvSpPr>
                <p:nvPr/>
              </p:nvSpPr>
              <p:spPr bwMode="auto">
                <a:xfrm>
                  <a:off x="0" y="2304"/>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0" name="Group 226"/>
              <p:cNvGrpSpPr>
                <a:grpSpLocks/>
              </p:cNvGrpSpPr>
              <p:nvPr/>
            </p:nvGrpSpPr>
            <p:grpSpPr bwMode="auto">
              <a:xfrm>
                <a:off x="236" y="2304"/>
                <a:ext cx="254" cy="384"/>
                <a:chOff x="236" y="2304"/>
                <a:chExt cx="254" cy="384"/>
              </a:xfrm>
            </p:grpSpPr>
            <p:sp>
              <p:nvSpPr>
                <p:cNvPr id="129088" name="Rectangle 64"/>
                <p:cNvSpPr>
                  <a:spLocks noChangeArrowheads="1"/>
                </p:cNvSpPr>
                <p:nvPr/>
              </p:nvSpPr>
              <p:spPr bwMode="auto">
                <a:xfrm>
                  <a:off x="279"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49" name="Rectangle 225"/>
                <p:cNvSpPr>
                  <a:spLocks noChangeArrowheads="1"/>
                </p:cNvSpPr>
                <p:nvPr/>
              </p:nvSpPr>
              <p:spPr bwMode="auto">
                <a:xfrm>
                  <a:off x="236"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2" name="Group 228"/>
              <p:cNvGrpSpPr>
                <a:grpSpLocks/>
              </p:cNvGrpSpPr>
              <p:nvPr/>
            </p:nvGrpSpPr>
            <p:grpSpPr bwMode="auto">
              <a:xfrm>
                <a:off x="490" y="2304"/>
                <a:ext cx="254" cy="384"/>
                <a:chOff x="490" y="2304"/>
                <a:chExt cx="254" cy="384"/>
              </a:xfrm>
            </p:grpSpPr>
            <p:sp>
              <p:nvSpPr>
                <p:cNvPr id="129089" name="Rectangle 65"/>
                <p:cNvSpPr>
                  <a:spLocks noChangeArrowheads="1"/>
                </p:cNvSpPr>
                <p:nvPr/>
              </p:nvSpPr>
              <p:spPr bwMode="auto">
                <a:xfrm>
                  <a:off x="533"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51" name="Rectangle 227"/>
                <p:cNvSpPr>
                  <a:spLocks noChangeArrowheads="1"/>
                </p:cNvSpPr>
                <p:nvPr/>
              </p:nvSpPr>
              <p:spPr bwMode="auto">
                <a:xfrm>
                  <a:off x="490"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4" name="Group 230"/>
              <p:cNvGrpSpPr>
                <a:grpSpLocks/>
              </p:cNvGrpSpPr>
              <p:nvPr/>
            </p:nvGrpSpPr>
            <p:grpSpPr bwMode="auto">
              <a:xfrm>
                <a:off x="744" y="2304"/>
                <a:ext cx="254" cy="384"/>
                <a:chOff x="744" y="2304"/>
                <a:chExt cx="254" cy="384"/>
              </a:xfrm>
            </p:grpSpPr>
            <p:sp>
              <p:nvSpPr>
                <p:cNvPr id="129090" name="Rectangle 66"/>
                <p:cNvSpPr>
                  <a:spLocks noChangeArrowheads="1"/>
                </p:cNvSpPr>
                <p:nvPr/>
              </p:nvSpPr>
              <p:spPr bwMode="auto">
                <a:xfrm>
                  <a:off x="787"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53" name="Rectangle 229"/>
                <p:cNvSpPr>
                  <a:spLocks noChangeArrowheads="1"/>
                </p:cNvSpPr>
                <p:nvPr/>
              </p:nvSpPr>
              <p:spPr bwMode="auto">
                <a:xfrm>
                  <a:off x="744"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6" name="Group 232"/>
              <p:cNvGrpSpPr>
                <a:grpSpLocks/>
              </p:cNvGrpSpPr>
              <p:nvPr/>
            </p:nvGrpSpPr>
            <p:grpSpPr bwMode="auto">
              <a:xfrm>
                <a:off x="998" y="2304"/>
                <a:ext cx="254" cy="384"/>
                <a:chOff x="998" y="2304"/>
                <a:chExt cx="254" cy="384"/>
              </a:xfrm>
            </p:grpSpPr>
            <p:sp>
              <p:nvSpPr>
                <p:cNvPr id="129091" name="Rectangle 67"/>
                <p:cNvSpPr>
                  <a:spLocks noChangeArrowheads="1"/>
                </p:cNvSpPr>
                <p:nvPr/>
              </p:nvSpPr>
              <p:spPr bwMode="auto">
                <a:xfrm>
                  <a:off x="1041"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5" name="Rectangle 231"/>
                <p:cNvSpPr>
                  <a:spLocks noChangeArrowheads="1"/>
                </p:cNvSpPr>
                <p:nvPr/>
              </p:nvSpPr>
              <p:spPr bwMode="auto">
                <a:xfrm>
                  <a:off x="998"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58" name="Group 234"/>
              <p:cNvGrpSpPr>
                <a:grpSpLocks/>
              </p:cNvGrpSpPr>
              <p:nvPr/>
            </p:nvGrpSpPr>
            <p:grpSpPr bwMode="auto">
              <a:xfrm>
                <a:off x="1252" y="2304"/>
                <a:ext cx="254" cy="384"/>
                <a:chOff x="1252" y="2304"/>
                <a:chExt cx="254" cy="384"/>
              </a:xfrm>
            </p:grpSpPr>
            <p:sp>
              <p:nvSpPr>
                <p:cNvPr id="129092" name="Rectangle 68"/>
                <p:cNvSpPr>
                  <a:spLocks noChangeArrowheads="1"/>
                </p:cNvSpPr>
                <p:nvPr/>
              </p:nvSpPr>
              <p:spPr bwMode="auto">
                <a:xfrm>
                  <a:off x="1295"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7" name="Rectangle 233"/>
                <p:cNvSpPr>
                  <a:spLocks noChangeArrowheads="1"/>
                </p:cNvSpPr>
                <p:nvPr/>
              </p:nvSpPr>
              <p:spPr bwMode="auto">
                <a:xfrm>
                  <a:off x="1252"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0" name="Group 236"/>
              <p:cNvGrpSpPr>
                <a:grpSpLocks/>
              </p:cNvGrpSpPr>
              <p:nvPr/>
            </p:nvGrpSpPr>
            <p:grpSpPr bwMode="auto">
              <a:xfrm>
                <a:off x="1506" y="2304"/>
                <a:ext cx="254" cy="384"/>
                <a:chOff x="1506" y="2304"/>
                <a:chExt cx="254" cy="384"/>
              </a:xfrm>
            </p:grpSpPr>
            <p:sp>
              <p:nvSpPr>
                <p:cNvPr id="129093" name="Rectangle 69"/>
                <p:cNvSpPr>
                  <a:spLocks noChangeArrowheads="1"/>
                </p:cNvSpPr>
                <p:nvPr/>
              </p:nvSpPr>
              <p:spPr bwMode="auto">
                <a:xfrm>
                  <a:off x="1549"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59" name="Rectangle 235"/>
                <p:cNvSpPr>
                  <a:spLocks noChangeArrowheads="1"/>
                </p:cNvSpPr>
                <p:nvPr/>
              </p:nvSpPr>
              <p:spPr bwMode="auto">
                <a:xfrm>
                  <a:off x="1506"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2" name="Group 238"/>
              <p:cNvGrpSpPr>
                <a:grpSpLocks/>
              </p:cNvGrpSpPr>
              <p:nvPr/>
            </p:nvGrpSpPr>
            <p:grpSpPr bwMode="auto">
              <a:xfrm>
                <a:off x="1760" y="2304"/>
                <a:ext cx="254" cy="384"/>
                <a:chOff x="1760" y="2304"/>
                <a:chExt cx="254" cy="384"/>
              </a:xfrm>
            </p:grpSpPr>
            <p:sp>
              <p:nvSpPr>
                <p:cNvPr id="129094" name="Rectangle 70"/>
                <p:cNvSpPr>
                  <a:spLocks noChangeArrowheads="1"/>
                </p:cNvSpPr>
                <p:nvPr/>
              </p:nvSpPr>
              <p:spPr bwMode="auto">
                <a:xfrm>
                  <a:off x="1803"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61" name="Rectangle 237"/>
                <p:cNvSpPr>
                  <a:spLocks noChangeArrowheads="1"/>
                </p:cNvSpPr>
                <p:nvPr/>
              </p:nvSpPr>
              <p:spPr bwMode="auto">
                <a:xfrm>
                  <a:off x="1760"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4" name="Group 240"/>
              <p:cNvGrpSpPr>
                <a:grpSpLocks/>
              </p:cNvGrpSpPr>
              <p:nvPr/>
            </p:nvGrpSpPr>
            <p:grpSpPr bwMode="auto">
              <a:xfrm>
                <a:off x="2014" y="2304"/>
                <a:ext cx="254" cy="384"/>
                <a:chOff x="2014" y="2304"/>
                <a:chExt cx="254" cy="384"/>
              </a:xfrm>
            </p:grpSpPr>
            <p:sp>
              <p:nvSpPr>
                <p:cNvPr id="129095" name="Rectangle 71"/>
                <p:cNvSpPr>
                  <a:spLocks noChangeArrowheads="1"/>
                </p:cNvSpPr>
                <p:nvPr/>
              </p:nvSpPr>
              <p:spPr bwMode="auto">
                <a:xfrm>
                  <a:off x="2057"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3" name="Rectangle 239"/>
                <p:cNvSpPr>
                  <a:spLocks noChangeArrowheads="1"/>
                </p:cNvSpPr>
                <p:nvPr/>
              </p:nvSpPr>
              <p:spPr bwMode="auto">
                <a:xfrm>
                  <a:off x="2014"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6" name="Group 242"/>
              <p:cNvGrpSpPr>
                <a:grpSpLocks/>
              </p:cNvGrpSpPr>
              <p:nvPr/>
            </p:nvGrpSpPr>
            <p:grpSpPr bwMode="auto">
              <a:xfrm>
                <a:off x="2268" y="2304"/>
                <a:ext cx="254" cy="384"/>
                <a:chOff x="2268" y="2304"/>
                <a:chExt cx="254" cy="384"/>
              </a:xfrm>
            </p:grpSpPr>
            <p:sp>
              <p:nvSpPr>
                <p:cNvPr id="129096" name="Rectangle 72"/>
                <p:cNvSpPr>
                  <a:spLocks noChangeArrowheads="1"/>
                </p:cNvSpPr>
                <p:nvPr/>
              </p:nvSpPr>
              <p:spPr bwMode="auto">
                <a:xfrm>
                  <a:off x="2311" y="2304"/>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5" name="Rectangle 241"/>
                <p:cNvSpPr>
                  <a:spLocks noChangeArrowheads="1"/>
                </p:cNvSpPr>
                <p:nvPr/>
              </p:nvSpPr>
              <p:spPr bwMode="auto">
                <a:xfrm>
                  <a:off x="2268" y="2304"/>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68" name="Group 244"/>
              <p:cNvGrpSpPr>
                <a:grpSpLocks/>
              </p:cNvGrpSpPr>
              <p:nvPr/>
            </p:nvGrpSpPr>
            <p:grpSpPr bwMode="auto">
              <a:xfrm>
                <a:off x="0" y="2688"/>
                <a:ext cx="236" cy="384"/>
                <a:chOff x="0" y="2688"/>
                <a:chExt cx="236" cy="384"/>
              </a:xfrm>
            </p:grpSpPr>
            <p:sp>
              <p:nvSpPr>
                <p:cNvPr id="129097" name="Rectangle 73"/>
                <p:cNvSpPr>
                  <a:spLocks noChangeArrowheads="1"/>
                </p:cNvSpPr>
                <p:nvPr/>
              </p:nvSpPr>
              <p:spPr bwMode="auto">
                <a:xfrm>
                  <a:off x="43" y="2688"/>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6</a:t>
                  </a:r>
                </a:p>
              </p:txBody>
            </p:sp>
            <p:sp>
              <p:nvSpPr>
                <p:cNvPr id="129267" name="Rectangle 243"/>
                <p:cNvSpPr>
                  <a:spLocks noChangeArrowheads="1"/>
                </p:cNvSpPr>
                <p:nvPr/>
              </p:nvSpPr>
              <p:spPr bwMode="auto">
                <a:xfrm>
                  <a:off x="0" y="2688"/>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0" name="Group 246"/>
              <p:cNvGrpSpPr>
                <a:grpSpLocks/>
              </p:cNvGrpSpPr>
              <p:nvPr/>
            </p:nvGrpSpPr>
            <p:grpSpPr bwMode="auto">
              <a:xfrm>
                <a:off x="236" y="2688"/>
                <a:ext cx="254" cy="384"/>
                <a:chOff x="236" y="2688"/>
                <a:chExt cx="254" cy="384"/>
              </a:xfrm>
            </p:grpSpPr>
            <p:sp>
              <p:nvSpPr>
                <p:cNvPr id="129098" name="Rectangle 74"/>
                <p:cNvSpPr>
                  <a:spLocks noChangeArrowheads="1"/>
                </p:cNvSpPr>
                <p:nvPr/>
              </p:nvSpPr>
              <p:spPr bwMode="auto">
                <a:xfrm>
                  <a:off x="279"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69" name="Rectangle 245"/>
                <p:cNvSpPr>
                  <a:spLocks noChangeArrowheads="1"/>
                </p:cNvSpPr>
                <p:nvPr/>
              </p:nvSpPr>
              <p:spPr bwMode="auto">
                <a:xfrm>
                  <a:off x="236"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2" name="Group 248"/>
              <p:cNvGrpSpPr>
                <a:grpSpLocks/>
              </p:cNvGrpSpPr>
              <p:nvPr/>
            </p:nvGrpSpPr>
            <p:grpSpPr bwMode="auto">
              <a:xfrm>
                <a:off x="490" y="2688"/>
                <a:ext cx="254" cy="384"/>
                <a:chOff x="490" y="2688"/>
                <a:chExt cx="254" cy="384"/>
              </a:xfrm>
            </p:grpSpPr>
            <p:sp>
              <p:nvSpPr>
                <p:cNvPr id="129099" name="Rectangle 75"/>
                <p:cNvSpPr>
                  <a:spLocks noChangeArrowheads="1"/>
                </p:cNvSpPr>
                <p:nvPr/>
              </p:nvSpPr>
              <p:spPr bwMode="auto">
                <a:xfrm>
                  <a:off x="533"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71" name="Rectangle 247"/>
                <p:cNvSpPr>
                  <a:spLocks noChangeArrowheads="1"/>
                </p:cNvSpPr>
                <p:nvPr/>
              </p:nvSpPr>
              <p:spPr bwMode="auto">
                <a:xfrm>
                  <a:off x="490"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4" name="Group 250"/>
              <p:cNvGrpSpPr>
                <a:grpSpLocks/>
              </p:cNvGrpSpPr>
              <p:nvPr/>
            </p:nvGrpSpPr>
            <p:grpSpPr bwMode="auto">
              <a:xfrm>
                <a:off x="744" y="2688"/>
                <a:ext cx="254" cy="384"/>
                <a:chOff x="744" y="2688"/>
                <a:chExt cx="254" cy="384"/>
              </a:xfrm>
            </p:grpSpPr>
            <p:sp>
              <p:nvSpPr>
                <p:cNvPr id="129100" name="Rectangle 76"/>
                <p:cNvSpPr>
                  <a:spLocks noChangeArrowheads="1"/>
                </p:cNvSpPr>
                <p:nvPr/>
              </p:nvSpPr>
              <p:spPr bwMode="auto">
                <a:xfrm>
                  <a:off x="787"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3" name="Rectangle 249"/>
                <p:cNvSpPr>
                  <a:spLocks noChangeArrowheads="1"/>
                </p:cNvSpPr>
                <p:nvPr/>
              </p:nvSpPr>
              <p:spPr bwMode="auto">
                <a:xfrm>
                  <a:off x="744"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6" name="Group 252"/>
              <p:cNvGrpSpPr>
                <a:grpSpLocks/>
              </p:cNvGrpSpPr>
              <p:nvPr/>
            </p:nvGrpSpPr>
            <p:grpSpPr bwMode="auto">
              <a:xfrm>
                <a:off x="998" y="2688"/>
                <a:ext cx="254" cy="384"/>
                <a:chOff x="998" y="2688"/>
                <a:chExt cx="254" cy="384"/>
              </a:xfrm>
            </p:grpSpPr>
            <p:sp>
              <p:nvSpPr>
                <p:cNvPr id="129101" name="Rectangle 77"/>
                <p:cNvSpPr>
                  <a:spLocks noChangeArrowheads="1"/>
                </p:cNvSpPr>
                <p:nvPr/>
              </p:nvSpPr>
              <p:spPr bwMode="auto">
                <a:xfrm>
                  <a:off x="1041"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75" name="Rectangle 251"/>
                <p:cNvSpPr>
                  <a:spLocks noChangeArrowheads="1"/>
                </p:cNvSpPr>
                <p:nvPr/>
              </p:nvSpPr>
              <p:spPr bwMode="auto">
                <a:xfrm>
                  <a:off x="998"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78" name="Group 254"/>
              <p:cNvGrpSpPr>
                <a:grpSpLocks/>
              </p:cNvGrpSpPr>
              <p:nvPr/>
            </p:nvGrpSpPr>
            <p:grpSpPr bwMode="auto">
              <a:xfrm>
                <a:off x="1252" y="2688"/>
                <a:ext cx="254" cy="384"/>
                <a:chOff x="1252" y="2688"/>
                <a:chExt cx="254" cy="384"/>
              </a:xfrm>
            </p:grpSpPr>
            <p:sp>
              <p:nvSpPr>
                <p:cNvPr id="129102" name="Rectangle 78"/>
                <p:cNvSpPr>
                  <a:spLocks noChangeArrowheads="1"/>
                </p:cNvSpPr>
                <p:nvPr/>
              </p:nvSpPr>
              <p:spPr bwMode="auto">
                <a:xfrm>
                  <a:off x="1295"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7" name="Rectangle 253"/>
                <p:cNvSpPr>
                  <a:spLocks noChangeArrowheads="1"/>
                </p:cNvSpPr>
                <p:nvPr/>
              </p:nvSpPr>
              <p:spPr bwMode="auto">
                <a:xfrm>
                  <a:off x="1252"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0" name="Group 256"/>
              <p:cNvGrpSpPr>
                <a:grpSpLocks/>
              </p:cNvGrpSpPr>
              <p:nvPr/>
            </p:nvGrpSpPr>
            <p:grpSpPr bwMode="auto">
              <a:xfrm>
                <a:off x="1506" y="2688"/>
                <a:ext cx="254" cy="384"/>
                <a:chOff x="1506" y="2688"/>
                <a:chExt cx="254" cy="384"/>
              </a:xfrm>
            </p:grpSpPr>
            <p:sp>
              <p:nvSpPr>
                <p:cNvPr id="129103" name="Rectangle 79"/>
                <p:cNvSpPr>
                  <a:spLocks noChangeArrowheads="1"/>
                </p:cNvSpPr>
                <p:nvPr/>
              </p:nvSpPr>
              <p:spPr bwMode="auto">
                <a:xfrm>
                  <a:off x="1549"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79" name="Rectangle 255"/>
                <p:cNvSpPr>
                  <a:spLocks noChangeArrowheads="1"/>
                </p:cNvSpPr>
                <p:nvPr/>
              </p:nvSpPr>
              <p:spPr bwMode="auto">
                <a:xfrm>
                  <a:off x="1506"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2" name="Group 258"/>
              <p:cNvGrpSpPr>
                <a:grpSpLocks/>
              </p:cNvGrpSpPr>
              <p:nvPr/>
            </p:nvGrpSpPr>
            <p:grpSpPr bwMode="auto">
              <a:xfrm>
                <a:off x="1760" y="2688"/>
                <a:ext cx="254" cy="384"/>
                <a:chOff x="1760" y="2688"/>
                <a:chExt cx="254" cy="384"/>
              </a:xfrm>
            </p:grpSpPr>
            <p:sp>
              <p:nvSpPr>
                <p:cNvPr id="129104" name="Rectangle 80"/>
                <p:cNvSpPr>
                  <a:spLocks noChangeArrowheads="1"/>
                </p:cNvSpPr>
                <p:nvPr/>
              </p:nvSpPr>
              <p:spPr bwMode="auto">
                <a:xfrm>
                  <a:off x="1803"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1" name="Rectangle 257"/>
                <p:cNvSpPr>
                  <a:spLocks noChangeArrowheads="1"/>
                </p:cNvSpPr>
                <p:nvPr/>
              </p:nvSpPr>
              <p:spPr bwMode="auto">
                <a:xfrm>
                  <a:off x="1760"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4" name="Group 260"/>
              <p:cNvGrpSpPr>
                <a:grpSpLocks/>
              </p:cNvGrpSpPr>
              <p:nvPr/>
            </p:nvGrpSpPr>
            <p:grpSpPr bwMode="auto">
              <a:xfrm>
                <a:off x="2014" y="2688"/>
                <a:ext cx="254" cy="384"/>
                <a:chOff x="2014" y="2688"/>
                <a:chExt cx="254" cy="384"/>
              </a:xfrm>
            </p:grpSpPr>
            <p:sp>
              <p:nvSpPr>
                <p:cNvPr id="129105" name="Rectangle 81"/>
                <p:cNvSpPr>
                  <a:spLocks noChangeArrowheads="1"/>
                </p:cNvSpPr>
                <p:nvPr/>
              </p:nvSpPr>
              <p:spPr bwMode="auto">
                <a:xfrm>
                  <a:off x="2057"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3" name="Rectangle 259"/>
                <p:cNvSpPr>
                  <a:spLocks noChangeArrowheads="1"/>
                </p:cNvSpPr>
                <p:nvPr/>
              </p:nvSpPr>
              <p:spPr bwMode="auto">
                <a:xfrm>
                  <a:off x="2014"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6" name="Group 262"/>
              <p:cNvGrpSpPr>
                <a:grpSpLocks/>
              </p:cNvGrpSpPr>
              <p:nvPr/>
            </p:nvGrpSpPr>
            <p:grpSpPr bwMode="auto">
              <a:xfrm>
                <a:off x="2268" y="2688"/>
                <a:ext cx="254" cy="384"/>
                <a:chOff x="2268" y="2688"/>
                <a:chExt cx="254" cy="384"/>
              </a:xfrm>
            </p:grpSpPr>
            <p:sp>
              <p:nvSpPr>
                <p:cNvPr id="129106" name="Rectangle 82"/>
                <p:cNvSpPr>
                  <a:spLocks noChangeArrowheads="1"/>
                </p:cNvSpPr>
                <p:nvPr/>
              </p:nvSpPr>
              <p:spPr bwMode="auto">
                <a:xfrm>
                  <a:off x="2311" y="2688"/>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5" name="Rectangle 261"/>
                <p:cNvSpPr>
                  <a:spLocks noChangeArrowheads="1"/>
                </p:cNvSpPr>
                <p:nvPr/>
              </p:nvSpPr>
              <p:spPr bwMode="auto">
                <a:xfrm>
                  <a:off x="2268" y="2688"/>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88" name="Group 264"/>
              <p:cNvGrpSpPr>
                <a:grpSpLocks/>
              </p:cNvGrpSpPr>
              <p:nvPr/>
            </p:nvGrpSpPr>
            <p:grpSpPr bwMode="auto">
              <a:xfrm>
                <a:off x="0" y="3072"/>
                <a:ext cx="236" cy="384"/>
                <a:chOff x="0" y="3072"/>
                <a:chExt cx="236" cy="384"/>
              </a:xfrm>
            </p:grpSpPr>
            <p:sp>
              <p:nvSpPr>
                <p:cNvPr id="129107" name="Rectangle 83"/>
                <p:cNvSpPr>
                  <a:spLocks noChangeArrowheads="1"/>
                </p:cNvSpPr>
                <p:nvPr/>
              </p:nvSpPr>
              <p:spPr bwMode="auto">
                <a:xfrm>
                  <a:off x="43" y="3072"/>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7</a:t>
                  </a:r>
                </a:p>
              </p:txBody>
            </p:sp>
            <p:sp>
              <p:nvSpPr>
                <p:cNvPr id="129287" name="Rectangle 263"/>
                <p:cNvSpPr>
                  <a:spLocks noChangeArrowheads="1"/>
                </p:cNvSpPr>
                <p:nvPr/>
              </p:nvSpPr>
              <p:spPr bwMode="auto">
                <a:xfrm>
                  <a:off x="0" y="3072"/>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0" name="Group 266"/>
              <p:cNvGrpSpPr>
                <a:grpSpLocks/>
              </p:cNvGrpSpPr>
              <p:nvPr/>
            </p:nvGrpSpPr>
            <p:grpSpPr bwMode="auto">
              <a:xfrm>
                <a:off x="236" y="3072"/>
                <a:ext cx="254" cy="384"/>
                <a:chOff x="236" y="3072"/>
                <a:chExt cx="254" cy="384"/>
              </a:xfrm>
            </p:grpSpPr>
            <p:sp>
              <p:nvSpPr>
                <p:cNvPr id="129108" name="Rectangle 84"/>
                <p:cNvSpPr>
                  <a:spLocks noChangeArrowheads="1"/>
                </p:cNvSpPr>
                <p:nvPr/>
              </p:nvSpPr>
              <p:spPr bwMode="auto">
                <a:xfrm>
                  <a:off x="279"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89" name="Rectangle 265"/>
                <p:cNvSpPr>
                  <a:spLocks noChangeArrowheads="1"/>
                </p:cNvSpPr>
                <p:nvPr/>
              </p:nvSpPr>
              <p:spPr bwMode="auto">
                <a:xfrm>
                  <a:off x="236"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2" name="Group 268"/>
              <p:cNvGrpSpPr>
                <a:grpSpLocks/>
              </p:cNvGrpSpPr>
              <p:nvPr/>
            </p:nvGrpSpPr>
            <p:grpSpPr bwMode="auto">
              <a:xfrm>
                <a:off x="490" y="3072"/>
                <a:ext cx="254" cy="384"/>
                <a:chOff x="490" y="3072"/>
                <a:chExt cx="254" cy="384"/>
              </a:xfrm>
            </p:grpSpPr>
            <p:sp>
              <p:nvSpPr>
                <p:cNvPr id="129109" name="Rectangle 85"/>
                <p:cNvSpPr>
                  <a:spLocks noChangeArrowheads="1"/>
                </p:cNvSpPr>
                <p:nvPr/>
              </p:nvSpPr>
              <p:spPr bwMode="auto">
                <a:xfrm>
                  <a:off x="533"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291" name="Rectangle 267"/>
                <p:cNvSpPr>
                  <a:spLocks noChangeArrowheads="1"/>
                </p:cNvSpPr>
                <p:nvPr/>
              </p:nvSpPr>
              <p:spPr bwMode="auto">
                <a:xfrm>
                  <a:off x="490"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4" name="Group 270"/>
              <p:cNvGrpSpPr>
                <a:grpSpLocks/>
              </p:cNvGrpSpPr>
              <p:nvPr/>
            </p:nvGrpSpPr>
            <p:grpSpPr bwMode="auto">
              <a:xfrm>
                <a:off x="744" y="3072"/>
                <a:ext cx="254" cy="384"/>
                <a:chOff x="744" y="3072"/>
                <a:chExt cx="254" cy="384"/>
              </a:xfrm>
            </p:grpSpPr>
            <p:sp>
              <p:nvSpPr>
                <p:cNvPr id="129110" name="Rectangle 86"/>
                <p:cNvSpPr>
                  <a:spLocks noChangeArrowheads="1"/>
                </p:cNvSpPr>
                <p:nvPr/>
              </p:nvSpPr>
              <p:spPr bwMode="auto">
                <a:xfrm>
                  <a:off x="787"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3" name="Rectangle 269"/>
                <p:cNvSpPr>
                  <a:spLocks noChangeArrowheads="1"/>
                </p:cNvSpPr>
                <p:nvPr/>
              </p:nvSpPr>
              <p:spPr bwMode="auto">
                <a:xfrm>
                  <a:off x="744"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6" name="Group 272"/>
              <p:cNvGrpSpPr>
                <a:grpSpLocks/>
              </p:cNvGrpSpPr>
              <p:nvPr/>
            </p:nvGrpSpPr>
            <p:grpSpPr bwMode="auto">
              <a:xfrm>
                <a:off x="998" y="3072"/>
                <a:ext cx="254" cy="384"/>
                <a:chOff x="998" y="3072"/>
                <a:chExt cx="254" cy="384"/>
              </a:xfrm>
            </p:grpSpPr>
            <p:sp>
              <p:nvSpPr>
                <p:cNvPr id="129111" name="Rectangle 87"/>
                <p:cNvSpPr>
                  <a:spLocks noChangeArrowheads="1"/>
                </p:cNvSpPr>
                <p:nvPr/>
              </p:nvSpPr>
              <p:spPr bwMode="auto">
                <a:xfrm>
                  <a:off x="1041"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5" name="Rectangle 271"/>
                <p:cNvSpPr>
                  <a:spLocks noChangeArrowheads="1"/>
                </p:cNvSpPr>
                <p:nvPr/>
              </p:nvSpPr>
              <p:spPr bwMode="auto">
                <a:xfrm>
                  <a:off x="998"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298" name="Group 274"/>
              <p:cNvGrpSpPr>
                <a:grpSpLocks/>
              </p:cNvGrpSpPr>
              <p:nvPr/>
            </p:nvGrpSpPr>
            <p:grpSpPr bwMode="auto">
              <a:xfrm>
                <a:off x="1252" y="3072"/>
                <a:ext cx="254" cy="384"/>
                <a:chOff x="1252" y="3072"/>
                <a:chExt cx="254" cy="384"/>
              </a:xfrm>
            </p:grpSpPr>
            <p:sp>
              <p:nvSpPr>
                <p:cNvPr id="129112" name="Rectangle 88"/>
                <p:cNvSpPr>
                  <a:spLocks noChangeArrowheads="1"/>
                </p:cNvSpPr>
                <p:nvPr/>
              </p:nvSpPr>
              <p:spPr bwMode="auto">
                <a:xfrm>
                  <a:off x="1295"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7" name="Rectangle 273"/>
                <p:cNvSpPr>
                  <a:spLocks noChangeArrowheads="1"/>
                </p:cNvSpPr>
                <p:nvPr/>
              </p:nvSpPr>
              <p:spPr bwMode="auto">
                <a:xfrm>
                  <a:off x="1252"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0" name="Group 276"/>
              <p:cNvGrpSpPr>
                <a:grpSpLocks/>
              </p:cNvGrpSpPr>
              <p:nvPr/>
            </p:nvGrpSpPr>
            <p:grpSpPr bwMode="auto">
              <a:xfrm>
                <a:off x="1506" y="3072"/>
                <a:ext cx="254" cy="384"/>
                <a:chOff x="1506" y="3072"/>
                <a:chExt cx="254" cy="384"/>
              </a:xfrm>
            </p:grpSpPr>
            <p:sp>
              <p:nvSpPr>
                <p:cNvPr id="129113" name="Rectangle 89"/>
                <p:cNvSpPr>
                  <a:spLocks noChangeArrowheads="1"/>
                </p:cNvSpPr>
                <p:nvPr/>
              </p:nvSpPr>
              <p:spPr bwMode="auto">
                <a:xfrm>
                  <a:off x="1549"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299" name="Rectangle 275"/>
                <p:cNvSpPr>
                  <a:spLocks noChangeArrowheads="1"/>
                </p:cNvSpPr>
                <p:nvPr/>
              </p:nvSpPr>
              <p:spPr bwMode="auto">
                <a:xfrm>
                  <a:off x="1506"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2" name="Group 278"/>
              <p:cNvGrpSpPr>
                <a:grpSpLocks/>
              </p:cNvGrpSpPr>
              <p:nvPr/>
            </p:nvGrpSpPr>
            <p:grpSpPr bwMode="auto">
              <a:xfrm>
                <a:off x="1760" y="3072"/>
                <a:ext cx="254" cy="384"/>
                <a:chOff x="1760" y="3072"/>
                <a:chExt cx="254" cy="384"/>
              </a:xfrm>
            </p:grpSpPr>
            <p:sp>
              <p:nvSpPr>
                <p:cNvPr id="129114" name="Rectangle 90"/>
                <p:cNvSpPr>
                  <a:spLocks noChangeArrowheads="1"/>
                </p:cNvSpPr>
                <p:nvPr/>
              </p:nvSpPr>
              <p:spPr bwMode="auto">
                <a:xfrm>
                  <a:off x="1803"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1" name="Rectangle 277"/>
                <p:cNvSpPr>
                  <a:spLocks noChangeArrowheads="1"/>
                </p:cNvSpPr>
                <p:nvPr/>
              </p:nvSpPr>
              <p:spPr bwMode="auto">
                <a:xfrm>
                  <a:off x="1760"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4" name="Group 280"/>
              <p:cNvGrpSpPr>
                <a:grpSpLocks/>
              </p:cNvGrpSpPr>
              <p:nvPr/>
            </p:nvGrpSpPr>
            <p:grpSpPr bwMode="auto">
              <a:xfrm>
                <a:off x="2014" y="3072"/>
                <a:ext cx="254" cy="384"/>
                <a:chOff x="2014" y="3072"/>
                <a:chExt cx="254" cy="384"/>
              </a:xfrm>
            </p:grpSpPr>
            <p:sp>
              <p:nvSpPr>
                <p:cNvPr id="129115" name="Rectangle 91"/>
                <p:cNvSpPr>
                  <a:spLocks noChangeArrowheads="1"/>
                </p:cNvSpPr>
                <p:nvPr/>
              </p:nvSpPr>
              <p:spPr bwMode="auto">
                <a:xfrm>
                  <a:off x="2057"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3" name="Rectangle 279"/>
                <p:cNvSpPr>
                  <a:spLocks noChangeArrowheads="1"/>
                </p:cNvSpPr>
                <p:nvPr/>
              </p:nvSpPr>
              <p:spPr bwMode="auto">
                <a:xfrm>
                  <a:off x="2014"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6" name="Group 282"/>
              <p:cNvGrpSpPr>
                <a:grpSpLocks/>
              </p:cNvGrpSpPr>
              <p:nvPr/>
            </p:nvGrpSpPr>
            <p:grpSpPr bwMode="auto">
              <a:xfrm>
                <a:off x="2268" y="3072"/>
                <a:ext cx="254" cy="384"/>
                <a:chOff x="2268" y="3072"/>
                <a:chExt cx="254" cy="384"/>
              </a:xfrm>
            </p:grpSpPr>
            <p:sp>
              <p:nvSpPr>
                <p:cNvPr id="129116" name="Rectangle 92"/>
                <p:cNvSpPr>
                  <a:spLocks noChangeArrowheads="1"/>
                </p:cNvSpPr>
                <p:nvPr/>
              </p:nvSpPr>
              <p:spPr bwMode="auto">
                <a:xfrm>
                  <a:off x="2311" y="3072"/>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5" name="Rectangle 281"/>
                <p:cNvSpPr>
                  <a:spLocks noChangeArrowheads="1"/>
                </p:cNvSpPr>
                <p:nvPr/>
              </p:nvSpPr>
              <p:spPr bwMode="auto">
                <a:xfrm>
                  <a:off x="2268" y="3072"/>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08" name="Group 284"/>
              <p:cNvGrpSpPr>
                <a:grpSpLocks/>
              </p:cNvGrpSpPr>
              <p:nvPr/>
            </p:nvGrpSpPr>
            <p:grpSpPr bwMode="auto">
              <a:xfrm>
                <a:off x="0" y="3456"/>
                <a:ext cx="236" cy="384"/>
                <a:chOff x="0" y="3456"/>
                <a:chExt cx="236" cy="384"/>
              </a:xfrm>
            </p:grpSpPr>
            <p:sp>
              <p:nvSpPr>
                <p:cNvPr id="129117" name="Rectangle 93"/>
                <p:cNvSpPr>
                  <a:spLocks noChangeArrowheads="1"/>
                </p:cNvSpPr>
                <p:nvPr/>
              </p:nvSpPr>
              <p:spPr bwMode="auto">
                <a:xfrm>
                  <a:off x="43" y="3456"/>
                  <a:ext cx="15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FF5050"/>
                      </a:solidFill>
                    </a:rPr>
                    <a:t>8</a:t>
                  </a:r>
                </a:p>
              </p:txBody>
            </p:sp>
            <p:sp>
              <p:nvSpPr>
                <p:cNvPr id="129307" name="Rectangle 283"/>
                <p:cNvSpPr>
                  <a:spLocks noChangeArrowheads="1"/>
                </p:cNvSpPr>
                <p:nvPr/>
              </p:nvSpPr>
              <p:spPr bwMode="auto">
                <a:xfrm>
                  <a:off x="0" y="3456"/>
                  <a:ext cx="23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0" name="Group 286"/>
              <p:cNvGrpSpPr>
                <a:grpSpLocks/>
              </p:cNvGrpSpPr>
              <p:nvPr/>
            </p:nvGrpSpPr>
            <p:grpSpPr bwMode="auto">
              <a:xfrm>
                <a:off x="236" y="3456"/>
                <a:ext cx="254" cy="384"/>
                <a:chOff x="236" y="3456"/>
                <a:chExt cx="254" cy="384"/>
              </a:xfrm>
            </p:grpSpPr>
            <p:sp>
              <p:nvSpPr>
                <p:cNvPr id="129118" name="Rectangle 94"/>
                <p:cNvSpPr>
                  <a:spLocks noChangeArrowheads="1"/>
                </p:cNvSpPr>
                <p:nvPr/>
              </p:nvSpPr>
              <p:spPr bwMode="auto">
                <a:xfrm>
                  <a:off x="279"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09" name="Rectangle 285"/>
                <p:cNvSpPr>
                  <a:spLocks noChangeArrowheads="1"/>
                </p:cNvSpPr>
                <p:nvPr/>
              </p:nvSpPr>
              <p:spPr bwMode="auto">
                <a:xfrm>
                  <a:off x="236"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2" name="Group 288"/>
              <p:cNvGrpSpPr>
                <a:grpSpLocks/>
              </p:cNvGrpSpPr>
              <p:nvPr/>
            </p:nvGrpSpPr>
            <p:grpSpPr bwMode="auto">
              <a:xfrm>
                <a:off x="490" y="3456"/>
                <a:ext cx="254" cy="384"/>
                <a:chOff x="490" y="3456"/>
                <a:chExt cx="254" cy="384"/>
              </a:xfrm>
            </p:grpSpPr>
            <p:sp>
              <p:nvSpPr>
                <p:cNvPr id="129119" name="Rectangle 95"/>
                <p:cNvSpPr>
                  <a:spLocks noChangeArrowheads="1"/>
                </p:cNvSpPr>
                <p:nvPr/>
              </p:nvSpPr>
              <p:spPr bwMode="auto">
                <a:xfrm>
                  <a:off x="533"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1" name="Rectangle 287"/>
                <p:cNvSpPr>
                  <a:spLocks noChangeArrowheads="1"/>
                </p:cNvSpPr>
                <p:nvPr/>
              </p:nvSpPr>
              <p:spPr bwMode="auto">
                <a:xfrm>
                  <a:off x="490"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4" name="Group 290"/>
              <p:cNvGrpSpPr>
                <a:grpSpLocks/>
              </p:cNvGrpSpPr>
              <p:nvPr/>
            </p:nvGrpSpPr>
            <p:grpSpPr bwMode="auto">
              <a:xfrm>
                <a:off x="744" y="3456"/>
                <a:ext cx="254" cy="384"/>
                <a:chOff x="744" y="3456"/>
                <a:chExt cx="254" cy="384"/>
              </a:xfrm>
            </p:grpSpPr>
            <p:sp>
              <p:nvSpPr>
                <p:cNvPr id="129120" name="Rectangle 96"/>
                <p:cNvSpPr>
                  <a:spLocks noChangeArrowheads="1"/>
                </p:cNvSpPr>
                <p:nvPr/>
              </p:nvSpPr>
              <p:spPr bwMode="auto">
                <a:xfrm>
                  <a:off x="787"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13" name="Rectangle 289"/>
                <p:cNvSpPr>
                  <a:spLocks noChangeArrowheads="1"/>
                </p:cNvSpPr>
                <p:nvPr/>
              </p:nvSpPr>
              <p:spPr bwMode="auto">
                <a:xfrm>
                  <a:off x="744"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6" name="Group 292"/>
              <p:cNvGrpSpPr>
                <a:grpSpLocks/>
              </p:cNvGrpSpPr>
              <p:nvPr/>
            </p:nvGrpSpPr>
            <p:grpSpPr bwMode="auto">
              <a:xfrm>
                <a:off x="998" y="3456"/>
                <a:ext cx="254" cy="384"/>
                <a:chOff x="998" y="3456"/>
                <a:chExt cx="254" cy="384"/>
              </a:xfrm>
            </p:grpSpPr>
            <p:sp>
              <p:nvSpPr>
                <p:cNvPr id="129121" name="Rectangle 97"/>
                <p:cNvSpPr>
                  <a:spLocks noChangeArrowheads="1"/>
                </p:cNvSpPr>
                <p:nvPr/>
              </p:nvSpPr>
              <p:spPr bwMode="auto">
                <a:xfrm>
                  <a:off x="1041"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5" name="Rectangle 291"/>
                <p:cNvSpPr>
                  <a:spLocks noChangeArrowheads="1"/>
                </p:cNvSpPr>
                <p:nvPr/>
              </p:nvSpPr>
              <p:spPr bwMode="auto">
                <a:xfrm>
                  <a:off x="998"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18" name="Group 294"/>
              <p:cNvGrpSpPr>
                <a:grpSpLocks/>
              </p:cNvGrpSpPr>
              <p:nvPr/>
            </p:nvGrpSpPr>
            <p:grpSpPr bwMode="auto">
              <a:xfrm>
                <a:off x="1252" y="3456"/>
                <a:ext cx="254" cy="384"/>
                <a:chOff x="1252" y="3456"/>
                <a:chExt cx="254" cy="384"/>
              </a:xfrm>
            </p:grpSpPr>
            <p:sp>
              <p:nvSpPr>
                <p:cNvPr id="129122" name="Rectangle 98"/>
                <p:cNvSpPr>
                  <a:spLocks noChangeArrowheads="1"/>
                </p:cNvSpPr>
                <p:nvPr/>
              </p:nvSpPr>
              <p:spPr bwMode="auto">
                <a:xfrm>
                  <a:off x="1295"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1</a:t>
                  </a:r>
                  <a:endParaRPr lang="en-US" altLang="zh-CN" sz="3200"/>
                </a:p>
              </p:txBody>
            </p:sp>
            <p:sp>
              <p:nvSpPr>
                <p:cNvPr id="129317" name="Rectangle 293"/>
                <p:cNvSpPr>
                  <a:spLocks noChangeArrowheads="1"/>
                </p:cNvSpPr>
                <p:nvPr/>
              </p:nvSpPr>
              <p:spPr bwMode="auto">
                <a:xfrm>
                  <a:off x="1252"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0" name="Group 296"/>
              <p:cNvGrpSpPr>
                <a:grpSpLocks/>
              </p:cNvGrpSpPr>
              <p:nvPr/>
            </p:nvGrpSpPr>
            <p:grpSpPr bwMode="auto">
              <a:xfrm>
                <a:off x="1506" y="3456"/>
                <a:ext cx="254" cy="384"/>
                <a:chOff x="1506" y="3456"/>
                <a:chExt cx="254" cy="384"/>
              </a:xfrm>
            </p:grpSpPr>
            <p:sp>
              <p:nvSpPr>
                <p:cNvPr id="129123" name="Rectangle 99"/>
                <p:cNvSpPr>
                  <a:spLocks noChangeArrowheads="1"/>
                </p:cNvSpPr>
                <p:nvPr/>
              </p:nvSpPr>
              <p:spPr bwMode="auto">
                <a:xfrm>
                  <a:off x="1549"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19" name="Rectangle 295"/>
                <p:cNvSpPr>
                  <a:spLocks noChangeArrowheads="1"/>
                </p:cNvSpPr>
                <p:nvPr/>
              </p:nvSpPr>
              <p:spPr bwMode="auto">
                <a:xfrm>
                  <a:off x="1506"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2" name="Group 298"/>
              <p:cNvGrpSpPr>
                <a:grpSpLocks/>
              </p:cNvGrpSpPr>
              <p:nvPr/>
            </p:nvGrpSpPr>
            <p:grpSpPr bwMode="auto">
              <a:xfrm>
                <a:off x="1760" y="3456"/>
                <a:ext cx="254" cy="384"/>
                <a:chOff x="1760" y="3456"/>
                <a:chExt cx="254" cy="384"/>
              </a:xfrm>
            </p:grpSpPr>
            <p:sp>
              <p:nvSpPr>
                <p:cNvPr id="129124" name="Rectangle 100"/>
                <p:cNvSpPr>
                  <a:spLocks noChangeArrowheads="1"/>
                </p:cNvSpPr>
                <p:nvPr/>
              </p:nvSpPr>
              <p:spPr bwMode="auto">
                <a:xfrm>
                  <a:off x="1803"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1" name="Rectangle 297"/>
                <p:cNvSpPr>
                  <a:spLocks noChangeArrowheads="1"/>
                </p:cNvSpPr>
                <p:nvPr/>
              </p:nvSpPr>
              <p:spPr bwMode="auto">
                <a:xfrm>
                  <a:off x="1760"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4" name="Group 300"/>
              <p:cNvGrpSpPr>
                <a:grpSpLocks/>
              </p:cNvGrpSpPr>
              <p:nvPr/>
            </p:nvGrpSpPr>
            <p:grpSpPr bwMode="auto">
              <a:xfrm>
                <a:off x="2014" y="3456"/>
                <a:ext cx="254" cy="384"/>
                <a:chOff x="2014" y="3456"/>
                <a:chExt cx="254" cy="384"/>
              </a:xfrm>
            </p:grpSpPr>
            <p:sp>
              <p:nvSpPr>
                <p:cNvPr id="129125" name="Rectangle 101"/>
                <p:cNvSpPr>
                  <a:spLocks noChangeArrowheads="1"/>
                </p:cNvSpPr>
                <p:nvPr/>
              </p:nvSpPr>
              <p:spPr bwMode="auto">
                <a:xfrm>
                  <a:off x="2057"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3" name="Rectangle 299"/>
                <p:cNvSpPr>
                  <a:spLocks noChangeArrowheads="1"/>
                </p:cNvSpPr>
                <p:nvPr/>
              </p:nvSpPr>
              <p:spPr bwMode="auto">
                <a:xfrm>
                  <a:off x="2014"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9326" name="Group 302"/>
              <p:cNvGrpSpPr>
                <a:grpSpLocks/>
              </p:cNvGrpSpPr>
              <p:nvPr/>
            </p:nvGrpSpPr>
            <p:grpSpPr bwMode="auto">
              <a:xfrm>
                <a:off x="2268" y="3456"/>
                <a:ext cx="254" cy="384"/>
                <a:chOff x="2268" y="3456"/>
                <a:chExt cx="254" cy="384"/>
              </a:xfrm>
            </p:grpSpPr>
            <p:sp>
              <p:nvSpPr>
                <p:cNvPr id="129126" name="Rectangle 102"/>
                <p:cNvSpPr>
                  <a:spLocks noChangeArrowheads="1"/>
                </p:cNvSpPr>
                <p:nvPr/>
              </p:nvSpPr>
              <p:spPr bwMode="auto">
                <a:xfrm>
                  <a:off x="2311" y="3456"/>
                  <a:ext cx="16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3200">
                      <a:solidFill>
                        <a:srgbClr val="000000"/>
                      </a:solidFill>
                    </a:rPr>
                    <a:t>0</a:t>
                  </a:r>
                  <a:endParaRPr lang="en-US" altLang="zh-CN" sz="3200"/>
                </a:p>
              </p:txBody>
            </p:sp>
            <p:sp>
              <p:nvSpPr>
                <p:cNvPr id="129325" name="Rectangle 301"/>
                <p:cNvSpPr>
                  <a:spLocks noChangeArrowheads="1"/>
                </p:cNvSpPr>
                <p:nvPr/>
              </p:nvSpPr>
              <p:spPr bwMode="auto">
                <a:xfrm>
                  <a:off x="2268" y="3456"/>
                  <a:ext cx="25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29328" name="Rectangle 304"/>
            <p:cNvSpPr>
              <a:spLocks noChangeArrowheads="1"/>
            </p:cNvSpPr>
            <p:nvPr/>
          </p:nvSpPr>
          <p:spPr bwMode="auto">
            <a:xfrm>
              <a:off x="-3" y="-3"/>
              <a:ext cx="2528" cy="384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9661" name="Rectangle 637"/>
          <p:cNvSpPr>
            <a:spLocks noChangeArrowheads="1"/>
          </p:cNvSpPr>
          <p:nvPr/>
        </p:nvSpPr>
        <p:spPr bwMode="auto">
          <a:xfrm>
            <a:off x="685800" y="51816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644" name="Group 620"/>
          <p:cNvGrpSpPr>
            <a:grpSpLocks/>
          </p:cNvGrpSpPr>
          <p:nvPr/>
        </p:nvGrpSpPr>
        <p:grpSpPr bwMode="auto">
          <a:xfrm>
            <a:off x="6324600" y="914400"/>
            <a:ext cx="2819400" cy="609600"/>
            <a:chOff x="3984" y="576"/>
            <a:chExt cx="1776" cy="384"/>
          </a:xfrm>
        </p:grpSpPr>
        <p:sp>
          <p:nvSpPr>
            <p:cNvPr id="129633" name="Line 609"/>
            <p:cNvSpPr>
              <a:spLocks noChangeShapeType="1"/>
            </p:cNvSpPr>
            <p:nvPr/>
          </p:nvSpPr>
          <p:spPr bwMode="auto">
            <a:xfrm>
              <a:off x="3984" y="57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4" name="Line 610"/>
            <p:cNvSpPr>
              <a:spLocks noChangeShapeType="1"/>
            </p:cNvSpPr>
            <p:nvPr/>
          </p:nvSpPr>
          <p:spPr bwMode="auto">
            <a:xfrm>
              <a:off x="3984" y="96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5" name="Text Box 611"/>
            <p:cNvSpPr txBox="1">
              <a:spLocks noChangeArrowheads="1"/>
            </p:cNvSpPr>
            <p:nvPr/>
          </p:nvSpPr>
          <p:spPr bwMode="auto">
            <a:xfrm>
              <a:off x="3984" y="576"/>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t>012345678</a:t>
              </a:r>
            </a:p>
          </p:txBody>
        </p:sp>
      </p:grpSp>
      <p:grpSp>
        <p:nvGrpSpPr>
          <p:cNvPr id="129643" name="Group 619"/>
          <p:cNvGrpSpPr>
            <a:grpSpLocks/>
          </p:cNvGrpSpPr>
          <p:nvPr/>
        </p:nvGrpSpPr>
        <p:grpSpPr bwMode="auto">
          <a:xfrm>
            <a:off x="6324600" y="1873250"/>
            <a:ext cx="2819400" cy="609600"/>
            <a:chOff x="3984" y="1132"/>
            <a:chExt cx="1776" cy="384"/>
          </a:xfrm>
        </p:grpSpPr>
        <p:sp>
          <p:nvSpPr>
            <p:cNvPr id="129636" name="Line 612"/>
            <p:cNvSpPr>
              <a:spLocks noChangeShapeType="1"/>
            </p:cNvSpPr>
            <p:nvPr/>
          </p:nvSpPr>
          <p:spPr bwMode="auto">
            <a:xfrm>
              <a:off x="3984" y="1132"/>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7" name="Line 613"/>
            <p:cNvSpPr>
              <a:spLocks noChangeShapeType="1"/>
            </p:cNvSpPr>
            <p:nvPr/>
          </p:nvSpPr>
          <p:spPr bwMode="auto">
            <a:xfrm>
              <a:off x="3984" y="151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38" name="Text Box 614"/>
            <p:cNvSpPr txBox="1">
              <a:spLocks noChangeArrowheads="1"/>
            </p:cNvSpPr>
            <p:nvPr/>
          </p:nvSpPr>
          <p:spPr bwMode="auto">
            <a:xfrm>
              <a:off x="3984" y="1132"/>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14568</a:t>
              </a:r>
            </a:p>
          </p:txBody>
        </p:sp>
      </p:grpSp>
      <p:grpSp>
        <p:nvGrpSpPr>
          <p:cNvPr id="129645" name="Group 621"/>
          <p:cNvGrpSpPr>
            <a:grpSpLocks/>
          </p:cNvGrpSpPr>
          <p:nvPr/>
        </p:nvGrpSpPr>
        <p:grpSpPr bwMode="auto">
          <a:xfrm>
            <a:off x="6324600" y="2787650"/>
            <a:ext cx="2819400" cy="609600"/>
            <a:chOff x="3984" y="1756"/>
            <a:chExt cx="1776" cy="384"/>
          </a:xfrm>
        </p:grpSpPr>
        <p:sp>
          <p:nvSpPr>
            <p:cNvPr id="129639" name="Line 615"/>
            <p:cNvSpPr>
              <a:spLocks noChangeShapeType="1"/>
            </p:cNvSpPr>
            <p:nvPr/>
          </p:nvSpPr>
          <p:spPr bwMode="auto">
            <a:xfrm>
              <a:off x="3984" y="175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0" name="Line 616"/>
            <p:cNvSpPr>
              <a:spLocks noChangeShapeType="1"/>
            </p:cNvSpPr>
            <p:nvPr/>
          </p:nvSpPr>
          <p:spPr bwMode="auto">
            <a:xfrm>
              <a:off x="3984" y="2140"/>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1" name="Text Box 617"/>
            <p:cNvSpPr txBox="1">
              <a:spLocks noChangeArrowheads="1"/>
            </p:cNvSpPr>
            <p:nvPr/>
          </p:nvSpPr>
          <p:spPr bwMode="auto">
            <a:xfrm>
              <a:off x="3984" y="1756"/>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458</a:t>
              </a:r>
            </a:p>
          </p:txBody>
        </p:sp>
      </p:grpSp>
      <p:grpSp>
        <p:nvGrpSpPr>
          <p:cNvPr id="129649" name="Group 625"/>
          <p:cNvGrpSpPr>
            <a:grpSpLocks/>
          </p:cNvGrpSpPr>
          <p:nvPr/>
        </p:nvGrpSpPr>
        <p:grpSpPr bwMode="auto">
          <a:xfrm>
            <a:off x="6324600" y="3702050"/>
            <a:ext cx="2819400" cy="609600"/>
            <a:chOff x="3984" y="2332"/>
            <a:chExt cx="1776" cy="384"/>
          </a:xfrm>
        </p:grpSpPr>
        <p:sp>
          <p:nvSpPr>
            <p:cNvPr id="129646" name="Line 622"/>
            <p:cNvSpPr>
              <a:spLocks noChangeShapeType="1"/>
            </p:cNvSpPr>
            <p:nvPr/>
          </p:nvSpPr>
          <p:spPr bwMode="auto">
            <a:xfrm>
              <a:off x="3984" y="2332"/>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7" name="Line 623"/>
            <p:cNvSpPr>
              <a:spLocks noChangeShapeType="1"/>
            </p:cNvSpPr>
            <p:nvPr/>
          </p:nvSpPr>
          <p:spPr bwMode="auto">
            <a:xfrm>
              <a:off x="3984" y="271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129648" name="Text Box 624"/>
            <p:cNvSpPr txBox="1">
              <a:spLocks noChangeArrowheads="1"/>
            </p:cNvSpPr>
            <p:nvPr/>
          </p:nvSpPr>
          <p:spPr bwMode="auto">
            <a:xfrm>
              <a:off x="3984" y="2332"/>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t>8</a:t>
              </a:r>
            </a:p>
          </p:txBody>
        </p:sp>
      </p:grpSp>
      <p:sp>
        <p:nvSpPr>
          <p:cNvPr id="129651" name="Text Box 627"/>
          <p:cNvSpPr txBox="1">
            <a:spLocks noChangeArrowheads="1"/>
          </p:cNvSpPr>
          <p:nvPr/>
        </p:nvSpPr>
        <p:spPr bwMode="auto">
          <a:xfrm>
            <a:off x="685800" y="86995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0    1    0    0    0   </a:t>
            </a:r>
            <a:r>
              <a:rPr lang="en-US" altLang="zh-CN" sz="3200" dirty="0" smtClean="0">
                <a:solidFill>
                  <a:srgbClr val="800000"/>
                </a:solidFill>
              </a:rPr>
              <a:t>   1    </a:t>
            </a:r>
            <a:r>
              <a:rPr lang="en-US" altLang="zh-CN" sz="3200" dirty="0">
                <a:solidFill>
                  <a:srgbClr val="800000"/>
                </a:solidFill>
              </a:rPr>
              <a:t>0    0    0</a:t>
            </a:r>
          </a:p>
        </p:txBody>
      </p:sp>
      <p:sp>
        <p:nvSpPr>
          <p:cNvPr id="129653" name="Rectangle 629"/>
          <p:cNvSpPr>
            <a:spLocks noChangeArrowheads="1"/>
          </p:cNvSpPr>
          <p:nvPr/>
        </p:nvSpPr>
        <p:spPr bwMode="auto">
          <a:xfrm>
            <a:off x="685800" y="21336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8" name="Rectangle 634"/>
          <p:cNvSpPr>
            <a:spLocks noChangeArrowheads="1"/>
          </p:cNvSpPr>
          <p:nvPr/>
        </p:nvSpPr>
        <p:spPr bwMode="auto">
          <a:xfrm>
            <a:off x="685800" y="2133600"/>
            <a:ext cx="5410200" cy="609600"/>
          </a:xfrm>
          <a:prstGeom prst="rect">
            <a:avLst/>
          </a:prstGeom>
          <a:noFill/>
          <a:ln w="2857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4" name="Rectangle 630"/>
          <p:cNvSpPr>
            <a:spLocks noChangeArrowheads="1"/>
          </p:cNvSpPr>
          <p:nvPr/>
        </p:nvSpPr>
        <p:spPr bwMode="auto">
          <a:xfrm>
            <a:off x="685800" y="2743200"/>
            <a:ext cx="5410200" cy="6096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7" name="Text Box 633"/>
          <p:cNvSpPr txBox="1">
            <a:spLocks noChangeArrowheads="1"/>
          </p:cNvSpPr>
          <p:nvPr/>
        </p:nvSpPr>
        <p:spPr bwMode="auto">
          <a:xfrm>
            <a:off x="696531" y="972017"/>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0    1    0    0    0   </a:t>
            </a:r>
            <a:r>
              <a:rPr lang="en-US" altLang="zh-CN" sz="3200" dirty="0" smtClean="0">
                <a:solidFill>
                  <a:srgbClr val="800000"/>
                </a:solidFill>
              </a:rPr>
              <a:t>  2    </a:t>
            </a:r>
            <a:r>
              <a:rPr lang="en-US" altLang="zh-CN" sz="3200" dirty="0">
                <a:solidFill>
                  <a:srgbClr val="800000"/>
                </a:solidFill>
              </a:rPr>
              <a:t>1    0    0</a:t>
            </a:r>
          </a:p>
        </p:txBody>
      </p:sp>
      <p:sp>
        <p:nvSpPr>
          <p:cNvPr id="129656" name="Text Box 632"/>
          <p:cNvSpPr txBox="1">
            <a:spLocks noChangeArrowheads="1"/>
          </p:cNvSpPr>
          <p:nvPr/>
        </p:nvSpPr>
        <p:spPr bwMode="auto">
          <a:xfrm>
            <a:off x="745976" y="90872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0    1    0    0    1   </a:t>
            </a:r>
            <a:r>
              <a:rPr lang="en-US" altLang="zh-CN" sz="3200" dirty="0" smtClean="0">
                <a:solidFill>
                  <a:srgbClr val="800000"/>
                </a:solidFill>
              </a:rPr>
              <a:t>  2    </a:t>
            </a:r>
            <a:r>
              <a:rPr lang="en-US" altLang="zh-CN" sz="3200" dirty="0">
                <a:solidFill>
                  <a:srgbClr val="800000"/>
                </a:solidFill>
              </a:rPr>
              <a:t>1    0    1</a:t>
            </a:r>
          </a:p>
        </p:txBody>
      </p:sp>
      <p:sp>
        <p:nvSpPr>
          <p:cNvPr id="129659" name="Rectangle 635"/>
          <p:cNvSpPr>
            <a:spLocks noChangeArrowheads="1"/>
          </p:cNvSpPr>
          <p:nvPr/>
        </p:nvSpPr>
        <p:spPr bwMode="auto">
          <a:xfrm>
            <a:off x="685800" y="2743200"/>
            <a:ext cx="5410200" cy="609600"/>
          </a:xfrm>
          <a:prstGeom prst="rect">
            <a:avLst/>
          </a:prstGeom>
          <a:noFill/>
          <a:ln w="2857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652" name="Text Box 628"/>
          <p:cNvSpPr txBox="1">
            <a:spLocks noChangeArrowheads="1"/>
          </p:cNvSpPr>
          <p:nvPr/>
        </p:nvSpPr>
        <p:spPr bwMode="auto">
          <a:xfrm>
            <a:off x="745976" y="908720"/>
            <a:ext cx="5410200" cy="584775"/>
          </a:xfrm>
          <a:prstGeom prst="rect">
            <a:avLst/>
          </a:prstGeom>
          <a:solidFill>
            <a:srgbClr val="FFFF99"/>
          </a:soli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 </a:t>
            </a:r>
            <a:r>
              <a:rPr lang="en-US" altLang="zh-CN" sz="3200" dirty="0">
                <a:solidFill>
                  <a:srgbClr val="800000"/>
                </a:solidFill>
              </a:rPr>
              <a:t>0    2    0    0    1   </a:t>
            </a:r>
            <a:r>
              <a:rPr lang="en-US" altLang="zh-CN" sz="3200" dirty="0" smtClean="0">
                <a:solidFill>
                  <a:srgbClr val="800000"/>
                </a:solidFill>
              </a:rPr>
              <a:t>  2    </a:t>
            </a:r>
            <a:r>
              <a:rPr lang="en-US" altLang="zh-CN" sz="3200" dirty="0">
                <a:solidFill>
                  <a:srgbClr val="800000"/>
                </a:solidFill>
              </a:rPr>
              <a:t>1    0    1</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3" name="TextBox 2"/>
          <p:cNvSpPr txBox="1"/>
          <p:nvPr/>
        </p:nvSpPr>
        <p:spPr>
          <a:xfrm>
            <a:off x="6444208" y="4566607"/>
            <a:ext cx="2698175" cy="2246769"/>
          </a:xfrm>
          <a:prstGeom prst="rect">
            <a:avLst/>
          </a:prstGeom>
          <a:noFill/>
        </p:spPr>
        <p:txBody>
          <a:bodyPr wrap="none" rtlCol="0">
            <a:spAutoFit/>
          </a:bodyPr>
          <a:lstStyle/>
          <a:p>
            <a:r>
              <a:rPr lang="zh-CN" altLang="en-US" sz="2800" dirty="0" smtClean="0"/>
              <a:t>集合划分结果：</a:t>
            </a:r>
            <a:endParaRPr lang="en-US" altLang="zh-CN" sz="2800" dirty="0" smtClean="0"/>
          </a:p>
          <a:p>
            <a:r>
              <a:rPr lang="zh-CN" altLang="en-US" sz="2800" dirty="0" smtClean="0"/>
              <a:t>第</a:t>
            </a:r>
            <a:r>
              <a:rPr lang="en-US" sz="2800" dirty="0" smtClean="0"/>
              <a:t>1</a:t>
            </a:r>
            <a:r>
              <a:rPr lang="zh-CN" altLang="en-US" sz="2800" dirty="0" smtClean="0"/>
              <a:t>组</a:t>
            </a:r>
            <a:r>
              <a:rPr lang="en-US" altLang="zh-CN" sz="2800" dirty="0" smtClean="0"/>
              <a:t>: </a:t>
            </a:r>
            <a:r>
              <a:rPr lang="en-US" sz="2800" dirty="0" smtClean="0"/>
              <a:t>0237</a:t>
            </a:r>
          </a:p>
          <a:p>
            <a:r>
              <a:rPr lang="zh-CN" altLang="en-US" sz="2800" dirty="0" smtClean="0"/>
              <a:t>第</a:t>
            </a:r>
            <a:r>
              <a:rPr lang="en-US" sz="2800" dirty="0" smtClean="0"/>
              <a:t>2</a:t>
            </a:r>
            <a:r>
              <a:rPr lang="zh-CN" altLang="en-US" sz="2800" dirty="0" smtClean="0"/>
              <a:t>组</a:t>
            </a:r>
            <a:r>
              <a:rPr lang="en-US" sz="2800" dirty="0" smtClean="0"/>
              <a:t>: 16</a:t>
            </a:r>
          </a:p>
          <a:p>
            <a:r>
              <a:rPr lang="zh-CN" altLang="en-US" sz="2800" dirty="0" smtClean="0"/>
              <a:t>第</a:t>
            </a:r>
            <a:r>
              <a:rPr lang="en-US" sz="2800" dirty="0" smtClean="0"/>
              <a:t>3</a:t>
            </a:r>
            <a:r>
              <a:rPr lang="zh-CN" altLang="en-US" sz="2800" dirty="0" smtClean="0"/>
              <a:t>组</a:t>
            </a:r>
            <a:r>
              <a:rPr lang="en-US" sz="2800" dirty="0" smtClean="0"/>
              <a:t>: 45</a:t>
            </a:r>
          </a:p>
          <a:p>
            <a:r>
              <a:rPr lang="zh-CN" altLang="en-US" sz="2800" dirty="0" smtClean="0"/>
              <a:t>第</a:t>
            </a:r>
            <a:r>
              <a:rPr lang="en-US" sz="2800" dirty="0" smtClean="0"/>
              <a:t>4</a:t>
            </a:r>
            <a:r>
              <a:rPr lang="zh-CN" altLang="en-US" sz="2800" dirty="0" smtClean="0"/>
              <a:t>组</a:t>
            </a:r>
            <a:r>
              <a:rPr lang="en-US" sz="2800" dirty="0" smtClean="0"/>
              <a:t>: 8</a:t>
            </a:r>
            <a:endParaRPr lang="en-US" sz="2800" dirty="0"/>
          </a:p>
        </p:txBody>
      </p:sp>
      <p:sp>
        <p:nvSpPr>
          <p:cNvPr id="4" name="TextBox 3"/>
          <p:cNvSpPr txBox="1"/>
          <p:nvPr/>
        </p:nvSpPr>
        <p:spPr>
          <a:xfrm>
            <a:off x="6324600" y="241484"/>
            <a:ext cx="2698175" cy="523220"/>
          </a:xfrm>
          <a:prstGeom prst="rect">
            <a:avLst/>
          </a:prstGeom>
          <a:noFill/>
        </p:spPr>
        <p:txBody>
          <a:bodyPr wrap="none" rtlCol="0">
            <a:spAutoFit/>
          </a:bodyPr>
          <a:lstStyle/>
          <a:p>
            <a:r>
              <a:rPr lang="zh-CN" altLang="en-US" sz="2800" dirty="0" smtClean="0"/>
              <a:t>队列元素情况：</a:t>
            </a:r>
            <a:endParaRPr lang="en-US" sz="2800" dirty="0"/>
          </a:p>
        </p:txBody>
      </p:sp>
    </p:spTree>
    <p:extLst>
      <p:ext uri="{BB962C8B-B14F-4D97-AF65-F5344CB8AC3E}">
        <p14:creationId xmlns:p14="http://schemas.microsoft.com/office/powerpoint/2010/main" val="877258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9644"/>
                                        </p:tgtEl>
                                        <p:attrNameLst>
                                          <p:attrName>style.visibility</p:attrName>
                                        </p:attrNameLst>
                                      </p:cBhvr>
                                      <p:to>
                                        <p:strVal val="visible"/>
                                      </p:to>
                                    </p:set>
                                    <p:anim calcmode="lin" valueType="num">
                                      <p:cBhvr additive="base">
                                        <p:cTn id="7" dur="500" fill="hold"/>
                                        <p:tgtEl>
                                          <p:spTgt spid="129644"/>
                                        </p:tgtEl>
                                        <p:attrNameLst>
                                          <p:attrName>ppt_x</p:attrName>
                                        </p:attrNameLst>
                                      </p:cBhvr>
                                      <p:tavLst>
                                        <p:tav tm="0">
                                          <p:val>
                                            <p:strVal val="1+#ppt_w/2"/>
                                          </p:val>
                                        </p:tav>
                                        <p:tav tm="100000">
                                          <p:val>
                                            <p:strVal val="#ppt_x"/>
                                          </p:val>
                                        </p:tav>
                                      </p:tavLst>
                                    </p:anim>
                                    <p:anim calcmode="lin" valueType="num">
                                      <p:cBhvr additive="base">
                                        <p:cTn id="8" dur="500" fill="hold"/>
                                        <p:tgtEl>
                                          <p:spTgt spid="1296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29651"/>
                                        </p:tgtEl>
                                        <p:attrNameLst>
                                          <p:attrName>style.visibility</p:attrName>
                                        </p:attrNameLst>
                                      </p:cBhvr>
                                      <p:to>
                                        <p:strVal val="visible"/>
                                      </p:to>
                                    </p:set>
                                    <p:anim calcmode="lin" valueType="num">
                                      <p:cBhvr additive="base">
                                        <p:cTn id="13" dur="500"/>
                                        <p:tgtEl>
                                          <p:spTgt spid="129651"/>
                                        </p:tgtEl>
                                        <p:attrNameLst>
                                          <p:attrName>ppt_y</p:attrName>
                                        </p:attrNameLst>
                                      </p:cBhvr>
                                      <p:tavLst>
                                        <p:tav tm="0">
                                          <p:val>
                                            <p:strVal val="#ppt_y-#ppt_h*1.125000"/>
                                          </p:val>
                                        </p:tav>
                                        <p:tav tm="100000">
                                          <p:val>
                                            <p:strVal val="#ppt_y"/>
                                          </p:val>
                                        </p:tav>
                                      </p:tavLst>
                                    </p:anim>
                                    <p:animEffect transition="in" filter="wipe(down)">
                                      <p:cBhvr>
                                        <p:cTn id="14" dur="500"/>
                                        <p:tgtEl>
                                          <p:spTgt spid="12965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9653"/>
                                        </p:tgtEl>
                                        <p:attrNameLst>
                                          <p:attrName>style.visibility</p:attrName>
                                        </p:attrNameLst>
                                      </p:cBhvr>
                                      <p:to>
                                        <p:strVal val="visible"/>
                                      </p:to>
                                    </p:set>
                                    <p:animEffect transition="in" filter="wipe(left)">
                                      <p:cBhvr>
                                        <p:cTn id="19" dur="500"/>
                                        <p:tgtEl>
                                          <p:spTgt spid="1296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29657"/>
                                        </p:tgtEl>
                                        <p:attrNameLst>
                                          <p:attrName>style.visibility</p:attrName>
                                        </p:attrNameLst>
                                      </p:cBhvr>
                                      <p:to>
                                        <p:strVal val="visible"/>
                                      </p:to>
                                    </p:set>
                                    <p:anim calcmode="lin" valueType="num">
                                      <p:cBhvr additive="base">
                                        <p:cTn id="24" dur="500"/>
                                        <p:tgtEl>
                                          <p:spTgt spid="129657"/>
                                        </p:tgtEl>
                                        <p:attrNameLst>
                                          <p:attrName>ppt_y</p:attrName>
                                        </p:attrNameLst>
                                      </p:cBhvr>
                                      <p:tavLst>
                                        <p:tav tm="0">
                                          <p:val>
                                            <p:strVal val="#ppt_y+#ppt_h*1.125000"/>
                                          </p:val>
                                        </p:tav>
                                        <p:tav tm="100000">
                                          <p:val>
                                            <p:strVal val="#ppt_y"/>
                                          </p:val>
                                        </p:tav>
                                      </p:tavLst>
                                    </p:anim>
                                    <p:animEffect transition="in" filter="wipe(up)">
                                      <p:cBhvr>
                                        <p:cTn id="25" dur="500"/>
                                        <p:tgtEl>
                                          <p:spTgt spid="12965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9658"/>
                                        </p:tgtEl>
                                        <p:attrNameLst>
                                          <p:attrName>style.visibility</p:attrName>
                                        </p:attrNameLst>
                                      </p:cBhvr>
                                      <p:to>
                                        <p:strVal val="visible"/>
                                      </p:to>
                                    </p:set>
                                    <p:animEffect transition="in" filter="wipe(up)">
                                      <p:cBhvr>
                                        <p:cTn id="30" dur="500"/>
                                        <p:tgtEl>
                                          <p:spTgt spid="12965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9654"/>
                                        </p:tgtEl>
                                        <p:attrNameLst>
                                          <p:attrName>style.visibility</p:attrName>
                                        </p:attrNameLst>
                                      </p:cBhvr>
                                      <p:to>
                                        <p:strVal val="visible"/>
                                      </p:to>
                                    </p:set>
                                    <p:animEffect transition="in" filter="wipe(left)">
                                      <p:cBhvr>
                                        <p:cTn id="34" dur="500"/>
                                        <p:tgtEl>
                                          <p:spTgt spid="12965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29656"/>
                                        </p:tgtEl>
                                        <p:attrNameLst>
                                          <p:attrName>style.visibility</p:attrName>
                                        </p:attrNameLst>
                                      </p:cBhvr>
                                      <p:to>
                                        <p:strVal val="visible"/>
                                      </p:to>
                                    </p:set>
                                    <p:anim calcmode="lin" valueType="num">
                                      <p:cBhvr additive="base">
                                        <p:cTn id="39" dur="500"/>
                                        <p:tgtEl>
                                          <p:spTgt spid="129656"/>
                                        </p:tgtEl>
                                        <p:attrNameLst>
                                          <p:attrName>ppt_y</p:attrName>
                                        </p:attrNameLst>
                                      </p:cBhvr>
                                      <p:tavLst>
                                        <p:tav tm="0">
                                          <p:val>
                                            <p:strVal val="#ppt_y+#ppt_h*1.125000"/>
                                          </p:val>
                                        </p:tav>
                                        <p:tav tm="100000">
                                          <p:val>
                                            <p:strVal val="#ppt_y"/>
                                          </p:val>
                                        </p:tav>
                                      </p:tavLst>
                                    </p:anim>
                                    <p:animEffect transition="in" filter="wipe(up)">
                                      <p:cBhvr>
                                        <p:cTn id="40" dur="500"/>
                                        <p:tgtEl>
                                          <p:spTgt spid="1296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9659"/>
                                        </p:tgtEl>
                                        <p:attrNameLst>
                                          <p:attrName>style.visibility</p:attrName>
                                        </p:attrNameLst>
                                      </p:cBhvr>
                                      <p:to>
                                        <p:strVal val="visible"/>
                                      </p:to>
                                    </p:set>
                                    <p:animEffect transition="in" filter="wipe(up)">
                                      <p:cBhvr>
                                        <p:cTn id="45" dur="500"/>
                                        <p:tgtEl>
                                          <p:spTgt spid="129659"/>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29661"/>
                                        </p:tgtEl>
                                        <p:attrNameLst>
                                          <p:attrName>style.visibility</p:attrName>
                                        </p:attrNameLst>
                                      </p:cBhvr>
                                      <p:to>
                                        <p:strVal val="visible"/>
                                      </p:to>
                                    </p:set>
                                    <p:animEffect transition="in" filter="wipe(left)">
                                      <p:cBhvr>
                                        <p:cTn id="49" dur="500"/>
                                        <p:tgtEl>
                                          <p:spTgt spid="12966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29652"/>
                                        </p:tgtEl>
                                        <p:attrNameLst>
                                          <p:attrName>style.visibility</p:attrName>
                                        </p:attrNameLst>
                                      </p:cBhvr>
                                      <p:to>
                                        <p:strVal val="visible"/>
                                      </p:to>
                                    </p:set>
                                    <p:anim calcmode="lin" valueType="num">
                                      <p:cBhvr additive="base">
                                        <p:cTn id="54" dur="500"/>
                                        <p:tgtEl>
                                          <p:spTgt spid="129652"/>
                                        </p:tgtEl>
                                        <p:attrNameLst>
                                          <p:attrName>ppt_y</p:attrName>
                                        </p:attrNameLst>
                                      </p:cBhvr>
                                      <p:tavLst>
                                        <p:tav tm="0">
                                          <p:val>
                                            <p:strVal val="#ppt_y+#ppt_h*1.125000"/>
                                          </p:val>
                                        </p:tav>
                                        <p:tav tm="100000">
                                          <p:val>
                                            <p:strVal val="#ppt_y"/>
                                          </p:val>
                                        </p:tav>
                                      </p:tavLst>
                                    </p:anim>
                                    <p:animEffect transition="in" filter="wipe(up)">
                                      <p:cBhvr>
                                        <p:cTn id="55" dur="500"/>
                                        <p:tgtEl>
                                          <p:spTgt spid="12965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0" end="0"/>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9643"/>
                                        </p:tgtEl>
                                        <p:attrNameLst>
                                          <p:attrName>style.visibility</p:attrName>
                                        </p:attrNameLst>
                                      </p:cBhvr>
                                      <p:to>
                                        <p:strVal val="visible"/>
                                      </p:to>
                                    </p:set>
                                    <p:animEffect transition="in" filter="fade">
                                      <p:cBhvr>
                                        <p:cTn id="70" dur="500"/>
                                        <p:tgtEl>
                                          <p:spTgt spid="129643"/>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9645"/>
                                        </p:tgtEl>
                                        <p:attrNameLst>
                                          <p:attrName>style.visibility</p:attrName>
                                        </p:attrNameLst>
                                      </p:cBhvr>
                                      <p:to>
                                        <p:strVal val="visible"/>
                                      </p:to>
                                    </p:set>
                                    <p:animEffect transition="in" filter="fade">
                                      <p:cBhvr>
                                        <p:cTn id="79" dur="500"/>
                                        <p:tgtEl>
                                          <p:spTgt spid="129645"/>
                                        </p:tgtEl>
                                      </p:cBhvr>
                                    </p:animEffect>
                                  </p:childTnLst>
                                </p:cTn>
                              </p:par>
                              <p:par>
                                <p:cTn id="80" presetID="1" presetClass="entr" presetSubtype="0" fill="hold" nodeType="with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29649"/>
                                        </p:tgtEl>
                                        <p:attrNameLst>
                                          <p:attrName>style.visibility</p:attrName>
                                        </p:attrNameLst>
                                      </p:cBhvr>
                                      <p:to>
                                        <p:strVal val="visible"/>
                                      </p:to>
                                    </p:set>
                                    <p:animEffect transition="in" filter="fade">
                                      <p:cBhvr>
                                        <p:cTn id="86" dur="500"/>
                                        <p:tgtEl>
                                          <p:spTgt spid="129649"/>
                                        </p:tgtEl>
                                      </p:cBhvr>
                                    </p:animEffect>
                                  </p:childTnLst>
                                </p:cTn>
                              </p:par>
                              <p:par>
                                <p:cTn id="87" presetID="1" presetClass="entr" presetSubtype="0"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61" grpId="0" animBg="1"/>
      <p:bldP spid="129651" grpId="0" animBg="1" autoUpdateAnimBg="0"/>
      <p:bldP spid="129653" grpId="0" animBg="1"/>
      <p:bldP spid="129658" grpId="0" animBg="1"/>
      <p:bldP spid="129654" grpId="0" animBg="1"/>
      <p:bldP spid="129657" grpId="0" animBg="1" autoUpdateAnimBg="0"/>
      <p:bldP spid="129656" grpId="0" animBg="1" autoUpdateAnimBg="0"/>
      <p:bldP spid="129659" grpId="0" animBg="1"/>
      <p:bldP spid="129652" grpId="0" animBg="1" autoUpdateAnimBg="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算法流程</a:t>
            </a:r>
            <a:endParaRPr lang="en-US" dirty="0"/>
          </a:p>
        </p:txBody>
      </p:sp>
      <p:sp>
        <p:nvSpPr>
          <p:cNvPr id="4" name="内容占位符 3"/>
          <p:cNvSpPr>
            <a:spLocks noGrp="1"/>
          </p:cNvSpPr>
          <p:nvPr>
            <p:ph idx="1"/>
          </p:nvPr>
        </p:nvSpPr>
        <p:spPr/>
        <p:txBody>
          <a:bodyPr>
            <a:normAutofit fontScale="92500" lnSpcReduction="10000"/>
          </a:bodyPr>
          <a:lstStyle/>
          <a:p>
            <a:pPr marL="0" indent="0">
              <a:spcBef>
                <a:spcPts val="0"/>
              </a:spcBef>
              <a:buNone/>
            </a:pPr>
            <a:r>
              <a:rPr lang="zh-CN" altLang="en-US" sz="2800" smtClean="0"/>
              <a:t>初始化队列；全体</a:t>
            </a:r>
            <a:r>
              <a:rPr lang="zh-CN" altLang="en-US" sz="2800"/>
              <a:t>集合</a:t>
            </a:r>
            <a:r>
              <a:rPr lang="zh-CN" altLang="en-US" sz="2800" smtClean="0"/>
              <a:t>元素</a:t>
            </a:r>
            <a:r>
              <a:rPr lang="zh-CN" altLang="en-US" sz="2800" dirty="0" smtClean="0"/>
              <a:t>入队列；</a:t>
            </a:r>
            <a:endParaRPr lang="en-US" sz="2800" dirty="0" smtClean="0"/>
          </a:p>
          <a:p>
            <a:pPr marL="0" indent="0">
              <a:spcBef>
                <a:spcPts val="0"/>
              </a:spcBef>
              <a:buNone/>
            </a:pPr>
            <a:r>
              <a:rPr lang="zh-CN" altLang="en-US" sz="2800" dirty="0" smtClean="0"/>
              <a:t>取队头元素，组号为</a:t>
            </a:r>
            <a:r>
              <a:rPr lang="en-US" sz="2800" dirty="0" smtClean="0"/>
              <a:t>1</a:t>
            </a:r>
            <a:r>
              <a:rPr lang="zh-CN" altLang="en-US" sz="2800" dirty="0" smtClean="0"/>
              <a:t>，</a:t>
            </a:r>
            <a:r>
              <a:rPr lang="en-US" sz="2800" dirty="0" smtClean="0"/>
              <a:t>clash</a:t>
            </a:r>
            <a:r>
              <a:rPr lang="zh-CN" altLang="en-US" sz="2800" dirty="0" smtClean="0"/>
              <a:t>的值被设置为队头元素在矩阵中的行值；</a:t>
            </a:r>
            <a:endParaRPr lang="en-US" sz="2800" dirty="0" smtClean="0"/>
          </a:p>
          <a:p>
            <a:pPr marL="0" indent="0">
              <a:spcBef>
                <a:spcPts val="0"/>
              </a:spcBef>
              <a:buNone/>
            </a:pPr>
            <a:r>
              <a:rPr lang="en-US" sz="2800" dirty="0" smtClean="0"/>
              <a:t>While(</a:t>
            </a:r>
            <a:r>
              <a:rPr lang="zh-CN" altLang="en-US" sz="2800" dirty="0" smtClean="0"/>
              <a:t>队列不空</a:t>
            </a:r>
            <a:r>
              <a:rPr lang="en-US" sz="2800" dirty="0" smtClean="0"/>
              <a:t>){</a:t>
            </a:r>
          </a:p>
          <a:p>
            <a:pPr marL="0" indent="0">
              <a:spcBef>
                <a:spcPts val="0"/>
              </a:spcBef>
              <a:buNone/>
            </a:pPr>
            <a:r>
              <a:rPr lang="en-US" sz="2800" dirty="0" smtClean="0"/>
              <a:t>  </a:t>
            </a:r>
            <a:r>
              <a:rPr lang="zh-CN" altLang="en-US" sz="2800" dirty="0" smtClean="0"/>
              <a:t>取队头</a:t>
            </a:r>
            <a:r>
              <a:rPr lang="zh-CN" altLang="en-US" sz="2800" smtClean="0"/>
              <a:t>元素</a:t>
            </a:r>
            <a:r>
              <a:rPr lang="en-US" sz="2800" smtClean="0"/>
              <a:t>x</a:t>
            </a:r>
            <a:r>
              <a:rPr lang="zh-CN" altLang="en-US" sz="2800" smtClean="0"/>
              <a:t>；</a:t>
            </a:r>
            <a:endParaRPr lang="en-US" altLang="zh-CN" sz="2800" dirty="0" smtClean="0"/>
          </a:p>
          <a:p>
            <a:pPr marL="0" indent="0">
              <a:spcBef>
                <a:spcPts val="0"/>
              </a:spcBef>
              <a:buNone/>
            </a:pPr>
            <a:r>
              <a:rPr lang="en-US" altLang="zh-CN" sz="2800" dirty="0"/>
              <a:t> </a:t>
            </a:r>
            <a:r>
              <a:rPr lang="en-US" altLang="zh-CN" sz="2800" dirty="0" smtClean="0"/>
              <a:t> </a:t>
            </a:r>
            <a:r>
              <a:rPr lang="zh-CN" altLang="en-US" sz="2800" dirty="0" smtClean="0"/>
              <a:t>若它与当前组的元素没有冲突</a:t>
            </a:r>
            <a:r>
              <a:rPr lang="zh-CN" altLang="en-US" sz="2800" dirty="0"/>
              <a:t>，即</a:t>
            </a:r>
            <a:r>
              <a:rPr lang="en-US" altLang="zh-CN" sz="2800" dirty="0"/>
              <a:t>Clash[x]==0</a:t>
            </a:r>
            <a:r>
              <a:rPr lang="zh-CN" altLang="en-US" sz="2800" dirty="0"/>
              <a:t> </a:t>
            </a:r>
            <a:r>
              <a:rPr lang="en-US" altLang="zh-CN" sz="2800" dirty="0" smtClean="0"/>
              <a:t>{</a:t>
            </a:r>
          </a:p>
          <a:p>
            <a:pPr marL="0" indent="0">
              <a:spcBef>
                <a:spcPts val="0"/>
              </a:spcBef>
              <a:buNone/>
            </a:pPr>
            <a:r>
              <a:rPr lang="zh-CN" altLang="en-US" sz="2800" smtClean="0"/>
              <a:t>  </a:t>
            </a:r>
            <a:r>
              <a:rPr lang="en-US" altLang="zh-CN" sz="2800"/>
              <a:t> </a:t>
            </a:r>
            <a:r>
              <a:rPr lang="en-US" altLang="zh-CN" sz="2800" smtClean="0"/>
              <a:t>   </a:t>
            </a:r>
            <a:r>
              <a:rPr lang="zh-CN" altLang="en-US" sz="2800" smtClean="0"/>
              <a:t>在</a:t>
            </a:r>
            <a:r>
              <a:rPr lang="en-US" altLang="zh-CN" sz="2800" dirty="0" smtClean="0"/>
              <a:t>result</a:t>
            </a:r>
            <a:r>
              <a:rPr lang="zh-CN" altLang="en-US" sz="2800" dirty="0" smtClean="0"/>
              <a:t>中设置该元素对应的分组号；</a:t>
            </a:r>
            <a:endParaRPr lang="en-US" sz="2800" dirty="0" smtClean="0"/>
          </a:p>
          <a:p>
            <a:pPr marL="457200" lvl="1" indent="0">
              <a:spcBef>
                <a:spcPts val="0"/>
              </a:spcBef>
              <a:buNone/>
            </a:pPr>
            <a:r>
              <a:rPr lang="zh-CN" altLang="en-US" dirty="0" smtClean="0"/>
              <a:t>修改</a:t>
            </a:r>
            <a:r>
              <a:rPr lang="en-US" dirty="0" smtClean="0"/>
              <a:t>clash</a:t>
            </a:r>
            <a:r>
              <a:rPr lang="zh-CN" altLang="en-US" dirty="0" smtClean="0"/>
              <a:t>记录即在原</a:t>
            </a:r>
            <a:r>
              <a:rPr lang="en-US" dirty="0" smtClean="0"/>
              <a:t>clash</a:t>
            </a:r>
            <a:r>
              <a:rPr lang="zh-CN" altLang="en-US" dirty="0" smtClean="0"/>
              <a:t>记录之上叠加上该元素的冲突情况</a:t>
            </a:r>
            <a:endParaRPr lang="en-US" altLang="zh-CN" dirty="0" smtClean="0"/>
          </a:p>
          <a:p>
            <a:pPr marL="0" indent="0">
              <a:spcBef>
                <a:spcPts val="0"/>
              </a:spcBef>
              <a:buNone/>
            </a:pPr>
            <a:r>
              <a:rPr lang="en-US" sz="2800" dirty="0" smtClean="0"/>
              <a:t>      }</a:t>
            </a:r>
          </a:p>
          <a:p>
            <a:pPr marL="0" indent="0">
              <a:spcBef>
                <a:spcPts val="0"/>
              </a:spcBef>
              <a:buNone/>
            </a:pPr>
            <a:r>
              <a:rPr lang="zh-CN" altLang="en-US" sz="2800" dirty="0" smtClean="0"/>
              <a:t>  否则，</a:t>
            </a:r>
            <a:r>
              <a:rPr lang="zh-CN" altLang="en-US" sz="2800" smtClean="0"/>
              <a:t>将</a:t>
            </a:r>
            <a:r>
              <a:rPr lang="en-US" sz="2800" smtClean="0"/>
              <a:t>x</a:t>
            </a:r>
            <a:r>
              <a:rPr lang="zh-CN" altLang="en-US" sz="2800" smtClean="0"/>
              <a:t>再次入队</a:t>
            </a:r>
            <a:endParaRPr lang="en-US" sz="2800" dirty="0" smtClean="0"/>
          </a:p>
          <a:p>
            <a:pPr marL="0" indent="0">
              <a:spcBef>
                <a:spcPts val="0"/>
              </a:spcBef>
              <a:buNone/>
            </a:pPr>
            <a:r>
              <a:rPr lang="zh-CN" altLang="en-US" sz="2800" dirty="0" smtClean="0"/>
              <a:t>  判断是否走完一轮，即，当前队列的队头的值小于前</a:t>
            </a:r>
            <a:endParaRPr lang="en-US" altLang="zh-CN" sz="2800" dirty="0" smtClean="0"/>
          </a:p>
          <a:p>
            <a:pPr marL="0" indent="0">
              <a:spcBef>
                <a:spcPts val="0"/>
              </a:spcBef>
              <a:buNone/>
            </a:pPr>
            <a:r>
              <a:rPr lang="zh-CN" altLang="en-US" sz="2800" dirty="0" smtClean="0"/>
              <a:t>  次取的队头的值 意味着 走完一轮</a:t>
            </a:r>
            <a:endParaRPr lang="en-US" sz="2800" dirty="0" smtClean="0"/>
          </a:p>
          <a:p>
            <a:pPr marL="0" indent="0">
              <a:spcBef>
                <a:spcPts val="0"/>
              </a:spcBef>
              <a:buNone/>
            </a:pPr>
            <a:r>
              <a:rPr lang="zh-CN" altLang="en-US" sz="2800"/>
              <a:t>  若走完一轮，则</a:t>
            </a:r>
            <a:r>
              <a:rPr lang="zh-CN" altLang="en-US" sz="2800" smtClean="0"/>
              <a:t>：</a:t>
            </a:r>
            <a:endParaRPr lang="en-US" altLang="zh-CN" sz="2800" smtClean="0"/>
          </a:p>
          <a:p>
            <a:pPr marL="0" indent="0">
              <a:spcBef>
                <a:spcPts val="0"/>
              </a:spcBef>
              <a:buNone/>
            </a:pPr>
            <a:r>
              <a:rPr lang="en-US" altLang="zh-CN" sz="2800"/>
              <a:t>	</a:t>
            </a:r>
            <a:r>
              <a:rPr lang="zh-CN" altLang="en-US" sz="2800" smtClean="0"/>
              <a:t>取</a:t>
            </a:r>
            <a:r>
              <a:rPr lang="zh-CN" altLang="en-US" sz="2800"/>
              <a:t>队头元素</a:t>
            </a:r>
            <a:r>
              <a:rPr lang="en-US" sz="2800" smtClean="0"/>
              <a:t>x</a:t>
            </a:r>
            <a:r>
              <a:rPr lang="zh-CN" altLang="en-US" sz="2800" smtClean="0"/>
              <a:t>，组</a:t>
            </a:r>
            <a:r>
              <a:rPr lang="zh-CN" altLang="en-US" sz="2800"/>
              <a:t>号加</a:t>
            </a:r>
            <a:r>
              <a:rPr lang="en-US" sz="2800" smtClean="0"/>
              <a:t>1</a:t>
            </a:r>
            <a:r>
              <a:rPr lang="zh-CN" altLang="en-US" sz="2800" smtClean="0"/>
              <a:t>，数组</a:t>
            </a:r>
            <a:r>
              <a:rPr lang="en-US" sz="2800" smtClean="0"/>
              <a:t>clash</a:t>
            </a:r>
            <a:r>
              <a:rPr lang="zh-CN" altLang="en-US" sz="2800" smtClean="0"/>
              <a:t>初始化为全</a:t>
            </a:r>
            <a:r>
              <a:rPr lang="en-US" sz="2800" smtClean="0"/>
              <a:t>0</a:t>
            </a:r>
          </a:p>
          <a:p>
            <a:pPr marL="0" indent="0">
              <a:spcBef>
                <a:spcPts val="0"/>
              </a:spcBef>
              <a:buNone/>
            </a:pPr>
            <a:r>
              <a:rPr lang="en-US" sz="2800" smtClean="0"/>
              <a:t>}</a:t>
            </a:r>
            <a:endParaRPr lang="en-US"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148803057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normAutofit/>
          </a:bodyPr>
          <a:lstStyle/>
          <a:p>
            <a:r>
              <a:rPr lang="zh-CN" altLang="en-US" smtClean="0"/>
              <a:t>例：请求处理</a:t>
            </a:r>
            <a:endParaRPr lang="en-US" dirty="0"/>
          </a:p>
        </p:txBody>
      </p:sp>
      <p:sp>
        <p:nvSpPr>
          <p:cNvPr id="3" name="内容占位符 2"/>
          <p:cNvSpPr>
            <a:spLocks noGrp="1"/>
          </p:cNvSpPr>
          <p:nvPr>
            <p:ph idx="1"/>
          </p:nvPr>
        </p:nvSpPr>
        <p:spPr>
          <a:xfrm>
            <a:off x="457200" y="836712"/>
            <a:ext cx="8229600" cy="6021288"/>
          </a:xfrm>
        </p:spPr>
        <p:txBody>
          <a:bodyPr>
            <a:normAutofit fontScale="62500" lnSpcReduction="20000"/>
          </a:bodyPr>
          <a:lstStyle/>
          <a:p>
            <a:pPr>
              <a:lnSpc>
                <a:spcPct val="120000"/>
              </a:lnSpc>
              <a:spcBef>
                <a:spcPts val="0"/>
              </a:spcBef>
            </a:pPr>
            <a:r>
              <a:rPr lang="zh-CN" altLang="en-US" sz="4000" dirty="0"/>
              <a:t>到达的请求排成队列，每次取队头，为</a:t>
            </a:r>
            <a:r>
              <a:rPr lang="zh-CN" altLang="en-US" sz="4000"/>
              <a:t>之服务</a:t>
            </a:r>
            <a:endParaRPr lang="en-US" altLang="zh-CN" sz="4000"/>
          </a:p>
          <a:p>
            <a:pPr>
              <a:lnSpc>
                <a:spcPct val="120000"/>
              </a:lnSpc>
              <a:spcBef>
                <a:spcPts val="0"/>
              </a:spcBef>
            </a:pPr>
            <a:r>
              <a:rPr lang="zh-CN" altLang="en-US" sz="4000"/>
              <a:t>轮询方式调度资源</a:t>
            </a:r>
            <a:r>
              <a:rPr lang="en-US" altLang="zh-CN" sz="4000"/>
              <a:t>/</a:t>
            </a:r>
            <a:r>
              <a:rPr lang="zh-CN" altLang="en-US" sz="4000"/>
              <a:t>分时服务：多个客户共享一个资源，如何使得资源使用兼顾公平和效率？循环为之</a:t>
            </a:r>
            <a:r>
              <a:rPr lang="zh-CN" altLang="en-US" sz="4000" smtClean="0"/>
              <a:t>服务</a:t>
            </a:r>
            <a:endParaRPr lang="en-US" altLang="zh-CN" dirty="0" smtClean="0"/>
          </a:p>
          <a:p>
            <a:pPr marL="0" indent="0">
              <a:lnSpc>
                <a:spcPct val="120000"/>
              </a:lnSpc>
              <a:spcBef>
                <a:spcPts val="0"/>
              </a:spcBef>
              <a:buNone/>
            </a:pPr>
            <a:endParaRPr lang="en-US" altLang="zh-CN" sz="4000" smtClean="0"/>
          </a:p>
          <a:p>
            <a:pPr marL="0" indent="0">
              <a:lnSpc>
                <a:spcPct val="120000"/>
              </a:lnSpc>
              <a:spcBef>
                <a:spcPts val="0"/>
              </a:spcBef>
              <a:buNone/>
            </a:pPr>
            <a:r>
              <a:rPr lang="en-US" altLang="zh-CN" sz="4000" smtClean="0"/>
              <a:t>RoundRobinScheduling</a:t>
            </a:r>
            <a:r>
              <a:rPr lang="en-US" altLang="zh-CN" sz="4000" dirty="0" smtClean="0"/>
              <a:t>() {</a:t>
            </a:r>
          </a:p>
          <a:p>
            <a:pPr marL="0" indent="0">
              <a:lnSpc>
                <a:spcPct val="120000"/>
              </a:lnSpc>
              <a:spcBef>
                <a:spcPts val="0"/>
              </a:spcBef>
              <a:buNone/>
            </a:pPr>
            <a:r>
              <a:rPr lang="en-US" altLang="zh-CN" sz="4000" dirty="0" err="1" smtClean="0"/>
              <a:t>InitQueue</a:t>
            </a:r>
            <a:r>
              <a:rPr lang="en-US" altLang="zh-CN" sz="4000" dirty="0" smtClean="0"/>
              <a:t>(Q); </a:t>
            </a:r>
          </a:p>
          <a:p>
            <a:pPr marL="0" indent="0">
              <a:lnSpc>
                <a:spcPct val="120000"/>
              </a:lnSpc>
              <a:spcBef>
                <a:spcPts val="0"/>
              </a:spcBef>
              <a:buNone/>
            </a:pPr>
            <a:r>
              <a:rPr lang="en-US" altLang="zh-CN" sz="4000" dirty="0" smtClean="0"/>
              <a:t>//</a:t>
            </a:r>
            <a:r>
              <a:rPr lang="zh-CN" altLang="en-US" sz="4000" dirty="0" smtClean="0"/>
              <a:t>将参与资源分配的客户组成队列</a:t>
            </a:r>
            <a:r>
              <a:rPr lang="en-US" altLang="zh-CN" sz="4000" dirty="0" smtClean="0"/>
              <a:t> </a:t>
            </a:r>
          </a:p>
          <a:p>
            <a:pPr marL="0" indent="0">
              <a:lnSpc>
                <a:spcPct val="120000"/>
              </a:lnSpc>
              <a:spcBef>
                <a:spcPts val="0"/>
              </a:spcBef>
              <a:buNone/>
            </a:pPr>
            <a:r>
              <a:rPr lang="en-US" altLang="zh-CN" sz="4000" dirty="0"/>
              <a:t>for (</a:t>
            </a:r>
            <a:r>
              <a:rPr lang="en-US" altLang="zh-CN" sz="4000" dirty="0" err="1"/>
              <a:t>int</a:t>
            </a:r>
            <a:r>
              <a:rPr lang="en-US" altLang="zh-CN" sz="4000" dirty="0"/>
              <a:t> </a:t>
            </a:r>
            <a:r>
              <a:rPr lang="en-US" altLang="zh-CN" sz="4000" dirty="0" err="1"/>
              <a:t>i</a:t>
            </a:r>
            <a:r>
              <a:rPr lang="en-US" altLang="zh-CN" sz="4000" dirty="0"/>
              <a:t>=1;i&lt;=</a:t>
            </a:r>
            <a:r>
              <a:rPr lang="en-US" altLang="zh-CN" sz="4000" dirty="0" err="1"/>
              <a:t>n;i</a:t>
            </a:r>
            <a:r>
              <a:rPr lang="en-US" altLang="zh-CN" sz="4000" dirty="0"/>
              <a:t>++) </a:t>
            </a:r>
            <a:r>
              <a:rPr lang="en-US" altLang="zh-CN" sz="4000" dirty="0" err="1"/>
              <a:t>EnQueue</a:t>
            </a:r>
            <a:r>
              <a:rPr lang="en-US" altLang="zh-CN" sz="4000" dirty="0"/>
              <a:t>(Q, client[</a:t>
            </a:r>
            <a:r>
              <a:rPr lang="en-US" altLang="zh-CN" sz="4000" dirty="0" err="1"/>
              <a:t>i</a:t>
            </a:r>
            <a:r>
              <a:rPr lang="en-US" altLang="zh-CN" sz="4000" dirty="0"/>
              <a:t>]);</a:t>
            </a:r>
          </a:p>
          <a:p>
            <a:pPr marL="0" indent="0">
              <a:lnSpc>
                <a:spcPct val="120000"/>
              </a:lnSpc>
              <a:spcBef>
                <a:spcPts val="0"/>
              </a:spcBef>
              <a:buNone/>
            </a:pPr>
            <a:r>
              <a:rPr lang="en-US" altLang="zh-CN" sz="4000" dirty="0" smtClean="0"/>
              <a:t>while (!</a:t>
            </a:r>
            <a:r>
              <a:rPr lang="en-US" altLang="zh-CN" sz="4000" dirty="0" err="1" smtClean="0"/>
              <a:t>ServiceClosed</a:t>
            </a:r>
            <a:r>
              <a:rPr lang="en-US" altLang="zh-CN" sz="4000" dirty="0" smtClean="0"/>
              <a:t>()){ //</a:t>
            </a:r>
            <a:r>
              <a:rPr lang="zh-CN" altLang="en-US" sz="4000" dirty="0" smtClean="0"/>
              <a:t>在服务关闭之前</a:t>
            </a:r>
            <a:endParaRPr lang="en-US" altLang="zh-CN" sz="4000" dirty="0" smtClean="0"/>
          </a:p>
          <a:p>
            <a:pPr marL="0" indent="0">
              <a:lnSpc>
                <a:spcPct val="120000"/>
              </a:lnSpc>
              <a:spcBef>
                <a:spcPts val="0"/>
              </a:spcBef>
              <a:buNone/>
            </a:pPr>
            <a:r>
              <a:rPr lang="en-US" altLang="zh-CN" sz="4000" dirty="0" smtClean="0"/>
              <a:t>	</a:t>
            </a:r>
            <a:r>
              <a:rPr lang="en-US" altLang="zh-CN" sz="4000" dirty="0" err="1" smtClean="0"/>
              <a:t>DeQueue</a:t>
            </a:r>
            <a:r>
              <a:rPr lang="en-US" altLang="zh-CN" sz="4000" dirty="0" smtClean="0"/>
              <a:t>(</a:t>
            </a:r>
            <a:r>
              <a:rPr lang="en-US" altLang="zh-CN" sz="4000" dirty="0" err="1" smtClean="0"/>
              <a:t>Q,c</a:t>
            </a:r>
            <a:r>
              <a:rPr lang="en-US" altLang="zh-CN" sz="4000" dirty="0" smtClean="0"/>
              <a:t>)//</a:t>
            </a:r>
            <a:r>
              <a:rPr lang="zh-CN" altLang="en-US" sz="4000" dirty="0" smtClean="0"/>
              <a:t>队头客户出队列</a:t>
            </a:r>
            <a:endParaRPr lang="en-US" altLang="zh-CN" sz="4000" dirty="0" smtClean="0"/>
          </a:p>
          <a:p>
            <a:pPr marL="0" indent="0">
              <a:lnSpc>
                <a:spcPct val="120000"/>
              </a:lnSpc>
              <a:spcBef>
                <a:spcPts val="0"/>
              </a:spcBef>
              <a:buNone/>
            </a:pPr>
            <a:r>
              <a:rPr lang="en-US" altLang="zh-CN" sz="4000" dirty="0" smtClean="0"/>
              <a:t>	Serve(c);//</a:t>
            </a:r>
            <a:r>
              <a:rPr lang="zh-CN" altLang="en-US" sz="4000" dirty="0" smtClean="0"/>
              <a:t>接受服务</a:t>
            </a:r>
            <a:endParaRPr lang="en-US" altLang="zh-CN" sz="4000" dirty="0" smtClean="0"/>
          </a:p>
          <a:p>
            <a:pPr marL="0" indent="0">
              <a:lnSpc>
                <a:spcPct val="120000"/>
              </a:lnSpc>
              <a:spcBef>
                <a:spcPts val="0"/>
              </a:spcBef>
              <a:buNone/>
            </a:pPr>
            <a:r>
              <a:rPr lang="en-US" altLang="zh-CN" sz="4000" dirty="0" smtClean="0"/>
              <a:t>	</a:t>
            </a:r>
            <a:r>
              <a:rPr lang="en-US" altLang="zh-CN" sz="4000" dirty="0" err="1" smtClean="0"/>
              <a:t>EnQueue</a:t>
            </a:r>
            <a:r>
              <a:rPr lang="en-US" altLang="zh-CN" sz="4000" dirty="0" smtClean="0"/>
              <a:t>(Q, c); //</a:t>
            </a:r>
            <a:r>
              <a:rPr lang="zh-CN" altLang="en-US" sz="4000" dirty="0" smtClean="0"/>
              <a:t>重新入队</a:t>
            </a:r>
            <a:endParaRPr lang="en-US" altLang="zh-CN" sz="4000" dirty="0" smtClean="0"/>
          </a:p>
          <a:p>
            <a:pPr marL="0" indent="0">
              <a:lnSpc>
                <a:spcPct val="120000"/>
              </a:lnSpc>
              <a:spcBef>
                <a:spcPts val="0"/>
              </a:spcBef>
              <a:buNone/>
            </a:pPr>
            <a:r>
              <a:rPr lang="en-US" altLang="zh-CN" sz="4000" dirty="0" smtClean="0"/>
              <a:t>	}</a:t>
            </a:r>
          </a:p>
          <a:p>
            <a:pPr marL="0" indent="0">
              <a:lnSpc>
                <a:spcPct val="120000"/>
              </a:lnSpc>
              <a:spcBef>
                <a:spcPts val="0"/>
              </a:spcBef>
              <a:buNone/>
            </a:pPr>
            <a:r>
              <a:rPr lang="en-US" altLang="zh-CN" sz="4000" dirty="0" smtClean="0"/>
              <a:t>}</a:t>
            </a:r>
            <a:endParaRPr lang="en-US" sz="4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20415564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例：离散</a:t>
            </a:r>
            <a:r>
              <a:rPr lang="zh-CN" altLang="en-US" dirty="0"/>
              <a:t>事件</a:t>
            </a:r>
            <a:r>
              <a:rPr lang="zh-CN" altLang="en-US" dirty="0" smtClean="0"/>
              <a:t>模拟</a:t>
            </a:r>
            <a:endParaRPr lang="en-US" dirty="0"/>
          </a:p>
        </p:txBody>
      </p:sp>
      <p:sp>
        <p:nvSpPr>
          <p:cNvPr id="3" name="内容占位符 2"/>
          <p:cNvSpPr>
            <a:spLocks noGrp="1"/>
          </p:cNvSpPr>
          <p:nvPr>
            <p:ph idx="1"/>
          </p:nvPr>
        </p:nvSpPr>
        <p:spPr>
          <a:xfrm>
            <a:off x="457200" y="908720"/>
            <a:ext cx="8507288" cy="5949280"/>
          </a:xfrm>
        </p:spPr>
        <p:txBody>
          <a:bodyPr>
            <a:normAutofit/>
          </a:bodyPr>
          <a:lstStyle/>
          <a:p>
            <a:r>
              <a:rPr lang="zh-CN" altLang="en-US" sz="2800" dirty="0" smtClean="0"/>
              <a:t>事件驱动的模拟程序</a:t>
            </a:r>
            <a:endParaRPr lang="en-US" altLang="zh-CN" sz="2800" dirty="0" smtClean="0"/>
          </a:p>
          <a:p>
            <a:r>
              <a:rPr lang="zh-CN" altLang="en-US" sz="2800" dirty="0"/>
              <a:t>银行事件驱动的</a:t>
            </a:r>
            <a:r>
              <a:rPr lang="zh-CN" altLang="en-US" sz="2800" dirty="0" smtClean="0"/>
              <a:t>模拟程序：模拟银行业务流程</a:t>
            </a:r>
            <a:endParaRPr lang="en-US" altLang="zh-CN" sz="2800" dirty="0" smtClean="0"/>
          </a:p>
          <a:p>
            <a:pPr lvl="1"/>
            <a:r>
              <a:rPr lang="zh-CN" altLang="en-US" sz="2400" dirty="0" smtClean="0"/>
              <a:t>客户到达，客户排队等待，客户接受服务，客户离开</a:t>
            </a:r>
            <a:endParaRPr lang="en-US" altLang="zh-CN" sz="2400" dirty="0" smtClean="0"/>
          </a:p>
          <a:p>
            <a:endParaRPr lang="en-US" altLang="zh-CN" sz="2800" dirty="0" smtClean="0"/>
          </a:p>
          <a:p>
            <a:r>
              <a:rPr lang="zh-CN" altLang="en-US" sz="2800" dirty="0" smtClean="0"/>
              <a:t>如何模拟：</a:t>
            </a:r>
            <a:endParaRPr lang="en-US" altLang="zh-CN" sz="2800" dirty="0" smtClean="0"/>
          </a:p>
          <a:p>
            <a:r>
              <a:rPr lang="zh-CN" altLang="en-US" sz="2800" dirty="0" smtClean="0"/>
              <a:t>事件：客户到达事件，客户离开事件</a:t>
            </a:r>
            <a:r>
              <a:rPr lang="en-US" altLang="zh-CN" sz="2800" dirty="0" smtClean="0"/>
              <a:t>(</a:t>
            </a:r>
            <a:r>
              <a:rPr lang="zh-CN" altLang="en-US" sz="2800" dirty="0" smtClean="0"/>
              <a:t>分成</a:t>
            </a:r>
            <a:r>
              <a:rPr lang="en-US" altLang="zh-CN" sz="2800" dirty="0" smtClean="0"/>
              <a:t>4</a:t>
            </a:r>
            <a:r>
              <a:rPr lang="zh-CN" altLang="en-US" sz="2800" dirty="0" smtClean="0"/>
              <a:t>种</a:t>
            </a:r>
            <a:r>
              <a:rPr lang="en-US" altLang="zh-CN" sz="2800" dirty="0" smtClean="0"/>
              <a:t>)</a:t>
            </a:r>
          </a:p>
          <a:p>
            <a:r>
              <a:rPr lang="zh-CN" altLang="en-US" sz="2800" dirty="0" smtClean="0"/>
              <a:t>事件表：按时间排序的有序表</a:t>
            </a:r>
            <a:endParaRPr lang="en-US" altLang="zh-CN" sz="2800" dirty="0" smtClean="0"/>
          </a:p>
          <a:p>
            <a:r>
              <a:rPr lang="zh-CN" altLang="en-US" sz="2800" dirty="0" smtClean="0"/>
              <a:t>队列：客户排队情况</a:t>
            </a:r>
            <a:endParaRPr lang="en-US" altLang="zh-CN" sz="2800" dirty="0" smtClean="0"/>
          </a:p>
          <a:p>
            <a:r>
              <a:rPr lang="zh-CN" altLang="en-US" sz="2800" dirty="0" smtClean="0"/>
              <a:t>生成用户到达事件，到当前最短的队排队，如排在队头，生成用户离开事件；生成</a:t>
            </a:r>
            <a:r>
              <a:rPr lang="zh-CN" altLang="en-US" sz="2800" dirty="0"/>
              <a:t>下一用户到达事件，</a:t>
            </a:r>
            <a:endParaRPr lang="en-US" altLang="zh-CN" sz="2800" dirty="0" smtClean="0"/>
          </a:p>
          <a:p>
            <a:r>
              <a:rPr lang="zh-CN" altLang="en-US" sz="2800" dirty="0" smtClean="0"/>
              <a:t>处理当前离开事件，之后，为当前队列生成后续第一个的离开事件</a:t>
            </a:r>
            <a:endParaRPr lang="en-US" altLang="zh-CN" sz="2800" dirty="0" smtClean="0"/>
          </a:p>
          <a:p>
            <a:endParaRPr lang="en-US" altLang="zh-CN" dirty="0" smtClean="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4283611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endParaRPr lang="en-US" dirty="0"/>
          </a:p>
        </p:txBody>
      </p:sp>
      <p:sp>
        <p:nvSpPr>
          <p:cNvPr id="3" name="内容占位符 2"/>
          <p:cNvSpPr>
            <a:spLocks noGrp="1"/>
          </p:cNvSpPr>
          <p:nvPr>
            <p:ph sz="half" idx="1"/>
          </p:nvPr>
        </p:nvSpPr>
        <p:spPr>
          <a:xfrm>
            <a:off x="179512" y="764704"/>
            <a:ext cx="4316288" cy="5976664"/>
          </a:xfrm>
        </p:spPr>
        <p:txBody>
          <a:bodyPr>
            <a:normAutofit fontScale="85000" lnSpcReduction="20000"/>
          </a:bodyPr>
          <a:lstStyle/>
          <a:p>
            <a:pPr marL="0" indent="0">
              <a:buNone/>
            </a:pPr>
            <a:r>
              <a:rPr lang="en-US" dirty="0" err="1"/>
              <a:t>typedef</a:t>
            </a:r>
            <a:r>
              <a:rPr lang="en-US" dirty="0"/>
              <a:t> </a:t>
            </a:r>
            <a:r>
              <a:rPr lang="en-US" dirty="0" err="1"/>
              <a:t>struct</a:t>
            </a:r>
            <a:r>
              <a:rPr lang="en-US" dirty="0"/>
              <a:t> </a:t>
            </a:r>
            <a:r>
              <a:rPr lang="en-US" dirty="0" smtClean="0"/>
              <a:t>{</a:t>
            </a:r>
          </a:p>
          <a:p>
            <a:pPr marL="0" indent="0">
              <a:buNone/>
            </a:pPr>
            <a:r>
              <a:rPr lang="en-US" dirty="0"/>
              <a:t> </a:t>
            </a:r>
            <a:r>
              <a:rPr lang="en-US" dirty="0" smtClean="0"/>
              <a:t>   //</a:t>
            </a:r>
            <a:r>
              <a:rPr lang="zh-CN" altLang="en-US" dirty="0"/>
              <a:t>事件发生时间</a:t>
            </a:r>
            <a:endParaRPr lang="en-US" dirty="0"/>
          </a:p>
          <a:p>
            <a:pPr marL="0" indent="0">
              <a:buNone/>
            </a:pPr>
            <a:r>
              <a:rPr lang="en-US" dirty="0"/>
              <a:t> </a:t>
            </a:r>
            <a:r>
              <a:rPr lang="en-US" dirty="0" smtClean="0"/>
              <a:t>   </a:t>
            </a:r>
            <a:r>
              <a:rPr lang="en-US" dirty="0" err="1" smtClean="0"/>
              <a:t>int</a:t>
            </a:r>
            <a:r>
              <a:rPr lang="en-US" dirty="0" smtClean="0"/>
              <a:t> </a:t>
            </a:r>
            <a:r>
              <a:rPr lang="en-US" dirty="0" err="1"/>
              <a:t>OccurTime</a:t>
            </a:r>
            <a:r>
              <a:rPr lang="en-US" dirty="0" smtClean="0"/>
              <a:t>;</a:t>
            </a:r>
          </a:p>
          <a:p>
            <a:pPr marL="0" indent="0">
              <a:buNone/>
            </a:pPr>
            <a:r>
              <a:rPr lang="en-US" dirty="0" smtClean="0"/>
              <a:t>    //</a:t>
            </a:r>
            <a:r>
              <a:rPr lang="en-US" dirty="0"/>
              <a:t>0</a:t>
            </a:r>
            <a:r>
              <a:rPr lang="zh-CN" altLang="en-US" dirty="0"/>
              <a:t>：客户到达，</a:t>
            </a:r>
            <a:r>
              <a:rPr lang="en-US" dirty="0" smtClean="0"/>
              <a:t> </a:t>
            </a:r>
          </a:p>
          <a:p>
            <a:pPr marL="0" indent="0">
              <a:buNone/>
            </a:pPr>
            <a:r>
              <a:rPr lang="en-US" altLang="zh-CN" dirty="0" smtClean="0"/>
              <a:t>    //</a:t>
            </a:r>
            <a:r>
              <a:rPr lang="en-US" altLang="zh-CN" dirty="0"/>
              <a:t>1-4</a:t>
            </a:r>
            <a:r>
              <a:rPr lang="zh-CN" altLang="en-US" dirty="0"/>
              <a:t>：客户离开</a:t>
            </a:r>
            <a:r>
              <a:rPr lang="en-US" altLang="zh-CN" dirty="0"/>
              <a:t>4</a:t>
            </a:r>
            <a:r>
              <a:rPr lang="zh-CN" altLang="en-US" dirty="0"/>
              <a:t>个窗口</a:t>
            </a:r>
            <a:endParaRPr lang="en-US" dirty="0"/>
          </a:p>
          <a:p>
            <a:pPr marL="0" indent="0">
              <a:buNone/>
            </a:pPr>
            <a:r>
              <a:rPr lang="en-US" dirty="0"/>
              <a:t>  </a:t>
            </a:r>
            <a:r>
              <a:rPr lang="en-US" dirty="0" smtClean="0"/>
              <a:t>  </a:t>
            </a:r>
            <a:r>
              <a:rPr lang="en-US" dirty="0" err="1" smtClean="0"/>
              <a:t>int</a:t>
            </a:r>
            <a:r>
              <a:rPr lang="en-US" dirty="0" smtClean="0"/>
              <a:t> </a:t>
            </a:r>
            <a:r>
              <a:rPr lang="en-US" dirty="0" err="1"/>
              <a:t>Ntype</a:t>
            </a:r>
            <a:r>
              <a:rPr lang="en-US" dirty="0"/>
              <a:t>;         </a:t>
            </a:r>
            <a:endParaRPr lang="en-US" altLang="zh-CN" dirty="0"/>
          </a:p>
          <a:p>
            <a:pPr marL="0" indent="0">
              <a:buNone/>
            </a:pPr>
            <a:r>
              <a:rPr lang="en-US" dirty="0" smtClean="0"/>
              <a:t>} </a:t>
            </a:r>
            <a:r>
              <a:rPr lang="en-US" b="1" dirty="0" smtClean="0">
                <a:solidFill>
                  <a:srgbClr val="0000FF"/>
                </a:solidFill>
              </a:rPr>
              <a:t>Event, </a:t>
            </a:r>
            <a:r>
              <a:rPr lang="en-US" b="1" dirty="0" err="1" smtClean="0">
                <a:solidFill>
                  <a:srgbClr val="0000FF"/>
                </a:solidFill>
              </a:rPr>
              <a:t>ElemType</a:t>
            </a:r>
            <a:r>
              <a:rPr lang="en-US" dirty="0" smtClean="0"/>
              <a:t>;</a:t>
            </a:r>
          </a:p>
          <a:p>
            <a:pPr marL="0" indent="0">
              <a:buNone/>
            </a:pPr>
            <a:r>
              <a:rPr lang="en-US" dirty="0" smtClean="0"/>
              <a:t>//</a:t>
            </a:r>
            <a:r>
              <a:rPr lang="zh-CN" altLang="en-US" dirty="0" smtClean="0"/>
              <a:t>用有序链表表示事件列表</a:t>
            </a:r>
            <a:endParaRPr lang="en-US" dirty="0" smtClean="0"/>
          </a:p>
          <a:p>
            <a:pPr marL="0" indent="0">
              <a:buNone/>
            </a:pPr>
            <a:r>
              <a:rPr lang="en-US" dirty="0" err="1" smtClean="0"/>
              <a:t>Typedef</a:t>
            </a:r>
            <a:r>
              <a:rPr lang="en-US" dirty="0" smtClean="0"/>
              <a:t> </a:t>
            </a:r>
            <a:r>
              <a:rPr lang="en-US" dirty="0" err="1" smtClean="0"/>
              <a:t>LinkList</a:t>
            </a:r>
            <a:r>
              <a:rPr lang="en-US" dirty="0" smtClean="0"/>
              <a:t> </a:t>
            </a:r>
            <a:r>
              <a:rPr lang="en-US" b="1" dirty="0" err="1" smtClean="0">
                <a:solidFill>
                  <a:srgbClr val="0000FF"/>
                </a:solidFill>
              </a:rPr>
              <a:t>EventList</a:t>
            </a:r>
            <a:r>
              <a:rPr lang="en-US" dirty="0" smtClean="0"/>
              <a:t>;</a:t>
            </a:r>
            <a:endParaRPr lang="en-US" dirty="0"/>
          </a:p>
          <a:p>
            <a:pPr marL="0" indent="0">
              <a:buNone/>
            </a:pPr>
            <a:endParaRPr lang="en-US" altLang="zh-CN" dirty="0" smtClean="0"/>
          </a:p>
          <a:p>
            <a:pPr marL="0" indent="0">
              <a:buNone/>
            </a:pPr>
            <a:r>
              <a:rPr lang="en-US" altLang="zh-CN" dirty="0" err="1" smtClean="0"/>
              <a:t>typedef</a:t>
            </a:r>
            <a:r>
              <a:rPr lang="en-US" altLang="zh-CN" dirty="0" smtClean="0"/>
              <a:t> </a:t>
            </a:r>
            <a:r>
              <a:rPr lang="en-US" altLang="zh-CN" dirty="0" err="1"/>
              <a:t>struct</a:t>
            </a:r>
            <a:r>
              <a:rPr lang="en-US" altLang="zh-CN" dirty="0"/>
              <a:t> </a:t>
            </a:r>
            <a:r>
              <a:rPr lang="en-US" altLang="zh-CN" dirty="0" smtClean="0"/>
              <a:t>{</a:t>
            </a:r>
          </a:p>
          <a:p>
            <a:pPr marL="0" indent="0">
              <a:buNone/>
            </a:pPr>
            <a:r>
              <a:rPr lang="en-US" dirty="0" smtClean="0"/>
              <a:t>    //</a:t>
            </a:r>
            <a:r>
              <a:rPr lang="zh-CN" altLang="en-US" dirty="0"/>
              <a:t>客户到达时间</a:t>
            </a:r>
            <a:endParaRPr lang="en-US" altLang="zh-CN" dirty="0"/>
          </a:p>
          <a:p>
            <a:pPr marL="0" indent="0">
              <a:buNone/>
            </a:pPr>
            <a:r>
              <a:rPr lang="en-US" dirty="0"/>
              <a:t>  </a:t>
            </a:r>
            <a:r>
              <a:rPr lang="en-US" dirty="0" smtClean="0"/>
              <a:t>  </a:t>
            </a:r>
            <a:r>
              <a:rPr lang="en-US" dirty="0" err="1" smtClean="0"/>
              <a:t>int</a:t>
            </a:r>
            <a:r>
              <a:rPr lang="en-US" dirty="0" smtClean="0"/>
              <a:t> </a:t>
            </a:r>
            <a:r>
              <a:rPr lang="en-US" dirty="0" err="1"/>
              <a:t>ArrivalTime</a:t>
            </a:r>
            <a:r>
              <a:rPr lang="en-US" dirty="0"/>
              <a:t>;  </a:t>
            </a:r>
            <a:endParaRPr lang="en-US" dirty="0" smtClean="0"/>
          </a:p>
          <a:p>
            <a:pPr marL="0" indent="0">
              <a:buNone/>
            </a:pPr>
            <a:r>
              <a:rPr lang="en-US" altLang="zh-CN" dirty="0"/>
              <a:t> </a:t>
            </a:r>
            <a:r>
              <a:rPr lang="en-US" altLang="zh-CN" dirty="0" smtClean="0"/>
              <a:t>   //</a:t>
            </a:r>
            <a:r>
              <a:rPr lang="zh-CN" altLang="en-US" dirty="0"/>
              <a:t>办理事务所需时间</a:t>
            </a:r>
            <a:endParaRPr lang="en-US" altLang="zh-CN" dirty="0"/>
          </a:p>
          <a:p>
            <a:pPr marL="0" indent="0">
              <a:buNone/>
            </a:pPr>
            <a:r>
              <a:rPr lang="en-US" altLang="zh-CN" dirty="0"/>
              <a:t>  </a:t>
            </a:r>
            <a:r>
              <a:rPr lang="en-US" altLang="zh-CN" dirty="0" smtClean="0"/>
              <a:t>  </a:t>
            </a:r>
            <a:r>
              <a:rPr lang="en-US" altLang="zh-CN" dirty="0" err="1" smtClean="0"/>
              <a:t>int</a:t>
            </a:r>
            <a:r>
              <a:rPr lang="en-US" altLang="zh-CN" dirty="0" smtClean="0"/>
              <a:t> </a:t>
            </a:r>
            <a:r>
              <a:rPr lang="en-US" altLang="zh-CN" dirty="0"/>
              <a:t>Duration;      </a:t>
            </a:r>
          </a:p>
          <a:p>
            <a:pPr marL="0" indent="0">
              <a:buNone/>
            </a:pPr>
            <a:r>
              <a:rPr lang="en-US" altLang="zh-CN" dirty="0"/>
              <a:t>} </a:t>
            </a:r>
            <a:r>
              <a:rPr lang="en-US" altLang="zh-CN" b="1" dirty="0" err="1">
                <a:solidFill>
                  <a:srgbClr val="0000FF"/>
                </a:solidFill>
              </a:rPr>
              <a:t>QElemType</a:t>
            </a:r>
            <a:r>
              <a:rPr lang="en-US" altLang="zh-CN" dirty="0" smtClean="0"/>
              <a:t>;</a:t>
            </a:r>
          </a:p>
        </p:txBody>
      </p:sp>
      <p:sp>
        <p:nvSpPr>
          <p:cNvPr id="5" name="内容占位符 4"/>
          <p:cNvSpPr>
            <a:spLocks noGrp="1"/>
          </p:cNvSpPr>
          <p:nvPr>
            <p:ph sz="half" idx="2"/>
          </p:nvPr>
        </p:nvSpPr>
        <p:spPr>
          <a:xfrm>
            <a:off x="4648200" y="908720"/>
            <a:ext cx="4495800" cy="5949280"/>
          </a:xfrm>
        </p:spPr>
        <p:txBody>
          <a:bodyPr>
            <a:normAutofit fontScale="85000" lnSpcReduction="20000"/>
          </a:bodyPr>
          <a:lstStyle/>
          <a:p>
            <a:pPr marL="0" indent="0">
              <a:buNone/>
            </a:pPr>
            <a:r>
              <a:rPr lang="en-US" sz="3300" b="1" dirty="0" err="1"/>
              <a:t>EventList</a:t>
            </a:r>
            <a:r>
              <a:rPr lang="en-US" sz="3300" dirty="0"/>
              <a:t> </a:t>
            </a:r>
            <a:r>
              <a:rPr lang="en-US" sz="3300" dirty="0" err="1"/>
              <a:t>ev</a:t>
            </a:r>
            <a:r>
              <a:rPr lang="en-US" sz="3300" dirty="0"/>
              <a:t>; </a:t>
            </a:r>
            <a:r>
              <a:rPr lang="en-US" sz="3300" dirty="0" smtClean="0"/>
              <a:t>//</a:t>
            </a:r>
            <a:r>
              <a:rPr lang="zh-CN" altLang="en-US" sz="3300" dirty="0"/>
              <a:t>事件表 </a:t>
            </a:r>
            <a:endParaRPr lang="en-US" altLang="zh-CN" sz="3300" dirty="0"/>
          </a:p>
          <a:p>
            <a:pPr marL="0" indent="0">
              <a:buNone/>
            </a:pPr>
            <a:endParaRPr lang="en-US" sz="3300" dirty="0" smtClean="0"/>
          </a:p>
          <a:p>
            <a:pPr marL="0" indent="0">
              <a:buNone/>
            </a:pPr>
            <a:r>
              <a:rPr lang="en-US" sz="3300" b="1" dirty="0" smtClean="0"/>
              <a:t>Event</a:t>
            </a:r>
            <a:r>
              <a:rPr lang="en-US" sz="3300" dirty="0" smtClean="0"/>
              <a:t> </a:t>
            </a:r>
            <a:r>
              <a:rPr lang="en-US" sz="3300" dirty="0" err="1"/>
              <a:t>en</a:t>
            </a:r>
            <a:r>
              <a:rPr lang="en-US" sz="3300" dirty="0"/>
              <a:t>; 	</a:t>
            </a:r>
            <a:r>
              <a:rPr lang="en-US" sz="3300" dirty="0" smtClean="0"/>
              <a:t>//</a:t>
            </a:r>
            <a:r>
              <a:rPr lang="zh-CN" altLang="en-US" sz="3300" dirty="0"/>
              <a:t>事件 </a:t>
            </a:r>
            <a:endParaRPr lang="en-US" altLang="zh-CN" sz="3300" dirty="0"/>
          </a:p>
          <a:p>
            <a:pPr marL="0" indent="0">
              <a:buNone/>
            </a:pPr>
            <a:endParaRPr lang="en-US" sz="3300" dirty="0" smtClean="0"/>
          </a:p>
          <a:p>
            <a:pPr marL="0" indent="0">
              <a:buNone/>
            </a:pPr>
            <a:r>
              <a:rPr lang="en-US" sz="3300" dirty="0" smtClean="0"/>
              <a:t>// </a:t>
            </a:r>
            <a:r>
              <a:rPr lang="en-US" sz="3300" dirty="0"/>
              <a:t>4</a:t>
            </a:r>
            <a:r>
              <a:rPr lang="zh-CN" altLang="en-US" sz="3300" dirty="0"/>
              <a:t>个客户队列</a:t>
            </a:r>
            <a:r>
              <a:rPr lang="en-US" altLang="zh-CN" sz="3300" dirty="0"/>
              <a:t>,</a:t>
            </a:r>
            <a:r>
              <a:rPr lang="en-US" sz="3300" dirty="0"/>
              <a:t>q[0]</a:t>
            </a:r>
            <a:r>
              <a:rPr lang="zh-CN" altLang="en-US" sz="3300" dirty="0"/>
              <a:t>未用 </a:t>
            </a:r>
            <a:endParaRPr lang="en-US" altLang="zh-CN" sz="3300" dirty="0"/>
          </a:p>
          <a:p>
            <a:pPr marL="0" indent="0">
              <a:buNone/>
            </a:pPr>
            <a:r>
              <a:rPr lang="en-US" sz="3300" b="1" dirty="0" err="1" smtClean="0"/>
              <a:t>LinkQueue</a:t>
            </a:r>
            <a:r>
              <a:rPr lang="en-US" sz="3300" dirty="0" smtClean="0"/>
              <a:t> </a:t>
            </a:r>
            <a:r>
              <a:rPr lang="en-US" sz="3300" dirty="0"/>
              <a:t>q[5]; </a:t>
            </a:r>
            <a:endParaRPr lang="en-US" sz="3300" dirty="0" smtClean="0"/>
          </a:p>
          <a:p>
            <a:pPr marL="0" indent="0">
              <a:buNone/>
            </a:pPr>
            <a:endParaRPr lang="en-US" sz="3300" dirty="0" smtClean="0"/>
          </a:p>
          <a:p>
            <a:pPr marL="0" indent="0">
              <a:buNone/>
            </a:pPr>
            <a:r>
              <a:rPr lang="en-US" sz="3300" dirty="0" smtClean="0"/>
              <a:t>// </a:t>
            </a:r>
            <a:r>
              <a:rPr lang="zh-CN" altLang="en-US" sz="3300" dirty="0"/>
              <a:t>客户记录 </a:t>
            </a:r>
            <a:endParaRPr lang="en-US" altLang="zh-CN" sz="3300" dirty="0"/>
          </a:p>
          <a:p>
            <a:pPr marL="0" indent="0">
              <a:buNone/>
            </a:pPr>
            <a:r>
              <a:rPr lang="en-US" sz="3300" b="1" dirty="0" err="1" smtClean="0"/>
              <a:t>QElemTyp</a:t>
            </a:r>
            <a:r>
              <a:rPr lang="en-US" sz="3300" dirty="0" err="1" smtClean="0"/>
              <a:t>e</a:t>
            </a:r>
            <a:r>
              <a:rPr lang="en-US" sz="3300" dirty="0" smtClean="0"/>
              <a:t> </a:t>
            </a:r>
            <a:r>
              <a:rPr lang="en-US" sz="3300" dirty="0"/>
              <a:t>customer; </a:t>
            </a:r>
            <a:endParaRPr lang="en-US" sz="3300" dirty="0" smtClean="0"/>
          </a:p>
          <a:p>
            <a:pPr marL="0" indent="0">
              <a:buNone/>
            </a:pPr>
            <a:endParaRPr lang="en-US" sz="3300" dirty="0" smtClean="0"/>
          </a:p>
          <a:p>
            <a:pPr marL="0" indent="0">
              <a:buNone/>
            </a:pPr>
            <a:r>
              <a:rPr lang="en-US" sz="3300" dirty="0" smtClean="0"/>
              <a:t>// </a:t>
            </a:r>
            <a:r>
              <a:rPr lang="zh-CN" altLang="en-US" sz="3300" dirty="0"/>
              <a:t>累计客户逗留时间</a:t>
            </a:r>
            <a:r>
              <a:rPr lang="en-US" altLang="zh-CN" sz="3300" dirty="0"/>
              <a:t>, </a:t>
            </a:r>
            <a:r>
              <a:rPr lang="zh-CN" altLang="en-US" sz="3300" dirty="0"/>
              <a:t>客户</a:t>
            </a:r>
            <a:r>
              <a:rPr lang="zh-CN" altLang="en-US" sz="3300" dirty="0" smtClean="0"/>
              <a:t>数</a:t>
            </a:r>
            <a:endParaRPr lang="en-US" sz="3300" dirty="0" smtClean="0"/>
          </a:p>
          <a:p>
            <a:pPr marL="0" indent="0">
              <a:buNone/>
            </a:pPr>
            <a:r>
              <a:rPr lang="en-US" sz="3300" dirty="0" err="1" smtClean="0"/>
              <a:t>int</a:t>
            </a:r>
            <a:r>
              <a:rPr lang="en-US" sz="3300" dirty="0" smtClean="0"/>
              <a:t> </a:t>
            </a:r>
            <a:r>
              <a:rPr lang="en-US" sz="3300" dirty="0" err="1"/>
              <a:t>TotalTime</a:t>
            </a:r>
            <a:r>
              <a:rPr lang="en-US" sz="3300" dirty="0"/>
              <a:t>, </a:t>
            </a:r>
            <a:r>
              <a:rPr lang="en-US" sz="3300" dirty="0" err="1" smtClean="0"/>
              <a:t>CustomerNum</a:t>
            </a:r>
            <a:r>
              <a:rPr lang="en-US" sz="3300" dirty="0"/>
              <a:t>; </a:t>
            </a:r>
            <a:endParaRPr lang="en-US" sz="3300" dirty="0" smtClean="0"/>
          </a:p>
          <a:p>
            <a:pPr marL="0" indent="0">
              <a:buNone/>
            </a:pPr>
            <a:r>
              <a:rPr lang="en-US" sz="3300" dirty="0" err="1" smtClean="0"/>
              <a:t>int</a:t>
            </a:r>
            <a:r>
              <a:rPr lang="en-US" sz="3300" dirty="0" smtClean="0"/>
              <a:t> </a:t>
            </a:r>
            <a:r>
              <a:rPr lang="en-US" sz="3300" dirty="0" err="1"/>
              <a:t>CloseTime</a:t>
            </a:r>
            <a:r>
              <a:rPr lang="en-US" sz="3300" dirty="0"/>
              <a:t>;</a:t>
            </a:r>
          </a:p>
          <a:p>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311891309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lstStyle/>
          <a:p>
            <a:r>
              <a:rPr lang="zh-CN" altLang="en-US" dirty="0" smtClean="0"/>
              <a:t>数据结构初始化</a:t>
            </a:r>
            <a:endParaRPr lang="en-US" dirty="0"/>
          </a:p>
        </p:txBody>
      </p:sp>
      <p:sp>
        <p:nvSpPr>
          <p:cNvPr id="3" name="内容占位符 2"/>
          <p:cNvSpPr>
            <a:spLocks noGrp="1"/>
          </p:cNvSpPr>
          <p:nvPr>
            <p:ph idx="1"/>
          </p:nvPr>
        </p:nvSpPr>
        <p:spPr>
          <a:xfrm>
            <a:off x="457200" y="620688"/>
            <a:ext cx="8229600" cy="6237312"/>
          </a:xfrm>
        </p:spPr>
        <p:txBody>
          <a:bodyPr>
            <a:normAutofit fontScale="62500" lnSpcReduction="20000"/>
          </a:bodyPr>
          <a:lstStyle/>
          <a:p>
            <a:pPr marL="0" indent="0">
              <a:buNone/>
            </a:pPr>
            <a:r>
              <a:rPr lang="en-US" sz="3800" dirty="0" err="1"/>
              <a:t>EventList</a:t>
            </a:r>
            <a:r>
              <a:rPr lang="en-US" sz="3800" dirty="0"/>
              <a:t> </a:t>
            </a:r>
            <a:r>
              <a:rPr lang="en-US" sz="3800" dirty="0" err="1"/>
              <a:t>ev</a:t>
            </a:r>
            <a:r>
              <a:rPr lang="en-US" sz="3800" dirty="0"/>
              <a:t>; </a:t>
            </a:r>
            <a:r>
              <a:rPr lang="en-US" sz="3800" dirty="0" smtClean="0"/>
              <a:t>	//</a:t>
            </a:r>
            <a:r>
              <a:rPr lang="zh-CN" altLang="en-US" sz="3800" dirty="0" smtClean="0"/>
              <a:t>事件</a:t>
            </a:r>
            <a:r>
              <a:rPr lang="zh-CN" altLang="en-US" sz="3800" dirty="0"/>
              <a:t>表 </a:t>
            </a:r>
            <a:endParaRPr lang="en-US" altLang="zh-CN" sz="3800" dirty="0" smtClean="0"/>
          </a:p>
          <a:p>
            <a:pPr marL="0" indent="0">
              <a:buNone/>
            </a:pPr>
            <a:r>
              <a:rPr lang="en-US" sz="3800" dirty="0" smtClean="0"/>
              <a:t>Event </a:t>
            </a:r>
            <a:r>
              <a:rPr lang="en-US" sz="3800" dirty="0" err="1"/>
              <a:t>en</a:t>
            </a:r>
            <a:r>
              <a:rPr lang="en-US" sz="3800" dirty="0"/>
              <a:t>; </a:t>
            </a:r>
            <a:r>
              <a:rPr lang="en-US" sz="3800" dirty="0" smtClean="0"/>
              <a:t>	//</a:t>
            </a:r>
            <a:r>
              <a:rPr lang="zh-CN" altLang="en-US" sz="3800" dirty="0" smtClean="0"/>
              <a:t>事件 </a:t>
            </a:r>
            <a:endParaRPr lang="en-US" altLang="zh-CN" sz="3800" dirty="0" smtClean="0"/>
          </a:p>
          <a:p>
            <a:pPr marL="0" indent="0">
              <a:buNone/>
            </a:pPr>
            <a:r>
              <a:rPr lang="en-US" sz="3800" dirty="0" err="1" smtClean="0"/>
              <a:t>LinkQueue</a:t>
            </a:r>
            <a:r>
              <a:rPr lang="en-US" sz="3800" dirty="0" smtClean="0"/>
              <a:t> </a:t>
            </a:r>
            <a:r>
              <a:rPr lang="en-US" sz="3800" dirty="0"/>
              <a:t>q[5]; // 4</a:t>
            </a:r>
            <a:r>
              <a:rPr lang="zh-CN" altLang="en-US" sz="3800" dirty="0"/>
              <a:t>个客户队列</a:t>
            </a:r>
            <a:r>
              <a:rPr lang="en-US" altLang="zh-CN" sz="3800" dirty="0"/>
              <a:t>,</a:t>
            </a:r>
            <a:r>
              <a:rPr lang="en-US" sz="3800" dirty="0"/>
              <a:t>q[0]</a:t>
            </a:r>
            <a:r>
              <a:rPr lang="zh-CN" altLang="en-US" sz="3800" dirty="0"/>
              <a:t>未用 </a:t>
            </a:r>
            <a:endParaRPr lang="en-US" altLang="zh-CN" sz="3800" dirty="0" smtClean="0"/>
          </a:p>
          <a:p>
            <a:pPr marL="0" indent="0">
              <a:buNone/>
            </a:pPr>
            <a:r>
              <a:rPr lang="en-US" sz="3800" dirty="0" err="1" smtClean="0"/>
              <a:t>QElemType</a:t>
            </a:r>
            <a:r>
              <a:rPr lang="en-US" sz="3800" dirty="0" smtClean="0"/>
              <a:t> </a:t>
            </a:r>
            <a:r>
              <a:rPr lang="en-US" sz="3800" dirty="0"/>
              <a:t>customer; // </a:t>
            </a:r>
            <a:r>
              <a:rPr lang="zh-CN" altLang="en-US" sz="3800" dirty="0"/>
              <a:t>客户记录 </a:t>
            </a:r>
            <a:endParaRPr lang="en-US" altLang="zh-CN" sz="3800" dirty="0" smtClean="0"/>
          </a:p>
          <a:p>
            <a:pPr marL="0" indent="0">
              <a:buNone/>
            </a:pPr>
            <a:r>
              <a:rPr lang="en-US" sz="3800" dirty="0" err="1" smtClean="0"/>
              <a:t>int</a:t>
            </a:r>
            <a:r>
              <a:rPr lang="en-US" sz="3800" dirty="0" smtClean="0"/>
              <a:t> </a:t>
            </a:r>
            <a:r>
              <a:rPr lang="en-US" sz="3800" dirty="0" err="1"/>
              <a:t>TotalTime</a:t>
            </a:r>
            <a:r>
              <a:rPr lang="en-US" sz="3800" dirty="0"/>
              <a:t>, </a:t>
            </a:r>
            <a:r>
              <a:rPr lang="en-US" sz="3800" dirty="0" err="1"/>
              <a:t>CustomerNum</a:t>
            </a:r>
            <a:r>
              <a:rPr lang="en-US" sz="3800" dirty="0"/>
              <a:t>; // </a:t>
            </a:r>
            <a:r>
              <a:rPr lang="zh-CN" altLang="en-US" sz="3800" dirty="0"/>
              <a:t>累计客户逗留时间</a:t>
            </a:r>
            <a:r>
              <a:rPr lang="en-US" altLang="zh-CN" sz="3800" dirty="0"/>
              <a:t>, </a:t>
            </a:r>
            <a:r>
              <a:rPr lang="zh-CN" altLang="en-US" sz="3800" dirty="0"/>
              <a:t>客户数 </a:t>
            </a:r>
            <a:endParaRPr lang="en-US" altLang="zh-CN" sz="3800" dirty="0" smtClean="0"/>
          </a:p>
          <a:p>
            <a:pPr marL="0" indent="0">
              <a:buNone/>
            </a:pPr>
            <a:r>
              <a:rPr lang="en-US" sz="3800" dirty="0" err="1" smtClean="0"/>
              <a:t>int</a:t>
            </a:r>
            <a:r>
              <a:rPr lang="en-US" sz="3800" dirty="0" smtClean="0"/>
              <a:t> </a:t>
            </a:r>
            <a:r>
              <a:rPr lang="en-US" sz="3800" dirty="0" err="1"/>
              <a:t>CloseTime</a:t>
            </a:r>
            <a:r>
              <a:rPr lang="en-US" sz="3800" dirty="0" smtClean="0"/>
              <a:t>;</a:t>
            </a:r>
          </a:p>
          <a:p>
            <a:pPr marL="0" indent="0">
              <a:buNone/>
            </a:pPr>
            <a:endParaRPr lang="en-US" sz="3800" dirty="0" smtClean="0"/>
          </a:p>
          <a:p>
            <a:pPr marL="0" indent="0">
              <a:buNone/>
            </a:pPr>
            <a:r>
              <a:rPr lang="en-US" sz="3800" dirty="0"/>
              <a:t>void </a:t>
            </a:r>
            <a:r>
              <a:rPr lang="en-US" sz="3800" b="1" dirty="0" err="1"/>
              <a:t>OpenForDay</a:t>
            </a:r>
            <a:r>
              <a:rPr lang="en-US" sz="3800" dirty="0"/>
              <a:t>() { // </a:t>
            </a:r>
            <a:r>
              <a:rPr lang="zh-CN" altLang="en-US" sz="3800" dirty="0"/>
              <a:t>初始化操作 </a:t>
            </a:r>
            <a:endParaRPr lang="en-US" altLang="zh-CN" sz="3800" dirty="0" smtClean="0"/>
          </a:p>
          <a:p>
            <a:pPr marL="0" indent="0">
              <a:buNone/>
            </a:pPr>
            <a:r>
              <a:rPr lang="en-US" sz="3800" dirty="0" smtClean="0"/>
              <a:t>    // </a:t>
            </a:r>
            <a:r>
              <a:rPr lang="zh-CN" altLang="en-US" sz="3800" dirty="0"/>
              <a:t>初始化累计时间和客户数为</a:t>
            </a:r>
            <a:r>
              <a:rPr lang="en-US" altLang="zh-CN" sz="3800" dirty="0"/>
              <a:t>0 </a:t>
            </a:r>
          </a:p>
          <a:p>
            <a:pPr marL="0" indent="0">
              <a:buNone/>
            </a:pPr>
            <a:r>
              <a:rPr lang="en-US" sz="3800" dirty="0" smtClean="0"/>
              <a:t>    </a:t>
            </a:r>
            <a:r>
              <a:rPr lang="en-US" sz="3800" dirty="0" err="1" smtClean="0"/>
              <a:t>TotalTime</a:t>
            </a:r>
            <a:r>
              <a:rPr lang="en-US" sz="3800" dirty="0" smtClean="0"/>
              <a:t> </a:t>
            </a:r>
            <a:r>
              <a:rPr lang="en-US" sz="3800" dirty="0"/>
              <a:t>= 0; </a:t>
            </a:r>
            <a:r>
              <a:rPr lang="en-US" sz="3800" dirty="0" err="1"/>
              <a:t>CustomerNum</a:t>
            </a:r>
            <a:r>
              <a:rPr lang="en-US" sz="3800" dirty="0"/>
              <a:t> = 0</a:t>
            </a:r>
            <a:r>
              <a:rPr lang="en-US" sz="3800" dirty="0" smtClean="0"/>
              <a:t>; </a:t>
            </a:r>
          </a:p>
          <a:p>
            <a:pPr marL="0" indent="0">
              <a:buNone/>
            </a:pPr>
            <a:r>
              <a:rPr lang="en-US" sz="3800" dirty="0" smtClean="0"/>
              <a:t>    </a:t>
            </a:r>
            <a:r>
              <a:rPr lang="en-US" sz="3800" dirty="0" err="1" smtClean="0"/>
              <a:t>InitList</a:t>
            </a:r>
            <a:r>
              <a:rPr lang="en-US" sz="3800" dirty="0" smtClean="0"/>
              <a:t>(</a:t>
            </a:r>
            <a:r>
              <a:rPr lang="en-US" sz="3800" dirty="0" err="1" smtClean="0"/>
              <a:t>ev</a:t>
            </a:r>
            <a:r>
              <a:rPr lang="en-US" sz="3800" dirty="0"/>
              <a:t>); // </a:t>
            </a:r>
            <a:r>
              <a:rPr lang="zh-CN" altLang="en-US" sz="3800" dirty="0"/>
              <a:t>初始化事件链表为空表 </a:t>
            </a:r>
            <a:endParaRPr lang="en-US" altLang="zh-CN" sz="3800" dirty="0" smtClean="0"/>
          </a:p>
          <a:p>
            <a:pPr marL="0" indent="0">
              <a:buNone/>
            </a:pPr>
            <a:r>
              <a:rPr lang="en-US" sz="3800" dirty="0" smtClean="0"/>
              <a:t>    // </a:t>
            </a:r>
            <a:r>
              <a:rPr lang="zh-CN" altLang="en-US" sz="3800" b="1" dirty="0"/>
              <a:t>设定第一个客户到达</a:t>
            </a:r>
            <a:r>
              <a:rPr lang="zh-CN" altLang="en-US" sz="3800" b="1" dirty="0" smtClean="0"/>
              <a:t>事件</a:t>
            </a:r>
            <a:endParaRPr lang="en-US" altLang="zh-CN" sz="3800" b="1" dirty="0" smtClean="0"/>
          </a:p>
          <a:p>
            <a:pPr marL="0" indent="0">
              <a:buNone/>
            </a:pPr>
            <a:r>
              <a:rPr lang="en-US" sz="3800" dirty="0" smtClean="0"/>
              <a:t>    </a:t>
            </a:r>
            <a:r>
              <a:rPr lang="en-US" sz="3800" dirty="0" err="1" smtClean="0"/>
              <a:t>en.OccurTime</a:t>
            </a:r>
            <a:r>
              <a:rPr lang="en-US" sz="3800" dirty="0" smtClean="0"/>
              <a:t> </a:t>
            </a:r>
            <a:r>
              <a:rPr lang="en-US" sz="3800" dirty="0"/>
              <a:t>= 0; </a:t>
            </a:r>
            <a:r>
              <a:rPr lang="en-US" sz="3800" dirty="0" err="1"/>
              <a:t>en.NType</a:t>
            </a:r>
            <a:r>
              <a:rPr lang="en-US" sz="3800" dirty="0"/>
              <a:t> = 0; </a:t>
            </a:r>
            <a:endParaRPr lang="en-US" sz="3800" dirty="0" smtClean="0"/>
          </a:p>
          <a:p>
            <a:pPr marL="0" indent="0">
              <a:buNone/>
            </a:pPr>
            <a:r>
              <a:rPr lang="en-US" sz="3800" dirty="0" smtClean="0"/>
              <a:t>    </a:t>
            </a:r>
            <a:r>
              <a:rPr lang="en-US" sz="3800" dirty="0" err="1" smtClean="0"/>
              <a:t>OrderInsert</a:t>
            </a:r>
            <a:r>
              <a:rPr lang="en-US" sz="3800" dirty="0" smtClean="0"/>
              <a:t>(</a:t>
            </a:r>
            <a:r>
              <a:rPr lang="en-US" sz="3800" dirty="0" err="1" smtClean="0"/>
              <a:t>ev</a:t>
            </a:r>
            <a:r>
              <a:rPr lang="en-US" sz="3800" dirty="0"/>
              <a:t>, </a:t>
            </a:r>
            <a:r>
              <a:rPr lang="en-US" sz="3800" dirty="0" err="1"/>
              <a:t>en</a:t>
            </a:r>
            <a:r>
              <a:rPr lang="en-US" sz="3800" dirty="0"/>
              <a:t>, </a:t>
            </a:r>
            <a:r>
              <a:rPr lang="en-US" sz="3800" dirty="0" err="1"/>
              <a:t>cmp</a:t>
            </a:r>
            <a:r>
              <a:rPr lang="en-US" sz="3800" dirty="0"/>
              <a:t>); </a:t>
            </a:r>
            <a:r>
              <a:rPr lang="en-US" sz="3800" dirty="0" smtClean="0"/>
              <a:t>// </a:t>
            </a:r>
            <a:r>
              <a:rPr lang="zh-CN" altLang="en-US" sz="3800" dirty="0"/>
              <a:t>按事件发生时刻的次序插入</a:t>
            </a:r>
            <a:r>
              <a:rPr lang="zh-CN" altLang="en-US" sz="3800" dirty="0" smtClean="0"/>
              <a:t>事件</a:t>
            </a:r>
            <a:endParaRPr lang="en-US" altLang="zh-CN" sz="3800" dirty="0" smtClean="0"/>
          </a:p>
          <a:p>
            <a:pPr marL="0" indent="0">
              <a:buNone/>
            </a:pPr>
            <a:r>
              <a:rPr lang="en-US" altLang="zh-CN" sz="3800" dirty="0"/>
              <a:t> </a:t>
            </a:r>
            <a:r>
              <a:rPr lang="en-US" altLang="zh-CN" sz="3800" dirty="0" smtClean="0"/>
              <a:t>  </a:t>
            </a:r>
            <a:r>
              <a:rPr lang="zh-CN" altLang="en-US" sz="3800" dirty="0" smtClean="0"/>
              <a:t> 表，由</a:t>
            </a:r>
            <a:r>
              <a:rPr lang="en-US" altLang="zh-CN" sz="3800" dirty="0" err="1" smtClean="0"/>
              <a:t>cmp</a:t>
            </a:r>
            <a:r>
              <a:rPr lang="zh-CN" altLang="en-US" sz="3800" dirty="0" smtClean="0"/>
              <a:t>函数完成两事件发生时间先后的比较 </a:t>
            </a:r>
            <a:endParaRPr lang="en-US" altLang="zh-CN" sz="3800" dirty="0" smtClean="0"/>
          </a:p>
          <a:p>
            <a:pPr marL="0" indent="0">
              <a:buNone/>
            </a:pPr>
            <a:r>
              <a:rPr lang="en-US" sz="3800" dirty="0" smtClean="0"/>
              <a:t>    for </a:t>
            </a:r>
            <a:r>
              <a:rPr lang="en-US" sz="3800" dirty="0"/>
              <a:t>(</a:t>
            </a:r>
            <a:r>
              <a:rPr lang="en-US" sz="3800" dirty="0" err="1"/>
              <a:t>int</a:t>
            </a:r>
            <a:r>
              <a:rPr lang="en-US" sz="3800" dirty="0"/>
              <a:t> </a:t>
            </a:r>
            <a:r>
              <a:rPr lang="en-US" sz="3800" dirty="0" err="1"/>
              <a:t>i</a:t>
            </a:r>
            <a:r>
              <a:rPr lang="en-US" sz="3800" dirty="0"/>
              <a:t>=1; </a:t>
            </a:r>
            <a:r>
              <a:rPr lang="en-US" sz="3800" dirty="0" err="1"/>
              <a:t>i</a:t>
            </a:r>
            <a:r>
              <a:rPr lang="en-US" sz="3800" dirty="0"/>
              <a:t>&lt;=4; ++</a:t>
            </a:r>
            <a:r>
              <a:rPr lang="en-US" sz="3800" dirty="0" err="1"/>
              <a:t>i</a:t>
            </a:r>
            <a:r>
              <a:rPr lang="en-US" sz="3800" dirty="0"/>
              <a:t>) </a:t>
            </a:r>
            <a:r>
              <a:rPr lang="en-US" sz="3800" dirty="0" err="1"/>
              <a:t>InitQueue</a:t>
            </a:r>
            <a:r>
              <a:rPr lang="en-US" sz="3800" dirty="0"/>
              <a:t>(q[</a:t>
            </a:r>
            <a:r>
              <a:rPr lang="en-US" sz="3800" dirty="0" err="1"/>
              <a:t>i</a:t>
            </a:r>
            <a:r>
              <a:rPr lang="en-US" sz="3800" dirty="0"/>
              <a:t>]); // </a:t>
            </a:r>
            <a:r>
              <a:rPr lang="zh-CN" altLang="en-US" sz="3800" dirty="0"/>
              <a:t>置空队列 </a:t>
            </a:r>
            <a:endParaRPr lang="en-US" altLang="zh-CN" sz="3800" dirty="0" smtClean="0"/>
          </a:p>
          <a:p>
            <a:pPr marL="0" indent="0">
              <a:buNone/>
            </a:pPr>
            <a:r>
              <a:rPr lang="en-US" altLang="zh-CN" sz="3800" dirty="0" smtClean="0"/>
              <a:t>} </a:t>
            </a:r>
            <a:r>
              <a:rPr lang="en-US" altLang="zh-CN" sz="3800" dirty="0"/>
              <a:t>// </a:t>
            </a:r>
            <a:r>
              <a:rPr lang="en-US" sz="3800" dirty="0" err="1"/>
              <a:t>OpenForDay</a:t>
            </a:r>
            <a:r>
              <a:rPr lang="en-US" sz="3800" dirty="0"/>
              <a:t> </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253238536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p:nvPr>
        </p:nvSpPr>
        <p:spPr>
          <a:xfrm>
            <a:off x="251520" y="260648"/>
            <a:ext cx="8640960" cy="6336704"/>
          </a:xfrm>
        </p:spPr>
        <p:txBody>
          <a:bodyPr>
            <a:noAutofit/>
          </a:bodyPr>
          <a:lstStyle/>
          <a:p>
            <a:pPr marL="0" indent="0">
              <a:spcBef>
                <a:spcPts val="0"/>
              </a:spcBef>
              <a:buNone/>
            </a:pPr>
            <a:r>
              <a:rPr lang="en-US" sz="2800" dirty="0"/>
              <a:t>void </a:t>
            </a:r>
            <a:r>
              <a:rPr lang="en-US" sz="2800" b="1" dirty="0" err="1"/>
              <a:t>Bank_Simulation</a:t>
            </a:r>
            <a:r>
              <a:rPr lang="en-US" sz="2800" dirty="0"/>
              <a:t>(</a:t>
            </a:r>
            <a:r>
              <a:rPr lang="en-US" sz="2800" dirty="0" err="1"/>
              <a:t>int</a:t>
            </a:r>
            <a:r>
              <a:rPr lang="en-US" sz="2800" dirty="0"/>
              <a:t> </a:t>
            </a:r>
            <a:r>
              <a:rPr lang="en-US" sz="2800" dirty="0" err="1"/>
              <a:t>closetime</a:t>
            </a:r>
            <a:r>
              <a:rPr lang="en-US" sz="2800" dirty="0"/>
              <a:t>) { </a:t>
            </a:r>
            <a:endParaRPr lang="en-US" sz="2800" dirty="0" smtClean="0"/>
          </a:p>
          <a:p>
            <a:pPr marL="0" indent="0">
              <a:spcBef>
                <a:spcPts val="0"/>
              </a:spcBef>
              <a:buNone/>
            </a:pPr>
            <a:r>
              <a:rPr lang="en-US" sz="2800" dirty="0" err="1" smtClean="0"/>
              <a:t>OpenForDay</a:t>
            </a:r>
            <a:r>
              <a:rPr lang="en-US" sz="2800" dirty="0"/>
              <a:t>(); // </a:t>
            </a:r>
            <a:r>
              <a:rPr lang="zh-CN" altLang="en-US" sz="2800" dirty="0"/>
              <a:t>初始化 </a:t>
            </a:r>
            <a:endParaRPr lang="en-US" altLang="zh-CN" sz="2800" dirty="0" smtClean="0"/>
          </a:p>
          <a:p>
            <a:pPr marL="0" indent="0">
              <a:spcBef>
                <a:spcPts val="0"/>
              </a:spcBef>
              <a:buNone/>
            </a:pPr>
            <a:r>
              <a:rPr lang="en-US" sz="2800" dirty="0" smtClean="0"/>
              <a:t>while </a:t>
            </a:r>
            <a:r>
              <a:rPr lang="en-US" sz="2800" dirty="0"/>
              <a:t>(!</a:t>
            </a:r>
            <a:r>
              <a:rPr lang="en-US" sz="2800" dirty="0" err="1"/>
              <a:t>ListEmpty</a:t>
            </a:r>
            <a:r>
              <a:rPr lang="en-US" sz="2800" dirty="0"/>
              <a:t>(</a:t>
            </a:r>
            <a:r>
              <a:rPr lang="en-US" sz="2800" dirty="0" err="1"/>
              <a:t>ev</a:t>
            </a:r>
            <a:r>
              <a:rPr lang="en-US" sz="2800" dirty="0"/>
              <a:t>)) { </a:t>
            </a:r>
            <a:endParaRPr lang="en-US" sz="2800" dirty="0" smtClean="0"/>
          </a:p>
          <a:p>
            <a:pPr marL="0" indent="0">
              <a:spcBef>
                <a:spcPts val="0"/>
              </a:spcBef>
              <a:buNone/>
            </a:pPr>
            <a:r>
              <a:rPr lang="en-US" sz="2800" dirty="0" smtClean="0"/>
              <a:t>	if </a:t>
            </a:r>
            <a:r>
              <a:rPr lang="en-US" sz="2800" dirty="0"/>
              <a:t>(</a:t>
            </a:r>
            <a:r>
              <a:rPr lang="en-US" sz="2800" dirty="0" err="1"/>
              <a:t>DelFirst</a:t>
            </a:r>
            <a:r>
              <a:rPr lang="en-US" sz="2800" dirty="0"/>
              <a:t>(</a:t>
            </a:r>
            <a:r>
              <a:rPr lang="en-US" sz="2800" dirty="0" err="1"/>
              <a:t>GetHead</a:t>
            </a:r>
            <a:r>
              <a:rPr lang="en-US" sz="2800" dirty="0"/>
              <a:t>(</a:t>
            </a:r>
            <a:r>
              <a:rPr lang="en-US" sz="2800" dirty="0" err="1"/>
              <a:t>ev</a:t>
            </a:r>
            <a:r>
              <a:rPr lang="en-US" sz="2800" dirty="0"/>
              <a:t>), p)) { </a:t>
            </a:r>
            <a:endParaRPr lang="en-US" sz="2800" dirty="0" smtClean="0"/>
          </a:p>
          <a:p>
            <a:pPr marL="0" indent="0">
              <a:spcBef>
                <a:spcPts val="0"/>
              </a:spcBef>
              <a:buNone/>
            </a:pPr>
            <a:r>
              <a:rPr lang="en-US" sz="2800" dirty="0"/>
              <a:t>	</a:t>
            </a:r>
            <a:r>
              <a:rPr lang="en-US" sz="2800" dirty="0" smtClean="0"/>
              <a:t>//</a:t>
            </a:r>
            <a:r>
              <a:rPr lang="zh-CN" altLang="en-US" sz="2800" dirty="0" smtClean="0"/>
              <a:t>取得事件列表的第一个节点</a:t>
            </a:r>
            <a:endParaRPr lang="en-US" sz="2800" dirty="0" smtClean="0"/>
          </a:p>
          <a:p>
            <a:pPr marL="0" indent="0">
              <a:spcBef>
                <a:spcPts val="0"/>
              </a:spcBef>
              <a:buNone/>
            </a:pPr>
            <a:r>
              <a:rPr lang="en-US" sz="2800" dirty="0" smtClean="0"/>
              <a:t>	</a:t>
            </a:r>
            <a:r>
              <a:rPr lang="en-US" sz="2800" dirty="0" err="1" smtClean="0"/>
              <a:t>en</a:t>
            </a:r>
            <a:r>
              <a:rPr lang="en-US" sz="2800" dirty="0" smtClean="0"/>
              <a:t> </a:t>
            </a:r>
            <a:r>
              <a:rPr lang="en-US" sz="2800" dirty="0"/>
              <a:t>= </a:t>
            </a:r>
            <a:r>
              <a:rPr lang="en-US" sz="2800" dirty="0" err="1"/>
              <a:t>GetCurElem</a:t>
            </a:r>
            <a:r>
              <a:rPr lang="en-US" sz="2800" dirty="0"/>
              <a:t>(p); </a:t>
            </a:r>
            <a:r>
              <a:rPr lang="en-US" sz="2800" dirty="0" smtClean="0"/>
              <a:t>//</a:t>
            </a:r>
            <a:r>
              <a:rPr lang="zh-CN" altLang="en-US" sz="2800" dirty="0" smtClean="0"/>
              <a:t>根据事件类型分别处理</a:t>
            </a:r>
            <a:endParaRPr lang="en-US" sz="2800" dirty="0" smtClean="0"/>
          </a:p>
          <a:p>
            <a:pPr marL="0" indent="0">
              <a:spcBef>
                <a:spcPts val="0"/>
              </a:spcBef>
              <a:buNone/>
            </a:pPr>
            <a:r>
              <a:rPr lang="en-US" sz="2800" dirty="0" smtClean="0"/>
              <a:t>	if </a:t>
            </a:r>
            <a:r>
              <a:rPr lang="en-US" sz="2800" dirty="0"/>
              <a:t>(</a:t>
            </a:r>
            <a:r>
              <a:rPr lang="en-US" sz="2800" dirty="0" err="1"/>
              <a:t>en.NType</a:t>
            </a:r>
            <a:r>
              <a:rPr lang="en-US" sz="2800" dirty="0"/>
              <a:t> == 0) </a:t>
            </a:r>
            <a:endParaRPr lang="en-US" sz="2800" dirty="0" smtClean="0"/>
          </a:p>
          <a:p>
            <a:pPr marL="0" indent="0">
              <a:spcBef>
                <a:spcPts val="0"/>
              </a:spcBef>
              <a:buNone/>
            </a:pPr>
            <a:r>
              <a:rPr lang="en-US" sz="2800" dirty="0" smtClean="0"/>
              <a:t>		</a:t>
            </a:r>
            <a:r>
              <a:rPr lang="en-US" sz="2800" dirty="0" err="1" smtClean="0"/>
              <a:t>CustomerArrived</a:t>
            </a:r>
            <a:r>
              <a:rPr lang="en-US" sz="2800" dirty="0"/>
              <a:t>(); // </a:t>
            </a:r>
            <a:r>
              <a:rPr lang="zh-CN" altLang="en-US" sz="2800" dirty="0"/>
              <a:t>处理客户到达事件</a:t>
            </a:r>
            <a:endParaRPr lang="en-US" altLang="zh-CN" sz="2800" dirty="0" smtClean="0"/>
          </a:p>
          <a:p>
            <a:pPr marL="0" indent="0">
              <a:spcBef>
                <a:spcPts val="0"/>
              </a:spcBef>
              <a:buNone/>
            </a:pPr>
            <a:r>
              <a:rPr lang="en-US" sz="2800" dirty="0" smtClean="0"/>
              <a:t>	else</a:t>
            </a:r>
          </a:p>
          <a:p>
            <a:pPr marL="0" indent="0">
              <a:spcBef>
                <a:spcPts val="0"/>
              </a:spcBef>
              <a:buNone/>
            </a:pPr>
            <a:r>
              <a:rPr lang="en-US" sz="2800" dirty="0" smtClean="0"/>
              <a:t>		</a:t>
            </a:r>
            <a:r>
              <a:rPr lang="en-US" sz="2800" dirty="0" err="1" smtClean="0"/>
              <a:t>CustomerDeparture</a:t>
            </a:r>
            <a:r>
              <a:rPr lang="en-US" sz="2800" dirty="0"/>
              <a:t>(); // </a:t>
            </a:r>
            <a:r>
              <a:rPr lang="zh-CN" altLang="en-US" sz="2800" dirty="0"/>
              <a:t>处理客户离开事件</a:t>
            </a:r>
            <a:endParaRPr lang="en-US" altLang="zh-CN" sz="2800" dirty="0" smtClean="0"/>
          </a:p>
          <a:p>
            <a:pPr marL="0" indent="0">
              <a:spcBef>
                <a:spcPts val="0"/>
              </a:spcBef>
              <a:buNone/>
            </a:pPr>
            <a:r>
              <a:rPr lang="en-US" altLang="zh-CN" sz="2800" dirty="0" smtClean="0"/>
              <a:t>	}</a:t>
            </a:r>
          </a:p>
          <a:p>
            <a:pPr marL="0" indent="0">
              <a:spcBef>
                <a:spcPts val="0"/>
              </a:spcBef>
              <a:buNone/>
            </a:pPr>
            <a:r>
              <a:rPr lang="en-US" sz="2800" dirty="0" smtClean="0"/>
              <a:t>// </a:t>
            </a:r>
            <a:r>
              <a:rPr lang="zh-CN" altLang="en-US" sz="2800" dirty="0"/>
              <a:t>计算并输出平均逗留时间 </a:t>
            </a:r>
            <a:endParaRPr lang="en-US" altLang="zh-CN" sz="2800" dirty="0" smtClean="0"/>
          </a:p>
          <a:p>
            <a:pPr marL="0" indent="0">
              <a:spcBef>
                <a:spcPts val="0"/>
              </a:spcBef>
              <a:buNone/>
            </a:pPr>
            <a:r>
              <a:rPr lang="en-US" sz="2800" dirty="0" err="1" smtClean="0"/>
              <a:t>printf</a:t>
            </a:r>
            <a:r>
              <a:rPr lang="en-US" sz="2800" dirty="0"/>
              <a:t>("\</a:t>
            </a:r>
            <a:r>
              <a:rPr lang="en-US" sz="2800" dirty="0" err="1"/>
              <a:t>nThe</a:t>
            </a:r>
            <a:r>
              <a:rPr lang="en-US" sz="2800" dirty="0"/>
              <a:t> Average Time is %f\n", </a:t>
            </a:r>
            <a:r>
              <a:rPr lang="en-US" sz="2800" dirty="0" smtClean="0"/>
              <a:t>(float)</a:t>
            </a:r>
            <a:r>
              <a:rPr lang="en-US" sz="2800" dirty="0" err="1" smtClean="0"/>
              <a:t>TotalTime</a:t>
            </a:r>
            <a:r>
              <a:rPr lang="en-US" sz="2800" dirty="0" smtClean="0"/>
              <a:t>/</a:t>
            </a:r>
            <a:r>
              <a:rPr lang="en-US" sz="2800" dirty="0" err="1" smtClean="0"/>
              <a:t>CustomerNum</a:t>
            </a:r>
            <a:r>
              <a:rPr lang="en-US" sz="2800" dirty="0"/>
              <a:t>); </a:t>
            </a:r>
            <a:endParaRPr lang="en-US" sz="2800" dirty="0" smtClean="0"/>
          </a:p>
          <a:p>
            <a:pPr marL="0" indent="0">
              <a:spcBef>
                <a:spcPts val="0"/>
              </a:spcBef>
              <a:buNone/>
            </a:pPr>
            <a:r>
              <a:rPr lang="en-US" sz="2800" dirty="0" smtClean="0"/>
              <a:t>} </a:t>
            </a:r>
            <a:r>
              <a:rPr lang="en-US" sz="2800" dirty="0"/>
              <a:t>// </a:t>
            </a:r>
            <a:r>
              <a:rPr lang="en-US" sz="2800" dirty="0" err="1"/>
              <a:t>Bank_Simulation</a:t>
            </a:r>
            <a:endParaRPr 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386128927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16632"/>
            <a:ext cx="8229600" cy="6741368"/>
          </a:xfrm>
        </p:spPr>
        <p:txBody>
          <a:bodyPr>
            <a:normAutofit fontScale="77500" lnSpcReduction="20000"/>
          </a:bodyPr>
          <a:lstStyle/>
          <a:p>
            <a:pPr marL="0" indent="0">
              <a:buNone/>
            </a:pPr>
            <a:r>
              <a:rPr lang="en-US" sz="3400" dirty="0"/>
              <a:t>// </a:t>
            </a:r>
            <a:r>
              <a:rPr lang="zh-CN" altLang="en-US" sz="3400" dirty="0"/>
              <a:t>处理客户到达</a:t>
            </a:r>
            <a:r>
              <a:rPr lang="zh-CN" altLang="en-US" sz="3400" dirty="0" smtClean="0"/>
              <a:t>事件，</a:t>
            </a:r>
            <a:r>
              <a:rPr lang="en-US" sz="3400" dirty="0" err="1" smtClean="0"/>
              <a:t>en.NType</a:t>
            </a:r>
            <a:r>
              <a:rPr lang="en-US" sz="3400" dirty="0" smtClean="0"/>
              <a:t>=0</a:t>
            </a:r>
            <a:endParaRPr lang="en-US" altLang="zh-CN" sz="3400" dirty="0" smtClean="0"/>
          </a:p>
          <a:p>
            <a:pPr marL="0" indent="0">
              <a:buNone/>
            </a:pPr>
            <a:r>
              <a:rPr lang="en-US" sz="3400" dirty="0" smtClean="0"/>
              <a:t>void </a:t>
            </a:r>
            <a:r>
              <a:rPr lang="en-US" sz="3400" b="1" dirty="0" err="1"/>
              <a:t>CustomerArrived</a:t>
            </a:r>
            <a:r>
              <a:rPr lang="en-US" sz="3400" dirty="0"/>
              <a:t>() { </a:t>
            </a:r>
            <a:endParaRPr lang="en-US" altLang="zh-CN" sz="3400" dirty="0" smtClean="0"/>
          </a:p>
          <a:p>
            <a:pPr marL="0" indent="0">
              <a:buNone/>
            </a:pPr>
            <a:r>
              <a:rPr lang="en-US" sz="3400" dirty="0" err="1" smtClean="0"/>
              <a:t>int</a:t>
            </a:r>
            <a:r>
              <a:rPr lang="en-US" sz="3400" dirty="0" smtClean="0"/>
              <a:t> </a:t>
            </a:r>
            <a:r>
              <a:rPr lang="en-US" sz="3400" dirty="0" err="1"/>
              <a:t>durtime</a:t>
            </a:r>
            <a:r>
              <a:rPr lang="en-US" sz="3400" dirty="0"/>
              <a:t>, </a:t>
            </a:r>
            <a:r>
              <a:rPr lang="en-US" sz="3400" dirty="0" err="1"/>
              <a:t>intertime</a:t>
            </a:r>
            <a:r>
              <a:rPr lang="en-US" sz="3400" dirty="0"/>
              <a:t>, </a:t>
            </a:r>
            <a:r>
              <a:rPr lang="en-US" sz="3400" dirty="0" err="1"/>
              <a:t>i</a:t>
            </a:r>
            <a:r>
              <a:rPr lang="en-US" sz="3400" dirty="0"/>
              <a:t>, t; </a:t>
            </a:r>
            <a:endParaRPr lang="en-US" sz="3400" dirty="0" smtClean="0"/>
          </a:p>
          <a:p>
            <a:pPr marL="0" indent="0">
              <a:buNone/>
            </a:pPr>
            <a:r>
              <a:rPr lang="en-US" sz="3400" dirty="0" smtClean="0"/>
              <a:t>++</a:t>
            </a:r>
            <a:r>
              <a:rPr lang="en-US" sz="3400" dirty="0" err="1"/>
              <a:t>CustomerNum</a:t>
            </a:r>
            <a:r>
              <a:rPr lang="en-US" sz="3400" dirty="0" smtClean="0"/>
              <a:t>;  </a:t>
            </a:r>
            <a:r>
              <a:rPr lang="en-US" sz="3400" dirty="0" err="1"/>
              <a:t>printf</a:t>
            </a:r>
            <a:r>
              <a:rPr lang="en-US" sz="3400" dirty="0"/>
              <a:t>("Customer %d arrived at %d and ", </a:t>
            </a:r>
            <a:r>
              <a:rPr lang="en-US" sz="3400" dirty="0" err="1"/>
              <a:t>CustomerNum</a:t>
            </a:r>
            <a:r>
              <a:rPr lang="en-US" sz="3400" dirty="0"/>
              <a:t>, </a:t>
            </a:r>
            <a:r>
              <a:rPr lang="en-US" sz="3400" dirty="0" err="1"/>
              <a:t>en.OccurTime</a:t>
            </a:r>
            <a:r>
              <a:rPr lang="en-US" sz="3400" dirty="0"/>
              <a:t>); </a:t>
            </a:r>
            <a:endParaRPr lang="en-US" sz="3400" dirty="0" smtClean="0"/>
          </a:p>
          <a:p>
            <a:pPr marL="0" indent="0">
              <a:buNone/>
            </a:pPr>
            <a:r>
              <a:rPr lang="en-US" sz="3400" dirty="0" smtClean="0"/>
              <a:t>Random(</a:t>
            </a:r>
            <a:r>
              <a:rPr lang="en-US" sz="3400" dirty="0" err="1" smtClean="0"/>
              <a:t>durtime</a:t>
            </a:r>
            <a:r>
              <a:rPr lang="en-US" sz="3400" dirty="0"/>
              <a:t>, </a:t>
            </a:r>
            <a:r>
              <a:rPr lang="en-US" sz="3400" dirty="0" err="1"/>
              <a:t>intertime</a:t>
            </a:r>
            <a:r>
              <a:rPr lang="en-US" sz="3400" dirty="0"/>
              <a:t>); </a:t>
            </a:r>
            <a:r>
              <a:rPr lang="en-US" sz="3400" dirty="0" smtClean="0"/>
              <a:t>//</a:t>
            </a:r>
            <a:r>
              <a:rPr lang="zh-CN" altLang="en-US" sz="3400" dirty="0"/>
              <a:t>生成</a:t>
            </a:r>
            <a:r>
              <a:rPr lang="zh-CN" altLang="en-US" sz="3400" dirty="0" smtClean="0"/>
              <a:t>随机数，前者：业务办理时间，后者：下一个客户将到达的时间间隔</a:t>
            </a:r>
            <a:endParaRPr lang="en-US" altLang="zh-CN" sz="3400" dirty="0" smtClean="0"/>
          </a:p>
          <a:p>
            <a:pPr marL="0" indent="0">
              <a:buNone/>
            </a:pPr>
            <a:r>
              <a:rPr lang="zh-CN" altLang="en-US" sz="3400" dirty="0" smtClean="0"/>
              <a:t> </a:t>
            </a:r>
            <a:r>
              <a:rPr lang="en-US" sz="3400" dirty="0"/>
              <a:t>t = </a:t>
            </a:r>
            <a:r>
              <a:rPr lang="en-US" sz="3400" dirty="0" err="1"/>
              <a:t>en.OccurTime</a:t>
            </a:r>
            <a:r>
              <a:rPr lang="en-US" sz="3400" dirty="0"/>
              <a:t> + </a:t>
            </a:r>
            <a:r>
              <a:rPr lang="en-US" sz="3400" dirty="0" err="1"/>
              <a:t>intertime</a:t>
            </a:r>
            <a:r>
              <a:rPr lang="en-US" sz="3400" dirty="0"/>
              <a:t>; </a:t>
            </a:r>
            <a:r>
              <a:rPr lang="en-US" sz="3400" dirty="0" smtClean="0"/>
              <a:t>//</a:t>
            </a:r>
            <a:r>
              <a:rPr lang="zh-CN" altLang="en-US" sz="3400" dirty="0" smtClean="0"/>
              <a:t>下</a:t>
            </a:r>
            <a:r>
              <a:rPr lang="zh-CN" altLang="en-US" sz="3400" dirty="0"/>
              <a:t>一客户到达时刻 </a:t>
            </a:r>
            <a:endParaRPr lang="en-US" altLang="zh-CN" sz="3400" dirty="0" smtClean="0"/>
          </a:p>
          <a:p>
            <a:pPr marL="0" indent="0">
              <a:buNone/>
            </a:pPr>
            <a:r>
              <a:rPr lang="en-US" sz="3400" dirty="0" smtClean="0"/>
              <a:t>if </a:t>
            </a:r>
            <a:r>
              <a:rPr lang="en-US" sz="3400" dirty="0"/>
              <a:t>(t&lt;</a:t>
            </a:r>
            <a:r>
              <a:rPr lang="en-US" sz="3400" dirty="0" err="1"/>
              <a:t>CloseTime</a:t>
            </a:r>
            <a:r>
              <a:rPr lang="en-US" sz="3400" dirty="0"/>
              <a:t>) // </a:t>
            </a:r>
            <a:r>
              <a:rPr lang="zh-CN" altLang="en-US" sz="3400" dirty="0"/>
              <a:t>银行尚未关门，插入事件</a:t>
            </a:r>
            <a:r>
              <a:rPr lang="zh-CN" altLang="en-US" sz="3400" dirty="0" smtClean="0"/>
              <a:t>表</a:t>
            </a:r>
            <a:endParaRPr lang="en-US" altLang="zh-CN" sz="3400" dirty="0" smtClean="0"/>
          </a:p>
          <a:p>
            <a:pPr marL="0" indent="0">
              <a:buNone/>
            </a:pPr>
            <a:r>
              <a:rPr lang="zh-CN" altLang="en-US" sz="3400" dirty="0" smtClean="0"/>
              <a:t> </a:t>
            </a:r>
            <a:r>
              <a:rPr lang="en-US" sz="3400" b="1" dirty="0" err="1">
                <a:solidFill>
                  <a:srgbClr val="0000FF"/>
                </a:solidFill>
              </a:rPr>
              <a:t>OrderInsert</a:t>
            </a:r>
            <a:r>
              <a:rPr lang="en-US" sz="3400" dirty="0"/>
              <a:t>(</a:t>
            </a:r>
            <a:r>
              <a:rPr lang="en-US" sz="3400" dirty="0" err="1"/>
              <a:t>ev</a:t>
            </a:r>
            <a:r>
              <a:rPr lang="en-US" sz="3400" dirty="0"/>
              <a:t>, </a:t>
            </a:r>
            <a:r>
              <a:rPr lang="en-US" sz="3400" dirty="0" err="1"/>
              <a:t>MakeElem</a:t>
            </a:r>
            <a:r>
              <a:rPr lang="en-US" sz="3400" dirty="0"/>
              <a:t>(t, 0), </a:t>
            </a:r>
            <a:r>
              <a:rPr lang="en-US" sz="3400" dirty="0" err="1"/>
              <a:t>cmp</a:t>
            </a:r>
            <a:r>
              <a:rPr lang="en-US" sz="3400" dirty="0"/>
              <a:t>); </a:t>
            </a:r>
            <a:endParaRPr lang="en-US" sz="3400" dirty="0" smtClean="0"/>
          </a:p>
          <a:p>
            <a:pPr marL="0" indent="0">
              <a:buNone/>
            </a:pPr>
            <a:r>
              <a:rPr lang="en-US" sz="3400" dirty="0" err="1" smtClean="0"/>
              <a:t>i</a:t>
            </a:r>
            <a:r>
              <a:rPr lang="en-US" sz="3400" dirty="0" smtClean="0"/>
              <a:t> </a:t>
            </a:r>
            <a:r>
              <a:rPr lang="en-US" sz="3400" dirty="0"/>
              <a:t>= </a:t>
            </a:r>
            <a:r>
              <a:rPr lang="en-US" sz="3400" b="1" dirty="0"/>
              <a:t>Minimum(q)</a:t>
            </a:r>
            <a:r>
              <a:rPr lang="en-US" sz="3400" dirty="0"/>
              <a:t>; </a:t>
            </a:r>
            <a:r>
              <a:rPr lang="en-US" sz="3400" dirty="0" smtClean="0"/>
              <a:t>// </a:t>
            </a:r>
            <a:r>
              <a:rPr lang="zh-CN" altLang="en-US" sz="3400" dirty="0"/>
              <a:t>求长度最</a:t>
            </a:r>
            <a:r>
              <a:rPr lang="zh-CN" altLang="en-US" sz="3400" dirty="0" smtClean="0"/>
              <a:t>短的队列 </a:t>
            </a:r>
            <a:endParaRPr lang="en-US" altLang="zh-CN" sz="3400" dirty="0" smtClean="0"/>
          </a:p>
          <a:p>
            <a:pPr marL="0" indent="0">
              <a:buNone/>
            </a:pPr>
            <a:r>
              <a:rPr lang="en-US" sz="3400" b="1" dirty="0" err="1" smtClean="0"/>
              <a:t>EnQueue</a:t>
            </a:r>
            <a:r>
              <a:rPr lang="en-US" sz="3400" b="1" dirty="0" smtClean="0"/>
              <a:t>(</a:t>
            </a:r>
            <a:r>
              <a:rPr lang="en-US" sz="3400" dirty="0" smtClean="0"/>
              <a:t>q[</a:t>
            </a:r>
            <a:r>
              <a:rPr lang="en-US" sz="3400" dirty="0" err="1" smtClean="0"/>
              <a:t>i</a:t>
            </a:r>
            <a:r>
              <a:rPr lang="en-US" sz="3400" dirty="0"/>
              <a:t>], </a:t>
            </a:r>
            <a:r>
              <a:rPr lang="en-US" sz="3400" dirty="0" smtClean="0"/>
              <a:t> </a:t>
            </a:r>
            <a:r>
              <a:rPr lang="en-US" sz="3400" dirty="0" err="1" smtClean="0"/>
              <a:t>MakeQElem</a:t>
            </a:r>
            <a:r>
              <a:rPr lang="en-US" sz="3400" dirty="0" smtClean="0"/>
              <a:t>(</a:t>
            </a:r>
            <a:r>
              <a:rPr lang="en-US" sz="3400" dirty="0" err="1" smtClean="0"/>
              <a:t>en.OccurTime</a:t>
            </a:r>
            <a:r>
              <a:rPr lang="en-US" sz="3400" dirty="0"/>
              <a:t>, </a:t>
            </a:r>
            <a:r>
              <a:rPr lang="en-US" sz="3400" dirty="0" err="1"/>
              <a:t>durtime</a:t>
            </a:r>
            <a:r>
              <a:rPr lang="en-US" sz="3400" dirty="0"/>
              <a:t>)); </a:t>
            </a:r>
            <a:endParaRPr lang="en-US" sz="3400" dirty="0" smtClean="0"/>
          </a:p>
          <a:p>
            <a:pPr marL="0" indent="0">
              <a:buNone/>
            </a:pPr>
            <a:r>
              <a:rPr lang="en-US" sz="3400" dirty="0" smtClean="0"/>
              <a:t>if </a:t>
            </a:r>
            <a:r>
              <a:rPr lang="en-US" sz="3400" dirty="0"/>
              <a:t>(</a:t>
            </a:r>
            <a:r>
              <a:rPr lang="en-US" sz="3400" dirty="0" err="1"/>
              <a:t>QueueLength</a:t>
            </a:r>
            <a:r>
              <a:rPr lang="en-US" sz="3400" dirty="0"/>
              <a:t>(q[</a:t>
            </a:r>
            <a:r>
              <a:rPr lang="en-US" sz="3400" dirty="0" err="1"/>
              <a:t>i</a:t>
            </a:r>
            <a:r>
              <a:rPr lang="en-US" sz="3400" dirty="0"/>
              <a:t>]) == 1) </a:t>
            </a:r>
            <a:endParaRPr lang="en-US" sz="3400" dirty="0" smtClean="0"/>
          </a:p>
          <a:p>
            <a:pPr marL="0" indent="0">
              <a:buNone/>
            </a:pPr>
            <a:r>
              <a:rPr lang="en-US" sz="3400" dirty="0" smtClean="0"/>
              <a:t>//</a:t>
            </a:r>
            <a:r>
              <a:rPr lang="zh-CN" altLang="en-US" sz="3400" dirty="0"/>
              <a:t>设定第</a:t>
            </a:r>
            <a:r>
              <a:rPr lang="en-US" sz="3400" dirty="0" err="1"/>
              <a:t>i</a:t>
            </a:r>
            <a:r>
              <a:rPr lang="zh-CN" altLang="en-US" sz="3400" dirty="0"/>
              <a:t>队列的一个离开事件并插入事件表 </a:t>
            </a:r>
            <a:endParaRPr lang="en-US" altLang="zh-CN" sz="3400" dirty="0" smtClean="0"/>
          </a:p>
          <a:p>
            <a:pPr marL="0" indent="0">
              <a:buNone/>
            </a:pPr>
            <a:r>
              <a:rPr lang="en-US" sz="3400" b="1" dirty="0" err="1" smtClean="0"/>
              <a:t>OrderInsert</a:t>
            </a:r>
            <a:r>
              <a:rPr lang="en-US" sz="3400" dirty="0" smtClean="0"/>
              <a:t>(</a:t>
            </a:r>
            <a:r>
              <a:rPr lang="en-US" sz="3400" dirty="0" err="1" smtClean="0"/>
              <a:t>ev</a:t>
            </a:r>
            <a:r>
              <a:rPr lang="en-US" sz="3400" dirty="0"/>
              <a:t>, </a:t>
            </a:r>
            <a:r>
              <a:rPr lang="en-US" sz="3400" dirty="0" err="1"/>
              <a:t>MakeElem</a:t>
            </a:r>
            <a:r>
              <a:rPr lang="en-US" sz="3400" dirty="0"/>
              <a:t>(</a:t>
            </a:r>
            <a:r>
              <a:rPr lang="en-US" sz="3400" dirty="0" err="1"/>
              <a:t>en.OccurTime+durtime</a:t>
            </a:r>
            <a:r>
              <a:rPr lang="en-US" sz="3400" dirty="0"/>
              <a:t>, </a:t>
            </a:r>
            <a:r>
              <a:rPr lang="en-US" sz="3400" dirty="0" err="1"/>
              <a:t>i</a:t>
            </a:r>
            <a:r>
              <a:rPr lang="en-US" sz="3400" dirty="0"/>
              <a:t>), </a:t>
            </a:r>
            <a:r>
              <a:rPr lang="en-US" sz="3400" dirty="0" err="1"/>
              <a:t>cmp</a:t>
            </a:r>
            <a:r>
              <a:rPr lang="en-US" sz="3400" dirty="0"/>
              <a:t>); </a:t>
            </a:r>
            <a:endParaRPr lang="en-US" sz="3400" dirty="0" smtClean="0"/>
          </a:p>
          <a:p>
            <a:pPr marL="0" indent="0">
              <a:buNone/>
            </a:pPr>
            <a:r>
              <a:rPr lang="en-US" sz="3400" dirty="0" smtClean="0"/>
              <a:t>} </a:t>
            </a:r>
            <a:r>
              <a:rPr lang="en-US" sz="3400" dirty="0"/>
              <a:t>// </a:t>
            </a:r>
            <a:r>
              <a:rPr lang="en-US" sz="3400" dirty="0" err="1"/>
              <a:t>CustomerArrived</a:t>
            </a:r>
            <a:r>
              <a:rPr lang="en-US" sz="3400" dirty="0"/>
              <a:t> </a:t>
            </a:r>
            <a:endParaRPr lang="en-US"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39</a:t>
            </a:fld>
            <a:endParaRPr lang="en-US" altLang="zh-CN"/>
          </a:p>
        </p:txBody>
      </p:sp>
    </p:spTree>
    <p:extLst>
      <p:ext uri="{BB962C8B-B14F-4D97-AF65-F5344CB8AC3E}">
        <p14:creationId xmlns:p14="http://schemas.microsoft.com/office/powerpoint/2010/main" val="17614303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与队列有关的</a:t>
            </a:r>
            <a:r>
              <a:rPr lang="en-US" altLang="zh-CN" dirty="0" smtClean="0"/>
              <a:t>… …</a:t>
            </a:r>
            <a:endParaRPr lang="en-US" dirty="0"/>
          </a:p>
        </p:txBody>
      </p:sp>
      <p:sp>
        <p:nvSpPr>
          <p:cNvPr id="3" name="内容占位符 2"/>
          <p:cNvSpPr>
            <a:spLocks noGrp="1"/>
          </p:cNvSpPr>
          <p:nvPr>
            <p:ph idx="1"/>
          </p:nvPr>
        </p:nvSpPr>
        <p:spPr>
          <a:xfrm>
            <a:off x="467544" y="836712"/>
            <a:ext cx="8229600" cy="5832648"/>
          </a:xfrm>
        </p:spPr>
        <p:txBody>
          <a:bodyPr/>
          <a:lstStyle/>
          <a:p>
            <a:pPr marL="0" indent="0">
              <a:buNone/>
            </a:pPr>
            <a:endParaRPr lang="en-US" altLang="zh-CN" dirty="0" smtClean="0"/>
          </a:p>
          <a:p>
            <a:r>
              <a:rPr lang="zh-CN" altLang="en-US" dirty="0" smtClean="0"/>
              <a:t>模拟生活中的排队 </a:t>
            </a:r>
            <a:endParaRPr lang="en-US" altLang="zh-CN" dirty="0" smtClean="0"/>
          </a:p>
          <a:p>
            <a:pPr lvl="1"/>
            <a:r>
              <a:rPr lang="zh-CN" altLang="en-US" dirty="0" smtClean="0"/>
              <a:t>通过离散</a:t>
            </a:r>
            <a:r>
              <a:rPr lang="zh-CN" altLang="en-US" dirty="0"/>
              <a:t>事件模拟</a:t>
            </a:r>
            <a:endParaRPr lang="en-US" altLang="zh-CN" dirty="0" smtClean="0"/>
          </a:p>
          <a:p>
            <a:r>
              <a:rPr lang="zh-CN" altLang="en-US" dirty="0" smtClean="0"/>
              <a:t>申请资源的请求排队</a:t>
            </a:r>
            <a:endParaRPr lang="en-US" altLang="zh-CN" dirty="0" smtClean="0"/>
          </a:p>
          <a:p>
            <a:pPr lvl="1"/>
            <a:r>
              <a:rPr lang="en-US" altLang="en-US" dirty="0" err="1"/>
              <a:t>操作系统中的作业排队</a:t>
            </a:r>
            <a:endParaRPr lang="en-US" altLang="en-US" dirty="0"/>
          </a:p>
          <a:p>
            <a:pPr lvl="1"/>
            <a:r>
              <a:rPr lang="zh-CN" altLang="en-US" dirty="0" smtClean="0"/>
              <a:t>网络请求队列</a:t>
            </a:r>
            <a:endParaRPr lang="en-US" altLang="zh-CN" dirty="0" smtClean="0"/>
          </a:p>
          <a:p>
            <a:pPr lvl="1"/>
            <a:r>
              <a:rPr lang="en-US" altLang="zh-CN" dirty="0" smtClean="0"/>
              <a:t>I/O</a:t>
            </a:r>
            <a:r>
              <a:rPr lang="zh-CN" altLang="en-US" dirty="0" smtClean="0"/>
              <a:t>请求队列</a:t>
            </a:r>
            <a:endParaRPr lang="en-US" altLang="zh-CN" dirty="0" smtClean="0"/>
          </a:p>
          <a:p>
            <a:r>
              <a:rPr lang="zh-CN" altLang="en-US" dirty="0" smtClean="0"/>
              <a:t>消息队列中间件</a:t>
            </a:r>
            <a:r>
              <a:rPr lang="en-US" altLang="zh-CN" dirty="0" smtClean="0"/>
              <a:t>(Message queue, Message oriented Middleware)</a:t>
            </a:r>
          </a:p>
          <a:p>
            <a:r>
              <a:rPr lang="zh-CN" altLang="en-US" dirty="0" smtClean="0"/>
              <a:t>排队论</a:t>
            </a:r>
            <a:r>
              <a:rPr lang="en-US" altLang="zh-CN" dirty="0" smtClean="0"/>
              <a:t>(Queuing Theory)</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7912159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fontScale="92500" lnSpcReduction="10000"/>
          </a:bodyPr>
          <a:lstStyle/>
          <a:p>
            <a:pPr marL="0" indent="0">
              <a:buNone/>
            </a:pPr>
            <a:r>
              <a:rPr lang="en-US" dirty="0"/>
              <a:t>// </a:t>
            </a:r>
            <a:r>
              <a:rPr lang="zh-CN" altLang="en-US" dirty="0"/>
              <a:t>求长度最短</a:t>
            </a:r>
            <a:r>
              <a:rPr lang="zh-CN" altLang="en-US" dirty="0" smtClean="0"/>
              <a:t>队列</a:t>
            </a:r>
            <a:endParaRPr lang="en-US" altLang="zh-CN" dirty="0" smtClean="0"/>
          </a:p>
          <a:p>
            <a:pPr marL="0" indent="0">
              <a:buNone/>
            </a:pPr>
            <a:r>
              <a:rPr lang="en-US" dirty="0" err="1" smtClean="0"/>
              <a:t>int</a:t>
            </a:r>
            <a:r>
              <a:rPr lang="en-US" dirty="0" smtClean="0"/>
              <a:t> </a:t>
            </a:r>
            <a:r>
              <a:rPr lang="en-US" dirty="0"/>
              <a:t>Minimum(</a:t>
            </a:r>
            <a:r>
              <a:rPr lang="en-US" dirty="0" err="1"/>
              <a:t>LinkQueue</a:t>
            </a:r>
            <a:r>
              <a:rPr lang="en-US" dirty="0"/>
              <a:t> q[]) </a:t>
            </a:r>
            <a:r>
              <a:rPr lang="en-US" dirty="0" smtClean="0"/>
              <a:t>{</a:t>
            </a:r>
          </a:p>
          <a:p>
            <a:pPr marL="0" indent="0">
              <a:buNone/>
            </a:pPr>
            <a:r>
              <a:rPr lang="en-US" dirty="0" err="1" smtClean="0"/>
              <a:t>int</a:t>
            </a:r>
            <a:r>
              <a:rPr lang="en-US" dirty="0" smtClean="0"/>
              <a:t> </a:t>
            </a:r>
            <a:r>
              <a:rPr lang="en-US" dirty="0" err="1"/>
              <a:t>minlen</a:t>
            </a:r>
            <a:r>
              <a:rPr lang="en-US" dirty="0"/>
              <a:t> = </a:t>
            </a:r>
            <a:r>
              <a:rPr lang="en-US" dirty="0" err="1"/>
              <a:t>QueueLength</a:t>
            </a:r>
            <a:r>
              <a:rPr lang="en-US" dirty="0"/>
              <a:t>(q[1]); </a:t>
            </a:r>
            <a:endParaRPr lang="en-US" dirty="0" smtClean="0"/>
          </a:p>
          <a:p>
            <a:pPr marL="0" indent="0">
              <a:buNone/>
            </a:pPr>
            <a:r>
              <a:rPr lang="en-US" dirty="0" err="1" smtClean="0"/>
              <a:t>int</a:t>
            </a:r>
            <a:r>
              <a:rPr lang="en-US" dirty="0" smtClean="0"/>
              <a:t> </a:t>
            </a:r>
            <a:r>
              <a:rPr lang="en-US" dirty="0" err="1"/>
              <a:t>i</a:t>
            </a:r>
            <a:r>
              <a:rPr lang="en-US" dirty="0"/>
              <a:t> = 1; </a:t>
            </a:r>
            <a:endParaRPr lang="en-US" dirty="0" smtClean="0"/>
          </a:p>
          <a:p>
            <a:pPr marL="0" indent="0">
              <a:buNone/>
            </a:pPr>
            <a:r>
              <a:rPr lang="en-US" dirty="0" smtClean="0"/>
              <a:t>for </a:t>
            </a:r>
            <a:r>
              <a:rPr lang="en-US" dirty="0"/>
              <a:t>(</a:t>
            </a:r>
            <a:r>
              <a:rPr lang="en-US" dirty="0" err="1"/>
              <a:t>int</a:t>
            </a:r>
            <a:r>
              <a:rPr lang="en-US" dirty="0"/>
              <a:t> j=2; j&lt;=4; </a:t>
            </a:r>
            <a:r>
              <a:rPr lang="en-US" dirty="0" err="1"/>
              <a:t>j++</a:t>
            </a:r>
            <a:r>
              <a:rPr lang="en-US" dirty="0"/>
              <a:t>) </a:t>
            </a:r>
            <a:endParaRPr lang="en-US" dirty="0" smtClean="0"/>
          </a:p>
          <a:p>
            <a:pPr marL="0" indent="0">
              <a:buNone/>
            </a:pPr>
            <a:r>
              <a:rPr lang="en-US" dirty="0" smtClean="0"/>
              <a:t>  if </a:t>
            </a:r>
            <a:r>
              <a:rPr lang="en-US" dirty="0"/>
              <a:t>(</a:t>
            </a:r>
            <a:r>
              <a:rPr lang="en-US" dirty="0" err="1"/>
              <a:t>QueueLength</a:t>
            </a:r>
            <a:r>
              <a:rPr lang="en-US" dirty="0"/>
              <a:t>(q[j]) &lt; </a:t>
            </a:r>
            <a:r>
              <a:rPr lang="en-US" dirty="0" err="1"/>
              <a:t>minlen</a:t>
            </a:r>
            <a:r>
              <a:rPr lang="en-US" dirty="0"/>
              <a:t>) { </a:t>
            </a:r>
            <a:endParaRPr lang="en-US" dirty="0" smtClean="0"/>
          </a:p>
          <a:p>
            <a:pPr marL="0" indent="0">
              <a:buNone/>
            </a:pPr>
            <a:r>
              <a:rPr lang="en-US" dirty="0"/>
              <a:t>	</a:t>
            </a:r>
            <a:r>
              <a:rPr lang="en-US" dirty="0" err="1" smtClean="0"/>
              <a:t>minlen</a:t>
            </a:r>
            <a:r>
              <a:rPr lang="en-US" dirty="0" smtClean="0"/>
              <a:t> </a:t>
            </a:r>
            <a:r>
              <a:rPr lang="en-US" dirty="0"/>
              <a:t>= </a:t>
            </a:r>
            <a:r>
              <a:rPr lang="en-US" dirty="0" err="1"/>
              <a:t>QueueLength</a:t>
            </a:r>
            <a:r>
              <a:rPr lang="en-US" dirty="0"/>
              <a:t>(q[j]); </a:t>
            </a:r>
            <a:endParaRPr lang="en-US" dirty="0" smtClean="0"/>
          </a:p>
          <a:p>
            <a:pPr marL="0" indent="0">
              <a:buNone/>
            </a:pPr>
            <a:r>
              <a:rPr lang="en-US" dirty="0"/>
              <a:t>	</a:t>
            </a:r>
            <a:r>
              <a:rPr lang="en-US" dirty="0" err="1" smtClean="0"/>
              <a:t>i</a:t>
            </a:r>
            <a:r>
              <a:rPr lang="en-US" dirty="0" smtClean="0"/>
              <a:t> </a:t>
            </a:r>
            <a:r>
              <a:rPr lang="en-US" dirty="0"/>
              <a:t>= j; </a:t>
            </a:r>
            <a:endParaRPr lang="en-US" dirty="0" smtClean="0"/>
          </a:p>
          <a:p>
            <a:pPr marL="0" indent="0">
              <a:buNone/>
            </a:pPr>
            <a:r>
              <a:rPr lang="en-US" dirty="0" smtClean="0"/>
              <a:t>	} </a:t>
            </a:r>
          </a:p>
          <a:p>
            <a:pPr marL="0" indent="0">
              <a:buNone/>
            </a:pPr>
            <a:r>
              <a:rPr lang="en-US" dirty="0" smtClean="0"/>
              <a:t>  return </a:t>
            </a:r>
            <a:r>
              <a:rPr lang="en-US" dirty="0" err="1"/>
              <a:t>i</a:t>
            </a:r>
            <a:r>
              <a:rPr lang="en-US" dirty="0"/>
              <a:t>; </a:t>
            </a:r>
            <a:endParaRPr lang="en-US" dirty="0" smtClean="0"/>
          </a:p>
          <a:p>
            <a:pPr marL="0" indent="0">
              <a:buNone/>
            </a:pPr>
            <a:r>
              <a:rPr lang="en-US" dirty="0" smtClean="0"/>
              <a:t>}</a:t>
            </a:r>
            <a:endParaRPr lang="en-US"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40</a:t>
            </a:fld>
            <a:endParaRPr lang="en-US" altLang="zh-CN"/>
          </a:p>
        </p:txBody>
      </p:sp>
    </p:spTree>
    <p:extLst>
      <p:ext uri="{BB962C8B-B14F-4D97-AF65-F5344CB8AC3E}">
        <p14:creationId xmlns:p14="http://schemas.microsoft.com/office/powerpoint/2010/main" val="334584992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188640"/>
            <a:ext cx="8229600" cy="6669360"/>
          </a:xfrm>
        </p:spPr>
        <p:txBody>
          <a:bodyPr>
            <a:noAutofit/>
          </a:bodyPr>
          <a:lstStyle/>
          <a:p>
            <a:pPr marL="0" indent="0">
              <a:spcBef>
                <a:spcPts val="0"/>
              </a:spcBef>
              <a:buNone/>
            </a:pPr>
            <a:r>
              <a:rPr lang="en-US" sz="2600" dirty="0"/>
              <a:t>// </a:t>
            </a:r>
            <a:r>
              <a:rPr lang="zh-CN" altLang="en-US" sz="2600" dirty="0"/>
              <a:t>处理客户离开事件，</a:t>
            </a:r>
            <a:r>
              <a:rPr lang="en-US" sz="2600" dirty="0" err="1"/>
              <a:t>en.NType</a:t>
            </a:r>
            <a:r>
              <a:rPr lang="en-US" sz="2600" dirty="0"/>
              <a:t>&gt;0</a:t>
            </a:r>
          </a:p>
          <a:p>
            <a:pPr marL="0" indent="0">
              <a:spcBef>
                <a:spcPts val="0"/>
              </a:spcBef>
              <a:buNone/>
            </a:pPr>
            <a:r>
              <a:rPr lang="en-US" sz="2600" dirty="0" smtClean="0"/>
              <a:t>void </a:t>
            </a:r>
            <a:r>
              <a:rPr lang="en-US" sz="2600" dirty="0" err="1"/>
              <a:t>CustomerDeparture</a:t>
            </a:r>
            <a:r>
              <a:rPr lang="en-US" sz="2600" dirty="0"/>
              <a:t>() </a:t>
            </a:r>
            <a:endParaRPr lang="en-US" sz="2600" dirty="0" smtClean="0"/>
          </a:p>
          <a:p>
            <a:pPr marL="0" indent="0">
              <a:spcBef>
                <a:spcPts val="0"/>
              </a:spcBef>
              <a:buNone/>
            </a:pPr>
            <a:r>
              <a:rPr lang="en-US" sz="2600" dirty="0" smtClean="0"/>
              <a:t>{ </a:t>
            </a:r>
          </a:p>
          <a:p>
            <a:pPr marL="0" indent="0">
              <a:spcBef>
                <a:spcPts val="0"/>
              </a:spcBef>
              <a:buNone/>
            </a:pPr>
            <a:r>
              <a:rPr lang="en-US" sz="2600" dirty="0" err="1" smtClean="0"/>
              <a:t>printf</a:t>
            </a:r>
            <a:r>
              <a:rPr lang="en-US" sz="2600" dirty="0"/>
              <a:t>("Customer departure at %d\n", </a:t>
            </a:r>
            <a:r>
              <a:rPr lang="en-US" sz="2600" dirty="0" err="1"/>
              <a:t>en.OccurTime</a:t>
            </a:r>
            <a:r>
              <a:rPr lang="en-US" sz="2600" dirty="0"/>
              <a:t>); </a:t>
            </a:r>
            <a:endParaRPr lang="en-US" sz="2600" dirty="0" smtClean="0"/>
          </a:p>
          <a:p>
            <a:pPr marL="0" indent="0">
              <a:spcBef>
                <a:spcPts val="0"/>
              </a:spcBef>
              <a:buNone/>
            </a:pPr>
            <a:r>
              <a:rPr lang="en-US" sz="2600" dirty="0" err="1" smtClean="0"/>
              <a:t>int</a:t>
            </a:r>
            <a:r>
              <a:rPr lang="en-US" sz="2600" dirty="0" smtClean="0"/>
              <a:t> </a:t>
            </a:r>
            <a:r>
              <a:rPr lang="en-US" sz="2600" dirty="0" err="1"/>
              <a:t>i</a:t>
            </a:r>
            <a:r>
              <a:rPr lang="en-US" sz="2600" dirty="0"/>
              <a:t> = </a:t>
            </a:r>
            <a:r>
              <a:rPr lang="en-US" sz="2600" dirty="0" err="1"/>
              <a:t>en.NType</a:t>
            </a:r>
            <a:r>
              <a:rPr lang="en-US" sz="2600" dirty="0"/>
              <a:t>; </a:t>
            </a:r>
            <a:endParaRPr lang="en-US" sz="2600" dirty="0" smtClean="0"/>
          </a:p>
          <a:p>
            <a:pPr marL="0" indent="0">
              <a:spcBef>
                <a:spcPts val="0"/>
              </a:spcBef>
              <a:buNone/>
            </a:pPr>
            <a:r>
              <a:rPr lang="en-US" sz="2600" b="1" dirty="0" err="1" smtClean="0">
                <a:solidFill>
                  <a:srgbClr val="0000FF"/>
                </a:solidFill>
              </a:rPr>
              <a:t>DeQueue</a:t>
            </a:r>
            <a:r>
              <a:rPr lang="en-US" sz="2600" dirty="0" smtClean="0"/>
              <a:t>(q[</a:t>
            </a:r>
            <a:r>
              <a:rPr lang="en-US" sz="2600" dirty="0" err="1" smtClean="0"/>
              <a:t>i</a:t>
            </a:r>
            <a:r>
              <a:rPr lang="en-US" sz="2600" dirty="0"/>
              <a:t>], customer); //</a:t>
            </a:r>
            <a:r>
              <a:rPr lang="zh-CN" altLang="en-US" sz="2600" dirty="0"/>
              <a:t>删除第</a:t>
            </a:r>
            <a:r>
              <a:rPr lang="en-US" sz="2600" dirty="0" err="1"/>
              <a:t>i</a:t>
            </a:r>
            <a:r>
              <a:rPr lang="zh-CN" altLang="en-US" sz="2600" dirty="0"/>
              <a:t>队列的排头客户 </a:t>
            </a:r>
            <a:endParaRPr lang="en-US" altLang="zh-CN" sz="2600" dirty="0" smtClean="0"/>
          </a:p>
          <a:p>
            <a:pPr marL="0" indent="0">
              <a:spcBef>
                <a:spcPts val="0"/>
              </a:spcBef>
              <a:buNone/>
            </a:pPr>
            <a:r>
              <a:rPr lang="en-US" sz="2600" dirty="0"/>
              <a:t>// </a:t>
            </a:r>
            <a:r>
              <a:rPr lang="zh-CN" altLang="en-US" sz="2600" dirty="0"/>
              <a:t>累计客户逗留时间 </a:t>
            </a:r>
            <a:endParaRPr lang="en-US" altLang="zh-CN" sz="2600" dirty="0"/>
          </a:p>
          <a:p>
            <a:pPr marL="0" indent="0">
              <a:spcBef>
                <a:spcPts val="0"/>
              </a:spcBef>
              <a:buNone/>
            </a:pPr>
            <a:r>
              <a:rPr lang="en-US" sz="2600" dirty="0" err="1" smtClean="0"/>
              <a:t>TotalTime</a:t>
            </a:r>
            <a:r>
              <a:rPr lang="en-US" sz="2600" dirty="0" smtClean="0"/>
              <a:t> </a:t>
            </a:r>
            <a:r>
              <a:rPr lang="en-US" sz="2600" dirty="0"/>
              <a:t>+= </a:t>
            </a:r>
            <a:r>
              <a:rPr lang="en-US" sz="2600" dirty="0" err="1"/>
              <a:t>en.OccurTime-customer.ArrivalTime</a:t>
            </a:r>
            <a:r>
              <a:rPr lang="en-US" sz="2600" dirty="0"/>
              <a:t>; </a:t>
            </a:r>
            <a:endParaRPr lang="en-US" sz="2600" dirty="0" smtClean="0"/>
          </a:p>
          <a:p>
            <a:pPr marL="0" indent="0">
              <a:spcBef>
                <a:spcPts val="0"/>
              </a:spcBef>
              <a:buNone/>
            </a:pPr>
            <a:r>
              <a:rPr lang="en-US" sz="2600" dirty="0" smtClean="0"/>
              <a:t>if </a:t>
            </a:r>
            <a:r>
              <a:rPr lang="en-US" sz="2600" dirty="0"/>
              <a:t>(!</a:t>
            </a:r>
            <a:r>
              <a:rPr lang="en-US" sz="2600" dirty="0" err="1"/>
              <a:t>QueueEmpty</a:t>
            </a:r>
            <a:r>
              <a:rPr lang="en-US" sz="2600" dirty="0"/>
              <a:t>(q[</a:t>
            </a:r>
            <a:r>
              <a:rPr lang="en-US" sz="2600" dirty="0" err="1"/>
              <a:t>i</a:t>
            </a:r>
            <a:r>
              <a:rPr lang="en-US" sz="2600" dirty="0"/>
              <a:t>])) { </a:t>
            </a:r>
            <a:endParaRPr lang="en-US" sz="2600" dirty="0" smtClean="0"/>
          </a:p>
          <a:p>
            <a:pPr marL="0" indent="0">
              <a:spcBef>
                <a:spcPts val="0"/>
              </a:spcBef>
              <a:buNone/>
            </a:pPr>
            <a:r>
              <a:rPr lang="en-US" sz="2600" dirty="0" smtClean="0"/>
              <a:t>	// </a:t>
            </a:r>
            <a:r>
              <a:rPr lang="zh-CN" altLang="en-US" sz="2600" dirty="0"/>
              <a:t>设定第</a:t>
            </a:r>
            <a:r>
              <a:rPr lang="en-US" sz="2600" dirty="0" err="1"/>
              <a:t>i</a:t>
            </a:r>
            <a:r>
              <a:rPr lang="zh-CN" altLang="en-US" sz="2600" dirty="0"/>
              <a:t>队列的一个离开事件并插入事件</a:t>
            </a:r>
            <a:r>
              <a:rPr lang="zh-CN" altLang="en-US" sz="2600" dirty="0" smtClean="0"/>
              <a:t>表</a:t>
            </a:r>
            <a:endParaRPr lang="en-US" altLang="zh-CN" sz="2600" dirty="0" smtClean="0"/>
          </a:p>
          <a:p>
            <a:pPr marL="0" indent="0">
              <a:spcBef>
                <a:spcPts val="0"/>
              </a:spcBef>
              <a:buNone/>
            </a:pPr>
            <a:r>
              <a:rPr lang="en-US" sz="2600" dirty="0" smtClean="0"/>
              <a:t>	</a:t>
            </a:r>
            <a:r>
              <a:rPr lang="en-US" sz="2600" dirty="0" err="1" smtClean="0"/>
              <a:t>GetHead</a:t>
            </a:r>
            <a:r>
              <a:rPr lang="en-US" sz="2600" dirty="0" smtClean="0"/>
              <a:t> </a:t>
            </a:r>
            <a:r>
              <a:rPr lang="en-US" sz="2600" dirty="0"/>
              <a:t>(q[</a:t>
            </a:r>
            <a:r>
              <a:rPr lang="en-US" sz="2600" dirty="0" err="1"/>
              <a:t>i</a:t>
            </a:r>
            <a:r>
              <a:rPr lang="en-US" sz="2600" dirty="0"/>
              <a:t>], customer); </a:t>
            </a:r>
            <a:endParaRPr lang="en-US" sz="2600" dirty="0" smtClean="0"/>
          </a:p>
          <a:p>
            <a:pPr marL="0" indent="0">
              <a:spcBef>
                <a:spcPts val="0"/>
              </a:spcBef>
              <a:buNone/>
            </a:pPr>
            <a:r>
              <a:rPr lang="en-US" sz="2600" dirty="0" smtClean="0"/>
              <a:t>	</a:t>
            </a:r>
            <a:r>
              <a:rPr lang="en-US" sz="2600" b="1" dirty="0" err="1" smtClean="0">
                <a:solidFill>
                  <a:srgbClr val="0000FF"/>
                </a:solidFill>
              </a:rPr>
              <a:t>OrderInsert</a:t>
            </a:r>
            <a:r>
              <a:rPr lang="en-US" sz="2600" dirty="0" smtClean="0"/>
              <a:t>(</a:t>
            </a:r>
            <a:r>
              <a:rPr lang="en-US" sz="2600" dirty="0" err="1" smtClean="0"/>
              <a:t>ev</a:t>
            </a:r>
            <a:r>
              <a:rPr lang="en-US" sz="2600" dirty="0"/>
              <a:t>, </a:t>
            </a:r>
            <a:endParaRPr lang="en-US" sz="2600" dirty="0" smtClean="0"/>
          </a:p>
          <a:p>
            <a:pPr marL="0" indent="0">
              <a:spcBef>
                <a:spcPts val="0"/>
              </a:spcBef>
              <a:buNone/>
            </a:pPr>
            <a:r>
              <a:rPr lang="en-US" sz="2600" dirty="0" smtClean="0"/>
              <a:t>	   </a:t>
            </a:r>
            <a:r>
              <a:rPr lang="en-US" sz="2600" dirty="0" err="1" smtClean="0"/>
              <a:t>MakeElem</a:t>
            </a:r>
            <a:r>
              <a:rPr lang="en-US" sz="2600" dirty="0" smtClean="0"/>
              <a:t>(</a:t>
            </a:r>
            <a:r>
              <a:rPr lang="en-US" sz="2600" dirty="0" err="1" smtClean="0"/>
              <a:t>en.OccurTime+customer.Duration</a:t>
            </a:r>
            <a:r>
              <a:rPr lang="en-US" sz="2600" dirty="0"/>
              <a:t>, </a:t>
            </a:r>
            <a:r>
              <a:rPr lang="en-US" sz="2600" dirty="0" err="1"/>
              <a:t>i</a:t>
            </a:r>
            <a:r>
              <a:rPr lang="en-US" sz="2600" dirty="0"/>
              <a:t>), </a:t>
            </a:r>
            <a:endParaRPr lang="en-US" sz="2600" dirty="0" smtClean="0"/>
          </a:p>
          <a:p>
            <a:pPr marL="0" indent="0">
              <a:spcBef>
                <a:spcPts val="0"/>
              </a:spcBef>
              <a:buNone/>
            </a:pPr>
            <a:r>
              <a:rPr lang="en-US" sz="2600" dirty="0"/>
              <a:t>	</a:t>
            </a:r>
            <a:r>
              <a:rPr lang="en-US" sz="2600" dirty="0" smtClean="0"/>
              <a:t>   </a:t>
            </a:r>
            <a:r>
              <a:rPr lang="en-US" sz="2600" dirty="0" err="1" smtClean="0"/>
              <a:t>cmp</a:t>
            </a:r>
            <a:r>
              <a:rPr lang="en-US" sz="2600" dirty="0"/>
              <a:t>); </a:t>
            </a:r>
            <a:endParaRPr lang="en-US" sz="2600" dirty="0" smtClean="0"/>
          </a:p>
          <a:p>
            <a:pPr marL="0" indent="0">
              <a:spcBef>
                <a:spcPts val="0"/>
              </a:spcBef>
              <a:buNone/>
            </a:pPr>
            <a:r>
              <a:rPr lang="en-US" sz="2600" dirty="0" smtClean="0"/>
              <a:t>	}</a:t>
            </a:r>
          </a:p>
          <a:p>
            <a:pPr marL="0" indent="0">
              <a:spcBef>
                <a:spcPts val="0"/>
              </a:spcBef>
              <a:buNone/>
            </a:pPr>
            <a:r>
              <a:rPr lang="en-US" sz="2600" dirty="0" smtClean="0"/>
              <a:t>} </a:t>
            </a:r>
            <a:r>
              <a:rPr lang="en-US" sz="2600" dirty="0"/>
              <a:t>// </a:t>
            </a:r>
            <a:r>
              <a:rPr lang="en-US" sz="2600" dirty="0" err="1"/>
              <a:t>CustomerDeparture</a:t>
            </a:r>
            <a:r>
              <a:rPr lang="en-US" sz="2600" dirty="0"/>
              <a:t> </a:t>
            </a:r>
            <a:br>
              <a:rPr lang="en-US" sz="2600" dirty="0"/>
            </a:br>
            <a:endParaRPr lang="en-US" sz="2600" dirty="0"/>
          </a:p>
        </p:txBody>
      </p:sp>
      <p:sp>
        <p:nvSpPr>
          <p:cNvPr id="3" name="灯片编号占位符 2"/>
          <p:cNvSpPr>
            <a:spLocks noGrp="1"/>
          </p:cNvSpPr>
          <p:nvPr>
            <p:ph type="sldNum" sz="quarter" idx="12"/>
          </p:nvPr>
        </p:nvSpPr>
        <p:spPr/>
        <p:txBody>
          <a:bodyPr/>
          <a:lstStyle/>
          <a:p>
            <a:fld id="{A857C33E-AB51-4732-B7FC-4FD6F0F3FE8D}" type="slidenum">
              <a:rPr lang="zh-CN" altLang="en-US" smtClean="0"/>
              <a:pPr/>
              <a:t>41</a:t>
            </a:fld>
            <a:endParaRPr lang="en-US" altLang="zh-CN"/>
          </a:p>
        </p:txBody>
      </p:sp>
    </p:spTree>
    <p:extLst>
      <p:ext uri="{BB962C8B-B14F-4D97-AF65-F5344CB8AC3E}">
        <p14:creationId xmlns:p14="http://schemas.microsoft.com/office/powerpoint/2010/main" val="182475237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32040" y="2060848"/>
            <a:ext cx="421196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A857C33E-AB51-4732-B7FC-4FD6F0F3FE8D}" type="slidenum">
              <a:rPr lang="zh-CN" altLang="en-US" smtClean="0"/>
              <a:pPr/>
              <a:t>42</a:t>
            </a:fld>
            <a:endParaRPr lang="en-US" altLang="zh-CN"/>
          </a:p>
        </p:txBody>
      </p:sp>
      <p:pic>
        <p:nvPicPr>
          <p:cNvPr id="3074"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593304"/>
            <a:ext cx="4939014"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221609" y="539969"/>
            <a:ext cx="2244525" cy="584775"/>
          </a:xfrm>
          <a:prstGeom prst="rect">
            <a:avLst/>
          </a:prstGeom>
          <a:noFill/>
        </p:spPr>
        <p:txBody>
          <a:bodyPr wrap="none" rtlCol="0">
            <a:spAutoFit/>
          </a:bodyPr>
          <a:lstStyle/>
          <a:p>
            <a:r>
              <a:rPr lang="zh-CN" altLang="en-US" sz="3200" b="1" dirty="0" smtClean="0"/>
              <a:t>运行示意图</a:t>
            </a:r>
            <a:endParaRPr lang="en-US" sz="3200" b="1" dirty="0"/>
          </a:p>
        </p:txBody>
      </p:sp>
    </p:spTree>
    <p:extLst>
      <p:ext uri="{BB962C8B-B14F-4D97-AF65-F5344CB8AC3E}">
        <p14:creationId xmlns:p14="http://schemas.microsoft.com/office/powerpoint/2010/main" val="367615289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normAutofit/>
          </a:bodyPr>
          <a:lstStyle/>
          <a:p>
            <a:r>
              <a:rPr lang="zh-CN" altLang="en-US" dirty="0" smtClean="0"/>
              <a:t>线性表、栈、队列小结</a:t>
            </a:r>
            <a:endParaRPr lang="en-US" dirty="0"/>
          </a:p>
        </p:txBody>
      </p:sp>
      <p:sp>
        <p:nvSpPr>
          <p:cNvPr id="3" name="内容占位符 2"/>
          <p:cNvSpPr>
            <a:spLocks noGrp="1"/>
          </p:cNvSpPr>
          <p:nvPr>
            <p:ph idx="1"/>
          </p:nvPr>
        </p:nvSpPr>
        <p:spPr>
          <a:xfrm>
            <a:off x="457200" y="836712"/>
            <a:ext cx="8229600" cy="6021288"/>
          </a:xfrm>
        </p:spPr>
        <p:txBody>
          <a:bodyPr>
            <a:normAutofit fontScale="92500" lnSpcReduction="10000"/>
          </a:bodyPr>
          <a:lstStyle/>
          <a:p>
            <a:pPr>
              <a:lnSpc>
                <a:spcPct val="120000"/>
              </a:lnSpc>
              <a:spcBef>
                <a:spcPts val="0"/>
              </a:spcBef>
            </a:pPr>
            <a:r>
              <a:rPr lang="zh-CN" altLang="en-US" sz="4000" dirty="0" smtClean="0"/>
              <a:t>概念</a:t>
            </a:r>
            <a:r>
              <a:rPr lang="en-US" altLang="zh-CN" sz="4000" dirty="0" smtClean="0"/>
              <a:t> </a:t>
            </a:r>
            <a:r>
              <a:rPr lang="zh-CN" altLang="en-US" sz="4000" dirty="0" smtClean="0"/>
              <a:t>各数据结构的定义，上面的各</a:t>
            </a:r>
            <a:r>
              <a:rPr lang="en-US" altLang="zh-CN" sz="4000" dirty="0" smtClean="0"/>
              <a:t>       </a:t>
            </a:r>
          </a:p>
          <a:p>
            <a:pPr marL="0" indent="0">
              <a:lnSpc>
                <a:spcPct val="120000"/>
              </a:lnSpc>
              <a:spcBef>
                <a:spcPts val="0"/>
              </a:spcBef>
              <a:buNone/>
            </a:pPr>
            <a:r>
              <a:rPr lang="en-US" altLang="zh-CN" sz="4000" dirty="0" smtClean="0"/>
              <a:t>              </a:t>
            </a:r>
            <a:r>
              <a:rPr lang="zh-CN" altLang="en-US" sz="4000" dirty="0" smtClean="0"/>
              <a:t>种操作</a:t>
            </a:r>
            <a:endParaRPr lang="en-US" altLang="zh-CN" sz="4000" dirty="0"/>
          </a:p>
          <a:p>
            <a:pPr>
              <a:lnSpc>
                <a:spcPct val="120000"/>
              </a:lnSpc>
              <a:spcBef>
                <a:spcPts val="0"/>
              </a:spcBef>
            </a:pPr>
            <a:r>
              <a:rPr lang="zh-CN" altLang="en-US" sz="4000" dirty="0" smtClean="0"/>
              <a:t>表示和实现</a:t>
            </a:r>
            <a:endParaRPr lang="en-US" altLang="zh-CN" dirty="0" smtClean="0"/>
          </a:p>
          <a:p>
            <a:pPr marL="0" indent="0">
              <a:lnSpc>
                <a:spcPct val="120000"/>
              </a:lnSpc>
              <a:spcBef>
                <a:spcPts val="0"/>
              </a:spcBef>
              <a:buNone/>
            </a:pPr>
            <a:r>
              <a:rPr lang="en-US" altLang="zh-CN" sz="4000" dirty="0" smtClean="0"/>
              <a:t>    </a:t>
            </a:r>
            <a:r>
              <a:rPr lang="zh-CN" altLang="en-US" sz="4000" dirty="0" smtClean="0"/>
              <a:t>线性表</a:t>
            </a:r>
            <a:r>
              <a:rPr lang="en-US" altLang="zh-CN" sz="4000" dirty="0" smtClean="0"/>
              <a:t> -</a:t>
            </a:r>
            <a:r>
              <a:rPr lang="zh-CN" altLang="en-US" sz="4000" dirty="0" smtClean="0"/>
              <a:t>顺序表示</a:t>
            </a:r>
            <a:endParaRPr lang="en-US" altLang="zh-CN" sz="4000" dirty="0"/>
          </a:p>
          <a:p>
            <a:pPr marL="0" indent="0">
              <a:lnSpc>
                <a:spcPct val="120000"/>
              </a:lnSpc>
              <a:spcBef>
                <a:spcPts val="0"/>
              </a:spcBef>
              <a:buNone/>
            </a:pPr>
            <a:r>
              <a:rPr lang="en-US" altLang="zh-CN" sz="4000" dirty="0" smtClean="0"/>
              <a:t>      -</a:t>
            </a:r>
            <a:r>
              <a:rPr lang="zh-CN" altLang="en-US" sz="4000" dirty="0" smtClean="0"/>
              <a:t>链式表示：单链表，循环链表，</a:t>
            </a:r>
            <a:r>
              <a:rPr lang="en-US" altLang="zh-CN" sz="4000" dirty="0" smtClean="0"/>
              <a:t>           </a:t>
            </a:r>
          </a:p>
          <a:p>
            <a:pPr marL="0" indent="0">
              <a:lnSpc>
                <a:spcPct val="120000"/>
              </a:lnSpc>
              <a:spcBef>
                <a:spcPts val="0"/>
              </a:spcBef>
              <a:buNone/>
            </a:pPr>
            <a:r>
              <a:rPr lang="en-US" altLang="zh-CN" sz="4000" dirty="0" smtClean="0"/>
              <a:t>                           </a:t>
            </a:r>
            <a:r>
              <a:rPr lang="zh-CN" altLang="en-US" sz="4000" dirty="0" smtClean="0"/>
              <a:t>双向链表，静态链表</a:t>
            </a:r>
            <a:endParaRPr lang="en-US" altLang="zh-CN" sz="4000" dirty="0" smtClean="0"/>
          </a:p>
          <a:p>
            <a:pPr marL="0" indent="0">
              <a:lnSpc>
                <a:spcPct val="120000"/>
              </a:lnSpc>
              <a:spcBef>
                <a:spcPts val="0"/>
              </a:spcBef>
              <a:buNone/>
            </a:pPr>
            <a:r>
              <a:rPr lang="en-US" altLang="zh-CN" sz="4000" dirty="0" smtClean="0"/>
              <a:t>     </a:t>
            </a:r>
            <a:r>
              <a:rPr lang="zh-CN" altLang="en-US" sz="4000" dirty="0" smtClean="0"/>
              <a:t>栈</a:t>
            </a:r>
            <a:r>
              <a:rPr lang="en-US" altLang="zh-CN" sz="4000" dirty="0" smtClean="0"/>
              <a:t>-</a:t>
            </a:r>
            <a:r>
              <a:rPr lang="zh-CN" altLang="en-US" sz="4000" dirty="0" smtClean="0"/>
              <a:t>顺序表示，链式表示</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队列</a:t>
            </a:r>
            <a:r>
              <a:rPr lang="en-US" altLang="zh-CN" sz="4000" dirty="0" smtClean="0"/>
              <a:t>-</a:t>
            </a:r>
            <a:r>
              <a:rPr lang="zh-CN" altLang="en-US" sz="4000" dirty="0" smtClean="0"/>
              <a:t>链式表示，顺序表示</a:t>
            </a:r>
            <a:r>
              <a:rPr lang="en-US" altLang="zh-CN" sz="4000" dirty="0" smtClean="0"/>
              <a:t>(</a:t>
            </a:r>
            <a:r>
              <a:rPr lang="zh-CN" altLang="en-US" sz="4000" dirty="0" smtClean="0"/>
              <a:t>循环队</a:t>
            </a:r>
            <a:r>
              <a:rPr lang="en-US" altLang="zh-CN" sz="4000" dirty="0" smtClean="0"/>
              <a:t>     </a:t>
            </a:r>
          </a:p>
          <a:p>
            <a:pPr marL="0" indent="0">
              <a:lnSpc>
                <a:spcPct val="120000"/>
              </a:lnSpc>
              <a:spcBef>
                <a:spcPts val="0"/>
              </a:spcBef>
              <a:buNone/>
            </a:pPr>
            <a:r>
              <a:rPr lang="en-US" altLang="zh-CN" sz="4000" dirty="0" smtClean="0"/>
              <a:t>      </a:t>
            </a:r>
            <a:r>
              <a:rPr lang="zh-CN" altLang="en-US" sz="4000" dirty="0" smtClean="0"/>
              <a:t>列</a:t>
            </a:r>
            <a:r>
              <a:rPr lang="en-US" altLang="zh-CN" sz="4000"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270417400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normAutofit/>
          </a:bodyPr>
          <a:lstStyle/>
          <a:p>
            <a:r>
              <a:rPr lang="zh-CN" altLang="en-US" dirty="0" smtClean="0"/>
              <a:t>小结续</a:t>
            </a:r>
            <a:endParaRPr lang="en-US" dirty="0"/>
          </a:p>
        </p:txBody>
      </p:sp>
      <p:sp>
        <p:nvSpPr>
          <p:cNvPr id="3" name="内容占位符 2"/>
          <p:cNvSpPr>
            <a:spLocks noGrp="1"/>
          </p:cNvSpPr>
          <p:nvPr>
            <p:ph idx="1"/>
          </p:nvPr>
        </p:nvSpPr>
        <p:spPr>
          <a:xfrm>
            <a:off x="457200" y="836712"/>
            <a:ext cx="8229600" cy="6021288"/>
          </a:xfrm>
        </p:spPr>
        <p:txBody>
          <a:bodyPr>
            <a:normAutofit fontScale="85000" lnSpcReduction="20000"/>
          </a:bodyPr>
          <a:lstStyle/>
          <a:p>
            <a:pPr>
              <a:lnSpc>
                <a:spcPct val="120000"/>
              </a:lnSpc>
              <a:spcBef>
                <a:spcPts val="0"/>
              </a:spcBef>
            </a:pPr>
            <a:r>
              <a:rPr lang="zh-CN" altLang="en-US" sz="4000" dirty="0" smtClean="0"/>
              <a:t>应用举例：</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一元多项式的表示及运算</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数制转换</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括号匹配的检查</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行编辑程序</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迷宫求解</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表达式求值</a:t>
            </a:r>
            <a:endParaRPr lang="en-US" altLang="zh-CN" sz="4000" dirty="0"/>
          </a:p>
          <a:p>
            <a:pPr marL="0" indent="0">
              <a:lnSpc>
                <a:spcPct val="120000"/>
              </a:lnSpc>
              <a:spcBef>
                <a:spcPts val="0"/>
              </a:spcBef>
              <a:buNone/>
            </a:pPr>
            <a:r>
              <a:rPr lang="en-US" altLang="zh-CN" sz="4000" dirty="0"/>
              <a:t> </a:t>
            </a:r>
            <a:r>
              <a:rPr lang="en-US" altLang="zh-CN" sz="4000" dirty="0" smtClean="0"/>
              <a:t>    </a:t>
            </a:r>
            <a:r>
              <a:rPr lang="zh-CN" altLang="en-US" sz="4000" dirty="0" smtClean="0"/>
              <a:t>打印杨辉三角形</a:t>
            </a:r>
            <a:endParaRPr lang="en-US" altLang="zh-CN" sz="4000" dirty="0" smtClean="0"/>
          </a:p>
          <a:p>
            <a:pPr marL="0" indent="0">
              <a:lnSpc>
                <a:spcPct val="120000"/>
              </a:lnSpc>
              <a:spcBef>
                <a:spcPts val="0"/>
              </a:spcBef>
              <a:buNone/>
            </a:pPr>
            <a:r>
              <a:rPr lang="en-US" altLang="zh-CN" sz="4000" dirty="0"/>
              <a:t> </a:t>
            </a:r>
            <a:r>
              <a:rPr lang="en-US" altLang="zh-CN" sz="4000" dirty="0" smtClean="0"/>
              <a:t>    </a:t>
            </a:r>
            <a:r>
              <a:rPr lang="zh-CN" altLang="en-US" sz="4000" dirty="0" smtClean="0"/>
              <a:t>运动会日程安排</a:t>
            </a:r>
            <a:r>
              <a:rPr lang="en-US" altLang="zh-CN" sz="4000" dirty="0" smtClean="0"/>
              <a:t>(</a:t>
            </a:r>
            <a:r>
              <a:rPr lang="zh-CN" altLang="en-US" sz="4000" dirty="0" smtClean="0"/>
              <a:t>无冲突子集划分</a:t>
            </a:r>
            <a:r>
              <a:rPr lang="en-US" altLang="zh-CN" sz="4000" dirty="0" smtClean="0"/>
              <a:t>)</a:t>
            </a:r>
          </a:p>
          <a:p>
            <a:pPr marL="0" indent="0">
              <a:lnSpc>
                <a:spcPct val="120000"/>
              </a:lnSpc>
              <a:spcBef>
                <a:spcPts val="0"/>
              </a:spcBef>
              <a:buNone/>
            </a:pPr>
            <a:r>
              <a:rPr lang="en-US" altLang="zh-CN" sz="4000" dirty="0"/>
              <a:t> </a:t>
            </a:r>
            <a:r>
              <a:rPr lang="en-US" altLang="zh-CN" sz="4000" dirty="0" smtClean="0"/>
              <a:t>    </a:t>
            </a:r>
            <a:r>
              <a:rPr lang="zh-CN" altLang="en-US" sz="4000" dirty="0" smtClean="0"/>
              <a:t>离散事件模拟</a:t>
            </a:r>
            <a:endParaRPr lang="en-US" altLang="zh-CN" sz="4000" dirty="0"/>
          </a:p>
          <a:p>
            <a:pPr marL="0" indent="0">
              <a:lnSpc>
                <a:spcPct val="120000"/>
              </a:lnSpc>
              <a:spcBef>
                <a:spcPts val="0"/>
              </a:spcBef>
              <a:buNone/>
            </a:pPr>
            <a:r>
              <a:rPr lang="en-US" altLang="zh-CN" sz="4000" dirty="0" smtClean="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304027393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用一个</a:t>
            </a:r>
            <a:r>
              <a:rPr lang="en-US" altLang="zh-CN" dirty="0" smtClean="0"/>
              <a:t>while </a:t>
            </a:r>
            <a:r>
              <a:rPr lang="zh-CN" altLang="en-US" dirty="0" smtClean="0"/>
              <a:t>循环生成杨辉三角值</a:t>
            </a:r>
            <a:endParaRPr lang="en-US" dirty="0"/>
          </a:p>
        </p:txBody>
      </p:sp>
      <p:sp>
        <p:nvSpPr>
          <p:cNvPr id="7" name="内容占位符 6"/>
          <p:cNvSpPr>
            <a:spLocks noGrp="1"/>
          </p:cNvSpPr>
          <p:nvPr>
            <p:ph idx="1"/>
          </p:nvPr>
        </p:nvSpPr>
        <p:spPr/>
        <p:txBody>
          <a:bodyPr>
            <a:normAutofit fontScale="70000" lnSpcReduction="20000"/>
          </a:bodyPr>
          <a:lstStyle/>
          <a:p>
            <a:pPr marL="0" indent="0">
              <a:buNone/>
            </a:pPr>
            <a:r>
              <a:rPr lang="en-US" dirty="0" smtClean="0"/>
              <a:t>//</a:t>
            </a:r>
            <a:r>
              <a:rPr lang="zh-CN" altLang="en-US" dirty="0" smtClean="0"/>
              <a:t>生成总共</a:t>
            </a:r>
            <a:r>
              <a:rPr lang="en-US" altLang="zh-CN" dirty="0" err="1" smtClean="0"/>
              <a:t>total_row</a:t>
            </a:r>
            <a:r>
              <a:rPr lang="zh-CN" altLang="en-US" dirty="0"/>
              <a:t>行的杨辉三角</a:t>
            </a:r>
            <a:r>
              <a:rPr lang="zh-CN" altLang="en-US" dirty="0" smtClean="0"/>
              <a:t>值</a:t>
            </a:r>
            <a:endParaRPr lang="en-US" altLang="zh-CN" dirty="0" smtClean="0"/>
          </a:p>
          <a:p>
            <a:pPr marL="0" indent="0">
              <a:buNone/>
            </a:pPr>
            <a:r>
              <a:rPr lang="en-US" dirty="0" err="1" smtClean="0"/>
              <a:t>CircularQueue</a:t>
            </a:r>
            <a:r>
              <a:rPr lang="en-US" dirty="0" smtClean="0"/>
              <a:t> </a:t>
            </a:r>
            <a:r>
              <a:rPr lang="en-US" dirty="0"/>
              <a:t>q; </a:t>
            </a:r>
            <a:r>
              <a:rPr lang="en-US" dirty="0" err="1"/>
              <a:t>ElemType</a:t>
            </a:r>
            <a:r>
              <a:rPr lang="en-US" dirty="0"/>
              <a:t> e</a:t>
            </a:r>
            <a:r>
              <a:rPr lang="en-US" dirty="0" smtClean="0"/>
              <a:t>; </a:t>
            </a:r>
          </a:p>
          <a:p>
            <a:pPr marL="0" indent="0">
              <a:buNone/>
            </a:pPr>
            <a:r>
              <a:rPr lang="en-US" dirty="0" err="1" smtClean="0"/>
              <a:t>InitQueue</a:t>
            </a:r>
            <a:r>
              <a:rPr lang="en-US" dirty="0"/>
              <a:t>(&amp;q</a:t>
            </a:r>
            <a:r>
              <a:rPr lang="en-US" dirty="0" smtClean="0"/>
              <a:t>); </a:t>
            </a:r>
          </a:p>
          <a:p>
            <a:pPr marL="0" indent="0">
              <a:buNone/>
            </a:pPr>
            <a:r>
              <a:rPr lang="en-US" dirty="0" err="1" smtClean="0"/>
              <a:t>Enqueue</a:t>
            </a:r>
            <a:r>
              <a:rPr lang="en-US" dirty="0"/>
              <a:t>(&amp;q,1</a:t>
            </a:r>
            <a:r>
              <a:rPr lang="en-US" dirty="0" smtClean="0"/>
              <a:t>); </a:t>
            </a:r>
            <a:r>
              <a:rPr lang="en-US" dirty="0" err="1" smtClean="0"/>
              <a:t>Enqueue</a:t>
            </a:r>
            <a:r>
              <a:rPr lang="en-US" dirty="0"/>
              <a:t>(&amp;q,1)</a:t>
            </a:r>
            <a:r>
              <a:rPr lang="en-US" dirty="0" smtClean="0"/>
              <a:t>; </a:t>
            </a:r>
            <a:r>
              <a:rPr lang="en-US" dirty="0" err="1" smtClean="0"/>
              <a:t>Enqueue</a:t>
            </a:r>
            <a:r>
              <a:rPr lang="en-US" dirty="0" smtClean="0"/>
              <a:t>(&amp;q,0);</a:t>
            </a:r>
          </a:p>
          <a:p>
            <a:pPr marL="0" indent="0">
              <a:buNone/>
            </a:pPr>
            <a:r>
              <a:rPr lang="en-US" altLang="zh-CN" dirty="0" smtClean="0"/>
              <a:t>cur_row_i_1=0; r=1;</a:t>
            </a:r>
            <a:endParaRPr lang="en-US" dirty="0"/>
          </a:p>
          <a:p>
            <a:pPr marL="0" indent="0">
              <a:buNone/>
            </a:pPr>
            <a:r>
              <a:rPr lang="en-US" dirty="0" smtClean="0"/>
              <a:t>while (r&lt;=</a:t>
            </a:r>
            <a:r>
              <a:rPr lang="en-US" dirty="0" err="1" smtClean="0"/>
              <a:t>total_row</a:t>
            </a:r>
            <a:r>
              <a:rPr lang="en-US" dirty="0" smtClean="0"/>
              <a:t>) {</a:t>
            </a:r>
            <a:endParaRPr lang="en-US" dirty="0"/>
          </a:p>
          <a:p>
            <a:pPr marL="0" indent="0">
              <a:buNone/>
            </a:pPr>
            <a:r>
              <a:rPr lang="en-US" dirty="0"/>
              <a:t>        </a:t>
            </a:r>
            <a:r>
              <a:rPr lang="en-US" dirty="0" err="1"/>
              <a:t>Dequeue</a:t>
            </a:r>
            <a:r>
              <a:rPr lang="en-US" dirty="0"/>
              <a:t>(&amp;</a:t>
            </a:r>
            <a:r>
              <a:rPr lang="en-US" dirty="0" err="1"/>
              <a:t>q,&amp;e</a:t>
            </a:r>
            <a:r>
              <a:rPr lang="en-US" dirty="0"/>
              <a:t>);</a:t>
            </a:r>
          </a:p>
          <a:p>
            <a:pPr marL="0" indent="0">
              <a:buNone/>
            </a:pPr>
            <a:r>
              <a:rPr lang="en-US" dirty="0"/>
              <a:t>        </a:t>
            </a:r>
            <a:r>
              <a:rPr lang="en-US" dirty="0" err="1"/>
              <a:t>cur_row_i</a:t>
            </a:r>
            <a:r>
              <a:rPr lang="en-US" dirty="0"/>
              <a:t> = e</a:t>
            </a:r>
            <a:r>
              <a:rPr lang="en-US" dirty="0" smtClean="0"/>
              <a:t>; </a:t>
            </a:r>
            <a:r>
              <a:rPr lang="en-US" dirty="0" err="1" smtClean="0"/>
              <a:t>next_row_i</a:t>
            </a:r>
            <a:r>
              <a:rPr lang="en-US" dirty="0" smtClean="0"/>
              <a:t>=cur_row_i_1+cur_row_i;</a:t>
            </a:r>
          </a:p>
          <a:p>
            <a:pPr marL="0" indent="0">
              <a:buNone/>
            </a:pPr>
            <a:r>
              <a:rPr lang="en-US" dirty="0"/>
              <a:t> </a:t>
            </a:r>
            <a:r>
              <a:rPr lang="en-US" dirty="0" smtClean="0"/>
              <a:t>       </a:t>
            </a:r>
            <a:r>
              <a:rPr lang="en-US" dirty="0" err="1" smtClean="0"/>
              <a:t>Enqueue</a:t>
            </a:r>
            <a:r>
              <a:rPr lang="en-US" dirty="0" smtClean="0"/>
              <a:t>(&amp;</a:t>
            </a:r>
            <a:r>
              <a:rPr lang="en-US" dirty="0" err="1" smtClean="0"/>
              <a:t>q,next_row_i</a:t>
            </a:r>
            <a:r>
              <a:rPr lang="en-US" dirty="0" smtClean="0"/>
              <a:t>); cur_row_i_1=</a:t>
            </a:r>
            <a:r>
              <a:rPr lang="en-US" dirty="0" err="1" smtClean="0"/>
              <a:t>cur_row_i</a:t>
            </a:r>
            <a:endParaRPr lang="en-US" dirty="0"/>
          </a:p>
          <a:p>
            <a:pPr marL="0" indent="0">
              <a:buNone/>
            </a:pPr>
            <a:r>
              <a:rPr lang="en-US" dirty="0"/>
              <a:t>        if (e) </a:t>
            </a:r>
            <a:r>
              <a:rPr lang="en-US" dirty="0" smtClean="0"/>
              <a:t>{</a:t>
            </a:r>
          </a:p>
          <a:p>
            <a:pPr marL="0" indent="0">
              <a:buNone/>
            </a:pPr>
            <a:r>
              <a:rPr lang="en-US" dirty="0"/>
              <a:t> </a:t>
            </a:r>
            <a:r>
              <a:rPr lang="en-US" dirty="0" smtClean="0"/>
              <a:t>       </a:t>
            </a:r>
            <a:r>
              <a:rPr lang="en-US" dirty="0" err="1" smtClean="0"/>
              <a:t>cout</a:t>
            </a:r>
            <a:r>
              <a:rPr lang="en-US" dirty="0" smtClean="0"/>
              <a:t> </a:t>
            </a:r>
            <a:r>
              <a:rPr lang="en-US" dirty="0"/>
              <a:t>&lt;&lt; </a:t>
            </a:r>
            <a:r>
              <a:rPr lang="en-US" dirty="0" err="1"/>
              <a:t>cur_row_i</a:t>
            </a:r>
            <a:r>
              <a:rPr lang="en-US" dirty="0"/>
              <a:t> &lt;&lt; " </a:t>
            </a:r>
            <a:r>
              <a:rPr lang="en-US" dirty="0" smtClean="0"/>
              <a:t>”;</a:t>
            </a:r>
            <a:endParaRPr lang="en-US" dirty="0"/>
          </a:p>
          <a:p>
            <a:pPr marL="0" indent="0">
              <a:buNone/>
            </a:pPr>
            <a:r>
              <a:rPr lang="en-US" dirty="0"/>
              <a:t>        </a:t>
            </a:r>
            <a:r>
              <a:rPr lang="en-US" dirty="0" smtClean="0"/>
              <a:t>} </a:t>
            </a:r>
          </a:p>
          <a:p>
            <a:pPr marL="0" indent="0">
              <a:buNone/>
            </a:pPr>
            <a:r>
              <a:rPr lang="en-US" dirty="0"/>
              <a:t> </a:t>
            </a:r>
            <a:r>
              <a:rPr lang="en-US" dirty="0" smtClean="0"/>
              <a:t>       else { </a:t>
            </a:r>
            <a:endParaRPr lang="en-US" dirty="0"/>
          </a:p>
          <a:p>
            <a:pPr marL="0" indent="0">
              <a:buNone/>
            </a:pPr>
            <a:r>
              <a:rPr lang="en-US" dirty="0"/>
              <a:t>   </a:t>
            </a:r>
            <a:r>
              <a:rPr lang="en-US" dirty="0" smtClean="0"/>
              <a:t>     </a:t>
            </a:r>
            <a:r>
              <a:rPr lang="en-US" dirty="0" err="1" smtClean="0"/>
              <a:t>cout</a:t>
            </a:r>
            <a:r>
              <a:rPr lang="en-US" dirty="0" smtClean="0"/>
              <a:t> </a:t>
            </a:r>
            <a:r>
              <a:rPr lang="en-US" dirty="0"/>
              <a:t>&lt;&lt; "\</a:t>
            </a:r>
            <a:r>
              <a:rPr lang="en-US" dirty="0" smtClean="0"/>
              <a:t>n”; r++;  </a:t>
            </a:r>
            <a:r>
              <a:rPr lang="en-US" altLang="zh-CN" dirty="0" err="1" smtClean="0"/>
              <a:t>Enqueue</a:t>
            </a:r>
            <a:r>
              <a:rPr lang="en-US" altLang="zh-CN" dirty="0" smtClean="0"/>
              <a:t>(&amp;q,0)</a:t>
            </a:r>
            <a:endParaRPr lang="en-US" dirty="0" smtClean="0"/>
          </a:p>
          <a:p>
            <a:pPr marL="0" indent="0">
              <a:buNone/>
            </a:pPr>
            <a:r>
              <a:rPr lang="en-US" dirty="0"/>
              <a:t> </a:t>
            </a:r>
            <a:r>
              <a:rPr lang="en-US" dirty="0" smtClean="0"/>
              <a:t>       }</a:t>
            </a:r>
            <a:endParaRPr lang="en-US" dirty="0"/>
          </a:p>
          <a:p>
            <a:pPr marL="0" indent="0">
              <a:buNone/>
            </a:pPr>
            <a:r>
              <a:rPr lang="en-US" dirty="0"/>
              <a:t>}</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40035912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队列的设计</a:t>
            </a:r>
            <a:endParaRPr lang="en-US" dirty="0"/>
          </a:p>
        </p:txBody>
      </p:sp>
      <p:sp>
        <p:nvSpPr>
          <p:cNvPr id="4" name="内容占位符 3"/>
          <p:cNvSpPr>
            <a:spLocks noGrp="1"/>
          </p:cNvSpPr>
          <p:nvPr>
            <p:ph idx="1"/>
          </p:nvPr>
        </p:nvSpPr>
        <p:spPr/>
        <p:txBody>
          <a:bodyPr>
            <a:normAutofit fontScale="85000" lnSpcReduction="10000"/>
          </a:bodyPr>
          <a:lstStyle/>
          <a:p>
            <a:r>
              <a:rPr lang="zh-CN" altLang="en-US" smtClean="0"/>
              <a:t>队头</a:t>
            </a:r>
            <a:r>
              <a:rPr lang="en-US" altLang="zh-CN" smtClean="0"/>
              <a:t>(front)</a:t>
            </a:r>
          </a:p>
          <a:p>
            <a:r>
              <a:rPr lang="zh-CN" altLang="en-US" smtClean="0"/>
              <a:t>队尾</a:t>
            </a:r>
            <a:r>
              <a:rPr lang="en-US" altLang="zh-CN" smtClean="0"/>
              <a:t>(rear)</a:t>
            </a:r>
          </a:p>
          <a:p>
            <a:endParaRPr lang="en-US" altLang="zh-CN" smtClean="0"/>
          </a:p>
          <a:p>
            <a:r>
              <a:rPr lang="zh-CN" altLang="en-US" smtClean="0"/>
              <a:t>创建一个空队列</a:t>
            </a:r>
            <a:endParaRPr lang="en-US" altLang="zh-CN" smtClean="0"/>
          </a:p>
          <a:p>
            <a:r>
              <a:rPr lang="zh-CN" altLang="en-US" smtClean="0"/>
              <a:t>销毁已存在的队列</a:t>
            </a:r>
            <a:endParaRPr lang="en-US" altLang="zh-CN" smtClean="0"/>
          </a:p>
          <a:p>
            <a:r>
              <a:rPr lang="zh-CN" altLang="en-US" smtClean="0"/>
              <a:t>将队列清为空队列</a:t>
            </a:r>
            <a:endParaRPr lang="en-US" altLang="en-US" smtClean="0"/>
          </a:p>
          <a:p>
            <a:r>
              <a:rPr lang="en-US" altLang="en-US" smtClean="0"/>
              <a:t> </a:t>
            </a:r>
            <a:r>
              <a:rPr lang="zh-CN" altLang="en-US" smtClean="0"/>
              <a:t>判断是否为空队列</a:t>
            </a:r>
            <a:endParaRPr lang="en-US" altLang="zh-CN" smtClean="0"/>
          </a:p>
          <a:p>
            <a:r>
              <a:rPr lang="zh-CN" altLang="en-US" smtClean="0"/>
              <a:t>返回队列的长度</a:t>
            </a:r>
            <a:endParaRPr lang="en-US" altLang="en-US" smtClean="0"/>
          </a:p>
          <a:p>
            <a:r>
              <a:rPr lang="en-US" altLang="zh-CN" smtClean="0"/>
              <a:t> </a:t>
            </a:r>
            <a:r>
              <a:rPr lang="zh-CN" altLang="en-US" smtClean="0"/>
              <a:t>返回队列的队头元素</a:t>
            </a:r>
            <a:r>
              <a:rPr lang="en-US" altLang="en-US" smtClean="0"/>
              <a:t> </a:t>
            </a:r>
          </a:p>
          <a:p>
            <a:r>
              <a:rPr lang="zh-CN" altLang="en-US" smtClean="0"/>
              <a:t>向队列的队尾插入元素</a:t>
            </a:r>
            <a:r>
              <a:rPr lang="en-US" altLang="zh-CN" smtClean="0"/>
              <a:t>e</a:t>
            </a:r>
          </a:p>
          <a:p>
            <a:r>
              <a:rPr lang="zh-CN" altLang="en-US" smtClean="0"/>
              <a:t>删除队头元素，并返回其值</a:t>
            </a:r>
            <a:endParaRPr lang="en-US" altLang="zh-CN" smtClean="0"/>
          </a:p>
          <a:p>
            <a:r>
              <a:rPr lang="zh-CN" altLang="en-US" smtClean="0"/>
              <a:t>从队头到队尾依次对队列的每个数据元素调用函数</a:t>
            </a:r>
            <a:r>
              <a:rPr lang="en-US" altLang="zh-CN" smtClean="0"/>
              <a:t>visit()</a:t>
            </a:r>
          </a:p>
          <a:p>
            <a:endParaRPr lang="en-US" smtClean="0"/>
          </a:p>
          <a:p>
            <a:endParaRPr 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5</a:t>
            </a:fld>
            <a:endParaRPr lang="en-US" altLang="zh-CN"/>
          </a:p>
        </p:txBody>
      </p:sp>
    </p:spTree>
    <p:extLst>
      <p:ext uri="{BB962C8B-B14F-4D97-AF65-F5344CB8AC3E}">
        <p14:creationId xmlns:p14="http://schemas.microsoft.com/office/powerpoint/2010/main" val="6671594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title"/>
          </p:nvPr>
        </p:nvSpPr>
        <p:spPr/>
        <p:txBody>
          <a:bodyPr/>
          <a:lstStyle/>
          <a:p>
            <a:r>
              <a:rPr lang="en-US" altLang="en-US" smtClean="0"/>
              <a:t>2. 队列的链式表示和实现</a:t>
            </a:r>
            <a:endParaRPr lang="en-US" altLang="en-US" dirty="0"/>
          </a:p>
        </p:txBody>
      </p:sp>
      <p:sp>
        <p:nvSpPr>
          <p:cNvPr id="189442" name="Rectangle 2"/>
          <p:cNvSpPr>
            <a:spLocks noGrp="1" noChangeArrowheads="1"/>
          </p:cNvSpPr>
          <p:nvPr>
            <p:ph idx="1"/>
          </p:nvPr>
        </p:nvSpPr>
        <p:spPr/>
        <p:txBody>
          <a:bodyPr>
            <a:normAutofit fontScale="92500" lnSpcReduction="20000"/>
          </a:bodyPr>
          <a:lstStyle/>
          <a:p>
            <a:r>
              <a:rPr lang="en-US" altLang="en-US" dirty="0" err="1" smtClean="0"/>
              <a:t>链队列</a:t>
            </a:r>
            <a:r>
              <a:rPr lang="zh-CN" altLang="en-US" dirty="0" smtClean="0"/>
              <a:t>：用链表表示的</a:t>
            </a:r>
            <a:r>
              <a:rPr lang="en-US" altLang="en-US" dirty="0" err="1" smtClean="0"/>
              <a:t>队列</a:t>
            </a:r>
            <a:endParaRPr lang="en-US" altLang="en-US" dirty="0" smtClean="0"/>
          </a:p>
          <a:p>
            <a:pPr lvl="1"/>
            <a:r>
              <a:rPr lang="en-US" altLang="en-US" dirty="0" err="1" smtClean="0"/>
              <a:t>数据元素结点</a:t>
            </a:r>
            <a:r>
              <a:rPr lang="zh-CN" altLang="en-US" dirty="0"/>
              <a:t>，</a:t>
            </a:r>
            <a:r>
              <a:rPr lang="zh-CN" altLang="en-US" b="1" dirty="0">
                <a:solidFill>
                  <a:srgbClr val="0000FF"/>
                </a:solidFill>
              </a:rPr>
              <a:t>头</a:t>
            </a:r>
            <a:r>
              <a:rPr lang="zh-CN" altLang="en-US" b="1" dirty="0" smtClean="0">
                <a:solidFill>
                  <a:srgbClr val="0000FF"/>
                </a:solidFill>
              </a:rPr>
              <a:t>结点</a:t>
            </a:r>
            <a:endParaRPr lang="en-US" altLang="en-US" b="1" dirty="0" smtClean="0">
              <a:solidFill>
                <a:srgbClr val="0000FF"/>
              </a:solidFill>
            </a:endParaRPr>
          </a:p>
          <a:p>
            <a:pPr lvl="1"/>
            <a:r>
              <a:rPr lang="en-US" altLang="en-US" dirty="0" err="1" smtClean="0"/>
              <a:t>队列的队</a:t>
            </a:r>
            <a:r>
              <a:rPr lang="zh-CN" altLang="en-US" dirty="0" smtClean="0"/>
              <a:t>头</a:t>
            </a:r>
            <a:r>
              <a:rPr lang="en-US" altLang="en-US" dirty="0" err="1" smtClean="0"/>
              <a:t>指针和队尾指针</a:t>
            </a:r>
            <a:endParaRPr lang="en-US" altLang="en-US" dirty="0" smtClean="0"/>
          </a:p>
          <a:p>
            <a:pPr>
              <a:lnSpc>
                <a:spcPct val="110000"/>
              </a:lnSpc>
              <a:buClr>
                <a:schemeClr val="accent2"/>
              </a:buClr>
              <a:buSzPct val="80000"/>
              <a:buNone/>
            </a:pPr>
            <a:endParaRPr lang="en-US" altLang="zh-CN" sz="2800" b="1" dirty="0" smtClean="0"/>
          </a:p>
          <a:p>
            <a:pPr marL="0" indent="0">
              <a:buNone/>
            </a:pPr>
            <a:r>
              <a:rPr lang="en-US" altLang="en-US"/>
              <a:t>typedef struct Node {</a:t>
            </a:r>
          </a:p>
          <a:p>
            <a:pPr marL="0" indent="0">
              <a:buNone/>
            </a:pPr>
            <a:r>
              <a:rPr lang="en-US" altLang="en-US"/>
              <a:t>    </a:t>
            </a:r>
            <a:r>
              <a:rPr lang="en-US" altLang="en-US" smtClean="0"/>
              <a:t>	ElemType </a:t>
            </a:r>
            <a:r>
              <a:rPr lang="en-US" altLang="en-US"/>
              <a:t>data;</a:t>
            </a:r>
          </a:p>
          <a:p>
            <a:pPr marL="0" indent="0">
              <a:buNone/>
            </a:pPr>
            <a:r>
              <a:rPr lang="en-US" altLang="en-US"/>
              <a:t>    </a:t>
            </a:r>
            <a:r>
              <a:rPr lang="en-US" altLang="en-US" smtClean="0"/>
              <a:t>	struct </a:t>
            </a:r>
            <a:r>
              <a:rPr lang="en-US" altLang="en-US"/>
              <a:t>Node *next;</a:t>
            </a:r>
          </a:p>
          <a:p>
            <a:pPr marL="0" indent="0">
              <a:buNone/>
            </a:pPr>
            <a:r>
              <a:rPr lang="en-US" altLang="en-US"/>
              <a:t>}QNode;</a:t>
            </a:r>
          </a:p>
          <a:p>
            <a:pPr marL="0" indent="0">
              <a:buNone/>
            </a:pPr>
            <a:r>
              <a:rPr lang="en-US" altLang="en-US"/>
              <a:t>typedef struct {</a:t>
            </a:r>
          </a:p>
          <a:p>
            <a:pPr marL="0" indent="0">
              <a:buNone/>
            </a:pPr>
            <a:r>
              <a:rPr lang="en-US" altLang="en-US" smtClean="0"/>
              <a:t>	QNode </a:t>
            </a:r>
            <a:r>
              <a:rPr lang="en-US" altLang="en-US"/>
              <a:t>*front;</a:t>
            </a:r>
          </a:p>
          <a:p>
            <a:pPr marL="0" indent="0">
              <a:buNone/>
            </a:pPr>
            <a:r>
              <a:rPr lang="en-US" altLang="en-US" smtClean="0"/>
              <a:t>	QNode </a:t>
            </a:r>
            <a:r>
              <a:rPr lang="en-US" altLang="en-US"/>
              <a:t>*rear;</a:t>
            </a:r>
          </a:p>
          <a:p>
            <a:pPr marL="0" indent="0">
              <a:buNone/>
            </a:pPr>
            <a:r>
              <a:rPr lang="en-US" altLang="en-US"/>
              <a:t>}LinkedQueue;</a:t>
            </a:r>
            <a:endParaRPr lang="en-US" altLang="en-US"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6</a:t>
            </a:fld>
            <a:endParaRPr lang="en-US" altLang="zh-CN"/>
          </a:p>
        </p:txBody>
      </p:sp>
    </p:spTree>
    <p:extLst>
      <p:ext uri="{BB962C8B-B14F-4D97-AF65-F5344CB8AC3E}">
        <p14:creationId xmlns:p14="http://schemas.microsoft.com/office/powerpoint/2010/main" val="27466997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链队列的基本操作</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a:t>// </a:t>
            </a:r>
            <a:r>
              <a:rPr lang="en-US" altLang="zh-CN" smtClean="0"/>
              <a:t>1. </a:t>
            </a:r>
            <a:r>
              <a:rPr lang="zh-CN" altLang="en-US" smtClean="0"/>
              <a:t>链</a:t>
            </a:r>
            <a:r>
              <a:rPr lang="zh-CN" altLang="en-US"/>
              <a:t>队列的初始化，构造一个空</a:t>
            </a:r>
            <a:r>
              <a:rPr lang="zh-CN" altLang="en-US" smtClean="0"/>
              <a:t>队列</a:t>
            </a:r>
            <a:endParaRPr lang="en-US" altLang="zh-CN"/>
          </a:p>
          <a:p>
            <a:pPr marL="0" indent="0">
              <a:buNone/>
            </a:pPr>
            <a:r>
              <a:rPr lang="en-US" smtClean="0"/>
              <a:t>Status </a:t>
            </a:r>
            <a:r>
              <a:rPr lang="en-US"/>
              <a:t>InitQueue(LinkedQueue *lq);</a:t>
            </a:r>
          </a:p>
          <a:p>
            <a:pPr marL="0" indent="0">
              <a:buNone/>
            </a:pPr>
            <a:r>
              <a:rPr lang="en-US" smtClean="0"/>
              <a:t>// 2. </a:t>
            </a:r>
            <a:r>
              <a:rPr lang="zh-CN" altLang="en-US" smtClean="0"/>
              <a:t>取队列的长度</a:t>
            </a:r>
            <a:endParaRPr lang="en-US" smtClean="0"/>
          </a:p>
          <a:p>
            <a:pPr marL="0" indent="0">
              <a:buNone/>
            </a:pPr>
            <a:r>
              <a:rPr lang="en-US" smtClean="0"/>
              <a:t>int </a:t>
            </a:r>
            <a:r>
              <a:rPr lang="en-US"/>
              <a:t>GetLen(LinkedQueue *lq</a:t>
            </a:r>
            <a:r>
              <a:rPr lang="en-US" smtClean="0"/>
              <a:t>);</a:t>
            </a:r>
          </a:p>
          <a:p>
            <a:pPr marL="0" indent="0">
              <a:buNone/>
            </a:pPr>
            <a:r>
              <a:rPr lang="en-US" smtClean="0"/>
              <a:t>// 3. </a:t>
            </a:r>
            <a:r>
              <a:rPr lang="zh-CN" altLang="en-US" smtClean="0"/>
              <a:t>判断队列是否为空</a:t>
            </a:r>
            <a:endParaRPr lang="en-US"/>
          </a:p>
          <a:p>
            <a:pPr marL="0" indent="0">
              <a:buNone/>
            </a:pPr>
            <a:r>
              <a:rPr lang="en-US"/>
              <a:t>int IsQueueEmpty(LinkedQueue *lq</a:t>
            </a:r>
            <a:r>
              <a:rPr lang="en-US" smtClean="0"/>
              <a:t>);</a:t>
            </a:r>
          </a:p>
          <a:p>
            <a:pPr marL="0" indent="0">
              <a:buNone/>
            </a:pPr>
            <a:r>
              <a:rPr lang="en-US" smtClean="0"/>
              <a:t>// 4. </a:t>
            </a:r>
            <a:r>
              <a:rPr lang="zh-CN" altLang="en-US" smtClean="0"/>
              <a:t>查看队头元素</a:t>
            </a:r>
            <a:endParaRPr lang="en-US"/>
          </a:p>
          <a:p>
            <a:pPr marL="0" indent="0">
              <a:buNone/>
            </a:pPr>
            <a:r>
              <a:rPr lang="en-US"/>
              <a:t>Status GetFront(LinkedQueue *lq,ElemType *e</a:t>
            </a:r>
            <a:r>
              <a:rPr lang="en-US" smtClean="0"/>
              <a:t>);</a:t>
            </a:r>
          </a:p>
          <a:p>
            <a:pPr marL="0" indent="0">
              <a:buNone/>
            </a:pPr>
            <a:r>
              <a:rPr lang="en-US" smtClean="0"/>
              <a:t>// 5. </a:t>
            </a:r>
            <a:r>
              <a:rPr lang="zh-CN" altLang="en-US" smtClean="0"/>
              <a:t>元素入队</a:t>
            </a:r>
            <a:r>
              <a:rPr lang="en-US" altLang="zh-CN" smtClean="0"/>
              <a:t>(</a:t>
            </a:r>
            <a:r>
              <a:rPr lang="zh-CN" altLang="en-US" smtClean="0"/>
              <a:t>尾</a:t>
            </a:r>
            <a:r>
              <a:rPr lang="en-US" altLang="zh-CN" smtClean="0"/>
              <a:t>)</a:t>
            </a:r>
            <a:endParaRPr lang="en-US"/>
          </a:p>
          <a:p>
            <a:pPr marL="0" indent="0">
              <a:buNone/>
            </a:pPr>
            <a:r>
              <a:rPr lang="en-US"/>
              <a:t>Status Enqueue(LinkedQueue *lq,ElemType e</a:t>
            </a:r>
            <a:r>
              <a:rPr lang="en-US" smtClean="0"/>
              <a:t>);</a:t>
            </a:r>
          </a:p>
          <a:p>
            <a:pPr marL="0" indent="0">
              <a:buNone/>
            </a:pPr>
            <a:r>
              <a:rPr lang="en-US" smtClean="0"/>
              <a:t>//6. (</a:t>
            </a:r>
            <a:r>
              <a:rPr lang="zh-CN" altLang="en-US" smtClean="0"/>
              <a:t>队头</a:t>
            </a:r>
            <a:r>
              <a:rPr lang="en-US" smtClean="0"/>
              <a:t>)</a:t>
            </a:r>
            <a:r>
              <a:rPr lang="zh-CN" altLang="en-US" smtClean="0"/>
              <a:t>元素出队</a:t>
            </a:r>
            <a:endParaRPr lang="en-US"/>
          </a:p>
          <a:p>
            <a:pPr marL="0" indent="0">
              <a:buNone/>
            </a:pPr>
            <a:r>
              <a:rPr lang="en-US"/>
              <a:t>Status Dequeue(LinkedQueue *lq,ElemType *e);</a:t>
            </a:r>
          </a:p>
          <a:p>
            <a:pPr marL="0" indent="0">
              <a:buNone/>
            </a:pP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368720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链队列的基本操作</a:t>
            </a:r>
            <a:r>
              <a:rPr lang="en-US" altLang="zh-CN" smtClean="0"/>
              <a:t>-1,3,4</a:t>
            </a:r>
            <a:endParaRPr lang="en-US" dirty="0"/>
          </a:p>
        </p:txBody>
      </p:sp>
      <p:sp>
        <p:nvSpPr>
          <p:cNvPr id="192514" name="Rectangle 2"/>
          <p:cNvSpPr>
            <a:spLocks noGrp="1" noChangeArrowheads="1"/>
          </p:cNvSpPr>
          <p:nvPr>
            <p:ph idx="1"/>
          </p:nvPr>
        </p:nvSpPr>
        <p:spPr>
          <a:xfrm>
            <a:off x="457200" y="836712"/>
            <a:ext cx="8229600" cy="5832648"/>
          </a:xfrm>
        </p:spPr>
        <p:txBody>
          <a:bodyPr>
            <a:noAutofit/>
          </a:bodyPr>
          <a:lstStyle/>
          <a:p>
            <a:pPr marL="0" indent="0">
              <a:spcBef>
                <a:spcPts val="0"/>
              </a:spcBef>
              <a:buNone/>
            </a:pPr>
            <a:r>
              <a:rPr lang="en-US" altLang="zh-CN" sz="2200" dirty="0" smtClean="0"/>
              <a:t>// </a:t>
            </a:r>
            <a:r>
              <a:rPr lang="zh-CN" altLang="en-US" sz="2200" dirty="0" smtClean="0"/>
              <a:t>链队列的初始化</a:t>
            </a:r>
            <a:r>
              <a:rPr lang="zh-CN" altLang="en-US" sz="2200" dirty="0"/>
              <a:t>，</a:t>
            </a:r>
            <a:r>
              <a:rPr lang="zh-CN" altLang="en-US" sz="2200" dirty="0" smtClean="0"/>
              <a:t>构造一个</a:t>
            </a:r>
            <a:r>
              <a:rPr lang="zh-CN" altLang="en-US" sz="2200" smtClean="0"/>
              <a:t>空队列</a:t>
            </a:r>
            <a:endParaRPr lang="en-US" altLang="zh-CN" sz="2200" smtClean="0"/>
          </a:p>
          <a:p>
            <a:pPr marL="0" indent="0">
              <a:spcBef>
                <a:spcPts val="0"/>
              </a:spcBef>
              <a:buNone/>
            </a:pPr>
            <a:r>
              <a:rPr lang="en-US" altLang="zh-CN" sz="2200"/>
              <a:t>Status InitQueue(LinkedQueue *lq){</a:t>
            </a:r>
          </a:p>
          <a:p>
            <a:pPr marL="0" indent="0">
              <a:spcBef>
                <a:spcPts val="0"/>
              </a:spcBef>
              <a:buNone/>
            </a:pPr>
            <a:r>
              <a:rPr lang="en-US" altLang="zh-CN" sz="2200"/>
              <a:t>lq-&gt;front=lq-&gt;rear=(QNode *)malloc(sizeof(QNode));</a:t>
            </a:r>
          </a:p>
          <a:p>
            <a:pPr marL="0" indent="0">
              <a:spcBef>
                <a:spcPts val="0"/>
              </a:spcBef>
              <a:buNone/>
            </a:pPr>
            <a:r>
              <a:rPr lang="en-US" altLang="zh-CN" sz="2200"/>
              <a:t>if(!lq-&gt;front) return ERROR;</a:t>
            </a:r>
          </a:p>
          <a:p>
            <a:pPr marL="0" indent="0">
              <a:spcBef>
                <a:spcPts val="0"/>
              </a:spcBef>
              <a:buNone/>
            </a:pPr>
            <a:r>
              <a:rPr lang="en-US" altLang="zh-CN" sz="2200"/>
              <a:t>lq-&gt;front-&gt;next=NULL;</a:t>
            </a:r>
          </a:p>
          <a:p>
            <a:pPr marL="0" indent="0">
              <a:spcBef>
                <a:spcPts val="0"/>
              </a:spcBef>
              <a:buNone/>
            </a:pPr>
            <a:r>
              <a:rPr lang="en-US" altLang="zh-CN" sz="2200"/>
              <a:t>return OK;</a:t>
            </a:r>
          </a:p>
          <a:p>
            <a:pPr marL="0" indent="0">
              <a:spcBef>
                <a:spcPts val="0"/>
              </a:spcBef>
              <a:buNone/>
            </a:pPr>
            <a:r>
              <a:rPr lang="en-US" altLang="zh-CN" sz="2200" smtClean="0"/>
              <a:t>}</a:t>
            </a:r>
          </a:p>
          <a:p>
            <a:pPr marL="0" indent="0">
              <a:spcBef>
                <a:spcPts val="0"/>
              </a:spcBef>
              <a:buNone/>
            </a:pPr>
            <a:endParaRPr lang="en-US" altLang="zh-CN" sz="2200" dirty="0" smtClean="0"/>
          </a:p>
          <a:p>
            <a:pPr marL="0" indent="0">
              <a:spcBef>
                <a:spcPts val="0"/>
              </a:spcBef>
              <a:buNone/>
            </a:pPr>
            <a:r>
              <a:rPr lang="en-US" altLang="zh-CN" sz="2200"/>
              <a:t>int IsQueueEmpty(LinkedQueue *lq){</a:t>
            </a:r>
          </a:p>
          <a:p>
            <a:pPr marL="0" indent="0">
              <a:spcBef>
                <a:spcPts val="0"/>
              </a:spcBef>
              <a:buNone/>
            </a:pPr>
            <a:r>
              <a:rPr lang="en-US" altLang="zh-CN" sz="2200"/>
              <a:t>if(lq-&gt;front == lq-&gt;rear</a:t>
            </a:r>
            <a:r>
              <a:rPr lang="en-US" altLang="zh-CN" sz="2200" smtClean="0"/>
              <a:t>) return </a:t>
            </a:r>
            <a:r>
              <a:rPr lang="en-US" altLang="zh-CN" sz="2200"/>
              <a:t>1;</a:t>
            </a:r>
          </a:p>
          <a:p>
            <a:pPr marL="0" indent="0">
              <a:spcBef>
                <a:spcPts val="0"/>
              </a:spcBef>
              <a:buNone/>
            </a:pPr>
            <a:r>
              <a:rPr lang="en-US" altLang="zh-CN" sz="2200"/>
              <a:t>else return 0;</a:t>
            </a:r>
          </a:p>
          <a:p>
            <a:pPr marL="0" indent="0">
              <a:spcBef>
                <a:spcPts val="0"/>
              </a:spcBef>
              <a:buNone/>
            </a:pPr>
            <a:r>
              <a:rPr lang="en-US" altLang="zh-CN" sz="2200"/>
              <a:t>}</a:t>
            </a:r>
          </a:p>
          <a:p>
            <a:pPr marL="0" indent="0">
              <a:spcBef>
                <a:spcPts val="0"/>
              </a:spcBef>
              <a:buNone/>
            </a:pPr>
            <a:endParaRPr lang="en-US" altLang="zh-CN" sz="2200"/>
          </a:p>
          <a:p>
            <a:pPr marL="0" indent="0">
              <a:spcBef>
                <a:spcPts val="0"/>
              </a:spcBef>
              <a:buNone/>
            </a:pPr>
            <a:r>
              <a:rPr lang="en-US" altLang="zh-CN" sz="2200"/>
              <a:t>Status GetFront(LinkedQueue *lq,ElemType *e){</a:t>
            </a:r>
          </a:p>
          <a:p>
            <a:pPr marL="0" indent="0">
              <a:spcBef>
                <a:spcPts val="0"/>
              </a:spcBef>
              <a:buNone/>
            </a:pPr>
            <a:r>
              <a:rPr lang="en-US" altLang="zh-CN" sz="2200"/>
              <a:t>if(lq-&gt;front == lq-&gt;rear) </a:t>
            </a:r>
            <a:r>
              <a:rPr lang="en-US" altLang="zh-CN" sz="2200" smtClean="0"/>
              <a:t> return </a:t>
            </a:r>
            <a:r>
              <a:rPr lang="en-US" altLang="zh-CN" sz="2200"/>
              <a:t>ERROR;</a:t>
            </a:r>
          </a:p>
          <a:p>
            <a:pPr marL="0" indent="0">
              <a:spcBef>
                <a:spcPts val="0"/>
              </a:spcBef>
              <a:buNone/>
            </a:pPr>
            <a:r>
              <a:rPr lang="en-US" altLang="zh-CN" sz="2200"/>
              <a:t>*e=lq-&gt;front-&gt;next-&gt;data;</a:t>
            </a:r>
          </a:p>
          <a:p>
            <a:pPr marL="0" indent="0">
              <a:spcBef>
                <a:spcPts val="0"/>
              </a:spcBef>
              <a:buNone/>
            </a:pPr>
            <a:r>
              <a:rPr lang="en-US" altLang="zh-CN" sz="2200"/>
              <a:t>return OK</a:t>
            </a:r>
            <a:r>
              <a:rPr lang="en-US" altLang="zh-CN" sz="2200" smtClean="0"/>
              <a:t>; }</a:t>
            </a:r>
            <a:endParaRPr lang="en-US" altLang="zh-CN" sz="2200" dirty="0"/>
          </a:p>
        </p:txBody>
      </p:sp>
      <p:sp>
        <p:nvSpPr>
          <p:cNvPr id="2" name="灯片编号占位符 1"/>
          <p:cNvSpPr>
            <a:spLocks noGrp="1"/>
          </p:cNvSpPr>
          <p:nvPr>
            <p:ph type="sldNum" sz="quarter" idx="12"/>
          </p:nvPr>
        </p:nvSpPr>
        <p:spPr/>
        <p:txBody>
          <a:bodyPr/>
          <a:lstStyle/>
          <a:p>
            <a:fld id="{A857C33E-AB51-4732-B7FC-4FD6F0F3FE8D}" type="slidenum">
              <a:rPr lang="zh-CN" altLang="en-US" smtClean="0"/>
              <a:pPr/>
              <a:t>8</a:t>
            </a:fld>
            <a:endParaRPr lang="en-US" altLang="zh-CN"/>
          </a:p>
        </p:txBody>
      </p:sp>
    </p:spTree>
    <p:extLst>
      <p:ext uri="{BB962C8B-B14F-4D97-AF65-F5344CB8AC3E}">
        <p14:creationId xmlns:p14="http://schemas.microsoft.com/office/powerpoint/2010/main" val="31885944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857C33E-AB51-4732-B7FC-4FD6F0F3FE8D}" type="slidenum">
              <a:rPr lang="zh-CN" altLang="en-US" smtClean="0"/>
              <a:pPr/>
              <a:t>9</a:t>
            </a:fld>
            <a:endParaRPr lang="en-US" altLang="zh-CN" dirty="0"/>
          </a:p>
        </p:txBody>
      </p:sp>
      <p:grpSp>
        <p:nvGrpSpPr>
          <p:cNvPr id="4" name="组合 3"/>
          <p:cNvGrpSpPr/>
          <p:nvPr/>
        </p:nvGrpSpPr>
        <p:grpSpPr>
          <a:xfrm>
            <a:off x="395536" y="402927"/>
            <a:ext cx="4344987" cy="6194425"/>
            <a:chOff x="2555776" y="402927"/>
            <a:chExt cx="4344987" cy="6194425"/>
          </a:xfrm>
        </p:grpSpPr>
        <p:grpSp>
          <p:nvGrpSpPr>
            <p:cNvPr id="191490" name="Group 2"/>
            <p:cNvGrpSpPr>
              <a:grpSpLocks/>
            </p:cNvGrpSpPr>
            <p:nvPr/>
          </p:nvGrpSpPr>
          <p:grpSpPr bwMode="auto">
            <a:xfrm>
              <a:off x="2555776" y="402927"/>
              <a:ext cx="4344987" cy="6194425"/>
              <a:chOff x="0" y="0"/>
              <a:chExt cx="2737" cy="3902"/>
            </a:xfrm>
          </p:grpSpPr>
          <p:sp>
            <p:nvSpPr>
              <p:cNvPr id="191491" name="Rectangle 3"/>
              <p:cNvSpPr>
                <a:spLocks noChangeArrowheads="1"/>
              </p:cNvSpPr>
              <p:nvPr/>
            </p:nvSpPr>
            <p:spPr bwMode="auto">
              <a:xfrm>
                <a:off x="137" y="3675"/>
                <a:ext cx="21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smtClean="0">
                    <a:latin typeface="楷体_GB2312" pitchFamily="49" charset="-122"/>
                    <a:ea typeface="楷体_GB2312" pitchFamily="49" charset="-122"/>
                  </a:rPr>
                  <a:t>队列</a:t>
                </a:r>
                <a:r>
                  <a:rPr lang="zh-CN" altLang="en-US" sz="2000" b="1" dirty="0">
                    <a:latin typeface="楷体_GB2312" pitchFamily="49" charset="-122"/>
                    <a:ea typeface="楷体_GB2312" pitchFamily="49" charset="-122"/>
                  </a:rPr>
                  <a:t>操作及指针变化</a:t>
                </a:r>
              </a:p>
            </p:txBody>
          </p:sp>
          <p:grpSp>
            <p:nvGrpSpPr>
              <p:cNvPr id="191492" name="Group 4"/>
              <p:cNvGrpSpPr>
                <a:grpSpLocks/>
              </p:cNvGrpSpPr>
              <p:nvPr/>
            </p:nvGrpSpPr>
            <p:grpSpPr bwMode="auto">
              <a:xfrm>
                <a:off x="182" y="0"/>
                <a:ext cx="1357" cy="729"/>
                <a:chOff x="0" y="0"/>
                <a:chExt cx="1357" cy="729"/>
              </a:xfrm>
            </p:grpSpPr>
            <p:sp>
              <p:nvSpPr>
                <p:cNvPr id="191493" name="Rectangle 5"/>
                <p:cNvSpPr>
                  <a:spLocks noChangeArrowheads="1"/>
                </p:cNvSpPr>
                <p:nvPr/>
              </p:nvSpPr>
              <p:spPr bwMode="auto">
                <a:xfrm>
                  <a:off x="336" y="480"/>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(a) </a:t>
                  </a:r>
                  <a:r>
                    <a:rPr lang="zh-CN" altLang="en-US" sz="2000" b="1"/>
                    <a:t>空队列</a:t>
                  </a:r>
                </a:p>
              </p:txBody>
            </p:sp>
            <p:grpSp>
              <p:nvGrpSpPr>
                <p:cNvPr id="191494" name="Group 6"/>
                <p:cNvGrpSpPr>
                  <a:grpSpLocks/>
                </p:cNvGrpSpPr>
                <p:nvPr/>
              </p:nvGrpSpPr>
              <p:grpSpPr bwMode="auto">
                <a:xfrm>
                  <a:off x="0" y="0"/>
                  <a:ext cx="771" cy="408"/>
                  <a:chOff x="0" y="0"/>
                  <a:chExt cx="768" cy="453"/>
                </a:xfrm>
              </p:grpSpPr>
              <p:grpSp>
                <p:nvGrpSpPr>
                  <p:cNvPr id="191495" name="Group 7"/>
                  <p:cNvGrpSpPr>
                    <a:grpSpLocks/>
                  </p:cNvGrpSpPr>
                  <p:nvPr/>
                </p:nvGrpSpPr>
                <p:grpSpPr bwMode="auto">
                  <a:xfrm>
                    <a:off x="0" y="0"/>
                    <a:ext cx="768" cy="227"/>
                    <a:chOff x="0" y="0"/>
                    <a:chExt cx="768" cy="227"/>
                  </a:xfrm>
                </p:grpSpPr>
                <p:sp>
                  <p:nvSpPr>
                    <p:cNvPr id="191496" name="Rectangle 8"/>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497" name="Line 9"/>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498" name="Group 10"/>
                  <p:cNvGrpSpPr>
                    <a:grpSpLocks/>
                  </p:cNvGrpSpPr>
                  <p:nvPr/>
                </p:nvGrpSpPr>
                <p:grpSpPr bwMode="auto">
                  <a:xfrm>
                    <a:off x="0" y="226"/>
                    <a:ext cx="768" cy="227"/>
                    <a:chOff x="0" y="0"/>
                    <a:chExt cx="768" cy="227"/>
                  </a:xfrm>
                </p:grpSpPr>
                <p:sp>
                  <p:nvSpPr>
                    <p:cNvPr id="191499" name="Rectangle 11"/>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00" name="Line 12"/>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1501" name="Group 13"/>
                <p:cNvGrpSpPr>
                  <a:grpSpLocks/>
                </p:cNvGrpSpPr>
                <p:nvPr/>
              </p:nvGrpSpPr>
              <p:grpSpPr bwMode="auto">
                <a:xfrm>
                  <a:off x="768" y="67"/>
                  <a:ext cx="589" cy="317"/>
                  <a:chOff x="0" y="0"/>
                  <a:chExt cx="589" cy="317"/>
                </a:xfrm>
              </p:grpSpPr>
              <p:sp>
                <p:nvSpPr>
                  <p:cNvPr id="191502" name="Rectangle 14"/>
                  <p:cNvSpPr>
                    <a:spLocks noChangeArrowheads="1"/>
                  </p:cNvSpPr>
                  <p:nvPr/>
                </p:nvSpPr>
                <p:spPr bwMode="auto">
                  <a:xfrm>
                    <a:off x="0" y="0"/>
                    <a:ext cx="589" cy="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zh-CN" altLang="en-US" sz="2400">
                        <a:ea typeface="Arial Unicode MS" pitchFamily="34" charset="-122"/>
                        <a:cs typeface="Arial Unicode MS" pitchFamily="34" charset="-122"/>
                      </a:rPr>
                      <a:t>∧</a:t>
                    </a:r>
                    <a:endParaRPr lang="zh-CN" altLang="en-US" sz="2400"/>
                  </a:p>
                </p:txBody>
              </p:sp>
              <p:sp>
                <p:nvSpPr>
                  <p:cNvPr id="191503" name="Line 15"/>
                  <p:cNvSpPr>
                    <a:spLocks noChangeShapeType="1"/>
                  </p:cNvSpPr>
                  <p:nvPr/>
                </p:nvSpPr>
                <p:spPr bwMode="auto">
                  <a:xfrm>
                    <a:off x="318" y="0"/>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91504" name="Group 16"/>
              <p:cNvGrpSpPr>
                <a:grpSpLocks/>
              </p:cNvGrpSpPr>
              <p:nvPr/>
            </p:nvGrpSpPr>
            <p:grpSpPr bwMode="auto">
              <a:xfrm>
                <a:off x="0" y="908"/>
                <a:ext cx="1996" cy="681"/>
                <a:chOff x="0" y="0"/>
                <a:chExt cx="1996" cy="681"/>
              </a:xfrm>
            </p:grpSpPr>
            <p:sp>
              <p:nvSpPr>
                <p:cNvPr id="191505" name="Rectangle 17"/>
                <p:cNvSpPr>
                  <a:spLocks noChangeArrowheads="1"/>
                </p:cNvSpPr>
                <p:nvPr/>
              </p:nvSpPr>
              <p:spPr bwMode="auto">
                <a:xfrm>
                  <a:off x="672" y="432"/>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(b)   x</a:t>
                  </a:r>
                  <a:r>
                    <a:rPr lang="zh-CN" altLang="en-US" sz="2000" b="1"/>
                    <a:t>入队</a:t>
                  </a:r>
                </a:p>
              </p:txBody>
            </p:sp>
            <p:grpSp>
              <p:nvGrpSpPr>
                <p:cNvPr id="191506" name="Group 18"/>
                <p:cNvGrpSpPr>
                  <a:grpSpLocks/>
                </p:cNvGrpSpPr>
                <p:nvPr/>
              </p:nvGrpSpPr>
              <p:grpSpPr bwMode="auto">
                <a:xfrm>
                  <a:off x="0" y="0"/>
                  <a:ext cx="1996" cy="408"/>
                  <a:chOff x="0" y="0"/>
                  <a:chExt cx="1996" cy="408"/>
                </a:xfrm>
              </p:grpSpPr>
              <p:grpSp>
                <p:nvGrpSpPr>
                  <p:cNvPr id="191507" name="Group 19"/>
                  <p:cNvGrpSpPr>
                    <a:grpSpLocks/>
                  </p:cNvGrpSpPr>
                  <p:nvPr/>
                </p:nvGrpSpPr>
                <p:grpSpPr bwMode="auto">
                  <a:xfrm>
                    <a:off x="1421" y="14"/>
                    <a:ext cx="575" cy="231"/>
                    <a:chOff x="0" y="0"/>
                    <a:chExt cx="575" cy="231"/>
                  </a:xfrm>
                </p:grpSpPr>
                <p:sp>
                  <p:nvSpPr>
                    <p:cNvPr id="191508" name="Rectangle 20"/>
                    <p:cNvSpPr>
                      <a:spLocks noChangeArrowheads="1"/>
                    </p:cNvSpPr>
                    <p:nvPr/>
                  </p:nvSpPr>
                  <p:spPr bwMode="auto">
                    <a:xfrm>
                      <a:off x="0" y="4"/>
                      <a:ext cx="575"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t>  </a:t>
                      </a:r>
                      <a:r>
                        <a:rPr lang="en-US" altLang="en-US" sz="2400" dirty="0"/>
                        <a:t>x </a:t>
                      </a:r>
                      <a:r>
                        <a:rPr lang="en-US" altLang="en-US" sz="2400" dirty="0" smtClean="0"/>
                        <a:t>   </a:t>
                      </a:r>
                      <a:r>
                        <a:rPr lang="en-US" altLang="en-US" sz="2400" dirty="0">
                          <a:ea typeface="Arial Unicode MS" pitchFamily="34" charset="-122"/>
                          <a:cs typeface="Arial Unicode MS" pitchFamily="34" charset="-122"/>
                        </a:rPr>
                        <a:t>∧</a:t>
                      </a:r>
                    </a:p>
                  </p:txBody>
                </p:sp>
                <p:sp>
                  <p:nvSpPr>
                    <p:cNvPr id="191509" name="Line 21"/>
                    <p:cNvSpPr>
                      <a:spLocks noChangeShapeType="1"/>
                    </p:cNvSpPr>
                    <p:nvPr/>
                  </p:nvSpPr>
                  <p:spPr bwMode="auto">
                    <a:xfrm>
                      <a:off x="333"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0" name="Group 22"/>
                  <p:cNvGrpSpPr>
                    <a:grpSpLocks/>
                  </p:cNvGrpSpPr>
                  <p:nvPr/>
                </p:nvGrpSpPr>
                <p:grpSpPr bwMode="auto">
                  <a:xfrm>
                    <a:off x="768" y="9"/>
                    <a:ext cx="645" cy="227"/>
                    <a:chOff x="0" y="0"/>
                    <a:chExt cx="645" cy="227"/>
                  </a:xfrm>
                </p:grpSpPr>
                <p:grpSp>
                  <p:nvGrpSpPr>
                    <p:cNvPr id="191511" name="Group 23"/>
                    <p:cNvGrpSpPr>
                      <a:grpSpLocks/>
                    </p:cNvGrpSpPr>
                    <p:nvPr/>
                  </p:nvGrpSpPr>
                  <p:grpSpPr bwMode="auto">
                    <a:xfrm>
                      <a:off x="0" y="0"/>
                      <a:ext cx="499" cy="227"/>
                      <a:chOff x="0" y="0"/>
                      <a:chExt cx="499" cy="227"/>
                    </a:xfrm>
                  </p:grpSpPr>
                  <p:sp>
                    <p:nvSpPr>
                      <p:cNvPr id="191512" name="Rectangle 24"/>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13" name="Line 25"/>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14" name="Line 26"/>
                    <p:cNvSpPr>
                      <a:spLocks noChangeShapeType="1"/>
                    </p:cNvSpPr>
                    <p:nvPr/>
                  </p:nvSpPr>
                  <p:spPr bwMode="auto">
                    <a:xfrm>
                      <a:off x="405" y="11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5" name="Group 27"/>
                  <p:cNvGrpSpPr>
                    <a:grpSpLocks/>
                  </p:cNvGrpSpPr>
                  <p:nvPr/>
                </p:nvGrpSpPr>
                <p:grpSpPr bwMode="auto">
                  <a:xfrm>
                    <a:off x="0" y="0"/>
                    <a:ext cx="771" cy="204"/>
                    <a:chOff x="0" y="0"/>
                    <a:chExt cx="768" cy="227"/>
                  </a:xfrm>
                </p:grpSpPr>
                <p:sp>
                  <p:nvSpPr>
                    <p:cNvPr id="191516" name="Rectangle 28"/>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17" name="Line 29"/>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18" name="Group 30"/>
                  <p:cNvGrpSpPr>
                    <a:grpSpLocks/>
                  </p:cNvGrpSpPr>
                  <p:nvPr/>
                </p:nvGrpSpPr>
                <p:grpSpPr bwMode="auto">
                  <a:xfrm>
                    <a:off x="0" y="204"/>
                    <a:ext cx="1544" cy="204"/>
                    <a:chOff x="0" y="0"/>
                    <a:chExt cx="1544" cy="204"/>
                  </a:xfrm>
                </p:grpSpPr>
                <p:sp>
                  <p:nvSpPr>
                    <p:cNvPr id="191519" name="Rectangle 31"/>
                    <p:cNvSpPr>
                      <a:spLocks noChangeArrowheads="1"/>
                    </p:cNvSpPr>
                    <p:nvPr/>
                  </p:nvSpPr>
                  <p:spPr bwMode="auto">
                    <a:xfrm>
                      <a:off x="0" y="0"/>
                      <a:ext cx="59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20" name="Line 32"/>
                    <p:cNvSpPr>
                      <a:spLocks noChangeShapeType="1"/>
                    </p:cNvSpPr>
                    <p:nvPr/>
                  </p:nvSpPr>
                  <p:spPr bwMode="auto">
                    <a:xfrm>
                      <a:off x="519" y="159"/>
                      <a:ext cx="102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21" name="Line 33"/>
                    <p:cNvSpPr>
                      <a:spLocks noChangeShapeType="1"/>
                    </p:cNvSpPr>
                    <p:nvPr/>
                  </p:nvSpPr>
                  <p:spPr bwMode="auto">
                    <a:xfrm flipV="1">
                      <a:off x="1544" y="45"/>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91522" name="Group 34"/>
              <p:cNvGrpSpPr>
                <a:grpSpLocks/>
              </p:cNvGrpSpPr>
              <p:nvPr/>
            </p:nvGrpSpPr>
            <p:grpSpPr bwMode="auto">
              <a:xfrm>
                <a:off x="0" y="1817"/>
                <a:ext cx="2625" cy="724"/>
                <a:chOff x="0" y="0"/>
                <a:chExt cx="2625" cy="724"/>
              </a:xfrm>
            </p:grpSpPr>
            <p:sp>
              <p:nvSpPr>
                <p:cNvPr id="191523" name="Rectangle 35"/>
                <p:cNvSpPr>
                  <a:spLocks noChangeArrowheads="1"/>
                </p:cNvSpPr>
                <p:nvPr/>
              </p:nvSpPr>
              <p:spPr bwMode="auto">
                <a:xfrm>
                  <a:off x="817" y="475"/>
                  <a:ext cx="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dirty="0"/>
                    <a:t>(c</a:t>
                  </a:r>
                  <a:r>
                    <a:rPr lang="en-US" altLang="en-US" sz="2000" b="1"/>
                    <a:t>)  </a:t>
                  </a:r>
                  <a:r>
                    <a:rPr lang="en-US" altLang="en-US" sz="2000" b="1" smtClean="0"/>
                    <a:t>y</a:t>
                  </a:r>
                  <a:r>
                    <a:rPr lang="zh-CN" altLang="en-US" sz="2000" b="1" smtClean="0"/>
                    <a:t>入队</a:t>
                  </a:r>
                  <a:endParaRPr lang="zh-CN" altLang="en-US" sz="2000" b="1" dirty="0"/>
                </a:p>
              </p:txBody>
            </p:sp>
            <p:grpSp>
              <p:nvGrpSpPr>
                <p:cNvPr id="191524" name="Group 36"/>
                <p:cNvGrpSpPr>
                  <a:grpSpLocks/>
                </p:cNvGrpSpPr>
                <p:nvPr/>
              </p:nvGrpSpPr>
              <p:grpSpPr bwMode="auto">
                <a:xfrm>
                  <a:off x="0" y="0"/>
                  <a:ext cx="2625" cy="408"/>
                  <a:chOff x="0" y="0"/>
                  <a:chExt cx="2625" cy="408"/>
                </a:xfrm>
              </p:grpSpPr>
              <p:grpSp>
                <p:nvGrpSpPr>
                  <p:cNvPr id="191525" name="Group 37"/>
                  <p:cNvGrpSpPr>
                    <a:grpSpLocks/>
                  </p:cNvGrpSpPr>
                  <p:nvPr/>
                </p:nvGrpSpPr>
                <p:grpSpPr bwMode="auto">
                  <a:xfrm>
                    <a:off x="2098" y="18"/>
                    <a:ext cx="527" cy="227"/>
                    <a:chOff x="0" y="0"/>
                    <a:chExt cx="527" cy="227"/>
                  </a:xfrm>
                </p:grpSpPr>
                <p:sp>
                  <p:nvSpPr>
                    <p:cNvPr id="191526" name="Rectangle 38"/>
                    <p:cNvSpPr>
                      <a:spLocks noChangeArrowheads="1"/>
                    </p:cNvSpPr>
                    <p:nvPr/>
                  </p:nvSpPr>
                  <p:spPr bwMode="auto">
                    <a:xfrm>
                      <a:off x="0" y="0"/>
                      <a:ext cx="52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ea typeface="Arial Unicode MS" pitchFamily="34" charset="-122"/>
                          <a:cs typeface="Arial Unicode MS" pitchFamily="34" charset="-122"/>
                        </a:rPr>
                        <a:t> </a:t>
                      </a:r>
                      <a:r>
                        <a:rPr lang="en-US" altLang="en-US" sz="2400" dirty="0">
                          <a:ea typeface="Arial Unicode MS" pitchFamily="34" charset="-122"/>
                          <a:cs typeface="Arial Unicode MS" pitchFamily="34" charset="-122"/>
                        </a:rPr>
                        <a:t>y   </a:t>
                      </a:r>
                      <a:r>
                        <a:rPr lang="en-US" altLang="en-US" sz="2400" dirty="0" smtClean="0">
                          <a:ea typeface="Arial Unicode MS" pitchFamily="34" charset="-122"/>
                          <a:cs typeface="Arial Unicode MS" pitchFamily="34" charset="-122"/>
                        </a:rPr>
                        <a:t> ∧</a:t>
                      </a:r>
                      <a:endParaRPr lang="en-US" altLang="en-US" sz="2400" dirty="0"/>
                    </a:p>
                  </p:txBody>
                </p:sp>
                <p:sp>
                  <p:nvSpPr>
                    <p:cNvPr id="191527" name="Line 39"/>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28" name="Group 40"/>
                  <p:cNvGrpSpPr>
                    <a:grpSpLocks/>
                  </p:cNvGrpSpPr>
                  <p:nvPr/>
                </p:nvGrpSpPr>
                <p:grpSpPr bwMode="auto">
                  <a:xfrm>
                    <a:off x="760" y="9"/>
                    <a:ext cx="645" cy="227"/>
                    <a:chOff x="0" y="0"/>
                    <a:chExt cx="645" cy="227"/>
                  </a:xfrm>
                </p:grpSpPr>
                <p:grpSp>
                  <p:nvGrpSpPr>
                    <p:cNvPr id="191529" name="Group 41"/>
                    <p:cNvGrpSpPr>
                      <a:grpSpLocks/>
                    </p:cNvGrpSpPr>
                    <p:nvPr/>
                  </p:nvGrpSpPr>
                  <p:grpSpPr bwMode="auto">
                    <a:xfrm>
                      <a:off x="0" y="0"/>
                      <a:ext cx="499" cy="227"/>
                      <a:chOff x="0" y="0"/>
                      <a:chExt cx="499" cy="227"/>
                    </a:xfrm>
                  </p:grpSpPr>
                  <p:sp>
                    <p:nvSpPr>
                      <p:cNvPr id="191530" name="Rectangle 42"/>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31" name="Line 43"/>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32" name="Line 44"/>
                    <p:cNvSpPr>
                      <a:spLocks noChangeShapeType="1"/>
                    </p:cNvSpPr>
                    <p:nvPr/>
                  </p:nvSpPr>
                  <p:spPr bwMode="auto">
                    <a:xfrm>
                      <a:off x="405" y="11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33" name="Group 45"/>
                  <p:cNvGrpSpPr>
                    <a:grpSpLocks/>
                  </p:cNvGrpSpPr>
                  <p:nvPr/>
                </p:nvGrpSpPr>
                <p:grpSpPr bwMode="auto">
                  <a:xfrm>
                    <a:off x="0" y="0"/>
                    <a:ext cx="771" cy="204"/>
                    <a:chOff x="0" y="0"/>
                    <a:chExt cx="768" cy="227"/>
                  </a:xfrm>
                </p:grpSpPr>
                <p:sp>
                  <p:nvSpPr>
                    <p:cNvPr id="191534" name="Rectangle 46"/>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35" name="Line 47"/>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36" name="Group 48"/>
                  <p:cNvGrpSpPr>
                    <a:grpSpLocks/>
                  </p:cNvGrpSpPr>
                  <p:nvPr/>
                </p:nvGrpSpPr>
                <p:grpSpPr bwMode="auto">
                  <a:xfrm>
                    <a:off x="0" y="204"/>
                    <a:ext cx="2239" cy="204"/>
                    <a:chOff x="0" y="0"/>
                    <a:chExt cx="2239" cy="204"/>
                  </a:xfrm>
                </p:grpSpPr>
                <p:sp>
                  <p:nvSpPr>
                    <p:cNvPr id="191537" name="Rectangle 49"/>
                    <p:cNvSpPr>
                      <a:spLocks noChangeArrowheads="1"/>
                    </p:cNvSpPr>
                    <p:nvPr/>
                  </p:nvSpPr>
                  <p:spPr bwMode="auto">
                    <a:xfrm>
                      <a:off x="0" y="0"/>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38" name="Line 50"/>
                    <p:cNvSpPr>
                      <a:spLocks noChangeShapeType="1"/>
                    </p:cNvSpPr>
                    <p:nvPr/>
                  </p:nvSpPr>
                  <p:spPr bwMode="auto">
                    <a:xfrm>
                      <a:off x="538" y="157"/>
                      <a:ext cx="17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39" name="Line 51"/>
                    <p:cNvSpPr>
                      <a:spLocks noChangeShapeType="1"/>
                    </p:cNvSpPr>
                    <p:nvPr/>
                  </p:nvSpPr>
                  <p:spPr bwMode="auto">
                    <a:xfrm flipV="1">
                      <a:off x="2239" y="43"/>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40" name="Group 52"/>
                  <p:cNvGrpSpPr>
                    <a:grpSpLocks/>
                  </p:cNvGrpSpPr>
                  <p:nvPr/>
                </p:nvGrpSpPr>
                <p:grpSpPr bwMode="auto">
                  <a:xfrm>
                    <a:off x="1413" y="18"/>
                    <a:ext cx="682" cy="231"/>
                    <a:chOff x="0" y="0"/>
                    <a:chExt cx="682" cy="231"/>
                  </a:xfrm>
                </p:grpSpPr>
                <p:sp>
                  <p:nvSpPr>
                    <p:cNvPr id="191541" name="Rectangle 53"/>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x</a:t>
                      </a:r>
                    </a:p>
                  </p:txBody>
                </p:sp>
                <p:sp>
                  <p:nvSpPr>
                    <p:cNvPr id="191542" name="Line 54"/>
                    <p:cNvSpPr>
                      <a:spLocks noChangeShapeType="1"/>
                    </p:cNvSpPr>
                    <p:nvPr/>
                  </p:nvSpPr>
                  <p:spPr bwMode="auto">
                    <a:xfrm>
                      <a:off x="341" y="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43" name="Line 55"/>
                    <p:cNvSpPr>
                      <a:spLocks noChangeShapeType="1"/>
                    </p:cNvSpPr>
                    <p:nvPr/>
                  </p:nvSpPr>
                  <p:spPr bwMode="auto">
                    <a:xfrm>
                      <a:off x="442" y="117"/>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91544" name="Group 56"/>
              <p:cNvGrpSpPr>
                <a:grpSpLocks/>
              </p:cNvGrpSpPr>
              <p:nvPr/>
            </p:nvGrpSpPr>
            <p:grpSpPr bwMode="auto">
              <a:xfrm>
                <a:off x="91" y="2745"/>
                <a:ext cx="2646" cy="794"/>
                <a:chOff x="0" y="0"/>
                <a:chExt cx="2646" cy="794"/>
              </a:xfrm>
            </p:grpSpPr>
            <p:sp>
              <p:nvSpPr>
                <p:cNvPr id="191545" name="Rectangle 57"/>
                <p:cNvSpPr>
                  <a:spLocks noChangeArrowheads="1"/>
                </p:cNvSpPr>
                <p:nvPr/>
              </p:nvSpPr>
              <p:spPr bwMode="auto">
                <a:xfrm>
                  <a:off x="998" y="545"/>
                  <a:ext cx="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b="1"/>
                    <a:t>(d)    x</a:t>
                  </a:r>
                  <a:r>
                    <a:rPr lang="zh-CN" altLang="en-US" sz="2000" b="1"/>
                    <a:t>出队</a:t>
                  </a:r>
                </a:p>
              </p:txBody>
            </p:sp>
            <p:grpSp>
              <p:nvGrpSpPr>
                <p:cNvPr id="191546" name="Group 58"/>
                <p:cNvGrpSpPr>
                  <a:grpSpLocks/>
                </p:cNvGrpSpPr>
                <p:nvPr/>
              </p:nvGrpSpPr>
              <p:grpSpPr bwMode="auto">
                <a:xfrm>
                  <a:off x="0" y="0"/>
                  <a:ext cx="2646" cy="504"/>
                  <a:chOff x="0" y="0"/>
                  <a:chExt cx="2646" cy="504"/>
                </a:xfrm>
              </p:grpSpPr>
              <p:grpSp>
                <p:nvGrpSpPr>
                  <p:cNvPr id="191547" name="Group 59"/>
                  <p:cNvGrpSpPr>
                    <a:grpSpLocks/>
                  </p:cNvGrpSpPr>
                  <p:nvPr/>
                </p:nvGrpSpPr>
                <p:grpSpPr bwMode="auto">
                  <a:xfrm>
                    <a:off x="2106" y="114"/>
                    <a:ext cx="540" cy="227"/>
                    <a:chOff x="0" y="0"/>
                    <a:chExt cx="540" cy="227"/>
                  </a:xfrm>
                </p:grpSpPr>
                <p:sp>
                  <p:nvSpPr>
                    <p:cNvPr id="191548" name="Rectangle 60"/>
                    <p:cNvSpPr>
                      <a:spLocks noChangeArrowheads="1"/>
                    </p:cNvSpPr>
                    <p:nvPr/>
                  </p:nvSpPr>
                  <p:spPr bwMode="auto">
                    <a:xfrm>
                      <a:off x="0" y="0"/>
                      <a:ext cx="54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ea typeface="Arial Unicode MS" pitchFamily="34" charset="-122"/>
                          <a:cs typeface="Arial Unicode MS" pitchFamily="34" charset="-122"/>
                        </a:rPr>
                        <a:t> </a:t>
                      </a:r>
                      <a:r>
                        <a:rPr lang="en-US" altLang="en-US" sz="2400" dirty="0">
                          <a:ea typeface="Arial Unicode MS" pitchFamily="34" charset="-122"/>
                          <a:cs typeface="Arial Unicode MS" pitchFamily="34" charset="-122"/>
                        </a:rPr>
                        <a:t>y   </a:t>
                      </a:r>
                      <a:r>
                        <a:rPr lang="en-US" altLang="en-US" sz="2400" dirty="0" smtClean="0">
                          <a:ea typeface="Arial Unicode MS" pitchFamily="34" charset="-122"/>
                          <a:cs typeface="Arial Unicode MS" pitchFamily="34" charset="-122"/>
                        </a:rPr>
                        <a:t> ∧</a:t>
                      </a:r>
                      <a:endParaRPr lang="en-US" altLang="en-US" sz="2400" dirty="0"/>
                    </a:p>
                  </p:txBody>
                </p:sp>
                <p:sp>
                  <p:nvSpPr>
                    <p:cNvPr id="191549" name="Line 61"/>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0" name="Group 62"/>
                  <p:cNvGrpSpPr>
                    <a:grpSpLocks/>
                  </p:cNvGrpSpPr>
                  <p:nvPr/>
                </p:nvGrpSpPr>
                <p:grpSpPr bwMode="auto">
                  <a:xfrm>
                    <a:off x="1421" y="114"/>
                    <a:ext cx="545" cy="231"/>
                    <a:chOff x="0" y="0"/>
                    <a:chExt cx="499" cy="231"/>
                  </a:xfrm>
                </p:grpSpPr>
                <p:sp>
                  <p:nvSpPr>
                    <p:cNvPr id="191551" name="Rectangle 63"/>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x</a:t>
                      </a:r>
                    </a:p>
                  </p:txBody>
                </p:sp>
                <p:sp>
                  <p:nvSpPr>
                    <p:cNvPr id="191552" name="Line 64"/>
                    <p:cNvSpPr>
                      <a:spLocks noChangeShapeType="1"/>
                    </p:cNvSpPr>
                    <p:nvPr/>
                  </p:nvSpPr>
                  <p:spPr bwMode="auto">
                    <a:xfrm>
                      <a:off x="357" y="4"/>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3" name="Group 65"/>
                  <p:cNvGrpSpPr>
                    <a:grpSpLocks/>
                  </p:cNvGrpSpPr>
                  <p:nvPr/>
                </p:nvGrpSpPr>
                <p:grpSpPr bwMode="auto">
                  <a:xfrm>
                    <a:off x="0" y="96"/>
                    <a:ext cx="771" cy="204"/>
                    <a:chOff x="0" y="0"/>
                    <a:chExt cx="768" cy="227"/>
                  </a:xfrm>
                </p:grpSpPr>
                <p:sp>
                  <p:nvSpPr>
                    <p:cNvPr id="191554" name="Rectangle 66"/>
                    <p:cNvSpPr>
                      <a:spLocks noChangeArrowheads="1"/>
                    </p:cNvSpPr>
                    <p:nvPr/>
                  </p:nvSpPr>
                  <p:spPr bwMode="auto">
                    <a:xfrm>
                      <a:off x="0" y="0"/>
                      <a:ext cx="58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400"/>
                        <a:t>front</a:t>
                      </a:r>
                    </a:p>
                  </p:txBody>
                </p:sp>
                <p:sp>
                  <p:nvSpPr>
                    <p:cNvPr id="191555" name="Line 67"/>
                    <p:cNvSpPr>
                      <a:spLocks noChangeShapeType="1"/>
                    </p:cNvSpPr>
                    <p:nvPr/>
                  </p:nvSpPr>
                  <p:spPr bwMode="auto">
                    <a:xfrm>
                      <a:off x="528" y="123"/>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56" name="Group 68"/>
                  <p:cNvGrpSpPr>
                    <a:grpSpLocks/>
                  </p:cNvGrpSpPr>
                  <p:nvPr/>
                </p:nvGrpSpPr>
                <p:grpSpPr bwMode="auto">
                  <a:xfrm>
                    <a:off x="0" y="300"/>
                    <a:ext cx="2228" cy="204"/>
                    <a:chOff x="0" y="0"/>
                    <a:chExt cx="2228" cy="204"/>
                  </a:xfrm>
                </p:grpSpPr>
                <p:sp>
                  <p:nvSpPr>
                    <p:cNvPr id="191557" name="Rectangle 69"/>
                    <p:cNvSpPr>
                      <a:spLocks noChangeArrowheads="1"/>
                    </p:cNvSpPr>
                    <p:nvPr/>
                  </p:nvSpPr>
                  <p:spPr bwMode="auto">
                    <a:xfrm>
                      <a:off x="0" y="0"/>
                      <a:ext cx="58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t> </a:t>
                      </a:r>
                      <a:r>
                        <a:rPr lang="en-US" altLang="en-US" sz="2400"/>
                        <a:t>rear</a:t>
                      </a:r>
                    </a:p>
                  </p:txBody>
                </p:sp>
                <p:sp>
                  <p:nvSpPr>
                    <p:cNvPr id="191558" name="Line 70"/>
                    <p:cNvSpPr>
                      <a:spLocks noChangeShapeType="1"/>
                    </p:cNvSpPr>
                    <p:nvPr/>
                  </p:nvSpPr>
                  <p:spPr bwMode="auto">
                    <a:xfrm>
                      <a:off x="528" y="159"/>
                      <a:ext cx="17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59" name="Line 71"/>
                    <p:cNvSpPr>
                      <a:spLocks noChangeShapeType="1"/>
                    </p:cNvSpPr>
                    <p:nvPr/>
                  </p:nvSpPr>
                  <p:spPr bwMode="auto">
                    <a:xfrm flipV="1">
                      <a:off x="2221" y="45"/>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1560" name="Group 72"/>
                  <p:cNvGrpSpPr>
                    <a:grpSpLocks/>
                  </p:cNvGrpSpPr>
                  <p:nvPr/>
                </p:nvGrpSpPr>
                <p:grpSpPr bwMode="auto">
                  <a:xfrm>
                    <a:off x="768" y="0"/>
                    <a:ext cx="1501" cy="332"/>
                    <a:chOff x="0" y="0"/>
                    <a:chExt cx="1501" cy="332"/>
                  </a:xfrm>
                </p:grpSpPr>
                <p:grpSp>
                  <p:nvGrpSpPr>
                    <p:cNvPr id="191561" name="Group 73"/>
                    <p:cNvGrpSpPr>
                      <a:grpSpLocks/>
                    </p:cNvGrpSpPr>
                    <p:nvPr/>
                  </p:nvGrpSpPr>
                  <p:grpSpPr bwMode="auto">
                    <a:xfrm>
                      <a:off x="0" y="105"/>
                      <a:ext cx="499" cy="227"/>
                      <a:chOff x="0" y="0"/>
                      <a:chExt cx="499" cy="227"/>
                    </a:xfrm>
                  </p:grpSpPr>
                  <p:sp>
                    <p:nvSpPr>
                      <p:cNvPr id="191562" name="Rectangle 74"/>
                      <p:cNvSpPr>
                        <a:spLocks noChangeArrowheads="1"/>
                      </p:cNvSpPr>
                      <p:nvPr/>
                    </p:nvSpPr>
                    <p:spPr bwMode="auto">
                      <a:xfrm>
                        <a:off x="0" y="0"/>
                        <a:ext cx="49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en-US" sz="2400"/>
                      </a:p>
                    </p:txBody>
                  </p:sp>
                  <p:sp>
                    <p:nvSpPr>
                      <p:cNvPr id="191563" name="Line 75"/>
                      <p:cNvSpPr>
                        <a:spLocks noChangeShapeType="1"/>
                      </p:cNvSpPr>
                      <p:nvPr/>
                    </p:nvSpPr>
                    <p:spPr bwMode="auto">
                      <a:xfrm>
                        <a:off x="318" y="0"/>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91564" name="Line 76"/>
                    <p:cNvSpPr>
                      <a:spLocks noChangeShapeType="1"/>
                    </p:cNvSpPr>
                    <p:nvPr/>
                  </p:nvSpPr>
                  <p:spPr bwMode="auto">
                    <a:xfrm>
                      <a:off x="397" y="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65" name="Line 77"/>
                    <p:cNvSpPr>
                      <a:spLocks noChangeShapeType="1"/>
                    </p:cNvSpPr>
                    <p:nvPr/>
                  </p:nvSpPr>
                  <p:spPr bwMode="auto">
                    <a:xfrm>
                      <a:off x="397" y="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566" name="Line 78"/>
                    <p:cNvSpPr>
                      <a:spLocks noChangeShapeType="1"/>
                    </p:cNvSpPr>
                    <p:nvPr/>
                  </p:nvSpPr>
                  <p:spPr bwMode="auto">
                    <a:xfrm>
                      <a:off x="1501" y="0"/>
                      <a:ext cx="0" cy="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sp>
          <p:nvSpPr>
            <p:cNvPr id="3" name="矩形 2"/>
            <p:cNvSpPr/>
            <p:nvPr/>
          </p:nvSpPr>
          <p:spPr>
            <a:xfrm>
              <a:off x="4068663" y="530587"/>
              <a:ext cx="496887" cy="4606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1" name="矩形 80"/>
            <p:cNvSpPr/>
            <p:nvPr/>
          </p:nvSpPr>
          <p:spPr>
            <a:xfrm>
              <a:off x="3787081" y="1844824"/>
              <a:ext cx="496887" cy="3540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2" name="矩形 81"/>
            <p:cNvSpPr/>
            <p:nvPr/>
          </p:nvSpPr>
          <p:spPr>
            <a:xfrm>
              <a:off x="3770214" y="3315990"/>
              <a:ext cx="496887" cy="3309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3" name="矩形 82"/>
            <p:cNvSpPr/>
            <p:nvPr/>
          </p:nvSpPr>
          <p:spPr>
            <a:xfrm>
              <a:off x="3923928" y="4940003"/>
              <a:ext cx="496887" cy="3309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5" name="TextBox 4"/>
          <p:cNvSpPr txBox="1"/>
          <p:nvPr/>
        </p:nvSpPr>
        <p:spPr>
          <a:xfrm>
            <a:off x="5292080" y="574160"/>
            <a:ext cx="3456384" cy="3108543"/>
          </a:xfrm>
          <a:prstGeom prst="rect">
            <a:avLst/>
          </a:prstGeom>
          <a:noFill/>
        </p:spPr>
        <p:txBody>
          <a:bodyPr wrap="square" rtlCol="0">
            <a:spAutoFit/>
          </a:bodyPr>
          <a:lstStyle/>
          <a:p>
            <a:r>
              <a:rPr lang="en-US" altLang="en-US" sz="2800" smtClean="0">
                <a:latin typeface="宋体" pitchFamily="2" charset="-122"/>
              </a:rPr>
              <a:t>链</a:t>
            </a:r>
            <a:r>
              <a:rPr lang="zh-CN" altLang="en-US" sz="2800" smtClean="0">
                <a:latin typeface="宋体" pitchFamily="2" charset="-122"/>
              </a:rPr>
              <a:t>队列</a:t>
            </a:r>
            <a:r>
              <a:rPr lang="en-US" altLang="en-US" sz="2800" smtClean="0">
                <a:latin typeface="宋体" pitchFamily="2" charset="-122"/>
              </a:rPr>
              <a:t>的操作实际上是单链表的操作</a:t>
            </a:r>
            <a:r>
              <a:rPr lang="en-US" altLang="en-US" sz="2800" err="1">
                <a:latin typeface="宋体" pitchFamily="2" charset="-122"/>
              </a:rPr>
              <a:t>，</a:t>
            </a:r>
            <a:r>
              <a:rPr lang="en-US" altLang="en-US" sz="2800" smtClean="0">
                <a:latin typeface="宋体" pitchFamily="2" charset="-122"/>
              </a:rPr>
              <a:t>只不过是</a:t>
            </a:r>
            <a:r>
              <a:rPr lang="zh-CN" altLang="en-US" sz="2800" smtClean="0">
                <a:latin typeface="宋体" pitchFamily="2" charset="-122"/>
              </a:rPr>
              <a:t>：</a:t>
            </a:r>
            <a:endParaRPr lang="en-US" altLang="zh-CN" sz="2800" smtClean="0">
              <a:latin typeface="宋体" pitchFamily="2" charset="-122"/>
            </a:endParaRPr>
          </a:p>
          <a:p>
            <a:r>
              <a:rPr lang="en-US" altLang="en-US" sz="2800" smtClean="0">
                <a:latin typeface="宋体" pitchFamily="2" charset="-122"/>
              </a:rPr>
              <a:t>删除在表头进行，</a:t>
            </a:r>
          </a:p>
          <a:p>
            <a:r>
              <a:rPr lang="en-US" altLang="en-US" sz="2800" smtClean="0">
                <a:latin typeface="宋体" pitchFamily="2" charset="-122"/>
              </a:rPr>
              <a:t>插入在表尾进行</a:t>
            </a:r>
            <a:r>
              <a:rPr lang="zh-CN" altLang="en-US" sz="2800" smtClean="0">
                <a:latin typeface="宋体" pitchFamily="2" charset="-122"/>
              </a:rPr>
              <a:t>，</a:t>
            </a:r>
            <a:endParaRPr lang="en-US" altLang="en-US" sz="2800" dirty="0" smtClean="0">
              <a:latin typeface="宋体" pitchFamily="2" charset="-122"/>
            </a:endParaRPr>
          </a:p>
          <a:p>
            <a:r>
              <a:rPr lang="en-US" altLang="en-US" sz="2800" dirty="0" err="1" smtClean="0">
                <a:latin typeface="宋体" pitchFamily="2" charset="-122"/>
              </a:rPr>
              <a:t>插入</a:t>
            </a:r>
            <a:r>
              <a:rPr lang="en-US" altLang="en-US" sz="2800" dirty="0" err="1">
                <a:latin typeface="宋体" pitchFamily="2" charset="-122"/>
              </a:rPr>
              <a:t>、删除时分别修改不同的指针</a:t>
            </a:r>
            <a:endParaRPr lang="en-US" sz="2800" dirty="0"/>
          </a:p>
        </p:txBody>
      </p:sp>
      <p:sp>
        <p:nvSpPr>
          <p:cNvPr id="6" name="TextBox 5"/>
          <p:cNvSpPr txBox="1"/>
          <p:nvPr/>
        </p:nvSpPr>
        <p:spPr>
          <a:xfrm>
            <a:off x="5724128" y="3662066"/>
            <a:ext cx="3384376" cy="461665"/>
          </a:xfrm>
          <a:prstGeom prst="rect">
            <a:avLst/>
          </a:prstGeom>
          <a:noFill/>
        </p:spPr>
        <p:txBody>
          <a:bodyPr wrap="square" rtlCol="0">
            <a:spAutoFit/>
          </a:bodyPr>
          <a:lstStyle/>
          <a:p>
            <a:r>
              <a:rPr lang="zh-CN" altLang="en-US" sz="2400" b="1" dirty="0" smtClean="0">
                <a:solidFill>
                  <a:srgbClr val="0000FF"/>
                </a:solidFill>
              </a:rPr>
              <a:t>如何判</a:t>
            </a:r>
            <a:r>
              <a:rPr lang="zh-CN" altLang="en-US" sz="2400" b="1" dirty="0">
                <a:solidFill>
                  <a:srgbClr val="0000FF"/>
                </a:solidFill>
              </a:rPr>
              <a:t>队列</a:t>
            </a:r>
            <a:r>
              <a:rPr lang="en-US" altLang="zh-CN" sz="2400" b="1" dirty="0">
                <a:solidFill>
                  <a:srgbClr val="0000FF"/>
                </a:solidFill>
              </a:rPr>
              <a:t>Q</a:t>
            </a:r>
            <a:r>
              <a:rPr lang="zh-CN" altLang="en-US" sz="2400" b="1" dirty="0">
                <a:solidFill>
                  <a:srgbClr val="0000FF"/>
                </a:solidFill>
              </a:rPr>
              <a:t>是否为</a:t>
            </a:r>
            <a:r>
              <a:rPr lang="zh-CN" altLang="en-US" sz="2400" b="1" dirty="0" smtClean="0">
                <a:solidFill>
                  <a:srgbClr val="0000FF"/>
                </a:solidFill>
              </a:rPr>
              <a:t>空？</a:t>
            </a:r>
            <a:endParaRPr lang="en-US" sz="2400" dirty="0"/>
          </a:p>
        </p:txBody>
      </p:sp>
      <p:sp>
        <p:nvSpPr>
          <p:cNvPr id="7" name="TextBox 6"/>
          <p:cNvSpPr txBox="1"/>
          <p:nvPr/>
        </p:nvSpPr>
        <p:spPr>
          <a:xfrm>
            <a:off x="7118819" y="4775200"/>
            <a:ext cx="2031325" cy="461665"/>
          </a:xfrm>
          <a:prstGeom prst="rect">
            <a:avLst/>
          </a:prstGeom>
          <a:noFill/>
        </p:spPr>
        <p:txBody>
          <a:bodyPr wrap="none" rtlCol="0">
            <a:spAutoFit/>
          </a:bodyPr>
          <a:lstStyle/>
          <a:p>
            <a:r>
              <a:rPr lang="zh-CN" altLang="en-US" sz="2400" b="1" dirty="0" smtClean="0">
                <a:solidFill>
                  <a:srgbClr val="0000FF"/>
                </a:solidFill>
              </a:rPr>
              <a:t>队列会满吗？</a:t>
            </a:r>
            <a:endParaRPr lang="en-US" sz="2400" b="1" dirty="0">
              <a:solidFill>
                <a:srgbClr val="0000FF"/>
              </a:solidFill>
            </a:endParaRPr>
          </a:p>
        </p:txBody>
      </p:sp>
      <p:sp>
        <p:nvSpPr>
          <p:cNvPr id="8" name="TextBox 7"/>
          <p:cNvSpPr txBox="1"/>
          <p:nvPr/>
        </p:nvSpPr>
        <p:spPr>
          <a:xfrm>
            <a:off x="5796136" y="5214124"/>
            <a:ext cx="3361648" cy="830997"/>
          </a:xfrm>
          <a:prstGeom prst="rect">
            <a:avLst/>
          </a:prstGeom>
          <a:noFill/>
        </p:spPr>
        <p:txBody>
          <a:bodyPr wrap="square" rtlCol="0">
            <a:spAutoFit/>
          </a:bodyPr>
          <a:lstStyle/>
          <a:p>
            <a:r>
              <a:rPr lang="zh-CN" altLang="en-US" sz="2400" dirty="0" smtClean="0"/>
              <a:t>不会，因为删除队列结点时会释放结点空间</a:t>
            </a:r>
            <a:endParaRPr lang="en-US" sz="2400" dirty="0"/>
          </a:p>
        </p:txBody>
      </p:sp>
      <p:sp>
        <p:nvSpPr>
          <p:cNvPr id="9" name="TextBox 8"/>
          <p:cNvSpPr txBox="1"/>
          <p:nvPr/>
        </p:nvSpPr>
        <p:spPr>
          <a:xfrm>
            <a:off x="7077179" y="6034262"/>
            <a:ext cx="2031325" cy="461665"/>
          </a:xfrm>
          <a:prstGeom prst="rect">
            <a:avLst/>
          </a:prstGeom>
          <a:noFill/>
        </p:spPr>
        <p:txBody>
          <a:bodyPr wrap="none" rtlCol="0">
            <a:spAutoFit/>
          </a:bodyPr>
          <a:lstStyle/>
          <a:p>
            <a:r>
              <a:rPr lang="zh-CN" altLang="en-US" sz="2400" dirty="0" smtClean="0"/>
              <a:t>除非</a:t>
            </a:r>
            <a:r>
              <a:rPr lang="zh-CN" altLang="en-US" sz="2400" dirty="0"/>
              <a:t>内存不足</a:t>
            </a:r>
            <a:endParaRPr lang="en-US" sz="2400" dirty="0"/>
          </a:p>
        </p:txBody>
      </p:sp>
      <p:sp>
        <p:nvSpPr>
          <p:cNvPr id="10" name="TextBox 9"/>
          <p:cNvSpPr txBox="1"/>
          <p:nvPr/>
        </p:nvSpPr>
        <p:spPr>
          <a:xfrm>
            <a:off x="5652120" y="4222966"/>
            <a:ext cx="3262432" cy="461665"/>
          </a:xfrm>
          <a:prstGeom prst="rect">
            <a:avLst/>
          </a:prstGeom>
          <a:noFill/>
        </p:spPr>
        <p:txBody>
          <a:bodyPr wrap="none" rtlCol="0">
            <a:spAutoFit/>
          </a:bodyPr>
          <a:lstStyle/>
          <a:p>
            <a:r>
              <a:rPr lang="zh-CN" altLang="en-US" sz="2400" dirty="0" smtClean="0"/>
              <a:t>头尾指针都指向头结点</a:t>
            </a:r>
            <a:endParaRPr lang="en-US" sz="2400" dirty="0"/>
          </a:p>
        </p:txBody>
      </p:sp>
    </p:spTree>
    <p:extLst>
      <p:ext uri="{BB962C8B-B14F-4D97-AF65-F5344CB8AC3E}">
        <p14:creationId xmlns:p14="http://schemas.microsoft.com/office/powerpoint/2010/main" val="1414072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12629</TotalTime>
  <Words>3720</Words>
  <Application>Microsoft Macintosh PowerPoint</Application>
  <PresentationFormat>全屏显示(4:3)</PresentationFormat>
  <Paragraphs>830</Paragraphs>
  <Slides>45</Slides>
  <Notes>9</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第3章 栈和队列</vt:lpstr>
      <vt:lpstr>提纲</vt:lpstr>
      <vt:lpstr>1. 队列的基本概念</vt:lpstr>
      <vt:lpstr>与队列有关的… …</vt:lpstr>
      <vt:lpstr>队列的设计</vt:lpstr>
      <vt:lpstr>2. 队列的链式表示和实现</vt:lpstr>
      <vt:lpstr>链队列的基本操作</vt:lpstr>
      <vt:lpstr>链队列的基本操作-1,3,4</vt:lpstr>
      <vt:lpstr>PowerPoint 演示文稿</vt:lpstr>
      <vt:lpstr>链队列的基本操作-5</vt:lpstr>
      <vt:lpstr>链队列的基本操作-6</vt:lpstr>
      <vt:lpstr>3. 队列的顺序表示和实现</vt:lpstr>
      <vt:lpstr>静态顺序队列的基本操作</vt:lpstr>
      <vt:lpstr>静态顺序队列的假溢出</vt:lpstr>
      <vt:lpstr> 循环队列(Circular Queue)</vt:lpstr>
      <vt:lpstr>循环队列操作及指针变化情况</vt:lpstr>
      <vt:lpstr>循环队列操作及指针变化情况</vt:lpstr>
      <vt:lpstr>循环队列操作及指针变化情况</vt:lpstr>
      <vt:lpstr>循环队列的定义</vt:lpstr>
      <vt:lpstr>循环队列的基本操作</vt:lpstr>
      <vt:lpstr>循环队列的基本操作-1,2</vt:lpstr>
      <vt:lpstr>循环队列的基本操作-5,6</vt:lpstr>
      <vt:lpstr>4. 队列的应用举例</vt:lpstr>
      <vt:lpstr>例：杨辉三角/二项式系数生成</vt:lpstr>
      <vt:lpstr>生成total_row行的杨辉三角值</vt:lpstr>
      <vt:lpstr>例：迷宫寻路</vt:lpstr>
      <vt:lpstr>算法思想</vt:lpstr>
      <vt:lpstr>例：运动会日程安排</vt:lpstr>
      <vt:lpstr>运动会日程安排</vt:lpstr>
      <vt:lpstr>算法思想</vt:lpstr>
      <vt:lpstr>数据结构</vt:lpstr>
      <vt:lpstr>PowerPoint 演示文稿</vt:lpstr>
      <vt:lpstr>算法流程</vt:lpstr>
      <vt:lpstr>例：请求处理</vt:lpstr>
      <vt:lpstr>例：离散事件模拟</vt:lpstr>
      <vt:lpstr>数据结构</vt:lpstr>
      <vt:lpstr>数据结构初始化</vt:lpstr>
      <vt:lpstr>PowerPoint 演示文稿</vt:lpstr>
      <vt:lpstr>PowerPoint 演示文稿</vt:lpstr>
      <vt:lpstr>PowerPoint 演示文稿</vt:lpstr>
      <vt:lpstr>PowerPoint 演示文稿</vt:lpstr>
      <vt:lpstr>PowerPoint 演示文稿</vt:lpstr>
      <vt:lpstr>线性表、栈、队列小结</vt:lpstr>
      <vt:lpstr>小结续</vt:lpstr>
      <vt:lpstr>用一个while 循环生成杨辉三角值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apple sd</cp:lastModifiedBy>
  <cp:revision>184</cp:revision>
  <cp:lastPrinted>2018-03-20T15:15:29Z</cp:lastPrinted>
  <dcterms:created xsi:type="dcterms:W3CDTF">2015-07-19T09:35:25Z</dcterms:created>
  <dcterms:modified xsi:type="dcterms:W3CDTF">2018-03-26T08:33:16Z</dcterms:modified>
</cp:coreProperties>
</file>