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3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3" r:id="rId2"/>
    <p:sldId id="367" r:id="rId3"/>
    <p:sldId id="257" r:id="rId4"/>
    <p:sldId id="260" r:id="rId5"/>
    <p:sldId id="366" r:id="rId6"/>
    <p:sldId id="264" r:id="rId7"/>
    <p:sldId id="265" r:id="rId8"/>
    <p:sldId id="325" r:id="rId9"/>
    <p:sldId id="386" r:id="rId10"/>
    <p:sldId id="473" r:id="rId11"/>
    <p:sldId id="369" r:id="rId12"/>
    <p:sldId id="370" r:id="rId13"/>
    <p:sldId id="373" r:id="rId14"/>
    <p:sldId id="374" r:id="rId15"/>
    <p:sldId id="377" r:id="rId16"/>
    <p:sldId id="378" r:id="rId17"/>
    <p:sldId id="326" r:id="rId18"/>
    <p:sldId id="380" r:id="rId19"/>
    <p:sldId id="381" r:id="rId20"/>
    <p:sldId id="266" r:id="rId21"/>
    <p:sldId id="335" r:id="rId22"/>
    <p:sldId id="269" r:id="rId23"/>
    <p:sldId id="270" r:id="rId24"/>
    <p:sldId id="387" r:id="rId25"/>
    <p:sldId id="389" r:id="rId26"/>
    <p:sldId id="393" r:id="rId27"/>
    <p:sldId id="333" r:id="rId28"/>
    <p:sldId id="271" r:id="rId29"/>
    <p:sldId id="272" r:id="rId30"/>
    <p:sldId id="330" r:id="rId31"/>
    <p:sldId id="474" r:id="rId32"/>
    <p:sldId id="276" r:id="rId33"/>
    <p:sldId id="278" r:id="rId34"/>
    <p:sldId id="331" r:id="rId35"/>
    <p:sldId id="382" r:id="rId36"/>
    <p:sldId id="401" r:id="rId37"/>
    <p:sldId id="383" r:id="rId38"/>
    <p:sldId id="384" r:id="rId3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630301"/>
    <a:srgbClr val="244800"/>
    <a:srgbClr val="E6CDFF"/>
    <a:srgbClr val="FBF7FF"/>
    <a:srgbClr val="264C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38" autoAdjust="0"/>
    <p:restoredTop sz="90929"/>
  </p:normalViewPr>
  <p:slideViewPr>
    <p:cSldViewPr>
      <p:cViewPr varScale="1">
        <p:scale>
          <a:sx n="52" d="100"/>
          <a:sy n="52" d="100"/>
        </p:scale>
        <p:origin x="-2584" y="-112"/>
      </p:cViewPr>
      <p:guideLst>
        <p:guide orient="horz" pos="3312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84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9.emf"/><Relationship Id="rId2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CBE23-3F01-4B54-861A-D1FAD3505CC1}" type="datetimeFigureOut">
              <a:rPr lang="zh-CN" altLang="en-US" smtClean="0"/>
              <a:pPr/>
              <a:t>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A77A-79FE-406B-A2AD-6E25DFB927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59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899131-E627-4172-B1AF-DA57F11C3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2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2C5AE-6984-43FB-B5EF-66D070639AC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lang="zh-CN" altLang="en-US" dirty="0" smtClean="0">
                <a:solidFill>
                  <a:srgbClr val="000099"/>
                </a:solidFill>
                <a:ea typeface="华文楷体" pitchFamily="2" charset="-122"/>
              </a:rPr>
              <a:t>例，当 </a:t>
            </a:r>
            <a:r>
              <a:rPr lang="en-US" altLang="zh-CN" i="1" dirty="0" smtClean="0">
                <a:solidFill>
                  <a:srgbClr val="FF3300"/>
                </a:solidFill>
                <a:ea typeface="华文楷体" pitchFamily="2" charset="-122"/>
              </a:rPr>
              <a:t>k</a:t>
            </a:r>
            <a:r>
              <a:rPr lang="en-US" altLang="zh-CN" dirty="0" smtClean="0">
                <a:solidFill>
                  <a:srgbClr val="FF3300"/>
                </a:solidFill>
                <a:ea typeface="华文楷体" pitchFamily="2" charset="-122"/>
              </a:rPr>
              <a:t> = 8</a:t>
            </a:r>
            <a:r>
              <a:rPr lang="en-US" altLang="zh-CN" dirty="0" smtClean="0">
                <a:solidFill>
                  <a:srgbClr val="000099"/>
                </a:solidFill>
                <a:ea typeface="华文楷体" pitchFamily="2" charset="-122"/>
              </a:rPr>
              <a:t>,   </a:t>
            </a:r>
            <a:r>
              <a:rPr lang="en-US" altLang="zh-CN" dirty="0" smtClean="0">
                <a:solidFill>
                  <a:srgbClr val="990099"/>
                </a:solidFill>
                <a:ea typeface="华文楷体" pitchFamily="2" charset="-122"/>
              </a:rPr>
              <a:t>3*4 / 2 = </a:t>
            </a:r>
            <a:r>
              <a:rPr lang="en-US" altLang="zh-CN" dirty="0" smtClean="0">
                <a:solidFill>
                  <a:srgbClr val="FF3300"/>
                </a:solidFill>
                <a:ea typeface="华文楷体" pitchFamily="2" charset="-122"/>
              </a:rPr>
              <a:t>6 </a:t>
            </a:r>
            <a:r>
              <a:rPr lang="en-US" altLang="zh-CN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i="1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990099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&lt;</a:t>
            </a:r>
            <a:r>
              <a:rPr lang="en-US" altLang="zh-CN" dirty="0" smtClean="0">
                <a:solidFill>
                  <a:srgbClr val="990099"/>
                </a:solidFill>
                <a:ea typeface="华文楷体" pitchFamily="2" charset="-122"/>
                <a:sym typeface="Symbol" pitchFamily="18" charset="2"/>
              </a:rPr>
              <a:t> 4*5 / 2 =</a:t>
            </a:r>
            <a:r>
              <a:rPr lang="en-US" altLang="zh-CN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10</a:t>
            </a:r>
            <a:r>
              <a:rPr lang="en-US" altLang="zh-CN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,</a:t>
            </a:r>
          </a:p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lang="en-US" altLang="zh-CN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	    </a:t>
            </a:r>
            <a:r>
              <a:rPr lang="zh-CN" altLang="en-US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取 </a:t>
            </a:r>
            <a:r>
              <a:rPr lang="en-US" altLang="zh-CN" i="1" dirty="0" err="1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i</a:t>
            </a:r>
            <a:r>
              <a:rPr lang="en-US" altLang="zh-CN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 = 3</a:t>
            </a:r>
            <a:r>
              <a:rPr lang="zh-CN" altLang="en-US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。</a:t>
            </a:r>
            <a:r>
              <a:rPr lang="zh-CN" altLang="zh-CN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则 </a:t>
            </a:r>
            <a:r>
              <a:rPr lang="en-US" altLang="zh-CN" i="1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 = 8 - 3*4 / 2 = 2</a:t>
            </a:r>
            <a:r>
              <a:rPr lang="zh-CN" altLang="en-US" dirty="0" smtClean="0">
                <a:solidFill>
                  <a:srgbClr val="000099"/>
                </a:solidFill>
                <a:ea typeface="华文楷体" pitchFamily="2" charset="-122"/>
                <a:sym typeface="Symbol" pitchFamily="18" charset="2"/>
              </a:rPr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99131-E627-4172-B1AF-DA57F11C3E8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既然以行序为先，那么我们应该考虑以行序来讨论相乘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99131-E627-4172-B1AF-DA57F11C3E8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01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849F0-8551-405C-A62F-A0B3668FFA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23532-5BFF-40D6-86C2-D3C6ED6385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57D-286A-4848-B06E-74A85C7489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13EC-F5FC-492F-B10E-E63B00E909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6B7D8-50D5-453A-AD24-392E8AE819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A011-FB32-484C-B80C-AC8BFB7D6B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B2D09-4AC4-418E-BDBD-86AFE7FB48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EB45D-5560-4AC0-B5A3-79B6096EA3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99388-2AEF-473F-86AD-E33FC865F0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637E-F9FB-4EE5-8215-74A3392460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242DD-95AF-4063-AF79-1AE08034C7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>
    <p:strips dir="l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038E9C-2428-4C6F-B6E7-9853D29CB4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strips dir="ld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9.xml"/><Relationship Id="rId3" Type="http://schemas.openxmlformats.org/officeDocument/2006/relationships/slide" Target="slide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5" Type="http://schemas.openxmlformats.org/officeDocument/2006/relationships/oleObject" Target="../embeddings/Microsoft_Word_97_-_2004___1.doc"/><Relationship Id="rId6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5" Type="http://schemas.openxmlformats.org/officeDocument/2006/relationships/oleObject" Target="../embeddings/Microsoft_Word_97_-_2004___2.doc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7.wmf"/><Relationship Id="rId9" Type="http://schemas.openxmlformats.org/officeDocument/2006/relationships/oleObject" Target="../embeddings/Microsoft_Word_97_-_2004___3.doc"/><Relationship Id="rId10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4.doc"/><Relationship Id="rId4" Type="http://schemas.openxmlformats.org/officeDocument/2006/relationships/image" Target="../media/image11.emf"/><Relationship Id="rId5" Type="http://schemas.openxmlformats.org/officeDocument/2006/relationships/oleObject" Target="../embeddings/Microsoft_Word_97_-_2004___5.doc"/><Relationship Id="rId6" Type="http://schemas.openxmlformats.org/officeDocument/2006/relationships/image" Target="../media/image1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wmf"/><Relationship Id="rId6" Type="http://schemas.openxmlformats.org/officeDocument/2006/relationships/oleObject" Target="../embeddings/Microsoft_Word_97_-_2004___6.doc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7.xml"/><Relationship Id="rId5" Type="http://schemas.openxmlformats.org/officeDocument/2006/relationships/slide" Target="slide3.xml"/><Relationship Id="rId1" Type="http://schemas.openxmlformats.org/officeDocument/2006/relationships/slideLayout" Target="../slideLayouts/slideLayout7.xml"/><Relationship Id="rId2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4868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第五章 数组和广义表</a:t>
            </a:r>
          </a:p>
        </p:txBody>
      </p:sp>
      <p:sp>
        <p:nvSpPr>
          <p:cNvPr id="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23728" y="1844824"/>
            <a:ext cx="471154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数组的类型定义</a:t>
            </a:r>
            <a:endParaRPr lang="en-US" altLang="zh-CN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数组的顺序表示和实现</a:t>
            </a:r>
            <a:endParaRPr lang="en-US" altLang="zh-CN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稀疏矩阵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的压缩存储 </a:t>
            </a: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广义表的类型定义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表的表示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263525" indent="-2635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广义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表操作的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递归函数</a:t>
            </a:r>
            <a:endParaRPr lang="zh-CN" altLang="en-US" sz="3200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4705" y="666547"/>
            <a:ext cx="730199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Status Locate(Array A, </a:t>
            </a:r>
            <a:r>
              <a:rPr lang="en-US" altLang="zh-CN" sz="1800" dirty="0" err="1" smtClean="0"/>
              <a:t>va_list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&amp;off)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// </a:t>
            </a:r>
            <a:r>
              <a:rPr kumimoji="1" lang="zh-CN" altLang="en-US" sz="1800" dirty="0" smtClean="0"/>
              <a:t>若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ap</a:t>
            </a:r>
            <a:r>
              <a:rPr kumimoji="1" lang="en-US" altLang="zh-CN" sz="1800" dirty="0" smtClean="0"/>
              <a:t> </a:t>
            </a:r>
            <a:r>
              <a:rPr kumimoji="1" lang="zh-CN" altLang="en-US" sz="1800" dirty="0" smtClean="0"/>
              <a:t>指</a:t>
            </a:r>
            <a:r>
              <a:rPr lang="zh-CN" altLang="en-US" sz="1800" dirty="0" smtClean="0"/>
              <a:t>示的各下标值合法，则求出该元素在</a:t>
            </a:r>
            <a:r>
              <a:rPr lang="en-US" altLang="zh-CN" sz="1800" dirty="0" smtClean="0"/>
              <a:t> A </a:t>
            </a:r>
            <a:r>
              <a:rPr lang="zh-CN" altLang="en-US" sz="1800" dirty="0" smtClean="0"/>
              <a:t>中相对地址</a:t>
            </a:r>
            <a:r>
              <a:rPr lang="en-US" altLang="zh-CN" sz="1800" dirty="0" smtClean="0"/>
              <a:t> off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off = 0;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for (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=0;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</a:t>
            </a:r>
            <a:r>
              <a:rPr lang="en-US" altLang="zh-CN" sz="1800" dirty="0" err="1" smtClean="0"/>
              <a:t>A.dim</a:t>
            </a:r>
            <a:r>
              <a:rPr lang="en-US" altLang="zh-CN" sz="1800" dirty="0" smtClean="0"/>
              <a:t>; ++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 {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    </a:t>
            </a:r>
            <a:r>
              <a:rPr kumimoji="1" lang="en-US" altLang="zh-CN" sz="1800" dirty="0" err="1" smtClean="0"/>
              <a:t>ind</a:t>
            </a:r>
            <a:r>
              <a:rPr kumimoji="1" lang="en-US" altLang="zh-CN" sz="1800" dirty="0" smtClean="0"/>
              <a:t> = </a:t>
            </a:r>
            <a:r>
              <a:rPr kumimoji="1" lang="en-US" altLang="zh-CN" sz="1800" dirty="0" err="1" smtClean="0"/>
              <a:t>va_arg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ap,int</a:t>
            </a:r>
            <a:r>
              <a:rPr kumimoji="1" lang="en-US" altLang="zh-CN" sz="1800" dirty="0" smtClean="0"/>
              <a:t>) 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if ( </a:t>
            </a:r>
            <a:r>
              <a:rPr lang="en-US" altLang="zh-CN" sz="1800" dirty="0" err="1" smtClean="0"/>
              <a:t>ind</a:t>
            </a:r>
            <a:r>
              <a:rPr lang="en-US" altLang="zh-CN" sz="1800" dirty="0" smtClean="0"/>
              <a:t> &lt; 0 || </a:t>
            </a:r>
            <a:r>
              <a:rPr lang="en-US" altLang="zh-CN" sz="1800" dirty="0" err="1" smtClean="0"/>
              <a:t>ind</a:t>
            </a:r>
            <a:r>
              <a:rPr lang="en-US" altLang="zh-CN" sz="1800" dirty="0" smtClean="0"/>
              <a:t> &gt;= 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) return OVERFLOW;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    off += </a:t>
            </a:r>
            <a:r>
              <a:rPr kumimoji="1" lang="en-US" altLang="zh-CN" sz="1800" dirty="0" err="1" smtClean="0"/>
              <a:t>A.constants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] * </a:t>
            </a:r>
            <a:r>
              <a:rPr kumimoji="1" lang="en-US" altLang="zh-CN" sz="1800" dirty="0" err="1" smtClean="0"/>
              <a:t>ind</a:t>
            </a:r>
            <a:r>
              <a:rPr kumimoji="1" lang="en-US" altLang="zh-CN" sz="1800" dirty="0" smtClean="0"/>
              <a:t>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}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return OK;</a:t>
            </a:r>
          </a:p>
          <a:p>
            <a:r>
              <a:rPr lang="en-US" altLang="zh-CN" sz="1800" dirty="0" smtClean="0"/>
              <a:t>}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Status Value(Array A, </a:t>
            </a:r>
            <a:r>
              <a:rPr lang="en-US" altLang="zh-CN" sz="1800" dirty="0" err="1" smtClean="0"/>
              <a:t>ElemType</a:t>
            </a:r>
            <a:r>
              <a:rPr lang="en-US" altLang="zh-CN" sz="1800" dirty="0" smtClean="0"/>
              <a:t> &amp;e, </a:t>
            </a:r>
            <a:r>
              <a:rPr lang="is-IS" altLang="zh-CN" sz="1800" dirty="0" smtClean="0"/>
              <a:t>…</a:t>
            </a:r>
            <a:r>
              <a:rPr lang="en-US" altLang="zh-CN" sz="1800" dirty="0" smtClean="0"/>
              <a:t>) {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// </a:t>
            </a:r>
            <a:r>
              <a:rPr lang="zh-CN" altLang="en-US" sz="1800" dirty="0" smtClean="0"/>
              <a:t>若各下标不超界，则</a:t>
            </a:r>
            <a:r>
              <a:rPr lang="en-US" altLang="zh-CN" sz="1800" dirty="0" smtClean="0"/>
              <a:t> e </a:t>
            </a:r>
            <a:r>
              <a:rPr lang="zh-CN" altLang="en-US" sz="1800" dirty="0" smtClean="0"/>
              <a:t>赋值为所指定的</a:t>
            </a:r>
            <a:r>
              <a:rPr lang="en-US" altLang="zh-CN" sz="1800" dirty="0" smtClean="0"/>
              <a:t> A </a:t>
            </a:r>
            <a:r>
              <a:rPr lang="zh-CN" altLang="en-US" sz="1800" dirty="0" smtClean="0"/>
              <a:t>的元素值，并返回</a:t>
            </a:r>
            <a:r>
              <a:rPr lang="en-US" altLang="zh-CN" sz="1800" dirty="0" smtClean="0"/>
              <a:t>OK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altLang="zh-CN" sz="1800" dirty="0" err="1" smtClean="0"/>
              <a:t>va_start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, e);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if ( ( results = Locate(</a:t>
            </a:r>
            <a:r>
              <a:rPr lang="en-US" altLang="zh-CN" sz="1800" dirty="0" err="1" smtClean="0"/>
              <a:t>A,ap,off</a:t>
            </a:r>
            <a:r>
              <a:rPr lang="en-US" altLang="zh-CN" sz="1800" dirty="0" smtClean="0"/>
              <a:t>) ) &lt;= 0 ) return result;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e = * ( </a:t>
            </a:r>
            <a:r>
              <a:rPr lang="en-US" altLang="zh-CN" sz="1800" dirty="0" err="1" smtClean="0"/>
              <a:t>A.base</a:t>
            </a:r>
            <a:r>
              <a:rPr lang="en-US" altLang="zh-CN" sz="1800" dirty="0" smtClean="0"/>
              <a:t> + off 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return OK;</a:t>
            </a:r>
          </a:p>
          <a:p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376073"/>
      </p:ext>
    </p:extLst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2052"/>
          <p:cNvSpPr txBox="1">
            <a:spLocks noChangeArrowheads="1"/>
          </p:cNvSpPr>
          <p:nvPr/>
        </p:nvSpPr>
        <p:spPr bwMode="auto">
          <a:xfrm>
            <a:off x="179512" y="332656"/>
            <a:ext cx="8784976" cy="646331"/>
          </a:xfrm>
          <a:prstGeom prst="rect">
            <a:avLst/>
          </a:prstGeom>
          <a:noFill/>
          <a:ln w="15875">
            <a:solidFill>
              <a:srgbClr val="2448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5.3 </a:t>
            </a:r>
            <a:r>
              <a:rPr lang="zh-CN" altLang="en-US" sz="3600" b="1" dirty="0" smtClean="0">
                <a:solidFill>
                  <a:srgbClr val="000000"/>
                </a:solidFill>
                <a:latin typeface="Times New Roman" charset="0"/>
                <a:ea typeface="楷体_GB2312" pitchFamily="49" charset="-122"/>
              </a:rPr>
              <a:t>矩阵的压缩存储</a:t>
            </a:r>
            <a:endParaRPr lang="zh-CN" altLang="en-US" sz="3600" b="1" dirty="0">
              <a:solidFill>
                <a:srgbClr val="000000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1556792"/>
            <a:ext cx="763284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华文新魏" pitchFamily="2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1560" y="1700808"/>
            <a:ext cx="8208912" cy="4378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特殊矩阵是指非零元素或零元素的分布有一定规律的矩阵。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Arial" pitchFamily="34" charset="0"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特殊矩阵的压缩存储主要是针对阶数很高的特殊矩阵。为节省存储空间，对可以不存储的元素，如零元素或对称元素，不再存储。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Arial" pitchFamily="34" charset="0"/>
              <a:buChar char="•"/>
              <a:tabLst/>
              <a:defRPr/>
            </a:pPr>
            <a:endParaRPr kumimoji="1" lang="zh-CN" altLang="en-US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1706563" marR="0" lvl="1" indent="-4572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2448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对称矩阵</a:t>
            </a:r>
          </a:p>
          <a:p>
            <a:pPr marL="1706563" marR="0" lvl="1" indent="-4572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itchFamily="2" charset="2"/>
              <a:buChar char="u"/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2448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三对角矩阵</a:t>
            </a:r>
          </a:p>
        </p:txBody>
      </p:sp>
      <p:sp>
        <p:nvSpPr>
          <p:cNvPr id="6" name="Text Box 2053"/>
          <p:cNvSpPr txBox="1">
            <a:spLocks noChangeArrowheads="1"/>
          </p:cNvSpPr>
          <p:nvPr/>
        </p:nvSpPr>
        <p:spPr bwMode="auto">
          <a:xfrm>
            <a:off x="179512" y="980728"/>
            <a:ext cx="22500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华文新魏" pitchFamily="2" charset="-122"/>
                <a:cs typeface="+mj-cs"/>
              </a:rPr>
              <a:t>特殊矩阵</a:t>
            </a:r>
            <a:endParaRPr lang="zh-CN" alt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260648"/>
            <a:ext cx="7772400" cy="864096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chemeClr val="tx2"/>
                </a:solidFill>
                <a:ea typeface="华文新魏" pitchFamily="2" charset="-122"/>
              </a:rPr>
              <a:t>对称矩阵</a:t>
            </a:r>
            <a:endParaRPr lang="zh-CN" altLang="en-US" sz="3600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449388" y="1137477"/>
          <a:ext cx="635952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6" name="公式" r:id="rId3" imgW="69090480" imgH="29255400" progId="Equation.3">
                  <p:embed/>
                </p:oleObj>
              </mc:Choice>
              <mc:Fallback>
                <p:oleObj name="公式" r:id="rId3" imgW="69090480" imgH="29255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137477"/>
                        <a:ext cx="6359525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6600" y="4365104"/>
            <a:ext cx="82998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buClr>
                <a:srgbClr val="990099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 dirty="0">
                <a:latin typeface="华文楷体" pitchFamily="2" charset="-122"/>
                <a:ea typeface="华文楷体" pitchFamily="2" charset="-122"/>
              </a:rPr>
              <a:t>对称矩阵中的元素关于主对角线对称，</a:t>
            </a:r>
            <a:r>
              <a:rPr kumimoji="1" lang="en-US" altLang="zh-CN" sz="2400" b="1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kumimoji="1" lang="en-US" altLang="zh-CN" sz="2400" b="1" i="1" baseline="-25000" dirty="0" err="1">
                <a:latin typeface="华文楷体" pitchFamily="2" charset="-122"/>
                <a:ea typeface="华文楷体" pitchFamily="2" charset="-122"/>
              </a:rPr>
              <a:t>ij</a:t>
            </a:r>
            <a:r>
              <a:rPr kumimoji="1" lang="en-US" altLang="zh-CN" sz="2400" b="1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= </a:t>
            </a:r>
            <a:r>
              <a:rPr kumimoji="1" lang="en-US" altLang="zh-CN" sz="2400" b="1" i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kumimoji="1" lang="en-US" altLang="zh-CN" sz="2400" b="1" i="1" baseline="-25000" dirty="0" err="1">
                <a:latin typeface="华文楷体" pitchFamily="2" charset="-122"/>
                <a:ea typeface="华文楷体" pitchFamily="2" charset="-122"/>
              </a:rPr>
              <a:t>ji</a:t>
            </a:r>
            <a:r>
              <a:rPr kumimoji="1" lang="zh-CN" altLang="en-US" sz="2400" b="1" baseline="-25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2400" b="1" i="1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0≤</a:t>
            </a:r>
            <a:r>
              <a:rPr kumimoji="1" lang="en-US" altLang="zh-CN" sz="2400" b="1" i="1" dirty="0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2400" b="1" i="1" dirty="0">
                <a:latin typeface="华文楷体" pitchFamily="2" charset="-122"/>
                <a:ea typeface="华文楷体" pitchFamily="2" charset="-122"/>
              </a:rPr>
              <a:t>j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</a:rPr>
              <a:t>≤</a:t>
            </a:r>
            <a:r>
              <a:rPr kumimoji="1" lang="en-US" altLang="zh-CN" sz="2400" b="1" i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2400" b="1" dirty="0" smtClean="0">
                <a:latin typeface="华文楷体" pitchFamily="2" charset="-122"/>
                <a:ea typeface="华文楷体" pitchFamily="2" charset="-122"/>
              </a:rPr>
              <a:t>-1</a:t>
            </a:r>
          </a:p>
          <a:p>
            <a:pPr marL="342900" lvl="0" indent="-342900">
              <a:lnSpc>
                <a:spcPct val="105000"/>
              </a:lnSpc>
              <a:buClr>
                <a:srgbClr val="990099"/>
              </a:buClr>
              <a:buSzPct val="50000"/>
              <a:buFont typeface="Wingdings" pitchFamily="2" charset="2"/>
              <a:buChar char="n"/>
            </a:pPr>
            <a:endParaRPr lang="en-US" altLang="zh-CN" sz="2400" b="1" kern="0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lvl="0" indent="-342900">
              <a:lnSpc>
                <a:spcPct val="105000"/>
              </a:lnSpc>
              <a:buClr>
                <a:srgbClr val="990099"/>
              </a:buClr>
              <a:buSzPct val="50000"/>
              <a:buFont typeface="Wingdings" pitchFamily="2" charset="2"/>
              <a:buChar char="n"/>
            </a:pPr>
            <a:r>
              <a:rPr lang="zh-CN" altLang="en-US" sz="24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为节约存储，只存对角线及对角线以上的元素，或者只存对角线或对角线以下的元素。前者称为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上三角矩阵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，后者称为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下三角矩阵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4103" name="AutoShape 9"/>
          <p:cNvSpPr>
            <a:spLocks noChangeArrowheads="1"/>
          </p:cNvSpPr>
          <p:nvPr/>
        </p:nvSpPr>
        <p:spPr bwMode="auto">
          <a:xfrm rot="1524529">
            <a:off x="2192338" y="2283652"/>
            <a:ext cx="5526087" cy="550862"/>
          </a:xfrm>
          <a:prstGeom prst="roundRect">
            <a:avLst>
              <a:gd name="adj" fmla="val 50000"/>
            </a:avLst>
          </a:prstGeom>
          <a:solidFill>
            <a:schemeClr val="accent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39552" y="5373216"/>
            <a:ext cx="8001000" cy="129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Tx/>
              <a:buChar char="•"/>
              <a:tabLst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3568" y="4650109"/>
            <a:ext cx="8067675" cy="3027363"/>
            <a:chOff x="417" y="2186"/>
            <a:chExt cx="5082" cy="1907"/>
          </a:xfrm>
        </p:grpSpPr>
        <p:sp>
          <p:nvSpPr>
            <p:cNvPr id="452617" name="Rectangle 9"/>
            <p:cNvSpPr>
              <a:spLocks noChangeArrowheads="1"/>
            </p:cNvSpPr>
            <p:nvPr/>
          </p:nvSpPr>
          <p:spPr bwMode="auto">
            <a:xfrm>
              <a:off x="720" y="2448"/>
              <a:ext cx="46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86" name="Text Box 10"/>
            <p:cNvSpPr txBox="1">
              <a:spLocks noChangeArrowheads="1"/>
            </p:cNvSpPr>
            <p:nvPr/>
          </p:nvSpPr>
          <p:spPr bwMode="auto">
            <a:xfrm>
              <a:off x="417" y="2419"/>
              <a:ext cx="50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  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00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10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11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20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21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22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30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31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32   ……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宋体" charset="-122"/>
                </a:rPr>
                <a:t>  </a:t>
              </a:r>
              <a:r>
                <a:rPr kumimoji="1" lang="en-US" altLang="zh-CN" sz="3200" i="1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Times New Roman" pitchFamily="18" charset="0"/>
                </a:rPr>
                <a:t>n-1n-1</a:t>
              </a:r>
              <a:r>
                <a:rPr kumimoji="1" lang="en-US" altLang="zh-CN" sz="3200" baseline="-25000">
                  <a:solidFill>
                    <a:srgbClr val="000099"/>
                  </a:solidFill>
                  <a:latin typeface="宋体" charset="-122"/>
                </a:rPr>
                <a:t> </a:t>
              </a:r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110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>
              <a:off x="1488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3"/>
            <p:cNvSpPr>
              <a:spLocks noChangeShapeType="1"/>
            </p:cNvSpPr>
            <p:nvPr/>
          </p:nvSpPr>
          <p:spPr bwMode="auto">
            <a:xfrm>
              <a:off x="1872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14"/>
            <p:cNvSpPr>
              <a:spLocks noChangeShapeType="1"/>
            </p:cNvSpPr>
            <p:nvPr/>
          </p:nvSpPr>
          <p:spPr bwMode="auto">
            <a:xfrm>
              <a:off x="2256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5"/>
            <p:cNvSpPr>
              <a:spLocks noChangeShapeType="1"/>
            </p:cNvSpPr>
            <p:nvPr/>
          </p:nvSpPr>
          <p:spPr bwMode="auto">
            <a:xfrm>
              <a:off x="2640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16"/>
            <p:cNvSpPr>
              <a:spLocks noChangeShapeType="1"/>
            </p:cNvSpPr>
            <p:nvPr/>
          </p:nvSpPr>
          <p:spPr bwMode="auto">
            <a:xfrm>
              <a:off x="302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7"/>
            <p:cNvSpPr>
              <a:spLocks noChangeShapeType="1"/>
            </p:cNvSpPr>
            <p:nvPr/>
          </p:nvSpPr>
          <p:spPr bwMode="auto">
            <a:xfrm>
              <a:off x="3408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8"/>
            <p:cNvSpPr>
              <a:spLocks noChangeShapeType="1"/>
            </p:cNvSpPr>
            <p:nvPr/>
          </p:nvSpPr>
          <p:spPr bwMode="auto">
            <a:xfrm>
              <a:off x="3792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9"/>
            <p:cNvSpPr>
              <a:spLocks noChangeShapeType="1"/>
            </p:cNvSpPr>
            <p:nvPr/>
          </p:nvSpPr>
          <p:spPr bwMode="auto">
            <a:xfrm>
              <a:off x="4176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20"/>
            <p:cNvSpPr>
              <a:spLocks noChangeShapeType="1"/>
            </p:cNvSpPr>
            <p:nvPr/>
          </p:nvSpPr>
          <p:spPr bwMode="auto">
            <a:xfrm>
              <a:off x="4656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21"/>
            <p:cNvSpPr txBox="1">
              <a:spLocks noChangeArrowheads="1"/>
            </p:cNvSpPr>
            <p:nvPr/>
          </p:nvSpPr>
          <p:spPr bwMode="auto">
            <a:xfrm>
              <a:off x="758" y="2186"/>
              <a:ext cx="47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0">
                  <a:latin typeface="Times New Roman" pitchFamily="18" charset="0"/>
                </a:rPr>
                <a:t>0     1      2      3      4      5      6      7      8              n(n+1)/2-1</a:t>
              </a:r>
            </a:p>
          </p:txBody>
        </p:sp>
        <p:sp>
          <p:nvSpPr>
            <p:cNvPr id="7198" name="Text Box 25"/>
            <p:cNvSpPr txBox="1">
              <a:spLocks noChangeArrowheads="1"/>
            </p:cNvSpPr>
            <p:nvPr/>
          </p:nvSpPr>
          <p:spPr bwMode="auto">
            <a:xfrm>
              <a:off x="902" y="3805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1" lang="zh-CN" altLang="zh-CN" sz="2400" b="0">
                <a:latin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1517650" y="1177280"/>
          <a:ext cx="54864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9" name="Equation" r:id="rId3" imgW="60554160" imgH="29255400" progId="Equation.3">
                  <p:embed/>
                </p:oleObj>
              </mc:Choice>
              <mc:Fallback>
                <p:oleObj name="Equation" r:id="rId3" imgW="60554160" imgH="29255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177280"/>
                        <a:ext cx="5486400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689600" y="3515668"/>
            <a:ext cx="1219200" cy="569912"/>
          </a:xfrm>
          <a:prstGeom prst="rect">
            <a:avLst/>
          </a:prstGeom>
          <a:solidFill>
            <a:srgbClr val="66FF6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876800" y="3072755"/>
            <a:ext cx="838200" cy="1012825"/>
          </a:xfrm>
          <a:prstGeom prst="rect">
            <a:avLst/>
          </a:prstGeom>
          <a:solidFill>
            <a:srgbClr val="66FF6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733800" y="2542530"/>
            <a:ext cx="1143000" cy="1543050"/>
          </a:xfrm>
          <a:prstGeom prst="rect">
            <a:avLst/>
          </a:prstGeom>
          <a:solidFill>
            <a:srgbClr val="66FF6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590800" y="1799580"/>
            <a:ext cx="1143000" cy="2286000"/>
          </a:xfrm>
          <a:prstGeom prst="rect">
            <a:avLst/>
          </a:prstGeom>
          <a:solidFill>
            <a:srgbClr val="66FF6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600200" y="1288405"/>
            <a:ext cx="990600" cy="2797175"/>
          </a:xfrm>
          <a:prstGeom prst="rect">
            <a:avLst/>
          </a:prstGeom>
          <a:solidFill>
            <a:srgbClr val="66FF66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256463" y="1256655"/>
            <a:ext cx="701675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kumimoji="1" lang="zh-CN" altLang="en-US" sz="3600" b="0" dirty="0">
                <a:latin typeface="Times New Roman" pitchFamily="18" charset="0"/>
                <a:ea typeface="隶书" pitchFamily="49" charset="-122"/>
              </a:rPr>
              <a:t>下三角矩阵</a:t>
            </a:r>
            <a:endParaRPr kumimoji="1" lang="zh-CN" altLang="en-US" sz="3600" b="0" dirty="0">
              <a:latin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4" y="26064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例：行序为主序的下三角的存储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635000" y="698500"/>
            <a:ext cx="8001000" cy="40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8288" indent="-268288">
              <a:lnSpc>
                <a:spcPct val="105000"/>
              </a:lnSpc>
              <a:buClr>
                <a:srgbClr val="7030A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0099"/>
                </a:solidFill>
                <a:ea typeface="华文楷体" pitchFamily="2" charset="-122"/>
              </a:rPr>
              <a:t>若</a:t>
            </a:r>
            <a:r>
              <a:rPr lang="en-US" altLang="zh-CN" sz="2400" dirty="0" err="1" smtClean="0">
                <a:solidFill>
                  <a:srgbClr val="FF0000"/>
                </a:solidFill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ea typeface="华文楷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</a:t>
            </a:r>
            <a:r>
              <a:rPr lang="en-US" altLang="zh-CN" sz="2400" dirty="0" smtClean="0">
                <a:solidFill>
                  <a:srgbClr val="FF0000"/>
                </a:solidFill>
                <a:ea typeface="华文楷体" pitchFamily="2" charset="-122"/>
              </a:rPr>
              <a:t> j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itchFamily="2" charset="-122"/>
              </a:rPr>
              <a:t>数组元素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A[</a:t>
            </a:r>
            <a:r>
              <a:rPr lang="en-US" altLang="zh-CN" sz="2400" i="1" dirty="0" err="1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][</a:t>
            </a:r>
            <a:r>
              <a:rPr lang="en-US" altLang="zh-CN" sz="2400" i="1" dirty="0" smtClean="0">
                <a:solidFill>
                  <a:srgbClr val="000099"/>
                </a:solidFill>
                <a:ea typeface="华文楷体" pitchFamily="2" charset="-122"/>
              </a:rPr>
              <a:t>j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]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itchFamily="2" charset="-122"/>
              </a:rPr>
              <a:t>在数组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B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itchFamily="2" charset="-122"/>
              </a:rPr>
              <a:t>中的存放位置为</a:t>
            </a:r>
            <a:r>
              <a:rPr lang="en-US" altLang="zh-CN" sz="2400" i="1" dirty="0" smtClean="0">
                <a:solidFill>
                  <a:srgbClr val="000099"/>
                </a:solidFill>
                <a:ea typeface="华文楷体" pitchFamily="2" charset="-122"/>
              </a:rPr>
              <a:t>k</a:t>
            </a:r>
            <a:endParaRPr lang="en-US" altLang="zh-CN" sz="2400" dirty="0" smtClean="0">
              <a:solidFill>
                <a:srgbClr val="000099"/>
              </a:solidFill>
              <a:ea typeface="华文楷体" pitchFamily="2" charset="-122"/>
            </a:endParaRPr>
          </a:p>
          <a:p>
            <a:pPr marL="268288" indent="-268288">
              <a:lnSpc>
                <a:spcPct val="105000"/>
              </a:lnSpc>
            </a:pP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  </a:t>
            </a:r>
            <a:r>
              <a:rPr lang="zh-CN" altLang="en-US" sz="2400" dirty="0" smtClean="0">
                <a:solidFill>
                  <a:srgbClr val="000099"/>
                </a:solidFill>
                <a:ea typeface="华文楷体" pitchFamily="2" charset="-122"/>
              </a:rPr>
              <a:t>          </a:t>
            </a:r>
            <a:r>
              <a:rPr lang="en-US" altLang="zh-CN" sz="2400" i="1" dirty="0" smtClean="0">
                <a:solidFill>
                  <a:srgbClr val="000099"/>
                </a:solidFill>
                <a:latin typeface="+mn-lt"/>
                <a:ea typeface="华文楷体" pitchFamily="2" charset="-122"/>
              </a:rPr>
              <a:t>k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=</a:t>
            </a:r>
            <a:r>
              <a:rPr lang="en-US" altLang="zh-CN" sz="2400" dirty="0" smtClean="0">
                <a:ea typeface="华文楷体" pitchFamily="2" charset="-122"/>
              </a:rPr>
              <a:t>1 + 2 + </a:t>
            </a:r>
            <a:r>
              <a:rPr lang="en-US" altLang="zh-CN" sz="2400" dirty="0" smtClean="0">
                <a:ea typeface="华文楷体" pitchFamily="2" charset="-122"/>
                <a:sym typeface="Wingdings" pitchFamily="2" charset="2"/>
              </a:rPr>
              <a:t></a:t>
            </a:r>
            <a:r>
              <a:rPr lang="en-US" altLang="zh-CN" sz="2400" dirty="0" smtClean="0">
                <a:ea typeface="华文楷体" pitchFamily="2" charset="-122"/>
              </a:rPr>
              <a:t> + </a:t>
            </a:r>
            <a:r>
              <a:rPr lang="en-US" altLang="zh-CN" sz="2400" i="1" dirty="0" err="1" smtClean="0">
                <a:ea typeface="华文楷体" pitchFamily="2" charset="-122"/>
              </a:rPr>
              <a:t>i</a:t>
            </a:r>
            <a:r>
              <a:rPr lang="en-US" altLang="zh-CN" sz="2400" i="1" dirty="0" smtClean="0">
                <a:ea typeface="华文楷体" pitchFamily="2" charset="-122"/>
              </a:rPr>
              <a:t> </a:t>
            </a:r>
            <a:r>
              <a:rPr lang="en-US" altLang="zh-CN" sz="2400" dirty="0" smtClean="0">
                <a:ea typeface="华文楷体" pitchFamily="2" charset="-122"/>
              </a:rPr>
              <a:t>+ </a:t>
            </a:r>
            <a:r>
              <a:rPr lang="en-US" altLang="zh-CN" sz="2400" i="1" dirty="0" smtClean="0">
                <a:ea typeface="华文楷体" pitchFamily="2" charset="-122"/>
              </a:rPr>
              <a:t>j</a:t>
            </a:r>
            <a:r>
              <a:rPr lang="en-US" altLang="zh-CN" sz="2400" dirty="0" smtClean="0">
                <a:ea typeface="华文楷体" pitchFamily="2" charset="-122"/>
              </a:rPr>
              <a:t> = (</a:t>
            </a:r>
            <a:r>
              <a:rPr lang="en-US" altLang="zh-CN" sz="2400" i="1" dirty="0" smtClean="0">
                <a:ea typeface="华文楷体" pitchFamily="2" charset="-122"/>
              </a:rPr>
              <a:t>i</a:t>
            </a:r>
            <a:r>
              <a:rPr lang="en-US" altLang="zh-CN" sz="2400" dirty="0" smtClean="0">
                <a:ea typeface="华文楷体" pitchFamily="2" charset="-122"/>
              </a:rPr>
              <a:t>+1)* </a:t>
            </a:r>
            <a:r>
              <a:rPr lang="en-US" altLang="zh-CN" sz="2400" i="1" dirty="0" err="1" smtClean="0">
                <a:ea typeface="华文楷体" pitchFamily="2" charset="-122"/>
              </a:rPr>
              <a:t>i</a:t>
            </a:r>
            <a:r>
              <a:rPr lang="en-US" altLang="zh-CN" sz="2400" i="1" dirty="0" smtClean="0">
                <a:ea typeface="华文楷体" pitchFamily="2" charset="-122"/>
              </a:rPr>
              <a:t> </a:t>
            </a:r>
            <a:r>
              <a:rPr lang="en-US" altLang="zh-CN" sz="2400" dirty="0" smtClean="0">
                <a:ea typeface="华文楷体" pitchFamily="2" charset="-122"/>
              </a:rPr>
              <a:t>/ 2 + </a:t>
            </a:r>
            <a:r>
              <a:rPr lang="en-US" altLang="zh-CN" sz="2400" i="1" dirty="0" smtClean="0">
                <a:ea typeface="华文楷体" pitchFamily="2" charset="-122"/>
              </a:rPr>
              <a:t>j</a:t>
            </a:r>
            <a:endParaRPr lang="en-US" altLang="zh-CN" sz="2400" dirty="0" smtClean="0">
              <a:ea typeface="华文楷体" pitchFamily="2" charset="-122"/>
            </a:endParaRPr>
          </a:p>
          <a:p>
            <a:pPr marL="268288" indent="-268288">
              <a:lnSpc>
                <a:spcPct val="105000"/>
              </a:lnSpc>
              <a:buFont typeface="Arial" pitchFamily="34" charset="0"/>
              <a:buChar char="•"/>
            </a:pPr>
            <a:r>
              <a:rPr kumimoji="1" lang="zh-CN" altLang="en-US" sz="2400" dirty="0" smtClean="0">
                <a:solidFill>
                  <a:srgbClr val="000099"/>
                </a:solidFill>
                <a:latin typeface="+mn-lt"/>
                <a:ea typeface="华文楷体" pitchFamily="2" charset="-122"/>
              </a:rPr>
              <a:t>若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&lt;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j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，数组元素 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A[</a:t>
            </a:r>
            <a:r>
              <a:rPr kumimoji="1" lang="en-US" altLang="zh-CN" sz="2400" i="1" dirty="0" err="1">
                <a:solidFill>
                  <a:srgbClr val="000099"/>
                </a:solidFill>
                <a:latin typeface="+mn-lt"/>
                <a:ea typeface="华文楷体" pitchFamily="2" charset="-122"/>
              </a:rPr>
              <a:t>i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][</a:t>
            </a:r>
            <a:r>
              <a:rPr kumimoji="1" lang="en-US" altLang="zh-CN" sz="2400" i="1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j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] 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在矩阵的上三角部分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,  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在数组 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B 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中没有存放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+mn-lt"/>
                <a:ea typeface="华文楷体" pitchFamily="2" charset="-122"/>
              </a:rPr>
              <a:t>，找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它的对称元素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A[</a:t>
            </a:r>
            <a:r>
              <a:rPr kumimoji="1" lang="en-US" altLang="zh-CN" sz="2400" i="1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j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][</a:t>
            </a:r>
            <a:r>
              <a:rPr kumimoji="1" lang="en-US" altLang="zh-CN" sz="2400" i="1" dirty="0" err="1">
                <a:solidFill>
                  <a:srgbClr val="000099"/>
                </a:solidFill>
                <a:latin typeface="+mn-lt"/>
                <a:ea typeface="华文楷体" pitchFamily="2" charset="-122"/>
              </a:rPr>
              <a:t>i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]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：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= </a:t>
            </a:r>
            <a:r>
              <a:rPr kumimoji="1" lang="en-US" altLang="zh-CN" sz="2400" i="1" dirty="0">
                <a:latin typeface="+mn-lt"/>
                <a:ea typeface="华文楷体" pitchFamily="2" charset="-122"/>
              </a:rPr>
              <a:t>j 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*(</a:t>
            </a:r>
            <a:r>
              <a:rPr kumimoji="1" lang="en-US" altLang="zh-CN" sz="2400" i="1" dirty="0">
                <a:latin typeface="+mn-lt"/>
                <a:ea typeface="华文楷体" pitchFamily="2" charset="-122"/>
              </a:rPr>
              <a:t>j </a:t>
            </a:r>
            <a:r>
              <a:rPr kumimoji="1" lang="en-US" altLang="zh-CN" sz="2400" dirty="0" smtClean="0">
                <a:latin typeface="+mn-lt"/>
                <a:ea typeface="华文楷体" pitchFamily="2" charset="-122"/>
              </a:rPr>
              <a:t>+1</a:t>
            </a:r>
            <a:r>
              <a:rPr kumimoji="1" lang="en-US" altLang="zh-CN" sz="2400" dirty="0">
                <a:latin typeface="+mn-lt"/>
                <a:ea typeface="华文楷体" pitchFamily="2" charset="-122"/>
              </a:rPr>
              <a:t>) / 2 </a:t>
            </a:r>
            <a:r>
              <a:rPr lang="en-US" altLang="zh-CN" sz="2400" i="1" dirty="0">
                <a:latin typeface="+mn-lt"/>
                <a:ea typeface="华文楷体" pitchFamily="2" charset="-122"/>
              </a:rPr>
              <a:t>+ </a:t>
            </a:r>
            <a:r>
              <a:rPr lang="en-US" altLang="zh-CN" sz="2400" i="1" dirty="0" err="1" smtClean="0">
                <a:latin typeface="+mn-lt"/>
                <a:ea typeface="华文楷体" pitchFamily="2" charset="-122"/>
              </a:rPr>
              <a:t>i</a:t>
            </a:r>
            <a:endParaRPr lang="en-US" altLang="zh-CN" sz="2400" dirty="0">
              <a:latin typeface="+mn-lt"/>
              <a:ea typeface="华文楷体" pitchFamily="2" charset="-122"/>
            </a:endParaRPr>
          </a:p>
          <a:p>
            <a:pPr marL="268288" indent="-268288">
              <a:lnSpc>
                <a:spcPct val="105000"/>
              </a:lnSpc>
              <a:buFont typeface="Arial" pitchFamily="34" charset="0"/>
              <a:buChar char="•"/>
            </a:pPr>
            <a:r>
              <a:rPr kumimoji="1" lang="zh-CN" altLang="en-US" sz="2400" dirty="0" smtClean="0">
                <a:solidFill>
                  <a:srgbClr val="000099"/>
                </a:solidFill>
                <a:latin typeface="+mn-lt"/>
                <a:ea typeface="华文楷体" pitchFamily="2" charset="-122"/>
              </a:rPr>
              <a:t>若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已知某矩阵元素位于数组 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B 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的第 </a:t>
            </a:r>
            <a:r>
              <a:rPr kumimoji="1" lang="en-US" altLang="zh-CN" sz="2400" i="1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k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个位置（</a:t>
            </a:r>
            <a:r>
              <a:rPr kumimoji="1" lang="en-US" altLang="zh-CN" sz="2400" i="1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k</a:t>
            </a: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≥0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），可寻找满足</a:t>
            </a:r>
          </a:p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</a:rPr>
              <a:t>           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</a:rPr>
              <a:t> (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</a:rPr>
              <a:t> </a:t>
            </a:r>
            <a:r>
              <a:rPr kumimoji="1" lang="en-US" altLang="zh-CN" sz="2400" dirty="0" smtClean="0">
                <a:solidFill>
                  <a:schemeClr val="tx2"/>
                </a:solidFill>
                <a:latin typeface="+mn-lt"/>
                <a:ea typeface="华文楷体" pitchFamily="2" charset="-122"/>
              </a:rPr>
              <a:t>+ 1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</a:rPr>
              <a:t>) / 2 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 </a:t>
            </a:r>
            <a:r>
              <a:rPr kumimoji="1" lang="en-US" altLang="zh-CN" sz="2400" i="1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k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&lt; (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+ 1)*(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+ 2) / 2</a:t>
            </a:r>
          </a:p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	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的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kumimoji="1" lang="en-US" altLang="zh-CN" sz="2400" i="1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, </a:t>
            </a:r>
            <a:r>
              <a:rPr kumimoji="1" lang="zh-CN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此</a:t>
            </a:r>
            <a:r>
              <a:rPr kumimoji="1" lang="zh-CN" altLang="zh-CN" sz="2400" dirty="0" smtClean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即为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该元素的行号。</a:t>
            </a:r>
          </a:p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            </a:t>
            </a:r>
            <a:r>
              <a:rPr kumimoji="1" lang="en-US" altLang="zh-CN" sz="2400" i="1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j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= </a:t>
            </a:r>
            <a:r>
              <a:rPr kumimoji="1" lang="en-US" altLang="zh-CN" sz="2400" i="1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k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- 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* (</a:t>
            </a:r>
            <a:r>
              <a:rPr kumimoji="1" lang="en-US" altLang="zh-CN" sz="2400" i="1" dirty="0" err="1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华文楷体" pitchFamily="2" charset="-122"/>
                <a:sym typeface="Symbol" pitchFamily="18" charset="2"/>
              </a:rPr>
              <a:t> + 1) / 2</a:t>
            </a:r>
          </a:p>
          <a:p>
            <a:pPr marL="342900" indent="-342900">
              <a:spcBef>
                <a:spcPct val="10000"/>
              </a:spcBef>
              <a:buClr>
                <a:srgbClr val="990099"/>
              </a:buClr>
              <a:buSzPct val="50000"/>
            </a:pPr>
            <a:r>
              <a:rPr kumimoji="1" lang="en-US" altLang="zh-CN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   	</a:t>
            </a:r>
            <a:r>
              <a:rPr kumimoji="1" lang="zh-CN" altLang="en-US" sz="2400" dirty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此即为该元素的列</a:t>
            </a:r>
            <a:r>
              <a:rPr kumimoji="1" lang="zh-CN" altLang="en-US" sz="2400" dirty="0" smtClean="0">
                <a:solidFill>
                  <a:srgbClr val="000099"/>
                </a:solidFill>
                <a:latin typeface="+mn-lt"/>
                <a:ea typeface="华文楷体" pitchFamily="2" charset="-122"/>
                <a:sym typeface="Symbol" pitchFamily="18" charset="2"/>
              </a:rPr>
              <a:t>号</a:t>
            </a:r>
            <a:endParaRPr kumimoji="1" lang="zh-CN" altLang="en-US" sz="2400" dirty="0">
              <a:solidFill>
                <a:srgbClr val="000099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260648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对角矩阵</a:t>
            </a:r>
            <a:endParaRPr lang="zh-CN" altLang="en-US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graphicFrame>
        <p:nvGraphicFramePr>
          <p:cNvPr id="9218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AutoShap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138238" y="1303338"/>
          <a:ext cx="67691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5" name="公式" r:id="rId4" imgW="84537000" imgH="35759160" progId="Equation.3">
                  <p:embed/>
                </p:oleObj>
              </mc:Choice>
              <mc:Fallback>
                <p:oleObj name="公式" r:id="rId4" imgW="84537000" imgH="357591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303338"/>
                        <a:ext cx="6769100" cy="32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1052513" y="5181600"/>
            <a:ext cx="7710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609600" y="5135563"/>
            <a:ext cx="8383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B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  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00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01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10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12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22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23 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…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-2  </a:t>
            </a:r>
            <a:r>
              <a:rPr kumimoji="1" lang="en-US" altLang="zh-CN" sz="3200" b="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</a:t>
            </a:r>
            <a:endParaRPr kumimoji="1" lang="en-US" altLang="zh-CN" sz="3200">
              <a:solidFill>
                <a:srgbClr val="000099"/>
              </a:solidFill>
              <a:latin typeface="宋体" charset="-122"/>
            </a:endParaRP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16621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2717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28813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4909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41005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47101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53197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59293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538913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1112838" y="47656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0">
                <a:latin typeface="Times New Roman" pitchFamily="18" charset="0"/>
              </a:rPr>
              <a:t>0     1      2      3      4      5      6      7      8       9             10</a:t>
            </a:r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76962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AutoShape 18"/>
          <p:cNvSpPr>
            <a:spLocks/>
          </p:cNvSpPr>
          <p:nvPr/>
        </p:nvSpPr>
        <p:spPr bwMode="auto">
          <a:xfrm rot="-5400000">
            <a:off x="1600200" y="5486400"/>
            <a:ext cx="152400" cy="1066800"/>
          </a:xfrm>
          <a:prstGeom prst="leftBrace">
            <a:avLst>
              <a:gd name="adj1" fmla="val 58333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kumimoji="1" lang="zh-CN" altLang="zh-CN" sz="24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9236" name="AutoShape 19"/>
          <p:cNvSpPr>
            <a:spLocks/>
          </p:cNvSpPr>
          <p:nvPr/>
        </p:nvSpPr>
        <p:spPr bwMode="auto">
          <a:xfrm rot="-5400000">
            <a:off x="3124200" y="5181600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kumimoji="1" lang="zh-CN" altLang="zh-CN" sz="24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9237" name="AutoShape 20"/>
          <p:cNvSpPr>
            <a:spLocks/>
          </p:cNvSpPr>
          <p:nvPr/>
        </p:nvSpPr>
        <p:spPr bwMode="auto">
          <a:xfrm rot="-5400000">
            <a:off x="4953000" y="5181600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kumimoji="1" lang="zh-CN" altLang="zh-CN" sz="24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9238" name="AutoShape 21"/>
          <p:cNvSpPr>
            <a:spLocks/>
          </p:cNvSpPr>
          <p:nvPr/>
        </p:nvSpPr>
        <p:spPr bwMode="auto">
          <a:xfrm rot="-5400000">
            <a:off x="7581900" y="4991100"/>
            <a:ext cx="152400" cy="2057400"/>
          </a:xfrm>
          <a:prstGeom prst="leftBrace">
            <a:avLst>
              <a:gd name="adj1" fmla="val 112500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kumimoji="1" lang="zh-CN" altLang="zh-CN" sz="2400" b="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9239" name="AutoShape 25"/>
          <p:cNvSpPr>
            <a:spLocks noChangeArrowheads="1"/>
          </p:cNvSpPr>
          <p:nvPr/>
        </p:nvSpPr>
        <p:spPr bwMode="auto">
          <a:xfrm rot="1725769" flipV="1">
            <a:off x="2254250" y="2578100"/>
            <a:ext cx="5006975" cy="174625"/>
          </a:xfrm>
          <a:custGeom>
            <a:avLst/>
            <a:gdLst>
              <a:gd name="T0" fmla="*/ 2147483647 w 21600"/>
              <a:gd name="T1" fmla="*/ 5706688 h 21600"/>
              <a:gd name="T2" fmla="*/ 2147483647 w 21600"/>
              <a:gd name="T3" fmla="*/ 11413312 h 21600"/>
              <a:gd name="T4" fmla="*/ 0 w 21600"/>
              <a:gd name="T5" fmla="*/ 570668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CC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AutoShape 26"/>
          <p:cNvSpPr>
            <a:spLocks noChangeArrowheads="1"/>
          </p:cNvSpPr>
          <p:nvPr/>
        </p:nvSpPr>
        <p:spPr bwMode="auto">
          <a:xfrm rot="1725769" flipV="1">
            <a:off x="1773238" y="2901950"/>
            <a:ext cx="5614987" cy="193675"/>
          </a:xfrm>
          <a:custGeom>
            <a:avLst/>
            <a:gdLst>
              <a:gd name="T0" fmla="*/ 2147483647 w 21600"/>
              <a:gd name="T1" fmla="*/ 7785483 h 21600"/>
              <a:gd name="T2" fmla="*/ 2147483647 w 21600"/>
              <a:gd name="T3" fmla="*/ 15570877 h 21600"/>
              <a:gd name="T4" fmla="*/ 0 w 21600"/>
              <a:gd name="T5" fmla="*/ 778548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2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AutoShape 27"/>
          <p:cNvSpPr>
            <a:spLocks noChangeArrowheads="1"/>
          </p:cNvSpPr>
          <p:nvPr/>
        </p:nvSpPr>
        <p:spPr bwMode="auto">
          <a:xfrm rot="1725769" flipV="1">
            <a:off x="1803400" y="3205163"/>
            <a:ext cx="4800600" cy="163512"/>
          </a:xfrm>
          <a:custGeom>
            <a:avLst/>
            <a:gdLst>
              <a:gd name="T0" fmla="*/ 2147483647 w 21600"/>
              <a:gd name="T1" fmla="*/ 4685020 h 21600"/>
              <a:gd name="T2" fmla="*/ 2147483647 w 21600"/>
              <a:gd name="T3" fmla="*/ 9370040 h 21600"/>
              <a:gd name="T4" fmla="*/ 0 w 21600"/>
              <a:gd name="T5" fmla="*/ 46850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2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00392" y="1412776"/>
            <a:ext cx="576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600" dirty="0" smtClean="0">
                <a:ea typeface="隶书" pitchFamily="49" charset="-122"/>
              </a:rPr>
              <a:t>三对角矩阵</a:t>
            </a:r>
            <a:endParaRPr lang="zh-CN" altLang="en-US" sz="3600" dirty="0">
              <a:ea typeface="隶书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0" y="787400"/>
            <a:ext cx="8153400" cy="5665936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990099"/>
              </a:buClr>
              <a:buSzPct val="50000"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三对角矩阵中除主对角线及在主对角线上 下最临近的两条对角线上的元素外，所有其它元素均为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。总共有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3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ea typeface="华文楷体" pitchFamily="2" charset="-122"/>
              </a:rPr>
              <a:t>-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个非零元素。</a:t>
            </a:r>
          </a:p>
          <a:p>
            <a:pPr eaLnBrk="1" hangingPunct="1">
              <a:spcBef>
                <a:spcPct val="15000"/>
              </a:spcBef>
              <a:buClr>
                <a:srgbClr val="990099"/>
              </a:buClr>
              <a:buSzPct val="50000"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将三对角矩阵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中三条对角线上的元素按行存放在一维数组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B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中，且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a</a:t>
            </a:r>
            <a:r>
              <a:rPr lang="en-US" altLang="zh-CN" sz="2400" b="1" baseline="-25000" dirty="0" smtClean="0">
                <a:solidFill>
                  <a:srgbClr val="FF3300"/>
                </a:solidFill>
                <a:ea typeface="华文楷体" pitchFamily="2" charset="-122"/>
              </a:rPr>
              <a:t>00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存放于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B[0]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。</a:t>
            </a:r>
          </a:p>
          <a:p>
            <a:pPr eaLnBrk="1" hangingPunct="1">
              <a:spcBef>
                <a:spcPct val="15000"/>
              </a:spcBef>
              <a:buClr>
                <a:srgbClr val="990099"/>
              </a:buClr>
              <a:buSzPct val="50000"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在三条对角线上的元素</a:t>
            </a:r>
            <a:r>
              <a:rPr lang="en-US" altLang="zh-CN" sz="2400" b="1" i="1" dirty="0" err="1" smtClean="0">
                <a:solidFill>
                  <a:srgbClr val="FF3300"/>
                </a:solidFill>
                <a:ea typeface="华文楷体" pitchFamily="2" charset="-122"/>
              </a:rPr>
              <a:t>a</a:t>
            </a:r>
            <a:r>
              <a:rPr lang="en-US" altLang="zh-CN" sz="2400" b="1" i="1" baseline="-25000" dirty="0" err="1" smtClean="0">
                <a:solidFill>
                  <a:srgbClr val="FF3300"/>
                </a:solidFill>
                <a:ea typeface="华文楷体" pitchFamily="2" charset="-122"/>
              </a:rPr>
              <a:t>ij</a:t>
            </a:r>
            <a:r>
              <a:rPr lang="en-US" altLang="zh-CN" sz="2400" b="1" baseline="-25000" dirty="0" smtClean="0">
                <a:solidFill>
                  <a:srgbClr val="008080"/>
                </a:solidFill>
                <a:ea typeface="华文楷体" pitchFamily="2" charset="-122"/>
              </a:rPr>
              <a:t> </a:t>
            </a:r>
            <a:r>
              <a:rPr lang="zh-CN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满足</a:t>
            </a:r>
            <a:r>
              <a:rPr lang="zh-CN" altLang="zh-CN" sz="2400" b="1" dirty="0" smtClean="0">
                <a:solidFill>
                  <a:srgbClr val="008080"/>
                </a:solidFill>
                <a:ea typeface="华文楷体" pitchFamily="2" charset="-122"/>
              </a:rPr>
              <a:t> </a:t>
            </a:r>
          </a:p>
          <a:p>
            <a:pPr eaLnBrk="1" hangingPunct="1">
              <a:spcBef>
                <a:spcPct val="15000"/>
              </a:spcBef>
              <a:buClr>
                <a:srgbClr val="990099"/>
              </a:buClr>
              <a:buSzPct val="50000"/>
              <a:buFont typeface="Wingdings" pitchFamily="2" charset="2"/>
              <a:buNone/>
            </a:pPr>
            <a:r>
              <a:rPr lang="zh-CN" altLang="zh-CN" sz="2400" b="1" dirty="0" smtClean="0">
                <a:solidFill>
                  <a:srgbClr val="008080"/>
                </a:solidFill>
                <a:ea typeface="华文楷体" pitchFamily="2" charset="-122"/>
              </a:rPr>
              <a:t>               </a:t>
            </a:r>
            <a:r>
              <a:rPr lang="zh-CN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0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err="1" smtClean="0">
                <a:solidFill>
                  <a:srgbClr val="FF33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n</a:t>
            </a:r>
            <a:r>
              <a:rPr lang="en-US" altLang="zh-CN" sz="2400" dirty="0" smtClean="0">
                <a:solidFill>
                  <a:srgbClr val="FF3300"/>
                </a:solidFill>
                <a:ea typeface="华文楷体" pitchFamily="2" charset="-122"/>
              </a:rPr>
              <a:t>-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1,   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FF3300"/>
                </a:solidFill>
                <a:ea typeface="华文楷体" pitchFamily="2" charset="-122"/>
              </a:rPr>
              <a:t>-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1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+1</a:t>
            </a:r>
            <a:endParaRPr lang="en-US" altLang="zh-CN" sz="2400" b="1" dirty="0" smtClean="0">
              <a:solidFill>
                <a:srgbClr val="008080"/>
              </a:solidFill>
              <a:ea typeface="华文楷体" pitchFamily="2" charset="-122"/>
            </a:endParaRPr>
          </a:p>
          <a:p>
            <a:pPr eaLnBrk="1" hangingPunct="1">
              <a:spcBef>
                <a:spcPct val="15000"/>
              </a:spcBef>
              <a:buClr>
                <a:srgbClr val="990099"/>
              </a:buClr>
              <a:buSzPct val="50000"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在一维数组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B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中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A[</a:t>
            </a:r>
            <a:r>
              <a:rPr lang="en-US" altLang="zh-CN" sz="2400" b="1" i="1" dirty="0" err="1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][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]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在第 </a:t>
            </a:r>
            <a:r>
              <a:rPr lang="en-US" altLang="zh-CN" sz="2400" b="1" i="1" dirty="0" err="1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行，它前面有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3*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-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1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个非零元素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,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在本行中第 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列前面有 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j</a:t>
            </a:r>
            <a:r>
              <a:rPr lang="en-US" altLang="zh-CN" sz="2400" dirty="0" smtClean="0">
                <a:solidFill>
                  <a:srgbClr val="000099"/>
                </a:solidFill>
                <a:ea typeface="华文楷体" pitchFamily="2" charset="-122"/>
              </a:rPr>
              <a:t>-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+1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个，所以元素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A[</a:t>
            </a:r>
            <a:r>
              <a:rPr lang="en-US" altLang="zh-CN" sz="2400" b="1" i="1" dirty="0" err="1" smtClean="0">
                <a:solidFill>
                  <a:srgbClr val="000099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][</a:t>
            </a:r>
            <a:r>
              <a:rPr lang="en-US" altLang="zh-CN" sz="2400" b="1" i="1" dirty="0" smtClean="0">
                <a:solidFill>
                  <a:srgbClr val="000099"/>
                </a:solidFill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]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B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中位置为</a:t>
            </a:r>
            <a:r>
              <a:rPr lang="zh-CN" altLang="en-US" sz="2400" b="1" dirty="0" smtClean="0">
                <a:solidFill>
                  <a:srgbClr val="008080"/>
                </a:solidFill>
                <a:ea typeface="华文楷体" pitchFamily="2" charset="-122"/>
              </a:rPr>
              <a:t>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k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 =</a:t>
            </a:r>
            <a:r>
              <a:rPr lang="en-US" altLang="zh-CN" sz="2400" b="1" dirty="0" smtClean="0">
                <a:solidFill>
                  <a:srgbClr val="00808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2*</a:t>
            </a:r>
            <a:r>
              <a:rPr lang="en-US" altLang="zh-CN" sz="2400" b="1" i="1" dirty="0" err="1" smtClean="0">
                <a:solidFill>
                  <a:srgbClr val="FF3300"/>
                </a:solidFill>
                <a:ea typeface="华文楷体" pitchFamily="2" charset="-122"/>
              </a:rPr>
              <a:t>i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+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j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。</a:t>
            </a:r>
            <a:endParaRPr lang="en-US" altLang="zh-CN" sz="2400" b="1" dirty="0" smtClean="0">
              <a:solidFill>
                <a:srgbClr val="000099"/>
              </a:solidFill>
              <a:ea typeface="华文楷体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若已知三对角矩阵中某元素 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A[</a:t>
            </a:r>
            <a:r>
              <a:rPr lang="en-US" altLang="zh-CN" sz="2400" b="1" i="1" dirty="0" err="1" smtClean="0">
                <a:solidFill>
                  <a:srgbClr val="FF33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][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j</a:t>
            </a:r>
            <a:r>
              <a:rPr lang="en-US" altLang="zh-CN" sz="2400" b="1" dirty="0" smtClean="0">
                <a:solidFill>
                  <a:srgbClr val="FF3300"/>
                </a:solidFill>
                <a:ea typeface="华文楷体" pitchFamily="2" charset="-122"/>
              </a:rPr>
              <a:t>]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在数组 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B[ ]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存放于第 </a:t>
            </a:r>
            <a:r>
              <a:rPr lang="en-US" altLang="zh-CN" sz="2400" b="1" i="1" dirty="0" smtClean="0">
                <a:solidFill>
                  <a:srgbClr val="FF3300"/>
                </a:solidFill>
                <a:ea typeface="华文楷体" pitchFamily="2" charset="-122"/>
              </a:rPr>
              <a:t>k</a:t>
            </a:r>
            <a:r>
              <a:rPr lang="en-US" altLang="zh-CN" sz="2400" b="1" dirty="0" smtClean="0">
                <a:solidFill>
                  <a:srgbClr val="000099"/>
                </a:solidFill>
                <a:ea typeface="华文楷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个位置，则有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99"/>
                </a:solidFill>
                <a:ea typeface="华文楷体" pitchFamily="2" charset="-122"/>
              </a:rPr>
              <a:t>               </a:t>
            </a:r>
            <a:r>
              <a:rPr lang="en-US" altLang="zh-CN" sz="2400" b="1" i="1" dirty="0" err="1" smtClean="0">
                <a:solidFill>
                  <a:srgbClr val="CC3300"/>
                </a:solidFill>
                <a:ea typeface="华文楷体" pitchFamily="2" charset="-122"/>
              </a:rPr>
              <a:t>i</a:t>
            </a: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</a:rPr>
              <a:t> = </a:t>
            </a: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(</a:t>
            </a:r>
            <a:r>
              <a:rPr lang="en-US" altLang="zh-CN" sz="2400" b="1" i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 + 1) / 3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               </a:t>
            </a:r>
            <a:r>
              <a:rPr lang="en-US" altLang="zh-CN" sz="2400" b="1" i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 = </a:t>
            </a:r>
            <a:r>
              <a:rPr lang="en-US" altLang="zh-CN" sz="2400" b="1" i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k</a:t>
            </a:r>
            <a:r>
              <a:rPr lang="en-US" altLang="zh-CN" sz="2400" b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 - 2 *</a:t>
            </a:r>
            <a:r>
              <a:rPr lang="en-US" altLang="zh-CN" sz="2400" b="1" i="1" dirty="0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 </a:t>
            </a:r>
            <a:r>
              <a:rPr lang="en-US" altLang="zh-CN" sz="2400" b="1" i="1" dirty="0" err="1" smtClean="0">
                <a:solidFill>
                  <a:srgbClr val="CC3300"/>
                </a:solidFill>
                <a:ea typeface="华文楷体" pitchFamily="2" charset="-122"/>
                <a:sym typeface="Symbol" pitchFamily="18" charset="2"/>
              </a:rPr>
              <a:t>i</a:t>
            </a:r>
            <a:endParaRPr lang="en-US" altLang="zh-CN" sz="2400" b="1" i="1" dirty="0" smtClean="0">
              <a:solidFill>
                <a:srgbClr val="000099"/>
              </a:solidFill>
              <a:ea typeface="华文楷体" pitchFamily="2" charset="-122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050"/>
          <p:cNvSpPr txBox="1">
            <a:spLocks noChangeArrowheads="1"/>
          </p:cNvSpPr>
          <p:nvPr/>
        </p:nvSpPr>
        <p:spPr bwMode="auto">
          <a:xfrm>
            <a:off x="755576" y="4653136"/>
            <a:ext cx="7992888" cy="1690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假设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 </a:t>
            </a:r>
            <a:r>
              <a:rPr lang="zh-CN" altLang="en-US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行 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列</a:t>
            </a: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的矩阵含 </a:t>
            </a:r>
            <a:r>
              <a:rPr lang="en-US" altLang="zh-CN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t </a:t>
            </a:r>
            <a:r>
              <a:rPr lang="zh-CN" altLang="en-US" sz="28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个非零元素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800" b="1" dirty="0" smtClean="0">
                <a:ea typeface="仿宋_GB2312" pitchFamily="49" charset="-122"/>
              </a:rPr>
              <a:t>令 </a:t>
            </a:r>
            <a:endParaRPr lang="en-US" altLang="zh-CN" sz="2800" b="1" dirty="0" smtClean="0">
              <a:ea typeface="仿宋_GB2312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 smtClean="0">
                <a:ea typeface="仿宋_GB2312" pitchFamily="49" charset="-122"/>
              </a:rPr>
              <a:t>e = t/(m*n)</a:t>
            </a:r>
            <a:r>
              <a:rPr lang="zh-CN" altLang="en-US" sz="2800" b="1" dirty="0" smtClean="0">
                <a:ea typeface="仿宋_GB2312" pitchFamily="49" charset="-122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稀疏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因子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通常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认为 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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0.05 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的矩阵为稀疏矩阵</a:t>
            </a:r>
          </a:p>
        </p:txBody>
      </p:sp>
      <p:sp>
        <p:nvSpPr>
          <p:cNvPr id="81925" name="Text Box 2053"/>
          <p:cNvSpPr txBox="1">
            <a:spLocks noChangeArrowheads="1"/>
          </p:cNvSpPr>
          <p:nvPr/>
        </p:nvSpPr>
        <p:spPr bwMode="auto">
          <a:xfrm>
            <a:off x="35496" y="476672"/>
            <a:ext cx="223651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华文新魏" pitchFamily="2" charset="-122"/>
                <a:cs typeface="+mj-cs"/>
              </a:rPr>
              <a:t>稀疏矩阵</a:t>
            </a:r>
            <a:endParaRPr lang="zh-CN" alt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华文新魏" pitchFamily="2" charset="-122"/>
              <a:cs typeface="+mj-cs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75656" y="1196752"/>
          <a:ext cx="6161087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8" name="公式" r:id="rId3" imgW="80065800" imgH="43889400" progId="Equation.3">
                  <p:embed/>
                </p:oleObj>
              </mc:Choice>
              <mc:Fallback>
                <p:oleObj name="公式" r:id="rId3" imgW="80065800" imgH="43889400" progId="Equation.3">
                  <p:embed/>
                  <p:pic>
                    <p:nvPicPr>
                      <p:cNvPr id="0" name="Picture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96752"/>
                        <a:ext cx="6161087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3AA737-73DD-4BE5-9A43-85992ABBC09B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-108520" y="-27384"/>
            <a:ext cx="8229600" cy="973138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ea typeface="华文新魏" pitchFamily="2" charset="-122"/>
              </a:rPr>
              <a:t>抽象数据类型</a:t>
            </a:r>
            <a:r>
              <a:rPr kumimoji="1"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稀疏矩阵的定义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763000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ADT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SparseMatrix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数据对象：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a</a:t>
            </a:r>
            <a:r>
              <a:rPr lang="en-US" altLang="zh-CN" sz="2400" baseline="-25000" dirty="0" err="1" smtClean="0">
                <a:solidFill>
                  <a:srgbClr val="000000"/>
                </a:solidFill>
                <a:ea typeface="华文楷体" pitchFamily="2" charset="-122"/>
              </a:rPr>
              <a:t>ij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|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400" baseline="-25000" dirty="0" err="1" smtClean="0">
                <a:solidFill>
                  <a:srgbClr val="000000"/>
                </a:solidFill>
                <a:ea typeface="华文楷体" pitchFamily="2" charset="-122"/>
              </a:rPr>
              <a:t>ij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en-US" altLang="zh-CN" sz="2400" dirty="0" smtClean="0">
                <a:solidFill>
                  <a:srgbClr val="2E4639"/>
                </a:solidFill>
                <a:ea typeface="楷体_GB2312" pitchFamily="49" charset="-122"/>
              </a:rPr>
              <a:t>∈</a:t>
            </a:r>
            <a:r>
              <a:rPr lang="en-US" altLang="zh-CN" sz="2400" dirty="0" err="1" smtClean="0">
                <a:solidFill>
                  <a:srgbClr val="2E4639"/>
                </a:solidFill>
                <a:ea typeface="楷体_GB2312" pitchFamily="49" charset="-122"/>
              </a:rPr>
              <a:t>ElemeSet</a:t>
            </a:r>
            <a:r>
              <a:rPr lang="en-US" altLang="zh-CN" sz="2400" dirty="0" smtClean="0">
                <a:solidFill>
                  <a:srgbClr val="2E4639"/>
                </a:solidFill>
                <a:ea typeface="楷体_GB2312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2E4639"/>
                </a:solidFill>
                <a:latin typeface="+mn-lt"/>
                <a:ea typeface="楷体_GB2312" pitchFamily="49" charset="-122"/>
              </a:rPr>
              <a:t>  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=0,...,m,  j=1,2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,..,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m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分别称为矩阵的行数和列数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数据关系：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Row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Col}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Row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{&lt;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a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j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a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, j+1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&gt; |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1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m,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1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j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n-1}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Col</a:t>
            </a:r>
            <a:r>
              <a:rPr lang="zh-CN" altLang="en-US" sz="2400" dirty="0" smtClean="0">
                <a:solidFill>
                  <a:srgbClr val="000000"/>
                </a:solidFill>
                <a:ea typeface="华文楷体" pitchFamily="2" charset="-122"/>
              </a:rPr>
              <a:t> ＝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{&lt;</a:t>
            </a:r>
            <a:r>
              <a:rPr lang="en-US" altLang="zh-CN" sz="2400" dirty="0" err="1" smtClean="0">
                <a:solidFill>
                  <a:srgbClr val="000000"/>
                </a:solidFill>
                <a:ea typeface="华文楷体" pitchFamily="2" charset="-122"/>
              </a:rPr>
              <a:t>a</a:t>
            </a:r>
            <a:r>
              <a:rPr lang="en-US" altLang="zh-CN" sz="2400" baseline="-25000" dirty="0" err="1" smtClean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, j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, a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i+1, j 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&gt; |  1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m, 1 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j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n-1}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基本操作：</a:t>
            </a:r>
            <a:endParaRPr lang="en-US" altLang="zh-CN" sz="2800" b="1" u="sng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} ADT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3200" b="1" dirty="0" err="1" smtClean="0">
                <a:solidFill>
                  <a:srgbClr val="000000"/>
                </a:solidFill>
                <a:ea typeface="华文楷体" pitchFamily="2" charset="-122"/>
              </a:rPr>
              <a:t>SparseMatrix</a:t>
            </a:r>
            <a:r>
              <a:rPr lang="en-US" altLang="zh-CN" sz="3200" b="1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endParaRPr lang="en-US" altLang="zh-CN" sz="32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B9EB7EF-CB6A-4E6D-A223-6E2984954FCA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42938" y="1268760"/>
            <a:ext cx="824954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 u="sng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基本操作：</a:t>
            </a:r>
            <a:endParaRPr lang="en-US" altLang="zh-CN" sz="2800" b="1" u="sng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dirty="0" smtClean="0">
                <a:ea typeface="仿宋_GB2312" pitchFamily="49" charset="-122"/>
              </a:rPr>
              <a:t>void </a:t>
            </a:r>
            <a:r>
              <a:rPr kumimoji="1" lang="en-US" altLang="zh-CN" sz="2800" b="0" dirty="0" err="1" smtClean="0">
                <a:latin typeface="Times New Roman" pitchFamily="18" charset="0"/>
                <a:ea typeface="仿宋_GB2312" pitchFamily="49" charset="-122"/>
              </a:rPr>
              <a:t>CreatSMatrix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 (&amp;M)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;  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               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隶书" pitchFamily="49" charset="-122"/>
              </a:rPr>
              <a:t>创建稀疏矩阵</a:t>
            </a:r>
            <a:endParaRPr kumimoji="1" lang="en-US" altLang="zh-CN" sz="2800" b="0" dirty="0" smtClean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800" dirty="0" smtClean="0">
                <a:solidFill>
                  <a:schemeClr val="tx2"/>
                </a:solidFill>
                <a:ea typeface="隶书" pitchFamily="49" charset="-122"/>
              </a:rPr>
              <a:t>     </a:t>
            </a:r>
            <a:r>
              <a:rPr lang="en-US" altLang="zh-CN" sz="2800" dirty="0" smtClean="0">
                <a:ea typeface="仿宋_GB2312" pitchFamily="49" charset="-122"/>
              </a:rPr>
              <a:t>void</a:t>
            </a:r>
            <a:r>
              <a:rPr lang="en-US" altLang="zh-CN" sz="2800" dirty="0" smtClean="0">
                <a:solidFill>
                  <a:schemeClr val="tx2"/>
                </a:solidFill>
                <a:ea typeface="隶书" pitchFamily="49" charset="-122"/>
              </a:rPr>
              <a:t> </a:t>
            </a:r>
            <a:r>
              <a:rPr lang="en-US" altLang="zh-CN" sz="2800" dirty="0" err="1" smtClean="0">
                <a:solidFill>
                  <a:schemeClr val="tx2"/>
                </a:solidFill>
                <a:ea typeface="隶书" pitchFamily="49" charset="-122"/>
              </a:rPr>
              <a:t>Destroy</a:t>
            </a:r>
            <a:r>
              <a:rPr lang="en-US" altLang="zh-CN" sz="2800" dirty="0" err="1" smtClean="0">
                <a:ea typeface="仿宋_GB2312" pitchFamily="49" charset="-122"/>
              </a:rPr>
              <a:t>SMatrix</a:t>
            </a:r>
            <a:r>
              <a:rPr lang="en-US" altLang="zh-CN" sz="2800" dirty="0" smtClean="0">
                <a:ea typeface="仿宋_GB2312" pitchFamily="49" charset="-122"/>
              </a:rPr>
              <a:t> (&amp;M);</a:t>
            </a:r>
            <a:endParaRPr kumimoji="1" lang="zh-CN" altLang="en-US" sz="2800" b="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800" b="0" dirty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void </a:t>
            </a:r>
            <a:r>
              <a:rPr kumimoji="1" lang="en-US" altLang="zh-CN" sz="2800" b="0" dirty="0" err="1" smtClean="0">
                <a:latin typeface="Times New Roman" pitchFamily="18" charset="0"/>
                <a:ea typeface="仿宋_GB2312" pitchFamily="49" charset="-122"/>
              </a:rPr>
              <a:t>CopySmatrix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(M, &amp;T);               //T=M</a:t>
            </a:r>
            <a:endParaRPr kumimoji="1" lang="zh-CN" altLang="en-US" sz="2800" b="0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2800" b="0" dirty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void</a:t>
            </a:r>
            <a:r>
              <a:rPr kumimoji="1" lang="en-US" altLang="zh-CN" sz="2800" b="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b="0" dirty="0" err="1" smtClean="0">
                <a:latin typeface="Times New Roman" pitchFamily="18" charset="0"/>
                <a:ea typeface="仿宋_GB2312" pitchFamily="49" charset="-122"/>
              </a:rPr>
              <a:t>AddSMatrix</a:t>
            </a:r>
            <a:r>
              <a:rPr lang="en-US" altLang="zh-CN" sz="2800" dirty="0" smtClean="0">
                <a:ea typeface="仿宋_GB2312" pitchFamily="49" charset="-122"/>
              </a:rPr>
              <a:t>(M</a:t>
            </a:r>
            <a:r>
              <a:rPr lang="zh-CN" altLang="en-US" sz="2800" dirty="0" smtClean="0">
                <a:ea typeface="仿宋_GB2312" pitchFamily="49" charset="-122"/>
              </a:rPr>
              <a:t>，</a:t>
            </a:r>
            <a:r>
              <a:rPr lang="en-US" altLang="zh-CN" sz="2800" dirty="0" smtClean="0">
                <a:ea typeface="仿宋_GB2312" pitchFamily="49" charset="-122"/>
              </a:rPr>
              <a:t>N</a:t>
            </a:r>
            <a:r>
              <a:rPr lang="zh-CN" altLang="en-US" sz="2800" dirty="0" smtClean="0">
                <a:ea typeface="仿宋_GB2312" pitchFamily="49" charset="-122"/>
              </a:rPr>
              <a:t>，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&amp;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 Q)</a:t>
            </a:r>
            <a:r>
              <a:rPr kumimoji="1" lang="en-US" altLang="zh-CN" sz="2800" dirty="0" smtClean="0">
                <a:latin typeface="Times New Roman" pitchFamily="18" charset="0"/>
                <a:ea typeface="仿宋_GB2312" pitchFamily="49" charset="-122"/>
              </a:rPr>
              <a:t>;     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//Q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= 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M+N</a:t>
            </a:r>
            <a:endParaRPr kumimoji="1" lang="en-US" altLang="zh-CN" sz="2800" b="0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kumimoji="1" lang="en-US" altLang="zh-CN" sz="2800" b="0" dirty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</a:rPr>
              <a:t>void </a:t>
            </a:r>
            <a:r>
              <a:rPr kumimoji="1" lang="en-US" altLang="zh-CN" sz="2800" b="0" dirty="0" err="1" smtClean="0">
                <a:latin typeface="Times New Roman" pitchFamily="18" charset="0"/>
                <a:ea typeface="仿宋_GB2312" pitchFamily="49" charset="-122"/>
              </a:rPr>
              <a:t>MultSMatrix</a:t>
            </a:r>
            <a:r>
              <a:rPr lang="en-US" altLang="zh-CN" sz="2800" dirty="0" smtClean="0">
                <a:ea typeface="仿宋_GB2312" pitchFamily="49" charset="-122"/>
              </a:rPr>
              <a:t>(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M</a:t>
            </a:r>
            <a:r>
              <a:rPr kumimoji="1" lang="zh-CN" altLang="en-US" sz="2800" b="0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800" b="0" dirty="0" smtClean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800" b="0" dirty="0" smtClean="0">
                <a:latin typeface="Times New Roman" pitchFamily="18" charset="0"/>
                <a:ea typeface="仿宋_GB2312" pitchFamily="49" charset="-122"/>
              </a:rPr>
              <a:t>&amp;Q</a:t>
            </a:r>
            <a:r>
              <a:rPr lang="en-US" altLang="zh-CN" sz="2800" dirty="0" smtClean="0">
                <a:ea typeface="仿宋_GB2312" pitchFamily="49" charset="-122"/>
              </a:rPr>
              <a:t>)</a:t>
            </a:r>
            <a:r>
              <a:rPr kumimoji="1" lang="zh-CN" altLang="en-US" sz="2800" b="0" dirty="0" smtClean="0">
                <a:latin typeface="Times New Roman" pitchFamily="18" charset="0"/>
                <a:ea typeface="仿宋_GB2312" pitchFamily="49" charset="-122"/>
              </a:rPr>
              <a:t>；   </a:t>
            </a:r>
            <a:r>
              <a:rPr lang="en-US" altLang="zh-CN" sz="2800" dirty="0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en-US" altLang="zh-CN" sz="2800" dirty="0" smtClean="0">
                <a:solidFill>
                  <a:schemeClr val="tx2"/>
                </a:solidFill>
                <a:ea typeface="隶书" pitchFamily="49" charset="-122"/>
              </a:rPr>
              <a:t>Q = M*N</a:t>
            </a:r>
            <a:r>
              <a:rPr kumimoji="1" lang="en-US" altLang="zh-CN" sz="3000" b="0" dirty="0" smtClean="0">
                <a:latin typeface="Times New Roman" pitchFamily="18" charset="0"/>
                <a:ea typeface="隶书" pitchFamily="49" charset="-122"/>
              </a:rPr>
              <a:t>  </a:t>
            </a:r>
          </a:p>
          <a:p>
            <a:pPr>
              <a:lnSpc>
                <a:spcPct val="105000"/>
              </a:lnSpc>
            </a:pPr>
            <a:r>
              <a:rPr lang="en-US" altLang="zh-CN" sz="3200" dirty="0" smtClean="0">
                <a:ea typeface="仿宋_GB2312" pitchFamily="49" charset="-122"/>
              </a:rPr>
              <a:t>     </a:t>
            </a:r>
            <a:r>
              <a:rPr lang="en-US" altLang="zh-CN" sz="2800" dirty="0" smtClean="0">
                <a:ea typeface="仿宋_GB2312" pitchFamily="49" charset="-122"/>
              </a:rPr>
              <a:t>void </a:t>
            </a:r>
            <a:r>
              <a:rPr lang="en-US" altLang="zh-CN" sz="2800" dirty="0" err="1" smtClean="0">
                <a:ea typeface="仿宋_GB2312" pitchFamily="49" charset="-122"/>
              </a:rPr>
              <a:t>TransposeSMatrix</a:t>
            </a:r>
            <a:r>
              <a:rPr lang="en-US" altLang="zh-CN" sz="2800" dirty="0" smtClean="0">
                <a:ea typeface="仿宋_GB2312" pitchFamily="49" charset="-122"/>
              </a:rPr>
              <a:t>(M</a:t>
            </a:r>
            <a:r>
              <a:rPr lang="zh-CN" altLang="en-US" sz="2800" dirty="0" smtClean="0">
                <a:ea typeface="仿宋_GB2312" pitchFamily="49" charset="-122"/>
              </a:rPr>
              <a:t>，</a:t>
            </a:r>
            <a:r>
              <a:rPr lang="en-US" altLang="zh-CN" sz="2800" dirty="0" smtClean="0">
                <a:ea typeface="仿宋_GB2312" pitchFamily="49" charset="-122"/>
              </a:rPr>
              <a:t>&amp;T);    </a:t>
            </a:r>
            <a:r>
              <a:rPr lang="en-US" altLang="zh-CN" sz="2800" dirty="0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800" dirty="0" smtClean="0">
                <a:solidFill>
                  <a:schemeClr val="tx2"/>
                </a:solidFill>
                <a:ea typeface="仿宋_GB2312" pitchFamily="49" charset="-122"/>
              </a:rPr>
              <a:t>转置</a:t>
            </a:r>
            <a:endParaRPr lang="en-US" altLang="zh-CN" sz="2800" dirty="0">
              <a:solidFill>
                <a:schemeClr val="tx2"/>
              </a:solidFill>
              <a:ea typeface="仿宋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184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4000" b="1" dirty="0">
              <a:solidFill>
                <a:srgbClr val="CC3399"/>
              </a:solidFill>
              <a:ea typeface="楷体_GB2312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474968" cy="139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数组是相同类型的数据元素的集合，而一维数组的每个元素是一个序对，由下标（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index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）和值（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value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）组成；多维数组是一维数组的推广。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9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4235455" cy="646331"/>
          </a:xfrm>
          <a:prstGeom prst="rect">
            <a:avLst/>
          </a:prstGeom>
          <a:noFill/>
          <a:ln w="15875">
            <a:solidFill>
              <a:srgbClr val="2448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4.1  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数组</a:t>
            </a:r>
            <a:r>
              <a:rPr lang="zh-CN" altLang="en-US" sz="3600" b="1" dirty="0">
                <a:solidFill>
                  <a:srgbClr val="000000"/>
                </a:solidFill>
                <a:ea typeface="楷体_GB2312" pitchFamily="49" charset="-122"/>
              </a:rPr>
              <a:t>的类型定义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9664" y="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------------5.1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数组类型的定义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576" y="2708920"/>
            <a:ext cx="797401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多维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数组的特点是每一个数据元素可以有多个直接前驱和多个直接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后继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zh-CN" altLang="en-US" sz="24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例如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二维数组的数组元素有两个直接前驱，两个直接后继，必须有两个下标（行、列）以标识该元素的位置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数组元素的下标一般具有固定的下界和上界，因此它比其他复杂的非线性结构简单。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endParaRPr lang="zh-CN" altLang="en-US" sz="3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67544" y="404664"/>
            <a:ext cx="84352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以</a:t>
            </a: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常规方法，即以二维数组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表示高</a:t>
            </a: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阶的稀疏矩阵时产生的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71600" y="1268760"/>
            <a:ext cx="76415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零</a:t>
            </a:r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值元素占了很大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空间；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计算中进行了很多和零值的运算。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如遇除法，则需判别除数是否为零；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73956" y="3662512"/>
            <a:ext cx="4256293" cy="51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1)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尽可能少存或不存零值元素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9552" y="3121804"/>
            <a:ext cx="27767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解决问题的原则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3956" y="4221088"/>
            <a:ext cx="4871847" cy="51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2)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尽可能减少没有实际意义的运算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71601" y="4797152"/>
            <a:ext cx="691276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3)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操作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方便；即：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能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尽可能快地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找到与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下标值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, j)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对应的元素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       能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尽可能快地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找到同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一行或同一列的非零值元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6" grpId="0" autoUpdateAnimBg="0"/>
      <p:bldP spid="9" grpId="0" autoUpdateAnimBg="0"/>
      <p:bldP spid="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07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259632" y="4653135"/>
            <a:ext cx="3057247" cy="59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一、三元组顺序表</a:t>
            </a:r>
          </a:p>
        </p:txBody>
      </p:sp>
      <p:sp>
        <p:nvSpPr>
          <p:cNvPr id="91140" name="Text Box 307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5229200"/>
            <a:ext cx="4134465" cy="59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二、行逻辑联接的顺序表</a:t>
            </a:r>
          </a:p>
        </p:txBody>
      </p:sp>
      <p:sp>
        <p:nvSpPr>
          <p:cNvPr id="91141" name="Text Box 307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246465" y="5877272"/>
            <a:ext cx="2428870" cy="59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三、 十字链表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005063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基于三元组表示的稀疏矩阵的压缩存储方法</a:t>
            </a:r>
            <a:endParaRPr lang="zh-CN" altLang="en-US" sz="28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76672"/>
            <a:ext cx="8424936" cy="328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eaLnBrk="1" hangingPunct="1">
              <a:lnSpc>
                <a:spcPct val="105000"/>
              </a:lnSpc>
              <a:spcBef>
                <a:spcPct val="10000"/>
              </a:spcBef>
              <a:buClr>
                <a:srgbClr val="990099"/>
              </a:buClr>
              <a:buSzPct val="50000"/>
              <a:buFont typeface="Wingdings" pitchFamily="2" charset="2"/>
              <a:buChar char="l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在存储稀疏矩阵时，为节省存储空间，应只存储非零元素。但由于非零元素的分布一般没有规律，故在存储非零元素时，必须记下它所在的行和列的位置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 </a:t>
            </a:r>
            <a:r>
              <a:rPr lang="en-US" altLang="zh-CN" sz="2800" b="1" i="1" dirty="0" err="1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800" b="1" i="1" dirty="0" smtClean="0">
                <a:latin typeface="华文楷体" pitchFamily="2" charset="-122"/>
                <a:ea typeface="华文楷体" pitchFamily="2" charset="-122"/>
              </a:rPr>
              <a:t> j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365125" indent="-365125" eaLnBrk="1" hangingPunct="1">
              <a:lnSpc>
                <a:spcPct val="105000"/>
              </a:lnSpc>
              <a:spcBef>
                <a:spcPct val="10000"/>
              </a:spcBef>
              <a:buClr>
                <a:srgbClr val="990099"/>
              </a:buClr>
              <a:buSzPct val="50000"/>
              <a:buFont typeface="Wingdings" pitchFamily="2" charset="2"/>
              <a:buChar char="l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每一个三元组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i="1" dirty="0" err="1" smtClean="0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800" b="1" i="1" dirty="0" smtClean="0">
                <a:latin typeface="华文楷体" pitchFamily="2" charset="-122"/>
                <a:ea typeface="华文楷体" pitchFamily="2" charset="-122"/>
              </a:rPr>
              <a:t>j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800" b="1" i="1" dirty="0" err="1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800" b="1" i="1" baseline="-18000" dirty="0" err="1" smtClean="0">
                <a:latin typeface="华文楷体" pitchFamily="2" charset="-122"/>
                <a:ea typeface="华文楷体" pitchFamily="2" charset="-122"/>
              </a:rPr>
              <a:t>ij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唯一确定了矩阵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的一个非零元素。因此，稀疏矩阵可由表示非零元的一系列三元组及其行列数唯一确定。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00050" y="838200"/>
            <a:ext cx="6926896" cy="26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MAXSIZE  12500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typedef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struct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j</a:t>
            </a: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该非零元的行下标和列下标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ElemType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e</a:t>
            </a: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该非零元的值</a:t>
            </a:r>
          </a:p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}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Triple</a:t>
            </a: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三元组类型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5750" y="136525"/>
            <a:ext cx="3467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一、三元组顺序表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560" y="3933056"/>
            <a:ext cx="5111271" cy="204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Typedef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struct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Triple  data[MAXSIZE + 1]; 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mu, nu,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tu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; </a:t>
            </a:r>
          </a:p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} </a:t>
            </a:r>
            <a:r>
              <a:rPr lang="en-US" altLang="zh-CN" sz="2800" b="1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TSMatrix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; 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稀疏矩阵类型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7525" y="2274888"/>
            <a:ext cx="18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85788" y="1960563"/>
          <a:ext cx="5005387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2" name="公式" r:id="rId3" imgW="2451100" imgH="1371600" progId="Equation.3">
                  <p:embed/>
                </p:oleObj>
              </mc:Choice>
              <mc:Fallback>
                <p:oleObj name="公式" r:id="rId3" imgW="2451100" imgH="1371600" progId="Equation.3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960563"/>
                        <a:ext cx="5005387" cy="369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692696"/>
            <a:ext cx="38903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000000"/>
                </a:solidFill>
                <a:ea typeface="华文新魏" pitchFamily="2" charset="-122"/>
              </a:rPr>
              <a:t>三元组表表示的稀疏矩阵</a:t>
            </a:r>
            <a:endParaRPr kumimoji="1" lang="zh-CN" altLang="en-US" sz="2400" b="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797425" y="1066800"/>
          <a:ext cx="42338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3" name="文档" r:id="rId5" imgW="5209032" imgH="5823204" progId="Word.Document.8">
                  <p:embed/>
                </p:oleObj>
              </mc:Choice>
              <mc:Fallback>
                <p:oleObj name="文档" r:id="rId5" imgW="5209032" imgH="5823204" progId="Word.Document.8">
                  <p:embed/>
                  <p:pic>
                    <p:nvPicPr>
                      <p:cNvPr id="0" name="Picture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066800"/>
                        <a:ext cx="42338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724128" y="1412776"/>
          <a:ext cx="198193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2" name="公式" r:id="rId3" imgW="58928040" imgH="57710160" progId="Equation.3">
                  <p:embed/>
                </p:oleObj>
              </mc:Choice>
              <mc:Fallback>
                <p:oleObj name="公式" r:id="rId3" imgW="58928040" imgH="57710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1981934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652120" y="4005064"/>
          <a:ext cx="2016224" cy="252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3" name="文档" r:id="rId5" imgW="4774692" imgH="5710428" progId="Word.Document.8">
                  <p:embed/>
                </p:oleObj>
              </mc:Choice>
              <mc:Fallback>
                <p:oleObj name="文档" r:id="rId5" imgW="4774692" imgH="5710428" progId="Word.Document.8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005064"/>
                        <a:ext cx="2016224" cy="252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3"/>
          <p:cNvGraphicFramePr>
            <a:graphicFrameLocks noChangeAspect="1"/>
          </p:cNvGraphicFramePr>
          <p:nvPr/>
        </p:nvGraphicFramePr>
        <p:xfrm>
          <a:off x="1259632" y="1772816"/>
          <a:ext cx="2690067" cy="198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4" name="公式" r:id="rId7" imgW="2451100" imgH="1371600" progId="Equation.3">
                  <p:embed/>
                </p:oleObj>
              </mc:Choice>
              <mc:Fallback>
                <p:oleObj name="公式" r:id="rId7" imgW="2451100" imgH="1371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2690067" cy="1983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5"/>
          <p:cNvGraphicFramePr>
            <a:graphicFrameLocks noChangeAspect="1"/>
          </p:cNvGraphicFramePr>
          <p:nvPr/>
        </p:nvGraphicFramePr>
        <p:xfrm>
          <a:off x="1259632" y="4077072"/>
          <a:ext cx="2238322" cy="257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65" name="文档" r:id="rId9" imgW="5209032" imgH="5823204" progId="Word.Document.8">
                  <p:embed/>
                </p:oleObj>
              </mc:Choice>
              <mc:Fallback>
                <p:oleObj name="文档" r:id="rId9" imgW="5209032" imgH="5823204" progId="Word.Document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77072"/>
                        <a:ext cx="2238322" cy="257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15900" y="406400"/>
            <a:ext cx="8610600" cy="4303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ea typeface="华文新魏" pitchFamily="2" charset="-122"/>
              </a:rPr>
              <a:t>用三元组表表示的稀疏矩阵及其转置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1124744"/>
            <a:ext cx="7186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原矩阵三元组表        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8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转置</a:t>
            </a:r>
            <a:r>
              <a:rPr lang="zh-CN" altLang="en-US" sz="28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矩阵三元组表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332656"/>
            <a:ext cx="5486400" cy="504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ea typeface="华文新魏" pitchFamily="2" charset="-122"/>
              </a:rPr>
              <a:t>稀疏矩阵转置算法思想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5536" y="836712"/>
            <a:ext cx="7924800" cy="129614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990099"/>
              </a:buClr>
              <a:buSzPct val="50000"/>
              <a:buFontTx/>
              <a:buChar char="•"/>
              <a:defRPr/>
            </a:pPr>
            <a:r>
              <a:rPr lang="zh-CN" altLang="en-US" sz="2000" b="1" kern="0" noProof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以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转置矩阵的行序</a:t>
            </a:r>
            <a:r>
              <a:rPr lang="en-US" altLang="zh-CN" sz="2000" b="1" kern="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Col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扫描，对矩阵三元组表扫描</a:t>
            </a:r>
            <a:r>
              <a:rPr lang="en-US" altLang="zh-CN" sz="2000" b="1" kern="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Cols</a:t>
            </a:r>
            <a:r>
              <a:rPr lang="zh-CN" altLang="en-US" sz="2000" b="1" kern="0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求取原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矩阵列数为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Col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的元素，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k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次检测列号为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k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的项。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  <a:buClr>
                <a:srgbClr val="990099"/>
              </a:buClr>
              <a:buSzPct val="50000"/>
              <a:buFontTx/>
              <a:buChar char="•"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原矩阵是以行序为先的，保证了扫描时</a:t>
            </a:r>
            <a:r>
              <a:rPr lang="zh-CN" altLang="en-US" sz="20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转置矩阵的行序次序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3568" y="2276872"/>
            <a:ext cx="6912768" cy="43377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Status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TransposeSmatrix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(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TSMarixM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，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TSMatrix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&amp;T)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//</a:t>
            </a:r>
            <a:r>
              <a:rPr lang="zh-CN" altLang="en-US" sz="2000" b="1" kern="0" dirty="0" smtClean="0">
                <a:solidFill>
                  <a:schemeClr val="tx2"/>
                </a:solidFill>
                <a:ea typeface="隶书" pitchFamily="49" charset="-122"/>
              </a:rPr>
              <a:t>求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矩阵的转置，结果由</a:t>
            </a:r>
            <a:r>
              <a:rPr lang="en-US" altLang="zh-CN" sz="2000" kern="0" dirty="0">
                <a:solidFill>
                  <a:schemeClr val="tx2"/>
                </a:solidFill>
                <a:ea typeface="隶书" pitchFamily="49" charset="-122"/>
              </a:rPr>
              <a:t>T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返回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T.mu = M</a:t>
            </a:r>
            <a:r>
              <a:rPr lang="en-US" altLang="zh-CN" sz="2000" kern="0" dirty="0" smtClean="0">
                <a:ea typeface="隶书" pitchFamily="49" charset="-122"/>
              </a:rPr>
              <a:t>.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nu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T.nu = M.mu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;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T.tu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= 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M.tu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if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(</a:t>
            </a:r>
            <a:r>
              <a:rPr kumimoji="1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T.tu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)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{				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        q</a:t>
            </a:r>
            <a:r>
              <a:rPr kumimoji="1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 =1;</a:t>
            </a:r>
          </a:p>
          <a:p>
            <a:pPr>
              <a:lnSpc>
                <a:spcPct val="105000"/>
              </a:lnSpc>
            </a:pPr>
            <a:r>
              <a:rPr lang="en-US" altLang="zh-CN" sz="2000" kern="0" dirty="0" smtClean="0">
                <a:ea typeface="隶书" pitchFamily="49" charset="-122"/>
              </a:rPr>
              <a:t>         </a:t>
            </a:r>
            <a:r>
              <a:rPr lang="en-US" altLang="zh-CN" sz="2000" dirty="0" smtClean="0">
                <a:ea typeface="仿宋_GB2312" pitchFamily="49" charset="-122"/>
              </a:rPr>
              <a:t>for (col = 0; col &lt; </a:t>
            </a:r>
            <a:r>
              <a:rPr lang="en-US" altLang="zh-CN" sz="2000" dirty="0" err="1" smtClean="0">
                <a:ea typeface="仿宋_GB2312" pitchFamily="49" charset="-122"/>
              </a:rPr>
              <a:t>M.nu</a:t>
            </a:r>
            <a:r>
              <a:rPr lang="en-US" altLang="zh-CN" sz="2000" dirty="0" smtClean="0">
                <a:ea typeface="仿宋_GB2312" pitchFamily="49" charset="-122"/>
              </a:rPr>
              <a:t>; col++)       </a:t>
            </a:r>
            <a:r>
              <a:rPr lang="en-US" altLang="zh-CN" sz="2000" dirty="0" smtClean="0">
                <a:solidFill>
                  <a:schemeClr val="tx2"/>
                </a:solidFill>
                <a:ea typeface="仿宋_GB2312" pitchFamily="49" charset="-122"/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  <a:ea typeface="隶书" pitchFamily="49" charset="-122"/>
              </a:rPr>
              <a:t>处理</a:t>
            </a:r>
            <a:r>
              <a:rPr lang="zh-CN" altLang="zh-CN" sz="2000" dirty="0" smtClean="0">
                <a:solidFill>
                  <a:schemeClr val="tx2"/>
                </a:solidFill>
                <a:ea typeface="隶书" pitchFamily="49" charset="-122"/>
              </a:rPr>
              <a:t>所有列号</a:t>
            </a:r>
            <a:endParaRPr lang="zh-CN" altLang="en-US" sz="2000" dirty="0" smtClean="0"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 smtClean="0">
                <a:ea typeface="仿宋_GB2312" pitchFamily="49" charset="-122"/>
              </a:rPr>
              <a:t>      	  </a:t>
            </a:r>
            <a:r>
              <a:rPr lang="en-US" altLang="zh-CN" sz="2000" dirty="0" smtClean="0">
                <a:ea typeface="仿宋_GB2312" pitchFamily="49" charset="-122"/>
              </a:rPr>
              <a:t>for (p = 0; p &lt; </a:t>
            </a:r>
            <a:r>
              <a:rPr lang="en-US" altLang="zh-CN" sz="2000" dirty="0" err="1" smtClean="0">
                <a:ea typeface="仿宋_GB2312" pitchFamily="49" charset="-122"/>
              </a:rPr>
              <a:t>M.tu</a:t>
            </a:r>
            <a:r>
              <a:rPr lang="en-US" altLang="zh-CN" sz="2000" dirty="0" smtClean="0">
                <a:ea typeface="仿宋_GB2312" pitchFamily="49" charset="-122"/>
              </a:rPr>
              <a:t>; p++) 		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                   if (</a:t>
            </a:r>
            <a:r>
              <a:rPr lang="en-US" altLang="zh-CN" sz="2000" dirty="0" err="1" smtClean="0">
                <a:ea typeface="仿宋_GB2312" pitchFamily="49" charset="-122"/>
              </a:rPr>
              <a:t>M.data</a:t>
            </a:r>
            <a:r>
              <a:rPr lang="en-US" altLang="zh-CN" sz="2000" dirty="0" smtClean="0">
                <a:ea typeface="仿宋_GB2312" pitchFamily="49" charset="-122"/>
              </a:rPr>
              <a:t>[p].j== </a:t>
            </a:r>
            <a:r>
              <a:rPr lang="en-US" altLang="zh-CN" sz="2000" dirty="0" err="1" smtClean="0">
                <a:ea typeface="仿宋_GB2312" pitchFamily="49" charset="-122"/>
              </a:rPr>
              <a:t>col</a:t>
            </a:r>
            <a:r>
              <a:rPr lang="en-US" altLang="zh-CN" sz="2000" dirty="0" smtClean="0">
                <a:ea typeface="仿宋_GB2312" pitchFamily="49" charset="-122"/>
              </a:rPr>
              <a:t>) {		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	          </a:t>
            </a:r>
            <a:r>
              <a:rPr lang="en-US" altLang="zh-CN" sz="2000" dirty="0" err="1" smtClean="0">
                <a:ea typeface="仿宋_GB2312" pitchFamily="49" charset="-122"/>
              </a:rPr>
              <a:t>T.data</a:t>
            </a:r>
            <a:r>
              <a:rPr lang="en-US" altLang="zh-CN" sz="2000" dirty="0" smtClean="0">
                <a:ea typeface="仿宋_GB2312" pitchFamily="49" charset="-122"/>
              </a:rPr>
              <a:t>[q].</a:t>
            </a:r>
            <a:r>
              <a:rPr lang="en-US" altLang="zh-CN" sz="2000" dirty="0" err="1" smtClean="0">
                <a:ea typeface="仿宋_GB2312" pitchFamily="49" charset="-122"/>
              </a:rPr>
              <a:t>i</a:t>
            </a:r>
            <a:r>
              <a:rPr lang="en-US" altLang="zh-CN" sz="2000" dirty="0" smtClean="0">
                <a:ea typeface="仿宋_GB2312" pitchFamily="49" charset="-122"/>
              </a:rPr>
              <a:t> = </a:t>
            </a:r>
            <a:r>
              <a:rPr lang="en-US" altLang="zh-CN" sz="2000" dirty="0" err="1" smtClean="0">
                <a:ea typeface="仿宋_GB2312" pitchFamily="49" charset="-122"/>
              </a:rPr>
              <a:t>M.data</a:t>
            </a:r>
            <a:r>
              <a:rPr lang="en-US" altLang="zh-CN" sz="2000" dirty="0" smtClean="0">
                <a:ea typeface="仿宋_GB2312" pitchFamily="49" charset="-122"/>
              </a:rPr>
              <a:t>[p].j; </a:t>
            </a:r>
            <a:r>
              <a:rPr lang="en-US" altLang="zh-CN" sz="2000" dirty="0" err="1" smtClean="0">
                <a:ea typeface="仿宋_GB2312" pitchFamily="49" charset="-122"/>
              </a:rPr>
              <a:t>T.data</a:t>
            </a:r>
            <a:r>
              <a:rPr lang="en-US" altLang="zh-CN" sz="2000" dirty="0" smtClean="0">
                <a:ea typeface="仿宋_GB2312" pitchFamily="49" charset="-122"/>
              </a:rPr>
              <a:t>[q].j = </a:t>
            </a:r>
            <a:r>
              <a:rPr lang="en-US" altLang="zh-CN" sz="2000" dirty="0" err="1" smtClean="0">
                <a:ea typeface="仿宋_GB2312" pitchFamily="49" charset="-122"/>
              </a:rPr>
              <a:t>M.data</a:t>
            </a:r>
            <a:r>
              <a:rPr lang="en-US" altLang="zh-CN" sz="2000" dirty="0" smtClean="0">
                <a:ea typeface="仿宋_GB2312" pitchFamily="49" charset="-122"/>
              </a:rPr>
              <a:t>[p].</a:t>
            </a:r>
            <a:r>
              <a:rPr lang="en-US" altLang="zh-CN" sz="2000" dirty="0" err="1" smtClean="0">
                <a:ea typeface="仿宋_GB2312" pitchFamily="49" charset="-122"/>
              </a:rPr>
              <a:t>i</a:t>
            </a:r>
            <a:r>
              <a:rPr lang="en-US" altLang="zh-CN" sz="2000" dirty="0" smtClean="0"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                        </a:t>
            </a:r>
            <a:r>
              <a:rPr lang="en-US" altLang="zh-CN" sz="2000" dirty="0" err="1" smtClean="0">
                <a:ea typeface="仿宋_GB2312" pitchFamily="49" charset="-122"/>
              </a:rPr>
              <a:t>T.data</a:t>
            </a:r>
            <a:r>
              <a:rPr lang="en-US" altLang="zh-CN" sz="2000" dirty="0" smtClean="0">
                <a:ea typeface="仿宋_GB2312" pitchFamily="49" charset="-122"/>
              </a:rPr>
              <a:t>[q].e = </a:t>
            </a:r>
            <a:r>
              <a:rPr lang="en-US" altLang="zh-CN" sz="2000" dirty="0" err="1" smtClean="0">
                <a:ea typeface="仿宋_GB2312" pitchFamily="49" charset="-122"/>
              </a:rPr>
              <a:t>M.data</a:t>
            </a:r>
            <a:r>
              <a:rPr lang="en-US" altLang="zh-CN" sz="2000" dirty="0" smtClean="0">
                <a:ea typeface="仿宋_GB2312" pitchFamily="49" charset="-122"/>
              </a:rPr>
              <a:t>[p].e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 	          q++;	            }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     return OK</a:t>
            </a:r>
          </a:p>
          <a:p>
            <a:pPr>
              <a:lnSpc>
                <a:spcPct val="105000"/>
              </a:lnSpc>
            </a:pPr>
            <a:r>
              <a:rPr lang="en-US" altLang="zh-CN" sz="2000" dirty="0" smtClean="0">
                <a:ea typeface="仿宋_GB2312" pitchFamily="49" charset="-122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1792" y="2492896"/>
            <a:ext cx="187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设矩阵三元组表总共有 </a:t>
            </a:r>
            <a:r>
              <a:rPr lang="en-US" altLang="zh-CN" sz="1800" b="1" i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t 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项，上述算法的时间代价为 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O ( </a:t>
            </a:r>
            <a:r>
              <a:rPr lang="en-US" altLang="zh-CN" sz="1800" b="1" i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n* t </a:t>
            </a:r>
            <a:r>
              <a:rPr lang="en-US" altLang="zh-CN" sz="18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1800" b="1" kern="0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1800" b="1" kern="0" dirty="0" smtClean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1800" b="1" i="1" kern="0" dirty="0" smtClean="0">
                <a:latin typeface="华文楷体" pitchFamily="2" charset="-122"/>
                <a:ea typeface="华文楷体" pitchFamily="2" charset="-122"/>
              </a:rPr>
              <a:t>t </a:t>
            </a:r>
            <a:r>
              <a:rPr lang="zh-CN" altLang="en-US" sz="1800" b="1" kern="0" dirty="0" smtClean="0">
                <a:latin typeface="华文楷体" pitchFamily="2" charset="-122"/>
                <a:ea typeface="华文楷体" pitchFamily="2" charset="-122"/>
              </a:rPr>
              <a:t>和 </a:t>
            </a:r>
            <a:r>
              <a:rPr lang="en-US" altLang="zh-CN" sz="1800" b="1" i="1" kern="0" dirty="0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1800" b="1" kern="0" dirty="0" smtClean="0">
                <a:latin typeface="华文楷体" pitchFamily="2" charset="-122"/>
                <a:ea typeface="华文楷体" pitchFamily="2" charset="-122"/>
              </a:rPr>
              <a:t>*</a:t>
            </a:r>
            <a:r>
              <a:rPr lang="en-US" altLang="zh-CN" sz="1800" b="1" i="1" kern="0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1800" b="1" kern="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800" b="1" kern="0" dirty="0" smtClean="0">
                <a:latin typeface="华文楷体" pitchFamily="2" charset="-122"/>
                <a:ea typeface="华文楷体" pitchFamily="2" charset="-122"/>
              </a:rPr>
              <a:t>同数量级时，算法</a:t>
            </a:r>
            <a:r>
              <a:rPr lang="en-US" altLang="zh-CN" sz="1800" b="1" kern="0" dirty="0" err="1" smtClean="0">
                <a:latin typeface="华文楷体" pitchFamily="2" charset="-122"/>
                <a:ea typeface="华文楷体" pitchFamily="2" charset="-122"/>
              </a:rPr>
              <a:t>transmatrix</a:t>
            </a:r>
            <a:r>
              <a:rPr lang="zh-CN" altLang="en-US" sz="1800" b="1" kern="0" dirty="0" smtClean="0">
                <a:latin typeface="华文楷体" pitchFamily="2" charset="-122"/>
                <a:ea typeface="华文楷体" pitchFamily="2" charset="-122"/>
              </a:rPr>
              <a:t>的时间复杂度为</a:t>
            </a:r>
            <a:r>
              <a:rPr lang="en-US" altLang="zh-CN" sz="1800" b="1" kern="0" dirty="0" smtClean="0">
                <a:latin typeface="华文楷体" pitchFamily="2" charset="-122"/>
                <a:ea typeface="华文楷体" pitchFamily="2" charset="-122"/>
              </a:rPr>
              <a:t>O(m*n</a:t>
            </a:r>
            <a:r>
              <a:rPr lang="en-US" altLang="zh-CN" sz="1800" b="1" kern="0" baseline="2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1800" b="1" kern="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1800" b="1" kern="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1800" b="1" kern="0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196752"/>
            <a:ext cx="845820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lvl="0" indent="-342900">
              <a:lnSpc>
                <a:spcPct val="105000"/>
              </a:lnSpc>
              <a:spcBef>
                <a:spcPct val="15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快速转置算法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的思想：预先求得原矩阵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M 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每一列（即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中每一行）的第一个非零元在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的位置，那么，对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转置扫描时，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立即可以确定在转置矩阵 </a:t>
            </a:r>
            <a:r>
              <a:rPr lang="en-US" altLang="zh-CN" sz="2400" b="1" kern="0" dirty="0" smtClean="0">
                <a:latin typeface="华文楷体" pitchFamily="2" charset="-122"/>
                <a:ea typeface="华文楷体" pitchFamily="2" charset="-122"/>
              </a:rPr>
              <a:t>T 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三元组表中的位置，并装入它。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加速转置速度，建立辅助数组</a:t>
            </a:r>
            <a:r>
              <a:rPr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num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cpot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 marL="896938" lvl="1" indent="-269875">
              <a:lnSpc>
                <a:spcPct val="105000"/>
              </a:lnSpc>
              <a:spcBef>
                <a:spcPct val="15000"/>
              </a:spcBef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num[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col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]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：记录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矩阵转置前各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列（即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转置矩阵各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行）非零元素个数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；</a:t>
            </a:r>
          </a:p>
          <a:p>
            <a:pPr marL="896938" lvl="1" indent="-269875">
              <a:lnSpc>
                <a:spcPct val="105000"/>
              </a:lnSpc>
              <a:spcBef>
                <a:spcPct val="15000"/>
              </a:spcBef>
              <a:buClr>
                <a:srgbClr val="008000"/>
              </a:buClr>
              <a:buSzPct val="50000"/>
              <a:buFont typeface="Wingdings" pitchFamily="2" charset="2"/>
              <a:buChar char="u"/>
              <a:defRPr/>
            </a:pP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cpot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[</a:t>
            </a:r>
            <a:r>
              <a:rPr lang="en-US" altLang="zh-CN" sz="2400" b="1" dirty="0" err="1" smtClean="0">
                <a:latin typeface="华文楷体" pitchFamily="2" charset="-122"/>
                <a:ea typeface="华文楷体" pitchFamily="2" charset="-122"/>
              </a:rPr>
              <a:t>col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]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：记录各列非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零元素在转置三元组表中开始存放位置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52450" y="442913"/>
            <a:ext cx="8229600" cy="94773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新魏" pitchFamily="2" charset="-122"/>
                <a:cs typeface="+mj-cs"/>
              </a:rPr>
              <a:t>快速转置算法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725144"/>
            <a:ext cx="5400600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=1;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&lt;=M.nu; ++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)  num[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] = 0;</a:t>
            </a:r>
            <a:endParaRPr lang="en-US" altLang="zh-CN" sz="20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  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(t=1; t&lt;=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M.tu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; ++t)  ++num[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M.data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[t].j];</a:t>
            </a:r>
          </a:p>
          <a:p>
            <a:pPr>
              <a:lnSpc>
                <a:spcPct val="115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[1] = 1;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  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=2;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&lt;=M.nu; ++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 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] =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[col-1] + num[col-1]</a:t>
            </a:r>
            <a:r>
              <a:rPr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83568" y="1124744"/>
            <a:ext cx="208823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例：</a:t>
            </a:r>
            <a:endParaRPr lang="zh-CN" altLang="en-US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187624" y="2132856"/>
          <a:ext cx="1728192" cy="229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Document" r:id="rId3" imgW="2154366" imgH="2857784" progId="Word.Document.8">
                  <p:embed/>
                </p:oleObj>
              </mc:Choice>
              <mc:Fallback>
                <p:oleObj name="Document" r:id="rId3" imgW="2154366" imgH="2857784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2856"/>
                        <a:ext cx="1728192" cy="2297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635896" y="2564904"/>
          <a:ext cx="45053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Document" r:id="rId5" imgW="5499576" imgH="1796537" progId="Word.Document.8">
                  <p:embed/>
                </p:oleObj>
              </mc:Choice>
              <mc:Fallback>
                <p:oleObj name="Document" r:id="rId5" imgW="5499576" imgH="1796537" progId="Word.Documen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564904"/>
                        <a:ext cx="4505325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11560" y="548680"/>
            <a:ext cx="6760953" cy="582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Status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FastTransposeSMatrix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TSMatrix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M,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TSMatrix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T)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T.mu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= M.nu;  T.nu = M.mu; 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T.tu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M.tu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T.tu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=1;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&lt;=M.nu; ++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  num[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] = 0;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(t=1; t&lt;=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M.tu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 ++t)  ++num[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M.data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[t].j];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[1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] = 1;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=2;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&lt;=M.nu; ++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[</a:t>
            </a:r>
            <a:r>
              <a:rPr lang="en-US" altLang="zh-CN" sz="2000" dirty="0" err="1" smtClean="0">
                <a:solidFill>
                  <a:srgbClr val="000000"/>
                </a:solidFill>
                <a:ea typeface="楷体_GB2312" pitchFamily="49" charset="-122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] =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cpot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[col-1] + num[col-1];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    for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(p=1; p&lt;=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M.tu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 ++p)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      col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[p].j;    q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cpot</a:t>
            </a:r>
            <a:r>
              <a:rPr lang="en-US" altLang="zh-CN" sz="2000" dirty="0" smtClean="0">
                <a:solidFill>
                  <a:srgbClr val="0000FF"/>
                </a:solidFill>
              </a:rPr>
              <a:t>[col];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    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[q].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[p].j;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[q].j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[p].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     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[q].e =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M.data</a:t>
            </a:r>
            <a:r>
              <a:rPr lang="en-US" altLang="zh-CN" sz="2000" dirty="0" smtClean="0">
                <a:solidFill>
                  <a:srgbClr val="0000FF"/>
                </a:solidFill>
              </a:rPr>
              <a:t>[p].e;      ++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cpot</a:t>
            </a:r>
            <a:r>
              <a:rPr lang="en-US" altLang="zh-CN" sz="2000" dirty="0" smtClean="0">
                <a:solidFill>
                  <a:srgbClr val="0000FF"/>
                </a:solidFill>
              </a:rPr>
              <a:t>[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col</a:t>
            </a:r>
            <a:r>
              <a:rPr lang="en-US" altLang="zh-CN" sz="2000" dirty="0" smtClean="0">
                <a:solidFill>
                  <a:srgbClr val="0000FF"/>
                </a:solidFill>
              </a:rPr>
              <a:t>]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       }</a:t>
            </a:r>
            <a:endParaRPr lang="en-US" altLang="zh-CN" sz="20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} </a:t>
            </a:r>
            <a:r>
              <a:rPr lang="en-US" altLang="zh-CN" sz="2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// if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return 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OK;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// </a:t>
            </a:r>
            <a:r>
              <a:rPr lang="en-US" altLang="zh-CN" sz="2000" dirty="0" err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FastTransposeSMatrix</a:t>
            </a:r>
            <a:endParaRPr lang="en-US" altLang="zh-CN" sz="20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51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6324600"/>
            <a:ext cx="304800" cy="304800"/>
          </a:xfrm>
          <a:prstGeom prst="actionButtonForwardNext">
            <a:avLst/>
          </a:prstGeom>
          <a:solidFill>
            <a:schemeClr val="hlink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07904" y="5301208"/>
            <a:ext cx="5274201" cy="66832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时间复杂度为</a:t>
            </a:r>
            <a:r>
              <a:rPr lang="en-US" altLang="zh-CN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O(</a:t>
            </a:r>
            <a:r>
              <a:rPr lang="en-US" altLang="zh-CN" sz="3200" b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M.nu+M.tu</a:t>
            </a:r>
            <a:r>
              <a:rPr lang="en-US" altLang="zh-CN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7544" y="908720"/>
            <a:ext cx="8382000" cy="211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8775" indent="-358775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三元组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顺序表又称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有序的双下标法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，它的特点是，非零元在表中按行序有序存储，因此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便于进行依行顺序处理的矩阵运算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。然而，若需</a:t>
            </a:r>
            <a:r>
              <a:rPr lang="zh-CN" altLang="zh-CN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随机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存取某一行中的非零元，则需从头开始进行查找。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9512" y="260648"/>
            <a:ext cx="46987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二、行逻辑联接的顺序表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4" y="3140968"/>
            <a:ext cx="813690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8775" indent="-358775">
              <a:lnSpc>
                <a:spcPct val="115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修改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前述的稀疏矩阵的结构定义，增加一个数据成员</a:t>
            </a:r>
            <a:r>
              <a:rPr lang="en-US" altLang="zh-CN" sz="2400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rpos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，指示各行第一个非零元素的位置。</a:t>
            </a:r>
            <a:endParaRPr lang="zh-CN" altLang="en-US" sz="24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640" y="4365104"/>
            <a:ext cx="4968552" cy="215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define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MAXMN  500 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typedef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struct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   Triple  data[MAXSIZE + 1]; 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ea typeface="楷体_GB2312" pitchFamily="49" charset="-122"/>
              </a:rPr>
              <a:t>rpos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49" charset="-122"/>
              </a:rPr>
              <a:t>[MAXMN + 1];</a:t>
            </a:r>
            <a:r>
              <a:rPr lang="en-US" altLang="zh-CN" sz="2000" dirty="0">
                <a:ea typeface="楷体_GB2312" pitchFamily="49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   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     mu, nu,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tu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             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RLSMatrix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;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行逻辑链接顺序表类型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1847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4000" b="1" dirty="0">
              <a:solidFill>
                <a:srgbClr val="CC3399"/>
              </a:solidFill>
              <a:ea typeface="楷体_GB2312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79512" y="404664"/>
            <a:ext cx="8763000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ADT Array {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数据对象：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{a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j1,j2, ...,,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ji,jn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|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a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j1,j2, ...,,</a:t>
            </a:r>
            <a:r>
              <a:rPr lang="en-US" altLang="zh-CN" sz="2400" baseline="-25000" dirty="0" err="1" smtClean="0">
                <a:solidFill>
                  <a:srgbClr val="000000"/>
                </a:solidFill>
                <a:ea typeface="华文楷体" pitchFamily="2" charset="-122"/>
              </a:rPr>
              <a:t>ji,jn</a:t>
            </a:r>
            <a:r>
              <a:rPr lang="en-US" altLang="zh-CN" sz="2400" dirty="0" smtClean="0">
                <a:solidFill>
                  <a:srgbClr val="2E4639"/>
                </a:solidFill>
                <a:ea typeface="楷体_GB2312" pitchFamily="49" charset="-122"/>
              </a:rPr>
              <a:t> ∈</a:t>
            </a:r>
            <a:r>
              <a:rPr lang="en-US" altLang="zh-CN" sz="2400" dirty="0" err="1" smtClean="0">
                <a:solidFill>
                  <a:srgbClr val="2E4639"/>
                </a:solidFill>
                <a:ea typeface="楷体_GB2312" pitchFamily="49" charset="-122"/>
              </a:rPr>
              <a:t>ElemeSet</a:t>
            </a:r>
            <a:r>
              <a:rPr lang="en-US" altLang="zh-CN" sz="2400" dirty="0" smtClean="0">
                <a:solidFill>
                  <a:srgbClr val="2E4639"/>
                </a:solidFill>
                <a:ea typeface="楷体_GB2312" pitchFamily="49" charset="-12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2E4639"/>
                </a:solidFill>
                <a:latin typeface="+mn-lt"/>
                <a:ea typeface="楷体_GB2312" pitchFamily="49" charset="-122"/>
              </a:rPr>
              <a:t>    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j</a:t>
            </a:r>
            <a:r>
              <a:rPr lang="en-US" altLang="zh-CN" sz="2400" baseline="-25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=0,...,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b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-1, 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=1,2,..,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为数组的维数，</a:t>
            </a: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ea typeface="华文楷体" pitchFamily="2" charset="-122"/>
              </a:rPr>
              <a:t>            b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i 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是数组第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维阶数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长度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r>
              <a:rPr lang="en-US" altLang="zh-CN" sz="2400" dirty="0" err="1" smtClean="0">
                <a:solidFill>
                  <a:srgbClr val="000000"/>
                </a:solidFill>
                <a:ea typeface="华文楷体" pitchFamily="2" charset="-122"/>
              </a:rPr>
              <a:t>j</a:t>
            </a:r>
            <a:r>
              <a:rPr lang="en-US" altLang="zh-CN" sz="2400" baseline="-25000" dirty="0" err="1" smtClean="0">
                <a:solidFill>
                  <a:srgbClr val="000000"/>
                </a:solidFill>
                <a:ea typeface="华文楷体" pitchFamily="2" charset="-122"/>
              </a:rPr>
              <a:t>i</a:t>
            </a:r>
            <a:r>
              <a:rPr lang="en-US" altLang="zh-CN" sz="2400" baseline="-25000" dirty="0" smtClean="0">
                <a:solidFill>
                  <a:srgbClr val="000000"/>
                </a:solidFill>
                <a:ea typeface="华文楷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是数组元素第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维下标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数据关系：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{R1, R2, ...,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Rn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4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Ri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＝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{&lt;a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j1,... 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ji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,... 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jn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 a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j1, ...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ji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+1, ...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jn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&gt; |  0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b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-1,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                            1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k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n 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k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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,  0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j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b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-2, </a:t>
            </a:r>
            <a:r>
              <a:rPr lang="en-US" altLang="zh-CN" sz="24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=2,...,n }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BF7FF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基本操作：</a:t>
            </a:r>
            <a:endParaRPr lang="en-US" altLang="zh-CN" sz="2800" b="1" u="sng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} ADT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Array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；</a:t>
            </a:r>
            <a:endParaRPr lang="en-US" altLang="zh-CN" sz="32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9664" y="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------------5.1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数组类型的定义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52400" y="404664"/>
            <a:ext cx="899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：给定一组下标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(r. c)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，求对应的元素值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403648" y="1447265"/>
            <a:ext cx="5974713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00000"/>
                </a:solidFill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</a:rPr>
              <a:t> value(</a:t>
            </a:r>
            <a:r>
              <a:rPr lang="en-US" altLang="zh-CN" sz="2400" dirty="0" err="1">
                <a:solidFill>
                  <a:srgbClr val="000000"/>
                </a:solidFill>
              </a:rPr>
              <a:t>RLSMatrix</a:t>
            </a:r>
            <a:r>
              <a:rPr lang="en-US" altLang="zh-CN" sz="2400" dirty="0">
                <a:solidFill>
                  <a:srgbClr val="000000"/>
                </a:solidFill>
              </a:rPr>
              <a:t> M, </a:t>
            </a:r>
            <a:r>
              <a:rPr lang="en-US" altLang="zh-CN" sz="2400" b="1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r, </a:t>
            </a:r>
            <a:r>
              <a:rPr lang="en-US" altLang="zh-CN" sz="2400" b="1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c) </a:t>
            </a:r>
            <a:r>
              <a:rPr lang="en-US" altLang="zh-CN" sz="2400" b="1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</a:rPr>
              <a:t>p </a:t>
            </a:r>
            <a:r>
              <a:rPr lang="en-US" altLang="zh-CN" sz="2400" dirty="0">
                <a:solidFill>
                  <a:srgbClr val="000000"/>
                </a:solidFill>
              </a:rPr>
              <a:t>= </a:t>
            </a:r>
            <a:r>
              <a:rPr lang="en-US" altLang="zh-CN" sz="2400" dirty="0" err="1">
                <a:solidFill>
                  <a:srgbClr val="000000"/>
                </a:solidFill>
              </a:rPr>
              <a:t>M.rpos</a:t>
            </a:r>
            <a:r>
              <a:rPr lang="en-US" altLang="zh-CN" sz="2400" dirty="0">
                <a:solidFill>
                  <a:srgbClr val="000000"/>
                </a:solidFill>
              </a:rPr>
              <a:t>[r];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while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M.data</a:t>
            </a:r>
            <a:r>
              <a:rPr lang="en-US" altLang="zh-CN" sz="2400" dirty="0">
                <a:solidFill>
                  <a:srgbClr val="000000"/>
                </a:solidFill>
              </a:rPr>
              <a:t>[p].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==r </a:t>
            </a:r>
            <a:r>
              <a:rPr lang="en-US" altLang="zh-CN" sz="2400" b="1" dirty="0">
                <a:solidFill>
                  <a:srgbClr val="000000"/>
                </a:solidFill>
              </a:rPr>
              <a:t>&amp;&amp;</a:t>
            </a:r>
            <a:r>
              <a:rPr lang="en-US" altLang="zh-CN" sz="2400" dirty="0" err="1">
                <a:solidFill>
                  <a:srgbClr val="000000"/>
                </a:solidFill>
              </a:rPr>
              <a:t>M.data</a:t>
            </a:r>
            <a:r>
              <a:rPr lang="en-US" altLang="zh-CN" sz="2400" dirty="0">
                <a:solidFill>
                  <a:srgbClr val="000000"/>
                </a:solidFill>
              </a:rPr>
              <a:t>[p].j &lt; c)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p</a:t>
            </a:r>
            <a:r>
              <a:rPr lang="en-US" altLang="zh-CN" sz="2400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</a:rPr>
              <a:t>M.data</a:t>
            </a:r>
            <a:r>
              <a:rPr lang="en-US" altLang="zh-CN" sz="2400" dirty="0">
                <a:solidFill>
                  <a:srgbClr val="000000"/>
                </a:solidFill>
              </a:rPr>
              <a:t>[p].</a:t>
            </a:r>
            <a:r>
              <a:rPr lang="en-US" altLang="zh-CN" sz="2400" dirty="0" err="1">
                <a:solidFill>
                  <a:srgbClr val="000000"/>
                </a:solidFill>
              </a:rPr>
              <a:t>i</a:t>
            </a:r>
            <a:r>
              <a:rPr lang="en-US" altLang="zh-CN" sz="2400" dirty="0">
                <a:solidFill>
                  <a:srgbClr val="000000"/>
                </a:solidFill>
              </a:rPr>
              <a:t>==r </a:t>
            </a:r>
            <a:r>
              <a:rPr lang="en-US" altLang="zh-CN" sz="2400" b="1" dirty="0">
                <a:solidFill>
                  <a:srgbClr val="000000"/>
                </a:solidFill>
              </a:rPr>
              <a:t>&amp;&amp;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M.data</a:t>
            </a:r>
            <a:r>
              <a:rPr lang="en-US" altLang="zh-CN" sz="2400" dirty="0">
                <a:solidFill>
                  <a:srgbClr val="000000"/>
                </a:solidFill>
              </a:rPr>
              <a:t>[p].j==c)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M.data</a:t>
            </a:r>
            <a:r>
              <a:rPr lang="en-US" altLang="zh-CN" sz="2400" dirty="0">
                <a:solidFill>
                  <a:srgbClr val="000000"/>
                </a:solidFill>
              </a:rPr>
              <a:t>[p].e;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else </a:t>
            </a:r>
            <a:r>
              <a:rPr lang="en-US" altLang="zh-CN" sz="2400" b="1" dirty="0">
                <a:solidFill>
                  <a:srgbClr val="000000"/>
                </a:solidFill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</a:rPr>
              <a:t> 0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</a:rPr>
              <a:t>}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-36512" y="307325"/>
            <a:ext cx="80330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例：两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个稀疏矩阵相乘（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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m1xn1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800" b="1" baseline="-25000" dirty="0" smtClean="0">
                <a:latin typeface="华文楷体" pitchFamily="2" charset="-122"/>
                <a:ea typeface="华文楷体" pitchFamily="2" charset="-122"/>
              </a:rPr>
              <a:t>n1xn2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59632" y="1844824"/>
            <a:ext cx="4104456" cy="222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矩阵乘法的精典算法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smtClean="0"/>
              <a:t> for (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=1</a:t>
            </a:r>
            <a:r>
              <a:rPr lang="en-US" altLang="zh-CN" sz="2000" b="1" dirty="0"/>
              <a:t>;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&lt;=</a:t>
            </a:r>
            <a:r>
              <a:rPr lang="en-US" altLang="zh-CN" sz="2000" b="1" dirty="0">
                <a:solidFill>
                  <a:srgbClr val="C00000"/>
                </a:solidFill>
              </a:rPr>
              <a:t>m1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++</a:t>
            </a:r>
            <a:r>
              <a:rPr lang="en-US" altLang="zh-CN" sz="2000" b="1" dirty="0"/>
              <a:t>i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for </a:t>
            </a:r>
            <a:r>
              <a:rPr lang="en-US" altLang="zh-CN" sz="2000" b="1" dirty="0" smtClean="0"/>
              <a:t>(j=1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j&lt;=</a:t>
            </a:r>
            <a:r>
              <a:rPr lang="en-US" altLang="zh-CN" sz="2000" b="1" dirty="0">
                <a:solidFill>
                  <a:srgbClr val="C00000"/>
                </a:solidFill>
              </a:rPr>
              <a:t>n2</a:t>
            </a:r>
            <a:r>
              <a:rPr lang="en-US" altLang="zh-CN" sz="2000" b="1" dirty="0"/>
              <a:t>; </a:t>
            </a:r>
            <a:r>
              <a:rPr lang="en-US" altLang="zh-CN" sz="2000" b="1" dirty="0" smtClean="0"/>
              <a:t>++j) {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</a:t>
            </a:r>
            <a:r>
              <a:rPr lang="en-US" altLang="zh-CN" sz="2000" b="1" dirty="0" smtClean="0"/>
              <a:t>  for </a:t>
            </a:r>
            <a:r>
              <a:rPr lang="en-US" altLang="zh-CN" sz="2000" b="1" dirty="0"/>
              <a:t>(k=1; k&lt;=n1; ++k)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      </a:t>
            </a:r>
            <a:r>
              <a:rPr lang="en-US" altLang="zh-CN" sz="2000" b="1" dirty="0" smtClean="0"/>
              <a:t>  Q[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][</a:t>
            </a:r>
            <a:r>
              <a:rPr lang="en-US" altLang="zh-CN" sz="2000" b="1" dirty="0"/>
              <a:t>j</a:t>
            </a:r>
            <a:r>
              <a:rPr lang="en-US" altLang="zh-CN" sz="2000" b="1" dirty="0" smtClean="0"/>
              <a:t>] </a:t>
            </a:r>
            <a:r>
              <a:rPr lang="en-US" altLang="zh-CN" sz="2000" b="1" dirty="0"/>
              <a:t>+= </a:t>
            </a:r>
            <a:r>
              <a:rPr lang="en-US" altLang="zh-CN" sz="2000" b="1" dirty="0" smtClean="0"/>
              <a:t>M[</a:t>
            </a:r>
            <a:r>
              <a:rPr lang="en-US" altLang="zh-CN" sz="2000" b="1" dirty="0"/>
              <a:t>i</a:t>
            </a:r>
            <a:r>
              <a:rPr lang="en-US" altLang="zh-CN" sz="2000" b="1" dirty="0" smtClean="0"/>
              <a:t>][</a:t>
            </a:r>
            <a:r>
              <a:rPr lang="en-US" altLang="zh-CN" sz="2000" b="1" dirty="0"/>
              <a:t>k] * N[k</a:t>
            </a:r>
            <a:r>
              <a:rPr lang="en-US" altLang="zh-CN" sz="2000" b="1" dirty="0" smtClean="0"/>
              <a:t>][j];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     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4861515"/>
            <a:ext cx="3888432" cy="46423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其时间复杂度为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: O(m1×n2×n1)</a:t>
            </a:r>
          </a:p>
        </p:txBody>
      </p:sp>
    </p:spTree>
    <p:extLst>
      <p:ext uri="{BB962C8B-B14F-4D97-AF65-F5344CB8AC3E}">
        <p14:creationId xmlns:p14="http://schemas.microsoft.com/office/powerpoint/2010/main" val="1049097004"/>
      </p:ext>
    </p:extLst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0" y="0"/>
            <a:ext cx="896448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Status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MultSMatrix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M,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N,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RLSMatrix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Q)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if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(M.nu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!=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N.mu)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return ERROR;</a:t>
            </a:r>
            <a:endParaRPr lang="en-US" altLang="zh-CN" sz="20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Q.mu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= M.mu; Q.nu = N.nu;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Q.tu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= 0; 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!=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0)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{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// Q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是非零矩阵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  </a:t>
            </a:r>
            <a:r>
              <a:rPr lang="zh-CN" altLang="en-US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for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=1;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&lt;=M.mu; ++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{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 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处理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的每一行</a:t>
            </a:r>
            <a:endParaRPr lang="zh-CN" altLang="en-US" sz="2000" b="1" dirty="0">
              <a:solidFill>
                <a:srgbClr val="0000FF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+mn-lt"/>
                <a:ea typeface="华文楷体" pitchFamily="2" charset="-122"/>
              </a:rPr>
              <a:t>}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// for </a:t>
            </a:r>
            <a:r>
              <a:rPr lang="en-US" altLang="zh-CN" sz="20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arow</a:t>
            </a:r>
            <a:endParaRPr lang="en-US" altLang="zh-CN" sz="2000" dirty="0">
              <a:solidFill>
                <a:srgbClr val="0000FF"/>
              </a:solidFill>
              <a:latin typeface="+mn-lt"/>
              <a:ea typeface="华文楷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}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if   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   return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OK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}</a:t>
            </a: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华文楷体" pitchFamily="2" charset="-122"/>
              </a:rPr>
              <a:t>// 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华文楷体" pitchFamily="2" charset="-122"/>
              </a:rPr>
              <a:t>MultSMatrix</a:t>
            </a:r>
            <a:endParaRPr lang="en-US" altLang="zh-CN" sz="2000" dirty="0">
              <a:solidFill>
                <a:srgbClr val="000000"/>
              </a:solidFill>
              <a:latin typeface="+mn-lt"/>
              <a:ea typeface="华文楷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7751" y="1940634"/>
            <a:ext cx="6119664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+mn-lt"/>
                <a:ea typeface="华文楷体" pitchFamily="2" charset="-122"/>
              </a:rPr>
              <a:t>c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temp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]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= 0;                 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// 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当前行各元素累加器清</a:t>
            </a:r>
            <a:r>
              <a:rPr lang="zh-CN" altLang="en-US" sz="1600" dirty="0" smtClean="0">
                <a:latin typeface="+mn-lt"/>
                <a:ea typeface="华文楷体" pitchFamily="2" charset="-122"/>
              </a:rPr>
              <a:t>零</a:t>
            </a:r>
            <a:endParaRPr lang="en-US" altLang="zh-CN" sz="1600" dirty="0" smtClean="0">
              <a:latin typeface="+mn-lt"/>
              <a:ea typeface="华文楷体" pitchFamily="2" charset="-122"/>
            </a:endParaRPr>
          </a:p>
          <a:p>
            <a:r>
              <a:rPr lang="en-US" altLang="zh-CN" sz="2000" dirty="0" err="1" smtClean="0">
                <a:latin typeface="+mn-lt"/>
                <a:ea typeface="华文楷体" pitchFamily="2" charset="-122"/>
              </a:rPr>
              <a:t>Q.rpos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 = Q.tu+1;      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for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(p=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M.rpos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]; p&lt;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M.rpos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arow+1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];++p)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{</a:t>
            </a:r>
            <a:r>
              <a:rPr lang="en-US" altLang="zh-CN" sz="1600" dirty="0" smtClean="0">
                <a:latin typeface="+mn-lt"/>
                <a:ea typeface="华文楷体" pitchFamily="2" charset="-122"/>
              </a:rPr>
              <a:t>//</a:t>
            </a:r>
            <a:r>
              <a:rPr lang="zh-CN" altLang="en-US" sz="1600" dirty="0" smtClean="0">
                <a:latin typeface="+mn-lt"/>
                <a:ea typeface="华文楷体" pitchFamily="2" charset="-122"/>
              </a:rPr>
              <a:t>对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非</a:t>
            </a:r>
            <a:r>
              <a:rPr lang="zh-CN" altLang="en-US" sz="1600" dirty="0" smtClean="0">
                <a:latin typeface="+mn-lt"/>
                <a:ea typeface="华文楷体" pitchFamily="2" charset="-122"/>
              </a:rPr>
              <a:t>零元</a:t>
            </a:r>
            <a:endParaRPr lang="en-US" altLang="zh-CN" sz="1600" dirty="0">
              <a:latin typeface="+mn-lt"/>
              <a:ea typeface="华文楷体" pitchFamily="2" charset="-122"/>
            </a:endParaRP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1600" dirty="0" smtClean="0">
                <a:latin typeface="+mn-lt"/>
                <a:ea typeface="华文楷体" pitchFamily="2" charset="-122"/>
              </a:rPr>
              <a:t>//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对当前行中每一个非零元</a:t>
            </a:r>
          </a:p>
          <a:p>
            <a:r>
              <a:rPr lang="zh-CN" altLang="en-US" sz="2000" dirty="0">
                <a:latin typeface="+mn-lt"/>
                <a:ea typeface="华文楷体" pitchFamily="2" charset="-122"/>
              </a:rPr>
              <a:t>    </a:t>
            </a:r>
            <a:r>
              <a:rPr lang="zh-CN" altLang="en-US" sz="2000" dirty="0" smtClean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brow=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M.data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[p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].j;          </a:t>
            </a:r>
          </a:p>
          <a:p>
            <a:r>
              <a:rPr lang="en-US" altLang="zh-CN" sz="2000" b="1" dirty="0">
                <a:latin typeface="+mn-lt"/>
                <a:ea typeface="华文楷体" pitchFamily="2" charset="-122"/>
              </a:rPr>
              <a:t>   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if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(brow &lt; N.nu )  t =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N.rpos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[brow+1];</a:t>
            </a: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else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{ t = N.tu+1 }</a:t>
            </a: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for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(q=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N.rpos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brow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];  q&lt; t;  ++q)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  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=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N.data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[q].j;    </a:t>
            </a:r>
            <a:r>
              <a:rPr lang="en-US" altLang="zh-CN" sz="1600" dirty="0" smtClean="0">
                <a:latin typeface="+mn-lt"/>
                <a:ea typeface="华文楷体" pitchFamily="2" charset="-122"/>
              </a:rPr>
              <a:t>// 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乘积元素在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Q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中列号</a:t>
            </a:r>
          </a:p>
          <a:p>
            <a:r>
              <a:rPr lang="zh-CN" altLang="en-US" sz="2000" dirty="0">
                <a:latin typeface="+mn-lt"/>
                <a:ea typeface="华文楷体" pitchFamily="2" charset="-122"/>
              </a:rPr>
              <a:t>          </a:t>
            </a:r>
            <a:r>
              <a:rPr lang="zh-CN" altLang="en-US" sz="2000" dirty="0" smtClean="0">
                <a:latin typeface="+mn-lt"/>
                <a:ea typeface="华文楷体" pitchFamily="2" charset="-122"/>
              </a:rPr>
              <a:t>      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ctemp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 smtClean="0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 +=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M.data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[p].e *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N.data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[q].e;</a:t>
            </a: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}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// for 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q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} 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// 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求得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Q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中第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crow( =</a:t>
            </a:r>
            <a:r>
              <a:rPr lang="en-US" altLang="zh-CN" sz="1600" dirty="0" err="1">
                <a:latin typeface="+mn-lt"/>
                <a:ea typeface="华文楷体" pitchFamily="2" charset="-122"/>
              </a:rPr>
              <a:t>arow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)</a:t>
            </a:r>
            <a:r>
              <a:rPr lang="zh-CN" altLang="en-US" sz="1600" dirty="0">
                <a:latin typeface="+mn-lt"/>
                <a:ea typeface="华文楷体" pitchFamily="2" charset="-122"/>
              </a:rPr>
              <a:t>行的非零元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for</a:t>
            </a:r>
            <a:r>
              <a:rPr lang="en-US" altLang="zh-CN" sz="2000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(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=1;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&lt;=Q.nu; ++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if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(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ctemp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{</a:t>
            </a:r>
            <a:endParaRPr lang="en-US" altLang="zh-CN" sz="2000" dirty="0">
              <a:latin typeface="+mn-lt"/>
              <a:ea typeface="华文楷体" pitchFamily="2" charset="-122"/>
            </a:endParaRP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if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(++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Q.tu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 &gt; MAXSIZE) </a:t>
            </a:r>
            <a:r>
              <a:rPr lang="en-US" altLang="zh-CN" sz="2000" b="1" dirty="0">
                <a:latin typeface="+mn-lt"/>
                <a:ea typeface="华文楷体" pitchFamily="2" charset="-122"/>
              </a:rPr>
              <a:t>return ERROR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;</a:t>
            </a:r>
          </a:p>
          <a:p>
            <a:r>
              <a:rPr lang="en-US" altLang="zh-CN" sz="2000" dirty="0">
                <a:latin typeface="+mn-lt"/>
                <a:ea typeface="华文楷体" pitchFamily="2" charset="-122"/>
              </a:rPr>
              <a:t>       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Q.data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Q.tu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 = {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arow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,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, 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ctemp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[</a:t>
            </a:r>
            <a:r>
              <a:rPr lang="en-US" altLang="zh-CN" sz="2000" dirty="0" err="1">
                <a:latin typeface="+mn-lt"/>
                <a:ea typeface="华文楷体" pitchFamily="2" charset="-122"/>
              </a:rPr>
              <a:t>ccol</a:t>
            </a:r>
            <a:r>
              <a:rPr lang="en-US" altLang="zh-CN" sz="2000" dirty="0">
                <a:latin typeface="+mn-lt"/>
                <a:ea typeface="华文楷体" pitchFamily="2" charset="-122"/>
              </a:rPr>
              <a:t>]};</a:t>
            </a:r>
          </a:p>
          <a:p>
            <a:r>
              <a:rPr lang="en-US" altLang="zh-CN" sz="2000" b="1" dirty="0" smtClean="0">
                <a:latin typeface="+mn-lt"/>
                <a:ea typeface="华文楷体" pitchFamily="2" charset="-122"/>
              </a:rPr>
              <a:t>} </a:t>
            </a:r>
            <a:r>
              <a:rPr lang="en-US" altLang="zh-CN" sz="1600" dirty="0">
                <a:latin typeface="+mn-lt"/>
                <a:ea typeface="华文楷体" pitchFamily="2" charset="-122"/>
              </a:rPr>
              <a:t>// if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1520" y="332656"/>
            <a:ext cx="57246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分析上述算法的时间复杂度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27584" y="1052736"/>
            <a:ext cx="76674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lt"/>
                <a:ea typeface="华文楷体" pitchFamily="2" charset="-122"/>
              </a:rPr>
              <a:t>累加器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ea typeface="华文楷体" pitchFamily="2" charset="-122"/>
              </a:rPr>
              <a:t>ctemp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初始化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求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Q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的所有非零元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/N.mu)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进行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压缩存储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的时间复杂度为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总的时间复杂度就是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M.mu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N.nu+M.tu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/N.mu)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。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99592" y="3212976"/>
            <a:ext cx="722986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lt"/>
                <a:ea typeface="华文楷体" pitchFamily="2" charset="-122"/>
              </a:rPr>
              <a:t>若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是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行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列的稀疏矩阵，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是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行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p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列的稀疏矩阵，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则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M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中非零元的个数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M.tu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   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N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中非零元的个数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N.tu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 =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相乘算法的时间复杂度就是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(1+n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))</a:t>
            </a:r>
            <a:r>
              <a:rPr lang="en-US" altLang="zh-CN" sz="2400" dirty="0">
                <a:latin typeface="+mn-lt"/>
                <a:ea typeface="华文楷体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&lt;0.05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</a:t>
            </a:r>
            <a:r>
              <a:rPr lang="en-US" altLang="zh-CN" sz="2400" baseline="-250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&lt;0.05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及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n &lt;1000</a:t>
            </a:r>
            <a:r>
              <a:rPr lang="zh-CN" altLang="en-US" sz="2400" dirty="0">
                <a:latin typeface="+mn-lt"/>
                <a:ea typeface="华文楷体" pitchFamily="2" charset="-122"/>
              </a:rPr>
              <a:t>时，</a:t>
            </a:r>
          </a:p>
          <a:p>
            <a:r>
              <a:rPr lang="zh-CN" altLang="en-US" sz="2400" dirty="0">
                <a:latin typeface="+mn-lt"/>
                <a:ea typeface="华文楷体" pitchFamily="2" charset="-122"/>
              </a:rPr>
              <a:t>相乘算法的时间复杂度就相当于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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m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华文楷体" pitchFamily="2" charset="-122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华文楷体" pitchFamily="2" charset="-122"/>
              </a:rPr>
              <a:t>。</a:t>
            </a:r>
          </a:p>
        </p:txBody>
      </p:sp>
      <p:graphicFrame>
        <p:nvGraphicFramePr>
          <p:cNvPr id="121856" name="Object 2048">
            <a:hlinkClick r:id="rId3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8458200" y="63404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0" name="Clip" r:id="rId4" imgW="882396" imgH="705002" progId="">
                  <p:embed/>
                </p:oleObj>
              </mc:Choice>
              <mc:Fallback>
                <p:oleObj name="Clip" r:id="rId4" imgW="882396" imgH="705002" progId="">
                  <p:embed/>
                  <p:pic>
                    <p:nvPicPr>
                      <p:cNvPr id="0" name="Picture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63404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026"/>
          <p:cNvSpPr txBox="1">
            <a:spLocks noChangeArrowheads="1"/>
          </p:cNvSpPr>
          <p:nvPr/>
        </p:nvSpPr>
        <p:spPr bwMode="auto">
          <a:xfrm>
            <a:off x="539552" y="76200"/>
            <a:ext cx="27494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三、 十字链表</a:t>
            </a:r>
          </a:p>
        </p:txBody>
      </p:sp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3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4" name="Equation" r:id="rId6" imgW="927100" imgH="800100" progId="Equation.DSMT4">
                  <p:embed/>
                </p:oleObj>
              </mc:Choice>
              <mc:Fallback>
                <p:oleObj name="Equation" r:id="rId6" imgW="927100" imgH="800100" progId="Equation.DSMT4">
                  <p:embed/>
                  <p:pic>
                    <p:nvPicPr>
                      <p:cNvPr id="0" name="Picture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99592" y="788511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当矩阵的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非零元个数和位置在操作中变化较大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时，就不宜采用顺序存储结构来表示三元组的线性表，而是采用链式存储结构表示三元组的线性表。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600" y="2276872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每个非零元由一个含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个域的节点表示（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j,  e, right, down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75656" y="2924944"/>
            <a:ext cx="52565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OLNode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                   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j;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ElemType</a:t>
            </a:r>
            <a:r>
              <a:rPr lang="en-US" altLang="zh-CN" sz="2000" dirty="0" smtClean="0"/>
              <a:t>             e;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OLNode</a:t>
            </a:r>
            <a:r>
              <a:rPr lang="en-US" altLang="zh-CN" sz="2000" dirty="0" smtClean="0"/>
              <a:t>  *right, *down</a:t>
            </a:r>
          </a:p>
          <a:p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OLNode</a:t>
            </a:r>
            <a:r>
              <a:rPr lang="en-US" altLang="zh-CN" sz="2000" dirty="0" smtClean="0"/>
              <a:t>; *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;</a:t>
            </a:r>
          </a:p>
          <a:p>
            <a:endParaRPr lang="en-US" altLang="zh-CN" sz="2400" dirty="0" smtClean="0"/>
          </a:p>
          <a:p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   *</a:t>
            </a:r>
            <a:r>
              <a:rPr lang="en-US" altLang="zh-CN" sz="2000" dirty="0" err="1" smtClean="0"/>
              <a:t>rhead</a:t>
            </a:r>
            <a:r>
              <a:rPr lang="en-US" altLang="zh-CN" sz="2000" dirty="0" smtClean="0"/>
              <a:t>, *</a:t>
            </a:r>
            <a:r>
              <a:rPr lang="en-US" altLang="zh-CN" sz="2000" dirty="0" err="1" smtClean="0"/>
              <a:t>chead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   in mu, nu, </a:t>
            </a:r>
            <a:r>
              <a:rPr lang="en-US" altLang="zh-CN" sz="2000" dirty="0" err="1" smtClean="0"/>
              <a:t>tu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} </a:t>
            </a:r>
            <a:r>
              <a:rPr lang="en-US" altLang="zh-CN" sz="2000" dirty="0" err="1" smtClean="0"/>
              <a:t>CrossList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0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1" name="Equation" r:id="rId6" imgW="927100" imgH="800100" progId="Equation.DSMT4">
                  <p:embed/>
                </p:oleObj>
              </mc:Choice>
              <mc:Fallback>
                <p:oleObj name="Equation" r:id="rId6" imgW="927100" imgH="800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83568" y="260648"/>
            <a:ext cx="83164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Status </a:t>
            </a:r>
            <a:r>
              <a:rPr lang="en-US" altLang="zh-CN" sz="2000" dirty="0" err="1" smtClean="0"/>
              <a:t>CreatSMatrix_OL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CrossList</a:t>
            </a:r>
            <a:r>
              <a:rPr lang="en-US" altLang="zh-CN" sz="2000" dirty="0" smtClean="0"/>
              <a:t> &amp;M){</a:t>
            </a:r>
          </a:p>
          <a:p>
            <a:r>
              <a:rPr lang="en-US" altLang="zh-CN" sz="2000" dirty="0" smtClean="0"/>
              <a:t>   if (M)  Free(M);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(&amp;m, &amp;n, &amp;t);</a:t>
            </a:r>
          </a:p>
          <a:p>
            <a:r>
              <a:rPr lang="en-US" altLang="zh-CN" sz="2000" dirty="0" smtClean="0"/>
              <a:t>   M.mu:=m;      M.nu:=n;      </a:t>
            </a:r>
            <a:r>
              <a:rPr lang="en-US" altLang="zh-CN" sz="2000" dirty="0" err="1" smtClean="0"/>
              <a:t>M.tu</a:t>
            </a:r>
            <a:r>
              <a:rPr lang="en-US" altLang="zh-CN" sz="2000" dirty="0" smtClean="0"/>
              <a:t>:=t;</a:t>
            </a:r>
          </a:p>
          <a:p>
            <a:r>
              <a:rPr lang="en-US" altLang="zh-CN" sz="2000" dirty="0" smtClean="0"/>
              <a:t>   if (!(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=(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((m+1)*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))))   exit(OVERFLOW);</a:t>
            </a:r>
          </a:p>
          <a:p>
            <a:r>
              <a:rPr lang="en-US" altLang="zh-CN" sz="2000" dirty="0" smtClean="0"/>
              <a:t>   if ((!(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=(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((n+1)*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OLink</a:t>
            </a:r>
            <a:r>
              <a:rPr lang="en-US" altLang="zh-CN" sz="2000" dirty="0" smtClean="0"/>
              <a:t>))))   exit(OVERFLOW);</a:t>
            </a:r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Mrhead</a:t>
            </a:r>
            <a:r>
              <a:rPr lang="en-US" altLang="zh-CN" sz="2000" dirty="0" smtClean="0"/>
              <a:t>[ ] = 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 ] = NULL;</a:t>
            </a:r>
          </a:p>
          <a:p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(&amp;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&amp;j, &amp;e);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!=0;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(&amp;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, &amp;j, &amp;e)){</a:t>
            </a:r>
          </a:p>
          <a:p>
            <a:r>
              <a:rPr lang="en-US" altLang="zh-CN" sz="2000" dirty="0" smtClean="0"/>
              <a:t>          if ((p=(</a:t>
            </a:r>
            <a:r>
              <a:rPr lang="en-US" altLang="zh-CN" sz="2000" dirty="0" err="1" smtClean="0"/>
              <a:t>OLNode</a:t>
            </a:r>
            <a:r>
              <a:rPr lang="en-US" altLang="zh-CN" sz="2000" dirty="0" smtClean="0"/>
              <a:t> *)</a:t>
            </a:r>
            <a:r>
              <a:rPr lang="en-US" altLang="zh-CN" sz="2000" dirty="0" err="1" smtClean="0"/>
              <a:t>malloc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sizeof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OLNode</a:t>
            </a:r>
            <a:r>
              <a:rPr lang="en-US" altLang="zh-CN" sz="2000" dirty="0" smtClean="0"/>
              <a:t>))))  exit(OVERFLOW);</a:t>
            </a:r>
          </a:p>
          <a:p>
            <a:r>
              <a:rPr lang="en-US" altLang="zh-CN" sz="2000" dirty="0" smtClean="0"/>
              <a:t>          p-&gt;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 p-&gt;j=</a:t>
            </a:r>
            <a:r>
              <a:rPr lang="en-US" altLang="zh-CN" sz="2000" dirty="0" err="1" smtClean="0"/>
              <a:t>j;p</a:t>
            </a:r>
            <a:r>
              <a:rPr lang="en-US" altLang="zh-CN" sz="2000" dirty="0" smtClean="0"/>
              <a:t>-&gt;e=e;</a:t>
            </a:r>
          </a:p>
          <a:p>
            <a:r>
              <a:rPr lang="en-US" altLang="zh-CN" sz="2000" dirty="0" smtClean="0"/>
              <a:t>          if (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== NULL || 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]-&gt;j&gt;j){</a:t>
            </a:r>
          </a:p>
          <a:p>
            <a:r>
              <a:rPr lang="en-US" altLang="zh-CN" sz="2000" dirty="0" smtClean="0"/>
              <a:t>                       p-&gt;right = 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p;}</a:t>
            </a:r>
          </a:p>
          <a:p>
            <a:r>
              <a:rPr lang="en-US" altLang="zh-CN" sz="2000" dirty="0" smtClean="0"/>
              <a:t>           else{   for (q= </a:t>
            </a:r>
            <a:r>
              <a:rPr lang="en-US" altLang="zh-CN" sz="2000" dirty="0" err="1" smtClean="0"/>
              <a:t>M.rhead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(q-&gt;right) &amp;&amp; q-&gt;</a:t>
            </a:r>
            <a:r>
              <a:rPr lang="en-US" altLang="zh-CN" sz="2000" dirty="0" err="1" smtClean="0"/>
              <a:t>rightj</a:t>
            </a:r>
            <a:r>
              <a:rPr lang="en-US" altLang="zh-CN" sz="2000" dirty="0" smtClean="0"/>
              <a:t>&lt;j; q=q-&gt;right);</a:t>
            </a:r>
          </a:p>
          <a:p>
            <a:r>
              <a:rPr lang="en-US" altLang="zh-CN" sz="2000" dirty="0" smtClean="0"/>
              <a:t>                       p-&gt;right = q-&gt;right;   q-&gt;right = p;</a:t>
            </a:r>
          </a:p>
          <a:p>
            <a:r>
              <a:rPr lang="en-US" altLang="zh-CN" sz="2000" dirty="0" smtClean="0"/>
              <a:t>           }</a:t>
            </a:r>
          </a:p>
          <a:p>
            <a:r>
              <a:rPr lang="en-US" altLang="zh-CN" sz="2000" dirty="0" smtClean="0"/>
              <a:t>           if (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[j]==NULL || 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[j]-&gt;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){</a:t>
            </a:r>
          </a:p>
          <a:p>
            <a:r>
              <a:rPr lang="en-US" altLang="zh-CN" sz="2000" dirty="0" smtClean="0"/>
              <a:t>                       p-&gt;down = 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[j]; 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kj</a:t>
            </a:r>
            <a:r>
              <a:rPr lang="en-US" altLang="zh-CN" sz="2000" dirty="0" smtClean="0"/>
              <a:t>]=p;}</a:t>
            </a:r>
          </a:p>
          <a:p>
            <a:r>
              <a:rPr lang="en-US" altLang="zh-CN" sz="2000" dirty="0" smtClean="0"/>
              <a:t>           else{    for (q=</a:t>
            </a:r>
            <a:r>
              <a:rPr lang="en-US" altLang="zh-CN" sz="2000" dirty="0" err="1" smtClean="0"/>
              <a:t>M.chead</a:t>
            </a:r>
            <a:r>
              <a:rPr lang="en-US" altLang="zh-CN" sz="2000" dirty="0" smtClean="0"/>
              <a:t>[j]; (q-&gt;</a:t>
            </a:r>
            <a:r>
              <a:rPr lang="en-US" altLang="zh-CN" sz="2000" dirty="0" err="1" smtClean="0"/>
              <a:t>dowm</a:t>
            </a:r>
            <a:r>
              <a:rPr lang="en-US" altLang="zh-CN" sz="2000" dirty="0" smtClean="0"/>
              <a:t>) &amp;&amp; q-&gt;</a:t>
            </a:r>
            <a:r>
              <a:rPr lang="en-US" altLang="zh-CN" sz="2000" dirty="0" err="1" smtClean="0"/>
              <a:t>dowm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&lt;I; q=q-&gt;down);</a:t>
            </a:r>
          </a:p>
          <a:p>
            <a:r>
              <a:rPr lang="en-US" altLang="zh-CN" sz="2000" dirty="0" smtClean="0"/>
              <a:t>                       p-&gt;down = q-&gt;</a:t>
            </a:r>
            <a:r>
              <a:rPr lang="en-US" altLang="zh-CN" sz="2000" dirty="0" err="1" smtClean="0"/>
              <a:t>dowm</a:t>
            </a:r>
            <a:r>
              <a:rPr lang="en-US" altLang="zh-CN" sz="2000" dirty="0" smtClean="0"/>
              <a:t>; q-&gt;</a:t>
            </a:r>
            <a:r>
              <a:rPr lang="en-US" altLang="zh-CN" sz="2000" dirty="0" err="1" smtClean="0"/>
              <a:t>dowm</a:t>
            </a:r>
            <a:r>
              <a:rPr lang="en-US" altLang="zh-CN" sz="2000" dirty="0" smtClean="0"/>
              <a:t> = p;</a:t>
            </a:r>
          </a:p>
          <a:p>
            <a:r>
              <a:rPr lang="en-US" altLang="zh-CN" sz="2000" dirty="0" smtClean="0"/>
              <a:t>           }  </a:t>
            </a:r>
          </a:p>
          <a:p>
            <a:r>
              <a:rPr lang="en-US" altLang="zh-CN" sz="2000" dirty="0" smtClean="0"/>
              <a:t>   }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93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  <p:graphicFrame>
        <p:nvGraphicFramePr>
          <p:cNvPr id="26" name="Object 2048"/>
          <p:cNvGraphicFramePr>
            <a:graphicFrameLocks noChangeAspect="1"/>
          </p:cNvGraphicFramePr>
          <p:nvPr/>
        </p:nvGraphicFramePr>
        <p:xfrm>
          <a:off x="1066800" y="990600"/>
          <a:ext cx="63817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94" name="Document" r:id="rId6" imgW="3061864" imgH="2595437" progId="Word.Document.8">
                  <p:embed/>
                </p:oleObj>
              </mc:Choice>
              <mc:Fallback>
                <p:oleObj name="Document" r:id="rId6" imgW="3061864" imgH="2595437" progId="Word.Document.8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63817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28"/>
          <p:cNvSpPr txBox="1">
            <a:spLocks noChangeArrowheads="1"/>
          </p:cNvSpPr>
          <p:nvPr/>
        </p:nvSpPr>
        <p:spPr bwMode="auto">
          <a:xfrm>
            <a:off x="7092280" y="4653136"/>
            <a:ext cx="128753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3  0  0  5</a:t>
            </a:r>
          </a:p>
          <a:p>
            <a:r>
              <a:rPr lang="en-US" altLang="zh-CN" sz="2400" dirty="0"/>
              <a:t>0 -1  0  0</a:t>
            </a:r>
          </a:p>
          <a:p>
            <a:r>
              <a:rPr lang="en-US" altLang="zh-CN" sz="2400" dirty="0"/>
              <a:t>2  0  0  0</a:t>
            </a:r>
          </a:p>
        </p:txBody>
      </p:sp>
      <p:sp>
        <p:nvSpPr>
          <p:cNvPr id="32" name="Line 1032"/>
          <p:cNvSpPr>
            <a:spLocks noChangeShapeType="1"/>
          </p:cNvSpPr>
          <p:nvPr/>
        </p:nvSpPr>
        <p:spPr bwMode="auto">
          <a:xfrm flipH="1">
            <a:off x="8534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1037"/>
          <p:cNvSpPr txBox="1">
            <a:spLocks noChangeArrowheads="1"/>
          </p:cNvSpPr>
          <p:nvPr/>
        </p:nvSpPr>
        <p:spPr bwMode="auto">
          <a:xfrm>
            <a:off x="2879725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38" name="Text Box 1038"/>
          <p:cNvSpPr txBox="1">
            <a:spLocks noChangeArrowheads="1"/>
          </p:cNvSpPr>
          <p:nvPr/>
        </p:nvSpPr>
        <p:spPr bwMode="auto">
          <a:xfrm>
            <a:off x="3250982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39" name="Text Box 1039"/>
          <p:cNvSpPr txBox="1">
            <a:spLocks noChangeArrowheads="1"/>
          </p:cNvSpPr>
          <p:nvPr/>
        </p:nvSpPr>
        <p:spPr bwMode="auto">
          <a:xfrm>
            <a:off x="3611022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3</a:t>
            </a:r>
          </a:p>
        </p:txBody>
      </p:sp>
      <p:sp>
        <p:nvSpPr>
          <p:cNvPr id="40" name="Text Box 1040"/>
          <p:cNvSpPr txBox="1">
            <a:spLocks noChangeArrowheads="1"/>
          </p:cNvSpPr>
          <p:nvPr/>
        </p:nvSpPr>
        <p:spPr bwMode="auto">
          <a:xfrm>
            <a:off x="6232525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1</a:t>
            </a:r>
          </a:p>
        </p:txBody>
      </p:sp>
      <p:sp>
        <p:nvSpPr>
          <p:cNvPr id="41" name="Text Box 1041"/>
          <p:cNvSpPr txBox="1">
            <a:spLocks noChangeArrowheads="1"/>
          </p:cNvSpPr>
          <p:nvPr/>
        </p:nvSpPr>
        <p:spPr bwMode="auto">
          <a:xfrm>
            <a:off x="6553200" y="2743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4</a:t>
            </a:r>
          </a:p>
        </p:txBody>
      </p:sp>
      <p:sp>
        <p:nvSpPr>
          <p:cNvPr id="42" name="Text Box 1042"/>
          <p:cNvSpPr txBox="1">
            <a:spLocks noChangeArrowheads="1"/>
          </p:cNvSpPr>
          <p:nvPr/>
        </p:nvSpPr>
        <p:spPr bwMode="auto">
          <a:xfrm>
            <a:off x="6858000" y="27527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5</a:t>
            </a:r>
          </a:p>
        </p:txBody>
      </p:sp>
      <p:sp>
        <p:nvSpPr>
          <p:cNvPr id="43" name="Text Box 1043"/>
          <p:cNvSpPr txBox="1">
            <a:spLocks noChangeArrowheads="1"/>
          </p:cNvSpPr>
          <p:nvPr/>
        </p:nvSpPr>
        <p:spPr bwMode="auto">
          <a:xfrm>
            <a:off x="4191000" y="3962400"/>
            <a:ext cx="30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2</a:t>
            </a:r>
          </a:p>
        </p:txBody>
      </p:sp>
      <p:sp>
        <p:nvSpPr>
          <p:cNvPr id="44" name="Text Box 1044"/>
          <p:cNvSpPr txBox="1">
            <a:spLocks noChangeArrowheads="1"/>
          </p:cNvSpPr>
          <p:nvPr/>
        </p:nvSpPr>
        <p:spPr bwMode="auto">
          <a:xfrm>
            <a:off x="44958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</a:p>
        </p:txBody>
      </p:sp>
      <p:sp>
        <p:nvSpPr>
          <p:cNvPr id="45" name="Text Box 1045"/>
          <p:cNvSpPr txBox="1">
            <a:spLocks noChangeArrowheads="1"/>
          </p:cNvSpPr>
          <p:nvPr/>
        </p:nvSpPr>
        <p:spPr bwMode="auto">
          <a:xfrm>
            <a:off x="4860032" y="3964994"/>
            <a:ext cx="663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-1</a:t>
            </a:r>
          </a:p>
        </p:txBody>
      </p:sp>
      <p:sp>
        <p:nvSpPr>
          <p:cNvPr id="46" name="Text Box 1046"/>
          <p:cNvSpPr txBox="1">
            <a:spLocks noChangeArrowheads="1"/>
          </p:cNvSpPr>
          <p:nvPr/>
        </p:nvSpPr>
        <p:spPr bwMode="auto">
          <a:xfrm>
            <a:off x="2962950" y="5229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3</a:t>
            </a:r>
          </a:p>
        </p:txBody>
      </p:sp>
      <p:sp>
        <p:nvSpPr>
          <p:cNvPr id="47" name="Text Box 1047"/>
          <p:cNvSpPr txBox="1">
            <a:spLocks noChangeArrowheads="1"/>
          </p:cNvSpPr>
          <p:nvPr/>
        </p:nvSpPr>
        <p:spPr bwMode="auto">
          <a:xfrm>
            <a:off x="3275856" y="5229200"/>
            <a:ext cx="184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1</a:t>
            </a:r>
          </a:p>
        </p:txBody>
      </p:sp>
      <p:sp>
        <p:nvSpPr>
          <p:cNvPr id="48" name="Text Box 1048"/>
          <p:cNvSpPr txBox="1">
            <a:spLocks noChangeArrowheads="1"/>
          </p:cNvSpPr>
          <p:nvPr/>
        </p:nvSpPr>
        <p:spPr bwMode="auto">
          <a:xfrm>
            <a:off x="3611022" y="52611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</a:p>
        </p:txBody>
      </p:sp>
      <p:sp>
        <p:nvSpPr>
          <p:cNvPr id="49" name="Text Box 1050"/>
          <p:cNvSpPr txBox="1">
            <a:spLocks noChangeArrowheads="1"/>
          </p:cNvSpPr>
          <p:nvPr/>
        </p:nvSpPr>
        <p:spPr bwMode="auto">
          <a:xfrm>
            <a:off x="5053013" y="1447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0" name="Text Box 1051"/>
          <p:cNvSpPr txBox="1">
            <a:spLocks noChangeArrowheads="1"/>
          </p:cNvSpPr>
          <p:nvPr/>
        </p:nvSpPr>
        <p:spPr bwMode="auto">
          <a:xfrm>
            <a:off x="6781800" y="3048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1" name="Text Box 1052"/>
          <p:cNvSpPr txBox="1">
            <a:spLocks noChangeArrowheads="1"/>
          </p:cNvSpPr>
          <p:nvPr/>
        </p:nvSpPr>
        <p:spPr bwMode="auto">
          <a:xfrm>
            <a:off x="6272213" y="30480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2" name="Text Box 1053"/>
          <p:cNvSpPr txBox="1">
            <a:spLocks noChangeArrowheads="1"/>
          </p:cNvSpPr>
          <p:nvPr/>
        </p:nvSpPr>
        <p:spPr bwMode="auto">
          <a:xfrm>
            <a:off x="4214813" y="42672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3" name="Text Box 1054"/>
          <p:cNvSpPr txBox="1">
            <a:spLocks noChangeArrowheads="1"/>
          </p:cNvSpPr>
          <p:nvPr/>
        </p:nvSpPr>
        <p:spPr bwMode="auto">
          <a:xfrm>
            <a:off x="4724400" y="42672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4" name="Text Box 1055"/>
          <p:cNvSpPr txBox="1">
            <a:spLocks noChangeArrowheads="1"/>
          </p:cNvSpPr>
          <p:nvPr/>
        </p:nvSpPr>
        <p:spPr bwMode="auto">
          <a:xfrm>
            <a:off x="2971800" y="54864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5" name="Text Box 1056"/>
          <p:cNvSpPr txBox="1">
            <a:spLocks noChangeArrowheads="1"/>
          </p:cNvSpPr>
          <p:nvPr/>
        </p:nvSpPr>
        <p:spPr bwMode="auto">
          <a:xfrm>
            <a:off x="3429000" y="54864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^</a:t>
            </a:r>
            <a:endParaRPr lang="en-US" altLang="zh-CN"/>
          </a:p>
        </p:txBody>
      </p:sp>
      <p:sp>
        <p:nvSpPr>
          <p:cNvPr id="56" name="TextBox 55"/>
          <p:cNvSpPr txBox="1"/>
          <p:nvPr/>
        </p:nvSpPr>
        <p:spPr>
          <a:xfrm>
            <a:off x="395536" y="404664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例：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0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1" name="Equation" r:id="rId6" imgW="927100" imgH="800100" progId="Equation.DSMT4">
                  <p:embed/>
                </p:oleObj>
              </mc:Choice>
              <mc:Fallback>
                <p:oleObj name="Equation" r:id="rId6" imgW="927100" imgH="800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11560" y="3326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例：将矩阵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加到矩阵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上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403648" y="1268760"/>
          <a:ext cx="6557963" cy="284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2" name="Equation" r:id="rId8" imgW="4064000" imgH="1765300" progId="Equation.DSMT4">
                  <p:embed/>
                </p:oleObj>
              </mc:Choice>
              <mc:Fallback>
                <p:oleObj name="Equation" r:id="rId8" imgW="4064000" imgH="17653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6557963" cy="28498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9592" y="4365104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整个算法过程可从矩阵的第一行起逐行进行。对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每行都从行表头出发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分别找到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在该行中的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第一个非零元节点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后开始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比较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，然后按上述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种情况分别处理。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Line 1032"/>
          <p:cNvSpPr>
            <a:spLocks noChangeShapeType="1"/>
          </p:cNvSpPr>
          <p:nvPr/>
        </p:nvSpPr>
        <p:spPr bwMode="auto">
          <a:xfrm flipH="1">
            <a:off x="8382000" y="6096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Text Box 1037"/>
          <p:cNvSpPr txBox="1">
            <a:spLocks noChangeArrowheads="1"/>
          </p:cNvSpPr>
          <p:nvPr/>
        </p:nvSpPr>
        <p:spPr bwMode="auto">
          <a:xfrm>
            <a:off x="27273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4" name="Text Box 1038"/>
          <p:cNvSpPr txBox="1">
            <a:spLocks noChangeArrowheads="1"/>
          </p:cNvSpPr>
          <p:nvPr/>
        </p:nvSpPr>
        <p:spPr bwMode="auto">
          <a:xfrm>
            <a:off x="30480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5" name="Text Box 1039"/>
          <p:cNvSpPr txBox="1">
            <a:spLocks noChangeArrowheads="1"/>
          </p:cNvSpPr>
          <p:nvPr/>
        </p:nvSpPr>
        <p:spPr bwMode="auto">
          <a:xfrm>
            <a:off x="3352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6" name="Text Box 1040"/>
          <p:cNvSpPr txBox="1">
            <a:spLocks noChangeArrowheads="1"/>
          </p:cNvSpPr>
          <p:nvPr/>
        </p:nvSpPr>
        <p:spPr bwMode="auto">
          <a:xfrm>
            <a:off x="6080125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7" name="Text Box 1041"/>
          <p:cNvSpPr txBox="1">
            <a:spLocks noChangeArrowheads="1"/>
          </p:cNvSpPr>
          <p:nvPr/>
        </p:nvSpPr>
        <p:spPr bwMode="auto">
          <a:xfrm>
            <a:off x="6400800" y="2590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4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8" name="Text Box 1042"/>
          <p:cNvSpPr txBox="1">
            <a:spLocks noChangeArrowheads="1"/>
          </p:cNvSpPr>
          <p:nvPr/>
        </p:nvSpPr>
        <p:spPr bwMode="auto">
          <a:xfrm>
            <a:off x="6705600" y="26003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5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59" name="Text Box 1043"/>
          <p:cNvSpPr txBox="1">
            <a:spLocks noChangeArrowheads="1"/>
          </p:cNvSpPr>
          <p:nvPr/>
        </p:nvSpPr>
        <p:spPr bwMode="auto">
          <a:xfrm>
            <a:off x="4038600" y="38100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0" name="Text Box 1044"/>
          <p:cNvSpPr txBox="1">
            <a:spLocks noChangeArrowheads="1"/>
          </p:cNvSpPr>
          <p:nvPr/>
        </p:nvSpPr>
        <p:spPr bwMode="auto">
          <a:xfrm>
            <a:off x="4343400" y="3810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1" name="Text Box 1045"/>
          <p:cNvSpPr txBox="1">
            <a:spLocks noChangeArrowheads="1"/>
          </p:cNvSpPr>
          <p:nvPr/>
        </p:nvSpPr>
        <p:spPr bwMode="auto">
          <a:xfrm>
            <a:off x="4648200" y="38862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-</a:t>
            </a:r>
            <a:r>
              <a:rPr lang="en-US" altLang="zh-CN" sz="24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2" name="Text Box 1046"/>
          <p:cNvSpPr txBox="1">
            <a:spLocks noChangeArrowheads="1"/>
          </p:cNvSpPr>
          <p:nvPr/>
        </p:nvSpPr>
        <p:spPr bwMode="auto">
          <a:xfrm>
            <a:off x="27432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3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3" name="Text Box 1047"/>
          <p:cNvSpPr txBox="1">
            <a:spLocks noChangeArrowheads="1"/>
          </p:cNvSpPr>
          <p:nvPr/>
        </p:nvSpPr>
        <p:spPr bwMode="auto">
          <a:xfrm>
            <a:off x="3048000" y="50292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BF7FF"/>
                </a:solidFill>
              </a:rPr>
              <a:t>1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4" name="Text Box 1048"/>
          <p:cNvSpPr txBox="1">
            <a:spLocks noChangeArrowheads="1"/>
          </p:cNvSpPr>
          <p:nvPr/>
        </p:nvSpPr>
        <p:spPr bwMode="auto">
          <a:xfrm>
            <a:off x="3352800" y="50292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BF7FF"/>
                </a:solidFill>
              </a:rPr>
              <a:t>2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122881" name="Object 2049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8382000" y="6264275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6" name="剪辑" r:id="rId4" imgW="882396" imgH="705002" progId="">
                  <p:embed/>
                </p:oleObj>
              </mc:Choice>
              <mc:Fallback>
                <p:oleObj name="剪辑" r:id="rId4" imgW="882396" imgH="70500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6264275"/>
                        <a:ext cx="457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6" name="Text Box 1050"/>
          <p:cNvSpPr txBox="1">
            <a:spLocks noChangeArrowheads="1"/>
          </p:cNvSpPr>
          <p:nvPr/>
        </p:nvSpPr>
        <p:spPr bwMode="auto">
          <a:xfrm>
            <a:off x="4900613" y="12954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7" name="Text Box 1051"/>
          <p:cNvSpPr txBox="1">
            <a:spLocks noChangeArrowheads="1"/>
          </p:cNvSpPr>
          <p:nvPr/>
        </p:nvSpPr>
        <p:spPr bwMode="auto">
          <a:xfrm>
            <a:off x="6629400" y="28956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8" name="Text Box 1052"/>
          <p:cNvSpPr txBox="1">
            <a:spLocks noChangeArrowheads="1"/>
          </p:cNvSpPr>
          <p:nvPr/>
        </p:nvSpPr>
        <p:spPr bwMode="auto">
          <a:xfrm>
            <a:off x="6119813" y="28956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69" name="Text Box 1053"/>
          <p:cNvSpPr txBox="1">
            <a:spLocks noChangeArrowheads="1"/>
          </p:cNvSpPr>
          <p:nvPr/>
        </p:nvSpPr>
        <p:spPr bwMode="auto">
          <a:xfrm>
            <a:off x="4062413" y="4114800"/>
            <a:ext cx="509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0" name="Text Box 1054"/>
          <p:cNvSpPr txBox="1">
            <a:spLocks noChangeArrowheads="1"/>
          </p:cNvSpPr>
          <p:nvPr/>
        </p:nvSpPr>
        <p:spPr bwMode="auto">
          <a:xfrm>
            <a:off x="4572000" y="41148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1" name="Text Box 1055"/>
          <p:cNvSpPr txBox="1">
            <a:spLocks noChangeArrowheads="1"/>
          </p:cNvSpPr>
          <p:nvPr/>
        </p:nvSpPr>
        <p:spPr bwMode="auto">
          <a:xfrm>
            <a:off x="28194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sp>
        <p:nvSpPr>
          <p:cNvPr id="87072" name="Text Box 1056"/>
          <p:cNvSpPr txBox="1">
            <a:spLocks noChangeArrowheads="1"/>
          </p:cNvSpPr>
          <p:nvPr/>
        </p:nvSpPr>
        <p:spPr bwMode="auto">
          <a:xfrm>
            <a:off x="3276600" y="5334000"/>
            <a:ext cx="509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BF7FF"/>
                </a:solidFill>
              </a:rPr>
              <a:t>^</a:t>
            </a:r>
            <a:endParaRPr lang="en-US" altLang="zh-CN" dirty="0">
              <a:solidFill>
                <a:srgbClr val="FBF7FF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804248" y="4653135"/>
          <a:ext cx="1800200" cy="155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7" name="Equation" r:id="rId6" imgW="927100" imgH="800100" progId="Equation.DSMT4">
                  <p:embed/>
                </p:oleObj>
              </mc:Choice>
              <mc:Fallback>
                <p:oleObj name="Equation" r:id="rId6" imgW="927100" imgH="800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653135"/>
                        <a:ext cx="1800200" cy="1553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9552" y="764704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pa==NULL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或者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pa-&gt;j&gt;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-&gt;j,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pa-&gt;j&lt;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-&gt;j,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pa-&gt;j==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-&gt;j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且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e+pb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-&gt;e!=0,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+mn-lt"/>
                <a:ea typeface="华文楷体" pitchFamily="2" charset="-122"/>
              </a:rPr>
              <a:t>若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pa-&gt;j ==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-&gt;j</a:t>
            </a:r>
            <a:r>
              <a:rPr lang="zh-CN" altLang="en-US" sz="2400" dirty="0" smtClean="0">
                <a:latin typeface="+mn-lt"/>
                <a:ea typeface="华文楷体" pitchFamily="2" charset="-122"/>
              </a:rPr>
              <a:t>且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pa-&gt;</a:t>
            </a:r>
            <a:r>
              <a:rPr lang="en-US" altLang="zh-CN" sz="2400" dirty="0" err="1" smtClean="0">
                <a:latin typeface="+mn-lt"/>
                <a:ea typeface="华文楷体" pitchFamily="2" charset="-122"/>
              </a:rPr>
              <a:t>e+pb</a:t>
            </a:r>
            <a:r>
              <a:rPr lang="en-US" altLang="zh-CN" sz="2400" dirty="0" smtClean="0">
                <a:latin typeface="+mn-lt"/>
                <a:ea typeface="华文楷体" pitchFamily="2" charset="-122"/>
              </a:rPr>
              <a:t>-&gt;e==0</a:t>
            </a:r>
            <a:endParaRPr lang="zh-CN" altLang="en-US" sz="2400" dirty="0">
              <a:latin typeface="+mn-lt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88" y="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-------5.3  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矩阵</a:t>
            </a:r>
            <a:r>
              <a:rPr lang="zh-CN" altLang="en-US" sz="1800" b="1" dirty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的压缩存储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3962400" cy="1143000"/>
          </a:xfrm>
        </p:spPr>
        <p:txBody>
          <a:bodyPr/>
          <a:lstStyle/>
          <a:p>
            <a:pPr algn="l"/>
            <a:r>
              <a:rPr lang="zh-CN" altLang="en-US" sz="3600" b="1" u="sng" kern="12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基本操作：</a:t>
            </a:r>
          </a:p>
        </p:txBody>
      </p:sp>
      <p:sp>
        <p:nvSpPr>
          <p:cNvPr id="717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81243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InitArray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(&amp;A, n, bound1, ..., </a:t>
            </a:r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boundn</a:t>
            </a:r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33450" y="2667000"/>
            <a:ext cx="4409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DestroyArray</a:t>
            </a:r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(&amp;A</a:t>
            </a:r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en-US" altLang="zh-CN" sz="3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3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3854450"/>
            <a:ext cx="69021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Value(A, &amp;e, index1, ..., </a:t>
            </a:r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indexn</a:t>
            </a:r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en-US" altLang="zh-CN" sz="3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921250"/>
            <a:ext cx="70984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Assign(&amp;A, e, index1, ..., </a:t>
            </a:r>
            <a:r>
              <a:rPr lang="en-US" altLang="zh-CN" sz="3600" b="1" dirty="0" err="1">
                <a:solidFill>
                  <a:srgbClr val="000000"/>
                </a:solidFill>
                <a:ea typeface="楷体_GB2312" pitchFamily="49" charset="-122"/>
              </a:rPr>
              <a:t>indexn</a:t>
            </a:r>
            <a:r>
              <a:rPr lang="en-US" altLang="zh-CN" sz="3600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600" b="1" dirty="0" smtClean="0">
                <a:solidFill>
                  <a:srgbClr val="000000"/>
                </a:solidFill>
                <a:ea typeface="楷体_GB2312" pitchFamily="49" charset="-122"/>
              </a:rPr>
              <a:t>；</a:t>
            </a:r>
            <a:endParaRPr lang="en-US" altLang="zh-CN" sz="36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5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26438" y="6116638"/>
            <a:ext cx="360362" cy="360362"/>
          </a:xfrm>
          <a:prstGeom prst="actionButtonBeginning">
            <a:avLst/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9664" y="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------------5.1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数组类型的定义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9664" y="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------------5.1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数组类型的定义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69925" y="1276350"/>
            <a:ext cx="7853363" cy="52489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990099"/>
              </a:buClr>
              <a:buSzPct val="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一维数组常被称为向量（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Vector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990099"/>
              </a:buClr>
              <a:buSzPct val="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二维数组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A[m][n]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可看成是由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m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个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行向量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组成的向量，也可看成是由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个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列向量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组成的向量。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990099"/>
              </a:buClr>
              <a:buSzPct val="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一个二维数组类型可以定义为其分量类型为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一维数组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类型的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一维数组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类型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990099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          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typedef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T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array2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[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][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];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//T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为元素类型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      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等价于：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          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typedef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T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array1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[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];  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列向量类型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          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typedef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array1 array2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[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];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//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二维数组类型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342900" lvl="0" indent="-342900">
              <a:lnSpc>
                <a:spcPct val="105000"/>
              </a:lnSpc>
              <a:spcBef>
                <a:spcPct val="15000"/>
              </a:spcBef>
              <a:buClr>
                <a:srgbClr val="990099"/>
              </a:buClr>
              <a:buSzPct val="50000"/>
              <a:buFontTx/>
              <a:buChar char="•"/>
              <a:defRPr/>
            </a:pP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同理，一个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三维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数组类型可以定义为其数据元素为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二维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数组类型的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一维数组类型</a:t>
            </a: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342900" lvl="0" indent="-342900">
              <a:lnSpc>
                <a:spcPct val="105000"/>
              </a:lnSpc>
              <a:spcBef>
                <a:spcPct val="15000"/>
              </a:spcBef>
              <a:buClr>
                <a:srgbClr val="990099"/>
              </a:buClr>
              <a:buSzPct val="50000"/>
              <a:buFontTx/>
              <a:buChar char="•"/>
              <a:defRPr/>
            </a:pPr>
            <a:r>
              <a:rPr lang="zh-CN" altLang="en-US" sz="2400" b="1" kern="0" dirty="0" smtClean="0">
                <a:latin typeface="华文楷体" pitchFamily="2" charset="-122"/>
                <a:ea typeface="华文楷体" pitchFamily="2" charset="-122"/>
              </a:rPr>
              <a:t>用一维内存来表示多维数组，就必须按某种次序将数组元素排列到一个序列中。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88741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华文新魏" pitchFamily="2" charset="-122"/>
                <a:cs typeface="+mj-cs"/>
              </a:rPr>
              <a:t>二维数组</a:t>
            </a: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332656"/>
            <a:ext cx="5625258" cy="646331"/>
          </a:xfrm>
          <a:prstGeom prst="rect">
            <a:avLst/>
          </a:prstGeom>
          <a:noFill/>
          <a:ln w="15875">
            <a:solidFill>
              <a:srgbClr val="2448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ea typeface="楷体_GB2312" pitchFamily="49" charset="-122"/>
              </a:rPr>
              <a:t>5.2  </a:t>
            </a:r>
            <a:r>
              <a:rPr lang="zh-CN" altLang="en-US" sz="3600" b="1" dirty="0">
                <a:solidFill>
                  <a:srgbClr val="000000"/>
                </a:solidFill>
                <a:ea typeface="楷体_GB2312" pitchFamily="49" charset="-122"/>
              </a:rPr>
              <a:t>数组的顺序表示和实现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71600" y="1340768"/>
            <a:ext cx="7416824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u="sng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数组类型特点：</a:t>
            </a:r>
            <a:endParaRPr lang="en-US" altLang="zh-CN" sz="3200" b="1" u="sng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一旦建立了数组 ，结构中的数据元素个数 和元素之间的关系固定 。因此，采用顺序存储结构表示数组是自然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99592" y="3789040"/>
            <a:ext cx="7391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u="sng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有两种顺序映象的</a:t>
            </a:r>
            <a:r>
              <a:rPr lang="zh-CN" altLang="en-US" sz="3200" b="1" u="sng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方式：</a:t>
            </a:r>
            <a:endParaRPr lang="en-US" altLang="zh-CN" sz="3200" b="1" u="sng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pPr marL="806450" indent="-182563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以行序为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主序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806450" indent="-182563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以列序为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主序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------------5.2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数组顺序表示和实现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51520" y="260648"/>
            <a:ext cx="1569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CC3399"/>
                </a:solidFill>
                <a:latin typeface="华文楷体" pitchFamily="2" charset="-122"/>
                <a:ea typeface="华文楷体" pitchFamily="2" charset="-122"/>
              </a:rPr>
              <a:t>例如：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-36512" y="3501008"/>
            <a:ext cx="6760184" cy="52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二维数组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中任一元素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b="1" baseline="-25000" dirty="0" err="1">
                <a:latin typeface="华文楷体" pitchFamily="2" charset="-122"/>
                <a:ea typeface="华文楷体" pitchFamily="2" charset="-122"/>
              </a:rPr>
              <a:t>i,j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存储位置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以行为先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447800" y="1350467"/>
            <a:ext cx="723900" cy="604837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0,1</a:t>
            </a:r>
            <a:endParaRPr lang="en-US" altLang="zh-CN" sz="3200" baseline="-25000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23900" y="1350467"/>
            <a:ext cx="723900" cy="604837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0,0</a:t>
            </a:r>
            <a:endParaRPr lang="en-US" altLang="zh-CN" sz="3200" baseline="-25000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171700" y="1350467"/>
            <a:ext cx="723900" cy="604837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0,2</a:t>
            </a:r>
            <a:endParaRPr lang="en-US" altLang="zh-CN" sz="3200" baseline="-25000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23900" y="1960067"/>
            <a:ext cx="723900" cy="604837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1,0</a:t>
            </a:r>
            <a:endParaRPr lang="en-US" altLang="zh-CN" sz="3200" baseline="-25000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447800" y="1960067"/>
            <a:ext cx="723900" cy="604837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1,1</a:t>
            </a:r>
            <a:endParaRPr lang="en-US" altLang="zh-CN" sz="3200" baseline="-25000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171700" y="1960067"/>
            <a:ext cx="723900" cy="604837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1,2</a:t>
            </a:r>
            <a:endParaRPr lang="en-US" altLang="zh-CN" sz="3200" baseline="-2500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648200" y="1052736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0,1</a:t>
            </a:r>
            <a:endParaRPr lang="en-US" altLang="zh-CN" sz="3200" baseline="-25000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924300" y="1052736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0,0</a:t>
            </a:r>
            <a:endParaRPr lang="en-US" altLang="zh-CN" sz="3200" baseline="-25000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372100" y="1052736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0,2</a:t>
            </a:r>
            <a:endParaRPr lang="en-US" altLang="zh-CN" sz="3200" baseline="-25000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096000" y="1052736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1,0</a:t>
            </a:r>
            <a:endParaRPr lang="en-US" altLang="zh-CN" sz="3200" baseline="-25000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819900" y="1052736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1,1</a:t>
            </a:r>
            <a:endParaRPr lang="en-US" altLang="zh-CN" sz="3200" baseline="-25000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543800" y="1052736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1,2</a:t>
            </a:r>
            <a:endParaRPr lang="en-US" altLang="zh-CN" sz="3200" baseline="-2500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60268" y="2536130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80"/>
                </a:solidFill>
              </a:rPr>
              <a:t>a</a:t>
            </a:r>
            <a:r>
              <a:rPr lang="en-US" altLang="zh-CN" sz="3200" baseline="-25000" dirty="0">
                <a:solidFill>
                  <a:srgbClr val="800080"/>
                </a:solidFill>
              </a:rPr>
              <a:t>0,1</a:t>
            </a:r>
            <a:endParaRPr lang="en-US" altLang="zh-CN" sz="3200" baseline="-25000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923928" y="2536130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0,0</a:t>
            </a:r>
            <a:endParaRPr lang="en-US" altLang="zh-CN" sz="3200" baseline="-2500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804248" y="2536130"/>
            <a:ext cx="723900" cy="604838"/>
          </a:xfrm>
          <a:prstGeom prst="rect">
            <a:avLst/>
          </a:prstGeom>
          <a:solidFill>
            <a:srgbClr val="CC99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0,2</a:t>
            </a:r>
            <a:endParaRPr lang="en-US" altLang="zh-CN" sz="3200" baseline="-2500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644008" y="2536130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80"/>
                </a:solidFill>
              </a:rPr>
              <a:t>a</a:t>
            </a:r>
            <a:r>
              <a:rPr lang="en-US" altLang="zh-CN" sz="3200" baseline="-25000" dirty="0">
                <a:solidFill>
                  <a:srgbClr val="800080"/>
                </a:solidFill>
              </a:rPr>
              <a:t>1,0</a:t>
            </a:r>
            <a:endParaRPr lang="en-US" altLang="zh-CN" sz="3200" baseline="-25000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084168" y="2536130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1,1</a:t>
            </a:r>
            <a:endParaRPr lang="en-US" altLang="zh-CN" sz="3200" baseline="-2500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543428" y="2536130"/>
            <a:ext cx="723900" cy="604838"/>
          </a:xfrm>
          <a:prstGeom prst="rect">
            <a:avLst/>
          </a:prstGeom>
          <a:solidFill>
            <a:srgbClr val="99CCFF">
              <a:alpha val="50000"/>
            </a:srgbClr>
          </a:solidFill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800080"/>
                </a:solidFill>
              </a:rPr>
              <a:t>a</a:t>
            </a:r>
            <a:r>
              <a:rPr lang="en-US" altLang="zh-CN" sz="3200" baseline="-25000">
                <a:solidFill>
                  <a:srgbClr val="800080"/>
                </a:solidFill>
              </a:rPr>
              <a:t>1,2</a:t>
            </a:r>
            <a:endParaRPr lang="en-US" altLang="zh-CN" sz="3200" baseline="-2500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919163" y="4429126"/>
          <a:ext cx="5088031" cy="44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3" imgW="2641600" imgH="228600" progId="Equation.DSMT4">
                  <p:embed/>
                </p:oleObj>
              </mc:Choice>
              <mc:Fallback>
                <p:oleObj name="Equation" r:id="rId3" imgW="2641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429126"/>
                        <a:ext cx="5088031" cy="440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419872" y="33265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以行为先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91880" y="190812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以列为先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------------5.2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数组顺序表示和实现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autoUpdateAnimBg="0"/>
      <p:bldP spid="15375" grpId="0" animBg="1" autoUpdateAnimBg="0"/>
      <p:bldP spid="15376" grpId="0" animBg="1" autoUpdateAnimBg="0"/>
      <p:bldP spid="15377" grpId="0" animBg="1" autoUpdateAnimBg="0"/>
      <p:bldP spid="15378" grpId="0" animBg="1" autoUpdateAnimBg="0"/>
      <p:bldP spid="15379" grpId="0" animBg="1" autoUpdateAnimBg="0"/>
      <p:bldP spid="15380" grpId="0" animBg="1" autoUpdateAnimBg="0"/>
      <p:bldP spid="15381" grpId="0" animBg="1" autoUpdateAnimBg="0"/>
      <p:bldP spid="15382" grpId="0" animBg="1" autoUpdateAnimBg="0"/>
      <p:bldP spid="15383" grpId="0" animBg="1" autoUpdateAnimBg="0"/>
      <p:bldP spid="15384" grpId="0" animBg="1" autoUpdateAnimBg="0"/>
      <p:bldP spid="15385" grpId="0" animBg="1" autoUpdateAnimBg="0"/>
      <p:bldP spid="15386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11150" y="457200"/>
            <a:ext cx="8528050" cy="52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smtClean="0">
                <a:latin typeface="+mn-lt"/>
                <a:ea typeface="华文楷体" pitchFamily="2" charset="-122"/>
              </a:rPr>
              <a:t>n </a:t>
            </a:r>
            <a:r>
              <a:rPr lang="zh-CN" altLang="en-US" sz="2400" b="1" dirty="0">
                <a:latin typeface="+mn-lt"/>
                <a:ea typeface="华文楷体" pitchFamily="2" charset="-122"/>
              </a:rPr>
              <a:t>维数组数据元素存储位置的映象关系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23528" y="3501008"/>
            <a:ext cx="84969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称为 </a:t>
            </a:r>
            <a:r>
              <a:rPr lang="en-US" altLang="zh-CN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n </a:t>
            </a:r>
            <a:r>
              <a:rPr lang="zh-CN" altLang="en-US" sz="2400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维数组的映象函数。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数组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元素的</a:t>
            </a: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存储位置是其下标的线性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函数。</a:t>
            </a:r>
            <a:endParaRPr lang="zh-CN" altLang="en-US" sz="2400" b="1" dirty="0">
              <a:solidFill>
                <a:srgbClr val="990033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5564"/>
              </p:ext>
            </p:extLst>
          </p:nvPr>
        </p:nvGraphicFramePr>
        <p:xfrm>
          <a:off x="911820" y="1107629"/>
          <a:ext cx="6540500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公式" r:id="rId3" imgW="4381500" imgH="1651000" progId="Equation.3">
                  <p:embed/>
                </p:oleObj>
              </mc:Choice>
              <mc:Fallback>
                <p:oleObj name="公式" r:id="rId3" imgW="4381500" imgH="165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20" y="1107629"/>
                        <a:ext cx="6540500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4457343"/>
            <a:ext cx="626469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Typedef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struct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Elemtype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*base;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int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        dim;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int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        *bounds;     //</a:t>
            </a:r>
            <a:r>
              <a:rPr lang="zh-CN" altLang="en-US" sz="2000" b="1" dirty="0" smtClean="0">
                <a:latin typeface="+mn-lt"/>
                <a:ea typeface="华文楷体" pitchFamily="2" charset="-122"/>
              </a:rPr>
              <a:t>数组各维的阶数</a:t>
            </a:r>
            <a:endParaRPr lang="en-US" altLang="zh-CN" sz="2000" b="1" dirty="0" smtClean="0">
              <a:latin typeface="+mn-lt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</a:t>
            </a:r>
            <a:r>
              <a:rPr lang="en-US" altLang="zh-CN" sz="2000" b="1" dirty="0" err="1" smtClean="0">
                <a:latin typeface="+mn-lt"/>
                <a:ea typeface="华文楷体" pitchFamily="2" charset="-122"/>
              </a:rPr>
              <a:t>int</a:t>
            </a:r>
            <a:r>
              <a:rPr lang="en-US" altLang="zh-CN" sz="2000" b="1" dirty="0" smtClean="0">
                <a:latin typeface="+mn-lt"/>
                <a:ea typeface="华文楷体" pitchFamily="2" charset="-122"/>
              </a:rPr>
              <a:t>              *constants; //</a:t>
            </a:r>
            <a:r>
              <a:rPr lang="zh-CN" altLang="en-US" sz="2000" b="1" dirty="0" smtClean="0">
                <a:latin typeface="+mn-lt"/>
                <a:ea typeface="华文楷体" pitchFamily="2" charset="-122"/>
              </a:rPr>
              <a:t>数组映像函数常量基址</a:t>
            </a:r>
            <a:endParaRPr lang="en-US" altLang="zh-CN" sz="2000" b="1" dirty="0" smtClean="0">
              <a:latin typeface="+mn-lt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+mn-lt"/>
                <a:ea typeface="华文楷体" pitchFamily="2" charset="-122"/>
              </a:rPr>
              <a:t>}Array;</a:t>
            </a:r>
            <a:endParaRPr lang="zh-CN" altLang="en-US" sz="2000" b="1" dirty="0">
              <a:latin typeface="+mn-lt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------------5.2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数组顺序表示和实现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5212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------------5.2 </a:t>
            </a:r>
            <a:r>
              <a:rPr lang="zh-CN" altLang="en-US" sz="1800" b="1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数组顺序表示和实现</a:t>
            </a:r>
            <a:endParaRPr lang="zh-CN" altLang="en-US" sz="1800" b="1" dirty="0">
              <a:solidFill>
                <a:srgbClr val="FFC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-21701792"/>
            <a:ext cx="5382344" cy="1431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               p-&gt;right = q-&gt;right;   q-&gt;right = p;</a:t>
            </a:r>
          </a:p>
          <a:p>
            <a:r>
              <a:rPr lang="en-US" altLang="zh-CN" dirty="0"/>
              <a:t>           }</a:t>
            </a:r>
          </a:p>
          <a:p>
            <a:r>
              <a:rPr lang="en-US" altLang="zh-CN" dirty="0"/>
              <a:t>           if (</a:t>
            </a:r>
            <a:r>
              <a:rPr lang="en-US" altLang="zh-CN" dirty="0" err="1"/>
              <a:t>m.chead</a:t>
            </a:r>
            <a:r>
              <a:rPr lang="en-US" altLang="zh-CN" dirty="0"/>
              <a:t>[j]==NULL || </a:t>
            </a:r>
            <a:r>
              <a:rPr lang="en-US" altLang="zh-CN" dirty="0" err="1"/>
              <a:t>M.chead</a:t>
            </a:r>
            <a:r>
              <a:rPr lang="en-US" altLang="zh-CN" dirty="0"/>
              <a:t>[j]-&gt;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       p-&gt;down = </a:t>
            </a:r>
            <a:r>
              <a:rPr lang="en-US" altLang="zh-CN" dirty="0" err="1"/>
              <a:t>M.chead</a:t>
            </a:r>
            <a:r>
              <a:rPr lang="en-US" altLang="zh-CN" dirty="0"/>
              <a:t>[j]; </a:t>
            </a:r>
            <a:r>
              <a:rPr lang="en-US" altLang="zh-CN" dirty="0" err="1"/>
              <a:t>M.chead</a:t>
            </a:r>
            <a:r>
              <a:rPr lang="en-US" altLang="zh-CN" dirty="0"/>
              <a:t>[</a:t>
            </a:r>
            <a:r>
              <a:rPr lang="en-US" altLang="zh-CN" dirty="0" err="1"/>
              <a:t>kj</a:t>
            </a:r>
            <a:r>
              <a:rPr lang="en-US" altLang="zh-CN" dirty="0"/>
              <a:t>]=p;}</a:t>
            </a:r>
          </a:p>
          <a:p>
            <a:r>
              <a:rPr lang="en-US" altLang="zh-CN" dirty="0"/>
              <a:t>           else{    for (q=</a:t>
            </a:r>
            <a:r>
              <a:rPr lang="en-US" altLang="zh-CN" dirty="0" err="1"/>
              <a:t>M.chead</a:t>
            </a:r>
            <a:r>
              <a:rPr lang="en-US" altLang="zh-CN" dirty="0"/>
              <a:t>[j]; (q-&gt;</a:t>
            </a:r>
            <a:r>
              <a:rPr lang="en-US" altLang="zh-CN" dirty="0" err="1"/>
              <a:t>dowm</a:t>
            </a:r>
            <a:r>
              <a:rPr lang="en-US" altLang="zh-CN" dirty="0"/>
              <a:t>) &amp;&amp; q-&gt;</a:t>
            </a:r>
            <a:r>
              <a:rPr lang="en-US" altLang="zh-CN" dirty="0" err="1"/>
              <a:t>dowm</a:t>
            </a:r>
            <a:r>
              <a:rPr lang="en-US" altLang="zh-CN" dirty="0"/>
              <a:t>-&gt;</a:t>
            </a:r>
            <a:r>
              <a:rPr lang="en-US" altLang="zh-CN" dirty="0" err="1"/>
              <a:t>i</a:t>
            </a:r>
            <a:r>
              <a:rPr lang="en-US" altLang="zh-CN" dirty="0"/>
              <a:t>&lt;I; q=q-&gt;down);</a:t>
            </a:r>
          </a:p>
          <a:p>
            <a:r>
              <a:rPr lang="en-US" altLang="zh-CN" dirty="0"/>
              <a:t>                       p-&gt;down = q-&gt;</a:t>
            </a:r>
            <a:r>
              <a:rPr lang="en-US" altLang="zh-CN" dirty="0" err="1"/>
              <a:t>dowm</a:t>
            </a:r>
            <a:r>
              <a:rPr lang="en-US" altLang="zh-CN" dirty="0"/>
              <a:t>; q-&gt;</a:t>
            </a:r>
            <a:r>
              <a:rPr lang="en-US" altLang="zh-CN" dirty="0" err="1"/>
              <a:t>dowm</a:t>
            </a:r>
            <a:r>
              <a:rPr lang="en-US" altLang="zh-CN" dirty="0"/>
              <a:t> = p;</a:t>
            </a:r>
          </a:p>
          <a:p>
            <a:r>
              <a:rPr lang="en-US" altLang="zh-CN" dirty="0"/>
              <a:t>           }  </a:t>
            </a:r>
          </a:p>
          <a:p>
            <a:r>
              <a:rPr lang="en-US" altLang="zh-CN" dirty="0"/>
              <a:t>   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404664"/>
            <a:ext cx="784887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Status </a:t>
            </a:r>
            <a:r>
              <a:rPr lang="en-US" altLang="zh-CN" sz="1800" dirty="0" err="1" smtClean="0"/>
              <a:t>InitArray</a:t>
            </a:r>
            <a:r>
              <a:rPr lang="en-US" altLang="zh-CN" sz="1800" dirty="0" smtClean="0"/>
              <a:t>(Array &amp;A,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dim, </a:t>
            </a:r>
            <a:r>
              <a:rPr lang="is-IS" altLang="zh-CN" sz="1800" dirty="0" smtClean="0"/>
              <a:t>…</a:t>
            </a:r>
            <a:r>
              <a:rPr lang="en-US" altLang="zh-CN" sz="1800" dirty="0" smtClean="0"/>
              <a:t>){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//</a:t>
            </a:r>
            <a:r>
              <a:rPr kumimoji="1" lang="zh-CN" altLang="en-US" sz="1800" dirty="0" smtClean="0"/>
              <a:t>若维数</a:t>
            </a:r>
            <a:r>
              <a:rPr kumimoji="1" lang="en-US" altLang="zh-CN" sz="1800" dirty="0" smtClean="0"/>
              <a:t>dim </a:t>
            </a:r>
            <a:r>
              <a:rPr kumimoji="1" lang="zh-CN" altLang="en-US" sz="1800" dirty="0" smtClean="0"/>
              <a:t>和各维长度合法，则构造数组</a:t>
            </a:r>
            <a:r>
              <a:rPr kumimoji="1" lang="en-US" altLang="zh-CN" sz="1800" dirty="0" smtClean="0"/>
              <a:t> A, </a:t>
            </a:r>
            <a:r>
              <a:rPr kumimoji="1" lang="zh-CN" altLang="en-US" sz="1800" dirty="0" smtClean="0"/>
              <a:t>并返回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OK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if  ( dim &lt;1 || dim &gt; </a:t>
            </a:r>
            <a:r>
              <a:rPr kumimoji="1" lang="en-US" altLang="zh-CN" sz="1800" dirty="0" err="1" smtClean="0"/>
              <a:t>Max_ARRAY_DIM</a:t>
            </a:r>
            <a:r>
              <a:rPr kumimoji="1" lang="en-US" altLang="zh-CN" sz="1800" dirty="0" smtClean="0"/>
              <a:t>)  return ERROR;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A.dim</a:t>
            </a:r>
            <a:r>
              <a:rPr lang="en-US" altLang="zh-CN" sz="1800" dirty="0" smtClean="0"/>
              <a:t> = dim;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</a:t>
            </a:r>
            <a:r>
              <a:rPr kumimoji="1" lang="en-US" altLang="zh-CN" sz="1800" dirty="0" err="1" smtClean="0"/>
              <a:t>A.bounds</a:t>
            </a:r>
            <a:r>
              <a:rPr kumimoji="1" lang="en-US" altLang="zh-CN" sz="1800" dirty="0" smtClean="0"/>
              <a:t> = (</a:t>
            </a:r>
            <a:r>
              <a:rPr kumimoji="1" lang="en-US" altLang="zh-CN" sz="1800" dirty="0" err="1" smtClean="0"/>
              <a:t>int</a:t>
            </a:r>
            <a:r>
              <a:rPr kumimoji="1" lang="en-US" altLang="zh-CN" sz="1800" dirty="0" smtClean="0"/>
              <a:t> *) </a:t>
            </a:r>
            <a:r>
              <a:rPr kumimoji="1" lang="en-US" altLang="zh-CN" sz="1800" dirty="0" err="1" smtClean="0"/>
              <a:t>malloc</a:t>
            </a:r>
            <a:r>
              <a:rPr kumimoji="1" lang="en-US" altLang="zh-CN" sz="1800" dirty="0" smtClean="0"/>
              <a:t> ( dim * </a:t>
            </a:r>
            <a:r>
              <a:rPr kumimoji="1" lang="en-US" altLang="zh-CN" sz="1800" dirty="0" err="1" smtClean="0"/>
              <a:t>sizeof</a:t>
            </a:r>
            <a:r>
              <a:rPr kumimoji="1" lang="en-US" altLang="zh-CN" sz="1800" dirty="0" smtClean="0"/>
              <a:t> (</a:t>
            </a:r>
            <a:r>
              <a:rPr kumimoji="1" lang="en-US" altLang="zh-CN" sz="1800" dirty="0" err="1" smtClean="0"/>
              <a:t>int</a:t>
            </a:r>
            <a:r>
              <a:rPr kumimoji="1" lang="en-US" altLang="zh-CN" sz="1800" dirty="0" smtClean="0"/>
              <a:t>));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if (!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)</a:t>
            </a:r>
            <a:r>
              <a:rPr kumimoji="1" lang="en-US" altLang="zh-CN" sz="1800" dirty="0" smtClean="0"/>
              <a:t> exit(OVERFLOW);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//</a:t>
            </a:r>
            <a:r>
              <a:rPr lang="zh-CN" altLang="en-US" sz="1800" dirty="0" smtClean="0"/>
              <a:t>若各维长度合法，则存入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并求出</a:t>
            </a:r>
            <a:r>
              <a:rPr lang="en-US" altLang="zh-CN" sz="1800" dirty="0" smtClean="0"/>
              <a:t> A </a:t>
            </a:r>
            <a:r>
              <a:rPr lang="zh-CN" altLang="en-US" sz="1800" dirty="0" smtClean="0"/>
              <a:t>的元素总数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elemtotal</a:t>
            </a:r>
            <a:endParaRPr lang="en-US" altLang="zh-CN" sz="1800" dirty="0" smtClean="0"/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</a:t>
            </a:r>
            <a:r>
              <a:rPr kumimoji="1" lang="en-US" altLang="zh-CN" sz="1800" dirty="0" err="1" smtClean="0"/>
              <a:t>elemtotal</a:t>
            </a:r>
            <a:r>
              <a:rPr kumimoji="1" lang="en-US" altLang="zh-CN" sz="1800" dirty="0" smtClean="0"/>
              <a:t> = 1;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va</a:t>
            </a:r>
            <a:r>
              <a:rPr lang="en-US" altLang="zh-CN" sz="1800" dirty="0" smtClean="0"/>
              <a:t>-start( 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, dim);   // 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为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va_list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类型</a:t>
            </a:r>
            <a:endParaRPr lang="en-US" altLang="zh-CN" sz="1800" dirty="0" smtClean="0"/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for ( 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=0; 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&lt; dim; ++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) {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]= </a:t>
            </a:r>
            <a:r>
              <a:rPr lang="en-US" altLang="zh-CN" sz="1800" dirty="0" err="1" smtClean="0"/>
              <a:t>va_arg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) 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        if (</a:t>
            </a:r>
            <a:r>
              <a:rPr kumimoji="1" lang="en-US" altLang="zh-CN" sz="1800" dirty="0" err="1" smtClean="0"/>
              <a:t>A.bounds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] &lt;= 0) return UNDERFLOW;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</a:t>
            </a:r>
            <a:r>
              <a:rPr lang="en-US" altLang="zh-CN" sz="1800" dirty="0" err="1" smtClean="0"/>
              <a:t>elemtotal</a:t>
            </a:r>
            <a:r>
              <a:rPr lang="en-US" altLang="zh-CN" sz="1800" dirty="0" smtClean="0"/>
              <a:t> *= 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}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va</a:t>
            </a:r>
            <a:r>
              <a:rPr lang="en-US" altLang="zh-CN" sz="1800" dirty="0" err="1"/>
              <a:t>_</a:t>
            </a:r>
            <a:r>
              <a:rPr lang="en-US" altLang="zh-CN" sz="1800" dirty="0" err="1" smtClean="0"/>
              <a:t>end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ap</a:t>
            </a:r>
            <a:r>
              <a:rPr lang="en-US" altLang="zh-CN" sz="1800" dirty="0" smtClean="0"/>
              <a:t>);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</a:t>
            </a:r>
            <a:r>
              <a:rPr kumimoji="1" lang="en-US" altLang="zh-CN" sz="1800" dirty="0" err="1" smtClean="0"/>
              <a:t>A.base</a:t>
            </a:r>
            <a:r>
              <a:rPr kumimoji="1" lang="en-US" altLang="zh-CN" sz="1800" dirty="0" smtClean="0"/>
              <a:t> = (</a:t>
            </a:r>
            <a:r>
              <a:rPr kumimoji="1" lang="en-US" altLang="zh-CN" sz="1800" dirty="0" err="1" smtClean="0"/>
              <a:t>ElemType</a:t>
            </a:r>
            <a:r>
              <a:rPr kumimoji="1" lang="en-US" altLang="zh-CN" sz="1800" dirty="0" smtClean="0"/>
              <a:t> *) </a:t>
            </a:r>
            <a:r>
              <a:rPr kumimoji="1" lang="en-US" altLang="zh-CN" sz="1800" dirty="0" err="1" smtClean="0"/>
              <a:t>malloc</a:t>
            </a:r>
            <a:r>
              <a:rPr kumimoji="1" lang="en-US" altLang="zh-CN" sz="1800" dirty="0" smtClean="0"/>
              <a:t>( </a:t>
            </a:r>
            <a:r>
              <a:rPr kumimoji="1" lang="en-US" altLang="zh-CN" sz="1800" dirty="0" err="1" smtClean="0"/>
              <a:t>elemtotal</a:t>
            </a:r>
            <a:r>
              <a:rPr kumimoji="1" lang="en-US" altLang="zh-CN" sz="1800" dirty="0" smtClean="0"/>
              <a:t> * </a:t>
            </a:r>
            <a:r>
              <a:rPr kumimoji="1" lang="en-US" altLang="zh-CN" sz="1800" dirty="0" err="1" smtClean="0"/>
              <a:t>sizeof</a:t>
            </a:r>
            <a:r>
              <a:rPr kumimoji="1" lang="en-US" altLang="zh-CN" sz="1800" dirty="0" smtClean="0"/>
              <a:t>( </a:t>
            </a:r>
            <a:r>
              <a:rPr kumimoji="1" lang="en-US" altLang="zh-CN" sz="1800" dirty="0" err="1" smtClean="0"/>
              <a:t>ElemType</a:t>
            </a:r>
            <a:r>
              <a:rPr kumimoji="1" lang="en-US" altLang="zh-CN" sz="1800" dirty="0" smtClean="0"/>
              <a:t>));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if  (!</a:t>
            </a:r>
            <a:r>
              <a:rPr lang="en-US" altLang="zh-CN" sz="1800" dirty="0" err="1" smtClean="0"/>
              <a:t>A.base</a:t>
            </a:r>
            <a:r>
              <a:rPr lang="en-US" altLang="zh-CN" sz="1800" dirty="0" smtClean="0"/>
              <a:t>)  exit( OVERFLOW);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// </a:t>
            </a:r>
            <a:r>
              <a:rPr kumimoji="1" lang="zh-CN" altLang="en-US" sz="1800" dirty="0" smtClean="0"/>
              <a:t>求映象函数的常数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c_i</a:t>
            </a:r>
            <a:r>
              <a:rPr kumimoji="1" lang="en-US" altLang="zh-CN" sz="1800" dirty="0" smtClean="0"/>
              <a:t>, </a:t>
            </a:r>
            <a:r>
              <a:rPr kumimoji="1" lang="zh-CN" altLang="en-US" sz="1800" dirty="0" smtClean="0"/>
              <a:t>并存入</a:t>
            </a:r>
            <a:r>
              <a:rPr kumimoji="1" lang="en-US" altLang="zh-CN" sz="1800" dirty="0" smtClean="0"/>
              <a:t> </a:t>
            </a:r>
            <a:r>
              <a:rPr kumimoji="1" lang="en-US" altLang="zh-CN" sz="1800" dirty="0" err="1" smtClean="0"/>
              <a:t>A.constants</a:t>
            </a:r>
            <a:r>
              <a:rPr kumimoji="1" lang="en-US" altLang="zh-CN" sz="1800" dirty="0" smtClean="0"/>
              <a:t>[i-1], I = 1,</a:t>
            </a:r>
            <a:r>
              <a:rPr kumimoji="1" lang="is-IS" altLang="zh-CN" sz="1800" dirty="0" smtClean="0"/>
              <a:t>…,dim</a:t>
            </a:r>
          </a:p>
          <a:p>
            <a:r>
              <a:rPr lang="is-IS" altLang="zh-CN" sz="1800" dirty="0"/>
              <a:t> </a:t>
            </a:r>
            <a:r>
              <a:rPr lang="is-IS" altLang="zh-CN" sz="1800" dirty="0" smtClean="0"/>
              <a:t>      </a:t>
            </a:r>
            <a:r>
              <a:rPr lang="en-US" altLang="zh-CN" sz="1800" dirty="0" err="1" smtClean="0"/>
              <a:t>A.constants</a:t>
            </a:r>
            <a:r>
              <a:rPr lang="en-US" altLang="zh-CN" sz="1800" dirty="0" smtClean="0"/>
              <a:t>[dim -1]=1; 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for ( 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=dim -2; 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&gt;= 0; - - </a:t>
            </a:r>
            <a:r>
              <a:rPr kumimoji="1" lang="en-US" altLang="zh-CN" sz="1800" dirty="0" err="1" smtClean="0"/>
              <a:t>i</a:t>
            </a:r>
            <a:r>
              <a:rPr kumimoji="1" lang="en-US" altLang="zh-CN" sz="1800" dirty="0" smtClean="0"/>
              <a:t>)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</a:t>
            </a:r>
            <a:r>
              <a:rPr lang="en-US" altLang="zh-CN" sz="1800" dirty="0" err="1" smtClean="0"/>
              <a:t>A.constants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 = </a:t>
            </a:r>
            <a:r>
              <a:rPr lang="en-US" altLang="zh-CN" sz="1800" dirty="0" err="1" smtClean="0"/>
              <a:t>A.bounds</a:t>
            </a:r>
            <a:r>
              <a:rPr lang="en-US" altLang="zh-CN" sz="1800" dirty="0" smtClean="0"/>
              <a:t>[i+1] * </a:t>
            </a:r>
            <a:r>
              <a:rPr lang="en-US" altLang="zh-CN" sz="1800" dirty="0" err="1" smtClean="0"/>
              <a:t>A.constants</a:t>
            </a:r>
            <a:r>
              <a:rPr lang="en-US" altLang="zh-CN" sz="1800" dirty="0" smtClean="0"/>
              <a:t>[i+1] ;</a:t>
            </a:r>
          </a:p>
          <a:p>
            <a:r>
              <a:rPr kumimoji="1" lang="en-US" altLang="zh-CN" sz="1800" dirty="0"/>
              <a:t> </a:t>
            </a:r>
            <a:r>
              <a:rPr kumimoji="1" lang="en-US" altLang="zh-CN" sz="1800" dirty="0" smtClean="0"/>
              <a:t>      return OK;</a:t>
            </a:r>
          </a:p>
          <a:p>
            <a:r>
              <a:rPr lang="en-US" altLang="zh-CN" sz="1800" dirty="0"/>
              <a:t>}</a:t>
            </a:r>
            <a:endParaRPr kumimoji="1" lang="zh-CN" altLang="en-US" sz="1800" dirty="0"/>
          </a:p>
        </p:txBody>
      </p:sp>
    </p:spTree>
  </p:cSld>
  <p:clrMapOvr>
    <a:masterClrMapping/>
  </p:clrMapOvr>
  <p:transition xmlns:p14="http://schemas.microsoft.com/office/powerpoint/2010/main">
    <p:strips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</TotalTime>
  <Words>4356</Words>
  <Application>Microsoft Macintosh PowerPoint</Application>
  <PresentationFormat>全屏显示(4:3)</PresentationFormat>
  <Paragraphs>516</Paragraphs>
  <Slides>38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默认设计模板</vt:lpstr>
      <vt:lpstr>Equation</vt:lpstr>
      <vt:lpstr>公式</vt:lpstr>
      <vt:lpstr>文档</vt:lpstr>
      <vt:lpstr>Document</vt:lpstr>
      <vt:lpstr>Clip</vt:lpstr>
      <vt:lpstr>剪辑</vt:lpstr>
      <vt:lpstr>PowerPoint 演示文稿</vt:lpstr>
      <vt:lpstr>PowerPoint 演示文稿</vt:lpstr>
      <vt:lpstr>PowerPoint 演示文稿</vt:lpstr>
      <vt:lpstr>基本操作：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对称矩阵</vt:lpstr>
      <vt:lpstr>PowerPoint 演示文稿</vt:lpstr>
      <vt:lpstr>PowerPoint 演示文稿</vt:lpstr>
      <vt:lpstr>对角矩阵</vt:lpstr>
      <vt:lpstr>PowerPoint 演示文稿</vt:lpstr>
      <vt:lpstr>PowerPoint 演示文稿</vt:lpstr>
      <vt:lpstr>抽象数据类型稀疏矩阵的定义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数组</dc:title>
  <dc:creator>thcic</dc:creator>
  <cp:lastModifiedBy>apple sd</cp:lastModifiedBy>
  <cp:revision>114</cp:revision>
  <dcterms:created xsi:type="dcterms:W3CDTF">1998-08-20T06:32:36Z</dcterms:created>
  <dcterms:modified xsi:type="dcterms:W3CDTF">2019-04-02T07:51:53Z</dcterms:modified>
</cp:coreProperties>
</file>