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mf" ContentType="image/x-wm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3" r:id="rId2"/>
    <p:sldId id="275" r:id="rId3"/>
    <p:sldId id="276" r:id="rId4"/>
    <p:sldId id="278" r:id="rId5"/>
    <p:sldId id="331" r:id="rId6"/>
    <p:sldId id="401" r:id="rId7"/>
    <p:sldId id="382" r:id="rId8"/>
    <p:sldId id="383" r:id="rId9"/>
    <p:sldId id="385" r:id="rId10"/>
    <p:sldId id="394" r:id="rId11"/>
    <p:sldId id="470" r:id="rId12"/>
    <p:sldId id="395" r:id="rId13"/>
    <p:sldId id="404" r:id="rId14"/>
    <p:sldId id="406" r:id="rId15"/>
    <p:sldId id="407" r:id="rId16"/>
    <p:sldId id="405" r:id="rId17"/>
    <p:sldId id="409" r:id="rId18"/>
    <p:sldId id="413" r:id="rId19"/>
    <p:sldId id="414" r:id="rId20"/>
    <p:sldId id="417" r:id="rId21"/>
    <p:sldId id="419" r:id="rId22"/>
    <p:sldId id="421" r:id="rId23"/>
    <p:sldId id="424" r:id="rId24"/>
    <p:sldId id="427" r:id="rId25"/>
    <p:sldId id="430" r:id="rId26"/>
    <p:sldId id="431" r:id="rId27"/>
    <p:sldId id="435" r:id="rId28"/>
    <p:sldId id="437" r:id="rId29"/>
    <p:sldId id="441" r:id="rId30"/>
    <p:sldId id="442" r:id="rId31"/>
    <p:sldId id="443" r:id="rId32"/>
    <p:sldId id="444" r:id="rId33"/>
    <p:sldId id="446" r:id="rId34"/>
    <p:sldId id="447" r:id="rId35"/>
    <p:sldId id="462" r:id="rId3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2">
          <p15:clr>
            <a:srgbClr val="A4A3A4"/>
          </p15:clr>
        </p15:guide>
        <p15:guide id="2" pos="36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h" initials="l" lastIdx="1" clrIdx="0">
    <p:extLst>
      <p:ext uri="{19B8F6BF-5375-455C-9EA6-DF929625EA0E}">
        <p15:presenceInfo xmlns="" xmlns:p15="http://schemas.microsoft.com/office/powerpoint/2012/main" userId="l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0000"/>
    <a:srgbClr val="FF0000"/>
    <a:srgbClr val="630301"/>
    <a:srgbClr val="244800"/>
    <a:srgbClr val="E6CDFF"/>
    <a:srgbClr val="FBF7FF"/>
    <a:srgbClr val="264C00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0952" autoAdjust="0"/>
  </p:normalViewPr>
  <p:slideViewPr>
    <p:cSldViewPr>
      <p:cViewPr>
        <p:scale>
          <a:sx n="100" d="100"/>
          <a:sy n="100" d="100"/>
        </p:scale>
        <p:origin x="-1944" y="768"/>
      </p:cViewPr>
      <p:guideLst>
        <p:guide orient="horz" pos="3312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2"/>
    </p:cViewPr>
  </p:sorterViewPr>
  <p:notesViewPr>
    <p:cSldViewPr>
      <p:cViewPr varScale="1">
        <p:scale>
          <a:sx n="80" d="100"/>
          <a:sy n="80" d="100"/>
        </p:scale>
        <p:origin x="-384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CBE23-3F01-4B54-861A-D1FAD3505CC1}" type="datetimeFigureOut">
              <a:rPr lang="zh-CN" altLang="en-US" smtClean="0"/>
              <a:pPr/>
              <a:t>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A77A-79FE-406B-A2AD-6E25DFB92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90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899131-E627-4172-B1AF-DA57F11C3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257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既然以行序为先，那么我们应该考虑以行序来讨论相乘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99131-E627-4172-B1AF-DA57F11C3E8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01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9F7DA-BB39-4490-ADA2-7618359F059D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33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2F45E-4C57-42D6-808D-38D723C95A3B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9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849F0-8551-405C-A62F-A0B3668FFA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23532-5BFF-40D6-86C2-D3C6ED6385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57D-286A-4848-B06E-74A85C7489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913EC-F5FC-492F-B10E-E63B00E909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6B7D8-50D5-453A-AD24-392E8AE819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A011-FB32-484C-B80C-AC8BFB7D6B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B2D09-4AC4-418E-BDBD-86AFE7FB48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EB45D-5560-4AC0-B5A3-79B6096EA3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99388-2AEF-473F-86AD-E33FC865F0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637E-F9FB-4EE5-8215-74A3392460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242DD-95AF-4063-AF79-1AE08034C7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038E9C-2428-4C6F-B6E7-9853D29CB4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strips dir="ld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486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第五章 数组和广义表</a:t>
            </a:r>
            <a:r>
              <a:rPr lang="en-US" altLang="zh-CN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2</a:t>
            </a:r>
            <a:endParaRPr lang="zh-CN" altLang="en-US" sz="3600" b="1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23728" y="1844824"/>
            <a:ext cx="5596404" cy="37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稀疏矩阵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的压缩存储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5.3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表的类型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定义（</a:t>
            </a:r>
            <a:r>
              <a:rPr lang="en-US" altLang="zh-CN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5.4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表的表示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方法（</a:t>
            </a:r>
            <a:r>
              <a:rPr lang="en-US" altLang="zh-CN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5.15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表操作的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递归函数（</a:t>
            </a:r>
            <a:r>
              <a:rPr lang="en-US" altLang="zh-CN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5.6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804248" y="4653135"/>
          <a:ext cx="1800200" cy="15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5" name="Equation" r:id="rId3" imgW="927100" imgH="800100" progId="Equation.DSMT4">
                  <p:embed/>
                </p:oleObj>
              </mc:Choice>
              <mc:Fallback>
                <p:oleObj name="Equation" r:id="rId3" imgW="927100" imgH="800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5"/>
                        <a:ext cx="1800200" cy="15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032"/>
          <p:cNvSpPr>
            <a:spLocks noChangeShapeType="1"/>
          </p:cNvSpPr>
          <p:nvPr/>
        </p:nvSpPr>
        <p:spPr bwMode="auto">
          <a:xfrm flipH="1">
            <a:off x="8534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475656" y="4077072"/>
            <a:ext cx="7416824" cy="22344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=</a:t>
            </a: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( 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)                  </a:t>
            </a: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              </a:t>
            </a:r>
            <a:r>
              <a:rPr kumimoji="1" lang="en-US" altLang="zh-CN" sz="2400" dirty="0" smtClean="0">
                <a:solidFill>
                  <a:srgbClr val="006600"/>
                </a:solidFill>
                <a:latin typeface="+mn-lt"/>
                <a:ea typeface="华文楷体" pitchFamily="2" charset="-122"/>
              </a:rPr>
              <a:t>head(A</a:t>
            </a:r>
            <a:r>
              <a:rPr kumimoji="1" lang="en-US" altLang="zh-CN" sz="2400" dirty="0">
                <a:solidFill>
                  <a:srgbClr val="006600"/>
                </a:solidFill>
                <a:latin typeface="+mn-lt"/>
                <a:ea typeface="华文楷体" pitchFamily="2" charset="-122"/>
              </a:rPr>
              <a:t>) </a:t>
            </a:r>
            <a:r>
              <a:rPr kumimoji="1" lang="zh-CN" altLang="en-US" sz="2400" dirty="0">
                <a:solidFill>
                  <a:srgbClr val="006600"/>
                </a:solidFill>
                <a:latin typeface="+mn-lt"/>
                <a:ea typeface="华文楷体" pitchFamily="2" charset="-122"/>
              </a:rPr>
              <a:t>和 </a:t>
            </a:r>
            <a:r>
              <a:rPr kumimoji="1" lang="en-US" altLang="zh-CN" sz="2400" dirty="0">
                <a:solidFill>
                  <a:srgbClr val="006600"/>
                </a:solidFill>
                <a:latin typeface="+mn-lt"/>
                <a:ea typeface="华文楷体" pitchFamily="2" charset="-122"/>
              </a:rPr>
              <a:t>tail(A) </a:t>
            </a:r>
            <a:r>
              <a:rPr kumimoji="1" lang="zh-CN" altLang="en-US" sz="2400" dirty="0">
                <a:solidFill>
                  <a:srgbClr val="006600"/>
                </a:solidFill>
                <a:latin typeface="+mn-lt"/>
                <a:ea typeface="华文楷体" pitchFamily="2" charset="-122"/>
              </a:rPr>
              <a:t>不存在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B=( 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6, 2 )           </a:t>
            </a: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              </a:t>
            </a:r>
            <a:r>
              <a:rPr kumimoji="1" lang="en-US" altLang="zh-CN" sz="2400" dirty="0" smtClean="0">
                <a:solidFill>
                  <a:srgbClr val="800080"/>
                </a:solidFill>
                <a:latin typeface="+mn-lt"/>
                <a:ea typeface="华文楷体" pitchFamily="2" charset="-122"/>
              </a:rPr>
              <a:t>head(B</a:t>
            </a:r>
            <a:r>
              <a:rPr kumimoji="1" lang="en-US" altLang="zh-CN" sz="2400" dirty="0">
                <a:solidFill>
                  <a:srgbClr val="800080"/>
                </a:solidFill>
                <a:latin typeface="+mn-lt"/>
                <a:ea typeface="华文楷体" pitchFamily="2" charset="-122"/>
              </a:rPr>
              <a:t>) = 6, tail(B) = (2)</a:t>
            </a:r>
            <a:endParaRPr kumimoji="1" lang="en-US" altLang="zh-CN" sz="2400" dirty="0">
              <a:latin typeface="+mn-lt"/>
              <a:ea typeface="华文楷体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C=( 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‘</a:t>
            </a:r>
            <a:r>
              <a:rPr kumimoji="1" lang="en-US" altLang="zh-CN" sz="2400" i="1" dirty="0">
                <a:latin typeface="+mn-lt"/>
                <a:ea typeface="华文楷体" pitchFamily="2" charset="-122"/>
              </a:rPr>
              <a:t>a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’, ( 5,  3,  ‘</a:t>
            </a:r>
            <a:r>
              <a:rPr kumimoji="1" lang="en-US" altLang="zh-CN" sz="2400" i="1" dirty="0">
                <a:latin typeface="+mn-lt"/>
                <a:ea typeface="华文楷体" pitchFamily="2" charset="-122"/>
              </a:rPr>
              <a:t>x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’ ) )      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</a:rPr>
              <a:t>head(C) =‘</a:t>
            </a:r>
            <a:r>
              <a:rPr kumimoji="1" lang="en-US" altLang="zh-CN" sz="2400" i="1" dirty="0">
                <a:solidFill>
                  <a:schemeClr val="tx2"/>
                </a:solidFill>
                <a:latin typeface="+mn-lt"/>
                <a:ea typeface="华文楷体" pitchFamily="2" charset="-122"/>
              </a:rPr>
              <a:t>a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’ </a:t>
            </a:r>
            <a:r>
              <a:rPr lang="en-US" altLang="zh-CN" sz="2400" dirty="0" smtClean="0">
                <a:solidFill>
                  <a:schemeClr val="tx2"/>
                </a:solidFill>
                <a:ea typeface="华文楷体" pitchFamily="2" charset="-122"/>
              </a:rPr>
              <a:t>tail(C) = ((5,3,’x’))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D=( B,  C, A )                   head(D) = B, tail(D) = (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C</a:t>
            </a: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, A)</a:t>
            </a:r>
            <a:endParaRPr kumimoji="1" lang="en-US" altLang="zh-CN" sz="2400" dirty="0" smtClean="0">
              <a:solidFill>
                <a:schemeClr val="tx2"/>
              </a:solidFill>
              <a:latin typeface="+mn-lt"/>
              <a:ea typeface="华文楷体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F=( 4, F )                          head(F) = 4, tail(F) = (F);</a:t>
            </a:r>
            <a:endParaRPr kumimoji="1" lang="en-US" altLang="zh-CN" sz="2400" dirty="0">
              <a:solidFill>
                <a:schemeClr val="tx2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7544" y="548680"/>
            <a:ext cx="8532440" cy="26642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50000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广义表是 </a:t>
            </a: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( ≥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sym typeface="Symbol" pitchFamily="18" charset="2"/>
              </a:rPr>
              <a:t>0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个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表元素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组成的有限序列，记作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           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LS</a:t>
            </a:r>
            <a:r>
              <a:rPr kumimoji="1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(</a:t>
            </a: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a</a:t>
            </a:r>
            <a:r>
              <a:rPr kumimoji="1" lang="en-US" altLang="zh-CN" sz="2400" b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, a</a:t>
            </a:r>
            <a:r>
              <a:rPr kumimoji="1" lang="en-US" altLang="zh-CN" sz="2400" b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, a</a:t>
            </a:r>
            <a:r>
              <a:rPr kumimoji="1" lang="en-US" altLang="zh-CN" sz="2400" b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3</a:t>
            </a: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, …, a</a:t>
            </a:r>
            <a:r>
              <a:rPr kumimoji="1" lang="en-US" altLang="zh-CN" sz="2400" b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marL="627063" marR="0" lvl="0" indent="-268288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其中，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LS 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是表名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；</a:t>
            </a:r>
            <a:r>
              <a:rPr kumimoji="1" lang="en-US" altLang="zh-CN" sz="24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a</a:t>
            </a:r>
            <a:r>
              <a:rPr kumimoji="1" lang="en-US" altLang="zh-CN" sz="2400" b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2400" b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是表元素，可以是表（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称为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子表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），可以是数据元素（称为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原子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）。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marL="627063" marR="0" lvl="0" indent="-268288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为表的长度。</a:t>
            </a: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= 0 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的广义表为空表。</a:t>
            </a:r>
            <a:endParaRPr lang="en-US" altLang="zh-CN" sz="2400" b="1" kern="0" dirty="0" smtClean="0">
              <a:latin typeface="华文楷体" pitchFamily="2" charset="-122"/>
              <a:ea typeface="华文楷体" pitchFamily="2" charset="-122"/>
            </a:endParaRPr>
          </a:p>
          <a:p>
            <a:pPr marL="627063" marR="0" lvl="0" indent="-268288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&gt; 0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时，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表的第一个表元素称为广义表 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表头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head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），除此之外，其它表元素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组成的表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称为广义表的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表尾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tail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）。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37170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例：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-------5.4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881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82000" y="62642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8" name="剪辑" r:id="rId4" imgW="882396" imgH="705002" progId="">
                  <p:embed/>
                </p:oleObj>
              </mc:Choice>
              <mc:Fallback>
                <p:oleObj name="剪辑" r:id="rId4" imgW="882396" imgH="70500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642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032"/>
          <p:cNvSpPr>
            <a:spLocks noChangeShapeType="1"/>
          </p:cNvSpPr>
          <p:nvPr/>
        </p:nvSpPr>
        <p:spPr bwMode="auto">
          <a:xfrm flipH="1">
            <a:off x="8534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534400" y="64166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9" name="剪辑" r:id="rId6" imgW="882396" imgH="705002" progId="">
                  <p:embed/>
                </p:oleObj>
              </mc:Choice>
              <mc:Fallback>
                <p:oleObj name="剪辑" r:id="rId6" imgW="882396" imgH="70500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64166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99592" y="382052"/>
            <a:ext cx="553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 D = ( E, F ) =  ((a, (b, c))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F 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45667" y="1067852"/>
            <a:ext cx="4452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Head(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sz="2400" dirty="0">
                <a:ea typeface="楷体_GB2312" pitchFamily="49" charset="-122"/>
              </a:rPr>
              <a:t>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E</a:t>
            </a:r>
            <a:r>
              <a:rPr lang="en-US" altLang="zh-CN" sz="2400" dirty="0">
                <a:ea typeface="楷体_GB2312" pitchFamily="49" charset="-122"/>
              </a:rPr>
              <a:t>        Tail(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 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( F )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245667" y="1753652"/>
            <a:ext cx="4997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Head(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E </a:t>
            </a:r>
            <a:r>
              <a:rPr lang="en-US" altLang="zh-CN" sz="2400" dirty="0">
                <a:ea typeface="楷体_GB2312" pitchFamily="49" charset="-122"/>
              </a:rPr>
              <a:t>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         Tail(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E</a:t>
            </a:r>
            <a:r>
              <a:rPr lang="en-US" altLang="zh-CN" sz="2400" dirty="0">
                <a:ea typeface="楷体_GB2312" pitchFamily="49" charset="-122"/>
              </a:rPr>
              <a:t> 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( ( b, c) )</a:t>
            </a:r>
            <a:endParaRPr lang="en-US" altLang="zh-CN" sz="24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776552" y="2564904"/>
            <a:ext cx="5809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Head(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(( b, c))</a:t>
            </a:r>
            <a:r>
              <a:rPr lang="en-US" altLang="zh-CN" sz="2400" dirty="0">
                <a:ea typeface="楷体_GB2312" pitchFamily="49" charset="-122"/>
              </a:rPr>
              <a:t> 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( b, c)</a:t>
            </a:r>
            <a:r>
              <a:rPr lang="en-US" altLang="zh-CN" sz="2400" dirty="0">
                <a:ea typeface="楷体_GB2312" pitchFamily="49" charset="-122"/>
              </a:rPr>
              <a:t>   Tail(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(( b, c))</a:t>
            </a:r>
            <a:r>
              <a:rPr lang="en-US" altLang="zh-CN" sz="2400" dirty="0">
                <a:ea typeface="楷体_GB2312" pitchFamily="49" charset="-122"/>
              </a:rPr>
              <a:t> 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( )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76552" y="3356992"/>
            <a:ext cx="511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Head(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( b, c) </a:t>
            </a:r>
            <a:r>
              <a:rPr lang="en-US" altLang="zh-CN" sz="2400" dirty="0">
                <a:ea typeface="楷体_GB2312" pitchFamily="49" charset="-122"/>
              </a:rPr>
              <a:t>) =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 b</a:t>
            </a:r>
            <a:r>
              <a:rPr lang="en-US" altLang="zh-CN" sz="2400" dirty="0">
                <a:ea typeface="楷体_GB2312" pitchFamily="49" charset="-122"/>
              </a:rPr>
              <a:t>    Tail(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b, c)</a:t>
            </a:r>
            <a:r>
              <a:rPr lang="en-US" altLang="zh-CN" sz="2400" dirty="0">
                <a:ea typeface="楷体_GB2312" pitchFamily="49" charset="-122"/>
              </a:rPr>
              <a:t> 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( c )</a:t>
            </a:r>
            <a:endParaRPr lang="en-US" altLang="zh-CN" sz="2400" dirty="0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757824" y="4130080"/>
            <a:ext cx="469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Head(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c )</a:t>
            </a:r>
            <a:r>
              <a:rPr lang="en-US" altLang="zh-CN" sz="2400" dirty="0">
                <a:ea typeface="楷体_GB2312" pitchFamily="49" charset="-122"/>
              </a:rPr>
              <a:t> ) =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 c</a:t>
            </a:r>
            <a:r>
              <a:rPr lang="en-US" altLang="zh-CN" sz="2400" dirty="0">
                <a:ea typeface="楷体_GB2312" pitchFamily="49" charset="-122"/>
              </a:rPr>
              <a:t>        Tail(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c )</a:t>
            </a:r>
            <a:r>
              <a:rPr lang="en-US" altLang="zh-CN" sz="2400" dirty="0">
                <a:ea typeface="楷体_GB2312" pitchFamily="49" charset="-122"/>
              </a:rPr>
              <a:t> ) = 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( )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312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-------5.4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032"/>
          <p:cNvSpPr>
            <a:spLocks noChangeShapeType="1"/>
          </p:cNvSpPr>
          <p:nvPr/>
        </p:nvSpPr>
        <p:spPr bwMode="auto">
          <a:xfrm flipH="1">
            <a:off x="8534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447675" y="228600"/>
            <a:ext cx="58448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广义表是</a:t>
            </a: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递归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定义的</a:t>
            </a: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线性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结构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4993" y="1124744"/>
            <a:ext cx="62552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b="1" dirty="0">
                <a:latin typeface="+mn-lt"/>
                <a:ea typeface="华文楷体" pitchFamily="2" charset="-122"/>
              </a:rPr>
              <a:t>广义表是一个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多层次</a:t>
            </a:r>
            <a:r>
              <a:rPr lang="zh-CN" altLang="en-US" sz="3200" b="1" dirty="0">
                <a:latin typeface="+mn-lt"/>
                <a:ea typeface="华文楷体" pitchFamily="2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线性结构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15455" y="198884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例如：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31640" y="2708920"/>
            <a:ext cx="1527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D=(</a:t>
            </a:r>
            <a:r>
              <a:rPr lang="en-US" altLang="zh-CN" sz="2800" b="1" dirty="0">
                <a:solidFill>
                  <a:srgbClr val="0000FF"/>
                </a:solidFill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0000FF"/>
                </a:solidFill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331640" y="3356992"/>
            <a:ext cx="1981633" cy="16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华文楷体" pitchFamily="2" charset="-122"/>
                <a:ea typeface="华文楷体" pitchFamily="2" charset="-122"/>
              </a:rPr>
              <a:t>其中:</a:t>
            </a:r>
          </a:p>
          <a:p>
            <a:pPr>
              <a:lnSpc>
                <a:spcPct val="120000"/>
              </a:lnSpc>
            </a:pPr>
            <a:r>
              <a:rPr lang="zh-CN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E=(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8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F=(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 (</a:t>
            </a:r>
            <a:r>
              <a:rPr lang="en-US" altLang="zh-CN" sz="2800" b="1" dirty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r>
              <a:rPr lang="en-US" altLang="zh-CN" sz="28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892708" y="213285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686206" y="306896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E</a:t>
            </a:r>
            <a:endParaRPr lang="en-US" altLang="zh-CN" sz="240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7440142" y="311135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F</a:t>
            </a:r>
            <a:endParaRPr lang="en-US" altLang="zh-CN" sz="2400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779912" y="364502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</a:rPr>
              <a:t>a</a:t>
            </a:r>
            <a:endParaRPr lang="en-US" altLang="zh-CN" sz="2400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508104" y="3717032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</a:rPr>
              <a:t>(  )</a:t>
            </a:r>
            <a:endParaRPr lang="en-US" altLang="zh-CN" sz="2400" dirty="0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592076" y="375942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</a:rPr>
              <a:t>d</a:t>
            </a:r>
            <a:endParaRPr lang="en-US" altLang="zh-CN" sz="2400" dirty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204725" y="3759423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</a:rPr>
              <a:t>(  )</a:t>
            </a:r>
            <a:endParaRPr lang="en-US" altLang="zh-CN" sz="2400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029200" y="47244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33FF"/>
                </a:solidFill>
              </a:rPr>
              <a:t>b</a:t>
            </a:r>
            <a:endParaRPr lang="en-US" altLang="zh-CN" sz="2400" dirty="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228184" y="4724400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33FF"/>
                </a:solidFill>
              </a:rPr>
              <a:t>c</a:t>
            </a:r>
            <a:endParaRPr lang="en-US" altLang="zh-CN" sz="2400" dirty="0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8316416" y="4767535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33FF"/>
                </a:solidFill>
              </a:rPr>
              <a:t>e</a:t>
            </a:r>
            <a:endParaRPr lang="en-US" altLang="zh-CN" sz="2400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 flipH="1">
            <a:off x="5029200" y="25146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324600" y="25146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4067944" y="3356992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5004048" y="3356992"/>
            <a:ext cx="787152" cy="376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 flipH="1">
            <a:off x="5257800" y="4149080"/>
            <a:ext cx="466328" cy="72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5796136" y="4149080"/>
            <a:ext cx="528464" cy="651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>
            <a:off x="6858000" y="35052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7848600" y="34290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8458200" y="42210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380312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-------5.4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广义表 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LS = ( 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  <a:sym typeface="Symbol" pitchFamily="18" charset="2"/>
              </a:rPr>
              <a:t>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1, 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  <a:sym typeface="Symbol" pitchFamily="18" charset="2"/>
              </a:rPr>
              <a:t>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2, …, 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  <a:sym typeface="Symbol" pitchFamily="18" charset="2"/>
              </a:rPr>
              <a:t>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n )</a:t>
            </a:r>
            <a:r>
              <a:rPr lang="zh-CN" altLang="en-US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的结构特点</a:t>
            </a:r>
            <a:r>
              <a:rPr lang="en-US" altLang="zh-CN" sz="3200" b="1" kern="0" dirty="0" smtClean="0">
                <a:solidFill>
                  <a:srgbClr val="CC3300"/>
                </a:solidFill>
                <a:latin typeface="+mj-lt"/>
                <a:ea typeface="华文新魏" pitchFamily="2" charset="-122"/>
                <a:cs typeface="+mj-cs"/>
              </a:rPr>
              <a:t>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980728"/>
            <a:ext cx="8816280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7550" indent="-269875">
              <a:buFont typeface="Arial" pitchFamily="34" charset="0"/>
              <a:buChar char="•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广义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表中的数据元素有相对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次序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717550" indent="-269875">
              <a:buFont typeface="Arial" pitchFamily="34" charset="0"/>
              <a:buChar char="•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广义表的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长度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定义为最外层包含元素个数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717550" indent="-269875">
              <a:buFont typeface="Arial" pitchFamily="34" charset="0"/>
              <a:buChar char="•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广义表的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深度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定义为所含括弧的重数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        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:“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原子”的深度为 </a:t>
            </a:r>
            <a:r>
              <a:rPr lang="en-US" altLang="zh-CN" sz="2400" b="1" dirty="0" smtClean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0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                    “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空表”的深度为 </a:t>
            </a:r>
            <a:r>
              <a:rPr lang="en-US" altLang="zh-CN" sz="2400" b="1" dirty="0" smtClean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1 </a:t>
            </a:r>
            <a:r>
              <a:rPr lang="zh-CN" altLang="en-US" sz="2400" b="1" dirty="0" smtClean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742950" indent="-384175">
              <a:buFont typeface="Arial" pitchFamily="34" charset="0"/>
              <a:buChar char="•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广义表可以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共享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742950" indent="-384175">
              <a:buFont typeface="Arial" pitchFamily="34" charset="0"/>
              <a:buChar char="•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广义表可以是一个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递归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            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递归表的深度是无穷值，长度是有限值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742950" indent="-384175">
              <a:buFont typeface="Arial" pitchFamily="34" charset="0"/>
              <a:buChar char="•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任何一个非空广义表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LS = (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1,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2, …,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n)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均可分解为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表头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  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Head(LS) = </a:t>
            </a:r>
            <a:r>
              <a:rPr lang="en-US" altLang="zh-CN" sz="2400" dirty="0" smtClean="0">
                <a:latin typeface="+mn-lt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1   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和</a:t>
            </a:r>
          </a:p>
          <a:p>
            <a:r>
              <a:rPr lang="zh-CN" altLang="en-US" sz="2400" dirty="0" smtClean="0">
                <a:latin typeface="+mn-lt"/>
                <a:ea typeface="华文楷体" pitchFamily="2" charset="-122"/>
              </a:rPr>
              <a:t>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表尾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  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Tail(LS) = ( </a:t>
            </a:r>
            <a:r>
              <a:rPr lang="en-US" altLang="zh-CN" sz="2400" dirty="0" smtClean="0">
                <a:latin typeface="+mn-lt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2, …, </a:t>
            </a:r>
            <a:r>
              <a:rPr lang="en-US" altLang="zh-CN" sz="2400" dirty="0" smtClean="0">
                <a:latin typeface="+mn-lt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n)     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两部分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0312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-------5.4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95536" y="1124744"/>
            <a:ext cx="6541150" cy="143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33"/>
                </a:solidFill>
                <a:latin typeface="+mn-lt"/>
                <a:ea typeface="华文楷体" pitchFamily="2" charset="-122"/>
                <a:sym typeface="Symbol" pitchFamily="18" charset="2"/>
              </a:rPr>
              <a:t></a:t>
            </a:r>
            <a:r>
              <a:rPr lang="en-US" altLang="zh-CN" sz="2800" dirty="0"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结构的创建和销毁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InitGList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L);   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DestroyGList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L);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CreateGList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L, S);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CopyGList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T, L);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1520" y="476672"/>
            <a:ext cx="2893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>
            <a:spAutoFit/>
          </a:bodyPr>
          <a:lstStyle/>
          <a:p>
            <a:r>
              <a:rPr lang="zh-CN" altLang="en-US" sz="32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基本操作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95536" y="2492896"/>
            <a:ext cx="6879384" cy="143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33"/>
                </a:solidFill>
                <a:latin typeface="+mn-lt"/>
                <a:ea typeface="华文楷体" pitchFamily="2" charset="-122"/>
                <a:sym typeface="Symbol" pitchFamily="18" charset="2"/>
              </a:rPr>
              <a:t></a:t>
            </a:r>
            <a:r>
              <a:rPr lang="en-US" altLang="zh-CN" sz="2800" b="1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状态函数</a:t>
            </a:r>
            <a:endParaRPr lang="zh-CN" altLang="en-US" sz="2800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GListLength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(L);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GListDepth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(L);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GListEmpty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(L);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GetHead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(L); 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GetTail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(L);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95536" y="3861048"/>
            <a:ext cx="4203395" cy="143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33"/>
                </a:solidFill>
                <a:latin typeface="+mn-lt"/>
                <a:ea typeface="华文楷体" pitchFamily="2" charset="-122"/>
                <a:sym typeface="Symbol" pitchFamily="18" charset="2"/>
              </a:rPr>
              <a:t></a:t>
            </a:r>
            <a:r>
              <a:rPr lang="en-US" altLang="zh-CN" sz="2800" b="1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插入和删除操作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InsertFirst_GL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L, e);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DeleteFirst_GL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L,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e);</a:t>
            </a:r>
            <a:endParaRPr lang="en-US" altLang="zh-CN" sz="2800" dirty="0">
              <a:latin typeface="+mn-lt"/>
              <a:ea typeface="华文楷体" pitchFamily="2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95536" y="5301208"/>
            <a:ext cx="38331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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遍历</a:t>
            </a:r>
          </a:p>
          <a:p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Traverse_GL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(L, Visit());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-------5.4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12474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>
              <a:buFont typeface="Wingdings" pitchFamily="2" charset="2"/>
              <a:buChar char="l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广义表的数据元素具有不同的结构，且是一个带深度的层次结构。因此难以用顺序存储结构来存放，而是采用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链式存储结构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533400" indent="-533400">
              <a:buFont typeface="Wingdings" pitchFamily="2" charset="2"/>
              <a:buChar char="l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若广义表不空，则可分解成为表头和表尾；一对确定的表头和表尾唯一地确定了广义表；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通常采用头、尾指针的链表结构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7544" y="3645024"/>
            <a:ext cx="5328592" cy="14401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表结点由三个域组成 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</a:rPr>
              <a:t>标志域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</a:rPr>
              <a:t>tag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</a:rPr>
              <a:t>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楷体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Tx/>
              <a:buChar char="•"/>
              <a:tabLst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                                        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头指针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hp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楷体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</a:rPr>
              <a:t>	                                  尾 指针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</a:rPr>
              <a:t>tp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楷体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33265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5.5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广义表的存储结构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012160" y="4077072"/>
            <a:ext cx="1744663" cy="523875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tag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hp 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tp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60232" y="4077072"/>
            <a:ext cx="0" cy="50405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236296" y="4077072"/>
            <a:ext cx="0" cy="50405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36704" y="0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-------5.5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广义表的存储结构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9552" y="476672"/>
            <a:ext cx="8001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err="1" smtClean="0">
                <a:ea typeface="隶书" pitchFamily="49" charset="-122"/>
              </a:rPr>
              <a:t>t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ypedef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enum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{ATOM, LIST}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ElemTag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endParaRPr kumimoji="1" lang="en-US" altLang="zh-CN" sz="2800" dirty="0"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800" dirty="0" err="1" smtClean="0">
                <a:ea typeface="隶书" pitchFamily="49" charset="-122"/>
              </a:rPr>
              <a:t>t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ypedef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struct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800" b="0" dirty="0" err="1" smtClean="0">
                <a:latin typeface="Times New Roman" pitchFamily="18" charset="0"/>
                <a:ea typeface="隶书" pitchFamily="49" charset="-122"/>
              </a:rPr>
              <a:t>GLNode</a:t>
            </a:r>
            <a:r>
              <a:rPr kumimoji="1" lang="en-US" altLang="zh-CN" sz="2800" b="0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隶书" pitchFamily="49" charset="-122"/>
              </a:rPr>
              <a:t>{	</a:t>
            </a:r>
            <a:endParaRPr kumimoji="1"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r>
              <a:rPr kumimoji="1" lang="zh-CN" altLang="en-US" sz="2800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ElemTag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tag; </a:t>
            </a:r>
            <a:r>
              <a:rPr kumimoji="1" lang="en-US" altLang="zh-CN" sz="2800" dirty="0">
                <a:latin typeface="Times New Roman" pitchFamily="18" charset="0"/>
                <a:ea typeface="隶书" pitchFamily="49" charset="-122"/>
              </a:rPr>
              <a:t>		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         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＝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ATOM or = LIST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    union </a:t>
            </a:r>
            <a:r>
              <a:rPr kumimoji="1" lang="en-US" altLang="zh-CN" sz="2800" dirty="0">
                <a:latin typeface="Times New Roman" pitchFamily="18" charset="0"/>
                <a:ea typeface="隶书" pitchFamily="49" charset="-122"/>
              </a:rPr>
              <a:t>{	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      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原子结点和表结点的联合部分</a:t>
            </a:r>
            <a:endParaRPr kumimoji="1" lang="zh-CN" altLang="en-US" sz="2800" b="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         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AtomType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atom;</a:t>
            </a:r>
            <a:r>
              <a:rPr kumimoji="1" lang="en-US" altLang="zh-CN" sz="2800" dirty="0">
                <a:latin typeface="Times New Roman" pitchFamily="18" charset="0"/>
                <a:ea typeface="隶书" pitchFamily="49" charset="-122"/>
              </a:rPr>
              <a:t>	          </a:t>
            </a:r>
            <a:endParaRPr kumimoji="1" lang="zh-CN" altLang="en-US" sz="2800" b="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	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struct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{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struct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GLNodex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 *hp, *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tp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;} 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ptr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r>
              <a:rPr lang="en-US" altLang="zh-CN" sz="2800" dirty="0" smtClean="0">
                <a:ea typeface="隶书" pitchFamily="49" charset="-122"/>
              </a:rPr>
              <a:t>     }</a:t>
            </a:r>
          </a:p>
          <a:p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} *</a:t>
            </a:r>
            <a:r>
              <a:rPr kumimoji="1" lang="en-US" altLang="zh-CN" sz="2800" dirty="0" err="1" smtClean="0">
                <a:latin typeface="Times New Roman" pitchFamily="18" charset="0"/>
                <a:ea typeface="隶书" pitchFamily="49" charset="-122"/>
              </a:rPr>
              <a:t>Glist</a:t>
            </a: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;</a:t>
            </a:r>
            <a:endParaRPr kumimoji="1" lang="zh-CN" altLang="en-US" sz="28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704" y="0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-------5.5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广义表的存储结构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395536" y="332656"/>
          <a:ext cx="8458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0" name="幻灯片" r:id="rId3" imgW="4873628" imgH="3654527" progId="PowerPoint.Slide.8">
                  <p:embed/>
                </p:oleObj>
              </mc:Choice>
              <mc:Fallback>
                <p:oleObj name="幻灯片" r:id="rId3" imgW="4873628" imgH="3654527" progId="PowerPoint.Slid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2656"/>
                        <a:ext cx="8458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36704" y="0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-------5.5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广义表的存储结构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260648"/>
            <a:ext cx="5509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5.6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广义表操作的递归函数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0850" y="1243013"/>
            <a:ext cx="8235950" cy="157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递归函数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 一个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含直接或间接调用本函数语句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的函数被称之为递归函数，它必须满足以下两个条件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27584" y="2852936"/>
            <a:ext cx="7870453" cy="16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每一次调用自己时，必须是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某种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意义上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更接近于解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2)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必须有一个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终止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处理或计算的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准则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552" y="260648"/>
            <a:ext cx="449353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en-US" altLang="zh-CN" sz="3200" b="1" dirty="0">
                <a:solidFill>
                  <a:srgbClr val="9933FF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汉诺塔的递归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函数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87624" y="980728"/>
            <a:ext cx="6143733" cy="479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latin typeface="+mn-lt"/>
                <a:ea typeface="华文楷体" pitchFamily="2" charset="-122"/>
              </a:rPr>
              <a:t>void </a:t>
            </a:r>
            <a:r>
              <a:rPr lang="en-US" altLang="zh-CN" sz="2800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hanoi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 (</a:t>
            </a:r>
            <a:r>
              <a:rPr lang="en-US" altLang="zh-CN" sz="2800" b="1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char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 x, </a:t>
            </a:r>
            <a:r>
              <a:rPr lang="en-US" altLang="zh-CN" sz="2800" b="1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char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 y, </a:t>
            </a:r>
            <a:r>
              <a:rPr lang="en-US" altLang="zh-CN" sz="2800" b="1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char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 z)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+mn-lt"/>
                <a:ea typeface="华文楷体" pitchFamily="2" charset="-122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+mn-lt"/>
                <a:ea typeface="华文楷体" pitchFamily="2" charset="-122"/>
              </a:rPr>
              <a:t>   if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(n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==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1)</a:t>
            </a:r>
            <a:endParaRPr lang="en-US" altLang="zh-CN" sz="2800" dirty="0">
              <a:solidFill>
                <a:srgbClr val="FF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+mn-lt"/>
                <a:ea typeface="华文楷体" pitchFamily="2" charset="-122"/>
              </a:rPr>
              <a:t>     move(x, 1, z); 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+mn-lt"/>
                <a:ea typeface="华文楷体" pitchFamily="2" charset="-122"/>
              </a:rPr>
              <a:t>   else {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hanoi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n-1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, x, z, y);  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+mn-lt"/>
                <a:ea typeface="华文楷体" pitchFamily="2" charset="-122"/>
              </a:rPr>
              <a:t>     move(x, n, z);        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+mn-lt"/>
                <a:ea typeface="华文楷体" pitchFamily="2" charset="-122"/>
              </a:rPr>
              <a:t>     </a:t>
            </a:r>
            <a:r>
              <a:rPr lang="en-US" altLang="zh-CN" sz="2800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hanoi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n-1,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y, x, z);</a:t>
            </a:r>
            <a:endParaRPr lang="en-US" altLang="zh-CN" sz="2800" dirty="0">
              <a:solidFill>
                <a:srgbClr val="FF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+mn-lt"/>
                <a:ea typeface="华文楷体" pitchFamily="2" charset="-122"/>
              </a:rPr>
              <a:t>   }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+mn-lt"/>
                <a:ea typeface="华文楷体" pitchFamily="2" charset="-122"/>
              </a:rPr>
              <a:t> }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-36512" y="307325"/>
            <a:ext cx="80330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例：两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个稀疏矩阵相乘（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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m1xn1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n1xn2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59632" y="1844824"/>
            <a:ext cx="4104456" cy="222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矩阵乘法的精典算法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smtClean="0"/>
              <a:t> for 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=1</a:t>
            </a:r>
            <a:r>
              <a:rPr lang="en-US" altLang="zh-CN" sz="2000" b="1" dirty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&lt;=</a:t>
            </a:r>
            <a:r>
              <a:rPr lang="en-US" altLang="zh-CN" sz="2000" b="1" dirty="0">
                <a:solidFill>
                  <a:srgbClr val="C00000"/>
                </a:solidFill>
              </a:rPr>
              <a:t>m1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++</a:t>
            </a:r>
            <a:r>
              <a:rPr lang="en-US" altLang="zh-CN" sz="2000" b="1" dirty="0"/>
              <a:t>i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for </a:t>
            </a:r>
            <a:r>
              <a:rPr lang="en-US" altLang="zh-CN" sz="2000" b="1" dirty="0" smtClean="0"/>
              <a:t>(j=1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j&lt;=</a:t>
            </a:r>
            <a:r>
              <a:rPr lang="en-US" altLang="zh-CN" sz="2000" b="1" dirty="0">
                <a:solidFill>
                  <a:srgbClr val="C00000"/>
                </a:solidFill>
              </a:rPr>
              <a:t>n2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++j) {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  </a:t>
            </a:r>
            <a:r>
              <a:rPr lang="en-US" altLang="zh-CN" sz="2000" b="1" dirty="0" smtClean="0"/>
              <a:t>  for </a:t>
            </a:r>
            <a:r>
              <a:rPr lang="en-US" altLang="zh-CN" sz="2000" b="1" dirty="0"/>
              <a:t>(k=1; k&lt;=n1; ++k)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 Q[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][</a:t>
            </a:r>
            <a:r>
              <a:rPr lang="en-US" altLang="zh-CN" sz="2000" b="1" dirty="0"/>
              <a:t>j</a:t>
            </a:r>
            <a:r>
              <a:rPr lang="en-US" altLang="zh-CN" sz="2000" b="1" dirty="0" smtClean="0"/>
              <a:t>] </a:t>
            </a:r>
            <a:r>
              <a:rPr lang="en-US" altLang="zh-CN" sz="2000" b="1" dirty="0"/>
              <a:t>+= </a:t>
            </a:r>
            <a:r>
              <a:rPr lang="en-US" altLang="zh-CN" sz="2000" b="1" dirty="0" smtClean="0"/>
              <a:t>M[</a:t>
            </a:r>
            <a:r>
              <a:rPr lang="en-US" altLang="zh-CN" sz="2000" b="1" dirty="0"/>
              <a:t>i</a:t>
            </a:r>
            <a:r>
              <a:rPr lang="en-US" altLang="zh-CN" sz="2000" b="1" dirty="0" smtClean="0"/>
              <a:t>][</a:t>
            </a:r>
            <a:r>
              <a:rPr lang="en-US" altLang="zh-CN" sz="2000" b="1" dirty="0"/>
              <a:t>k] * N[k</a:t>
            </a:r>
            <a:r>
              <a:rPr lang="en-US" altLang="zh-CN" sz="2000" b="1" dirty="0" smtClean="0"/>
              <a:t>][j];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4861515"/>
            <a:ext cx="3888432" cy="46423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其时间复杂度为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O(m1×n2×n1)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536" y="990600"/>
            <a:ext cx="8424936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3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对于一个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输入规模为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的问题，用某种方法把它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分割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成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lang="en-US" altLang="zh-CN" sz="2400" i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个输入规模小于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的子问题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分别求解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 </a:t>
            </a:r>
            <a:r>
              <a:rPr lang="en-US" altLang="zh-CN" sz="2400" i="1" dirty="0" smtClean="0">
                <a:latin typeface="华文楷体" pitchFamily="2" charset="-122"/>
                <a:ea typeface="华文楷体" pitchFamily="2" charset="-122"/>
              </a:rPr>
              <a:t>k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个子问题得出解，再用某种方法把它们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组合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成原来问题的解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5496" y="395953"/>
            <a:ext cx="80970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CN" sz="3200" b="1" dirty="0" smtClean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用分治法</a:t>
            </a:r>
            <a:r>
              <a:rPr lang="en-US" altLang="zh-CN" sz="32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(Divide and Conquer</a:t>
            </a:r>
            <a:r>
              <a:rPr lang="en-US" altLang="zh-CN" sz="32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32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求解递归函数</a:t>
            </a:r>
            <a:r>
              <a:rPr lang="en-US" altLang="zh-CN" sz="32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3200" b="1" dirty="0">
              <a:solidFill>
                <a:srgbClr val="3333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4149080"/>
            <a:ext cx="6864350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8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利用分治法求解时，所得子问题的类型常常和原问题相同，因而很自然地导致递归求解。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67544" y="228600"/>
            <a:ext cx="7863419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28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汉诺塔问题</a:t>
            </a:r>
            <a:r>
              <a:rPr lang="en-US" altLang="zh-CN" sz="28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Hanoi(n, x, y, z) </a:t>
            </a:r>
            <a:endParaRPr lang="en-US" altLang="zh-CN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632024" y="2919239"/>
            <a:ext cx="4676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可递归求解  </a:t>
            </a:r>
            <a:r>
              <a:rPr lang="en-US" altLang="zh-CN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Hanoi(n-1, x, z, y)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641424" y="5633864"/>
            <a:ext cx="9906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1641424" y="3195464"/>
            <a:ext cx="9906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39552" y="980728"/>
            <a:ext cx="809307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将移动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号盘的问题分解成下列三个子问题</a:t>
            </a:r>
            <a:r>
              <a:rPr lang="en-US" altLang="zh-CN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092149" y="2204864"/>
            <a:ext cx="47596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1)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号盘从 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x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轴移动至 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y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轴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108024" y="4567064"/>
            <a:ext cx="5153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3) 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号盘从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轴移动至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z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轴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108024" y="3697114"/>
            <a:ext cx="4809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2) 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将 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号盘从 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x 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轴移动至 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z </a:t>
            </a:r>
            <a:r>
              <a:rPr lang="zh-CN" altLang="en-US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轴</a:t>
            </a:r>
            <a:r>
              <a:rPr lang="en-US" altLang="zh-CN" sz="28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632024" y="5297314"/>
            <a:ext cx="4676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可递归求解  </a:t>
            </a:r>
            <a:r>
              <a:rPr lang="en-US" altLang="zh-CN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Hanoi(n-1, x, z, 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26"/>
          <p:cNvSpPr txBox="1">
            <a:spLocks noChangeArrowheads="1"/>
          </p:cNvSpPr>
          <p:nvPr/>
        </p:nvSpPr>
        <p:spPr bwMode="auto">
          <a:xfrm>
            <a:off x="539552" y="260648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64008C"/>
                </a:solidFill>
                <a:latin typeface="华文楷体" pitchFamily="2" charset="-122"/>
                <a:ea typeface="华文楷体" pitchFamily="2" charset="-122"/>
              </a:rPr>
              <a:t>广义表从结构上可以分解成</a:t>
            </a:r>
            <a:endParaRPr lang="zh-CN" altLang="en-US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203" name="Text Box 1027"/>
          <p:cNvSpPr txBox="1">
            <a:spLocks noChangeArrowheads="1"/>
          </p:cNvSpPr>
          <p:nvPr/>
        </p:nvSpPr>
        <p:spPr bwMode="auto">
          <a:xfrm>
            <a:off x="781050" y="1066800"/>
            <a:ext cx="3288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广义表 </a:t>
            </a:r>
            <a:r>
              <a:rPr lang="en-US" altLang="zh-CN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= </a:t>
            </a: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表头 </a:t>
            </a:r>
            <a:r>
              <a:rPr lang="en-US" altLang="zh-CN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+ </a:t>
            </a: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表尾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sp>
        <p:nvSpPr>
          <p:cNvPr id="51204" name="Text Box 1028"/>
          <p:cNvSpPr txBox="1">
            <a:spLocks noChangeArrowheads="1"/>
          </p:cNvSpPr>
          <p:nvPr/>
        </p:nvSpPr>
        <p:spPr bwMode="auto">
          <a:xfrm>
            <a:off x="3203848" y="1556792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64008C"/>
                </a:solidFill>
                <a:latin typeface="华文楷体" pitchFamily="2" charset="-122"/>
                <a:ea typeface="华文楷体" pitchFamily="2" charset="-122"/>
              </a:rPr>
              <a:t>或者</a:t>
            </a:r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205" name="Text Box 1029"/>
          <p:cNvSpPr txBox="1">
            <a:spLocks noChangeArrowheads="1"/>
          </p:cNvSpPr>
          <p:nvPr/>
        </p:nvSpPr>
        <p:spPr bwMode="auto">
          <a:xfrm>
            <a:off x="776288" y="2132856"/>
            <a:ext cx="59559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广义表 </a:t>
            </a:r>
            <a:r>
              <a:rPr lang="en-US" altLang="zh-CN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= 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子</a:t>
            </a: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表</a:t>
            </a:r>
            <a:r>
              <a:rPr lang="en-US" altLang="zh-CN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1 + </a:t>
            </a: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子表</a:t>
            </a:r>
            <a:r>
              <a:rPr lang="en-US" altLang="zh-CN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2 +  ··· + </a:t>
            </a: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子表</a:t>
            </a:r>
            <a:r>
              <a:rPr lang="en-US" altLang="zh-CN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n</a:t>
            </a:r>
          </a:p>
        </p:txBody>
      </p:sp>
      <p:sp>
        <p:nvSpPr>
          <p:cNvPr id="51206" name="Text Box 1030"/>
          <p:cNvSpPr txBox="1">
            <a:spLocks noChangeArrowheads="1"/>
          </p:cNvSpPr>
          <p:nvPr/>
        </p:nvSpPr>
        <p:spPr bwMode="auto">
          <a:xfrm>
            <a:off x="755650" y="2996952"/>
            <a:ext cx="838835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64008C"/>
                </a:solidFill>
                <a:latin typeface="华文楷体" pitchFamily="2" charset="-122"/>
                <a:ea typeface="华文楷体" pitchFamily="2" charset="-122"/>
              </a:rPr>
              <a:t>因此</a:t>
            </a:r>
            <a:r>
              <a:rPr lang="zh-CN" altLang="en-US" sz="2400" dirty="0">
                <a:solidFill>
                  <a:srgbClr val="64008C"/>
                </a:solidFill>
                <a:latin typeface="华文楷体" pitchFamily="2" charset="-122"/>
                <a:ea typeface="华文楷体" pitchFamily="2" charset="-122"/>
              </a:rPr>
              <a:t>常利用分治法求解之。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64008C"/>
                </a:solidFill>
                <a:latin typeface="华文楷体" pitchFamily="2" charset="-122"/>
                <a:ea typeface="华文楷体" pitchFamily="2" charset="-122"/>
              </a:rPr>
              <a:t>算法设计中的关键问题是，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如何将 </a:t>
            </a:r>
            <a:r>
              <a:rPr lang="zh-CN" altLang="en-US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一个子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问题的解组合成原问题的解。</a:t>
            </a:r>
            <a:endParaRPr lang="zh-CN" altLang="en-US" sz="2400" dirty="0">
              <a:solidFill>
                <a:srgbClr val="64008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23728" y="5013176"/>
            <a:ext cx="40318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例一 求广义表的</a:t>
            </a:r>
            <a:r>
              <a:rPr lang="zh-CN" altLang="en-US" sz="2400" b="1" dirty="0" smtClean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深度</a:t>
            </a:r>
            <a:endParaRPr lang="en-US" altLang="zh-CN" sz="2400" b="1" dirty="0" smtClean="0">
              <a:solidFill>
                <a:srgbClr val="CC3399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例二  复制广义表</a:t>
            </a:r>
          </a:p>
          <a:p>
            <a:r>
              <a:rPr lang="zh-CN" altLang="en-US" sz="2400" b="1" dirty="0" smtClean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例三  创建广义表的存储结构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55576" y="1628800"/>
            <a:ext cx="5096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广义表的深度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=Max {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子表的深度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} +1</a:t>
            </a:r>
            <a:endParaRPr lang="en-US" altLang="zh-CN" sz="2400" b="1" dirty="0">
              <a:solidFill>
                <a:srgbClr val="0066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0" y="260648"/>
            <a:ext cx="3865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zh-CN" altLang="en-US" sz="2800" b="1" dirty="0" smtClean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一： </a:t>
            </a:r>
            <a:r>
              <a:rPr lang="zh-CN" altLang="en-US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求广义表的深度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55576" y="2132856"/>
            <a:ext cx="468052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可以直接求解的两种简单情况为</a:t>
            </a:r>
            <a:r>
              <a:rPr lang="en-US" altLang="zh-CN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空表的深度 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= 1</a:t>
            </a: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原子的深度 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= 0</a:t>
            </a:r>
            <a:endParaRPr lang="en-US" altLang="zh-CN" sz="2400" dirty="0">
              <a:solidFill>
                <a:srgbClr val="9900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5800" y="980728"/>
            <a:ext cx="845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将</a:t>
            </a:r>
            <a:r>
              <a:rPr lang="zh-CN" altLang="en-US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广义表分解成 </a:t>
            </a:r>
            <a:r>
              <a:rPr lang="en-US" altLang="zh-CN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个子表，分别</a:t>
            </a:r>
            <a:r>
              <a:rPr lang="en-US" altLang="zh-CN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递归</a:t>
            </a:r>
            <a:r>
              <a:rPr lang="en-US" altLang="zh-CN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求得每个子表的深度</a:t>
            </a:r>
            <a:r>
              <a:rPr lang="en-US" altLang="zh-CN" sz="24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3968" y="2924944"/>
            <a:ext cx="4777975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int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华文楷体" pitchFamily="2" charset="-122"/>
              </a:rPr>
              <a:t>GlistDepth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Glist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)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 // </a:t>
            </a:r>
            <a:r>
              <a:rPr lang="zh-CN" altLang="en-US" sz="2000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返回指针</a:t>
            </a:r>
            <a:r>
              <a:rPr lang="en-US" altLang="zh-CN" sz="2000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L</a:t>
            </a:r>
            <a:r>
              <a:rPr lang="zh-CN" altLang="en-US" sz="2000" dirty="0">
                <a:solidFill>
                  <a:srgbClr val="990033"/>
                </a:solidFill>
                <a:latin typeface="+mn-lt"/>
                <a:ea typeface="华文楷体" pitchFamily="2" charset="-122"/>
              </a:rPr>
              <a:t>所指的广义表的深度</a:t>
            </a:r>
            <a:endParaRPr lang="zh-CN" altLang="en-US" sz="2000" b="1" dirty="0"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endParaRPr lang="zh-CN" altLang="en-US" sz="2000" b="1" dirty="0"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endParaRPr lang="zh-CN" altLang="en-US" sz="2000" b="1" dirty="0"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for (max=0,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9900FF"/>
                </a:solidFill>
                <a:latin typeface="+mn-lt"/>
                <a:ea typeface="华文楷体" pitchFamily="2" charset="-122"/>
              </a:rPr>
              <a:t>pp=L;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 pp; </a:t>
            </a:r>
            <a:r>
              <a:rPr lang="en-US" altLang="zh-CN" sz="2000" b="1" dirty="0">
                <a:solidFill>
                  <a:srgbClr val="008080"/>
                </a:solidFill>
                <a:latin typeface="+mn-lt"/>
                <a:ea typeface="华文楷体" pitchFamily="2" charset="-122"/>
              </a:rPr>
              <a:t>pp=pp-&gt;ptr.tp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dep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GlistDepth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pp-&gt;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ptr.hp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       if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dep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&gt; max) max = 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dep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}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>
                <a:solidFill>
                  <a:srgbClr val="D60093"/>
                </a:solidFill>
                <a:latin typeface="+mn-lt"/>
                <a:ea typeface="华文楷体" pitchFamily="2" charset="-122"/>
              </a:rPr>
              <a:t>return</a:t>
            </a:r>
            <a:r>
              <a:rPr lang="en-US" altLang="zh-CN" sz="2000" dirty="0">
                <a:solidFill>
                  <a:srgbClr val="D60093"/>
                </a:solidFill>
                <a:latin typeface="+mn-lt"/>
                <a:ea typeface="华文楷体" pitchFamily="2" charset="-122"/>
              </a:rPr>
              <a:t> max + 1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  }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//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GlistDepth</a:t>
            </a:r>
            <a:endParaRPr lang="en-US" altLang="zh-CN" sz="2000" dirty="0">
              <a:latin typeface="+mn-lt"/>
              <a:ea typeface="华文楷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2613" y="3559755"/>
            <a:ext cx="3524811" cy="8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if 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!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L) </a:t>
            </a: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return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 1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if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 (L-&gt;tag == ATOM) </a:t>
            </a: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return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楷体_GB2312" pitchFamily="49" charset="-122"/>
              </a:rPr>
              <a:t> 0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6" grpId="0" autoUpdateAnimBg="0"/>
      <p:bldP spid="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0" y="332656"/>
            <a:ext cx="2877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例二  复制广义表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5536" y="2060848"/>
            <a:ext cx="5109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新的广义表由新的表头和表尾构成。</a:t>
            </a:r>
            <a:endParaRPr lang="zh-CN" altLang="en-US" sz="2400" b="1" dirty="0">
              <a:solidFill>
                <a:srgbClr val="0066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5536" y="2564904"/>
            <a:ext cx="5635352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可以直接求解的两种简单情况为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空表复制求得的新</a:t>
            </a:r>
            <a:r>
              <a:rPr lang="zh-CN" altLang="en-US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表也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是空表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原子结点可以直接复制求得。</a:t>
            </a:r>
            <a:endParaRPr lang="zh-CN" altLang="en-US" sz="2400" dirty="0">
              <a:solidFill>
                <a:srgbClr val="9900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" y="980728"/>
            <a:ext cx="8458200" cy="9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将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广义表分解成表头和表尾两部分，分别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递归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复制求得新的表头和表尾，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60032" y="2492896"/>
            <a:ext cx="4176464" cy="413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Status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CopyGList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Glist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T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Glist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L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) </a:t>
            </a: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{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8080"/>
                </a:solidFill>
                <a:latin typeface="+mn-lt"/>
                <a:ea typeface="华文楷体" pitchFamily="2" charset="-122"/>
              </a:rPr>
              <a:t>    if (!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</a:t>
            </a:r>
            <a:r>
              <a:rPr lang="en-US" altLang="zh-CN" sz="2000" b="1" dirty="0">
                <a:solidFill>
                  <a:srgbClr val="008080"/>
                </a:solidFill>
                <a:latin typeface="+mn-lt"/>
                <a:ea typeface="华文楷体" pitchFamily="2" charset="-122"/>
              </a:rPr>
              <a:t>) T = NULL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  // </a:t>
            </a:r>
            <a:r>
              <a:rPr lang="zh-CN" altLang="en-US" sz="2000" dirty="0">
                <a:latin typeface="+mn-lt"/>
                <a:ea typeface="华文楷体" pitchFamily="2" charset="-122"/>
              </a:rPr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else {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       if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( </a:t>
            </a:r>
            <a:r>
              <a:rPr lang="en-US" altLang="zh-CN" sz="2000" b="1" dirty="0">
                <a:solidFill>
                  <a:srgbClr val="9900FF"/>
                </a:solidFill>
                <a:latin typeface="+mn-lt"/>
                <a:ea typeface="华文楷体" pitchFamily="2" charset="-122"/>
              </a:rPr>
              <a:t>!(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T =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new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GLNode</a:t>
            </a:r>
            <a:r>
              <a:rPr lang="en-US" altLang="zh-CN" sz="2000" b="1" dirty="0">
                <a:solidFill>
                  <a:srgbClr val="9900FF"/>
                </a:solidFill>
                <a:latin typeface="+mn-lt"/>
                <a:ea typeface="华文楷体" pitchFamily="2" charset="-122"/>
              </a:rPr>
              <a:t>)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      </a:t>
            </a:r>
            <a:r>
              <a:rPr lang="en-US" altLang="zh-CN" sz="2000" b="1" dirty="0">
                <a:solidFill>
                  <a:srgbClr val="9900FF"/>
                </a:solidFill>
                <a:latin typeface="+mn-lt"/>
                <a:ea typeface="华文楷体" pitchFamily="2" charset="-122"/>
              </a:rPr>
              <a:t>exit</a:t>
            </a:r>
            <a:r>
              <a:rPr lang="en-US" altLang="zh-CN" sz="2000" dirty="0">
                <a:solidFill>
                  <a:srgbClr val="9900FF"/>
                </a:solidFill>
                <a:latin typeface="+mn-lt"/>
                <a:ea typeface="华文楷体" pitchFamily="2" charset="-122"/>
              </a:rPr>
              <a:t>(OVERFLOW);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</a:t>
            </a:r>
            <a:endParaRPr lang="zh-CN" altLang="en-US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T-&gt;tag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=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L-&gt;tag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       if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  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T-&gt;atom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L-&gt;atom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;</a:t>
            </a:r>
            <a:endParaRPr lang="zh-CN" altLang="en-US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+mn-lt"/>
                <a:ea typeface="华文楷体" pitchFamily="2" charset="-122"/>
              </a:rPr>
              <a:t>   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else {                                         }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}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// else</a:t>
            </a:r>
            <a:endParaRPr lang="en-US" altLang="zh-CN" sz="2000" b="1" dirty="0">
              <a:latin typeface="+mn-lt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}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//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CopyGList</a:t>
            </a:r>
            <a:endParaRPr lang="en-US" altLang="zh-CN" sz="2000" dirty="0">
              <a:latin typeface="+mn-lt"/>
              <a:ea typeface="华文楷体" pitchFamily="2" charset="-122"/>
            </a:endParaRPr>
          </a:p>
        </p:txBody>
      </p:sp>
      <p:sp>
        <p:nvSpPr>
          <p:cNvPr id="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940152" y="5210546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分别复制表头和表尾</a:t>
            </a:r>
            <a:endParaRPr lang="zh-CN" altLang="en-US" sz="2000" dirty="0">
              <a:solidFill>
                <a:srgbClr val="D6009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3568" y="764704"/>
            <a:ext cx="5548314" cy="160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CopyGList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T-&gt;</a:t>
            </a:r>
            <a:r>
              <a:rPr lang="en-US" altLang="zh-CN" sz="20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L-&gt;</a:t>
            </a:r>
            <a:r>
              <a:rPr lang="en-US" altLang="zh-CN" sz="2000" b="1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复制求得表头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T-&gt;</a:t>
            </a:r>
            <a:r>
              <a:rPr lang="en-US" altLang="zh-CN" sz="2000" dirty="0" err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的一个副本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L-&gt;</a:t>
            </a:r>
            <a:r>
              <a:rPr lang="en-US" altLang="zh-CN" sz="2000" dirty="0" err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CopyGList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T-&gt;ptr.tp,</a:t>
            </a:r>
            <a:r>
              <a:rPr lang="en-US" altLang="zh-CN" sz="20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L-&gt;ptr.tp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  //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复制求得表尾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T-&gt;ptr.tp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的一个副本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L-&gt;ptr.tp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483768" y="2852936"/>
            <a:ext cx="482453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语句</a:t>
            </a:r>
            <a:r>
              <a:rPr lang="zh-CN" altLang="en-US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 err="1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CopyGList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T-&gt;</a:t>
            </a:r>
            <a:r>
              <a:rPr lang="en-US" altLang="zh-CN" sz="20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L-&gt;</a:t>
            </a:r>
            <a:r>
              <a:rPr lang="en-US" altLang="zh-CN" sz="2000" b="1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等价于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000" b="1" dirty="0" err="1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CopyGList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newhp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L-&gt;ptr.tp</a:t>
            </a:r>
            <a:r>
              <a:rPr lang="en-US" altLang="zh-CN" sz="20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T-&gt;</a:t>
            </a:r>
            <a:r>
              <a:rPr lang="en-US" altLang="zh-CN" sz="20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newhp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0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373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04800" cy="304800"/>
          </a:xfrm>
          <a:prstGeom prst="actionButtonReturn">
            <a:avLst/>
          </a:prstGeom>
          <a:solidFill>
            <a:srgbClr val="E6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0" y="476672"/>
            <a:ext cx="46730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例三  创建广义表的存储结构</a:t>
            </a:r>
          </a:p>
        </p:txBody>
      </p:sp>
      <p:sp>
        <p:nvSpPr>
          <p:cNvPr id="74755" name="Text Box 1027"/>
          <p:cNvSpPr txBox="1">
            <a:spLocks noChangeArrowheads="1"/>
          </p:cNvSpPr>
          <p:nvPr/>
        </p:nvSpPr>
        <p:spPr bwMode="auto">
          <a:xfrm>
            <a:off x="1115616" y="1124744"/>
            <a:ext cx="76975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对应</a:t>
            </a:r>
            <a:r>
              <a:rPr lang="zh-CN" altLang="en-US" sz="20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广义表的</a:t>
            </a:r>
            <a:r>
              <a:rPr lang="zh-CN" altLang="en-US" sz="20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en-US" sz="20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定义方法相应地有</a:t>
            </a:r>
            <a:r>
              <a:rPr lang="zh-CN" altLang="en-US" sz="20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en-US" sz="20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的创建存储结构的算法。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954294"/>
            <a:ext cx="8604448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假设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以字符串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S =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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的形式定义广义表 </a:t>
            </a:r>
            <a:r>
              <a:rPr lang="en-US" altLang="zh-CN" sz="2400" b="1" i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，建立相应的存储结构</a:t>
            </a:r>
            <a:r>
              <a:rPr lang="zh-CN" altLang="en-US" sz="2400" b="1" i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i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由于</a:t>
            </a:r>
            <a:r>
              <a:rPr lang="en-US" altLang="zh-CN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中的每个子串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定义 </a:t>
            </a:r>
            <a:r>
              <a:rPr lang="en-US" altLang="zh-CN" sz="2400" b="1" i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L 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的一个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子表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，从而产生 </a:t>
            </a:r>
            <a:r>
              <a:rPr lang="en-US" altLang="zh-CN" sz="2400" b="1" i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个子问题，即分别由这 </a:t>
            </a:r>
            <a:r>
              <a:rPr lang="en-US" altLang="zh-CN" sz="2400" b="1" i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个子串 </a:t>
            </a:r>
            <a:r>
              <a:rPr lang="en-US" altLang="zh-CN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递归</a:t>
            </a:r>
            <a:r>
              <a:rPr lang="en-US" altLang="zh-CN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建立 </a:t>
            </a:r>
            <a:r>
              <a:rPr lang="en-US" altLang="zh-CN" sz="2400" b="1" i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个子表，再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组合</a:t>
            </a: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成一个广义表。</a:t>
            </a:r>
            <a:endParaRPr lang="en-US" altLang="zh-CN" sz="2400" dirty="0" smtClean="0">
              <a:solidFill>
                <a:srgbClr val="9900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5800" y="4077072"/>
            <a:ext cx="84582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可以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直接求解的两种简单情况为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 indent="627063">
              <a:lnSpc>
                <a:spcPct val="135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由串</a:t>
            </a:r>
            <a:r>
              <a:rPr lang="zh-CN" altLang="en-US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 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</a:t>
            </a:r>
            <a:r>
              <a:rPr lang="zh-CN" altLang="en-US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建立的广义表是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空表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indent="627063">
              <a:lnSpc>
                <a:spcPct val="135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由单字符建立的子表只是一个原子结点。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026"/>
          <p:cNvSpPr txBox="1">
            <a:spLocks noChangeArrowheads="1"/>
          </p:cNvSpPr>
          <p:nvPr/>
        </p:nvSpPr>
        <p:spPr bwMode="auto">
          <a:xfrm>
            <a:off x="152400" y="76200"/>
            <a:ext cx="8991600" cy="52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若 </a:t>
            </a:r>
            <a:r>
              <a:rPr lang="en-US" altLang="zh-CN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S = </a:t>
            </a:r>
            <a:r>
              <a:rPr lang="en-US" altLang="zh-CN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(  )</a:t>
            </a:r>
            <a:r>
              <a:rPr lang="en-US" altLang="zh-CN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则 </a:t>
            </a:r>
            <a:r>
              <a:rPr lang="en-US" altLang="zh-CN" sz="24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L = NIL</a:t>
            </a:r>
          </a:p>
        </p:txBody>
      </p:sp>
      <p:sp>
        <p:nvSpPr>
          <p:cNvPr id="78851" name="Rectangle 1027"/>
          <p:cNvSpPr>
            <a:spLocks noChangeArrowheads="1"/>
          </p:cNvSpPr>
          <p:nvPr/>
        </p:nvSpPr>
        <p:spPr bwMode="auto">
          <a:xfrm>
            <a:off x="152400" y="456417"/>
            <a:ext cx="9144000" cy="52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否则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  构造第一个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表结点 *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L,</a:t>
            </a:r>
            <a:endParaRPr lang="en-US" altLang="zh-CN" sz="2400" dirty="0">
              <a:solidFill>
                <a:srgbClr val="9900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852" name="Rectangle 1028"/>
          <p:cNvSpPr>
            <a:spLocks noChangeArrowheads="1"/>
          </p:cNvSpPr>
          <p:nvPr/>
        </p:nvSpPr>
        <p:spPr bwMode="auto">
          <a:xfrm>
            <a:off x="107504" y="908720"/>
            <a:ext cx="8686800" cy="9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并从串 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中分解出</a:t>
            </a:r>
            <a:r>
              <a:rPr lang="zh-CN" altLang="en-US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第一个子串 </a:t>
            </a:r>
            <a:r>
              <a:rPr lang="zh-CN" altLang="en-US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,    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对应 创建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第一个子广义表 </a:t>
            </a:r>
            <a:r>
              <a:rPr lang="en-US" altLang="zh-CN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L-&gt;</a:t>
            </a:r>
            <a:r>
              <a:rPr lang="en-US" altLang="zh-CN" sz="2400" b="1" dirty="0" err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78853" name="Rectangle 1029"/>
          <p:cNvSpPr>
            <a:spLocks noChangeArrowheads="1"/>
          </p:cNvSpPr>
          <p:nvPr/>
        </p:nvSpPr>
        <p:spPr bwMode="auto">
          <a:xfrm>
            <a:off x="107504" y="1844824"/>
            <a:ext cx="8686800" cy="9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剩余串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非空，则构造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第二个表结点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L-&gt;ptr.tp,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并从串 </a:t>
            </a:r>
            <a:r>
              <a:rPr lang="en-US" altLang="zh-CN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S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中分解出</a:t>
            </a:r>
            <a:r>
              <a:rPr lang="zh-CN" altLang="en-US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第二个子串 </a:t>
            </a:r>
            <a:r>
              <a:rPr lang="zh-CN" altLang="en-US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对应建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第二个子</a:t>
            </a:r>
            <a:r>
              <a:rPr lang="zh-CN" altLang="en-US" sz="2400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………;</a:t>
            </a:r>
          </a:p>
        </p:txBody>
      </p:sp>
      <p:sp>
        <p:nvSpPr>
          <p:cNvPr id="78854" name="Rectangle 1030"/>
          <p:cNvSpPr>
            <a:spLocks noChangeArrowheads="1"/>
          </p:cNvSpPr>
          <p:nvPr/>
        </p:nvSpPr>
        <p:spPr bwMode="auto">
          <a:xfrm>
            <a:off x="107504" y="2852936"/>
            <a:ext cx="4801314" cy="52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依次类推，直至剩余串为空串止。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95936" y="3212976"/>
            <a:ext cx="5149167" cy="37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void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CreateGList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>
                <a:solidFill>
                  <a:srgbClr val="CC3399"/>
                </a:solidFill>
                <a:latin typeface="+mn-lt"/>
                <a:ea typeface="华文楷体" pitchFamily="2" charset="-122"/>
              </a:rPr>
              <a:t>Glist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000" dirty="0">
                <a:solidFill>
                  <a:srgbClr val="CC3399"/>
                </a:solidFill>
                <a:latin typeface="+mn-lt"/>
                <a:ea typeface="华文楷体" pitchFamily="2" charset="-122"/>
              </a:rPr>
              <a:t>L, String S)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{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    if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  (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空串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)  L = </a:t>
            </a:r>
            <a:r>
              <a:rPr lang="en-US" altLang="zh-CN" sz="2000" b="1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NULL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  // </a:t>
            </a:r>
            <a:r>
              <a:rPr lang="zh-CN" altLang="en-US" sz="2000" dirty="0">
                <a:latin typeface="+mn-lt"/>
                <a:ea typeface="华文楷体" pitchFamily="2" charset="-122"/>
              </a:rPr>
              <a:t>创建空表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else {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      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L =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new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GLNode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  // </a:t>
            </a:r>
            <a:r>
              <a:rPr lang="zh-CN" altLang="en-US" sz="2000" dirty="0">
                <a:latin typeface="+mn-lt"/>
                <a:ea typeface="华文楷体" pitchFamily="2" charset="-122"/>
              </a:rPr>
              <a:t>生成表结点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lt"/>
                <a:ea typeface="华文楷体" pitchFamily="2" charset="-122"/>
              </a:rPr>
              <a:t>      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L-&gt;tag=List;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p=L;</a:t>
            </a:r>
            <a:endParaRPr lang="en-US" altLang="zh-CN" sz="2000" b="1" dirty="0"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  sub=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SubString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(S,2,StrLength(S)-1);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lt"/>
                <a:ea typeface="华文楷体" pitchFamily="2" charset="-122"/>
              </a:rPr>
              <a:t>                                      // </a:t>
            </a:r>
            <a:r>
              <a:rPr lang="zh-CN" altLang="zh-CN" sz="2000" dirty="0">
                <a:latin typeface="+mn-lt"/>
                <a:ea typeface="华文楷体" pitchFamily="2" charset="-122"/>
              </a:rPr>
              <a:t>脱去串</a:t>
            </a:r>
            <a:r>
              <a:rPr lang="zh-CN" altLang="en-US" sz="2000" dirty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S </a:t>
            </a:r>
            <a:r>
              <a:rPr lang="zh-CN" altLang="zh-CN" sz="2000" dirty="0">
                <a:latin typeface="+mn-lt"/>
                <a:ea typeface="华文楷体" pitchFamily="2" charset="-122"/>
              </a:rPr>
              <a:t>的外层括弧</a:t>
            </a: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+mn-lt"/>
                <a:ea typeface="华文楷体" pitchFamily="2" charset="-122"/>
              </a:rPr>
              <a:t>       </a:t>
            </a:r>
            <a:endParaRPr lang="zh-CN" altLang="en-US" sz="2000" b="1" dirty="0"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}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// else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华文楷体" pitchFamily="2" charset="-122"/>
              </a:rPr>
              <a:t>}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 </a:t>
            </a:r>
          </a:p>
        </p:txBody>
      </p:sp>
      <p:sp>
        <p:nvSpPr>
          <p:cNvPr id="8" name="Text Box 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514528" y="5790133"/>
            <a:ext cx="3934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i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sub</a:t>
            </a:r>
            <a:r>
              <a:rPr lang="zh-CN" altLang="en-US" sz="2000" b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中所含</a:t>
            </a:r>
            <a:r>
              <a:rPr lang="en-US" altLang="zh-CN" sz="2000" b="1" i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000" b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个子串建立</a:t>
            </a:r>
            <a:r>
              <a:rPr lang="en-US" altLang="zh-CN" sz="2000" b="1" i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000" b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个子表</a:t>
            </a:r>
            <a:r>
              <a:rPr lang="en-US" altLang="zh-CN" sz="2000" b="1" u="sng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7" grpId="0" autoUpdateAnimBg="0"/>
      <p:bldP spid="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28600" y="100013"/>
            <a:ext cx="4912179" cy="37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6600CC"/>
                </a:solidFill>
                <a:latin typeface="+mn-lt"/>
                <a:ea typeface="华文楷体" pitchFamily="2" charset="-122"/>
              </a:rPr>
              <a:t>do {</a:t>
            </a:r>
          </a:p>
          <a:p>
            <a:pPr>
              <a:lnSpc>
                <a:spcPct val="120000"/>
              </a:lnSpc>
            </a:pPr>
            <a:r>
              <a:rPr lang="en-US" altLang="zh-CN" sz="2000" smtClean="0">
                <a:latin typeface="+mn-lt"/>
                <a:ea typeface="华文楷体" pitchFamily="2" charset="-122"/>
              </a:rPr>
              <a:t>    sever(</a:t>
            </a:r>
            <a:r>
              <a:rPr lang="en-US" altLang="zh-CN" sz="200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sub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,</a:t>
            </a:r>
            <a:r>
              <a:rPr lang="en-US" altLang="zh-CN" sz="2000" smtClean="0">
                <a:solidFill>
                  <a:srgbClr val="CC3399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smtClean="0">
                <a:solidFill>
                  <a:srgbClr val="990033"/>
                </a:solidFill>
                <a:latin typeface="+mn-lt"/>
                <a:ea typeface="华文楷体" pitchFamily="2" charset="-122"/>
              </a:rPr>
              <a:t>hsub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); // </a:t>
            </a:r>
            <a:r>
              <a:rPr lang="zh-CN" altLang="zh-CN" sz="2000" smtClean="0">
                <a:latin typeface="+mn-lt"/>
                <a:ea typeface="华文楷体" pitchFamily="2" charset="-122"/>
              </a:rPr>
              <a:t>分离出子表串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hsub=</a:t>
            </a:r>
            <a:r>
              <a:rPr lang="en-US" altLang="zh-CN" sz="2000" smtClean="0">
                <a:latin typeface="+mn-lt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sz="2000" baseline="-25000" smtClean="0">
                <a:latin typeface="+mn-lt"/>
                <a:ea typeface="华文楷体" pitchFamily="2" charset="-122"/>
                <a:sym typeface="Symbol" pitchFamily="18" charset="2"/>
              </a:rPr>
              <a:t>i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zh-CN" sz="2000" smtClean="0"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latin typeface="+mn-lt"/>
                <a:ea typeface="华文楷体" pitchFamily="2" charset="-122"/>
              </a:rPr>
              <a:t>    if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 (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!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StrEmpty(</a:t>
            </a:r>
            <a:r>
              <a:rPr lang="en-US" altLang="zh-CN" sz="200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sub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) 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b="1" smtClean="0">
                <a:solidFill>
                  <a:srgbClr val="0000CC"/>
                </a:solidFill>
                <a:latin typeface="+mn-lt"/>
                <a:ea typeface="华文楷体" pitchFamily="2" charset="-122"/>
              </a:rPr>
              <a:t>p-&gt;ptr.tp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=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new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(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sizeof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(GLNode));</a:t>
            </a:r>
          </a:p>
          <a:p>
            <a:pPr>
              <a:lnSpc>
                <a:spcPct val="120000"/>
              </a:lnSpc>
            </a:pPr>
            <a:r>
              <a:rPr lang="en-US" altLang="zh-CN" sz="2000" smtClean="0">
                <a:latin typeface="+mn-lt"/>
                <a:ea typeface="华文楷体" pitchFamily="2" charset="-122"/>
              </a:rPr>
              <a:t>           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// </a:t>
            </a:r>
            <a:r>
              <a:rPr lang="zh-CN" altLang="zh-CN" sz="2000" smtClean="0">
                <a:latin typeface="+mn-lt"/>
                <a:ea typeface="华文楷体" pitchFamily="2" charset="-122"/>
              </a:rPr>
              <a:t>建下一个子表的表结点*(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p-&gt;ptr.tp) </a:t>
            </a:r>
          </a:p>
          <a:p>
            <a:pPr>
              <a:lnSpc>
                <a:spcPct val="120000"/>
              </a:lnSpc>
            </a:pPr>
            <a:r>
              <a:rPr lang="en-US" altLang="zh-CN" sz="2000" smtClean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b="1" smtClean="0">
                <a:solidFill>
                  <a:srgbClr val="0000CC"/>
                </a:solidFill>
                <a:latin typeface="+mn-lt"/>
                <a:ea typeface="华文楷体" pitchFamily="2" charset="-122"/>
              </a:rPr>
              <a:t>p=p-&gt;ptr.tp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smtClean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smtClean="0">
                <a:latin typeface="+mn-lt"/>
                <a:ea typeface="华文楷体" pitchFamily="2" charset="-122"/>
              </a:rPr>
              <a:t>}</a:t>
            </a:r>
            <a:endParaRPr lang="en-US" altLang="zh-CN" sz="2000" smtClean="0"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9900FF"/>
                </a:solidFill>
                <a:latin typeface="+mn-lt"/>
                <a:ea typeface="华文楷体" pitchFamily="2" charset="-122"/>
              </a:rPr>
              <a:t>} while </a:t>
            </a:r>
            <a:r>
              <a:rPr lang="en-US" altLang="zh-CN" sz="2000" smtClean="0">
                <a:solidFill>
                  <a:srgbClr val="99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b="1" smtClean="0">
                <a:solidFill>
                  <a:srgbClr val="9900FF"/>
                </a:solidFill>
                <a:latin typeface="+mn-lt"/>
                <a:ea typeface="华文楷体" pitchFamily="2" charset="-122"/>
              </a:rPr>
              <a:t>!</a:t>
            </a:r>
            <a:r>
              <a:rPr lang="en-US" altLang="zh-CN" sz="2000" smtClean="0">
                <a:solidFill>
                  <a:srgbClr val="9900FF"/>
                </a:solidFill>
                <a:latin typeface="+mn-lt"/>
                <a:ea typeface="华文楷体" pitchFamily="2" charset="-122"/>
              </a:rPr>
              <a:t>StrEmpty(</a:t>
            </a:r>
            <a:r>
              <a:rPr lang="en-US" altLang="zh-CN" sz="2000" smtClean="0">
                <a:solidFill>
                  <a:srgbClr val="FF0000"/>
                </a:solidFill>
                <a:latin typeface="+mn-lt"/>
                <a:ea typeface="华文楷体" pitchFamily="2" charset="-122"/>
              </a:rPr>
              <a:t>sub</a:t>
            </a:r>
            <a:r>
              <a:rPr lang="en-US" altLang="zh-CN" sz="2000" smtClean="0">
                <a:solidFill>
                  <a:srgbClr val="9900FF"/>
                </a:solidFill>
                <a:latin typeface="+mn-lt"/>
                <a:ea typeface="华文楷体" pitchFamily="2" charset="-122"/>
              </a:rPr>
              <a:t>));</a:t>
            </a:r>
            <a:endParaRPr lang="en-US" altLang="zh-CN" sz="2000" smtClean="0"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p-&gt;ptr.tp = </a:t>
            </a:r>
            <a:r>
              <a:rPr lang="en-US" altLang="zh-CN" sz="2000" b="1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NULL</a:t>
            </a:r>
            <a:r>
              <a:rPr lang="en-US" altLang="zh-CN" sz="2000" smtClean="0">
                <a:latin typeface="+mn-lt"/>
                <a:ea typeface="华文楷体" pitchFamily="2" charset="-122"/>
              </a:rPr>
              <a:t>;    // </a:t>
            </a:r>
            <a:r>
              <a:rPr lang="zh-CN" altLang="en-US" sz="2000" smtClean="0">
                <a:latin typeface="+mn-lt"/>
                <a:ea typeface="华文楷体" pitchFamily="2" charset="-122"/>
              </a:rPr>
              <a:t>表尾为空表</a:t>
            </a:r>
            <a:endParaRPr lang="zh-CN" altLang="en-US" sz="2000" dirty="0">
              <a:latin typeface="+mn-lt"/>
              <a:ea typeface="华文楷体" pitchFamily="2" charset="-122"/>
            </a:endParaRPr>
          </a:p>
        </p:txBody>
      </p:sp>
      <p:sp>
        <p:nvSpPr>
          <p:cNvPr id="10649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4283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u="sng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创建由串</a:t>
            </a:r>
            <a:r>
              <a:rPr lang="en-US" altLang="zh-CN" sz="2000" b="1" u="sng" dirty="0" err="1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hsub</a:t>
            </a:r>
            <a:r>
              <a:rPr lang="zh-CN" altLang="en-US" sz="2000" b="1" u="sng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定义的广义表</a:t>
            </a:r>
            <a:r>
              <a:rPr lang="en-US" altLang="zh-CN" sz="2000" b="1" u="sng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p-&gt;</a:t>
            </a:r>
            <a:r>
              <a:rPr lang="en-US" altLang="zh-CN" sz="2000" b="1" u="sng" dirty="0" err="1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b="1" u="sng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95936" y="2780928"/>
            <a:ext cx="5019323" cy="307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if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(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StrLength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dirty="0" err="1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hsub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==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1)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0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p-&gt;</a:t>
            </a:r>
            <a:r>
              <a:rPr lang="en-US" altLang="zh-CN" sz="2000" dirty="0" err="1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=(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GList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malloc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sizeof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GLNode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));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p-&gt;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-&gt;tag=ATOM;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p-&gt;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-&gt;atom=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hsub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  //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创建单原子结点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else  </a:t>
            </a:r>
            <a:r>
              <a:rPr lang="en-US" altLang="zh-CN" sz="2000" dirty="0" err="1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CreateGList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(p-&gt;</a:t>
            </a:r>
            <a:r>
              <a:rPr lang="en-US" altLang="zh-CN" sz="2000" dirty="0" err="1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ptr.hp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000" dirty="0" err="1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hsub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);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                                            </a:t>
            </a:r>
            <a:r>
              <a:rPr lang="en-US" altLang="zh-CN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000" dirty="0">
                <a:solidFill>
                  <a:srgbClr val="D60093"/>
                </a:solidFill>
                <a:latin typeface="华文楷体" pitchFamily="2" charset="-122"/>
                <a:ea typeface="华文楷体" pitchFamily="2" charset="-122"/>
              </a:rPr>
              <a:t>递归建广义表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5829" y="764704"/>
            <a:ext cx="8702675" cy="266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>
              <a:lnSpc>
                <a:spcPct val="120000"/>
              </a:lnSpc>
            </a:pPr>
            <a:endParaRPr lang="en-US" altLang="zh-CN" sz="2800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28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2800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8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单链表是一种顺序结构，必须从第一个结点起，逐个检查每个结点的数据元素</a:t>
            </a:r>
            <a:r>
              <a:rPr lang="en-US" altLang="zh-CN" sz="28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81000" y="179388"/>
            <a:ext cx="729593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CN" sz="3200" b="1" dirty="0" smtClean="0">
              <a:solidFill>
                <a:srgbClr val="99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32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3200" b="1" dirty="0" smtClean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删除单链表中</a:t>
            </a:r>
            <a:r>
              <a:rPr lang="zh-CN" altLang="en-US" sz="3200" b="1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所有值为</a:t>
            </a:r>
            <a:r>
              <a:rPr lang="en-US" altLang="zh-CN" sz="3200" b="1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x </a:t>
            </a:r>
            <a:r>
              <a:rPr lang="zh-CN" altLang="en-US" sz="3200" b="1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的数据</a:t>
            </a:r>
            <a:r>
              <a:rPr lang="zh-CN" altLang="en-US" sz="3200" b="1" dirty="0" smtClean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元素</a:t>
            </a:r>
            <a:endParaRPr lang="en-US" altLang="zh-CN" sz="3200" b="1" dirty="0">
              <a:solidFill>
                <a:srgbClr val="9900FF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3200" b="1" dirty="0" smtClean="0">
              <a:solidFill>
                <a:srgbClr val="99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分析</a:t>
            </a:r>
            <a:r>
              <a:rPr lang="en-US" altLang="zh-CN" sz="3200" b="1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67544" y="1916832"/>
            <a:ext cx="8763000" cy="318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>
              <a:lnSpc>
                <a:spcPct val="120000"/>
              </a:lnSpc>
            </a:pPr>
            <a:endParaRPr lang="en-US" altLang="zh-CN" sz="2400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24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2400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2400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从另一角度看，链表又是一个递归结构，若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 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是线性链表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(a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a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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a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    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的头指针，则 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L-&gt;next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是线性链表    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(a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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, a</a:t>
            </a:r>
            <a:r>
              <a:rPr lang="en-US" altLang="zh-CN" sz="2400" baseline="-25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的头指针。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738031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Status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MultSMatrix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RLSMatrix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M,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RLSMatrix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N,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RLSMatrix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Q)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if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(M.nu != N.mu) return ERROR;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Q.mu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= M.mu; Q.nu = N.nu; 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Q.tu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= 0;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if (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M.tu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*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!= 0) {   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// Q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是非零矩阵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for 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=1; </a:t>
            </a:r>
            <a:r>
              <a:rPr lang="en-US" altLang="zh-CN" sz="2000" b="1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&lt;=M.mu; ++</a:t>
            </a:r>
            <a:r>
              <a:rPr lang="en-US" altLang="zh-CN" sz="2000" b="1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) {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//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处理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的每一行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} 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// for </a:t>
            </a:r>
            <a:r>
              <a:rPr lang="en-US" altLang="zh-CN" sz="2000" b="1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}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if   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return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OK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}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MultSMatrix</a:t>
            </a:r>
            <a:endParaRPr lang="en-US" altLang="zh-CN" sz="2000" b="1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419872" y="1785825"/>
            <a:ext cx="5724128" cy="5184576"/>
          </a:xfrm>
          <a:prstGeom prst="rect">
            <a:avLst/>
          </a:prstGeom>
          <a:solidFill>
            <a:schemeClr val="accent1">
              <a:alpha val="1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19871" y="1704865"/>
            <a:ext cx="572412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Ctemp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]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= 0;                 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// 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当前行各元素累加器清</a:t>
            </a:r>
            <a:r>
              <a:rPr lang="zh-CN" altLang="en-US" sz="1600" b="1" dirty="0" smtClean="0">
                <a:latin typeface="+mn-lt"/>
                <a:ea typeface="华文楷体" pitchFamily="2" charset="-122"/>
              </a:rPr>
              <a:t>零</a:t>
            </a:r>
            <a:endParaRPr lang="en-US" altLang="zh-CN" sz="1600" b="1" dirty="0" smtClean="0">
              <a:latin typeface="+mn-lt"/>
              <a:ea typeface="华文楷体" pitchFamily="2" charset="-122"/>
            </a:endParaRPr>
          </a:p>
          <a:p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Q.rpos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arow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 = Q.tu+1;   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for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(p=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M.rpos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]; p&lt;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M.rpos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arow+1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];++p)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{</a:t>
            </a:r>
            <a:endParaRPr lang="en-US" altLang="zh-CN" sz="1600" b="1" dirty="0">
              <a:latin typeface="+mn-lt"/>
              <a:ea typeface="华文楷体" pitchFamily="2" charset="-122"/>
            </a:endParaRP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</a:t>
            </a:r>
            <a:r>
              <a:rPr lang="en-US" altLang="zh-CN" sz="1600" b="1" dirty="0" smtClean="0">
                <a:latin typeface="+mn-lt"/>
                <a:ea typeface="华文楷体" pitchFamily="2" charset="-122"/>
              </a:rPr>
              <a:t>//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对当前行中每一个非零元</a:t>
            </a:r>
          </a:p>
          <a:p>
            <a:r>
              <a:rPr lang="zh-CN" altLang="en-US" sz="2000" b="1" dirty="0">
                <a:latin typeface="+mn-lt"/>
                <a:ea typeface="华文楷体" pitchFamily="2" charset="-122"/>
              </a:rPr>
              <a:t>    </a:t>
            </a:r>
            <a:r>
              <a:rPr lang="zh-CN" altLang="en-US" sz="2000" b="1" dirty="0" smtClean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brow=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M.data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[p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].j;          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if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(brow &lt;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N.mu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)  t =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N.rpos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[brow+1];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else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{ t = N.tu+1 }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    for (q=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N.rpos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brow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];  q&lt; t;  ++q) {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   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=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N.data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[q].j;    </a:t>
            </a:r>
            <a:r>
              <a:rPr lang="en-US" altLang="zh-CN" sz="1600" b="1" dirty="0" smtClean="0">
                <a:latin typeface="+mn-lt"/>
                <a:ea typeface="华文楷体" pitchFamily="2" charset="-122"/>
              </a:rPr>
              <a:t>// 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乘积元素在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Q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中列号</a:t>
            </a:r>
          </a:p>
          <a:p>
            <a:r>
              <a:rPr lang="zh-CN" altLang="en-US" sz="2000" b="1" dirty="0">
                <a:latin typeface="+mn-lt"/>
                <a:ea typeface="华文楷体" pitchFamily="2" charset="-122"/>
              </a:rPr>
              <a:t>          </a:t>
            </a:r>
            <a:r>
              <a:rPr lang="zh-CN" altLang="en-US" sz="2000" b="1" dirty="0" smtClean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ctemp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 +=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M.data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[p].e *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N.data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[q].e;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    } // for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q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} 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// 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求得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Q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中第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crow( =</a:t>
            </a:r>
            <a:r>
              <a:rPr lang="en-US" altLang="zh-CN" sz="1600" b="1" dirty="0" err="1">
                <a:latin typeface="+mn-lt"/>
                <a:ea typeface="华文楷体" pitchFamily="2" charset="-122"/>
              </a:rPr>
              <a:t>arow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)</a:t>
            </a:r>
            <a:r>
              <a:rPr lang="zh-CN" altLang="en-US" sz="1600" b="1" dirty="0">
                <a:latin typeface="+mn-lt"/>
                <a:ea typeface="华文楷体" pitchFamily="2" charset="-122"/>
              </a:rPr>
              <a:t>行的非零元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for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(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=1;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&lt;=Q.nu; ++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) </a:t>
            </a:r>
            <a:endParaRPr lang="en-US" altLang="zh-CN" sz="2000" b="1" dirty="0" smtClean="0">
              <a:latin typeface="+mn-lt"/>
              <a:ea typeface="华文楷体" pitchFamily="2" charset="-122"/>
            </a:endParaRP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if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(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ctemp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]) {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    if (++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Q.tu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 &gt; MAXSIZE) return ERROR;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Q.data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Q.tu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 = {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arow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,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, 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ctemp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b="1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]};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} </a:t>
            </a:r>
            <a:r>
              <a:rPr lang="en-US" altLang="zh-CN" sz="1600" b="1" dirty="0">
                <a:latin typeface="+mn-lt"/>
                <a:ea typeface="华文楷体" pitchFamily="2" charset="-122"/>
              </a:rPr>
              <a:t>// if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433147" y="3874057"/>
            <a:ext cx="5724128" cy="1224136"/>
          </a:xfrm>
          <a:prstGeom prst="rect">
            <a:avLst/>
          </a:prstGeom>
          <a:solidFill>
            <a:srgbClr val="FFC000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026"/>
          <p:cNvSpPr txBox="1">
            <a:spLocks noChangeArrowheads="1"/>
          </p:cNvSpPr>
          <p:nvPr/>
        </p:nvSpPr>
        <p:spPr bwMode="auto">
          <a:xfrm>
            <a:off x="1236712" y="1277889"/>
            <a:ext cx="720080" cy="49244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   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47" name="Line 1027"/>
          <p:cNvSpPr>
            <a:spLocks noChangeShapeType="1"/>
          </p:cNvSpPr>
          <p:nvPr/>
        </p:nvSpPr>
        <p:spPr bwMode="auto">
          <a:xfrm>
            <a:off x="1596752" y="1277888"/>
            <a:ext cx="0" cy="504056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2588071" y="1315194"/>
            <a:ext cx="71846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1</a:t>
            </a:r>
            <a:r>
              <a:rPr lang="en-US" altLang="zh-CN" sz="2000" dirty="0"/>
              <a:t>    </a:t>
            </a:r>
          </a:p>
        </p:txBody>
      </p:sp>
      <p:sp>
        <p:nvSpPr>
          <p:cNvPr id="108549" name="Line 1029"/>
          <p:cNvSpPr>
            <a:spLocks noChangeShapeType="1"/>
          </p:cNvSpPr>
          <p:nvPr/>
        </p:nvSpPr>
        <p:spPr bwMode="auto">
          <a:xfrm>
            <a:off x="2964904" y="1349896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Text Box 1030"/>
          <p:cNvSpPr txBox="1">
            <a:spLocks noChangeArrowheads="1"/>
          </p:cNvSpPr>
          <p:nvPr/>
        </p:nvSpPr>
        <p:spPr bwMode="auto">
          <a:xfrm>
            <a:off x="3959671" y="1315194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2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4333056" y="1277888"/>
            <a:ext cx="0" cy="43204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5331271" y="1315194"/>
            <a:ext cx="71846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3</a:t>
            </a:r>
            <a:r>
              <a:rPr lang="en-US" altLang="zh-CN" sz="2000" dirty="0"/>
              <a:t>    </a:t>
            </a:r>
          </a:p>
        </p:txBody>
      </p:sp>
      <p:sp>
        <p:nvSpPr>
          <p:cNvPr id="108553" name="Line 1033"/>
          <p:cNvSpPr>
            <a:spLocks noChangeShapeType="1"/>
          </p:cNvSpPr>
          <p:nvPr/>
        </p:nvSpPr>
        <p:spPr bwMode="auto">
          <a:xfrm flipH="1">
            <a:off x="5773216" y="1340768"/>
            <a:ext cx="22920" cy="36916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Text Box 1034"/>
          <p:cNvSpPr txBox="1">
            <a:spLocks noChangeArrowheads="1"/>
          </p:cNvSpPr>
          <p:nvPr/>
        </p:nvSpPr>
        <p:spPr bwMode="auto">
          <a:xfrm>
            <a:off x="7907784" y="1315194"/>
            <a:ext cx="728084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n</a:t>
            </a:r>
            <a:r>
              <a:rPr lang="en-US" altLang="zh-CN" sz="2000" dirty="0"/>
              <a:t>    </a:t>
            </a:r>
          </a:p>
        </p:txBody>
      </p:sp>
      <p:sp>
        <p:nvSpPr>
          <p:cNvPr id="108555" name="Line 1035"/>
          <p:cNvSpPr>
            <a:spLocks noChangeShapeType="1"/>
          </p:cNvSpPr>
          <p:nvPr/>
        </p:nvSpPr>
        <p:spPr bwMode="auto">
          <a:xfrm>
            <a:off x="8365504" y="1349896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Line 1036"/>
          <p:cNvSpPr>
            <a:spLocks noChangeShapeType="1"/>
          </p:cNvSpPr>
          <p:nvPr/>
        </p:nvSpPr>
        <p:spPr bwMode="auto">
          <a:xfrm>
            <a:off x="2026096" y="1600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Line 1037"/>
          <p:cNvSpPr>
            <a:spLocks noChangeShapeType="1"/>
          </p:cNvSpPr>
          <p:nvPr/>
        </p:nvSpPr>
        <p:spPr bwMode="auto">
          <a:xfrm>
            <a:off x="3397696" y="1600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Line 1038"/>
          <p:cNvSpPr>
            <a:spLocks noChangeShapeType="1"/>
          </p:cNvSpPr>
          <p:nvPr/>
        </p:nvSpPr>
        <p:spPr bwMode="auto">
          <a:xfrm>
            <a:off x="4769296" y="1600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Line 1039"/>
          <p:cNvSpPr>
            <a:spLocks noChangeShapeType="1"/>
          </p:cNvSpPr>
          <p:nvPr/>
        </p:nvSpPr>
        <p:spPr bwMode="auto">
          <a:xfrm>
            <a:off x="6140896" y="1600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0" name="Line 1040"/>
          <p:cNvSpPr>
            <a:spLocks noChangeShapeType="1"/>
          </p:cNvSpPr>
          <p:nvPr/>
        </p:nvSpPr>
        <p:spPr bwMode="auto">
          <a:xfrm>
            <a:off x="7345809" y="1600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1" name="Text Box 1041"/>
          <p:cNvSpPr txBox="1">
            <a:spLocks noChangeArrowheads="1"/>
          </p:cNvSpPr>
          <p:nvPr/>
        </p:nvSpPr>
        <p:spPr bwMode="auto">
          <a:xfrm>
            <a:off x="6658421" y="1067544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990033"/>
                </a:solidFill>
              </a:rPr>
              <a:t>…</a:t>
            </a:r>
            <a:endParaRPr lang="en-US" altLang="zh-CN"/>
          </a:p>
        </p:txBody>
      </p:sp>
      <p:sp>
        <p:nvSpPr>
          <p:cNvPr id="108562" name="Text Box 1042"/>
          <p:cNvSpPr txBox="1">
            <a:spLocks noChangeArrowheads="1"/>
          </p:cNvSpPr>
          <p:nvPr/>
        </p:nvSpPr>
        <p:spPr bwMode="auto">
          <a:xfrm>
            <a:off x="8313378" y="1381834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sym typeface="Symbol" pitchFamily="18" charset="2"/>
              </a:rPr>
              <a:t></a:t>
            </a:r>
            <a:endParaRPr lang="en-US" altLang="zh-CN" sz="2000" dirty="0"/>
          </a:p>
        </p:txBody>
      </p:sp>
      <p:sp>
        <p:nvSpPr>
          <p:cNvPr id="108563" name="Line 1043"/>
          <p:cNvSpPr>
            <a:spLocks noChangeShapeType="1"/>
          </p:cNvSpPr>
          <p:nvPr/>
        </p:nvSpPr>
        <p:spPr bwMode="auto">
          <a:xfrm>
            <a:off x="425896" y="1600944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4" name="Text Box 1044"/>
          <p:cNvSpPr txBox="1">
            <a:spLocks noChangeArrowheads="1"/>
          </p:cNvSpPr>
          <p:nvPr/>
        </p:nvSpPr>
        <p:spPr bwMode="auto">
          <a:xfrm>
            <a:off x="660648" y="1237818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108565" name="Text Box 1045"/>
          <p:cNvSpPr txBox="1">
            <a:spLocks noChangeArrowheads="1"/>
          </p:cNvSpPr>
          <p:nvPr/>
        </p:nvSpPr>
        <p:spPr bwMode="auto">
          <a:xfrm>
            <a:off x="35496" y="303039"/>
            <a:ext cx="2752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en-US" altLang="zh-CN" sz="2400" b="1" dirty="0" smtClean="0">
                <a:solidFill>
                  <a:srgbClr val="9900FF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已知下列链表</a:t>
            </a:r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8566" name="Text Box 1046"/>
          <p:cNvSpPr txBox="1">
            <a:spLocks noChangeArrowheads="1"/>
          </p:cNvSpPr>
          <p:nvPr/>
        </p:nvSpPr>
        <p:spPr bwMode="auto">
          <a:xfrm>
            <a:off x="1211709" y="3220195"/>
            <a:ext cx="745083" cy="49244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   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67" name="Line 1047"/>
          <p:cNvSpPr>
            <a:spLocks noChangeShapeType="1"/>
          </p:cNvSpPr>
          <p:nvPr/>
        </p:nvSpPr>
        <p:spPr bwMode="auto">
          <a:xfrm>
            <a:off x="1596752" y="3222104"/>
            <a:ext cx="0" cy="504056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8" name="Text Box 1048"/>
          <p:cNvSpPr txBox="1">
            <a:spLocks noChangeArrowheads="1"/>
          </p:cNvSpPr>
          <p:nvPr/>
        </p:nvSpPr>
        <p:spPr bwMode="auto">
          <a:xfrm>
            <a:off x="2611884" y="3220194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a</a:t>
            </a:r>
            <a:r>
              <a:rPr lang="en-US" altLang="zh-CN" sz="3200" b="1" baseline="-25000">
                <a:solidFill>
                  <a:srgbClr val="990033"/>
                </a:solidFill>
              </a:rPr>
              <a:t>1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69" name="Line 1049"/>
          <p:cNvSpPr>
            <a:spLocks noChangeShapeType="1"/>
          </p:cNvSpPr>
          <p:nvPr/>
        </p:nvSpPr>
        <p:spPr bwMode="auto">
          <a:xfrm>
            <a:off x="3237359" y="3201144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0" name="Text Box 1050"/>
          <p:cNvSpPr txBox="1">
            <a:spLocks noChangeArrowheads="1"/>
          </p:cNvSpPr>
          <p:nvPr/>
        </p:nvSpPr>
        <p:spPr bwMode="auto">
          <a:xfrm>
            <a:off x="3983484" y="3220194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2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71" name="Line 1051"/>
          <p:cNvSpPr>
            <a:spLocks noChangeShapeType="1"/>
          </p:cNvSpPr>
          <p:nvPr/>
        </p:nvSpPr>
        <p:spPr bwMode="auto">
          <a:xfrm>
            <a:off x="4333056" y="3222104"/>
            <a:ext cx="0" cy="43204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2" name="Text Box 1052"/>
          <p:cNvSpPr txBox="1">
            <a:spLocks noChangeArrowheads="1"/>
          </p:cNvSpPr>
          <p:nvPr/>
        </p:nvSpPr>
        <p:spPr bwMode="auto">
          <a:xfrm>
            <a:off x="5355084" y="3220194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3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73" name="Line 1053"/>
          <p:cNvSpPr>
            <a:spLocks noChangeShapeType="1"/>
          </p:cNvSpPr>
          <p:nvPr/>
        </p:nvSpPr>
        <p:spPr bwMode="auto">
          <a:xfrm>
            <a:off x="5701208" y="3222104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4" name="Text Box 1054"/>
          <p:cNvSpPr txBox="1">
            <a:spLocks noChangeArrowheads="1"/>
          </p:cNvSpPr>
          <p:nvPr/>
        </p:nvSpPr>
        <p:spPr bwMode="auto">
          <a:xfrm>
            <a:off x="7931596" y="3294112"/>
            <a:ext cx="663964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n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75" name="Line 1055"/>
          <p:cNvSpPr>
            <a:spLocks noChangeShapeType="1"/>
          </p:cNvSpPr>
          <p:nvPr/>
        </p:nvSpPr>
        <p:spPr bwMode="auto">
          <a:xfrm>
            <a:off x="8293496" y="3294112"/>
            <a:ext cx="0" cy="43204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6" name="Line 1056"/>
          <p:cNvSpPr>
            <a:spLocks noChangeShapeType="1"/>
          </p:cNvSpPr>
          <p:nvPr/>
        </p:nvSpPr>
        <p:spPr bwMode="auto">
          <a:xfrm>
            <a:off x="2049909" y="3505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7" name="Line 1057"/>
          <p:cNvSpPr>
            <a:spLocks noChangeShapeType="1"/>
          </p:cNvSpPr>
          <p:nvPr/>
        </p:nvSpPr>
        <p:spPr bwMode="auto">
          <a:xfrm>
            <a:off x="3421509" y="3505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8" name="Line 1058"/>
          <p:cNvSpPr>
            <a:spLocks noChangeShapeType="1"/>
          </p:cNvSpPr>
          <p:nvPr/>
        </p:nvSpPr>
        <p:spPr bwMode="auto">
          <a:xfrm>
            <a:off x="4793109" y="3505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9" name="Line 1059"/>
          <p:cNvSpPr>
            <a:spLocks noChangeShapeType="1"/>
          </p:cNvSpPr>
          <p:nvPr/>
        </p:nvSpPr>
        <p:spPr bwMode="auto">
          <a:xfrm>
            <a:off x="6164709" y="3505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0" name="Line 1060"/>
          <p:cNvSpPr>
            <a:spLocks noChangeShapeType="1"/>
          </p:cNvSpPr>
          <p:nvPr/>
        </p:nvSpPr>
        <p:spPr bwMode="auto">
          <a:xfrm>
            <a:off x="7369621" y="350594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1" name="Text Box 1061"/>
          <p:cNvSpPr txBox="1">
            <a:spLocks noChangeArrowheads="1"/>
          </p:cNvSpPr>
          <p:nvPr/>
        </p:nvSpPr>
        <p:spPr bwMode="auto">
          <a:xfrm>
            <a:off x="8293496" y="3294112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sym typeface="Symbol" pitchFamily="18" charset="2"/>
              </a:rPr>
              <a:t></a:t>
            </a:r>
            <a:endParaRPr lang="en-US" altLang="zh-CN" sz="2000" dirty="0"/>
          </a:p>
        </p:txBody>
      </p:sp>
      <p:sp>
        <p:nvSpPr>
          <p:cNvPr id="108582" name="Line 1062"/>
          <p:cNvSpPr>
            <a:spLocks noChangeShapeType="1"/>
          </p:cNvSpPr>
          <p:nvPr/>
        </p:nvSpPr>
        <p:spPr bwMode="auto">
          <a:xfrm>
            <a:off x="449709" y="3505944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3" name="Text Box 1063"/>
          <p:cNvSpPr txBox="1">
            <a:spLocks noChangeArrowheads="1"/>
          </p:cNvSpPr>
          <p:nvPr/>
        </p:nvSpPr>
        <p:spPr bwMode="auto">
          <a:xfrm>
            <a:off x="349696" y="2820144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108584" name="Text Box 1064"/>
          <p:cNvSpPr txBox="1">
            <a:spLocks noChangeArrowheads="1"/>
          </p:cNvSpPr>
          <p:nvPr/>
        </p:nvSpPr>
        <p:spPr bwMode="auto">
          <a:xfrm>
            <a:off x="1211709" y="5638255"/>
            <a:ext cx="817091" cy="49244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   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85" name="Line 1065"/>
          <p:cNvSpPr>
            <a:spLocks noChangeShapeType="1"/>
          </p:cNvSpPr>
          <p:nvPr/>
        </p:nvSpPr>
        <p:spPr bwMode="auto">
          <a:xfrm>
            <a:off x="1596752" y="5645968"/>
            <a:ext cx="0" cy="504056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6" name="Text Box 1066"/>
          <p:cNvSpPr txBox="1">
            <a:spLocks noChangeArrowheads="1"/>
          </p:cNvSpPr>
          <p:nvPr/>
        </p:nvSpPr>
        <p:spPr bwMode="auto">
          <a:xfrm>
            <a:off x="2611884" y="5638254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1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87" name="Line 1067"/>
          <p:cNvSpPr>
            <a:spLocks noChangeShapeType="1"/>
          </p:cNvSpPr>
          <p:nvPr/>
        </p:nvSpPr>
        <p:spPr bwMode="auto">
          <a:xfrm>
            <a:off x="2964904" y="5645968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8" name="Text Box 1068"/>
          <p:cNvSpPr txBox="1">
            <a:spLocks noChangeArrowheads="1"/>
          </p:cNvSpPr>
          <p:nvPr/>
        </p:nvSpPr>
        <p:spPr bwMode="auto">
          <a:xfrm>
            <a:off x="3983484" y="5638254"/>
            <a:ext cx="71846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2</a:t>
            </a:r>
            <a:r>
              <a:rPr lang="en-US" altLang="zh-CN" sz="2000" dirty="0"/>
              <a:t>    </a:t>
            </a:r>
          </a:p>
        </p:txBody>
      </p:sp>
      <p:sp>
        <p:nvSpPr>
          <p:cNvPr id="108589" name="Line 1069"/>
          <p:cNvSpPr>
            <a:spLocks noChangeShapeType="1"/>
          </p:cNvSpPr>
          <p:nvPr/>
        </p:nvSpPr>
        <p:spPr bwMode="auto">
          <a:xfrm>
            <a:off x="4405064" y="5645968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0" name="Text Box 1070"/>
          <p:cNvSpPr txBox="1">
            <a:spLocks noChangeArrowheads="1"/>
          </p:cNvSpPr>
          <p:nvPr/>
        </p:nvSpPr>
        <p:spPr bwMode="auto">
          <a:xfrm>
            <a:off x="5355084" y="5638254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3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91" name="Line 1071"/>
          <p:cNvSpPr>
            <a:spLocks noChangeShapeType="1"/>
          </p:cNvSpPr>
          <p:nvPr/>
        </p:nvSpPr>
        <p:spPr bwMode="auto">
          <a:xfrm>
            <a:off x="5701208" y="5645968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2" name="Text Box 1072"/>
          <p:cNvSpPr txBox="1">
            <a:spLocks noChangeArrowheads="1"/>
          </p:cNvSpPr>
          <p:nvPr/>
        </p:nvSpPr>
        <p:spPr bwMode="auto">
          <a:xfrm>
            <a:off x="7931596" y="5638254"/>
            <a:ext cx="663964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 smtClean="0">
                <a:solidFill>
                  <a:srgbClr val="990033"/>
                </a:solidFill>
              </a:rPr>
              <a:t>n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108593" name="Line 1073"/>
          <p:cNvSpPr>
            <a:spLocks noChangeShapeType="1"/>
          </p:cNvSpPr>
          <p:nvPr/>
        </p:nvSpPr>
        <p:spPr bwMode="auto">
          <a:xfrm>
            <a:off x="8293496" y="5645968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4" name="Line 1074"/>
          <p:cNvSpPr>
            <a:spLocks noChangeShapeType="1"/>
          </p:cNvSpPr>
          <p:nvPr/>
        </p:nvSpPr>
        <p:spPr bwMode="auto">
          <a:xfrm>
            <a:off x="2049909" y="5924004"/>
            <a:ext cx="533400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5" name="Line 1075"/>
          <p:cNvSpPr>
            <a:spLocks noChangeShapeType="1"/>
          </p:cNvSpPr>
          <p:nvPr/>
        </p:nvSpPr>
        <p:spPr bwMode="auto">
          <a:xfrm>
            <a:off x="3421509" y="592400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6" name="Line 1076"/>
          <p:cNvSpPr>
            <a:spLocks noChangeShapeType="1"/>
          </p:cNvSpPr>
          <p:nvPr/>
        </p:nvSpPr>
        <p:spPr bwMode="auto">
          <a:xfrm>
            <a:off x="4793109" y="592400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7" name="Line 1077"/>
          <p:cNvSpPr>
            <a:spLocks noChangeShapeType="1"/>
          </p:cNvSpPr>
          <p:nvPr/>
        </p:nvSpPr>
        <p:spPr bwMode="auto">
          <a:xfrm>
            <a:off x="6164709" y="592400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8" name="Line 1078"/>
          <p:cNvSpPr>
            <a:spLocks noChangeShapeType="1"/>
          </p:cNvSpPr>
          <p:nvPr/>
        </p:nvSpPr>
        <p:spPr bwMode="auto">
          <a:xfrm>
            <a:off x="7369621" y="5924004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9" name="Text Box 1079"/>
          <p:cNvSpPr txBox="1">
            <a:spLocks noChangeArrowheads="1"/>
          </p:cNvSpPr>
          <p:nvPr/>
        </p:nvSpPr>
        <p:spPr bwMode="auto">
          <a:xfrm>
            <a:off x="8293496" y="5645968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sym typeface="Symbol" pitchFamily="18" charset="2"/>
              </a:rPr>
              <a:t></a:t>
            </a:r>
            <a:endParaRPr lang="en-US" altLang="zh-CN" sz="2000" dirty="0"/>
          </a:p>
        </p:txBody>
      </p:sp>
      <p:sp>
        <p:nvSpPr>
          <p:cNvPr id="108600" name="Line 1080"/>
          <p:cNvSpPr>
            <a:spLocks noChangeShapeType="1"/>
          </p:cNvSpPr>
          <p:nvPr/>
        </p:nvSpPr>
        <p:spPr bwMode="auto">
          <a:xfrm>
            <a:off x="449709" y="5924004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1" name="Text Box 1081"/>
          <p:cNvSpPr txBox="1">
            <a:spLocks noChangeArrowheads="1"/>
          </p:cNvSpPr>
          <p:nvPr/>
        </p:nvSpPr>
        <p:spPr bwMode="auto">
          <a:xfrm>
            <a:off x="349696" y="5238204"/>
            <a:ext cx="557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L</a:t>
            </a:r>
            <a:endParaRPr lang="en-US" altLang="zh-CN"/>
          </a:p>
        </p:txBody>
      </p:sp>
      <p:sp>
        <p:nvSpPr>
          <p:cNvPr id="108603" name="Text Box 1083"/>
          <p:cNvSpPr txBox="1">
            <a:spLocks noChangeArrowheads="1"/>
          </p:cNvSpPr>
          <p:nvPr/>
        </p:nvSpPr>
        <p:spPr bwMode="auto">
          <a:xfrm>
            <a:off x="425896" y="2069976"/>
            <a:ext cx="518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1) “a1=x”,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则 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L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仍为删除 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x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后的链表头指针</a:t>
            </a:r>
          </a:p>
        </p:txBody>
      </p:sp>
      <p:sp>
        <p:nvSpPr>
          <p:cNvPr id="108604" name="Text Box 1084"/>
          <p:cNvSpPr txBox="1">
            <a:spLocks noChangeArrowheads="1"/>
          </p:cNvSpPr>
          <p:nvPr/>
        </p:nvSpPr>
        <p:spPr bwMode="auto">
          <a:xfrm>
            <a:off x="502096" y="4191744"/>
            <a:ext cx="8534400" cy="4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2) “a1≠x”,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则余下问题是考虑以 </a:t>
            </a:r>
            <a:r>
              <a:rPr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L-&gt;next </a:t>
            </a:r>
            <a:r>
              <a:rPr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为头指针的链表</a:t>
            </a:r>
          </a:p>
        </p:txBody>
      </p:sp>
      <p:sp>
        <p:nvSpPr>
          <p:cNvPr id="108607" name="Line 1087"/>
          <p:cNvSpPr>
            <a:spLocks noChangeShapeType="1"/>
          </p:cNvSpPr>
          <p:nvPr/>
        </p:nvSpPr>
        <p:spPr bwMode="auto">
          <a:xfrm>
            <a:off x="1949896" y="5936704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9" name="Text Box 1089"/>
          <p:cNvSpPr txBox="1">
            <a:spLocks noChangeArrowheads="1"/>
          </p:cNvSpPr>
          <p:nvPr/>
        </p:nvSpPr>
        <p:spPr bwMode="auto">
          <a:xfrm>
            <a:off x="6674296" y="2972544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990033"/>
                </a:solidFill>
              </a:rPr>
              <a:t>…</a:t>
            </a:r>
            <a:endParaRPr lang="en-US" altLang="zh-CN"/>
          </a:p>
        </p:txBody>
      </p:sp>
      <p:sp>
        <p:nvSpPr>
          <p:cNvPr id="108610" name="Text Box 1090"/>
          <p:cNvSpPr txBox="1">
            <a:spLocks noChangeArrowheads="1"/>
          </p:cNvSpPr>
          <p:nvPr/>
        </p:nvSpPr>
        <p:spPr bwMode="auto">
          <a:xfrm>
            <a:off x="6674296" y="5403304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990033"/>
                </a:solidFill>
              </a:rPr>
              <a:t>…</a:t>
            </a:r>
            <a:endParaRPr lang="en-US" altLang="zh-CN"/>
          </a:p>
        </p:txBody>
      </p:sp>
      <p:sp useBgFill="1">
        <p:nvSpPr>
          <p:cNvPr id="108612" name="Rectangle 1092"/>
          <p:cNvSpPr>
            <a:spLocks noChangeArrowheads="1"/>
          </p:cNvSpPr>
          <p:nvPr/>
        </p:nvSpPr>
        <p:spPr bwMode="auto">
          <a:xfrm>
            <a:off x="2330896" y="3048744"/>
            <a:ext cx="15240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p:sp>
        <p:nvSpPr>
          <p:cNvPr id="108613" name="Line 1093"/>
          <p:cNvSpPr>
            <a:spLocks noChangeShapeType="1"/>
          </p:cNvSpPr>
          <p:nvPr/>
        </p:nvSpPr>
        <p:spPr bwMode="auto">
          <a:xfrm>
            <a:off x="2026096" y="3505944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4" name="Line 1094"/>
          <p:cNvSpPr>
            <a:spLocks noChangeShapeType="1"/>
          </p:cNvSpPr>
          <p:nvPr/>
        </p:nvSpPr>
        <p:spPr bwMode="auto">
          <a:xfrm>
            <a:off x="2026096" y="3505944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7" name="AutoShape 1097"/>
          <p:cNvSpPr>
            <a:spLocks noChangeArrowheads="1"/>
          </p:cNvSpPr>
          <p:nvPr/>
        </p:nvSpPr>
        <p:spPr bwMode="auto">
          <a:xfrm>
            <a:off x="3169096" y="5022304"/>
            <a:ext cx="1524000" cy="381000"/>
          </a:xfrm>
          <a:prstGeom prst="wedgeRoundRectCallout">
            <a:avLst>
              <a:gd name="adj1" fmla="val -106565"/>
              <a:gd name="adj2" fmla="val 165000"/>
              <a:gd name="adj3" fmla="val 16667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L-&gt;next</a:t>
            </a:r>
            <a:endParaRPr lang="en-US" altLang="zh-CN" sz="2000" dirty="0"/>
          </a:p>
        </p:txBody>
      </p:sp>
      <p:sp>
        <p:nvSpPr>
          <p:cNvPr id="108618" name="Text Box 1098"/>
          <p:cNvSpPr txBox="1">
            <a:spLocks noChangeArrowheads="1"/>
          </p:cNvSpPr>
          <p:nvPr/>
        </p:nvSpPr>
        <p:spPr bwMode="auto">
          <a:xfrm>
            <a:off x="2178496" y="3748832"/>
            <a:ext cx="1954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L-&gt;next=p-&gt;next</a:t>
            </a:r>
            <a:endParaRPr lang="en-US" altLang="zh-CN" sz="2000" dirty="0"/>
          </a:p>
        </p:txBody>
      </p:sp>
      <p:sp>
        <p:nvSpPr>
          <p:cNvPr id="108619" name="AutoShape 1099"/>
          <p:cNvSpPr>
            <a:spLocks noChangeArrowheads="1"/>
          </p:cNvSpPr>
          <p:nvPr/>
        </p:nvSpPr>
        <p:spPr bwMode="auto">
          <a:xfrm>
            <a:off x="2864296" y="2743944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99003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8621" name="Text Box 1101"/>
          <p:cNvSpPr txBox="1">
            <a:spLocks noChangeArrowheads="1"/>
          </p:cNvSpPr>
          <p:nvPr/>
        </p:nvSpPr>
        <p:spPr bwMode="auto">
          <a:xfrm>
            <a:off x="2964904" y="2574032"/>
            <a:ext cx="12843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</a:rPr>
              <a:t>p=L-&gt;next</a:t>
            </a:r>
            <a:endParaRPr lang="en-US" altLang="zh-CN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5" dur="500"/>
                                        <p:tgtEl>
                                          <p:spTgt spid="1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5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5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  <p:bldP spid="108547" grpId="0" animBg="1"/>
      <p:bldP spid="108548" grpId="0" animBg="1" autoUpdateAnimBg="0"/>
      <p:bldP spid="108549" grpId="0" animBg="1"/>
      <p:bldP spid="108550" grpId="0" animBg="1" autoUpdateAnimBg="0"/>
      <p:bldP spid="108551" grpId="0" animBg="1"/>
      <p:bldP spid="108552" grpId="0" animBg="1" autoUpdateAnimBg="0"/>
      <p:bldP spid="108553" grpId="0" animBg="1"/>
      <p:bldP spid="108554" grpId="0" animBg="1" autoUpdateAnimBg="0"/>
      <p:bldP spid="108555" grpId="0" animBg="1"/>
      <p:bldP spid="108556" grpId="0" animBg="1"/>
      <p:bldP spid="108557" grpId="0" animBg="1"/>
      <p:bldP spid="108558" grpId="0" animBg="1"/>
      <p:bldP spid="108559" grpId="0" animBg="1"/>
      <p:bldP spid="108560" grpId="0" animBg="1"/>
      <p:bldP spid="108561" grpId="0" autoUpdateAnimBg="0"/>
      <p:bldP spid="108562" grpId="0" autoUpdateAnimBg="0"/>
      <p:bldP spid="108563" grpId="0" animBg="1"/>
      <p:bldP spid="108564" grpId="0" autoUpdateAnimBg="0"/>
      <p:bldP spid="108566" grpId="0" animBg="1" autoUpdateAnimBg="0"/>
      <p:bldP spid="108567" grpId="0" animBg="1"/>
      <p:bldP spid="108568" grpId="0" animBg="1" autoUpdateAnimBg="0"/>
      <p:bldP spid="108569" grpId="0" animBg="1"/>
      <p:bldP spid="108570" grpId="0" animBg="1" autoUpdateAnimBg="0"/>
      <p:bldP spid="108571" grpId="0" animBg="1"/>
      <p:bldP spid="108572" grpId="0" animBg="1" autoUpdateAnimBg="0"/>
      <p:bldP spid="108573" grpId="0" animBg="1"/>
      <p:bldP spid="108574" grpId="0" animBg="1" autoUpdateAnimBg="0"/>
      <p:bldP spid="108575" grpId="0" animBg="1"/>
      <p:bldP spid="108576" grpId="0" animBg="1"/>
      <p:bldP spid="108577" grpId="0" animBg="1"/>
      <p:bldP spid="108578" grpId="0" animBg="1"/>
      <p:bldP spid="108579" grpId="0" animBg="1"/>
      <p:bldP spid="108580" grpId="0" animBg="1"/>
      <p:bldP spid="108581" grpId="0" autoUpdateAnimBg="0"/>
      <p:bldP spid="108582" grpId="0" animBg="1"/>
      <p:bldP spid="108583" grpId="0" autoUpdateAnimBg="0"/>
      <p:bldP spid="108584" grpId="0" animBg="1" autoUpdateAnimBg="0"/>
      <p:bldP spid="108585" grpId="0" animBg="1"/>
      <p:bldP spid="108586" grpId="0" animBg="1" autoUpdateAnimBg="0"/>
      <p:bldP spid="108587" grpId="0" animBg="1"/>
      <p:bldP spid="108588" grpId="0" animBg="1" autoUpdateAnimBg="0"/>
      <p:bldP spid="108589" grpId="0" animBg="1"/>
      <p:bldP spid="108590" grpId="0" animBg="1" autoUpdateAnimBg="0"/>
      <p:bldP spid="108591" grpId="0" animBg="1"/>
      <p:bldP spid="108592" grpId="0" animBg="1" autoUpdateAnimBg="0"/>
      <p:bldP spid="108593" grpId="0" animBg="1"/>
      <p:bldP spid="108594" grpId="0" animBg="1"/>
      <p:bldP spid="108595" grpId="0" animBg="1"/>
      <p:bldP spid="108596" grpId="0" animBg="1"/>
      <p:bldP spid="108597" grpId="0" animBg="1"/>
      <p:bldP spid="108598" grpId="0" animBg="1"/>
      <p:bldP spid="108599" grpId="0" autoUpdateAnimBg="0"/>
      <p:bldP spid="108600" grpId="0" animBg="1"/>
      <p:bldP spid="108601" grpId="0" autoUpdateAnimBg="0"/>
      <p:bldP spid="108603" grpId="0" autoUpdateAnimBg="0"/>
      <p:bldP spid="108604" grpId="0" autoUpdateAnimBg="0"/>
      <p:bldP spid="108607" grpId="0" animBg="1"/>
      <p:bldP spid="108609" grpId="0" autoUpdateAnimBg="0"/>
      <p:bldP spid="108610" grpId="0" autoUpdateAnimBg="0"/>
      <p:bldP spid="108612" grpId="0" animBg="1" autoUpdateAnimBg="0"/>
      <p:bldP spid="108613" grpId="0" animBg="1"/>
      <p:bldP spid="108614" grpId="0" animBg="1"/>
      <p:bldP spid="108617" grpId="0" animBg="1" autoUpdateAnimBg="0"/>
      <p:bldP spid="108618" grpId="0" autoUpdateAnimBg="0"/>
      <p:bldP spid="108619" grpId="0" animBg="1"/>
      <p:bldP spid="1086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5077031" cy="380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void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delete(</a:t>
            </a:r>
            <a:r>
              <a:rPr lang="en-US" altLang="zh-CN" sz="20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LinkList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&amp;L, </a:t>
            </a:r>
            <a:r>
              <a:rPr lang="en-US" altLang="zh-CN" sz="20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ElemType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x)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{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//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删除以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为头指针的带头结点的单链表中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所有值为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的数据元素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if 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(L-&gt;next)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{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if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(L-&gt;next-&gt;data==x)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{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      p=L-&gt;next;  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L-&gt;next=p-&gt;next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free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(p);  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delete(L, x);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   else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delete(L-&gt;next, x);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} 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// delete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44624"/>
            <a:ext cx="8702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删除广义表中所有元素为</a:t>
            </a:r>
            <a:r>
              <a:rPr lang="en-US" altLang="zh-CN" sz="2800" b="1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dirty="0">
                <a:solidFill>
                  <a:srgbClr val="6600CC"/>
                </a:solidFill>
                <a:latin typeface="华文楷体" pitchFamily="2" charset="-122"/>
                <a:ea typeface="华文楷体" pitchFamily="2" charset="-122"/>
              </a:rPr>
              <a:t>的原子结点</a:t>
            </a:r>
            <a:endParaRPr lang="zh-CN" altLang="en-US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39552" y="620688"/>
            <a:ext cx="5397631" cy="51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比较广义表和线性表的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结构特点</a:t>
            </a:r>
            <a:r>
              <a:rPr lang="en-US" altLang="zh-CN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11560" y="1124744"/>
            <a:ext cx="3570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相似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处：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都是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链表结构。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83568" y="1556792"/>
            <a:ext cx="6984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处：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广义表的数据元素可能还是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个广义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1524000" indent="-1524000">
              <a:lnSpc>
                <a:spcPct val="125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     2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删除时，不仅要删除原子结点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，还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需要删除相应的表结点。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55776" y="3212976"/>
            <a:ext cx="572412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a typeface="隶书" pitchFamily="49" charset="-122"/>
              </a:rPr>
              <a:t>Delete_GL</a:t>
            </a:r>
            <a:r>
              <a:rPr lang="en-US" altLang="zh-CN" sz="2000" dirty="0">
                <a:solidFill>
                  <a:srgbClr val="FF0000"/>
                </a:solidFill>
                <a:ea typeface="隶书" pitchFamily="49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a typeface="隶书" pitchFamily="49" charset="-122"/>
              </a:rPr>
              <a:t>Glist&amp;L</a:t>
            </a:r>
            <a:r>
              <a:rPr lang="en-US" altLang="zh-CN" sz="2000" dirty="0">
                <a:solidFill>
                  <a:srgbClr val="FF0000"/>
                </a:solidFill>
                <a:ea typeface="隶书" pitchFamily="49" charset="-122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ea typeface="隶书" pitchFamily="49" charset="-122"/>
              </a:rPr>
              <a:t>AtomType</a:t>
            </a:r>
            <a:r>
              <a:rPr lang="en-US" altLang="zh-CN" sz="2000" dirty="0">
                <a:solidFill>
                  <a:srgbClr val="FF0000"/>
                </a:solidFill>
                <a:ea typeface="隶书" pitchFamily="49" charset="-122"/>
              </a:rPr>
              <a:t> x)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//</a:t>
            </a:r>
            <a:r>
              <a:rPr lang="zh-CN" altLang="en-US" sz="2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删除广义表</a:t>
            </a:r>
            <a:r>
              <a:rPr lang="en-US" altLang="zh-CN" sz="2000" b="1" dirty="0">
                <a:solidFill>
                  <a:srgbClr val="FF0000"/>
                </a:solidFill>
                <a:ea typeface="隶书" pitchFamily="49" charset="-122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中所有值为</a:t>
            </a:r>
            <a:r>
              <a:rPr lang="en-US" altLang="zh-CN" sz="2000" b="1" dirty="0">
                <a:solidFill>
                  <a:srgbClr val="FF0000"/>
                </a:solidFill>
                <a:ea typeface="隶书" pitchFamily="49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的原子结点</a:t>
            </a:r>
            <a:endParaRPr lang="zh-CN" altLang="en-US" sz="2000" dirty="0">
              <a:solidFill>
                <a:srgbClr val="000000"/>
              </a:solidFill>
              <a:ea typeface="隶书" pitchFamily="49" charset="-122"/>
            </a:endParaRPr>
          </a:p>
          <a:p>
            <a:r>
              <a:rPr lang="zh-CN" altLang="en-US" sz="2000" b="1" dirty="0">
                <a:ea typeface="隶书" pitchFamily="49" charset="-122"/>
              </a:rPr>
              <a:t>  </a:t>
            </a:r>
            <a:r>
              <a:rPr lang="en-US" altLang="zh-CN" sz="2000" b="1" dirty="0">
                <a:ea typeface="隶书" pitchFamily="49" charset="-122"/>
              </a:rPr>
              <a:t>if </a:t>
            </a:r>
            <a:r>
              <a:rPr lang="en-US" altLang="zh-CN" sz="2000" dirty="0">
                <a:ea typeface="隶书" pitchFamily="49" charset="-122"/>
              </a:rPr>
              <a:t>(L) </a:t>
            </a:r>
            <a:r>
              <a:rPr lang="en-US" altLang="zh-CN" sz="2000" b="1" dirty="0">
                <a:ea typeface="隶书" pitchFamily="49" charset="-122"/>
              </a:rPr>
              <a:t>{</a:t>
            </a:r>
          </a:p>
          <a:p>
            <a:r>
              <a:rPr lang="en-US" altLang="zh-CN" sz="2000" dirty="0">
                <a:ea typeface="隶书" pitchFamily="49" charset="-122"/>
              </a:rPr>
              <a:t>     </a:t>
            </a:r>
            <a:r>
              <a:rPr lang="en-US" altLang="zh-CN" sz="2000" dirty="0">
                <a:solidFill>
                  <a:srgbClr val="6600CC"/>
                </a:solidFill>
                <a:ea typeface="隶书" pitchFamily="49" charset="-122"/>
              </a:rPr>
              <a:t>head = L-&gt;</a:t>
            </a:r>
            <a:r>
              <a:rPr lang="en-US" altLang="zh-CN" sz="2000" dirty="0" err="1">
                <a:solidFill>
                  <a:srgbClr val="6600CC"/>
                </a:solidFill>
                <a:ea typeface="隶书" pitchFamily="49" charset="-122"/>
              </a:rPr>
              <a:t>ptr.hp</a:t>
            </a:r>
            <a:r>
              <a:rPr lang="en-US" altLang="zh-CN" sz="2000" dirty="0">
                <a:solidFill>
                  <a:srgbClr val="6600CC"/>
                </a:solidFill>
                <a:ea typeface="隶书" pitchFamily="49" charset="-122"/>
              </a:rPr>
              <a:t>;</a:t>
            </a:r>
            <a:r>
              <a:rPr lang="en-US" altLang="zh-CN" sz="2000" dirty="0">
                <a:ea typeface="隶书" pitchFamily="49" charset="-122"/>
              </a:rPr>
              <a:t>  // </a:t>
            </a:r>
            <a:r>
              <a:rPr lang="zh-CN" altLang="en-US" sz="2000" dirty="0">
                <a:ea typeface="隶书" pitchFamily="49" charset="-122"/>
              </a:rPr>
              <a:t>考察第一个子表</a:t>
            </a:r>
          </a:p>
          <a:p>
            <a:r>
              <a:rPr lang="zh-CN" altLang="en-US" sz="2000" b="1" dirty="0">
                <a:ea typeface="隶书" pitchFamily="49" charset="-122"/>
              </a:rPr>
              <a:t>     </a:t>
            </a:r>
            <a:r>
              <a:rPr lang="en-US" altLang="zh-CN" sz="2000" b="1" dirty="0">
                <a:ea typeface="隶书" pitchFamily="49" charset="-122"/>
              </a:rPr>
              <a:t>if</a:t>
            </a:r>
            <a:r>
              <a:rPr lang="en-US" altLang="zh-CN" sz="2000" dirty="0">
                <a:ea typeface="隶书" pitchFamily="49" charset="-122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</a:rPr>
              <a:t>(head-&gt;tag == Atom) &amp;&amp;</a:t>
            </a:r>
            <a:endParaRPr lang="en-US" altLang="zh-CN" sz="2000" b="1" dirty="0">
              <a:solidFill>
                <a:srgbClr val="FF0000"/>
              </a:solidFill>
              <a:ea typeface="隶书" pitchFamily="49" charset="-122"/>
            </a:endParaRPr>
          </a:p>
          <a:p>
            <a:r>
              <a:rPr lang="en-US" altLang="zh-CN" sz="2000" b="1" dirty="0">
                <a:ea typeface="隶书" pitchFamily="49" charset="-122"/>
              </a:rPr>
              <a:t>                                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</a:rPr>
              <a:t>(head-&gt;atom == x)</a:t>
            </a:r>
            <a:r>
              <a:rPr lang="en-US" altLang="zh-CN" sz="2000" dirty="0">
                <a:ea typeface="隶书" pitchFamily="49" charset="-122"/>
              </a:rPr>
              <a:t>) </a:t>
            </a:r>
          </a:p>
          <a:p>
            <a:r>
              <a:rPr lang="en-US" altLang="zh-CN" sz="2000" dirty="0">
                <a:ea typeface="隶书" pitchFamily="49" charset="-122"/>
              </a:rPr>
              <a:t>       </a:t>
            </a:r>
            <a:r>
              <a:rPr lang="en-US" altLang="zh-CN" sz="2000" b="1" dirty="0">
                <a:ea typeface="隶书" pitchFamily="49" charset="-122"/>
              </a:rPr>
              <a:t>{  </a:t>
            </a:r>
            <a:r>
              <a:rPr lang="en-US" altLang="zh-CN" sz="2000" b="1" dirty="0" smtClean="0">
                <a:ea typeface="隶书" pitchFamily="49" charset="-122"/>
              </a:rPr>
              <a:t>…………….  } </a:t>
            </a:r>
            <a:r>
              <a:rPr lang="en-US" altLang="zh-CN" sz="2000" dirty="0" smtClean="0">
                <a:ea typeface="隶书" pitchFamily="49" charset="-122"/>
              </a:rPr>
              <a:t>// </a:t>
            </a:r>
            <a:r>
              <a:rPr lang="zh-CN" altLang="en-US" sz="2000" dirty="0">
                <a:ea typeface="隶书" pitchFamily="49" charset="-122"/>
              </a:rPr>
              <a:t>删除原子项 </a:t>
            </a:r>
            <a:r>
              <a:rPr lang="en-US" altLang="zh-CN" sz="2000" dirty="0">
                <a:ea typeface="隶书" pitchFamily="49" charset="-122"/>
              </a:rPr>
              <a:t>x</a:t>
            </a:r>
            <a:r>
              <a:rPr lang="zh-CN" altLang="en-US" sz="2000" dirty="0">
                <a:ea typeface="隶书" pitchFamily="49" charset="-122"/>
              </a:rPr>
              <a:t>的情况</a:t>
            </a:r>
            <a:endParaRPr lang="zh-CN" altLang="en-US" sz="2000" b="1" dirty="0">
              <a:ea typeface="隶书" pitchFamily="49" charset="-122"/>
            </a:endParaRPr>
          </a:p>
          <a:p>
            <a:r>
              <a:rPr lang="zh-CN" altLang="en-US" sz="2000" b="1" dirty="0">
                <a:ea typeface="隶书" pitchFamily="49" charset="-122"/>
              </a:rPr>
              <a:t>     </a:t>
            </a:r>
            <a:r>
              <a:rPr lang="en-US" altLang="zh-CN" sz="2000" b="1" dirty="0">
                <a:ea typeface="隶书" pitchFamily="49" charset="-122"/>
              </a:rPr>
              <a:t>else </a:t>
            </a:r>
          </a:p>
          <a:p>
            <a:r>
              <a:rPr lang="en-US" altLang="zh-CN" sz="2000" b="1" dirty="0">
                <a:ea typeface="隶书" pitchFamily="49" charset="-122"/>
              </a:rPr>
              <a:t>       </a:t>
            </a:r>
            <a:r>
              <a:rPr lang="en-US" altLang="zh-CN" sz="2000" b="1" dirty="0" smtClean="0">
                <a:ea typeface="隶书" pitchFamily="49" charset="-122"/>
              </a:rPr>
              <a:t>{……………. }</a:t>
            </a:r>
            <a:r>
              <a:rPr lang="en-US" altLang="zh-CN" sz="2000" dirty="0" smtClean="0">
                <a:ea typeface="隶书" pitchFamily="49" charset="-122"/>
              </a:rPr>
              <a:t>// </a:t>
            </a:r>
            <a:r>
              <a:rPr lang="zh-CN" altLang="en-US" sz="2000" dirty="0">
                <a:ea typeface="隶书" pitchFamily="49" charset="-122"/>
              </a:rPr>
              <a:t>第一项没有被删除的情况</a:t>
            </a:r>
            <a:r>
              <a:rPr lang="zh-CN" altLang="en-US" sz="2000" b="1" dirty="0">
                <a:ea typeface="隶书" pitchFamily="49" charset="-122"/>
              </a:rPr>
              <a:t> </a:t>
            </a:r>
          </a:p>
          <a:p>
            <a:r>
              <a:rPr lang="zh-CN" altLang="en-US" sz="2000" b="1" dirty="0">
                <a:ea typeface="隶书" pitchFamily="49" charset="-122"/>
              </a:rPr>
              <a:t>  </a:t>
            </a:r>
            <a:r>
              <a:rPr lang="en-US" altLang="zh-CN" sz="2000" b="1" dirty="0">
                <a:ea typeface="隶书" pitchFamily="49" charset="-122"/>
              </a:rPr>
              <a:t>}</a:t>
            </a:r>
          </a:p>
          <a:p>
            <a:r>
              <a:rPr lang="en-US" altLang="zh-CN" sz="2000" b="1" dirty="0">
                <a:ea typeface="隶书" pitchFamily="49" charset="-122"/>
              </a:rPr>
              <a:t>} </a:t>
            </a:r>
            <a:r>
              <a:rPr lang="en-US" altLang="zh-CN" sz="2000" dirty="0">
                <a:ea typeface="隶书" pitchFamily="49" charset="-122"/>
              </a:rPr>
              <a:t>// </a:t>
            </a:r>
            <a:r>
              <a:rPr lang="en-US" altLang="zh-CN" sz="2000" dirty="0" err="1">
                <a:ea typeface="隶书" pitchFamily="49" charset="-122"/>
              </a:rPr>
              <a:t>Delete_GL</a:t>
            </a:r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7" grpId="0" autoUpdateAnimBg="0"/>
      <p:bldP spid="66568" grpId="0" autoUpdateAnimBg="0"/>
      <p:bldP spid="66569" grpId="0" autoUpdateAnimBg="0"/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123728" y="3068960"/>
            <a:ext cx="4363695" cy="159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ea typeface="隶书" pitchFamily="49" charset="-122"/>
              </a:rPr>
              <a:t>p=L;    L = L-&gt;ptr.tp;    // </a:t>
            </a:r>
            <a:r>
              <a:rPr lang="zh-CN" altLang="en-US" sz="2000" dirty="0">
                <a:ea typeface="隶书" pitchFamily="49" charset="-122"/>
              </a:rPr>
              <a:t>修改指针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ea typeface="隶书" pitchFamily="49" charset="-122"/>
              </a:rPr>
              <a:t>free(head);        // </a:t>
            </a:r>
            <a:r>
              <a:rPr lang="zh-CN" altLang="en-US" sz="2000" dirty="0">
                <a:ea typeface="隶书" pitchFamily="49" charset="-122"/>
              </a:rPr>
              <a:t>释放原子结点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ea typeface="隶书" pitchFamily="49" charset="-122"/>
              </a:rPr>
              <a:t>free(p);             // </a:t>
            </a:r>
            <a:r>
              <a:rPr lang="zh-CN" altLang="en-US" sz="2000" dirty="0">
                <a:ea typeface="隶书" pitchFamily="49" charset="-122"/>
              </a:rPr>
              <a:t>释放表结点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rgbClr val="FF0000"/>
                </a:solidFill>
                <a:ea typeface="隶书" pitchFamily="49" charset="-122"/>
              </a:rPr>
              <a:t>Delete_GL</a:t>
            </a:r>
            <a:r>
              <a:rPr lang="en-US" altLang="zh-CN" sz="2000" dirty="0">
                <a:solidFill>
                  <a:srgbClr val="FF0000"/>
                </a:solidFill>
                <a:ea typeface="隶书" pitchFamily="49" charset="-122"/>
              </a:rPr>
              <a:t>(L, x);  // </a:t>
            </a:r>
            <a:r>
              <a:rPr lang="zh-CN" altLang="en-US" sz="2000" dirty="0">
                <a:solidFill>
                  <a:srgbClr val="FF0000"/>
                </a:solidFill>
                <a:ea typeface="隶书" pitchFamily="49" charset="-122"/>
              </a:rPr>
              <a:t>递归处理剩余表项</a:t>
            </a:r>
            <a:endParaRPr lang="zh-CN" altLang="en-US" sz="2000" dirty="0">
              <a:solidFill>
                <a:srgbClr val="CC3399"/>
              </a:solidFill>
              <a:ea typeface="隶书" pitchFamily="49" charset="-122"/>
            </a:endParaRPr>
          </a:p>
        </p:txBody>
      </p:sp>
      <p:sp>
        <p:nvSpPr>
          <p:cNvPr id="67588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Retur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14500" y="7937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1           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324100" y="7937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857500" y="7937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914400" y="10985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46125" y="533400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52BFF"/>
                </a:solidFill>
              </a:rPr>
              <a:t>L</a:t>
            </a:r>
            <a:endParaRPr lang="en-US" altLang="zh-CN" sz="3600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590800" y="11747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057400" y="2017713"/>
            <a:ext cx="102235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800000"/>
                </a:solidFill>
              </a:rPr>
              <a:t>0   x </a:t>
            </a:r>
            <a:endParaRPr lang="en-US" altLang="zh-CN" sz="3200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2438400" y="201295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924300" y="793750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 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 flipH="1">
            <a:off x="4427984" y="836712"/>
            <a:ext cx="0" cy="43204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5067300" y="793750"/>
            <a:ext cx="8756" cy="40300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124200" y="10985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5334000" y="10985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4800600" y="10985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AutoShape 22"/>
          <p:cNvSpPr>
            <a:spLocks noChangeArrowheads="1"/>
          </p:cNvSpPr>
          <p:nvPr/>
        </p:nvSpPr>
        <p:spPr bwMode="auto">
          <a:xfrm>
            <a:off x="2133600" y="304800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99003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2209800" y="66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800000"/>
                </a:solidFill>
              </a:rPr>
              <a:t>p</a:t>
            </a:r>
            <a:endParaRPr lang="en-US" altLang="zh-CN" sz="2000" dirty="0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3397250" y="3810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52BFF"/>
                </a:solidFill>
              </a:rPr>
              <a:t>L</a:t>
            </a:r>
            <a:endParaRPr lang="en-US" altLang="zh-CN" sz="2000" dirty="0"/>
          </a:p>
        </p:txBody>
      </p:sp>
      <p:sp useBgFill="1"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762000" y="533400"/>
            <a:ext cx="914400" cy="6413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/>
              <a:t>   </a:t>
            </a:r>
          </a:p>
        </p:txBody>
      </p:sp>
      <p:sp useBgFill="1">
        <p:nvSpPr>
          <p:cNvPr id="67611" name="Rectangle 27"/>
          <p:cNvSpPr>
            <a:spLocks noChangeArrowheads="1"/>
          </p:cNvSpPr>
          <p:nvPr/>
        </p:nvSpPr>
        <p:spPr bwMode="auto">
          <a:xfrm>
            <a:off x="1981200" y="1905000"/>
            <a:ext cx="15240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7612" name="Rectangle 28"/>
          <p:cNvSpPr>
            <a:spLocks noChangeArrowheads="1"/>
          </p:cNvSpPr>
          <p:nvPr/>
        </p:nvSpPr>
        <p:spPr bwMode="auto">
          <a:xfrm>
            <a:off x="1600200" y="685800"/>
            <a:ext cx="18288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AutoShape 29"/>
          <p:cNvSpPr>
            <a:spLocks noChangeArrowheads="1"/>
          </p:cNvSpPr>
          <p:nvPr/>
        </p:nvSpPr>
        <p:spPr bwMode="auto">
          <a:xfrm>
            <a:off x="1066800" y="2286000"/>
            <a:ext cx="990600" cy="762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974725" y="1828800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head</a:t>
            </a:r>
            <a:endParaRPr lang="en-US" altLang="zh-CN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8" grpId="0" animBg="1"/>
      <p:bldP spid="67589" grpId="0" animBg="1" autoUpdateAnimBg="0"/>
      <p:bldP spid="67590" grpId="0" animBg="1"/>
      <p:bldP spid="67591" grpId="0" animBg="1"/>
      <p:bldP spid="67592" grpId="0" animBg="1"/>
      <p:bldP spid="67593" grpId="0" autoUpdateAnimBg="0"/>
      <p:bldP spid="67594" grpId="0" animBg="1"/>
      <p:bldP spid="67595" grpId="0" animBg="1" autoUpdateAnimBg="0"/>
      <p:bldP spid="67596" grpId="0" animBg="1"/>
      <p:bldP spid="67597" grpId="0" animBg="1" autoUpdateAnimBg="0"/>
      <p:bldP spid="67598" grpId="0" animBg="1"/>
      <p:bldP spid="67599" grpId="0" animBg="1"/>
      <p:bldP spid="67600" grpId="0" animBg="1"/>
      <p:bldP spid="67601" grpId="0" animBg="1"/>
      <p:bldP spid="67605" grpId="0" animBg="1"/>
      <p:bldP spid="67606" grpId="0" animBg="1" autoUpdateAnimBg="0"/>
      <p:bldP spid="67608" grpId="0" autoUpdateAnimBg="0"/>
      <p:bldP spid="67609" grpId="0" autoUpdateAnimBg="0"/>
      <p:bldP spid="67610" grpId="0" animBg="1" autoUpdateAnimBg="0"/>
      <p:bldP spid="67611" grpId="0" animBg="1"/>
      <p:bldP spid="67612" grpId="0" animBg="1"/>
      <p:bldP spid="67613" grpId="0" animBg="1"/>
      <p:bldP spid="676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563888" y="3645024"/>
            <a:ext cx="449999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ea typeface="隶书" pitchFamily="49" charset="-122"/>
              </a:rPr>
              <a:t>if</a:t>
            </a:r>
            <a:r>
              <a:rPr lang="en-US" altLang="zh-CN" sz="2000" dirty="0">
                <a:ea typeface="隶书" pitchFamily="49" charset="-122"/>
              </a:rPr>
              <a:t> (head-&gt;tag </a:t>
            </a:r>
            <a:r>
              <a:rPr lang="en-US" altLang="zh-CN" sz="2000" b="1" dirty="0">
                <a:ea typeface="隶书" pitchFamily="49" charset="-122"/>
              </a:rPr>
              <a:t>==</a:t>
            </a:r>
            <a:r>
              <a:rPr lang="en-US" altLang="zh-CN" sz="2000" dirty="0">
                <a:ea typeface="隶书" pitchFamily="49" charset="-122"/>
              </a:rPr>
              <a:t> LIST) </a:t>
            </a:r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ea typeface="隶书" pitchFamily="49" charset="-122"/>
              </a:rPr>
              <a:t>该项为广义表</a:t>
            </a:r>
            <a:endParaRPr lang="zh-CN" altLang="en-US" sz="2000" dirty="0">
              <a:ea typeface="隶书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CC3399"/>
                </a:solidFill>
                <a:ea typeface="隶书" pitchFamily="49" charset="-122"/>
              </a:rPr>
              <a:t>   </a:t>
            </a:r>
            <a:r>
              <a:rPr lang="en-US" altLang="zh-CN" sz="2000" dirty="0" err="1">
                <a:solidFill>
                  <a:srgbClr val="CC3399"/>
                </a:solidFill>
                <a:ea typeface="隶书" pitchFamily="49" charset="-122"/>
              </a:rPr>
              <a:t>Delete_GL</a:t>
            </a:r>
            <a:r>
              <a:rPr lang="en-US" altLang="zh-CN" sz="2000" dirty="0">
                <a:solidFill>
                  <a:srgbClr val="CC3399"/>
                </a:solidFill>
                <a:ea typeface="隶书" pitchFamily="49" charset="-122"/>
              </a:rPr>
              <a:t>(head, x);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rgbClr val="CC3399"/>
                </a:solidFill>
                <a:ea typeface="隶书" pitchFamily="49" charset="-122"/>
              </a:rPr>
              <a:t>Delete_GL</a:t>
            </a:r>
            <a:r>
              <a:rPr lang="en-US" altLang="zh-CN" sz="2000" dirty="0">
                <a:solidFill>
                  <a:srgbClr val="CC3399"/>
                </a:solidFill>
                <a:ea typeface="隶书" pitchFamily="49" charset="-122"/>
              </a:rPr>
              <a:t>(L-&gt;ptr.tp, x);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C3399"/>
                </a:solidFill>
                <a:ea typeface="隶书" pitchFamily="49" charset="-122"/>
              </a:rPr>
              <a:t>             </a:t>
            </a:r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// </a:t>
            </a:r>
            <a:r>
              <a:rPr lang="zh-CN" altLang="zh-CN" sz="2000" dirty="0">
                <a:solidFill>
                  <a:schemeClr val="tx2"/>
                </a:solidFill>
                <a:ea typeface="隶书" pitchFamily="49" charset="-122"/>
              </a:rPr>
              <a:t>递归</a:t>
            </a:r>
            <a:r>
              <a:rPr lang="zh-CN" altLang="en-US" sz="2000" dirty="0">
                <a:solidFill>
                  <a:schemeClr val="tx2"/>
                </a:solidFill>
                <a:ea typeface="隶书" pitchFamily="49" charset="-122"/>
              </a:rPr>
              <a:t>处理剩余表项</a:t>
            </a:r>
          </a:p>
        </p:txBody>
      </p:sp>
      <p:sp>
        <p:nvSpPr>
          <p:cNvPr id="68611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04800" cy="304800"/>
          </a:xfrm>
          <a:prstGeom prst="actionButtonRetur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171700" y="1098550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 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2771800" y="1098550"/>
            <a:ext cx="9500" cy="38623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3314700" y="1098550"/>
            <a:ext cx="33164" cy="38623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371600" y="1340768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203325" y="8382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52BFF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048000" y="1479550"/>
            <a:ext cx="0" cy="838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514600" y="2322513"/>
            <a:ext cx="697627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800000"/>
                </a:solidFill>
              </a:rPr>
              <a:t>0   a </a:t>
            </a:r>
            <a:endParaRPr lang="en-US" altLang="zh-CN" sz="2000" dirty="0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895600" y="2317750"/>
            <a:ext cx="20216" cy="39117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381500" y="1098550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ea typeface="楷体_GB2312" pitchFamily="49" charset="-122"/>
              </a:rPr>
              <a:t>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4991100" y="1098550"/>
            <a:ext cx="12948" cy="38623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508104" y="1098550"/>
            <a:ext cx="16396" cy="38623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3581400" y="1340768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5791200" y="1340768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514600" y="2308810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ea typeface="楷体_GB2312" pitchFamily="49" charset="-122"/>
              </a:rPr>
              <a:t>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124200" y="2286000"/>
            <a:ext cx="7640" cy="4229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3635896" y="2286000"/>
            <a:ext cx="21704" cy="4229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5257800" y="1403350"/>
            <a:ext cx="0" cy="838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1447800" y="25146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98525" y="2071688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head</a:t>
            </a:r>
            <a:endParaRPr lang="en-US" altLang="zh-CN" sz="2000" dirty="0"/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3923928" y="404664"/>
            <a:ext cx="1600200" cy="533400"/>
          </a:xfrm>
          <a:prstGeom prst="wedgeRoundRectCallout">
            <a:avLst>
              <a:gd name="adj1" fmla="val -44940"/>
              <a:gd name="adj2" fmla="val 127083"/>
              <a:gd name="adj3" fmla="val 16667"/>
            </a:avLst>
          </a:prstGeom>
          <a:solidFill>
            <a:srgbClr val="E6CDFF">
              <a:alpha val="50195"/>
            </a:srgbClr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6600CC"/>
                </a:solidFill>
              </a:rPr>
              <a:t>L-&gt;ptr.tp</a:t>
            </a:r>
            <a:endParaRPr lang="en-US" altLang="zh-CN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6136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-------5.6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广义表操作的递归函数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nimBg="1"/>
      <p:bldP spid="24" grpId="0" animBg="1" autoUpdateAnimBg="0"/>
      <p:bldP spid="25" grpId="0" animBg="1"/>
      <p:bldP spid="26" grpId="0" animBg="1"/>
      <p:bldP spid="27" grpId="0" animBg="1"/>
      <p:bldP spid="28" grpId="0" autoUpdateAnimBg="0"/>
      <p:bldP spid="29" grpId="0" animBg="1"/>
      <p:bldP spid="30" grpId="0" animBg="1" autoUpdateAnimBg="0"/>
      <p:bldP spid="31" grpId="0" animBg="1"/>
      <p:bldP spid="32" grpId="0" animBg="1" autoUpdateAnimBg="0"/>
      <p:bldP spid="33" grpId="0" animBg="1"/>
      <p:bldP spid="34" grpId="0" animBg="1"/>
      <p:bldP spid="35" grpId="0" animBg="1"/>
      <p:bldP spid="36" grpId="0" animBg="1"/>
      <p:bldP spid="37" grpId="0" animBg="1" autoUpdateAnimBg="0"/>
      <p:bldP spid="38" grpId="0" animBg="1"/>
      <p:bldP spid="39" grpId="0" animBg="1"/>
      <p:bldP spid="40" grpId="0" animBg="1"/>
      <p:bldP spid="41" grpId="0" animBg="1"/>
      <p:bldP spid="42" grpId="0" autoUpdateAnimBg="0"/>
      <p:bldP spid="4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95536" y="1268760"/>
            <a:ext cx="8321675" cy="446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了解</a:t>
            </a:r>
            <a:r>
              <a:rPr lang="zh-CN" altLang="en-US" sz="2400" b="1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数组的两种存储表示方法，并掌握数组在以行为主的存储结构中的地址计算方法。</a:t>
            </a:r>
          </a:p>
          <a:p>
            <a:pPr marL="358775" indent="-358775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2400" b="1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对特殊矩阵进行压缩存储时的下标变换公式。</a:t>
            </a:r>
          </a:p>
          <a:p>
            <a:pPr marL="358775" indent="-358775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了解</a:t>
            </a:r>
            <a:r>
              <a:rPr lang="zh-CN" altLang="en-US" sz="2400" b="1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稀疏矩阵的两类压缩存储方法的特点和适用范围，领会以三元组表示稀疏矩阵时进行矩阵运算采用的处理方法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华文楷体" pitchFamily="2" charset="-122"/>
              <a:ea typeface="华文楷体" pitchFamily="2" charset="-122"/>
            </a:endParaRPr>
          </a:p>
          <a:p>
            <a:pPr marL="358775" indent="-358775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掌握广义表的结构特点及其存储表示方法，读者可根据自己的习惯熟练掌握任意一种结构的链表，学会对非空广义表进行分解的两种分析方法：即可将一个非空广义表分解为表头和表尾两部分或者分解为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个子表。</a:t>
            </a:r>
          </a:p>
          <a:p>
            <a:pPr marL="358775" indent="-358775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学习利用分治法的算法设计思想编制递归算法的方法。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48680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332656"/>
            <a:ext cx="5724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分析上述算法的时间复杂度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27584" y="1052736"/>
            <a:ext cx="76674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lt"/>
                <a:ea typeface="华文楷体" pitchFamily="2" charset="-122"/>
              </a:rPr>
              <a:t>累加器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ctemp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初始化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的时间复杂度为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M.mu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N.nu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求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Q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的所有非零元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的时间复杂度为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M.tu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/N.mu)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latin typeface="+mn-lt"/>
                <a:ea typeface="华文楷体" pitchFamily="2" charset="-122"/>
              </a:rPr>
              <a:t>进行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压缩存储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的时间复杂度为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M.mu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N.nu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总的时间复杂度就是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M.mu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N.nu+M.tu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/N.mu)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。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99592" y="3212976"/>
            <a:ext cx="731642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lt"/>
                <a:ea typeface="华文楷体" pitchFamily="2" charset="-122"/>
              </a:rPr>
              <a:t>若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M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是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m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行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列的稀疏矩阵，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是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行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p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列的稀疏矩阵，</a:t>
            </a:r>
          </a:p>
          <a:p>
            <a:r>
              <a:rPr lang="zh-CN" altLang="en-US" sz="2400" b="1" dirty="0">
                <a:latin typeface="+mn-lt"/>
                <a:ea typeface="华文楷体" pitchFamily="2" charset="-122"/>
              </a:rPr>
              <a:t>则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M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中非零元的个数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M.tu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=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中非零元的个数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=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latin typeface="+mn-lt"/>
                <a:ea typeface="华文楷体" pitchFamily="2" charset="-122"/>
              </a:rPr>
              <a:t>相乘算法的时间复杂度就是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(1+n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))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 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latin typeface="+mn-lt"/>
                <a:ea typeface="华文楷体" pitchFamily="2" charset="-122"/>
              </a:rPr>
              <a:t>当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&lt;0.05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&lt;0.05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及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 &lt;1000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时，</a:t>
            </a:r>
          </a:p>
          <a:p>
            <a:r>
              <a:rPr lang="zh-CN" altLang="en-US" sz="2400" b="1" dirty="0">
                <a:latin typeface="+mn-lt"/>
                <a:ea typeface="华文楷体" pitchFamily="2" charset="-122"/>
              </a:rPr>
              <a:t>相乘算法的时间复杂度就相当于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026"/>
          <p:cNvSpPr txBox="1">
            <a:spLocks noChangeArrowheads="1"/>
          </p:cNvSpPr>
          <p:nvPr/>
        </p:nvSpPr>
        <p:spPr bwMode="auto">
          <a:xfrm>
            <a:off x="174704" y="135176"/>
            <a:ext cx="27494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三、 十字链表</a:t>
            </a:r>
          </a:p>
        </p:txBody>
      </p:sp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788511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当矩阵的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非零元个数和位置在操作中变化较大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例如矩阵的加法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]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，就不宜采用顺序存储结构来表示三元组的线性表，而是采用链式存储结构表示三元组的线性表。</a:t>
            </a:r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022" y="2234059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每个非零元由一个含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个域的节点表示（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j,  e, right, down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048" y="2940943"/>
            <a:ext cx="81374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typedef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OLNode</a:t>
            </a:r>
            <a:r>
              <a:rPr lang="en-US" altLang="zh-CN" sz="2000" b="1" dirty="0" smtClean="0"/>
              <a:t>{</a:t>
            </a:r>
          </a:p>
          <a:p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                       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, j;</a:t>
            </a:r>
          </a:p>
          <a:p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ElemType</a:t>
            </a:r>
            <a:r>
              <a:rPr lang="en-US" altLang="zh-CN" sz="2000" b="1" dirty="0" smtClean="0"/>
              <a:t>             e;</a:t>
            </a:r>
          </a:p>
          <a:p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OLNODE  *right, *down</a:t>
            </a:r>
          </a:p>
          <a:p>
            <a:r>
              <a:rPr lang="en-US" altLang="zh-CN" sz="2000" b="1" dirty="0" smtClean="0"/>
              <a:t>} </a:t>
            </a:r>
            <a:r>
              <a:rPr lang="en-US" altLang="zh-CN" sz="2000" b="1" dirty="0" err="1" smtClean="0"/>
              <a:t>OLNode</a:t>
            </a:r>
            <a:r>
              <a:rPr lang="en-US" altLang="zh-CN" sz="2000" b="1" dirty="0" smtClean="0"/>
              <a:t>; *</a:t>
            </a:r>
            <a:r>
              <a:rPr lang="en-US" altLang="zh-CN" sz="2000" b="1" dirty="0" err="1" smtClean="0"/>
              <a:t>Olink</a:t>
            </a:r>
            <a:r>
              <a:rPr lang="en-US" altLang="zh-CN" sz="2000" b="1" dirty="0" smtClean="0"/>
              <a:t>;</a:t>
            </a:r>
          </a:p>
          <a:p>
            <a:endParaRPr lang="en-US" altLang="zh-CN" sz="2400" b="1" dirty="0" smtClean="0"/>
          </a:p>
          <a:p>
            <a:r>
              <a:rPr lang="en-US" altLang="zh-CN" sz="2000" b="1" dirty="0" err="1" smtClean="0"/>
              <a:t>typedef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{</a:t>
            </a:r>
          </a:p>
          <a:p>
            <a:r>
              <a:rPr lang="en-US" altLang="zh-CN" sz="2000" b="1" dirty="0" smtClean="0"/>
              <a:t>       </a:t>
            </a:r>
            <a:r>
              <a:rPr lang="en-US" altLang="zh-CN" sz="2000" b="1" dirty="0" err="1" smtClean="0"/>
              <a:t>Olink</a:t>
            </a:r>
            <a:r>
              <a:rPr lang="en-US" altLang="zh-CN" sz="2000" b="1" dirty="0" smtClean="0"/>
              <a:t>   *</a:t>
            </a:r>
            <a:r>
              <a:rPr lang="en-US" altLang="zh-CN" sz="2000" b="1" dirty="0" err="1" smtClean="0"/>
              <a:t>rhead</a:t>
            </a:r>
            <a:r>
              <a:rPr lang="en-US" altLang="zh-CN" sz="2000" b="1" dirty="0" smtClean="0"/>
              <a:t>, *</a:t>
            </a:r>
            <a:r>
              <a:rPr lang="en-US" altLang="zh-CN" sz="2000" b="1" dirty="0" err="1" smtClean="0"/>
              <a:t>chead</a:t>
            </a:r>
            <a:r>
              <a:rPr lang="en-US" altLang="zh-CN" sz="2000" b="1" dirty="0" smtClean="0"/>
              <a:t>;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行和列链表头指针向量基址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/>
              <a:t>       in mu, nu, </a:t>
            </a:r>
            <a:r>
              <a:rPr lang="en-US" altLang="zh-CN" sz="2000" b="1" dirty="0" err="1" smtClean="0"/>
              <a:t>tu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smtClean="0"/>
              <a:t>} </a:t>
            </a:r>
            <a:r>
              <a:rPr lang="en-US" altLang="zh-CN" sz="2000" b="1" dirty="0" err="1" smtClean="0"/>
              <a:t>CrossList</a:t>
            </a:r>
            <a:endParaRPr lang="zh-CN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graphicFrame>
        <p:nvGraphicFramePr>
          <p:cNvPr id="26" name="Object 2048"/>
          <p:cNvGraphicFramePr>
            <a:graphicFrameLocks noChangeAspect="1"/>
          </p:cNvGraphicFramePr>
          <p:nvPr/>
        </p:nvGraphicFramePr>
        <p:xfrm>
          <a:off x="1066800" y="990600"/>
          <a:ext cx="63817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0" name="Document" r:id="rId3" imgW="3061864" imgH="2595437" progId="Word.Document.8">
                  <p:embed/>
                </p:oleObj>
              </mc:Choice>
              <mc:Fallback>
                <p:oleObj name="Document" r:id="rId3" imgW="3061864" imgH="2595437" progId="Word.Document.8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63817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28"/>
          <p:cNvSpPr txBox="1">
            <a:spLocks noChangeArrowheads="1"/>
          </p:cNvSpPr>
          <p:nvPr/>
        </p:nvSpPr>
        <p:spPr bwMode="auto">
          <a:xfrm>
            <a:off x="7092280" y="4653136"/>
            <a:ext cx="12875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3  0  0  5</a:t>
            </a:r>
          </a:p>
          <a:p>
            <a:r>
              <a:rPr lang="en-US" altLang="zh-CN" sz="2400" dirty="0"/>
              <a:t>0 -1  0  0</a:t>
            </a:r>
          </a:p>
          <a:p>
            <a:r>
              <a:rPr lang="en-US" altLang="zh-CN" sz="2400" dirty="0"/>
              <a:t>2  0  0  0</a:t>
            </a:r>
          </a:p>
        </p:txBody>
      </p:sp>
      <p:sp>
        <p:nvSpPr>
          <p:cNvPr id="32" name="Line 1032"/>
          <p:cNvSpPr>
            <a:spLocks noChangeShapeType="1"/>
          </p:cNvSpPr>
          <p:nvPr/>
        </p:nvSpPr>
        <p:spPr bwMode="auto">
          <a:xfrm flipH="1">
            <a:off x="8534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037"/>
          <p:cNvSpPr txBox="1">
            <a:spLocks noChangeArrowheads="1"/>
          </p:cNvSpPr>
          <p:nvPr/>
        </p:nvSpPr>
        <p:spPr bwMode="auto">
          <a:xfrm>
            <a:off x="2879725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</a:p>
        </p:txBody>
      </p:sp>
      <p:sp>
        <p:nvSpPr>
          <p:cNvPr id="38" name="Text Box 1038"/>
          <p:cNvSpPr txBox="1">
            <a:spLocks noChangeArrowheads="1"/>
          </p:cNvSpPr>
          <p:nvPr/>
        </p:nvSpPr>
        <p:spPr bwMode="auto">
          <a:xfrm>
            <a:off x="3250982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</a:p>
        </p:txBody>
      </p:sp>
      <p:sp>
        <p:nvSpPr>
          <p:cNvPr id="39" name="Text Box 1039"/>
          <p:cNvSpPr txBox="1">
            <a:spLocks noChangeArrowheads="1"/>
          </p:cNvSpPr>
          <p:nvPr/>
        </p:nvSpPr>
        <p:spPr bwMode="auto">
          <a:xfrm>
            <a:off x="3611022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3</a:t>
            </a:r>
          </a:p>
        </p:txBody>
      </p:sp>
      <p:sp>
        <p:nvSpPr>
          <p:cNvPr id="40" name="Text Box 1040"/>
          <p:cNvSpPr txBox="1">
            <a:spLocks noChangeArrowheads="1"/>
          </p:cNvSpPr>
          <p:nvPr/>
        </p:nvSpPr>
        <p:spPr bwMode="auto">
          <a:xfrm>
            <a:off x="6232525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</a:p>
        </p:txBody>
      </p:sp>
      <p:sp>
        <p:nvSpPr>
          <p:cNvPr id="41" name="Text Box 1041"/>
          <p:cNvSpPr txBox="1">
            <a:spLocks noChangeArrowheads="1"/>
          </p:cNvSpPr>
          <p:nvPr/>
        </p:nvSpPr>
        <p:spPr bwMode="auto">
          <a:xfrm>
            <a:off x="6553200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4</a:t>
            </a:r>
          </a:p>
        </p:txBody>
      </p:sp>
      <p:sp>
        <p:nvSpPr>
          <p:cNvPr id="42" name="Text Box 1042"/>
          <p:cNvSpPr txBox="1">
            <a:spLocks noChangeArrowheads="1"/>
          </p:cNvSpPr>
          <p:nvPr/>
        </p:nvSpPr>
        <p:spPr bwMode="auto">
          <a:xfrm>
            <a:off x="6858000" y="27527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5</a:t>
            </a:r>
          </a:p>
        </p:txBody>
      </p:sp>
      <p:sp>
        <p:nvSpPr>
          <p:cNvPr id="43" name="Text Box 1043"/>
          <p:cNvSpPr txBox="1">
            <a:spLocks noChangeArrowheads="1"/>
          </p:cNvSpPr>
          <p:nvPr/>
        </p:nvSpPr>
        <p:spPr bwMode="auto">
          <a:xfrm>
            <a:off x="4191000" y="3962400"/>
            <a:ext cx="30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2</a:t>
            </a:r>
          </a:p>
        </p:txBody>
      </p:sp>
      <p:sp>
        <p:nvSpPr>
          <p:cNvPr id="44" name="Text Box 1044"/>
          <p:cNvSpPr txBox="1">
            <a:spLocks noChangeArrowheads="1"/>
          </p:cNvSpPr>
          <p:nvPr/>
        </p:nvSpPr>
        <p:spPr bwMode="auto">
          <a:xfrm>
            <a:off x="44958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2</a:t>
            </a:r>
          </a:p>
        </p:txBody>
      </p:sp>
      <p:sp>
        <p:nvSpPr>
          <p:cNvPr id="45" name="Text Box 1045"/>
          <p:cNvSpPr txBox="1">
            <a:spLocks noChangeArrowheads="1"/>
          </p:cNvSpPr>
          <p:nvPr/>
        </p:nvSpPr>
        <p:spPr bwMode="auto">
          <a:xfrm>
            <a:off x="4860032" y="3964994"/>
            <a:ext cx="66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-1</a:t>
            </a:r>
          </a:p>
        </p:txBody>
      </p:sp>
      <p:sp>
        <p:nvSpPr>
          <p:cNvPr id="46" name="Text Box 1046"/>
          <p:cNvSpPr txBox="1">
            <a:spLocks noChangeArrowheads="1"/>
          </p:cNvSpPr>
          <p:nvPr/>
        </p:nvSpPr>
        <p:spPr bwMode="auto">
          <a:xfrm>
            <a:off x="2962950" y="522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3</a:t>
            </a:r>
          </a:p>
        </p:txBody>
      </p:sp>
      <p:sp>
        <p:nvSpPr>
          <p:cNvPr id="47" name="Text Box 1047"/>
          <p:cNvSpPr txBox="1">
            <a:spLocks noChangeArrowheads="1"/>
          </p:cNvSpPr>
          <p:nvPr/>
        </p:nvSpPr>
        <p:spPr bwMode="auto">
          <a:xfrm>
            <a:off x="3275856" y="5229200"/>
            <a:ext cx="184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1</a:t>
            </a:r>
          </a:p>
        </p:txBody>
      </p:sp>
      <p:sp>
        <p:nvSpPr>
          <p:cNvPr id="48" name="Text Box 1048"/>
          <p:cNvSpPr txBox="1">
            <a:spLocks noChangeArrowheads="1"/>
          </p:cNvSpPr>
          <p:nvPr/>
        </p:nvSpPr>
        <p:spPr bwMode="auto">
          <a:xfrm>
            <a:off x="3611022" y="52611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2</a:t>
            </a:r>
          </a:p>
        </p:txBody>
      </p:sp>
      <p:sp>
        <p:nvSpPr>
          <p:cNvPr id="49" name="Text Box 1050"/>
          <p:cNvSpPr txBox="1">
            <a:spLocks noChangeArrowheads="1"/>
          </p:cNvSpPr>
          <p:nvPr/>
        </p:nvSpPr>
        <p:spPr bwMode="auto">
          <a:xfrm>
            <a:off x="5053013" y="1447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0" name="Text Box 1051"/>
          <p:cNvSpPr txBox="1">
            <a:spLocks noChangeArrowheads="1"/>
          </p:cNvSpPr>
          <p:nvPr/>
        </p:nvSpPr>
        <p:spPr bwMode="auto">
          <a:xfrm>
            <a:off x="6781800" y="3048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1" name="Text Box 1052"/>
          <p:cNvSpPr txBox="1">
            <a:spLocks noChangeArrowheads="1"/>
          </p:cNvSpPr>
          <p:nvPr/>
        </p:nvSpPr>
        <p:spPr bwMode="auto">
          <a:xfrm>
            <a:off x="6272213" y="30480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2" name="Text Box 1053"/>
          <p:cNvSpPr txBox="1">
            <a:spLocks noChangeArrowheads="1"/>
          </p:cNvSpPr>
          <p:nvPr/>
        </p:nvSpPr>
        <p:spPr bwMode="auto">
          <a:xfrm>
            <a:off x="4214813" y="42672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3" name="Text Box 1054"/>
          <p:cNvSpPr txBox="1">
            <a:spLocks noChangeArrowheads="1"/>
          </p:cNvSpPr>
          <p:nvPr/>
        </p:nvSpPr>
        <p:spPr bwMode="auto">
          <a:xfrm>
            <a:off x="4724400" y="42672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4" name="Text Box 1055"/>
          <p:cNvSpPr txBox="1">
            <a:spLocks noChangeArrowheads="1"/>
          </p:cNvSpPr>
          <p:nvPr/>
        </p:nvSpPr>
        <p:spPr bwMode="auto">
          <a:xfrm>
            <a:off x="2971800" y="54864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5" name="Text Box 1056"/>
          <p:cNvSpPr txBox="1">
            <a:spLocks noChangeArrowheads="1"/>
          </p:cNvSpPr>
          <p:nvPr/>
        </p:nvSpPr>
        <p:spPr bwMode="auto">
          <a:xfrm>
            <a:off x="3429000" y="54864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6" name="TextBox 55"/>
          <p:cNvSpPr txBox="1"/>
          <p:nvPr/>
        </p:nvSpPr>
        <p:spPr>
          <a:xfrm>
            <a:off x="395536" y="40466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例：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2" y="203576"/>
            <a:ext cx="89233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Status </a:t>
            </a:r>
            <a:r>
              <a:rPr lang="en-US" altLang="zh-CN" sz="2000" b="1" dirty="0" err="1" smtClean="0"/>
              <a:t>CreatSMatrix_OL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CrossList</a:t>
            </a:r>
            <a:r>
              <a:rPr lang="en-US" altLang="zh-CN" sz="2000" b="1" dirty="0" smtClean="0"/>
              <a:t> &amp;M){</a:t>
            </a:r>
          </a:p>
          <a:p>
            <a:r>
              <a:rPr lang="en-US" altLang="zh-CN" sz="2000" b="1" dirty="0" smtClean="0"/>
              <a:t>   if (M)  Free(M);</a:t>
            </a:r>
          </a:p>
          <a:p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(&amp;m, &amp;n, &amp;t);</a:t>
            </a:r>
          </a:p>
          <a:p>
            <a:r>
              <a:rPr lang="en-US" altLang="zh-CN" sz="2000" b="1" dirty="0" smtClean="0"/>
              <a:t>   M.mu:=m;      M.nu:=n;      </a:t>
            </a:r>
            <a:r>
              <a:rPr lang="en-US" altLang="zh-CN" sz="2000" b="1" dirty="0" err="1" smtClean="0"/>
              <a:t>M.tu</a:t>
            </a:r>
            <a:r>
              <a:rPr lang="en-US" altLang="zh-CN" sz="2000" b="1" dirty="0" smtClean="0"/>
              <a:t>:=t;</a:t>
            </a:r>
          </a:p>
          <a:p>
            <a:r>
              <a:rPr lang="en-US" altLang="zh-CN" sz="2000" b="1" dirty="0" smtClean="0"/>
              <a:t>   if (!(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=(</a:t>
            </a:r>
            <a:r>
              <a:rPr lang="en-US" altLang="zh-CN" sz="2000" b="1" dirty="0" err="1" smtClean="0"/>
              <a:t>Olink</a:t>
            </a:r>
            <a:r>
              <a:rPr lang="en-US" altLang="zh-CN" sz="2000" b="1" dirty="0" smtClean="0"/>
              <a:t> *)</a:t>
            </a:r>
            <a:r>
              <a:rPr lang="en-US" altLang="zh-CN" sz="2000" b="1" dirty="0" err="1" smtClean="0"/>
              <a:t>malloc</a:t>
            </a:r>
            <a:r>
              <a:rPr lang="en-US" altLang="zh-CN" sz="2000" b="1" dirty="0" smtClean="0"/>
              <a:t>((m+1)*</a:t>
            </a:r>
            <a:r>
              <a:rPr lang="en-US" altLang="zh-CN" sz="2000" b="1" dirty="0" err="1" smtClean="0"/>
              <a:t>sizeof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OLink</a:t>
            </a:r>
            <a:r>
              <a:rPr lang="en-US" altLang="zh-CN" sz="2000" b="1" dirty="0" smtClean="0"/>
              <a:t>))))   exit(OVERFLOW);</a:t>
            </a:r>
          </a:p>
          <a:p>
            <a:r>
              <a:rPr lang="en-US" altLang="zh-CN" sz="2000" b="1" dirty="0" smtClean="0"/>
              <a:t>   if ((!(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=(</a:t>
            </a:r>
            <a:r>
              <a:rPr lang="en-US" altLang="zh-CN" sz="2000" b="1" dirty="0" err="1" smtClean="0"/>
              <a:t>Olink</a:t>
            </a:r>
            <a:r>
              <a:rPr lang="en-US" altLang="zh-CN" sz="2000" b="1" dirty="0" smtClean="0"/>
              <a:t> *)</a:t>
            </a:r>
            <a:r>
              <a:rPr lang="en-US" altLang="zh-CN" sz="2000" b="1" dirty="0" err="1" smtClean="0"/>
              <a:t>malloc</a:t>
            </a:r>
            <a:r>
              <a:rPr lang="en-US" altLang="zh-CN" sz="2000" b="1" dirty="0" smtClean="0"/>
              <a:t>((n+1)*</a:t>
            </a:r>
            <a:r>
              <a:rPr lang="en-US" altLang="zh-CN" sz="2000" b="1" dirty="0" err="1" smtClean="0"/>
              <a:t>sizeof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OLink</a:t>
            </a:r>
            <a:r>
              <a:rPr lang="en-US" altLang="zh-CN" sz="2000" b="1" dirty="0" smtClean="0"/>
              <a:t>))))   exit(OVERFLOW);</a:t>
            </a:r>
          </a:p>
          <a:p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[ ] = 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[ ] = NULL;</a:t>
            </a:r>
          </a:p>
          <a:p>
            <a:r>
              <a:rPr lang="en-US" altLang="zh-CN" sz="2000" b="1" dirty="0" smtClean="0"/>
              <a:t>   for (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(&amp;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, &amp;j, &amp;e);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!=0;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(&amp;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, &amp;j, &amp;e)){</a:t>
            </a:r>
          </a:p>
          <a:p>
            <a:r>
              <a:rPr lang="en-US" altLang="zh-CN" sz="2000" b="1" dirty="0" smtClean="0"/>
              <a:t>          if ((p=(</a:t>
            </a:r>
            <a:r>
              <a:rPr lang="en-US" altLang="zh-CN" sz="2000" b="1" dirty="0" err="1" smtClean="0"/>
              <a:t>OLNode</a:t>
            </a:r>
            <a:r>
              <a:rPr lang="en-US" altLang="zh-CN" sz="2000" b="1" dirty="0" smtClean="0"/>
              <a:t> *)</a:t>
            </a:r>
            <a:r>
              <a:rPr lang="en-US" altLang="zh-CN" sz="2000" b="1" dirty="0" err="1" smtClean="0"/>
              <a:t>malloc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sizeof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OLNode</a:t>
            </a:r>
            <a:r>
              <a:rPr lang="en-US" altLang="zh-CN" sz="2000" b="1" dirty="0" smtClean="0"/>
              <a:t>))))  exit(OVERFLOW);</a:t>
            </a:r>
          </a:p>
          <a:p>
            <a:r>
              <a:rPr lang="en-US" altLang="zh-CN" sz="2000" b="1" dirty="0" smtClean="0"/>
              <a:t>          p-&gt;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p-&gt;j=</a:t>
            </a:r>
            <a:r>
              <a:rPr lang="en-US" altLang="zh-CN" sz="2000" b="1" dirty="0" err="1" smtClean="0"/>
              <a:t>j;p</a:t>
            </a:r>
            <a:r>
              <a:rPr lang="en-US" altLang="zh-CN" sz="2000" b="1" dirty="0" smtClean="0"/>
              <a:t>-&gt;e=e;</a:t>
            </a:r>
          </a:p>
          <a:p>
            <a:r>
              <a:rPr lang="en-US" altLang="zh-CN" sz="2000" b="1" dirty="0" smtClean="0"/>
              <a:t>          if (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 == NULL || 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]-&gt;j&gt;j){</a:t>
            </a:r>
          </a:p>
          <a:p>
            <a:r>
              <a:rPr lang="en-US" altLang="zh-CN" sz="2000" b="1" dirty="0" smtClean="0"/>
              <a:t>                       p-&gt;right = 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]; 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 = p;}</a:t>
            </a:r>
          </a:p>
          <a:p>
            <a:r>
              <a:rPr lang="en-US" altLang="zh-CN" sz="2000" b="1" dirty="0" smtClean="0"/>
              <a:t>           else{   for (q= </a:t>
            </a:r>
            <a:r>
              <a:rPr lang="en-US" altLang="zh-CN" sz="2000" b="1" dirty="0" err="1" smtClean="0"/>
              <a:t>M.rhead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]; (q-&gt;right) &amp;&amp; q-&gt;</a:t>
            </a:r>
            <a:r>
              <a:rPr lang="en-US" altLang="zh-CN" sz="2000" b="1" dirty="0" err="1" smtClean="0"/>
              <a:t>rightj</a:t>
            </a:r>
            <a:r>
              <a:rPr lang="en-US" altLang="zh-CN" sz="2000" b="1" dirty="0" smtClean="0"/>
              <a:t>&lt;j; q=q-&gt;right);</a:t>
            </a:r>
          </a:p>
          <a:p>
            <a:r>
              <a:rPr lang="en-US" altLang="zh-CN" sz="2000" b="1" dirty="0" smtClean="0"/>
              <a:t>                       p-&gt;right = q-&gt;right;   q-&gt;right = p;</a:t>
            </a:r>
          </a:p>
          <a:p>
            <a:r>
              <a:rPr lang="en-US" altLang="zh-CN" sz="2000" b="1" dirty="0" smtClean="0"/>
              <a:t>           }</a:t>
            </a:r>
          </a:p>
          <a:p>
            <a:r>
              <a:rPr lang="en-US" altLang="zh-CN" sz="2000" b="1" dirty="0" smtClean="0"/>
              <a:t>           if (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[j]==NULL || 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[j]-&gt;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&gt;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){</a:t>
            </a:r>
          </a:p>
          <a:p>
            <a:r>
              <a:rPr lang="en-US" altLang="zh-CN" sz="2000" b="1" dirty="0" smtClean="0"/>
              <a:t>                       p-&gt;down = 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[j]; 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kj</a:t>
            </a:r>
            <a:r>
              <a:rPr lang="en-US" altLang="zh-CN" sz="2000" b="1" dirty="0" smtClean="0"/>
              <a:t>]=p;}</a:t>
            </a:r>
          </a:p>
          <a:p>
            <a:r>
              <a:rPr lang="en-US" altLang="zh-CN" sz="2000" b="1" dirty="0" smtClean="0"/>
              <a:t>           else{    for (q=</a:t>
            </a:r>
            <a:r>
              <a:rPr lang="en-US" altLang="zh-CN" sz="2000" b="1" dirty="0" err="1" smtClean="0"/>
              <a:t>M.chead</a:t>
            </a:r>
            <a:r>
              <a:rPr lang="en-US" altLang="zh-CN" sz="2000" b="1" dirty="0" smtClean="0"/>
              <a:t>[j]; (q-&gt;</a:t>
            </a:r>
            <a:r>
              <a:rPr lang="en-US" altLang="zh-CN" sz="2000" b="1" dirty="0" err="1" smtClean="0"/>
              <a:t>dowm</a:t>
            </a:r>
            <a:r>
              <a:rPr lang="en-US" altLang="zh-CN" sz="2000" b="1" dirty="0" smtClean="0"/>
              <a:t>) &amp;&amp; q-&gt;</a:t>
            </a:r>
            <a:r>
              <a:rPr lang="en-US" altLang="zh-CN" sz="2000" b="1" dirty="0" err="1" smtClean="0"/>
              <a:t>dowm</a:t>
            </a:r>
            <a:r>
              <a:rPr lang="en-US" altLang="zh-CN" sz="2000" b="1" dirty="0" smtClean="0"/>
              <a:t>-&gt;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&lt;I; q=q-&gt;down);</a:t>
            </a:r>
          </a:p>
          <a:p>
            <a:r>
              <a:rPr lang="en-US" altLang="zh-CN" sz="2000" b="1" dirty="0" smtClean="0"/>
              <a:t>                       p-&gt;down = q-&gt;</a:t>
            </a:r>
            <a:r>
              <a:rPr lang="en-US" altLang="zh-CN" sz="2000" b="1" dirty="0" err="1" smtClean="0"/>
              <a:t>dowm</a:t>
            </a:r>
            <a:r>
              <a:rPr lang="en-US" altLang="zh-CN" sz="2000" b="1" dirty="0" smtClean="0"/>
              <a:t>; q-&gt;</a:t>
            </a:r>
            <a:r>
              <a:rPr lang="en-US" altLang="zh-CN" sz="2000" b="1" dirty="0" err="1" smtClean="0"/>
              <a:t>dowm</a:t>
            </a:r>
            <a:r>
              <a:rPr lang="en-US" altLang="zh-CN" sz="2000" b="1" dirty="0" smtClean="0"/>
              <a:t> = p;</a:t>
            </a:r>
          </a:p>
          <a:p>
            <a:r>
              <a:rPr lang="en-US" altLang="zh-CN" sz="2000" b="1" dirty="0" smtClean="0"/>
              <a:t>           }  </a:t>
            </a:r>
          </a:p>
          <a:p>
            <a:r>
              <a:rPr lang="en-US" altLang="zh-CN" sz="2000" b="1" dirty="0" smtClean="0"/>
              <a:t>   }</a:t>
            </a:r>
            <a:endParaRPr lang="zh-CN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0" y="3320578"/>
            <a:ext cx="9144000" cy="1476574"/>
          </a:xfrm>
          <a:prstGeom prst="rect">
            <a:avLst/>
          </a:prstGeom>
          <a:solidFill>
            <a:schemeClr val="accent1">
              <a:alpha val="1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364" y="4854268"/>
            <a:ext cx="9144000" cy="1476574"/>
          </a:xfrm>
          <a:prstGeom prst="rect">
            <a:avLst/>
          </a:prstGeom>
          <a:solidFill>
            <a:srgbClr val="FFC000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4" y="116179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例：将矩阵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加到矩阵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上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85175"/>
              </p:ext>
            </p:extLst>
          </p:nvPr>
        </p:nvGraphicFramePr>
        <p:xfrm>
          <a:off x="683568" y="759176"/>
          <a:ext cx="6557963" cy="284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2" name="Equation" r:id="rId3" imgW="4064000" imgH="1765300" progId="Equation.DSMT4">
                  <p:embed/>
                </p:oleObj>
              </mc:Choice>
              <mc:Fallback>
                <p:oleObj name="Equation" r:id="rId3" imgW="4064000" imgH="1765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59176"/>
                        <a:ext cx="6557963" cy="2849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7523" y="3669096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整个算法过程可从矩阵的第一行起逐行进行。对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每行都从行表头出发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分别找到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在该行中的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第一个非零元节点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后开始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比较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，然后按上述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种情况分别处理。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25" name="TextBox 29"/>
          <p:cNvSpPr txBox="1"/>
          <p:nvPr/>
        </p:nvSpPr>
        <p:spPr>
          <a:xfrm>
            <a:off x="1327922" y="4960590"/>
            <a:ext cx="6412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pa==NULL</a:t>
            </a:r>
            <a:r>
              <a:rPr lang="zh-CN" altLang="en-US" sz="2400" b="1" dirty="0" smtClean="0">
                <a:latin typeface="+mn-lt"/>
                <a:ea typeface="华文楷体" pitchFamily="2" charset="-122"/>
              </a:rPr>
              <a:t>或者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pa-&gt;j&gt;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-&gt;j,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pa-&gt;j&lt;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-&gt;j,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pa-&gt;j==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-&gt;j</a:t>
            </a:r>
            <a:r>
              <a:rPr lang="zh-CN" altLang="en-US" sz="2400" b="1" dirty="0" smtClean="0">
                <a:latin typeface="+mn-lt"/>
                <a:ea typeface="华文楷体" pitchFamily="2" charset="-122"/>
              </a:rPr>
              <a:t>且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pa-&gt;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e+pb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-&gt;e!=0,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pa-&gt;j ==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-&gt;j</a:t>
            </a:r>
            <a:r>
              <a:rPr lang="zh-CN" altLang="en-US" sz="2400" b="1" dirty="0" smtClean="0">
                <a:latin typeface="+mn-lt"/>
                <a:ea typeface="华文楷体" pitchFamily="2" charset="-122"/>
              </a:rPr>
              <a:t>且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pa-&gt;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e+pb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-&gt;e==0</a:t>
            </a:r>
            <a:endParaRPr lang="zh-CN" altLang="en-US" sz="2400" b="1" dirty="0">
              <a:latin typeface="+mn-lt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804248" y="4653135"/>
          <a:ext cx="1800200" cy="15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7" name="Equation" r:id="rId3" imgW="927100" imgH="800100" progId="Equation.DSMT4">
                  <p:embed/>
                </p:oleObj>
              </mc:Choice>
              <mc:Fallback>
                <p:oleObj name="Equation" r:id="rId3" imgW="927100" imgH="800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5"/>
                        <a:ext cx="1800200" cy="15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032"/>
          <p:cNvSpPr>
            <a:spLocks noChangeShapeType="1"/>
          </p:cNvSpPr>
          <p:nvPr/>
        </p:nvSpPr>
        <p:spPr bwMode="auto">
          <a:xfrm flipH="1">
            <a:off x="8534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0312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-------5.4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广义表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88640"/>
            <a:ext cx="7772400" cy="64807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5.4   </a:t>
            </a:r>
            <a:r>
              <a:rPr lang="zh-CN" altLang="en-US" sz="3600" b="1" dirty="0" smtClean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广义表 </a:t>
            </a:r>
            <a:r>
              <a:rPr lang="en-US" altLang="zh-CN" sz="3600" b="1" dirty="0" smtClean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(General Lists )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3528" y="1772816"/>
            <a:ext cx="864096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+mn-lt"/>
                <a:ea typeface="华文楷体" pitchFamily="2" charset="-122"/>
              </a:rPr>
              <a:t>ADT 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Glist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华文楷体" pitchFamily="2" charset="-122"/>
              </a:rPr>
              <a:t>  </a:t>
            </a:r>
            <a:r>
              <a:rPr lang="zh-CN" altLang="en-US" sz="2400" b="1" dirty="0">
                <a:solidFill>
                  <a:srgbClr val="9933FF"/>
                </a:solidFill>
                <a:latin typeface="+mn-lt"/>
                <a:ea typeface="华文楷体" pitchFamily="2" charset="-122"/>
              </a:rPr>
              <a:t>数据对象</a:t>
            </a:r>
            <a:r>
              <a:rPr lang="zh-CN" altLang="en-US" sz="2400" dirty="0">
                <a:solidFill>
                  <a:srgbClr val="9933FF"/>
                </a:solidFill>
                <a:latin typeface="+mn-lt"/>
                <a:ea typeface="华文楷体" pitchFamily="2" charset="-122"/>
              </a:rPr>
              <a:t>：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D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{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e</a:t>
            </a:r>
            <a:r>
              <a:rPr lang="en-US" altLang="zh-CN" sz="2400" b="1" baseline="-25000" dirty="0" err="1">
                <a:latin typeface="+mn-lt"/>
                <a:ea typeface="华文楷体" pitchFamily="2" charset="-122"/>
              </a:rPr>
              <a:t>i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 | 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i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=1,2,..,n;  n≥0; 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e</a:t>
            </a:r>
            <a:r>
              <a:rPr lang="en-US" altLang="zh-CN" sz="2400" b="1" baseline="-25000" dirty="0" err="1">
                <a:latin typeface="+mn-lt"/>
                <a:ea typeface="华文楷体" pitchFamily="2" charset="-122"/>
              </a:rPr>
              <a:t>i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∈AtomSet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 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或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  <a:ea typeface="华文楷体" pitchFamily="2" charset="-122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  <a:ea typeface="华文楷体" pitchFamily="2" charset="-122"/>
              </a:rPr>
              <a:t>∈GList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华文楷体" pitchFamily="2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+mn-lt"/>
                <a:ea typeface="华文楷体" pitchFamily="2" charset="-122"/>
              </a:rPr>
              <a:t>                    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                   </a:t>
            </a:r>
            <a:r>
              <a:rPr lang="en-US" altLang="zh-CN" sz="2400" b="1" dirty="0" err="1" smtClean="0">
                <a:latin typeface="+mn-lt"/>
                <a:ea typeface="华文楷体" pitchFamily="2" charset="-122"/>
              </a:rPr>
              <a:t>AtomSet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为某个数据对象  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+mn-lt"/>
                <a:ea typeface="华文楷体" pitchFamily="2" charset="-122"/>
              </a:rPr>
              <a:t>  </a:t>
            </a:r>
            <a:r>
              <a:rPr lang="zh-CN" altLang="en-US" sz="2400" b="1" dirty="0">
                <a:solidFill>
                  <a:srgbClr val="9933FF"/>
                </a:solidFill>
                <a:latin typeface="+mn-lt"/>
                <a:ea typeface="华文楷体" pitchFamily="2" charset="-122"/>
              </a:rPr>
              <a:t>数据关系</a:t>
            </a:r>
            <a:r>
              <a:rPr lang="zh-CN" altLang="en-US" sz="2400" b="1" dirty="0" smtClean="0">
                <a:solidFill>
                  <a:srgbClr val="9933FF"/>
                </a:solidFill>
                <a:latin typeface="+mn-lt"/>
                <a:ea typeface="华文楷体" pitchFamily="2" charset="-122"/>
              </a:rPr>
              <a:t>：</a:t>
            </a:r>
            <a:r>
              <a:rPr lang="en-US" altLang="zh-CN" sz="2400" b="1" dirty="0" smtClean="0">
                <a:latin typeface="+mn-lt"/>
                <a:ea typeface="华文楷体" pitchFamily="2" charset="-122"/>
              </a:rPr>
              <a:t>LR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{&lt;e</a:t>
            </a:r>
            <a:r>
              <a:rPr lang="en-US" altLang="zh-CN" sz="2400" b="1" baseline="-25000" dirty="0">
                <a:latin typeface="+mn-lt"/>
                <a:ea typeface="华文楷体" pitchFamily="2" charset="-122"/>
              </a:rPr>
              <a:t>i-1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, 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e</a:t>
            </a:r>
            <a:r>
              <a:rPr lang="en-US" altLang="zh-CN" sz="2400" b="1" baseline="-25000" dirty="0" err="1">
                <a:latin typeface="+mn-lt"/>
                <a:ea typeface="华文楷体" pitchFamily="2" charset="-122"/>
              </a:rPr>
              <a:t>i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 &gt;| e</a:t>
            </a:r>
            <a:r>
              <a:rPr lang="en-US" altLang="zh-CN" sz="2400" b="1" baseline="-25000" dirty="0">
                <a:latin typeface="+mn-lt"/>
                <a:ea typeface="华文楷体" pitchFamily="2" charset="-122"/>
              </a:rPr>
              <a:t>i-1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 ,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e</a:t>
            </a:r>
            <a:r>
              <a:rPr lang="en-US" altLang="zh-CN" sz="2400" b="1" baseline="-25000" dirty="0" err="1">
                <a:latin typeface="+mn-lt"/>
                <a:ea typeface="华文楷体" pitchFamily="2" charset="-122"/>
              </a:rPr>
              <a:t>i</a:t>
            </a:r>
            <a:r>
              <a:rPr lang="en-US" altLang="zh-CN" sz="2400" b="1" dirty="0" err="1">
                <a:latin typeface="+mn-lt"/>
                <a:ea typeface="华文楷体" pitchFamily="2" charset="-122"/>
              </a:rPr>
              <a:t>∈D</a:t>
            </a:r>
            <a:r>
              <a:rPr lang="en-US" altLang="zh-CN" sz="2400" b="1" dirty="0">
                <a:latin typeface="+mn-lt"/>
                <a:ea typeface="华文楷体" pitchFamily="2" charset="-122"/>
              </a:rPr>
              <a:t>, 2≤i≤n}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  <a:ea typeface="华文楷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9933FF"/>
                </a:solidFill>
                <a:latin typeface="+mn-lt"/>
                <a:ea typeface="华文楷体" pitchFamily="2" charset="-122"/>
              </a:rPr>
              <a:t>基本操作：</a:t>
            </a:r>
            <a:endParaRPr lang="en-US" altLang="zh-CN" sz="2400" b="1" dirty="0">
              <a:solidFill>
                <a:srgbClr val="9933FF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华文楷体" pitchFamily="2" charset="-122"/>
              </a:rPr>
              <a:t>} ADT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itchFamily="2" charset="-122"/>
              </a:rPr>
              <a:t>Glist</a:t>
            </a:r>
            <a:endParaRPr lang="en-US" altLang="zh-CN" sz="2400" dirty="0">
              <a:latin typeface="+mn-lt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530" y="997568"/>
            <a:ext cx="730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是线性表的推广。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17042</TotalTime>
  <Words>3953</Words>
  <Application>Microsoft Macintosh PowerPoint</Application>
  <PresentationFormat>全屏显示(4:3)</PresentationFormat>
  <Paragraphs>527</Paragraphs>
  <Slides>35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默认设计模板</vt:lpstr>
      <vt:lpstr>Document</vt:lpstr>
      <vt:lpstr>Equation</vt:lpstr>
      <vt:lpstr>剪辑</vt:lpstr>
      <vt:lpstr>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数组</dc:title>
  <dc:creator>thcic</dc:creator>
  <cp:lastModifiedBy>apple sd</cp:lastModifiedBy>
  <cp:revision>151</cp:revision>
  <cp:lastPrinted>2019-04-08T17:19:32Z</cp:lastPrinted>
  <dcterms:created xsi:type="dcterms:W3CDTF">1998-08-20T06:32:36Z</dcterms:created>
  <dcterms:modified xsi:type="dcterms:W3CDTF">2019-04-09T07:39:39Z</dcterms:modified>
</cp:coreProperties>
</file>