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476" r:id="rId3"/>
    <p:sldId id="294" r:id="rId4"/>
    <p:sldId id="297" r:id="rId5"/>
    <p:sldId id="479" r:id="rId6"/>
    <p:sldId id="463" r:id="rId7"/>
    <p:sldId id="299" r:id="rId8"/>
    <p:sldId id="448" r:id="rId9"/>
    <p:sldId id="301" r:id="rId10"/>
    <p:sldId id="302" r:id="rId11"/>
    <p:sldId id="466" r:id="rId12"/>
    <p:sldId id="303" r:id="rId13"/>
    <p:sldId id="464" r:id="rId14"/>
    <p:sldId id="465" r:id="rId15"/>
    <p:sldId id="478" r:id="rId16"/>
    <p:sldId id="304" r:id="rId17"/>
    <p:sldId id="305" r:id="rId18"/>
    <p:sldId id="480" r:id="rId19"/>
    <p:sldId id="477" r:id="rId20"/>
    <p:sldId id="310" r:id="rId21"/>
    <p:sldId id="311" r:id="rId22"/>
    <p:sldId id="312" r:id="rId23"/>
    <p:sldId id="313" r:id="rId24"/>
    <p:sldId id="446" r:id="rId25"/>
    <p:sldId id="315" r:id="rId26"/>
    <p:sldId id="467" r:id="rId27"/>
    <p:sldId id="449" r:id="rId28"/>
    <p:sldId id="468" r:id="rId29"/>
    <p:sldId id="325" r:id="rId30"/>
    <p:sldId id="327" r:id="rId31"/>
    <p:sldId id="328" r:id="rId32"/>
    <p:sldId id="329" r:id="rId33"/>
    <p:sldId id="330" r:id="rId34"/>
    <p:sldId id="481" r:id="rId35"/>
    <p:sldId id="482" r:id="rId36"/>
    <p:sldId id="334" r:id="rId37"/>
    <p:sldId id="475" r:id="rId38"/>
    <p:sldId id="469" r:id="rId39"/>
    <p:sldId id="343" r:id="rId40"/>
    <p:sldId id="470" r:id="rId41"/>
    <p:sldId id="341" r:id="rId42"/>
    <p:sldId id="450" r:id="rId4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3821" autoAdjust="0"/>
  </p:normalViewPr>
  <p:slideViewPr>
    <p:cSldViewPr>
      <p:cViewPr varScale="1">
        <p:scale>
          <a:sx n="79" d="100"/>
          <a:sy n="79" d="100"/>
        </p:scale>
        <p:origin x="-2688"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19/4/30</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19/4/30</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5586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373704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en-US" dirty="0" err="1" smtClean="0"/>
              <a:t>将有向图的正邻接表和逆邻接表结合起来</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指向以该顶点为弧头的第一个弧结点：</a:t>
            </a:r>
            <a:r>
              <a:rPr lang="zh-CN" altLang="en-US" sz="1200" dirty="0" smtClean="0">
                <a:solidFill>
                  <a:schemeClr val="tx2"/>
                </a:solidFill>
                <a:ea typeface="楷体_GB2312" pitchFamily="49" charset="-122"/>
              </a:rPr>
              <a:t>指向该顶点的</a:t>
            </a:r>
            <a:r>
              <a:rPr lang="zh-CN" altLang="en-US" sz="1200" b="1" dirty="0" smtClean="0">
                <a:solidFill>
                  <a:schemeClr val="tx2"/>
                </a:solidFill>
                <a:ea typeface="楷体_GB2312" pitchFamily="49" charset="-122"/>
              </a:rPr>
              <a:t>第一条入弧</a:t>
            </a:r>
            <a:endParaRPr lang="en-US" altLang="zh-CN" sz="1200" b="1" dirty="0" smtClean="0">
              <a:solidFill>
                <a:schemeClr val="tx2"/>
              </a:solidFill>
              <a:ea typeface="楷体_GB2312" pitchFamily="49"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指向以该顶点为弧尾的第一个弧结点：</a:t>
            </a:r>
            <a:r>
              <a:rPr lang="zh-CN" altLang="en-US" sz="900" dirty="0" smtClean="0">
                <a:solidFill>
                  <a:schemeClr val="tx2"/>
                </a:solidFill>
                <a:ea typeface="楷体_GB2312" pitchFamily="49" charset="-122"/>
              </a:rPr>
              <a:t>指向该顶点的</a:t>
            </a:r>
            <a:r>
              <a:rPr lang="zh-CN" altLang="en-US" sz="900" b="1" dirty="0" smtClean="0">
                <a:solidFill>
                  <a:schemeClr val="tx2"/>
                </a:solidFill>
                <a:ea typeface="楷体_GB2312" pitchFamily="49" charset="-122"/>
              </a:rPr>
              <a:t>第一条出弧</a:t>
            </a:r>
            <a:endParaRPr lang="zh-CN" altLang="en-US" sz="800" dirty="0" smtClean="0">
              <a:solidFill>
                <a:srgbClr val="000000"/>
              </a:solidFill>
              <a:latin typeface="Arial"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zh-CN" altLang="en-US" sz="900" dirty="0" smtClean="0">
              <a:solidFill>
                <a:srgbClr val="000000"/>
              </a:solidFill>
              <a:latin typeface="Arial"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136864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307583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结点的总度数为</a:t>
            </a:r>
            <a:r>
              <a:rPr lang="en-US" altLang="zh-CN" dirty="0" smtClean="0"/>
              <a:t>2(n+1)</a:t>
            </a:r>
            <a:r>
              <a:rPr lang="zh-CN" altLang="en-US" dirty="0" smtClean="0"/>
              <a:t>，那么，结点的平均度数为</a:t>
            </a:r>
            <a:r>
              <a:rPr lang="en-US" altLang="zh-CN" dirty="0" smtClean="0"/>
              <a:t>2(n+1)/n=2+1/n &gt;2</a:t>
            </a:r>
            <a:r>
              <a:rPr lang="zh-CN" altLang="en-US" dirty="0" smtClean="0"/>
              <a:t>，所以，</a:t>
            </a:r>
            <a:r>
              <a:rPr lang="zh-CN" altLang="en-US" sz="1200" b="0" dirty="0" smtClean="0"/>
              <a:t>结点中至少有一个顶点的度数≥３ </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181674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10000"/>
              </a:lnSpc>
              <a:buNone/>
              <a:defRPr/>
            </a:pPr>
            <a:r>
              <a:rPr lang="en-US" altLang="en-US" sz="2800" b="0" smtClean="0">
                <a:solidFill>
                  <a:schemeClr val="folHlink"/>
                </a:solidFill>
              </a:rPr>
              <a:t>路径</a:t>
            </a:r>
            <a:r>
              <a:rPr lang="en-US" altLang="en-US" sz="2800" b="0" smtClean="0"/>
              <a:t>是图</a:t>
            </a:r>
            <a:r>
              <a:rPr lang="en-US" altLang="en-US" sz="2800" b="0" err="1" smtClean="0"/>
              <a:t>G</a:t>
            </a:r>
            <a:r>
              <a:rPr lang="en-US" altLang="en-US" sz="2800" b="0" smtClean="0"/>
              <a:t>中连接两顶点之间所经过的顶点序列</a:t>
            </a:r>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64956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39346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这里的图，是连通 多重图</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smtClean="0">
                <a:solidFill>
                  <a:schemeClr val="tx1"/>
                </a:solidFill>
                <a:latin typeface="楷体_GB2312" pitchFamily="49" charset="-122"/>
                <a:ea typeface="楷体_GB2312" pitchFamily="49" charset="-122"/>
              </a:rPr>
              <a:t>1736</a:t>
            </a:r>
            <a:r>
              <a:rPr lang="zh-CN" altLang="en-US" sz="1200" b="0" dirty="0" smtClean="0">
                <a:solidFill>
                  <a:schemeClr val="tx1"/>
                </a:solidFill>
                <a:latin typeface="楷体_GB2312" pitchFamily="49" charset="-122"/>
                <a:ea typeface="楷体_GB2312" pitchFamily="49" charset="-122"/>
              </a:rPr>
              <a:t>年，</a:t>
            </a:r>
            <a:r>
              <a:rPr lang="en-US" altLang="zh-CN" sz="1200" b="0" dirty="0" smtClean="0">
                <a:solidFill>
                  <a:schemeClr val="tx1"/>
                </a:solidFill>
                <a:latin typeface="楷体_GB2312" pitchFamily="49" charset="-122"/>
                <a:ea typeface="楷体_GB2312" pitchFamily="49" charset="-122"/>
              </a:rPr>
              <a:t>Euler</a:t>
            </a:r>
            <a:r>
              <a:rPr lang="zh-CN" altLang="en-US" sz="1200" b="0" dirty="0" smtClean="0">
                <a:solidFill>
                  <a:schemeClr val="tx1"/>
                </a:solidFill>
                <a:latin typeface="楷体_GB2312" pitchFamily="49" charset="-122"/>
                <a:ea typeface="楷体_GB2312" pitchFamily="49" charset="-122"/>
              </a:rPr>
              <a:t>巧妙地将此问题化为图的不重复一笔画问题，并证明了该问题不存在</a:t>
            </a:r>
            <a:r>
              <a:rPr lang="zh-CN" altLang="en-US" sz="1200" b="0" smtClean="0">
                <a:solidFill>
                  <a:schemeClr val="tx1"/>
                </a:solidFill>
                <a:latin typeface="楷体_GB2312" pitchFamily="49" charset="-122"/>
                <a:ea typeface="楷体_GB2312" pitchFamily="49" charset="-122"/>
              </a:rPr>
              <a:t>肯定回答。</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定理：含有至少</a:t>
            </a:r>
            <a:r>
              <a:rPr lang="en-US" altLang="zh-CN" sz="1200" b="0" smtClean="0">
                <a:solidFill>
                  <a:schemeClr val="tx1"/>
                </a:solidFill>
                <a:latin typeface="楷体_GB2312" pitchFamily="49" charset="-122"/>
                <a:ea typeface="楷体_GB2312" pitchFamily="49" charset="-122"/>
              </a:rPr>
              <a:t>2</a:t>
            </a:r>
            <a:r>
              <a:rPr lang="zh-CN" altLang="en-US" sz="1200" b="0" smtClean="0">
                <a:solidFill>
                  <a:schemeClr val="tx1"/>
                </a:solidFill>
                <a:latin typeface="楷体_GB2312" pitchFamily="49" charset="-122"/>
                <a:ea typeface="楷体_GB2312" pitchFamily="49" charset="-122"/>
              </a:rPr>
              <a:t>个顶点的连通多重图，具有欧拉回路，当且仅当，它的每个顶点的度都为偶数。</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从某点出发，经过所有的桥，在其他某点结束？也就是，有没有欧拉路径？</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定理：连通多重图，具有欧拉路径但没有欧拉回路，当且仅当，它恰好有</a:t>
            </a:r>
            <a:r>
              <a:rPr lang="en-US" altLang="zh-CN" sz="1200" b="0" smtClean="0">
                <a:solidFill>
                  <a:schemeClr val="tx1"/>
                </a:solidFill>
                <a:latin typeface="楷体_GB2312" pitchFamily="49" charset="-122"/>
                <a:ea typeface="楷体_GB2312" pitchFamily="49" charset="-122"/>
              </a:rPr>
              <a:t>2</a:t>
            </a:r>
            <a:r>
              <a:rPr lang="zh-CN" altLang="en-US" sz="1200" b="0" smtClean="0">
                <a:solidFill>
                  <a:schemeClr val="tx1"/>
                </a:solidFill>
                <a:latin typeface="楷体_GB2312" pitchFamily="49" charset="-122"/>
                <a:ea typeface="楷体_GB2312" pitchFamily="49" charset="-122"/>
              </a:rPr>
              <a:t>个度为奇数的顶点。</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因为上述图有</a:t>
            </a:r>
            <a:r>
              <a:rPr lang="en-US" altLang="zh-CN" sz="1200" b="0" smtClean="0">
                <a:solidFill>
                  <a:schemeClr val="tx1"/>
                </a:solidFill>
                <a:latin typeface="楷体_GB2312" pitchFamily="49" charset="-122"/>
                <a:ea typeface="楷体_GB2312" pitchFamily="49" charset="-122"/>
              </a:rPr>
              <a:t>4</a:t>
            </a:r>
            <a:r>
              <a:rPr lang="zh-CN" altLang="en-US" sz="1200" b="0" smtClean="0">
                <a:solidFill>
                  <a:schemeClr val="tx1"/>
                </a:solidFill>
                <a:latin typeface="楷体_GB2312" pitchFamily="49" charset="-122"/>
                <a:ea typeface="楷体_GB2312" pitchFamily="49" charset="-122"/>
              </a:rPr>
              <a:t>个度为奇数的顶点，所以，没有欧拉路径</a:t>
            </a:r>
            <a:endParaRPr lang="en-US" altLang="zh-CN" sz="1200" b="0" dirty="0" smtClean="0">
              <a:solidFill>
                <a:schemeClr val="tx1"/>
              </a:solidFill>
              <a:latin typeface="楷体_GB2312" pitchFamily="49" charset="-122"/>
              <a:ea typeface="楷体_GB2312" pitchFamily="49" charset="-122"/>
            </a:endParaRP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78838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97737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en-US" dirty="0" smtClean="0"/>
              <a:t>如果一个图有n个顶点和小于n-1条边，则是非连通图</a:t>
            </a:r>
          </a:p>
          <a:p>
            <a:pPr marL="0" lvl="1"/>
            <a:r>
              <a:rPr lang="en-US" altLang="en-US" dirty="0" smtClean="0"/>
              <a:t>如果多于n-1条边，则一定有环</a:t>
            </a:r>
          </a:p>
          <a:p>
            <a:pPr marL="0" lvl="1"/>
            <a:r>
              <a:rPr lang="en-US" altLang="en-US" dirty="0" smtClean="0"/>
              <a:t>有n-1条边的图不一定是生成树</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426704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106910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348880"/>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03648" y="386104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764704"/>
            <a:ext cx="8229600" cy="609329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19/4/30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19/4/30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19/4/30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19/4/30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44624"/>
            <a:ext cx="8229600" cy="7200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764704"/>
            <a:ext cx="8229600" cy="597666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oleObject" Target="../embeddings/oleObject1.bin"/><Relationship Id="rId6" Type="http://schemas.openxmlformats.org/officeDocument/2006/relationships/oleObject" Target="../embeddings/Microsoft_Word_97_-_2004___1.doc"/><Relationship Id="rId7"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http://pic.58pic.com/58pic/12/00/68/47K58PIC7g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72560"/>
            <a:ext cx="6191250" cy="42291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p:txBody>
          <a:bodyPr/>
          <a:lstStyle/>
          <a:p>
            <a:r>
              <a:rPr lang="en-US" altLang="en-US" dirty="0" smtClean="0">
                <a:latin typeface="+mn-lt"/>
                <a:ea typeface="+mn-ea"/>
              </a:rPr>
              <a:t>第</a:t>
            </a:r>
            <a:r>
              <a:rPr lang="en-US" altLang="zh-CN" dirty="0" smtClean="0">
                <a:latin typeface="+mn-lt"/>
                <a:ea typeface="+mn-ea"/>
              </a:rPr>
              <a:t>7</a:t>
            </a:r>
            <a:r>
              <a:rPr lang="en-US" altLang="en-US" dirty="0" smtClean="0">
                <a:latin typeface="+mn-lt"/>
                <a:ea typeface="+mn-ea"/>
              </a:rPr>
              <a:t>章 </a:t>
            </a:r>
            <a:r>
              <a:rPr lang="zh-CN" altLang="en-US" dirty="0" smtClean="0">
                <a:latin typeface="+mn-lt"/>
                <a:ea typeface="+mn-ea"/>
              </a:rPr>
              <a:t>图</a:t>
            </a:r>
            <a:endParaRPr lang="en-US" dirty="0">
              <a:latin typeface="+mn-lt"/>
              <a:ea typeface="+mn-ea"/>
            </a:endParaRPr>
          </a:p>
        </p:txBody>
      </p:sp>
      <p:sp>
        <p:nvSpPr>
          <p:cNvPr id="3" name="副标题 2"/>
          <p:cNvSpPr>
            <a:spLocks noGrp="1"/>
          </p:cNvSpPr>
          <p:nvPr>
            <p:ph type="subTitle" idx="1"/>
          </p:nvPr>
        </p:nvSpPr>
        <p:spPr/>
        <p:txBody>
          <a:bodyPr/>
          <a:lstStyle/>
          <a:p>
            <a:r>
              <a:rPr lang="en-US" altLang="zh-CN" dirty="0" smtClean="0"/>
              <a:t>Part 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术语</a:t>
            </a:r>
            <a:r>
              <a:rPr lang="en-US" altLang="zh-CN" dirty="0" smtClean="0"/>
              <a:t>-</a:t>
            </a:r>
            <a:r>
              <a:rPr lang="zh-CN" altLang="en-US" dirty="0" smtClean="0"/>
              <a:t>度</a:t>
            </a:r>
            <a:endParaRPr lang="en-US" dirty="0"/>
          </a:p>
        </p:txBody>
      </p:sp>
      <p:sp>
        <p:nvSpPr>
          <p:cNvPr id="430082" name="Rectangle 2"/>
          <p:cNvSpPr>
            <a:spLocks noGrp="1" noChangeArrowheads="1"/>
          </p:cNvSpPr>
          <p:nvPr>
            <p:ph idx="1"/>
          </p:nvPr>
        </p:nvSpPr>
        <p:spPr>
          <a:xfrm>
            <a:off x="457200" y="692696"/>
            <a:ext cx="8507288" cy="6165304"/>
          </a:xfrm>
        </p:spPr>
        <p:txBody>
          <a:bodyPr>
            <a:normAutofit lnSpcReduction="10000"/>
          </a:bodyPr>
          <a:lstStyle/>
          <a:p>
            <a:r>
              <a:rPr lang="en-US" altLang="en-US" dirty="0" err="1" smtClean="0">
                <a:ea typeface="宋体" panose="02010600030101010101" pitchFamily="2" charset="-122"/>
              </a:rPr>
              <a:t>对于</a:t>
            </a:r>
            <a:r>
              <a:rPr lang="en-US" altLang="en-US" b="1" dirty="0" err="1" smtClean="0">
                <a:solidFill>
                  <a:srgbClr val="7030A0"/>
                </a:solidFill>
                <a:ea typeface="宋体" panose="02010600030101010101" pitchFamily="2" charset="-122"/>
              </a:rPr>
              <a:t>有向图</a:t>
            </a:r>
            <a:r>
              <a:rPr lang="en-US" altLang="en-US" dirty="0" err="1" smtClean="0">
                <a:ea typeface="宋体" panose="02010600030101010101" pitchFamily="2" charset="-122"/>
              </a:rPr>
              <a:t>G</a:t>
            </a:r>
            <a:r>
              <a:rPr lang="en-US" altLang="en-US" dirty="0" smtClean="0">
                <a:ea typeface="宋体" panose="02010600030101010101" pitchFamily="2" charset="-122"/>
              </a:rPr>
              <a:t>=(V</a:t>
            </a:r>
            <a:r>
              <a:rPr lang="en-US" altLang="en-US" smtClean="0">
                <a:ea typeface="宋体" panose="02010600030101010101" pitchFamily="2" charset="-122"/>
              </a:rPr>
              <a:t>, E)</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若有向弧</a:t>
            </a:r>
            <a:r>
              <a:rPr lang="en-US" altLang="en-US" dirty="0" smtClean="0">
                <a:ea typeface="宋体" panose="02010600030101010101" pitchFamily="2" charset="-122"/>
              </a:rPr>
              <a:t>&lt;</a:t>
            </a:r>
            <a:r>
              <a:rPr lang="en-US" altLang="en-US" dirty="0" err="1" smtClean="0">
                <a:ea typeface="宋体" panose="02010600030101010101" pitchFamily="2" charset="-122"/>
              </a:rPr>
              <a:t>v,w</a:t>
            </a:r>
            <a:r>
              <a:rPr lang="en-US" altLang="en-US" dirty="0" smtClean="0">
                <a:ea typeface="宋体" panose="02010600030101010101" pitchFamily="2" charset="-122"/>
              </a:rPr>
              <a:t>&gt;</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E，则</a:t>
            </a:r>
            <a:r>
              <a:rPr lang="en-US" altLang="en-US" b="1" dirty="0" err="1" smtClean="0">
                <a:ea typeface="宋体" panose="02010600030101010101" pitchFamily="2" charset="-122"/>
              </a:rPr>
              <a:t>称</a:t>
            </a:r>
            <a:r>
              <a:rPr lang="zh-CN" altLang="en-US" b="1" dirty="0" smtClean="0">
                <a:ea typeface="宋体" panose="02010600030101010101" pitchFamily="2" charset="-122"/>
              </a:rPr>
              <a:t>：</a:t>
            </a:r>
            <a:r>
              <a:rPr lang="en-US" altLang="en-US" dirty="0" err="1" smtClean="0">
                <a:ea typeface="宋体" panose="02010600030101010101" pitchFamily="2" charset="-122"/>
              </a:rPr>
              <a:t>顶点v</a:t>
            </a:r>
            <a:r>
              <a:rPr lang="en-US" altLang="en-US" dirty="0" smtClean="0">
                <a:ea typeface="宋体" panose="02010600030101010101" pitchFamily="2" charset="-122"/>
              </a:rPr>
              <a:t> </a:t>
            </a:r>
            <a:r>
              <a:rPr lang="en-US" altLang="en-US" dirty="0" err="1" smtClean="0">
                <a:ea typeface="宋体" panose="02010600030101010101" pitchFamily="2" charset="-122"/>
              </a:rPr>
              <a:t>邻接到顶点w，顶点w</a:t>
            </a:r>
            <a:r>
              <a:rPr lang="en-US" altLang="en-US" dirty="0" smtClean="0">
                <a:ea typeface="宋体" panose="02010600030101010101" pitchFamily="2" charset="-122"/>
              </a:rPr>
              <a:t> </a:t>
            </a:r>
            <a:r>
              <a:rPr lang="en-US" altLang="en-US" dirty="0" err="1" smtClean="0">
                <a:ea typeface="宋体" panose="02010600030101010101" pitchFamily="2" charset="-122"/>
              </a:rPr>
              <a:t>邻接自顶点v</a:t>
            </a:r>
            <a:r>
              <a:rPr lang="en-US" altLang="en-US" dirty="0" smtClean="0">
                <a:ea typeface="宋体" panose="02010600030101010101" pitchFamily="2" charset="-122"/>
              </a:rPr>
              <a:t> ，弧&lt;</a:t>
            </a:r>
            <a:r>
              <a:rPr lang="en-US" altLang="en-US" dirty="0" err="1" smtClean="0">
                <a:ea typeface="宋体" panose="02010600030101010101" pitchFamily="2" charset="-122"/>
              </a:rPr>
              <a:t>v,w</a:t>
            </a:r>
            <a:r>
              <a:rPr lang="en-US" altLang="en-US" dirty="0" smtClean="0">
                <a:ea typeface="宋体" panose="02010600030101010101" pitchFamily="2" charset="-122"/>
              </a:rPr>
              <a:t>&gt; </a:t>
            </a:r>
            <a:r>
              <a:rPr lang="en-US" altLang="en-US" dirty="0" err="1" smtClean="0">
                <a:ea typeface="宋体" panose="02010600030101010101" pitchFamily="2" charset="-122"/>
              </a:rPr>
              <a:t>与顶点v</a:t>
            </a:r>
            <a:r>
              <a:rPr lang="zh-CN" altLang="en-US" dirty="0" smtClean="0">
                <a:ea typeface="宋体" panose="02010600030101010101" pitchFamily="2" charset="-122"/>
              </a:rPr>
              <a:t>、</a:t>
            </a:r>
            <a:r>
              <a:rPr lang="en-US" altLang="en-US" dirty="0" smtClean="0">
                <a:ea typeface="宋体" panose="02010600030101010101" pitchFamily="2" charset="-122"/>
              </a:rPr>
              <a:t>w </a:t>
            </a:r>
            <a:r>
              <a:rPr lang="en-US" altLang="en-US" dirty="0" err="1" smtClean="0">
                <a:ea typeface="宋体" panose="02010600030101010101" pitchFamily="2" charset="-122"/>
              </a:rPr>
              <a:t>相关联</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a:t>
            </a:r>
            <a:r>
              <a:rPr lang="en-US" altLang="en-US" dirty="0" err="1" smtClean="0">
                <a:ea typeface="宋体" panose="02010600030101010101" pitchFamily="2" charset="-122"/>
                <a:sym typeface="Symbol" pitchFamily="18" charset="2"/>
              </a:rPr>
              <a:t></a:t>
            </a:r>
            <a:r>
              <a:rPr lang="en-US" altLang="en-US" dirty="0" err="1" smtClean="0">
                <a:ea typeface="宋体" panose="02010600030101010101" pitchFamily="2" charset="-122"/>
              </a:rPr>
              <a:t>vi</a:t>
            </a:r>
            <a:r>
              <a:rPr lang="en-US" altLang="en-US" dirty="0" smtClean="0">
                <a:ea typeface="宋体" panose="02010600030101010101" pitchFamily="2" charset="-122"/>
              </a:rPr>
              <a:t> </a:t>
            </a:r>
            <a:r>
              <a:rPr lang="en-US" altLang="en-US" dirty="0" smtClean="0">
                <a:ea typeface="宋体" panose="02010600030101010101" pitchFamily="2" charset="-122"/>
                <a:sym typeface="Symbol" pitchFamily="18" charset="2"/>
              </a:rPr>
              <a:t></a:t>
            </a:r>
            <a:r>
              <a:rPr lang="en-US" altLang="en-US" dirty="0" smtClean="0">
                <a:ea typeface="宋体" panose="02010600030101010101" pitchFamily="2" charset="-122"/>
              </a:rPr>
              <a:t>V，</a:t>
            </a:r>
          </a:p>
          <a:p>
            <a:pPr lvl="1"/>
            <a:r>
              <a:rPr lang="en-US" altLang="en-US" b="1" dirty="0" err="1" smtClean="0">
                <a:solidFill>
                  <a:srgbClr val="0000FF"/>
                </a:solidFill>
                <a:ea typeface="宋体" panose="02010600030101010101" pitchFamily="2" charset="-122"/>
              </a:rPr>
              <a:t>以vi作为起点</a:t>
            </a:r>
            <a:r>
              <a:rPr lang="en-US" altLang="en-US" dirty="0" err="1" smtClean="0">
                <a:ea typeface="宋体" panose="02010600030101010101" pitchFamily="2" charset="-122"/>
              </a:rPr>
              <a:t>的有向边</a:t>
            </a:r>
            <a:r>
              <a:rPr lang="en-US" altLang="en-US" dirty="0" smtClean="0">
                <a:ea typeface="宋体" panose="02010600030101010101" pitchFamily="2" charset="-122"/>
              </a:rPr>
              <a:t>(弧)</a:t>
            </a:r>
            <a:r>
              <a:rPr lang="en-US" altLang="en-US" dirty="0" err="1" smtClean="0">
                <a:ea typeface="宋体" panose="02010600030101010101" pitchFamily="2" charset="-122"/>
              </a:rPr>
              <a:t>的数目称为顶点vi的</a:t>
            </a:r>
            <a:r>
              <a:rPr lang="en-US" altLang="en-US" b="1" dirty="0" err="1" smtClean="0">
                <a:solidFill>
                  <a:srgbClr val="0000FF"/>
                </a:solidFill>
                <a:ea typeface="宋体" panose="02010600030101010101" pitchFamily="2" charset="-122"/>
              </a:rPr>
              <a:t>出度</a:t>
            </a:r>
            <a:r>
              <a:rPr lang="en-US" altLang="en-US" b="1" dirty="0" smtClean="0">
                <a:ea typeface="宋体" panose="02010600030101010101" pitchFamily="2" charset="-122"/>
              </a:rPr>
              <a:t>(</a:t>
            </a:r>
            <a:r>
              <a:rPr lang="en-US" altLang="en-US" b="1" dirty="0" err="1" smtClean="0">
                <a:ea typeface="宋体" panose="02010600030101010101" pitchFamily="2" charset="-122"/>
              </a:rPr>
              <a:t>outdegree</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记为OD</a:t>
            </a:r>
            <a:r>
              <a:rPr lang="en-US" altLang="en-US" dirty="0" smtClean="0">
                <a:ea typeface="宋体" panose="02010600030101010101" pitchFamily="2" charset="-122"/>
              </a:rPr>
              <a:t>(vi) </a:t>
            </a:r>
          </a:p>
          <a:p>
            <a:pPr lvl="1"/>
            <a:r>
              <a:rPr lang="en-US" altLang="en-US" b="1" dirty="0" err="1" smtClean="0">
                <a:solidFill>
                  <a:srgbClr val="0000FF"/>
                </a:solidFill>
                <a:ea typeface="宋体" panose="02010600030101010101" pitchFamily="2" charset="-122"/>
              </a:rPr>
              <a:t>以vi作为终点</a:t>
            </a:r>
            <a:r>
              <a:rPr lang="en-US" altLang="en-US" dirty="0" err="1" smtClean="0">
                <a:ea typeface="宋体" panose="02010600030101010101" pitchFamily="2" charset="-122"/>
              </a:rPr>
              <a:t>的有向边</a:t>
            </a:r>
            <a:r>
              <a:rPr lang="en-US" altLang="en-US" dirty="0" smtClean="0">
                <a:ea typeface="宋体" panose="02010600030101010101" pitchFamily="2" charset="-122"/>
              </a:rPr>
              <a:t>(弧)</a:t>
            </a:r>
            <a:r>
              <a:rPr lang="en-US" altLang="en-US" dirty="0" err="1" smtClean="0">
                <a:ea typeface="宋体" panose="02010600030101010101" pitchFamily="2" charset="-122"/>
              </a:rPr>
              <a:t>的数目称为顶点vi的</a:t>
            </a:r>
            <a:r>
              <a:rPr lang="en-US" altLang="en-US" b="1" dirty="0" err="1" smtClean="0">
                <a:solidFill>
                  <a:srgbClr val="0000FF"/>
                </a:solidFill>
                <a:ea typeface="宋体" panose="02010600030101010101" pitchFamily="2" charset="-122"/>
              </a:rPr>
              <a:t>入度</a:t>
            </a:r>
            <a:r>
              <a:rPr lang="en-US" altLang="en-US" b="1" dirty="0" smtClean="0">
                <a:ea typeface="宋体" panose="02010600030101010101" pitchFamily="2" charset="-122"/>
              </a:rPr>
              <a:t>(</a:t>
            </a:r>
            <a:r>
              <a:rPr lang="en-US" altLang="en-US" b="1" dirty="0" err="1">
                <a:ea typeface="宋体" panose="02010600030101010101" pitchFamily="2" charset="-122"/>
              </a:rPr>
              <a:t>i</a:t>
            </a:r>
            <a:r>
              <a:rPr lang="en-US" altLang="en-US" b="1" dirty="0" err="1" smtClean="0">
                <a:ea typeface="宋体" panose="02010600030101010101" pitchFamily="2" charset="-122"/>
              </a:rPr>
              <a:t>ndegree</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记为ID</a:t>
            </a:r>
            <a:r>
              <a:rPr lang="en-US" altLang="en-US" dirty="0" smtClean="0">
                <a:ea typeface="宋体" panose="02010600030101010101" pitchFamily="2" charset="-122"/>
              </a:rPr>
              <a:t>(vi) </a:t>
            </a:r>
          </a:p>
          <a:p>
            <a:pPr lvl="1"/>
            <a:r>
              <a:rPr lang="en-US" altLang="en-US" dirty="0" err="1" smtClean="0">
                <a:ea typeface="宋体" panose="02010600030101010101" pitchFamily="2" charset="-122"/>
              </a:rPr>
              <a:t>顶点vi的出度与入度之和称为</a:t>
            </a:r>
            <a:r>
              <a:rPr lang="en-US" altLang="en-US" b="1" dirty="0" err="1" smtClean="0">
                <a:solidFill>
                  <a:srgbClr val="0000FF"/>
                </a:solidFill>
                <a:ea typeface="宋体" panose="02010600030101010101" pitchFamily="2" charset="-122"/>
              </a:rPr>
              <a:t>vi的度</a:t>
            </a:r>
            <a:r>
              <a:rPr lang="en-US" altLang="en-US" dirty="0" err="1" smtClean="0">
                <a:ea typeface="宋体" panose="02010600030101010101" pitchFamily="2" charset="-122"/>
              </a:rPr>
              <a:t>，记为TD</a:t>
            </a:r>
            <a:r>
              <a:rPr lang="en-US" altLang="en-US" dirty="0" smtClean="0">
                <a:ea typeface="宋体" panose="02010600030101010101" pitchFamily="2" charset="-122"/>
              </a:rPr>
              <a:t>(vi)</a:t>
            </a:r>
            <a:r>
              <a:rPr lang="zh-CN" altLang="en-US" dirty="0" smtClean="0">
                <a:ea typeface="宋体" panose="02010600030101010101" pitchFamily="2" charset="-122"/>
              </a:rPr>
              <a:t>，</a:t>
            </a:r>
            <a:r>
              <a:rPr lang="en-US" altLang="en-US" dirty="0" smtClean="0">
                <a:ea typeface="宋体" panose="02010600030101010101" pitchFamily="2" charset="-122"/>
              </a:rPr>
              <a:t>即</a:t>
            </a:r>
            <a:r>
              <a:rPr lang="zh-CN" altLang="en-US" dirty="0" smtClean="0">
                <a:ea typeface="宋体" panose="02010600030101010101" pitchFamily="2" charset="-122"/>
              </a:rPr>
              <a:t>，</a:t>
            </a:r>
            <a:r>
              <a:rPr lang="en-US" altLang="en-US" dirty="0" smtClean="0">
                <a:ea typeface="宋体" panose="02010600030101010101" pitchFamily="2" charset="-122"/>
              </a:rPr>
              <a:t>TD(vi)=OD(vi)+ID(vi) </a:t>
            </a:r>
          </a:p>
          <a:p>
            <a:pPr lvl="1"/>
            <a:r>
              <a:rPr lang="zh-CN" altLang="en-US" b="1" smtClean="0">
                <a:ea typeface="宋体" panose="02010600030101010101" pitchFamily="2" charset="-122"/>
              </a:rPr>
              <a:t>定理：</a:t>
            </a:r>
            <a:r>
              <a:rPr lang="en-US" altLang="en-US" b="1" smtClean="0">
                <a:ea typeface="宋体" panose="02010600030101010101" pitchFamily="2" charset="-122"/>
              </a:rPr>
              <a:t>所有顶点</a:t>
            </a:r>
            <a:r>
              <a:rPr lang="zh-CN" altLang="en-US" b="1" smtClean="0">
                <a:ea typeface="宋体" panose="02010600030101010101" pitchFamily="2" charset="-122"/>
              </a:rPr>
              <a:t>的</a:t>
            </a:r>
            <a:r>
              <a:rPr lang="en-US" altLang="en-US" b="1" smtClean="0">
                <a:ea typeface="宋体" panose="02010600030101010101" pitchFamily="2" charset="-122"/>
              </a:rPr>
              <a:t>度的和是图中边的2倍</a:t>
            </a:r>
          </a:p>
          <a:p>
            <a:pPr lvl="1"/>
            <a:r>
              <a:rPr lang="zh-CN" altLang="en-US" b="1" smtClean="0">
                <a:ea typeface="宋体" panose="02010600030101010101" pitchFamily="2" charset="-122"/>
              </a:rPr>
              <a:t>定理</a:t>
            </a:r>
            <a:r>
              <a:rPr lang="zh-CN" altLang="en-US" b="1" dirty="0" smtClean="0">
                <a:ea typeface="宋体" panose="02010600030101010101" pitchFamily="2" charset="-122"/>
              </a:rPr>
              <a:t>：在任何</a:t>
            </a:r>
            <a:r>
              <a:rPr lang="zh-CN" altLang="en-US" b="1" dirty="0">
                <a:ea typeface="宋体" panose="02010600030101010101" pitchFamily="2" charset="-122"/>
              </a:rPr>
              <a:t>有向图中，所有结点的入度之和等于所有结点的出度之</a:t>
            </a:r>
            <a:r>
              <a:rPr lang="zh-CN" altLang="en-US" b="1" dirty="0" smtClean="0">
                <a:ea typeface="宋体" panose="02010600030101010101" pitchFamily="2" charset="-122"/>
              </a:rPr>
              <a:t>和</a:t>
            </a:r>
            <a:endParaRPr lang="zh-CN" altLang="en-US" b="1" dirty="0">
              <a:ea typeface="宋体" panose="02010600030101010101" pitchFamily="2" charset="-122"/>
            </a:endParaRPr>
          </a:p>
          <a:p>
            <a:pPr lvl="1"/>
            <a:endParaRPr lang="en-US" altLang="en-US" dirty="0" smtClean="0"/>
          </a:p>
        </p:txBody>
      </p:sp>
    </p:spTree>
    <p:extLst>
      <p:ext uri="{BB962C8B-B14F-4D97-AF65-F5344CB8AC3E}">
        <p14:creationId xmlns:p14="http://schemas.microsoft.com/office/powerpoint/2010/main" val="3511772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en-US" dirty="0"/>
          </a:p>
        </p:txBody>
      </p:sp>
      <p:sp>
        <p:nvSpPr>
          <p:cNvPr id="5" name="内容占位符 4"/>
          <p:cNvSpPr>
            <a:spLocks noGrp="1"/>
          </p:cNvSpPr>
          <p:nvPr>
            <p:ph sz="half" idx="1"/>
          </p:nvPr>
        </p:nvSpPr>
        <p:spPr/>
        <p:txBody>
          <a:bodyPr/>
          <a:lstStyle/>
          <a:p>
            <a:r>
              <a:rPr lang="zh-CN" altLang="en-US" dirty="0" smtClean="0"/>
              <a:t>无向图：</a:t>
            </a:r>
            <a:endParaRPr lang="en-US" altLang="zh-CN" dirty="0" smtClean="0"/>
          </a:p>
          <a:p>
            <a:r>
              <a:rPr lang="en-US" altLang="zh-CN" dirty="0"/>
              <a:t>T</a:t>
            </a:r>
            <a:r>
              <a:rPr lang="en-US" altLang="zh-CN" dirty="0" smtClean="0"/>
              <a:t>D(B)=3</a:t>
            </a:r>
            <a:r>
              <a:rPr lang="zh-CN" altLang="en-US" dirty="0" smtClean="0"/>
              <a:t>，</a:t>
            </a:r>
            <a:r>
              <a:rPr lang="en-US" altLang="zh-CN" dirty="0"/>
              <a:t>T</a:t>
            </a:r>
            <a:r>
              <a:rPr lang="en-US" altLang="zh-CN" dirty="0" smtClean="0"/>
              <a:t>D(A)=2</a:t>
            </a:r>
            <a:endParaRPr lang="en-US" dirty="0"/>
          </a:p>
        </p:txBody>
      </p:sp>
      <p:sp>
        <p:nvSpPr>
          <p:cNvPr id="6" name="内容占位符 5"/>
          <p:cNvSpPr>
            <a:spLocks noGrp="1"/>
          </p:cNvSpPr>
          <p:nvPr>
            <p:ph sz="half" idx="2"/>
          </p:nvPr>
        </p:nvSpPr>
        <p:spPr/>
        <p:txBody>
          <a:bodyPr/>
          <a:lstStyle/>
          <a:p>
            <a:r>
              <a:rPr lang="zh-CN" altLang="en-US" dirty="0" smtClean="0"/>
              <a:t>有向图：</a:t>
            </a:r>
            <a:endParaRPr lang="en-US" altLang="zh-CN" dirty="0" smtClean="0"/>
          </a:p>
          <a:p>
            <a:r>
              <a:rPr lang="en-US" altLang="zh-CN" dirty="0" smtClean="0"/>
              <a:t>OD(B)=1</a:t>
            </a:r>
            <a:r>
              <a:rPr lang="zh-CN" altLang="en-US" dirty="0" smtClean="0"/>
              <a:t>，</a:t>
            </a:r>
            <a:r>
              <a:rPr lang="en-US" altLang="zh-CN" dirty="0" smtClean="0"/>
              <a:t>ID(B) =2</a:t>
            </a:r>
            <a:r>
              <a:rPr lang="zh-CN" altLang="en-US" dirty="0" smtClean="0"/>
              <a:t>，</a:t>
            </a:r>
            <a:endParaRPr lang="en-US" altLang="zh-CN" dirty="0" smtClean="0"/>
          </a:p>
          <a:p>
            <a:r>
              <a:rPr lang="en-US" altLang="zh-CN" dirty="0" smtClean="0"/>
              <a:t>TD(B) =3</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7" name="Group 37"/>
          <p:cNvGrpSpPr>
            <a:grpSpLocks/>
          </p:cNvGrpSpPr>
          <p:nvPr/>
        </p:nvGrpSpPr>
        <p:grpSpPr bwMode="auto">
          <a:xfrm>
            <a:off x="346447" y="2700743"/>
            <a:ext cx="3805238" cy="2667000"/>
            <a:chOff x="3026" y="2112"/>
            <a:chExt cx="2397" cy="1920"/>
          </a:xfrm>
        </p:grpSpPr>
        <p:sp>
          <p:nvSpPr>
            <p:cNvPr id="8" name="Oval 7"/>
            <p:cNvSpPr>
              <a:spLocks noChangeArrowheads="1"/>
            </p:cNvSpPr>
            <p:nvPr/>
          </p:nvSpPr>
          <p:spPr bwMode="auto">
            <a:xfrm>
              <a:off x="3026" y="2928"/>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A</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9" name="Line 11"/>
            <p:cNvSpPr>
              <a:spLocks noChangeShapeType="1"/>
            </p:cNvSpPr>
            <p:nvPr/>
          </p:nvSpPr>
          <p:spPr bwMode="auto">
            <a:xfrm flipH="1">
              <a:off x="3169" y="2352"/>
              <a:ext cx="480" cy="576"/>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0" name="Line 12"/>
            <p:cNvSpPr>
              <a:spLocks noChangeShapeType="1"/>
            </p:cNvSpPr>
            <p:nvPr/>
          </p:nvSpPr>
          <p:spPr bwMode="auto">
            <a:xfrm>
              <a:off x="3938" y="2304"/>
              <a:ext cx="863" cy="1392"/>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1" name="Line 13"/>
            <p:cNvSpPr>
              <a:spLocks noChangeShapeType="1"/>
            </p:cNvSpPr>
            <p:nvPr/>
          </p:nvSpPr>
          <p:spPr bwMode="auto">
            <a:xfrm>
              <a:off x="3314" y="3120"/>
              <a:ext cx="1487" cy="576"/>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2" name="Line 14"/>
            <p:cNvSpPr>
              <a:spLocks noChangeShapeType="1"/>
            </p:cNvSpPr>
            <p:nvPr/>
          </p:nvSpPr>
          <p:spPr bwMode="auto">
            <a:xfrm flipH="1">
              <a:off x="3882" y="2352"/>
              <a:ext cx="775" cy="1392"/>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3" name="Line 15"/>
            <p:cNvSpPr>
              <a:spLocks noChangeShapeType="1"/>
            </p:cNvSpPr>
            <p:nvPr/>
          </p:nvSpPr>
          <p:spPr bwMode="auto">
            <a:xfrm>
              <a:off x="4945" y="2304"/>
              <a:ext cx="384" cy="624"/>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4" name="Line 16"/>
            <p:cNvSpPr>
              <a:spLocks noChangeShapeType="1"/>
            </p:cNvSpPr>
            <p:nvPr/>
          </p:nvSpPr>
          <p:spPr bwMode="auto">
            <a:xfrm flipH="1">
              <a:off x="3930" y="3120"/>
              <a:ext cx="1255" cy="624"/>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5" name="Line 17"/>
            <p:cNvSpPr>
              <a:spLocks noChangeShapeType="1"/>
            </p:cNvSpPr>
            <p:nvPr/>
          </p:nvSpPr>
          <p:spPr bwMode="auto">
            <a:xfrm flipH="1">
              <a:off x="3793" y="2481"/>
              <a:ext cx="1" cy="1215"/>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6" name="Oval 28"/>
            <p:cNvSpPr>
              <a:spLocks noChangeArrowheads="1"/>
            </p:cNvSpPr>
            <p:nvPr/>
          </p:nvSpPr>
          <p:spPr bwMode="auto">
            <a:xfrm>
              <a:off x="4656" y="2112"/>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C</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7" name="Oval 29"/>
            <p:cNvSpPr>
              <a:spLocks noChangeArrowheads="1"/>
            </p:cNvSpPr>
            <p:nvPr/>
          </p:nvSpPr>
          <p:spPr bwMode="auto">
            <a:xfrm>
              <a:off x="5136" y="2880"/>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D</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8" name="Oval 30"/>
            <p:cNvSpPr>
              <a:spLocks noChangeArrowheads="1"/>
            </p:cNvSpPr>
            <p:nvPr/>
          </p:nvSpPr>
          <p:spPr bwMode="auto">
            <a:xfrm>
              <a:off x="3648" y="3696"/>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F</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9" name="Oval 31"/>
            <p:cNvSpPr>
              <a:spLocks noChangeArrowheads="1"/>
            </p:cNvSpPr>
            <p:nvPr/>
          </p:nvSpPr>
          <p:spPr bwMode="auto">
            <a:xfrm>
              <a:off x="4704" y="3648"/>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E</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20" name="Oval 36"/>
            <p:cNvSpPr>
              <a:spLocks noChangeArrowheads="1"/>
            </p:cNvSpPr>
            <p:nvPr/>
          </p:nvSpPr>
          <p:spPr bwMode="auto">
            <a:xfrm>
              <a:off x="3648" y="2112"/>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B</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grpSp>
      <p:grpSp>
        <p:nvGrpSpPr>
          <p:cNvPr id="21" name="Group 52"/>
          <p:cNvGrpSpPr>
            <a:grpSpLocks/>
          </p:cNvGrpSpPr>
          <p:nvPr/>
        </p:nvGrpSpPr>
        <p:grpSpPr bwMode="auto">
          <a:xfrm>
            <a:off x="4872897" y="2853143"/>
            <a:ext cx="3505200" cy="2362200"/>
            <a:chOff x="336" y="624"/>
            <a:chExt cx="2208" cy="1488"/>
          </a:xfrm>
        </p:grpSpPr>
        <p:sp>
          <p:nvSpPr>
            <p:cNvPr id="22" name="Line 25"/>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3" name="Line 26"/>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4" name="Line 27"/>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5" name="Line 28"/>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6" name="Line 29"/>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7" name="Line 30"/>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8" name="Line 31"/>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9" name="Oval 32"/>
            <p:cNvSpPr>
              <a:spLocks noChangeArrowheads="1"/>
            </p:cNvSpPr>
            <p:nvPr/>
          </p:nvSpPr>
          <p:spPr bwMode="auto">
            <a:xfrm>
              <a:off x="1296" y="62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A</a:t>
              </a:r>
              <a:endParaRPr kumimoji="1" lang="en-US" altLang="zh-CN" sz="2400" smtClean="0">
                <a:solidFill>
                  <a:srgbClr val="333333"/>
                </a:solidFill>
                <a:latin typeface="Times New Roman" charset="0"/>
              </a:endParaRPr>
            </a:p>
          </p:txBody>
        </p:sp>
        <p:sp>
          <p:nvSpPr>
            <p:cNvPr id="30" name="Oval 33"/>
            <p:cNvSpPr>
              <a:spLocks noChangeArrowheads="1"/>
            </p:cNvSpPr>
            <p:nvPr/>
          </p:nvSpPr>
          <p:spPr bwMode="auto">
            <a:xfrm>
              <a:off x="336" y="120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B</a:t>
              </a:r>
              <a:endParaRPr kumimoji="1" lang="en-US" altLang="zh-CN" sz="2400" smtClean="0">
                <a:solidFill>
                  <a:srgbClr val="333333"/>
                </a:solidFill>
                <a:latin typeface="Times New Roman" charset="0"/>
              </a:endParaRPr>
            </a:p>
          </p:txBody>
        </p:sp>
        <p:sp>
          <p:nvSpPr>
            <p:cNvPr id="31" name="Oval 34"/>
            <p:cNvSpPr>
              <a:spLocks noChangeArrowheads="1"/>
            </p:cNvSpPr>
            <p:nvPr/>
          </p:nvSpPr>
          <p:spPr bwMode="auto">
            <a:xfrm>
              <a:off x="2256" y="120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E</a:t>
              </a:r>
              <a:endParaRPr kumimoji="1" lang="en-US" altLang="zh-CN" sz="2400" smtClean="0">
                <a:solidFill>
                  <a:srgbClr val="333333"/>
                </a:solidFill>
                <a:latin typeface="Times New Roman" charset="0"/>
              </a:endParaRPr>
            </a:p>
          </p:txBody>
        </p:sp>
        <p:sp>
          <p:nvSpPr>
            <p:cNvPr id="32" name="Oval 35"/>
            <p:cNvSpPr>
              <a:spLocks noChangeArrowheads="1"/>
            </p:cNvSpPr>
            <p:nvPr/>
          </p:nvSpPr>
          <p:spPr bwMode="auto">
            <a:xfrm>
              <a:off x="864" y="1776"/>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C</a:t>
              </a:r>
              <a:endParaRPr kumimoji="1" lang="en-US" altLang="zh-CN" sz="2400" smtClean="0">
                <a:solidFill>
                  <a:srgbClr val="333333"/>
                </a:solidFill>
                <a:latin typeface="Times New Roman" charset="0"/>
              </a:endParaRPr>
            </a:p>
          </p:txBody>
        </p:sp>
        <p:sp>
          <p:nvSpPr>
            <p:cNvPr id="33" name="Oval 36"/>
            <p:cNvSpPr>
              <a:spLocks noChangeArrowheads="1"/>
            </p:cNvSpPr>
            <p:nvPr/>
          </p:nvSpPr>
          <p:spPr bwMode="auto">
            <a:xfrm>
              <a:off x="1728" y="1776"/>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F</a:t>
              </a:r>
              <a:endParaRPr kumimoji="1" lang="en-US" altLang="zh-CN" sz="2400" smtClean="0">
                <a:solidFill>
                  <a:srgbClr val="333333"/>
                </a:solidFill>
                <a:latin typeface="Times New Roman" charset="0"/>
              </a:endParaRPr>
            </a:p>
          </p:txBody>
        </p:sp>
      </p:grpSp>
    </p:spTree>
    <p:extLst>
      <p:ext uri="{BB962C8B-B14F-4D97-AF65-F5344CB8AC3E}">
        <p14:creationId xmlns:p14="http://schemas.microsoft.com/office/powerpoint/2010/main" val="1540265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7384"/>
            <a:ext cx="8856984" cy="936104"/>
          </a:xfrm>
        </p:spPr>
        <p:txBody>
          <a:bodyPr>
            <a:normAutofit/>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431106" name="Rectangle 2"/>
          <p:cNvSpPr>
            <a:spLocks noGrp="1" noChangeArrowheads="1"/>
          </p:cNvSpPr>
          <p:nvPr>
            <p:ph idx="1"/>
          </p:nvPr>
        </p:nvSpPr>
        <p:spPr/>
        <p:txBody>
          <a:bodyPr>
            <a:normAutofit fontScale="92500"/>
          </a:bodyPr>
          <a:lstStyle/>
          <a:p>
            <a:r>
              <a:rPr lang="en-US" altLang="en-US" dirty="0" err="1" smtClean="0">
                <a:ea typeface="宋体" panose="02010600030101010101" pitchFamily="2" charset="-122"/>
              </a:rPr>
              <a:t>对无向图G</a:t>
            </a:r>
            <a:r>
              <a:rPr lang="en-US" altLang="en-US" dirty="0" smtClean="0">
                <a:ea typeface="宋体" panose="02010600030101010101" pitchFamily="2" charset="-122"/>
              </a:rPr>
              <a:t>=(V</a:t>
            </a:r>
            <a:r>
              <a:rPr lang="en-US" altLang="en-US" smtClean="0">
                <a:ea typeface="宋体" panose="02010600030101010101" pitchFamily="2" charset="-122"/>
              </a:rPr>
              <a:t>, E)，</a:t>
            </a:r>
            <a:r>
              <a:rPr lang="en-US" altLang="en-US" dirty="0" err="1" smtClean="0">
                <a:ea typeface="宋体" panose="02010600030101010101" pitchFamily="2" charset="-122"/>
              </a:rPr>
              <a:t>若从顶点vi经过若干条边能到达vj，称顶点vi和vj是连通的，又称顶点vi到vj有</a:t>
            </a:r>
            <a:r>
              <a:rPr lang="en-US" altLang="en-US" b="1" dirty="0" err="1" smtClean="0">
                <a:solidFill>
                  <a:srgbClr val="0000FF"/>
                </a:solidFill>
                <a:ea typeface="宋体" panose="02010600030101010101" pitchFamily="2" charset="-122"/>
              </a:rPr>
              <a:t>路径</a:t>
            </a:r>
            <a:endParaRPr lang="en-US" altLang="en-US" b="1" dirty="0" smtClean="0">
              <a:solidFill>
                <a:srgbClr val="0000FF"/>
              </a:solidFill>
              <a:ea typeface="宋体" panose="02010600030101010101" pitchFamily="2" charset="-122"/>
            </a:endParaRPr>
          </a:p>
          <a:p>
            <a:r>
              <a:rPr lang="en-US" altLang="en-US" dirty="0" err="1" smtClean="0">
                <a:ea typeface="宋体" panose="02010600030101010101" pitchFamily="2" charset="-122"/>
              </a:rPr>
              <a:t>对有向图G</a:t>
            </a:r>
            <a:r>
              <a:rPr lang="en-US" altLang="en-US" dirty="0" smtClean="0">
                <a:ea typeface="宋体" panose="02010600030101010101" pitchFamily="2" charset="-122"/>
              </a:rPr>
              <a:t>=(V</a:t>
            </a:r>
            <a:r>
              <a:rPr lang="en-US" altLang="en-US" smtClean="0">
                <a:ea typeface="宋体" panose="02010600030101010101" pitchFamily="2" charset="-122"/>
              </a:rPr>
              <a:t>, E)，</a:t>
            </a:r>
            <a:r>
              <a:rPr lang="en-US" altLang="en-US" dirty="0" err="1" smtClean="0">
                <a:ea typeface="宋体" panose="02010600030101010101" pitchFamily="2" charset="-122"/>
              </a:rPr>
              <a:t>从顶点vi到vj有</a:t>
            </a:r>
            <a:r>
              <a:rPr lang="en-US" altLang="en-US" b="1" dirty="0" err="1" smtClean="0">
                <a:solidFill>
                  <a:srgbClr val="0000FF"/>
                </a:solidFill>
                <a:ea typeface="宋体" panose="02010600030101010101" pitchFamily="2" charset="-122"/>
              </a:rPr>
              <a:t>有向路径</a:t>
            </a:r>
            <a:r>
              <a:rPr lang="en-US" altLang="en-US" dirty="0" err="1" smtClean="0">
                <a:ea typeface="宋体" panose="02010600030101010101" pitchFamily="2" charset="-122"/>
              </a:rPr>
              <a:t>，指的是从顶点vi经过若干条有向边</a:t>
            </a:r>
            <a:r>
              <a:rPr lang="en-US" altLang="en-US" dirty="0" smtClean="0">
                <a:ea typeface="宋体" panose="02010600030101010101" pitchFamily="2" charset="-122"/>
              </a:rPr>
              <a:t>(弧)</a:t>
            </a:r>
            <a:r>
              <a:rPr lang="en-US" altLang="en-US" dirty="0" err="1" smtClean="0">
                <a:ea typeface="宋体" panose="02010600030101010101" pitchFamily="2" charset="-122"/>
              </a:rPr>
              <a:t>能到达vj</a:t>
            </a:r>
            <a:endParaRPr lang="en-US" altLang="en-US" dirty="0" smtClean="0">
              <a:ea typeface="宋体" panose="02010600030101010101" pitchFamily="2" charset="-122"/>
            </a:endParaRPr>
          </a:p>
          <a:p>
            <a:r>
              <a:rPr lang="en-US" altLang="en-US" dirty="0" err="1" smtClean="0">
                <a:ea typeface="宋体" panose="02010600030101010101" pitchFamily="2" charset="-122"/>
              </a:rPr>
              <a:t>路径上边或有向边</a:t>
            </a:r>
            <a:r>
              <a:rPr lang="en-US" altLang="en-US" dirty="0">
                <a:ea typeface="宋体" panose="02010600030101010101" pitchFamily="2" charset="-122"/>
              </a:rPr>
              <a:t>(弧)</a:t>
            </a:r>
            <a:r>
              <a:rPr lang="en-US" altLang="en-US" dirty="0" err="1">
                <a:ea typeface="宋体" panose="02010600030101010101" pitchFamily="2" charset="-122"/>
              </a:rPr>
              <a:t>的数目称为该</a:t>
            </a:r>
            <a:r>
              <a:rPr lang="en-US" altLang="en-US" b="1" dirty="0" err="1">
                <a:solidFill>
                  <a:srgbClr val="0000FF"/>
                </a:solidFill>
                <a:ea typeface="宋体" panose="02010600030101010101" pitchFamily="2" charset="-122"/>
              </a:rPr>
              <a:t>路径的长度</a:t>
            </a:r>
            <a:endParaRPr lang="en-US" altLang="en-US" b="1" dirty="0">
              <a:solidFill>
                <a:srgbClr val="0000FF"/>
              </a:solidFill>
              <a:ea typeface="宋体" panose="02010600030101010101" pitchFamily="2" charset="-122"/>
            </a:endParaRPr>
          </a:p>
          <a:p>
            <a:endParaRPr lang="en-US" altLang="en-US" dirty="0" smtClean="0">
              <a:ea typeface="宋体" panose="02010600030101010101" pitchFamily="2" charset="-122"/>
            </a:endParaRPr>
          </a:p>
          <a:p>
            <a:r>
              <a:rPr lang="en-US" altLang="en-US" dirty="0" err="1">
                <a:ea typeface="宋体" panose="02010600030101010101" pitchFamily="2" charset="-122"/>
              </a:rPr>
              <a:t>从顶点</a:t>
            </a:r>
            <a:r>
              <a:rPr lang="en-US" altLang="en-US" dirty="0" err="1" smtClean="0">
                <a:ea typeface="宋体" panose="02010600030101010101" pitchFamily="2" charset="-122"/>
              </a:rPr>
              <a:t>vi</a:t>
            </a:r>
            <a:r>
              <a:rPr lang="zh-CN" altLang="en-US" dirty="0" smtClean="0">
                <a:ea typeface="宋体" panose="02010600030101010101" pitchFamily="2" charset="-122"/>
              </a:rPr>
              <a:t>到</a:t>
            </a:r>
            <a:r>
              <a:rPr lang="en-US" altLang="zh-CN" dirty="0" err="1" smtClean="0">
                <a:ea typeface="宋体" panose="02010600030101010101" pitchFamily="2" charset="-122"/>
              </a:rPr>
              <a:t>vj</a:t>
            </a:r>
            <a:r>
              <a:rPr lang="zh-CN" altLang="en-US" dirty="0" smtClean="0">
                <a:ea typeface="宋体" panose="02010600030101010101" pitchFamily="2" charset="-122"/>
              </a:rPr>
              <a:t>的路径不唯一</a:t>
            </a:r>
            <a:endParaRPr lang="en-US" altLang="zh-CN" dirty="0" smtClean="0">
              <a:ea typeface="宋体" panose="02010600030101010101" pitchFamily="2" charset="-122"/>
            </a:endParaRPr>
          </a:p>
          <a:p>
            <a:r>
              <a:rPr lang="zh-CN" altLang="en-US" dirty="0" smtClean="0">
                <a:ea typeface="宋体" panose="02010600030101010101" pitchFamily="2" charset="-122"/>
              </a:rPr>
              <a:t>两种路径表示法：边</a:t>
            </a:r>
            <a:r>
              <a:rPr lang="en-US" altLang="zh-CN" dirty="0" smtClean="0">
                <a:ea typeface="宋体" panose="02010600030101010101" pitchFamily="2" charset="-122"/>
              </a:rPr>
              <a:t>/</a:t>
            </a:r>
            <a:r>
              <a:rPr lang="zh-CN" altLang="en-US" dirty="0" smtClean="0">
                <a:ea typeface="宋体" panose="02010600030101010101" pitchFamily="2" charset="-122"/>
              </a:rPr>
              <a:t>弧的序列，</a:t>
            </a:r>
            <a:r>
              <a:rPr lang="zh-CN" altLang="en-US" smtClean="0">
                <a:ea typeface="宋体" panose="02010600030101010101" pitchFamily="2" charset="-122"/>
              </a:rPr>
              <a:t>结点序列</a:t>
            </a:r>
            <a:endParaRPr lang="en-US" altLang="zh-CN" smtClean="0">
              <a:ea typeface="宋体" panose="02010600030101010101" pitchFamily="2" charset="-122"/>
            </a:endParaRPr>
          </a:p>
          <a:p>
            <a:pPr lvl="1"/>
            <a:r>
              <a:rPr lang="en-US" altLang="zh-CN" smtClean="0">
                <a:ea typeface="宋体" panose="02010600030101010101" pitchFamily="2" charset="-122"/>
              </a:rPr>
              <a:t>Path=e</a:t>
            </a:r>
            <a:r>
              <a:rPr lang="en-US" altLang="en-US" baseline="-18000" smtClean="0"/>
              <a:t>i0</a:t>
            </a:r>
            <a:r>
              <a:rPr lang="en-US" altLang="en-US" smtClean="0"/>
              <a:t>e</a:t>
            </a:r>
            <a:r>
              <a:rPr lang="en-US" altLang="en-US" baseline="-18000" smtClean="0"/>
              <a:t>i1</a:t>
            </a:r>
            <a:r>
              <a:rPr lang="en-US" altLang="en-US" smtClean="0">
                <a:latin typeface="Arial"/>
                <a:cs typeface="Times New Roman" pitchFamily="18" charset="0"/>
              </a:rPr>
              <a:t>…</a:t>
            </a:r>
            <a:r>
              <a:rPr lang="en-US" altLang="en-US" smtClean="0"/>
              <a:t>e</a:t>
            </a:r>
            <a:r>
              <a:rPr lang="en-US" altLang="en-US" baseline="-18000" smtClean="0"/>
              <a:t>im</a:t>
            </a:r>
            <a:r>
              <a:rPr lang="zh-CN" altLang="en-US" baseline="-18000" smtClean="0"/>
              <a:t>，</a:t>
            </a:r>
            <a:r>
              <a:rPr lang="en-US" altLang="en-US" smtClean="0"/>
              <a:t>e</a:t>
            </a:r>
            <a:r>
              <a:rPr lang="en-US" altLang="en-US" baseline="-18000" smtClean="0"/>
              <a:t>ij</a:t>
            </a:r>
            <a:r>
              <a:rPr lang="en-US" altLang="en-US" smtClean="0">
                <a:latin typeface="楷体_GB2312" pitchFamily="49" charset="-122"/>
                <a:ea typeface="楷体_GB2312" pitchFamily="49" charset="-122"/>
                <a:sym typeface="Symbol" pitchFamily="18" charset="2"/>
              </a:rPr>
              <a:t></a:t>
            </a:r>
            <a:r>
              <a:rPr lang="en-US" altLang="en-US" smtClean="0">
                <a:ea typeface="Arial Unicode MS" pitchFamily="34" charset="-122"/>
                <a:cs typeface="Arial Unicode MS" pitchFamily="34" charset="-122"/>
              </a:rPr>
              <a:t>E,</a:t>
            </a:r>
            <a:r>
              <a:rPr lang="en-US" altLang="en-US">
                <a:ea typeface="Arial Unicode MS" pitchFamily="34" charset="-122"/>
                <a:cs typeface="Arial Unicode MS" pitchFamily="34" charset="-122"/>
              </a:rPr>
              <a:t> j=1,2, </a:t>
            </a:r>
            <a:r>
              <a:rPr lang="en-US" altLang="en-US">
                <a:latin typeface="Arial"/>
                <a:cs typeface="Times New Roman" pitchFamily="18" charset="0"/>
              </a:rPr>
              <a:t>…</a:t>
            </a:r>
            <a:r>
              <a:rPr lang="en-US" altLang="en-US">
                <a:ea typeface="Arial Unicode MS" pitchFamily="34" charset="-122"/>
                <a:cs typeface="Arial Unicode MS" pitchFamily="34" charset="-122"/>
              </a:rPr>
              <a:t>,m</a:t>
            </a:r>
            <a:endParaRPr lang="en-US" altLang="zh-CN" smtClean="0">
              <a:ea typeface="宋体" panose="02010600030101010101" pitchFamily="2" charset="-122"/>
            </a:endParaRPr>
          </a:p>
          <a:p>
            <a:pPr lvl="1"/>
            <a:r>
              <a:rPr lang="en-US" altLang="en-US" smtClean="0"/>
              <a:t>Path=v</a:t>
            </a:r>
            <a:r>
              <a:rPr lang="en-US" altLang="en-US" baseline="-18000" smtClean="0"/>
              <a:t>i0</a:t>
            </a:r>
            <a:r>
              <a:rPr lang="en-US" altLang="en-US" smtClean="0"/>
              <a:t>v</a:t>
            </a:r>
            <a:r>
              <a:rPr lang="en-US" altLang="en-US" baseline="-18000" smtClean="0"/>
              <a:t>i1</a:t>
            </a:r>
            <a:r>
              <a:rPr lang="en-US" altLang="en-US" smtClean="0">
                <a:latin typeface="Arial"/>
                <a:cs typeface="Times New Roman" pitchFamily="18" charset="0"/>
              </a:rPr>
              <a:t>…</a:t>
            </a:r>
            <a:r>
              <a:rPr lang="en-US" altLang="en-US" smtClean="0"/>
              <a:t>v</a:t>
            </a:r>
            <a:r>
              <a:rPr lang="en-US" altLang="en-US" baseline="-18000" smtClean="0"/>
              <a:t>im</a:t>
            </a:r>
            <a:r>
              <a:rPr lang="zh-CN" altLang="en-US" baseline="-18000" smtClean="0"/>
              <a:t>，</a:t>
            </a:r>
            <a:r>
              <a:rPr lang="en-US" altLang="en-US" smtClean="0"/>
              <a:t>v</a:t>
            </a:r>
            <a:r>
              <a:rPr lang="en-US" altLang="en-US" baseline="-18000" smtClean="0"/>
              <a:t>ij</a:t>
            </a:r>
            <a:r>
              <a:rPr lang="en-US" altLang="en-US">
                <a:latin typeface="楷体_GB2312" pitchFamily="49" charset="-122"/>
                <a:ea typeface="楷体_GB2312" pitchFamily="49" charset="-122"/>
                <a:sym typeface="Symbol" pitchFamily="18" charset="2"/>
              </a:rPr>
              <a:t></a:t>
            </a:r>
            <a:r>
              <a:rPr lang="en-US" altLang="en-US">
                <a:ea typeface="Arial Unicode MS" pitchFamily="34" charset="-122"/>
                <a:cs typeface="Arial Unicode MS" pitchFamily="34" charset="-122"/>
              </a:rPr>
              <a:t>V</a:t>
            </a:r>
            <a:r>
              <a:rPr lang="en-US" altLang="en-US"/>
              <a:t>且(v</a:t>
            </a:r>
            <a:r>
              <a:rPr lang="en-US" altLang="en-US" baseline="-18000"/>
              <a:t>ij-1</a:t>
            </a:r>
            <a:r>
              <a:rPr lang="en-US" altLang="en-US">
                <a:ea typeface="Arial Unicode MS" pitchFamily="34" charset="-122"/>
                <a:cs typeface="Arial Unicode MS" pitchFamily="34" charset="-122"/>
              </a:rPr>
              <a:t>, </a:t>
            </a:r>
            <a:r>
              <a:rPr lang="en-US" altLang="en-US"/>
              <a:t>v</a:t>
            </a:r>
            <a:r>
              <a:rPr lang="en-US" altLang="en-US" baseline="-18000"/>
              <a:t>ij</a:t>
            </a:r>
            <a:r>
              <a:rPr lang="en-US" altLang="en-US"/>
              <a:t>)</a:t>
            </a:r>
            <a:r>
              <a:rPr lang="en-US" altLang="en-US">
                <a:latin typeface="楷体_GB2312" pitchFamily="49" charset="-122"/>
                <a:ea typeface="楷体_GB2312" pitchFamily="49" charset="-122"/>
                <a:sym typeface="Symbol" pitchFamily="18" charset="2"/>
              </a:rPr>
              <a:t></a:t>
            </a:r>
            <a:r>
              <a:rPr lang="en-US" altLang="en-US" smtClean="0">
                <a:ea typeface="Arial Unicode MS" pitchFamily="34" charset="-122"/>
                <a:cs typeface="Arial Unicode MS" pitchFamily="34" charset="-122"/>
              </a:rPr>
              <a:t>E,  </a:t>
            </a:r>
            <a:r>
              <a:rPr lang="en-US" altLang="en-US">
                <a:ea typeface="Arial Unicode MS" pitchFamily="34" charset="-122"/>
                <a:cs typeface="Arial Unicode MS" pitchFamily="34" charset="-122"/>
              </a:rPr>
              <a:t>j=1,2, </a:t>
            </a:r>
            <a:r>
              <a:rPr lang="en-US" altLang="en-US">
                <a:latin typeface="Arial"/>
                <a:cs typeface="Times New Roman" pitchFamily="18" charset="0"/>
              </a:rPr>
              <a:t>…</a:t>
            </a:r>
            <a:r>
              <a:rPr lang="en-US" altLang="en-US">
                <a:ea typeface="Arial Unicode MS" pitchFamily="34" charset="-122"/>
                <a:cs typeface="Arial Unicode MS" pitchFamily="34" charset="-122"/>
              </a:rPr>
              <a:t>,m</a:t>
            </a:r>
          </a:p>
          <a:p>
            <a:endParaRPr lang="en-US" altLang="en-US" dirty="0" smtClean="0">
              <a:ea typeface="宋体" panose="02010600030101010101" pitchFamily="2" charset="-122"/>
            </a:endParaRPr>
          </a:p>
        </p:txBody>
      </p:sp>
    </p:spTree>
    <p:extLst>
      <p:ext uri="{BB962C8B-B14F-4D97-AF65-F5344CB8AC3E}">
        <p14:creationId xmlns:p14="http://schemas.microsoft.com/office/powerpoint/2010/main" val="3249109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10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110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110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692696"/>
            <a:ext cx="8363272" cy="6048672"/>
          </a:xfrm>
        </p:spPr>
        <p:txBody>
          <a:bodyPr>
            <a:normAutofit/>
          </a:bodyPr>
          <a:lstStyle/>
          <a:p>
            <a:r>
              <a:rPr lang="en-US" altLang="en-US" dirty="0" err="1" smtClean="0">
                <a:ea typeface="宋体" panose="02010600030101010101" pitchFamily="2" charset="-122"/>
              </a:rPr>
              <a:t>在一条路径中，若没有重复相同的顶点，该路径称为</a:t>
            </a:r>
            <a:r>
              <a:rPr lang="en-US" altLang="en-US" b="1" dirty="0" err="1" smtClean="0">
                <a:solidFill>
                  <a:srgbClr val="0000FF"/>
                </a:solidFill>
                <a:ea typeface="宋体" panose="02010600030101010101" pitchFamily="2" charset="-122"/>
              </a:rPr>
              <a:t>简单路径</a:t>
            </a:r>
            <a:r>
              <a:rPr lang="en-US" altLang="zh-CN" b="1" dirty="0" smtClean="0">
                <a:ea typeface="宋体" panose="02010600030101010101" pitchFamily="2" charset="-122"/>
              </a:rPr>
              <a:t> (simple path)</a:t>
            </a:r>
            <a:endParaRPr lang="en-US" altLang="en-US" b="1" dirty="0" smtClean="0">
              <a:ea typeface="宋体" panose="02010600030101010101" pitchFamily="2" charset="-122"/>
            </a:endParaRPr>
          </a:p>
          <a:p>
            <a:r>
              <a:rPr lang="en-US" altLang="en-US" err="1" smtClean="0">
                <a:ea typeface="宋体" panose="02010600030101010101" pitchFamily="2" charset="-122"/>
              </a:rPr>
              <a:t>第一个顶点和最后一个顶点相同的路径称为</a:t>
            </a:r>
            <a:r>
              <a:rPr lang="en-US" altLang="en-US" b="1" err="1" smtClean="0">
                <a:solidFill>
                  <a:srgbClr val="0000FF"/>
                </a:solidFill>
                <a:ea typeface="宋体" panose="02010600030101010101" pitchFamily="2" charset="-122"/>
              </a:rPr>
              <a:t>回路</a:t>
            </a:r>
            <a:r>
              <a:rPr lang="en-US" altLang="en-US" b="1" smtClean="0">
                <a:ea typeface="宋体" panose="02010600030101010101" pitchFamily="2" charset="-122"/>
              </a:rPr>
              <a:t>(circuit, 环cycle</a:t>
            </a:r>
            <a:r>
              <a:rPr lang="en-US" altLang="en-US" b="1" dirty="0" smtClean="0">
                <a:ea typeface="宋体" panose="02010600030101010101" pitchFamily="2" charset="-122"/>
              </a:rPr>
              <a:t>) </a:t>
            </a:r>
          </a:p>
          <a:p>
            <a:pPr lvl="1"/>
            <a:r>
              <a:rPr lang="en-US" altLang="en-US" dirty="0" err="1" smtClean="0">
                <a:ea typeface="宋体" panose="02010600030101010101" pitchFamily="2" charset="-122"/>
              </a:rPr>
              <a:t>在一个回路中</a:t>
            </a:r>
            <a:r>
              <a:rPr lang="en-US" altLang="en-US" err="1" smtClean="0">
                <a:ea typeface="宋体" panose="02010600030101010101" pitchFamily="2" charset="-122"/>
              </a:rPr>
              <a:t>，</a:t>
            </a:r>
            <a:r>
              <a:rPr lang="en-US" altLang="en-US" smtClean="0">
                <a:ea typeface="宋体" panose="02010600030101010101" pitchFamily="2" charset="-122"/>
              </a:rPr>
              <a:t>若除第一个与最后一个顶点</a:t>
            </a:r>
            <a:r>
              <a:rPr lang="zh-CN" altLang="en-US" smtClean="0">
                <a:ea typeface="宋体" panose="02010600030101010101" pitchFamily="2" charset="-122"/>
              </a:rPr>
              <a:t>之</a:t>
            </a:r>
            <a:r>
              <a:rPr lang="en-US" altLang="en-US" smtClean="0">
                <a:ea typeface="宋体" panose="02010600030101010101" pitchFamily="2" charset="-122"/>
              </a:rPr>
              <a:t>外</a:t>
            </a:r>
            <a:r>
              <a:rPr lang="en-US" altLang="en-US" dirty="0" err="1" smtClean="0">
                <a:ea typeface="宋体" panose="02010600030101010101" pitchFamily="2" charset="-122"/>
              </a:rPr>
              <a:t>，其余顶点不重复出现的回路称为简单回路</a:t>
            </a:r>
            <a:r>
              <a:rPr lang="en-US" altLang="en-US" dirty="0" smtClean="0">
                <a:ea typeface="宋体" panose="02010600030101010101" pitchFamily="2" charset="-122"/>
              </a:rPr>
              <a:t>(</a:t>
            </a:r>
            <a:r>
              <a:rPr lang="en-US" altLang="en-US" err="1" smtClean="0">
                <a:ea typeface="宋体" panose="02010600030101010101" pitchFamily="2" charset="-122"/>
              </a:rPr>
              <a:t>简单环</a:t>
            </a:r>
            <a:r>
              <a:rPr lang="en-US" altLang="en-US" smtClean="0">
                <a:ea typeface="宋体" panose="02010600030101010101" pitchFamily="2" charset="-122"/>
              </a:rPr>
              <a:t>)</a:t>
            </a:r>
            <a:endParaRPr lang="en-US" altLang="en-US" dirty="0" smtClean="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19718900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764704"/>
            <a:ext cx="8229600" cy="3960440"/>
          </a:xfrm>
        </p:spPr>
        <p:txBody>
          <a:bodyPr>
            <a:normAutofit lnSpcReduction="10000"/>
          </a:bodyPr>
          <a:lstStyle/>
          <a:p>
            <a:r>
              <a:rPr lang="zh-CN" altLang="en-US" b="1" dirty="0" smtClean="0">
                <a:solidFill>
                  <a:srgbClr val="0000FF"/>
                </a:solidFill>
                <a:ea typeface="宋体" panose="02010600030101010101" pitchFamily="2" charset="-122"/>
              </a:rPr>
              <a:t>欧拉路径</a:t>
            </a:r>
            <a:r>
              <a:rPr lang="en-US" altLang="zh-CN" b="1" dirty="0" smtClean="0">
                <a:ea typeface="宋体" panose="02010600030101010101" pitchFamily="2" charset="-122"/>
              </a:rPr>
              <a:t>(Euler path)</a:t>
            </a:r>
            <a:r>
              <a:rPr lang="zh-CN" altLang="en-US" dirty="0" smtClean="0">
                <a:ea typeface="宋体" panose="02010600030101010101" pitchFamily="2" charset="-122"/>
              </a:rPr>
              <a:t>：若图</a:t>
            </a:r>
            <a:r>
              <a:rPr lang="en-US" altLang="zh-CN" dirty="0" smtClean="0">
                <a:ea typeface="宋体" panose="02010600030101010101" pitchFamily="2" charset="-122"/>
              </a:rPr>
              <a:t>G</a:t>
            </a:r>
            <a:r>
              <a:rPr lang="zh-CN" altLang="en-US" dirty="0" smtClean="0">
                <a:ea typeface="宋体" panose="02010600030101010101" pitchFamily="2" charset="-122"/>
              </a:rPr>
              <a:t>中存在这样一条路径，使得它恰好通过</a:t>
            </a:r>
            <a:r>
              <a:rPr lang="en-US" altLang="zh-CN" dirty="0" smtClean="0">
                <a:ea typeface="宋体" panose="02010600030101010101" pitchFamily="2" charset="-122"/>
              </a:rPr>
              <a:t>G</a:t>
            </a:r>
            <a:r>
              <a:rPr lang="zh-CN" altLang="en-US" dirty="0" smtClean="0">
                <a:ea typeface="宋体" panose="02010600030101010101" pitchFamily="2" charset="-122"/>
              </a:rPr>
              <a:t>中的</a:t>
            </a:r>
            <a:r>
              <a:rPr lang="zh-CN" altLang="en-US" dirty="0" smtClean="0">
                <a:solidFill>
                  <a:srgbClr val="0000FF"/>
                </a:solidFill>
                <a:ea typeface="宋体" panose="02010600030101010101" pitchFamily="2" charset="-122"/>
              </a:rPr>
              <a:t>每条</a:t>
            </a:r>
            <a:r>
              <a:rPr lang="zh-CN" altLang="en-US" b="1" dirty="0" smtClean="0">
                <a:solidFill>
                  <a:srgbClr val="0000FF"/>
                </a:solidFill>
                <a:ea typeface="宋体" panose="02010600030101010101" pitchFamily="2" charset="-122"/>
              </a:rPr>
              <a:t>边</a:t>
            </a:r>
            <a:r>
              <a:rPr lang="zh-CN" altLang="en-US" dirty="0" smtClean="0">
                <a:ea typeface="宋体" panose="02010600030101010101" pitchFamily="2" charset="-122"/>
              </a:rPr>
              <a:t>一次</a:t>
            </a:r>
            <a:endParaRPr lang="en-US" altLang="zh-CN" dirty="0" smtClean="0">
              <a:ea typeface="宋体" panose="02010600030101010101" pitchFamily="2" charset="-122"/>
            </a:endParaRPr>
          </a:p>
          <a:p>
            <a:pPr lvl="1"/>
            <a:r>
              <a:rPr lang="zh-CN" altLang="en-US" b="1" dirty="0" smtClean="0">
                <a:solidFill>
                  <a:srgbClr val="0000FF"/>
                </a:solidFill>
                <a:ea typeface="宋体" panose="02010600030101010101" pitchFamily="2" charset="-122"/>
              </a:rPr>
              <a:t>欧拉回路</a:t>
            </a:r>
            <a:r>
              <a:rPr lang="en-US" altLang="zh-CN" b="1" dirty="0" smtClean="0">
                <a:ea typeface="宋体" panose="02010600030101010101" pitchFamily="2" charset="-122"/>
              </a:rPr>
              <a:t>(Euler circuit)</a:t>
            </a:r>
            <a:r>
              <a:rPr lang="zh-CN" altLang="en-US" dirty="0" smtClean="0">
                <a:ea typeface="宋体" panose="02010600030101010101" pitchFamily="2" charset="-122"/>
              </a:rPr>
              <a:t>：若欧拉路径的</a:t>
            </a:r>
            <a:r>
              <a:rPr lang="en-US" altLang="en-US" dirty="0" err="1" smtClean="0">
                <a:ea typeface="宋体" panose="02010600030101010101" pitchFamily="2" charset="-122"/>
              </a:rPr>
              <a:t>第一个顶点和最后一个顶点相同</a:t>
            </a:r>
            <a:endParaRPr lang="en-US" altLang="en-US" dirty="0" smtClean="0">
              <a:ea typeface="宋体" panose="02010600030101010101" pitchFamily="2" charset="-122"/>
            </a:endParaRPr>
          </a:p>
          <a:p>
            <a:pPr lvl="1"/>
            <a:r>
              <a:rPr lang="zh-CN" altLang="en-US" dirty="0" smtClean="0">
                <a:ea typeface="宋体" panose="02010600030101010101" pitchFamily="2" charset="-122"/>
              </a:rPr>
              <a:t>格尼斯堡的七桥问题：把城市的每一部分用点表示，而每座桥用边表示，形成一个七条边的图，这样，七桥问题就转化为在图中求一条回路，此回路经过每条边一次且仅一次</a:t>
            </a:r>
            <a:r>
              <a:rPr lang="en-US" altLang="zh-CN" dirty="0" smtClean="0">
                <a:ea typeface="宋体" panose="02010600030101010101" pitchFamily="2" charset="-122"/>
              </a:rPr>
              <a:t>(</a:t>
            </a:r>
            <a:r>
              <a:rPr lang="zh-CN" altLang="en-US" dirty="0" smtClean="0">
                <a:ea typeface="宋体" panose="02010600030101010101" pitchFamily="2" charset="-122"/>
              </a:rPr>
              <a:t>欧拉回路</a:t>
            </a:r>
            <a:r>
              <a:rPr lang="en-US" altLang="zh-CN" dirty="0" smtClean="0">
                <a:ea typeface="宋体" panose="02010600030101010101" pitchFamily="2" charset="-122"/>
              </a:rPr>
              <a:t>)</a:t>
            </a:r>
            <a:endParaRPr lang="zh-CN" altLang="en-US" dirty="0" smtClean="0">
              <a:ea typeface="宋体" panose="02010600030101010101" pitchFamily="2" charset="-122"/>
            </a:endParaRPr>
          </a:p>
          <a:p>
            <a:pPr lvl="1"/>
            <a:endParaRPr lang="en-US" altLang="en-US" dirty="0" smtClean="0"/>
          </a:p>
          <a:p>
            <a:pPr lvl="1"/>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pic>
        <p:nvPicPr>
          <p:cNvPr id="5" name="Picture 4" descr="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1560" y="4725144"/>
            <a:ext cx="5991225" cy="21206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p:nvPr/>
        </p:nvSpPr>
        <p:spPr>
          <a:xfrm>
            <a:off x="7112675" y="5517232"/>
            <a:ext cx="2031325" cy="461665"/>
          </a:xfrm>
          <a:prstGeom prst="rect">
            <a:avLst/>
          </a:prstGeom>
          <a:noFill/>
        </p:spPr>
        <p:txBody>
          <a:bodyPr wrap="none" rtlCol="0">
            <a:spAutoFit/>
          </a:bodyPr>
          <a:lstStyle/>
          <a:p>
            <a:r>
              <a:rPr lang="zh-CN" altLang="en-US" sz="2400" smtClean="0"/>
              <a:t>没有欧拉回路</a:t>
            </a:r>
            <a:endParaRPr lang="en-US"/>
          </a:p>
        </p:txBody>
      </p:sp>
      <p:sp>
        <p:nvSpPr>
          <p:cNvPr id="8" name="TextBox 7"/>
          <p:cNvSpPr txBox="1"/>
          <p:nvPr/>
        </p:nvSpPr>
        <p:spPr>
          <a:xfrm>
            <a:off x="6804248" y="6116225"/>
            <a:ext cx="2339102" cy="461665"/>
          </a:xfrm>
          <a:prstGeom prst="rect">
            <a:avLst/>
          </a:prstGeom>
          <a:noFill/>
        </p:spPr>
        <p:txBody>
          <a:bodyPr wrap="none" rtlCol="0">
            <a:spAutoFit/>
          </a:bodyPr>
          <a:lstStyle/>
          <a:p>
            <a:r>
              <a:rPr lang="zh-CN" altLang="en-US" sz="2400" smtClean="0"/>
              <a:t>也没有欧拉路径</a:t>
            </a:r>
            <a:endParaRPr lang="en-US"/>
          </a:p>
        </p:txBody>
      </p:sp>
    </p:spTree>
    <p:extLst>
      <p:ext uri="{BB962C8B-B14F-4D97-AF65-F5344CB8AC3E}">
        <p14:creationId xmlns:p14="http://schemas.microsoft.com/office/powerpoint/2010/main" val="2226710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术语</a:t>
            </a:r>
            <a:r>
              <a:rPr lang="en-US" altLang="zh-CN"/>
              <a:t>-</a:t>
            </a:r>
            <a:r>
              <a:rPr lang="zh-CN" altLang="en-US"/>
              <a:t>路径</a:t>
            </a:r>
            <a:r>
              <a:rPr lang="en-US" altLang="zh-CN"/>
              <a:t>(</a:t>
            </a:r>
            <a:r>
              <a:rPr lang="en-US"/>
              <a:t>path)</a:t>
            </a:r>
          </a:p>
        </p:txBody>
      </p:sp>
      <p:sp>
        <p:nvSpPr>
          <p:cNvPr id="3" name="内容占位符 2"/>
          <p:cNvSpPr>
            <a:spLocks noGrp="1"/>
          </p:cNvSpPr>
          <p:nvPr>
            <p:ph idx="1"/>
          </p:nvPr>
        </p:nvSpPr>
        <p:spPr/>
        <p:txBody>
          <a:bodyPr/>
          <a:lstStyle/>
          <a:p>
            <a:r>
              <a:rPr lang="zh-CN" altLang="en-US" b="1" dirty="0">
                <a:solidFill>
                  <a:srgbClr val="0000FF"/>
                </a:solidFill>
                <a:ea typeface="宋体" panose="02010600030101010101" pitchFamily="2" charset="-122"/>
              </a:rPr>
              <a:t>哈密顿路径</a:t>
            </a:r>
            <a:r>
              <a:rPr lang="en-US" altLang="zh-CN" b="1" dirty="0">
                <a:ea typeface="宋体" panose="02010600030101010101" pitchFamily="2" charset="-122"/>
              </a:rPr>
              <a:t>(Hamilton path)</a:t>
            </a:r>
            <a:r>
              <a:rPr lang="zh-CN" altLang="en-US" dirty="0">
                <a:ea typeface="宋体" panose="02010600030101010101" pitchFamily="2" charset="-122"/>
              </a:rPr>
              <a:t>：通过图</a:t>
            </a:r>
            <a:r>
              <a:rPr lang="en-US" altLang="zh-CN" dirty="0">
                <a:ea typeface="宋体" panose="02010600030101010101" pitchFamily="2" charset="-122"/>
              </a:rPr>
              <a:t>G</a:t>
            </a:r>
            <a:r>
              <a:rPr lang="zh-CN" altLang="en-US" dirty="0">
                <a:ea typeface="宋体" panose="02010600030101010101" pitchFamily="2" charset="-122"/>
              </a:rPr>
              <a:t>的</a:t>
            </a:r>
            <a:r>
              <a:rPr lang="zh-CN" altLang="en-US" dirty="0">
                <a:solidFill>
                  <a:srgbClr val="0000FF"/>
                </a:solidFill>
                <a:ea typeface="宋体" panose="02010600030101010101" pitchFamily="2" charset="-122"/>
              </a:rPr>
              <a:t>每个结点</a:t>
            </a:r>
            <a:r>
              <a:rPr lang="zh-CN" altLang="en-US" dirty="0">
                <a:ea typeface="宋体" panose="02010600030101010101" pitchFamily="2" charset="-122"/>
              </a:rPr>
              <a:t>一次，且仅一次</a:t>
            </a:r>
            <a:r>
              <a:rPr lang="zh-CN" altLang="en-US" dirty="0" smtClean="0">
                <a:ea typeface="宋体" panose="02010600030101010101" pitchFamily="2" charset="-122"/>
              </a:rPr>
              <a:t>的简单路径</a:t>
            </a:r>
            <a:endParaRPr lang="en-US" altLang="zh-CN" dirty="0">
              <a:solidFill>
                <a:srgbClr val="0000FF"/>
              </a:solidFill>
              <a:ea typeface="宋体" panose="02010600030101010101" pitchFamily="2" charset="-122"/>
            </a:endParaRPr>
          </a:p>
          <a:p>
            <a:pPr lvl="1"/>
            <a:r>
              <a:rPr lang="zh-CN" altLang="en-US" b="1" dirty="0">
                <a:solidFill>
                  <a:srgbClr val="0000FF"/>
                </a:solidFill>
                <a:ea typeface="宋体" panose="02010600030101010101" pitchFamily="2" charset="-122"/>
              </a:rPr>
              <a:t>哈密顿回路</a:t>
            </a:r>
            <a:r>
              <a:rPr lang="en-US" altLang="zh-CN" b="1" dirty="0">
                <a:ea typeface="宋体" panose="02010600030101010101" pitchFamily="2" charset="-122"/>
              </a:rPr>
              <a:t>(Hamilton circuit)</a:t>
            </a:r>
          </a:p>
          <a:p>
            <a:pPr lvl="1"/>
            <a:r>
              <a:rPr lang="zh-CN" altLang="en-US" dirty="0">
                <a:ea typeface="宋体" panose="02010600030101010101" pitchFamily="2" charset="-122"/>
              </a:rPr>
              <a:t>旅行商问题</a:t>
            </a:r>
            <a:r>
              <a:rPr lang="en-US" altLang="zh-CN" dirty="0">
                <a:ea typeface="宋体" panose="02010600030101010101" pitchFamily="2" charset="-122"/>
              </a:rPr>
              <a:t>(TSP)</a:t>
            </a:r>
            <a:r>
              <a:rPr lang="zh-CN" altLang="en-US" dirty="0">
                <a:ea typeface="宋体" panose="02010600030101010101" pitchFamily="2" charset="-122"/>
              </a:rPr>
              <a:t>：恰好访问每个城市一次，且最终回到起始城市所用的费用最低，也</a:t>
            </a:r>
            <a:r>
              <a:rPr lang="zh-CN" altLang="en-US" dirty="0" smtClean="0">
                <a:ea typeface="宋体" panose="02010600030101010101" pitchFamily="2" charset="-122"/>
              </a:rPr>
              <a:t>即求完全图中一个边的权的总和最小</a:t>
            </a:r>
            <a:r>
              <a:rPr lang="en-US" altLang="zh-CN" dirty="0" smtClean="0">
                <a:ea typeface="宋体" panose="02010600030101010101" pitchFamily="2" charset="-122"/>
              </a:rPr>
              <a:t>/</a:t>
            </a:r>
            <a:r>
              <a:rPr lang="zh-CN" altLang="en-US" dirty="0" smtClean="0">
                <a:ea typeface="宋体" panose="02010600030101010101" pitchFamily="2" charset="-122"/>
              </a:rPr>
              <a:t>至多</a:t>
            </a:r>
            <a:r>
              <a:rPr lang="zh-CN" altLang="en-US" dirty="0">
                <a:ea typeface="宋体" panose="02010600030101010101" pitchFamily="2" charset="-122"/>
              </a:rPr>
              <a:t>为</a:t>
            </a:r>
            <a:r>
              <a:rPr lang="en-US" altLang="zh-CN" dirty="0">
                <a:ea typeface="宋体" panose="02010600030101010101" pitchFamily="2" charset="-122"/>
              </a:rPr>
              <a:t>K</a:t>
            </a:r>
            <a:r>
              <a:rPr lang="zh-CN" altLang="en-US" dirty="0">
                <a:ea typeface="宋体" panose="02010600030101010101" pitchFamily="2" charset="-122"/>
              </a:rPr>
              <a:t>的回路</a:t>
            </a:r>
            <a:endParaRPr lang="en-US" altLang="zh-CN" dirty="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067318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连通图、图的连通分量</a:t>
            </a:r>
            <a:endParaRPr lang="en-US" dirty="0">
              <a:latin typeface="+mn-lt"/>
              <a:ea typeface="宋体" panose="02010600030101010101" pitchFamily="2" charset="-122"/>
            </a:endParaRPr>
          </a:p>
        </p:txBody>
      </p:sp>
      <p:sp>
        <p:nvSpPr>
          <p:cNvPr id="432130" name="Rectangle 2"/>
          <p:cNvSpPr>
            <a:spLocks noGrp="1" noChangeArrowheads="1"/>
          </p:cNvSpPr>
          <p:nvPr>
            <p:ph idx="1"/>
          </p:nvPr>
        </p:nvSpPr>
        <p:spPr/>
        <p:txBody>
          <a:bodyPr>
            <a:normAutofit fontScale="92500" lnSpcReduction="10000"/>
          </a:bodyPr>
          <a:lstStyle/>
          <a:p>
            <a:r>
              <a:rPr lang="en-US" altLang="en-US" dirty="0" err="1" smtClean="0">
                <a:ea typeface="宋体" panose="02010600030101010101" pitchFamily="2" charset="-122"/>
              </a:rPr>
              <a:t>对</a:t>
            </a:r>
            <a:r>
              <a:rPr lang="en-US" altLang="en-US" b="1" dirty="0" err="1">
                <a:solidFill>
                  <a:schemeClr val="accent6">
                    <a:lumMod val="75000"/>
                  </a:schemeClr>
                </a:solidFill>
                <a:ea typeface="宋体" panose="02010600030101010101" pitchFamily="2" charset="-122"/>
              </a:rPr>
              <a:t>无向图</a:t>
            </a:r>
            <a:r>
              <a:rPr lang="en-US" altLang="en-US" dirty="0" err="1" smtClean="0">
                <a:ea typeface="宋体" panose="02010600030101010101" pitchFamily="2" charset="-122"/>
              </a:rPr>
              <a:t>G</a:t>
            </a:r>
            <a:r>
              <a:rPr lang="en-US" altLang="en-US" smtClean="0">
                <a:ea typeface="宋体" panose="02010600030101010101" pitchFamily="2" charset="-122"/>
              </a:rPr>
              <a:t>=(V, E</a:t>
            </a:r>
            <a:r>
              <a:rPr lang="en-US" altLang="en-US" dirty="0" smtClean="0">
                <a:ea typeface="宋体" panose="02010600030101010101" pitchFamily="2" charset="-122"/>
              </a:rPr>
              <a:t>)，</a:t>
            </a:r>
            <a:r>
              <a:rPr lang="en-US" altLang="en-US" dirty="0" err="1" smtClean="0">
                <a:ea typeface="宋体" panose="02010600030101010101" pitchFamily="2" charset="-122"/>
              </a:rPr>
              <a:t>若</a:t>
            </a:r>
            <a:r>
              <a:rPr lang="en-US" altLang="en-US" err="1" smtClean="0">
                <a:ea typeface="宋体" panose="02010600030101010101" pitchFamily="2" charset="-122"/>
                <a:sym typeface="Symbol" pitchFamily="18" charset="2"/>
              </a:rPr>
              <a:t></a:t>
            </a:r>
            <a:r>
              <a:rPr lang="en-US" altLang="en-US" smtClean="0">
                <a:ea typeface="宋体" panose="02010600030101010101" pitchFamily="2" charset="-122"/>
              </a:rPr>
              <a:t>vi, vj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V，vi和vj都是连通的</a:t>
            </a:r>
            <a:r>
              <a:rPr lang="en-US" altLang="en-US" dirty="0" smtClean="0">
                <a:ea typeface="宋体" panose="02010600030101010101" pitchFamily="2" charset="-122"/>
              </a:rPr>
              <a:t>(</a:t>
            </a:r>
            <a:r>
              <a:rPr lang="zh-CN" altLang="en-US" dirty="0" smtClean="0">
                <a:ea typeface="宋体" panose="02010600030101010101" pitchFamily="2" charset="-122"/>
              </a:rPr>
              <a:t>指从</a:t>
            </a:r>
            <a:r>
              <a:rPr lang="en-US" altLang="zh-CN" dirty="0" smtClean="0">
                <a:ea typeface="宋体" panose="02010600030101010101" pitchFamily="2" charset="-122"/>
              </a:rPr>
              <a:t>vi</a:t>
            </a:r>
            <a:r>
              <a:rPr lang="zh-CN" altLang="en-US" dirty="0" smtClean="0">
                <a:ea typeface="宋体" panose="02010600030101010101" pitchFamily="2" charset="-122"/>
              </a:rPr>
              <a:t>到</a:t>
            </a:r>
            <a:r>
              <a:rPr lang="en-US" altLang="zh-CN" dirty="0" err="1" smtClean="0">
                <a:ea typeface="宋体" panose="02010600030101010101" pitchFamily="2" charset="-122"/>
              </a:rPr>
              <a:t>vj</a:t>
            </a:r>
            <a:r>
              <a:rPr lang="zh-CN" altLang="en-US" dirty="0" smtClean="0">
                <a:ea typeface="宋体" panose="02010600030101010101" pitchFamily="2" charset="-122"/>
              </a:rPr>
              <a:t>有路径存在</a:t>
            </a:r>
            <a:r>
              <a:rPr lang="en-US" altLang="en-US" dirty="0" smtClean="0">
                <a:ea typeface="宋体" panose="02010600030101010101" pitchFamily="2" charset="-122"/>
              </a:rPr>
              <a:t>)，</a:t>
            </a:r>
            <a:r>
              <a:rPr lang="en-US" altLang="en-US" dirty="0" err="1" smtClean="0">
                <a:ea typeface="宋体" panose="02010600030101010101" pitchFamily="2" charset="-122"/>
              </a:rPr>
              <a:t>则称图G是</a:t>
            </a:r>
            <a:r>
              <a:rPr lang="en-US" altLang="en-US" b="1" dirty="0" err="1" smtClean="0">
                <a:solidFill>
                  <a:srgbClr val="0000FF"/>
                </a:solidFill>
                <a:ea typeface="宋体" panose="02010600030101010101" pitchFamily="2" charset="-122"/>
              </a:rPr>
              <a:t>连通图</a:t>
            </a:r>
            <a:r>
              <a:rPr lang="en-US" altLang="en-US" b="1" dirty="0" smtClean="0">
                <a:ea typeface="宋体" panose="02010600030101010101" pitchFamily="2" charset="-122"/>
              </a:rPr>
              <a:t>(connected graph)</a:t>
            </a:r>
            <a:r>
              <a:rPr lang="en-US" altLang="en-US" dirty="0" smtClean="0">
                <a:ea typeface="宋体" panose="02010600030101010101" pitchFamily="2" charset="-122"/>
              </a:rPr>
              <a:t>，</a:t>
            </a:r>
            <a:r>
              <a:rPr lang="en-US" altLang="en-US" dirty="0" err="1" smtClean="0">
                <a:ea typeface="宋体" panose="02010600030101010101" pitchFamily="2" charset="-122"/>
              </a:rPr>
              <a:t>否则称为非连通图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若G是非连通图，则极大的连通子图称为G的</a:t>
            </a:r>
            <a:r>
              <a:rPr lang="en-US" altLang="en-US" b="1" dirty="0" err="1" smtClean="0">
                <a:solidFill>
                  <a:srgbClr val="0000FF"/>
                </a:solidFill>
                <a:ea typeface="宋体" panose="02010600030101010101" pitchFamily="2" charset="-122"/>
              </a:rPr>
              <a:t>连通分量</a:t>
            </a:r>
            <a:r>
              <a:rPr lang="en-US" altLang="en-US" b="1" dirty="0" smtClean="0">
                <a:ea typeface="宋体" panose="02010600030101010101" pitchFamily="2" charset="-122"/>
              </a:rPr>
              <a:t>(connected component)</a:t>
            </a:r>
            <a:r>
              <a:rPr lang="en-US" altLang="en-US" b="1" dirty="0" smtClean="0">
                <a:solidFill>
                  <a:srgbClr val="7030A0"/>
                </a:solidFill>
                <a:ea typeface="宋体" panose="02010600030101010101" pitchFamily="2" charset="-122"/>
              </a:rPr>
              <a:t> </a:t>
            </a:r>
          </a:p>
          <a:p>
            <a:r>
              <a:rPr lang="en-US" altLang="en-US" dirty="0" err="1" smtClean="0">
                <a:ea typeface="宋体" panose="02010600030101010101" pitchFamily="2" charset="-122"/>
              </a:rPr>
              <a:t>对</a:t>
            </a:r>
            <a:r>
              <a:rPr lang="en-US" altLang="en-US" b="1" dirty="0" err="1" smtClean="0">
                <a:solidFill>
                  <a:schemeClr val="accent6">
                    <a:lumMod val="75000"/>
                  </a:schemeClr>
                </a:solidFill>
                <a:ea typeface="宋体" panose="02010600030101010101" pitchFamily="2" charset="-122"/>
              </a:rPr>
              <a:t>有向图</a:t>
            </a:r>
            <a:r>
              <a:rPr lang="en-US" altLang="en-US" dirty="0" err="1" smtClean="0">
                <a:ea typeface="宋体" panose="02010600030101010101" pitchFamily="2" charset="-122"/>
              </a:rPr>
              <a:t>G</a:t>
            </a:r>
            <a:r>
              <a:rPr lang="en-US" altLang="en-US" smtClean="0">
                <a:ea typeface="宋体" panose="02010600030101010101" pitchFamily="2" charset="-122"/>
              </a:rPr>
              <a:t>=(V, E</a:t>
            </a:r>
            <a:r>
              <a:rPr lang="en-US" altLang="en-US" dirty="0" smtClean="0">
                <a:ea typeface="宋体" panose="02010600030101010101" pitchFamily="2" charset="-122"/>
              </a:rPr>
              <a:t>)，</a:t>
            </a:r>
            <a:r>
              <a:rPr lang="en-US" altLang="en-US" dirty="0" err="1" smtClean="0">
                <a:ea typeface="宋体" panose="02010600030101010101" pitchFamily="2" charset="-122"/>
              </a:rPr>
              <a:t>若</a:t>
            </a:r>
            <a:r>
              <a:rPr lang="en-US" altLang="en-US" err="1" smtClean="0">
                <a:ea typeface="宋体" panose="02010600030101010101" pitchFamily="2" charset="-122"/>
                <a:sym typeface="Symbol" pitchFamily="18" charset="2"/>
              </a:rPr>
              <a:t></a:t>
            </a:r>
            <a:r>
              <a:rPr lang="en-US" altLang="en-US" smtClean="0">
                <a:ea typeface="宋体" panose="02010600030101010101" pitchFamily="2" charset="-122"/>
              </a:rPr>
              <a:t>vi, vj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V，都有以</a:t>
            </a:r>
            <a:r>
              <a:rPr lang="en-US" altLang="en-US" err="1" smtClean="0">
                <a:ea typeface="宋体" panose="02010600030101010101" pitchFamily="2" charset="-122"/>
              </a:rPr>
              <a:t>vi</a:t>
            </a:r>
            <a:r>
              <a:rPr lang="en-US" altLang="en-US" smtClean="0">
                <a:ea typeface="宋体" panose="02010600030101010101" pitchFamily="2" charset="-122"/>
              </a:rPr>
              <a:t>为起点</a:t>
            </a:r>
            <a:r>
              <a:rPr lang="zh-CN" altLang="en-US" smtClean="0">
                <a:ea typeface="宋体" panose="02010600030101010101" pitchFamily="2" charset="-122"/>
              </a:rPr>
              <a:t>、</a:t>
            </a:r>
            <a:r>
              <a:rPr lang="en-US" altLang="en-US" smtClean="0">
                <a:ea typeface="宋体" panose="02010600030101010101" pitchFamily="2" charset="-122"/>
              </a:rPr>
              <a:t>vj </a:t>
            </a:r>
            <a:r>
              <a:rPr lang="en-US" altLang="en-US" dirty="0" err="1" smtClean="0">
                <a:ea typeface="宋体" panose="02010600030101010101" pitchFamily="2" charset="-122"/>
              </a:rPr>
              <a:t>为终点以及以</a:t>
            </a:r>
            <a:r>
              <a:rPr lang="en-US" altLang="en-US" err="1" smtClean="0">
                <a:ea typeface="宋体" panose="02010600030101010101" pitchFamily="2" charset="-122"/>
              </a:rPr>
              <a:t>vj</a:t>
            </a:r>
            <a:r>
              <a:rPr lang="en-US" altLang="en-US" smtClean="0">
                <a:ea typeface="宋体" panose="02010600030101010101" pitchFamily="2" charset="-122"/>
              </a:rPr>
              <a:t>为起点</a:t>
            </a:r>
            <a:r>
              <a:rPr lang="zh-CN" altLang="en-US" smtClean="0">
                <a:ea typeface="宋体" panose="02010600030101010101" pitchFamily="2" charset="-122"/>
              </a:rPr>
              <a:t>、</a:t>
            </a:r>
            <a:r>
              <a:rPr lang="en-US" altLang="en-US" smtClean="0">
                <a:ea typeface="宋体" panose="02010600030101010101" pitchFamily="2" charset="-122"/>
              </a:rPr>
              <a:t>vi</a:t>
            </a:r>
            <a:r>
              <a:rPr lang="en-US" altLang="en-US" dirty="0" err="1" smtClean="0">
                <a:ea typeface="宋体" panose="02010600030101010101" pitchFamily="2" charset="-122"/>
              </a:rPr>
              <a:t>为终点的有向路径，称图G是</a:t>
            </a:r>
            <a:r>
              <a:rPr lang="en-US" altLang="en-US" b="1" dirty="0" err="1" smtClean="0">
                <a:solidFill>
                  <a:srgbClr val="0000FF"/>
                </a:solidFill>
                <a:ea typeface="宋体" panose="02010600030101010101" pitchFamily="2" charset="-122"/>
              </a:rPr>
              <a:t>强连通图</a:t>
            </a:r>
            <a:r>
              <a:rPr lang="en-US" altLang="en-US" b="1" dirty="0">
                <a:ea typeface="宋体" panose="02010600030101010101" pitchFamily="2" charset="-122"/>
              </a:rPr>
              <a:t> (</a:t>
            </a:r>
            <a:r>
              <a:rPr lang="en-US" altLang="zh-CN" b="1" dirty="0">
                <a:ea typeface="宋体" panose="02010600030101010101" pitchFamily="2" charset="-122"/>
              </a:rPr>
              <a:t>s</a:t>
            </a:r>
            <a:r>
              <a:rPr lang="en-US" altLang="en-US" b="1" dirty="0">
                <a:ea typeface="宋体" panose="02010600030101010101" pitchFamily="2" charset="-122"/>
              </a:rPr>
              <a:t>trongly connected </a:t>
            </a:r>
            <a:r>
              <a:rPr lang="en-US" altLang="zh-CN" b="1" dirty="0" smtClean="0">
                <a:ea typeface="宋体" panose="02010600030101010101" pitchFamily="2" charset="-122"/>
              </a:rPr>
              <a:t>graph</a:t>
            </a:r>
            <a:r>
              <a:rPr lang="en-US" altLang="zh-CN" b="1" dirty="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否则称为非强连通图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若G是非强连通图，则极大的强连通子图称为G的</a:t>
            </a:r>
            <a:r>
              <a:rPr lang="en-US" altLang="en-US" b="1" dirty="0" err="1" smtClean="0">
                <a:solidFill>
                  <a:srgbClr val="0000FF"/>
                </a:solidFill>
                <a:ea typeface="宋体" panose="02010600030101010101" pitchFamily="2" charset="-122"/>
              </a:rPr>
              <a:t>强连通分量</a:t>
            </a:r>
            <a:r>
              <a:rPr lang="en-US" altLang="en-US" b="1" dirty="0" smtClean="0">
                <a:ea typeface="宋体" panose="02010600030101010101" pitchFamily="2" charset="-122"/>
              </a:rPr>
              <a:t>(</a:t>
            </a:r>
            <a:r>
              <a:rPr lang="en-US" altLang="zh-CN" b="1" dirty="0" smtClean="0">
                <a:ea typeface="宋体" panose="02010600030101010101" pitchFamily="2" charset="-122"/>
              </a:rPr>
              <a:t>s</a:t>
            </a:r>
            <a:r>
              <a:rPr lang="en-US" altLang="en-US" b="1" dirty="0" smtClean="0">
                <a:ea typeface="宋体" panose="02010600030101010101" pitchFamily="2" charset="-122"/>
              </a:rPr>
              <a:t>trongly connected component)</a:t>
            </a:r>
            <a:r>
              <a:rPr lang="en-US" altLang="en-US" dirty="0" smtClean="0">
                <a:ea typeface="宋体" panose="02010600030101010101" pitchFamily="2" charset="-122"/>
              </a:rPr>
              <a:t> </a:t>
            </a:r>
          </a:p>
          <a:p>
            <a:r>
              <a:rPr lang="zh-CN" altLang="en-US" smtClean="0">
                <a:ea typeface="宋体" panose="02010600030101010101" pitchFamily="2" charset="-122"/>
              </a:rPr>
              <a:t>“</a:t>
            </a:r>
            <a:r>
              <a:rPr lang="en-US" altLang="en-US" smtClean="0">
                <a:ea typeface="宋体" panose="02010600030101010101" pitchFamily="2" charset="-122"/>
              </a:rPr>
              <a:t>极大</a:t>
            </a:r>
            <a:r>
              <a:rPr lang="zh-CN" altLang="en-US" smtClean="0">
                <a:ea typeface="宋体" panose="02010600030101010101" pitchFamily="2" charset="-122"/>
              </a:rPr>
              <a:t>”</a:t>
            </a:r>
            <a:r>
              <a:rPr lang="en-US" altLang="en-US" smtClean="0">
                <a:ea typeface="宋体" panose="02010600030101010101" pitchFamily="2" charset="-122"/>
              </a:rPr>
              <a:t>的含义</a:t>
            </a:r>
            <a:r>
              <a:rPr lang="en-US" altLang="en-US" dirty="0" err="1" smtClean="0">
                <a:ea typeface="宋体" panose="02010600030101010101" pitchFamily="2" charset="-122"/>
              </a:rPr>
              <a:t>：对子图再增加图G中的其它顶点，子图就不再连通</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5642206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生成树、生成森林</a:t>
            </a:r>
            <a:endParaRPr lang="en-US" dirty="0">
              <a:latin typeface="+mn-lt"/>
              <a:ea typeface="宋体" panose="02010600030101010101" pitchFamily="2" charset="-122"/>
            </a:endParaRPr>
          </a:p>
        </p:txBody>
      </p:sp>
      <p:sp>
        <p:nvSpPr>
          <p:cNvPr id="433154" name="Rectangle 2"/>
          <p:cNvSpPr>
            <a:spLocks noGrp="1" noChangeArrowheads="1"/>
          </p:cNvSpPr>
          <p:nvPr>
            <p:ph idx="1"/>
          </p:nvPr>
        </p:nvSpPr>
        <p:spPr>
          <a:xfrm>
            <a:off x="395536" y="836712"/>
            <a:ext cx="8434388" cy="4330996"/>
          </a:xfrm>
        </p:spPr>
        <p:txBody>
          <a:bodyPr>
            <a:normAutofit lnSpcReduction="10000"/>
          </a:bodyPr>
          <a:lstStyle/>
          <a:p>
            <a:r>
              <a:rPr lang="en-US" altLang="en-US" dirty="0" err="1" smtClean="0">
                <a:ea typeface="宋体" panose="02010600030101010101" pitchFamily="2" charset="-122"/>
              </a:rPr>
              <a:t>一个</a:t>
            </a:r>
            <a:r>
              <a:rPr lang="en-US" altLang="en-US" b="1" dirty="0" err="1" smtClean="0">
                <a:solidFill>
                  <a:srgbClr val="0000FF"/>
                </a:solidFill>
                <a:ea typeface="宋体" panose="02010600030101010101" pitchFamily="2" charset="-122"/>
              </a:rPr>
              <a:t>连通图的生成树</a:t>
            </a:r>
            <a:r>
              <a:rPr lang="zh-CN" altLang="en-US" dirty="0" smtClean="0">
                <a:ea typeface="宋体" panose="02010600030101010101" pitchFamily="2" charset="-122"/>
              </a:rPr>
              <a:t>是</a:t>
            </a:r>
            <a:r>
              <a:rPr lang="en-US" altLang="en-US" dirty="0" smtClean="0">
                <a:ea typeface="宋体" panose="02010600030101010101" pitchFamily="2" charset="-122"/>
              </a:rPr>
              <a:t>一个</a:t>
            </a:r>
            <a:r>
              <a:rPr lang="en-US" altLang="en-US" b="1" dirty="0" smtClean="0">
                <a:ea typeface="宋体" panose="02010600030101010101" pitchFamily="2" charset="-122"/>
              </a:rPr>
              <a:t>极小连通子图</a:t>
            </a:r>
            <a:r>
              <a:rPr lang="en-US" altLang="en-US" dirty="0" smtClean="0">
                <a:ea typeface="宋体" panose="02010600030101010101" pitchFamily="2" charset="-122"/>
              </a:rPr>
              <a:t>，它含有图中</a:t>
            </a:r>
            <a:r>
              <a:rPr lang="en-US" altLang="en-US" b="1" dirty="0" smtClean="0">
                <a:ea typeface="宋体" panose="02010600030101010101" pitchFamily="2" charset="-122"/>
              </a:rPr>
              <a:t>全部n个顶点</a:t>
            </a:r>
            <a:r>
              <a:rPr lang="en-US" altLang="en-US" dirty="0" smtClean="0">
                <a:ea typeface="宋体" panose="02010600030101010101" pitchFamily="2" charset="-122"/>
              </a:rPr>
              <a:t>和只有足以构成一棵树的</a:t>
            </a:r>
            <a:r>
              <a:rPr lang="en-US" altLang="en-US" b="1" dirty="0" smtClean="0">
                <a:ea typeface="宋体" panose="02010600030101010101" pitchFamily="2" charset="-122"/>
              </a:rPr>
              <a:t>n-1条边</a:t>
            </a:r>
            <a:endParaRPr lang="zh-CN" altLang="en-US" b="1" dirty="0" smtClean="0">
              <a:ea typeface="宋体" panose="02010600030101010101" pitchFamily="2" charset="-122"/>
            </a:endParaRPr>
          </a:p>
          <a:p>
            <a:pPr lvl="1"/>
            <a:r>
              <a:rPr lang="en-US" altLang="en-US" dirty="0" smtClean="0">
                <a:ea typeface="宋体" panose="02010600030101010101" pitchFamily="2" charset="-122"/>
              </a:rPr>
              <a:t>一棵有n个顶点的生成树有且仅有n-1条边</a:t>
            </a:r>
          </a:p>
          <a:p>
            <a:r>
              <a:rPr lang="zh-CN" altLang="en-US" b="1" dirty="0" smtClean="0">
                <a:solidFill>
                  <a:srgbClr val="0000FF"/>
                </a:solidFill>
                <a:ea typeface="宋体" panose="02010600030101010101" pitchFamily="2" charset="-122"/>
              </a:rPr>
              <a:t>有向图的生成森林</a:t>
            </a:r>
            <a:r>
              <a:rPr lang="zh-CN" altLang="en-US" dirty="0" smtClean="0">
                <a:ea typeface="宋体" panose="02010600030101010101" pitchFamily="2" charset="-122"/>
              </a:rPr>
              <a:t>是这样一个子图，由若干棵</a:t>
            </a:r>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组成，含有图中全部顶点，但只有足以构成若干棵</a:t>
            </a:r>
            <a:r>
              <a:rPr lang="zh-CN" altLang="en-US" dirty="0">
                <a:ea typeface="宋体" panose="02010600030101010101" pitchFamily="2" charset="-122"/>
              </a:rPr>
              <a:t>不相交有向树的弧</a:t>
            </a:r>
          </a:p>
          <a:p>
            <a:pPr lvl="1"/>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是只有一个顶点的入度为</a:t>
            </a:r>
            <a:r>
              <a:rPr lang="en-US" altLang="en-US" dirty="0" smtClean="0">
                <a:ea typeface="宋体" panose="02010600030101010101" pitchFamily="2" charset="-122"/>
              </a:rPr>
              <a:t>0 </a:t>
            </a:r>
            <a:r>
              <a:rPr lang="zh-CN" altLang="en-US" dirty="0" smtClean="0">
                <a:ea typeface="宋体" panose="02010600030101010101" pitchFamily="2" charset="-122"/>
              </a:rPr>
              <a:t>，其余顶点的入度均为</a:t>
            </a:r>
            <a:r>
              <a:rPr lang="en-US" altLang="en-US" dirty="0" smtClean="0">
                <a:ea typeface="宋体" panose="02010600030101010101" pitchFamily="2" charset="-122"/>
              </a:rPr>
              <a:t>1</a:t>
            </a:r>
            <a:r>
              <a:rPr lang="zh-CN" altLang="en-US" dirty="0" smtClean="0">
                <a:ea typeface="宋体" panose="02010600030101010101" pitchFamily="2" charset="-122"/>
              </a:rPr>
              <a:t>的有向图</a:t>
            </a:r>
            <a:endParaRPr lang="en-US" altLang="en-US" dirty="0" smtClean="0">
              <a:ea typeface="宋体" panose="02010600030101010101" pitchFamily="2" charset="-122"/>
            </a:endParaRPr>
          </a:p>
          <a:p>
            <a:pPr lvl="1"/>
            <a:endParaRPr lang="en-US" altLang="en-US" dirty="0" smtClean="0"/>
          </a:p>
        </p:txBody>
      </p:sp>
      <p:grpSp>
        <p:nvGrpSpPr>
          <p:cNvPr id="393219" name="Group 3"/>
          <p:cNvGrpSpPr>
            <a:grpSpLocks/>
          </p:cNvGrpSpPr>
          <p:nvPr/>
        </p:nvGrpSpPr>
        <p:grpSpPr bwMode="auto">
          <a:xfrm>
            <a:off x="1565259" y="5040734"/>
            <a:ext cx="2304257" cy="1657350"/>
            <a:chOff x="263" y="0"/>
            <a:chExt cx="1551" cy="1044"/>
          </a:xfrm>
        </p:grpSpPr>
        <p:grpSp>
          <p:nvGrpSpPr>
            <p:cNvPr id="393221" name="Group 4"/>
            <p:cNvGrpSpPr>
              <a:grpSpLocks/>
            </p:cNvGrpSpPr>
            <p:nvPr/>
          </p:nvGrpSpPr>
          <p:grpSpPr bwMode="auto">
            <a:xfrm>
              <a:off x="576" y="0"/>
              <a:ext cx="803" cy="696"/>
              <a:chOff x="0" y="0"/>
              <a:chExt cx="803" cy="696"/>
            </a:xfrm>
          </p:grpSpPr>
          <p:sp>
            <p:nvSpPr>
              <p:cNvPr id="393223" name="Oval 5"/>
              <p:cNvSpPr>
                <a:spLocks noChangeArrowheads="1"/>
              </p:cNvSpPr>
              <p:nvPr/>
            </p:nvSpPr>
            <p:spPr bwMode="auto">
              <a:xfrm>
                <a:off x="0" y="0"/>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a</a:t>
                </a:r>
              </a:p>
            </p:txBody>
          </p:sp>
          <p:sp>
            <p:nvSpPr>
              <p:cNvPr id="393224" name="Oval 6"/>
              <p:cNvSpPr>
                <a:spLocks noChangeArrowheads="1"/>
              </p:cNvSpPr>
              <p:nvPr/>
            </p:nvSpPr>
            <p:spPr bwMode="auto">
              <a:xfrm>
                <a:off x="541" y="1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93225" name="Oval 7"/>
              <p:cNvSpPr>
                <a:spLocks noChangeArrowheads="1"/>
              </p:cNvSpPr>
              <p:nvPr/>
            </p:nvSpPr>
            <p:spPr bwMode="auto">
              <a:xfrm>
                <a:off x="5"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b</a:t>
                </a:r>
              </a:p>
            </p:txBody>
          </p:sp>
          <p:sp>
            <p:nvSpPr>
              <p:cNvPr id="393226" name="Oval 8"/>
              <p:cNvSpPr>
                <a:spLocks noChangeArrowheads="1"/>
              </p:cNvSpPr>
              <p:nvPr/>
            </p:nvSpPr>
            <p:spPr bwMode="auto">
              <a:xfrm>
                <a:off x="576"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93227" name="Line 9"/>
              <p:cNvSpPr>
                <a:spLocks noChangeShapeType="1"/>
              </p:cNvSpPr>
              <p:nvPr/>
            </p:nvSpPr>
            <p:spPr bwMode="auto">
              <a:xfrm>
                <a:off x="120" y="212"/>
                <a:ext cx="0"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8" name="Line 10"/>
              <p:cNvSpPr>
                <a:spLocks noChangeShapeType="1"/>
              </p:cNvSpPr>
              <p:nvPr/>
            </p:nvSpPr>
            <p:spPr bwMode="auto">
              <a:xfrm>
                <a:off x="232" y="5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9" name="Line 11"/>
              <p:cNvSpPr>
                <a:spLocks noChangeShapeType="1"/>
              </p:cNvSpPr>
              <p:nvPr/>
            </p:nvSpPr>
            <p:spPr bwMode="auto">
              <a:xfrm>
                <a:off x="224" y="108"/>
                <a:ext cx="3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3222" name="Rectangle 12"/>
            <p:cNvSpPr>
              <a:spLocks noChangeArrowheads="1"/>
            </p:cNvSpPr>
            <p:nvPr/>
          </p:nvSpPr>
          <p:spPr bwMode="auto">
            <a:xfrm>
              <a:off x="263" y="868"/>
              <a:ext cx="1551" cy="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图</a:t>
              </a:r>
              <a:r>
                <a:rPr lang="en-US" altLang="en-US" sz="2000" b="1" smtClean="0">
                  <a:latin typeface="Times New Roman" pitchFamily="18" charset="0"/>
                </a:rPr>
                <a:t>G1</a:t>
              </a:r>
              <a:r>
                <a:rPr lang="zh-CN" altLang="en-US" sz="2000" b="1" smtClean="0">
                  <a:latin typeface="Times New Roman" pitchFamily="18" charset="0"/>
                </a:rPr>
                <a:t>的</a:t>
              </a:r>
              <a:r>
                <a:rPr lang="zh-CN" altLang="en-US" sz="2000" b="1" dirty="0">
                  <a:latin typeface="Times New Roman" pitchFamily="18" charset="0"/>
                </a:rPr>
                <a:t>一棵生成树</a:t>
              </a:r>
            </a:p>
          </p:txBody>
        </p:sp>
      </p:grpSp>
      <p:grpSp>
        <p:nvGrpSpPr>
          <p:cNvPr id="19" name="Group 4"/>
          <p:cNvGrpSpPr>
            <a:grpSpLocks/>
          </p:cNvGrpSpPr>
          <p:nvPr/>
        </p:nvGrpSpPr>
        <p:grpSpPr bwMode="auto">
          <a:xfrm>
            <a:off x="4451225" y="5050109"/>
            <a:ext cx="4513263" cy="1619251"/>
            <a:chOff x="0" y="0"/>
            <a:chExt cx="2843" cy="1020"/>
          </a:xfrm>
        </p:grpSpPr>
        <p:grpSp>
          <p:nvGrpSpPr>
            <p:cNvPr id="21" name="Group 6"/>
            <p:cNvGrpSpPr>
              <a:grpSpLocks/>
            </p:cNvGrpSpPr>
            <p:nvPr/>
          </p:nvGrpSpPr>
          <p:grpSpPr bwMode="auto">
            <a:xfrm>
              <a:off x="0" y="24"/>
              <a:ext cx="1203" cy="696"/>
              <a:chOff x="0" y="0"/>
              <a:chExt cx="1203" cy="696"/>
            </a:xfrm>
          </p:grpSpPr>
          <p:sp>
            <p:nvSpPr>
              <p:cNvPr id="40" name="Oval 7"/>
              <p:cNvSpPr>
                <a:spLocks noChangeArrowheads="1"/>
              </p:cNvSpPr>
              <p:nvPr/>
            </p:nvSpPr>
            <p:spPr bwMode="auto">
              <a:xfrm>
                <a:off x="0"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1" name="Oval 8"/>
              <p:cNvSpPr>
                <a:spLocks noChangeArrowheads="1"/>
              </p:cNvSpPr>
              <p:nvPr/>
            </p:nvSpPr>
            <p:spPr bwMode="auto">
              <a:xfrm>
                <a:off x="541" y="1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2" name="Oval 9"/>
              <p:cNvSpPr>
                <a:spLocks noChangeArrowheads="1"/>
              </p:cNvSpPr>
              <p:nvPr/>
            </p:nvSpPr>
            <p:spPr bwMode="auto">
              <a:xfrm>
                <a:off x="5"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43" name="Oval 10"/>
              <p:cNvSpPr>
                <a:spLocks noChangeArrowheads="1"/>
              </p:cNvSpPr>
              <p:nvPr/>
            </p:nvSpPr>
            <p:spPr bwMode="auto">
              <a:xfrm>
                <a:off x="560"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4" name="Oval 11"/>
              <p:cNvSpPr>
                <a:spLocks noChangeArrowheads="1"/>
              </p:cNvSpPr>
              <p:nvPr/>
            </p:nvSpPr>
            <p:spPr bwMode="auto">
              <a:xfrm>
                <a:off x="976" y="244"/>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5" name="Line 12"/>
              <p:cNvSpPr>
                <a:spLocks noChangeShapeType="1"/>
              </p:cNvSpPr>
              <p:nvPr/>
            </p:nvSpPr>
            <p:spPr bwMode="auto">
              <a:xfrm>
                <a:off x="112" y="216"/>
                <a:ext cx="0" cy="288"/>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Line 13"/>
              <p:cNvSpPr>
                <a:spLocks noChangeShapeType="1"/>
              </p:cNvSpPr>
              <p:nvPr/>
            </p:nvSpPr>
            <p:spPr bwMode="auto">
              <a:xfrm>
                <a:off x="672" y="208"/>
                <a:ext cx="0" cy="288"/>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Line 14"/>
              <p:cNvSpPr>
                <a:spLocks noChangeShapeType="1"/>
              </p:cNvSpPr>
              <p:nvPr/>
            </p:nvSpPr>
            <p:spPr bwMode="auto">
              <a:xfrm>
                <a:off x="224" y="104"/>
                <a:ext cx="317"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15"/>
              <p:cNvSpPr>
                <a:spLocks noChangeShapeType="1"/>
              </p:cNvSpPr>
              <p:nvPr/>
            </p:nvSpPr>
            <p:spPr bwMode="auto">
              <a:xfrm>
                <a:off x="240" y="600"/>
                <a:ext cx="317"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16"/>
              <p:cNvSpPr>
                <a:spLocks noChangeShapeType="1"/>
              </p:cNvSpPr>
              <p:nvPr/>
            </p:nvSpPr>
            <p:spPr bwMode="auto">
              <a:xfrm flipV="1">
                <a:off x="192" y="168"/>
                <a:ext cx="385" cy="34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Line 17"/>
              <p:cNvSpPr>
                <a:spLocks noChangeShapeType="1"/>
              </p:cNvSpPr>
              <p:nvPr/>
            </p:nvSpPr>
            <p:spPr bwMode="auto">
              <a:xfrm flipV="1">
                <a:off x="768" y="40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18"/>
              <p:cNvSpPr>
                <a:spLocks noChangeShapeType="1"/>
              </p:cNvSpPr>
              <p:nvPr/>
            </p:nvSpPr>
            <p:spPr bwMode="auto">
              <a:xfrm flipH="1" flipV="1">
                <a:off x="776" y="12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 name="Group 19"/>
            <p:cNvGrpSpPr>
              <a:grpSpLocks/>
            </p:cNvGrpSpPr>
            <p:nvPr/>
          </p:nvGrpSpPr>
          <p:grpSpPr bwMode="auto">
            <a:xfrm>
              <a:off x="2400" y="0"/>
              <a:ext cx="443" cy="700"/>
              <a:chOff x="168" y="0"/>
              <a:chExt cx="443" cy="700"/>
            </a:xfrm>
          </p:grpSpPr>
          <p:sp>
            <p:nvSpPr>
              <p:cNvPr id="35" name="Oval 20"/>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8" name="Line 23"/>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Oval 24"/>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grpSp>
        <p:sp>
          <p:nvSpPr>
            <p:cNvPr id="23" name="Rectangle 25"/>
            <p:cNvSpPr>
              <a:spLocks noChangeArrowheads="1"/>
            </p:cNvSpPr>
            <p:nvPr/>
          </p:nvSpPr>
          <p:spPr bwMode="auto">
            <a:xfrm>
              <a:off x="0" y="816"/>
              <a:ext cx="861"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有向图</a:t>
              </a:r>
              <a:r>
                <a:rPr lang="en-US" altLang="zh-CN" sz="2000" b="1" smtClean="0">
                  <a:latin typeface="Times New Roman" pitchFamily="18" charset="0"/>
                </a:rPr>
                <a:t>G2</a:t>
              </a:r>
              <a:endParaRPr lang="zh-CN" altLang="en-US" sz="2000" b="1" dirty="0">
                <a:latin typeface="Times New Roman" pitchFamily="18" charset="0"/>
              </a:endParaRPr>
            </a:p>
          </p:txBody>
        </p:sp>
        <p:sp>
          <p:nvSpPr>
            <p:cNvPr id="24" name="Rectangle 26"/>
            <p:cNvSpPr>
              <a:spLocks noChangeArrowheads="1"/>
            </p:cNvSpPr>
            <p:nvPr/>
          </p:nvSpPr>
          <p:spPr bwMode="auto">
            <a:xfrm>
              <a:off x="1528" y="816"/>
              <a:ext cx="1056"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图</a:t>
              </a:r>
              <a:r>
                <a:rPr lang="en-US" altLang="zh-CN" sz="2000" b="1" smtClean="0">
                  <a:latin typeface="Times New Roman" pitchFamily="18" charset="0"/>
                </a:rPr>
                <a:t>G20</a:t>
              </a:r>
              <a:r>
                <a:rPr lang="zh-CN" altLang="en-US" sz="2000" b="1" smtClean="0">
                  <a:latin typeface="Times New Roman" pitchFamily="18" charset="0"/>
                </a:rPr>
                <a:t>的生成</a:t>
              </a:r>
              <a:r>
                <a:rPr lang="zh-CN" altLang="en-US" sz="2000" b="1" dirty="0">
                  <a:latin typeface="Times New Roman" pitchFamily="18" charset="0"/>
                </a:rPr>
                <a:t>森林</a:t>
              </a:r>
            </a:p>
          </p:txBody>
        </p:sp>
        <p:grpSp>
          <p:nvGrpSpPr>
            <p:cNvPr id="25" name="Group 27"/>
            <p:cNvGrpSpPr>
              <a:grpSpLocks/>
            </p:cNvGrpSpPr>
            <p:nvPr/>
          </p:nvGrpSpPr>
          <p:grpSpPr bwMode="auto">
            <a:xfrm>
              <a:off x="1488" y="0"/>
              <a:ext cx="611" cy="720"/>
              <a:chOff x="0" y="0"/>
              <a:chExt cx="611" cy="720"/>
            </a:xfrm>
          </p:grpSpPr>
          <p:sp>
            <p:nvSpPr>
              <p:cNvPr id="30" name="Oval 28"/>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31" name="Oval 29"/>
              <p:cNvSpPr>
                <a:spLocks noChangeArrowheads="1"/>
              </p:cNvSpPr>
              <p:nvPr/>
            </p:nvSpPr>
            <p:spPr bwMode="auto">
              <a:xfrm>
                <a:off x="0" y="51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2" name="Line 30"/>
              <p:cNvSpPr>
                <a:spLocks noChangeShapeType="1"/>
              </p:cNvSpPr>
              <p:nvPr/>
            </p:nvSpPr>
            <p:spPr bwMode="auto">
              <a:xfrm flipH="1">
                <a:off x="104" y="200"/>
                <a:ext cx="136"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31"/>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Oval 32"/>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grpSp>
      </p:grpSp>
      <p:grpSp>
        <p:nvGrpSpPr>
          <p:cNvPr id="52" name="Group 4"/>
          <p:cNvGrpSpPr>
            <a:grpSpLocks/>
          </p:cNvGrpSpPr>
          <p:nvPr/>
        </p:nvGrpSpPr>
        <p:grpSpPr bwMode="auto">
          <a:xfrm>
            <a:off x="0" y="5085184"/>
            <a:ext cx="1749364" cy="1612900"/>
            <a:chOff x="-5" y="0"/>
            <a:chExt cx="1000" cy="1016"/>
          </a:xfrm>
        </p:grpSpPr>
        <p:grpSp>
          <p:nvGrpSpPr>
            <p:cNvPr id="53" name="Group 5"/>
            <p:cNvGrpSpPr>
              <a:grpSpLocks/>
            </p:cNvGrpSpPr>
            <p:nvPr/>
          </p:nvGrpSpPr>
          <p:grpSpPr bwMode="auto">
            <a:xfrm>
              <a:off x="96" y="0"/>
              <a:ext cx="816" cy="680"/>
              <a:chOff x="0" y="0"/>
              <a:chExt cx="826" cy="699"/>
            </a:xfrm>
          </p:grpSpPr>
          <p:sp>
            <p:nvSpPr>
              <p:cNvPr id="55" name="Oval 6"/>
              <p:cNvSpPr>
                <a:spLocks noChangeArrowheads="1"/>
              </p:cNvSpPr>
              <p:nvPr/>
            </p:nvSpPr>
            <p:spPr bwMode="auto">
              <a:xfrm>
                <a:off x="0"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56" name="Oval 7"/>
              <p:cNvSpPr>
                <a:spLocks noChangeArrowheads="1"/>
              </p:cNvSpPr>
              <p:nvPr/>
            </p:nvSpPr>
            <p:spPr bwMode="auto">
              <a:xfrm>
                <a:off x="17" y="472"/>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b</a:t>
                </a:r>
              </a:p>
            </p:txBody>
          </p:sp>
          <p:sp>
            <p:nvSpPr>
              <p:cNvPr id="57" name="Oval 8"/>
              <p:cNvSpPr>
                <a:spLocks noChangeArrowheads="1"/>
              </p:cNvSpPr>
              <p:nvPr/>
            </p:nvSpPr>
            <p:spPr bwMode="auto">
              <a:xfrm>
                <a:off x="577" y="464"/>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58" name="Oval 9"/>
              <p:cNvSpPr>
                <a:spLocks noChangeArrowheads="1"/>
              </p:cNvSpPr>
              <p:nvPr/>
            </p:nvSpPr>
            <p:spPr bwMode="auto">
              <a:xfrm>
                <a:off x="567"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d</a:t>
                </a:r>
              </a:p>
            </p:txBody>
          </p:sp>
          <p:sp>
            <p:nvSpPr>
              <p:cNvPr id="59" name="Line 10"/>
              <p:cNvSpPr>
                <a:spLocks noChangeShapeType="1"/>
              </p:cNvSpPr>
              <p:nvPr/>
            </p:nvSpPr>
            <p:spPr bwMode="auto">
              <a:xfrm>
                <a:off x="137" y="232"/>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0" name="Line 11"/>
              <p:cNvSpPr>
                <a:spLocks noChangeShapeType="1"/>
              </p:cNvSpPr>
              <p:nvPr/>
            </p:nvSpPr>
            <p:spPr bwMode="auto">
              <a:xfrm>
                <a:off x="697" y="224"/>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1" name="Line 12"/>
              <p:cNvSpPr>
                <a:spLocks noChangeShapeType="1"/>
              </p:cNvSpPr>
              <p:nvPr/>
            </p:nvSpPr>
            <p:spPr bwMode="auto">
              <a:xfrm>
                <a:off x="217" y="176"/>
                <a:ext cx="384" cy="336"/>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2" name="Line 13"/>
              <p:cNvSpPr>
                <a:spLocks noChangeShapeType="1"/>
              </p:cNvSpPr>
              <p:nvPr/>
            </p:nvSpPr>
            <p:spPr bwMode="auto">
              <a:xfrm>
                <a:off x="249" y="96"/>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3" name="Line 14"/>
              <p:cNvSpPr>
                <a:spLocks noChangeShapeType="1"/>
              </p:cNvSpPr>
              <p:nvPr/>
            </p:nvSpPr>
            <p:spPr bwMode="auto">
              <a:xfrm>
                <a:off x="265" y="592"/>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4" name="Line 15"/>
              <p:cNvSpPr>
                <a:spLocks noChangeShapeType="1"/>
              </p:cNvSpPr>
              <p:nvPr/>
            </p:nvSpPr>
            <p:spPr bwMode="auto">
              <a:xfrm flipV="1">
                <a:off x="257" y="184"/>
                <a:ext cx="340" cy="34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sp>
          <p:nvSpPr>
            <p:cNvPr id="54" name="Rectangle 16"/>
            <p:cNvSpPr>
              <a:spLocks noChangeArrowheads="1"/>
            </p:cNvSpPr>
            <p:nvPr/>
          </p:nvSpPr>
          <p:spPr bwMode="auto">
            <a:xfrm>
              <a:off x="-5" y="800"/>
              <a:ext cx="1000" cy="216"/>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无向图</a:t>
              </a:r>
              <a:r>
                <a:rPr lang="en-US" altLang="en-US" sz="2000" b="1" smtClean="0">
                  <a:latin typeface="Times New Roman" pitchFamily="18" charset="0"/>
                </a:rPr>
                <a:t>G1</a:t>
              </a:r>
              <a:r>
                <a:rPr lang="en-US" altLang="en-US" sz="2000" smtClean="0">
                  <a:latin typeface="Times New Roman" pitchFamily="18" charset="0"/>
                </a:rPr>
                <a:t> </a:t>
              </a:r>
              <a:endParaRPr lang="en-US" altLang="en-US" sz="2000" dirty="0">
                <a:latin typeface="Times New Roman" pitchFamily="18" charset="0"/>
              </a:endParaRPr>
            </a:p>
          </p:txBody>
        </p:sp>
      </p:grpSp>
    </p:spTree>
    <p:extLst>
      <p:ext uri="{BB962C8B-B14F-4D97-AF65-F5344CB8AC3E}">
        <p14:creationId xmlns:p14="http://schemas.microsoft.com/office/powerpoint/2010/main" val="1125765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图的应用实例</a:t>
            </a:r>
            <a:endParaRPr lang="en-US"/>
          </a:p>
        </p:txBody>
      </p:sp>
      <p:sp>
        <p:nvSpPr>
          <p:cNvPr id="3" name="内容占位符 2"/>
          <p:cNvSpPr>
            <a:spLocks noGrp="1"/>
          </p:cNvSpPr>
          <p:nvPr>
            <p:ph idx="1"/>
          </p:nvPr>
        </p:nvSpPr>
        <p:spPr/>
        <p:txBody>
          <a:bodyPr>
            <a:normAutofit lnSpcReduction="10000"/>
          </a:bodyPr>
          <a:lstStyle/>
          <a:p>
            <a:r>
              <a:rPr lang="en-US"/>
              <a:t>Bus stop </a:t>
            </a:r>
            <a:r>
              <a:rPr lang="en-US" smtClean="0"/>
              <a:t>graph/</a:t>
            </a:r>
            <a:r>
              <a:rPr lang="zh-CN" altLang="en-US" smtClean="0"/>
              <a:t>公交站点图：节点</a:t>
            </a:r>
            <a:r>
              <a:rPr lang="zh-CN" altLang="en-US"/>
              <a:t>是公交站，边表示两公交站是一趟公交线的两个连续的</a:t>
            </a:r>
            <a:r>
              <a:rPr lang="zh-CN" altLang="en-US" smtClean="0"/>
              <a:t>站，</a:t>
            </a:r>
            <a:r>
              <a:rPr lang="zh-CN" altLang="en-US"/>
              <a:t>图</a:t>
            </a:r>
            <a:r>
              <a:rPr lang="zh-CN" altLang="en-US" smtClean="0"/>
              <a:t>上的一条路径</a:t>
            </a:r>
            <a:r>
              <a:rPr lang="zh-CN" altLang="en-US"/>
              <a:t>表示的是坐一趟公交线能到达的</a:t>
            </a:r>
            <a:r>
              <a:rPr lang="zh-CN" altLang="en-US" smtClean="0"/>
              <a:t>地方</a:t>
            </a:r>
            <a:endParaRPr lang="en-US"/>
          </a:p>
          <a:p>
            <a:r>
              <a:rPr lang="en-US"/>
              <a:t>Bus transfer </a:t>
            </a:r>
            <a:r>
              <a:rPr lang="en-US" smtClean="0"/>
              <a:t>graph/</a:t>
            </a:r>
            <a:r>
              <a:rPr lang="zh-CN" altLang="en-US"/>
              <a:t>公交</a:t>
            </a:r>
            <a:r>
              <a:rPr lang="zh-CN" altLang="en-US" smtClean="0"/>
              <a:t>换乘图：节点</a:t>
            </a:r>
            <a:r>
              <a:rPr lang="zh-CN" altLang="en-US"/>
              <a:t>是公交站，边表示有直接的公交线路经过这两个公交</a:t>
            </a:r>
            <a:r>
              <a:rPr lang="zh-CN" altLang="en-US" smtClean="0"/>
              <a:t>站，图上的一</a:t>
            </a:r>
            <a:r>
              <a:rPr lang="zh-CN" altLang="en-US"/>
              <a:t>条路径表示两个</a:t>
            </a:r>
            <a:r>
              <a:rPr lang="zh-CN" altLang="en-US" smtClean="0"/>
              <a:t>地方</a:t>
            </a:r>
            <a:r>
              <a:rPr lang="zh-CN" altLang="en-US"/>
              <a:t>可以</a:t>
            </a:r>
            <a:r>
              <a:rPr lang="zh-CN" altLang="en-US" smtClean="0"/>
              <a:t>通过换乘到达</a:t>
            </a:r>
            <a:endParaRPr lang="en-US"/>
          </a:p>
          <a:p>
            <a:r>
              <a:rPr lang="en-US"/>
              <a:t>Bus line </a:t>
            </a:r>
            <a:r>
              <a:rPr lang="en-US" smtClean="0"/>
              <a:t>graph</a:t>
            </a:r>
            <a:r>
              <a:rPr lang="en-US"/>
              <a:t> /</a:t>
            </a:r>
            <a:r>
              <a:rPr lang="zh-CN" altLang="en-US" smtClean="0"/>
              <a:t>公交线路图：节点</a:t>
            </a:r>
            <a:r>
              <a:rPr lang="zh-CN" altLang="en-US"/>
              <a:t>是公交线路，边表示两条线路有公共的公交</a:t>
            </a:r>
            <a:r>
              <a:rPr lang="zh-CN" altLang="en-US" smtClean="0"/>
              <a:t>站，</a:t>
            </a:r>
            <a:r>
              <a:rPr lang="zh-CN" altLang="en-US"/>
              <a:t>图上的</a:t>
            </a:r>
            <a:r>
              <a:rPr lang="zh-CN" altLang="en-US" smtClean="0"/>
              <a:t>一</a:t>
            </a:r>
            <a:r>
              <a:rPr lang="zh-CN" altLang="en-US"/>
              <a:t>条路径</a:t>
            </a:r>
            <a:r>
              <a:rPr lang="zh-CN" altLang="en-US" smtClean="0"/>
              <a:t>表示一</a:t>
            </a:r>
            <a:r>
              <a:rPr lang="zh-CN" altLang="en-US"/>
              <a:t>条公交线可以通过换乘到达另一条公交</a:t>
            </a:r>
            <a:r>
              <a:rPr lang="zh-CN" altLang="en-US" smtClean="0"/>
              <a:t>线</a:t>
            </a:r>
            <a:r>
              <a:rPr lang="en-US" altLang="zh-CN" smtClean="0"/>
              <a:t>(</a:t>
            </a:r>
            <a:r>
              <a:rPr lang="zh-CN" altLang="en-US" smtClean="0"/>
              <a:t>但</a:t>
            </a:r>
            <a:r>
              <a:rPr lang="zh-CN" altLang="en-US"/>
              <a:t>不知道在哪里</a:t>
            </a:r>
            <a:r>
              <a:rPr lang="zh-CN" altLang="en-US" smtClean="0"/>
              <a:t>换乘</a:t>
            </a:r>
            <a:r>
              <a:rPr lang="en-US" altLang="zh-CN" smtClean="0"/>
              <a:t>)</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8862369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57200" y="-27384"/>
            <a:ext cx="8229600" cy="648072"/>
          </a:xfrm>
        </p:spPr>
        <p:txBody>
          <a:bodyPr/>
          <a:lstStyle/>
          <a:p>
            <a:r>
              <a:rPr lang="en-US" altLang="en-US" smtClean="0"/>
              <a:t>图的</a:t>
            </a:r>
            <a:r>
              <a:rPr lang="zh-CN" altLang="en-US" smtClean="0"/>
              <a:t>设计：图的基本操作</a:t>
            </a:r>
            <a:endParaRPr lang="en-US" altLang="en-US" dirty="0" smtClean="0"/>
          </a:p>
        </p:txBody>
      </p:sp>
      <p:sp>
        <p:nvSpPr>
          <p:cNvPr id="4" name="内容占位符 3"/>
          <p:cNvSpPr>
            <a:spLocks noGrp="1"/>
          </p:cNvSpPr>
          <p:nvPr>
            <p:ph idx="1"/>
          </p:nvPr>
        </p:nvSpPr>
        <p:spPr/>
        <p:txBody>
          <a:bodyPr>
            <a:normAutofit fontScale="62500" lnSpcReduction="20000"/>
          </a:bodyPr>
          <a:lstStyle/>
          <a:p>
            <a:r>
              <a:rPr lang="en-US" altLang="en-US" smtClean="0"/>
              <a:t>CreateGraph(</a:t>
            </a:r>
            <a:r>
              <a:rPr lang="zh-CN" altLang="en-US"/>
              <a:t>*</a:t>
            </a:r>
            <a:r>
              <a:rPr lang="en-US" altLang="zh-CN" smtClean="0"/>
              <a:t>G, V, VR</a:t>
            </a:r>
            <a:r>
              <a:rPr lang="en-US" altLang="en-US" smtClean="0"/>
              <a:t>);  //</a:t>
            </a:r>
            <a:r>
              <a:rPr lang="zh-CN" altLang="en-US" smtClean="0"/>
              <a:t>按顶点集</a:t>
            </a:r>
            <a:r>
              <a:rPr lang="en-US" altLang="zh-CN" smtClean="0"/>
              <a:t>V</a:t>
            </a:r>
            <a:r>
              <a:rPr lang="zh-CN" altLang="en-US" smtClean="0"/>
              <a:t>和弧集</a:t>
            </a:r>
            <a:r>
              <a:rPr lang="en-US" altLang="zh-CN" smtClean="0"/>
              <a:t>VR</a:t>
            </a:r>
            <a:r>
              <a:rPr lang="zh-CN" altLang="en-US" smtClean="0"/>
              <a:t>构造图</a:t>
            </a:r>
            <a:r>
              <a:rPr lang="en-US" altLang="en-US" smtClean="0"/>
              <a:t>G</a:t>
            </a:r>
          </a:p>
          <a:p>
            <a:r>
              <a:rPr lang="en-US" altLang="zh-CN" smtClean="0"/>
              <a:t>ListGraph(*G);</a:t>
            </a:r>
            <a:endParaRPr lang="zh-CN" altLang="en-US" smtClean="0"/>
          </a:p>
          <a:p>
            <a:r>
              <a:rPr lang="en-US" altLang="zh-CN" smtClean="0"/>
              <a:t>DestroyGraph(</a:t>
            </a:r>
            <a:r>
              <a:rPr lang="zh-CN" altLang="en-US" smtClean="0"/>
              <a:t>*</a:t>
            </a:r>
            <a:r>
              <a:rPr lang="en-US" altLang="zh-CN" smtClean="0"/>
              <a:t>G); 	//</a:t>
            </a:r>
            <a:r>
              <a:rPr lang="zh-CN" altLang="en-US" smtClean="0"/>
              <a:t>销毁图</a:t>
            </a:r>
            <a:r>
              <a:rPr lang="en-US" altLang="zh-CN" smtClean="0"/>
              <a:t>G</a:t>
            </a:r>
          </a:p>
          <a:p>
            <a:r>
              <a:rPr lang="en-US" altLang="zh-CN" smtClean="0"/>
              <a:t>LocateVex(</a:t>
            </a:r>
            <a:r>
              <a:rPr lang="zh-CN" altLang="en-US" smtClean="0"/>
              <a:t>*</a:t>
            </a:r>
            <a:r>
              <a:rPr lang="en-US" altLang="zh-CN" smtClean="0"/>
              <a:t>G, u);        //</a:t>
            </a:r>
            <a:r>
              <a:rPr lang="zh-CN" altLang="en-US" smtClean="0"/>
              <a:t>返回图</a:t>
            </a:r>
            <a:r>
              <a:rPr lang="en-US" altLang="zh-CN" smtClean="0"/>
              <a:t>G</a:t>
            </a:r>
            <a:r>
              <a:rPr lang="zh-CN" altLang="en-US" smtClean="0"/>
              <a:t>中与</a:t>
            </a:r>
            <a:r>
              <a:rPr lang="en-US" altLang="zh-CN" smtClean="0"/>
              <a:t>u</a:t>
            </a:r>
            <a:r>
              <a:rPr lang="zh-CN" altLang="en-US" smtClean="0"/>
              <a:t>有相同特征的顶点</a:t>
            </a:r>
            <a:endParaRPr lang="en-US" altLang="zh-CN" smtClean="0"/>
          </a:p>
          <a:p>
            <a:r>
              <a:rPr lang="en-US" altLang="en-US" smtClean="0"/>
              <a:t>GetVex(</a:t>
            </a:r>
            <a:r>
              <a:rPr lang="zh-CN" altLang="en-US" smtClean="0"/>
              <a:t>*</a:t>
            </a:r>
            <a:r>
              <a:rPr lang="en-US" altLang="en-US" smtClean="0"/>
              <a:t>G, v);</a:t>
            </a:r>
            <a:r>
              <a:rPr lang="zh-CN" altLang="en-US" smtClean="0"/>
              <a:t>     </a:t>
            </a:r>
            <a:r>
              <a:rPr lang="en-US" altLang="zh-CN" smtClean="0"/>
              <a:t>	//</a:t>
            </a:r>
            <a:r>
              <a:rPr lang="zh-CN" altLang="en-US" smtClean="0"/>
              <a:t>返回图</a:t>
            </a:r>
            <a:r>
              <a:rPr lang="en-US" altLang="zh-CN" smtClean="0"/>
              <a:t>G</a:t>
            </a:r>
            <a:r>
              <a:rPr lang="zh-CN" altLang="en-US" smtClean="0"/>
              <a:t>中的顶点</a:t>
            </a:r>
            <a:r>
              <a:rPr lang="en-US" altLang="en-US" smtClean="0"/>
              <a:t>v</a:t>
            </a:r>
            <a:r>
              <a:rPr lang="zh-CN" altLang="en-US" smtClean="0"/>
              <a:t>的值</a:t>
            </a:r>
          </a:p>
          <a:p>
            <a:r>
              <a:rPr lang="en-US" altLang="zh-CN" smtClean="0"/>
              <a:t>PutVex(</a:t>
            </a:r>
            <a:r>
              <a:rPr lang="zh-CN" altLang="en-US" smtClean="0"/>
              <a:t>*</a:t>
            </a:r>
            <a:r>
              <a:rPr lang="en-US" altLang="zh-CN" smtClean="0"/>
              <a:t>G, v, value); //</a:t>
            </a:r>
            <a:r>
              <a:rPr lang="zh-CN" altLang="en-US" smtClean="0"/>
              <a:t>对图</a:t>
            </a:r>
            <a:r>
              <a:rPr lang="en-US" altLang="zh-CN" smtClean="0"/>
              <a:t>G</a:t>
            </a:r>
            <a:r>
              <a:rPr lang="zh-CN" altLang="en-US" smtClean="0"/>
              <a:t>的顶点</a:t>
            </a:r>
            <a:r>
              <a:rPr lang="en-US" altLang="zh-CN" smtClean="0"/>
              <a:t>v</a:t>
            </a:r>
            <a:r>
              <a:rPr lang="zh-CN" altLang="en-US" smtClean="0"/>
              <a:t>赋值</a:t>
            </a:r>
            <a:r>
              <a:rPr lang="en-US" altLang="zh-CN" smtClean="0"/>
              <a:t>value</a:t>
            </a:r>
          </a:p>
          <a:p>
            <a:r>
              <a:rPr lang="en-US" altLang="en-US" smtClean="0"/>
              <a:t>FirstAdjVex(</a:t>
            </a:r>
            <a:r>
              <a:rPr lang="zh-CN" altLang="en-US" smtClean="0"/>
              <a:t>*</a:t>
            </a:r>
            <a:r>
              <a:rPr lang="en-US" altLang="en-US" smtClean="0"/>
              <a:t>G,v); 	//</a:t>
            </a:r>
            <a:r>
              <a:rPr lang="zh-CN" altLang="en-US" smtClean="0"/>
              <a:t>返回顶点</a:t>
            </a:r>
            <a:r>
              <a:rPr lang="en-US" altLang="zh-CN" smtClean="0"/>
              <a:t>v</a:t>
            </a:r>
            <a:r>
              <a:rPr lang="zh-CN" altLang="en-US" smtClean="0"/>
              <a:t>的第一个邻接顶点</a:t>
            </a:r>
            <a:endParaRPr lang="en-US" altLang="zh-CN" smtClean="0"/>
          </a:p>
          <a:p>
            <a:r>
              <a:rPr lang="en-US" altLang="zh-CN" smtClean="0"/>
              <a:t>NextAdjVex(</a:t>
            </a:r>
            <a:r>
              <a:rPr lang="zh-CN" altLang="en-US" smtClean="0"/>
              <a:t>*</a:t>
            </a:r>
            <a:r>
              <a:rPr lang="en-US" altLang="zh-CN" smtClean="0"/>
              <a:t>G,v,w); 	//</a:t>
            </a:r>
            <a:r>
              <a:rPr lang="zh-CN" altLang="en-US" smtClean="0"/>
              <a:t>返回顶点</a:t>
            </a:r>
            <a:r>
              <a:rPr lang="en-US" altLang="zh-CN" smtClean="0"/>
              <a:t>v</a:t>
            </a:r>
            <a:r>
              <a:rPr lang="zh-CN" altLang="en-US" smtClean="0"/>
              <a:t>的相对于</a:t>
            </a:r>
            <a:r>
              <a:rPr lang="en-US" altLang="zh-CN" smtClean="0"/>
              <a:t>w</a:t>
            </a:r>
            <a:r>
              <a:rPr lang="zh-CN" altLang="en-US" smtClean="0"/>
              <a:t>的下一个邻接顶点</a:t>
            </a:r>
            <a:endParaRPr lang="en-US" altLang="zh-CN" smtClean="0"/>
          </a:p>
          <a:p>
            <a:r>
              <a:rPr lang="en-US" altLang="zh-CN" smtClean="0"/>
              <a:t>InsertVex(</a:t>
            </a:r>
            <a:r>
              <a:rPr lang="zh-CN" altLang="en-US" smtClean="0"/>
              <a:t>*</a:t>
            </a:r>
            <a:r>
              <a:rPr lang="en-US" altLang="zh-CN" smtClean="0"/>
              <a:t>G,v); 	//</a:t>
            </a:r>
            <a:r>
              <a:rPr lang="zh-CN" altLang="en-US" smtClean="0"/>
              <a:t>在图</a:t>
            </a:r>
            <a:r>
              <a:rPr lang="en-US" altLang="zh-CN" smtClean="0"/>
              <a:t>G</a:t>
            </a:r>
            <a:r>
              <a:rPr lang="zh-CN" altLang="en-US" smtClean="0"/>
              <a:t>中添加顶点</a:t>
            </a:r>
            <a:r>
              <a:rPr lang="en-US" altLang="zh-CN" smtClean="0"/>
              <a:t>v</a:t>
            </a:r>
          </a:p>
          <a:p>
            <a:r>
              <a:rPr lang="en-US" altLang="zh-CN" smtClean="0"/>
              <a:t>DeleteVex(</a:t>
            </a:r>
            <a:r>
              <a:rPr lang="zh-CN" altLang="en-US" smtClean="0"/>
              <a:t>*</a:t>
            </a:r>
            <a:r>
              <a:rPr lang="en-US" altLang="zh-CN" smtClean="0"/>
              <a:t>G,v); 	//</a:t>
            </a:r>
            <a:r>
              <a:rPr lang="zh-CN" altLang="en-US" smtClean="0"/>
              <a:t>在图</a:t>
            </a:r>
            <a:r>
              <a:rPr lang="en-US" altLang="zh-CN" smtClean="0"/>
              <a:t>G</a:t>
            </a:r>
            <a:r>
              <a:rPr lang="zh-CN" altLang="en-US" smtClean="0"/>
              <a:t>中删除顶点</a:t>
            </a:r>
            <a:r>
              <a:rPr lang="en-US" altLang="zh-CN" smtClean="0"/>
              <a:t>v</a:t>
            </a:r>
            <a:r>
              <a:rPr lang="zh-CN" altLang="en-US" smtClean="0"/>
              <a:t>以及相关的弧</a:t>
            </a:r>
            <a:endParaRPr lang="en-US" altLang="zh-CN" smtClean="0"/>
          </a:p>
          <a:p>
            <a:r>
              <a:rPr lang="en-US" altLang="en-US" smtClean="0"/>
              <a:t>InsertArc(</a:t>
            </a:r>
            <a:r>
              <a:rPr lang="zh-CN" altLang="en-US" smtClean="0"/>
              <a:t>*</a:t>
            </a:r>
            <a:r>
              <a:rPr lang="en-US" altLang="en-US" smtClean="0"/>
              <a:t>G,v,w);	//</a:t>
            </a:r>
            <a:r>
              <a:rPr lang="zh-CN" altLang="en-US" smtClean="0"/>
              <a:t>在图</a:t>
            </a:r>
            <a:r>
              <a:rPr lang="en-US" altLang="zh-CN" smtClean="0"/>
              <a:t>G</a:t>
            </a:r>
            <a:r>
              <a:rPr lang="zh-CN" altLang="en-US" smtClean="0"/>
              <a:t>中增添弧</a:t>
            </a:r>
            <a:r>
              <a:rPr lang="en-US" altLang="zh-CN" smtClean="0"/>
              <a:t>&lt;v, w&gt;</a:t>
            </a:r>
            <a:endParaRPr lang="en-US" altLang="en-US" smtClean="0"/>
          </a:p>
          <a:p>
            <a:r>
              <a:rPr lang="en-US" altLang="en-US" smtClean="0"/>
              <a:t>DeleteArc(</a:t>
            </a:r>
            <a:r>
              <a:rPr lang="zh-CN" altLang="en-US" smtClean="0"/>
              <a:t>*</a:t>
            </a:r>
            <a:r>
              <a:rPr lang="en-US" altLang="en-US" smtClean="0"/>
              <a:t>G,v,w); 	//</a:t>
            </a:r>
            <a:r>
              <a:rPr lang="zh-CN" altLang="en-US" smtClean="0"/>
              <a:t>在图</a:t>
            </a:r>
            <a:r>
              <a:rPr lang="en-US" altLang="zh-CN" smtClean="0"/>
              <a:t>G</a:t>
            </a:r>
            <a:r>
              <a:rPr lang="zh-CN" altLang="en-US" smtClean="0"/>
              <a:t>中删除弧</a:t>
            </a:r>
            <a:r>
              <a:rPr lang="en-US" altLang="zh-CN" smtClean="0"/>
              <a:t>&lt;v, w&gt;</a:t>
            </a:r>
          </a:p>
          <a:p>
            <a:endParaRPr lang="en-US" altLang="en-US" smtClean="0"/>
          </a:p>
          <a:p>
            <a:r>
              <a:rPr lang="en-US" altLang="zh-CN"/>
              <a:t>DFSTraverse(</a:t>
            </a:r>
            <a:r>
              <a:rPr lang="zh-CN" altLang="en-US"/>
              <a:t>*</a:t>
            </a:r>
            <a:r>
              <a:rPr lang="en-US" altLang="zh-CN"/>
              <a:t>G, Visit()); //</a:t>
            </a:r>
            <a:r>
              <a:rPr lang="zh-CN" altLang="en-US"/>
              <a:t>对图</a:t>
            </a:r>
            <a:r>
              <a:rPr lang="en-US" altLang="zh-CN"/>
              <a:t>G</a:t>
            </a:r>
            <a:r>
              <a:rPr lang="zh-CN" altLang="en-US"/>
              <a:t>进行深度优先遍历</a:t>
            </a:r>
          </a:p>
          <a:p>
            <a:r>
              <a:rPr lang="en-US" altLang="en-US" smtClean="0"/>
              <a:t>BFSTraverse(</a:t>
            </a:r>
            <a:r>
              <a:rPr lang="zh-CN" altLang="en-US" smtClean="0"/>
              <a:t>*</a:t>
            </a:r>
            <a:r>
              <a:rPr lang="en-US" altLang="en-US" smtClean="0"/>
              <a:t>G, Visit())</a:t>
            </a:r>
            <a:r>
              <a:rPr lang="en-US" altLang="zh-CN" smtClean="0"/>
              <a:t>; </a:t>
            </a:r>
            <a:r>
              <a:rPr lang="en-US" altLang="zh-CN"/>
              <a:t>//</a:t>
            </a:r>
            <a:r>
              <a:rPr lang="zh-CN" altLang="en-US"/>
              <a:t>对图</a:t>
            </a:r>
            <a:r>
              <a:rPr lang="en-US" altLang="zh-CN"/>
              <a:t>G</a:t>
            </a:r>
            <a:r>
              <a:rPr lang="zh-CN" altLang="en-US" smtClean="0"/>
              <a:t>进行广度</a:t>
            </a:r>
            <a:r>
              <a:rPr lang="zh-CN" altLang="en-US"/>
              <a:t>优先遍历</a:t>
            </a:r>
            <a:endParaRPr lang="en-US" altLang="zh-CN" smtClean="0"/>
          </a:p>
          <a:p>
            <a:pPr lvl="1"/>
            <a:r>
              <a:rPr lang="zh-CN" altLang="en-US" smtClean="0"/>
              <a:t>初始条件：图</a:t>
            </a:r>
            <a:r>
              <a:rPr lang="en-US" altLang="en-US" smtClean="0"/>
              <a:t>G</a:t>
            </a:r>
            <a:r>
              <a:rPr lang="zh-CN" altLang="en-US" smtClean="0"/>
              <a:t>存在，</a:t>
            </a:r>
            <a:r>
              <a:rPr lang="en-US" altLang="zh-CN" smtClean="0"/>
              <a:t>Visit</a:t>
            </a:r>
            <a:r>
              <a:rPr lang="zh-CN" altLang="en-US" smtClean="0"/>
              <a:t>是应用于顶点的函数</a:t>
            </a:r>
          </a:p>
          <a:p>
            <a:pPr lvl="1"/>
            <a:r>
              <a:rPr lang="zh-CN" altLang="en-US" smtClean="0"/>
              <a:t>操作结果：对图</a:t>
            </a:r>
            <a:r>
              <a:rPr lang="en-US" altLang="en-US" smtClean="0"/>
              <a:t>G</a:t>
            </a:r>
            <a:r>
              <a:rPr lang="zh-CN" altLang="en-US" smtClean="0"/>
              <a:t>进行广度优先遍历</a:t>
            </a:r>
            <a:r>
              <a:rPr lang="en-US" altLang="zh-CN" smtClean="0"/>
              <a:t>(</a:t>
            </a:r>
            <a:r>
              <a:rPr lang="zh-CN" altLang="en-US" smtClean="0"/>
              <a:t>每个顶点被访问且只访问一次</a:t>
            </a:r>
            <a:r>
              <a:rPr lang="en-US" altLang="zh-CN" smtClean="0"/>
              <a:t>)</a:t>
            </a:r>
            <a:r>
              <a:rPr lang="zh-CN" altLang="en-US" smtClean="0"/>
              <a:t>，对每个顶点调用</a:t>
            </a:r>
            <a:r>
              <a:rPr lang="en-US" altLang="zh-CN" smtClean="0"/>
              <a:t>Visit</a:t>
            </a:r>
            <a:r>
              <a:rPr lang="zh-CN" altLang="en-US" smtClean="0"/>
              <a:t>一次且仅一次</a:t>
            </a:r>
            <a:endParaRPr lang="en-US" altLang="zh-CN" dirty="0" smtClean="0"/>
          </a:p>
        </p:txBody>
      </p:sp>
    </p:spTree>
    <p:extLst>
      <p:ext uri="{BB962C8B-B14F-4D97-AF65-F5344CB8AC3E}">
        <p14:creationId xmlns:p14="http://schemas.microsoft.com/office/powerpoint/2010/main" val="14808161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dirty="0"/>
          </a:p>
        </p:txBody>
      </p:sp>
      <p:sp>
        <p:nvSpPr>
          <p:cNvPr id="2" name="内容占位符 1"/>
          <p:cNvSpPr>
            <a:spLocks noGrp="1"/>
          </p:cNvSpPr>
          <p:nvPr>
            <p:ph idx="1"/>
          </p:nvPr>
        </p:nvSpPr>
        <p:spPr/>
        <p:txBody>
          <a:bodyPr>
            <a:normAutofit fontScale="92500" lnSpcReduction="20000"/>
          </a:bodyPr>
          <a:lstStyle/>
          <a:p>
            <a:pPr marL="514350" indent="-514350">
              <a:buFont typeface="+mj-lt"/>
              <a:buAutoNum type="arabicPeriod"/>
            </a:pPr>
            <a:r>
              <a:rPr lang="zh-CN" altLang="en-US" b="1" smtClean="0"/>
              <a:t>图的术语</a:t>
            </a:r>
            <a:endParaRPr lang="en-US" altLang="en-US" b="1" dirty="0" smtClean="0"/>
          </a:p>
          <a:p>
            <a:pPr marL="514350" indent="-514350">
              <a:buFont typeface="+mj-lt"/>
              <a:buAutoNum type="arabicPeriod"/>
            </a:pPr>
            <a:r>
              <a:rPr lang="zh-CN" altLang="en-US" b="1" dirty="0" smtClean="0"/>
              <a:t>图的</a:t>
            </a:r>
            <a:r>
              <a:rPr lang="zh-CN" altLang="en-US" b="1" smtClean="0"/>
              <a:t>存储结构</a:t>
            </a:r>
            <a:endParaRPr lang="en-US" altLang="zh-CN" b="1" dirty="0" smtClean="0"/>
          </a:p>
          <a:p>
            <a:pPr marL="914400" lvl="1" indent="-514350">
              <a:buFont typeface="+mj-lt"/>
              <a:buAutoNum type="arabicPeriod"/>
            </a:pPr>
            <a:r>
              <a:rPr lang="zh-CN" altLang="en-US" b="1" dirty="0" smtClean="0"/>
              <a:t>数组表示，邻接表表示</a:t>
            </a:r>
            <a:endParaRPr lang="en-US" altLang="zh-CN" b="1" dirty="0" smtClean="0"/>
          </a:p>
          <a:p>
            <a:pPr marL="914400" lvl="1" indent="-514350">
              <a:buFont typeface="+mj-lt"/>
              <a:buAutoNum type="arabicPeriod"/>
            </a:pPr>
            <a:r>
              <a:rPr lang="en-US" altLang="zh-CN" b="1" dirty="0" smtClean="0"/>
              <a:t>(</a:t>
            </a:r>
            <a:r>
              <a:rPr lang="zh-CN" altLang="en-US" b="1" dirty="0" smtClean="0"/>
              <a:t>有向图</a:t>
            </a:r>
            <a:r>
              <a:rPr lang="en-US" altLang="zh-CN" b="1" dirty="0" smtClean="0"/>
              <a:t>)</a:t>
            </a:r>
            <a:r>
              <a:rPr lang="zh-CN" altLang="en-US" b="1" dirty="0" smtClean="0"/>
              <a:t>十字链表，</a:t>
            </a:r>
            <a:r>
              <a:rPr lang="en-US" altLang="zh-CN" b="1" dirty="0" smtClean="0"/>
              <a:t>(</a:t>
            </a:r>
            <a:r>
              <a:rPr lang="zh-CN" altLang="en-US" b="1" dirty="0" smtClean="0"/>
              <a:t>无向图</a:t>
            </a:r>
            <a:r>
              <a:rPr lang="en-US" altLang="zh-CN" b="1" dirty="0" smtClean="0"/>
              <a:t>)</a:t>
            </a:r>
            <a:r>
              <a:rPr lang="zh-CN" altLang="en-US" b="1" dirty="0" smtClean="0"/>
              <a:t>邻接多重表</a:t>
            </a:r>
            <a:endParaRPr lang="en-US" altLang="zh-CN" b="1" dirty="0" smtClean="0"/>
          </a:p>
          <a:p>
            <a:pPr marL="514350" indent="-514350">
              <a:buFont typeface="+mj-lt"/>
              <a:buAutoNum type="arabicPeriod"/>
            </a:pPr>
            <a:r>
              <a:rPr lang="zh-CN" altLang="en-US" b="1" dirty="0" smtClean="0"/>
              <a:t>图的遍历：深度优先，广度优先</a:t>
            </a:r>
            <a:endParaRPr lang="en-US" altLang="zh-CN" b="1" dirty="0" smtClean="0"/>
          </a:p>
          <a:p>
            <a:pPr marL="514350" indent="-514350">
              <a:buFont typeface="+mj-lt"/>
              <a:buAutoNum type="arabicPeriod"/>
            </a:pPr>
            <a:r>
              <a:rPr lang="zh-CN" altLang="en-US" dirty="0" smtClean="0"/>
              <a:t>图的连通性</a:t>
            </a:r>
            <a:endParaRPr lang="en-US" altLang="zh-CN" dirty="0" smtClean="0"/>
          </a:p>
          <a:p>
            <a:pPr marL="971550" lvl="1" indent="-514350">
              <a:buFont typeface="+mj-lt"/>
              <a:buAutoNum type="arabicPeriod"/>
            </a:pPr>
            <a:r>
              <a:rPr lang="en-US" altLang="en-US" dirty="0" err="1" smtClean="0">
                <a:ea typeface="宋体" panose="02010600030101010101" pitchFamily="2" charset="-122"/>
              </a:rPr>
              <a:t>无向图的连通分量</a:t>
            </a:r>
            <a:endParaRPr lang="en-US" altLang="en-US" dirty="0" smtClean="0">
              <a:ea typeface="宋体" panose="02010600030101010101" pitchFamily="2" charset="-122"/>
            </a:endParaRPr>
          </a:p>
          <a:p>
            <a:pPr marL="971550" lvl="1" indent="-514350">
              <a:buFont typeface="+mj-lt"/>
              <a:buAutoNum type="arabicPeriod"/>
            </a:pPr>
            <a:r>
              <a:rPr lang="en-US" altLang="en-US" dirty="0" err="1" smtClean="0">
                <a:ea typeface="宋体" panose="02010600030101010101" pitchFamily="2" charset="-122"/>
              </a:rPr>
              <a:t>有向图的强连通分量</a:t>
            </a:r>
            <a:endParaRPr lang="en-US" altLang="en-US" dirty="0" smtClean="0">
              <a:ea typeface="宋体" panose="02010600030101010101" pitchFamily="2" charset="-122"/>
            </a:endParaRPr>
          </a:p>
          <a:p>
            <a:pPr marL="971550" lvl="1" indent="-514350">
              <a:buFont typeface="+mj-lt"/>
              <a:buAutoNum type="arabicPeriod"/>
            </a:pPr>
            <a:r>
              <a:rPr lang="zh-CN" altLang="en-US" dirty="0" smtClean="0">
                <a:ea typeface="宋体" panose="02010600030101010101" pitchFamily="2" charset="-122"/>
              </a:rPr>
              <a:t>关节点和重连通分量</a:t>
            </a:r>
            <a:endParaRPr lang="en-US" altLang="zh-CN" dirty="0" smtClean="0">
              <a:ea typeface="宋体" panose="02010600030101010101" pitchFamily="2" charset="-122"/>
            </a:endParaRPr>
          </a:p>
          <a:p>
            <a:pPr marL="514350" indent="-514350">
              <a:buFont typeface="+mj-lt"/>
              <a:buAutoNum type="arabicPeriod"/>
            </a:pPr>
            <a:r>
              <a:rPr lang="zh-CN" altLang="en-US" dirty="0" smtClean="0"/>
              <a:t>最小生成树：</a:t>
            </a:r>
            <a:r>
              <a:rPr lang="en-US" altLang="zh-CN" dirty="0" smtClean="0"/>
              <a:t>Prim</a:t>
            </a:r>
            <a:r>
              <a:rPr lang="zh-CN" altLang="en-US" dirty="0" smtClean="0"/>
              <a:t>算法，</a:t>
            </a:r>
            <a:r>
              <a:rPr lang="en-US" dirty="0" err="1" smtClean="0"/>
              <a:t>Kruskal</a:t>
            </a:r>
            <a:r>
              <a:rPr lang="zh-CN" altLang="en-US" dirty="0" smtClean="0"/>
              <a:t>算法</a:t>
            </a:r>
            <a:endParaRPr lang="en-US" altLang="zh-CN" dirty="0" smtClean="0"/>
          </a:p>
          <a:p>
            <a:pPr marL="514350" indent="-514350">
              <a:buFont typeface="+mj-lt"/>
              <a:buAutoNum type="arabicPeriod"/>
            </a:pPr>
            <a:r>
              <a:rPr lang="zh-CN" altLang="en-US" dirty="0" smtClean="0"/>
              <a:t>拓扑排序：</a:t>
            </a:r>
            <a:r>
              <a:rPr lang="en-US" altLang="zh-CN" dirty="0" smtClean="0"/>
              <a:t>AOV</a:t>
            </a:r>
            <a:r>
              <a:rPr lang="zh-CN" altLang="en-US" dirty="0" smtClean="0"/>
              <a:t>网</a:t>
            </a:r>
            <a:endParaRPr lang="en-US" altLang="zh-CN" dirty="0" smtClean="0"/>
          </a:p>
          <a:p>
            <a:pPr marL="514350" indent="-514350">
              <a:buFont typeface="+mj-lt"/>
              <a:buAutoNum type="arabicPeriod"/>
            </a:pPr>
            <a:r>
              <a:rPr lang="zh-CN" altLang="en-US" dirty="0" smtClean="0"/>
              <a:t>关键路径：</a:t>
            </a:r>
            <a:r>
              <a:rPr lang="en-US" altLang="zh-CN" dirty="0" smtClean="0"/>
              <a:t>AOE</a:t>
            </a:r>
            <a:r>
              <a:rPr lang="zh-CN" altLang="en-US" dirty="0" smtClean="0"/>
              <a:t>网</a:t>
            </a:r>
            <a:endParaRPr lang="en-US" altLang="zh-CN" dirty="0" smtClean="0"/>
          </a:p>
          <a:p>
            <a:pPr marL="514350" indent="-514350">
              <a:buFont typeface="+mj-lt"/>
              <a:buAutoNum type="arabicPeriod"/>
            </a:pPr>
            <a:r>
              <a:rPr lang="zh-CN" altLang="en-US" dirty="0" smtClean="0"/>
              <a:t>最短路径：</a:t>
            </a:r>
            <a:r>
              <a:rPr lang="en-US" dirty="0" err="1" smtClean="0"/>
              <a:t>Dijkstra</a:t>
            </a:r>
            <a:r>
              <a:rPr lang="zh-CN" altLang="en-US" dirty="0" smtClean="0"/>
              <a:t>算法，</a:t>
            </a:r>
            <a:r>
              <a:rPr lang="en-US" altLang="zh-CN" dirty="0" smtClean="0"/>
              <a:t>Floyd</a:t>
            </a:r>
            <a:r>
              <a:rPr lang="zh-CN" altLang="en-US" dirty="0" smtClean="0"/>
              <a:t>算法</a:t>
            </a:r>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48988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en-US" smtClean="0">
                <a:latin typeface="+mn-lt"/>
                <a:ea typeface="宋体" panose="02010600030101010101" pitchFamily="2" charset="-122"/>
              </a:rPr>
              <a:t>2. 图的存储结构</a:t>
            </a:r>
            <a:endParaRPr lang="en-US" altLang="en-US" dirty="0" smtClean="0">
              <a:latin typeface="+mn-lt"/>
              <a:ea typeface="宋体" panose="02010600030101010101" pitchFamily="2" charset="-122"/>
            </a:endParaRPr>
          </a:p>
        </p:txBody>
      </p:sp>
      <p:sp>
        <p:nvSpPr>
          <p:cNvPr id="438275" name="Rectangle 3"/>
          <p:cNvSpPr>
            <a:spLocks noGrp="1" noChangeArrowheads="1"/>
          </p:cNvSpPr>
          <p:nvPr>
            <p:ph idx="1"/>
          </p:nvPr>
        </p:nvSpPr>
        <p:spPr/>
        <p:txBody>
          <a:bodyPr/>
          <a:lstStyle/>
          <a:p>
            <a:r>
              <a:rPr lang="zh-CN" altLang="en-US" dirty="0" smtClean="0">
                <a:ea typeface="宋体" panose="02010600030101010101" pitchFamily="2" charset="-122"/>
              </a:rPr>
              <a:t>顺序存储结构？不适用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因为图的</a:t>
            </a:r>
            <a:r>
              <a:rPr lang="en-US" altLang="en-US" dirty="0" err="1" smtClean="0">
                <a:ea typeface="宋体" panose="02010600030101010101" pitchFamily="2" charset="-122"/>
              </a:rPr>
              <a:t>任意顶点之间</a:t>
            </a:r>
            <a:r>
              <a:rPr lang="zh-CN" altLang="en-US" dirty="0" smtClean="0">
                <a:ea typeface="宋体" panose="02010600030101010101" pitchFamily="2" charset="-122"/>
              </a:rPr>
              <a:t>都</a:t>
            </a:r>
            <a:r>
              <a:rPr lang="en-US" altLang="en-US" dirty="0" err="1" smtClean="0">
                <a:ea typeface="宋体" panose="02010600030101010101" pitchFamily="2" charset="-122"/>
              </a:rPr>
              <a:t>可能存在联系，无法以数据元素在存储区中的物理位置来表示元素之间的关系</a:t>
            </a:r>
            <a:endParaRPr lang="en-US" altLang="en-US" dirty="0" smtClean="0">
              <a:ea typeface="宋体" panose="02010600030101010101" pitchFamily="2" charset="-122"/>
            </a:endParaRPr>
          </a:p>
          <a:p>
            <a:r>
              <a:rPr lang="zh-CN" altLang="en-US" dirty="0" smtClean="0">
                <a:ea typeface="宋体" panose="02010600030101010101" pitchFamily="2" charset="-122"/>
              </a:rPr>
              <a:t>链式存储结构</a:t>
            </a:r>
            <a:r>
              <a:rPr lang="zh-CN" altLang="en-US" smtClean="0">
                <a:ea typeface="宋体" panose="02010600030101010101" pitchFamily="2" charset="-122"/>
              </a:rPr>
              <a:t>？适用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由于图中顶点的度不一样，若按度数最大的顶点设计结构，则会浪费很多存储单元，反之按每个顶点自己的度设计不同的结构，又会影响操作</a:t>
            </a:r>
          </a:p>
          <a:p>
            <a:r>
              <a:rPr lang="zh-CN" altLang="en-US" dirty="0" smtClean="0">
                <a:ea typeface="宋体" panose="02010600030101010101" pitchFamily="2" charset="-122"/>
              </a:rPr>
              <a:t>图的常用的存储结构有：</a:t>
            </a:r>
            <a:r>
              <a:rPr lang="zh-CN" altLang="en-US" b="1" dirty="0">
                <a:solidFill>
                  <a:srgbClr val="0000FF"/>
                </a:solidFill>
                <a:ea typeface="宋体" panose="02010600030101010101" pitchFamily="2" charset="-122"/>
              </a:rPr>
              <a:t>数组</a:t>
            </a:r>
            <a:r>
              <a:rPr lang="en-US" altLang="zh-CN" b="1" dirty="0">
                <a:solidFill>
                  <a:srgbClr val="0000FF"/>
                </a:solidFill>
                <a:ea typeface="宋体" panose="02010600030101010101" pitchFamily="2" charset="-122"/>
              </a:rPr>
              <a:t>(</a:t>
            </a:r>
            <a:r>
              <a:rPr lang="zh-CN" altLang="en-US" b="1" dirty="0">
                <a:solidFill>
                  <a:srgbClr val="0000FF"/>
                </a:solidFill>
                <a:ea typeface="宋体" panose="02010600030101010101" pitchFamily="2" charset="-122"/>
              </a:rPr>
              <a:t>邻</a:t>
            </a:r>
            <a:r>
              <a:rPr lang="zh-CN" altLang="en-US" b="1" dirty="0" smtClean="0">
                <a:solidFill>
                  <a:srgbClr val="0000FF"/>
                </a:solidFill>
                <a:ea typeface="宋体" panose="02010600030101010101" pitchFamily="2" charset="-122"/>
              </a:rPr>
              <a:t>接矩阵</a:t>
            </a:r>
            <a:r>
              <a:rPr lang="en-US" altLang="zh-CN" b="1" dirty="0" smtClean="0">
                <a:solidFill>
                  <a:srgbClr val="0000FF"/>
                </a:solidFill>
                <a:ea typeface="宋体" panose="02010600030101010101" pitchFamily="2" charset="-122"/>
              </a:rPr>
              <a:t>)</a:t>
            </a:r>
            <a:r>
              <a:rPr lang="zh-CN" altLang="en-US" b="1" dirty="0" smtClean="0">
                <a:solidFill>
                  <a:srgbClr val="0000FF"/>
                </a:solidFill>
                <a:ea typeface="宋体" panose="02010600030101010101" pitchFamily="2" charset="-122"/>
              </a:rPr>
              <a:t>、邻接表、十字链表、邻接多重表</a:t>
            </a:r>
            <a:endParaRPr lang="en-US" altLang="en-US" b="1" dirty="0" smtClean="0">
              <a:solidFill>
                <a:srgbClr val="0000FF"/>
              </a:solidFill>
              <a:ea typeface="宋体" panose="02010600030101010101" pitchFamily="2" charset="-122"/>
            </a:endParaRPr>
          </a:p>
        </p:txBody>
      </p:sp>
    </p:spTree>
    <p:extLst>
      <p:ext uri="{BB962C8B-B14F-4D97-AF65-F5344CB8AC3E}">
        <p14:creationId xmlns:p14="http://schemas.microsoft.com/office/powerpoint/2010/main" val="36363008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2.1 </a:t>
            </a:r>
            <a:r>
              <a:rPr lang="en-US" altLang="en-US" dirty="0" err="1" smtClean="0">
                <a:latin typeface="+mn-lt"/>
                <a:ea typeface="宋体" panose="02010600030101010101" pitchFamily="2" charset="-122"/>
              </a:rPr>
              <a:t>数组</a:t>
            </a:r>
            <a:r>
              <a:rPr lang="en-US" altLang="en-US" dirty="0" smtClean="0">
                <a:latin typeface="+mn-lt"/>
                <a:ea typeface="宋体" panose="02010600030101010101" pitchFamily="2" charset="-122"/>
              </a:rPr>
              <a:t>(</a:t>
            </a:r>
            <a:r>
              <a:rPr lang="en-US" altLang="en-US" dirty="0" err="1">
                <a:latin typeface="+mn-lt"/>
                <a:ea typeface="宋体" panose="02010600030101010101" pitchFamily="2" charset="-122"/>
              </a:rPr>
              <a:t>邻接矩阵</a:t>
            </a:r>
            <a:r>
              <a:rPr lang="en-US" altLang="en-US" dirty="0">
                <a:latin typeface="+mn-lt"/>
                <a:ea typeface="宋体" panose="02010600030101010101" pitchFamily="2" charset="-122"/>
              </a:rPr>
              <a:t>)</a:t>
            </a:r>
            <a:r>
              <a:rPr lang="en-US" altLang="en-US" dirty="0" err="1" smtClean="0">
                <a:latin typeface="+mn-lt"/>
                <a:ea typeface="宋体" panose="02010600030101010101" pitchFamily="2" charset="-122"/>
              </a:rPr>
              <a:t>表示法</a:t>
            </a:r>
            <a:endParaRPr lang="en-US" altLang="en-US" dirty="0" smtClean="0">
              <a:latin typeface="+mn-lt"/>
              <a:ea typeface="宋体" panose="02010600030101010101" pitchFamily="2" charset="-122"/>
            </a:endParaRPr>
          </a:p>
        </p:txBody>
      </p:sp>
      <p:sp>
        <p:nvSpPr>
          <p:cNvPr id="439299" name="Rectangle 3"/>
          <p:cNvSpPr>
            <a:spLocks noGrp="1" noChangeArrowheads="1"/>
          </p:cNvSpPr>
          <p:nvPr>
            <p:ph idx="1"/>
          </p:nvPr>
        </p:nvSpPr>
        <p:spPr>
          <a:xfrm>
            <a:off x="457200" y="908720"/>
            <a:ext cx="8229600" cy="5949280"/>
          </a:xfrm>
        </p:spPr>
        <p:txBody>
          <a:bodyPr>
            <a:normAutofit/>
          </a:bodyPr>
          <a:lstStyle/>
          <a:p>
            <a:r>
              <a:rPr lang="en-US" altLang="en-US" sz="3600" dirty="0" err="1" smtClean="0">
                <a:ea typeface="宋体" panose="02010600030101010101" pitchFamily="2" charset="-122"/>
              </a:rPr>
              <a:t>对于有n个顶点的图</a:t>
            </a:r>
            <a:r>
              <a:rPr lang="zh-CN" altLang="en-US" sz="3600" dirty="0">
                <a:ea typeface="宋体" panose="02010600030101010101" pitchFamily="2" charset="-122"/>
              </a:rPr>
              <a:t>：</a:t>
            </a:r>
            <a:endParaRPr lang="en-US" altLang="en-US" sz="3600" dirty="0" smtClean="0">
              <a:ea typeface="宋体" panose="02010600030101010101" pitchFamily="2" charset="-122"/>
            </a:endParaRPr>
          </a:p>
          <a:p>
            <a:pPr lvl="1"/>
            <a:r>
              <a:rPr lang="en-US" altLang="en-US" sz="3600" dirty="0" err="1" smtClean="0">
                <a:ea typeface="宋体" panose="02010600030101010101" pitchFamily="2" charset="-122"/>
              </a:rPr>
              <a:t>用</a:t>
            </a:r>
            <a:r>
              <a:rPr lang="en-US" altLang="en-US" sz="3600" b="1" dirty="0" err="1" smtClean="0">
                <a:solidFill>
                  <a:srgbClr val="0000FF"/>
                </a:solidFill>
                <a:ea typeface="宋体" panose="02010600030101010101" pitchFamily="2" charset="-122"/>
              </a:rPr>
              <a:t>一维数组</a:t>
            </a:r>
            <a:r>
              <a:rPr lang="en-US" altLang="en-US" sz="3600" dirty="0" err="1" smtClean="0">
                <a:ea typeface="宋体" panose="02010600030101010101" pitchFamily="2" charset="-122"/>
              </a:rPr>
              <a:t>vexs</a:t>
            </a:r>
            <a:r>
              <a:rPr lang="en-US" altLang="en-US" sz="3600" dirty="0" smtClean="0">
                <a:ea typeface="宋体" panose="02010600030101010101" pitchFamily="2" charset="-122"/>
              </a:rPr>
              <a:t>[n]</a:t>
            </a:r>
            <a:r>
              <a:rPr lang="en-US" altLang="en-US" sz="3600" dirty="0" err="1" smtClean="0">
                <a:ea typeface="宋体" panose="02010600030101010101" pitchFamily="2" charset="-122"/>
              </a:rPr>
              <a:t>存储顶点信息</a:t>
            </a:r>
            <a:endParaRPr lang="en-US" altLang="en-US" sz="3600" dirty="0" smtClean="0">
              <a:ea typeface="宋体" panose="02010600030101010101" pitchFamily="2" charset="-122"/>
            </a:endParaRPr>
          </a:p>
          <a:p>
            <a:pPr lvl="1"/>
            <a:r>
              <a:rPr lang="en-US" altLang="en-US" sz="3600" dirty="0" err="1" smtClean="0">
                <a:ea typeface="宋体" panose="02010600030101010101" pitchFamily="2" charset="-122"/>
              </a:rPr>
              <a:t>用</a:t>
            </a:r>
            <a:r>
              <a:rPr lang="en-US" altLang="en-US" sz="3600" b="1" dirty="0" err="1" smtClean="0">
                <a:solidFill>
                  <a:srgbClr val="0000FF"/>
                </a:solidFill>
                <a:ea typeface="宋体" panose="02010600030101010101" pitchFamily="2" charset="-122"/>
              </a:rPr>
              <a:t>二维数组</a:t>
            </a:r>
            <a:r>
              <a:rPr lang="en-US" altLang="en-US" sz="3600" dirty="0" err="1" smtClean="0">
                <a:ea typeface="宋体" panose="02010600030101010101" pitchFamily="2" charset="-122"/>
              </a:rPr>
              <a:t>A</a:t>
            </a:r>
            <a:r>
              <a:rPr lang="en-US" altLang="en-US" sz="3600" dirty="0" smtClean="0">
                <a:ea typeface="宋体" panose="02010600030101010101" pitchFamily="2" charset="-122"/>
              </a:rPr>
              <a:t>[n][n]</a:t>
            </a:r>
            <a:r>
              <a:rPr lang="en-US" altLang="en-US" sz="3600" dirty="0" err="1" smtClean="0">
                <a:ea typeface="宋体" panose="02010600030101010101" pitchFamily="2" charset="-122"/>
              </a:rPr>
              <a:t>存储顶点之间关系的信息</a:t>
            </a:r>
            <a:endParaRPr lang="en-US" altLang="en-US" sz="3600" dirty="0" smtClean="0">
              <a:ea typeface="宋体" panose="02010600030101010101" pitchFamily="2" charset="-122"/>
            </a:endParaRPr>
          </a:p>
          <a:p>
            <a:pPr marL="0" indent="0">
              <a:buNone/>
            </a:pPr>
            <a:endParaRPr lang="en-US" altLang="en-US" sz="3100" dirty="0" smtClean="0"/>
          </a:p>
        </p:txBody>
      </p:sp>
    </p:spTree>
    <p:extLst>
      <p:ext uri="{BB962C8B-B14F-4D97-AF65-F5344CB8AC3E}">
        <p14:creationId xmlns:p14="http://schemas.microsoft.com/office/powerpoint/2010/main" val="34220052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无向图</a:t>
            </a:r>
            <a:r>
              <a:rPr lang="zh-CN" altLang="en-US" smtClean="0">
                <a:latin typeface="+mn-lt"/>
                <a:ea typeface="宋体" panose="02010600030101010101" pitchFamily="2" charset="-122"/>
              </a:rPr>
              <a:t>：</a:t>
            </a:r>
            <a:r>
              <a:rPr lang="en-US" altLang="en-US" smtClean="0">
                <a:latin typeface="+mn-lt"/>
                <a:ea typeface="宋体" panose="02010600030101010101" pitchFamily="2" charset="-122"/>
              </a:rPr>
              <a:t>无权图的</a:t>
            </a:r>
            <a:r>
              <a:rPr lang="zh-CN" altLang="en-US" smtClean="0">
                <a:latin typeface="+mn-lt"/>
                <a:ea typeface="宋体" panose="02010600030101010101" pitchFamily="2" charset="-122"/>
              </a:rPr>
              <a:t>数组表示</a:t>
            </a:r>
            <a:endParaRPr lang="en-US" dirty="0">
              <a:latin typeface="+mn-lt"/>
              <a:ea typeface="宋体" panose="02010600030101010101" pitchFamily="2" charset="-122"/>
            </a:endParaRPr>
          </a:p>
        </p:txBody>
      </p:sp>
      <p:sp>
        <p:nvSpPr>
          <p:cNvPr id="440322" name="Rectangle 2"/>
          <p:cNvSpPr>
            <a:spLocks noGrp="1" noChangeArrowheads="1"/>
          </p:cNvSpPr>
          <p:nvPr>
            <p:ph idx="1"/>
          </p:nvPr>
        </p:nvSpPr>
        <p:spPr/>
        <p:txBody>
          <a:bodyPr/>
          <a:lstStyle/>
          <a:p>
            <a:r>
              <a:rPr lang="zh-CN" altLang="en-US" dirty="0" smtClean="0">
                <a:latin typeface="宋体" panose="02010600030101010101" pitchFamily="2" charset="-122"/>
                <a:ea typeface="宋体" panose="02010600030101010101" pitchFamily="2" charset="-122"/>
              </a:rPr>
              <a:t>矩阵的</a:t>
            </a:r>
            <a:r>
              <a:rPr lang="en-US" altLang="en-US" dirty="0" err="1" smtClean="0">
                <a:latin typeface="宋体" panose="02010600030101010101" pitchFamily="2" charset="-122"/>
                <a:ea typeface="宋体" panose="02010600030101010101" pitchFamily="2" charset="-122"/>
              </a:rPr>
              <a:t>元素</a:t>
            </a:r>
            <a:r>
              <a:rPr lang="en-US" altLang="en-US" dirty="0" smtClean="0">
                <a:latin typeface="宋体" panose="02010600030101010101" pitchFamily="2" charset="-122"/>
                <a:ea typeface="宋体" panose="02010600030101010101" pitchFamily="2" charset="-122"/>
              </a:rPr>
              <a:t>：</a:t>
            </a:r>
          </a:p>
        </p:txBody>
      </p:sp>
      <p:grpSp>
        <p:nvGrpSpPr>
          <p:cNvPr id="400388" name="Group 4"/>
          <p:cNvGrpSpPr>
            <a:grpSpLocks/>
          </p:cNvGrpSpPr>
          <p:nvPr/>
        </p:nvGrpSpPr>
        <p:grpSpPr bwMode="auto">
          <a:xfrm>
            <a:off x="1148076" y="1484784"/>
            <a:ext cx="7206773" cy="1001713"/>
            <a:chOff x="0" y="0"/>
            <a:chExt cx="4127" cy="631"/>
          </a:xfrm>
        </p:grpSpPr>
        <mc:AlternateContent xmlns:mc="http://schemas.openxmlformats.org/markup-compatibility/2006" xmlns:a14="http://schemas.microsoft.com/office/drawing/2010/main">
          <mc:Choice Requires="a14">
            <p:sp>
              <p:nvSpPr>
                <p:cNvPr id="400425" name="Rectangle 5"/>
                <p:cNvSpPr>
                  <a:spLocks noChangeArrowheads="1"/>
                </p:cNvSpPr>
                <p:nvPr/>
              </p:nvSpPr>
              <p:spPr bwMode="auto">
                <a:xfrm>
                  <a:off x="907" y="0"/>
                  <a:ext cx="312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mj-lt"/>
                    </a:rPr>
                    <a:t>1   </a:t>
                  </a:r>
                  <a:r>
                    <a:rPr lang="zh-CN" altLang="en-US" sz="2800" b="1" smtClean="0">
                      <a:latin typeface="+mj-lt"/>
                    </a:rPr>
                    <a:t>若</a:t>
                  </a:r>
                  <a:r>
                    <a:rPr lang="en-US" altLang="zh-CN" sz="2800" b="1">
                      <a:latin typeface="+mj-lt"/>
                    </a:rPr>
                    <a:t>(</a:t>
                  </a:r>
                  <a:r>
                    <a:rPr lang="en-US" altLang="zh-CN" sz="2800" b="1" smtClean="0">
                      <a:latin typeface="+mj-lt"/>
                    </a:rPr>
                    <a:t>V</a:t>
                  </a:r>
                  <a:r>
                    <a:rPr lang="en-US" altLang="zh-CN" sz="2800" b="1" baseline="-25000" smtClean="0">
                      <a:latin typeface="+mj-lt"/>
                    </a:rPr>
                    <a:t>i</a:t>
                  </a:r>
                  <a:r>
                    <a:rPr lang="en-US" altLang="zh-CN" sz="2800" b="1" smtClean="0">
                      <a:latin typeface="+mj-lt"/>
                    </a:rPr>
                    <a:t>,V</a:t>
                  </a:r>
                  <a:r>
                    <a:rPr lang="en-US" altLang="zh-CN" sz="2800" b="1" baseline="-25000" smtClean="0">
                      <a:latin typeface="+mj-lt"/>
                    </a:rPr>
                    <a:t>j</a:t>
                  </a:r>
                  <a:r>
                    <a:rPr lang="en-US" altLang="zh-CN" sz="2800" b="1" smtClean="0">
                      <a:latin typeface="+mj-lt"/>
                    </a:rPr>
                    <a:t>) </a:t>
                  </a:r>
                  <a14:m>
                    <m:oMath xmlns:m="http://schemas.openxmlformats.org/officeDocument/2006/math" xmlns="">
                      <m:r>
                        <a:rPr lang="el-GR" altLang="zh-CN" sz="2800" b="1" i="1" smtClean="0">
                          <a:latin typeface="Cambria Math"/>
                          <a:ea typeface="Cambria Math"/>
                        </a:rPr>
                        <m:t>∈</m:t>
                      </m:r>
                    </m:oMath>
                  </a14:m>
                  <a:r>
                    <a:rPr lang="en-US" altLang="zh-CN" sz="2800" b="1" smtClean="0">
                      <a:latin typeface="+mj-lt"/>
                    </a:rPr>
                    <a:t> E</a:t>
                  </a:r>
                  <a:r>
                    <a:rPr lang="zh-CN" altLang="en-US" sz="2800" b="1" smtClean="0">
                      <a:latin typeface="+mj-lt"/>
                    </a:rPr>
                    <a:t>，</a:t>
                  </a:r>
                  <a:r>
                    <a:rPr lang="zh-CN" altLang="en-US" sz="2800" b="1" dirty="0" smtClean="0">
                      <a:latin typeface="+mj-lt"/>
                    </a:rPr>
                    <a:t>即</a:t>
                  </a:r>
                  <a:r>
                    <a:rPr lang="en-US" altLang="zh-CN" sz="2800" b="1" dirty="0" smtClean="0">
                      <a:latin typeface="+mj-lt"/>
                    </a:rPr>
                    <a:t> </a:t>
                  </a:r>
                  <a:r>
                    <a:rPr lang="en-US" altLang="en-US" sz="2800" b="1" dirty="0" smtClean="0">
                      <a:latin typeface="+mj-lt"/>
                    </a:rPr>
                    <a:t>v</a:t>
                  </a:r>
                  <a:r>
                    <a:rPr lang="en-US" altLang="en-US" sz="2800" b="1" baseline="-18000" dirty="0" smtClean="0">
                      <a:latin typeface="+mj-lt"/>
                    </a:rPr>
                    <a:t>i</a:t>
                  </a:r>
                  <a:r>
                    <a:rPr lang="en-US" altLang="en-US" sz="2800" b="1" dirty="0" smtClean="0">
                      <a:latin typeface="+mj-lt"/>
                    </a:rPr>
                    <a:t> </a:t>
                  </a:r>
                  <a:r>
                    <a:rPr lang="en-US" altLang="en-US" sz="2800" b="1" dirty="0">
                      <a:latin typeface="+mj-lt"/>
                    </a:rPr>
                    <a:t>, </a:t>
                  </a:r>
                  <a:r>
                    <a:rPr lang="en-US" altLang="en-US" sz="2800" b="1" dirty="0" err="1">
                      <a:latin typeface="+mj-lt"/>
                    </a:rPr>
                    <a:t>v</a:t>
                  </a:r>
                  <a:r>
                    <a:rPr lang="en-US" altLang="en-US" sz="2800" b="1" baseline="-18000" dirty="0" err="1">
                      <a:latin typeface="+mj-lt"/>
                    </a:rPr>
                    <a:t>j</a:t>
                  </a:r>
                  <a:r>
                    <a:rPr lang="zh-CN" altLang="en-US" sz="2800" b="1" dirty="0">
                      <a:latin typeface="+mj-lt"/>
                    </a:rPr>
                    <a:t>邻接</a:t>
                  </a:r>
                </a:p>
              </p:txBody>
            </p:sp>
          </mc:Choice>
          <mc:Fallback xmlns="">
            <p:sp>
              <p:nvSpPr>
                <p:cNvPr id="400425" name="Rectangle 5"/>
                <p:cNvSpPr>
                  <a:spLocks noRot="1" noChangeAspect="1" noMove="1" noResize="1" noEditPoints="1" noAdjustHandles="1" noChangeArrowheads="1" noChangeShapeType="1" noTextEdit="1"/>
                </p:cNvSpPr>
                <p:nvPr/>
              </p:nvSpPr>
              <p:spPr bwMode="auto">
                <a:xfrm>
                  <a:off x="907" y="0"/>
                  <a:ext cx="3129" cy="295"/>
                </a:xfrm>
                <a:prstGeom prst="rect">
                  <a:avLst/>
                </a:prstGeom>
                <a:blipFill rotWithShape="1">
                  <a:blip r:embed="rId3"/>
                  <a:stretch>
                    <a:fillRect l="-2232" t="-25000" b="-447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0426" name="Rectangle 6"/>
                <p:cNvSpPr>
                  <a:spLocks noChangeArrowheads="1"/>
                </p:cNvSpPr>
                <p:nvPr/>
              </p:nvSpPr>
              <p:spPr bwMode="auto">
                <a:xfrm>
                  <a:off x="907" y="336"/>
                  <a:ext cx="3220"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j-lt"/>
                    </a:rPr>
                    <a:t>0   </a:t>
                  </a:r>
                  <a:r>
                    <a:rPr lang="zh-CN" altLang="en-US" sz="2800" b="1" dirty="0" smtClean="0">
                      <a:latin typeface="+mj-lt"/>
                    </a:rPr>
                    <a:t>若</a:t>
                  </a:r>
                  <a:r>
                    <a:rPr lang="en-US" altLang="zh-CN" sz="2800" b="1" dirty="0" smtClean="0">
                      <a:latin typeface="+mj-lt"/>
                    </a:rPr>
                    <a:t>(V</a:t>
                  </a:r>
                  <a:r>
                    <a:rPr lang="en-US" altLang="zh-CN" sz="2800" b="1" baseline="-25000" dirty="0" smtClean="0">
                      <a:latin typeface="+mj-lt"/>
                    </a:rPr>
                    <a:t>i</a:t>
                  </a:r>
                  <a:r>
                    <a:rPr lang="en-US" altLang="en-US" sz="2800" b="1" dirty="0" smtClean="0">
                      <a:latin typeface="+mj-lt"/>
                    </a:rPr>
                    <a:t>, </a:t>
                  </a:r>
                  <a:r>
                    <a:rPr lang="en-US" altLang="en-US" sz="2800" b="1" err="1" smtClean="0">
                      <a:latin typeface="+mj-lt"/>
                    </a:rPr>
                    <a:t>V</a:t>
                  </a:r>
                  <a:r>
                    <a:rPr lang="en-US" altLang="en-US" sz="2800" b="1" baseline="-25000" err="1" smtClean="0">
                      <a:latin typeface="+mj-lt"/>
                    </a:rPr>
                    <a:t>j</a:t>
                  </a:r>
                  <a:r>
                    <a:rPr lang="en-US" altLang="en-US" sz="2800" b="1" smtClean="0">
                      <a:latin typeface="+mj-lt"/>
                    </a:rPr>
                    <a:t>)</a:t>
                  </a:r>
                  <a14:m>
                    <m:oMath xmlns:m="http://schemas.openxmlformats.org/officeDocument/2006/math" xmlns="">
                      <m:r>
                        <a:rPr lang="en-US" altLang="en-US" sz="2800" b="1" i="1" smtClean="0">
                          <a:latin typeface="Cambria Math"/>
                          <a:ea typeface="Cambria Math"/>
                        </a:rPr>
                        <m:t>∉</m:t>
                      </m:r>
                    </m:oMath>
                  </a14:m>
                  <a:r>
                    <a:rPr lang="en-US" altLang="zh-CN" sz="2800" b="1" dirty="0" smtClean="0">
                      <a:latin typeface="+mj-lt"/>
                    </a:rPr>
                    <a:t> E</a:t>
                  </a:r>
                  <a:r>
                    <a:rPr lang="zh-CN" altLang="en-US" sz="2800" b="1" dirty="0" smtClean="0">
                      <a:latin typeface="+mj-lt"/>
                    </a:rPr>
                    <a:t>，</a:t>
                  </a:r>
                  <a:r>
                    <a:rPr lang="zh-CN" altLang="en-US" sz="2800" b="1" dirty="0">
                      <a:latin typeface="+mj-lt"/>
                    </a:rPr>
                    <a:t>即</a:t>
                  </a:r>
                  <a:r>
                    <a:rPr lang="en-US" altLang="en-US" sz="2800" b="1" dirty="0">
                      <a:latin typeface="+mj-lt"/>
                    </a:rPr>
                    <a:t>v</a:t>
                  </a:r>
                  <a:r>
                    <a:rPr lang="en-US" altLang="en-US" sz="2800" b="1" baseline="-18000" dirty="0">
                      <a:latin typeface="+mj-lt"/>
                    </a:rPr>
                    <a:t>i</a:t>
                  </a:r>
                  <a:r>
                    <a:rPr lang="en-US" altLang="en-US" sz="2800" b="1" dirty="0">
                      <a:latin typeface="+mj-lt"/>
                    </a:rPr>
                    <a:t> , </a:t>
                  </a:r>
                  <a:r>
                    <a:rPr lang="en-US" altLang="en-US" sz="2800" b="1" dirty="0" err="1">
                      <a:latin typeface="+mj-lt"/>
                    </a:rPr>
                    <a:t>v</a:t>
                  </a:r>
                  <a:r>
                    <a:rPr lang="en-US" altLang="en-US" sz="2800" b="1" baseline="-18000" dirty="0" err="1">
                      <a:latin typeface="+mj-lt"/>
                    </a:rPr>
                    <a:t>j</a:t>
                  </a:r>
                  <a:r>
                    <a:rPr lang="zh-CN" altLang="en-US" sz="2800" b="1" dirty="0">
                      <a:latin typeface="+mj-lt"/>
                    </a:rPr>
                    <a:t>不邻接</a:t>
                  </a:r>
                </a:p>
              </p:txBody>
            </p:sp>
          </mc:Choice>
          <mc:Fallback xmlns="">
            <p:sp>
              <p:nvSpPr>
                <p:cNvPr id="400426" name="Rectangle 6"/>
                <p:cNvSpPr>
                  <a:spLocks noRot="1" noChangeAspect="1" noMove="1" noResize="1" noEditPoints="1" noAdjustHandles="1" noChangeArrowheads="1" noChangeShapeType="1" noTextEdit="1"/>
                </p:cNvSpPr>
                <p:nvPr/>
              </p:nvSpPr>
              <p:spPr bwMode="auto">
                <a:xfrm>
                  <a:off x="907" y="336"/>
                  <a:ext cx="3220" cy="295"/>
                </a:xfrm>
                <a:prstGeom prst="rect">
                  <a:avLst/>
                </a:prstGeom>
                <a:blipFill rotWithShape="1">
                  <a:blip r:embed="rId4"/>
                  <a:stretch>
                    <a:fillRect l="-2167"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0427" name="Rectangle 7"/>
            <p:cNvSpPr>
              <a:spLocks noChangeArrowheads="1"/>
            </p:cNvSpPr>
            <p:nvPr/>
          </p:nvSpPr>
          <p:spPr bwMode="auto">
            <a:xfrm>
              <a:off x="0" y="168"/>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j-lt"/>
                </a:rPr>
                <a:t>A[</a:t>
              </a:r>
              <a:r>
                <a:rPr lang="en-US" altLang="en-US" sz="2800" b="1" dirty="0" err="1">
                  <a:latin typeface="+mj-lt"/>
                </a:rPr>
                <a:t>i</a:t>
              </a:r>
              <a:r>
                <a:rPr lang="en-US" altLang="en-US" sz="2800" b="1" dirty="0">
                  <a:latin typeface="+mj-lt"/>
                </a:rPr>
                <a:t>][j]=</a:t>
              </a:r>
            </a:p>
          </p:txBody>
        </p:sp>
        <p:sp>
          <p:nvSpPr>
            <p:cNvPr id="400428" name="AutoShape 8"/>
            <p:cNvSpPr>
              <a:spLocks/>
            </p:cNvSpPr>
            <p:nvPr/>
          </p:nvSpPr>
          <p:spPr bwMode="auto">
            <a:xfrm>
              <a:off x="814" y="48"/>
              <a:ext cx="91" cy="499"/>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48" name="Group 1081"/>
          <p:cNvGrpSpPr>
            <a:grpSpLocks/>
          </p:cNvGrpSpPr>
          <p:nvPr/>
        </p:nvGrpSpPr>
        <p:grpSpPr bwMode="auto">
          <a:xfrm>
            <a:off x="179512" y="3649662"/>
            <a:ext cx="3349625" cy="2522537"/>
            <a:chOff x="192" y="2016"/>
            <a:chExt cx="2397" cy="1872"/>
          </a:xfrm>
        </p:grpSpPr>
        <p:sp>
          <p:nvSpPr>
            <p:cNvPr id="49" name="Oval 1065"/>
            <p:cNvSpPr>
              <a:spLocks noChangeArrowheads="1"/>
            </p:cNvSpPr>
            <p:nvPr/>
          </p:nvSpPr>
          <p:spPr bwMode="auto">
            <a:xfrm>
              <a:off x="768" y="2016"/>
              <a:ext cx="287" cy="351"/>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chemeClr val="tx2"/>
                  </a:solidFill>
                </a:rPr>
                <a:t>B</a:t>
              </a:r>
              <a:endParaRPr lang="en-US" altLang="zh-CN" sz="2800" dirty="0"/>
            </a:p>
          </p:txBody>
        </p:sp>
        <p:sp>
          <p:nvSpPr>
            <p:cNvPr id="50" name="Oval 1066"/>
            <p:cNvSpPr>
              <a:spLocks noChangeArrowheads="1"/>
            </p:cNvSpPr>
            <p:nvPr/>
          </p:nvSpPr>
          <p:spPr bwMode="auto">
            <a:xfrm>
              <a:off x="192" y="2784"/>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A</a:t>
              </a:r>
              <a:endParaRPr lang="en-US" altLang="zh-CN" sz="2800"/>
            </a:p>
          </p:txBody>
        </p:sp>
        <p:sp>
          <p:nvSpPr>
            <p:cNvPr id="51" name="Line 1067"/>
            <p:cNvSpPr>
              <a:spLocks noChangeShapeType="1"/>
            </p:cNvSpPr>
            <p:nvPr/>
          </p:nvSpPr>
          <p:spPr bwMode="auto">
            <a:xfrm flipH="1">
              <a:off x="406" y="2341"/>
              <a:ext cx="433" cy="48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2" name="Line 1068"/>
            <p:cNvSpPr>
              <a:spLocks noChangeShapeType="1"/>
            </p:cNvSpPr>
            <p:nvPr/>
          </p:nvSpPr>
          <p:spPr bwMode="auto">
            <a:xfrm>
              <a:off x="1056" y="2160"/>
              <a:ext cx="863" cy="1392"/>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3" name="Line 1069"/>
            <p:cNvSpPr>
              <a:spLocks noChangeShapeType="1"/>
            </p:cNvSpPr>
            <p:nvPr/>
          </p:nvSpPr>
          <p:spPr bwMode="auto">
            <a:xfrm>
              <a:off x="480" y="3024"/>
              <a:ext cx="1309" cy="696"/>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4" name="Line 1070"/>
            <p:cNvSpPr>
              <a:spLocks noChangeShapeType="1"/>
            </p:cNvSpPr>
            <p:nvPr/>
          </p:nvSpPr>
          <p:spPr bwMode="auto">
            <a:xfrm flipH="1">
              <a:off x="1048" y="2296"/>
              <a:ext cx="775" cy="1352"/>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5" name="Line 1071"/>
            <p:cNvSpPr>
              <a:spLocks noChangeShapeType="1"/>
            </p:cNvSpPr>
            <p:nvPr/>
          </p:nvSpPr>
          <p:spPr bwMode="auto">
            <a:xfrm>
              <a:off x="2017" y="2299"/>
              <a:ext cx="428" cy="485"/>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6" name="Line 1072"/>
            <p:cNvSpPr>
              <a:spLocks noChangeShapeType="1"/>
            </p:cNvSpPr>
            <p:nvPr/>
          </p:nvSpPr>
          <p:spPr bwMode="auto">
            <a:xfrm flipH="1">
              <a:off x="1056" y="3072"/>
              <a:ext cx="1255" cy="624"/>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7" name="Line 1073"/>
            <p:cNvSpPr>
              <a:spLocks noChangeShapeType="1"/>
            </p:cNvSpPr>
            <p:nvPr/>
          </p:nvSpPr>
          <p:spPr bwMode="auto">
            <a:xfrm flipH="1">
              <a:off x="912" y="2385"/>
              <a:ext cx="1" cy="1215"/>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8" name="Oval 1074"/>
            <p:cNvSpPr>
              <a:spLocks noChangeArrowheads="1"/>
            </p:cNvSpPr>
            <p:nvPr/>
          </p:nvSpPr>
          <p:spPr bwMode="auto">
            <a:xfrm>
              <a:off x="1779" y="2016"/>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C</a:t>
              </a:r>
              <a:endParaRPr lang="en-US" altLang="zh-CN" sz="2800"/>
            </a:p>
          </p:txBody>
        </p:sp>
        <p:sp>
          <p:nvSpPr>
            <p:cNvPr id="59" name="Oval 1075"/>
            <p:cNvSpPr>
              <a:spLocks noChangeArrowheads="1"/>
            </p:cNvSpPr>
            <p:nvPr/>
          </p:nvSpPr>
          <p:spPr bwMode="auto">
            <a:xfrm>
              <a:off x="2302" y="2784"/>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D</a:t>
              </a:r>
              <a:endParaRPr lang="en-US" altLang="zh-CN" sz="2800">
                <a:solidFill>
                  <a:schemeClr val="tx2"/>
                </a:solidFill>
              </a:endParaRPr>
            </a:p>
          </p:txBody>
        </p:sp>
        <p:sp>
          <p:nvSpPr>
            <p:cNvPr id="60" name="Oval 1076"/>
            <p:cNvSpPr>
              <a:spLocks noChangeArrowheads="1"/>
            </p:cNvSpPr>
            <p:nvPr/>
          </p:nvSpPr>
          <p:spPr bwMode="auto">
            <a:xfrm>
              <a:off x="768" y="3552"/>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F</a:t>
              </a:r>
              <a:endParaRPr lang="en-US" altLang="zh-CN" sz="2800"/>
            </a:p>
          </p:txBody>
        </p:sp>
        <p:sp>
          <p:nvSpPr>
            <p:cNvPr id="61" name="Oval 1077"/>
            <p:cNvSpPr>
              <a:spLocks noChangeArrowheads="1"/>
            </p:cNvSpPr>
            <p:nvPr/>
          </p:nvSpPr>
          <p:spPr bwMode="auto">
            <a:xfrm>
              <a:off x="1776" y="3552"/>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E</a:t>
              </a:r>
              <a:endParaRPr lang="en-US" altLang="zh-CN" sz="2800"/>
            </a:p>
          </p:txBody>
        </p:sp>
      </p:grpSp>
      <p:graphicFrame>
        <p:nvGraphicFramePr>
          <p:cNvPr id="5" name="对象 4"/>
          <p:cNvGraphicFramePr>
            <a:graphicFrameLocks noChangeAspect="1"/>
          </p:cNvGraphicFramePr>
          <p:nvPr>
            <p:extLst>
              <p:ext uri="{D42A27DB-BD31-4B8C-83A1-F6EECF244321}">
                <p14:modId xmlns:p14="http://schemas.microsoft.com/office/powerpoint/2010/main" val="1313916147"/>
              </p:ext>
            </p:extLst>
          </p:nvPr>
        </p:nvGraphicFramePr>
        <p:xfrm>
          <a:off x="4643282" y="3593563"/>
          <a:ext cx="4451350" cy="3109912"/>
        </p:xfrm>
        <a:graphic>
          <a:graphicData uri="http://schemas.openxmlformats.org/presentationml/2006/ole">
            <mc:AlternateContent xmlns:mc="http://schemas.openxmlformats.org/markup-compatibility/2006">
              <mc:Choice xmlns:v="urn:schemas-microsoft-com:vml" Requires="v">
                <p:oleObj spid="_x0000_s1258" name="Document" r:id="rId6" imgW="4204440" imgH="3394440" progId="Word.Document.8">
                  <p:embed/>
                </p:oleObj>
              </mc:Choice>
              <mc:Fallback>
                <p:oleObj name="Document" r:id="rId6" imgW="4204440" imgH="3394440" progId="Word.Document.8">
                  <p:embed/>
                  <p:pic>
                    <p:nvPicPr>
                      <p:cNvPr id="0" name="Object 1079"/>
                      <p:cNvPicPr>
                        <a:picLocks noChangeAspect="1" noChangeArrowheads="1"/>
                      </p:cNvPicPr>
                      <p:nvPr/>
                    </p:nvPicPr>
                    <p:blipFill>
                      <a:blip r:embed="rId7"/>
                      <a:srcRect/>
                      <a:stretch>
                        <a:fillRect/>
                      </a:stretch>
                    </p:blipFill>
                    <p:spPr bwMode="auto">
                      <a:xfrm>
                        <a:off x="4643282" y="3593563"/>
                        <a:ext cx="4451350" cy="3109912"/>
                      </a:xfrm>
                      <a:prstGeom prst="rect">
                        <a:avLst/>
                      </a:prstGeom>
                      <a:noFill/>
                      <a:ln>
                        <a:noFill/>
                      </a:ln>
                      <a:effectLst/>
                    </p:spPr>
                  </p:pic>
                </p:oleObj>
              </mc:Fallback>
            </mc:AlternateContent>
          </a:graphicData>
        </a:graphic>
      </p:graphicFrame>
      <p:sp>
        <p:nvSpPr>
          <p:cNvPr id="6" name="TextBox 5"/>
          <p:cNvSpPr txBox="1"/>
          <p:nvPr/>
        </p:nvSpPr>
        <p:spPr>
          <a:xfrm>
            <a:off x="4895745" y="3011118"/>
            <a:ext cx="4068743" cy="646331"/>
          </a:xfrm>
          <a:prstGeom prst="rect">
            <a:avLst/>
          </a:prstGeom>
          <a:noFill/>
        </p:spPr>
        <p:txBody>
          <a:bodyPr wrap="none" rtlCol="0">
            <a:spAutoFit/>
          </a:bodyPr>
          <a:lstStyle/>
          <a:p>
            <a:r>
              <a:rPr lang="en-US" sz="3600" dirty="0" smtClean="0"/>
              <a:t>A    B     C    D    E     F </a:t>
            </a:r>
            <a:endParaRPr lang="en-US" sz="3600" dirty="0"/>
          </a:p>
        </p:txBody>
      </p:sp>
      <p:cxnSp>
        <p:nvCxnSpPr>
          <p:cNvPr id="8" name="直接连接符 7"/>
          <p:cNvCxnSpPr/>
          <p:nvPr/>
        </p:nvCxnSpPr>
        <p:spPr>
          <a:xfrm>
            <a:off x="5076056" y="3771695"/>
            <a:ext cx="3672408" cy="2609633"/>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716597" y="3343997"/>
            <a:ext cx="719137" cy="3075416"/>
            <a:chOff x="3681763" y="3500575"/>
            <a:chExt cx="719137" cy="3075416"/>
          </a:xfrm>
        </p:grpSpPr>
        <p:sp>
          <p:nvSpPr>
            <p:cNvPr id="67" name="Rectangle 29"/>
            <p:cNvSpPr>
              <a:spLocks noChangeArrowheads="1"/>
            </p:cNvSpPr>
            <p:nvPr/>
          </p:nvSpPr>
          <p:spPr bwMode="auto">
            <a:xfrm>
              <a:off x="3681763" y="3500575"/>
              <a:ext cx="719137" cy="49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err="1">
                  <a:latin typeface="+mn-lt"/>
                </a:rPr>
                <a:t>vexs</a:t>
              </a:r>
              <a:endParaRPr lang="en-US" altLang="en-US" sz="2800" dirty="0">
                <a:latin typeface="+mn-lt"/>
              </a:endParaRPr>
            </a:p>
          </p:txBody>
        </p:sp>
        <p:sp>
          <p:nvSpPr>
            <p:cNvPr id="68" name="Rectangle 30"/>
            <p:cNvSpPr>
              <a:spLocks noChangeArrowheads="1"/>
            </p:cNvSpPr>
            <p:nvPr/>
          </p:nvSpPr>
          <p:spPr bwMode="auto">
            <a:xfrm>
              <a:off x="3773838" y="3933056"/>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A</a:t>
              </a:r>
              <a:endParaRPr lang="en-US" altLang="en-US" sz="2800" dirty="0">
                <a:latin typeface="+mn-lt"/>
              </a:endParaRPr>
            </a:p>
          </p:txBody>
        </p:sp>
        <p:sp>
          <p:nvSpPr>
            <p:cNvPr id="69" name="Rectangle 31"/>
            <p:cNvSpPr>
              <a:spLocks noChangeArrowheads="1"/>
            </p:cNvSpPr>
            <p:nvPr/>
          </p:nvSpPr>
          <p:spPr bwMode="auto">
            <a:xfrm>
              <a:off x="3778600" y="4364168"/>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a:latin typeface="+mn-lt"/>
                </a:rPr>
                <a:t>B</a:t>
              </a:r>
              <a:endParaRPr lang="en-US" altLang="en-US" sz="2800" dirty="0">
                <a:latin typeface="+mn-lt"/>
              </a:endParaRPr>
            </a:p>
          </p:txBody>
        </p:sp>
        <p:sp>
          <p:nvSpPr>
            <p:cNvPr id="70" name="Rectangle 32"/>
            <p:cNvSpPr>
              <a:spLocks noChangeArrowheads="1"/>
            </p:cNvSpPr>
            <p:nvPr/>
          </p:nvSpPr>
          <p:spPr bwMode="auto">
            <a:xfrm>
              <a:off x="3778600" y="4807323"/>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C</a:t>
              </a:r>
              <a:endParaRPr lang="en-US" altLang="en-US" sz="2800" dirty="0">
                <a:latin typeface="+mn-lt"/>
              </a:endParaRPr>
            </a:p>
          </p:txBody>
        </p:sp>
        <p:sp>
          <p:nvSpPr>
            <p:cNvPr id="71" name="Rectangle 33"/>
            <p:cNvSpPr>
              <a:spLocks noChangeArrowheads="1"/>
            </p:cNvSpPr>
            <p:nvPr/>
          </p:nvSpPr>
          <p:spPr bwMode="auto">
            <a:xfrm>
              <a:off x="3778600" y="5250478"/>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D</a:t>
              </a:r>
              <a:endParaRPr lang="en-US" altLang="en-US" sz="2800" dirty="0">
                <a:latin typeface="+mn-lt"/>
              </a:endParaRPr>
            </a:p>
          </p:txBody>
        </p:sp>
        <p:sp>
          <p:nvSpPr>
            <p:cNvPr id="72" name="Rectangle 34"/>
            <p:cNvSpPr>
              <a:spLocks noChangeArrowheads="1"/>
            </p:cNvSpPr>
            <p:nvPr/>
          </p:nvSpPr>
          <p:spPr bwMode="auto">
            <a:xfrm>
              <a:off x="3756025" y="5693633"/>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E</a:t>
              </a:r>
              <a:endParaRPr lang="en-US" altLang="en-US" sz="2800" dirty="0">
                <a:latin typeface="+mn-lt"/>
              </a:endParaRPr>
            </a:p>
          </p:txBody>
        </p:sp>
        <p:sp>
          <p:nvSpPr>
            <p:cNvPr id="73" name="Rectangle 34"/>
            <p:cNvSpPr>
              <a:spLocks noChangeArrowheads="1"/>
            </p:cNvSpPr>
            <p:nvPr/>
          </p:nvSpPr>
          <p:spPr bwMode="auto">
            <a:xfrm>
              <a:off x="3746500" y="6140061"/>
              <a:ext cx="581025"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a:latin typeface="+mn-lt"/>
                </a:rPr>
                <a:t>F</a:t>
              </a:r>
              <a:endParaRPr lang="en-US" altLang="en-US" sz="2800" dirty="0">
                <a:latin typeface="+mn-lt"/>
              </a:endParaRPr>
            </a:p>
          </p:txBody>
        </p:sp>
      </p:grpSp>
    </p:spTree>
    <p:extLst>
      <p:ext uri="{BB962C8B-B14F-4D97-AF65-F5344CB8AC3E}">
        <p14:creationId xmlns:p14="http://schemas.microsoft.com/office/powerpoint/2010/main" val="3489590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24771" y="2162259"/>
            <a:ext cx="8208912" cy="3168352"/>
            <a:chOff x="840277" y="3579812"/>
            <a:chExt cx="6853237" cy="2667000"/>
          </a:xfrm>
        </p:grpSpPr>
        <p:sp>
          <p:nvSpPr>
            <p:cNvPr id="401412" name="Rectangle 4"/>
            <p:cNvSpPr>
              <a:spLocks noChangeArrowheads="1"/>
            </p:cNvSpPr>
            <p:nvPr/>
          </p:nvSpPr>
          <p:spPr bwMode="auto">
            <a:xfrm>
              <a:off x="992677" y="5332412"/>
              <a:ext cx="1800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  </a:t>
              </a:r>
              <a:r>
                <a:rPr lang="zh-CN" altLang="en-US" sz="2800" b="1">
                  <a:latin typeface="Times New Roman" pitchFamily="18" charset="0"/>
                </a:rPr>
                <a:t>带权无向图</a:t>
              </a:r>
              <a:r>
                <a:rPr lang="zh-CN" altLang="en-US" sz="2800">
                  <a:latin typeface="Times New Roman" pitchFamily="18" charset="0"/>
                </a:rPr>
                <a:t> </a:t>
              </a:r>
            </a:p>
          </p:txBody>
        </p:sp>
        <p:sp>
          <p:nvSpPr>
            <p:cNvPr id="401413" name="Rectangle 5"/>
            <p:cNvSpPr>
              <a:spLocks noChangeArrowheads="1"/>
            </p:cNvSpPr>
            <p:nvPr/>
          </p:nvSpPr>
          <p:spPr bwMode="auto">
            <a:xfrm>
              <a:off x="3354877" y="5541962"/>
              <a:ext cx="16557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sp>
          <p:nvSpPr>
            <p:cNvPr id="401414" name="Rectangle 6"/>
            <p:cNvSpPr>
              <a:spLocks noChangeArrowheads="1"/>
            </p:cNvSpPr>
            <p:nvPr/>
          </p:nvSpPr>
          <p:spPr bwMode="auto">
            <a:xfrm>
              <a:off x="2745276" y="5922962"/>
              <a:ext cx="3871529"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smtClean="0">
                  <a:latin typeface="Times New Roman" pitchFamily="18" charset="0"/>
                </a:rPr>
                <a:t> </a:t>
              </a:r>
              <a:r>
                <a:rPr lang="zh-CN" altLang="en-US" sz="2800" b="1" dirty="0">
                  <a:latin typeface="Times New Roman" pitchFamily="18" charset="0"/>
                </a:rPr>
                <a:t>无向带权</a:t>
              </a:r>
              <a:r>
                <a:rPr lang="zh-CN" altLang="en-US" sz="2800" b="1">
                  <a:latin typeface="Times New Roman" pitchFamily="18" charset="0"/>
                </a:rPr>
                <a:t>图</a:t>
              </a:r>
              <a:r>
                <a:rPr lang="zh-CN" altLang="en-US" sz="2800" b="1" smtClean="0">
                  <a:latin typeface="Times New Roman" pitchFamily="18" charset="0"/>
                </a:rPr>
                <a:t>的数组存储</a:t>
              </a:r>
              <a:endParaRPr lang="zh-CN" altLang="en-US" sz="2800" b="1" dirty="0">
                <a:latin typeface="Times New Roman" pitchFamily="18" charset="0"/>
              </a:endParaRPr>
            </a:p>
          </p:txBody>
        </p:sp>
        <p:sp>
          <p:nvSpPr>
            <p:cNvPr id="401415" name="Rectangle 7"/>
            <p:cNvSpPr>
              <a:spLocks noChangeArrowheads="1"/>
            </p:cNvSpPr>
            <p:nvPr/>
          </p:nvSpPr>
          <p:spPr bwMode="auto">
            <a:xfrm>
              <a:off x="5855189" y="5541962"/>
              <a:ext cx="16906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401416" name="Group 8"/>
            <p:cNvGrpSpPr>
              <a:grpSpLocks/>
            </p:cNvGrpSpPr>
            <p:nvPr/>
          </p:nvGrpSpPr>
          <p:grpSpPr bwMode="auto">
            <a:xfrm>
              <a:off x="840277" y="3732212"/>
              <a:ext cx="2286000" cy="1333500"/>
              <a:chOff x="0" y="0"/>
              <a:chExt cx="1440" cy="840"/>
            </a:xfrm>
          </p:grpSpPr>
          <p:sp>
            <p:nvSpPr>
              <p:cNvPr id="401439" name="Rectangle 9"/>
              <p:cNvSpPr>
                <a:spLocks noChangeArrowheads="1"/>
              </p:cNvSpPr>
              <p:nvPr/>
            </p:nvSpPr>
            <p:spPr bwMode="auto">
              <a:xfrm>
                <a:off x="992" y="8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sp>
            <p:nvSpPr>
              <p:cNvPr id="401440" name="Rectangle 10"/>
              <p:cNvSpPr>
                <a:spLocks noChangeArrowheads="1"/>
              </p:cNvSpPr>
              <p:nvPr/>
            </p:nvSpPr>
            <p:spPr bwMode="auto">
              <a:xfrm>
                <a:off x="939" y="44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5</a:t>
                </a:r>
              </a:p>
            </p:txBody>
          </p:sp>
          <p:sp>
            <p:nvSpPr>
              <p:cNvPr id="401441" name="Rectangle 11"/>
              <p:cNvSpPr>
                <a:spLocks noChangeArrowheads="1"/>
              </p:cNvSpPr>
              <p:nvPr/>
            </p:nvSpPr>
            <p:spPr bwMode="auto">
              <a:xfrm>
                <a:off x="656" y="39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4</a:t>
                </a:r>
              </a:p>
            </p:txBody>
          </p:sp>
          <p:sp>
            <p:nvSpPr>
              <p:cNvPr id="401442" name="Rectangle 12"/>
              <p:cNvSpPr>
                <a:spLocks noChangeArrowheads="1"/>
              </p:cNvSpPr>
              <p:nvPr/>
            </p:nvSpPr>
            <p:spPr bwMode="auto">
              <a:xfrm>
                <a:off x="384" y="56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1</a:t>
                </a:r>
              </a:p>
            </p:txBody>
          </p:sp>
          <p:sp>
            <p:nvSpPr>
              <p:cNvPr id="401443" name="Rectangle 13"/>
              <p:cNvSpPr>
                <a:spLocks noChangeArrowheads="1"/>
              </p:cNvSpPr>
              <p:nvPr/>
            </p:nvSpPr>
            <p:spPr bwMode="auto">
              <a:xfrm>
                <a:off x="0" y="33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a:t>
                </a:r>
              </a:p>
            </p:txBody>
          </p:sp>
          <p:sp>
            <p:nvSpPr>
              <p:cNvPr id="401444" name="Rectangle 14"/>
              <p:cNvSpPr>
                <a:spLocks noChangeArrowheads="1"/>
              </p:cNvSpPr>
              <p:nvPr/>
            </p:nvSpPr>
            <p:spPr bwMode="auto">
              <a:xfrm>
                <a:off x="376" y="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6</a:t>
                </a:r>
              </a:p>
            </p:txBody>
          </p:sp>
          <p:sp>
            <p:nvSpPr>
              <p:cNvPr id="401445" name="Oval 15"/>
              <p:cNvSpPr>
                <a:spLocks noChangeArrowheads="1"/>
              </p:cNvSpPr>
              <p:nvPr/>
            </p:nvSpPr>
            <p:spPr bwMode="auto">
              <a:xfrm>
                <a:off x="56" y="64"/>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401446" name="Oval 16"/>
              <p:cNvSpPr>
                <a:spLocks noChangeArrowheads="1"/>
              </p:cNvSpPr>
              <p:nvPr/>
            </p:nvSpPr>
            <p:spPr bwMode="auto">
              <a:xfrm>
                <a:off x="698" y="7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b</a:t>
                </a:r>
              </a:p>
            </p:txBody>
          </p:sp>
          <p:sp>
            <p:nvSpPr>
              <p:cNvPr id="401447" name="Oval 17"/>
              <p:cNvSpPr>
                <a:spLocks noChangeArrowheads="1"/>
              </p:cNvSpPr>
              <p:nvPr/>
            </p:nvSpPr>
            <p:spPr bwMode="auto">
              <a:xfrm>
                <a:off x="53" y="63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401448" name="Oval 18"/>
              <p:cNvSpPr>
                <a:spLocks noChangeArrowheads="1"/>
              </p:cNvSpPr>
              <p:nvPr/>
            </p:nvSpPr>
            <p:spPr bwMode="auto">
              <a:xfrm>
                <a:off x="693" y="628"/>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401449" name="Oval 19"/>
              <p:cNvSpPr>
                <a:spLocks noChangeArrowheads="1"/>
              </p:cNvSpPr>
              <p:nvPr/>
            </p:nvSpPr>
            <p:spPr bwMode="auto">
              <a:xfrm>
                <a:off x="1213" y="31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e</a:t>
                </a:r>
              </a:p>
            </p:txBody>
          </p:sp>
          <p:sp>
            <p:nvSpPr>
              <p:cNvPr id="401450" name="Line 20"/>
              <p:cNvSpPr>
                <a:spLocks noChangeShapeType="1"/>
              </p:cNvSpPr>
              <p:nvPr/>
            </p:nvSpPr>
            <p:spPr bwMode="auto">
              <a:xfrm>
                <a:off x="168" y="280"/>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1" name="Line 21"/>
              <p:cNvSpPr>
                <a:spLocks noChangeShapeType="1"/>
              </p:cNvSpPr>
              <p:nvPr/>
            </p:nvSpPr>
            <p:spPr bwMode="auto">
              <a:xfrm>
                <a:off x="813" y="272"/>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2" name="Line 22"/>
              <p:cNvSpPr>
                <a:spLocks noChangeShapeType="1"/>
              </p:cNvSpPr>
              <p:nvPr/>
            </p:nvSpPr>
            <p:spPr bwMode="auto">
              <a:xfrm>
                <a:off x="288" y="16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3" name="Line 23"/>
              <p:cNvSpPr>
                <a:spLocks noChangeShapeType="1"/>
              </p:cNvSpPr>
              <p:nvPr/>
            </p:nvSpPr>
            <p:spPr bwMode="auto">
              <a:xfrm>
                <a:off x="288" y="73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4" name="Line 24"/>
              <p:cNvSpPr>
                <a:spLocks noChangeShapeType="1"/>
              </p:cNvSpPr>
              <p:nvPr/>
            </p:nvSpPr>
            <p:spPr bwMode="auto">
              <a:xfrm flipV="1">
                <a:off x="248" y="224"/>
                <a:ext cx="453" cy="45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5" name="Line 25"/>
              <p:cNvSpPr>
                <a:spLocks noChangeShapeType="1"/>
              </p:cNvSpPr>
              <p:nvPr/>
            </p:nvSpPr>
            <p:spPr bwMode="auto">
              <a:xfrm flipV="1">
                <a:off x="912" y="496"/>
                <a:ext cx="33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6" name="Line 26"/>
              <p:cNvSpPr>
                <a:spLocks noChangeShapeType="1"/>
              </p:cNvSpPr>
              <p:nvPr/>
            </p:nvSpPr>
            <p:spPr bwMode="auto">
              <a:xfrm flipH="1" flipV="1">
                <a:off x="917" y="192"/>
                <a:ext cx="331"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7" name="Rectangle 27"/>
              <p:cNvSpPr>
                <a:spLocks noChangeArrowheads="1"/>
              </p:cNvSpPr>
              <p:nvPr/>
            </p:nvSpPr>
            <p:spPr bwMode="auto">
              <a:xfrm>
                <a:off x="344" y="28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grpSp>
        <p:grpSp>
          <p:nvGrpSpPr>
            <p:cNvPr id="401417" name="Group 28"/>
            <p:cNvGrpSpPr>
              <a:grpSpLocks/>
            </p:cNvGrpSpPr>
            <p:nvPr/>
          </p:nvGrpSpPr>
          <p:grpSpPr bwMode="auto">
            <a:xfrm>
              <a:off x="3777152" y="3579812"/>
              <a:ext cx="719137" cy="1841500"/>
              <a:chOff x="0" y="0"/>
              <a:chExt cx="453" cy="1160"/>
            </a:xfrm>
          </p:grpSpPr>
          <p:sp>
            <p:nvSpPr>
              <p:cNvPr id="401433" name="Rectangle 29"/>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vexs</a:t>
                </a:r>
              </a:p>
            </p:txBody>
          </p:sp>
          <p:sp>
            <p:nvSpPr>
              <p:cNvPr id="401434" name="Rectangle 30"/>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401435" name="Rectangle 31"/>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dirty="0">
                    <a:latin typeface="Times New Roman" pitchFamily="18" charset="0"/>
                  </a:rPr>
                  <a:t>b</a:t>
                </a:r>
              </a:p>
            </p:txBody>
          </p:sp>
          <p:sp>
            <p:nvSpPr>
              <p:cNvPr id="401436" name="Rectangle 32"/>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dirty="0">
                    <a:latin typeface="Times New Roman" pitchFamily="18" charset="0"/>
                  </a:rPr>
                  <a:t>c</a:t>
                </a:r>
              </a:p>
            </p:txBody>
          </p:sp>
          <p:sp>
            <p:nvSpPr>
              <p:cNvPr id="401437" name="Rectangle 33"/>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401438" name="Rectangle 34"/>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nvGrpSpPr>
            <p:cNvPr id="401418" name="Group 35"/>
            <p:cNvGrpSpPr>
              <a:grpSpLocks/>
            </p:cNvGrpSpPr>
            <p:nvPr/>
          </p:nvGrpSpPr>
          <p:grpSpPr bwMode="auto">
            <a:xfrm>
              <a:off x="5564677" y="3732212"/>
              <a:ext cx="2128837" cy="1801812"/>
              <a:chOff x="0" y="0"/>
              <a:chExt cx="1341" cy="1135"/>
            </a:xfrm>
          </p:grpSpPr>
          <p:sp>
            <p:nvSpPr>
              <p:cNvPr id="401426" name="Rectangle 36"/>
              <p:cNvSpPr>
                <a:spLocks noChangeArrowheads="1"/>
              </p:cNvSpPr>
              <p:nvPr/>
            </p:nvSpPr>
            <p:spPr bwMode="auto">
              <a:xfrm>
                <a:off x="48" y="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6   2  </a:t>
                </a:r>
                <a:r>
                  <a:rPr lang="en-US" altLang="en-US" sz="2800">
                    <a:latin typeface="宋体" pitchFamily="2" charset="-122"/>
                  </a:rPr>
                  <a:t>∞ ∞</a:t>
                </a:r>
              </a:p>
            </p:txBody>
          </p:sp>
          <p:sp>
            <p:nvSpPr>
              <p:cNvPr id="401427" name="Rectangle 37"/>
              <p:cNvSpPr>
                <a:spLocks noChangeArrowheads="1"/>
              </p:cNvSpPr>
              <p:nvPr/>
            </p:nvSpPr>
            <p:spPr bwMode="auto">
              <a:xfrm>
                <a:off x="48" y="24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6   </a:t>
                </a:r>
                <a:r>
                  <a:rPr lang="en-US" altLang="en-US" sz="2800">
                    <a:latin typeface="宋体" pitchFamily="2" charset="-122"/>
                  </a:rPr>
                  <a:t>∞</a:t>
                </a:r>
                <a:r>
                  <a:rPr lang="en-US" altLang="en-US" sz="2800">
                    <a:latin typeface="Times New Roman" pitchFamily="18" charset="0"/>
                  </a:rPr>
                  <a:t>  3   4    3</a:t>
                </a:r>
              </a:p>
            </p:txBody>
          </p:sp>
          <p:sp>
            <p:nvSpPr>
              <p:cNvPr id="401428" name="Rectangle 38"/>
              <p:cNvSpPr>
                <a:spLocks noChangeArrowheads="1"/>
              </p:cNvSpPr>
              <p:nvPr/>
            </p:nvSpPr>
            <p:spPr bwMode="auto">
              <a:xfrm>
                <a:off x="48" y="46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2    3  </a:t>
                </a:r>
                <a:r>
                  <a:rPr lang="en-US" altLang="en-US" sz="2800">
                    <a:latin typeface="宋体" pitchFamily="2" charset="-122"/>
                  </a:rPr>
                  <a:t>∞</a:t>
                </a:r>
                <a:r>
                  <a:rPr lang="en-US" altLang="en-US" sz="2800">
                    <a:latin typeface="Times New Roman" pitchFamily="18" charset="0"/>
                  </a:rPr>
                  <a:t>  1   </a:t>
                </a:r>
                <a:r>
                  <a:rPr lang="en-US" altLang="en-US" sz="2800">
                    <a:latin typeface="宋体" pitchFamily="2" charset="-122"/>
                  </a:rPr>
                  <a:t>∞</a:t>
                </a:r>
              </a:p>
            </p:txBody>
          </p:sp>
          <p:sp>
            <p:nvSpPr>
              <p:cNvPr id="401429" name="Rectangle 39"/>
              <p:cNvSpPr>
                <a:spLocks noChangeArrowheads="1"/>
              </p:cNvSpPr>
              <p:nvPr/>
            </p:nvSpPr>
            <p:spPr bwMode="auto">
              <a:xfrm>
                <a:off x="48" y="70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4   3  </a:t>
                </a:r>
                <a:r>
                  <a:rPr lang="en-US" altLang="en-US" sz="2800">
                    <a:latin typeface="宋体" pitchFamily="2" charset="-122"/>
                  </a:rPr>
                  <a:t>∞</a:t>
                </a:r>
                <a:r>
                  <a:rPr lang="en-US" altLang="en-US" sz="2800">
                    <a:latin typeface="Times New Roman" pitchFamily="18" charset="0"/>
                  </a:rPr>
                  <a:t>   5</a:t>
                </a:r>
              </a:p>
            </p:txBody>
          </p:sp>
          <p:sp>
            <p:nvSpPr>
              <p:cNvPr id="401430" name="AutoShape 40"/>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401431" name="AutoShape 41"/>
              <p:cNvSpPr>
                <a:spLocks/>
              </p:cNvSpPr>
              <p:nvPr/>
            </p:nvSpPr>
            <p:spPr bwMode="auto">
              <a:xfrm>
                <a:off x="1296"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401432" name="Rectangle 42"/>
              <p:cNvSpPr>
                <a:spLocks noChangeArrowheads="1"/>
              </p:cNvSpPr>
              <p:nvPr/>
            </p:nvSpPr>
            <p:spPr bwMode="auto">
              <a:xfrm>
                <a:off x="48" y="92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 </a:t>
                </a:r>
                <a:r>
                  <a:rPr lang="en-US" altLang="en-US" sz="2800" dirty="0">
                    <a:latin typeface="Times New Roman" pitchFamily="18" charset="0"/>
                  </a:rPr>
                  <a:t>3  </a:t>
                </a:r>
                <a:r>
                  <a:rPr lang="en-US" altLang="en-US" sz="2800" dirty="0">
                    <a:latin typeface="宋体" pitchFamily="2" charset="-122"/>
                  </a:rPr>
                  <a:t>∞</a:t>
                </a:r>
                <a:r>
                  <a:rPr lang="en-US" altLang="en-US" sz="2800" dirty="0">
                    <a:latin typeface="Times New Roman" pitchFamily="18" charset="0"/>
                  </a:rPr>
                  <a:t>  5   </a:t>
                </a:r>
                <a:r>
                  <a:rPr lang="en-US" altLang="en-US" sz="2800" dirty="0">
                    <a:latin typeface="宋体" pitchFamily="2" charset="-122"/>
                  </a:rPr>
                  <a:t>∞</a:t>
                </a:r>
              </a:p>
            </p:txBody>
          </p:sp>
        </p:grpSp>
      </p:grpSp>
      <p:grpSp>
        <p:nvGrpSpPr>
          <p:cNvPr id="401420" name="Group 44"/>
          <p:cNvGrpSpPr>
            <a:grpSpLocks/>
          </p:cNvGrpSpPr>
          <p:nvPr/>
        </p:nvGrpSpPr>
        <p:grpSpPr bwMode="auto">
          <a:xfrm>
            <a:off x="538361" y="1196752"/>
            <a:ext cx="8066087" cy="990600"/>
            <a:chOff x="0" y="0"/>
            <a:chExt cx="5081" cy="624"/>
          </a:xfrm>
        </p:grpSpPr>
        <mc:AlternateContent xmlns:mc="http://schemas.openxmlformats.org/markup-compatibility/2006" xmlns:a14="http://schemas.microsoft.com/office/drawing/2010/main">
          <mc:Choice Requires="a14">
            <p:sp>
              <p:nvSpPr>
                <p:cNvPr id="401422" name="Rectangle 45"/>
                <p:cNvSpPr>
                  <a:spLocks noChangeArrowheads="1"/>
                </p:cNvSpPr>
                <p:nvPr/>
              </p:nvSpPr>
              <p:spPr bwMode="auto">
                <a:xfrm>
                  <a:off x="910" y="0"/>
                  <a:ext cx="4171"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err="1">
                      <a:latin typeface="+mn-lt"/>
                    </a:rPr>
                    <a:t>W</a:t>
                  </a:r>
                  <a:r>
                    <a:rPr lang="en-US" altLang="en-US" sz="2800" b="1" baseline="-18000" dirty="0" err="1">
                      <a:latin typeface="+mn-lt"/>
                    </a:rPr>
                    <a:t>ij</a:t>
                  </a:r>
                  <a:r>
                    <a:rPr lang="en-US" altLang="en-US" sz="2800" b="1" baseline="-18000" dirty="0">
                      <a:latin typeface="+mn-lt"/>
                    </a:rPr>
                    <a:t>   </a:t>
                  </a:r>
                  <a:r>
                    <a:rPr lang="en-US" altLang="en-US" sz="2800" b="1" dirty="0">
                      <a:latin typeface="+mn-lt"/>
                    </a:rPr>
                    <a:t> </a:t>
                  </a:r>
                  <a:r>
                    <a:rPr lang="zh-CN" altLang="en-US" sz="2800" b="1" dirty="0">
                      <a:latin typeface="+mn-lt"/>
                    </a:rPr>
                    <a:t>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a:latin typeface="+mn-lt"/>
                    </a:rPr>
                    <a:t>)</a:t>
                  </a:r>
                  <a14:m>
                    <m:oMath xmlns:m="http://schemas.openxmlformats.org/officeDocument/2006/math" xmlns="">
                      <m:r>
                        <a:rPr lang="en-US" altLang="en-US" sz="2800" b="1" i="1" smtClean="0">
                          <a:latin typeface="Cambria Math"/>
                          <a:ea typeface="Cambria Math"/>
                          <a:sym typeface="Symbol" pitchFamily="18" charset="2"/>
                        </a:rPr>
                        <m:t>∈</m:t>
                      </m:r>
                    </m:oMath>
                  </a14:m>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a:latin typeface="+mn-lt"/>
                    </a:rPr>
                    <a:t>即</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zh-CN" altLang="en-US" sz="2800" b="1" dirty="0">
                      <a:latin typeface="+mn-lt"/>
                    </a:rPr>
                    <a:t>邻接</a:t>
                  </a:r>
                  <a:r>
                    <a:rPr lang="zh-CN" altLang="en-US" sz="2800" b="1">
                      <a:latin typeface="+mn-lt"/>
                    </a:rPr>
                    <a:t>，</a:t>
                  </a:r>
                  <a:r>
                    <a:rPr lang="zh-CN" altLang="en-US" sz="2800" b="1" smtClean="0">
                      <a:latin typeface="+mn-lt"/>
                    </a:rPr>
                    <a:t>权重为</a:t>
                  </a:r>
                  <a:r>
                    <a:rPr lang="en-US" altLang="en-US" sz="2800" b="1" dirty="0" err="1">
                      <a:latin typeface="+mn-lt"/>
                    </a:rPr>
                    <a:t>w</a:t>
                  </a:r>
                  <a:r>
                    <a:rPr lang="en-US" altLang="en-US" sz="2800" b="1" baseline="-18000" dirty="0" err="1">
                      <a:latin typeface="+mn-lt"/>
                    </a:rPr>
                    <a:t>ij</a:t>
                  </a:r>
                  <a:endParaRPr lang="en-US" altLang="en-US" sz="2800" b="1" baseline="-18000" dirty="0">
                    <a:latin typeface="+mn-lt"/>
                  </a:endParaRPr>
                </a:p>
              </p:txBody>
            </p:sp>
          </mc:Choice>
          <mc:Fallback xmlns="">
            <p:sp>
              <p:nvSpPr>
                <p:cNvPr id="401422" name="Rectangle 45"/>
                <p:cNvSpPr>
                  <a:spLocks noRot="1" noChangeAspect="1" noMove="1" noResize="1" noEditPoints="1" noAdjustHandles="1" noChangeArrowheads="1" noChangeShapeType="1" noTextEdit="1"/>
                </p:cNvSpPr>
                <p:nvPr/>
              </p:nvSpPr>
              <p:spPr bwMode="auto">
                <a:xfrm>
                  <a:off x="910" y="0"/>
                  <a:ext cx="4171" cy="295"/>
                </a:xfrm>
                <a:prstGeom prst="rect">
                  <a:avLst/>
                </a:prstGeom>
                <a:blipFill rotWithShape="1">
                  <a:blip r:embed="rId2"/>
                  <a:stretch>
                    <a:fillRect l="-1842"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1423" name="Rectangle 46"/>
                <p:cNvSpPr>
                  <a:spLocks noChangeArrowheads="1"/>
                </p:cNvSpPr>
                <p:nvPr/>
              </p:nvSpPr>
              <p:spPr bwMode="auto">
                <a:xfrm>
                  <a:off x="904" y="329"/>
                  <a:ext cx="3446"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mn-lt"/>
                    </a:rPr>
                    <a:t>∞   </a:t>
                  </a:r>
                  <a:r>
                    <a:rPr lang="zh-CN" altLang="en-US" sz="2800" b="1" smtClean="0">
                      <a:latin typeface="+mn-lt"/>
                    </a:rPr>
                    <a:t>  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a:latin typeface="+mn-lt"/>
                    </a:rPr>
                    <a:t>)</a:t>
                  </a:r>
                  <a14:m>
                    <m:oMath xmlns:m="http://schemas.openxmlformats.org/officeDocument/2006/math" xmlns="">
                      <m:r>
                        <a:rPr lang="en-US" altLang="en-US" sz="2800" b="1" i="1" smtClean="0">
                          <a:latin typeface="Cambria Math"/>
                          <a:ea typeface="Cambria Math"/>
                          <a:sym typeface="Symbol" pitchFamily="18" charset="2"/>
                        </a:rPr>
                        <m:t>∉</m:t>
                      </m:r>
                    </m:oMath>
                  </a14:m>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a:latin typeface="+mn-lt"/>
                    </a:rPr>
                    <a:t>即</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zh-CN" altLang="en-US" sz="2800" b="1" dirty="0">
                      <a:latin typeface="+mn-lt"/>
                    </a:rPr>
                    <a:t>不邻接时</a:t>
                  </a:r>
                </a:p>
              </p:txBody>
            </p:sp>
          </mc:Choice>
          <mc:Fallback xmlns="">
            <p:sp>
              <p:nvSpPr>
                <p:cNvPr id="401423" name="Rectangle 46"/>
                <p:cNvSpPr>
                  <a:spLocks noRot="1" noChangeAspect="1" noMove="1" noResize="1" noEditPoints="1" noAdjustHandles="1" noChangeArrowheads="1" noChangeShapeType="1" noTextEdit="1"/>
                </p:cNvSpPr>
                <p:nvPr/>
              </p:nvSpPr>
              <p:spPr bwMode="auto">
                <a:xfrm>
                  <a:off x="904" y="329"/>
                  <a:ext cx="3446" cy="295"/>
                </a:xfrm>
                <a:prstGeom prst="rect">
                  <a:avLst/>
                </a:prstGeom>
                <a:blipFill rotWithShape="1">
                  <a:blip r:embed="rId3"/>
                  <a:stretch>
                    <a:fillRect l="-2341" t="-23377" r="-1561"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1424" name="Rectangle 47"/>
            <p:cNvSpPr>
              <a:spLocks noChangeArrowheads="1"/>
            </p:cNvSpPr>
            <p:nvPr/>
          </p:nvSpPr>
          <p:spPr bwMode="auto">
            <a:xfrm>
              <a:off x="0" y="168"/>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A[</a:t>
              </a:r>
              <a:r>
                <a:rPr lang="en-US" altLang="en-US" sz="2800" b="1" dirty="0" err="1">
                  <a:latin typeface="+mn-lt"/>
                </a:rPr>
                <a:t>i</a:t>
              </a:r>
              <a:r>
                <a:rPr lang="en-US" altLang="en-US" sz="2800" b="1" dirty="0">
                  <a:latin typeface="+mn-lt"/>
                </a:rPr>
                <a:t>][j]=</a:t>
              </a:r>
            </a:p>
          </p:txBody>
        </p:sp>
        <p:sp>
          <p:nvSpPr>
            <p:cNvPr id="401425" name="AutoShape 48"/>
            <p:cNvSpPr>
              <a:spLocks/>
            </p:cNvSpPr>
            <p:nvPr/>
          </p:nvSpPr>
          <p:spPr bwMode="auto">
            <a:xfrm>
              <a:off x="808" y="71"/>
              <a:ext cx="91" cy="453"/>
            </a:xfrm>
            <a:prstGeom prst="leftBrace">
              <a:avLst>
                <a:gd name="adj1" fmla="val 4148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mn-lt"/>
              </a:endParaRPr>
            </a:p>
          </p:txBody>
        </p:sp>
      </p:grpSp>
      <p:sp>
        <p:nvSpPr>
          <p:cNvPr id="4" name="标题 3"/>
          <p:cNvSpPr>
            <a:spLocks noGrp="1"/>
          </p:cNvSpPr>
          <p:nvPr>
            <p:ph type="title"/>
          </p:nvPr>
        </p:nvSpPr>
        <p:spPr/>
        <p:txBody>
          <a:bodyPr/>
          <a:lstStyle/>
          <a:p>
            <a:r>
              <a:rPr lang="en-US" altLang="en-US" dirty="0" err="1" smtClean="0">
                <a:latin typeface="宋体" panose="02010600030101010101" pitchFamily="2" charset="-122"/>
                <a:ea typeface="宋体" panose="02010600030101010101" pitchFamily="2" charset="-122"/>
              </a:rPr>
              <a:t>无向图</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带权</a:t>
            </a:r>
            <a:r>
              <a:rPr lang="zh-CN" altLang="en-US">
                <a:latin typeface="宋体" panose="02010600030101010101" pitchFamily="2" charset="-122"/>
                <a:ea typeface="宋体" panose="02010600030101010101" pitchFamily="2" charset="-122"/>
              </a:rPr>
              <a:t>图</a:t>
            </a:r>
            <a:r>
              <a:rPr lang="zh-CN" altLang="en-US" smtClean="0">
                <a:latin typeface="宋体" panose="02010600030101010101" pitchFamily="2" charset="-122"/>
                <a:ea typeface="宋体" panose="02010600030101010101" pitchFamily="2" charset="-122"/>
              </a:rPr>
              <a:t>的数组表示</a:t>
            </a:r>
            <a:endParaRPr lang="en-US" dirty="0">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a:xfrm>
            <a:off x="457199" y="692696"/>
            <a:ext cx="8529149" cy="5832648"/>
          </a:xfrm>
        </p:spPr>
        <p:txBody>
          <a:bodyPr/>
          <a:lstStyle/>
          <a:p>
            <a:r>
              <a:rPr lang="zh-CN" altLang="en-US" dirty="0" smtClean="0">
                <a:latin typeface="宋体" panose="02010600030101010101" pitchFamily="2" charset="-122"/>
                <a:ea typeface="宋体" panose="02010600030101010101" pitchFamily="2" charset="-122"/>
              </a:rPr>
              <a:t>矩阵的元素：</a:t>
            </a:r>
          </a:p>
          <a:p>
            <a:endParaRPr lang="en-US" dirty="0">
              <a:latin typeface="宋体" panose="02010600030101010101" pitchFamily="2" charset="-122"/>
              <a:ea typeface="宋体" panose="02010600030101010101" pitchFamily="2" charset="-122"/>
            </a:endParaRPr>
          </a:p>
        </p:txBody>
      </p:sp>
      <p:sp>
        <p:nvSpPr>
          <p:cNvPr id="9" name="TextBox 8"/>
          <p:cNvSpPr txBox="1"/>
          <p:nvPr/>
        </p:nvSpPr>
        <p:spPr>
          <a:xfrm>
            <a:off x="395536" y="5517232"/>
            <a:ext cx="8590813" cy="1384995"/>
          </a:xfrm>
          <a:prstGeom prst="rect">
            <a:avLst/>
          </a:prstGeom>
          <a:noFill/>
        </p:spPr>
        <p:txBody>
          <a:bodyPr wrap="none" rtlCol="0">
            <a:spAutoFit/>
          </a:bodyPr>
          <a:lstStyle/>
          <a:p>
            <a:pPr marL="285750" indent="-285750">
              <a:buFont typeface="Arial" panose="020B0604020202020204" pitchFamily="34" charset="0"/>
              <a:buChar char="•"/>
            </a:pPr>
            <a:r>
              <a:rPr lang="zh-CN" altLang="en-US" sz="2800" b="1" dirty="0" smtClean="0">
                <a:ea typeface="宋体" panose="02010600030101010101" pitchFamily="2" charset="-122"/>
              </a:rPr>
              <a:t>无向图的邻接矩阵是</a:t>
            </a:r>
            <a:r>
              <a:rPr lang="en-US" altLang="en-US" sz="2800" b="1" dirty="0" err="1" smtClean="0">
                <a:ea typeface="宋体" panose="02010600030101010101" pitchFamily="2" charset="-122"/>
              </a:rPr>
              <a:t>n</a:t>
            </a:r>
            <a:r>
              <a:rPr lang="en-US" altLang="en-US" sz="2800" b="1" dirty="0" err="1">
                <a:ea typeface="宋体" panose="02010600030101010101" pitchFamily="2" charset="-122"/>
              </a:rPr>
              <a:t>阶对称方阵</a:t>
            </a:r>
            <a:endParaRPr lang="en-US" altLang="en-US" sz="2800" b="1" dirty="0">
              <a:ea typeface="宋体" panose="02010600030101010101" pitchFamily="2" charset="-122"/>
            </a:endParaRPr>
          </a:p>
          <a:p>
            <a:pPr marL="285750" indent="-285750">
              <a:buFont typeface="Arial" panose="020B0604020202020204" pitchFamily="34" charset="0"/>
              <a:buChar char="•"/>
            </a:pPr>
            <a:r>
              <a:rPr lang="zh-CN" altLang="en-US" sz="2800" b="1" dirty="0" smtClean="0">
                <a:ea typeface="宋体" panose="02010600030101010101" pitchFamily="2" charset="-122"/>
              </a:rPr>
              <a:t>对于</a:t>
            </a:r>
            <a:r>
              <a:rPr lang="zh-CN" altLang="en-US" sz="2800" b="1" dirty="0">
                <a:ea typeface="宋体" panose="02010600030101010101" pitchFamily="2" charset="-122"/>
              </a:rPr>
              <a:t>顶点</a:t>
            </a:r>
            <a:r>
              <a:rPr lang="en-US" altLang="en-US" sz="2800" b="1" dirty="0">
                <a:ea typeface="宋体" panose="02010600030101010101" pitchFamily="2" charset="-122"/>
              </a:rPr>
              <a:t>v</a:t>
            </a:r>
            <a:r>
              <a:rPr lang="en-US" altLang="en-US" sz="2800" b="1" baseline="-18000" dirty="0">
                <a:ea typeface="宋体" panose="02010600030101010101" pitchFamily="2" charset="-122"/>
              </a:rPr>
              <a:t>i</a:t>
            </a:r>
            <a:r>
              <a:rPr lang="zh-CN" altLang="en-US" sz="2800" b="1" dirty="0">
                <a:ea typeface="宋体" panose="02010600030101010101" pitchFamily="2" charset="-122"/>
              </a:rPr>
              <a:t>，其</a:t>
            </a:r>
            <a:r>
              <a:rPr lang="zh-CN" altLang="en-US" sz="2800" b="1" dirty="0">
                <a:solidFill>
                  <a:schemeClr val="folHlink"/>
                </a:solidFill>
                <a:ea typeface="宋体" panose="02010600030101010101" pitchFamily="2" charset="-122"/>
              </a:rPr>
              <a:t>度数</a:t>
            </a:r>
            <a:r>
              <a:rPr lang="zh-CN" altLang="en-US" sz="2800" b="1" dirty="0">
                <a:ea typeface="宋体" panose="02010600030101010101" pitchFamily="2" charset="-122"/>
              </a:rPr>
              <a:t>是第</a:t>
            </a:r>
            <a:r>
              <a:rPr lang="en-US" altLang="en-US" sz="2800" b="1" dirty="0" err="1">
                <a:ea typeface="宋体" panose="02010600030101010101" pitchFamily="2" charset="-122"/>
              </a:rPr>
              <a:t>i</a:t>
            </a:r>
            <a:r>
              <a:rPr lang="zh-CN" altLang="en-US" sz="2800" b="1" dirty="0">
                <a:ea typeface="宋体" panose="02010600030101010101" pitchFamily="2" charset="-122"/>
              </a:rPr>
              <a:t>行的非</a:t>
            </a:r>
            <a:r>
              <a:rPr lang="en-US" altLang="en-US" sz="2800" b="1" dirty="0">
                <a:ea typeface="宋体" panose="02010600030101010101" pitchFamily="2" charset="-122"/>
              </a:rPr>
              <a:t>0</a:t>
            </a:r>
            <a:r>
              <a:rPr lang="zh-CN" altLang="en-US" sz="2800" b="1" dirty="0">
                <a:ea typeface="宋体" panose="02010600030101010101" pitchFamily="2" charset="-122"/>
              </a:rPr>
              <a:t>元素的</a:t>
            </a:r>
            <a:r>
              <a:rPr lang="zh-CN" altLang="en-US" sz="2800" b="1" dirty="0" smtClean="0">
                <a:ea typeface="宋体" panose="02010600030101010101" pitchFamily="2" charset="-122"/>
              </a:rPr>
              <a:t>个数</a:t>
            </a:r>
            <a:endParaRPr lang="en-US" altLang="zh-CN" sz="2800" b="1" dirty="0" smtClean="0">
              <a:ea typeface="宋体" panose="02010600030101010101" pitchFamily="2" charset="-122"/>
            </a:endParaRPr>
          </a:p>
          <a:p>
            <a:pPr marL="285750" indent="-285750">
              <a:buFont typeface="Arial" panose="020B0604020202020204" pitchFamily="34" charset="0"/>
              <a:buChar char="•"/>
            </a:pPr>
            <a:r>
              <a:rPr lang="zh-CN" altLang="en-US" sz="2800" b="1" dirty="0" smtClean="0">
                <a:ea typeface="宋体" panose="02010600030101010101" pitchFamily="2" charset="-122"/>
              </a:rPr>
              <a:t>无向图</a:t>
            </a:r>
            <a:r>
              <a:rPr lang="zh-CN" altLang="en-US" sz="2800" b="1" dirty="0">
                <a:ea typeface="宋体" panose="02010600030101010101" pitchFamily="2" charset="-122"/>
              </a:rPr>
              <a:t>的</a:t>
            </a:r>
            <a:r>
              <a:rPr lang="zh-CN" altLang="en-US" sz="2800" b="1" dirty="0">
                <a:solidFill>
                  <a:schemeClr val="folHlink"/>
                </a:solidFill>
                <a:ea typeface="宋体" panose="02010600030101010101" pitchFamily="2" charset="-122"/>
              </a:rPr>
              <a:t>边数</a:t>
            </a:r>
            <a:r>
              <a:rPr lang="zh-CN" altLang="en-US" sz="2800" b="1" dirty="0">
                <a:ea typeface="宋体" panose="02010600030101010101" pitchFamily="2" charset="-122"/>
              </a:rPr>
              <a:t>是上</a:t>
            </a:r>
            <a:r>
              <a:rPr lang="en-US" altLang="en-US" sz="2800" b="1" dirty="0">
                <a:ea typeface="宋体" panose="02010600030101010101" pitchFamily="2" charset="-122"/>
              </a:rPr>
              <a:t>(</a:t>
            </a:r>
            <a:r>
              <a:rPr lang="zh-CN" altLang="en-US" sz="2800" b="1" dirty="0">
                <a:ea typeface="宋体" panose="02010600030101010101" pitchFamily="2" charset="-122"/>
              </a:rPr>
              <a:t>或下</a:t>
            </a:r>
            <a:r>
              <a:rPr lang="en-US" altLang="en-US" sz="2800" b="1" dirty="0">
                <a:ea typeface="宋体" panose="02010600030101010101" pitchFamily="2" charset="-122"/>
              </a:rPr>
              <a:t>)</a:t>
            </a:r>
            <a:r>
              <a:rPr lang="zh-CN" altLang="en-US" sz="2800" b="1" dirty="0">
                <a:ea typeface="宋体" panose="02010600030101010101" pitchFamily="2" charset="-122"/>
              </a:rPr>
              <a:t>三角形矩阵中非</a:t>
            </a:r>
            <a:r>
              <a:rPr lang="en-US" altLang="en-US" sz="2800" b="1" dirty="0">
                <a:ea typeface="宋体" panose="02010600030101010101" pitchFamily="2" charset="-122"/>
              </a:rPr>
              <a:t>0</a:t>
            </a:r>
            <a:r>
              <a:rPr lang="zh-CN" altLang="en-US" sz="2800" b="1" dirty="0">
                <a:ea typeface="宋体" panose="02010600030101010101" pitchFamily="2" charset="-122"/>
              </a:rPr>
              <a:t>元素</a:t>
            </a:r>
            <a:r>
              <a:rPr lang="zh-CN" altLang="en-US" sz="2800" b="1" dirty="0" smtClean="0">
                <a:ea typeface="宋体" panose="02010600030101010101" pitchFamily="2" charset="-122"/>
              </a:rPr>
              <a:t>个数</a:t>
            </a:r>
            <a:endParaRPr lang="en-US" dirty="0">
              <a:ea typeface="宋体" panose="02010600030101010101" pitchFamily="2" charset="-122"/>
            </a:endParaRPr>
          </a:p>
        </p:txBody>
      </p:sp>
    </p:spTree>
    <p:extLst>
      <p:ext uri="{BB962C8B-B14F-4D97-AF65-F5344CB8AC3E}">
        <p14:creationId xmlns:p14="http://schemas.microsoft.com/office/powerpoint/2010/main" val="37287341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有向图：无权图的</a:t>
            </a:r>
            <a:r>
              <a:rPr lang="zh-CN" altLang="en-US" dirty="0" smtClean="0">
                <a:latin typeface="宋体" panose="02010600030101010101" pitchFamily="2" charset="-122"/>
                <a:ea typeface="宋体" panose="02010600030101010101" pitchFamily="2" charset="-122"/>
              </a:rPr>
              <a:t>邻接矩阵表示</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t>矩阵元素：</a:t>
            </a:r>
          </a:p>
          <a:p>
            <a:endParaRPr lang="en-US" dirty="0"/>
          </a:p>
        </p:txBody>
      </p:sp>
      <p:sp>
        <p:nvSpPr>
          <p:cNvPr id="4" name="灯片编号占位符 3"/>
          <p:cNvSpPr>
            <a:spLocks noGrp="1"/>
          </p:cNvSpPr>
          <p:nvPr>
            <p:ph type="sldNum" sz="quarter" idx="12"/>
          </p:nvPr>
        </p:nvSpPr>
        <p:spPr>
          <a:xfrm>
            <a:off x="8460790" y="6456927"/>
            <a:ext cx="537232" cy="384265"/>
          </a:xfrm>
        </p:spPr>
        <p:txBody>
          <a:bodyPr/>
          <a:lstStyle/>
          <a:p>
            <a:fld id="{0C913308-F349-4B6D-A68A-DD1791B4A57B}" type="slidenum">
              <a:rPr lang="zh-CN" altLang="en-US"/>
              <a:pPr/>
              <a:t>24</a:t>
            </a:fld>
            <a:endParaRPr lang="zh-CN" altLang="en-US" dirty="0"/>
          </a:p>
        </p:txBody>
      </p:sp>
      <p:grpSp>
        <p:nvGrpSpPr>
          <p:cNvPr id="5" name="Group 3"/>
          <p:cNvGrpSpPr>
            <a:grpSpLocks/>
          </p:cNvGrpSpPr>
          <p:nvPr/>
        </p:nvGrpSpPr>
        <p:grpSpPr bwMode="auto">
          <a:xfrm>
            <a:off x="1115616" y="1340768"/>
            <a:ext cx="7382399" cy="1103313"/>
            <a:chOff x="0" y="0"/>
            <a:chExt cx="4233" cy="695"/>
          </a:xfrm>
        </p:grpSpPr>
        <p:sp>
          <p:nvSpPr>
            <p:cNvPr id="6" name="Rectangle 4"/>
            <p:cNvSpPr>
              <a:spLocks noChangeArrowheads="1"/>
            </p:cNvSpPr>
            <p:nvPr/>
          </p:nvSpPr>
          <p:spPr bwMode="auto">
            <a:xfrm>
              <a:off x="944" y="0"/>
              <a:ext cx="315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1   </a:t>
              </a:r>
              <a:r>
                <a:rPr lang="zh-CN" altLang="en-US" sz="2800" b="1" dirty="0" smtClean="0">
                  <a:latin typeface="+mn-lt"/>
                </a:rPr>
                <a:t>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smtClean="0">
                  <a:latin typeface="+mn-lt"/>
                </a:rPr>
                <a:t>)</a:t>
              </a:r>
              <a:r>
                <a:rPr lang="en-US" altLang="en-US" sz="2800" b="1" smtClean="0">
                  <a:latin typeface="+mn-lt"/>
                  <a:ea typeface="楷体_GB2312" pitchFamily="49" charset="-122"/>
                  <a:sym typeface="Symbol" pitchFamily="18" charset="2"/>
                </a:rPr>
                <a:t></a:t>
              </a:r>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smtClean="0">
                  <a:latin typeface="+mn-lt"/>
                </a:rPr>
                <a:t>即从</a:t>
              </a:r>
              <a:r>
                <a:rPr lang="en-US" altLang="en-US" sz="2800" b="1" dirty="0">
                  <a:latin typeface="+mn-lt"/>
                </a:rPr>
                <a:t>v</a:t>
              </a:r>
              <a:r>
                <a:rPr lang="en-US" altLang="en-US" sz="2800" b="1" baseline="-18000" dirty="0">
                  <a:latin typeface="+mn-lt"/>
                </a:rPr>
                <a:t>i</a:t>
              </a:r>
              <a:r>
                <a:rPr lang="zh-CN" altLang="en-US" sz="2800" b="1" dirty="0">
                  <a:latin typeface="+mn-lt"/>
                </a:rPr>
                <a:t>到</a:t>
              </a:r>
              <a:r>
                <a:rPr lang="en-US" altLang="en-US" sz="2800" b="1" dirty="0" err="1">
                  <a:latin typeface="+mn-lt"/>
                </a:rPr>
                <a:t>v</a:t>
              </a:r>
              <a:r>
                <a:rPr lang="en-US" altLang="en-US" sz="2800" b="1" baseline="-18000" dirty="0" err="1">
                  <a:latin typeface="+mn-lt"/>
                </a:rPr>
                <a:t>j</a:t>
              </a:r>
              <a:r>
                <a:rPr lang="zh-CN" altLang="en-US" sz="2800" b="1" dirty="0">
                  <a:latin typeface="+mn-lt"/>
                </a:rPr>
                <a:t>有弧</a:t>
              </a:r>
            </a:p>
          </p:txBody>
        </p:sp>
        <p:sp>
          <p:nvSpPr>
            <p:cNvPr id="7" name="Rectangle 5"/>
            <p:cNvSpPr>
              <a:spLocks noChangeArrowheads="1"/>
            </p:cNvSpPr>
            <p:nvPr/>
          </p:nvSpPr>
          <p:spPr bwMode="auto">
            <a:xfrm>
              <a:off x="0" y="200"/>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mn-lt"/>
                </a:rPr>
                <a:t>A[i][j]=</a:t>
              </a:r>
            </a:p>
          </p:txBody>
        </p:sp>
        <p:sp>
          <p:nvSpPr>
            <p:cNvPr id="8" name="AutoShape 6"/>
            <p:cNvSpPr>
              <a:spLocks/>
            </p:cNvSpPr>
            <p:nvPr/>
          </p:nvSpPr>
          <p:spPr bwMode="auto">
            <a:xfrm>
              <a:off x="839" y="80"/>
              <a:ext cx="91" cy="499"/>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mn-lt"/>
              </a:endParaRPr>
            </a:p>
          </p:txBody>
        </p:sp>
        <mc:AlternateContent xmlns:mc="http://schemas.openxmlformats.org/markup-compatibility/2006" xmlns:a14="http://schemas.microsoft.com/office/drawing/2010/main">
          <mc:Choice Requires="a14">
            <p:sp>
              <p:nvSpPr>
                <p:cNvPr id="10" name="Rectangle 8"/>
                <p:cNvSpPr>
                  <a:spLocks noChangeArrowheads="1"/>
                </p:cNvSpPr>
                <p:nvPr/>
              </p:nvSpPr>
              <p:spPr bwMode="auto">
                <a:xfrm>
                  <a:off x="944" y="400"/>
                  <a:ext cx="328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0   </a:t>
                  </a:r>
                  <a:r>
                    <a:rPr lang="zh-CN" altLang="en-US" sz="2800" b="1" dirty="0" smtClean="0">
                      <a:latin typeface="+mn-lt"/>
                    </a:rPr>
                    <a:t>若</a:t>
                  </a:r>
                  <a:r>
                    <a:rPr lang="en-US" altLang="zh-CN" sz="2800" b="1" dirty="0">
                      <a:latin typeface="+mn-lt"/>
                    </a:rPr>
                    <a:t>(</a:t>
                  </a:r>
                  <a:r>
                    <a:rPr lang="en-US" altLang="en-US" sz="2800" b="1" dirty="0" smtClean="0">
                      <a:latin typeface="+mn-lt"/>
                    </a:rPr>
                    <a:t>v</a:t>
                  </a:r>
                  <a:r>
                    <a:rPr lang="en-US" altLang="en-US" sz="2800" b="1" baseline="-18000" dirty="0" smtClean="0">
                      <a:latin typeface="+mn-lt"/>
                    </a:rPr>
                    <a:t>i</a:t>
                  </a:r>
                  <a:r>
                    <a:rPr lang="en-US" altLang="en-US" sz="2800" b="1" dirty="0" smtClean="0">
                      <a:latin typeface="+mn-lt"/>
                    </a:rPr>
                    <a:t> </a:t>
                  </a:r>
                  <a:r>
                    <a:rPr lang="en-US" altLang="en-US" sz="2800" b="1" dirty="0">
                      <a:latin typeface="+mn-lt"/>
                    </a:rPr>
                    <a:t>, </a:t>
                  </a:r>
                  <a:r>
                    <a:rPr lang="en-US" altLang="en-US" sz="2800" b="1" dirty="0" err="1" smtClean="0">
                      <a:latin typeface="+mn-lt"/>
                    </a:rPr>
                    <a:t>v</a:t>
                  </a:r>
                  <a:r>
                    <a:rPr lang="en-US" altLang="en-US" sz="2800" b="1" baseline="-18000" dirty="0" err="1" smtClean="0">
                      <a:latin typeface="+mn-lt"/>
                    </a:rPr>
                    <a:t>j</a:t>
                  </a:r>
                  <a:r>
                    <a:rPr lang="en-US" altLang="en-US" sz="2800" b="1" dirty="0" smtClean="0">
                      <a:latin typeface="+mn-lt"/>
                    </a:rPr>
                    <a:t>)</a:t>
                  </a:r>
                  <a14:m>
                    <m:oMath xmlns:m="http://schemas.openxmlformats.org/officeDocument/2006/math" xmlns="">
                      <m:r>
                        <a:rPr lang="en-US" altLang="en-US" sz="2800" b="1" i="1" dirty="0" smtClean="0">
                          <a:latin typeface="Cambria Math"/>
                          <a:ea typeface="Cambria Math"/>
                          <a:sym typeface="Symbol" pitchFamily="18" charset="2"/>
                        </a:rPr>
                        <m:t>∉</m:t>
                      </m:r>
                    </m:oMath>
                  </a14:m>
                  <a:r>
                    <a:rPr lang="en-US" altLang="en-US" sz="2800" b="1" dirty="0" smtClean="0">
                      <a:latin typeface="+mn-lt"/>
                      <a:cs typeface="Times New Roman" panose="02020603050405020304" pitchFamily="18" charset="0"/>
                    </a:rPr>
                    <a:t> </a:t>
                  </a:r>
                  <a:r>
                    <a:rPr lang="en-US" altLang="zh-CN" sz="2800" b="1" dirty="0" smtClean="0">
                      <a:latin typeface="+mn-lt"/>
                      <a:cs typeface="Times New Roman" panose="02020603050405020304" pitchFamily="18" charset="0"/>
                    </a:rPr>
                    <a:t>E</a:t>
                  </a:r>
                  <a:r>
                    <a:rPr lang="zh-CN" altLang="en-US" sz="2800" b="1" dirty="0" smtClean="0">
                      <a:latin typeface="+mn-lt"/>
                      <a:cs typeface="Times New Roman" panose="02020603050405020304" pitchFamily="18" charset="0"/>
                    </a:rPr>
                    <a:t>，即从</a:t>
                  </a:r>
                  <a:r>
                    <a:rPr lang="en-US" altLang="en-US" sz="2800" b="1" dirty="0">
                      <a:latin typeface="+mn-lt"/>
                      <a:cs typeface="Times New Roman" panose="02020603050405020304" pitchFamily="18" charset="0"/>
                    </a:rPr>
                    <a:t>v</a:t>
                  </a:r>
                  <a:r>
                    <a:rPr lang="en-US" altLang="en-US" sz="2800" b="1" baseline="-25000" dirty="0">
                      <a:latin typeface="+mn-lt"/>
                      <a:cs typeface="Times New Roman" panose="02020603050405020304" pitchFamily="18" charset="0"/>
                    </a:rPr>
                    <a:t>i</a:t>
                  </a:r>
                  <a:r>
                    <a:rPr lang="zh-CN" altLang="en-US" sz="2800" b="1" dirty="0">
                      <a:latin typeface="+mn-lt"/>
                      <a:cs typeface="Times New Roman" panose="02020603050405020304" pitchFamily="18" charset="0"/>
                    </a:rPr>
                    <a:t>到</a:t>
                  </a:r>
                  <a:r>
                    <a:rPr lang="en-US" altLang="en-US" sz="2800" b="1" dirty="0" err="1">
                      <a:latin typeface="+mn-lt"/>
                      <a:cs typeface="Times New Roman" panose="02020603050405020304" pitchFamily="18" charset="0"/>
                    </a:rPr>
                    <a:t>v</a:t>
                  </a:r>
                  <a:r>
                    <a:rPr lang="en-US" altLang="en-US" sz="2800" b="1" baseline="-25000" dirty="0" err="1">
                      <a:latin typeface="+mn-lt"/>
                      <a:cs typeface="Times New Roman" panose="02020603050405020304" pitchFamily="18" charset="0"/>
                    </a:rPr>
                    <a:t>j</a:t>
                  </a:r>
                  <a:r>
                    <a:rPr lang="en-US" altLang="en-US" sz="2800" b="1" baseline="-25000" dirty="0">
                      <a:latin typeface="+mn-lt"/>
                      <a:cs typeface="Times New Roman" panose="02020603050405020304" pitchFamily="18" charset="0"/>
                    </a:rPr>
                    <a:t> </a:t>
                  </a:r>
                  <a:r>
                    <a:rPr lang="zh-CN" altLang="en-US" sz="2800" b="1" dirty="0">
                      <a:latin typeface="+mn-lt"/>
                      <a:cs typeface="Times New Roman" panose="02020603050405020304" pitchFamily="18" charset="0"/>
                    </a:rPr>
                    <a:t>没有弧</a:t>
                  </a:r>
                </a:p>
              </p:txBody>
            </p:sp>
          </mc:Choice>
          <mc:Fallback xmlns="">
            <p:sp>
              <p:nvSpPr>
                <p:cNvPr id="10" name="Rectangle 8"/>
                <p:cNvSpPr>
                  <a:spLocks noRot="1" noChangeAspect="1" noMove="1" noResize="1" noEditPoints="1" noAdjustHandles="1" noChangeArrowheads="1" noChangeShapeType="1" noTextEdit="1"/>
                </p:cNvSpPr>
                <p:nvPr/>
              </p:nvSpPr>
              <p:spPr bwMode="auto">
                <a:xfrm>
                  <a:off x="944" y="400"/>
                  <a:ext cx="3289" cy="295"/>
                </a:xfrm>
                <a:prstGeom prst="rect">
                  <a:avLst/>
                </a:prstGeom>
                <a:blipFill rotWithShape="1">
                  <a:blip r:embed="rId2"/>
                  <a:stretch>
                    <a:fillRect l="-2125"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6" name="Group 3"/>
          <p:cNvGrpSpPr>
            <a:grpSpLocks/>
          </p:cNvGrpSpPr>
          <p:nvPr/>
        </p:nvGrpSpPr>
        <p:grpSpPr bwMode="auto">
          <a:xfrm>
            <a:off x="660563" y="3809757"/>
            <a:ext cx="2097285" cy="1856169"/>
            <a:chOff x="0" y="0"/>
            <a:chExt cx="1104" cy="1111"/>
          </a:xfrm>
        </p:grpSpPr>
        <p:sp>
          <p:nvSpPr>
            <p:cNvPr id="38" name="Rectangle 4"/>
            <p:cNvSpPr>
              <a:spLocks noChangeArrowheads="1"/>
            </p:cNvSpPr>
            <p:nvPr/>
          </p:nvSpPr>
          <p:spPr bwMode="auto">
            <a:xfrm>
              <a:off x="91" y="907"/>
              <a:ext cx="862" cy="204"/>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   </a:t>
              </a:r>
              <a:r>
                <a:rPr lang="zh-CN" altLang="en-US" sz="2800" b="1" dirty="0">
                  <a:latin typeface="Times New Roman" pitchFamily="18" charset="0"/>
                </a:rPr>
                <a:t>有向图</a:t>
              </a:r>
            </a:p>
          </p:txBody>
        </p:sp>
        <p:grpSp>
          <p:nvGrpSpPr>
            <p:cNvPr id="39" name="Group 5"/>
            <p:cNvGrpSpPr>
              <a:grpSpLocks/>
            </p:cNvGrpSpPr>
            <p:nvPr/>
          </p:nvGrpSpPr>
          <p:grpSpPr bwMode="auto">
            <a:xfrm>
              <a:off x="0" y="0"/>
              <a:ext cx="1104" cy="773"/>
              <a:chOff x="0" y="0"/>
              <a:chExt cx="1104" cy="773"/>
            </a:xfrm>
          </p:grpSpPr>
          <p:sp>
            <p:nvSpPr>
              <p:cNvPr id="40" name="Oval 6"/>
              <p:cNvSpPr>
                <a:spLocks noChangeArrowheads="1"/>
              </p:cNvSpPr>
              <p:nvPr/>
            </p:nvSpPr>
            <p:spPr bwMode="auto">
              <a:xfrm>
                <a:off x="1" y="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41" name="Oval 7"/>
              <p:cNvSpPr>
                <a:spLocks noChangeArrowheads="1"/>
              </p:cNvSpPr>
              <p:nvPr/>
            </p:nvSpPr>
            <p:spPr bwMode="auto">
              <a:xfrm>
                <a:off x="0" y="547"/>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42" name="Oval 8"/>
              <p:cNvSpPr>
                <a:spLocks noChangeArrowheads="1"/>
              </p:cNvSpPr>
              <p:nvPr/>
            </p:nvSpPr>
            <p:spPr bwMode="auto">
              <a:xfrm>
                <a:off x="858" y="8"/>
                <a:ext cx="246"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b</a:t>
                </a:r>
              </a:p>
            </p:txBody>
          </p:sp>
          <p:sp>
            <p:nvSpPr>
              <p:cNvPr id="43" name="Oval 9"/>
              <p:cNvSpPr>
                <a:spLocks noChangeArrowheads="1"/>
              </p:cNvSpPr>
              <p:nvPr/>
            </p:nvSpPr>
            <p:spPr bwMode="auto">
              <a:xfrm>
                <a:off x="842" y="542"/>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44" name="Oval 10"/>
              <p:cNvSpPr>
                <a:spLocks noChangeArrowheads="1"/>
              </p:cNvSpPr>
              <p:nvPr/>
            </p:nvSpPr>
            <p:spPr bwMode="auto">
              <a:xfrm>
                <a:off x="429" y="30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e</a:t>
                </a:r>
              </a:p>
            </p:txBody>
          </p:sp>
          <p:sp>
            <p:nvSpPr>
              <p:cNvPr id="45" name="Line 11"/>
              <p:cNvSpPr>
                <a:spLocks noChangeShapeType="1"/>
              </p:cNvSpPr>
              <p:nvPr/>
            </p:nvSpPr>
            <p:spPr bwMode="auto">
              <a:xfrm>
                <a:off x="112" y="231"/>
                <a:ext cx="0" cy="31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6" name="Line 12"/>
              <p:cNvSpPr>
                <a:spLocks noChangeShapeType="1"/>
              </p:cNvSpPr>
              <p:nvPr/>
            </p:nvSpPr>
            <p:spPr bwMode="auto">
              <a:xfrm>
                <a:off x="969" y="231"/>
                <a:ext cx="0" cy="316"/>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7" name="Line 13"/>
              <p:cNvSpPr>
                <a:spLocks noChangeShapeType="1"/>
              </p:cNvSpPr>
              <p:nvPr/>
            </p:nvSpPr>
            <p:spPr bwMode="auto">
              <a:xfrm>
                <a:off x="239" y="104"/>
                <a:ext cx="61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8" name="Line 14"/>
              <p:cNvSpPr>
                <a:spLocks noChangeShapeType="1"/>
              </p:cNvSpPr>
              <p:nvPr/>
            </p:nvSpPr>
            <p:spPr bwMode="auto">
              <a:xfrm>
                <a:off x="207" y="192"/>
                <a:ext cx="247" cy="158"/>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9" name="Line 15"/>
              <p:cNvSpPr>
                <a:spLocks noChangeShapeType="1"/>
              </p:cNvSpPr>
              <p:nvPr/>
            </p:nvSpPr>
            <p:spPr bwMode="auto">
              <a:xfrm>
                <a:off x="255" y="670"/>
                <a:ext cx="58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0" name="Line 16"/>
              <p:cNvSpPr>
                <a:spLocks noChangeShapeType="1"/>
              </p:cNvSpPr>
              <p:nvPr/>
            </p:nvSpPr>
            <p:spPr bwMode="auto">
              <a:xfrm>
                <a:off x="659" y="462"/>
                <a:ext cx="225" cy="113"/>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1" name="Line 17"/>
              <p:cNvSpPr>
                <a:spLocks noChangeShapeType="1"/>
              </p:cNvSpPr>
              <p:nvPr/>
            </p:nvSpPr>
            <p:spPr bwMode="auto">
              <a:xfrm flipV="1">
                <a:off x="225" y="497"/>
                <a:ext cx="240" cy="9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2" name="未知"/>
              <p:cNvSpPr>
                <a:spLocks/>
              </p:cNvSpPr>
              <p:nvPr/>
            </p:nvSpPr>
            <p:spPr bwMode="auto">
              <a:xfrm>
                <a:off x="233" y="145"/>
                <a:ext cx="720" cy="400"/>
              </a:xfrm>
              <a:custGeom>
                <a:avLst/>
                <a:gdLst>
                  <a:gd name="T0" fmla="*/ 720 w 720"/>
                  <a:gd name="T1" fmla="*/ 400 h 400"/>
                  <a:gd name="T2" fmla="*/ 384 w 720"/>
                  <a:gd name="T3" fmla="*/ 64 h 400"/>
                  <a:gd name="T4" fmla="*/ 0 w 720"/>
                  <a:gd name="T5" fmla="*/ 16 h 400"/>
                  <a:gd name="T6" fmla="*/ 0 60000 65536"/>
                  <a:gd name="T7" fmla="*/ 0 60000 65536"/>
                  <a:gd name="T8" fmla="*/ 0 60000 65536"/>
                </a:gdLst>
                <a:ahLst/>
                <a:cxnLst>
                  <a:cxn ang="T6">
                    <a:pos x="T0" y="T1"/>
                  </a:cxn>
                  <a:cxn ang="T7">
                    <a:pos x="T2" y="T3"/>
                  </a:cxn>
                  <a:cxn ang="T8">
                    <a:pos x="T4" y="T5"/>
                  </a:cxn>
                </a:cxnLst>
                <a:rect l="0" t="0" r="r" b="b"/>
                <a:pathLst>
                  <a:path w="720" h="400">
                    <a:moveTo>
                      <a:pt x="720" y="400"/>
                    </a:moveTo>
                    <a:cubicBezTo>
                      <a:pt x="612" y="264"/>
                      <a:pt x="504" y="128"/>
                      <a:pt x="384" y="64"/>
                    </a:cubicBezTo>
                    <a:cubicBezTo>
                      <a:pt x="264" y="0"/>
                      <a:pt x="64" y="24"/>
                      <a:pt x="0" y="16"/>
                    </a:cubicBezTo>
                  </a:path>
                </a:pathLst>
              </a:custGeom>
              <a:noFill/>
              <a:ln w="38100" cap="flat" cmpd="sng">
                <a:solidFill>
                  <a:schemeClr val="tx1"/>
                </a:solidFill>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grpSp>
      <p:sp>
        <p:nvSpPr>
          <p:cNvPr id="17" name="Rectangle 19"/>
          <p:cNvSpPr>
            <a:spLocks noChangeArrowheads="1"/>
          </p:cNvSpPr>
          <p:nvPr/>
        </p:nvSpPr>
        <p:spPr bwMode="auto">
          <a:xfrm>
            <a:off x="2298116" y="5817961"/>
            <a:ext cx="4794163" cy="34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dirty="0" smtClean="0">
                <a:latin typeface="Times New Roman" pitchFamily="18" charset="0"/>
              </a:rPr>
              <a:t>有</a:t>
            </a:r>
            <a:r>
              <a:rPr lang="zh-CN" altLang="en-US" sz="2800" b="1" dirty="0">
                <a:latin typeface="Times New Roman" pitchFamily="18" charset="0"/>
              </a:rPr>
              <a:t>向无权</a:t>
            </a:r>
            <a:r>
              <a:rPr lang="zh-CN" altLang="en-US" sz="2800" b="1">
                <a:latin typeface="Times New Roman" pitchFamily="18" charset="0"/>
              </a:rPr>
              <a:t>图</a:t>
            </a:r>
            <a:r>
              <a:rPr lang="zh-CN" altLang="en-US" sz="2800" b="1" smtClean="0">
                <a:latin typeface="Times New Roman" pitchFamily="18" charset="0"/>
              </a:rPr>
              <a:t>的数组存储</a:t>
            </a:r>
            <a:endParaRPr lang="zh-CN" altLang="en-US" sz="2800" b="1" dirty="0">
              <a:latin typeface="Times New Roman" pitchFamily="18" charset="0"/>
            </a:endParaRPr>
          </a:p>
        </p:txBody>
      </p:sp>
      <p:grpSp>
        <p:nvGrpSpPr>
          <p:cNvPr id="18" name="Group 20"/>
          <p:cNvGrpSpPr>
            <a:grpSpLocks/>
          </p:cNvGrpSpPr>
          <p:nvPr/>
        </p:nvGrpSpPr>
        <p:grpSpPr bwMode="auto">
          <a:xfrm>
            <a:off x="3934005" y="3216651"/>
            <a:ext cx="1981402" cy="2425884"/>
            <a:chOff x="0" y="0"/>
            <a:chExt cx="1043" cy="1452"/>
          </a:xfrm>
        </p:grpSpPr>
        <p:sp>
          <p:nvSpPr>
            <p:cNvPr id="30" name="Rectangle 21"/>
            <p:cNvSpPr>
              <a:spLocks noChangeArrowheads="1"/>
            </p:cNvSpPr>
            <p:nvPr/>
          </p:nvSpPr>
          <p:spPr bwMode="auto">
            <a:xfrm>
              <a:off x="0" y="1248"/>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grpSp>
          <p:nvGrpSpPr>
            <p:cNvPr id="31" name="Group 22"/>
            <p:cNvGrpSpPr>
              <a:grpSpLocks/>
            </p:cNvGrpSpPr>
            <p:nvPr/>
          </p:nvGrpSpPr>
          <p:grpSpPr bwMode="auto">
            <a:xfrm>
              <a:off x="266" y="0"/>
              <a:ext cx="453" cy="1160"/>
              <a:chOff x="0" y="0"/>
              <a:chExt cx="453" cy="1160"/>
            </a:xfrm>
          </p:grpSpPr>
          <p:sp>
            <p:nvSpPr>
              <p:cNvPr id="32" name="Rectangle 23"/>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err="1">
                    <a:latin typeface="Times New Roman" pitchFamily="18" charset="0"/>
                  </a:rPr>
                  <a:t>vexs</a:t>
                </a:r>
                <a:endParaRPr lang="en-US" altLang="en-US" sz="2800" dirty="0">
                  <a:latin typeface="Times New Roman" pitchFamily="18" charset="0"/>
                </a:endParaRPr>
              </a:p>
            </p:txBody>
          </p:sp>
          <p:sp>
            <p:nvSpPr>
              <p:cNvPr id="33" name="Rectangle 24"/>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34" name="Rectangle 25"/>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b</a:t>
                </a:r>
              </a:p>
            </p:txBody>
          </p:sp>
          <p:sp>
            <p:nvSpPr>
              <p:cNvPr id="35" name="Rectangle 26"/>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c</a:t>
                </a:r>
              </a:p>
            </p:txBody>
          </p:sp>
          <p:sp>
            <p:nvSpPr>
              <p:cNvPr id="36" name="Rectangle 27"/>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37" name="Rectangle 28"/>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grpSp>
        <p:nvGrpSpPr>
          <p:cNvPr id="19" name="Group 29"/>
          <p:cNvGrpSpPr>
            <a:grpSpLocks/>
          </p:cNvGrpSpPr>
          <p:nvPr/>
        </p:nvGrpSpPr>
        <p:grpSpPr bwMode="auto">
          <a:xfrm>
            <a:off x="6089946" y="3353650"/>
            <a:ext cx="2522821" cy="2288885"/>
            <a:chOff x="0" y="0"/>
            <a:chExt cx="1328" cy="1370"/>
          </a:xfrm>
        </p:grpSpPr>
        <p:sp>
          <p:nvSpPr>
            <p:cNvPr id="20" name="Rectangle 30"/>
            <p:cNvSpPr>
              <a:spLocks noChangeArrowheads="1"/>
            </p:cNvSpPr>
            <p:nvPr/>
          </p:nvSpPr>
          <p:spPr bwMode="auto">
            <a:xfrm>
              <a:off x="136" y="1166"/>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21" name="Group 31"/>
            <p:cNvGrpSpPr>
              <a:grpSpLocks/>
            </p:cNvGrpSpPr>
            <p:nvPr/>
          </p:nvGrpSpPr>
          <p:grpSpPr bwMode="auto">
            <a:xfrm>
              <a:off x="0" y="0"/>
              <a:ext cx="1328" cy="1135"/>
              <a:chOff x="0" y="0"/>
              <a:chExt cx="1328" cy="1135"/>
            </a:xfrm>
          </p:grpSpPr>
          <p:sp>
            <p:nvSpPr>
              <p:cNvPr id="22" name="Rectangle 32"/>
              <p:cNvSpPr>
                <a:spLocks noChangeArrowheads="1"/>
              </p:cNvSpPr>
              <p:nvPr/>
            </p:nvSpPr>
            <p:spPr bwMode="auto">
              <a:xfrm>
                <a:off x="48" y="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0  </a:t>
                </a:r>
                <a:r>
                  <a:rPr lang="en-US" altLang="en-US" sz="2800">
                    <a:latin typeface="Times New Roman" pitchFamily="18" charset="0"/>
                  </a:rPr>
                  <a:t>1   1   </a:t>
                </a:r>
                <a:r>
                  <a:rPr lang="en-US" altLang="en-US" sz="2800">
                    <a:latin typeface="宋体" pitchFamily="2" charset="-122"/>
                  </a:rPr>
                  <a:t>0  1</a:t>
                </a:r>
              </a:p>
            </p:txBody>
          </p:sp>
          <p:sp>
            <p:nvSpPr>
              <p:cNvPr id="23" name="Rectangle 33"/>
              <p:cNvSpPr>
                <a:spLocks noChangeArrowheads="1"/>
              </p:cNvSpPr>
              <p:nvPr/>
            </p:nvSpPr>
            <p:spPr bwMode="auto">
              <a:xfrm>
                <a:off x="48" y="24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0    0   0   0    0</a:t>
                </a:r>
              </a:p>
            </p:txBody>
          </p:sp>
          <p:sp>
            <p:nvSpPr>
              <p:cNvPr id="24" name="Rectangle 34"/>
              <p:cNvSpPr>
                <a:spLocks noChangeArrowheads="1"/>
              </p:cNvSpPr>
              <p:nvPr/>
            </p:nvSpPr>
            <p:spPr bwMode="auto">
              <a:xfrm>
                <a:off x="48" y="46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0    0   0   1    </a:t>
                </a:r>
                <a:r>
                  <a:rPr lang="en-US" altLang="en-US" sz="2800">
                    <a:latin typeface="宋体" pitchFamily="2" charset="-122"/>
                  </a:rPr>
                  <a:t>1</a:t>
                </a:r>
              </a:p>
            </p:txBody>
          </p:sp>
          <p:sp>
            <p:nvSpPr>
              <p:cNvPr id="25" name="Rectangle 35"/>
              <p:cNvSpPr>
                <a:spLocks noChangeArrowheads="1"/>
              </p:cNvSpPr>
              <p:nvPr/>
            </p:nvSpPr>
            <p:spPr bwMode="auto">
              <a:xfrm>
                <a:off x="48" y="70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1  </a:t>
                </a:r>
                <a:r>
                  <a:rPr lang="en-US" altLang="en-US" sz="2800">
                    <a:latin typeface="Times New Roman" pitchFamily="18" charset="0"/>
                  </a:rPr>
                  <a:t>1   0   0    0</a:t>
                </a:r>
              </a:p>
            </p:txBody>
          </p:sp>
          <p:sp>
            <p:nvSpPr>
              <p:cNvPr id="26" name="AutoShape 36"/>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27" name="AutoShape 37"/>
              <p:cNvSpPr>
                <a:spLocks/>
              </p:cNvSpPr>
              <p:nvPr/>
            </p:nvSpPr>
            <p:spPr bwMode="auto">
              <a:xfrm>
                <a:off x="1283"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28" name="Rectangle 38"/>
              <p:cNvSpPr>
                <a:spLocks noChangeArrowheads="1"/>
              </p:cNvSpPr>
              <p:nvPr/>
            </p:nvSpPr>
            <p:spPr bwMode="auto">
              <a:xfrm>
                <a:off x="48" y="92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0  </a:t>
                </a:r>
                <a:r>
                  <a:rPr lang="en-US" altLang="en-US" sz="2800">
                    <a:latin typeface="Times New Roman" pitchFamily="18" charset="0"/>
                  </a:rPr>
                  <a:t>0   </a:t>
                </a:r>
                <a:r>
                  <a:rPr lang="en-US" altLang="en-US" sz="2800">
                    <a:latin typeface="宋体" pitchFamily="2" charset="-122"/>
                  </a:rPr>
                  <a:t>0</a:t>
                </a:r>
                <a:r>
                  <a:rPr lang="en-US" altLang="en-US" sz="2800">
                    <a:latin typeface="Times New Roman" pitchFamily="18" charset="0"/>
                  </a:rPr>
                  <a:t>   1    0</a:t>
                </a:r>
              </a:p>
            </p:txBody>
          </p:sp>
          <p:sp>
            <p:nvSpPr>
              <p:cNvPr id="29" name="Line 39"/>
              <p:cNvSpPr>
                <a:spLocks noChangeShapeType="1"/>
              </p:cNvSpPr>
              <p:nvPr/>
            </p:nvSpPr>
            <p:spPr bwMode="auto">
              <a:xfrm>
                <a:off x="96" y="60"/>
                <a:ext cx="1152" cy="1008"/>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grpSp>
    </p:spTree>
    <p:extLst>
      <p:ext uri="{BB962C8B-B14F-4D97-AF65-F5344CB8AC3E}">
        <p14:creationId xmlns:p14="http://schemas.microsoft.com/office/powerpoint/2010/main" val="897396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461" name="Group 42"/>
          <p:cNvGrpSpPr>
            <a:grpSpLocks/>
          </p:cNvGrpSpPr>
          <p:nvPr/>
        </p:nvGrpSpPr>
        <p:grpSpPr bwMode="auto">
          <a:xfrm>
            <a:off x="366464" y="1268760"/>
            <a:ext cx="8382000" cy="1223962"/>
            <a:chOff x="0" y="0"/>
            <a:chExt cx="5280" cy="771"/>
          </a:xfrm>
        </p:grpSpPr>
        <mc:AlternateContent xmlns:mc="http://schemas.openxmlformats.org/markup-compatibility/2006" xmlns:a14="http://schemas.microsoft.com/office/drawing/2010/main">
          <mc:Choice Requires="a14">
            <p:sp>
              <p:nvSpPr>
                <p:cNvPr id="403463" name="Rectangle 43"/>
                <p:cNvSpPr>
                  <a:spLocks noChangeArrowheads="1"/>
                </p:cNvSpPr>
                <p:nvPr/>
              </p:nvSpPr>
              <p:spPr bwMode="auto">
                <a:xfrm>
                  <a:off x="928" y="0"/>
                  <a:ext cx="4352"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smtClean="0">
                      <a:latin typeface="Times New Roman" pitchFamily="18" charset="0"/>
                    </a:rPr>
                    <a:t>w</a:t>
                  </a:r>
                  <a:r>
                    <a:rPr lang="en-US" altLang="en-US" sz="2800" b="1" baseline="-18000" err="1">
                      <a:latin typeface="Times New Roman" pitchFamily="18" charset="0"/>
                    </a:rPr>
                    <a:t>ij</a:t>
                  </a:r>
                  <a:r>
                    <a:rPr lang="en-US" altLang="en-US" sz="2800" b="1" baseline="-18000">
                      <a:latin typeface="Times New Roman" pitchFamily="18" charset="0"/>
                    </a:rPr>
                    <a:t>   </a:t>
                  </a:r>
                  <a:r>
                    <a:rPr lang="en-US" altLang="en-US" sz="2800" b="1">
                      <a:latin typeface="Times New Roman" pitchFamily="18" charset="0"/>
                    </a:rPr>
                    <a:t> </a:t>
                  </a:r>
                  <a:r>
                    <a:rPr lang="zh-CN" altLang="en-US" sz="2800" b="1" smtClean="0">
                      <a:latin typeface="Times New Roman" pitchFamily="18" charset="0"/>
                    </a:rPr>
                    <a:t>若</a:t>
                  </a:r>
                  <a:r>
                    <a:rPr lang="en-US" altLang="zh-CN" sz="2800" b="1">
                      <a:latin typeface="Times New Roman" pitchFamily="18" charset="0"/>
                    </a:rPr>
                    <a:t>(</a:t>
                  </a:r>
                  <a:r>
                    <a:rPr lang="en-US" altLang="en-US" sz="2800" b="1" smtClean="0">
                      <a:latin typeface="Times New Roman" pitchFamily="18" charset="0"/>
                    </a:rPr>
                    <a:t>v</a:t>
                  </a:r>
                  <a:r>
                    <a:rPr lang="en-US" altLang="en-US" sz="2800" b="1" baseline="-18000" smtClean="0">
                      <a:latin typeface="Times New Roman" pitchFamily="18" charset="0"/>
                    </a:rPr>
                    <a:t>i</a:t>
                  </a:r>
                  <a:r>
                    <a:rPr lang="en-US" altLang="en-US" sz="2800" b="1" smtClean="0">
                      <a:latin typeface="Times New Roman" pitchFamily="18" charset="0"/>
                    </a:rPr>
                    <a:t>,v</a:t>
                  </a:r>
                  <a:r>
                    <a:rPr lang="en-US" altLang="en-US" sz="2800" b="1" baseline="-18000" smtClean="0">
                      <a:latin typeface="Times New Roman" pitchFamily="18" charset="0"/>
                    </a:rPr>
                    <a:t>j</a:t>
                  </a:r>
                  <a:r>
                    <a:rPr lang="en-US" altLang="en-US" sz="2800" b="1" dirty="0" smtClean="0">
                      <a:latin typeface="Times New Roman" pitchFamily="18" charset="0"/>
                    </a:rPr>
                    <a:t>)</a:t>
                  </a:r>
                  <a14:m>
                    <m:oMath xmlns:m="http://schemas.openxmlformats.org/officeDocument/2006/math" xmlns="">
                      <m:r>
                        <a:rPr lang="en-US" altLang="en-US" sz="2800" b="1" i="0" dirty="0" smtClean="0">
                          <a:latin typeface="Cambria Math"/>
                          <a:ea typeface="Cambria Math"/>
                          <a:sym typeface="Symbol" pitchFamily="18" charset="2"/>
                        </a:rPr>
                        <m:t> </m:t>
                      </m:r>
                      <m:r>
                        <a:rPr lang="en-US" altLang="en-US" sz="2800" b="1" i="1" dirty="0" smtClean="0">
                          <a:latin typeface="Cambria Math"/>
                          <a:ea typeface="Cambria Math"/>
                          <a:sym typeface="Symbol" pitchFamily="18" charset="2"/>
                        </a:rPr>
                        <m:t>∈</m:t>
                      </m:r>
                    </m:oMath>
                  </a14:m>
                  <a:r>
                    <a:rPr lang="en-US" altLang="en-US" sz="2800" b="1" dirty="0" smtClean="0">
                      <a:latin typeface="Times New Roman" pitchFamily="18" charset="0"/>
                      <a:ea typeface="Arial Unicode MS" pitchFamily="34" charset="-122"/>
                      <a:cs typeface="Arial Unicode MS" pitchFamily="34" charset="-122"/>
                    </a:rPr>
                    <a:t> </a:t>
                  </a:r>
                  <a:r>
                    <a:rPr lang="en-US" altLang="en-US" sz="2800" b="1" dirty="0">
                      <a:latin typeface="Times New Roman" pitchFamily="18" charset="0"/>
                      <a:ea typeface="Arial Unicode MS" pitchFamily="34" charset="-122"/>
                      <a:cs typeface="Arial Unicode MS" pitchFamily="34" charset="-122"/>
                    </a:rPr>
                    <a:t>E</a:t>
                  </a:r>
                  <a:r>
                    <a:rPr lang="zh-CN" altLang="en-US" sz="2800" b="1" dirty="0">
                      <a:latin typeface="Times New Roman" pitchFamily="18" charset="0"/>
                    </a:rPr>
                    <a:t>，即</a:t>
                  </a:r>
                  <a:r>
                    <a:rPr lang="en-US" altLang="en-US" sz="2800" b="1" dirty="0">
                      <a:latin typeface="Times New Roman" pitchFamily="18" charset="0"/>
                    </a:rPr>
                    <a:t>v</a:t>
                  </a:r>
                  <a:r>
                    <a:rPr lang="en-US" altLang="en-US" sz="2800" b="1" baseline="-18000" dirty="0">
                      <a:latin typeface="Times New Roman" pitchFamily="18" charset="0"/>
                    </a:rPr>
                    <a:t>i</a:t>
                  </a:r>
                  <a:r>
                    <a:rPr lang="en-US" altLang="en-US" sz="2800" b="1" dirty="0">
                      <a:latin typeface="Times New Roman" pitchFamily="18" charset="0"/>
                    </a:rPr>
                    <a:t> , </a:t>
                  </a:r>
                  <a:r>
                    <a:rPr lang="en-US" altLang="en-US" sz="2800" b="1" dirty="0" err="1">
                      <a:latin typeface="Times New Roman" pitchFamily="18" charset="0"/>
                    </a:rPr>
                    <a:t>v</a:t>
                  </a:r>
                  <a:r>
                    <a:rPr lang="en-US" altLang="en-US" sz="2800" b="1" baseline="-18000" dirty="0" err="1">
                      <a:latin typeface="Times New Roman" pitchFamily="18" charset="0"/>
                    </a:rPr>
                    <a:t>j</a:t>
                  </a:r>
                  <a:r>
                    <a:rPr lang="zh-CN" altLang="en-US" sz="2800" b="1" dirty="0">
                      <a:latin typeface="Times New Roman" pitchFamily="18" charset="0"/>
                    </a:rPr>
                    <a:t>邻接，权值为</a:t>
                  </a:r>
                  <a:r>
                    <a:rPr lang="en-US" altLang="en-US" sz="2800" b="1" dirty="0" err="1">
                      <a:latin typeface="Times New Roman" pitchFamily="18" charset="0"/>
                    </a:rPr>
                    <a:t>w</a:t>
                  </a:r>
                  <a:r>
                    <a:rPr lang="en-US" altLang="en-US" sz="2800" b="1" baseline="-18000" dirty="0" err="1">
                      <a:latin typeface="Times New Roman" pitchFamily="18" charset="0"/>
                    </a:rPr>
                    <a:t>ij</a:t>
                  </a:r>
                  <a:endParaRPr lang="en-US" altLang="en-US" sz="2800" b="1" baseline="-18000" dirty="0">
                    <a:latin typeface="Times New Roman" pitchFamily="18" charset="0"/>
                  </a:endParaRPr>
                </a:p>
              </p:txBody>
            </p:sp>
          </mc:Choice>
          <mc:Fallback xmlns="">
            <p:sp>
              <p:nvSpPr>
                <p:cNvPr id="403463" name="Rectangle 43"/>
                <p:cNvSpPr>
                  <a:spLocks noRot="1" noChangeAspect="1" noMove="1" noResize="1" noEditPoints="1" noAdjustHandles="1" noChangeArrowheads="1" noChangeShapeType="1" noTextEdit="1"/>
                </p:cNvSpPr>
                <p:nvPr/>
              </p:nvSpPr>
              <p:spPr bwMode="auto">
                <a:xfrm>
                  <a:off x="928" y="0"/>
                  <a:ext cx="4352" cy="295"/>
                </a:xfrm>
                <a:prstGeom prst="rect">
                  <a:avLst/>
                </a:prstGeom>
                <a:blipFill rotWithShape="1">
                  <a:blip r:embed="rId2"/>
                  <a:stretch>
                    <a:fillRect l="-1853" t="-22078" b="-42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3464" name="Rectangle 44"/>
                <p:cNvSpPr>
                  <a:spLocks noChangeArrowheads="1"/>
                </p:cNvSpPr>
                <p:nvPr/>
              </p:nvSpPr>
              <p:spPr bwMode="auto">
                <a:xfrm>
                  <a:off x="928" y="476"/>
                  <a:ext cx="346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smtClean="0">
                      <a:latin typeface="宋体" pitchFamily="2" charset="-122"/>
                    </a:rPr>
                    <a:t>∞ </a:t>
                  </a:r>
                  <a:r>
                    <a:rPr lang="zh-CN" altLang="en-US" sz="2800" b="1">
                      <a:latin typeface="Times New Roman" pitchFamily="18" charset="0"/>
                    </a:rPr>
                    <a:t>  若</a:t>
                  </a:r>
                  <a:r>
                    <a:rPr lang="en-US" altLang="en-US" sz="2800" b="1">
                      <a:latin typeface="Times New Roman" pitchFamily="18" charset="0"/>
                    </a:rPr>
                    <a:t>&lt;</a:t>
                  </a:r>
                  <a:r>
                    <a:rPr lang="en-US" altLang="en-US" sz="2800" b="1" smtClean="0">
                      <a:latin typeface="Times New Roman" pitchFamily="18" charset="0"/>
                    </a:rPr>
                    <a:t>v</a:t>
                  </a:r>
                  <a:r>
                    <a:rPr lang="en-US" altLang="en-US" sz="2800" b="1" baseline="-18000" smtClean="0">
                      <a:latin typeface="Times New Roman" pitchFamily="18" charset="0"/>
                    </a:rPr>
                    <a:t>i</a:t>
                  </a:r>
                  <a:r>
                    <a:rPr lang="en-US" altLang="en-US" sz="2800" b="1" smtClean="0">
                      <a:latin typeface="Times New Roman" pitchFamily="18" charset="0"/>
                    </a:rPr>
                    <a:t>,v</a:t>
                  </a:r>
                  <a:r>
                    <a:rPr lang="en-US" altLang="en-US" sz="2800" b="1" baseline="-18000" smtClean="0">
                      <a:latin typeface="Times New Roman" pitchFamily="18" charset="0"/>
                    </a:rPr>
                    <a:t>j</a:t>
                  </a:r>
                  <a:r>
                    <a:rPr lang="en-US" altLang="en-US" sz="2800" b="1" smtClean="0">
                      <a:latin typeface="Times New Roman" pitchFamily="18" charset="0"/>
                    </a:rPr>
                    <a:t>&gt;</a:t>
                  </a:r>
                  <a14:m>
                    <m:oMath xmlns:m="http://schemas.openxmlformats.org/officeDocument/2006/math" xmlns="">
                      <m:r>
                        <a:rPr lang="en-US" altLang="en-US" sz="2800" b="1" i="0" smtClean="0">
                          <a:latin typeface="Cambria Math"/>
                          <a:ea typeface="Cambria Math"/>
                        </a:rPr>
                        <m:t> </m:t>
                      </m:r>
                      <m:r>
                        <a:rPr lang="en-US" altLang="en-US" sz="2800" b="1" i="1" smtClean="0">
                          <a:latin typeface="Cambria Math"/>
                          <a:ea typeface="Cambria Math"/>
                        </a:rPr>
                        <m:t>∉ </m:t>
                      </m:r>
                    </m:oMath>
                  </a14:m>
                  <a:r>
                    <a:rPr lang="en-US" altLang="en-US" sz="2800" b="1" smtClean="0">
                      <a:latin typeface="Times New Roman" pitchFamily="18" charset="0"/>
                      <a:ea typeface="Arial Unicode MS" pitchFamily="34" charset="-122"/>
                      <a:cs typeface="Arial Unicode MS" pitchFamily="34" charset="-122"/>
                    </a:rPr>
                    <a:t>E</a:t>
                  </a:r>
                  <a:r>
                    <a:rPr lang="zh-CN" altLang="en-US" sz="2800" b="1">
                      <a:latin typeface="Times New Roman" pitchFamily="18" charset="0"/>
                    </a:rPr>
                    <a:t>，即</a:t>
                  </a:r>
                  <a:r>
                    <a:rPr lang="en-US" altLang="en-US" sz="2800" b="1">
                      <a:latin typeface="Times New Roman" pitchFamily="18" charset="0"/>
                    </a:rPr>
                    <a:t>v</a:t>
                  </a:r>
                  <a:r>
                    <a:rPr lang="en-US" altLang="en-US" sz="2800" b="1" baseline="-18000">
                      <a:latin typeface="Times New Roman" pitchFamily="18" charset="0"/>
                    </a:rPr>
                    <a:t>i</a:t>
                  </a:r>
                  <a:r>
                    <a:rPr lang="en-US" altLang="en-US" sz="2800" b="1">
                      <a:latin typeface="Times New Roman" pitchFamily="18" charset="0"/>
                    </a:rPr>
                    <a:t> , v</a:t>
                  </a:r>
                  <a:r>
                    <a:rPr lang="en-US" altLang="en-US" sz="2800" b="1" baseline="-18000">
                      <a:latin typeface="Times New Roman" pitchFamily="18" charset="0"/>
                    </a:rPr>
                    <a:t>j</a:t>
                  </a:r>
                  <a:r>
                    <a:rPr lang="zh-CN" altLang="en-US" sz="2800" b="1">
                      <a:latin typeface="Times New Roman" pitchFamily="18" charset="0"/>
                    </a:rPr>
                    <a:t>不邻接时</a:t>
                  </a:r>
                </a:p>
              </p:txBody>
            </p:sp>
          </mc:Choice>
          <mc:Fallback xmlns="">
            <p:sp>
              <p:nvSpPr>
                <p:cNvPr id="403464" name="Rectangle 44"/>
                <p:cNvSpPr>
                  <a:spLocks noRot="1" noChangeAspect="1" noMove="1" noResize="1" noEditPoints="1" noAdjustHandles="1" noChangeArrowheads="1" noChangeShapeType="1" noTextEdit="1"/>
                </p:cNvSpPr>
                <p:nvPr/>
              </p:nvSpPr>
              <p:spPr bwMode="auto">
                <a:xfrm>
                  <a:off x="928" y="476"/>
                  <a:ext cx="3469" cy="295"/>
                </a:xfrm>
                <a:prstGeom prst="rect">
                  <a:avLst/>
                </a:prstGeom>
                <a:blipFill rotWithShape="1">
                  <a:blip r:embed="rId3"/>
                  <a:stretch>
                    <a:fillRect l="-2326" t="-22078" r="-7420" b="-42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3465" name="Rectangle 45"/>
            <p:cNvSpPr>
              <a:spLocks noChangeArrowheads="1"/>
            </p:cNvSpPr>
            <p:nvPr/>
          </p:nvSpPr>
          <p:spPr bwMode="auto">
            <a:xfrm>
              <a:off x="0" y="265"/>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a:t>
              </a:r>
              <a:r>
                <a:rPr lang="en-US" altLang="en-US" sz="2800" b="1" dirty="0" err="1">
                  <a:latin typeface="Times New Roman" pitchFamily="18" charset="0"/>
                </a:rPr>
                <a:t>i</a:t>
              </a:r>
              <a:r>
                <a:rPr lang="en-US" altLang="en-US" sz="2800" b="1" dirty="0">
                  <a:latin typeface="Times New Roman" pitchFamily="18" charset="0"/>
                </a:rPr>
                <a:t>][j]=</a:t>
              </a:r>
            </a:p>
          </p:txBody>
        </p:sp>
        <p:sp>
          <p:nvSpPr>
            <p:cNvPr id="403466" name="AutoShape 46"/>
            <p:cNvSpPr>
              <a:spLocks/>
            </p:cNvSpPr>
            <p:nvPr/>
          </p:nvSpPr>
          <p:spPr bwMode="auto">
            <a:xfrm>
              <a:off x="832" y="176"/>
              <a:ext cx="91" cy="453"/>
            </a:xfrm>
            <a:prstGeom prst="leftBrace">
              <a:avLst>
                <a:gd name="adj1" fmla="val 4148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sp>
        <p:nvSpPr>
          <p:cNvPr id="4" name="标题 3"/>
          <p:cNvSpPr>
            <a:spLocks noGrp="1"/>
          </p:cNvSpPr>
          <p:nvPr>
            <p:ph type="title"/>
          </p:nvPr>
        </p:nvSpPr>
        <p:spPr/>
        <p:txBody>
          <a:bodyPr/>
          <a:lstStyle/>
          <a:p>
            <a:r>
              <a:rPr lang="zh-CN" altLang="en-US" dirty="0" smtClean="0"/>
              <a:t>有向图：带权图的邻接矩阵表示</a:t>
            </a:r>
            <a:endParaRPr lang="en-US" dirty="0"/>
          </a:p>
        </p:txBody>
      </p:sp>
      <p:sp>
        <p:nvSpPr>
          <p:cNvPr id="5" name="内容占位符 4"/>
          <p:cNvSpPr>
            <a:spLocks noGrp="1"/>
          </p:cNvSpPr>
          <p:nvPr>
            <p:ph idx="1"/>
          </p:nvPr>
        </p:nvSpPr>
        <p:spPr>
          <a:xfrm>
            <a:off x="457200" y="764704"/>
            <a:ext cx="8229600" cy="5832648"/>
          </a:xfrm>
        </p:spPr>
        <p:txBody>
          <a:bodyPr/>
          <a:lstStyle/>
          <a:p>
            <a:r>
              <a:rPr lang="zh-CN" altLang="en-US" dirty="0" smtClean="0"/>
              <a:t>矩阵的元素：</a:t>
            </a:r>
            <a:endParaRPr lang="en-US" dirty="0"/>
          </a:p>
        </p:txBody>
      </p:sp>
      <p:sp>
        <p:nvSpPr>
          <p:cNvPr id="53" name="Rectangle 3"/>
          <p:cNvSpPr>
            <a:spLocks noChangeArrowheads="1"/>
          </p:cNvSpPr>
          <p:nvPr/>
        </p:nvSpPr>
        <p:spPr bwMode="auto">
          <a:xfrm>
            <a:off x="2706006" y="4905534"/>
            <a:ext cx="3983359" cy="32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800" b="1" dirty="0" smtClean="0">
                <a:latin typeface="Times New Roman" pitchFamily="18" charset="0"/>
              </a:rPr>
              <a:t>带</a:t>
            </a:r>
            <a:r>
              <a:rPr lang="zh-CN" altLang="en-US" sz="2800" b="1" dirty="0">
                <a:latin typeface="Times New Roman" pitchFamily="18" charset="0"/>
              </a:rPr>
              <a:t>权有向图的数组存储</a:t>
            </a:r>
          </a:p>
        </p:txBody>
      </p:sp>
      <p:grpSp>
        <p:nvGrpSpPr>
          <p:cNvPr id="54" name="Group 4"/>
          <p:cNvGrpSpPr>
            <a:grpSpLocks/>
          </p:cNvGrpSpPr>
          <p:nvPr/>
        </p:nvGrpSpPr>
        <p:grpSpPr bwMode="auto">
          <a:xfrm>
            <a:off x="3429403" y="2443137"/>
            <a:ext cx="1949622" cy="2278352"/>
            <a:chOff x="0" y="0"/>
            <a:chExt cx="1043" cy="1436"/>
          </a:xfrm>
        </p:grpSpPr>
        <p:sp>
          <p:nvSpPr>
            <p:cNvPr id="87" name="Rectangle 5"/>
            <p:cNvSpPr>
              <a:spLocks noChangeArrowheads="1"/>
            </p:cNvSpPr>
            <p:nvPr/>
          </p:nvSpPr>
          <p:spPr bwMode="auto">
            <a:xfrm>
              <a:off x="0" y="1232"/>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grpSp>
          <p:nvGrpSpPr>
            <p:cNvPr id="88" name="Group 6"/>
            <p:cNvGrpSpPr>
              <a:grpSpLocks/>
            </p:cNvGrpSpPr>
            <p:nvPr/>
          </p:nvGrpSpPr>
          <p:grpSpPr bwMode="auto">
            <a:xfrm>
              <a:off x="266" y="0"/>
              <a:ext cx="453" cy="1134"/>
              <a:chOff x="0" y="0"/>
              <a:chExt cx="453" cy="1160"/>
            </a:xfrm>
          </p:grpSpPr>
          <p:sp>
            <p:nvSpPr>
              <p:cNvPr id="89" name="Rectangle 7"/>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vexs</a:t>
                </a:r>
              </a:p>
            </p:txBody>
          </p:sp>
          <p:sp>
            <p:nvSpPr>
              <p:cNvPr id="90" name="Rectangle 8"/>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91" name="Rectangle 9"/>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b</a:t>
                </a:r>
              </a:p>
            </p:txBody>
          </p:sp>
          <p:sp>
            <p:nvSpPr>
              <p:cNvPr id="92" name="Rectangle 10"/>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c</a:t>
                </a:r>
              </a:p>
            </p:txBody>
          </p:sp>
          <p:sp>
            <p:nvSpPr>
              <p:cNvPr id="93" name="Rectangle 11"/>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94" name="Rectangle 12"/>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grpSp>
        <p:nvGrpSpPr>
          <p:cNvPr id="55" name="Group 13"/>
          <p:cNvGrpSpPr>
            <a:grpSpLocks/>
          </p:cNvGrpSpPr>
          <p:nvPr/>
        </p:nvGrpSpPr>
        <p:grpSpPr bwMode="auto">
          <a:xfrm>
            <a:off x="5756612" y="2582757"/>
            <a:ext cx="2775828" cy="2157771"/>
            <a:chOff x="0" y="0"/>
            <a:chExt cx="1485" cy="1360"/>
          </a:xfrm>
        </p:grpSpPr>
        <p:sp>
          <p:nvSpPr>
            <p:cNvPr id="78" name="Rectangle 14"/>
            <p:cNvSpPr>
              <a:spLocks noChangeArrowheads="1"/>
            </p:cNvSpPr>
            <p:nvPr/>
          </p:nvSpPr>
          <p:spPr bwMode="auto">
            <a:xfrm>
              <a:off x="183" y="1156"/>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79" name="Group 15"/>
            <p:cNvGrpSpPr>
              <a:grpSpLocks/>
            </p:cNvGrpSpPr>
            <p:nvPr/>
          </p:nvGrpSpPr>
          <p:grpSpPr bwMode="auto">
            <a:xfrm>
              <a:off x="0" y="0"/>
              <a:ext cx="1485" cy="1135"/>
              <a:chOff x="0" y="0"/>
              <a:chExt cx="1485" cy="1135"/>
            </a:xfrm>
          </p:grpSpPr>
          <p:sp>
            <p:nvSpPr>
              <p:cNvPr id="80" name="Rectangle 16"/>
              <p:cNvSpPr>
                <a:spLocks noChangeArrowheads="1"/>
              </p:cNvSpPr>
              <p:nvPr/>
            </p:nvSpPr>
            <p:spPr bwMode="auto">
              <a:xfrm>
                <a:off x="48" y="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6    2   </a:t>
                </a:r>
                <a:r>
                  <a:rPr lang="en-US" altLang="en-US" sz="2800">
                    <a:latin typeface="宋体" pitchFamily="2" charset="-122"/>
                  </a:rPr>
                  <a:t>∞ ∞</a:t>
                </a:r>
              </a:p>
            </p:txBody>
          </p:sp>
          <p:sp>
            <p:nvSpPr>
              <p:cNvPr id="81" name="Rectangle 17"/>
              <p:cNvSpPr>
                <a:spLocks noChangeArrowheads="1"/>
              </p:cNvSpPr>
              <p:nvPr/>
            </p:nvSpPr>
            <p:spPr bwMode="auto">
              <a:xfrm>
                <a:off x="48" y="24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 ∞</a:t>
                </a:r>
                <a:r>
                  <a:rPr lang="zh-CN" altLang="en-US" sz="2800" dirty="0">
                    <a:latin typeface="Times New Roman" pitchFamily="18" charset="0"/>
                  </a:rPr>
                  <a:t> </a:t>
                </a:r>
                <a:r>
                  <a:rPr lang="zh-CN" altLang="en-US" sz="2800" dirty="0">
                    <a:latin typeface="宋体" pitchFamily="2" charset="-122"/>
                  </a:rPr>
                  <a:t>∞</a:t>
                </a:r>
                <a:r>
                  <a:rPr lang="zh-CN" altLang="en-US" sz="2800" dirty="0">
                    <a:latin typeface="Times New Roman" pitchFamily="18" charset="0"/>
                  </a:rPr>
                  <a:t>  </a:t>
                </a:r>
                <a:r>
                  <a:rPr lang="zh-CN" altLang="en-US" sz="2800" dirty="0">
                    <a:latin typeface="宋体" pitchFamily="2" charset="-122"/>
                  </a:rPr>
                  <a:t>∞</a:t>
                </a:r>
                <a:r>
                  <a:rPr lang="zh-CN" altLang="en-US" sz="2800" dirty="0">
                    <a:latin typeface="Times New Roman" pitchFamily="18" charset="0"/>
                  </a:rPr>
                  <a:t>   </a:t>
                </a:r>
                <a:r>
                  <a:rPr lang="en-US" altLang="en-US" sz="2800" dirty="0">
                    <a:latin typeface="Times New Roman" pitchFamily="18" charset="0"/>
                  </a:rPr>
                  <a:t>3</a:t>
                </a:r>
              </a:p>
            </p:txBody>
          </p:sp>
          <p:sp>
            <p:nvSpPr>
              <p:cNvPr id="82" name="Rectangle 18"/>
              <p:cNvSpPr>
                <a:spLocks noChangeArrowheads="1"/>
              </p:cNvSpPr>
              <p:nvPr/>
            </p:nvSpPr>
            <p:spPr bwMode="auto">
              <a:xfrm>
                <a:off x="48" y="468"/>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a:t>
                </a:r>
                <a:r>
                  <a:rPr lang="zh-CN" altLang="en-US" sz="2800" dirty="0">
                    <a:latin typeface="Times New Roman" pitchFamily="18" charset="0"/>
                  </a:rPr>
                  <a:t>   </a:t>
                </a:r>
                <a:r>
                  <a:rPr lang="en-US" altLang="en-US" sz="2800" dirty="0">
                    <a:latin typeface="Times New Roman" pitchFamily="18" charset="0"/>
                  </a:rPr>
                  <a:t>3  </a:t>
                </a:r>
                <a:r>
                  <a:rPr lang="en-US" altLang="en-US" sz="2800" dirty="0">
                    <a:latin typeface="宋体" pitchFamily="2" charset="-122"/>
                  </a:rPr>
                  <a:t>∞</a:t>
                </a:r>
                <a:r>
                  <a:rPr lang="en-US" altLang="en-US" sz="2800" dirty="0">
                    <a:latin typeface="Times New Roman" pitchFamily="18" charset="0"/>
                  </a:rPr>
                  <a:t>   1   </a:t>
                </a:r>
                <a:r>
                  <a:rPr lang="en-US" altLang="en-US" sz="2800" dirty="0">
                    <a:latin typeface="宋体" pitchFamily="2" charset="-122"/>
                  </a:rPr>
                  <a:t>∞</a:t>
                </a:r>
              </a:p>
            </p:txBody>
          </p:sp>
          <p:sp>
            <p:nvSpPr>
              <p:cNvPr id="83" name="Rectangle 19"/>
              <p:cNvSpPr>
                <a:spLocks noChangeArrowheads="1"/>
              </p:cNvSpPr>
              <p:nvPr/>
            </p:nvSpPr>
            <p:spPr bwMode="auto">
              <a:xfrm>
                <a:off x="48" y="70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宋体" pitchFamily="2" charset="-122"/>
                  </a:rPr>
                  <a:t>4 </a:t>
                </a:r>
                <a:r>
                  <a:rPr lang="en-US" altLang="en-US" sz="2800">
                    <a:latin typeface="Times New Roman" pitchFamily="18" charset="0"/>
                  </a:rPr>
                  <a:t> </a:t>
                </a:r>
                <a:r>
                  <a:rPr lang="en-US" altLang="en-US" sz="2800">
                    <a:latin typeface="宋体" pitchFamily="2" charset="-122"/>
                  </a:rPr>
                  <a:t>∞ ∞ </a:t>
                </a:r>
                <a:r>
                  <a:rPr lang="en-US" altLang="en-US" sz="2800">
                    <a:latin typeface="Times New Roman" pitchFamily="18" charset="0"/>
                  </a:rPr>
                  <a:t> 5</a:t>
                </a:r>
              </a:p>
            </p:txBody>
          </p:sp>
          <p:sp>
            <p:nvSpPr>
              <p:cNvPr id="84" name="AutoShape 20"/>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85" name="AutoShape 21"/>
              <p:cNvSpPr>
                <a:spLocks/>
              </p:cNvSpPr>
              <p:nvPr/>
            </p:nvSpPr>
            <p:spPr bwMode="auto">
              <a:xfrm>
                <a:off x="1440"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86" name="Rectangle 22"/>
              <p:cNvSpPr>
                <a:spLocks noChangeArrowheads="1"/>
              </p:cNvSpPr>
              <p:nvPr/>
            </p:nvSpPr>
            <p:spPr bwMode="auto">
              <a:xfrm>
                <a:off x="48" y="92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zh-CN" altLang="en-US" sz="2800">
                    <a:latin typeface="Times New Roman" pitchFamily="18" charset="0"/>
                  </a:rPr>
                  <a:t> </a:t>
                </a:r>
                <a:r>
                  <a:rPr lang="zh-CN" altLang="en-US" sz="2800">
                    <a:latin typeface="宋体" pitchFamily="2" charset="-122"/>
                  </a:rPr>
                  <a:t>∞ ∞ ∞</a:t>
                </a:r>
              </a:p>
            </p:txBody>
          </p:sp>
        </p:grpSp>
      </p:grpSp>
      <p:grpSp>
        <p:nvGrpSpPr>
          <p:cNvPr id="56" name="Group 23"/>
          <p:cNvGrpSpPr>
            <a:grpSpLocks/>
          </p:cNvGrpSpPr>
          <p:nvPr/>
        </p:nvGrpSpPr>
        <p:grpSpPr bwMode="auto">
          <a:xfrm>
            <a:off x="539552" y="2874691"/>
            <a:ext cx="2704796" cy="1846798"/>
            <a:chOff x="0" y="0"/>
            <a:chExt cx="1447" cy="1164"/>
          </a:xfrm>
        </p:grpSpPr>
        <p:sp>
          <p:nvSpPr>
            <p:cNvPr id="57" name="Rectangle 24"/>
            <p:cNvSpPr>
              <a:spLocks noChangeArrowheads="1"/>
            </p:cNvSpPr>
            <p:nvPr/>
          </p:nvSpPr>
          <p:spPr bwMode="auto">
            <a:xfrm>
              <a:off x="0" y="960"/>
              <a:ext cx="1447" cy="2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  </a:t>
              </a:r>
              <a:r>
                <a:rPr lang="zh-CN" altLang="en-US" sz="2800" b="1" dirty="0">
                  <a:latin typeface="Times New Roman" pitchFamily="18" charset="0"/>
                </a:rPr>
                <a:t>带权有向图</a:t>
              </a:r>
              <a:r>
                <a:rPr lang="zh-CN" altLang="en-US" sz="2800" dirty="0">
                  <a:latin typeface="Times New Roman" pitchFamily="18" charset="0"/>
                </a:rPr>
                <a:t> </a:t>
              </a:r>
            </a:p>
          </p:txBody>
        </p:sp>
        <p:grpSp>
          <p:nvGrpSpPr>
            <p:cNvPr id="58" name="Group 25"/>
            <p:cNvGrpSpPr>
              <a:grpSpLocks/>
            </p:cNvGrpSpPr>
            <p:nvPr/>
          </p:nvGrpSpPr>
          <p:grpSpPr bwMode="auto">
            <a:xfrm>
              <a:off x="7" y="0"/>
              <a:ext cx="1440" cy="840"/>
              <a:chOff x="0" y="0"/>
              <a:chExt cx="1440" cy="840"/>
            </a:xfrm>
          </p:grpSpPr>
          <p:sp>
            <p:nvSpPr>
              <p:cNvPr id="59" name="Rectangle 26"/>
              <p:cNvSpPr>
                <a:spLocks noChangeArrowheads="1"/>
              </p:cNvSpPr>
              <p:nvPr/>
            </p:nvSpPr>
            <p:spPr bwMode="auto">
              <a:xfrm>
                <a:off x="992" y="8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sp>
            <p:nvSpPr>
              <p:cNvPr id="60" name="Rectangle 27"/>
              <p:cNvSpPr>
                <a:spLocks noChangeArrowheads="1"/>
              </p:cNvSpPr>
              <p:nvPr/>
            </p:nvSpPr>
            <p:spPr bwMode="auto">
              <a:xfrm>
                <a:off x="939" y="440"/>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5</a:t>
                </a:r>
              </a:p>
            </p:txBody>
          </p:sp>
          <p:sp>
            <p:nvSpPr>
              <p:cNvPr id="61" name="Rectangle 28"/>
              <p:cNvSpPr>
                <a:spLocks noChangeArrowheads="1"/>
              </p:cNvSpPr>
              <p:nvPr/>
            </p:nvSpPr>
            <p:spPr bwMode="auto">
              <a:xfrm>
                <a:off x="656" y="392"/>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4</a:t>
                </a:r>
              </a:p>
            </p:txBody>
          </p:sp>
          <p:sp>
            <p:nvSpPr>
              <p:cNvPr id="62" name="Rectangle 29"/>
              <p:cNvSpPr>
                <a:spLocks noChangeArrowheads="1"/>
              </p:cNvSpPr>
              <p:nvPr/>
            </p:nvSpPr>
            <p:spPr bwMode="auto">
              <a:xfrm>
                <a:off x="384" y="56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1</a:t>
                </a:r>
              </a:p>
            </p:txBody>
          </p:sp>
          <p:sp>
            <p:nvSpPr>
              <p:cNvPr id="63" name="Rectangle 30"/>
              <p:cNvSpPr>
                <a:spLocks noChangeArrowheads="1"/>
              </p:cNvSpPr>
              <p:nvPr/>
            </p:nvSpPr>
            <p:spPr bwMode="auto">
              <a:xfrm>
                <a:off x="0" y="336"/>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a:t>
                </a:r>
              </a:p>
            </p:txBody>
          </p:sp>
          <p:sp>
            <p:nvSpPr>
              <p:cNvPr id="64" name="Rectangle 31"/>
              <p:cNvSpPr>
                <a:spLocks noChangeArrowheads="1"/>
              </p:cNvSpPr>
              <p:nvPr/>
            </p:nvSpPr>
            <p:spPr bwMode="auto">
              <a:xfrm>
                <a:off x="376" y="0"/>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6</a:t>
                </a:r>
              </a:p>
            </p:txBody>
          </p:sp>
          <p:sp>
            <p:nvSpPr>
              <p:cNvPr id="65" name="Oval 32"/>
              <p:cNvSpPr>
                <a:spLocks noChangeArrowheads="1"/>
              </p:cNvSpPr>
              <p:nvPr/>
            </p:nvSpPr>
            <p:spPr bwMode="auto">
              <a:xfrm>
                <a:off x="56" y="64"/>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66" name="Oval 33"/>
              <p:cNvSpPr>
                <a:spLocks noChangeArrowheads="1"/>
              </p:cNvSpPr>
              <p:nvPr/>
            </p:nvSpPr>
            <p:spPr bwMode="auto">
              <a:xfrm>
                <a:off x="698" y="7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b</a:t>
                </a:r>
              </a:p>
            </p:txBody>
          </p:sp>
          <p:sp>
            <p:nvSpPr>
              <p:cNvPr id="67" name="Oval 34"/>
              <p:cNvSpPr>
                <a:spLocks noChangeArrowheads="1"/>
              </p:cNvSpPr>
              <p:nvPr/>
            </p:nvSpPr>
            <p:spPr bwMode="auto">
              <a:xfrm>
                <a:off x="53" y="63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68" name="Oval 35"/>
              <p:cNvSpPr>
                <a:spLocks noChangeArrowheads="1"/>
              </p:cNvSpPr>
              <p:nvPr/>
            </p:nvSpPr>
            <p:spPr bwMode="auto">
              <a:xfrm>
                <a:off x="693" y="628"/>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69" name="Oval 36"/>
              <p:cNvSpPr>
                <a:spLocks noChangeArrowheads="1"/>
              </p:cNvSpPr>
              <p:nvPr/>
            </p:nvSpPr>
            <p:spPr bwMode="auto">
              <a:xfrm>
                <a:off x="1213" y="31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e</a:t>
                </a:r>
              </a:p>
            </p:txBody>
          </p:sp>
          <p:sp>
            <p:nvSpPr>
              <p:cNvPr id="70" name="Line 37"/>
              <p:cNvSpPr>
                <a:spLocks noChangeShapeType="1"/>
              </p:cNvSpPr>
              <p:nvPr/>
            </p:nvSpPr>
            <p:spPr bwMode="auto">
              <a:xfrm>
                <a:off x="168" y="280"/>
                <a:ext cx="0" cy="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1" name="Line 38"/>
              <p:cNvSpPr>
                <a:spLocks noChangeShapeType="1"/>
              </p:cNvSpPr>
              <p:nvPr/>
            </p:nvSpPr>
            <p:spPr bwMode="auto">
              <a:xfrm>
                <a:off x="813" y="272"/>
                <a:ext cx="0" cy="363"/>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2" name="Line 39"/>
              <p:cNvSpPr>
                <a:spLocks noChangeShapeType="1"/>
              </p:cNvSpPr>
              <p:nvPr/>
            </p:nvSpPr>
            <p:spPr bwMode="auto">
              <a:xfrm>
                <a:off x="288" y="168"/>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3" name="Line 40"/>
              <p:cNvSpPr>
                <a:spLocks noChangeShapeType="1"/>
              </p:cNvSpPr>
              <p:nvPr/>
            </p:nvSpPr>
            <p:spPr bwMode="auto">
              <a:xfrm>
                <a:off x="288" y="736"/>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4" name="Line 41"/>
              <p:cNvSpPr>
                <a:spLocks noChangeShapeType="1"/>
              </p:cNvSpPr>
              <p:nvPr/>
            </p:nvSpPr>
            <p:spPr bwMode="auto">
              <a:xfrm flipV="1">
                <a:off x="248" y="224"/>
                <a:ext cx="453" cy="4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5" name="Line 42"/>
              <p:cNvSpPr>
                <a:spLocks noChangeShapeType="1"/>
              </p:cNvSpPr>
              <p:nvPr/>
            </p:nvSpPr>
            <p:spPr bwMode="auto">
              <a:xfrm flipV="1">
                <a:off x="912" y="496"/>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6" name="Line 43"/>
              <p:cNvSpPr>
                <a:spLocks noChangeShapeType="1"/>
              </p:cNvSpPr>
              <p:nvPr/>
            </p:nvSpPr>
            <p:spPr bwMode="auto">
              <a:xfrm flipH="1" flipV="1">
                <a:off x="917" y="192"/>
                <a:ext cx="331" cy="16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7" name="Rectangle 44"/>
              <p:cNvSpPr>
                <a:spLocks noChangeArrowheads="1"/>
              </p:cNvSpPr>
              <p:nvPr/>
            </p:nvSpPr>
            <p:spPr bwMode="auto">
              <a:xfrm>
                <a:off x="344" y="28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3</a:t>
                </a:r>
              </a:p>
            </p:txBody>
          </p:sp>
        </p:grpSp>
      </p:grpSp>
      <p:sp>
        <p:nvSpPr>
          <p:cNvPr id="95" name="Rectangle 45"/>
          <p:cNvSpPr>
            <a:spLocks noChangeArrowheads="1"/>
          </p:cNvSpPr>
          <p:nvPr/>
        </p:nvSpPr>
        <p:spPr bwMode="auto">
          <a:xfrm>
            <a:off x="179512" y="5373216"/>
            <a:ext cx="8856984" cy="14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533400" eaLnBrk="0" hangingPunct="0">
              <a:spcBef>
                <a:spcPct val="20000"/>
              </a:spcBef>
              <a:buClr>
                <a:schemeClr val="tx1"/>
              </a:buClr>
              <a:buChar char="•"/>
              <a:defRPr sz="2800">
                <a:solidFill>
                  <a:schemeClr val="tx1"/>
                </a:solidFill>
                <a:latin typeface="Verdana" pitchFamily="34" charset="0"/>
                <a:ea typeface="宋体" pitchFamily="2" charset="-122"/>
              </a:defRPr>
            </a:lvl2pPr>
            <a:lvl3pPr marL="1717675" indent="-4572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2354263" indent="-457200" eaLnBrk="0" hangingPunct="0">
              <a:spcBef>
                <a:spcPct val="20000"/>
              </a:spcBef>
              <a:buClr>
                <a:schemeClr val="tx2"/>
              </a:buClr>
              <a:buChar char="•"/>
              <a:defRPr sz="2000">
                <a:solidFill>
                  <a:schemeClr val="tx1"/>
                </a:solidFill>
                <a:latin typeface="Verdana" pitchFamily="34" charset="0"/>
                <a:ea typeface="宋体" pitchFamily="2" charset="-122"/>
              </a:defRPr>
            </a:lvl4pPr>
            <a:lvl5pPr marL="2990850" indent="-4572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34480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39052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43624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48196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marL="457200" indent="-457200" eaLnBrk="1" hangingPunct="1">
              <a:lnSpc>
                <a:spcPct val="110000"/>
              </a:lnSpc>
              <a:buClrTx/>
              <a:buSzPct val="120000"/>
              <a:buFont typeface="Arial" panose="020B0604020202020204" pitchFamily="34" charset="0"/>
              <a:buChar char="•"/>
            </a:pPr>
            <a:r>
              <a:rPr lang="zh-CN" altLang="en-US" sz="2800" b="1" dirty="0">
                <a:latin typeface="+mn-lt"/>
              </a:rPr>
              <a:t>对于顶点</a:t>
            </a:r>
            <a:r>
              <a:rPr lang="en-US" altLang="en-US" sz="2800" b="1" dirty="0">
                <a:latin typeface="+mn-lt"/>
              </a:rPr>
              <a:t>vi</a:t>
            </a:r>
            <a:r>
              <a:rPr lang="zh-CN" altLang="en-US" sz="2800" b="1" dirty="0">
                <a:latin typeface="+mn-lt"/>
              </a:rPr>
              <a:t>，第</a:t>
            </a:r>
            <a:r>
              <a:rPr lang="en-US" altLang="en-US" sz="2800" b="1" dirty="0" err="1">
                <a:latin typeface="+mn-lt"/>
              </a:rPr>
              <a:t>i</a:t>
            </a:r>
            <a:r>
              <a:rPr lang="zh-CN" altLang="en-US" sz="2800" b="1" dirty="0">
                <a:latin typeface="+mn-lt"/>
              </a:rPr>
              <a:t>行的非</a:t>
            </a:r>
            <a:r>
              <a:rPr lang="en-US" altLang="en-US" sz="2800" b="1" dirty="0">
                <a:latin typeface="+mn-lt"/>
              </a:rPr>
              <a:t>0</a:t>
            </a:r>
            <a:r>
              <a:rPr lang="zh-CN" altLang="en-US" sz="2800" b="1" dirty="0">
                <a:latin typeface="+mn-lt"/>
              </a:rPr>
              <a:t>元素的个数是其出度</a:t>
            </a:r>
            <a:r>
              <a:rPr lang="en-US" altLang="en-US" sz="2800" b="1" dirty="0">
                <a:latin typeface="+mn-lt"/>
              </a:rPr>
              <a:t>OD(vi)</a:t>
            </a:r>
            <a:r>
              <a:rPr lang="zh-CN" altLang="en-US" sz="2800" b="1" dirty="0">
                <a:latin typeface="+mn-lt"/>
              </a:rPr>
              <a:t>；第</a:t>
            </a:r>
            <a:r>
              <a:rPr lang="en-US" altLang="en-US" sz="2800" b="1" dirty="0" err="1">
                <a:latin typeface="+mn-lt"/>
              </a:rPr>
              <a:t>i</a:t>
            </a:r>
            <a:r>
              <a:rPr lang="zh-CN" altLang="en-US" sz="2800" b="1" dirty="0">
                <a:latin typeface="+mn-lt"/>
              </a:rPr>
              <a:t>列的非</a:t>
            </a:r>
            <a:r>
              <a:rPr lang="en-US" altLang="en-US" sz="2800" b="1" dirty="0">
                <a:latin typeface="+mn-lt"/>
              </a:rPr>
              <a:t>0</a:t>
            </a:r>
            <a:r>
              <a:rPr lang="zh-CN" altLang="en-US" sz="2800" b="1" dirty="0">
                <a:latin typeface="+mn-lt"/>
              </a:rPr>
              <a:t>元素的个数是其入度</a:t>
            </a:r>
            <a:r>
              <a:rPr lang="en-US" altLang="en-US" sz="2800" b="1" dirty="0">
                <a:latin typeface="+mn-lt"/>
              </a:rPr>
              <a:t>ID(vi) </a:t>
            </a:r>
            <a:endParaRPr lang="zh-CN" altLang="en-US" sz="2800" b="1" dirty="0">
              <a:latin typeface="+mn-lt"/>
            </a:endParaRPr>
          </a:p>
          <a:p>
            <a:pPr marL="457200" indent="-457200" eaLnBrk="1" hangingPunct="1">
              <a:lnSpc>
                <a:spcPct val="110000"/>
              </a:lnSpc>
              <a:buClrTx/>
              <a:buSzPct val="120000"/>
              <a:buFont typeface="Arial" panose="020B0604020202020204" pitchFamily="34" charset="0"/>
              <a:buChar char="•"/>
            </a:pPr>
            <a:r>
              <a:rPr lang="zh-CN" altLang="en-US" sz="2800" b="1" dirty="0">
                <a:latin typeface="+mn-lt"/>
              </a:rPr>
              <a:t>邻接矩阵中非</a:t>
            </a:r>
            <a:r>
              <a:rPr lang="en-US" altLang="en-US" sz="2800" b="1" dirty="0">
                <a:latin typeface="+mn-lt"/>
              </a:rPr>
              <a:t>0</a:t>
            </a:r>
            <a:r>
              <a:rPr lang="zh-CN" altLang="en-US" sz="2800" b="1" dirty="0">
                <a:latin typeface="+mn-lt"/>
              </a:rPr>
              <a:t>元素的个数就是图的弧的数目</a:t>
            </a:r>
          </a:p>
        </p:txBody>
      </p:sp>
    </p:spTree>
    <p:extLst>
      <p:ext uri="{BB962C8B-B14F-4D97-AF65-F5344CB8AC3E}">
        <p14:creationId xmlns:p14="http://schemas.microsoft.com/office/powerpoint/2010/main" val="838448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图的数组表示</a:t>
            </a:r>
            <a:endParaRPr lang="en-US" dirty="0"/>
          </a:p>
        </p:txBody>
      </p:sp>
      <p:sp>
        <p:nvSpPr>
          <p:cNvPr id="3" name="内容占位符 2"/>
          <p:cNvSpPr>
            <a:spLocks noGrp="1"/>
          </p:cNvSpPr>
          <p:nvPr>
            <p:ph idx="1"/>
          </p:nvPr>
        </p:nvSpPr>
        <p:spPr>
          <a:xfrm>
            <a:off x="323528" y="908720"/>
            <a:ext cx="8686800" cy="5832648"/>
          </a:xfrm>
        </p:spPr>
        <p:txBody>
          <a:bodyPr>
            <a:normAutofit fontScale="62500" lnSpcReduction="20000"/>
          </a:bodyPr>
          <a:lstStyle/>
          <a:p>
            <a:pPr marL="0" indent="0">
              <a:buNone/>
            </a:pPr>
            <a:r>
              <a:rPr lang="en-US" altLang="zh-CN" dirty="0" err="1"/>
              <a:t>t</a:t>
            </a:r>
            <a:r>
              <a:rPr lang="en-US" altLang="en-US" smtClean="0"/>
              <a:t>ypedef </a:t>
            </a:r>
            <a:r>
              <a:rPr lang="en-US" altLang="en-US" err="1"/>
              <a:t>enum</a:t>
            </a:r>
            <a:r>
              <a:rPr lang="en-US" altLang="en-US"/>
              <a:t> </a:t>
            </a:r>
            <a:r>
              <a:rPr lang="en-US" altLang="en-US" smtClean="0"/>
              <a:t>{UDG</a:t>
            </a:r>
            <a:r>
              <a:rPr lang="en-US" altLang="en-US"/>
              <a:t>, DG, DN</a:t>
            </a:r>
            <a:r>
              <a:rPr lang="en-US" altLang="en-US" dirty="0"/>
              <a:t>, UDN} </a:t>
            </a:r>
            <a:r>
              <a:rPr lang="en-US" altLang="en-US" dirty="0" err="1"/>
              <a:t>GraphKind</a:t>
            </a:r>
            <a:r>
              <a:rPr lang="en-US" altLang="en-US" dirty="0"/>
              <a:t>;</a:t>
            </a:r>
          </a:p>
          <a:p>
            <a:pPr marL="0" indent="0">
              <a:buNone/>
            </a:pPr>
            <a:r>
              <a:rPr lang="en-US" altLang="en-US" dirty="0" err="1"/>
              <a:t>t</a:t>
            </a:r>
            <a:r>
              <a:rPr lang="en-US" altLang="en-US" smtClean="0"/>
              <a:t>ypedef </a:t>
            </a:r>
            <a:r>
              <a:rPr lang="en-US" altLang="en-US" dirty="0" err="1"/>
              <a:t>struct</a:t>
            </a:r>
            <a:r>
              <a:rPr lang="en-US" altLang="en-US" dirty="0"/>
              <a:t> </a:t>
            </a:r>
            <a:r>
              <a:rPr lang="en-US" altLang="en-US" dirty="0" err="1"/>
              <a:t>ArcCell</a:t>
            </a:r>
            <a:r>
              <a:rPr lang="en-US" altLang="en-US" dirty="0"/>
              <a:t> {</a:t>
            </a:r>
          </a:p>
          <a:p>
            <a:pPr marL="0" indent="0">
              <a:buNone/>
            </a:pPr>
            <a:r>
              <a:rPr lang="en-US" altLang="en-US" dirty="0"/>
              <a:t>	</a:t>
            </a:r>
            <a:r>
              <a:rPr lang="en-US" altLang="en-US" dirty="0" err="1"/>
              <a:t>VRType</a:t>
            </a:r>
            <a:r>
              <a:rPr lang="en-US" altLang="en-US" dirty="0"/>
              <a:t> </a:t>
            </a:r>
            <a:r>
              <a:rPr lang="en-US" altLang="en-US" dirty="0" err="1"/>
              <a:t>adj</a:t>
            </a:r>
            <a:r>
              <a:rPr lang="en-US" altLang="en-US" dirty="0"/>
              <a:t>; //</a:t>
            </a:r>
            <a:r>
              <a:rPr lang="zh-CN" altLang="en-US" dirty="0"/>
              <a:t>顶点关系类型：</a:t>
            </a:r>
            <a:r>
              <a:rPr lang="en-US" altLang="zh-CN" dirty="0"/>
              <a:t>w/1/0</a:t>
            </a:r>
            <a:endParaRPr lang="en-US" altLang="en-US" dirty="0"/>
          </a:p>
          <a:p>
            <a:pPr marL="0" indent="0">
              <a:buNone/>
            </a:pPr>
            <a:r>
              <a:rPr lang="en-US" altLang="en-US" dirty="0"/>
              <a:t>	</a:t>
            </a:r>
            <a:r>
              <a:rPr lang="en-US" altLang="en-US" dirty="0" err="1"/>
              <a:t>InfoType</a:t>
            </a:r>
            <a:r>
              <a:rPr lang="en-US" altLang="en-US" dirty="0"/>
              <a:t> *info;</a:t>
            </a:r>
          </a:p>
          <a:p>
            <a:pPr marL="0" indent="0">
              <a:buNone/>
            </a:pPr>
            <a:r>
              <a:rPr lang="en-US" altLang="en-US" dirty="0"/>
              <a:t> </a:t>
            </a:r>
            <a:r>
              <a:rPr lang="en-US" altLang="en-US" dirty="0" smtClean="0"/>
              <a:t>}</a:t>
            </a:r>
            <a:r>
              <a:rPr lang="en-US" altLang="en-US" dirty="0" err="1"/>
              <a:t>ArcCell</a:t>
            </a:r>
            <a:r>
              <a:rPr lang="en-US" altLang="en-US" dirty="0"/>
              <a:t>, </a:t>
            </a:r>
            <a:r>
              <a:rPr lang="en-US" altLang="en-US" b="1" dirty="0" err="1" smtClean="0"/>
              <a:t>AdjMatrix</a:t>
            </a:r>
            <a:r>
              <a:rPr lang="en-US" altLang="en-US" dirty="0" smtClean="0"/>
              <a:t>[</a:t>
            </a:r>
            <a:r>
              <a:rPr lang="en-US" altLang="en-US" dirty="0" err="1" smtClean="0"/>
              <a:t>MaxVertexNum</a:t>
            </a:r>
            <a:r>
              <a:rPr lang="en-US" altLang="en-US" dirty="0"/>
              <a:t>][</a:t>
            </a:r>
            <a:r>
              <a:rPr lang="en-US" altLang="en-US" dirty="0" err="1" smtClean="0"/>
              <a:t>MaxVertexNum</a:t>
            </a:r>
            <a:r>
              <a:rPr lang="en-US" altLang="en-US" dirty="0"/>
              <a:t>]</a:t>
            </a:r>
          </a:p>
          <a:p>
            <a:pPr marL="0" indent="0">
              <a:buNone/>
            </a:pPr>
            <a:r>
              <a:rPr lang="en-US" altLang="en-US" smtClean="0"/>
              <a:t>typedef </a:t>
            </a:r>
            <a:r>
              <a:rPr lang="en-US" altLang="en-US" dirty="0" err="1"/>
              <a:t>struct</a:t>
            </a:r>
            <a:r>
              <a:rPr lang="en-US" altLang="en-US" dirty="0"/>
              <a:t>{</a:t>
            </a:r>
          </a:p>
          <a:p>
            <a:pPr marL="0" indent="0">
              <a:buNone/>
            </a:pPr>
            <a:r>
              <a:rPr lang="en-US" altLang="en-US" dirty="0"/>
              <a:t>	</a:t>
            </a:r>
            <a:r>
              <a:rPr lang="en-US" altLang="en-US" dirty="0" err="1"/>
              <a:t>VertexType</a:t>
            </a:r>
            <a:r>
              <a:rPr lang="en-US" altLang="en-US" dirty="0"/>
              <a:t> </a:t>
            </a:r>
            <a:r>
              <a:rPr lang="en-US" altLang="en-US" dirty="0" err="1" smtClean="0"/>
              <a:t>vexs</a:t>
            </a:r>
            <a:r>
              <a:rPr lang="en-US" altLang="en-US" dirty="0" smtClean="0"/>
              <a:t>[</a:t>
            </a:r>
            <a:r>
              <a:rPr lang="en-US" altLang="en-US" dirty="0" err="1" smtClean="0"/>
              <a:t>MaxVertexNum</a:t>
            </a:r>
            <a:r>
              <a:rPr lang="en-US" altLang="en-US" dirty="0"/>
              <a:t>]; //</a:t>
            </a:r>
            <a:r>
              <a:rPr lang="zh-CN" altLang="en-US" dirty="0"/>
              <a:t>顶点向量</a:t>
            </a:r>
            <a:endParaRPr lang="en-US" altLang="en-US" dirty="0"/>
          </a:p>
          <a:p>
            <a:pPr marL="0" indent="0">
              <a:buNone/>
            </a:pPr>
            <a:r>
              <a:rPr lang="en-US" altLang="en-US" dirty="0"/>
              <a:t>	</a:t>
            </a:r>
            <a:r>
              <a:rPr lang="en-US" altLang="en-US" b="1" dirty="0" err="1"/>
              <a:t>AdjMatrix</a:t>
            </a:r>
            <a:r>
              <a:rPr lang="en-US" altLang="en-US" dirty="0"/>
              <a:t> arcs; //</a:t>
            </a:r>
            <a:r>
              <a:rPr lang="zh-CN" altLang="en-US" dirty="0"/>
              <a:t>邻接矩阵</a:t>
            </a:r>
            <a:endParaRPr lang="en-US" altLang="en-US" dirty="0"/>
          </a:p>
          <a:p>
            <a:pPr marL="0" indent="0">
              <a:buNone/>
            </a:pPr>
            <a:r>
              <a:rPr lang="en-US" altLang="en-US"/>
              <a:t>	</a:t>
            </a:r>
            <a:r>
              <a:rPr lang="en-US" altLang="en-US" dirty="0" err="1"/>
              <a:t>i</a:t>
            </a:r>
            <a:r>
              <a:rPr lang="en-US" altLang="en-US" smtClean="0"/>
              <a:t>nt </a:t>
            </a:r>
            <a:r>
              <a:rPr lang="en-US" altLang="en-US" dirty="0" err="1"/>
              <a:t>vernum,arcnum</a:t>
            </a:r>
            <a:r>
              <a:rPr lang="en-US" altLang="en-US" dirty="0"/>
              <a:t>; //</a:t>
            </a:r>
            <a:r>
              <a:rPr lang="zh-CN" altLang="en-US" dirty="0"/>
              <a:t>图的顶点数和弧数</a:t>
            </a:r>
            <a:endParaRPr lang="en-US" altLang="en-US" dirty="0"/>
          </a:p>
          <a:p>
            <a:pPr marL="0" indent="0">
              <a:buNone/>
            </a:pPr>
            <a:r>
              <a:rPr lang="en-US" altLang="en-US" dirty="0"/>
              <a:t>	</a:t>
            </a:r>
            <a:r>
              <a:rPr lang="en-US" altLang="en-US" dirty="0" err="1"/>
              <a:t>GraphKind</a:t>
            </a:r>
            <a:r>
              <a:rPr lang="en-US" altLang="en-US" dirty="0"/>
              <a:t> kind; //</a:t>
            </a:r>
            <a:r>
              <a:rPr lang="zh-CN" altLang="en-US" dirty="0"/>
              <a:t>图的种类标志</a:t>
            </a:r>
            <a:endParaRPr lang="en-US" altLang="en-US" dirty="0"/>
          </a:p>
          <a:p>
            <a:pPr marL="0" indent="0">
              <a:buNone/>
            </a:pPr>
            <a:r>
              <a:rPr lang="en-US" altLang="en-US"/>
              <a:t>}</a:t>
            </a:r>
            <a:r>
              <a:rPr lang="en-US" altLang="zh-CN" b="1" smtClean="0"/>
              <a:t>MGraph</a:t>
            </a:r>
            <a:r>
              <a:rPr lang="en-US" altLang="zh-CN"/>
              <a:t>; </a:t>
            </a:r>
            <a:endParaRPr lang="en-US" altLang="zh-CN" smtClean="0"/>
          </a:p>
          <a:p>
            <a:pPr marL="0" indent="0">
              <a:buNone/>
            </a:pPr>
            <a:endParaRPr lang="en-US" smtClean="0"/>
          </a:p>
          <a:p>
            <a:pPr marL="0" indent="0">
              <a:buNone/>
            </a:pPr>
            <a:r>
              <a:rPr lang="en-US" smtClean="0"/>
              <a:t>typedef </a:t>
            </a:r>
            <a:r>
              <a:rPr lang="en-US"/>
              <a:t>struct{</a:t>
            </a:r>
          </a:p>
          <a:p>
            <a:pPr marL="0" indent="0">
              <a:buNone/>
            </a:pPr>
            <a:r>
              <a:rPr lang="en-US"/>
              <a:t>    int vexnum,arcnum</a:t>
            </a:r>
            <a:r>
              <a:rPr lang="en-US" smtClean="0"/>
              <a:t>;</a:t>
            </a:r>
            <a:r>
              <a:rPr lang="en-US"/>
              <a:t> </a:t>
            </a:r>
            <a:r>
              <a:rPr lang="en-US" smtClean="0"/>
              <a:t>	//</a:t>
            </a:r>
            <a:r>
              <a:rPr lang="zh-CN" altLang="en-US"/>
              <a:t>顶点数，边数，</a:t>
            </a:r>
            <a:endParaRPr lang="en-US"/>
          </a:p>
          <a:p>
            <a:pPr marL="0" indent="0">
              <a:buNone/>
            </a:pPr>
            <a:r>
              <a:rPr lang="en-US"/>
              <a:t>    GraphKind kind; </a:t>
            </a:r>
            <a:r>
              <a:rPr lang="en-US" smtClean="0"/>
              <a:t>	//</a:t>
            </a:r>
            <a:r>
              <a:rPr lang="zh-CN" altLang="en-US" smtClean="0"/>
              <a:t>图</a:t>
            </a:r>
            <a:r>
              <a:rPr lang="zh-CN" altLang="en-US"/>
              <a:t>的种类</a:t>
            </a:r>
          </a:p>
          <a:p>
            <a:pPr marL="0" indent="0">
              <a:buNone/>
            </a:pPr>
            <a:r>
              <a:rPr lang="zh-CN" altLang="en-US"/>
              <a:t>    </a:t>
            </a:r>
            <a:r>
              <a:rPr lang="en-US"/>
              <a:t>char vexs[Max</a:t>
            </a:r>
            <a:r>
              <a:rPr lang="en-US" smtClean="0"/>
              <a:t>];	//</a:t>
            </a:r>
            <a:r>
              <a:rPr lang="zh-CN" altLang="en-US" smtClean="0"/>
              <a:t>存放顶点信息</a:t>
            </a:r>
            <a:endParaRPr lang="en-US"/>
          </a:p>
          <a:p>
            <a:pPr marL="0" indent="0">
              <a:buNone/>
            </a:pPr>
            <a:r>
              <a:rPr lang="en-US"/>
              <a:t>    int A[Max][Max</a:t>
            </a:r>
            <a:r>
              <a:rPr lang="en-US" smtClean="0"/>
              <a:t>];	//</a:t>
            </a:r>
            <a:r>
              <a:rPr lang="zh-CN" altLang="en-US" smtClean="0"/>
              <a:t>存放边的信息</a:t>
            </a:r>
            <a:endParaRPr lang="en-US"/>
          </a:p>
          <a:p>
            <a:pPr marL="0" indent="0">
              <a:buNone/>
            </a:pPr>
            <a:r>
              <a:rPr lang="en-US"/>
              <a:t>}MGraph;</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6608443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采用数组构造无向图</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en-US"/>
              <a:t>void CreateGraph(MGraph *g) </a:t>
            </a:r>
            <a:r>
              <a:rPr lang="en-US" altLang="en-US" smtClean="0"/>
              <a:t>{ int </a:t>
            </a:r>
            <a:r>
              <a:rPr lang="en-US" altLang="en-US"/>
              <a:t>i,j,k;</a:t>
            </a:r>
          </a:p>
          <a:p>
            <a:pPr marL="0" indent="0">
              <a:buNone/>
            </a:pPr>
            <a:r>
              <a:rPr lang="en-US" altLang="en-US"/>
              <a:t>printf("Input: Vex Num &amp; Arc Num &amp; Arc Kind\n");</a:t>
            </a:r>
          </a:p>
          <a:p>
            <a:pPr marL="0" indent="0">
              <a:buNone/>
            </a:pPr>
            <a:r>
              <a:rPr lang="en-US" altLang="en-US"/>
              <a:t>scanf("%d %d %d",&amp;g-&gt;vexnum,&amp;g-&gt;arcnum,&amp;k);</a:t>
            </a:r>
          </a:p>
          <a:p>
            <a:pPr marL="0" indent="0">
              <a:buNone/>
            </a:pPr>
            <a:r>
              <a:rPr lang="en-US" altLang="en-US"/>
              <a:t>switch (k) </a:t>
            </a:r>
            <a:r>
              <a:rPr lang="en-US" altLang="en-US" smtClean="0"/>
              <a:t>{ </a:t>
            </a:r>
            <a:endParaRPr lang="en-US" altLang="en-US"/>
          </a:p>
          <a:p>
            <a:pPr marL="0" indent="0">
              <a:buNone/>
            </a:pPr>
            <a:r>
              <a:rPr lang="en-US" altLang="en-US"/>
              <a:t>case 0</a:t>
            </a:r>
            <a:r>
              <a:rPr lang="en-US" altLang="en-US" smtClean="0"/>
              <a:t>:     </a:t>
            </a:r>
            <a:r>
              <a:rPr lang="en-US" altLang="en-US"/>
              <a:t>g-&gt;kind=UDG;break;</a:t>
            </a:r>
          </a:p>
          <a:p>
            <a:pPr marL="0" indent="0">
              <a:buNone/>
            </a:pPr>
            <a:r>
              <a:rPr lang="en-US" altLang="en-US"/>
              <a:t>case 1</a:t>
            </a:r>
            <a:r>
              <a:rPr lang="en-US" altLang="en-US" smtClean="0"/>
              <a:t>:     </a:t>
            </a:r>
            <a:r>
              <a:rPr lang="en-US" altLang="en-US"/>
              <a:t>g-&gt;kind=DG;break</a:t>
            </a:r>
            <a:r>
              <a:rPr lang="en-US" altLang="en-US" smtClean="0"/>
              <a:t>; }</a:t>
            </a:r>
            <a:endParaRPr lang="en-US" altLang="en-US"/>
          </a:p>
          <a:p>
            <a:pPr marL="0" indent="0">
              <a:buNone/>
            </a:pPr>
            <a:r>
              <a:rPr lang="en-US" altLang="en-US" smtClean="0"/>
              <a:t>for(k=0;k&lt;g-</a:t>
            </a:r>
            <a:r>
              <a:rPr lang="en-US" altLang="en-US"/>
              <a:t>&gt;vexnum;k</a:t>
            </a:r>
            <a:r>
              <a:rPr lang="en-US" altLang="en-US" smtClean="0"/>
              <a:t>++)     </a:t>
            </a:r>
            <a:r>
              <a:rPr lang="en-US" altLang="en-US"/>
              <a:t>g-&gt;vexs[k]='A'+k;</a:t>
            </a:r>
          </a:p>
          <a:p>
            <a:pPr marL="0" indent="0">
              <a:buNone/>
            </a:pPr>
            <a:r>
              <a:rPr lang="en-US" altLang="en-US"/>
              <a:t>for(i=0;i&lt;g-&gt;vexnum;i++)</a:t>
            </a:r>
          </a:p>
          <a:p>
            <a:pPr marL="0" indent="0">
              <a:buNone/>
            </a:pPr>
            <a:r>
              <a:rPr lang="en-US" altLang="en-US"/>
              <a:t>    for(j=0;j&lt;g-&gt;vexnum;j++)</a:t>
            </a:r>
          </a:p>
          <a:p>
            <a:pPr marL="0" indent="0">
              <a:buNone/>
            </a:pPr>
            <a:r>
              <a:rPr lang="en-US" altLang="en-US"/>
              <a:t>    g-&gt;A[i][j] = 0</a:t>
            </a:r>
            <a:r>
              <a:rPr lang="en-US" altLang="en-US" smtClean="0"/>
              <a:t>; // </a:t>
            </a:r>
            <a:r>
              <a:rPr lang="zh-CN" altLang="en-US" smtClean="0"/>
              <a:t>初始化邻接矩阵</a:t>
            </a:r>
            <a:endParaRPr lang="en-US" altLang="en-US"/>
          </a:p>
          <a:p>
            <a:pPr marL="0" indent="0">
              <a:buNone/>
            </a:pPr>
            <a:r>
              <a:rPr lang="en-US" altLang="en-US"/>
              <a:t>printf("Input: %d edges: \n",g-&gt;arcnum);</a:t>
            </a:r>
          </a:p>
          <a:p>
            <a:pPr marL="0" indent="0">
              <a:buNone/>
            </a:pPr>
            <a:r>
              <a:rPr lang="en-US" altLang="en-US"/>
              <a:t>for(k=0;k&lt;g-&gt;arcnum;k++){</a:t>
            </a:r>
          </a:p>
          <a:p>
            <a:pPr marL="0" indent="0">
              <a:buNone/>
            </a:pPr>
            <a:r>
              <a:rPr lang="en-US" altLang="en-US"/>
              <a:t>    scanf("%d %d",&amp;i,&amp;j);</a:t>
            </a:r>
          </a:p>
          <a:p>
            <a:pPr marL="0" indent="0">
              <a:buNone/>
            </a:pPr>
            <a:r>
              <a:rPr lang="en-US" altLang="en-US"/>
              <a:t>    g-&gt;A[i][j]=1;</a:t>
            </a:r>
          </a:p>
          <a:p>
            <a:pPr marL="0" indent="0">
              <a:buNone/>
            </a:pPr>
            <a:r>
              <a:rPr lang="en-US" altLang="en-US"/>
              <a:t>    if(g-&gt;kind==UDG</a:t>
            </a:r>
            <a:r>
              <a:rPr lang="en-US" altLang="en-US" smtClean="0"/>
              <a:t>) g-</a:t>
            </a:r>
            <a:r>
              <a:rPr lang="en-US" altLang="en-US"/>
              <a:t>&gt;A[j][i]=1</a:t>
            </a:r>
            <a:r>
              <a:rPr lang="en-US" altLang="en-US" smtClean="0"/>
              <a:t>; // </a:t>
            </a:r>
            <a:r>
              <a:rPr lang="zh-CN" altLang="en-US" smtClean="0"/>
              <a:t>无向图时，邻接矩阵是对称的</a:t>
            </a:r>
            <a:endParaRPr lang="en-US" altLang="en-US"/>
          </a:p>
          <a:p>
            <a:pPr marL="0" indent="0">
              <a:buNone/>
            </a:pPr>
            <a:r>
              <a:rPr lang="en-US" altLang="en-US" smtClean="0"/>
              <a:t>    }</a:t>
            </a:r>
            <a:endParaRPr lang="en-US" altLang="en-US"/>
          </a:p>
          <a:p>
            <a:pPr marL="0" indent="0">
              <a:buNone/>
            </a:pPr>
            <a:r>
              <a:rPr lang="en-US" altLang="en-US"/>
              <a:t>}</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7.2</a:t>
            </a:r>
            <a:endParaRPr lang="en-US" dirty="0"/>
          </a:p>
        </p:txBody>
      </p:sp>
    </p:spTree>
    <p:extLst>
      <p:ext uri="{BB962C8B-B14F-4D97-AF65-F5344CB8AC3E}">
        <p14:creationId xmlns:p14="http://schemas.microsoft.com/office/powerpoint/2010/main" val="12434938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输出无向图</a:t>
            </a:r>
            <a:endParaRPr lang="en-US" dirty="0"/>
          </a:p>
        </p:txBody>
      </p:sp>
      <p:sp>
        <p:nvSpPr>
          <p:cNvPr id="3" name="内容占位符 2"/>
          <p:cNvSpPr>
            <a:spLocks noGrp="1"/>
          </p:cNvSpPr>
          <p:nvPr>
            <p:ph idx="1"/>
          </p:nvPr>
        </p:nvSpPr>
        <p:spPr/>
        <p:txBody>
          <a:bodyPr>
            <a:normAutofit/>
          </a:bodyPr>
          <a:lstStyle/>
          <a:p>
            <a:pPr marL="0" indent="0">
              <a:buNone/>
            </a:pPr>
            <a:r>
              <a:rPr lang="en-US" smtClean="0"/>
              <a:t>void </a:t>
            </a:r>
            <a:r>
              <a:rPr lang="en-US"/>
              <a:t>ListGraph(MGraph *g){</a:t>
            </a:r>
          </a:p>
          <a:p>
            <a:pPr marL="0" indent="0">
              <a:buNone/>
            </a:pPr>
            <a:r>
              <a:rPr lang="en-US"/>
              <a:t>int i,j;</a:t>
            </a:r>
          </a:p>
          <a:p>
            <a:pPr marL="0" indent="0">
              <a:buNone/>
            </a:pPr>
            <a:r>
              <a:rPr lang="en-US"/>
              <a:t>for(i=0;i&lt;g-&gt;vexnum;i++) {</a:t>
            </a:r>
          </a:p>
          <a:p>
            <a:pPr marL="0" indent="0">
              <a:buNone/>
            </a:pPr>
            <a:r>
              <a:rPr lang="en-US"/>
              <a:t>    printf("%6c---",g-&gt;vexs[i]);</a:t>
            </a:r>
          </a:p>
          <a:p>
            <a:pPr marL="0" indent="0">
              <a:buNone/>
            </a:pPr>
            <a:r>
              <a:rPr lang="en-US"/>
              <a:t>    for(j=0;j&lt;g-&gt;vexnum;j++)</a:t>
            </a:r>
          </a:p>
          <a:p>
            <a:pPr marL="0" indent="0">
              <a:buNone/>
            </a:pPr>
            <a:r>
              <a:rPr lang="en-US"/>
              <a:t>        printf("%4d",g-&gt;A[i][j]);</a:t>
            </a:r>
          </a:p>
          <a:p>
            <a:pPr marL="0" indent="0">
              <a:buNone/>
            </a:pPr>
            <a:r>
              <a:rPr lang="en-US"/>
              <a:t>    printf("\n");</a:t>
            </a:r>
          </a:p>
          <a:p>
            <a:pPr marL="0" indent="0">
              <a:buNone/>
            </a:pPr>
            <a:r>
              <a:rPr lang="en-US"/>
              <a:t>    }</a:t>
            </a:r>
          </a:p>
          <a:p>
            <a:pPr marL="0" indent="0">
              <a:buNone/>
            </a:pPr>
            <a:r>
              <a:rPr lang="en-US"/>
              <a:t>}</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3575610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2.2邻接表(Adjacency List)法</a:t>
            </a:r>
          </a:p>
        </p:txBody>
      </p:sp>
      <p:sp>
        <p:nvSpPr>
          <p:cNvPr id="453635" name="Rectangle 3"/>
          <p:cNvSpPr>
            <a:spLocks noGrp="1" noChangeArrowheads="1"/>
          </p:cNvSpPr>
          <p:nvPr>
            <p:ph idx="1"/>
          </p:nvPr>
        </p:nvSpPr>
        <p:spPr>
          <a:xfrm>
            <a:off x="457200" y="764704"/>
            <a:ext cx="8229600" cy="5119414"/>
          </a:xfrm>
        </p:spPr>
        <p:txBody>
          <a:bodyPr>
            <a:normAutofit fontScale="85000" lnSpcReduction="10000"/>
          </a:bodyPr>
          <a:lstStyle/>
          <a:p>
            <a:r>
              <a:rPr lang="en-US" altLang="en-US" b="1" dirty="0" err="1" smtClean="0">
                <a:ea typeface="宋体" panose="02010600030101010101" pitchFamily="2" charset="-122"/>
              </a:rPr>
              <a:t>对图的每个顶点建立一个单链表</a:t>
            </a:r>
            <a:r>
              <a:rPr lang="zh-CN" altLang="en-US" dirty="0" smtClean="0">
                <a:ea typeface="宋体" panose="02010600030101010101" pitchFamily="2" charset="-122"/>
              </a:rPr>
              <a:t>：</a:t>
            </a:r>
            <a:r>
              <a:rPr lang="en-US" altLang="en-US" dirty="0" err="1" smtClean="0">
                <a:ea typeface="宋体" panose="02010600030101010101" pitchFamily="2" charset="-122"/>
              </a:rPr>
              <a:t>第i个单链表表示</a:t>
            </a:r>
            <a:r>
              <a:rPr lang="en-US" altLang="en-US" b="1" dirty="0" err="1" smtClean="0">
                <a:solidFill>
                  <a:srgbClr val="7030A0"/>
                </a:solidFill>
                <a:ea typeface="宋体" panose="02010600030101010101" pitchFamily="2" charset="-122"/>
              </a:rPr>
              <a:t>依附于顶点Vi</a:t>
            </a:r>
            <a:r>
              <a:rPr lang="en-US" altLang="en-US" dirty="0" err="1" smtClean="0">
                <a:ea typeface="宋体" panose="02010600030101010101" pitchFamily="2" charset="-122"/>
              </a:rPr>
              <a:t>的边</a:t>
            </a:r>
            <a:r>
              <a:rPr lang="en-US" altLang="en-US" dirty="0" smtClean="0">
                <a:ea typeface="宋体" panose="02010600030101010101" pitchFamily="2" charset="-122"/>
              </a:rPr>
              <a:t>(</a:t>
            </a:r>
            <a:r>
              <a:rPr lang="en-US" altLang="en-US" dirty="0" err="1" smtClean="0">
                <a:ea typeface="宋体" panose="02010600030101010101" pitchFamily="2" charset="-122"/>
              </a:rPr>
              <a:t>对有向图是</a:t>
            </a:r>
            <a:r>
              <a:rPr lang="en-US" altLang="en-US" b="1" dirty="0" err="1" smtClean="0">
                <a:solidFill>
                  <a:srgbClr val="7030A0"/>
                </a:solidFill>
                <a:ea typeface="宋体" panose="02010600030101010101" pitchFamily="2" charset="-122"/>
              </a:rPr>
              <a:t>以顶点Vi为尾的弧</a:t>
            </a:r>
            <a:r>
              <a:rPr lang="en-US"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链表中的结点称为</a:t>
            </a:r>
            <a:r>
              <a:rPr lang="en-US" altLang="en-US" b="1" dirty="0" err="1" smtClean="0">
                <a:solidFill>
                  <a:srgbClr val="0000FF"/>
                </a:solidFill>
                <a:ea typeface="宋体" panose="02010600030101010101" pitchFamily="2" charset="-122"/>
              </a:rPr>
              <a:t>表结点</a:t>
            </a:r>
            <a:endParaRPr lang="en-US" altLang="en-US" b="1" dirty="0" smtClean="0">
              <a:solidFill>
                <a:srgbClr val="0000FF"/>
              </a:solidFill>
              <a:ea typeface="宋体" panose="02010600030101010101" pitchFamily="2" charset="-122"/>
            </a:endParaRPr>
          </a:p>
          <a:p>
            <a:pPr lvl="2"/>
            <a:r>
              <a:rPr lang="en-US" altLang="en-US" sz="2800" dirty="0" err="1" smtClean="0">
                <a:ea typeface="宋体" panose="02010600030101010101" pitchFamily="2" charset="-122"/>
              </a:rPr>
              <a:t>邻接点域</a:t>
            </a:r>
            <a:r>
              <a:rPr lang="en-US" altLang="en-US" sz="2800" dirty="0" smtClean="0">
                <a:ea typeface="宋体" panose="02010600030101010101" pitchFamily="2" charset="-122"/>
              </a:rPr>
              <a:t>(</a:t>
            </a:r>
            <a:r>
              <a:rPr lang="en-US" altLang="en-US" sz="2800" dirty="0" err="1" smtClean="0">
                <a:ea typeface="宋体" panose="02010600030101010101" pitchFamily="2" charset="-122"/>
              </a:rPr>
              <a:t>adjvex</a:t>
            </a:r>
            <a:r>
              <a:rPr lang="en-US" altLang="en-US" sz="2800" dirty="0" smtClean="0">
                <a:ea typeface="宋体" panose="02010600030101010101" pitchFamily="2" charset="-122"/>
              </a:rPr>
              <a:t>)</a:t>
            </a:r>
            <a:r>
              <a:rPr lang="en-US" altLang="en-US" sz="2800" dirty="0" err="1" smtClean="0">
                <a:ea typeface="宋体" panose="02010600030101010101" pitchFamily="2" charset="-122"/>
              </a:rPr>
              <a:t>指示与顶点Vi邻接的顶点在图中的位置</a:t>
            </a:r>
            <a:r>
              <a:rPr lang="en-US" altLang="en-US" sz="2800" dirty="0" smtClean="0">
                <a:ea typeface="宋体" panose="02010600030101010101" pitchFamily="2" charset="-122"/>
              </a:rPr>
              <a:t>(</a:t>
            </a:r>
            <a:r>
              <a:rPr lang="en-US" altLang="en-US" sz="2800" dirty="0" err="1" smtClean="0">
                <a:ea typeface="宋体" panose="02010600030101010101" pitchFamily="2" charset="-122"/>
              </a:rPr>
              <a:t>顶点编号</a:t>
            </a:r>
            <a:r>
              <a:rPr lang="en-US" altLang="en-US" sz="2800" dirty="0" smtClean="0">
                <a:ea typeface="宋体" panose="02010600030101010101" pitchFamily="2" charset="-122"/>
              </a:rPr>
              <a:t>)</a:t>
            </a:r>
          </a:p>
          <a:p>
            <a:pPr lvl="2"/>
            <a:r>
              <a:rPr lang="en-US" altLang="en-US" sz="2800" dirty="0" err="1">
                <a:ea typeface="宋体" panose="02010600030101010101" pitchFamily="2" charset="-122"/>
              </a:rPr>
              <a:t>数据域</a:t>
            </a:r>
            <a:r>
              <a:rPr lang="en-US" altLang="en-US" sz="2800" dirty="0">
                <a:ea typeface="宋体" panose="02010600030101010101" pitchFamily="2" charset="-122"/>
              </a:rPr>
              <a:t>(info)</a:t>
            </a:r>
            <a:r>
              <a:rPr lang="en-US" altLang="en-US" sz="2800" dirty="0" err="1">
                <a:ea typeface="宋体" panose="02010600030101010101" pitchFamily="2" charset="-122"/>
              </a:rPr>
              <a:t>存储和边或弧相关的信息如权值等</a:t>
            </a:r>
            <a:endParaRPr lang="en-US" altLang="en-US" sz="2800" dirty="0">
              <a:ea typeface="宋体" panose="02010600030101010101" pitchFamily="2" charset="-122"/>
            </a:endParaRPr>
          </a:p>
          <a:p>
            <a:pPr lvl="2"/>
            <a:r>
              <a:rPr lang="en-US" altLang="en-US" sz="2800" dirty="0" err="1" smtClean="0">
                <a:ea typeface="宋体" panose="02010600030101010101" pitchFamily="2" charset="-122"/>
              </a:rPr>
              <a:t>链域</a:t>
            </a:r>
            <a:r>
              <a:rPr lang="en-US" altLang="en-US" sz="2800" dirty="0" smtClean="0">
                <a:ea typeface="宋体" panose="02010600030101010101" pitchFamily="2" charset="-122"/>
              </a:rPr>
              <a:t>(</a:t>
            </a:r>
            <a:r>
              <a:rPr lang="en-US" altLang="en-US" sz="2800" dirty="0" err="1" smtClean="0">
                <a:ea typeface="宋体" panose="02010600030101010101" pitchFamily="2" charset="-122"/>
              </a:rPr>
              <a:t>nextarc</a:t>
            </a:r>
            <a:r>
              <a:rPr lang="en-US" altLang="en-US" sz="2800" dirty="0" smtClean="0">
                <a:ea typeface="宋体" panose="02010600030101010101" pitchFamily="2" charset="-122"/>
              </a:rPr>
              <a:t>)</a:t>
            </a:r>
            <a:r>
              <a:rPr lang="en-US" altLang="en-US" sz="2800" dirty="0" err="1" smtClean="0">
                <a:ea typeface="宋体" panose="02010600030101010101" pitchFamily="2" charset="-122"/>
              </a:rPr>
              <a:t>指向下一个与顶点Vi邻接的表结点</a:t>
            </a:r>
            <a:endParaRPr lang="en-US" altLang="en-US" sz="2800" dirty="0" smtClean="0">
              <a:ea typeface="宋体" panose="02010600030101010101" pitchFamily="2" charset="-122"/>
            </a:endParaRPr>
          </a:p>
          <a:p>
            <a:r>
              <a:rPr lang="en-US" altLang="en-US" dirty="0" err="1" smtClean="0">
                <a:ea typeface="宋体" panose="02010600030101010101" pitchFamily="2" charset="-122"/>
              </a:rPr>
              <a:t>每一个单链表设一个</a:t>
            </a:r>
            <a:r>
              <a:rPr lang="en-US" altLang="en-US" b="1" dirty="0" err="1" smtClean="0">
                <a:solidFill>
                  <a:srgbClr val="0000FF"/>
                </a:solidFill>
                <a:ea typeface="宋体" panose="02010600030101010101" pitchFamily="2" charset="-122"/>
              </a:rPr>
              <a:t>表头结点</a:t>
            </a:r>
            <a:endParaRPr lang="en-US" altLang="en-US" b="1" dirty="0" smtClean="0">
              <a:solidFill>
                <a:srgbClr val="0000FF"/>
              </a:solidFill>
              <a:ea typeface="宋体" panose="02010600030101010101" pitchFamily="2" charset="-122"/>
            </a:endParaRPr>
          </a:p>
          <a:p>
            <a:pPr lvl="1"/>
            <a:r>
              <a:rPr lang="en-US" altLang="en-US" dirty="0" err="1">
                <a:ea typeface="宋体" panose="02010600030101010101" pitchFamily="2" charset="-122"/>
              </a:rPr>
              <a:t>数据域</a:t>
            </a:r>
            <a:r>
              <a:rPr lang="en-US" altLang="en-US" dirty="0">
                <a:ea typeface="宋体" panose="02010600030101010101" pitchFamily="2" charset="-122"/>
              </a:rPr>
              <a:t>(data) </a:t>
            </a:r>
            <a:r>
              <a:rPr lang="en-US" altLang="en-US" dirty="0" err="1" smtClean="0">
                <a:ea typeface="宋体" panose="02010600030101010101" pitchFamily="2" charset="-122"/>
              </a:rPr>
              <a:t>存储顶点名或其他信息</a:t>
            </a:r>
            <a:r>
              <a:rPr lang="zh-CN" altLang="en-US" dirty="0">
                <a:ea typeface="宋体" panose="02010600030101010101" pitchFamily="2" charset="-122"/>
              </a:rPr>
              <a:t>，</a:t>
            </a:r>
            <a:r>
              <a:rPr lang="en-US" altLang="en-US" dirty="0" err="1" smtClean="0">
                <a:ea typeface="宋体" panose="02010600030101010101" pitchFamily="2" charset="-122"/>
              </a:rPr>
              <a:t>链域</a:t>
            </a:r>
            <a:r>
              <a:rPr lang="en-US" altLang="en-US" dirty="0" smtClean="0">
                <a:ea typeface="宋体" panose="02010600030101010101" pitchFamily="2" charset="-122"/>
              </a:rPr>
              <a:t>(</a:t>
            </a:r>
            <a:r>
              <a:rPr lang="en-US" altLang="en-US" dirty="0" err="1" smtClean="0">
                <a:ea typeface="宋体" panose="02010600030101010101" pitchFamily="2" charset="-122"/>
              </a:rPr>
              <a:t>firstarc</a:t>
            </a:r>
            <a:r>
              <a:rPr lang="en-US" altLang="en-US" dirty="0" smtClean="0">
                <a:ea typeface="宋体" panose="02010600030101010101" pitchFamily="2" charset="-122"/>
              </a:rPr>
              <a:t>)</a:t>
            </a:r>
            <a:r>
              <a:rPr lang="en-US" altLang="en-US" dirty="0" err="1" smtClean="0">
                <a:ea typeface="宋体" panose="02010600030101010101" pitchFamily="2" charset="-122"/>
              </a:rPr>
              <a:t>指向链表中的一个结点</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所有</a:t>
            </a:r>
            <a:r>
              <a:rPr lang="zh-CN" altLang="en-US" dirty="0" smtClean="0">
                <a:ea typeface="宋体" panose="02010600030101010101" pitchFamily="2" charset="-122"/>
              </a:rPr>
              <a:t>表头</a:t>
            </a:r>
            <a:r>
              <a:rPr lang="en-US" altLang="en-US" dirty="0" err="1" smtClean="0">
                <a:ea typeface="宋体" panose="02010600030101010101" pitchFamily="2" charset="-122"/>
              </a:rPr>
              <a:t>结点用一个向量以顺序结构形式存储</a:t>
            </a:r>
            <a:r>
              <a:rPr lang="en-US" altLang="en-US" dirty="0" smtClean="0">
                <a:ea typeface="宋体" panose="02010600030101010101" pitchFamily="2" charset="-122"/>
              </a:rPr>
              <a:t>，</a:t>
            </a:r>
            <a:r>
              <a:rPr lang="zh-CN" altLang="en-US" dirty="0" smtClean="0">
                <a:ea typeface="宋体" panose="02010600030101010101" pitchFamily="2" charset="-122"/>
              </a:rPr>
              <a:t>以便</a:t>
            </a:r>
            <a:r>
              <a:rPr lang="en-US" altLang="en-US" dirty="0" err="1" smtClean="0">
                <a:ea typeface="宋体" panose="02010600030101010101" pitchFamily="2" charset="-122"/>
              </a:rPr>
              <a:t>随机访问任意顶点的链表</a:t>
            </a:r>
            <a:r>
              <a:rPr lang="zh-CN" altLang="en-US" dirty="0" smtClean="0">
                <a:ea typeface="宋体" panose="02010600030101010101" pitchFamily="2" charset="-122"/>
              </a:rPr>
              <a:t>：</a:t>
            </a:r>
            <a:r>
              <a:rPr lang="en-US" altLang="en-US" b="1" dirty="0" err="1" smtClean="0">
                <a:solidFill>
                  <a:schemeClr val="folHlink"/>
                </a:solidFill>
                <a:ea typeface="宋体" panose="02010600030101010101" pitchFamily="2" charset="-122"/>
              </a:rPr>
              <a:t>表头向量</a:t>
            </a:r>
            <a:r>
              <a:rPr lang="en-US" altLang="en-US" b="1" dirty="0" err="1" smtClean="0">
                <a:ea typeface="宋体" panose="02010600030101010101" pitchFamily="2" charset="-122"/>
              </a:rPr>
              <a:t>的下标指示顶点的序号</a:t>
            </a:r>
            <a:endParaRPr lang="en-US" altLang="en-US" dirty="0" smtClean="0">
              <a:ea typeface="宋体" panose="02010600030101010101" pitchFamily="2" charset="-122"/>
            </a:endParaRPr>
          </a:p>
          <a:p>
            <a:pPr lvl="1"/>
            <a:endParaRPr lang="en-US" altLang="en-US" dirty="0" smtClean="0"/>
          </a:p>
        </p:txBody>
      </p:sp>
      <p:grpSp>
        <p:nvGrpSpPr>
          <p:cNvPr id="6" name="Group 3"/>
          <p:cNvGrpSpPr>
            <a:grpSpLocks/>
          </p:cNvGrpSpPr>
          <p:nvPr/>
        </p:nvGrpSpPr>
        <p:grpSpPr bwMode="auto">
          <a:xfrm>
            <a:off x="573732" y="5884118"/>
            <a:ext cx="7886700" cy="857250"/>
            <a:chOff x="0" y="0"/>
            <a:chExt cx="4968" cy="540"/>
          </a:xfrm>
        </p:grpSpPr>
        <p:grpSp>
          <p:nvGrpSpPr>
            <p:cNvPr id="7" name="Group 4"/>
            <p:cNvGrpSpPr>
              <a:grpSpLocks/>
            </p:cNvGrpSpPr>
            <p:nvPr/>
          </p:nvGrpSpPr>
          <p:grpSpPr bwMode="auto">
            <a:xfrm>
              <a:off x="0" y="0"/>
              <a:ext cx="2555" cy="258"/>
              <a:chOff x="0" y="0"/>
              <a:chExt cx="2555" cy="258"/>
            </a:xfrm>
          </p:grpSpPr>
          <p:grpSp>
            <p:nvGrpSpPr>
              <p:cNvPr id="14" name="Group 5"/>
              <p:cNvGrpSpPr>
                <a:grpSpLocks/>
              </p:cNvGrpSpPr>
              <p:nvPr/>
            </p:nvGrpSpPr>
            <p:grpSpPr bwMode="auto">
              <a:xfrm>
                <a:off x="696" y="9"/>
                <a:ext cx="1859" cy="249"/>
                <a:chOff x="0" y="0"/>
                <a:chExt cx="1859" cy="249"/>
              </a:xfrm>
            </p:grpSpPr>
            <p:sp>
              <p:nvSpPr>
                <p:cNvPr id="16" name="Rectangle 6"/>
                <p:cNvSpPr>
                  <a:spLocks noChangeArrowheads="1"/>
                </p:cNvSpPr>
                <p:nvPr/>
              </p:nvSpPr>
              <p:spPr bwMode="auto">
                <a:xfrm>
                  <a:off x="0" y="0"/>
                  <a:ext cx="1859"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adjvex   info   nextarc</a:t>
                  </a:r>
                </a:p>
              </p:txBody>
            </p:sp>
            <p:sp>
              <p:nvSpPr>
                <p:cNvPr id="17" name="Line 7"/>
                <p:cNvSpPr>
                  <a:spLocks noChangeShapeType="1"/>
                </p:cNvSpPr>
                <p:nvPr/>
              </p:nvSpPr>
              <p:spPr bwMode="auto">
                <a:xfrm>
                  <a:off x="67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8"/>
                <p:cNvSpPr>
                  <a:spLocks noChangeShapeType="1"/>
                </p:cNvSpPr>
                <p:nvPr/>
              </p:nvSpPr>
              <p:spPr bwMode="auto">
                <a:xfrm>
                  <a:off x="115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 name="Rectangle 9"/>
              <p:cNvSpPr>
                <a:spLocks noChangeArrowheads="1"/>
              </p:cNvSpPr>
              <p:nvPr/>
            </p:nvSpPr>
            <p:spPr bwMode="auto">
              <a:xfrm>
                <a:off x="0" y="0"/>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a:latin typeface="宋体" pitchFamily="2" charset="-122"/>
                  </a:rPr>
                  <a:t>表结点</a:t>
                </a:r>
                <a:r>
                  <a:rPr lang="zh-CN" altLang="en-US" sz="2000" b="1">
                    <a:latin typeface="Times New Roman" pitchFamily="18" charset="0"/>
                  </a:rPr>
                  <a:t>：</a:t>
                </a:r>
              </a:p>
            </p:txBody>
          </p:sp>
        </p:grpSp>
        <p:grpSp>
          <p:nvGrpSpPr>
            <p:cNvPr id="8" name="Group 10"/>
            <p:cNvGrpSpPr>
              <a:grpSpLocks/>
            </p:cNvGrpSpPr>
            <p:nvPr/>
          </p:nvGrpSpPr>
          <p:grpSpPr bwMode="auto">
            <a:xfrm>
              <a:off x="2904" y="0"/>
              <a:ext cx="2064" cy="249"/>
              <a:chOff x="0" y="0"/>
              <a:chExt cx="2064" cy="249"/>
            </a:xfrm>
          </p:grpSpPr>
          <p:grpSp>
            <p:nvGrpSpPr>
              <p:cNvPr id="10" name="Group 11"/>
              <p:cNvGrpSpPr>
                <a:grpSpLocks/>
              </p:cNvGrpSpPr>
              <p:nvPr/>
            </p:nvGrpSpPr>
            <p:grpSpPr bwMode="auto">
              <a:xfrm>
                <a:off x="877" y="0"/>
                <a:ext cx="1187" cy="249"/>
                <a:chOff x="0" y="0"/>
                <a:chExt cx="1187" cy="249"/>
              </a:xfrm>
            </p:grpSpPr>
            <p:sp>
              <p:nvSpPr>
                <p:cNvPr id="12" name="Rectangle 12"/>
                <p:cNvSpPr>
                  <a:spLocks noChangeArrowheads="1"/>
                </p:cNvSpPr>
                <p:nvPr/>
              </p:nvSpPr>
              <p:spPr bwMode="auto">
                <a:xfrm>
                  <a:off x="0" y="0"/>
                  <a:ext cx="118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data   firstarc</a:t>
                  </a:r>
                </a:p>
              </p:txBody>
            </p:sp>
            <p:sp>
              <p:nvSpPr>
                <p:cNvPr id="13" name="Line 13"/>
                <p:cNvSpPr>
                  <a:spLocks noChangeShapeType="1"/>
                </p:cNvSpPr>
                <p:nvPr/>
              </p:nvSpPr>
              <p:spPr bwMode="auto">
                <a:xfrm>
                  <a:off x="467"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 name="Rectangle 14"/>
              <p:cNvSpPr>
                <a:spLocks noChangeArrowheads="1"/>
              </p:cNvSpPr>
              <p:nvPr/>
            </p:nvSpPr>
            <p:spPr bwMode="auto">
              <a:xfrm>
                <a:off x="0" y="0"/>
                <a:ext cx="86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smtClean="0">
                    <a:latin typeface="宋体" pitchFamily="2" charset="-122"/>
                  </a:rPr>
                  <a:t>表头结点</a:t>
                </a:r>
                <a:r>
                  <a:rPr lang="zh-CN" altLang="en-US" sz="2000" b="1" dirty="0">
                    <a:latin typeface="Times New Roman" pitchFamily="18" charset="0"/>
                  </a:rPr>
                  <a:t>：</a:t>
                </a:r>
              </a:p>
            </p:txBody>
          </p:sp>
        </p:grpSp>
        <p:sp>
          <p:nvSpPr>
            <p:cNvPr id="9" name="Rectangle 15"/>
            <p:cNvSpPr>
              <a:spLocks noChangeArrowheads="1"/>
            </p:cNvSpPr>
            <p:nvPr/>
          </p:nvSpPr>
          <p:spPr bwMode="auto">
            <a:xfrm>
              <a:off x="1752" y="336"/>
              <a:ext cx="185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邻接表的结点</a:t>
              </a:r>
              <a:r>
                <a:rPr lang="zh-CN" altLang="en-US" sz="2000" b="1" dirty="0">
                  <a:latin typeface="Times New Roman" pitchFamily="18" charset="0"/>
                </a:rPr>
                <a:t>结构</a:t>
              </a:r>
            </a:p>
          </p:txBody>
        </p:sp>
      </p:grpSp>
    </p:spTree>
    <p:extLst>
      <p:ext uri="{BB962C8B-B14F-4D97-AF65-F5344CB8AC3E}">
        <p14:creationId xmlns:p14="http://schemas.microsoft.com/office/powerpoint/2010/main" val="1213454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mtClean="0"/>
              <a:t>1. 图 (Graph)</a:t>
            </a:r>
            <a:endParaRPr lang="en-US" altLang="en-US" dirty="0" smtClean="0"/>
          </a:p>
        </p:txBody>
      </p:sp>
      <p:sp>
        <p:nvSpPr>
          <p:cNvPr id="421891" name="Rectangle 3"/>
          <p:cNvSpPr>
            <a:spLocks noGrp="1" noChangeArrowheads="1"/>
          </p:cNvSpPr>
          <p:nvPr>
            <p:ph idx="1"/>
          </p:nvPr>
        </p:nvSpPr>
        <p:spPr/>
        <p:txBody>
          <a:bodyPr>
            <a:normAutofit/>
          </a:bodyPr>
          <a:lstStyle/>
          <a:p>
            <a:r>
              <a:rPr lang="en-US" altLang="en-US" b="1" dirty="0" err="1" smtClean="0">
                <a:latin typeface="宋体" panose="02010600030101010101" pitchFamily="2" charset="-122"/>
                <a:ea typeface="宋体" panose="02010600030101010101" pitchFamily="2" charset="-122"/>
              </a:rPr>
              <a:t>线性结构</a:t>
            </a:r>
            <a:r>
              <a:rPr lang="en-US" altLang="en-US" dirty="0" err="1" smtClean="0">
                <a:latin typeface="宋体" panose="02010600030101010101" pitchFamily="2" charset="-122"/>
                <a:ea typeface="宋体" panose="02010600030101010101" pitchFamily="2" charset="-122"/>
              </a:rPr>
              <a:t>：除第一个和最后一个元素外</a:t>
            </a:r>
            <a:r>
              <a:rPr lang="en-US" altLang="en-US" dirty="0" err="1">
                <a:latin typeface="宋体" panose="02010600030101010101" pitchFamily="2" charset="-122"/>
                <a:ea typeface="宋体" panose="02010600030101010101" pitchFamily="2" charset="-122"/>
              </a:rPr>
              <a:t>，任何一个元素都有唯一的一个</a:t>
            </a:r>
            <a:r>
              <a:rPr lang="en-US" altLang="en-US" b="1" dirty="0" err="1">
                <a:solidFill>
                  <a:srgbClr val="0000FF"/>
                </a:solidFill>
                <a:latin typeface="宋体" panose="02010600030101010101" pitchFamily="2" charset="-122"/>
                <a:ea typeface="宋体" panose="02010600030101010101" pitchFamily="2" charset="-122"/>
              </a:rPr>
              <a:t>直接前驱和直接后继</a:t>
            </a:r>
            <a:endParaRPr lang="en-US" altLang="en-US" b="1" dirty="0">
              <a:solidFill>
                <a:srgbClr val="0000FF"/>
              </a:solidFill>
              <a:latin typeface="宋体" panose="02010600030101010101" pitchFamily="2" charset="-122"/>
              <a:ea typeface="宋体" panose="02010600030101010101" pitchFamily="2" charset="-122"/>
            </a:endParaRPr>
          </a:p>
          <a:p>
            <a:r>
              <a:rPr lang="zh-CN" altLang="en-US" b="1" smtClean="0">
                <a:latin typeface="宋体" panose="02010600030101010101" pitchFamily="2" charset="-122"/>
                <a:ea typeface="宋体" panose="02010600030101010101" pitchFamily="2" charset="-122"/>
              </a:rPr>
              <a:t>非线性结构</a:t>
            </a:r>
            <a:endParaRPr lang="en-US" altLang="zh-CN" b="1" smtClean="0">
              <a:latin typeface="宋体" panose="02010600030101010101" pitchFamily="2" charset="-122"/>
              <a:ea typeface="宋体" panose="02010600030101010101" pitchFamily="2" charset="-122"/>
            </a:endParaRPr>
          </a:p>
          <a:p>
            <a:pPr lvl="1"/>
            <a:r>
              <a:rPr lang="en-US" altLang="en-US" b="1" smtClean="0">
                <a:latin typeface="宋体" panose="02010600030101010101" pitchFamily="2" charset="-122"/>
                <a:ea typeface="宋体" panose="02010600030101010101" pitchFamily="2" charset="-122"/>
              </a:rPr>
              <a:t>树结构</a:t>
            </a:r>
            <a:r>
              <a:rPr lang="en-US" altLang="en-US" dirty="0" err="1" smtClean="0">
                <a:latin typeface="宋体" panose="02010600030101010101" pitchFamily="2" charset="-122"/>
                <a:ea typeface="宋体" panose="02010600030101010101" pitchFamily="2" charset="-122"/>
              </a:rPr>
              <a:t>：每个元素对下</a:t>
            </a:r>
            <a:r>
              <a:rPr lang="en-US" altLang="en-US" dirty="0" smtClean="0">
                <a:latin typeface="宋体" panose="02010600030101010101" pitchFamily="2" charset="-122"/>
                <a:ea typeface="宋体" panose="02010600030101010101" pitchFamily="2" charset="-122"/>
              </a:rPr>
              <a:t>(层)可以有0个或多个元素相联系，对上(层)</a:t>
            </a:r>
            <a:r>
              <a:rPr lang="en-US" altLang="en-US" dirty="0" err="1" smtClean="0">
                <a:latin typeface="宋体" panose="02010600030101010101" pitchFamily="2" charset="-122"/>
                <a:ea typeface="宋体" panose="02010600030101010101" pitchFamily="2" charset="-122"/>
              </a:rPr>
              <a:t>只有唯一的一个元素相关，数据元素之间有明显的</a:t>
            </a:r>
            <a:r>
              <a:rPr lang="en-US" altLang="en-US" b="1" dirty="0" err="1" smtClean="0">
                <a:solidFill>
                  <a:srgbClr val="0000FF"/>
                </a:solidFill>
                <a:latin typeface="宋体" panose="02010600030101010101" pitchFamily="2" charset="-122"/>
                <a:ea typeface="宋体" panose="02010600030101010101" pitchFamily="2" charset="-122"/>
              </a:rPr>
              <a:t>层次关系</a:t>
            </a:r>
            <a:endParaRPr lang="en-US" altLang="en-US" b="1" dirty="0" smtClean="0">
              <a:solidFill>
                <a:srgbClr val="0000FF"/>
              </a:solidFill>
              <a:latin typeface="宋体" panose="02010600030101010101" pitchFamily="2" charset="-122"/>
              <a:ea typeface="宋体" panose="02010600030101010101" pitchFamily="2" charset="-122"/>
            </a:endParaRPr>
          </a:p>
          <a:p>
            <a:pPr lvl="1"/>
            <a:r>
              <a:rPr lang="zh-CN" altLang="en-US" b="1" dirty="0" smtClean="0">
                <a:solidFill>
                  <a:srgbClr val="0000FF"/>
                </a:solidFill>
              </a:rPr>
              <a:t>图结构</a:t>
            </a:r>
            <a:r>
              <a:rPr lang="zh-CN" altLang="en-US" dirty="0" smtClean="0"/>
              <a:t>：任意两个元素之间可能存在关系，图中</a:t>
            </a:r>
            <a:r>
              <a:rPr lang="zh-CN" altLang="en-US" b="1" dirty="0" smtClean="0">
                <a:solidFill>
                  <a:srgbClr val="0000FF"/>
                </a:solidFill>
              </a:rPr>
              <a:t>任意元素</a:t>
            </a:r>
            <a:r>
              <a:rPr lang="zh-CN" altLang="en-US" dirty="0" smtClean="0"/>
              <a:t>之间都可能相关；结点之间的</a:t>
            </a:r>
            <a:r>
              <a:rPr lang="zh-CN" altLang="en-US" b="1" dirty="0" smtClean="0">
                <a:solidFill>
                  <a:srgbClr val="0000FF"/>
                </a:solidFill>
              </a:rPr>
              <a:t>关系可以是任意的</a:t>
            </a:r>
            <a:endParaRPr lang="en-US" altLang="zh-CN" b="1" dirty="0" smtClean="0">
              <a:solidFill>
                <a:srgbClr val="0000FF"/>
              </a:solidFill>
            </a:endParaRPr>
          </a:p>
          <a:p>
            <a:pPr lvl="2"/>
            <a:r>
              <a:rPr lang="zh-CN" altLang="en-US" smtClean="0"/>
              <a:t>图是二</a:t>
            </a:r>
            <a:r>
              <a:rPr lang="zh-CN" altLang="en-US" dirty="0"/>
              <a:t>元</a:t>
            </a:r>
            <a:r>
              <a:rPr lang="zh-CN" altLang="en-US"/>
              <a:t>关系</a:t>
            </a:r>
            <a:r>
              <a:rPr lang="zh-CN" altLang="en-US" smtClean="0"/>
              <a:t>的扩展</a:t>
            </a:r>
            <a:r>
              <a:rPr lang="en-US" altLang="zh-CN" smtClean="0"/>
              <a:t>/Graphs are extensions of relations</a:t>
            </a:r>
            <a:endParaRPr lang="en-US" altLang="zh-CN" dirty="0" smtClean="0"/>
          </a:p>
          <a:p>
            <a:endParaRPr lang="zh-CN" altLang="en-US" dirty="0" smtClean="0"/>
          </a:p>
          <a:p>
            <a:pPr lvl="1"/>
            <a:endParaRPr lang="zh-CN" altLang="en-US" dirty="0" smtClean="0"/>
          </a:p>
          <a:p>
            <a:endParaRPr lang="en-US" altLang="en-US" dirty="0" smtClean="0"/>
          </a:p>
        </p:txBody>
      </p:sp>
    </p:spTree>
    <p:extLst>
      <p:ext uri="{BB962C8B-B14F-4D97-AF65-F5344CB8AC3E}">
        <p14:creationId xmlns:p14="http://schemas.microsoft.com/office/powerpoint/2010/main" val="1338770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例子：</a:t>
            </a:r>
            <a:r>
              <a:rPr lang="en-US" altLang="en-US" dirty="0" err="1" smtClean="0">
                <a:latin typeface="+mn-lt"/>
                <a:ea typeface="宋体" panose="02010600030101010101" pitchFamily="2" charset="-122"/>
              </a:rPr>
              <a:t>无向图</a:t>
            </a:r>
            <a:r>
              <a:rPr lang="zh-CN" altLang="en-US" dirty="0" smtClean="0">
                <a:latin typeface="+mn-lt"/>
                <a:ea typeface="宋体" panose="02010600030101010101" pitchFamily="2" charset="-122"/>
              </a:rPr>
              <a:t>的</a:t>
            </a:r>
            <a:r>
              <a:rPr lang="en-US" altLang="en-US" dirty="0" err="1" smtClean="0">
                <a:latin typeface="+mn-lt"/>
                <a:ea typeface="宋体" panose="02010600030101010101" pitchFamily="2" charset="-122"/>
              </a:rPr>
              <a:t>邻接表</a:t>
            </a:r>
            <a:r>
              <a:rPr lang="zh-CN" altLang="en-US" dirty="0" smtClean="0">
                <a:latin typeface="+mn-lt"/>
                <a:ea typeface="宋体" panose="02010600030101010101" pitchFamily="2" charset="-122"/>
              </a:rPr>
              <a:t>表示</a:t>
            </a:r>
            <a:endParaRPr lang="en-US" dirty="0">
              <a:latin typeface="+mn-lt"/>
              <a:ea typeface="宋体" panose="02010600030101010101" pitchFamily="2" charset="-122"/>
            </a:endParaRPr>
          </a:p>
        </p:txBody>
      </p:sp>
      <p:grpSp>
        <p:nvGrpSpPr>
          <p:cNvPr id="415749" name="Group 5"/>
          <p:cNvGrpSpPr>
            <a:grpSpLocks/>
          </p:cNvGrpSpPr>
          <p:nvPr/>
        </p:nvGrpSpPr>
        <p:grpSpPr bwMode="auto">
          <a:xfrm>
            <a:off x="611188" y="1901800"/>
            <a:ext cx="2664668" cy="1924051"/>
            <a:chOff x="0" y="0"/>
            <a:chExt cx="1384" cy="839"/>
          </a:xfrm>
        </p:grpSpPr>
        <p:sp>
          <p:nvSpPr>
            <p:cNvPr id="415836" name="Oval 6"/>
            <p:cNvSpPr>
              <a:spLocks noChangeArrowheads="1"/>
            </p:cNvSpPr>
            <p:nvPr/>
          </p:nvSpPr>
          <p:spPr bwMode="auto">
            <a:xfrm>
              <a:off x="0" y="144"/>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1</a:t>
              </a:r>
            </a:p>
          </p:txBody>
        </p:sp>
        <p:sp>
          <p:nvSpPr>
            <p:cNvPr id="415837" name="Oval 7"/>
            <p:cNvSpPr>
              <a:spLocks noChangeArrowheads="1"/>
            </p:cNvSpPr>
            <p:nvPr/>
          </p:nvSpPr>
          <p:spPr bwMode="auto">
            <a:xfrm>
              <a:off x="17" y="612"/>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2</a:t>
              </a:r>
            </a:p>
          </p:txBody>
        </p:sp>
        <p:sp>
          <p:nvSpPr>
            <p:cNvPr id="415838" name="Oval 8"/>
            <p:cNvSpPr>
              <a:spLocks noChangeArrowheads="1"/>
            </p:cNvSpPr>
            <p:nvPr/>
          </p:nvSpPr>
          <p:spPr bwMode="auto">
            <a:xfrm>
              <a:off x="618" y="604"/>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3</a:t>
              </a:r>
            </a:p>
          </p:txBody>
        </p:sp>
        <p:sp>
          <p:nvSpPr>
            <p:cNvPr id="415839" name="Oval 9"/>
            <p:cNvSpPr>
              <a:spLocks noChangeArrowheads="1"/>
            </p:cNvSpPr>
            <p:nvPr/>
          </p:nvSpPr>
          <p:spPr bwMode="auto">
            <a:xfrm>
              <a:off x="569" y="0"/>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4</a:t>
              </a:r>
            </a:p>
          </p:txBody>
        </p:sp>
        <p:sp>
          <p:nvSpPr>
            <p:cNvPr id="415840" name="Line 10"/>
            <p:cNvSpPr>
              <a:spLocks noChangeShapeType="1"/>
            </p:cNvSpPr>
            <p:nvPr/>
          </p:nvSpPr>
          <p:spPr bwMode="auto">
            <a:xfrm>
              <a:off x="144" y="379"/>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1" name="Line 11"/>
            <p:cNvSpPr>
              <a:spLocks noChangeShapeType="1"/>
            </p:cNvSpPr>
            <p:nvPr/>
          </p:nvSpPr>
          <p:spPr bwMode="auto">
            <a:xfrm>
              <a:off x="744" y="223"/>
              <a:ext cx="0" cy="3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2" name="Line 12"/>
            <p:cNvSpPr>
              <a:spLocks noChangeShapeType="1"/>
            </p:cNvSpPr>
            <p:nvPr/>
          </p:nvSpPr>
          <p:spPr bwMode="auto">
            <a:xfrm>
              <a:off x="262" y="324"/>
              <a:ext cx="380" cy="3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3" name="Line 13"/>
            <p:cNvSpPr>
              <a:spLocks noChangeShapeType="1"/>
            </p:cNvSpPr>
            <p:nvPr/>
          </p:nvSpPr>
          <p:spPr bwMode="auto">
            <a:xfrm flipV="1">
              <a:off x="294" y="144"/>
              <a:ext cx="282" cy="1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4" name="Line 14"/>
            <p:cNvSpPr>
              <a:spLocks noChangeShapeType="1"/>
            </p:cNvSpPr>
            <p:nvPr/>
          </p:nvSpPr>
          <p:spPr bwMode="auto">
            <a:xfrm>
              <a:off x="310" y="729"/>
              <a:ext cx="3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5" name="Oval 15"/>
            <p:cNvSpPr>
              <a:spLocks noChangeArrowheads="1"/>
            </p:cNvSpPr>
            <p:nvPr/>
          </p:nvSpPr>
          <p:spPr bwMode="auto">
            <a:xfrm>
              <a:off x="1089" y="333"/>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5</a:t>
              </a:r>
            </a:p>
          </p:txBody>
        </p:sp>
        <p:sp>
          <p:nvSpPr>
            <p:cNvPr id="415846" name="Line 16"/>
            <p:cNvSpPr>
              <a:spLocks noChangeShapeType="1"/>
            </p:cNvSpPr>
            <p:nvPr/>
          </p:nvSpPr>
          <p:spPr bwMode="auto">
            <a:xfrm>
              <a:off x="864" y="144"/>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7" name="Line 17"/>
            <p:cNvSpPr>
              <a:spLocks noChangeShapeType="1"/>
            </p:cNvSpPr>
            <p:nvPr/>
          </p:nvSpPr>
          <p:spPr bwMode="auto">
            <a:xfrm flipV="1">
              <a:off x="912" y="536"/>
              <a:ext cx="24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15750" name="Group 18"/>
          <p:cNvGrpSpPr>
            <a:grpSpLocks/>
          </p:cNvGrpSpPr>
          <p:nvPr/>
        </p:nvGrpSpPr>
        <p:grpSpPr bwMode="auto">
          <a:xfrm>
            <a:off x="2339976" y="1863700"/>
            <a:ext cx="6408738" cy="2960688"/>
            <a:chOff x="0" y="0"/>
            <a:chExt cx="4037" cy="1865"/>
          </a:xfrm>
        </p:grpSpPr>
        <p:sp>
          <p:nvSpPr>
            <p:cNvPr id="415751" name="Rectangle 19"/>
            <p:cNvSpPr>
              <a:spLocks noChangeArrowheads="1"/>
            </p:cNvSpPr>
            <p:nvPr/>
          </p:nvSpPr>
          <p:spPr bwMode="auto">
            <a:xfrm>
              <a:off x="769" y="17"/>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5752" name="Rectangle 20"/>
            <p:cNvSpPr>
              <a:spLocks noChangeArrowheads="1"/>
            </p:cNvSpPr>
            <p:nvPr/>
          </p:nvSpPr>
          <p:spPr bwMode="auto">
            <a:xfrm>
              <a:off x="0" y="1621"/>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5753" name="Group 21"/>
            <p:cNvGrpSpPr>
              <a:grpSpLocks/>
            </p:cNvGrpSpPr>
            <p:nvPr/>
          </p:nvGrpSpPr>
          <p:grpSpPr bwMode="auto">
            <a:xfrm>
              <a:off x="998" y="24"/>
              <a:ext cx="590" cy="1841"/>
              <a:chOff x="0" y="0"/>
              <a:chExt cx="590" cy="1841"/>
            </a:xfrm>
          </p:grpSpPr>
          <p:grpSp>
            <p:nvGrpSpPr>
              <p:cNvPr id="415815" name="Group 22"/>
              <p:cNvGrpSpPr>
                <a:grpSpLocks/>
              </p:cNvGrpSpPr>
              <p:nvPr/>
            </p:nvGrpSpPr>
            <p:grpSpPr bwMode="auto">
              <a:xfrm>
                <a:off x="0" y="0"/>
                <a:ext cx="590" cy="262"/>
                <a:chOff x="0" y="0"/>
                <a:chExt cx="544" cy="226"/>
              </a:xfrm>
            </p:grpSpPr>
            <p:sp>
              <p:nvSpPr>
                <p:cNvPr id="415834" name="Rectangle 23"/>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a:t>
                  </a:r>
                </a:p>
              </p:txBody>
            </p:sp>
            <p:sp>
              <p:nvSpPr>
                <p:cNvPr id="415835" name="Line 24"/>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6" name="Group 25"/>
              <p:cNvGrpSpPr>
                <a:grpSpLocks/>
              </p:cNvGrpSpPr>
              <p:nvPr/>
            </p:nvGrpSpPr>
            <p:grpSpPr bwMode="auto">
              <a:xfrm>
                <a:off x="0" y="263"/>
                <a:ext cx="590" cy="263"/>
                <a:chOff x="0" y="0"/>
                <a:chExt cx="544" cy="226"/>
              </a:xfrm>
            </p:grpSpPr>
            <p:sp>
              <p:nvSpPr>
                <p:cNvPr id="415832" name="Rectangle 26"/>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a:t>
                  </a:r>
                  <a:endParaRPr lang="en-US" altLang="en-US" sz="2400" b="1">
                    <a:latin typeface="Times New Roman" pitchFamily="18" charset="0"/>
                  </a:endParaRPr>
                </a:p>
              </p:txBody>
            </p:sp>
            <p:sp>
              <p:nvSpPr>
                <p:cNvPr id="415833" name="Line 27"/>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7" name="Group 28"/>
              <p:cNvGrpSpPr>
                <a:grpSpLocks/>
              </p:cNvGrpSpPr>
              <p:nvPr/>
            </p:nvGrpSpPr>
            <p:grpSpPr bwMode="auto">
              <a:xfrm>
                <a:off x="0" y="527"/>
                <a:ext cx="590" cy="262"/>
                <a:chOff x="0" y="0"/>
                <a:chExt cx="544" cy="226"/>
              </a:xfrm>
            </p:grpSpPr>
            <p:sp>
              <p:nvSpPr>
                <p:cNvPr id="415830" name="Rectangle 29"/>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a:t>
                  </a:r>
                </a:p>
              </p:txBody>
            </p:sp>
            <p:sp>
              <p:nvSpPr>
                <p:cNvPr id="415831" name="Line 30"/>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8" name="Group 31"/>
              <p:cNvGrpSpPr>
                <a:grpSpLocks/>
              </p:cNvGrpSpPr>
              <p:nvPr/>
            </p:nvGrpSpPr>
            <p:grpSpPr bwMode="auto">
              <a:xfrm>
                <a:off x="0" y="790"/>
                <a:ext cx="590" cy="262"/>
                <a:chOff x="0" y="0"/>
                <a:chExt cx="544" cy="226"/>
              </a:xfrm>
            </p:grpSpPr>
            <p:sp>
              <p:nvSpPr>
                <p:cNvPr id="415828" name="Rectangle 32"/>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endParaRPr lang="en-US" altLang="en-US" sz="2400" b="1">
                    <a:latin typeface="Times New Roman" pitchFamily="18" charset="0"/>
                  </a:endParaRPr>
                </a:p>
              </p:txBody>
            </p:sp>
            <p:sp>
              <p:nvSpPr>
                <p:cNvPr id="415829" name="Line 33"/>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9" name="Group 34"/>
              <p:cNvGrpSpPr>
                <a:grpSpLocks/>
              </p:cNvGrpSpPr>
              <p:nvPr/>
            </p:nvGrpSpPr>
            <p:grpSpPr bwMode="auto">
              <a:xfrm>
                <a:off x="0" y="1317"/>
                <a:ext cx="590" cy="262"/>
                <a:chOff x="0" y="0"/>
                <a:chExt cx="544" cy="226"/>
              </a:xfrm>
            </p:grpSpPr>
            <p:sp>
              <p:nvSpPr>
                <p:cNvPr id="415826" name="Rectangle 35"/>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5827" name="Line 36"/>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20" name="Group 37"/>
              <p:cNvGrpSpPr>
                <a:grpSpLocks/>
              </p:cNvGrpSpPr>
              <p:nvPr/>
            </p:nvGrpSpPr>
            <p:grpSpPr bwMode="auto">
              <a:xfrm>
                <a:off x="0" y="1579"/>
                <a:ext cx="590" cy="262"/>
                <a:chOff x="0" y="0"/>
                <a:chExt cx="544" cy="226"/>
              </a:xfrm>
            </p:grpSpPr>
            <p:sp>
              <p:nvSpPr>
                <p:cNvPr id="415824" name="Rectangle 38"/>
                <p:cNvSpPr>
                  <a:spLocks noChangeArrowheads="1"/>
                </p:cNvSpPr>
                <p:nvPr/>
              </p:nvSpPr>
              <p:spPr bwMode="auto">
                <a:xfrm>
                  <a:off x="0" y="0"/>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5825" name="Line 39"/>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21" name="Group 40"/>
              <p:cNvGrpSpPr>
                <a:grpSpLocks/>
              </p:cNvGrpSpPr>
              <p:nvPr/>
            </p:nvGrpSpPr>
            <p:grpSpPr bwMode="auto">
              <a:xfrm>
                <a:off x="0" y="1053"/>
                <a:ext cx="590" cy="263"/>
                <a:chOff x="0" y="0"/>
                <a:chExt cx="544" cy="226"/>
              </a:xfrm>
            </p:grpSpPr>
            <p:sp>
              <p:nvSpPr>
                <p:cNvPr id="415822" name="Rectangle 41"/>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a:t>
                  </a:r>
                </a:p>
              </p:txBody>
            </p:sp>
            <p:sp>
              <p:nvSpPr>
                <p:cNvPr id="415823" name="Line 42"/>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15754" name="Group 43"/>
            <p:cNvGrpSpPr>
              <a:grpSpLocks/>
            </p:cNvGrpSpPr>
            <p:nvPr/>
          </p:nvGrpSpPr>
          <p:grpSpPr bwMode="auto">
            <a:xfrm>
              <a:off x="1451" y="0"/>
              <a:ext cx="1983" cy="235"/>
              <a:chOff x="0" y="0"/>
              <a:chExt cx="1983" cy="235"/>
            </a:xfrm>
          </p:grpSpPr>
          <p:grpSp>
            <p:nvGrpSpPr>
              <p:cNvPr id="415803" name="Group 44"/>
              <p:cNvGrpSpPr>
                <a:grpSpLocks/>
              </p:cNvGrpSpPr>
              <p:nvPr/>
            </p:nvGrpSpPr>
            <p:grpSpPr bwMode="auto">
              <a:xfrm>
                <a:off x="905" y="0"/>
                <a:ext cx="456" cy="226"/>
                <a:chOff x="0" y="0"/>
                <a:chExt cx="456" cy="226"/>
              </a:xfrm>
            </p:grpSpPr>
            <p:sp>
              <p:nvSpPr>
                <p:cNvPr id="415813" name="Rectangle 4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814" name="Line 4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04" name="Group 47"/>
              <p:cNvGrpSpPr>
                <a:grpSpLocks/>
              </p:cNvGrpSpPr>
              <p:nvPr/>
            </p:nvGrpSpPr>
            <p:grpSpPr bwMode="auto">
              <a:xfrm>
                <a:off x="275" y="1"/>
                <a:ext cx="456" cy="226"/>
                <a:chOff x="0" y="0"/>
                <a:chExt cx="456" cy="226"/>
              </a:xfrm>
            </p:grpSpPr>
            <p:sp>
              <p:nvSpPr>
                <p:cNvPr id="415811" name="Rectangle 4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5812" name="Line 4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05" name="Group 50"/>
              <p:cNvGrpSpPr>
                <a:grpSpLocks/>
              </p:cNvGrpSpPr>
              <p:nvPr/>
            </p:nvGrpSpPr>
            <p:grpSpPr bwMode="auto">
              <a:xfrm>
                <a:off x="1527" y="9"/>
                <a:ext cx="456" cy="226"/>
                <a:chOff x="0" y="0"/>
                <a:chExt cx="456" cy="226"/>
              </a:xfrm>
            </p:grpSpPr>
            <p:sp>
              <p:nvSpPr>
                <p:cNvPr id="415809" name="Rectangle 5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5810" name="Line 5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806" name="Line 53"/>
              <p:cNvSpPr>
                <a:spLocks noChangeShapeType="1"/>
              </p:cNvSpPr>
              <p:nvPr/>
            </p:nvSpPr>
            <p:spPr bwMode="auto">
              <a:xfrm>
                <a:off x="0"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807" name="Line 54"/>
              <p:cNvSpPr>
                <a:spLocks noChangeShapeType="1"/>
              </p:cNvSpPr>
              <p:nvPr/>
            </p:nvSpPr>
            <p:spPr bwMode="auto">
              <a:xfrm>
                <a:off x="63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808" name="Line 55"/>
              <p:cNvSpPr>
                <a:spLocks noChangeShapeType="1"/>
              </p:cNvSpPr>
              <p:nvPr/>
            </p:nvSpPr>
            <p:spPr bwMode="auto">
              <a:xfrm>
                <a:off x="125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5" name="Group 56"/>
            <p:cNvGrpSpPr>
              <a:grpSpLocks/>
            </p:cNvGrpSpPr>
            <p:nvPr/>
          </p:nvGrpSpPr>
          <p:grpSpPr bwMode="auto">
            <a:xfrm>
              <a:off x="1451" y="281"/>
              <a:ext cx="1353" cy="235"/>
              <a:chOff x="0" y="0"/>
              <a:chExt cx="1353" cy="235"/>
            </a:xfrm>
          </p:grpSpPr>
          <p:grpSp>
            <p:nvGrpSpPr>
              <p:cNvPr id="415795" name="Group 57"/>
              <p:cNvGrpSpPr>
                <a:grpSpLocks/>
              </p:cNvGrpSpPr>
              <p:nvPr/>
            </p:nvGrpSpPr>
            <p:grpSpPr bwMode="auto">
              <a:xfrm>
                <a:off x="275" y="0"/>
                <a:ext cx="456" cy="226"/>
                <a:chOff x="0" y="0"/>
                <a:chExt cx="456" cy="226"/>
              </a:xfrm>
            </p:grpSpPr>
            <p:sp>
              <p:nvSpPr>
                <p:cNvPr id="415801" name="Rectangle 5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802" name="Line 5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96" name="Group 60"/>
              <p:cNvGrpSpPr>
                <a:grpSpLocks/>
              </p:cNvGrpSpPr>
              <p:nvPr/>
            </p:nvGrpSpPr>
            <p:grpSpPr bwMode="auto">
              <a:xfrm>
                <a:off x="897" y="9"/>
                <a:ext cx="456" cy="226"/>
                <a:chOff x="0" y="0"/>
                <a:chExt cx="456" cy="226"/>
              </a:xfrm>
            </p:grpSpPr>
            <p:sp>
              <p:nvSpPr>
                <p:cNvPr id="415799" name="Rectangle 6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5800" name="Line 6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97" name="Line 63"/>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98" name="Line 64"/>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6" name="Group 65"/>
            <p:cNvGrpSpPr>
              <a:grpSpLocks/>
            </p:cNvGrpSpPr>
            <p:nvPr/>
          </p:nvGrpSpPr>
          <p:grpSpPr bwMode="auto">
            <a:xfrm>
              <a:off x="1451" y="569"/>
              <a:ext cx="2586" cy="235"/>
              <a:chOff x="0" y="0"/>
              <a:chExt cx="2586" cy="235"/>
            </a:xfrm>
          </p:grpSpPr>
          <p:grpSp>
            <p:nvGrpSpPr>
              <p:cNvPr id="415779" name="Group 66"/>
              <p:cNvGrpSpPr>
                <a:grpSpLocks/>
              </p:cNvGrpSpPr>
              <p:nvPr/>
            </p:nvGrpSpPr>
            <p:grpSpPr bwMode="auto">
              <a:xfrm>
                <a:off x="275" y="0"/>
                <a:ext cx="456" cy="226"/>
                <a:chOff x="0" y="0"/>
                <a:chExt cx="456" cy="226"/>
              </a:xfrm>
            </p:grpSpPr>
            <p:sp>
              <p:nvSpPr>
                <p:cNvPr id="415793" name="Rectangle 6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794" name="Line 6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80" name="Line 69"/>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5781" name="Group 70"/>
              <p:cNvGrpSpPr>
                <a:grpSpLocks/>
              </p:cNvGrpSpPr>
              <p:nvPr/>
            </p:nvGrpSpPr>
            <p:grpSpPr bwMode="auto">
              <a:xfrm>
                <a:off x="1508" y="0"/>
                <a:ext cx="456" cy="226"/>
                <a:chOff x="0" y="0"/>
                <a:chExt cx="456" cy="226"/>
              </a:xfrm>
            </p:grpSpPr>
            <p:sp>
              <p:nvSpPr>
                <p:cNvPr id="415791" name="Rectangle 7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a:t>
                  </a:r>
                </a:p>
              </p:txBody>
            </p:sp>
            <p:sp>
              <p:nvSpPr>
                <p:cNvPr id="415792" name="Line 7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82" name="Group 73"/>
              <p:cNvGrpSpPr>
                <a:grpSpLocks/>
              </p:cNvGrpSpPr>
              <p:nvPr/>
            </p:nvGrpSpPr>
            <p:grpSpPr bwMode="auto">
              <a:xfrm>
                <a:off x="878" y="1"/>
                <a:ext cx="456" cy="226"/>
                <a:chOff x="0" y="0"/>
                <a:chExt cx="456" cy="226"/>
              </a:xfrm>
            </p:grpSpPr>
            <p:sp>
              <p:nvSpPr>
                <p:cNvPr id="415789" name="Rectangle 7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5790" name="Line 7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83" name="Group 76"/>
              <p:cNvGrpSpPr>
                <a:grpSpLocks/>
              </p:cNvGrpSpPr>
              <p:nvPr/>
            </p:nvGrpSpPr>
            <p:grpSpPr bwMode="auto">
              <a:xfrm>
                <a:off x="2130" y="9"/>
                <a:ext cx="456" cy="226"/>
                <a:chOff x="0" y="0"/>
                <a:chExt cx="456" cy="226"/>
              </a:xfrm>
            </p:grpSpPr>
            <p:sp>
              <p:nvSpPr>
                <p:cNvPr id="415787" name="Rectangle 7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5788" name="Line 7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84" name="Line 7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85" name="Line 80"/>
              <p:cNvSpPr>
                <a:spLocks noChangeShapeType="1"/>
              </p:cNvSpPr>
              <p:nvPr/>
            </p:nvSpPr>
            <p:spPr bwMode="auto">
              <a:xfrm>
                <a:off x="1233"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86" name="Line 81"/>
              <p:cNvSpPr>
                <a:spLocks noChangeShapeType="1"/>
              </p:cNvSpPr>
              <p:nvPr/>
            </p:nvSpPr>
            <p:spPr bwMode="auto">
              <a:xfrm>
                <a:off x="1858"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7" name="Group 82"/>
            <p:cNvGrpSpPr>
              <a:grpSpLocks/>
            </p:cNvGrpSpPr>
            <p:nvPr/>
          </p:nvGrpSpPr>
          <p:grpSpPr bwMode="auto">
            <a:xfrm>
              <a:off x="1451" y="855"/>
              <a:ext cx="1983" cy="235"/>
              <a:chOff x="0" y="0"/>
              <a:chExt cx="1983" cy="235"/>
            </a:xfrm>
          </p:grpSpPr>
          <p:grpSp>
            <p:nvGrpSpPr>
              <p:cNvPr id="415767" name="Group 83"/>
              <p:cNvGrpSpPr>
                <a:grpSpLocks/>
              </p:cNvGrpSpPr>
              <p:nvPr/>
            </p:nvGrpSpPr>
            <p:grpSpPr bwMode="auto">
              <a:xfrm>
                <a:off x="905" y="0"/>
                <a:ext cx="456" cy="226"/>
                <a:chOff x="0" y="0"/>
                <a:chExt cx="456" cy="226"/>
              </a:xfrm>
            </p:grpSpPr>
            <p:sp>
              <p:nvSpPr>
                <p:cNvPr id="415777" name="Rectangle 8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778" name="Line 8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8" name="Group 86"/>
              <p:cNvGrpSpPr>
                <a:grpSpLocks/>
              </p:cNvGrpSpPr>
              <p:nvPr/>
            </p:nvGrpSpPr>
            <p:grpSpPr bwMode="auto">
              <a:xfrm>
                <a:off x="275" y="1"/>
                <a:ext cx="456" cy="226"/>
                <a:chOff x="0" y="0"/>
                <a:chExt cx="456" cy="226"/>
              </a:xfrm>
            </p:grpSpPr>
            <p:sp>
              <p:nvSpPr>
                <p:cNvPr id="415775" name="Rectangle 8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776" name="Line 8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9" name="Group 89"/>
              <p:cNvGrpSpPr>
                <a:grpSpLocks/>
              </p:cNvGrpSpPr>
              <p:nvPr/>
            </p:nvGrpSpPr>
            <p:grpSpPr bwMode="auto">
              <a:xfrm>
                <a:off x="1527" y="9"/>
                <a:ext cx="456" cy="226"/>
                <a:chOff x="0" y="0"/>
                <a:chExt cx="456" cy="226"/>
              </a:xfrm>
            </p:grpSpPr>
            <p:sp>
              <p:nvSpPr>
                <p:cNvPr id="415773" name="Rectangle 9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5774" name="Line 9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70" name="Line 92"/>
              <p:cNvSpPr>
                <a:spLocks noChangeShapeType="1"/>
              </p:cNvSpPr>
              <p:nvPr/>
            </p:nvSpPr>
            <p:spPr bwMode="auto">
              <a:xfrm>
                <a:off x="0"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71" name="Line 93"/>
              <p:cNvSpPr>
                <a:spLocks noChangeShapeType="1"/>
              </p:cNvSpPr>
              <p:nvPr/>
            </p:nvSpPr>
            <p:spPr bwMode="auto">
              <a:xfrm>
                <a:off x="63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72" name="Line 94"/>
              <p:cNvSpPr>
                <a:spLocks noChangeShapeType="1"/>
              </p:cNvSpPr>
              <p:nvPr/>
            </p:nvSpPr>
            <p:spPr bwMode="auto">
              <a:xfrm>
                <a:off x="125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8" name="Group 95"/>
            <p:cNvGrpSpPr>
              <a:grpSpLocks/>
            </p:cNvGrpSpPr>
            <p:nvPr/>
          </p:nvGrpSpPr>
          <p:grpSpPr bwMode="auto">
            <a:xfrm>
              <a:off x="1451" y="1127"/>
              <a:ext cx="1353" cy="235"/>
              <a:chOff x="0" y="0"/>
              <a:chExt cx="1353" cy="235"/>
            </a:xfrm>
          </p:grpSpPr>
          <p:grpSp>
            <p:nvGrpSpPr>
              <p:cNvPr id="415759" name="Group 96"/>
              <p:cNvGrpSpPr>
                <a:grpSpLocks/>
              </p:cNvGrpSpPr>
              <p:nvPr/>
            </p:nvGrpSpPr>
            <p:grpSpPr bwMode="auto">
              <a:xfrm>
                <a:off x="275" y="0"/>
                <a:ext cx="456" cy="226"/>
                <a:chOff x="0" y="0"/>
                <a:chExt cx="456" cy="226"/>
              </a:xfrm>
            </p:grpSpPr>
            <p:sp>
              <p:nvSpPr>
                <p:cNvPr id="415765" name="Rectangle 9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766" name="Line 9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0" name="Group 99"/>
              <p:cNvGrpSpPr>
                <a:grpSpLocks/>
              </p:cNvGrpSpPr>
              <p:nvPr/>
            </p:nvGrpSpPr>
            <p:grpSpPr bwMode="auto">
              <a:xfrm>
                <a:off x="897" y="9"/>
                <a:ext cx="456" cy="226"/>
                <a:chOff x="0" y="0"/>
                <a:chExt cx="456" cy="226"/>
              </a:xfrm>
            </p:grpSpPr>
            <p:sp>
              <p:nvSpPr>
                <p:cNvPr id="415763" name="Rectangle 10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5764" name="Line 10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61" name="Line 102"/>
              <p:cNvSpPr>
                <a:spLocks noChangeShapeType="1"/>
              </p:cNvSpPr>
              <p:nvPr/>
            </p:nvSpPr>
            <p:spPr bwMode="auto">
              <a:xfrm>
                <a:off x="0" y="11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62" name="Line 103"/>
              <p:cNvSpPr>
                <a:spLocks noChangeShapeType="1"/>
              </p:cNvSpPr>
              <p:nvPr/>
            </p:nvSpPr>
            <p:spPr bwMode="auto">
              <a:xfrm>
                <a:off x="627" y="10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 name="文本框 2"/>
          <p:cNvSpPr txBox="1"/>
          <p:nvPr/>
        </p:nvSpPr>
        <p:spPr>
          <a:xfrm>
            <a:off x="6086753" y="5012607"/>
            <a:ext cx="3057247" cy="523220"/>
          </a:xfrm>
          <a:prstGeom prst="rect">
            <a:avLst/>
          </a:prstGeom>
          <a:noFill/>
        </p:spPr>
        <p:txBody>
          <a:bodyPr wrap="none" rtlCol="0">
            <a:spAutoFit/>
          </a:bodyPr>
          <a:lstStyle/>
          <a:p>
            <a:r>
              <a:rPr lang="zh-CN" altLang="en-US" sz="2800" dirty="0" smtClean="0"/>
              <a:t>无向边被重复存储</a:t>
            </a:r>
            <a:endParaRPr lang="zh-CN" altLang="en-US" dirty="0"/>
          </a:p>
        </p:txBody>
      </p:sp>
      <p:sp>
        <p:nvSpPr>
          <p:cNvPr id="4" name="文本框 3"/>
          <p:cNvSpPr txBox="1"/>
          <p:nvPr/>
        </p:nvSpPr>
        <p:spPr>
          <a:xfrm>
            <a:off x="7142541" y="6097301"/>
            <a:ext cx="1980029" cy="523220"/>
          </a:xfrm>
          <a:prstGeom prst="rect">
            <a:avLst/>
          </a:prstGeom>
          <a:noFill/>
        </p:spPr>
        <p:txBody>
          <a:bodyPr wrap="none" rtlCol="0">
            <a:spAutoFit/>
          </a:bodyPr>
          <a:lstStyle/>
          <a:p>
            <a:r>
              <a:rPr lang="zh-CN" altLang="en-US" sz="2800" dirty="0"/>
              <a:t>邻接多重表</a:t>
            </a:r>
          </a:p>
        </p:txBody>
      </p:sp>
      <p:sp>
        <p:nvSpPr>
          <p:cNvPr id="5" name="文本框 4"/>
          <p:cNvSpPr txBox="1"/>
          <p:nvPr/>
        </p:nvSpPr>
        <p:spPr>
          <a:xfrm>
            <a:off x="7164288" y="5554954"/>
            <a:ext cx="1980029" cy="523220"/>
          </a:xfrm>
          <a:prstGeom prst="rect">
            <a:avLst/>
          </a:prstGeom>
          <a:noFill/>
        </p:spPr>
        <p:txBody>
          <a:bodyPr wrap="none" rtlCol="0">
            <a:spAutoFit/>
          </a:bodyPr>
          <a:lstStyle/>
          <a:p>
            <a:r>
              <a:rPr lang="zh-CN" altLang="en-US" sz="2800" dirty="0" smtClean="0"/>
              <a:t>如何改进？</a:t>
            </a:r>
            <a:endParaRPr lang="zh-CN" altLang="en-US" dirty="0"/>
          </a:p>
        </p:txBody>
      </p:sp>
    </p:spTree>
    <p:extLst>
      <p:ext uri="{BB962C8B-B14F-4D97-AF65-F5344CB8AC3E}">
        <p14:creationId xmlns:p14="http://schemas.microsoft.com/office/powerpoint/2010/main" val="2803174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771" name="Group 3"/>
          <p:cNvGrpSpPr>
            <a:grpSpLocks/>
          </p:cNvGrpSpPr>
          <p:nvPr/>
        </p:nvGrpSpPr>
        <p:grpSpPr bwMode="auto">
          <a:xfrm>
            <a:off x="467544" y="1021978"/>
            <a:ext cx="3231902" cy="1899444"/>
            <a:chOff x="0" y="0"/>
            <a:chExt cx="1384" cy="1091"/>
          </a:xfrm>
        </p:grpSpPr>
        <p:sp>
          <p:nvSpPr>
            <p:cNvPr id="416906" name="Rectangle 4"/>
            <p:cNvSpPr>
              <a:spLocks noChangeArrowheads="1"/>
            </p:cNvSpPr>
            <p:nvPr/>
          </p:nvSpPr>
          <p:spPr bwMode="auto">
            <a:xfrm>
              <a:off x="237" y="887"/>
              <a:ext cx="907" cy="204"/>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(a)   </a:t>
              </a:r>
              <a:r>
                <a:rPr lang="zh-CN" altLang="en-US" sz="2400" b="1" dirty="0">
                  <a:latin typeface="Times New Roman" pitchFamily="18" charset="0"/>
                </a:rPr>
                <a:t>有向图</a:t>
              </a:r>
            </a:p>
          </p:txBody>
        </p:sp>
        <p:grpSp>
          <p:nvGrpSpPr>
            <p:cNvPr id="416907" name="Group 5"/>
            <p:cNvGrpSpPr>
              <a:grpSpLocks/>
            </p:cNvGrpSpPr>
            <p:nvPr/>
          </p:nvGrpSpPr>
          <p:grpSpPr bwMode="auto">
            <a:xfrm>
              <a:off x="0" y="0"/>
              <a:ext cx="1384" cy="839"/>
              <a:chOff x="0" y="0"/>
              <a:chExt cx="1384" cy="839"/>
            </a:xfrm>
          </p:grpSpPr>
          <p:sp>
            <p:nvSpPr>
              <p:cNvPr id="416908" name="Oval 6"/>
              <p:cNvSpPr>
                <a:spLocks noChangeArrowheads="1"/>
              </p:cNvSpPr>
              <p:nvPr/>
            </p:nvSpPr>
            <p:spPr bwMode="auto">
              <a:xfrm>
                <a:off x="0" y="14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dirty="0">
                    <a:latin typeface="Times New Roman" pitchFamily="18" charset="0"/>
                  </a:rPr>
                  <a:t>v</a:t>
                </a:r>
                <a:r>
                  <a:rPr lang="en-US" altLang="en-US" sz="3000" baseline="-20000" dirty="0">
                    <a:latin typeface="Times New Roman" pitchFamily="18" charset="0"/>
                  </a:rPr>
                  <a:t>1</a:t>
                </a:r>
              </a:p>
            </p:txBody>
          </p:sp>
          <p:sp>
            <p:nvSpPr>
              <p:cNvPr id="416909" name="Oval 7"/>
              <p:cNvSpPr>
                <a:spLocks noChangeArrowheads="1"/>
              </p:cNvSpPr>
              <p:nvPr/>
            </p:nvSpPr>
            <p:spPr bwMode="auto">
              <a:xfrm>
                <a:off x="17" y="612"/>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2</a:t>
                </a:r>
              </a:p>
            </p:txBody>
          </p:sp>
          <p:sp>
            <p:nvSpPr>
              <p:cNvPr id="416910" name="Oval 8"/>
              <p:cNvSpPr>
                <a:spLocks noChangeArrowheads="1"/>
              </p:cNvSpPr>
              <p:nvPr/>
            </p:nvSpPr>
            <p:spPr bwMode="auto">
              <a:xfrm>
                <a:off x="618" y="60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dirty="0">
                    <a:latin typeface="Times New Roman" pitchFamily="18" charset="0"/>
                  </a:rPr>
                  <a:t>v</a:t>
                </a:r>
                <a:r>
                  <a:rPr lang="en-US" altLang="en-US" sz="3000" baseline="-20000" dirty="0">
                    <a:latin typeface="Times New Roman" pitchFamily="18" charset="0"/>
                  </a:rPr>
                  <a:t>3</a:t>
                </a:r>
              </a:p>
            </p:txBody>
          </p:sp>
          <p:sp>
            <p:nvSpPr>
              <p:cNvPr id="416911" name="Oval 9"/>
              <p:cNvSpPr>
                <a:spLocks noChangeArrowheads="1"/>
              </p:cNvSpPr>
              <p:nvPr/>
            </p:nvSpPr>
            <p:spPr bwMode="auto">
              <a:xfrm>
                <a:off x="569" y="0"/>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4</a:t>
                </a:r>
              </a:p>
            </p:txBody>
          </p:sp>
          <p:sp>
            <p:nvSpPr>
              <p:cNvPr id="416912" name="Line 10"/>
              <p:cNvSpPr>
                <a:spLocks noChangeShapeType="1"/>
              </p:cNvSpPr>
              <p:nvPr/>
            </p:nvSpPr>
            <p:spPr bwMode="auto">
              <a:xfrm>
                <a:off x="144" y="379"/>
                <a:ext cx="0" cy="24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3" name="Line 11"/>
              <p:cNvSpPr>
                <a:spLocks noChangeShapeType="1"/>
              </p:cNvSpPr>
              <p:nvPr/>
            </p:nvSpPr>
            <p:spPr bwMode="auto">
              <a:xfrm>
                <a:off x="744" y="223"/>
                <a:ext cx="0" cy="385"/>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4" name="Line 12"/>
              <p:cNvSpPr>
                <a:spLocks noChangeShapeType="1"/>
              </p:cNvSpPr>
              <p:nvPr/>
            </p:nvSpPr>
            <p:spPr bwMode="auto">
              <a:xfrm>
                <a:off x="262" y="332"/>
                <a:ext cx="380" cy="327"/>
              </a:xfrm>
              <a:prstGeom prst="line">
                <a:avLst/>
              </a:prstGeom>
              <a:noFill/>
              <a:ln w="38100">
                <a:solidFill>
                  <a:schemeClr val="tx1"/>
                </a:solidFill>
                <a:round/>
                <a:headEnd type="stealth"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5" name="Line 13"/>
              <p:cNvSpPr>
                <a:spLocks noChangeShapeType="1"/>
              </p:cNvSpPr>
              <p:nvPr/>
            </p:nvSpPr>
            <p:spPr bwMode="auto">
              <a:xfrm flipV="1">
                <a:off x="294" y="144"/>
                <a:ext cx="282" cy="10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6" name="Line 14"/>
              <p:cNvSpPr>
                <a:spLocks noChangeShapeType="1"/>
              </p:cNvSpPr>
              <p:nvPr/>
            </p:nvSpPr>
            <p:spPr bwMode="auto">
              <a:xfrm>
                <a:off x="310" y="729"/>
                <a:ext cx="313" cy="0"/>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7" name="Oval 15"/>
              <p:cNvSpPr>
                <a:spLocks noChangeArrowheads="1"/>
              </p:cNvSpPr>
              <p:nvPr/>
            </p:nvSpPr>
            <p:spPr bwMode="auto">
              <a:xfrm>
                <a:off x="1089" y="333"/>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5</a:t>
                </a:r>
              </a:p>
            </p:txBody>
          </p:sp>
          <p:sp>
            <p:nvSpPr>
              <p:cNvPr id="416918" name="Line 16"/>
              <p:cNvSpPr>
                <a:spLocks noChangeShapeType="1"/>
              </p:cNvSpPr>
              <p:nvPr/>
            </p:nvSpPr>
            <p:spPr bwMode="auto">
              <a:xfrm>
                <a:off x="864" y="144"/>
                <a:ext cx="336" cy="192"/>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9" name="Line 17"/>
              <p:cNvSpPr>
                <a:spLocks noChangeShapeType="1"/>
              </p:cNvSpPr>
              <p:nvPr/>
            </p:nvSpPr>
            <p:spPr bwMode="auto">
              <a:xfrm flipV="1">
                <a:off x="912" y="536"/>
                <a:ext cx="240" cy="19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grpSp>
      </p:grpSp>
      <p:grpSp>
        <p:nvGrpSpPr>
          <p:cNvPr id="416772" name="Group 18"/>
          <p:cNvGrpSpPr>
            <a:grpSpLocks/>
          </p:cNvGrpSpPr>
          <p:nvPr/>
        </p:nvGrpSpPr>
        <p:grpSpPr bwMode="auto">
          <a:xfrm>
            <a:off x="35496" y="3392115"/>
            <a:ext cx="5764213" cy="3373438"/>
            <a:chOff x="0" y="0"/>
            <a:chExt cx="3631" cy="2125"/>
          </a:xfrm>
        </p:grpSpPr>
        <p:grpSp>
          <p:nvGrpSpPr>
            <p:cNvPr id="416841" name="Group 19"/>
            <p:cNvGrpSpPr>
              <a:grpSpLocks/>
            </p:cNvGrpSpPr>
            <p:nvPr/>
          </p:nvGrpSpPr>
          <p:grpSpPr bwMode="auto">
            <a:xfrm>
              <a:off x="0" y="0"/>
              <a:ext cx="3631" cy="1848"/>
              <a:chOff x="0" y="0"/>
              <a:chExt cx="3631" cy="1848"/>
            </a:xfrm>
          </p:grpSpPr>
          <p:grpSp>
            <p:nvGrpSpPr>
              <p:cNvPr id="416843" name="Group 20"/>
              <p:cNvGrpSpPr>
                <a:grpSpLocks/>
              </p:cNvGrpSpPr>
              <p:nvPr/>
            </p:nvGrpSpPr>
            <p:grpSpPr bwMode="auto">
              <a:xfrm>
                <a:off x="1678" y="0"/>
                <a:ext cx="1364" cy="234"/>
                <a:chOff x="0" y="0"/>
                <a:chExt cx="1364" cy="234"/>
              </a:xfrm>
            </p:grpSpPr>
            <p:grpSp>
              <p:nvGrpSpPr>
                <p:cNvPr id="416898" name="Group 21"/>
                <p:cNvGrpSpPr>
                  <a:grpSpLocks/>
                </p:cNvGrpSpPr>
                <p:nvPr/>
              </p:nvGrpSpPr>
              <p:grpSpPr bwMode="auto">
                <a:xfrm>
                  <a:off x="275" y="0"/>
                  <a:ext cx="456" cy="226"/>
                  <a:chOff x="0" y="0"/>
                  <a:chExt cx="456" cy="226"/>
                </a:xfrm>
              </p:grpSpPr>
              <p:sp>
                <p:nvSpPr>
                  <p:cNvPr id="416904" name="Rectangle 2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6905" name="Line 2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99" name="Group 24"/>
                <p:cNvGrpSpPr>
                  <a:grpSpLocks/>
                </p:cNvGrpSpPr>
                <p:nvPr/>
              </p:nvGrpSpPr>
              <p:grpSpPr bwMode="auto">
                <a:xfrm>
                  <a:off x="908" y="8"/>
                  <a:ext cx="456" cy="226"/>
                  <a:chOff x="0" y="0"/>
                  <a:chExt cx="456" cy="226"/>
                </a:xfrm>
              </p:grpSpPr>
              <p:sp>
                <p:nvSpPr>
                  <p:cNvPr id="416902" name="Rectangle 2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903" name="Line 2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900" name="Line 27"/>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901" name="Line 28"/>
                <p:cNvSpPr>
                  <a:spLocks noChangeShapeType="1"/>
                </p:cNvSpPr>
                <p:nvPr/>
              </p:nvSpPr>
              <p:spPr bwMode="auto">
                <a:xfrm>
                  <a:off x="630" y="128"/>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4" name="Group 29"/>
              <p:cNvGrpSpPr>
                <a:grpSpLocks/>
              </p:cNvGrpSpPr>
              <p:nvPr/>
            </p:nvGrpSpPr>
            <p:grpSpPr bwMode="auto">
              <a:xfrm>
                <a:off x="1678" y="544"/>
                <a:ext cx="1953" cy="235"/>
                <a:chOff x="0" y="0"/>
                <a:chExt cx="1953" cy="235"/>
              </a:xfrm>
            </p:grpSpPr>
            <p:grpSp>
              <p:nvGrpSpPr>
                <p:cNvPr id="416886" name="Group 30"/>
                <p:cNvGrpSpPr>
                  <a:grpSpLocks/>
                </p:cNvGrpSpPr>
                <p:nvPr/>
              </p:nvGrpSpPr>
              <p:grpSpPr bwMode="auto">
                <a:xfrm>
                  <a:off x="275" y="0"/>
                  <a:ext cx="456" cy="226"/>
                  <a:chOff x="0" y="0"/>
                  <a:chExt cx="456" cy="226"/>
                </a:xfrm>
              </p:grpSpPr>
              <p:sp>
                <p:nvSpPr>
                  <p:cNvPr id="416896" name="Rectangle 3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a:t>
                    </a:r>
                  </a:p>
                </p:txBody>
              </p:sp>
              <p:sp>
                <p:nvSpPr>
                  <p:cNvPr id="416897" name="Line 3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87" name="Line 33"/>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888" name="Group 34"/>
                <p:cNvGrpSpPr>
                  <a:grpSpLocks/>
                </p:cNvGrpSpPr>
                <p:nvPr/>
              </p:nvGrpSpPr>
              <p:grpSpPr bwMode="auto">
                <a:xfrm>
                  <a:off x="878" y="1"/>
                  <a:ext cx="456" cy="226"/>
                  <a:chOff x="0" y="0"/>
                  <a:chExt cx="456" cy="226"/>
                </a:xfrm>
              </p:grpSpPr>
              <p:sp>
                <p:nvSpPr>
                  <p:cNvPr id="416894" name="Rectangle 3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6895" name="Line 3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89" name="Group 37"/>
                <p:cNvGrpSpPr>
                  <a:grpSpLocks/>
                </p:cNvGrpSpPr>
                <p:nvPr/>
              </p:nvGrpSpPr>
              <p:grpSpPr bwMode="auto">
                <a:xfrm>
                  <a:off x="1497" y="9"/>
                  <a:ext cx="456" cy="226"/>
                  <a:chOff x="0" y="0"/>
                  <a:chExt cx="456" cy="226"/>
                </a:xfrm>
              </p:grpSpPr>
              <p:sp>
                <p:nvSpPr>
                  <p:cNvPr id="416892" name="Rectangle 3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6893" name="Line 3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90" name="Line 40"/>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91" name="Line 41"/>
                <p:cNvSpPr>
                  <a:spLocks noChangeShapeType="1"/>
                </p:cNvSpPr>
                <p:nvPr/>
              </p:nvSpPr>
              <p:spPr bwMode="auto">
                <a:xfrm>
                  <a:off x="12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5" name="Group 42"/>
              <p:cNvGrpSpPr>
                <a:grpSpLocks/>
              </p:cNvGrpSpPr>
              <p:nvPr/>
            </p:nvGrpSpPr>
            <p:grpSpPr bwMode="auto">
              <a:xfrm>
                <a:off x="1678" y="831"/>
                <a:ext cx="729" cy="226"/>
                <a:chOff x="0" y="0"/>
                <a:chExt cx="729" cy="226"/>
              </a:xfrm>
            </p:grpSpPr>
            <p:grpSp>
              <p:nvGrpSpPr>
                <p:cNvPr id="416882" name="Group 43"/>
                <p:cNvGrpSpPr>
                  <a:grpSpLocks/>
                </p:cNvGrpSpPr>
                <p:nvPr/>
              </p:nvGrpSpPr>
              <p:grpSpPr bwMode="auto">
                <a:xfrm>
                  <a:off x="273" y="0"/>
                  <a:ext cx="456" cy="226"/>
                  <a:chOff x="0" y="0"/>
                  <a:chExt cx="456" cy="226"/>
                </a:xfrm>
              </p:grpSpPr>
              <p:sp>
                <p:nvSpPr>
                  <p:cNvPr id="416884" name="Rectangle 4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2   </a:t>
                    </a:r>
                    <a:r>
                      <a:rPr lang="en-US" altLang="en-US" sz="2400" dirty="0">
                        <a:latin typeface="Times New Roman" pitchFamily="18" charset="0"/>
                      </a:rPr>
                      <a:t>⋀</a:t>
                    </a:r>
                  </a:p>
                </p:txBody>
              </p:sp>
              <p:sp>
                <p:nvSpPr>
                  <p:cNvPr id="416885" name="Line 4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83" name="Line 46"/>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6" name="Group 47"/>
              <p:cNvGrpSpPr>
                <a:grpSpLocks/>
              </p:cNvGrpSpPr>
              <p:nvPr/>
            </p:nvGrpSpPr>
            <p:grpSpPr bwMode="auto">
              <a:xfrm>
                <a:off x="1678" y="1103"/>
                <a:ext cx="729" cy="226"/>
                <a:chOff x="0" y="0"/>
                <a:chExt cx="729" cy="226"/>
              </a:xfrm>
            </p:grpSpPr>
            <p:grpSp>
              <p:nvGrpSpPr>
                <p:cNvPr id="416878" name="Group 48"/>
                <p:cNvGrpSpPr>
                  <a:grpSpLocks/>
                </p:cNvGrpSpPr>
                <p:nvPr/>
              </p:nvGrpSpPr>
              <p:grpSpPr bwMode="auto">
                <a:xfrm>
                  <a:off x="273" y="0"/>
                  <a:ext cx="456" cy="226"/>
                  <a:chOff x="0" y="0"/>
                  <a:chExt cx="456" cy="226"/>
                </a:xfrm>
              </p:grpSpPr>
              <p:sp>
                <p:nvSpPr>
                  <p:cNvPr id="416880" name="Rectangle 4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881" name="Line 5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79" name="Line 51"/>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47" name="Rectangle 52"/>
              <p:cNvSpPr>
                <a:spLocks noChangeArrowheads="1"/>
              </p:cNvSpPr>
              <p:nvPr/>
            </p:nvSpPr>
            <p:spPr bwMode="auto">
              <a:xfrm>
                <a:off x="769" y="0"/>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6848" name="Rectangle 53"/>
              <p:cNvSpPr>
                <a:spLocks noChangeArrowheads="1"/>
              </p:cNvSpPr>
              <p:nvPr/>
            </p:nvSpPr>
            <p:spPr bwMode="auto">
              <a:xfrm>
                <a:off x="0" y="1604"/>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6849" name="Group 54"/>
              <p:cNvGrpSpPr>
                <a:grpSpLocks/>
              </p:cNvGrpSpPr>
              <p:nvPr/>
            </p:nvGrpSpPr>
            <p:grpSpPr bwMode="auto">
              <a:xfrm>
                <a:off x="1043" y="7"/>
                <a:ext cx="772" cy="1841"/>
                <a:chOff x="0" y="0"/>
                <a:chExt cx="772" cy="1841"/>
              </a:xfrm>
            </p:grpSpPr>
            <p:grpSp>
              <p:nvGrpSpPr>
                <p:cNvPr id="416850" name="Group 55"/>
                <p:cNvGrpSpPr>
                  <a:grpSpLocks/>
                </p:cNvGrpSpPr>
                <p:nvPr/>
              </p:nvGrpSpPr>
              <p:grpSpPr bwMode="auto">
                <a:xfrm>
                  <a:off x="0" y="0"/>
                  <a:ext cx="772" cy="262"/>
                  <a:chOff x="0" y="0"/>
                  <a:chExt cx="772" cy="262"/>
                </a:xfrm>
              </p:grpSpPr>
              <p:sp>
                <p:nvSpPr>
                  <p:cNvPr id="416875" name="Rectangle 56"/>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2     </a:t>
                    </a:r>
                  </a:p>
                </p:txBody>
              </p:sp>
              <p:sp>
                <p:nvSpPr>
                  <p:cNvPr id="416876" name="Line 57"/>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7" name="Line 58"/>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1" name="Group 59"/>
                <p:cNvGrpSpPr>
                  <a:grpSpLocks/>
                </p:cNvGrpSpPr>
                <p:nvPr/>
              </p:nvGrpSpPr>
              <p:grpSpPr bwMode="auto">
                <a:xfrm>
                  <a:off x="0" y="263"/>
                  <a:ext cx="772" cy="263"/>
                  <a:chOff x="0" y="0"/>
                  <a:chExt cx="772" cy="263"/>
                </a:xfrm>
              </p:grpSpPr>
              <p:sp>
                <p:nvSpPr>
                  <p:cNvPr id="416872" name="Rectangle 60"/>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 </a:t>
                    </a:r>
                    <a:r>
                      <a:rPr lang="en-US" altLang="en-US" sz="2400" b="1">
                        <a:latin typeface="Times New Roman" pitchFamily="18" charset="0"/>
                      </a:rPr>
                      <a:t>   0  </a:t>
                    </a:r>
                    <a:r>
                      <a:rPr lang="en-US" altLang="en-US" sz="2400">
                        <a:latin typeface="Times New Roman" pitchFamily="18" charset="0"/>
                      </a:rPr>
                      <a:t>⋀</a:t>
                    </a:r>
                  </a:p>
                </p:txBody>
              </p:sp>
              <p:sp>
                <p:nvSpPr>
                  <p:cNvPr id="416873" name="Line 61"/>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4" name="Line 62"/>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2" name="Group 63"/>
                <p:cNvGrpSpPr>
                  <a:grpSpLocks/>
                </p:cNvGrpSpPr>
                <p:nvPr/>
              </p:nvGrpSpPr>
              <p:grpSpPr bwMode="auto">
                <a:xfrm>
                  <a:off x="0" y="527"/>
                  <a:ext cx="772" cy="262"/>
                  <a:chOff x="0" y="0"/>
                  <a:chExt cx="772" cy="262"/>
                </a:xfrm>
              </p:grpSpPr>
              <p:sp>
                <p:nvSpPr>
                  <p:cNvPr id="416869" name="Rectangle 64"/>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3</a:t>
                    </a:r>
                  </a:p>
                </p:txBody>
              </p:sp>
              <p:sp>
                <p:nvSpPr>
                  <p:cNvPr id="416870" name="Line 65"/>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1" name="Line 66"/>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3" name="Group 67"/>
                <p:cNvGrpSpPr>
                  <a:grpSpLocks/>
                </p:cNvGrpSpPr>
                <p:nvPr/>
              </p:nvGrpSpPr>
              <p:grpSpPr bwMode="auto">
                <a:xfrm>
                  <a:off x="0" y="790"/>
                  <a:ext cx="772" cy="262"/>
                  <a:chOff x="0" y="0"/>
                  <a:chExt cx="772" cy="262"/>
                </a:xfrm>
              </p:grpSpPr>
              <p:sp>
                <p:nvSpPr>
                  <p:cNvPr id="416866" name="Rectangle 68"/>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r>
                      <a:rPr lang="en-US" altLang="en-US" sz="2400" b="1">
                        <a:latin typeface="Times New Roman" pitchFamily="18" charset="0"/>
                      </a:rPr>
                      <a:t>    1</a:t>
                    </a:r>
                  </a:p>
                </p:txBody>
              </p:sp>
              <p:sp>
                <p:nvSpPr>
                  <p:cNvPr id="416867" name="Line 69"/>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8" name="Line 70"/>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4" name="Group 71"/>
                <p:cNvGrpSpPr>
                  <a:grpSpLocks/>
                </p:cNvGrpSpPr>
                <p:nvPr/>
              </p:nvGrpSpPr>
              <p:grpSpPr bwMode="auto">
                <a:xfrm>
                  <a:off x="0" y="1317"/>
                  <a:ext cx="772" cy="262"/>
                  <a:chOff x="0" y="0"/>
                  <a:chExt cx="772" cy="262"/>
                </a:xfrm>
              </p:grpSpPr>
              <p:sp>
                <p:nvSpPr>
                  <p:cNvPr id="416863" name="Rectangle 72"/>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6864" name="Line 73"/>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5" name="Line 74"/>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5" name="Group 75"/>
                <p:cNvGrpSpPr>
                  <a:grpSpLocks/>
                </p:cNvGrpSpPr>
                <p:nvPr/>
              </p:nvGrpSpPr>
              <p:grpSpPr bwMode="auto">
                <a:xfrm>
                  <a:off x="0" y="1579"/>
                  <a:ext cx="772" cy="262"/>
                  <a:chOff x="0" y="0"/>
                  <a:chExt cx="772" cy="262"/>
                </a:xfrm>
              </p:grpSpPr>
              <p:sp>
                <p:nvSpPr>
                  <p:cNvPr id="416860" name="Rectangle 76"/>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6861" name="Line 77"/>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2" name="Line 78"/>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6" name="Group 79"/>
                <p:cNvGrpSpPr>
                  <a:grpSpLocks/>
                </p:cNvGrpSpPr>
                <p:nvPr/>
              </p:nvGrpSpPr>
              <p:grpSpPr bwMode="auto">
                <a:xfrm>
                  <a:off x="0" y="1053"/>
                  <a:ext cx="772" cy="263"/>
                  <a:chOff x="0" y="0"/>
                  <a:chExt cx="772" cy="263"/>
                </a:xfrm>
              </p:grpSpPr>
              <p:sp>
                <p:nvSpPr>
                  <p:cNvPr id="416857" name="Rectangle 80"/>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1 </a:t>
                    </a:r>
                  </a:p>
                </p:txBody>
              </p:sp>
              <p:sp>
                <p:nvSpPr>
                  <p:cNvPr id="416858" name="Line 81"/>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59" name="Line 82"/>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416842" name="Rectangle 83"/>
            <p:cNvSpPr>
              <a:spLocks noChangeArrowheads="1"/>
            </p:cNvSpPr>
            <p:nvPr/>
          </p:nvSpPr>
          <p:spPr bwMode="auto">
            <a:xfrm>
              <a:off x="1001" y="1921"/>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a:t>
              </a:r>
              <a:r>
                <a:rPr lang="zh-CN" altLang="en-US" sz="2000" b="1" dirty="0">
                  <a:latin typeface="Times New Roman" pitchFamily="18" charset="0"/>
                </a:rPr>
                <a:t>正邻接链表，出度直观</a:t>
              </a:r>
            </a:p>
          </p:txBody>
        </p:sp>
      </p:grpSp>
      <p:grpSp>
        <p:nvGrpSpPr>
          <p:cNvPr id="416773" name="Group 84"/>
          <p:cNvGrpSpPr>
            <a:grpSpLocks/>
          </p:cNvGrpSpPr>
          <p:nvPr/>
        </p:nvGrpSpPr>
        <p:grpSpPr bwMode="auto">
          <a:xfrm>
            <a:off x="4312138" y="132977"/>
            <a:ext cx="4781550" cy="3419475"/>
            <a:chOff x="0" y="0"/>
            <a:chExt cx="3012" cy="2154"/>
          </a:xfrm>
        </p:grpSpPr>
        <p:grpSp>
          <p:nvGrpSpPr>
            <p:cNvPr id="416775" name="Group 85"/>
            <p:cNvGrpSpPr>
              <a:grpSpLocks/>
            </p:cNvGrpSpPr>
            <p:nvPr/>
          </p:nvGrpSpPr>
          <p:grpSpPr bwMode="auto">
            <a:xfrm>
              <a:off x="0" y="0"/>
              <a:ext cx="3012" cy="1848"/>
              <a:chOff x="0" y="0"/>
              <a:chExt cx="3012" cy="1848"/>
            </a:xfrm>
          </p:grpSpPr>
          <p:grpSp>
            <p:nvGrpSpPr>
              <p:cNvPr id="416777" name="Group 86"/>
              <p:cNvGrpSpPr>
                <a:grpSpLocks/>
              </p:cNvGrpSpPr>
              <p:nvPr/>
            </p:nvGrpSpPr>
            <p:grpSpPr bwMode="auto">
              <a:xfrm>
                <a:off x="1678" y="8"/>
                <a:ext cx="728" cy="226"/>
                <a:chOff x="0" y="0"/>
                <a:chExt cx="728" cy="226"/>
              </a:xfrm>
            </p:grpSpPr>
            <p:grpSp>
              <p:nvGrpSpPr>
                <p:cNvPr id="416837" name="Group 87"/>
                <p:cNvGrpSpPr>
                  <a:grpSpLocks/>
                </p:cNvGrpSpPr>
                <p:nvPr/>
              </p:nvGrpSpPr>
              <p:grpSpPr bwMode="auto">
                <a:xfrm>
                  <a:off x="272" y="0"/>
                  <a:ext cx="456" cy="226"/>
                  <a:chOff x="0" y="0"/>
                  <a:chExt cx="456" cy="226"/>
                </a:xfrm>
              </p:grpSpPr>
              <p:sp>
                <p:nvSpPr>
                  <p:cNvPr id="416839" name="Rectangle 8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40" name="Line 8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8" name="Line 90"/>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78" name="Group 91"/>
              <p:cNvGrpSpPr>
                <a:grpSpLocks/>
              </p:cNvGrpSpPr>
              <p:nvPr/>
            </p:nvGrpSpPr>
            <p:grpSpPr bwMode="auto">
              <a:xfrm>
                <a:off x="1678" y="272"/>
                <a:ext cx="1334" cy="235"/>
                <a:chOff x="0" y="0"/>
                <a:chExt cx="1334" cy="235"/>
              </a:xfrm>
            </p:grpSpPr>
            <p:grpSp>
              <p:nvGrpSpPr>
                <p:cNvPr id="416829" name="Group 92"/>
                <p:cNvGrpSpPr>
                  <a:grpSpLocks/>
                </p:cNvGrpSpPr>
                <p:nvPr/>
              </p:nvGrpSpPr>
              <p:grpSpPr bwMode="auto">
                <a:xfrm>
                  <a:off x="275" y="0"/>
                  <a:ext cx="456" cy="226"/>
                  <a:chOff x="0" y="0"/>
                  <a:chExt cx="456" cy="226"/>
                </a:xfrm>
              </p:grpSpPr>
              <p:sp>
                <p:nvSpPr>
                  <p:cNvPr id="416835" name="Rectangle 93"/>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6836" name="Line 94"/>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0" name="Line 95"/>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831" name="Group 96"/>
                <p:cNvGrpSpPr>
                  <a:grpSpLocks/>
                </p:cNvGrpSpPr>
                <p:nvPr/>
              </p:nvGrpSpPr>
              <p:grpSpPr bwMode="auto">
                <a:xfrm>
                  <a:off x="878" y="9"/>
                  <a:ext cx="456" cy="226"/>
                  <a:chOff x="0" y="0"/>
                  <a:chExt cx="456" cy="226"/>
                </a:xfrm>
              </p:grpSpPr>
              <p:sp>
                <p:nvSpPr>
                  <p:cNvPr id="416833" name="Rectangle 9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34" name="Line 9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2" name="Line 9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79" name="Group 100"/>
              <p:cNvGrpSpPr>
                <a:grpSpLocks/>
              </p:cNvGrpSpPr>
              <p:nvPr/>
            </p:nvGrpSpPr>
            <p:grpSpPr bwMode="auto">
              <a:xfrm>
                <a:off x="1678" y="1103"/>
                <a:ext cx="729" cy="226"/>
                <a:chOff x="0" y="0"/>
                <a:chExt cx="729" cy="226"/>
              </a:xfrm>
            </p:grpSpPr>
            <p:grpSp>
              <p:nvGrpSpPr>
                <p:cNvPr id="416825" name="Group 101"/>
                <p:cNvGrpSpPr>
                  <a:grpSpLocks/>
                </p:cNvGrpSpPr>
                <p:nvPr/>
              </p:nvGrpSpPr>
              <p:grpSpPr bwMode="auto">
                <a:xfrm>
                  <a:off x="273" y="0"/>
                  <a:ext cx="456" cy="226"/>
                  <a:chOff x="0" y="0"/>
                  <a:chExt cx="456" cy="226"/>
                </a:xfrm>
              </p:grpSpPr>
              <p:sp>
                <p:nvSpPr>
                  <p:cNvPr id="416827" name="Rectangle 10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28" name="Line 10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26" name="Line 104"/>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0" name="Rectangle 105"/>
              <p:cNvSpPr>
                <a:spLocks noChangeArrowheads="1"/>
              </p:cNvSpPr>
              <p:nvPr/>
            </p:nvSpPr>
            <p:spPr bwMode="auto">
              <a:xfrm>
                <a:off x="769" y="0"/>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6781" name="Rectangle 106"/>
              <p:cNvSpPr>
                <a:spLocks noChangeArrowheads="1"/>
              </p:cNvSpPr>
              <p:nvPr/>
            </p:nvSpPr>
            <p:spPr bwMode="auto">
              <a:xfrm>
                <a:off x="0" y="1604"/>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6782" name="Group 107"/>
              <p:cNvGrpSpPr>
                <a:grpSpLocks/>
              </p:cNvGrpSpPr>
              <p:nvPr/>
            </p:nvGrpSpPr>
            <p:grpSpPr bwMode="auto">
              <a:xfrm>
                <a:off x="1043" y="7"/>
                <a:ext cx="772" cy="1841"/>
                <a:chOff x="0" y="0"/>
                <a:chExt cx="772" cy="1841"/>
              </a:xfrm>
            </p:grpSpPr>
            <p:grpSp>
              <p:nvGrpSpPr>
                <p:cNvPr id="416797" name="Group 108"/>
                <p:cNvGrpSpPr>
                  <a:grpSpLocks/>
                </p:cNvGrpSpPr>
                <p:nvPr/>
              </p:nvGrpSpPr>
              <p:grpSpPr bwMode="auto">
                <a:xfrm>
                  <a:off x="0" y="0"/>
                  <a:ext cx="772" cy="262"/>
                  <a:chOff x="0" y="0"/>
                  <a:chExt cx="772" cy="262"/>
                </a:xfrm>
              </p:grpSpPr>
              <p:sp>
                <p:nvSpPr>
                  <p:cNvPr id="416822" name="Rectangle 109"/>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1</a:t>
                    </a:r>
                  </a:p>
                </p:txBody>
              </p:sp>
              <p:sp>
                <p:nvSpPr>
                  <p:cNvPr id="416823" name="Line 11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24" name="Line 11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98" name="Group 112"/>
                <p:cNvGrpSpPr>
                  <a:grpSpLocks/>
                </p:cNvGrpSpPr>
                <p:nvPr/>
              </p:nvGrpSpPr>
              <p:grpSpPr bwMode="auto">
                <a:xfrm>
                  <a:off x="0" y="263"/>
                  <a:ext cx="772" cy="263"/>
                  <a:chOff x="0" y="0"/>
                  <a:chExt cx="772" cy="263"/>
                </a:xfrm>
              </p:grpSpPr>
              <p:sp>
                <p:nvSpPr>
                  <p:cNvPr id="416819" name="Rectangle 113"/>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 </a:t>
                    </a:r>
                    <a:r>
                      <a:rPr lang="en-US" altLang="en-US" sz="2400" b="1">
                        <a:latin typeface="Times New Roman" pitchFamily="18" charset="0"/>
                      </a:rPr>
                      <a:t>   2</a:t>
                    </a:r>
                    <a:endParaRPr lang="en-US" altLang="en-US" sz="2400">
                      <a:latin typeface="Times New Roman" pitchFamily="18" charset="0"/>
                    </a:endParaRPr>
                  </a:p>
                </p:txBody>
              </p:sp>
              <p:sp>
                <p:nvSpPr>
                  <p:cNvPr id="416820" name="Line 114"/>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21" name="Line 115"/>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99" name="Group 116"/>
                <p:cNvGrpSpPr>
                  <a:grpSpLocks/>
                </p:cNvGrpSpPr>
                <p:nvPr/>
              </p:nvGrpSpPr>
              <p:grpSpPr bwMode="auto">
                <a:xfrm>
                  <a:off x="0" y="527"/>
                  <a:ext cx="772" cy="262"/>
                  <a:chOff x="0" y="0"/>
                  <a:chExt cx="772" cy="262"/>
                </a:xfrm>
              </p:grpSpPr>
              <p:sp>
                <p:nvSpPr>
                  <p:cNvPr id="416816" name="Rectangle 117"/>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1</a:t>
                    </a:r>
                  </a:p>
                </p:txBody>
              </p:sp>
              <p:sp>
                <p:nvSpPr>
                  <p:cNvPr id="416817" name="Line 118"/>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8" name="Line 119"/>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0" name="Group 120"/>
                <p:cNvGrpSpPr>
                  <a:grpSpLocks/>
                </p:cNvGrpSpPr>
                <p:nvPr/>
              </p:nvGrpSpPr>
              <p:grpSpPr bwMode="auto">
                <a:xfrm>
                  <a:off x="0" y="790"/>
                  <a:ext cx="772" cy="262"/>
                  <a:chOff x="0" y="0"/>
                  <a:chExt cx="772" cy="262"/>
                </a:xfrm>
              </p:grpSpPr>
              <p:sp>
                <p:nvSpPr>
                  <p:cNvPr id="416813" name="Rectangle 121"/>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r>
                      <a:rPr lang="en-US" altLang="en-US" sz="2400" b="1">
                        <a:latin typeface="Times New Roman" pitchFamily="18" charset="0"/>
                      </a:rPr>
                      <a:t>    2</a:t>
                    </a:r>
                  </a:p>
                </p:txBody>
              </p:sp>
              <p:sp>
                <p:nvSpPr>
                  <p:cNvPr id="416814" name="Line 122"/>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5" name="Line 123"/>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1" name="Group 124"/>
                <p:cNvGrpSpPr>
                  <a:grpSpLocks/>
                </p:cNvGrpSpPr>
                <p:nvPr/>
              </p:nvGrpSpPr>
              <p:grpSpPr bwMode="auto">
                <a:xfrm>
                  <a:off x="0" y="1317"/>
                  <a:ext cx="772" cy="262"/>
                  <a:chOff x="0" y="0"/>
                  <a:chExt cx="772" cy="262"/>
                </a:xfrm>
              </p:grpSpPr>
              <p:sp>
                <p:nvSpPr>
                  <p:cNvPr id="416810" name="Rectangle 125"/>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6811" name="Line 126"/>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2" name="Line 127"/>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2" name="Group 128"/>
                <p:cNvGrpSpPr>
                  <a:grpSpLocks/>
                </p:cNvGrpSpPr>
                <p:nvPr/>
              </p:nvGrpSpPr>
              <p:grpSpPr bwMode="auto">
                <a:xfrm>
                  <a:off x="0" y="1579"/>
                  <a:ext cx="772" cy="262"/>
                  <a:chOff x="0" y="0"/>
                  <a:chExt cx="772" cy="262"/>
                </a:xfrm>
              </p:grpSpPr>
              <p:sp>
                <p:nvSpPr>
                  <p:cNvPr id="416807" name="Rectangle 129"/>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6808" name="Line 13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09" name="Line 13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3" name="Group 132"/>
                <p:cNvGrpSpPr>
                  <a:grpSpLocks/>
                </p:cNvGrpSpPr>
                <p:nvPr/>
              </p:nvGrpSpPr>
              <p:grpSpPr bwMode="auto">
                <a:xfrm>
                  <a:off x="0" y="1053"/>
                  <a:ext cx="772" cy="263"/>
                  <a:chOff x="0" y="0"/>
                  <a:chExt cx="772" cy="263"/>
                </a:xfrm>
              </p:grpSpPr>
              <p:sp>
                <p:nvSpPr>
                  <p:cNvPr id="416804" name="Rectangle 133"/>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1 </a:t>
                    </a:r>
                  </a:p>
                </p:txBody>
              </p:sp>
              <p:sp>
                <p:nvSpPr>
                  <p:cNvPr id="416805" name="Line 134"/>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06" name="Line 135"/>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16783" name="Group 136"/>
              <p:cNvGrpSpPr>
                <a:grpSpLocks/>
              </p:cNvGrpSpPr>
              <p:nvPr/>
            </p:nvGrpSpPr>
            <p:grpSpPr bwMode="auto">
              <a:xfrm>
                <a:off x="1678" y="560"/>
                <a:ext cx="729" cy="226"/>
                <a:chOff x="0" y="0"/>
                <a:chExt cx="729" cy="226"/>
              </a:xfrm>
            </p:grpSpPr>
            <p:grpSp>
              <p:nvGrpSpPr>
                <p:cNvPr id="416793" name="Group 137"/>
                <p:cNvGrpSpPr>
                  <a:grpSpLocks/>
                </p:cNvGrpSpPr>
                <p:nvPr/>
              </p:nvGrpSpPr>
              <p:grpSpPr bwMode="auto">
                <a:xfrm>
                  <a:off x="273" y="0"/>
                  <a:ext cx="456" cy="226"/>
                  <a:chOff x="0" y="0"/>
                  <a:chExt cx="456" cy="226"/>
                </a:xfrm>
              </p:grpSpPr>
              <p:sp>
                <p:nvSpPr>
                  <p:cNvPr id="416795" name="Rectangle 13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796" name="Line 13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94" name="Line 140"/>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84" name="Group 141"/>
              <p:cNvGrpSpPr>
                <a:grpSpLocks/>
              </p:cNvGrpSpPr>
              <p:nvPr/>
            </p:nvGrpSpPr>
            <p:grpSpPr bwMode="auto">
              <a:xfrm>
                <a:off x="1678" y="824"/>
                <a:ext cx="1334" cy="235"/>
                <a:chOff x="0" y="0"/>
                <a:chExt cx="1334" cy="235"/>
              </a:xfrm>
            </p:grpSpPr>
            <p:grpSp>
              <p:nvGrpSpPr>
                <p:cNvPr id="416785" name="Group 142"/>
                <p:cNvGrpSpPr>
                  <a:grpSpLocks/>
                </p:cNvGrpSpPr>
                <p:nvPr/>
              </p:nvGrpSpPr>
              <p:grpSpPr bwMode="auto">
                <a:xfrm>
                  <a:off x="275" y="0"/>
                  <a:ext cx="456" cy="226"/>
                  <a:chOff x="0" y="0"/>
                  <a:chExt cx="456" cy="226"/>
                </a:xfrm>
              </p:grpSpPr>
              <p:sp>
                <p:nvSpPr>
                  <p:cNvPr id="416791" name="Rectangle 143"/>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a:t>
                    </a:r>
                  </a:p>
                </p:txBody>
              </p:sp>
              <p:sp>
                <p:nvSpPr>
                  <p:cNvPr id="416792" name="Line 144"/>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6" name="Line 145"/>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787" name="Group 146"/>
                <p:cNvGrpSpPr>
                  <a:grpSpLocks/>
                </p:cNvGrpSpPr>
                <p:nvPr/>
              </p:nvGrpSpPr>
              <p:grpSpPr bwMode="auto">
                <a:xfrm>
                  <a:off x="878" y="9"/>
                  <a:ext cx="456" cy="226"/>
                  <a:chOff x="0" y="0"/>
                  <a:chExt cx="456" cy="226"/>
                </a:xfrm>
              </p:grpSpPr>
              <p:sp>
                <p:nvSpPr>
                  <p:cNvPr id="416789" name="Rectangle 14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6790" name="Line 14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8" name="Line 14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16776" name="Rectangle 150"/>
            <p:cNvSpPr>
              <a:spLocks noChangeArrowheads="1"/>
            </p:cNvSpPr>
            <p:nvPr/>
          </p:nvSpPr>
          <p:spPr bwMode="auto">
            <a:xfrm>
              <a:off x="521" y="1950"/>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(c)  </a:t>
              </a:r>
              <a:r>
                <a:rPr lang="zh-CN" altLang="en-US" sz="2000" b="1" dirty="0">
                  <a:latin typeface="Times New Roman" pitchFamily="18" charset="0"/>
                </a:rPr>
                <a:t>逆邻接链表，入度直观</a:t>
              </a:r>
            </a:p>
          </p:txBody>
        </p:sp>
      </p:grpSp>
      <p:sp>
        <p:nvSpPr>
          <p:cNvPr id="2" name="标题 1"/>
          <p:cNvSpPr>
            <a:spLocks noGrp="1"/>
          </p:cNvSpPr>
          <p:nvPr>
            <p:ph type="title"/>
          </p:nvPr>
        </p:nvSpPr>
        <p:spPr>
          <a:xfrm>
            <a:off x="-36512" y="44624"/>
            <a:ext cx="8229600" cy="936104"/>
          </a:xfrm>
        </p:spPr>
        <p:txBody>
          <a:bodyPr>
            <a:normAutofit/>
          </a:bodyPr>
          <a:lstStyle/>
          <a:p>
            <a:pPr algn="l"/>
            <a:r>
              <a:rPr lang="zh-CN" altLang="en-US" sz="3600" dirty="0">
                <a:latin typeface="+mn-lt"/>
                <a:ea typeface="宋体" panose="02010600030101010101" pitchFamily="2" charset="-122"/>
              </a:rPr>
              <a:t>例子</a:t>
            </a:r>
            <a:r>
              <a:rPr lang="zh-CN" altLang="en-US" sz="3600" dirty="0" smtClean="0">
                <a:latin typeface="+mn-lt"/>
                <a:ea typeface="宋体" panose="02010600030101010101" pitchFamily="2" charset="-122"/>
              </a:rPr>
              <a:t>：有</a:t>
            </a:r>
            <a:r>
              <a:rPr lang="en-US" altLang="en-US" sz="3600" dirty="0" err="1" smtClean="0">
                <a:latin typeface="+mn-lt"/>
                <a:ea typeface="宋体" panose="02010600030101010101" pitchFamily="2" charset="-122"/>
              </a:rPr>
              <a:t>向图</a:t>
            </a:r>
            <a:r>
              <a:rPr lang="zh-CN" altLang="en-US" sz="3600" dirty="0">
                <a:latin typeface="+mn-lt"/>
                <a:ea typeface="宋体" panose="02010600030101010101" pitchFamily="2" charset="-122"/>
              </a:rPr>
              <a:t>的</a:t>
            </a:r>
            <a:r>
              <a:rPr lang="en-US" altLang="en-US" sz="3600" dirty="0" err="1" smtClean="0">
                <a:latin typeface="+mn-lt"/>
                <a:ea typeface="宋体" panose="02010600030101010101" pitchFamily="2" charset="-122"/>
              </a:rPr>
              <a:t>邻接表</a:t>
            </a:r>
            <a:r>
              <a:rPr lang="zh-CN" altLang="en-US" sz="3600" dirty="0" smtClean="0">
                <a:latin typeface="+mn-lt"/>
                <a:ea typeface="宋体" panose="02010600030101010101" pitchFamily="2" charset="-122"/>
              </a:rPr>
              <a:t>表示</a:t>
            </a:r>
            <a:endParaRPr lang="en-US" sz="3600" dirty="0">
              <a:latin typeface="+mn-lt"/>
              <a:ea typeface="宋体" panose="02010600030101010101" pitchFamily="2" charset="-122"/>
            </a:endParaRPr>
          </a:p>
        </p:txBody>
      </p:sp>
      <p:sp>
        <p:nvSpPr>
          <p:cNvPr id="3" name="TextBox 2"/>
          <p:cNvSpPr txBox="1"/>
          <p:nvPr/>
        </p:nvSpPr>
        <p:spPr>
          <a:xfrm>
            <a:off x="5474272" y="5184779"/>
            <a:ext cx="3462171" cy="954107"/>
          </a:xfrm>
          <a:prstGeom prst="rect">
            <a:avLst/>
          </a:prstGeom>
          <a:noFill/>
        </p:spPr>
        <p:txBody>
          <a:bodyPr wrap="square" rtlCol="0">
            <a:spAutoFit/>
          </a:bodyPr>
          <a:lstStyle/>
          <a:p>
            <a:r>
              <a:rPr lang="zh-CN" altLang="en-US" sz="2800" dirty="0" smtClean="0"/>
              <a:t>为求顶点的入度，必须遍历整个邻接表</a:t>
            </a:r>
            <a:endParaRPr lang="en-US" sz="2800" dirty="0"/>
          </a:p>
        </p:txBody>
      </p:sp>
    </p:spTree>
    <p:extLst>
      <p:ext uri="{BB962C8B-B14F-4D97-AF65-F5344CB8AC3E}">
        <p14:creationId xmlns:p14="http://schemas.microsoft.com/office/powerpoint/2010/main" val="3790500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宋体" panose="02010600030101010101" pitchFamily="2" charset="-122"/>
                <a:ea typeface="宋体" panose="02010600030101010101" pitchFamily="2" charset="-122"/>
              </a:rPr>
              <a:t>邻接表的特点</a:t>
            </a:r>
            <a:endParaRPr lang="en-US" dirty="0">
              <a:latin typeface="宋体" panose="02010600030101010101" pitchFamily="2" charset="-122"/>
              <a:ea typeface="宋体" panose="02010600030101010101" pitchFamily="2" charset="-122"/>
            </a:endParaRPr>
          </a:p>
        </p:txBody>
      </p:sp>
      <p:sp>
        <p:nvSpPr>
          <p:cNvPr id="457730" name="Rectangle 2"/>
          <p:cNvSpPr>
            <a:spLocks noGrp="1" noChangeArrowheads="1"/>
          </p:cNvSpPr>
          <p:nvPr>
            <p:ph idx="1"/>
          </p:nvPr>
        </p:nvSpPr>
        <p:spPr/>
        <p:txBody>
          <a:bodyPr>
            <a:normAutofit fontScale="92500"/>
          </a:bodyPr>
          <a:lstStyle/>
          <a:p>
            <a:r>
              <a:rPr lang="en-US" altLang="en-US" dirty="0" err="1" smtClean="0">
                <a:latin typeface="宋体" panose="02010600030101010101" pitchFamily="2" charset="-122"/>
                <a:ea typeface="宋体" panose="02010600030101010101" pitchFamily="2" charset="-122"/>
              </a:rPr>
              <a:t>表头向量中每个分量就是一个单链表的</a:t>
            </a:r>
            <a:r>
              <a:rPr lang="zh-CN" altLang="en-US" dirty="0" smtClean="0">
                <a:latin typeface="宋体" panose="02010600030101010101" pitchFamily="2" charset="-122"/>
                <a:ea typeface="宋体" panose="02010600030101010101" pitchFamily="2" charset="-122"/>
              </a:rPr>
              <a:t>表</a:t>
            </a:r>
            <a:r>
              <a:rPr lang="en-US" altLang="en-US" dirty="0" err="1" smtClean="0">
                <a:latin typeface="宋体" panose="02010600030101010101" pitchFamily="2" charset="-122"/>
                <a:ea typeface="宋体" panose="02010600030101010101" pitchFamily="2" charset="-122"/>
              </a:rPr>
              <a:t>头结点</a:t>
            </a:r>
            <a:r>
              <a:rPr lang="en-US" altLang="en-US" err="1" smtClean="0">
                <a:latin typeface="宋体" panose="02010600030101010101" pitchFamily="2" charset="-122"/>
                <a:ea typeface="宋体" panose="02010600030101010101" pitchFamily="2" charset="-122"/>
              </a:rPr>
              <a:t>，</a:t>
            </a:r>
            <a:r>
              <a:rPr lang="en-US" altLang="en-US" smtClean="0">
                <a:latin typeface="宋体" panose="02010600030101010101" pitchFamily="2" charset="-122"/>
                <a:ea typeface="宋体" panose="02010600030101010101" pitchFamily="2" charset="-122"/>
              </a:rPr>
              <a:t>分量个数就是图中的顶点数目</a:t>
            </a:r>
            <a:endParaRPr lang="en-US" altLang="en-US" dirty="0" smtClean="0">
              <a:latin typeface="宋体" panose="02010600030101010101" pitchFamily="2" charset="-122"/>
              <a:ea typeface="宋体" panose="02010600030101010101" pitchFamily="2" charset="-122"/>
            </a:endParaRPr>
          </a:p>
          <a:p>
            <a:r>
              <a:rPr lang="en-US" altLang="en-US" smtClean="0">
                <a:latin typeface="宋体" panose="02010600030101010101" pitchFamily="2" charset="-122"/>
                <a:ea typeface="宋体" panose="02010600030101010101" pitchFamily="2" charset="-122"/>
              </a:rPr>
              <a:t>在邻接表上容易找出任一顶点的第一个邻接点和下一个邻接点</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在无向图，顶点Vi的度是第</a:t>
            </a:r>
            <a:r>
              <a:rPr lang="en-US" altLang="en-US" err="1" smtClean="0">
                <a:latin typeface="宋体" panose="02010600030101010101" pitchFamily="2" charset="-122"/>
                <a:ea typeface="宋体" panose="02010600030101010101" pitchFamily="2" charset="-122"/>
              </a:rPr>
              <a:t>i</a:t>
            </a:r>
            <a:r>
              <a:rPr lang="en-US" altLang="en-US" smtClean="0">
                <a:latin typeface="宋体" panose="02010600030101010101" pitchFamily="2" charset="-122"/>
                <a:ea typeface="宋体" panose="02010600030101010101" pitchFamily="2" charset="-122"/>
              </a:rPr>
              <a:t>个链表的结点数</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对有向图</a:t>
            </a:r>
            <a:r>
              <a:rPr lang="zh-CN"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可以建立</a:t>
            </a:r>
            <a:r>
              <a:rPr lang="en-US" altLang="en-US" dirty="0" smtClean="0">
                <a:latin typeface="宋体" panose="02010600030101010101" pitchFamily="2" charset="-122"/>
                <a:ea typeface="宋体" panose="02010600030101010101" pitchFamily="2" charset="-122"/>
              </a:rPr>
              <a:t>(正</a:t>
            </a:r>
            <a:r>
              <a:rPr lang="en-US" altLang="en-US" smtClean="0">
                <a:latin typeface="宋体" panose="02010600030101010101" pitchFamily="2" charset="-122"/>
                <a:ea typeface="宋体" panose="02010600030101010101" pitchFamily="2" charset="-122"/>
              </a:rPr>
              <a:t>)邻接表或逆邻接表</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在有向图中，第i个链表中的结点数是顶点Vi的出</a:t>
            </a:r>
            <a:r>
              <a:rPr lang="en-US" altLang="en-US" dirty="0" smtClean="0">
                <a:latin typeface="宋体" panose="02010600030101010101" pitchFamily="2" charset="-122"/>
                <a:ea typeface="宋体" panose="02010600030101010101" pitchFamily="2" charset="-122"/>
              </a:rPr>
              <a:t> (</a:t>
            </a:r>
            <a:r>
              <a:rPr lang="en-US" altLang="en-US" dirty="0" err="1" smtClean="0">
                <a:latin typeface="宋体" panose="02010600030101010101" pitchFamily="2" charset="-122"/>
                <a:ea typeface="宋体" panose="02010600030101010101" pitchFamily="2" charset="-122"/>
              </a:rPr>
              <a:t>或入</a:t>
            </a:r>
            <a:r>
              <a:rPr lang="en-US"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度；求入</a:t>
            </a:r>
            <a:r>
              <a:rPr lang="en-US" altLang="en-US" dirty="0" smtClean="0">
                <a:latin typeface="宋体" panose="02010600030101010101" pitchFamily="2" charset="-122"/>
                <a:ea typeface="宋体" panose="02010600030101010101" pitchFamily="2" charset="-122"/>
              </a:rPr>
              <a:t> (</a:t>
            </a:r>
            <a:r>
              <a:rPr lang="en-US" altLang="en-US" dirty="0" err="1" smtClean="0">
                <a:latin typeface="宋体" panose="02010600030101010101" pitchFamily="2" charset="-122"/>
                <a:ea typeface="宋体" panose="02010600030101010101" pitchFamily="2" charset="-122"/>
              </a:rPr>
              <a:t>或出</a:t>
            </a:r>
            <a:r>
              <a:rPr lang="en-US"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度，须遍历整个邻接表</a:t>
            </a:r>
            <a:r>
              <a:rPr lang="en-US" altLang="en-US" dirty="0" smtClean="0">
                <a:latin typeface="宋体" panose="02010600030101010101" pitchFamily="2" charset="-122"/>
                <a:ea typeface="宋体" panose="02010600030101010101" pitchFamily="2" charset="-122"/>
              </a:rPr>
              <a:t>；</a:t>
            </a:r>
          </a:p>
          <a:p>
            <a:r>
              <a:rPr lang="en-US" altLang="en-US" dirty="0" err="1" smtClean="0">
                <a:latin typeface="宋体" panose="02010600030101010101" pitchFamily="2" charset="-122"/>
                <a:ea typeface="宋体" panose="02010600030101010101" pitchFamily="2" charset="-122"/>
              </a:rPr>
              <a:t>在边或弧稀疏的条件下，用邻接表表示比用邻接矩阵表示节省存储空间</a:t>
            </a:r>
            <a:r>
              <a:rPr lang="en-US" altLang="en-US" dirty="0" smtClean="0">
                <a:latin typeface="宋体" panose="02010600030101010101" pitchFamily="2" charset="-122"/>
                <a:ea typeface="宋体" panose="02010600030101010101" pitchFamily="2" charset="-122"/>
              </a:rPr>
              <a:t>；</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9530272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邻接表的实现</a:t>
            </a:r>
            <a:endParaRPr lang="en-US" dirty="0"/>
          </a:p>
        </p:txBody>
      </p:sp>
      <p:sp>
        <p:nvSpPr>
          <p:cNvPr id="458754" name="Rectangle 2"/>
          <p:cNvSpPr>
            <a:spLocks noGrp="1" noChangeArrowheads="1"/>
          </p:cNvSpPr>
          <p:nvPr>
            <p:ph idx="1"/>
          </p:nvPr>
        </p:nvSpPr>
        <p:spPr>
          <a:xfrm>
            <a:off x="457200" y="692696"/>
            <a:ext cx="8229600" cy="6048672"/>
          </a:xfrm>
        </p:spPr>
        <p:txBody>
          <a:bodyPr>
            <a:noAutofit/>
          </a:bodyPr>
          <a:lstStyle/>
          <a:p>
            <a:pPr marL="0" indent="0">
              <a:spcBef>
                <a:spcPts val="0"/>
              </a:spcBef>
              <a:buNone/>
            </a:pPr>
            <a:r>
              <a:rPr lang="en-US" altLang="en-US" sz="2600">
                <a:ea typeface="宋体" panose="02010600030101010101" pitchFamily="2" charset="-122"/>
              </a:rPr>
              <a:t>#define MAX_VERTEX_NUM 30</a:t>
            </a:r>
          </a:p>
          <a:p>
            <a:pPr marL="0" indent="0">
              <a:spcBef>
                <a:spcPts val="0"/>
              </a:spcBef>
              <a:buNone/>
            </a:pPr>
            <a:r>
              <a:rPr lang="en-US" altLang="en-US" sz="2600">
                <a:ea typeface="宋体" panose="02010600030101010101" pitchFamily="2" charset="-122"/>
              </a:rPr>
              <a:t>typedef char ElemType;</a:t>
            </a:r>
          </a:p>
          <a:p>
            <a:pPr marL="0" indent="0">
              <a:spcBef>
                <a:spcPts val="0"/>
              </a:spcBef>
              <a:buNone/>
            </a:pPr>
            <a:r>
              <a:rPr lang="en-US" altLang="en-US" sz="2600">
                <a:ea typeface="宋体" panose="02010600030101010101" pitchFamily="2" charset="-122"/>
              </a:rPr>
              <a:t>typedef struct node {</a:t>
            </a:r>
          </a:p>
          <a:p>
            <a:pPr marL="0" indent="0">
              <a:spcBef>
                <a:spcPts val="0"/>
              </a:spcBef>
              <a:buNone/>
            </a:pPr>
            <a:r>
              <a:rPr lang="en-US" altLang="en-US" sz="2600">
                <a:ea typeface="宋体" panose="02010600030101010101" pitchFamily="2" charset="-122"/>
              </a:rPr>
              <a:t>    int vindex; </a:t>
            </a:r>
            <a:r>
              <a:rPr lang="en-US" altLang="en-US" sz="2600" smtClean="0">
                <a:ea typeface="宋体" panose="02010600030101010101" pitchFamily="2" charset="-122"/>
              </a:rPr>
              <a:t>	//</a:t>
            </a:r>
            <a:r>
              <a:rPr lang="zh-CN" altLang="en-US" sz="2600">
                <a:ea typeface="宋体" panose="02010600030101010101" pitchFamily="2" charset="-122"/>
              </a:rPr>
              <a:t>邻接点在头结点数组中的位置</a:t>
            </a:r>
            <a:r>
              <a:rPr lang="en-US" altLang="zh-CN" sz="2600">
                <a:ea typeface="宋体" panose="02010600030101010101" pitchFamily="2" charset="-122"/>
              </a:rPr>
              <a:t>(</a:t>
            </a:r>
            <a:r>
              <a:rPr lang="zh-CN" altLang="en-US" sz="2600">
                <a:ea typeface="宋体" panose="02010600030101010101" pitchFamily="2" charset="-122"/>
              </a:rPr>
              <a:t>下标</a:t>
            </a:r>
            <a:r>
              <a:rPr lang="en-US" altLang="zh-CN" sz="2600">
                <a:ea typeface="宋体" panose="02010600030101010101" pitchFamily="2" charset="-122"/>
              </a:rPr>
              <a:t>)</a:t>
            </a:r>
          </a:p>
          <a:p>
            <a:pPr marL="0" indent="0">
              <a:spcBef>
                <a:spcPts val="0"/>
              </a:spcBef>
              <a:buNone/>
            </a:pPr>
            <a:r>
              <a:rPr lang="en-US" altLang="zh-CN" sz="2600">
                <a:ea typeface="宋体" panose="02010600030101010101" pitchFamily="2" charset="-122"/>
              </a:rPr>
              <a:t>    </a:t>
            </a:r>
            <a:r>
              <a:rPr lang="en-US" altLang="en-US" sz="2600">
                <a:ea typeface="宋体" panose="02010600030101010101" pitchFamily="2" charset="-122"/>
              </a:rPr>
              <a:t>struct node *next</a:t>
            </a:r>
            <a:r>
              <a:rPr lang="en-US" altLang="en-US" sz="2600" smtClean="0">
                <a:ea typeface="宋体" panose="02010600030101010101" pitchFamily="2" charset="-122"/>
              </a:rPr>
              <a:t>; //</a:t>
            </a:r>
            <a:r>
              <a:rPr lang="zh-CN" altLang="en-US" sz="2600">
                <a:ea typeface="宋体" panose="02010600030101010101" pitchFamily="2" charset="-122"/>
              </a:rPr>
              <a:t>指向下一个表结点</a:t>
            </a:r>
          </a:p>
          <a:p>
            <a:pPr marL="0" indent="0">
              <a:spcBef>
                <a:spcPts val="0"/>
              </a:spcBef>
              <a:buNone/>
            </a:pPr>
            <a:r>
              <a:rPr lang="en-US" altLang="zh-CN" sz="2600">
                <a:ea typeface="宋体" panose="02010600030101010101" pitchFamily="2" charset="-122"/>
              </a:rPr>
              <a:t>} </a:t>
            </a:r>
            <a:r>
              <a:rPr lang="en-US" altLang="en-US" sz="2600">
                <a:ea typeface="宋体" panose="02010600030101010101" pitchFamily="2" charset="-122"/>
              </a:rPr>
              <a:t>NodeLink; // </a:t>
            </a:r>
            <a:r>
              <a:rPr lang="zh-CN" altLang="en-US" sz="2600">
                <a:ea typeface="宋体" panose="02010600030101010101" pitchFamily="2" charset="-122"/>
              </a:rPr>
              <a:t>表结点类型定义</a:t>
            </a:r>
          </a:p>
          <a:p>
            <a:pPr marL="0" indent="0">
              <a:spcBef>
                <a:spcPts val="0"/>
              </a:spcBef>
              <a:buNone/>
            </a:pPr>
            <a:r>
              <a:rPr lang="en-US" altLang="en-US" sz="2600">
                <a:ea typeface="宋体" panose="02010600030101010101" pitchFamily="2" charset="-122"/>
              </a:rPr>
              <a:t>typedef struct {</a:t>
            </a:r>
          </a:p>
          <a:p>
            <a:pPr marL="0" indent="0">
              <a:spcBef>
                <a:spcPts val="0"/>
              </a:spcBef>
              <a:buNone/>
            </a:pPr>
            <a:r>
              <a:rPr lang="en-US" altLang="en-US" sz="2600">
                <a:ea typeface="宋体" panose="02010600030101010101" pitchFamily="2" charset="-122"/>
              </a:rPr>
              <a:t>    // </a:t>
            </a:r>
            <a:r>
              <a:rPr lang="zh-CN" altLang="en-US" sz="2600">
                <a:ea typeface="宋体" panose="02010600030101010101" pitchFamily="2" charset="-122"/>
              </a:rPr>
              <a:t>图的顶点数、边数、种类标志</a:t>
            </a:r>
          </a:p>
          <a:p>
            <a:pPr marL="0" indent="0">
              <a:spcBef>
                <a:spcPts val="0"/>
              </a:spcBef>
              <a:buNone/>
            </a:pPr>
            <a:r>
              <a:rPr lang="en-US" altLang="en-US" sz="2600" smtClean="0">
                <a:ea typeface="宋体" panose="02010600030101010101" pitchFamily="2" charset="-122"/>
              </a:rPr>
              <a:t>    int </a:t>
            </a:r>
            <a:r>
              <a:rPr lang="en-US" altLang="en-US" sz="2600">
                <a:ea typeface="宋体" panose="02010600030101010101" pitchFamily="2" charset="-122"/>
              </a:rPr>
              <a:t>vexnum,edgenum,kind; </a:t>
            </a:r>
            <a:endParaRPr lang="en-US" altLang="en-US" sz="2600" smtClean="0">
              <a:ea typeface="宋体" panose="02010600030101010101" pitchFamily="2" charset="-122"/>
            </a:endParaRPr>
          </a:p>
          <a:p>
            <a:pPr marL="0" indent="0">
              <a:spcBef>
                <a:spcPts val="0"/>
              </a:spcBef>
              <a:buNone/>
            </a:pPr>
            <a:r>
              <a:rPr lang="en-US" altLang="en-US" sz="2600" smtClean="0">
                <a:ea typeface="宋体" panose="02010600030101010101" pitchFamily="2" charset="-122"/>
              </a:rPr>
              <a:t>    struct </a:t>
            </a:r>
            <a:r>
              <a:rPr lang="en-US" altLang="en-US" sz="2600">
                <a:ea typeface="宋体" panose="02010600030101010101" pitchFamily="2" charset="-122"/>
              </a:rPr>
              <a:t>{</a:t>
            </a:r>
          </a:p>
          <a:p>
            <a:pPr marL="0" indent="0">
              <a:spcBef>
                <a:spcPts val="0"/>
              </a:spcBef>
              <a:buNone/>
            </a:pPr>
            <a:r>
              <a:rPr lang="en-US" altLang="en-US" sz="2600">
                <a:ea typeface="宋体" panose="02010600030101010101" pitchFamily="2" charset="-122"/>
              </a:rPr>
              <a:t>        ElemType vertex;</a:t>
            </a:r>
          </a:p>
          <a:p>
            <a:pPr marL="0" indent="0">
              <a:spcBef>
                <a:spcPts val="0"/>
              </a:spcBef>
              <a:buNone/>
            </a:pPr>
            <a:r>
              <a:rPr lang="en-US" altLang="en-US" sz="2600">
                <a:ea typeface="宋体" panose="02010600030101010101" pitchFamily="2" charset="-122"/>
              </a:rPr>
              <a:t>        NodeLink *first;// </a:t>
            </a:r>
            <a:r>
              <a:rPr lang="zh-CN" altLang="en-US" sz="2600">
                <a:ea typeface="宋体" panose="02010600030101010101" pitchFamily="2" charset="-122"/>
              </a:rPr>
              <a:t>指向第一个表结点</a:t>
            </a:r>
          </a:p>
          <a:p>
            <a:pPr marL="0" indent="0">
              <a:spcBef>
                <a:spcPts val="0"/>
              </a:spcBef>
              <a:buNone/>
            </a:pPr>
            <a:r>
              <a:rPr lang="zh-CN" altLang="en-US" sz="2600">
                <a:ea typeface="宋体" panose="02010600030101010101" pitchFamily="2" charset="-122"/>
              </a:rPr>
              <a:t>    </a:t>
            </a:r>
            <a:r>
              <a:rPr lang="en-US" altLang="zh-CN" sz="2600">
                <a:ea typeface="宋体" panose="02010600030101010101" pitchFamily="2" charset="-122"/>
              </a:rPr>
              <a:t>}</a:t>
            </a:r>
            <a:r>
              <a:rPr lang="en-US" altLang="en-US" sz="2600">
                <a:ea typeface="宋体" panose="02010600030101010101" pitchFamily="2" charset="-122"/>
              </a:rPr>
              <a:t>v[MAX_VERTEX_NUM];</a:t>
            </a:r>
          </a:p>
          <a:p>
            <a:pPr marL="0" indent="0">
              <a:spcBef>
                <a:spcPts val="0"/>
              </a:spcBef>
              <a:buNone/>
            </a:pPr>
            <a:r>
              <a:rPr lang="en-US" altLang="en-US" sz="2600" smtClean="0">
                <a:ea typeface="宋体" panose="02010600030101010101" pitchFamily="2" charset="-122"/>
              </a:rPr>
              <a:t>}</a:t>
            </a:r>
            <a:r>
              <a:rPr lang="en-US" altLang="en-US" sz="2600">
                <a:ea typeface="宋体" panose="02010600030101010101" pitchFamily="2" charset="-122"/>
              </a:rPr>
              <a:t>AGraph;</a:t>
            </a:r>
            <a:endParaRPr lang="en-US" altLang="en-US" sz="2600" dirty="0">
              <a:ea typeface="宋体" panose="02010600030101010101" pitchFamily="2" charset="-122"/>
            </a:endParaRPr>
          </a:p>
        </p:txBody>
      </p:sp>
    </p:spTree>
    <p:extLst>
      <p:ext uri="{BB962C8B-B14F-4D97-AF65-F5344CB8AC3E}">
        <p14:creationId xmlns:p14="http://schemas.microsoft.com/office/powerpoint/2010/main" val="8140065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采用邻接</a:t>
            </a:r>
            <a:r>
              <a:rPr lang="zh-CN" altLang="en-US"/>
              <a:t>表</a:t>
            </a:r>
            <a:r>
              <a:rPr lang="zh-CN" altLang="en-US" smtClean="0"/>
              <a:t>构造</a:t>
            </a:r>
            <a:r>
              <a:rPr lang="zh-CN" altLang="en-US"/>
              <a:t>无向图</a:t>
            </a:r>
            <a:endParaRPr lang="en-US"/>
          </a:p>
        </p:txBody>
      </p:sp>
      <p:sp>
        <p:nvSpPr>
          <p:cNvPr id="3" name="内容占位符 2"/>
          <p:cNvSpPr>
            <a:spLocks noGrp="1"/>
          </p:cNvSpPr>
          <p:nvPr>
            <p:ph sz="half" idx="1"/>
          </p:nvPr>
        </p:nvSpPr>
        <p:spPr>
          <a:xfrm>
            <a:off x="0" y="692696"/>
            <a:ext cx="5076056" cy="6165304"/>
          </a:xfrm>
        </p:spPr>
        <p:txBody>
          <a:bodyPr>
            <a:noAutofit/>
          </a:bodyPr>
          <a:lstStyle/>
          <a:p>
            <a:pPr marL="0" indent="0">
              <a:buNone/>
            </a:pPr>
            <a:r>
              <a:rPr lang="en-US" sz="1800"/>
              <a:t>void CreateGraph(AGraph *g,int n,int m)</a:t>
            </a:r>
          </a:p>
          <a:p>
            <a:pPr marL="0" indent="0">
              <a:buNone/>
            </a:pPr>
            <a:r>
              <a:rPr lang="en-US" sz="1800"/>
              <a:t>{int i,e=0; NodeLink *p,*q,*s; char x,y;</a:t>
            </a:r>
          </a:p>
          <a:p>
            <a:pPr marL="0" indent="0">
              <a:buNone/>
            </a:pPr>
            <a:r>
              <a:rPr lang="en-US" sz="1800" smtClean="0"/>
              <a:t>g-</a:t>
            </a:r>
            <a:r>
              <a:rPr lang="en-US" sz="1800"/>
              <a:t>&gt;vexnum=n; g-&gt;kind=m;</a:t>
            </a:r>
          </a:p>
          <a:p>
            <a:pPr marL="0" indent="0">
              <a:buNone/>
            </a:pPr>
            <a:r>
              <a:rPr lang="en-US" sz="1800"/>
              <a:t>for(i=0;i&lt;n;i++) {//</a:t>
            </a:r>
            <a:r>
              <a:rPr lang="zh-CN" altLang="en-US" sz="1800"/>
              <a:t>初始化邻接表</a:t>
            </a:r>
          </a:p>
          <a:p>
            <a:pPr marL="0" indent="0">
              <a:buNone/>
            </a:pPr>
            <a:r>
              <a:rPr lang="zh-CN" altLang="en-US" sz="1800"/>
              <a:t>    </a:t>
            </a:r>
            <a:r>
              <a:rPr lang="en-US" sz="1800"/>
              <a:t>g-&gt;v[i].vertex = 'A'+i</a:t>
            </a:r>
            <a:r>
              <a:rPr lang="en-US" sz="1800" smtClean="0"/>
              <a:t>; </a:t>
            </a:r>
            <a:endParaRPr lang="en-US" sz="1800"/>
          </a:p>
          <a:p>
            <a:pPr marL="0" indent="0">
              <a:buNone/>
            </a:pPr>
            <a:r>
              <a:rPr lang="en-US" sz="1800"/>
              <a:t>    g-&gt;v[i].first=NULL;}</a:t>
            </a:r>
          </a:p>
          <a:p>
            <a:pPr marL="0" indent="0">
              <a:buNone/>
            </a:pPr>
            <a:r>
              <a:rPr lang="en-US" sz="1800"/>
              <a:t>printf("Input edges x--&gt;y</a:t>
            </a:r>
            <a:r>
              <a:rPr lang="en-US" sz="1800" smtClean="0"/>
              <a:t>:");  scanf</a:t>
            </a:r>
            <a:r>
              <a:rPr lang="en-US" sz="1800"/>
              <a:t>("%c%c",&amp;x,&amp;y);</a:t>
            </a:r>
          </a:p>
          <a:p>
            <a:pPr marL="0" indent="0">
              <a:buNone/>
            </a:pPr>
            <a:r>
              <a:rPr lang="en-US" sz="1800"/>
              <a:t>while(x!='X' &amp;&amp; y!='X</a:t>
            </a:r>
            <a:r>
              <a:rPr lang="en-US" sz="1800" smtClean="0"/>
              <a:t>'){ e</a:t>
            </a:r>
            <a:r>
              <a:rPr lang="en-US" sz="1800"/>
              <a:t>++;</a:t>
            </a:r>
          </a:p>
          <a:p>
            <a:pPr marL="0" indent="0">
              <a:buNone/>
            </a:pPr>
            <a:r>
              <a:rPr lang="en-US" sz="1800"/>
              <a:t>    //</a:t>
            </a:r>
            <a:r>
              <a:rPr lang="zh-CN" altLang="en-US" sz="1800"/>
              <a:t>生成表结点并插入邻接表</a:t>
            </a:r>
          </a:p>
          <a:p>
            <a:pPr marL="0" indent="0">
              <a:buNone/>
            </a:pPr>
            <a:r>
              <a:rPr lang="zh-CN" altLang="en-US" sz="1800"/>
              <a:t>    </a:t>
            </a:r>
            <a:r>
              <a:rPr lang="en-US" sz="1800"/>
              <a:t>s=(NodeLink *)malloc(sizeof(NodeLink));</a:t>
            </a:r>
          </a:p>
          <a:p>
            <a:pPr marL="0" indent="0">
              <a:buNone/>
            </a:pPr>
            <a:r>
              <a:rPr lang="en-US" sz="1800"/>
              <a:t>    s-&gt;vindex= y-'A';</a:t>
            </a:r>
          </a:p>
          <a:p>
            <a:pPr marL="0" indent="0">
              <a:buNone/>
            </a:pPr>
            <a:r>
              <a:rPr lang="en-US" sz="1800"/>
              <a:t>    if(g-&gt;v[x-'A'].first == NULL) </a:t>
            </a:r>
            <a:r>
              <a:rPr lang="en-US" sz="1800" smtClean="0"/>
              <a:t>{ </a:t>
            </a:r>
            <a:endParaRPr lang="en-US" sz="1800"/>
          </a:p>
          <a:p>
            <a:pPr marL="0" indent="0">
              <a:buNone/>
            </a:pPr>
            <a:r>
              <a:rPr lang="en-US" sz="1800"/>
              <a:t>        g-&gt;v[x-'A'].first =s</a:t>
            </a:r>
            <a:r>
              <a:rPr lang="en-US" sz="1800" smtClean="0"/>
              <a:t>;  s-</a:t>
            </a:r>
            <a:r>
              <a:rPr lang="en-US" sz="1800"/>
              <a:t>&gt;next = NULL</a:t>
            </a:r>
            <a:r>
              <a:rPr lang="en-US" sz="1800" smtClean="0"/>
              <a:t>; }</a:t>
            </a:r>
            <a:endParaRPr lang="en-US" sz="1800"/>
          </a:p>
          <a:p>
            <a:pPr marL="0" indent="0">
              <a:buNone/>
            </a:pPr>
            <a:r>
              <a:rPr lang="en-US" sz="1800"/>
              <a:t>    else {</a:t>
            </a:r>
          </a:p>
          <a:p>
            <a:pPr marL="0" indent="0">
              <a:buNone/>
            </a:pPr>
            <a:r>
              <a:rPr lang="en-US" sz="1800"/>
              <a:t>        p=g-&gt;v[x-'A'].first</a:t>
            </a:r>
            <a:r>
              <a:rPr lang="en-US" sz="1800" smtClean="0"/>
              <a:t>; q=p-</a:t>
            </a:r>
            <a:r>
              <a:rPr lang="en-US" sz="1800"/>
              <a:t>&gt;next;</a:t>
            </a:r>
          </a:p>
          <a:p>
            <a:pPr marL="0" indent="0">
              <a:buNone/>
            </a:pPr>
            <a:r>
              <a:rPr lang="en-US" sz="1800"/>
              <a:t>        while (q!=NULL  &amp;&amp; s-&gt;vindex &gt; q-&gt;vindex){</a:t>
            </a:r>
          </a:p>
          <a:p>
            <a:pPr marL="0" indent="0">
              <a:buNone/>
            </a:pPr>
            <a:r>
              <a:rPr lang="en-US" sz="1800"/>
              <a:t>            p=q;q=q-&gt;next</a:t>
            </a:r>
            <a:r>
              <a:rPr lang="en-US" sz="1800" smtClean="0"/>
              <a:t>;         </a:t>
            </a:r>
            <a:r>
              <a:rPr lang="en-US" sz="1800"/>
              <a:t>}</a:t>
            </a:r>
          </a:p>
          <a:p>
            <a:pPr marL="0" indent="0">
              <a:buNone/>
            </a:pPr>
            <a:r>
              <a:rPr lang="en-US" sz="1800"/>
              <a:t>        p-&gt;next=s;s-&gt;next=q;</a:t>
            </a:r>
          </a:p>
          <a:p>
            <a:pPr marL="0" indent="0">
              <a:buNone/>
            </a:pPr>
            <a:r>
              <a:rPr lang="en-US" sz="1800"/>
              <a:t>    </a:t>
            </a:r>
            <a:r>
              <a:rPr lang="en-US" sz="1800" smtClean="0"/>
              <a:t>}</a:t>
            </a:r>
            <a:endParaRPr lang="en-US" sz="1800"/>
          </a:p>
        </p:txBody>
      </p:sp>
      <p:sp>
        <p:nvSpPr>
          <p:cNvPr id="5" name="内容占位符 4"/>
          <p:cNvSpPr>
            <a:spLocks noGrp="1"/>
          </p:cNvSpPr>
          <p:nvPr>
            <p:ph sz="half" idx="2"/>
          </p:nvPr>
        </p:nvSpPr>
        <p:spPr>
          <a:xfrm>
            <a:off x="4648200" y="908720"/>
            <a:ext cx="4495800" cy="5832648"/>
          </a:xfrm>
        </p:spPr>
        <p:txBody>
          <a:bodyPr>
            <a:normAutofit/>
          </a:bodyPr>
          <a:lstStyle/>
          <a:p>
            <a:pPr marL="0" indent="0">
              <a:buNone/>
            </a:pPr>
            <a:r>
              <a:rPr lang="en-US" sz="1800"/>
              <a:t>if(!g-&gt;kind){ //</a:t>
            </a:r>
            <a:r>
              <a:rPr lang="zh-CN" altLang="en-US" sz="1800"/>
              <a:t>无向图</a:t>
            </a:r>
          </a:p>
          <a:p>
            <a:pPr marL="0" indent="0">
              <a:buNone/>
            </a:pPr>
            <a:r>
              <a:rPr lang="zh-CN" altLang="en-US" sz="1800"/>
              <a:t>    </a:t>
            </a:r>
            <a:r>
              <a:rPr lang="en-US" sz="1800"/>
              <a:t>s=(NodeLink *)malloc(sizeof(NodeLink));</a:t>
            </a:r>
          </a:p>
          <a:p>
            <a:pPr marL="0" indent="0">
              <a:buNone/>
            </a:pPr>
            <a:r>
              <a:rPr lang="en-US" sz="1800"/>
              <a:t>    s-&gt;vindex = x-'A';</a:t>
            </a:r>
          </a:p>
          <a:p>
            <a:pPr marL="0" indent="0">
              <a:buNone/>
            </a:pPr>
            <a:r>
              <a:rPr lang="en-US" sz="1800"/>
              <a:t>    if(g-&gt;v[y-'A'].first == NULL) {</a:t>
            </a:r>
          </a:p>
          <a:p>
            <a:pPr marL="0" indent="0">
              <a:buNone/>
            </a:pPr>
            <a:r>
              <a:rPr lang="en-US" sz="1800"/>
              <a:t>        g-&gt;v[y-'A'].first =s;s-&gt;next = NULL;}</a:t>
            </a:r>
          </a:p>
          <a:p>
            <a:pPr marL="0" indent="0">
              <a:buNone/>
            </a:pPr>
            <a:r>
              <a:rPr lang="en-US" sz="1800"/>
              <a:t>    else {</a:t>
            </a:r>
          </a:p>
          <a:p>
            <a:pPr marL="0" indent="0">
              <a:buNone/>
            </a:pPr>
            <a:r>
              <a:rPr lang="en-US" sz="1800"/>
              <a:t>        p=g-&gt;v[y-'A'].first; q=p-&gt;next;</a:t>
            </a:r>
          </a:p>
          <a:p>
            <a:pPr marL="0" indent="0">
              <a:buNone/>
            </a:pPr>
            <a:r>
              <a:rPr lang="en-US" sz="1800"/>
              <a:t>        while(q!=NULL &amp;&amp; s-&gt;vindex &gt; q-&gt;vindex){p=q;q=q-&gt;next;}</a:t>
            </a:r>
          </a:p>
          <a:p>
            <a:pPr marL="0" indent="0">
              <a:buNone/>
            </a:pPr>
            <a:r>
              <a:rPr lang="en-US" sz="1800"/>
              <a:t>        p-&gt;next =s;s-&gt;next=q;</a:t>
            </a:r>
          </a:p>
          <a:p>
            <a:pPr marL="0" indent="0">
              <a:buNone/>
            </a:pPr>
            <a:r>
              <a:rPr lang="en-US" sz="1800"/>
              <a:t>        }</a:t>
            </a:r>
          </a:p>
          <a:p>
            <a:pPr marL="0" indent="0">
              <a:buNone/>
            </a:pPr>
            <a:r>
              <a:rPr lang="en-US" sz="1800"/>
              <a:t>}</a:t>
            </a:r>
          </a:p>
          <a:p>
            <a:pPr marL="0" indent="0">
              <a:buNone/>
            </a:pPr>
            <a:r>
              <a:rPr lang="en-US" sz="1800"/>
              <a:t>scanf(" %c%c",&amp;x,&amp;y);</a:t>
            </a:r>
          </a:p>
          <a:p>
            <a:pPr marL="0" indent="0">
              <a:buNone/>
            </a:pPr>
            <a:r>
              <a:rPr lang="en-US" sz="1800"/>
              <a:t>}</a:t>
            </a:r>
          </a:p>
          <a:p>
            <a:pPr marL="0" indent="0">
              <a:buNone/>
            </a:pPr>
            <a:r>
              <a:rPr lang="en-US" sz="1800"/>
              <a:t>g-&gt;edgenum =e;</a:t>
            </a:r>
          </a:p>
          <a:p>
            <a:pPr marL="0" indent="0">
              <a:buNone/>
            </a:pPr>
            <a:r>
              <a:rPr lang="en-US" sz="1800"/>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8107466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输出无向图</a:t>
            </a:r>
            <a:endParaRPr lang="en-US"/>
          </a:p>
        </p:txBody>
      </p:sp>
      <p:sp>
        <p:nvSpPr>
          <p:cNvPr id="3" name="内容占位符 2"/>
          <p:cNvSpPr>
            <a:spLocks noGrp="1"/>
          </p:cNvSpPr>
          <p:nvPr>
            <p:ph idx="1"/>
          </p:nvPr>
        </p:nvSpPr>
        <p:spPr/>
        <p:txBody>
          <a:bodyPr>
            <a:normAutofit lnSpcReduction="10000"/>
          </a:bodyPr>
          <a:lstStyle/>
          <a:p>
            <a:pPr marL="0" indent="0">
              <a:buNone/>
            </a:pPr>
            <a:r>
              <a:rPr lang="en-US"/>
              <a:t>void ListGraph(AGraph *g) {</a:t>
            </a:r>
          </a:p>
          <a:p>
            <a:pPr marL="0" indent="0">
              <a:buNone/>
            </a:pPr>
            <a:r>
              <a:rPr lang="en-US"/>
              <a:t>int i; NodeLink *p;</a:t>
            </a:r>
          </a:p>
          <a:p>
            <a:pPr marL="0" indent="0">
              <a:buNone/>
            </a:pPr>
            <a:r>
              <a:rPr lang="en-US"/>
              <a:t>for(i=0;i&lt;g-&gt;vexnum;i++){</a:t>
            </a:r>
          </a:p>
          <a:p>
            <a:pPr marL="0" indent="0">
              <a:buNone/>
            </a:pPr>
            <a:r>
              <a:rPr lang="en-US"/>
              <a:t>    printf("%d:%c---&gt;",i,g-&gt;v[i].vertex);</a:t>
            </a:r>
          </a:p>
          <a:p>
            <a:pPr marL="0" indent="0">
              <a:buNone/>
            </a:pPr>
            <a:r>
              <a:rPr lang="en-US"/>
              <a:t>    p=g-&gt;v[i].first;</a:t>
            </a:r>
          </a:p>
          <a:p>
            <a:pPr marL="0" indent="0">
              <a:buNone/>
            </a:pPr>
            <a:r>
              <a:rPr lang="en-US"/>
              <a:t>    while(p) {</a:t>
            </a:r>
          </a:p>
          <a:p>
            <a:pPr marL="0" indent="0">
              <a:buNone/>
            </a:pPr>
            <a:r>
              <a:rPr lang="en-US"/>
              <a:t>        printf("%3d",p-&gt;vindex);</a:t>
            </a:r>
          </a:p>
          <a:p>
            <a:pPr marL="0" indent="0">
              <a:buNone/>
            </a:pPr>
            <a:r>
              <a:rPr lang="en-US"/>
              <a:t>        p=p-&gt;next;}</a:t>
            </a:r>
          </a:p>
          <a:p>
            <a:pPr marL="0" indent="0">
              <a:buNone/>
            </a:pPr>
            <a:r>
              <a:rPr lang="en-US"/>
              <a:t>    printf("\n");</a:t>
            </a:r>
          </a:p>
          <a:p>
            <a:pPr marL="0" indent="0">
              <a:buNone/>
            </a:pPr>
            <a:r>
              <a:rPr lang="en-US"/>
              <a:t>    }</a:t>
            </a:r>
          </a:p>
          <a:p>
            <a:pPr marL="0" indent="0">
              <a:buNone/>
            </a:pPr>
            <a:r>
              <a:rPr lang="en-US"/>
              <a:t>}</a:t>
            </a:r>
          </a:p>
          <a:p>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576" y="4357272"/>
            <a:ext cx="5338936" cy="250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283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图的顶点定位</a:t>
            </a:r>
            <a:endParaRPr lang="en-US" dirty="0"/>
          </a:p>
        </p:txBody>
      </p:sp>
      <p:sp>
        <p:nvSpPr>
          <p:cNvPr id="5" name="内容占位符 4"/>
          <p:cNvSpPr>
            <a:spLocks noGrp="1"/>
          </p:cNvSpPr>
          <p:nvPr>
            <p:ph idx="1"/>
          </p:nvPr>
        </p:nvSpPr>
        <p:spPr/>
        <p:txBody>
          <a:bodyPr>
            <a:normAutofit/>
          </a:bodyPr>
          <a:lstStyle/>
          <a:p>
            <a:pPr marL="0" indent="0">
              <a:buNone/>
            </a:pPr>
            <a:r>
              <a:rPr lang="en-US" altLang="zh-CN" smtClean="0"/>
              <a:t>//</a:t>
            </a:r>
            <a:r>
              <a:rPr lang="zh-CN" altLang="en-US" smtClean="0"/>
              <a:t>确定</a:t>
            </a:r>
            <a:r>
              <a:rPr lang="zh-CN" altLang="en-US" dirty="0" smtClean="0"/>
              <a:t>一个</a:t>
            </a:r>
            <a:r>
              <a:rPr lang="zh-CN" altLang="en-US" smtClean="0"/>
              <a:t>顶点在</a:t>
            </a:r>
            <a:r>
              <a:rPr lang="en-US" altLang="zh-CN"/>
              <a:t>v</a:t>
            </a:r>
            <a:r>
              <a:rPr lang="zh-CN" altLang="en-US" smtClean="0"/>
              <a:t>数组中的位置</a:t>
            </a:r>
          </a:p>
          <a:p>
            <a:pPr marL="57150" indent="0">
              <a:buNone/>
            </a:pPr>
            <a:r>
              <a:rPr lang="en-US" altLang="en-US" smtClean="0"/>
              <a:t>int LocateVex(AGraph *g,ElemType u){</a:t>
            </a:r>
          </a:p>
          <a:p>
            <a:pPr marL="57150" indent="0">
              <a:buNone/>
            </a:pPr>
            <a:r>
              <a:rPr lang="en-US" altLang="en-US" smtClean="0"/>
              <a:t>int </a:t>
            </a:r>
            <a:r>
              <a:rPr lang="en-US" altLang="en-US"/>
              <a:t>k;</a:t>
            </a:r>
          </a:p>
          <a:p>
            <a:pPr marL="57150" indent="0">
              <a:buNone/>
            </a:pPr>
            <a:r>
              <a:rPr lang="en-US" altLang="en-US"/>
              <a:t>for(k=0;k&lt;g-&gt;vexnum;k++)</a:t>
            </a:r>
          </a:p>
          <a:p>
            <a:pPr marL="57150" indent="0">
              <a:buNone/>
            </a:pPr>
            <a:r>
              <a:rPr lang="en-US" altLang="en-US"/>
              <a:t>    if (g-&gt;v[k].vertex == u) return k;</a:t>
            </a:r>
          </a:p>
          <a:p>
            <a:pPr marL="57150" indent="0">
              <a:buNone/>
            </a:pPr>
            <a:r>
              <a:rPr lang="en-US" altLang="en-US"/>
              <a:t>return -1</a:t>
            </a:r>
            <a:r>
              <a:rPr lang="en-US" altLang="en-US" smtClean="0"/>
              <a:t>;</a:t>
            </a:r>
            <a:r>
              <a:rPr lang="en-US" altLang="en-US"/>
              <a:t> //</a:t>
            </a:r>
            <a:r>
              <a:rPr lang="zh-CN" altLang="en-US"/>
              <a:t>图中无此顶点</a:t>
            </a:r>
            <a:endParaRPr lang="en-US" altLang="en-US"/>
          </a:p>
          <a:p>
            <a:pPr marL="57150" indent="0">
              <a:buNone/>
            </a:pPr>
            <a:r>
              <a:rPr lang="en-US" altLang="en-US"/>
              <a:t>}</a:t>
            </a:r>
            <a:endParaRPr lang="en-US" altLang="en-US" dirty="0" smtClean="0"/>
          </a:p>
          <a:p>
            <a:endParaRPr lang="en-US" dirty="0"/>
          </a:p>
        </p:txBody>
      </p:sp>
    </p:spTree>
    <p:extLst>
      <p:ext uri="{BB962C8B-B14F-4D97-AF65-F5344CB8AC3E}">
        <p14:creationId xmlns:p14="http://schemas.microsoft.com/office/powerpoint/2010/main" val="38877272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邻接矩阵 </a:t>
            </a:r>
            <a:r>
              <a:rPr lang="en-US" altLang="zh-CN" dirty="0" smtClean="0"/>
              <a:t>vs. </a:t>
            </a:r>
            <a:r>
              <a:rPr lang="zh-CN" altLang="en-US" dirty="0" smtClean="0"/>
              <a:t>邻接表</a:t>
            </a:r>
            <a:endParaRPr lang="zh-CN" altLang="en-US" dirty="0"/>
          </a:p>
        </p:txBody>
      </p:sp>
      <p:sp>
        <p:nvSpPr>
          <p:cNvPr id="5" name="内容占位符 4"/>
          <p:cNvSpPr>
            <a:spLocks noGrp="1"/>
          </p:cNvSpPr>
          <p:nvPr>
            <p:ph sz="half" idx="1"/>
          </p:nvPr>
        </p:nvSpPr>
        <p:spPr/>
        <p:txBody>
          <a:bodyPr>
            <a:normAutofit lnSpcReduction="10000"/>
          </a:bodyPr>
          <a:lstStyle/>
          <a:p>
            <a:r>
              <a:rPr lang="zh-CN" altLang="en-US" sz="3200" dirty="0" smtClean="0"/>
              <a:t>邻接矩阵适用场合：</a:t>
            </a:r>
            <a:endParaRPr lang="en-US" altLang="zh-CN" sz="3200" dirty="0" smtClean="0"/>
          </a:p>
          <a:p>
            <a:pPr lvl="1"/>
            <a:r>
              <a:rPr lang="zh-CN" altLang="en-US" sz="3200" dirty="0" smtClean="0"/>
              <a:t>图的规模固定</a:t>
            </a:r>
            <a:endParaRPr lang="en-US" altLang="zh-CN" sz="3200" dirty="0" smtClean="0"/>
          </a:p>
          <a:p>
            <a:pPr lvl="1"/>
            <a:r>
              <a:rPr lang="zh-CN" altLang="en-US" sz="3200" dirty="0" smtClean="0"/>
              <a:t>稠密图</a:t>
            </a:r>
            <a:endParaRPr lang="en-US" altLang="zh-CN" sz="3200" dirty="0" smtClean="0"/>
          </a:p>
          <a:p>
            <a:pPr lvl="1"/>
            <a:r>
              <a:rPr lang="zh-CN" altLang="en-US" sz="3200" dirty="0" smtClean="0"/>
              <a:t>经常检测边的存在</a:t>
            </a:r>
            <a:endParaRPr lang="en-US" altLang="zh-CN" sz="3200" dirty="0" smtClean="0"/>
          </a:p>
          <a:p>
            <a:pPr lvl="2"/>
            <a:r>
              <a:rPr lang="en-US" altLang="zh-CN" sz="2800" dirty="0" smtClean="0"/>
              <a:t>O(1)</a:t>
            </a:r>
          </a:p>
          <a:p>
            <a:pPr lvl="1"/>
            <a:r>
              <a:rPr lang="zh-CN" altLang="en-US" sz="3200" dirty="0" smtClean="0"/>
              <a:t>经常做边的插入</a:t>
            </a:r>
            <a:r>
              <a:rPr lang="en-US" altLang="zh-CN" sz="3200" dirty="0" smtClean="0"/>
              <a:t>/</a:t>
            </a:r>
            <a:r>
              <a:rPr lang="zh-CN" altLang="en-US" sz="3200" dirty="0" smtClean="0"/>
              <a:t>删除</a:t>
            </a:r>
            <a:endParaRPr lang="en-US" altLang="zh-CN" sz="3200" dirty="0" smtClean="0"/>
          </a:p>
          <a:p>
            <a:pPr lvl="1"/>
            <a:endParaRPr lang="en-US" altLang="zh-CN" dirty="0"/>
          </a:p>
          <a:p>
            <a:pPr lvl="1"/>
            <a:endParaRPr lang="en-US" altLang="zh-CN" dirty="0" smtClean="0"/>
          </a:p>
          <a:p>
            <a:endParaRPr lang="zh-CN" altLang="en-US" dirty="0"/>
          </a:p>
        </p:txBody>
      </p:sp>
      <p:sp>
        <p:nvSpPr>
          <p:cNvPr id="6" name="内容占位符 5"/>
          <p:cNvSpPr>
            <a:spLocks noGrp="1"/>
          </p:cNvSpPr>
          <p:nvPr>
            <p:ph sz="half" idx="2"/>
          </p:nvPr>
        </p:nvSpPr>
        <p:spPr/>
        <p:txBody>
          <a:bodyPr>
            <a:normAutofit lnSpcReduction="10000"/>
          </a:bodyPr>
          <a:lstStyle/>
          <a:p>
            <a:r>
              <a:rPr lang="zh-CN" altLang="en-US" sz="3200" dirty="0" smtClean="0"/>
              <a:t>邻接表适用场合：</a:t>
            </a:r>
            <a:endParaRPr lang="en-US" altLang="zh-CN" sz="3200" dirty="0" smtClean="0"/>
          </a:p>
          <a:p>
            <a:pPr lvl="1"/>
            <a:r>
              <a:rPr lang="zh-CN" altLang="en-US" sz="3200" dirty="0" smtClean="0"/>
              <a:t>顶点数目不确定</a:t>
            </a:r>
            <a:endParaRPr lang="en-US" altLang="zh-CN" sz="3200" dirty="0" smtClean="0"/>
          </a:p>
          <a:p>
            <a:pPr lvl="1"/>
            <a:r>
              <a:rPr lang="zh-CN" altLang="en-US" sz="3200" dirty="0" smtClean="0"/>
              <a:t>稀疏图</a:t>
            </a:r>
            <a:endParaRPr lang="en-US" altLang="zh-CN" sz="3200" dirty="0" smtClean="0"/>
          </a:p>
          <a:p>
            <a:pPr lvl="1"/>
            <a:r>
              <a:rPr lang="zh-CN" altLang="en-US" sz="3200" b="1" i="1" dirty="0" smtClean="0">
                <a:solidFill>
                  <a:srgbClr val="0000FF"/>
                </a:solidFill>
              </a:rPr>
              <a:t>检测弧</a:t>
            </a:r>
            <a:r>
              <a:rPr lang="en-US" altLang="zh-CN" sz="3200" b="1" i="1" dirty="0" smtClean="0">
                <a:solidFill>
                  <a:srgbClr val="0000FF"/>
                </a:solidFill>
              </a:rPr>
              <a:t>/</a:t>
            </a:r>
            <a:r>
              <a:rPr lang="zh-CN" altLang="en-US" sz="3200" b="1" i="1" dirty="0" smtClean="0">
                <a:solidFill>
                  <a:srgbClr val="0000FF"/>
                </a:solidFill>
              </a:rPr>
              <a:t>边</a:t>
            </a:r>
            <a:r>
              <a:rPr lang="zh-CN" altLang="en-US" sz="3200" b="1" i="1" dirty="0">
                <a:solidFill>
                  <a:srgbClr val="0000FF"/>
                </a:solidFill>
              </a:rPr>
              <a:t>的存在，需要</a:t>
            </a:r>
            <a:r>
              <a:rPr lang="en-US" altLang="zh-CN" sz="3200" b="1" i="1" dirty="0">
                <a:solidFill>
                  <a:srgbClr val="0000FF"/>
                </a:solidFill>
              </a:rPr>
              <a:t>O(e)</a:t>
            </a:r>
          </a:p>
          <a:p>
            <a:pPr lvl="2"/>
            <a:r>
              <a:rPr lang="zh-CN" altLang="en-US" sz="3200" b="1" i="1" dirty="0">
                <a:solidFill>
                  <a:srgbClr val="0000FF"/>
                </a:solidFill>
              </a:rPr>
              <a:t>使用哈希表，可使得边</a:t>
            </a:r>
            <a:r>
              <a:rPr lang="en-US" altLang="zh-CN" sz="3200" b="1" i="1" dirty="0">
                <a:solidFill>
                  <a:srgbClr val="0000FF"/>
                </a:solidFill>
              </a:rPr>
              <a:t>/</a:t>
            </a:r>
            <a:r>
              <a:rPr lang="zh-CN" altLang="en-US" sz="3200" b="1" i="1" dirty="0">
                <a:solidFill>
                  <a:srgbClr val="0000FF"/>
                </a:solidFill>
              </a:rPr>
              <a:t>弧的判定达到</a:t>
            </a:r>
            <a:r>
              <a:rPr lang="en-US" altLang="zh-CN" sz="3200" b="1" i="1" dirty="0">
                <a:solidFill>
                  <a:srgbClr val="0000FF"/>
                </a:solidFill>
              </a:rPr>
              <a:t>O(1)</a:t>
            </a:r>
            <a:endParaRPr lang="zh-CN" altLang="en-US" sz="3200" b="1" i="1" dirty="0">
              <a:solidFill>
                <a:srgbClr val="0000FF"/>
              </a:solidFill>
            </a:endParaRPr>
          </a:p>
          <a:p>
            <a:pPr lvl="1"/>
            <a:r>
              <a:rPr lang="zh-CN" altLang="en-US" sz="3200" dirty="0" smtClean="0"/>
              <a:t>经常计算顶点的度数</a:t>
            </a:r>
            <a:endParaRPr lang="en-US" altLang="zh-CN" sz="3200" dirty="0" smtClean="0"/>
          </a:p>
          <a:p>
            <a:pPr lvl="1"/>
            <a:r>
              <a:rPr lang="zh-CN" altLang="en-US" sz="3200" dirty="0" smtClean="0"/>
              <a:t>经常做遍历</a:t>
            </a:r>
            <a:endParaRPr lang="en-US" altLang="zh-CN" sz="3200" dirty="0" smtClean="0"/>
          </a:p>
          <a:p>
            <a:pPr lvl="1"/>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200061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a:latin typeface="+mn-lt"/>
                <a:ea typeface="宋体" panose="02010600030101010101" pitchFamily="2" charset="-122"/>
              </a:rPr>
              <a:t>2.3十字链表 (Orthogonal List) 法</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908720"/>
            <a:ext cx="8229600" cy="5832648"/>
          </a:xfrm>
        </p:spPr>
        <p:txBody>
          <a:bodyPr/>
          <a:lstStyle/>
          <a:p>
            <a:pPr marL="342900" lvl="1" indent="-342900">
              <a:buFont typeface="Arial" pitchFamily="34" charset="0"/>
              <a:buChar char="•"/>
            </a:pPr>
            <a:r>
              <a:rPr lang="zh-CN" altLang="en-US" dirty="0">
                <a:ea typeface="宋体" panose="02010600030101010101" pitchFamily="2" charset="-122"/>
              </a:rPr>
              <a:t>每个顶点对应一个结点：</a:t>
            </a:r>
            <a:r>
              <a:rPr lang="en-US" altLang="en-US" dirty="0" err="1" smtClean="0">
                <a:ea typeface="宋体" panose="02010600030101010101" pitchFamily="2" charset="-122"/>
              </a:rPr>
              <a:t>每条弧的弧头结点和弧尾结点都存放在链表中</a:t>
            </a:r>
            <a:endParaRPr lang="en-US" altLang="en-US" dirty="0" smtClean="0">
              <a:ea typeface="宋体" panose="02010600030101010101" pitchFamily="2" charset="-122"/>
            </a:endParaRPr>
          </a:p>
          <a:p>
            <a:pPr marL="342900" lvl="1" indent="-342900">
              <a:buFont typeface="Arial" pitchFamily="34" charset="0"/>
              <a:buChar char="•"/>
            </a:pPr>
            <a:endParaRPr lang="en-US" altLang="en-US" dirty="0"/>
          </a:p>
          <a:p>
            <a:pPr marL="342900" lvl="1" indent="-342900">
              <a:buFont typeface="Arial" pitchFamily="34" charset="0"/>
              <a:buChar char="•"/>
            </a:pPr>
            <a:endParaRPr lang="en-US" altLang="en-US" dirty="0" smtClean="0"/>
          </a:p>
          <a:p>
            <a:pPr marL="342900" lvl="1" indent="-342900">
              <a:buFont typeface="Arial" pitchFamily="34" charset="0"/>
              <a:buChar char="•"/>
            </a:pPr>
            <a:endParaRPr lang="en-US" altLang="zh-CN" dirty="0" smtClean="0"/>
          </a:p>
          <a:p>
            <a:pPr marL="342900" lvl="1" indent="-342900">
              <a:buFont typeface="Arial" pitchFamily="34" charset="0"/>
              <a:buChar char="•"/>
            </a:pPr>
            <a:endParaRPr lang="en-US" altLang="zh-CN" dirty="0"/>
          </a:p>
          <a:p>
            <a:pPr marL="342900" lvl="1" indent="-342900">
              <a:buFont typeface="Arial" pitchFamily="34" charset="0"/>
              <a:buChar char="•"/>
            </a:pPr>
            <a:r>
              <a:rPr lang="zh-CN" altLang="en-US" dirty="0" smtClean="0"/>
              <a:t>每</a:t>
            </a:r>
            <a:r>
              <a:rPr lang="zh-CN" altLang="en-US" dirty="0"/>
              <a:t>条弧对应一个结点</a:t>
            </a:r>
            <a:endParaRPr lang="en-US" altLang="zh-CN" dirty="0"/>
          </a:p>
          <a:p>
            <a:pPr marL="342900" lvl="1" indent="-342900">
              <a:buFont typeface="Arial" pitchFamily="34" charset="0"/>
              <a:buChar char="•"/>
            </a:pPr>
            <a:endParaRPr lang="en-US" altLang="en-US" dirty="0"/>
          </a:p>
          <a:p>
            <a:endParaRPr lang="en-US" dirty="0"/>
          </a:p>
        </p:txBody>
      </p:sp>
      <p:sp>
        <p:nvSpPr>
          <p:cNvPr id="4" name="灯片编号占位符 3"/>
          <p:cNvSpPr>
            <a:spLocks noGrp="1"/>
          </p:cNvSpPr>
          <p:nvPr>
            <p:ph type="sldNum" sz="quarter" idx="12"/>
          </p:nvPr>
        </p:nvSpPr>
        <p:spPr>
          <a:xfrm>
            <a:off x="8784976" y="6304235"/>
            <a:ext cx="395536" cy="365125"/>
          </a:xfrm>
        </p:spPr>
        <p:txBody>
          <a:bodyPr/>
          <a:lstStyle/>
          <a:p>
            <a:fld id="{0C913308-F349-4B6D-A68A-DD1791B4A57B}" type="slidenum">
              <a:rPr lang="zh-CN" altLang="en-US" smtClean="0"/>
              <a:t>38</a:t>
            </a:fld>
            <a:endParaRPr lang="zh-CN" altLang="en-US"/>
          </a:p>
        </p:txBody>
      </p:sp>
      <p:grpSp>
        <p:nvGrpSpPr>
          <p:cNvPr id="5" name="Group 14"/>
          <p:cNvGrpSpPr>
            <a:grpSpLocks/>
          </p:cNvGrpSpPr>
          <p:nvPr/>
        </p:nvGrpSpPr>
        <p:grpSpPr bwMode="auto">
          <a:xfrm>
            <a:off x="838200" y="2126248"/>
            <a:ext cx="6019800" cy="628650"/>
            <a:chOff x="528" y="968"/>
            <a:chExt cx="3792" cy="396"/>
          </a:xfrm>
        </p:grpSpPr>
        <p:sp>
          <p:nvSpPr>
            <p:cNvPr id="6" name="Rectangle 3"/>
            <p:cNvSpPr>
              <a:spLocks noChangeArrowheads="1"/>
            </p:cNvSpPr>
            <p:nvPr/>
          </p:nvSpPr>
          <p:spPr bwMode="auto">
            <a:xfrm>
              <a:off x="528" y="968"/>
              <a:ext cx="3792" cy="385"/>
            </a:xfrm>
            <a:prstGeom prst="rect">
              <a:avLst/>
            </a:prstGeom>
            <a:solidFill>
              <a:srgbClr val="CCFFFF"/>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tx2"/>
                  </a:solidFill>
                  <a:ea typeface="楷体_GB2312" pitchFamily="49" charset="-122"/>
                </a:rPr>
                <a:t>顶点信息数据            </a:t>
              </a:r>
              <a:endParaRPr lang="zh-CN" altLang="en-US" sz="3200" dirty="0">
                <a:ea typeface="楷体_GB2312" pitchFamily="49" charset="-122"/>
              </a:endParaRPr>
            </a:p>
          </p:txBody>
        </p:sp>
        <p:sp>
          <p:nvSpPr>
            <p:cNvPr id="7" name="Line 4"/>
            <p:cNvSpPr>
              <a:spLocks noChangeShapeType="1"/>
            </p:cNvSpPr>
            <p:nvPr/>
          </p:nvSpPr>
          <p:spPr bwMode="auto">
            <a:xfrm>
              <a:off x="2204" y="980"/>
              <a:ext cx="0" cy="384"/>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a:off x="3264" y="980"/>
              <a:ext cx="0" cy="373"/>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Line 6"/>
          <p:cNvSpPr>
            <a:spLocks noChangeShapeType="1"/>
          </p:cNvSpPr>
          <p:nvPr/>
        </p:nvSpPr>
        <p:spPr bwMode="auto">
          <a:xfrm>
            <a:off x="4427984" y="2368044"/>
            <a:ext cx="0" cy="685800"/>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5724128" y="2368044"/>
            <a:ext cx="0" cy="685800"/>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Comment 8"/>
          <p:cNvSpPr>
            <a:spLocks noChangeArrowheads="1"/>
          </p:cNvSpPr>
          <p:nvPr/>
        </p:nvSpPr>
        <p:spPr bwMode="auto">
          <a:xfrm>
            <a:off x="982216" y="2852936"/>
            <a:ext cx="3157736" cy="95410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wrap="square">
            <a:spAutoFit/>
          </a:bodyPr>
          <a:lstStyle/>
          <a:p>
            <a:r>
              <a:rPr lang="zh-CN" altLang="en-US" sz="2800" dirty="0" smtClean="0">
                <a:ea typeface="楷体_GB2312" pitchFamily="49" charset="-122"/>
              </a:rPr>
              <a:t>指向以该顶点为弧头的</a:t>
            </a:r>
            <a:r>
              <a:rPr lang="zh-CN" altLang="en-US" sz="2800" b="1" dirty="0" smtClean="0">
                <a:ea typeface="楷体_GB2312" pitchFamily="49" charset="-122"/>
              </a:rPr>
              <a:t>第一</a:t>
            </a:r>
            <a:r>
              <a:rPr lang="zh-CN" altLang="en-US" sz="2800" b="1" dirty="0">
                <a:ea typeface="楷体_GB2312" pitchFamily="49" charset="-122"/>
              </a:rPr>
              <a:t>个</a:t>
            </a:r>
            <a:r>
              <a:rPr lang="zh-CN" altLang="en-US" sz="2800" b="1" dirty="0" smtClean="0">
                <a:ea typeface="楷体_GB2312" pitchFamily="49" charset="-122"/>
              </a:rPr>
              <a:t>弧结点</a:t>
            </a:r>
            <a:endParaRPr lang="zh-CN" altLang="en-US" sz="1600" dirty="0">
              <a:latin typeface="Arial" charset="0"/>
            </a:endParaRPr>
          </a:p>
        </p:txBody>
      </p:sp>
      <p:sp>
        <p:nvSpPr>
          <p:cNvPr id="12" name="Comment 9"/>
          <p:cNvSpPr>
            <a:spLocks noChangeArrowheads="1"/>
          </p:cNvSpPr>
          <p:nvPr/>
        </p:nvSpPr>
        <p:spPr bwMode="auto">
          <a:xfrm>
            <a:off x="5940152" y="2852936"/>
            <a:ext cx="3124200" cy="95410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wrap="square">
            <a:spAutoFit/>
          </a:bodyPr>
          <a:lstStyle/>
          <a:p>
            <a:r>
              <a:rPr lang="zh-CN" altLang="en-US" sz="2800" dirty="0"/>
              <a:t>指向以该顶点为弧尾的</a:t>
            </a:r>
            <a:r>
              <a:rPr lang="zh-CN" altLang="en-US" sz="2800" b="1" dirty="0"/>
              <a:t>第一个弧结点</a:t>
            </a:r>
            <a:endParaRPr lang="zh-CN" altLang="en-US" sz="2800" b="1" dirty="0">
              <a:solidFill>
                <a:srgbClr val="000000"/>
              </a:solidFill>
              <a:latin typeface="Arial" charset="0"/>
            </a:endParaRPr>
          </a:p>
        </p:txBody>
      </p:sp>
      <p:sp>
        <p:nvSpPr>
          <p:cNvPr id="13" name="Rectangle 11"/>
          <p:cNvSpPr>
            <a:spLocks noChangeArrowheads="1"/>
          </p:cNvSpPr>
          <p:nvPr/>
        </p:nvSpPr>
        <p:spPr bwMode="auto">
          <a:xfrm>
            <a:off x="1828800" y="1681644"/>
            <a:ext cx="8293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0099"/>
                </a:solidFill>
                <a:ea typeface="楷体_GB2312" pitchFamily="49" charset="-122"/>
              </a:rPr>
              <a:t>data</a:t>
            </a:r>
          </a:p>
        </p:txBody>
      </p:sp>
      <p:sp>
        <p:nvSpPr>
          <p:cNvPr id="14" name="Rectangle 12"/>
          <p:cNvSpPr>
            <a:spLocks noChangeArrowheads="1"/>
          </p:cNvSpPr>
          <p:nvPr/>
        </p:nvSpPr>
        <p:spPr bwMode="auto">
          <a:xfrm>
            <a:off x="3733800" y="1681644"/>
            <a:ext cx="1022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firstin</a:t>
            </a:r>
          </a:p>
        </p:txBody>
      </p:sp>
      <p:sp>
        <p:nvSpPr>
          <p:cNvPr id="15" name="Rectangle 13"/>
          <p:cNvSpPr>
            <a:spLocks noChangeArrowheads="1"/>
          </p:cNvSpPr>
          <p:nvPr/>
        </p:nvSpPr>
        <p:spPr bwMode="auto">
          <a:xfrm>
            <a:off x="5257800" y="1681644"/>
            <a:ext cx="12465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firstout</a:t>
            </a:r>
          </a:p>
        </p:txBody>
      </p:sp>
      <p:grpSp>
        <p:nvGrpSpPr>
          <p:cNvPr id="16" name="Group 30"/>
          <p:cNvGrpSpPr>
            <a:grpSpLocks/>
          </p:cNvGrpSpPr>
          <p:nvPr/>
        </p:nvGrpSpPr>
        <p:grpSpPr bwMode="auto">
          <a:xfrm>
            <a:off x="109264" y="4930080"/>
            <a:ext cx="8991600" cy="584200"/>
            <a:chOff x="96" y="1104"/>
            <a:chExt cx="5664" cy="368"/>
          </a:xfrm>
        </p:grpSpPr>
        <p:sp>
          <p:nvSpPr>
            <p:cNvPr id="17" name="Rectangle 6"/>
            <p:cNvSpPr>
              <a:spLocks noChangeArrowheads="1"/>
            </p:cNvSpPr>
            <p:nvPr/>
          </p:nvSpPr>
          <p:spPr bwMode="auto">
            <a:xfrm>
              <a:off x="96" y="1104"/>
              <a:ext cx="5664" cy="368"/>
            </a:xfrm>
            <a:prstGeom prst="rect">
              <a:avLst/>
            </a:prstGeom>
            <a:solidFill>
              <a:srgbClr val="CCFFFF"/>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tx2"/>
                  </a:solidFill>
                  <a:ea typeface="楷体_GB2312" pitchFamily="49" charset="-122"/>
                </a:rPr>
                <a:t>弧尾顶点位置 弧头顶点位置             </a:t>
              </a:r>
              <a:r>
                <a:rPr lang="zh-CN" altLang="en-US" sz="3200" dirty="0" smtClean="0">
                  <a:solidFill>
                    <a:schemeClr val="tx2"/>
                  </a:solidFill>
                  <a:ea typeface="楷体_GB2312" pitchFamily="49" charset="-122"/>
                </a:rPr>
                <a:t>  弧</a:t>
              </a:r>
              <a:r>
                <a:rPr lang="zh-CN" altLang="en-US" sz="3200" dirty="0">
                  <a:solidFill>
                    <a:schemeClr val="tx2"/>
                  </a:solidFill>
                  <a:ea typeface="楷体_GB2312" pitchFamily="49" charset="-122"/>
                </a:rPr>
                <a:t>的相关信息</a:t>
              </a:r>
              <a:endParaRPr lang="zh-CN" altLang="en-US" sz="3200" dirty="0">
                <a:ea typeface="楷体_GB2312" pitchFamily="49" charset="-122"/>
              </a:endParaRPr>
            </a:p>
          </p:txBody>
        </p:sp>
        <p:sp>
          <p:nvSpPr>
            <p:cNvPr id="18" name="Line 7"/>
            <p:cNvSpPr>
              <a:spLocks noChangeShapeType="1"/>
            </p:cNvSpPr>
            <p:nvPr/>
          </p:nvSpPr>
          <p:spPr bwMode="auto">
            <a:xfrm>
              <a:off x="1728" y="1111"/>
              <a:ext cx="0" cy="339"/>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p:cNvSpPr>
              <a:spLocks noChangeShapeType="1"/>
            </p:cNvSpPr>
            <p:nvPr/>
          </p:nvSpPr>
          <p:spPr bwMode="auto">
            <a:xfrm>
              <a:off x="3408"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9"/>
            <p:cNvSpPr>
              <a:spLocks noChangeShapeType="1"/>
            </p:cNvSpPr>
            <p:nvPr/>
          </p:nvSpPr>
          <p:spPr bwMode="auto">
            <a:xfrm>
              <a:off x="4080"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
            <p:cNvSpPr>
              <a:spLocks noChangeShapeType="1"/>
            </p:cNvSpPr>
            <p:nvPr/>
          </p:nvSpPr>
          <p:spPr bwMode="auto">
            <a:xfrm>
              <a:off x="3744"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11"/>
          <p:cNvSpPr>
            <a:spLocks noChangeShapeType="1"/>
          </p:cNvSpPr>
          <p:nvPr/>
        </p:nvSpPr>
        <p:spPr bwMode="auto">
          <a:xfrm>
            <a:off x="5652120" y="5229200"/>
            <a:ext cx="0" cy="755154"/>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p:cNvSpPr>
            <a:spLocks noChangeShapeType="1"/>
          </p:cNvSpPr>
          <p:nvPr/>
        </p:nvSpPr>
        <p:spPr bwMode="auto">
          <a:xfrm>
            <a:off x="6084168" y="5229200"/>
            <a:ext cx="0" cy="755154"/>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Comment 14"/>
          <p:cNvSpPr>
            <a:spLocks noChangeArrowheads="1"/>
          </p:cNvSpPr>
          <p:nvPr/>
        </p:nvSpPr>
        <p:spPr bwMode="auto">
          <a:xfrm>
            <a:off x="6228184" y="5692080"/>
            <a:ext cx="2822848" cy="954107"/>
          </a:xfrm>
          <a:prstGeom prst="rect">
            <a:avLst/>
          </a:prstGeom>
          <a:solidFill>
            <a:srgbClr val="FCFDC6"/>
          </a:solidFill>
          <a:ln w="12700" cap="sq">
            <a:solidFill>
              <a:schemeClr val="tx1"/>
            </a:solidFill>
            <a:miter lim="800000"/>
            <a:headEnd type="none" w="sm" len="sm"/>
            <a:tailEnd type="none" w="sm" len="sm"/>
          </a:ln>
          <a:effectLst/>
          <a:extLst>
            <a:ext uri="{53640926-AAD7-44d8-BBD7-CCE9431645EC}">
              <a14:shadowObscured xmlns:a14="http://schemas.microsoft.com/office/drawing/2010/main" val="1"/>
            </a:ext>
          </a:extLst>
        </p:spPr>
        <p:txBody>
          <a:bodyPr wrap="square">
            <a:spAutoFit/>
          </a:bodyPr>
          <a:lstStyle/>
          <a:p>
            <a:r>
              <a:rPr lang="zh-CN" altLang="en-US" sz="2800" dirty="0">
                <a:ea typeface="楷体_GB2312" pitchFamily="49" charset="-122"/>
              </a:rPr>
              <a:t>指向下一个</a:t>
            </a:r>
            <a:r>
              <a:rPr lang="zh-CN" altLang="en-US" sz="2800" b="1" dirty="0">
                <a:ea typeface="楷体_GB2312" pitchFamily="49" charset="-122"/>
              </a:rPr>
              <a:t>有相同弧尾</a:t>
            </a:r>
            <a:r>
              <a:rPr lang="zh-CN" altLang="en-US" sz="2800" dirty="0">
                <a:ea typeface="楷体_GB2312" pitchFamily="49" charset="-122"/>
              </a:rPr>
              <a:t>的结点</a:t>
            </a:r>
            <a:endParaRPr lang="zh-CN" altLang="en-US" sz="1600" dirty="0">
              <a:latin typeface="Arial" charset="0"/>
            </a:endParaRPr>
          </a:p>
        </p:txBody>
      </p:sp>
      <p:sp>
        <p:nvSpPr>
          <p:cNvPr id="25" name="Comment 15"/>
          <p:cNvSpPr>
            <a:spLocks noChangeArrowheads="1"/>
          </p:cNvSpPr>
          <p:nvPr/>
        </p:nvSpPr>
        <p:spPr bwMode="auto">
          <a:xfrm>
            <a:off x="2648884" y="5692080"/>
            <a:ext cx="2690733" cy="954107"/>
          </a:xfrm>
          <a:prstGeom prst="rect">
            <a:avLst/>
          </a:prstGeom>
          <a:solidFill>
            <a:srgbClr val="FCFDC6"/>
          </a:solidFill>
          <a:ln w="12700" cap="sq">
            <a:solidFill>
              <a:schemeClr val="tx1"/>
            </a:solidFill>
            <a:miter lim="800000"/>
            <a:headEnd type="none" w="sm" len="sm"/>
            <a:tailEnd type="none" w="sm" len="sm"/>
          </a:ln>
          <a:effectLst/>
          <a:extLst>
            <a:ext uri="{53640926-AAD7-44d8-BBD7-CCE9431645EC}">
              <a14:shadowObscured xmlns:a14="http://schemas.microsoft.com/office/drawing/2010/main" val="1"/>
            </a:ext>
          </a:extLst>
        </p:spPr>
        <p:txBody>
          <a:bodyPr wrap="square">
            <a:spAutoFit/>
          </a:bodyPr>
          <a:lstStyle/>
          <a:p>
            <a:r>
              <a:rPr lang="zh-CN" altLang="en-US" sz="2800" dirty="0">
                <a:ea typeface="楷体_GB2312" pitchFamily="49" charset="-122"/>
              </a:rPr>
              <a:t>指向下一个</a:t>
            </a:r>
            <a:r>
              <a:rPr lang="zh-CN" altLang="en-US" sz="2800" b="1" dirty="0">
                <a:ea typeface="楷体_GB2312" pitchFamily="49" charset="-122"/>
              </a:rPr>
              <a:t>有相同弧头</a:t>
            </a:r>
            <a:r>
              <a:rPr lang="zh-CN" altLang="en-US" sz="2800" dirty="0">
                <a:ea typeface="楷体_GB2312" pitchFamily="49" charset="-122"/>
              </a:rPr>
              <a:t>的结点</a:t>
            </a:r>
            <a:endParaRPr lang="zh-CN" altLang="en-US" sz="1600" dirty="0">
              <a:latin typeface="Arial" charset="0"/>
            </a:endParaRPr>
          </a:p>
        </p:txBody>
      </p:sp>
      <p:sp>
        <p:nvSpPr>
          <p:cNvPr id="26" name="Rectangle 25"/>
          <p:cNvSpPr>
            <a:spLocks noChangeArrowheads="1"/>
          </p:cNvSpPr>
          <p:nvPr/>
        </p:nvSpPr>
        <p:spPr bwMode="auto">
          <a:xfrm>
            <a:off x="871264" y="4417948"/>
            <a:ext cx="11219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0099"/>
                </a:solidFill>
                <a:ea typeface="楷体_GB2312" pitchFamily="49" charset="-122"/>
              </a:rPr>
              <a:t>tailvex</a:t>
            </a:r>
            <a:endParaRPr lang="en-US" altLang="zh-CN" sz="2800" dirty="0">
              <a:solidFill>
                <a:srgbClr val="000099"/>
              </a:solidFill>
              <a:ea typeface="楷体_GB2312" pitchFamily="49" charset="-122"/>
            </a:endParaRPr>
          </a:p>
        </p:txBody>
      </p:sp>
      <p:sp>
        <p:nvSpPr>
          <p:cNvPr id="27" name="Rectangle 26"/>
          <p:cNvSpPr>
            <a:spLocks noChangeArrowheads="1"/>
          </p:cNvSpPr>
          <p:nvPr/>
        </p:nvSpPr>
        <p:spPr bwMode="auto">
          <a:xfrm>
            <a:off x="3157264" y="4417948"/>
            <a:ext cx="13987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headvex</a:t>
            </a:r>
          </a:p>
        </p:txBody>
      </p:sp>
      <p:sp>
        <p:nvSpPr>
          <p:cNvPr id="28" name="Rectangle 27"/>
          <p:cNvSpPr>
            <a:spLocks noChangeArrowheads="1"/>
          </p:cNvSpPr>
          <p:nvPr/>
        </p:nvSpPr>
        <p:spPr bwMode="auto">
          <a:xfrm>
            <a:off x="4909864" y="4417948"/>
            <a:ext cx="8899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ea typeface="楷体_GB2312" pitchFamily="49" charset="-122"/>
              </a:rPr>
              <a:t>hlink</a:t>
            </a:r>
          </a:p>
        </p:txBody>
      </p:sp>
      <p:sp>
        <p:nvSpPr>
          <p:cNvPr id="29" name="Rectangle 28"/>
          <p:cNvSpPr>
            <a:spLocks noChangeArrowheads="1"/>
          </p:cNvSpPr>
          <p:nvPr/>
        </p:nvSpPr>
        <p:spPr bwMode="auto">
          <a:xfrm>
            <a:off x="5900464" y="4417948"/>
            <a:ext cx="8210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ea typeface="楷体_GB2312" pitchFamily="49" charset="-122"/>
              </a:rPr>
              <a:t>tlink</a:t>
            </a:r>
          </a:p>
        </p:txBody>
      </p:sp>
      <p:sp>
        <p:nvSpPr>
          <p:cNvPr id="30" name="Rectangle 29"/>
          <p:cNvSpPr>
            <a:spLocks noChangeArrowheads="1"/>
          </p:cNvSpPr>
          <p:nvPr/>
        </p:nvSpPr>
        <p:spPr bwMode="auto">
          <a:xfrm>
            <a:off x="7424464" y="4417948"/>
            <a:ext cx="744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info</a:t>
            </a:r>
          </a:p>
        </p:txBody>
      </p:sp>
    </p:spTree>
    <p:extLst>
      <p:ext uri="{BB962C8B-B14F-4D97-AF65-F5344CB8AC3E}">
        <p14:creationId xmlns:p14="http://schemas.microsoft.com/office/powerpoint/2010/main" val="767395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up)">
                                      <p:cBhvr>
                                        <p:cTn id="83" dur="500"/>
                                        <p:tgtEl>
                                          <p:spTgt spid="23"/>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autoUpdateAnimBg="0"/>
      <p:bldP spid="12" grpId="0" animBg="1" autoUpdateAnimBg="0"/>
      <p:bldP spid="13" grpId="0" autoUpdateAnimBg="0"/>
      <p:bldP spid="14" grpId="0" autoUpdateAnimBg="0"/>
      <p:bldP spid="15" grpId="0" autoUpdateAnimBg="0"/>
      <p:bldP spid="22" grpId="0" animBg="1"/>
      <p:bldP spid="23" grpId="0" animBg="1"/>
      <p:bldP spid="24" grpId="0" animBg="1" autoUpdateAnimBg="0"/>
      <p:bldP spid="25" grpId="0" animBg="1" autoUpdateAnimBg="0"/>
      <p:bldP spid="26" grpId="0" autoUpdateAnimBg="0"/>
      <p:bldP spid="27" grpId="0" autoUpdateAnimBg="0"/>
      <p:bldP spid="28" grpId="0" autoUpdateAnimBg="0"/>
      <p:bldP spid="29" grpId="0" autoUpdateAnimBg="0"/>
      <p:bldP spid="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Line 3"/>
          <p:cNvSpPr>
            <a:spLocks noChangeShapeType="1"/>
          </p:cNvSpPr>
          <p:nvPr/>
        </p:nvSpPr>
        <p:spPr bwMode="auto">
          <a:xfrm>
            <a:off x="5468217" y="5152407"/>
            <a:ext cx="0" cy="488176"/>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33" name="Group 5"/>
          <p:cNvGrpSpPr>
            <a:grpSpLocks/>
          </p:cNvGrpSpPr>
          <p:nvPr/>
        </p:nvGrpSpPr>
        <p:grpSpPr bwMode="auto">
          <a:xfrm>
            <a:off x="392979" y="3757877"/>
            <a:ext cx="2103438" cy="2069362"/>
            <a:chOff x="0" y="0"/>
            <a:chExt cx="1325" cy="1153"/>
          </a:xfrm>
        </p:grpSpPr>
        <p:sp>
          <p:nvSpPr>
            <p:cNvPr id="432228" name="Oval 6"/>
            <p:cNvSpPr>
              <a:spLocks noChangeArrowheads="1"/>
            </p:cNvSpPr>
            <p:nvPr/>
          </p:nvSpPr>
          <p:spPr bwMode="auto">
            <a:xfrm>
              <a:off x="0" y="0"/>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0</a:t>
              </a:r>
            </a:p>
          </p:txBody>
        </p:sp>
        <p:sp>
          <p:nvSpPr>
            <p:cNvPr id="432229" name="Oval 7"/>
            <p:cNvSpPr>
              <a:spLocks noChangeArrowheads="1"/>
            </p:cNvSpPr>
            <p:nvPr/>
          </p:nvSpPr>
          <p:spPr bwMode="auto">
            <a:xfrm>
              <a:off x="954" y="0"/>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1</a:t>
              </a:r>
            </a:p>
          </p:txBody>
        </p:sp>
        <p:sp>
          <p:nvSpPr>
            <p:cNvPr id="432230" name="Oval 8"/>
            <p:cNvSpPr>
              <a:spLocks noChangeArrowheads="1"/>
            </p:cNvSpPr>
            <p:nvPr/>
          </p:nvSpPr>
          <p:spPr bwMode="auto">
            <a:xfrm>
              <a:off x="0" y="836"/>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2</a:t>
              </a:r>
            </a:p>
          </p:txBody>
        </p:sp>
        <p:sp>
          <p:nvSpPr>
            <p:cNvPr id="432231" name="Oval 9"/>
            <p:cNvSpPr>
              <a:spLocks noChangeArrowheads="1"/>
            </p:cNvSpPr>
            <p:nvPr/>
          </p:nvSpPr>
          <p:spPr bwMode="auto">
            <a:xfrm>
              <a:off x="962" y="812"/>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3</a:t>
              </a:r>
            </a:p>
          </p:txBody>
        </p:sp>
        <p:sp>
          <p:nvSpPr>
            <p:cNvPr id="432232" name="Line 10"/>
            <p:cNvSpPr>
              <a:spLocks noChangeShapeType="1"/>
            </p:cNvSpPr>
            <p:nvPr/>
          </p:nvSpPr>
          <p:spPr bwMode="auto">
            <a:xfrm flipV="1">
              <a:off x="1161" y="305"/>
              <a:ext cx="0" cy="515"/>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3" name="Line 11"/>
            <p:cNvSpPr>
              <a:spLocks noChangeShapeType="1"/>
            </p:cNvSpPr>
            <p:nvPr/>
          </p:nvSpPr>
          <p:spPr bwMode="auto">
            <a:xfrm>
              <a:off x="366" y="157"/>
              <a:ext cx="596"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4" name="Line 12"/>
            <p:cNvSpPr>
              <a:spLocks noChangeShapeType="1"/>
            </p:cNvSpPr>
            <p:nvPr/>
          </p:nvSpPr>
          <p:spPr bwMode="auto">
            <a:xfrm>
              <a:off x="216" y="329"/>
              <a:ext cx="0" cy="521"/>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5" name="Line 13"/>
            <p:cNvSpPr>
              <a:spLocks noChangeShapeType="1"/>
            </p:cNvSpPr>
            <p:nvPr/>
          </p:nvSpPr>
          <p:spPr bwMode="auto">
            <a:xfrm>
              <a:off x="366" y="960"/>
              <a:ext cx="596"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6" name="Line 14"/>
            <p:cNvSpPr>
              <a:spLocks noChangeShapeType="1"/>
            </p:cNvSpPr>
            <p:nvPr/>
          </p:nvSpPr>
          <p:spPr bwMode="auto">
            <a:xfrm flipH="1" flipV="1">
              <a:off x="323" y="247"/>
              <a:ext cx="680" cy="635"/>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7" name="Line 15"/>
            <p:cNvSpPr>
              <a:spLocks noChangeShapeType="1"/>
            </p:cNvSpPr>
            <p:nvPr/>
          </p:nvSpPr>
          <p:spPr bwMode="auto">
            <a:xfrm flipV="1">
              <a:off x="64" y="279"/>
              <a:ext cx="0" cy="612"/>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8" name="Line 16"/>
            <p:cNvSpPr>
              <a:spLocks noChangeShapeType="1"/>
            </p:cNvSpPr>
            <p:nvPr/>
          </p:nvSpPr>
          <p:spPr bwMode="auto">
            <a:xfrm flipH="1">
              <a:off x="314" y="1088"/>
              <a:ext cx="703"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grpSp>
      <p:grpSp>
        <p:nvGrpSpPr>
          <p:cNvPr id="432134" name="Group 17"/>
          <p:cNvGrpSpPr>
            <a:grpSpLocks/>
          </p:cNvGrpSpPr>
          <p:nvPr/>
        </p:nvGrpSpPr>
        <p:grpSpPr bwMode="auto">
          <a:xfrm>
            <a:off x="2725017" y="3573017"/>
            <a:ext cx="6108700" cy="2786727"/>
            <a:chOff x="0" y="0"/>
            <a:chExt cx="3848" cy="1557"/>
          </a:xfrm>
        </p:grpSpPr>
        <p:grpSp>
          <p:nvGrpSpPr>
            <p:cNvPr id="432136" name="Group 18"/>
            <p:cNvGrpSpPr>
              <a:grpSpLocks/>
            </p:cNvGrpSpPr>
            <p:nvPr/>
          </p:nvGrpSpPr>
          <p:grpSpPr bwMode="auto">
            <a:xfrm>
              <a:off x="960" y="0"/>
              <a:ext cx="2888" cy="235"/>
              <a:chOff x="0" y="0"/>
              <a:chExt cx="2888" cy="235"/>
            </a:xfrm>
          </p:grpSpPr>
          <p:grpSp>
            <p:nvGrpSpPr>
              <p:cNvPr id="432216" name="Group 19"/>
              <p:cNvGrpSpPr>
                <a:grpSpLocks/>
              </p:cNvGrpSpPr>
              <p:nvPr/>
            </p:nvGrpSpPr>
            <p:grpSpPr bwMode="auto">
              <a:xfrm>
                <a:off x="816" y="8"/>
                <a:ext cx="771" cy="227"/>
                <a:chOff x="0" y="0"/>
                <a:chExt cx="771" cy="227"/>
              </a:xfrm>
            </p:grpSpPr>
            <p:sp>
              <p:nvSpPr>
                <p:cNvPr id="432224" name="Rectangle 20"/>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0  1</a:t>
                  </a:r>
                </a:p>
              </p:txBody>
            </p:sp>
            <p:sp>
              <p:nvSpPr>
                <p:cNvPr id="432225" name="Line 21"/>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6" name="Line 22"/>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7" name="Line 23"/>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217" name="Group 24"/>
              <p:cNvGrpSpPr>
                <a:grpSpLocks/>
              </p:cNvGrpSpPr>
              <p:nvPr/>
            </p:nvGrpSpPr>
            <p:grpSpPr bwMode="auto">
              <a:xfrm>
                <a:off x="2117" y="0"/>
                <a:ext cx="771" cy="227"/>
                <a:chOff x="0" y="0"/>
                <a:chExt cx="771" cy="227"/>
              </a:xfrm>
            </p:grpSpPr>
            <p:sp>
              <p:nvSpPr>
                <p:cNvPr id="432220" name="Rectangle 25"/>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0  2     </a:t>
                  </a:r>
                  <a:r>
                    <a:rPr lang="en-US" altLang="en-US" sz="2400">
                      <a:latin typeface="Times New Roman" pitchFamily="18" charset="0"/>
                      <a:cs typeface="Times New Roman" pitchFamily="18" charset="0"/>
                    </a:rPr>
                    <a:t>∧</a:t>
                  </a:r>
                </a:p>
              </p:txBody>
            </p:sp>
            <p:sp>
              <p:nvSpPr>
                <p:cNvPr id="432221" name="Line 26"/>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2" name="Line 27"/>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3" name="Line 28"/>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218" name="Line 29"/>
              <p:cNvSpPr>
                <a:spLocks noChangeShapeType="1"/>
              </p:cNvSpPr>
              <p:nvPr/>
            </p:nvSpPr>
            <p:spPr bwMode="auto">
              <a:xfrm>
                <a:off x="1512" y="104"/>
                <a:ext cx="612"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9" name="Line 30"/>
              <p:cNvSpPr>
                <a:spLocks noChangeShapeType="1"/>
              </p:cNvSpPr>
              <p:nvPr/>
            </p:nvSpPr>
            <p:spPr bwMode="auto">
              <a:xfrm>
                <a:off x="0" y="112"/>
                <a:ext cx="816"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7" name="Group 31"/>
            <p:cNvGrpSpPr>
              <a:grpSpLocks/>
            </p:cNvGrpSpPr>
            <p:nvPr/>
          </p:nvGrpSpPr>
          <p:grpSpPr bwMode="auto">
            <a:xfrm>
              <a:off x="968" y="733"/>
              <a:ext cx="2251" cy="235"/>
              <a:chOff x="0" y="0"/>
              <a:chExt cx="2251" cy="235"/>
            </a:xfrm>
          </p:grpSpPr>
          <p:grpSp>
            <p:nvGrpSpPr>
              <p:cNvPr id="432204" name="Group 32"/>
              <p:cNvGrpSpPr>
                <a:grpSpLocks/>
              </p:cNvGrpSpPr>
              <p:nvPr/>
            </p:nvGrpSpPr>
            <p:grpSpPr bwMode="auto">
              <a:xfrm>
                <a:off x="245" y="8"/>
                <a:ext cx="771" cy="227"/>
                <a:chOff x="0" y="0"/>
                <a:chExt cx="771" cy="227"/>
              </a:xfrm>
            </p:grpSpPr>
            <p:sp>
              <p:nvSpPr>
                <p:cNvPr id="432212" name="Rectangle 33"/>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2  0</a:t>
                  </a:r>
                </a:p>
              </p:txBody>
            </p:sp>
            <p:sp>
              <p:nvSpPr>
                <p:cNvPr id="432213" name="Line 34"/>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4" name="Line 35"/>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5" name="Line 36"/>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205" name="Group 37"/>
              <p:cNvGrpSpPr>
                <a:grpSpLocks/>
              </p:cNvGrpSpPr>
              <p:nvPr/>
            </p:nvGrpSpPr>
            <p:grpSpPr bwMode="auto">
              <a:xfrm>
                <a:off x="1480" y="0"/>
                <a:ext cx="771" cy="227"/>
                <a:chOff x="0" y="0"/>
                <a:chExt cx="771" cy="227"/>
              </a:xfrm>
            </p:grpSpPr>
            <p:sp>
              <p:nvSpPr>
                <p:cNvPr id="432208" name="Rectangle 38"/>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2  3 </a:t>
                  </a:r>
                  <a:r>
                    <a:rPr lang="en-US" altLang="en-US" sz="2400">
                      <a:latin typeface="Times New Roman" pitchFamily="18" charset="0"/>
                      <a:cs typeface="Times New Roman" pitchFamily="18" charset="0"/>
                    </a:rPr>
                    <a:t>∧∧</a:t>
                  </a:r>
                </a:p>
              </p:txBody>
            </p:sp>
            <p:sp>
              <p:nvSpPr>
                <p:cNvPr id="432209" name="Line 39"/>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0" name="Line 40"/>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1" name="Line 41"/>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206" name="Line 42"/>
              <p:cNvSpPr>
                <a:spLocks noChangeShapeType="1"/>
              </p:cNvSpPr>
              <p:nvPr/>
            </p:nvSpPr>
            <p:spPr bwMode="auto">
              <a:xfrm>
                <a:off x="933" y="104"/>
                <a:ext cx="54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7" name="Line 43"/>
              <p:cNvSpPr>
                <a:spLocks noChangeShapeType="1"/>
              </p:cNvSpPr>
              <p:nvPr/>
            </p:nvSpPr>
            <p:spPr bwMode="auto">
              <a:xfrm>
                <a:off x="0" y="128"/>
                <a:ext cx="24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8" name="Group 44"/>
            <p:cNvGrpSpPr>
              <a:grpSpLocks/>
            </p:cNvGrpSpPr>
            <p:nvPr/>
          </p:nvGrpSpPr>
          <p:grpSpPr bwMode="auto">
            <a:xfrm>
              <a:off x="960" y="1141"/>
              <a:ext cx="2888" cy="235"/>
              <a:chOff x="0" y="0"/>
              <a:chExt cx="2888" cy="235"/>
            </a:xfrm>
          </p:grpSpPr>
          <p:grpSp>
            <p:nvGrpSpPr>
              <p:cNvPr id="432184" name="Group 45"/>
              <p:cNvGrpSpPr>
                <a:grpSpLocks/>
              </p:cNvGrpSpPr>
              <p:nvPr/>
            </p:nvGrpSpPr>
            <p:grpSpPr bwMode="auto">
              <a:xfrm>
                <a:off x="248" y="0"/>
                <a:ext cx="2640" cy="235"/>
                <a:chOff x="0" y="0"/>
                <a:chExt cx="2640" cy="235"/>
              </a:xfrm>
            </p:grpSpPr>
            <p:grpSp>
              <p:nvGrpSpPr>
                <p:cNvPr id="432186" name="Group 46"/>
                <p:cNvGrpSpPr>
                  <a:grpSpLocks/>
                </p:cNvGrpSpPr>
                <p:nvPr/>
              </p:nvGrpSpPr>
              <p:grpSpPr bwMode="auto">
                <a:xfrm>
                  <a:off x="0" y="0"/>
                  <a:ext cx="1707" cy="235"/>
                  <a:chOff x="0" y="0"/>
                  <a:chExt cx="1707" cy="235"/>
                </a:xfrm>
              </p:grpSpPr>
              <p:grpSp>
                <p:nvGrpSpPr>
                  <p:cNvPr id="432193" name="Group 47"/>
                  <p:cNvGrpSpPr>
                    <a:grpSpLocks/>
                  </p:cNvGrpSpPr>
                  <p:nvPr/>
                </p:nvGrpSpPr>
                <p:grpSpPr bwMode="auto">
                  <a:xfrm>
                    <a:off x="0" y="8"/>
                    <a:ext cx="771" cy="227"/>
                    <a:chOff x="0" y="0"/>
                    <a:chExt cx="771" cy="227"/>
                  </a:xfrm>
                </p:grpSpPr>
                <p:sp>
                  <p:nvSpPr>
                    <p:cNvPr id="432200" name="Rectangle 48"/>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3  0 </a:t>
                      </a:r>
                      <a:r>
                        <a:rPr lang="en-US" altLang="en-US" sz="2400">
                          <a:latin typeface="Times New Roman" pitchFamily="18" charset="0"/>
                          <a:cs typeface="Times New Roman" pitchFamily="18" charset="0"/>
                        </a:rPr>
                        <a:t>∧</a:t>
                      </a:r>
                      <a:endParaRPr lang="en-US" altLang="en-US" sz="2400">
                        <a:latin typeface="Times New Roman" pitchFamily="18" charset="0"/>
                        <a:ea typeface="Arial Unicode MS" pitchFamily="34" charset="-122"/>
                        <a:cs typeface="Arial Unicode MS" pitchFamily="34" charset="-122"/>
                      </a:endParaRPr>
                    </a:p>
                  </p:txBody>
                </p:sp>
                <p:sp>
                  <p:nvSpPr>
                    <p:cNvPr id="432201" name="Line 49"/>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2" name="Line 50"/>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3" name="Line 51"/>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94" name="Group 52"/>
                  <p:cNvGrpSpPr>
                    <a:grpSpLocks/>
                  </p:cNvGrpSpPr>
                  <p:nvPr/>
                </p:nvGrpSpPr>
                <p:grpSpPr bwMode="auto">
                  <a:xfrm>
                    <a:off x="936" y="0"/>
                    <a:ext cx="771" cy="227"/>
                    <a:chOff x="0" y="0"/>
                    <a:chExt cx="771" cy="227"/>
                  </a:xfrm>
                </p:grpSpPr>
                <p:sp>
                  <p:nvSpPr>
                    <p:cNvPr id="432196" name="Rectangle 53"/>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3  1 </a:t>
                      </a:r>
                      <a:r>
                        <a:rPr lang="en-US" altLang="en-US" sz="2400">
                          <a:latin typeface="Times New Roman" pitchFamily="18" charset="0"/>
                          <a:cs typeface="Times New Roman" pitchFamily="18" charset="0"/>
                        </a:rPr>
                        <a:t>∧</a:t>
                      </a:r>
                    </a:p>
                  </p:txBody>
                </p:sp>
                <p:sp>
                  <p:nvSpPr>
                    <p:cNvPr id="432197" name="Line 54"/>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8" name="Line 55"/>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9" name="Line 56"/>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95" name="Line 57"/>
                  <p:cNvSpPr>
                    <a:spLocks noChangeShapeType="1"/>
                  </p:cNvSpPr>
                  <p:nvPr/>
                </p:nvSpPr>
                <p:spPr bwMode="auto">
                  <a:xfrm>
                    <a:off x="696" y="104"/>
                    <a:ext cx="240"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87" name="Group 58"/>
                <p:cNvGrpSpPr>
                  <a:grpSpLocks/>
                </p:cNvGrpSpPr>
                <p:nvPr/>
              </p:nvGrpSpPr>
              <p:grpSpPr bwMode="auto">
                <a:xfrm>
                  <a:off x="1869" y="0"/>
                  <a:ext cx="771" cy="227"/>
                  <a:chOff x="0" y="0"/>
                  <a:chExt cx="771" cy="227"/>
                </a:xfrm>
              </p:grpSpPr>
              <p:sp>
                <p:nvSpPr>
                  <p:cNvPr id="432189" name="Rectangle 59"/>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3  2 </a:t>
                    </a:r>
                    <a:r>
                      <a:rPr lang="en-US" altLang="en-US" sz="2400">
                        <a:latin typeface="Times New Roman" pitchFamily="18" charset="0"/>
                        <a:cs typeface="Times New Roman" pitchFamily="18" charset="0"/>
                      </a:rPr>
                      <a:t>∧∧</a:t>
                    </a:r>
                  </a:p>
                </p:txBody>
              </p:sp>
              <p:sp>
                <p:nvSpPr>
                  <p:cNvPr id="432190" name="Line 60"/>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1" name="Line 61"/>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2" name="Line 62"/>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88" name="Line 63"/>
                <p:cNvSpPr>
                  <a:spLocks noChangeShapeType="1"/>
                </p:cNvSpPr>
                <p:nvPr/>
              </p:nvSpPr>
              <p:spPr bwMode="auto">
                <a:xfrm>
                  <a:off x="1629" y="104"/>
                  <a:ext cx="240"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85" name="Line 64"/>
              <p:cNvSpPr>
                <a:spLocks noChangeShapeType="1"/>
              </p:cNvSpPr>
              <p:nvPr/>
            </p:nvSpPr>
            <p:spPr bwMode="auto">
              <a:xfrm>
                <a:off x="0" y="112"/>
                <a:ext cx="24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9" name="Group 65"/>
            <p:cNvGrpSpPr>
              <a:grpSpLocks/>
            </p:cNvGrpSpPr>
            <p:nvPr/>
          </p:nvGrpSpPr>
          <p:grpSpPr bwMode="auto">
            <a:xfrm>
              <a:off x="0" y="8"/>
              <a:ext cx="1056" cy="1440"/>
              <a:chOff x="0" y="0"/>
              <a:chExt cx="1056" cy="1440"/>
            </a:xfrm>
          </p:grpSpPr>
          <p:grpSp>
            <p:nvGrpSpPr>
              <p:cNvPr id="432158" name="Group 66"/>
              <p:cNvGrpSpPr>
                <a:grpSpLocks/>
              </p:cNvGrpSpPr>
              <p:nvPr/>
            </p:nvGrpSpPr>
            <p:grpSpPr bwMode="auto">
              <a:xfrm>
                <a:off x="0" y="8"/>
                <a:ext cx="227" cy="1428"/>
                <a:chOff x="0" y="0"/>
                <a:chExt cx="227" cy="1280"/>
              </a:xfrm>
            </p:grpSpPr>
            <p:sp>
              <p:nvSpPr>
                <p:cNvPr id="432180" name="Rectangle 67"/>
                <p:cNvSpPr>
                  <a:spLocks noChangeArrowheads="1"/>
                </p:cNvSpPr>
                <p:nvPr/>
              </p:nvSpPr>
              <p:spPr bwMode="auto">
                <a:xfrm>
                  <a:off x="0" y="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a:t>
                  </a:r>
                </a:p>
              </p:txBody>
            </p:sp>
            <p:sp>
              <p:nvSpPr>
                <p:cNvPr id="432181" name="Rectangle 68"/>
                <p:cNvSpPr>
                  <a:spLocks noChangeArrowheads="1"/>
                </p:cNvSpPr>
                <p:nvPr/>
              </p:nvSpPr>
              <p:spPr bwMode="auto">
                <a:xfrm>
                  <a:off x="0" y="64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432182" name="Rectangle 69"/>
                <p:cNvSpPr>
                  <a:spLocks noChangeArrowheads="1"/>
                </p:cNvSpPr>
                <p:nvPr/>
              </p:nvSpPr>
              <p:spPr bwMode="auto">
                <a:xfrm>
                  <a:off x="0" y="32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sp>
              <p:nvSpPr>
                <p:cNvPr id="432183" name="Rectangle 70"/>
                <p:cNvSpPr>
                  <a:spLocks noChangeArrowheads="1"/>
                </p:cNvSpPr>
                <p:nvPr/>
              </p:nvSpPr>
              <p:spPr bwMode="auto">
                <a:xfrm>
                  <a:off x="0" y="963"/>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3</a:t>
                  </a:r>
                </a:p>
              </p:txBody>
            </p:sp>
          </p:grpSp>
          <p:grpSp>
            <p:nvGrpSpPr>
              <p:cNvPr id="432159" name="Group 71"/>
              <p:cNvGrpSpPr>
                <a:grpSpLocks/>
              </p:cNvGrpSpPr>
              <p:nvPr/>
            </p:nvGrpSpPr>
            <p:grpSpPr bwMode="auto">
              <a:xfrm>
                <a:off x="240" y="0"/>
                <a:ext cx="816" cy="1440"/>
                <a:chOff x="0" y="0"/>
                <a:chExt cx="816" cy="1440"/>
              </a:xfrm>
            </p:grpSpPr>
            <p:grpSp>
              <p:nvGrpSpPr>
                <p:cNvPr id="432160" name="Group 72"/>
                <p:cNvGrpSpPr>
                  <a:grpSpLocks/>
                </p:cNvGrpSpPr>
                <p:nvPr/>
              </p:nvGrpSpPr>
              <p:grpSpPr bwMode="auto">
                <a:xfrm>
                  <a:off x="0" y="0"/>
                  <a:ext cx="816" cy="363"/>
                  <a:chOff x="0" y="0"/>
                  <a:chExt cx="816" cy="340"/>
                </a:xfrm>
              </p:grpSpPr>
              <p:sp>
                <p:nvSpPr>
                  <p:cNvPr id="432176" name="Rectangle 73"/>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0</a:t>
                    </a:r>
                  </a:p>
                </p:txBody>
              </p:sp>
              <p:sp>
                <p:nvSpPr>
                  <p:cNvPr id="432177" name="Line 74"/>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8" name="Line 75"/>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9" name="Line 76"/>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1" name="Group 77"/>
                <p:cNvGrpSpPr>
                  <a:grpSpLocks/>
                </p:cNvGrpSpPr>
                <p:nvPr/>
              </p:nvGrpSpPr>
              <p:grpSpPr bwMode="auto">
                <a:xfrm>
                  <a:off x="0" y="357"/>
                  <a:ext cx="816" cy="363"/>
                  <a:chOff x="0" y="0"/>
                  <a:chExt cx="816" cy="340"/>
                </a:xfrm>
              </p:grpSpPr>
              <p:sp>
                <p:nvSpPr>
                  <p:cNvPr id="432172" name="Rectangle 78"/>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1           </a:t>
                    </a:r>
                    <a:r>
                      <a:rPr lang="en-US" altLang="en-US" sz="2400">
                        <a:latin typeface="Times New Roman" pitchFamily="18" charset="0"/>
                        <a:cs typeface="Times New Roman" pitchFamily="18" charset="0"/>
                      </a:rPr>
                      <a:t>∧</a:t>
                    </a:r>
                  </a:p>
                </p:txBody>
              </p:sp>
              <p:sp>
                <p:nvSpPr>
                  <p:cNvPr id="432173" name="Line 79"/>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4" name="Line 80"/>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5" name="Line 81"/>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2" name="Group 82"/>
                <p:cNvGrpSpPr>
                  <a:grpSpLocks/>
                </p:cNvGrpSpPr>
                <p:nvPr/>
              </p:nvGrpSpPr>
              <p:grpSpPr bwMode="auto">
                <a:xfrm>
                  <a:off x="0" y="717"/>
                  <a:ext cx="816" cy="363"/>
                  <a:chOff x="0" y="0"/>
                  <a:chExt cx="816" cy="340"/>
                </a:xfrm>
              </p:grpSpPr>
              <p:sp>
                <p:nvSpPr>
                  <p:cNvPr id="432168" name="Rectangle 83"/>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2</a:t>
                    </a:r>
                  </a:p>
                </p:txBody>
              </p:sp>
              <p:sp>
                <p:nvSpPr>
                  <p:cNvPr id="432169" name="Line 84"/>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0" name="Line 85"/>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1" name="Line 86"/>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3" name="Group 87"/>
                <p:cNvGrpSpPr>
                  <a:grpSpLocks/>
                </p:cNvGrpSpPr>
                <p:nvPr/>
              </p:nvGrpSpPr>
              <p:grpSpPr bwMode="auto">
                <a:xfrm>
                  <a:off x="0" y="1077"/>
                  <a:ext cx="816" cy="363"/>
                  <a:chOff x="0" y="0"/>
                  <a:chExt cx="816" cy="340"/>
                </a:xfrm>
              </p:grpSpPr>
              <p:sp>
                <p:nvSpPr>
                  <p:cNvPr id="432164" name="Rectangle 88"/>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3</a:t>
                    </a:r>
                  </a:p>
                </p:txBody>
              </p:sp>
              <p:sp>
                <p:nvSpPr>
                  <p:cNvPr id="432165" name="Line 89"/>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66" name="Line 90"/>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67" name="Line 91"/>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432140" name="Group 92"/>
            <p:cNvGrpSpPr>
              <a:grpSpLocks/>
            </p:cNvGrpSpPr>
            <p:nvPr/>
          </p:nvGrpSpPr>
          <p:grpSpPr bwMode="auto">
            <a:xfrm>
              <a:off x="672" y="192"/>
              <a:ext cx="720" cy="546"/>
              <a:chOff x="0" y="0"/>
              <a:chExt cx="720" cy="546"/>
            </a:xfrm>
          </p:grpSpPr>
          <p:sp>
            <p:nvSpPr>
              <p:cNvPr id="432155" name="Line 93"/>
              <p:cNvSpPr>
                <a:spLocks noChangeShapeType="1"/>
              </p:cNvSpPr>
              <p:nvPr/>
            </p:nvSpPr>
            <p:spPr bwMode="auto">
              <a:xfrm>
                <a:off x="0" y="0"/>
                <a:ext cx="0" cy="144"/>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6" name="Line 94"/>
              <p:cNvSpPr>
                <a:spLocks noChangeShapeType="1"/>
              </p:cNvSpPr>
              <p:nvPr/>
            </p:nvSpPr>
            <p:spPr bwMode="auto">
              <a:xfrm>
                <a:off x="0" y="144"/>
                <a:ext cx="720" cy="0"/>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7" name="Line 95"/>
              <p:cNvSpPr>
                <a:spLocks noChangeShapeType="1"/>
              </p:cNvSpPr>
              <p:nvPr/>
            </p:nvSpPr>
            <p:spPr bwMode="auto">
              <a:xfrm>
                <a:off x="712" y="152"/>
                <a:ext cx="0" cy="394"/>
              </a:xfrm>
              <a:prstGeom prst="line">
                <a:avLst/>
              </a:prstGeom>
              <a:noFill/>
              <a:ln w="38100">
                <a:solidFill>
                  <a:schemeClr val="fo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41" name="Group 96"/>
            <p:cNvGrpSpPr>
              <a:grpSpLocks/>
            </p:cNvGrpSpPr>
            <p:nvPr/>
          </p:nvGrpSpPr>
          <p:grpSpPr bwMode="auto">
            <a:xfrm>
              <a:off x="736" y="224"/>
              <a:ext cx="1179" cy="476"/>
              <a:chOff x="0" y="0"/>
              <a:chExt cx="1179" cy="476"/>
            </a:xfrm>
          </p:grpSpPr>
          <p:sp>
            <p:nvSpPr>
              <p:cNvPr id="432152" name="Line 97"/>
              <p:cNvSpPr>
                <a:spLocks noChangeShapeType="1"/>
              </p:cNvSpPr>
              <p:nvPr/>
            </p:nvSpPr>
            <p:spPr bwMode="auto">
              <a:xfrm>
                <a:off x="0" y="326"/>
                <a:ext cx="0" cy="144"/>
              </a:xfrm>
              <a:prstGeom prst="line">
                <a:avLst/>
              </a:prstGeom>
              <a:noFill/>
              <a:ln w="38100">
                <a:solidFill>
                  <a:schemeClr va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3" name="Line 98"/>
              <p:cNvSpPr>
                <a:spLocks noChangeShapeType="1"/>
              </p:cNvSpPr>
              <p:nvPr/>
            </p:nvSpPr>
            <p:spPr bwMode="auto">
              <a:xfrm>
                <a:off x="0" y="470"/>
                <a:ext cx="1179" cy="0"/>
              </a:xfrm>
              <a:prstGeom prst="line">
                <a:avLst/>
              </a:prstGeom>
              <a:noFill/>
              <a:ln w="38100">
                <a:solidFill>
                  <a:schemeClr va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4" name="Line 99"/>
              <p:cNvSpPr>
                <a:spLocks noChangeShapeType="1"/>
              </p:cNvSpPr>
              <p:nvPr/>
            </p:nvSpPr>
            <p:spPr bwMode="auto">
              <a:xfrm>
                <a:off x="1168" y="0"/>
                <a:ext cx="0" cy="476"/>
              </a:xfrm>
              <a:prstGeom prst="line">
                <a:avLst/>
              </a:prstGeom>
              <a:noFill/>
              <a:ln w="38100">
                <a:solidFill>
                  <a:schemeClr val="hlink"/>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42" name="Line 100"/>
            <p:cNvSpPr>
              <a:spLocks noChangeShapeType="1"/>
            </p:cNvSpPr>
            <p:nvPr/>
          </p:nvSpPr>
          <p:spPr bwMode="auto">
            <a:xfrm>
              <a:off x="2256" y="152"/>
              <a:ext cx="0" cy="1020"/>
            </a:xfrm>
            <a:prstGeom prst="line">
              <a:avLst/>
            </a:prstGeom>
            <a:noFill/>
            <a:ln w="38100">
              <a:solidFill>
                <a:schemeClr va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43" name="Group 101"/>
            <p:cNvGrpSpPr>
              <a:grpSpLocks/>
            </p:cNvGrpSpPr>
            <p:nvPr/>
          </p:nvGrpSpPr>
          <p:grpSpPr bwMode="auto">
            <a:xfrm>
              <a:off x="720" y="216"/>
              <a:ext cx="2607" cy="842"/>
              <a:chOff x="0" y="0"/>
              <a:chExt cx="2539" cy="842"/>
            </a:xfrm>
          </p:grpSpPr>
          <p:sp>
            <p:nvSpPr>
              <p:cNvPr id="432149" name="Line 102"/>
              <p:cNvSpPr>
                <a:spLocks noChangeShapeType="1"/>
              </p:cNvSpPr>
              <p:nvPr/>
            </p:nvSpPr>
            <p:spPr bwMode="auto">
              <a:xfrm>
                <a:off x="0" y="698"/>
                <a:ext cx="0" cy="144"/>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0" name="Line 103"/>
              <p:cNvSpPr>
                <a:spLocks noChangeShapeType="1"/>
              </p:cNvSpPr>
              <p:nvPr/>
            </p:nvSpPr>
            <p:spPr bwMode="auto">
              <a:xfrm>
                <a:off x="0" y="842"/>
                <a:ext cx="2539" cy="0"/>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1" name="Line 104"/>
              <p:cNvSpPr>
                <a:spLocks noChangeShapeType="1"/>
              </p:cNvSpPr>
              <p:nvPr/>
            </p:nvSpPr>
            <p:spPr bwMode="auto">
              <a:xfrm>
                <a:off x="2528" y="0"/>
                <a:ext cx="0" cy="839"/>
              </a:xfrm>
              <a:prstGeom prst="line">
                <a:avLst/>
              </a:prstGeom>
              <a:noFill/>
              <a:ln w="38100">
                <a:solidFill>
                  <a:schemeClr val="tx2"/>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44" name="Line 105"/>
            <p:cNvSpPr>
              <a:spLocks noChangeShapeType="1"/>
            </p:cNvSpPr>
            <p:nvPr/>
          </p:nvSpPr>
          <p:spPr bwMode="auto">
            <a:xfrm>
              <a:off x="3552" y="128"/>
              <a:ext cx="0" cy="1008"/>
            </a:xfrm>
            <a:prstGeom prst="line">
              <a:avLst/>
            </a:prstGeom>
            <a:noFill/>
            <a:ln w="38100">
              <a:solidFill>
                <a:schemeClr val="tx2"/>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45" name="Group 106"/>
            <p:cNvGrpSpPr>
              <a:grpSpLocks/>
            </p:cNvGrpSpPr>
            <p:nvPr/>
          </p:nvGrpSpPr>
          <p:grpSpPr bwMode="auto">
            <a:xfrm>
              <a:off x="720" y="948"/>
              <a:ext cx="2267" cy="609"/>
              <a:chOff x="0" y="0"/>
              <a:chExt cx="2267" cy="609"/>
            </a:xfrm>
          </p:grpSpPr>
          <p:sp>
            <p:nvSpPr>
              <p:cNvPr id="432146" name="Line 107"/>
              <p:cNvSpPr>
                <a:spLocks noChangeShapeType="1"/>
              </p:cNvSpPr>
              <p:nvPr/>
            </p:nvSpPr>
            <p:spPr bwMode="auto">
              <a:xfrm>
                <a:off x="0" y="326"/>
                <a:ext cx="16" cy="283"/>
              </a:xfrm>
              <a:prstGeom prst="line">
                <a:avLst/>
              </a:prstGeom>
              <a:noFill/>
              <a:ln w="38100">
                <a:solidFill>
                  <a:srgbClr val="336600"/>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47" name="Line 108"/>
              <p:cNvSpPr>
                <a:spLocks noChangeShapeType="1"/>
              </p:cNvSpPr>
              <p:nvPr/>
            </p:nvSpPr>
            <p:spPr bwMode="auto">
              <a:xfrm>
                <a:off x="0" y="609"/>
                <a:ext cx="2267" cy="0"/>
              </a:xfrm>
              <a:prstGeom prst="line">
                <a:avLst/>
              </a:prstGeom>
              <a:noFill/>
              <a:ln w="38100">
                <a:solidFill>
                  <a:srgbClr val="336600"/>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48" name="Line 109"/>
              <p:cNvSpPr>
                <a:spLocks noChangeShapeType="1"/>
              </p:cNvSpPr>
              <p:nvPr/>
            </p:nvSpPr>
            <p:spPr bwMode="auto">
              <a:xfrm>
                <a:off x="2256" y="0"/>
                <a:ext cx="11" cy="609"/>
              </a:xfrm>
              <a:prstGeom prst="line">
                <a:avLst/>
              </a:prstGeom>
              <a:noFill/>
              <a:ln w="38100">
                <a:solidFill>
                  <a:srgbClr val="336600"/>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32135" name="Rectangle 110"/>
          <p:cNvSpPr>
            <a:spLocks noChangeArrowheads="1"/>
          </p:cNvSpPr>
          <p:nvPr/>
        </p:nvSpPr>
        <p:spPr bwMode="auto">
          <a:xfrm>
            <a:off x="2559917" y="6367462"/>
            <a:ext cx="3670300" cy="40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有向图</a:t>
            </a:r>
            <a:r>
              <a:rPr lang="zh-CN" altLang="en-US" sz="2000" b="1" dirty="0">
                <a:latin typeface="Times New Roman" pitchFamily="18" charset="0"/>
              </a:rPr>
              <a:t>的十字链表结构</a:t>
            </a:r>
          </a:p>
        </p:txBody>
      </p:sp>
      <p:sp>
        <p:nvSpPr>
          <p:cNvPr id="7" name="标题 6"/>
          <p:cNvSpPr>
            <a:spLocks noGrp="1"/>
          </p:cNvSpPr>
          <p:nvPr>
            <p:ph type="title"/>
          </p:nvPr>
        </p:nvSpPr>
        <p:spPr/>
        <p:txBody>
          <a:bodyPr/>
          <a:lstStyle/>
          <a:p>
            <a:r>
              <a:rPr lang="zh-CN" altLang="en-US" dirty="0" smtClean="0">
                <a:latin typeface="+mn-lt"/>
                <a:ea typeface="宋体" panose="02010600030101010101" pitchFamily="2" charset="-122"/>
              </a:rPr>
              <a:t>例子：</a:t>
            </a:r>
            <a:r>
              <a:rPr lang="en-US" altLang="en-US" dirty="0" err="1" smtClean="0">
                <a:latin typeface="+mn-lt"/>
                <a:ea typeface="宋体" panose="02010600030101010101" pitchFamily="2" charset="-122"/>
              </a:rPr>
              <a:t>有向图</a:t>
            </a:r>
            <a:r>
              <a:rPr lang="zh-CN" altLang="en-US" dirty="0" smtClean="0">
                <a:latin typeface="+mn-lt"/>
                <a:ea typeface="宋体" panose="02010600030101010101" pitchFamily="2" charset="-122"/>
              </a:rPr>
              <a:t>的</a:t>
            </a:r>
            <a:r>
              <a:rPr lang="en-US" altLang="en-US" dirty="0" err="1" smtClean="0">
                <a:latin typeface="+mn-lt"/>
                <a:ea typeface="宋体" panose="02010600030101010101" pitchFamily="2" charset="-122"/>
              </a:rPr>
              <a:t>十字链表</a:t>
            </a:r>
            <a:r>
              <a:rPr lang="zh-CN" altLang="en-US" dirty="0" smtClean="0">
                <a:latin typeface="+mn-lt"/>
                <a:ea typeface="宋体" panose="02010600030101010101" pitchFamily="2" charset="-122"/>
              </a:rPr>
              <a:t>表示</a:t>
            </a:r>
            <a:endParaRPr lang="en-US" dirty="0">
              <a:latin typeface="+mn-lt"/>
              <a:ea typeface="宋体" panose="02010600030101010101" pitchFamily="2" charset="-122"/>
            </a:endParaRPr>
          </a:p>
        </p:txBody>
      </p:sp>
      <p:sp>
        <p:nvSpPr>
          <p:cNvPr id="5" name="内容占位符 4"/>
          <p:cNvSpPr>
            <a:spLocks noGrp="1"/>
          </p:cNvSpPr>
          <p:nvPr>
            <p:ph idx="1"/>
          </p:nvPr>
        </p:nvSpPr>
        <p:spPr>
          <a:xfrm>
            <a:off x="457200" y="908720"/>
            <a:ext cx="8229600" cy="3453153"/>
          </a:xfrm>
        </p:spPr>
        <p:txBody>
          <a:bodyPr>
            <a:normAutofit/>
          </a:bodyPr>
          <a:lstStyle/>
          <a:p>
            <a:r>
              <a:rPr lang="en-US" altLang="en-US" dirty="0" err="1" smtClean="0">
                <a:ea typeface="宋体" panose="02010600030101010101" pitchFamily="2" charset="-122"/>
              </a:rPr>
              <a:t>从一个顶点结点的firstout出发，沿表结点的tlink指针构成了正邻接表的链表结构</a:t>
            </a:r>
            <a:endParaRPr lang="en-US" altLang="en-US" dirty="0" smtClean="0">
              <a:ea typeface="宋体" panose="02010600030101010101" pitchFamily="2" charset="-122"/>
            </a:endParaRPr>
          </a:p>
          <a:p>
            <a:r>
              <a:rPr lang="en-US" altLang="en-US" dirty="0" err="1" smtClean="0">
                <a:ea typeface="宋体" panose="02010600030101010101" pitchFamily="2" charset="-122"/>
              </a:rPr>
              <a:t>从一个顶点结点的firstin出发，沿表结点的hlink指针构成了逆邻接表的链表结构</a:t>
            </a:r>
            <a:endParaRPr lang="en-US" altLang="en-US" dirty="0" smtClean="0">
              <a:ea typeface="宋体" panose="02010600030101010101" pitchFamily="2" charset="-122"/>
            </a:endParaRPr>
          </a:p>
          <a:p>
            <a:endParaRPr lang="en-US" dirty="0"/>
          </a:p>
        </p:txBody>
      </p:sp>
    </p:spTree>
    <p:extLst>
      <p:ext uri="{BB962C8B-B14F-4D97-AF65-F5344CB8AC3E}">
        <p14:creationId xmlns:p14="http://schemas.microsoft.com/office/powerpoint/2010/main" val="25442868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术语</a:t>
            </a:r>
            <a:r>
              <a:rPr lang="en-US" altLang="zh-CN" dirty="0" smtClean="0"/>
              <a:t>-</a:t>
            </a:r>
            <a:r>
              <a:rPr lang="zh-CN" altLang="en-US" dirty="0" smtClean="0"/>
              <a:t>图、子图</a:t>
            </a:r>
            <a:endParaRPr lang="en-US" dirty="0"/>
          </a:p>
        </p:txBody>
      </p:sp>
      <p:sp>
        <p:nvSpPr>
          <p:cNvPr id="424962" name="Rectangle 2"/>
          <p:cNvSpPr>
            <a:spLocks noGrp="1" noChangeArrowheads="1"/>
          </p:cNvSpPr>
          <p:nvPr>
            <p:ph idx="1"/>
          </p:nvPr>
        </p:nvSpPr>
        <p:spPr>
          <a:xfrm>
            <a:off x="251520" y="620688"/>
            <a:ext cx="8712968" cy="3758480"/>
          </a:xfrm>
        </p:spPr>
        <p:txBody>
          <a:bodyPr>
            <a:normAutofit lnSpcReduction="10000"/>
          </a:bodyPr>
          <a:lstStyle/>
          <a:p>
            <a:r>
              <a:rPr lang="zh-CN" altLang="en-US" b="1" dirty="0" smtClean="0">
                <a:solidFill>
                  <a:srgbClr val="0000FF"/>
                </a:solidFill>
                <a:ea typeface="宋体" panose="02010600030101010101" pitchFamily="2" charset="-122"/>
              </a:rPr>
              <a:t>图</a:t>
            </a:r>
            <a:r>
              <a:rPr lang="en-US" altLang="zh-CN" sz="2800" b="1" dirty="0">
                <a:ea typeface="宋体" panose="02010600030101010101" pitchFamily="2" charset="-122"/>
              </a:rPr>
              <a:t>(graph</a:t>
            </a:r>
            <a:r>
              <a:rPr lang="en-US" altLang="zh-CN" b="1" dirty="0" smtClean="0">
                <a:ea typeface="宋体" panose="02010600030101010101" pitchFamily="2" charset="-122"/>
              </a:rPr>
              <a:t>)</a:t>
            </a:r>
          </a:p>
          <a:p>
            <a:pPr lvl="1"/>
            <a:r>
              <a:rPr lang="zh-CN" altLang="en-US" b="1" dirty="0" smtClean="0">
                <a:solidFill>
                  <a:srgbClr val="0000FF"/>
                </a:solidFill>
                <a:ea typeface="宋体" panose="02010600030101010101" pitchFamily="2" charset="-122"/>
              </a:rPr>
              <a:t>顶点</a:t>
            </a:r>
            <a:r>
              <a:rPr lang="en-US" altLang="zh-CN" b="1" dirty="0" smtClean="0">
                <a:ea typeface="宋体" panose="02010600030101010101" pitchFamily="2" charset="-122"/>
              </a:rPr>
              <a:t>(vertex)</a:t>
            </a:r>
            <a:r>
              <a:rPr lang="zh-CN" altLang="en-US" dirty="0" smtClean="0">
                <a:ea typeface="宋体" panose="02010600030101010101" pitchFamily="2" charset="-122"/>
              </a:rPr>
              <a:t>：表示数据元素</a:t>
            </a:r>
            <a:endParaRPr lang="en-US" altLang="zh-CN" dirty="0" smtClean="0">
              <a:ea typeface="宋体" panose="02010600030101010101" pitchFamily="2" charset="-122"/>
            </a:endParaRPr>
          </a:p>
          <a:p>
            <a:pPr lvl="1"/>
            <a:r>
              <a:rPr lang="en-US" altLang="en-US" b="1" dirty="0" smtClean="0">
                <a:solidFill>
                  <a:srgbClr val="0000FF"/>
                </a:solidFill>
                <a:ea typeface="宋体" panose="02010600030101010101" pitchFamily="2" charset="-122"/>
              </a:rPr>
              <a:t>弧</a:t>
            </a:r>
            <a:r>
              <a:rPr lang="en-US" altLang="en-US" b="1" dirty="0" smtClean="0">
                <a:ea typeface="宋体" panose="02010600030101010101" pitchFamily="2" charset="-122"/>
              </a:rPr>
              <a:t>(arc)</a:t>
            </a:r>
            <a:r>
              <a:rPr lang="zh-CN" altLang="en-US" b="1" dirty="0" smtClean="0">
                <a:ea typeface="宋体" panose="02010600030101010101" pitchFamily="2" charset="-122"/>
              </a:rPr>
              <a:t> </a:t>
            </a:r>
            <a:r>
              <a:rPr lang="en-US" altLang="en-US" dirty="0" smtClean="0">
                <a:ea typeface="宋体" panose="02010600030101010101" pitchFamily="2" charset="-122"/>
              </a:rPr>
              <a:t>：</a:t>
            </a:r>
            <a:r>
              <a:rPr lang="en-US" altLang="en-US" dirty="0" err="1" smtClean="0">
                <a:ea typeface="宋体" panose="02010600030101010101" pitchFamily="2" charset="-122"/>
              </a:rPr>
              <a:t>表示两个顶点v和w之间存在关</a:t>
            </a:r>
            <a:r>
              <a:rPr lang="zh-CN" altLang="en-US" dirty="0" smtClean="0">
                <a:ea typeface="宋体" panose="02010600030101010101" pitchFamily="2" charset="-122"/>
              </a:rPr>
              <a:t>联</a:t>
            </a:r>
            <a:r>
              <a:rPr lang="en-US" altLang="en-US" dirty="0" smtClean="0">
                <a:ea typeface="宋体" panose="02010600030101010101" pitchFamily="2" charset="-122"/>
              </a:rPr>
              <a:t>，用顶点对&lt;</a:t>
            </a:r>
            <a:r>
              <a:rPr lang="en-US" altLang="en-US" dirty="0" err="1" smtClean="0">
                <a:ea typeface="宋体" panose="02010600030101010101" pitchFamily="2" charset="-122"/>
              </a:rPr>
              <a:t>v,w</a:t>
            </a:r>
            <a:r>
              <a:rPr lang="en-US" altLang="en-US" dirty="0" smtClean="0">
                <a:ea typeface="宋体" panose="02010600030101010101" pitchFamily="2" charset="-122"/>
              </a:rPr>
              <a:t>&gt;表示</a:t>
            </a:r>
          </a:p>
          <a:p>
            <a:r>
              <a:rPr lang="en-US" altLang="en-US" b="1" dirty="0" err="1" smtClean="0">
                <a:solidFill>
                  <a:srgbClr val="0000FF"/>
                </a:solidFill>
                <a:ea typeface="宋体" panose="02010600030101010101" pitchFamily="2" charset="-122"/>
              </a:rPr>
              <a:t>子图</a:t>
            </a:r>
            <a:r>
              <a:rPr lang="en-US" altLang="en-US" b="1" dirty="0">
                <a:ea typeface="宋体" panose="02010600030101010101" pitchFamily="2" charset="-122"/>
              </a:rPr>
              <a:t>(subgraph)</a:t>
            </a:r>
            <a:r>
              <a:rPr lang="en-US" altLang="en-US" dirty="0" err="1">
                <a:ea typeface="宋体" panose="02010600030101010101" pitchFamily="2" charset="-122"/>
              </a:rPr>
              <a:t>和</a:t>
            </a:r>
            <a:r>
              <a:rPr lang="en-US" altLang="en-US" b="1" dirty="0" err="1">
                <a:solidFill>
                  <a:srgbClr val="0000FF"/>
                </a:solidFill>
                <a:ea typeface="宋体" panose="02010600030101010101" pitchFamily="2" charset="-122"/>
              </a:rPr>
              <a:t>生成子图</a:t>
            </a:r>
            <a:r>
              <a:rPr lang="en-US" altLang="en-US" b="1" dirty="0">
                <a:ea typeface="宋体" panose="02010600030101010101" pitchFamily="2" charset="-122"/>
              </a:rPr>
              <a:t>(spanning subgraph)</a:t>
            </a:r>
            <a:endParaRPr lang="en-US" altLang="en-US" dirty="0">
              <a:ea typeface="宋体" panose="02010600030101010101" pitchFamily="2" charset="-122"/>
            </a:endParaRPr>
          </a:p>
          <a:p>
            <a:pPr lvl="1"/>
            <a:r>
              <a:rPr lang="en-US" altLang="en-US" dirty="0" err="1">
                <a:ea typeface="宋体" panose="02010600030101010101" pitchFamily="2" charset="-122"/>
              </a:rPr>
              <a:t>设有图G</a:t>
            </a:r>
            <a:r>
              <a:rPr lang="en-US" altLang="en-US" dirty="0">
                <a:ea typeface="宋体" panose="02010600030101010101" pitchFamily="2" charset="-122"/>
              </a:rPr>
              <a:t>=(</a:t>
            </a:r>
            <a:r>
              <a:rPr lang="en-US" altLang="en-US" dirty="0" smtClean="0">
                <a:ea typeface="宋体" panose="02010600030101010101" pitchFamily="2" charset="-122"/>
              </a:rPr>
              <a:t>V, E)</a:t>
            </a:r>
            <a:r>
              <a:rPr lang="en-US" altLang="en-US" dirty="0" err="1">
                <a:ea typeface="宋体" panose="02010600030101010101" pitchFamily="2" charset="-122"/>
              </a:rPr>
              <a:t>和G</a:t>
            </a:r>
            <a:r>
              <a:rPr lang="en-US" altLang="en-US" dirty="0">
                <a:ea typeface="宋体" panose="02010600030101010101" pitchFamily="2" charset="-122"/>
              </a:rPr>
              <a:t>’=(V</a:t>
            </a:r>
            <a:r>
              <a:rPr lang="en-US" altLang="en-US" dirty="0" smtClean="0">
                <a:ea typeface="宋体" panose="02010600030101010101" pitchFamily="2" charset="-122"/>
              </a:rPr>
              <a:t>’, E’)，</a:t>
            </a:r>
            <a:r>
              <a:rPr lang="en-US" altLang="en-US" dirty="0" err="1">
                <a:ea typeface="宋体" panose="02010600030101010101" pitchFamily="2" charset="-122"/>
              </a:rPr>
              <a:t>若V</a:t>
            </a:r>
            <a:r>
              <a:rPr lang="en-US" altLang="en-US" dirty="0" smtClean="0">
                <a:ea typeface="宋体" panose="02010600030101010101" pitchFamily="2" charset="-122"/>
              </a:rPr>
              <a:t>’</a:t>
            </a:r>
            <a:r>
              <a:rPr lang="en-US" altLang="en-US" dirty="0" smtClean="0">
                <a:ea typeface="宋体" panose="02010600030101010101" pitchFamily="2" charset="-122"/>
                <a:sym typeface="Symbol"/>
              </a:rPr>
              <a:t></a:t>
            </a:r>
            <a:r>
              <a:rPr lang="en-US" altLang="en-US" dirty="0" err="1" smtClean="0">
                <a:ea typeface="宋体" panose="02010600030101010101" pitchFamily="2" charset="-122"/>
              </a:rPr>
              <a:t>V</a:t>
            </a:r>
            <a:r>
              <a:rPr lang="en-US" altLang="en-US" dirty="0" err="1">
                <a:ea typeface="宋体" panose="02010600030101010101" pitchFamily="2" charset="-122"/>
              </a:rPr>
              <a:t>且E</a:t>
            </a:r>
            <a:r>
              <a:rPr lang="en-US" altLang="en-US" dirty="0" smtClean="0">
                <a:ea typeface="宋体" panose="02010600030101010101" pitchFamily="2" charset="-122"/>
              </a:rPr>
              <a:t>’</a:t>
            </a:r>
            <a:r>
              <a:rPr lang="en-US" altLang="en-US" dirty="0">
                <a:ea typeface="宋体" panose="02010600030101010101" pitchFamily="2" charset="-122"/>
                <a:sym typeface="Symbol"/>
              </a:rPr>
              <a:t> </a:t>
            </a:r>
            <a:r>
              <a:rPr lang="en-US" altLang="en-US" dirty="0" err="1" smtClean="0">
                <a:ea typeface="宋体" panose="02010600030101010101" pitchFamily="2" charset="-122"/>
              </a:rPr>
              <a:t>E，</a:t>
            </a:r>
            <a:r>
              <a:rPr lang="en-US" altLang="en-US" dirty="0" err="1">
                <a:ea typeface="宋体" panose="02010600030101010101" pitchFamily="2" charset="-122"/>
              </a:rPr>
              <a:t>则称图G’是G的子图；若V</a:t>
            </a:r>
            <a:r>
              <a:rPr lang="en-US" altLang="en-US" dirty="0">
                <a:ea typeface="宋体" panose="02010600030101010101" pitchFamily="2" charset="-122"/>
              </a:rPr>
              <a:t>’=</a:t>
            </a:r>
            <a:r>
              <a:rPr lang="en-US" altLang="en-US" dirty="0" err="1">
                <a:ea typeface="宋体" panose="02010600030101010101" pitchFamily="2" charset="-122"/>
              </a:rPr>
              <a:t>V且E</a:t>
            </a:r>
            <a:r>
              <a:rPr lang="en-US" altLang="en-US" dirty="0" smtClean="0">
                <a:ea typeface="宋体" panose="02010600030101010101" pitchFamily="2" charset="-122"/>
              </a:rPr>
              <a:t>’</a:t>
            </a:r>
            <a:r>
              <a:rPr lang="en-US" altLang="en-US" dirty="0">
                <a:ea typeface="宋体" panose="02010600030101010101" pitchFamily="2" charset="-122"/>
                <a:sym typeface="Symbol"/>
              </a:rPr>
              <a:t> </a:t>
            </a:r>
            <a:r>
              <a:rPr lang="en-US" altLang="en-US" dirty="0" err="1" smtClean="0">
                <a:ea typeface="宋体" panose="02010600030101010101" pitchFamily="2" charset="-122"/>
              </a:rPr>
              <a:t>E</a:t>
            </a:r>
            <a:r>
              <a:rPr lang="en-US" altLang="en-US" dirty="0" err="1">
                <a:ea typeface="宋体" panose="02010600030101010101" pitchFamily="2" charset="-122"/>
              </a:rPr>
              <a:t>，则称图G’是G的一个生成子图</a:t>
            </a:r>
            <a:endParaRPr lang="en-US" altLang="en-US" dirty="0">
              <a:ea typeface="宋体" panose="02010600030101010101" pitchFamily="2" charset="-122"/>
            </a:endParaRPr>
          </a:p>
          <a:p>
            <a:endParaRPr lang="en-US" altLang="en-US" dirty="0" smtClean="0"/>
          </a:p>
        </p:txBody>
      </p:sp>
      <p:grpSp>
        <p:nvGrpSpPr>
          <p:cNvPr id="4" name="Group 45"/>
          <p:cNvGrpSpPr>
            <a:grpSpLocks/>
          </p:cNvGrpSpPr>
          <p:nvPr/>
        </p:nvGrpSpPr>
        <p:grpSpPr bwMode="auto">
          <a:xfrm>
            <a:off x="366548" y="4446984"/>
            <a:ext cx="3505200" cy="2362200"/>
            <a:chOff x="336" y="288"/>
            <a:chExt cx="2208" cy="1488"/>
          </a:xfrm>
        </p:grpSpPr>
        <p:sp>
          <p:nvSpPr>
            <p:cNvPr id="5" name="Line 8"/>
            <p:cNvSpPr>
              <a:spLocks noChangeShapeType="1"/>
            </p:cNvSpPr>
            <p:nvPr/>
          </p:nvSpPr>
          <p:spPr bwMode="auto">
            <a:xfrm flipH="1">
              <a:off x="480" y="432"/>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9"/>
            <p:cNvSpPr>
              <a:spLocks noChangeShapeType="1"/>
            </p:cNvSpPr>
            <p:nvPr/>
          </p:nvSpPr>
          <p:spPr bwMode="auto">
            <a:xfrm>
              <a:off x="576" y="115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0"/>
            <p:cNvSpPr>
              <a:spLocks noChangeShapeType="1"/>
            </p:cNvSpPr>
            <p:nvPr/>
          </p:nvSpPr>
          <p:spPr bwMode="auto">
            <a:xfrm>
              <a:off x="1152" y="158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1"/>
            <p:cNvSpPr>
              <a:spLocks noChangeShapeType="1"/>
            </p:cNvSpPr>
            <p:nvPr/>
          </p:nvSpPr>
          <p:spPr bwMode="auto">
            <a:xfrm flipH="1" flipV="1">
              <a:off x="1536" y="57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2"/>
            <p:cNvSpPr>
              <a:spLocks noChangeShapeType="1"/>
            </p:cNvSpPr>
            <p:nvPr/>
          </p:nvSpPr>
          <p:spPr bwMode="auto">
            <a:xfrm>
              <a:off x="1584" y="43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3"/>
            <p:cNvSpPr>
              <a:spLocks noChangeShapeType="1"/>
            </p:cNvSpPr>
            <p:nvPr/>
          </p:nvSpPr>
          <p:spPr bwMode="auto">
            <a:xfrm flipH="1" flipV="1">
              <a:off x="624" y="1008"/>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
            <p:cNvSpPr>
              <a:spLocks noChangeShapeType="1"/>
            </p:cNvSpPr>
            <p:nvPr/>
          </p:nvSpPr>
          <p:spPr bwMode="auto">
            <a:xfrm flipH="1">
              <a:off x="1008" y="1008"/>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8"/>
            <p:cNvSpPr>
              <a:spLocks noChangeArrowheads="1"/>
            </p:cNvSpPr>
            <p:nvPr/>
          </p:nvSpPr>
          <p:spPr bwMode="auto">
            <a:xfrm>
              <a:off x="1296" y="288"/>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A</a:t>
              </a:r>
              <a:endParaRPr lang="en-US" altLang="zh-CN" sz="2400"/>
            </a:p>
          </p:txBody>
        </p:sp>
        <p:sp>
          <p:nvSpPr>
            <p:cNvPr id="13" name="Oval 20"/>
            <p:cNvSpPr>
              <a:spLocks noChangeArrowheads="1"/>
            </p:cNvSpPr>
            <p:nvPr/>
          </p:nvSpPr>
          <p:spPr bwMode="auto">
            <a:xfrm>
              <a:off x="33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B</a:t>
              </a:r>
              <a:endParaRPr lang="en-US" altLang="zh-CN" sz="2400"/>
            </a:p>
          </p:txBody>
        </p:sp>
        <p:sp>
          <p:nvSpPr>
            <p:cNvPr id="14" name="Oval 21"/>
            <p:cNvSpPr>
              <a:spLocks noChangeArrowheads="1"/>
            </p:cNvSpPr>
            <p:nvPr/>
          </p:nvSpPr>
          <p:spPr bwMode="auto">
            <a:xfrm>
              <a:off x="225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E</a:t>
              </a:r>
              <a:endParaRPr lang="en-US" altLang="zh-CN" sz="2400"/>
            </a:p>
          </p:txBody>
        </p:sp>
        <p:sp>
          <p:nvSpPr>
            <p:cNvPr id="15" name="Oval 22"/>
            <p:cNvSpPr>
              <a:spLocks noChangeArrowheads="1"/>
            </p:cNvSpPr>
            <p:nvPr/>
          </p:nvSpPr>
          <p:spPr bwMode="auto">
            <a:xfrm>
              <a:off x="864"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C</a:t>
              </a:r>
              <a:endParaRPr lang="en-US" altLang="zh-CN" sz="2400"/>
            </a:p>
          </p:txBody>
        </p:sp>
        <p:sp>
          <p:nvSpPr>
            <p:cNvPr id="16" name="Oval 23"/>
            <p:cNvSpPr>
              <a:spLocks noChangeArrowheads="1"/>
            </p:cNvSpPr>
            <p:nvPr/>
          </p:nvSpPr>
          <p:spPr bwMode="auto">
            <a:xfrm>
              <a:off x="1728"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F</a:t>
              </a:r>
              <a:endParaRPr lang="en-US" altLang="zh-CN" sz="2400"/>
            </a:p>
          </p:txBody>
        </p:sp>
      </p:grpSp>
      <p:sp>
        <p:nvSpPr>
          <p:cNvPr id="17" name="Text Box 35"/>
          <p:cNvSpPr txBox="1">
            <a:spLocks noChangeArrowheads="1"/>
          </p:cNvSpPr>
          <p:nvPr/>
        </p:nvSpPr>
        <p:spPr bwMode="auto">
          <a:xfrm>
            <a:off x="960273" y="45231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15</a:t>
            </a:r>
            <a:endParaRPr lang="en-US" altLang="zh-CN" sz="2400"/>
          </a:p>
        </p:txBody>
      </p:sp>
      <p:sp>
        <p:nvSpPr>
          <p:cNvPr id="18" name="Text Box 36"/>
          <p:cNvSpPr txBox="1">
            <a:spLocks noChangeArrowheads="1"/>
          </p:cNvSpPr>
          <p:nvPr/>
        </p:nvSpPr>
        <p:spPr bwMode="auto">
          <a:xfrm>
            <a:off x="2652548" y="44469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9</a:t>
            </a:r>
            <a:endParaRPr lang="en-US" altLang="zh-CN" sz="2400"/>
          </a:p>
        </p:txBody>
      </p:sp>
      <p:sp>
        <p:nvSpPr>
          <p:cNvPr id="19" name="Text Box 37"/>
          <p:cNvSpPr txBox="1">
            <a:spLocks noChangeArrowheads="1"/>
          </p:cNvSpPr>
          <p:nvPr/>
        </p:nvSpPr>
        <p:spPr bwMode="auto">
          <a:xfrm>
            <a:off x="1280948" y="54375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7</a:t>
            </a:r>
            <a:endParaRPr lang="en-US" altLang="zh-CN" sz="2400"/>
          </a:p>
        </p:txBody>
      </p:sp>
      <p:sp>
        <p:nvSpPr>
          <p:cNvPr id="20" name="Text Box 38"/>
          <p:cNvSpPr txBox="1">
            <a:spLocks noChangeArrowheads="1"/>
          </p:cNvSpPr>
          <p:nvPr/>
        </p:nvSpPr>
        <p:spPr bwMode="auto">
          <a:xfrm>
            <a:off x="1966748" y="55137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21</a:t>
            </a:r>
            <a:endParaRPr lang="en-US" altLang="zh-CN" sz="2400"/>
          </a:p>
        </p:txBody>
      </p:sp>
      <p:sp>
        <p:nvSpPr>
          <p:cNvPr id="21" name="Text Box 39"/>
          <p:cNvSpPr txBox="1">
            <a:spLocks noChangeArrowheads="1"/>
          </p:cNvSpPr>
          <p:nvPr/>
        </p:nvSpPr>
        <p:spPr bwMode="auto">
          <a:xfrm>
            <a:off x="2423948" y="50565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11</a:t>
            </a:r>
            <a:endParaRPr lang="en-US" altLang="zh-CN" sz="2400"/>
          </a:p>
        </p:txBody>
      </p:sp>
      <p:sp>
        <p:nvSpPr>
          <p:cNvPr id="22" name="Text Box 40"/>
          <p:cNvSpPr txBox="1">
            <a:spLocks noChangeArrowheads="1"/>
          </p:cNvSpPr>
          <p:nvPr/>
        </p:nvSpPr>
        <p:spPr bwMode="auto">
          <a:xfrm>
            <a:off x="690398" y="58947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3</a:t>
            </a:r>
            <a:endParaRPr lang="en-US" altLang="zh-CN" sz="2400"/>
          </a:p>
        </p:txBody>
      </p:sp>
      <p:sp>
        <p:nvSpPr>
          <p:cNvPr id="23" name="Text Box 41"/>
          <p:cNvSpPr txBox="1">
            <a:spLocks noChangeArrowheads="1"/>
          </p:cNvSpPr>
          <p:nvPr/>
        </p:nvSpPr>
        <p:spPr bwMode="auto">
          <a:xfrm>
            <a:off x="1909598" y="636627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a:t>
            </a:r>
            <a:endParaRPr lang="en-US" altLang="zh-CN" sz="2400"/>
          </a:p>
        </p:txBody>
      </p:sp>
      <p:grpSp>
        <p:nvGrpSpPr>
          <p:cNvPr id="24" name="Group 45"/>
          <p:cNvGrpSpPr>
            <a:grpSpLocks/>
          </p:cNvGrpSpPr>
          <p:nvPr/>
        </p:nvGrpSpPr>
        <p:grpSpPr bwMode="auto">
          <a:xfrm>
            <a:off x="4788024" y="4398168"/>
            <a:ext cx="3505200" cy="2362200"/>
            <a:chOff x="336" y="288"/>
            <a:chExt cx="2208" cy="1488"/>
          </a:xfrm>
        </p:grpSpPr>
        <p:sp>
          <p:nvSpPr>
            <p:cNvPr id="25" name="Line 9"/>
            <p:cNvSpPr>
              <a:spLocks noChangeShapeType="1"/>
            </p:cNvSpPr>
            <p:nvPr/>
          </p:nvSpPr>
          <p:spPr bwMode="auto">
            <a:xfrm>
              <a:off x="576" y="115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0"/>
            <p:cNvSpPr>
              <a:spLocks noChangeShapeType="1"/>
            </p:cNvSpPr>
            <p:nvPr/>
          </p:nvSpPr>
          <p:spPr bwMode="auto">
            <a:xfrm>
              <a:off x="1152" y="158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1"/>
            <p:cNvSpPr>
              <a:spLocks noChangeShapeType="1"/>
            </p:cNvSpPr>
            <p:nvPr/>
          </p:nvSpPr>
          <p:spPr bwMode="auto">
            <a:xfrm flipH="1" flipV="1">
              <a:off x="1536" y="57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2"/>
            <p:cNvSpPr>
              <a:spLocks noChangeShapeType="1"/>
            </p:cNvSpPr>
            <p:nvPr/>
          </p:nvSpPr>
          <p:spPr bwMode="auto">
            <a:xfrm>
              <a:off x="1584" y="43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8"/>
            <p:cNvSpPr>
              <a:spLocks noChangeArrowheads="1"/>
            </p:cNvSpPr>
            <p:nvPr/>
          </p:nvSpPr>
          <p:spPr bwMode="auto">
            <a:xfrm>
              <a:off x="1296" y="288"/>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A</a:t>
              </a:r>
              <a:endParaRPr lang="en-US" altLang="zh-CN" sz="2400"/>
            </a:p>
          </p:txBody>
        </p:sp>
        <p:sp>
          <p:nvSpPr>
            <p:cNvPr id="30" name="Oval 20"/>
            <p:cNvSpPr>
              <a:spLocks noChangeArrowheads="1"/>
            </p:cNvSpPr>
            <p:nvPr/>
          </p:nvSpPr>
          <p:spPr bwMode="auto">
            <a:xfrm>
              <a:off x="33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B</a:t>
              </a:r>
              <a:endParaRPr lang="en-US" altLang="zh-CN" sz="2400"/>
            </a:p>
          </p:txBody>
        </p:sp>
        <p:sp>
          <p:nvSpPr>
            <p:cNvPr id="31" name="Oval 21"/>
            <p:cNvSpPr>
              <a:spLocks noChangeArrowheads="1"/>
            </p:cNvSpPr>
            <p:nvPr/>
          </p:nvSpPr>
          <p:spPr bwMode="auto">
            <a:xfrm>
              <a:off x="225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E</a:t>
              </a:r>
              <a:endParaRPr lang="en-US" altLang="zh-CN" sz="2400"/>
            </a:p>
          </p:txBody>
        </p:sp>
        <p:sp>
          <p:nvSpPr>
            <p:cNvPr id="32" name="Oval 22"/>
            <p:cNvSpPr>
              <a:spLocks noChangeArrowheads="1"/>
            </p:cNvSpPr>
            <p:nvPr/>
          </p:nvSpPr>
          <p:spPr bwMode="auto">
            <a:xfrm>
              <a:off x="864"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C</a:t>
              </a:r>
              <a:endParaRPr lang="en-US" altLang="zh-CN" sz="2400"/>
            </a:p>
          </p:txBody>
        </p:sp>
        <p:sp>
          <p:nvSpPr>
            <p:cNvPr id="33" name="Oval 23"/>
            <p:cNvSpPr>
              <a:spLocks noChangeArrowheads="1"/>
            </p:cNvSpPr>
            <p:nvPr/>
          </p:nvSpPr>
          <p:spPr bwMode="auto">
            <a:xfrm>
              <a:off x="1728"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F</a:t>
              </a:r>
              <a:endParaRPr lang="en-US" altLang="zh-CN" sz="2400"/>
            </a:p>
          </p:txBody>
        </p:sp>
      </p:grpSp>
      <p:sp>
        <p:nvSpPr>
          <p:cNvPr id="34" name="Text Box 36"/>
          <p:cNvSpPr txBox="1">
            <a:spLocks noChangeArrowheads="1"/>
          </p:cNvSpPr>
          <p:nvPr/>
        </p:nvSpPr>
        <p:spPr bwMode="auto">
          <a:xfrm>
            <a:off x="7074024" y="4398168"/>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9</a:t>
            </a:r>
            <a:endParaRPr lang="en-US" altLang="zh-CN" sz="2400"/>
          </a:p>
        </p:txBody>
      </p:sp>
      <p:sp>
        <p:nvSpPr>
          <p:cNvPr id="35" name="Text Box 39"/>
          <p:cNvSpPr txBox="1">
            <a:spLocks noChangeArrowheads="1"/>
          </p:cNvSpPr>
          <p:nvPr/>
        </p:nvSpPr>
        <p:spPr bwMode="auto">
          <a:xfrm>
            <a:off x="6845424" y="5007768"/>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11</a:t>
            </a:r>
            <a:endParaRPr lang="en-US" altLang="zh-CN" sz="2400"/>
          </a:p>
        </p:txBody>
      </p:sp>
      <p:sp>
        <p:nvSpPr>
          <p:cNvPr id="36" name="Text Box 40"/>
          <p:cNvSpPr txBox="1">
            <a:spLocks noChangeArrowheads="1"/>
          </p:cNvSpPr>
          <p:nvPr/>
        </p:nvSpPr>
        <p:spPr bwMode="auto">
          <a:xfrm>
            <a:off x="5111874" y="5845968"/>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3</a:t>
            </a:r>
            <a:endParaRPr lang="en-US" altLang="zh-CN" sz="2400"/>
          </a:p>
        </p:txBody>
      </p:sp>
      <p:sp>
        <p:nvSpPr>
          <p:cNvPr id="37" name="Text Box 41"/>
          <p:cNvSpPr txBox="1">
            <a:spLocks noChangeArrowheads="1"/>
          </p:cNvSpPr>
          <p:nvPr/>
        </p:nvSpPr>
        <p:spPr bwMode="auto">
          <a:xfrm>
            <a:off x="6331074" y="6317456"/>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a:t>
            </a:r>
            <a:endParaRPr lang="en-US" altLang="zh-CN" sz="2400"/>
          </a:p>
        </p:txBody>
      </p:sp>
    </p:spTree>
    <p:extLst>
      <p:ext uri="{BB962C8B-B14F-4D97-AF65-F5344CB8AC3E}">
        <p14:creationId xmlns:p14="http://schemas.microsoft.com/office/powerpoint/2010/main" val="983412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right)">
                                      <p:cBhvr>
                                        <p:cTn id="18" dur="500"/>
                                        <p:tgtEl>
                                          <p:spTgt spid="18"/>
                                        </p:tgtEl>
                                      </p:cBhvr>
                                    </p:animEffect>
                                  </p:childTnLst>
                                </p:cTn>
                              </p:par>
                            </p:childTnLst>
                          </p:cTn>
                        </p:par>
                        <p:par>
                          <p:cTn id="19" fill="hold">
                            <p:stCondLst>
                              <p:cond delay="1000"/>
                            </p:stCondLst>
                            <p:childTnLst>
                              <p:par>
                                <p:cTn id="20" presetID="1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ppt_x</p:attrName>
                                        </p:attrNameLst>
                                      </p:cBhvr>
                                      <p:tavLst>
                                        <p:tav tm="0">
                                          <p:val>
                                            <p:strVal val="#ppt_x-#ppt_w*1.125000"/>
                                          </p:val>
                                        </p:tav>
                                        <p:tav tm="100000">
                                          <p:val>
                                            <p:strVal val="#ppt_x"/>
                                          </p:val>
                                        </p:tav>
                                      </p:tavLst>
                                    </p:anim>
                                    <p:animEffect transition="in" filter="wipe(right)">
                                      <p:cBhvr>
                                        <p:cTn id="23" dur="500"/>
                                        <p:tgtEl>
                                          <p:spTgt spid="19"/>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ppt_x</p:attrName>
                                        </p:attrNameLst>
                                      </p:cBhvr>
                                      <p:tavLst>
                                        <p:tav tm="0">
                                          <p:val>
                                            <p:strVal val="#ppt_x-#ppt_w*1.125000"/>
                                          </p:val>
                                        </p:tav>
                                        <p:tav tm="100000">
                                          <p:val>
                                            <p:strVal val="#ppt_x"/>
                                          </p:val>
                                        </p:tav>
                                      </p:tavLst>
                                    </p:anim>
                                    <p:animEffect transition="in" filter="wipe(right)">
                                      <p:cBhvr>
                                        <p:cTn id="28" dur="500"/>
                                        <p:tgtEl>
                                          <p:spTgt spid="20"/>
                                        </p:tgtEl>
                                      </p:cBhvr>
                                    </p:animEffect>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p:tgtEl>
                                          <p:spTgt spid="21"/>
                                        </p:tgtEl>
                                        <p:attrNameLst>
                                          <p:attrName>ppt_x</p:attrName>
                                        </p:attrNameLst>
                                      </p:cBhvr>
                                      <p:tavLst>
                                        <p:tav tm="0">
                                          <p:val>
                                            <p:strVal val="#ppt_x-#ppt_w*1.125000"/>
                                          </p:val>
                                        </p:tav>
                                        <p:tav tm="100000">
                                          <p:val>
                                            <p:strVal val="#ppt_x"/>
                                          </p:val>
                                        </p:tav>
                                      </p:tavLst>
                                    </p:anim>
                                    <p:animEffect transition="in" filter="wipe(right)">
                                      <p:cBhvr>
                                        <p:cTn id="33" dur="500"/>
                                        <p:tgtEl>
                                          <p:spTgt spid="21"/>
                                        </p:tgtEl>
                                      </p:cBhvr>
                                    </p:animEffect>
                                  </p:childTnLst>
                                </p:cTn>
                              </p:par>
                            </p:childTnLst>
                          </p:cTn>
                        </p:par>
                        <p:par>
                          <p:cTn id="34" fill="hold">
                            <p:stCondLst>
                              <p:cond delay="2500"/>
                            </p:stCondLst>
                            <p:childTnLst>
                              <p:par>
                                <p:cTn id="35" presetID="1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ppt_x</p:attrName>
                                        </p:attrNameLst>
                                      </p:cBhvr>
                                      <p:tavLst>
                                        <p:tav tm="0">
                                          <p:val>
                                            <p:strVal val="#ppt_x-#ppt_w*1.125000"/>
                                          </p:val>
                                        </p:tav>
                                        <p:tav tm="100000">
                                          <p:val>
                                            <p:strVal val="#ppt_x"/>
                                          </p:val>
                                        </p:tav>
                                      </p:tavLst>
                                    </p:anim>
                                    <p:animEffect transition="in" filter="wipe(right)">
                                      <p:cBhvr>
                                        <p:cTn id="38" dur="500"/>
                                        <p:tgtEl>
                                          <p:spTgt spid="22"/>
                                        </p:tgtEl>
                                      </p:cBhvr>
                                    </p:animEffect>
                                  </p:childTnLst>
                                </p:cTn>
                              </p:par>
                            </p:childTnLst>
                          </p:cTn>
                        </p:par>
                        <p:par>
                          <p:cTn id="39" fill="hold">
                            <p:stCondLst>
                              <p:cond delay="3000"/>
                            </p:stCondLst>
                            <p:childTnLst>
                              <p:par>
                                <p:cTn id="40" presetID="1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p:tgtEl>
                                          <p:spTgt spid="23"/>
                                        </p:tgtEl>
                                        <p:attrNameLst>
                                          <p:attrName>ppt_x</p:attrName>
                                        </p:attrNameLst>
                                      </p:cBhvr>
                                      <p:tavLst>
                                        <p:tav tm="0">
                                          <p:val>
                                            <p:strVal val="#ppt_x-#ppt_w*1.125000"/>
                                          </p:val>
                                        </p:tav>
                                        <p:tav tm="100000">
                                          <p:val>
                                            <p:strVal val="#ppt_x"/>
                                          </p:val>
                                        </p:tav>
                                      </p:tavLst>
                                    </p:anim>
                                    <p:animEffect transition="in" filter="wipe(righ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par>
                          <p:cTn id="49" fill="hold">
                            <p:stCondLst>
                              <p:cond delay="500"/>
                            </p:stCondLst>
                            <p:childTnLst>
                              <p:par>
                                <p:cTn id="50" presetID="1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p:tgtEl>
                                          <p:spTgt spid="34"/>
                                        </p:tgtEl>
                                        <p:attrNameLst>
                                          <p:attrName>ppt_x</p:attrName>
                                        </p:attrNameLst>
                                      </p:cBhvr>
                                      <p:tavLst>
                                        <p:tav tm="0">
                                          <p:val>
                                            <p:strVal val="#ppt_x-#ppt_w*1.125000"/>
                                          </p:val>
                                        </p:tav>
                                        <p:tav tm="100000">
                                          <p:val>
                                            <p:strVal val="#ppt_x"/>
                                          </p:val>
                                        </p:tav>
                                      </p:tavLst>
                                    </p:anim>
                                    <p:animEffect transition="in" filter="wipe(right)">
                                      <p:cBhvr>
                                        <p:cTn id="53" dur="500"/>
                                        <p:tgtEl>
                                          <p:spTgt spid="34"/>
                                        </p:tgtEl>
                                      </p:cBhvr>
                                    </p:animEffect>
                                  </p:childTnLst>
                                </p:cTn>
                              </p:par>
                            </p:childTnLst>
                          </p:cTn>
                        </p:par>
                        <p:par>
                          <p:cTn id="54" fill="hold">
                            <p:stCondLst>
                              <p:cond delay="100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p:tgtEl>
                                          <p:spTgt spid="35"/>
                                        </p:tgtEl>
                                        <p:attrNameLst>
                                          <p:attrName>ppt_x</p:attrName>
                                        </p:attrNameLst>
                                      </p:cBhvr>
                                      <p:tavLst>
                                        <p:tav tm="0">
                                          <p:val>
                                            <p:strVal val="#ppt_x-#ppt_w*1.125000"/>
                                          </p:val>
                                        </p:tav>
                                        <p:tav tm="100000">
                                          <p:val>
                                            <p:strVal val="#ppt_x"/>
                                          </p:val>
                                        </p:tav>
                                      </p:tavLst>
                                    </p:anim>
                                    <p:animEffect transition="in" filter="wipe(right)">
                                      <p:cBhvr>
                                        <p:cTn id="58" dur="500"/>
                                        <p:tgtEl>
                                          <p:spTgt spid="35"/>
                                        </p:tgtEl>
                                      </p:cBhvr>
                                    </p:animEffect>
                                  </p:childTnLst>
                                </p:cTn>
                              </p:par>
                            </p:childTnLst>
                          </p:cTn>
                        </p:par>
                        <p:par>
                          <p:cTn id="59" fill="hold">
                            <p:stCondLst>
                              <p:cond delay="1500"/>
                            </p:stCondLst>
                            <p:childTnLst>
                              <p:par>
                                <p:cTn id="60" presetID="1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p:tgtEl>
                                          <p:spTgt spid="36"/>
                                        </p:tgtEl>
                                        <p:attrNameLst>
                                          <p:attrName>ppt_x</p:attrName>
                                        </p:attrNameLst>
                                      </p:cBhvr>
                                      <p:tavLst>
                                        <p:tav tm="0">
                                          <p:val>
                                            <p:strVal val="#ppt_x-#ppt_w*1.125000"/>
                                          </p:val>
                                        </p:tav>
                                        <p:tav tm="100000">
                                          <p:val>
                                            <p:strVal val="#ppt_x"/>
                                          </p:val>
                                        </p:tav>
                                      </p:tavLst>
                                    </p:anim>
                                    <p:animEffect transition="in" filter="wipe(right)">
                                      <p:cBhvr>
                                        <p:cTn id="63" dur="500"/>
                                        <p:tgtEl>
                                          <p:spTgt spid="36"/>
                                        </p:tgtEl>
                                      </p:cBhvr>
                                    </p:animEffect>
                                  </p:childTnLst>
                                </p:cTn>
                              </p:par>
                            </p:childTnLst>
                          </p:cTn>
                        </p:par>
                        <p:par>
                          <p:cTn id="64" fill="hold">
                            <p:stCondLst>
                              <p:cond delay="2000"/>
                            </p:stCondLst>
                            <p:childTnLst>
                              <p:par>
                                <p:cTn id="65" presetID="12" presetClass="entr" presetSubtype="8"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p:tgtEl>
                                          <p:spTgt spid="37"/>
                                        </p:tgtEl>
                                        <p:attrNameLst>
                                          <p:attrName>ppt_x</p:attrName>
                                        </p:attrNameLst>
                                      </p:cBhvr>
                                      <p:tavLst>
                                        <p:tav tm="0">
                                          <p:val>
                                            <p:strVal val="#ppt_x-#ppt_w*1.125000"/>
                                          </p:val>
                                        </p:tav>
                                        <p:tav tm="100000">
                                          <p:val>
                                            <p:strVal val="#ppt_x"/>
                                          </p:val>
                                        </p:tav>
                                      </p:tavLst>
                                    </p:anim>
                                    <p:animEffect transition="in" filter="wipe(right)">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utoUpdateAnimBg="0"/>
      <p:bldP spid="34" grpId="0" autoUpdateAnimBg="0"/>
      <p:bldP spid="35" grpId="0" autoUpdateAnimBg="0"/>
      <p:bldP spid="36" grpId="0" autoUpdateAnimBg="0"/>
      <p:bldP spid="3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例子：有向图的十字链表表示</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grpSp>
        <p:nvGrpSpPr>
          <p:cNvPr id="5" name="Group 66"/>
          <p:cNvGrpSpPr>
            <a:grpSpLocks/>
          </p:cNvGrpSpPr>
          <p:nvPr/>
        </p:nvGrpSpPr>
        <p:grpSpPr bwMode="auto">
          <a:xfrm>
            <a:off x="558800" y="1143000"/>
            <a:ext cx="1981200" cy="1993900"/>
            <a:chOff x="352" y="720"/>
            <a:chExt cx="1248" cy="1256"/>
          </a:xfrm>
        </p:grpSpPr>
        <p:sp>
          <p:nvSpPr>
            <p:cNvPr id="6" name="Oval 3"/>
            <p:cNvSpPr>
              <a:spLocks noChangeArrowheads="1"/>
            </p:cNvSpPr>
            <p:nvPr/>
          </p:nvSpPr>
          <p:spPr bwMode="auto">
            <a:xfrm>
              <a:off x="352" y="824"/>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A</a:t>
              </a:r>
            </a:p>
          </p:txBody>
        </p:sp>
        <p:sp>
          <p:nvSpPr>
            <p:cNvPr id="7" name="Oval 5"/>
            <p:cNvSpPr>
              <a:spLocks noChangeArrowheads="1"/>
            </p:cNvSpPr>
            <p:nvPr/>
          </p:nvSpPr>
          <p:spPr bwMode="auto">
            <a:xfrm>
              <a:off x="784" y="1640"/>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B</a:t>
              </a:r>
            </a:p>
          </p:txBody>
        </p:sp>
        <p:sp>
          <p:nvSpPr>
            <p:cNvPr id="8" name="Oval 6"/>
            <p:cNvSpPr>
              <a:spLocks noChangeArrowheads="1"/>
            </p:cNvSpPr>
            <p:nvPr/>
          </p:nvSpPr>
          <p:spPr bwMode="auto">
            <a:xfrm>
              <a:off x="1264" y="872"/>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C</a:t>
              </a:r>
            </a:p>
          </p:txBody>
        </p:sp>
        <p:sp>
          <p:nvSpPr>
            <p:cNvPr id="9" name="Line 7"/>
            <p:cNvSpPr>
              <a:spLocks noChangeShapeType="1"/>
            </p:cNvSpPr>
            <p:nvPr/>
          </p:nvSpPr>
          <p:spPr bwMode="auto">
            <a:xfrm>
              <a:off x="592" y="1112"/>
              <a:ext cx="288" cy="576"/>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 name="Line 8"/>
            <p:cNvSpPr>
              <a:spLocks noChangeShapeType="1"/>
            </p:cNvSpPr>
            <p:nvPr/>
          </p:nvSpPr>
          <p:spPr bwMode="auto">
            <a:xfrm>
              <a:off x="688" y="968"/>
              <a:ext cx="624" cy="0"/>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1" name="Line 9"/>
            <p:cNvSpPr>
              <a:spLocks noChangeShapeType="1"/>
            </p:cNvSpPr>
            <p:nvPr/>
          </p:nvSpPr>
          <p:spPr bwMode="auto">
            <a:xfrm flipH="1">
              <a:off x="1072" y="1208"/>
              <a:ext cx="336" cy="528"/>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2" name="Freeform 10"/>
            <p:cNvSpPr>
              <a:spLocks/>
            </p:cNvSpPr>
            <p:nvPr/>
          </p:nvSpPr>
          <p:spPr bwMode="auto">
            <a:xfrm>
              <a:off x="592" y="720"/>
              <a:ext cx="864" cy="152"/>
            </a:xfrm>
            <a:custGeom>
              <a:avLst/>
              <a:gdLst>
                <a:gd name="T0" fmla="*/ 864 w 864"/>
                <a:gd name="T1" fmla="*/ 152 h 152"/>
                <a:gd name="T2" fmla="*/ 384 w 864"/>
                <a:gd name="T3" fmla="*/ 8 h 152"/>
                <a:gd name="T4" fmla="*/ 0 w 864"/>
                <a:gd name="T5" fmla="*/ 104 h 152"/>
              </a:gdLst>
              <a:ahLst/>
              <a:cxnLst>
                <a:cxn ang="0">
                  <a:pos x="T0" y="T1"/>
                </a:cxn>
                <a:cxn ang="0">
                  <a:pos x="T2" y="T3"/>
                </a:cxn>
                <a:cxn ang="0">
                  <a:pos x="T4" y="T5"/>
                </a:cxn>
              </a:cxnLst>
              <a:rect l="0" t="0" r="r" b="b"/>
              <a:pathLst>
                <a:path w="864" h="152">
                  <a:moveTo>
                    <a:pt x="864" y="152"/>
                  </a:moveTo>
                  <a:cubicBezTo>
                    <a:pt x="696" y="84"/>
                    <a:pt x="528" y="16"/>
                    <a:pt x="384" y="8"/>
                  </a:cubicBezTo>
                  <a:cubicBezTo>
                    <a:pt x="240" y="0"/>
                    <a:pt x="120" y="52"/>
                    <a:pt x="0" y="104"/>
                  </a:cubicBezTo>
                </a:path>
              </a:pathLst>
            </a:custGeom>
            <a:noFill/>
            <a:ln w="38100" cap="sq" cmpd="sng">
              <a:solidFill>
                <a:srgbClr val="008000"/>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grpSp>
        <p:nvGrpSpPr>
          <p:cNvPr id="13" name="Group 19"/>
          <p:cNvGrpSpPr>
            <a:grpSpLocks/>
          </p:cNvGrpSpPr>
          <p:nvPr/>
        </p:nvGrpSpPr>
        <p:grpSpPr bwMode="auto">
          <a:xfrm>
            <a:off x="1524000" y="3549650"/>
            <a:ext cx="1752600" cy="2559050"/>
            <a:chOff x="816" y="2380"/>
            <a:chExt cx="1104" cy="1612"/>
          </a:xfrm>
        </p:grpSpPr>
        <p:sp>
          <p:nvSpPr>
            <p:cNvPr id="14" name="Text Box 12"/>
            <p:cNvSpPr txBox="1">
              <a:spLocks noChangeArrowheads="1"/>
            </p:cNvSpPr>
            <p:nvPr/>
          </p:nvSpPr>
          <p:spPr bwMode="auto">
            <a:xfrm>
              <a:off x="816" y="2380"/>
              <a:ext cx="1104" cy="1612"/>
            </a:xfrm>
            <a:prstGeom prst="rect">
              <a:avLst/>
            </a:prstGeom>
            <a:solidFill>
              <a:srgbClr val="FFFF99"/>
            </a:solidFill>
            <a:ln w="28575"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800000"/>
                  </a:solidFill>
                </a:rPr>
                <a:t>A</a:t>
              </a:r>
            </a:p>
            <a:p>
              <a:pPr>
                <a:spcBef>
                  <a:spcPct val="50000"/>
                </a:spcBef>
              </a:pPr>
              <a:r>
                <a:rPr lang="en-US" altLang="zh-CN" sz="4000" b="1">
                  <a:solidFill>
                    <a:srgbClr val="800000"/>
                  </a:solidFill>
                </a:rPr>
                <a:t>B</a:t>
              </a:r>
            </a:p>
            <a:p>
              <a:pPr>
                <a:spcBef>
                  <a:spcPct val="50000"/>
                </a:spcBef>
              </a:pPr>
              <a:r>
                <a:rPr lang="en-US" altLang="zh-CN" sz="4000" b="1">
                  <a:solidFill>
                    <a:srgbClr val="800000"/>
                  </a:solidFill>
                </a:rPr>
                <a:t>C</a:t>
              </a:r>
            </a:p>
          </p:txBody>
        </p:sp>
        <p:sp>
          <p:nvSpPr>
            <p:cNvPr id="15" name="Line 14"/>
            <p:cNvSpPr>
              <a:spLocks noChangeShapeType="1"/>
            </p:cNvSpPr>
            <p:nvPr/>
          </p:nvSpPr>
          <p:spPr bwMode="auto">
            <a:xfrm>
              <a:off x="816" y="2880"/>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816" y="3456"/>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1248"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1584"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 name="Text Box 20"/>
          <p:cNvSpPr txBox="1">
            <a:spLocks noChangeArrowheads="1"/>
          </p:cNvSpPr>
          <p:nvPr/>
        </p:nvSpPr>
        <p:spPr bwMode="auto">
          <a:xfrm>
            <a:off x="838200" y="3573016"/>
            <a:ext cx="7937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spcBef>
                <a:spcPct val="50000"/>
              </a:spcBef>
            </a:pPr>
            <a:r>
              <a:rPr lang="en-US" altLang="zh-CN" sz="4000" dirty="0">
                <a:solidFill>
                  <a:srgbClr val="0000CC"/>
                </a:solidFill>
              </a:rPr>
              <a:t>0  </a:t>
            </a:r>
            <a:endParaRPr lang="en-US" altLang="zh-CN" sz="4000" dirty="0" smtClean="0">
              <a:solidFill>
                <a:srgbClr val="0000CC"/>
              </a:solidFill>
            </a:endParaRPr>
          </a:p>
          <a:p>
            <a:pPr>
              <a:spcBef>
                <a:spcPct val="50000"/>
              </a:spcBef>
            </a:pPr>
            <a:r>
              <a:rPr lang="en-US" altLang="zh-CN" sz="4000" dirty="0" smtClean="0">
                <a:solidFill>
                  <a:srgbClr val="0000CC"/>
                </a:solidFill>
              </a:rPr>
              <a:t>1  </a:t>
            </a:r>
          </a:p>
          <a:p>
            <a:pPr>
              <a:spcBef>
                <a:spcPct val="50000"/>
              </a:spcBef>
            </a:pPr>
            <a:r>
              <a:rPr lang="en-US" altLang="zh-CN" sz="4000" dirty="0" smtClean="0">
                <a:solidFill>
                  <a:srgbClr val="0000CC"/>
                </a:solidFill>
              </a:rPr>
              <a:t>2</a:t>
            </a:r>
            <a:endParaRPr lang="en-US" altLang="zh-CN" sz="4000" dirty="0">
              <a:solidFill>
                <a:srgbClr val="0000CC"/>
              </a:solidFill>
            </a:endParaRPr>
          </a:p>
        </p:txBody>
      </p:sp>
      <p:sp>
        <p:nvSpPr>
          <p:cNvPr id="20" name="Rectangle 40"/>
          <p:cNvSpPr>
            <a:spLocks noChangeArrowheads="1"/>
          </p:cNvSpPr>
          <p:nvPr/>
        </p:nvSpPr>
        <p:spPr bwMode="auto">
          <a:xfrm>
            <a:off x="2743200" y="44958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CC"/>
                </a:solidFill>
              </a:rPr>
              <a:t>∧</a:t>
            </a:r>
          </a:p>
        </p:txBody>
      </p:sp>
      <p:grpSp>
        <p:nvGrpSpPr>
          <p:cNvPr id="21" name="Group 61"/>
          <p:cNvGrpSpPr>
            <a:grpSpLocks/>
          </p:cNvGrpSpPr>
          <p:nvPr/>
        </p:nvGrpSpPr>
        <p:grpSpPr bwMode="auto">
          <a:xfrm>
            <a:off x="2971800" y="3581400"/>
            <a:ext cx="5562600" cy="2438400"/>
            <a:chOff x="1872" y="2304"/>
            <a:chExt cx="3504" cy="1536"/>
          </a:xfrm>
        </p:grpSpPr>
        <p:sp>
          <p:nvSpPr>
            <p:cNvPr id="22" name="Text Box 25"/>
            <p:cNvSpPr txBox="1">
              <a:spLocks noChangeArrowheads="1"/>
            </p:cNvSpPr>
            <p:nvPr/>
          </p:nvSpPr>
          <p:spPr bwMode="auto">
            <a:xfrm>
              <a:off x="4224" y="3420"/>
              <a:ext cx="1152" cy="407"/>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CC"/>
                  </a:solidFill>
                </a:rPr>
                <a:t>0  </a:t>
              </a:r>
              <a:r>
                <a:rPr lang="en-US" altLang="zh-CN" sz="2400" b="1" smtClean="0">
                  <a:solidFill>
                    <a:srgbClr val="0000CC"/>
                  </a:solidFill>
                </a:rPr>
                <a:t>    2</a:t>
              </a:r>
              <a:r>
                <a:rPr lang="en-US" altLang="zh-CN" sz="3600" b="1" smtClean="0">
                  <a:solidFill>
                    <a:srgbClr val="CC3300"/>
                  </a:solidFill>
                </a:rPr>
                <a:t>∧</a:t>
              </a:r>
              <a:r>
                <a:rPr lang="en-US" altLang="zh-CN" sz="3600" b="1" dirty="0" smtClean="0">
                  <a:solidFill>
                    <a:srgbClr val="0000CC"/>
                  </a:solidFill>
                </a:rPr>
                <a:t>∧</a:t>
              </a:r>
              <a:endParaRPr lang="en-US" altLang="zh-CN" sz="3600" b="1" dirty="0">
                <a:solidFill>
                  <a:srgbClr val="0000CC"/>
                </a:solidFill>
              </a:endParaRPr>
            </a:p>
          </p:txBody>
        </p:sp>
        <p:sp>
          <p:nvSpPr>
            <p:cNvPr id="23" name="Text Box 29"/>
            <p:cNvSpPr txBox="1">
              <a:spLocks noChangeArrowheads="1"/>
            </p:cNvSpPr>
            <p:nvPr/>
          </p:nvSpPr>
          <p:spPr bwMode="auto">
            <a:xfrm>
              <a:off x="2400" y="2316"/>
              <a:ext cx="1152" cy="291"/>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CC"/>
                  </a:solidFill>
                </a:rPr>
                <a:t>0 </a:t>
              </a:r>
              <a:r>
                <a:rPr lang="en-US" altLang="zh-CN" sz="2400" b="1" dirty="0" smtClean="0">
                  <a:solidFill>
                    <a:srgbClr val="0000CC"/>
                  </a:solidFill>
                </a:rPr>
                <a:t>    </a:t>
              </a:r>
              <a:r>
                <a:rPr lang="en-US" altLang="zh-CN" sz="2400" b="1" dirty="0">
                  <a:solidFill>
                    <a:srgbClr val="0000CC"/>
                  </a:solidFill>
                </a:rPr>
                <a:t>1</a:t>
              </a:r>
            </a:p>
          </p:txBody>
        </p:sp>
        <p:sp>
          <p:nvSpPr>
            <p:cNvPr id="24" name="Line 26"/>
            <p:cNvSpPr>
              <a:spLocks noChangeShapeType="1"/>
            </p:cNvSpPr>
            <p:nvPr/>
          </p:nvSpPr>
          <p:spPr bwMode="auto">
            <a:xfrm>
              <a:off x="4512"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7"/>
            <p:cNvSpPr>
              <a:spLocks noChangeShapeType="1"/>
            </p:cNvSpPr>
            <p:nvPr/>
          </p:nvSpPr>
          <p:spPr bwMode="auto">
            <a:xfrm>
              <a:off x="4800"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8"/>
            <p:cNvSpPr>
              <a:spLocks noChangeShapeType="1"/>
            </p:cNvSpPr>
            <p:nvPr/>
          </p:nvSpPr>
          <p:spPr bwMode="auto">
            <a:xfrm>
              <a:off x="5088"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0"/>
            <p:cNvSpPr>
              <a:spLocks noChangeShapeType="1"/>
            </p:cNvSpPr>
            <p:nvPr/>
          </p:nvSpPr>
          <p:spPr bwMode="auto">
            <a:xfrm>
              <a:off x="2688"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1"/>
            <p:cNvSpPr>
              <a:spLocks noChangeShapeType="1"/>
            </p:cNvSpPr>
            <p:nvPr/>
          </p:nvSpPr>
          <p:spPr bwMode="auto">
            <a:xfrm>
              <a:off x="2976"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2"/>
            <p:cNvSpPr>
              <a:spLocks noChangeShapeType="1"/>
            </p:cNvSpPr>
            <p:nvPr/>
          </p:nvSpPr>
          <p:spPr bwMode="auto">
            <a:xfrm>
              <a:off x="3264"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7"/>
            <p:cNvSpPr>
              <a:spLocks noChangeShapeType="1"/>
            </p:cNvSpPr>
            <p:nvPr/>
          </p:nvSpPr>
          <p:spPr bwMode="auto">
            <a:xfrm>
              <a:off x="1872" y="2544"/>
              <a:ext cx="528" cy="0"/>
            </a:xfrm>
            <a:prstGeom prst="line">
              <a:avLst/>
            </a:prstGeom>
            <a:noFill/>
            <a:ln w="28575" cap="sq">
              <a:solidFill>
                <a:srgbClr val="0000CC"/>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42"/>
            <p:cNvSpPr>
              <a:spLocks noChangeShapeType="1"/>
            </p:cNvSpPr>
            <p:nvPr/>
          </p:nvSpPr>
          <p:spPr bwMode="auto">
            <a:xfrm>
              <a:off x="3408" y="2544"/>
              <a:ext cx="288" cy="0"/>
            </a:xfrm>
            <a:prstGeom prst="line">
              <a:avLst/>
            </a:prstGeom>
            <a:noFill/>
            <a:ln w="28575" cap="sq">
              <a:solidFill>
                <a:srgbClr val="0000CC"/>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3"/>
            <p:cNvSpPr>
              <a:spLocks noChangeShapeType="1"/>
            </p:cNvSpPr>
            <p:nvPr/>
          </p:nvSpPr>
          <p:spPr bwMode="auto">
            <a:xfrm>
              <a:off x="3696" y="2544"/>
              <a:ext cx="0" cy="1056"/>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44"/>
            <p:cNvSpPr>
              <a:spLocks noChangeShapeType="1"/>
            </p:cNvSpPr>
            <p:nvPr/>
          </p:nvSpPr>
          <p:spPr bwMode="auto">
            <a:xfrm>
              <a:off x="3696" y="3600"/>
              <a:ext cx="528" cy="0"/>
            </a:xfrm>
            <a:prstGeom prst="line">
              <a:avLst/>
            </a:prstGeom>
            <a:noFill/>
            <a:ln w="28575" cap="sq">
              <a:solidFill>
                <a:srgbClr val="0000FF"/>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62"/>
          <p:cNvGrpSpPr>
            <a:grpSpLocks/>
          </p:cNvGrpSpPr>
          <p:nvPr/>
        </p:nvGrpSpPr>
        <p:grpSpPr bwMode="auto">
          <a:xfrm>
            <a:off x="2971800" y="3581400"/>
            <a:ext cx="5562600" cy="2438400"/>
            <a:chOff x="1872" y="2304"/>
            <a:chExt cx="3504" cy="1536"/>
          </a:xfrm>
        </p:grpSpPr>
        <p:sp>
          <p:nvSpPr>
            <p:cNvPr id="35" name="Text Box 21"/>
            <p:cNvSpPr txBox="1">
              <a:spLocks noChangeArrowheads="1"/>
            </p:cNvSpPr>
            <p:nvPr/>
          </p:nvSpPr>
          <p:spPr bwMode="auto">
            <a:xfrm>
              <a:off x="2400" y="3420"/>
              <a:ext cx="1152" cy="407"/>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solidFill>
                    <a:srgbClr val="0000CC"/>
                  </a:solidFill>
                </a:rPr>
                <a:t>2     </a:t>
              </a:r>
              <a:r>
                <a:rPr lang="en-US" altLang="zh-CN" sz="2400" b="1" dirty="0">
                  <a:solidFill>
                    <a:srgbClr val="0000CC"/>
                  </a:solidFill>
                </a:rPr>
                <a:t>1 </a:t>
              </a:r>
              <a:r>
                <a:rPr lang="en-US" altLang="zh-CN" sz="2400" b="1" dirty="0" smtClean="0">
                  <a:solidFill>
                    <a:srgbClr val="0000CC"/>
                  </a:solidFill>
                </a:rPr>
                <a:t>   </a:t>
              </a:r>
              <a:r>
                <a:rPr lang="en-US" altLang="zh-CN" sz="3600" b="1" dirty="0" smtClean="0">
                  <a:solidFill>
                    <a:srgbClr val="CC3300"/>
                  </a:solidFill>
                </a:rPr>
                <a:t>∧</a:t>
              </a:r>
              <a:endParaRPr lang="en-US" altLang="zh-CN" sz="3600" b="1" dirty="0">
                <a:solidFill>
                  <a:srgbClr val="CC3300"/>
                </a:solidFill>
              </a:endParaRPr>
            </a:p>
          </p:txBody>
        </p:sp>
        <p:sp>
          <p:nvSpPr>
            <p:cNvPr id="36" name="Text Box 33"/>
            <p:cNvSpPr txBox="1">
              <a:spLocks noChangeArrowheads="1"/>
            </p:cNvSpPr>
            <p:nvPr/>
          </p:nvSpPr>
          <p:spPr bwMode="auto">
            <a:xfrm>
              <a:off x="4224" y="2316"/>
              <a:ext cx="1152" cy="368"/>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AutoNum type="arabicPlain" startAt="2"/>
              </a:pPr>
              <a:r>
                <a:rPr lang="en-US" altLang="zh-CN" sz="2400" b="1" dirty="0" smtClean="0">
                  <a:solidFill>
                    <a:srgbClr val="0000CC"/>
                  </a:solidFill>
                </a:rPr>
                <a:t>0</a:t>
              </a:r>
              <a:r>
                <a:rPr lang="en-US" altLang="zh-CN" sz="2000" b="1" dirty="0" smtClean="0">
                  <a:solidFill>
                    <a:srgbClr val="0000CC"/>
                  </a:solidFill>
                </a:rPr>
                <a:t>   </a:t>
              </a:r>
              <a:r>
                <a:rPr lang="en-US" altLang="zh-CN" sz="3200" b="1" dirty="0">
                  <a:solidFill>
                    <a:srgbClr val="CC3300"/>
                  </a:solidFill>
                </a:rPr>
                <a:t>∧</a:t>
              </a:r>
              <a:r>
                <a:rPr lang="en-US" altLang="zh-CN" sz="3200" b="1" dirty="0">
                  <a:solidFill>
                    <a:srgbClr val="0000CC"/>
                  </a:solidFill>
                </a:rPr>
                <a:t> </a:t>
              </a:r>
              <a:r>
                <a:rPr lang="en-US" altLang="zh-CN" sz="3200" b="1" dirty="0" smtClean="0">
                  <a:solidFill>
                    <a:srgbClr val="0000CC"/>
                  </a:solidFill>
                </a:rPr>
                <a:t>∧</a:t>
              </a:r>
              <a:endParaRPr lang="en-US" altLang="zh-CN" sz="3200" b="1" dirty="0">
                <a:solidFill>
                  <a:srgbClr val="0000CC"/>
                </a:solidFill>
              </a:endParaRPr>
            </a:p>
          </p:txBody>
        </p:sp>
        <p:sp>
          <p:nvSpPr>
            <p:cNvPr id="37" name="Line 22"/>
            <p:cNvSpPr>
              <a:spLocks noChangeShapeType="1"/>
            </p:cNvSpPr>
            <p:nvPr/>
          </p:nvSpPr>
          <p:spPr bwMode="auto">
            <a:xfrm>
              <a:off x="2688"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3"/>
            <p:cNvSpPr>
              <a:spLocks noChangeShapeType="1"/>
            </p:cNvSpPr>
            <p:nvPr/>
          </p:nvSpPr>
          <p:spPr bwMode="auto">
            <a:xfrm>
              <a:off x="2976"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4"/>
            <p:cNvSpPr>
              <a:spLocks noChangeShapeType="1"/>
            </p:cNvSpPr>
            <p:nvPr/>
          </p:nvSpPr>
          <p:spPr bwMode="auto">
            <a:xfrm>
              <a:off x="3264"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34"/>
            <p:cNvSpPr>
              <a:spLocks noChangeShapeType="1"/>
            </p:cNvSpPr>
            <p:nvPr/>
          </p:nvSpPr>
          <p:spPr bwMode="auto">
            <a:xfrm>
              <a:off x="4512"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5"/>
            <p:cNvSpPr>
              <a:spLocks noChangeShapeType="1"/>
            </p:cNvSpPr>
            <p:nvPr/>
          </p:nvSpPr>
          <p:spPr bwMode="auto">
            <a:xfrm>
              <a:off x="4800"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6"/>
            <p:cNvSpPr>
              <a:spLocks noChangeShapeType="1"/>
            </p:cNvSpPr>
            <p:nvPr/>
          </p:nvSpPr>
          <p:spPr bwMode="auto">
            <a:xfrm>
              <a:off x="5088"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8"/>
            <p:cNvSpPr>
              <a:spLocks noChangeShapeType="1"/>
            </p:cNvSpPr>
            <p:nvPr/>
          </p:nvSpPr>
          <p:spPr bwMode="auto">
            <a:xfrm>
              <a:off x="1872" y="3648"/>
              <a:ext cx="528" cy="0"/>
            </a:xfrm>
            <a:prstGeom prst="line">
              <a:avLst/>
            </a:prstGeom>
            <a:noFill/>
            <a:ln w="28575" cap="sq">
              <a:solidFill>
                <a:srgbClr val="0000CC"/>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6"/>
            <p:cNvSpPr>
              <a:spLocks noChangeShapeType="1"/>
            </p:cNvSpPr>
            <p:nvPr/>
          </p:nvSpPr>
          <p:spPr bwMode="auto">
            <a:xfrm flipV="1">
              <a:off x="3408" y="3168"/>
              <a:ext cx="0" cy="432"/>
            </a:xfrm>
            <a:prstGeom prst="line">
              <a:avLst/>
            </a:prstGeom>
            <a:noFill/>
            <a:ln w="28575" cap="sq">
              <a:solidFill>
                <a:srgbClr val="0000CC"/>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47"/>
            <p:cNvSpPr>
              <a:spLocks noChangeShapeType="1"/>
            </p:cNvSpPr>
            <p:nvPr/>
          </p:nvSpPr>
          <p:spPr bwMode="auto">
            <a:xfrm>
              <a:off x="3408" y="3168"/>
              <a:ext cx="384" cy="0"/>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48"/>
            <p:cNvSpPr>
              <a:spLocks noChangeShapeType="1"/>
            </p:cNvSpPr>
            <p:nvPr/>
          </p:nvSpPr>
          <p:spPr bwMode="auto">
            <a:xfrm flipV="1">
              <a:off x="3792" y="2544"/>
              <a:ext cx="0" cy="624"/>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3792" y="2544"/>
              <a:ext cx="432" cy="0"/>
            </a:xfrm>
            <a:prstGeom prst="line">
              <a:avLst/>
            </a:prstGeom>
            <a:noFill/>
            <a:ln w="28575" cap="sq">
              <a:solidFill>
                <a:srgbClr val="0000CC"/>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 name="Group 63"/>
          <p:cNvGrpSpPr>
            <a:grpSpLocks/>
          </p:cNvGrpSpPr>
          <p:nvPr/>
        </p:nvGrpSpPr>
        <p:grpSpPr bwMode="auto">
          <a:xfrm>
            <a:off x="2362200" y="2819400"/>
            <a:ext cx="5410200" cy="1143000"/>
            <a:chOff x="1488" y="1824"/>
            <a:chExt cx="3408" cy="720"/>
          </a:xfrm>
        </p:grpSpPr>
        <p:sp>
          <p:nvSpPr>
            <p:cNvPr id="49" name="Line 50"/>
            <p:cNvSpPr>
              <a:spLocks noChangeShapeType="1"/>
            </p:cNvSpPr>
            <p:nvPr/>
          </p:nvSpPr>
          <p:spPr bwMode="auto">
            <a:xfrm flipV="1">
              <a:off x="1488" y="1824"/>
              <a:ext cx="0" cy="720"/>
            </a:xfrm>
            <a:prstGeom prst="line">
              <a:avLst/>
            </a:prstGeom>
            <a:noFill/>
            <a:ln w="28575" cap="sq">
              <a:solidFill>
                <a:srgbClr val="CC3300"/>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51"/>
            <p:cNvSpPr>
              <a:spLocks noChangeShapeType="1"/>
            </p:cNvSpPr>
            <p:nvPr/>
          </p:nvSpPr>
          <p:spPr bwMode="auto">
            <a:xfrm>
              <a:off x="1488" y="1824"/>
              <a:ext cx="3408"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52"/>
            <p:cNvSpPr>
              <a:spLocks noChangeShapeType="1"/>
            </p:cNvSpPr>
            <p:nvPr/>
          </p:nvSpPr>
          <p:spPr bwMode="auto">
            <a:xfrm>
              <a:off x="4896" y="1824"/>
              <a:ext cx="0" cy="528"/>
            </a:xfrm>
            <a:prstGeom prst="line">
              <a:avLst/>
            </a:prstGeom>
            <a:noFill/>
            <a:ln w="28575" cap="sq">
              <a:solidFill>
                <a:srgbClr val="CC33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 name="Line 45"/>
          <p:cNvSpPr>
            <a:spLocks noChangeShapeType="1"/>
          </p:cNvSpPr>
          <p:nvPr/>
        </p:nvSpPr>
        <p:spPr bwMode="auto">
          <a:xfrm>
            <a:off x="4953000" y="3962400"/>
            <a:ext cx="0" cy="1371600"/>
          </a:xfrm>
          <a:prstGeom prst="line">
            <a:avLst/>
          </a:prstGeom>
          <a:noFill/>
          <a:ln w="28575" cap="sq">
            <a:solidFill>
              <a:srgbClr val="CC3300"/>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53"/>
          <p:cNvSpPr>
            <a:spLocks noChangeShapeType="1"/>
          </p:cNvSpPr>
          <p:nvPr/>
        </p:nvSpPr>
        <p:spPr bwMode="auto">
          <a:xfrm flipV="1">
            <a:off x="2590800" y="3048000"/>
            <a:ext cx="0" cy="1752600"/>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4"/>
          <p:cNvSpPr>
            <a:spLocks noChangeShapeType="1"/>
          </p:cNvSpPr>
          <p:nvPr/>
        </p:nvSpPr>
        <p:spPr bwMode="auto">
          <a:xfrm>
            <a:off x="2590800" y="3048000"/>
            <a:ext cx="2362200"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55"/>
          <p:cNvSpPr>
            <a:spLocks noChangeShapeType="1"/>
          </p:cNvSpPr>
          <p:nvPr/>
        </p:nvSpPr>
        <p:spPr bwMode="auto">
          <a:xfrm>
            <a:off x="4953000" y="3048000"/>
            <a:ext cx="0" cy="609600"/>
          </a:xfrm>
          <a:prstGeom prst="line">
            <a:avLst/>
          </a:prstGeom>
          <a:noFill/>
          <a:ln w="28575" cap="sq">
            <a:solidFill>
              <a:srgbClr val="CC33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6" name="Group 65"/>
          <p:cNvGrpSpPr>
            <a:grpSpLocks/>
          </p:cNvGrpSpPr>
          <p:nvPr/>
        </p:nvGrpSpPr>
        <p:grpSpPr bwMode="auto">
          <a:xfrm>
            <a:off x="2514600" y="5715000"/>
            <a:ext cx="5334000" cy="838200"/>
            <a:chOff x="1584" y="3648"/>
            <a:chExt cx="3360" cy="528"/>
          </a:xfrm>
        </p:grpSpPr>
        <p:sp>
          <p:nvSpPr>
            <p:cNvPr id="57" name="Line 56"/>
            <p:cNvSpPr>
              <a:spLocks noChangeShapeType="1"/>
            </p:cNvSpPr>
            <p:nvPr/>
          </p:nvSpPr>
          <p:spPr bwMode="auto">
            <a:xfrm>
              <a:off x="1584" y="3648"/>
              <a:ext cx="0" cy="528"/>
            </a:xfrm>
            <a:prstGeom prst="line">
              <a:avLst/>
            </a:prstGeom>
            <a:noFill/>
            <a:ln w="28575" cap="sq">
              <a:solidFill>
                <a:srgbClr val="CC3300"/>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57"/>
            <p:cNvSpPr>
              <a:spLocks noChangeShapeType="1"/>
            </p:cNvSpPr>
            <p:nvPr/>
          </p:nvSpPr>
          <p:spPr bwMode="auto">
            <a:xfrm>
              <a:off x="1584" y="4176"/>
              <a:ext cx="3360"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58"/>
            <p:cNvSpPr>
              <a:spLocks noChangeShapeType="1"/>
            </p:cNvSpPr>
            <p:nvPr/>
          </p:nvSpPr>
          <p:spPr bwMode="auto">
            <a:xfrm flipV="1">
              <a:off x="4944" y="3840"/>
              <a:ext cx="0" cy="336"/>
            </a:xfrm>
            <a:prstGeom prst="line">
              <a:avLst/>
            </a:prstGeom>
            <a:noFill/>
            <a:ln w="28575" cap="sq">
              <a:solidFill>
                <a:srgbClr val="CC33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13662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52" grpId="0" animBg="1"/>
      <p:bldP spid="53" grpId="0" animBg="1"/>
      <p:bldP spid="54" grpId="0" animBg="1"/>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十字链表的实现</a:t>
            </a:r>
            <a:endParaRPr lang="en-US" dirty="0"/>
          </a:p>
        </p:txBody>
      </p:sp>
      <p:sp>
        <p:nvSpPr>
          <p:cNvPr id="470018" name="Rectangle 2"/>
          <p:cNvSpPr>
            <a:spLocks noGrp="1" noChangeArrowheads="1"/>
          </p:cNvSpPr>
          <p:nvPr>
            <p:ph idx="1"/>
          </p:nvPr>
        </p:nvSpPr>
        <p:spPr>
          <a:xfrm>
            <a:off x="457200" y="836712"/>
            <a:ext cx="8291264" cy="5904656"/>
          </a:xfrm>
        </p:spPr>
        <p:txBody>
          <a:bodyPr>
            <a:normAutofit fontScale="70000" lnSpcReduction="20000"/>
          </a:bodyPr>
          <a:lstStyle/>
          <a:p>
            <a:pPr marL="0" indent="0">
              <a:buNone/>
            </a:pPr>
            <a:r>
              <a:rPr lang="en-US" altLang="en-US" sz="3100">
                <a:ea typeface="宋体" panose="02010600030101010101" pitchFamily="2" charset="-122"/>
              </a:rPr>
              <a:t>#define MAX_VERTEX_NUM  30 //</a:t>
            </a:r>
            <a:r>
              <a:rPr lang="zh-CN" altLang="en-US" sz="3100">
                <a:ea typeface="宋体" panose="02010600030101010101" pitchFamily="2" charset="-122"/>
              </a:rPr>
              <a:t>最大顶点数</a:t>
            </a:r>
          </a:p>
          <a:p>
            <a:pPr marL="0" indent="0">
              <a:buNone/>
            </a:pPr>
            <a:r>
              <a:rPr lang="en-US" altLang="en-US" sz="3100">
                <a:ea typeface="宋体" panose="02010600030101010101" pitchFamily="2" charset="-122"/>
              </a:rPr>
              <a:t>typedef char ElemType;</a:t>
            </a:r>
          </a:p>
          <a:p>
            <a:pPr marL="0" indent="0">
              <a:buNone/>
            </a:pPr>
            <a:r>
              <a:rPr lang="en-US" altLang="en-US" sz="3100">
                <a:ea typeface="宋体" panose="02010600030101010101" pitchFamily="2" charset="-122"/>
              </a:rPr>
              <a:t>typedef struct ArcBox {</a:t>
            </a:r>
          </a:p>
          <a:p>
            <a:pPr marL="0" indent="0">
              <a:buNone/>
            </a:pPr>
            <a:r>
              <a:rPr lang="en-US" altLang="en-US" sz="3100">
                <a:ea typeface="宋体" panose="02010600030101010101" pitchFamily="2" charset="-122"/>
              </a:rPr>
              <a:t>    int  tailvex, headvex;//</a:t>
            </a:r>
            <a:r>
              <a:rPr lang="zh-CN" altLang="en-US" sz="3100">
                <a:ea typeface="宋体" panose="02010600030101010101" pitchFamily="2" charset="-122"/>
              </a:rPr>
              <a:t>尾结点和头结点在图中的位置</a:t>
            </a:r>
          </a:p>
          <a:p>
            <a:pPr marL="0" indent="0">
              <a:buNone/>
            </a:pPr>
            <a:r>
              <a:rPr lang="zh-CN" altLang="en-US" sz="3100">
                <a:ea typeface="宋体" panose="02010600030101010101" pitchFamily="2" charset="-122"/>
              </a:rPr>
              <a:t>    </a:t>
            </a:r>
            <a:r>
              <a:rPr lang="en-US" altLang="zh-CN" sz="3100">
                <a:ea typeface="宋体" panose="02010600030101010101" pitchFamily="2" charset="-122"/>
              </a:rPr>
              <a:t>//</a:t>
            </a:r>
            <a:r>
              <a:rPr lang="en-US" altLang="en-US" sz="3100">
                <a:ea typeface="宋体" panose="02010600030101010101" pitchFamily="2" charset="-122"/>
              </a:rPr>
              <a:t>InfoType    info;   // </a:t>
            </a:r>
            <a:r>
              <a:rPr lang="zh-CN" altLang="en-US" sz="3100">
                <a:ea typeface="宋体" panose="02010600030101010101" pitchFamily="2" charset="-122"/>
              </a:rPr>
              <a:t>与弧相关的信息 如权值</a:t>
            </a:r>
          </a:p>
          <a:p>
            <a:pPr marL="0" indent="0">
              <a:buNone/>
            </a:pPr>
            <a:r>
              <a:rPr lang="zh-CN" altLang="en-US" sz="3100">
                <a:ea typeface="宋体" panose="02010600030101010101" pitchFamily="2" charset="-122"/>
              </a:rPr>
              <a:t>    </a:t>
            </a:r>
            <a:r>
              <a:rPr lang="en-US" altLang="en-US" sz="3100">
                <a:ea typeface="宋体" panose="02010600030101010101" pitchFamily="2" charset="-122"/>
              </a:rPr>
              <a:t>struct ArcBox *hlink,</a:t>
            </a:r>
          </a:p>
          <a:p>
            <a:pPr marL="0" indent="0">
              <a:buNone/>
            </a:pPr>
            <a:r>
              <a:rPr lang="en-US" altLang="en-US" sz="3100">
                <a:ea typeface="宋体" panose="02010600030101010101" pitchFamily="2" charset="-122"/>
              </a:rPr>
              <a:t>                  *tlink; //</a:t>
            </a:r>
            <a:r>
              <a:rPr lang="zh-CN" altLang="en-US" sz="3100">
                <a:ea typeface="宋体" panose="02010600030101010101" pitchFamily="2" charset="-122"/>
              </a:rPr>
              <a:t>分别链接弧头相同和弧尾相同的弧</a:t>
            </a:r>
          </a:p>
          <a:p>
            <a:pPr marL="0" indent="0">
              <a:buNone/>
            </a:pPr>
            <a:r>
              <a:rPr lang="en-US" altLang="zh-CN" sz="3100">
                <a:ea typeface="宋体" panose="02010600030101010101" pitchFamily="2" charset="-122"/>
              </a:rPr>
              <a:t>}</a:t>
            </a:r>
            <a:r>
              <a:rPr lang="en-US" altLang="en-US" sz="3100" b="1">
                <a:solidFill>
                  <a:srgbClr val="0000FF"/>
                </a:solidFill>
                <a:ea typeface="宋体" panose="02010600030101010101" pitchFamily="2" charset="-122"/>
              </a:rPr>
              <a:t>ArcNode</a:t>
            </a:r>
            <a:r>
              <a:rPr lang="en-US" altLang="en-US" sz="3100">
                <a:ea typeface="宋体" panose="02010600030101010101" pitchFamily="2" charset="-122"/>
              </a:rPr>
              <a:t>; //</a:t>
            </a:r>
            <a:r>
              <a:rPr lang="zh-CN" altLang="en-US" sz="3100">
                <a:ea typeface="宋体" panose="02010600030101010101" pitchFamily="2" charset="-122"/>
              </a:rPr>
              <a:t>弧结点</a:t>
            </a:r>
          </a:p>
          <a:p>
            <a:pPr marL="0" indent="0">
              <a:buNone/>
            </a:pPr>
            <a:r>
              <a:rPr lang="en-US" altLang="en-US" sz="3100">
                <a:ea typeface="宋体" panose="02010600030101010101" pitchFamily="2" charset="-122"/>
              </a:rPr>
              <a:t>typedef struct VexNode {</a:t>
            </a:r>
          </a:p>
          <a:p>
            <a:pPr marL="0" indent="0">
              <a:buNone/>
            </a:pPr>
            <a:r>
              <a:rPr lang="en-US" altLang="en-US" sz="3100">
                <a:ea typeface="宋体" panose="02010600030101010101" pitchFamily="2" charset="-122"/>
              </a:rPr>
              <a:t>    ElemType  data;    // </a:t>
            </a:r>
            <a:r>
              <a:rPr lang="zh-CN" altLang="en-US" sz="3100">
                <a:ea typeface="宋体" panose="02010600030101010101" pitchFamily="2" charset="-122"/>
              </a:rPr>
              <a:t>顶点信息</a:t>
            </a:r>
          </a:p>
          <a:p>
            <a:pPr marL="0" indent="0">
              <a:buNone/>
            </a:pPr>
            <a:r>
              <a:rPr lang="zh-CN" altLang="en-US" sz="3100">
                <a:ea typeface="宋体" panose="02010600030101010101" pitchFamily="2" charset="-122"/>
              </a:rPr>
              <a:t>    </a:t>
            </a:r>
            <a:r>
              <a:rPr lang="en-US" altLang="en-US" sz="3100">
                <a:ea typeface="宋体" panose="02010600030101010101" pitchFamily="2" charset="-122"/>
              </a:rPr>
              <a:t>ArcBox  *firstin,</a:t>
            </a:r>
          </a:p>
          <a:p>
            <a:pPr marL="0" indent="0">
              <a:buNone/>
            </a:pPr>
            <a:r>
              <a:rPr lang="en-US" altLang="en-US" sz="3100">
                <a:ea typeface="宋体" panose="02010600030101010101" pitchFamily="2" charset="-122"/>
              </a:rPr>
              <a:t>            *firstout; //</a:t>
            </a:r>
            <a:r>
              <a:rPr lang="zh-CN" altLang="en-US" sz="3100">
                <a:ea typeface="宋体" panose="02010600030101010101" pitchFamily="2" charset="-122"/>
              </a:rPr>
              <a:t>分别指向该顶点第一条入弧和出弧</a:t>
            </a:r>
          </a:p>
          <a:p>
            <a:pPr marL="0" indent="0">
              <a:buNone/>
            </a:pPr>
            <a:r>
              <a:rPr lang="en-US" altLang="zh-CN" sz="3100">
                <a:ea typeface="宋体" panose="02010600030101010101" pitchFamily="2" charset="-122"/>
              </a:rPr>
              <a:t>}</a:t>
            </a:r>
            <a:r>
              <a:rPr lang="en-US" altLang="en-US" sz="3100" b="1">
                <a:solidFill>
                  <a:srgbClr val="0000FF"/>
                </a:solidFill>
                <a:ea typeface="宋体" panose="02010600030101010101" pitchFamily="2" charset="-122"/>
              </a:rPr>
              <a:t>VexNode</a:t>
            </a:r>
            <a:r>
              <a:rPr lang="en-US" altLang="en-US" sz="3100">
                <a:ea typeface="宋体" panose="02010600030101010101" pitchFamily="2" charset="-122"/>
              </a:rPr>
              <a:t>;//</a:t>
            </a:r>
            <a:r>
              <a:rPr lang="zh-CN" altLang="en-US" sz="3100">
                <a:ea typeface="宋体" panose="02010600030101010101" pitchFamily="2" charset="-122"/>
              </a:rPr>
              <a:t>顶点结点</a:t>
            </a:r>
          </a:p>
          <a:p>
            <a:pPr marL="0" indent="0">
              <a:buNone/>
            </a:pPr>
            <a:r>
              <a:rPr lang="en-US" altLang="en-US" sz="3100">
                <a:ea typeface="宋体" panose="02010600030101010101" pitchFamily="2" charset="-122"/>
              </a:rPr>
              <a:t>typedef struct {</a:t>
            </a:r>
          </a:p>
          <a:p>
            <a:pPr marL="0" indent="0">
              <a:buNone/>
            </a:pPr>
            <a:r>
              <a:rPr lang="en-US" altLang="en-US" sz="3100">
                <a:ea typeface="宋体" panose="02010600030101010101" pitchFamily="2" charset="-122"/>
              </a:rPr>
              <a:t>    int vexnum, arcnum;</a:t>
            </a:r>
          </a:p>
          <a:p>
            <a:pPr marL="0" indent="0">
              <a:buNone/>
            </a:pPr>
            <a:r>
              <a:rPr lang="en-US" altLang="en-US" sz="3100">
                <a:ea typeface="宋体" panose="02010600030101010101" pitchFamily="2" charset="-122"/>
              </a:rPr>
              <a:t>    VexNode  xlist[MAX_VERTEX_NUM];</a:t>
            </a:r>
          </a:p>
          <a:p>
            <a:pPr marL="0" indent="0">
              <a:buNone/>
            </a:pPr>
            <a:r>
              <a:rPr lang="en-US" altLang="en-US" sz="3100">
                <a:ea typeface="宋体" panose="02010600030101010101" pitchFamily="2" charset="-122"/>
              </a:rPr>
              <a:t>}</a:t>
            </a:r>
            <a:r>
              <a:rPr lang="en-US" altLang="en-US" sz="3100" b="1">
                <a:solidFill>
                  <a:srgbClr val="0000FF"/>
                </a:solidFill>
                <a:ea typeface="宋体" panose="02010600030101010101" pitchFamily="2" charset="-122"/>
              </a:rPr>
              <a:t>OLGraph</a:t>
            </a:r>
            <a:r>
              <a:rPr lang="en-US" altLang="en-US" sz="3100">
                <a:ea typeface="宋体" panose="02010600030101010101" pitchFamily="2" charset="-122"/>
              </a:rPr>
              <a:t>;</a:t>
            </a:r>
            <a:endParaRPr lang="en-US" altLang="en-US" dirty="0" smtClean="0"/>
          </a:p>
        </p:txBody>
      </p:sp>
    </p:spTree>
    <p:extLst>
      <p:ext uri="{BB962C8B-B14F-4D97-AF65-F5344CB8AC3E}">
        <p14:creationId xmlns:p14="http://schemas.microsoft.com/office/powerpoint/2010/main" val="29339203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normAutofit/>
          </a:bodyPr>
          <a:lstStyle/>
          <a:p>
            <a:r>
              <a:rPr lang="zh-CN" altLang="en-US" sz="3600" dirty="0" smtClean="0"/>
              <a:t>采用十字链表构造</a:t>
            </a:r>
            <a:r>
              <a:rPr lang="zh-CN" altLang="en-US" sz="3600" dirty="0"/>
              <a:t>有向图</a:t>
            </a:r>
            <a:endParaRPr lang="en-US" sz="3600" dirty="0"/>
          </a:p>
        </p:txBody>
      </p:sp>
      <p:sp>
        <p:nvSpPr>
          <p:cNvPr id="3" name="内容占位符 2"/>
          <p:cNvSpPr>
            <a:spLocks noGrp="1"/>
          </p:cNvSpPr>
          <p:nvPr>
            <p:ph idx="1"/>
          </p:nvPr>
        </p:nvSpPr>
        <p:spPr>
          <a:xfrm>
            <a:off x="107504" y="548680"/>
            <a:ext cx="9036496" cy="6309320"/>
          </a:xfrm>
        </p:spPr>
        <p:txBody>
          <a:bodyPr>
            <a:noAutofit/>
          </a:bodyPr>
          <a:lstStyle/>
          <a:p>
            <a:pPr marL="0" indent="0">
              <a:spcBef>
                <a:spcPts val="0"/>
              </a:spcBef>
              <a:buNone/>
            </a:pPr>
            <a:r>
              <a:rPr lang="en-US" altLang="zh-CN" sz="2400" smtClean="0"/>
              <a:t>void </a:t>
            </a:r>
            <a:r>
              <a:rPr lang="en-US" altLang="zh-CN" sz="2400"/>
              <a:t>CreateGraph(OLGraph *g) { // G.kind = DG</a:t>
            </a:r>
          </a:p>
          <a:p>
            <a:pPr marL="0" indent="0">
              <a:spcBef>
                <a:spcPts val="0"/>
              </a:spcBef>
              <a:buNone/>
            </a:pPr>
            <a:r>
              <a:rPr lang="en-US" altLang="zh-CN" sz="2400"/>
              <a:t>int i,j,k; char v1,v2</a:t>
            </a:r>
            <a:r>
              <a:rPr lang="en-US" altLang="zh-CN" sz="2400" smtClean="0"/>
              <a:t>; struct </a:t>
            </a:r>
            <a:r>
              <a:rPr lang="en-US" altLang="zh-CN" sz="2400"/>
              <a:t>ArcBox *p;</a:t>
            </a:r>
          </a:p>
          <a:p>
            <a:pPr marL="0" indent="0">
              <a:spcBef>
                <a:spcPts val="0"/>
              </a:spcBef>
              <a:buNone/>
            </a:pPr>
            <a:r>
              <a:rPr lang="en-US" altLang="zh-CN" sz="2400" smtClean="0"/>
              <a:t>scanf</a:t>
            </a:r>
            <a:r>
              <a:rPr lang="en-US" altLang="zh-CN" sz="2400"/>
              <a:t>("%d %d",&amp;g-&gt;vexnum, &amp;g-&gt;arcnum);</a:t>
            </a:r>
          </a:p>
          <a:p>
            <a:pPr marL="0" indent="0">
              <a:spcBef>
                <a:spcPts val="0"/>
              </a:spcBef>
              <a:buNone/>
            </a:pPr>
            <a:r>
              <a:rPr lang="en-US" altLang="zh-CN" sz="2400"/>
              <a:t>for(i=0; i&lt;g-&gt;vexnum; ++i) { //</a:t>
            </a:r>
            <a:r>
              <a:rPr lang="zh-CN" altLang="en-US" sz="2400"/>
              <a:t>构造表头向量</a:t>
            </a:r>
          </a:p>
          <a:p>
            <a:pPr marL="0" indent="0">
              <a:spcBef>
                <a:spcPts val="0"/>
              </a:spcBef>
              <a:buNone/>
            </a:pPr>
            <a:r>
              <a:rPr lang="zh-CN" altLang="en-US" sz="2400"/>
              <a:t>         </a:t>
            </a:r>
            <a:r>
              <a:rPr lang="en-US" altLang="zh-CN" sz="2400"/>
              <a:t>g-&gt;xlist[i].data='A'+i; //</a:t>
            </a:r>
            <a:r>
              <a:rPr lang="zh-CN" altLang="en-US" sz="2400"/>
              <a:t>设置顶点值</a:t>
            </a:r>
          </a:p>
          <a:p>
            <a:pPr marL="0" indent="0">
              <a:spcBef>
                <a:spcPts val="0"/>
              </a:spcBef>
              <a:buNone/>
            </a:pPr>
            <a:r>
              <a:rPr lang="zh-CN" altLang="en-US" sz="2400"/>
              <a:t>         </a:t>
            </a:r>
            <a:r>
              <a:rPr lang="en-US" altLang="zh-CN" sz="2400"/>
              <a:t>g-&gt;xlist[i].firstin = g-&gt;xlist[i].firstout = NULL;</a:t>
            </a:r>
          </a:p>
          <a:p>
            <a:pPr marL="0" indent="0">
              <a:spcBef>
                <a:spcPts val="0"/>
              </a:spcBef>
              <a:buNone/>
            </a:pPr>
            <a:r>
              <a:rPr lang="en-US" altLang="zh-CN" sz="2400"/>
              <a:t>         }</a:t>
            </a:r>
          </a:p>
          <a:p>
            <a:pPr marL="0" indent="0">
              <a:spcBef>
                <a:spcPts val="0"/>
              </a:spcBef>
              <a:buNone/>
            </a:pPr>
            <a:r>
              <a:rPr lang="en-US" altLang="zh-CN" sz="2400"/>
              <a:t>for(k=0; k&lt;g-&gt;arcnum; ++k) { //</a:t>
            </a:r>
            <a:r>
              <a:rPr lang="zh-CN" altLang="en-US" sz="2400"/>
              <a:t>输入各弧并构造十字链表</a:t>
            </a:r>
          </a:p>
          <a:p>
            <a:pPr marL="0" indent="0">
              <a:spcBef>
                <a:spcPts val="0"/>
              </a:spcBef>
              <a:buNone/>
            </a:pPr>
            <a:r>
              <a:rPr lang="zh-CN" altLang="en-US" sz="2400"/>
              <a:t>        </a:t>
            </a:r>
            <a:r>
              <a:rPr lang="en-US" altLang="zh-CN" sz="2400"/>
              <a:t>scanf(" %c%c",&amp;v1, &amp;v2); //</a:t>
            </a:r>
            <a:r>
              <a:rPr lang="zh-CN" altLang="en-US" sz="2400"/>
              <a:t>输入一条弧的始点和终点</a:t>
            </a:r>
          </a:p>
          <a:p>
            <a:pPr marL="0" indent="0">
              <a:spcBef>
                <a:spcPts val="0"/>
              </a:spcBef>
              <a:buNone/>
            </a:pPr>
            <a:r>
              <a:rPr lang="zh-CN" altLang="en-US" sz="2400"/>
              <a:t>        </a:t>
            </a:r>
            <a:r>
              <a:rPr lang="en-US" altLang="zh-CN" sz="2400"/>
              <a:t>i=LocateVex(g,v1</a:t>
            </a:r>
            <a:r>
              <a:rPr lang="en-US" altLang="zh-CN" sz="2400" smtClean="0"/>
              <a:t>); j=LocateVex(g,v2</a:t>
            </a:r>
            <a:r>
              <a:rPr lang="en-US" altLang="zh-CN" sz="2400"/>
              <a:t>); //</a:t>
            </a:r>
            <a:r>
              <a:rPr lang="zh-CN" altLang="en-US" sz="2400"/>
              <a:t>确定</a:t>
            </a:r>
            <a:r>
              <a:rPr lang="en-US" altLang="zh-CN" sz="2400"/>
              <a:t>v1</a:t>
            </a:r>
            <a:r>
              <a:rPr lang="zh-CN" altLang="en-US" sz="2400"/>
              <a:t>和</a:t>
            </a:r>
            <a:r>
              <a:rPr lang="en-US" altLang="zh-CN" sz="2400"/>
              <a:t>v2</a:t>
            </a:r>
            <a:r>
              <a:rPr lang="zh-CN" altLang="en-US" sz="2400"/>
              <a:t>在</a:t>
            </a:r>
            <a:r>
              <a:rPr lang="en-US" altLang="zh-CN" sz="2400"/>
              <a:t>g</a:t>
            </a:r>
            <a:r>
              <a:rPr lang="zh-CN" altLang="en-US" sz="2400"/>
              <a:t>中位置</a:t>
            </a:r>
          </a:p>
          <a:p>
            <a:pPr marL="0" indent="0">
              <a:spcBef>
                <a:spcPts val="0"/>
              </a:spcBef>
              <a:buNone/>
            </a:pPr>
            <a:r>
              <a:rPr lang="zh-CN" altLang="en-US" sz="2400"/>
              <a:t>        </a:t>
            </a:r>
            <a:r>
              <a:rPr lang="en-US" altLang="zh-CN" sz="2400"/>
              <a:t>p=(ArcBox *) malloc (sizeof (ArcBox)); //</a:t>
            </a:r>
            <a:r>
              <a:rPr lang="zh-CN" altLang="en-US" sz="2400"/>
              <a:t>假定有足够空间</a:t>
            </a:r>
          </a:p>
          <a:p>
            <a:pPr marL="0" indent="0">
              <a:spcBef>
                <a:spcPts val="0"/>
              </a:spcBef>
              <a:buNone/>
            </a:pPr>
            <a:r>
              <a:rPr lang="zh-CN" altLang="en-US" sz="2400"/>
              <a:t>        </a:t>
            </a:r>
            <a:r>
              <a:rPr lang="en-US" altLang="zh-CN" sz="2400"/>
              <a:t>p-&gt;tailvex=i; p-&gt;headvex=j;</a:t>
            </a:r>
          </a:p>
          <a:p>
            <a:pPr marL="0" indent="0">
              <a:spcBef>
                <a:spcPts val="0"/>
              </a:spcBef>
              <a:buNone/>
            </a:pPr>
            <a:r>
              <a:rPr lang="en-US" altLang="zh-CN" sz="2400"/>
              <a:t>        p-&gt;hlink=g-&gt;xlist[j].firstin</a:t>
            </a:r>
            <a:r>
              <a:rPr lang="en-US" altLang="zh-CN" sz="2400" smtClean="0"/>
              <a:t>; p-</a:t>
            </a:r>
            <a:r>
              <a:rPr lang="en-US" altLang="zh-CN" sz="2400"/>
              <a:t>&gt;tlink=g-&gt;xlist[j].firstout;</a:t>
            </a:r>
          </a:p>
          <a:p>
            <a:pPr marL="0" indent="0">
              <a:spcBef>
                <a:spcPts val="0"/>
              </a:spcBef>
              <a:buNone/>
            </a:pPr>
            <a:r>
              <a:rPr lang="en-US" altLang="zh-CN" sz="2400"/>
              <a:t>        g-&gt;xlist[j].firstin = g-&gt;xlist[i].firstout = p; //</a:t>
            </a:r>
            <a:r>
              <a:rPr lang="zh-CN" altLang="en-US" sz="2400"/>
              <a:t>在入弧和出弧链头插入</a:t>
            </a:r>
          </a:p>
          <a:p>
            <a:pPr marL="0" indent="0">
              <a:spcBef>
                <a:spcPts val="0"/>
              </a:spcBef>
              <a:buNone/>
            </a:pPr>
            <a:r>
              <a:rPr lang="zh-CN" altLang="en-US" sz="2400"/>
              <a:t>        </a:t>
            </a:r>
            <a:r>
              <a:rPr lang="en-US" altLang="zh-CN" sz="2400"/>
              <a:t>}</a:t>
            </a:r>
          </a:p>
          <a:p>
            <a:pPr marL="0" indent="0">
              <a:spcBef>
                <a:spcPts val="0"/>
              </a:spcBef>
              <a:buNone/>
            </a:pPr>
            <a:r>
              <a:rPr lang="en-US" altLang="zh-CN" sz="2400"/>
              <a:t> return</a:t>
            </a:r>
            <a:r>
              <a:rPr lang="en-US" altLang="zh-CN" sz="2400" smtClean="0"/>
              <a:t>; </a:t>
            </a:r>
          </a:p>
          <a:p>
            <a:pPr marL="0" indent="0">
              <a:spcBef>
                <a:spcPts val="0"/>
              </a:spcBef>
              <a:buNone/>
            </a:pPr>
            <a:r>
              <a:rPr lang="en-US" altLang="zh-CN" sz="2400" smtClean="0"/>
              <a:t>}</a:t>
            </a:r>
            <a:endParaRPr 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7.3</a:t>
            </a:r>
            <a:endParaRPr lang="en-US" dirty="0"/>
          </a:p>
        </p:txBody>
      </p:sp>
      <p:sp>
        <p:nvSpPr>
          <p:cNvPr id="6" name="TextBox 5"/>
          <p:cNvSpPr txBox="1"/>
          <p:nvPr/>
        </p:nvSpPr>
        <p:spPr>
          <a:xfrm>
            <a:off x="6561242" y="5919663"/>
            <a:ext cx="2582758"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2400" dirty="0" smtClean="0"/>
              <a:t>时间复杂度</a:t>
            </a:r>
            <a:r>
              <a:rPr lang="en-US" altLang="zh-CN" sz="2400" dirty="0" smtClean="0"/>
              <a:t>O(</a:t>
            </a:r>
            <a:r>
              <a:rPr lang="en-US" altLang="zh-CN" sz="2400" dirty="0" err="1" smtClean="0"/>
              <a:t>n+e</a:t>
            </a:r>
            <a:r>
              <a:rPr lang="en-US" altLang="zh-CN" sz="2400" dirty="0" smtClean="0"/>
              <a:t>)</a:t>
            </a:r>
            <a:endParaRPr lang="en-US" sz="2400" dirty="0"/>
          </a:p>
        </p:txBody>
      </p:sp>
    </p:spTree>
    <p:extLst>
      <p:ext uri="{BB962C8B-B14F-4D97-AF65-F5344CB8AC3E}">
        <p14:creationId xmlns:p14="http://schemas.microsoft.com/office/powerpoint/2010/main" val="303183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术语</a:t>
            </a:r>
            <a:r>
              <a:rPr lang="en-US" altLang="zh-CN"/>
              <a:t>-</a:t>
            </a:r>
            <a:r>
              <a:rPr lang="zh-CN" altLang="en-US" smtClean="0"/>
              <a:t>图的分类</a:t>
            </a:r>
            <a:endParaRPr lang="en-US"/>
          </a:p>
        </p:txBody>
      </p:sp>
      <p:sp>
        <p:nvSpPr>
          <p:cNvPr id="3" name="内容占位符 2"/>
          <p:cNvSpPr>
            <a:spLocks noGrp="1"/>
          </p:cNvSpPr>
          <p:nvPr>
            <p:ph idx="1"/>
          </p:nvPr>
        </p:nvSpPr>
        <p:spPr/>
        <p:txBody>
          <a:bodyPr/>
          <a:lstStyle/>
          <a:p>
            <a:r>
              <a:rPr lang="zh-CN" altLang="en-US" b="1" dirty="0" smtClean="0">
                <a:solidFill>
                  <a:srgbClr val="0000FF"/>
                </a:solidFill>
              </a:rPr>
              <a:t>简单图</a:t>
            </a:r>
            <a:r>
              <a:rPr lang="en-US" altLang="zh-CN" b="1" dirty="0" smtClean="0"/>
              <a:t>(simple graph)</a:t>
            </a:r>
            <a:r>
              <a:rPr lang="zh-CN" altLang="en-US" dirty="0" smtClean="0"/>
              <a:t>：每条边连接两个不同的顶点且没有两条不同的边连接一对相同顶点的图</a:t>
            </a:r>
            <a:endParaRPr lang="en-US" altLang="zh-CN" dirty="0" smtClean="0"/>
          </a:p>
          <a:p>
            <a:pPr lvl="1"/>
            <a:r>
              <a:rPr lang="zh-CN" altLang="en-US" b="1" dirty="0" smtClean="0">
                <a:solidFill>
                  <a:srgbClr val="0000FF"/>
                </a:solidFill>
              </a:rPr>
              <a:t>完全图</a:t>
            </a:r>
            <a:r>
              <a:rPr lang="en-US" altLang="zh-CN" b="1" dirty="0" smtClean="0"/>
              <a:t>(Complete graph)</a:t>
            </a:r>
            <a:r>
              <a:rPr lang="zh-CN" altLang="en-US" dirty="0" smtClean="0"/>
              <a:t>：在每对不同顶点之间恰好有一条边的简单图</a:t>
            </a:r>
            <a:endParaRPr lang="en-US" altLang="zh-CN" dirty="0" smtClean="0"/>
          </a:p>
          <a:p>
            <a:r>
              <a:rPr lang="zh-CN" altLang="en-US" b="1" dirty="0" smtClean="0">
                <a:solidFill>
                  <a:srgbClr val="0000FF"/>
                </a:solidFill>
              </a:rPr>
              <a:t>多重图</a:t>
            </a:r>
            <a:r>
              <a:rPr lang="en-US" altLang="zh-CN" b="1" dirty="0" smtClean="0"/>
              <a:t>(</a:t>
            </a:r>
            <a:r>
              <a:rPr lang="en-US" altLang="zh-CN" b="1" dirty="0" err="1" smtClean="0"/>
              <a:t>multigraph</a:t>
            </a:r>
            <a:r>
              <a:rPr lang="en-US" altLang="zh-CN" b="1" dirty="0" smtClean="0"/>
              <a:t>)</a:t>
            </a:r>
            <a:r>
              <a:rPr lang="zh-CN" altLang="en-US" dirty="0" smtClean="0"/>
              <a:t>：可以有多条边连接到同一对顶点的图</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798997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术语</a:t>
            </a:r>
            <a:r>
              <a:rPr lang="en-US" altLang="zh-CN" smtClean="0"/>
              <a:t>-</a:t>
            </a:r>
            <a:r>
              <a:rPr lang="zh-CN" altLang="en-US" smtClean="0"/>
              <a:t>图的分类</a:t>
            </a:r>
            <a:endParaRPr lang="en-US" dirty="0"/>
          </a:p>
        </p:txBody>
      </p:sp>
      <p:sp>
        <p:nvSpPr>
          <p:cNvPr id="3" name="内容占位符 2"/>
          <p:cNvSpPr>
            <a:spLocks noGrp="1"/>
          </p:cNvSpPr>
          <p:nvPr>
            <p:ph idx="1"/>
          </p:nvPr>
        </p:nvSpPr>
        <p:spPr/>
        <p:txBody>
          <a:bodyPr/>
          <a:lstStyle/>
          <a:p>
            <a:r>
              <a:rPr lang="en-US" altLang="en-US" smtClean="0">
                <a:ea typeface="宋体" panose="02010600030101010101" pitchFamily="2" charset="-122"/>
              </a:rPr>
              <a:t>根据图的</a:t>
            </a:r>
            <a:r>
              <a:rPr lang="zh-CN" altLang="en-US" b="1" smtClean="0">
                <a:ea typeface="宋体" panose="02010600030101010101" pitchFamily="2" charset="-122"/>
              </a:rPr>
              <a:t>弧</a:t>
            </a:r>
            <a:r>
              <a:rPr lang="en-US" altLang="en-US" smtClean="0">
                <a:ea typeface="宋体" panose="02010600030101010101" pitchFamily="2" charset="-122"/>
              </a:rPr>
              <a:t>将图分为有向图和无向图</a:t>
            </a:r>
          </a:p>
          <a:p>
            <a:pPr lvl="1"/>
            <a:r>
              <a:rPr lang="en-US" altLang="en-US" b="1" smtClean="0">
                <a:solidFill>
                  <a:srgbClr val="0000FF"/>
                </a:solidFill>
                <a:ea typeface="宋体" panose="02010600030101010101" pitchFamily="2" charset="-122"/>
              </a:rPr>
              <a:t>有向图</a:t>
            </a:r>
            <a:r>
              <a:rPr lang="en-US" altLang="en-US" b="1" smtClean="0">
                <a:ea typeface="宋体" panose="02010600030101010101" pitchFamily="2" charset="-122"/>
              </a:rPr>
              <a:t>(directed graph, digraph)</a:t>
            </a:r>
            <a:r>
              <a:rPr lang="en-US" altLang="en-US" smtClean="0">
                <a:ea typeface="宋体" panose="02010600030101010101" pitchFamily="2" charset="-122"/>
              </a:rPr>
              <a:t>：顶点对&lt;v,w&gt;的v和w之间是有序的</a:t>
            </a:r>
          </a:p>
          <a:p>
            <a:pPr lvl="2"/>
            <a:r>
              <a:rPr lang="en-US" altLang="en-US" smtClean="0">
                <a:ea typeface="宋体" panose="02010600030101010101" pitchFamily="2" charset="-122"/>
              </a:rPr>
              <a:t>在有向图中，若从顶点v到顶点w有一条弧</a:t>
            </a:r>
            <a:r>
              <a:rPr lang="zh-CN" altLang="en-US" smtClean="0">
                <a:ea typeface="宋体" panose="02010600030101010101" pitchFamily="2" charset="-122"/>
              </a:rPr>
              <a:t>，那么，</a:t>
            </a:r>
            <a:r>
              <a:rPr lang="en-US" altLang="en-US" smtClean="0">
                <a:ea typeface="宋体" panose="02010600030101010101" pitchFamily="2" charset="-122"/>
              </a:rPr>
              <a:t>v称为</a:t>
            </a:r>
            <a:r>
              <a:rPr lang="en-US" altLang="en-US" b="1" smtClean="0">
                <a:ea typeface="宋体" panose="02010600030101010101" pitchFamily="2" charset="-122"/>
              </a:rPr>
              <a:t>弧尾</a:t>
            </a:r>
            <a:r>
              <a:rPr lang="en-US" altLang="en-US" smtClean="0">
                <a:ea typeface="宋体" panose="02010600030101010101" pitchFamily="2" charset="-122"/>
              </a:rPr>
              <a:t>(tail)或</a:t>
            </a:r>
            <a:r>
              <a:rPr lang="zh-CN" altLang="en-US" b="1" smtClean="0">
                <a:ea typeface="宋体" panose="02010600030101010101" pitchFamily="2" charset="-122"/>
              </a:rPr>
              <a:t>初</a:t>
            </a:r>
            <a:r>
              <a:rPr lang="en-US" altLang="en-US" b="1" smtClean="0">
                <a:ea typeface="宋体" panose="02010600030101010101" pitchFamily="2" charset="-122"/>
              </a:rPr>
              <a:t>始点</a:t>
            </a:r>
            <a:r>
              <a:rPr lang="en-US" altLang="en-US" smtClean="0">
                <a:ea typeface="宋体" panose="02010600030101010101" pitchFamily="2" charset="-122"/>
              </a:rPr>
              <a:t>(initial node)，w称为</a:t>
            </a:r>
            <a:r>
              <a:rPr lang="en-US" altLang="en-US" b="1" smtClean="0">
                <a:ea typeface="宋体" panose="02010600030101010101" pitchFamily="2" charset="-122"/>
              </a:rPr>
              <a:t>弧头</a:t>
            </a:r>
            <a:r>
              <a:rPr lang="en-US" altLang="en-US" smtClean="0">
                <a:ea typeface="宋体" panose="02010600030101010101" pitchFamily="2" charset="-122"/>
              </a:rPr>
              <a:t>(head)或</a:t>
            </a:r>
            <a:r>
              <a:rPr lang="en-US" altLang="en-US" b="1" smtClean="0">
                <a:ea typeface="宋体" panose="02010600030101010101" pitchFamily="2" charset="-122"/>
              </a:rPr>
              <a:t>终点</a:t>
            </a:r>
            <a:r>
              <a:rPr lang="en-US" altLang="en-US" smtClean="0">
                <a:ea typeface="宋体" panose="02010600030101010101" pitchFamily="2" charset="-122"/>
              </a:rPr>
              <a:t>(terminal node) </a:t>
            </a:r>
          </a:p>
          <a:p>
            <a:pPr lvl="1"/>
            <a:r>
              <a:rPr lang="en-US" altLang="en-US" b="1" smtClean="0">
                <a:solidFill>
                  <a:srgbClr val="0000FF"/>
                </a:solidFill>
                <a:ea typeface="宋体" panose="02010600030101010101" pitchFamily="2" charset="-122"/>
              </a:rPr>
              <a:t>无向图</a:t>
            </a:r>
            <a:r>
              <a:rPr lang="en-US" altLang="en-US" b="1" smtClean="0">
                <a:ea typeface="宋体" panose="02010600030101010101" pitchFamily="2" charset="-122"/>
              </a:rPr>
              <a:t>(undirected graph, undigraph)</a:t>
            </a:r>
            <a:r>
              <a:rPr lang="en-US" altLang="en-US" smtClean="0">
                <a:ea typeface="宋体" panose="02010600030101010101" pitchFamily="2" charset="-122"/>
              </a:rPr>
              <a:t>：顶点对&lt;v,w&gt;的v和w之间是无序的</a:t>
            </a:r>
            <a:r>
              <a:rPr lang="zh-CN" altLang="en-US" smtClean="0">
                <a:ea typeface="宋体" panose="02010600030101010101" pitchFamily="2" charset="-122"/>
              </a:rPr>
              <a:t>，即：若有</a:t>
            </a:r>
            <a:r>
              <a:rPr lang="en-US" altLang="zh-CN">
                <a:ea typeface="宋体" panose="02010600030101010101" pitchFamily="2" charset="-122"/>
              </a:rPr>
              <a:t>(</a:t>
            </a:r>
            <a:r>
              <a:rPr lang="en-US" altLang="zh-CN" smtClean="0">
                <a:ea typeface="宋体" panose="02010600030101010101" pitchFamily="2" charset="-122"/>
              </a:rPr>
              <a:t>v, w)</a:t>
            </a:r>
            <a:r>
              <a:rPr lang="el-GR" altLang="zh-CN" smtClean="0">
                <a:ea typeface="宋体" panose="02010600030101010101" pitchFamily="2" charset="-122"/>
              </a:rPr>
              <a:t>ϵ</a:t>
            </a:r>
            <a:r>
              <a:rPr lang="en-US" altLang="zh-CN" smtClean="0">
                <a:ea typeface="宋体" panose="02010600030101010101" pitchFamily="2" charset="-122"/>
              </a:rPr>
              <a:t>E</a:t>
            </a:r>
            <a:r>
              <a:rPr lang="zh-CN" altLang="en-US" smtClean="0">
                <a:ea typeface="宋体" panose="02010600030101010101" pitchFamily="2" charset="-122"/>
              </a:rPr>
              <a:t>，则必有</a:t>
            </a:r>
            <a:r>
              <a:rPr lang="en-US" altLang="zh-CN" smtClean="0">
                <a:ea typeface="宋体" panose="02010600030101010101" pitchFamily="2" charset="-122"/>
              </a:rPr>
              <a:t> </a:t>
            </a:r>
            <a:r>
              <a:rPr lang="en-US" altLang="zh-CN">
                <a:ea typeface="宋体" panose="02010600030101010101" pitchFamily="2" charset="-122"/>
              </a:rPr>
              <a:t>(</a:t>
            </a:r>
            <a:r>
              <a:rPr lang="en-US" altLang="zh-CN" smtClean="0">
                <a:ea typeface="宋体" panose="02010600030101010101" pitchFamily="2" charset="-122"/>
              </a:rPr>
              <a:t>w, v)</a:t>
            </a:r>
            <a:r>
              <a:rPr lang="el-GR" altLang="zh-CN" smtClean="0">
                <a:ea typeface="宋体" panose="02010600030101010101" pitchFamily="2" charset="-122"/>
              </a:rPr>
              <a:t>ϵ </a:t>
            </a:r>
            <a:r>
              <a:rPr lang="en-US" altLang="zh-CN" smtClean="0">
                <a:ea typeface="宋体" panose="02010600030101010101" pitchFamily="2" charset="-122"/>
              </a:rPr>
              <a:t>E</a:t>
            </a:r>
          </a:p>
          <a:p>
            <a:pPr lvl="2"/>
            <a:r>
              <a:rPr lang="zh-CN" altLang="en-US" smtClean="0">
                <a:ea typeface="宋体" panose="02010600030101010101" pitchFamily="2" charset="-122"/>
              </a:rPr>
              <a:t>无向图中的无序对</a:t>
            </a:r>
            <a:r>
              <a:rPr lang="en-US" altLang="zh-CN" smtClean="0">
                <a:ea typeface="宋体" panose="02010600030101010101" pitchFamily="2" charset="-122"/>
              </a:rPr>
              <a:t>(v,w)</a:t>
            </a:r>
            <a:r>
              <a:rPr lang="zh-CN" altLang="en-US" smtClean="0">
                <a:ea typeface="宋体" panose="02010600030101010101" pitchFamily="2" charset="-122"/>
              </a:rPr>
              <a:t>，表示</a:t>
            </a:r>
            <a:r>
              <a:rPr lang="en-US" altLang="zh-CN" smtClean="0">
                <a:ea typeface="宋体" panose="02010600030101010101" pitchFamily="2" charset="-122"/>
              </a:rPr>
              <a:t>v</a:t>
            </a:r>
            <a:r>
              <a:rPr lang="zh-CN" altLang="en-US" smtClean="0">
                <a:ea typeface="宋体" panose="02010600030101010101" pitchFamily="2" charset="-122"/>
              </a:rPr>
              <a:t>和</a:t>
            </a:r>
            <a:r>
              <a:rPr lang="en-US" altLang="zh-CN" smtClean="0">
                <a:ea typeface="宋体" panose="02010600030101010101" pitchFamily="2" charset="-122"/>
              </a:rPr>
              <a:t>w</a:t>
            </a:r>
            <a:r>
              <a:rPr lang="zh-CN" altLang="en-US" smtClean="0">
                <a:ea typeface="宋体" panose="02010600030101010101" pitchFamily="2" charset="-122"/>
              </a:rPr>
              <a:t>之间的一条边</a:t>
            </a:r>
            <a:r>
              <a:rPr lang="en-US" altLang="zh-CN" smtClean="0">
                <a:ea typeface="宋体" panose="02010600030101010101" pitchFamily="2" charset="-122"/>
              </a:rPr>
              <a:t>(edge)</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grpSp>
        <p:nvGrpSpPr>
          <p:cNvPr id="27" name="Group 18"/>
          <p:cNvGrpSpPr>
            <a:grpSpLocks/>
          </p:cNvGrpSpPr>
          <p:nvPr/>
        </p:nvGrpSpPr>
        <p:grpSpPr bwMode="auto">
          <a:xfrm>
            <a:off x="4191022" y="5229200"/>
            <a:ext cx="2109170" cy="1622425"/>
            <a:chOff x="0" y="0"/>
            <a:chExt cx="1440" cy="1022"/>
          </a:xfrm>
        </p:grpSpPr>
        <p:sp>
          <p:nvSpPr>
            <p:cNvPr id="28" name="Rectangle 19"/>
            <p:cNvSpPr>
              <a:spLocks noChangeArrowheads="1"/>
            </p:cNvSpPr>
            <p:nvPr/>
          </p:nvSpPr>
          <p:spPr bwMode="auto">
            <a:xfrm>
              <a:off x="6" y="852"/>
              <a:ext cx="1434" cy="170"/>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   </a:t>
              </a:r>
              <a:r>
                <a:rPr lang="zh-CN" altLang="en-US" sz="2000" b="1" dirty="0">
                  <a:latin typeface="Times New Roman" pitchFamily="18" charset="0"/>
                </a:rPr>
                <a:t>有向图</a:t>
              </a:r>
              <a:r>
                <a:rPr lang="en-US" altLang="en-US" sz="2000" b="1" dirty="0">
                  <a:latin typeface="Times New Roman" pitchFamily="18" charset="0"/>
                </a:rPr>
                <a:t>G1</a:t>
              </a:r>
              <a:r>
                <a:rPr lang="en-US" altLang="en-US" sz="2000" dirty="0">
                  <a:latin typeface="Times New Roman" pitchFamily="18" charset="0"/>
                </a:rPr>
                <a:t> </a:t>
              </a:r>
            </a:p>
          </p:txBody>
        </p:sp>
        <p:grpSp>
          <p:nvGrpSpPr>
            <p:cNvPr id="29" name="Group 20"/>
            <p:cNvGrpSpPr>
              <a:grpSpLocks/>
            </p:cNvGrpSpPr>
            <p:nvPr/>
          </p:nvGrpSpPr>
          <p:grpSpPr bwMode="auto">
            <a:xfrm>
              <a:off x="0" y="0"/>
              <a:ext cx="1104" cy="773"/>
              <a:chOff x="0" y="0"/>
              <a:chExt cx="1104" cy="773"/>
            </a:xfrm>
          </p:grpSpPr>
          <p:sp>
            <p:nvSpPr>
              <p:cNvPr id="30" name="Oval 21"/>
              <p:cNvSpPr>
                <a:spLocks noChangeArrowheads="1"/>
              </p:cNvSpPr>
              <p:nvPr/>
            </p:nvSpPr>
            <p:spPr bwMode="auto">
              <a:xfrm>
                <a:off x="1" y="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a</a:t>
                </a:r>
              </a:p>
            </p:txBody>
          </p:sp>
          <p:sp>
            <p:nvSpPr>
              <p:cNvPr id="31" name="Oval 22"/>
              <p:cNvSpPr>
                <a:spLocks noChangeArrowheads="1"/>
              </p:cNvSpPr>
              <p:nvPr/>
            </p:nvSpPr>
            <p:spPr bwMode="auto">
              <a:xfrm>
                <a:off x="0" y="547"/>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c</a:t>
                </a:r>
              </a:p>
            </p:txBody>
          </p:sp>
          <p:sp>
            <p:nvSpPr>
              <p:cNvPr id="32" name="Oval 23"/>
              <p:cNvSpPr>
                <a:spLocks noChangeArrowheads="1"/>
              </p:cNvSpPr>
              <p:nvPr/>
            </p:nvSpPr>
            <p:spPr bwMode="auto">
              <a:xfrm>
                <a:off x="858" y="8"/>
                <a:ext cx="246"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b</a:t>
                </a:r>
              </a:p>
            </p:txBody>
          </p:sp>
          <p:sp>
            <p:nvSpPr>
              <p:cNvPr id="33" name="Oval 24"/>
              <p:cNvSpPr>
                <a:spLocks noChangeArrowheads="1"/>
              </p:cNvSpPr>
              <p:nvPr/>
            </p:nvSpPr>
            <p:spPr bwMode="auto">
              <a:xfrm>
                <a:off x="842" y="542"/>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d</a:t>
                </a:r>
              </a:p>
            </p:txBody>
          </p:sp>
          <p:sp>
            <p:nvSpPr>
              <p:cNvPr id="34" name="Oval 25"/>
              <p:cNvSpPr>
                <a:spLocks noChangeArrowheads="1"/>
              </p:cNvSpPr>
              <p:nvPr/>
            </p:nvSpPr>
            <p:spPr bwMode="auto">
              <a:xfrm>
                <a:off x="429" y="30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e</a:t>
                </a:r>
              </a:p>
            </p:txBody>
          </p:sp>
          <p:sp>
            <p:nvSpPr>
              <p:cNvPr id="35" name="Line 26"/>
              <p:cNvSpPr>
                <a:spLocks noChangeShapeType="1"/>
              </p:cNvSpPr>
              <p:nvPr/>
            </p:nvSpPr>
            <p:spPr bwMode="auto">
              <a:xfrm>
                <a:off x="112" y="231"/>
                <a:ext cx="0" cy="31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6" name="Line 27"/>
              <p:cNvSpPr>
                <a:spLocks noChangeShapeType="1"/>
              </p:cNvSpPr>
              <p:nvPr/>
            </p:nvSpPr>
            <p:spPr bwMode="auto">
              <a:xfrm>
                <a:off x="969" y="231"/>
                <a:ext cx="0" cy="316"/>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7" name="Line 28"/>
              <p:cNvSpPr>
                <a:spLocks noChangeShapeType="1"/>
              </p:cNvSpPr>
              <p:nvPr/>
            </p:nvSpPr>
            <p:spPr bwMode="auto">
              <a:xfrm>
                <a:off x="239" y="104"/>
                <a:ext cx="61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8" name="Line 29"/>
              <p:cNvSpPr>
                <a:spLocks noChangeShapeType="1"/>
              </p:cNvSpPr>
              <p:nvPr/>
            </p:nvSpPr>
            <p:spPr bwMode="auto">
              <a:xfrm>
                <a:off x="207" y="192"/>
                <a:ext cx="247" cy="158"/>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9" name="Line 30"/>
              <p:cNvSpPr>
                <a:spLocks noChangeShapeType="1"/>
              </p:cNvSpPr>
              <p:nvPr/>
            </p:nvSpPr>
            <p:spPr bwMode="auto">
              <a:xfrm>
                <a:off x="255" y="670"/>
                <a:ext cx="58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0" name="Line 31"/>
              <p:cNvSpPr>
                <a:spLocks noChangeShapeType="1"/>
              </p:cNvSpPr>
              <p:nvPr/>
            </p:nvSpPr>
            <p:spPr bwMode="auto">
              <a:xfrm>
                <a:off x="659" y="462"/>
                <a:ext cx="225" cy="113"/>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1" name="Line 32"/>
              <p:cNvSpPr>
                <a:spLocks noChangeShapeType="1"/>
              </p:cNvSpPr>
              <p:nvPr/>
            </p:nvSpPr>
            <p:spPr bwMode="auto">
              <a:xfrm flipV="1">
                <a:off x="225" y="497"/>
                <a:ext cx="240" cy="9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2" name="未知"/>
              <p:cNvSpPr>
                <a:spLocks/>
              </p:cNvSpPr>
              <p:nvPr/>
            </p:nvSpPr>
            <p:spPr bwMode="auto">
              <a:xfrm>
                <a:off x="233" y="145"/>
                <a:ext cx="720" cy="400"/>
              </a:xfrm>
              <a:custGeom>
                <a:avLst/>
                <a:gdLst>
                  <a:gd name="T0" fmla="*/ 720 w 720"/>
                  <a:gd name="T1" fmla="*/ 400 h 400"/>
                  <a:gd name="T2" fmla="*/ 384 w 720"/>
                  <a:gd name="T3" fmla="*/ 64 h 400"/>
                  <a:gd name="T4" fmla="*/ 0 w 720"/>
                  <a:gd name="T5" fmla="*/ 16 h 400"/>
                  <a:gd name="T6" fmla="*/ 0 60000 65536"/>
                  <a:gd name="T7" fmla="*/ 0 60000 65536"/>
                  <a:gd name="T8" fmla="*/ 0 60000 65536"/>
                </a:gdLst>
                <a:ahLst/>
                <a:cxnLst>
                  <a:cxn ang="T6">
                    <a:pos x="T0" y="T1"/>
                  </a:cxn>
                  <a:cxn ang="T7">
                    <a:pos x="T2" y="T3"/>
                  </a:cxn>
                  <a:cxn ang="T8">
                    <a:pos x="T4" y="T5"/>
                  </a:cxn>
                </a:cxnLst>
                <a:rect l="0" t="0" r="r" b="b"/>
                <a:pathLst>
                  <a:path w="720" h="400">
                    <a:moveTo>
                      <a:pt x="720" y="400"/>
                    </a:moveTo>
                    <a:cubicBezTo>
                      <a:pt x="612" y="264"/>
                      <a:pt x="504" y="128"/>
                      <a:pt x="384" y="64"/>
                    </a:cubicBezTo>
                    <a:cubicBezTo>
                      <a:pt x="264" y="0"/>
                      <a:pt x="64" y="24"/>
                      <a:pt x="0" y="16"/>
                    </a:cubicBezTo>
                  </a:path>
                </a:pathLst>
              </a:custGeom>
              <a:noFill/>
              <a:ln w="38100" cap="flat" cmpd="sng">
                <a:solidFill>
                  <a:schemeClr val="tx1"/>
                </a:solidFill>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grpSp>
      <p:grpSp>
        <p:nvGrpSpPr>
          <p:cNvPr id="43" name="Group 4"/>
          <p:cNvGrpSpPr>
            <a:grpSpLocks/>
          </p:cNvGrpSpPr>
          <p:nvPr/>
        </p:nvGrpSpPr>
        <p:grpSpPr bwMode="auto">
          <a:xfrm>
            <a:off x="6736210" y="5383038"/>
            <a:ext cx="2084262" cy="1430338"/>
            <a:chOff x="-5" y="0"/>
            <a:chExt cx="1382" cy="1016"/>
          </a:xfrm>
        </p:grpSpPr>
        <p:grpSp>
          <p:nvGrpSpPr>
            <p:cNvPr id="44" name="Group 5"/>
            <p:cNvGrpSpPr>
              <a:grpSpLocks/>
            </p:cNvGrpSpPr>
            <p:nvPr/>
          </p:nvGrpSpPr>
          <p:grpSpPr bwMode="auto">
            <a:xfrm>
              <a:off x="96" y="0"/>
              <a:ext cx="816" cy="680"/>
              <a:chOff x="0" y="0"/>
              <a:chExt cx="826" cy="699"/>
            </a:xfrm>
          </p:grpSpPr>
          <p:sp>
            <p:nvSpPr>
              <p:cNvPr id="46" name="Oval 6"/>
              <p:cNvSpPr>
                <a:spLocks noChangeArrowheads="1"/>
              </p:cNvSpPr>
              <p:nvPr/>
            </p:nvSpPr>
            <p:spPr bwMode="auto">
              <a:xfrm>
                <a:off x="0"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a</a:t>
                </a:r>
              </a:p>
            </p:txBody>
          </p:sp>
          <p:sp>
            <p:nvSpPr>
              <p:cNvPr id="47" name="Oval 7"/>
              <p:cNvSpPr>
                <a:spLocks noChangeArrowheads="1"/>
              </p:cNvSpPr>
              <p:nvPr/>
            </p:nvSpPr>
            <p:spPr bwMode="auto">
              <a:xfrm>
                <a:off x="17" y="472"/>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b</a:t>
                </a:r>
              </a:p>
            </p:txBody>
          </p:sp>
          <p:sp>
            <p:nvSpPr>
              <p:cNvPr id="48" name="Oval 8"/>
              <p:cNvSpPr>
                <a:spLocks noChangeArrowheads="1"/>
              </p:cNvSpPr>
              <p:nvPr/>
            </p:nvSpPr>
            <p:spPr bwMode="auto">
              <a:xfrm>
                <a:off x="577" y="464"/>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c</a:t>
                </a:r>
              </a:p>
            </p:txBody>
          </p:sp>
          <p:sp>
            <p:nvSpPr>
              <p:cNvPr id="49" name="Oval 9"/>
              <p:cNvSpPr>
                <a:spLocks noChangeArrowheads="1"/>
              </p:cNvSpPr>
              <p:nvPr/>
            </p:nvSpPr>
            <p:spPr bwMode="auto">
              <a:xfrm>
                <a:off x="567"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d</a:t>
                </a:r>
              </a:p>
            </p:txBody>
          </p:sp>
          <p:sp>
            <p:nvSpPr>
              <p:cNvPr id="50" name="Line 10"/>
              <p:cNvSpPr>
                <a:spLocks noChangeShapeType="1"/>
              </p:cNvSpPr>
              <p:nvPr/>
            </p:nvSpPr>
            <p:spPr bwMode="auto">
              <a:xfrm>
                <a:off x="137" y="232"/>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1" name="Line 11"/>
              <p:cNvSpPr>
                <a:spLocks noChangeShapeType="1"/>
              </p:cNvSpPr>
              <p:nvPr/>
            </p:nvSpPr>
            <p:spPr bwMode="auto">
              <a:xfrm>
                <a:off x="697" y="224"/>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2" name="Line 12"/>
              <p:cNvSpPr>
                <a:spLocks noChangeShapeType="1"/>
              </p:cNvSpPr>
              <p:nvPr/>
            </p:nvSpPr>
            <p:spPr bwMode="auto">
              <a:xfrm>
                <a:off x="217" y="176"/>
                <a:ext cx="384" cy="336"/>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3" name="Line 13"/>
              <p:cNvSpPr>
                <a:spLocks noChangeShapeType="1"/>
              </p:cNvSpPr>
              <p:nvPr/>
            </p:nvSpPr>
            <p:spPr bwMode="auto">
              <a:xfrm>
                <a:off x="249" y="96"/>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4" name="Line 14"/>
              <p:cNvSpPr>
                <a:spLocks noChangeShapeType="1"/>
              </p:cNvSpPr>
              <p:nvPr/>
            </p:nvSpPr>
            <p:spPr bwMode="auto">
              <a:xfrm>
                <a:off x="265" y="592"/>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5" name="Line 15"/>
              <p:cNvSpPr>
                <a:spLocks noChangeShapeType="1"/>
              </p:cNvSpPr>
              <p:nvPr/>
            </p:nvSpPr>
            <p:spPr bwMode="auto">
              <a:xfrm flipV="1">
                <a:off x="257" y="184"/>
                <a:ext cx="340" cy="34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sp>
          <p:nvSpPr>
            <p:cNvPr id="45" name="Rectangle 16"/>
            <p:cNvSpPr>
              <a:spLocks noChangeArrowheads="1"/>
            </p:cNvSpPr>
            <p:nvPr/>
          </p:nvSpPr>
          <p:spPr bwMode="auto">
            <a:xfrm>
              <a:off x="-5" y="835"/>
              <a:ext cx="1382" cy="181"/>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a:t>
              </a:r>
              <a:r>
                <a:rPr lang="zh-CN" altLang="en-US" sz="2000" b="1" dirty="0">
                  <a:latin typeface="Times New Roman" pitchFamily="18" charset="0"/>
                </a:rPr>
                <a:t>无向图</a:t>
              </a:r>
              <a:r>
                <a:rPr lang="en-US" altLang="en-US" sz="2000" b="1" dirty="0">
                  <a:latin typeface="Times New Roman" pitchFamily="18" charset="0"/>
                </a:rPr>
                <a:t>G2</a:t>
              </a:r>
              <a:r>
                <a:rPr lang="en-US" altLang="en-US" sz="2000" dirty="0">
                  <a:latin typeface="Times New Roman" pitchFamily="18" charset="0"/>
                </a:rPr>
                <a:t> </a:t>
              </a:r>
            </a:p>
          </p:txBody>
        </p:sp>
      </p:grpSp>
    </p:spTree>
    <p:extLst>
      <p:ext uri="{BB962C8B-B14F-4D97-AF65-F5344CB8AC3E}">
        <p14:creationId xmlns:p14="http://schemas.microsoft.com/office/powerpoint/2010/main" val="19602546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术语</a:t>
            </a:r>
            <a:r>
              <a:rPr lang="en-US" altLang="zh-CN" dirty="0" smtClean="0"/>
              <a:t>-</a:t>
            </a:r>
            <a:r>
              <a:rPr lang="zh-CN" altLang="en-US" dirty="0"/>
              <a:t>图的分类</a:t>
            </a:r>
            <a:endParaRPr lang="en-US" dirty="0"/>
          </a:p>
        </p:txBody>
      </p:sp>
      <p:sp>
        <p:nvSpPr>
          <p:cNvPr id="3" name="内容占位符 2"/>
          <p:cNvSpPr>
            <a:spLocks noGrp="1"/>
          </p:cNvSpPr>
          <p:nvPr>
            <p:ph idx="1"/>
          </p:nvPr>
        </p:nvSpPr>
        <p:spPr>
          <a:xfrm>
            <a:off x="395536" y="836712"/>
            <a:ext cx="8424936" cy="5904656"/>
          </a:xfrm>
        </p:spPr>
        <p:txBody>
          <a:bodyPr>
            <a:normAutofit/>
          </a:bodyPr>
          <a:lstStyle/>
          <a:p>
            <a:r>
              <a:rPr lang="en-US" altLang="en-US" sz="3300" smtClean="0">
                <a:ea typeface="宋体" panose="02010600030101010101" pitchFamily="2" charset="-122"/>
              </a:rPr>
              <a:t>根据图的</a:t>
            </a:r>
            <a:r>
              <a:rPr lang="zh-CN" altLang="en-US" sz="3300" b="1" dirty="0" smtClean="0">
                <a:ea typeface="宋体" panose="02010600030101010101" pitchFamily="2" charset="-122"/>
              </a:rPr>
              <a:t>边</a:t>
            </a:r>
            <a:r>
              <a:rPr lang="en-US" altLang="zh-CN" sz="3300" b="1" dirty="0" smtClean="0">
                <a:ea typeface="宋体" panose="02010600030101010101" pitchFamily="2" charset="-122"/>
              </a:rPr>
              <a:t>/</a:t>
            </a:r>
            <a:r>
              <a:rPr lang="zh-CN" altLang="en-US" sz="3300" b="1" dirty="0" smtClean="0">
                <a:ea typeface="宋体" panose="02010600030101010101" pitchFamily="2" charset="-122"/>
              </a:rPr>
              <a:t>弧的</a:t>
            </a:r>
            <a:r>
              <a:rPr lang="zh-CN" altLang="en-US" sz="3300" b="1" smtClean="0">
                <a:ea typeface="宋体" panose="02010600030101010101" pitchFamily="2" charset="-122"/>
              </a:rPr>
              <a:t>数量</a:t>
            </a:r>
            <a:r>
              <a:rPr lang="en-US" altLang="en-US" sz="3300" smtClean="0">
                <a:ea typeface="宋体" panose="02010600030101010101" pitchFamily="2" charset="-122"/>
              </a:rPr>
              <a:t>将图</a:t>
            </a:r>
            <a:r>
              <a:rPr lang="zh-CN" altLang="en-US" sz="3300" smtClean="0">
                <a:ea typeface="宋体" panose="02010600030101010101" pitchFamily="2" charset="-122"/>
              </a:rPr>
              <a:t>分类</a:t>
            </a:r>
            <a:endParaRPr lang="en-US" altLang="zh-CN" sz="3300" smtClean="0">
              <a:ea typeface="宋体" panose="02010600030101010101" pitchFamily="2" charset="-122"/>
            </a:endParaRPr>
          </a:p>
          <a:p>
            <a:r>
              <a:rPr lang="zh-CN" altLang="en-US" sz="3300">
                <a:ea typeface="宋体" panose="02010600030101010101" pitchFamily="2" charset="-122"/>
              </a:rPr>
              <a:t>稀疏图</a:t>
            </a:r>
            <a:r>
              <a:rPr lang="en-US" altLang="zh-CN" sz="3300">
                <a:ea typeface="宋体" panose="02010600030101010101" pitchFamily="2" charset="-122"/>
              </a:rPr>
              <a:t>(</a:t>
            </a:r>
            <a:r>
              <a:rPr lang="en-US" altLang="en-US" sz="3300">
                <a:ea typeface="宋体" panose="02010600030101010101" pitchFamily="2" charset="-122"/>
              </a:rPr>
              <a:t>sparse graph)：</a:t>
            </a:r>
            <a:r>
              <a:rPr lang="zh-CN" altLang="en-US" sz="3300">
                <a:ea typeface="宋体" panose="02010600030101010101" pitchFamily="2" charset="-122"/>
              </a:rPr>
              <a:t>有很少边或弧的图</a:t>
            </a:r>
            <a:r>
              <a:rPr lang="en-US" altLang="zh-CN" sz="3300">
                <a:ea typeface="宋体" panose="02010600030101010101" pitchFamily="2" charset="-122"/>
              </a:rPr>
              <a:t>(</a:t>
            </a:r>
            <a:r>
              <a:rPr lang="en-US" altLang="en-US" sz="3300">
                <a:ea typeface="宋体" panose="02010600030101010101" pitchFamily="2" charset="-122"/>
              </a:rPr>
              <a:t>e&lt;n㏒n)</a:t>
            </a:r>
            <a:r>
              <a:rPr lang="zh-CN" altLang="en-US" sz="3300">
                <a:ea typeface="宋体" panose="02010600030101010101" pitchFamily="2" charset="-122"/>
              </a:rPr>
              <a:t>的图，反之称为稠密图</a:t>
            </a:r>
            <a:r>
              <a:rPr lang="en-US" altLang="zh-CN" sz="3300">
                <a:ea typeface="宋体" panose="02010600030101010101" pitchFamily="2" charset="-122"/>
              </a:rPr>
              <a:t>(</a:t>
            </a:r>
            <a:r>
              <a:rPr lang="en-US" altLang="en-US" sz="3300">
                <a:ea typeface="宋体" panose="02010600030101010101" pitchFamily="2" charset="-122"/>
              </a:rPr>
              <a:t>dense graph)</a:t>
            </a:r>
          </a:p>
          <a:p>
            <a:r>
              <a:rPr lang="zh-CN" altLang="en-US" sz="3300" smtClean="0">
                <a:ea typeface="宋体" panose="02010600030101010101" pitchFamily="2" charset="-122"/>
              </a:rPr>
              <a:t>对于</a:t>
            </a:r>
            <a:r>
              <a:rPr lang="zh-CN" altLang="en-US" sz="3300" b="1" dirty="0" smtClean="0">
                <a:solidFill>
                  <a:schemeClr val="accent6">
                    <a:lumMod val="50000"/>
                  </a:schemeClr>
                </a:solidFill>
                <a:ea typeface="宋体" panose="02010600030101010101" pitchFamily="2" charset="-122"/>
              </a:rPr>
              <a:t>无向图</a:t>
            </a:r>
            <a:r>
              <a:rPr lang="zh-CN" altLang="en-US" sz="3300" dirty="0" smtClean="0">
                <a:ea typeface="宋体" panose="02010600030101010101" pitchFamily="2" charset="-122"/>
              </a:rPr>
              <a:t>，若图中顶点数为</a:t>
            </a:r>
            <a:r>
              <a:rPr lang="en-US" altLang="en-US" sz="3300" dirty="0" smtClean="0">
                <a:ea typeface="宋体" panose="02010600030101010101" pitchFamily="2" charset="-122"/>
              </a:rPr>
              <a:t>n</a:t>
            </a:r>
            <a:r>
              <a:rPr lang="zh-CN" altLang="en-US" sz="3300" dirty="0" smtClean="0">
                <a:ea typeface="宋体" panose="02010600030101010101" pitchFamily="2" charset="-122"/>
              </a:rPr>
              <a:t>，用</a:t>
            </a:r>
            <a:r>
              <a:rPr lang="en-US" altLang="en-US" sz="3300" dirty="0" smtClean="0">
                <a:ea typeface="宋体" panose="02010600030101010101" pitchFamily="2" charset="-122"/>
              </a:rPr>
              <a:t>e</a:t>
            </a:r>
            <a:r>
              <a:rPr lang="zh-CN" altLang="en-US" sz="3300" dirty="0" smtClean="0">
                <a:ea typeface="宋体" panose="02010600030101010101" pitchFamily="2" charset="-122"/>
              </a:rPr>
              <a:t>表示边的数目，则</a:t>
            </a:r>
            <a:r>
              <a:rPr lang="en-US" altLang="en-US" sz="3300" dirty="0" smtClean="0">
                <a:ea typeface="宋体" panose="02010600030101010101" pitchFamily="2" charset="-122"/>
              </a:rPr>
              <a:t>e </a:t>
            </a:r>
            <a:r>
              <a:rPr lang="en-US" altLang="en-US" sz="3300" dirty="0" smtClean="0">
                <a:ea typeface="宋体" panose="02010600030101010101" pitchFamily="2" charset="-122"/>
                <a:sym typeface="Symbol" pitchFamily="18" charset="2"/>
              </a:rPr>
              <a:t></a:t>
            </a:r>
            <a:r>
              <a:rPr lang="en-US" altLang="en-US" sz="3300" dirty="0" smtClean="0">
                <a:ea typeface="宋体" panose="02010600030101010101" pitchFamily="2" charset="-122"/>
              </a:rPr>
              <a:t>[0</a:t>
            </a:r>
            <a:r>
              <a:rPr lang="zh-CN" altLang="en-US" sz="3300" dirty="0" smtClean="0">
                <a:ea typeface="宋体" panose="02010600030101010101" pitchFamily="2" charset="-122"/>
              </a:rPr>
              <a:t>，</a:t>
            </a:r>
            <a:r>
              <a:rPr lang="en-US" altLang="en-US" sz="3300" dirty="0" smtClean="0">
                <a:ea typeface="宋体" panose="02010600030101010101" pitchFamily="2" charset="-122"/>
              </a:rPr>
              <a:t>n(n-1)/2]</a:t>
            </a:r>
            <a:endParaRPr lang="en-US" altLang="zh-CN" sz="3300" dirty="0" smtClean="0">
              <a:ea typeface="宋体" panose="02010600030101010101" pitchFamily="2" charset="-122"/>
            </a:endParaRPr>
          </a:p>
          <a:p>
            <a:pPr lvl="1"/>
            <a:r>
              <a:rPr lang="zh-CN" altLang="en-US" sz="2900" b="1" smtClean="0">
                <a:solidFill>
                  <a:srgbClr val="0000FF"/>
                </a:solidFill>
                <a:ea typeface="宋体" panose="02010600030101010101" pitchFamily="2" charset="-122"/>
              </a:rPr>
              <a:t>完全图</a:t>
            </a:r>
            <a:r>
              <a:rPr lang="zh-CN" altLang="en-US" sz="2900" smtClean="0">
                <a:ea typeface="宋体" panose="02010600030101010101" pitchFamily="2" charset="-122"/>
              </a:rPr>
              <a:t>：</a:t>
            </a:r>
            <a:r>
              <a:rPr lang="zh-CN" altLang="en-US" sz="2900" dirty="0" smtClean="0">
                <a:ea typeface="宋体" panose="02010600030101010101" pitchFamily="2" charset="-122"/>
              </a:rPr>
              <a:t>具有</a:t>
            </a:r>
            <a:r>
              <a:rPr lang="en-US" altLang="en-US" sz="2900" dirty="0" smtClean="0">
                <a:ea typeface="宋体" panose="02010600030101010101" pitchFamily="2" charset="-122"/>
              </a:rPr>
              <a:t>n(n-1)/2</a:t>
            </a:r>
            <a:r>
              <a:rPr lang="zh-CN" altLang="en-US" sz="2900" dirty="0" smtClean="0">
                <a:ea typeface="宋体" panose="02010600030101010101" pitchFamily="2" charset="-122"/>
              </a:rPr>
              <a:t>条边的无向图</a:t>
            </a:r>
          </a:p>
          <a:p>
            <a:r>
              <a:rPr lang="en-US" altLang="en-US" sz="3300" dirty="0" err="1" smtClean="0">
                <a:ea typeface="宋体" panose="02010600030101010101" pitchFamily="2" charset="-122"/>
              </a:rPr>
              <a:t>对于</a:t>
            </a:r>
            <a:r>
              <a:rPr lang="en-US" altLang="en-US" sz="3300" b="1" dirty="0" err="1" smtClean="0">
                <a:solidFill>
                  <a:schemeClr val="accent6">
                    <a:lumMod val="50000"/>
                  </a:schemeClr>
                </a:solidFill>
                <a:ea typeface="宋体" panose="02010600030101010101" pitchFamily="2" charset="-122"/>
              </a:rPr>
              <a:t>有向图</a:t>
            </a:r>
            <a:r>
              <a:rPr lang="en-US" altLang="en-US" sz="3300" dirty="0" err="1">
                <a:ea typeface="宋体" panose="02010600030101010101" pitchFamily="2" charset="-122"/>
              </a:rPr>
              <a:t>，若图中顶点数为n，用e表示弧的数目，则e</a:t>
            </a:r>
            <a:r>
              <a:rPr lang="en-US" altLang="en-US" sz="3300" dirty="0">
                <a:ea typeface="宋体" panose="02010600030101010101" pitchFamily="2" charset="-122"/>
                <a:sym typeface="Symbol" pitchFamily="18" charset="2"/>
              </a:rPr>
              <a:t></a:t>
            </a:r>
            <a:r>
              <a:rPr lang="en-US" altLang="en-US" sz="3300" dirty="0">
                <a:ea typeface="宋体" panose="02010600030101010101" pitchFamily="2" charset="-122"/>
              </a:rPr>
              <a:t>[0，n(n-1</a:t>
            </a:r>
            <a:r>
              <a:rPr lang="en-US" altLang="en-US" sz="3300" dirty="0" smtClean="0">
                <a:ea typeface="宋体" panose="02010600030101010101" pitchFamily="2" charset="-122"/>
              </a:rPr>
              <a:t>)]</a:t>
            </a:r>
          </a:p>
          <a:p>
            <a:pPr lvl="1"/>
            <a:r>
              <a:rPr lang="en-US" altLang="en-US" sz="2900" b="1" smtClean="0">
                <a:solidFill>
                  <a:srgbClr val="0000FF"/>
                </a:solidFill>
                <a:ea typeface="宋体" panose="02010600030101010101" pitchFamily="2" charset="-122"/>
              </a:rPr>
              <a:t>完全图</a:t>
            </a:r>
            <a:r>
              <a:rPr lang="en-US" altLang="en-US" sz="2900" smtClean="0">
                <a:ea typeface="宋体" panose="02010600030101010101" pitchFamily="2" charset="-122"/>
              </a:rPr>
              <a:t>：</a:t>
            </a:r>
            <a:r>
              <a:rPr lang="en-US" altLang="en-US" sz="2900" dirty="0" err="1" smtClean="0">
                <a:ea typeface="宋体" panose="02010600030101010101" pitchFamily="2" charset="-122"/>
              </a:rPr>
              <a:t>具有n</a:t>
            </a:r>
            <a:r>
              <a:rPr lang="en-US" altLang="en-US" sz="2900" dirty="0" smtClean="0">
                <a:ea typeface="宋体" panose="02010600030101010101" pitchFamily="2" charset="-122"/>
              </a:rPr>
              <a:t>(n-1)</a:t>
            </a:r>
            <a:r>
              <a:rPr lang="en-US" altLang="en-US" sz="2900" dirty="0" err="1" smtClean="0">
                <a:ea typeface="宋体" panose="02010600030101010101" pitchFamily="2" charset="-122"/>
              </a:rPr>
              <a:t>条边的有向图</a:t>
            </a:r>
            <a:endParaRPr lang="en-US" altLang="en-US" sz="2900" dirty="0" smtClean="0">
              <a:ea typeface="宋体" panose="02010600030101010101" pitchFamily="2" charset="-122"/>
            </a:endParaRPr>
          </a:p>
          <a:p>
            <a:endParaRPr lang="en-US" altLang="en-US" sz="3300" dirty="0" smtClean="0">
              <a:ea typeface="宋体" panose="02010600030101010101" pitchFamily="2" charset="-122"/>
            </a:endParaRPr>
          </a:p>
        </p:txBody>
      </p:sp>
    </p:spTree>
    <p:extLst>
      <p:ext uri="{BB962C8B-B14F-4D97-AF65-F5344CB8AC3E}">
        <p14:creationId xmlns:p14="http://schemas.microsoft.com/office/powerpoint/2010/main" val="37331048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术语</a:t>
            </a:r>
            <a:r>
              <a:rPr lang="en-US" altLang="zh-CN" smtClean="0"/>
              <a:t>-</a:t>
            </a:r>
            <a:r>
              <a:rPr lang="zh-CN" altLang="en-US" smtClean="0"/>
              <a:t>权</a:t>
            </a:r>
            <a:endParaRPr lang="en-US" dirty="0"/>
          </a:p>
        </p:txBody>
      </p:sp>
      <p:sp>
        <p:nvSpPr>
          <p:cNvPr id="3" name="内容占位符 2"/>
          <p:cNvSpPr>
            <a:spLocks noGrp="1"/>
          </p:cNvSpPr>
          <p:nvPr>
            <p:ph idx="1"/>
          </p:nvPr>
        </p:nvSpPr>
        <p:spPr/>
        <p:txBody>
          <a:bodyPr/>
          <a:lstStyle/>
          <a:p>
            <a:r>
              <a:rPr lang="en-US" altLang="en-US" b="1" smtClean="0">
                <a:solidFill>
                  <a:srgbClr val="0000FF"/>
                </a:solidFill>
                <a:ea typeface="宋体" panose="02010600030101010101" pitchFamily="2" charset="-122"/>
              </a:rPr>
              <a:t>权</a:t>
            </a:r>
            <a:r>
              <a:rPr lang="zh-CN" altLang="en-US" b="1" smtClean="0">
                <a:solidFill>
                  <a:srgbClr val="0000FF"/>
                </a:solidFill>
                <a:ea typeface="宋体" panose="02010600030101010101" pitchFamily="2" charset="-122"/>
              </a:rPr>
              <a:t>重</a:t>
            </a:r>
            <a:r>
              <a:rPr lang="en-US" altLang="en-US" b="1" smtClean="0">
                <a:ea typeface="宋体" panose="02010600030101010101" pitchFamily="2" charset="-122"/>
              </a:rPr>
              <a:t>(weight</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与图的边</a:t>
            </a:r>
            <a:r>
              <a:rPr lang="en-US" altLang="en-US" dirty="0" smtClean="0">
                <a:ea typeface="宋体" panose="02010600030101010101" pitchFamily="2" charset="-122"/>
              </a:rPr>
              <a:t>/</a:t>
            </a:r>
            <a:r>
              <a:rPr lang="en-US" altLang="en-US" dirty="0" err="1" smtClean="0">
                <a:ea typeface="宋体" panose="02010600030101010101" pitchFamily="2" charset="-122"/>
              </a:rPr>
              <a:t>弧相关的数</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可以表示从一个顶点到另一个顶点的距离或耗费</a:t>
            </a:r>
            <a:endParaRPr lang="en-US" altLang="en-US" dirty="0" smtClean="0">
              <a:ea typeface="宋体" panose="02010600030101010101" pitchFamily="2" charset="-122"/>
            </a:endParaRPr>
          </a:p>
          <a:p>
            <a:r>
              <a:rPr lang="zh-CN" altLang="en-US" b="1" dirty="0" smtClean="0">
                <a:solidFill>
                  <a:srgbClr val="0000FF"/>
                </a:solidFill>
                <a:ea typeface="宋体" panose="02010600030101010101" pitchFamily="2" charset="-122"/>
              </a:rPr>
              <a:t>带权图或网</a:t>
            </a:r>
            <a:r>
              <a:rPr lang="en-US" altLang="zh-CN" b="1" dirty="0" smtClean="0">
                <a:ea typeface="宋体" panose="02010600030101010101" pitchFamily="2" charset="-122"/>
              </a:rPr>
              <a:t>(network)</a:t>
            </a:r>
            <a:r>
              <a:rPr lang="en-US" altLang="zh-CN" dirty="0" smtClean="0">
                <a:ea typeface="宋体" panose="02010600030101010101" pitchFamily="2" charset="-122"/>
              </a:rPr>
              <a:t> </a:t>
            </a:r>
            <a:r>
              <a:rPr lang="zh-CN" altLang="en-US" dirty="0" smtClean="0">
                <a:ea typeface="宋体" panose="02010600030101010101" pitchFamily="2" charset="-122"/>
              </a:rPr>
              <a:t>：图上每个边</a:t>
            </a:r>
            <a:r>
              <a:rPr lang="en-US" altLang="en-US" dirty="0" smtClean="0">
                <a:ea typeface="宋体" panose="02010600030101010101" pitchFamily="2" charset="-122"/>
              </a:rPr>
              <a:t>(</a:t>
            </a:r>
            <a:r>
              <a:rPr lang="zh-CN" altLang="en-US" dirty="0" smtClean="0">
                <a:ea typeface="宋体" panose="02010600030101010101" pitchFamily="2" charset="-122"/>
              </a:rPr>
              <a:t>或弧</a:t>
            </a:r>
            <a:r>
              <a:rPr lang="en-US" altLang="en-US" dirty="0" smtClean="0">
                <a:ea typeface="宋体" panose="02010600030101010101" pitchFamily="2" charset="-122"/>
              </a:rPr>
              <a:t>)</a:t>
            </a:r>
            <a:r>
              <a:rPr lang="zh-CN" altLang="en-US" dirty="0" smtClean="0">
                <a:ea typeface="宋体" panose="02010600030101010101" pitchFamily="2" charset="-122"/>
              </a:rPr>
              <a:t>都附加一个权值</a:t>
            </a:r>
            <a:endParaRPr lang="en-US" altLang="zh-CN" dirty="0" smtClean="0">
              <a:ea typeface="宋体" panose="02010600030101010101" pitchFamily="2" charset="-122"/>
            </a:endParaRPr>
          </a:p>
          <a:p>
            <a:pPr marL="457200" lvl="1" indent="0">
              <a:buNone/>
            </a:pPr>
            <a:endParaRPr lang="zh-CN" altLang="en-US" smtClean="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2680155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术语</a:t>
            </a:r>
            <a:r>
              <a:rPr lang="en-US" altLang="zh-CN" dirty="0" smtClean="0"/>
              <a:t>-</a:t>
            </a:r>
            <a:r>
              <a:rPr lang="zh-CN" altLang="en-US" dirty="0" smtClean="0"/>
              <a:t>度</a:t>
            </a:r>
            <a:endParaRPr lang="en-US" dirty="0"/>
          </a:p>
        </p:txBody>
      </p:sp>
      <p:sp>
        <p:nvSpPr>
          <p:cNvPr id="429058" name="Rectangle 2"/>
          <p:cNvSpPr>
            <a:spLocks noGrp="1" noChangeArrowheads="1"/>
          </p:cNvSpPr>
          <p:nvPr>
            <p:ph idx="1"/>
          </p:nvPr>
        </p:nvSpPr>
        <p:spPr/>
        <p:txBody>
          <a:bodyPr>
            <a:normAutofit lnSpcReduction="10000"/>
          </a:bodyPr>
          <a:lstStyle/>
          <a:p>
            <a:r>
              <a:rPr lang="en-US" altLang="en-US" dirty="0" err="1">
                <a:ea typeface="宋体" panose="02010600030101010101" pitchFamily="2" charset="-122"/>
              </a:rPr>
              <a:t>对于</a:t>
            </a:r>
            <a:r>
              <a:rPr lang="en-US" altLang="en-US" b="1" dirty="0" err="1">
                <a:solidFill>
                  <a:srgbClr val="7030A0"/>
                </a:solidFill>
                <a:ea typeface="宋体" panose="02010600030101010101" pitchFamily="2" charset="-122"/>
              </a:rPr>
              <a:t>无向图</a:t>
            </a:r>
            <a:r>
              <a:rPr lang="en-US" altLang="en-US" dirty="0" err="1">
                <a:ea typeface="宋体" panose="02010600030101010101" pitchFamily="2" charset="-122"/>
              </a:rPr>
              <a:t>G</a:t>
            </a:r>
            <a:r>
              <a:rPr lang="en-US" altLang="en-US" dirty="0">
                <a:ea typeface="宋体" panose="02010600030101010101" pitchFamily="2" charset="-122"/>
              </a:rPr>
              <a:t>=(</a:t>
            </a:r>
            <a:r>
              <a:rPr lang="en-US" altLang="en-US" dirty="0" smtClean="0">
                <a:ea typeface="宋体" panose="02010600030101010101" pitchFamily="2" charset="-122"/>
              </a:rPr>
              <a:t>V, E)</a:t>
            </a:r>
            <a:r>
              <a:rPr lang="zh-CN" altLang="en-US" dirty="0" smtClean="0">
                <a:ea typeface="宋体" panose="02010600030101010101" pitchFamily="2" charset="-122"/>
              </a:rPr>
              <a:t>：</a:t>
            </a:r>
            <a:endParaRPr lang="en-US" altLang="en-US" dirty="0" smtClean="0">
              <a:ea typeface="宋体" panose="02010600030101010101" pitchFamily="2" charset="-122"/>
            </a:endParaRPr>
          </a:p>
          <a:p>
            <a:pPr lvl="1"/>
            <a:r>
              <a:rPr lang="en-US" altLang="en-US" dirty="0" smtClean="0">
                <a:ea typeface="宋体" panose="02010600030101010101" pitchFamily="2" charset="-122"/>
              </a:rPr>
              <a:t>若边(</a:t>
            </a:r>
            <a:r>
              <a:rPr lang="en-US" altLang="en-US" dirty="0" err="1" smtClean="0">
                <a:ea typeface="宋体" panose="02010600030101010101" pitchFamily="2" charset="-122"/>
              </a:rPr>
              <a:t>v,w</a:t>
            </a:r>
            <a:r>
              <a:rPr lang="en-US" altLang="en-US" dirty="0" smtClean="0">
                <a:ea typeface="宋体" panose="02010600030101010101" pitchFamily="2" charset="-122"/>
              </a:rPr>
              <a:t>)</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E，则称顶点v和w</a:t>
            </a:r>
            <a:r>
              <a:rPr lang="en-US" altLang="en-US" dirty="0" smtClean="0">
                <a:ea typeface="宋体" panose="02010600030101010101" pitchFamily="2" charset="-122"/>
              </a:rPr>
              <a:t> </a:t>
            </a:r>
            <a:r>
              <a:rPr lang="en-US" altLang="en-US" dirty="0" err="1" smtClean="0">
                <a:ea typeface="宋体" panose="02010600030101010101" pitchFamily="2" charset="-122"/>
              </a:rPr>
              <a:t>互为邻接点，即v和w相邻</a:t>
            </a:r>
            <a:r>
              <a:rPr lang="en-US" altLang="en-US" b="1" dirty="0" smtClean="0">
                <a:ea typeface="宋体" panose="02010600030101010101" pitchFamily="2" charset="-122"/>
              </a:rPr>
              <a:t>(</a:t>
            </a:r>
            <a:r>
              <a:rPr lang="en-US" altLang="zh-CN" b="1" dirty="0">
                <a:ea typeface="宋体" panose="02010600030101010101" pitchFamily="2" charset="-122"/>
              </a:rPr>
              <a:t>a</a:t>
            </a:r>
            <a:r>
              <a:rPr lang="en-US" altLang="en-US" b="1" dirty="0">
                <a:ea typeface="宋体" panose="02010600030101010101" pitchFamily="2" charset="-122"/>
              </a:rPr>
              <a:t>djacent)</a:t>
            </a:r>
            <a:r>
              <a:rPr lang="zh-CN" altLang="en-US" dirty="0" smtClean="0">
                <a:ea typeface="宋体" panose="02010600030101010101" pitchFamily="2" charset="-122"/>
              </a:rPr>
              <a:t>，而</a:t>
            </a:r>
            <a:r>
              <a:rPr lang="en-US" altLang="en-US" dirty="0" smtClean="0">
                <a:ea typeface="宋体" panose="02010600030101010101" pitchFamily="2" charset="-122"/>
              </a:rPr>
              <a:t>边(</a:t>
            </a:r>
            <a:r>
              <a:rPr lang="en-US" altLang="en-US" dirty="0" err="1" smtClean="0">
                <a:ea typeface="宋体" panose="02010600030101010101" pitchFamily="2" charset="-122"/>
              </a:rPr>
              <a:t>v,w</a:t>
            </a:r>
            <a:r>
              <a:rPr lang="en-US" altLang="en-US" dirty="0" smtClean="0">
                <a:ea typeface="宋体" panose="02010600030101010101" pitchFamily="2" charset="-122"/>
              </a:rPr>
              <a:t>)依附</a:t>
            </a:r>
            <a:r>
              <a:rPr lang="zh-CN" altLang="en-US" dirty="0">
                <a:ea typeface="宋体" panose="02010600030101010101" pitchFamily="2" charset="-122"/>
              </a:rPr>
              <a:t>于</a:t>
            </a:r>
            <a:r>
              <a:rPr lang="en-US" altLang="en-US" b="1" dirty="0" smtClean="0">
                <a:ea typeface="宋体" panose="02010600030101010101" pitchFamily="2" charset="-122"/>
              </a:rPr>
              <a:t>(incident)</a:t>
            </a:r>
            <a:r>
              <a:rPr lang="zh-CN" altLang="en-US" dirty="0" smtClean="0">
                <a:ea typeface="宋体" panose="02010600030101010101" pitchFamily="2" charset="-122"/>
              </a:rPr>
              <a:t> </a:t>
            </a:r>
            <a:r>
              <a:rPr lang="en-US" altLang="en-US" dirty="0" err="1" smtClean="0">
                <a:ea typeface="宋体" panose="02010600030101010101" pitchFamily="2" charset="-122"/>
              </a:rPr>
              <a:t>顶点v和w</a:t>
            </a:r>
            <a:r>
              <a:rPr lang="en-US" altLang="en-US" dirty="0" smtClean="0">
                <a:ea typeface="宋体" panose="02010600030101010101" pitchFamily="2" charset="-122"/>
              </a:rPr>
              <a:t> </a:t>
            </a:r>
          </a:p>
          <a:p>
            <a:pPr lvl="1"/>
            <a:r>
              <a:rPr lang="en-US" altLang="en-US" dirty="0" smtClean="0">
                <a:ea typeface="宋体" panose="02010600030101010101" pitchFamily="2" charset="-122"/>
                <a:sym typeface="Symbol" pitchFamily="18" charset="2"/>
              </a:rPr>
              <a:t> </a:t>
            </a:r>
            <a:r>
              <a:rPr lang="en-US" altLang="en-US" dirty="0" err="1">
                <a:ea typeface="宋体" panose="02010600030101010101" pitchFamily="2" charset="-122"/>
              </a:rPr>
              <a:t>vi</a:t>
            </a:r>
            <a:r>
              <a:rPr lang="en-US" altLang="en-US" dirty="0" err="1">
                <a:ea typeface="宋体" panose="02010600030101010101" pitchFamily="2" charset="-122"/>
                <a:sym typeface="Symbol" pitchFamily="18" charset="2"/>
              </a:rPr>
              <a:t></a:t>
            </a:r>
            <a:r>
              <a:rPr lang="en-US" altLang="en-US" dirty="0" err="1">
                <a:ea typeface="宋体" panose="02010600030101010101" pitchFamily="2" charset="-122"/>
              </a:rPr>
              <a:t>V</a:t>
            </a:r>
            <a:r>
              <a:rPr lang="en-US" altLang="en-US" dirty="0" err="1" smtClean="0">
                <a:ea typeface="宋体" panose="02010600030101010101" pitchFamily="2" charset="-122"/>
              </a:rPr>
              <a:t>，依附于</a:t>
            </a:r>
            <a:r>
              <a:rPr lang="en-US" altLang="en-US" dirty="0" err="1">
                <a:ea typeface="宋体" panose="02010600030101010101" pitchFamily="2" charset="-122"/>
              </a:rPr>
              <a:t>vi的边的数目称为顶点vi的</a:t>
            </a:r>
            <a:r>
              <a:rPr lang="en-US" altLang="en-US" b="1" dirty="0" err="1">
                <a:solidFill>
                  <a:srgbClr val="0000FF"/>
                </a:solidFill>
                <a:ea typeface="宋体" panose="02010600030101010101" pitchFamily="2" charset="-122"/>
              </a:rPr>
              <a:t>度</a:t>
            </a:r>
            <a:r>
              <a:rPr lang="en-US" altLang="en-US" b="1" dirty="0">
                <a:ea typeface="宋体" panose="02010600030101010101" pitchFamily="2" charset="-122"/>
              </a:rPr>
              <a:t>(degree)</a:t>
            </a:r>
            <a:r>
              <a:rPr lang="en-US" altLang="en-US" dirty="0">
                <a:ea typeface="宋体" panose="02010600030101010101" pitchFamily="2" charset="-122"/>
              </a:rPr>
              <a:t>，</a:t>
            </a:r>
            <a:r>
              <a:rPr lang="en-US" altLang="en-US" dirty="0" err="1">
                <a:ea typeface="宋体" panose="02010600030101010101" pitchFamily="2" charset="-122"/>
              </a:rPr>
              <a:t>记为TD</a:t>
            </a:r>
            <a:r>
              <a:rPr lang="en-US" altLang="en-US" dirty="0">
                <a:ea typeface="宋体" panose="02010600030101010101" pitchFamily="2" charset="-122"/>
              </a:rPr>
              <a:t>(vi</a:t>
            </a:r>
            <a:r>
              <a:rPr lang="en-US" altLang="en-US" dirty="0" smtClean="0">
                <a:ea typeface="宋体" panose="02010600030101010101" pitchFamily="2" charset="-122"/>
              </a:rPr>
              <a:t>)</a:t>
            </a:r>
          </a:p>
          <a:p>
            <a:pPr lvl="1"/>
            <a:r>
              <a:rPr lang="zh-CN" altLang="en-US" b="1" dirty="0" smtClean="0">
                <a:ea typeface="宋体" panose="02010600030101010101" pitchFamily="2" charset="-122"/>
              </a:rPr>
              <a:t>握手定理</a:t>
            </a:r>
            <a:r>
              <a:rPr lang="en-US" altLang="zh-CN" b="1" dirty="0" smtClean="0">
                <a:ea typeface="宋体" panose="02010600030101010101" pitchFamily="2" charset="-122"/>
              </a:rPr>
              <a:t>/Handshaking theorem</a:t>
            </a:r>
            <a:r>
              <a:rPr lang="zh-CN" altLang="en-US" b="1" dirty="0" smtClean="0">
                <a:ea typeface="宋体" panose="02010600030101010101" pitchFamily="2" charset="-122"/>
              </a:rPr>
              <a:t>：</a:t>
            </a:r>
            <a:r>
              <a:rPr lang="en-US" altLang="en-US" b="1" dirty="0" err="1" smtClean="0">
                <a:ea typeface="宋体" panose="02010600030101010101" pitchFamily="2" charset="-122"/>
              </a:rPr>
              <a:t>所有顶点</a:t>
            </a:r>
            <a:r>
              <a:rPr lang="zh-CN" altLang="en-US" b="1" dirty="0" smtClean="0">
                <a:ea typeface="宋体" panose="02010600030101010101" pitchFamily="2" charset="-122"/>
              </a:rPr>
              <a:t>的</a:t>
            </a:r>
            <a:r>
              <a:rPr lang="en-US" altLang="en-US" b="1" dirty="0" smtClean="0">
                <a:ea typeface="宋体" panose="02010600030101010101" pitchFamily="2" charset="-122"/>
              </a:rPr>
              <a:t>度的和是图中边的</a:t>
            </a:r>
            <a:r>
              <a:rPr lang="en-US" altLang="en-US" b="1" dirty="0">
                <a:ea typeface="宋体" panose="02010600030101010101" pitchFamily="2" charset="-122"/>
              </a:rPr>
              <a:t>2</a:t>
            </a:r>
            <a:r>
              <a:rPr lang="en-US" altLang="en-US" b="1" dirty="0" smtClean="0">
                <a:ea typeface="宋体" panose="02010600030101010101" pitchFamily="2" charset="-122"/>
              </a:rPr>
              <a:t>倍</a:t>
            </a:r>
            <a:r>
              <a:rPr lang="zh-CN" altLang="en-US" b="1" dirty="0" smtClean="0">
                <a:ea typeface="宋体" panose="02010600030101010101" pitchFamily="2" charset="-122"/>
              </a:rPr>
              <a:t>，</a:t>
            </a:r>
            <a:r>
              <a:rPr lang="en-US" altLang="en-US" b="1" dirty="0" smtClean="0">
                <a:ea typeface="宋体" panose="02010600030101010101" pitchFamily="2" charset="-122"/>
              </a:rPr>
              <a:t>即</a:t>
            </a:r>
            <a:r>
              <a:rPr lang="zh-CN" altLang="en-US" b="1" dirty="0" smtClean="0">
                <a:ea typeface="宋体" panose="02010600030101010101" pitchFamily="2" charset="-122"/>
              </a:rPr>
              <a:t>：</a:t>
            </a:r>
            <a:r>
              <a:rPr lang="en-US" altLang="en-US" b="1" dirty="0" smtClean="0">
                <a:ea typeface="宋体" panose="02010600030101010101" pitchFamily="2" charset="-122"/>
                <a:cs typeface="Arial Unicode MS" pitchFamily="34" charset="-122"/>
              </a:rPr>
              <a:t>∑</a:t>
            </a:r>
            <a:r>
              <a:rPr lang="en-US" altLang="en-US" b="1" dirty="0">
                <a:ea typeface="宋体" panose="02010600030101010101" pitchFamily="2" charset="-122"/>
              </a:rPr>
              <a:t>TD(v</a:t>
            </a:r>
            <a:r>
              <a:rPr lang="en-US" altLang="en-US" b="1" baseline="-18000" dirty="0">
                <a:ea typeface="宋体" panose="02010600030101010101" pitchFamily="2" charset="-122"/>
              </a:rPr>
              <a:t>i</a:t>
            </a:r>
            <a:r>
              <a:rPr lang="en-US" altLang="en-US" b="1" dirty="0">
                <a:ea typeface="宋体" panose="02010600030101010101" pitchFamily="2" charset="-122"/>
              </a:rPr>
              <a:t>)=</a:t>
            </a:r>
            <a:r>
              <a:rPr lang="en-US" altLang="en-US" b="1" dirty="0" smtClean="0">
                <a:ea typeface="宋体" panose="02010600030101010101" pitchFamily="2" charset="-122"/>
              </a:rPr>
              <a:t>2e, </a:t>
            </a:r>
            <a:r>
              <a:rPr lang="en-US" altLang="en-US" b="1" dirty="0" err="1" smtClean="0">
                <a:ea typeface="宋体" panose="02010600030101010101" pitchFamily="2" charset="-122"/>
              </a:rPr>
              <a:t>i</a:t>
            </a:r>
            <a:r>
              <a:rPr lang="en-US" altLang="en-US" b="1" dirty="0" smtClean="0">
                <a:ea typeface="宋体" panose="02010600030101010101" pitchFamily="2" charset="-122"/>
              </a:rPr>
              <a:t>=1</a:t>
            </a:r>
            <a:r>
              <a:rPr lang="en-US" altLang="en-US" b="1" dirty="0">
                <a:ea typeface="宋体" panose="02010600030101010101" pitchFamily="2" charset="-122"/>
              </a:rPr>
              <a:t>, 2, </a:t>
            </a:r>
            <a:r>
              <a:rPr lang="en-US" altLang="en-US" b="1" dirty="0">
                <a:ea typeface="宋体" panose="02010600030101010101" pitchFamily="2" charset="-122"/>
                <a:cs typeface="Times New Roman" pitchFamily="18" charset="0"/>
              </a:rPr>
              <a:t>…</a:t>
            </a:r>
            <a:r>
              <a:rPr lang="en-US" altLang="en-US" b="1" dirty="0">
                <a:ea typeface="宋体" panose="02010600030101010101" pitchFamily="2" charset="-122"/>
              </a:rPr>
              <a:t>, </a:t>
            </a:r>
            <a:r>
              <a:rPr lang="en-US" altLang="en-US" b="1" dirty="0" err="1" smtClean="0">
                <a:ea typeface="宋体" panose="02010600030101010101" pitchFamily="2" charset="-122"/>
              </a:rPr>
              <a:t>n，e为图的边数</a:t>
            </a:r>
            <a:endParaRPr lang="en-US" altLang="en-US" b="1" dirty="0" smtClean="0">
              <a:ea typeface="宋体" panose="02010600030101010101" pitchFamily="2" charset="-122"/>
            </a:endParaRPr>
          </a:p>
          <a:p>
            <a:pPr lvl="1"/>
            <a:r>
              <a:rPr lang="zh-CN" altLang="en-US" b="1" dirty="0" smtClean="0">
                <a:ea typeface="宋体" panose="02010600030101010101" pitchFamily="2" charset="-122"/>
              </a:rPr>
              <a:t>定理：在</a:t>
            </a:r>
            <a:r>
              <a:rPr lang="zh-CN" altLang="en-US" b="1" dirty="0">
                <a:ea typeface="宋体" panose="02010600030101010101" pitchFamily="2" charset="-122"/>
              </a:rPr>
              <a:t>任何图中，所有度数之和必为偶数，度数为奇数的结点必定是偶数</a:t>
            </a:r>
            <a:r>
              <a:rPr lang="zh-CN" altLang="en-US" b="1" dirty="0" smtClean="0">
                <a:ea typeface="宋体" panose="02010600030101010101" pitchFamily="2" charset="-122"/>
              </a:rPr>
              <a:t>个</a:t>
            </a:r>
            <a:endParaRPr lang="en-US" altLang="zh-CN" b="1" dirty="0" smtClean="0">
              <a:ea typeface="宋体" panose="02010600030101010101" pitchFamily="2" charset="-122"/>
            </a:endParaRPr>
          </a:p>
          <a:p>
            <a:pPr lvl="1"/>
            <a:r>
              <a:rPr lang="zh-CN" altLang="en-US" b="1" dirty="0" smtClean="0">
                <a:ea typeface="宋体" panose="02010600030101010101" pitchFamily="2" charset="-122"/>
              </a:rPr>
              <a:t>推论：若</a:t>
            </a:r>
            <a:r>
              <a:rPr lang="zh-CN" altLang="en-US" b="1" dirty="0">
                <a:ea typeface="宋体" panose="02010600030101010101" pitchFamily="2" charset="-122"/>
              </a:rPr>
              <a:t>图Ｇ有</a:t>
            </a:r>
            <a:r>
              <a:rPr lang="en-US" altLang="zh-CN" b="1" dirty="0">
                <a:ea typeface="宋体" panose="02010600030101010101" pitchFamily="2" charset="-122"/>
              </a:rPr>
              <a:t>n</a:t>
            </a:r>
            <a:r>
              <a:rPr lang="zh-CN" altLang="en-US" b="1" dirty="0">
                <a:ea typeface="宋体" panose="02010600030101010101" pitchFamily="2" charset="-122"/>
              </a:rPr>
              <a:t>个顶点</a:t>
            </a:r>
            <a:r>
              <a:rPr lang="zh-CN" altLang="en-US" b="1" dirty="0" smtClean="0">
                <a:ea typeface="宋体" panose="02010600030101010101" pitchFamily="2" charset="-122"/>
              </a:rPr>
              <a:t>，</a:t>
            </a:r>
            <a:r>
              <a:rPr lang="en-US" altLang="zh-CN" b="1" dirty="0" smtClean="0">
                <a:ea typeface="宋体" panose="02010600030101010101" pitchFamily="2" charset="-122"/>
              </a:rPr>
              <a:t>n+1</a:t>
            </a:r>
            <a:r>
              <a:rPr lang="zh-CN" altLang="en-US" b="1" dirty="0" smtClean="0">
                <a:ea typeface="宋体" panose="02010600030101010101" pitchFamily="2" charset="-122"/>
              </a:rPr>
              <a:t>条</a:t>
            </a:r>
            <a:r>
              <a:rPr lang="zh-CN" altLang="en-US" b="1" dirty="0">
                <a:ea typeface="宋体" panose="02010600030101010101" pitchFamily="2" charset="-122"/>
              </a:rPr>
              <a:t>边，则Ｇ中至</a:t>
            </a:r>
            <a:r>
              <a:rPr lang="zh-CN" altLang="en-US" b="1">
                <a:ea typeface="宋体" panose="02010600030101010101" pitchFamily="2" charset="-122"/>
              </a:rPr>
              <a:t>少有一个结点的</a:t>
            </a:r>
            <a:r>
              <a:rPr lang="zh-CN" altLang="en-US" b="1" smtClean="0">
                <a:ea typeface="宋体" panose="02010600030101010101" pitchFamily="2" charset="-122"/>
              </a:rPr>
              <a:t>度数大于</a:t>
            </a:r>
            <a:r>
              <a:rPr lang="zh-CN" altLang="en-US" b="1" smtClean="0">
                <a:ea typeface="宋体" panose="02010600030101010101" pitchFamily="2" charset="-122"/>
              </a:rPr>
              <a:t>等于</a:t>
            </a:r>
            <a:r>
              <a:rPr lang="en-US" altLang="zh-CN" b="1" smtClean="0">
                <a:ea typeface="宋体" panose="02010600030101010101" pitchFamily="2" charset="-122"/>
              </a:rPr>
              <a:t>3</a:t>
            </a:r>
            <a:r>
              <a:rPr lang="zh-CN" altLang="en-US" b="1" dirty="0" smtClean="0">
                <a:ea typeface="宋体" panose="02010600030101010101" pitchFamily="2" charset="-122"/>
              </a:rPr>
              <a:t>  </a:t>
            </a:r>
            <a:endParaRPr lang="zh-CN" altLang="en-US" b="1" dirty="0">
              <a:ea typeface="宋体" panose="02010600030101010101" pitchFamily="2" charset="-122"/>
            </a:endParaRPr>
          </a:p>
          <a:p>
            <a:pPr lvl="1"/>
            <a:endParaRPr lang="en-US" altLang="en-US" dirty="0" smtClean="0"/>
          </a:p>
        </p:txBody>
      </p:sp>
    </p:spTree>
    <p:extLst>
      <p:ext uri="{BB962C8B-B14F-4D97-AF65-F5344CB8AC3E}">
        <p14:creationId xmlns:p14="http://schemas.microsoft.com/office/powerpoint/2010/main" val="1893366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0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905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0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13738</TotalTime>
  <Words>4811</Words>
  <Application>Microsoft Macintosh PowerPoint</Application>
  <PresentationFormat>全屏显示(4:3)</PresentationFormat>
  <Paragraphs>697</Paragraphs>
  <Slides>42</Slides>
  <Notes>11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42</vt:i4>
      </vt:variant>
    </vt:vector>
  </HeadingPairs>
  <TitlesOfParts>
    <vt:vector size="44" baseType="lpstr">
      <vt:lpstr>Office 主题</vt:lpstr>
      <vt:lpstr>Document</vt:lpstr>
      <vt:lpstr>第7章 图</vt:lpstr>
      <vt:lpstr>目录</vt:lpstr>
      <vt:lpstr>1. 图 (Graph)</vt:lpstr>
      <vt:lpstr>术语-图、子图</vt:lpstr>
      <vt:lpstr>术语-图的分类</vt:lpstr>
      <vt:lpstr>术语-图的分类</vt:lpstr>
      <vt:lpstr>术语-图的分类</vt:lpstr>
      <vt:lpstr>术语-权</vt:lpstr>
      <vt:lpstr>术语-度</vt:lpstr>
      <vt:lpstr>术语-度</vt:lpstr>
      <vt:lpstr>例子</vt:lpstr>
      <vt:lpstr>术语-路径(path)</vt:lpstr>
      <vt:lpstr>术语-路径(path)</vt:lpstr>
      <vt:lpstr>术语-路径(path)</vt:lpstr>
      <vt:lpstr>术语-路径(path)</vt:lpstr>
      <vt:lpstr>术语-连通图、图的连通分量</vt:lpstr>
      <vt:lpstr>术语-生成树、生成森林</vt:lpstr>
      <vt:lpstr>图的应用实例</vt:lpstr>
      <vt:lpstr>图的设计：图的基本操作</vt:lpstr>
      <vt:lpstr>2. 图的存储结构</vt:lpstr>
      <vt:lpstr>2.1 数组(邻接矩阵)表示法</vt:lpstr>
      <vt:lpstr>无向图：无权图的数组表示</vt:lpstr>
      <vt:lpstr>无向图：带权图的数组表示</vt:lpstr>
      <vt:lpstr>有向图：无权图的邻接矩阵表示</vt:lpstr>
      <vt:lpstr>有向图：带权图的邻接矩阵表示</vt:lpstr>
      <vt:lpstr>图的数组表示</vt:lpstr>
      <vt:lpstr>采用数组构造无向图</vt:lpstr>
      <vt:lpstr>输出无向图</vt:lpstr>
      <vt:lpstr>2.2邻接表(Adjacency List)法</vt:lpstr>
      <vt:lpstr>例子：无向图的邻接表表示</vt:lpstr>
      <vt:lpstr>例子：有向图的邻接表表示</vt:lpstr>
      <vt:lpstr>邻接表的特点</vt:lpstr>
      <vt:lpstr>邻接表的实现</vt:lpstr>
      <vt:lpstr>采用邻接表构造无向图</vt:lpstr>
      <vt:lpstr>输出无向图</vt:lpstr>
      <vt:lpstr>图的顶点定位</vt:lpstr>
      <vt:lpstr>邻接矩阵 vs. 邻接表</vt:lpstr>
      <vt:lpstr>2.3十字链表 (Orthogonal List) 法</vt:lpstr>
      <vt:lpstr>例子：有向图的十字链表表示</vt:lpstr>
      <vt:lpstr>例子：有向图的十字链表表示</vt:lpstr>
      <vt:lpstr>十字链表的实现</vt:lpstr>
      <vt:lpstr>采用十字链表构造有向图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430</cp:revision>
  <cp:lastPrinted>2018-05-08T02:07:49Z</cp:lastPrinted>
  <dcterms:created xsi:type="dcterms:W3CDTF">2015-07-19T09:35:25Z</dcterms:created>
  <dcterms:modified xsi:type="dcterms:W3CDTF">2019-04-30T09:03:42Z</dcterms:modified>
</cp:coreProperties>
</file>