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7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03" r:id="rId26"/>
    <p:sldId id="404" r:id="rId27"/>
    <p:sldId id="293" r:id="rId28"/>
    <p:sldId id="294" r:id="rId29"/>
    <p:sldId id="295" r:id="rId30"/>
    <p:sldId id="402" r:id="rId31"/>
    <p:sldId id="296" r:id="rId32"/>
    <p:sldId id="297" r:id="rId33"/>
    <p:sldId id="372" r:id="rId34"/>
    <p:sldId id="373" r:id="rId35"/>
    <p:sldId id="374" r:id="rId36"/>
    <p:sldId id="375" r:id="rId37"/>
    <p:sldId id="304" r:id="rId38"/>
    <p:sldId id="305" r:id="rId39"/>
    <p:sldId id="306" r:id="rId40"/>
    <p:sldId id="407" r:id="rId41"/>
    <p:sldId id="421" r:id="rId42"/>
    <p:sldId id="420" r:id="rId43"/>
    <p:sldId id="309" r:id="rId44"/>
    <p:sldId id="307" r:id="rId45"/>
  </p:sldIdLst>
  <p:sldSz cx="9144000" cy="6858000" type="screen4x3"/>
  <p:notesSz cx="6669088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71" autoAdjust="0"/>
  </p:normalViewPr>
  <p:slideViewPr>
    <p:cSldViewPr>
      <p:cViewPr varScale="1">
        <p:scale>
          <a:sx n="88" d="100"/>
          <a:sy n="88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19/5/10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19/5/10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1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dirty="0" smtClean="0"/>
              <a:t>如果一个图有n个顶点和小于n-1条边，则是非连通图</a:t>
            </a:r>
          </a:p>
          <a:p>
            <a:pPr marL="0" lvl="1"/>
            <a:r>
              <a:rPr lang="en-US" altLang="en-US" dirty="0" smtClean="0"/>
              <a:t>如果多于n-1条边，则一定有环</a:t>
            </a:r>
          </a:p>
          <a:p>
            <a:pPr marL="0" lvl="1"/>
            <a:r>
              <a:rPr lang="en-US" altLang="en-US" dirty="0" smtClean="0"/>
              <a:t>有n-1条边的图不一定是生成树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74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 (</a:t>
            </a:r>
            <a:r>
              <a:rPr lang="zh-CN" altLang="en-US" dirty="0" smtClean="0"/>
              <a:t>最左</a:t>
            </a:r>
            <a:r>
              <a:rPr lang="en-US" altLang="zh-CN" dirty="0" smtClean="0"/>
              <a:t>)</a:t>
            </a:r>
            <a:r>
              <a:rPr lang="zh-CN" altLang="en-US" dirty="0" smtClean="0"/>
              <a:t>孩子</a:t>
            </a:r>
            <a:r>
              <a:rPr lang="en-US" altLang="zh-CN" dirty="0" smtClean="0"/>
              <a:t>(</a:t>
            </a:r>
            <a:r>
              <a:rPr lang="zh-CN" altLang="en-US" dirty="0" smtClean="0"/>
              <a:t>右</a:t>
            </a:r>
            <a:r>
              <a:rPr lang="en-US" altLang="zh-CN" dirty="0" smtClean="0"/>
              <a:t>)</a:t>
            </a:r>
            <a:r>
              <a:rPr lang="zh-CN" altLang="en-US" dirty="0" smtClean="0"/>
              <a:t>兄弟链表</a:t>
            </a:r>
            <a:r>
              <a:rPr lang="en-US" altLang="zh-CN" dirty="0" smtClean="0"/>
              <a:t>T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7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8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0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0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类似</a:t>
            </a:r>
            <a:r>
              <a:rPr lang="en-US" altLang="en-US" dirty="0" err="1" smtClean="0">
                <a:ea typeface="宋体" panose="02010600030101010101" pitchFamily="2" charset="-122"/>
              </a:rPr>
              <a:t>十字链表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err="1" smtClean="0"/>
              <a:t>邻接表</a:t>
            </a:r>
            <a:r>
              <a:rPr lang="zh-CN" altLang="en-US" sz="1200" b="0" dirty="0" smtClean="0"/>
              <a:t>：在表示</a:t>
            </a:r>
            <a:r>
              <a:rPr lang="en-US" altLang="en-US" sz="1200" b="0" dirty="0" err="1" smtClean="0"/>
              <a:t>无向图</a:t>
            </a:r>
            <a:r>
              <a:rPr lang="zh-CN" altLang="en-US" sz="1200" b="0" dirty="0" smtClean="0"/>
              <a:t>时，</a:t>
            </a:r>
            <a:r>
              <a:rPr lang="en-US" altLang="en-US" sz="1200" b="0" dirty="0" smtClean="0"/>
              <a:t> </a:t>
            </a:r>
            <a:r>
              <a:rPr lang="en-US" altLang="en-US" sz="1200" b="0" dirty="0" err="1" smtClean="0"/>
              <a:t>一条边</a:t>
            </a:r>
            <a:r>
              <a:rPr lang="en-US" altLang="en-US" sz="1200" b="0" dirty="0" smtClean="0"/>
              <a:t>(</a:t>
            </a:r>
            <a:r>
              <a:rPr lang="en-US" altLang="en-US" sz="1200" b="0" dirty="0" err="1" smtClean="0"/>
              <a:t>v,w</a:t>
            </a:r>
            <a:r>
              <a:rPr lang="en-US" altLang="en-US" sz="1200" b="0" dirty="0" smtClean="0"/>
              <a:t>)</a:t>
            </a:r>
            <a:r>
              <a:rPr lang="en-US" altLang="en-US" sz="1200" b="0" dirty="0" err="1" smtClean="0"/>
              <a:t>的两个表结点分别</a:t>
            </a:r>
            <a:r>
              <a:rPr lang="zh-CN" altLang="en-US" sz="1200" b="0" dirty="0" smtClean="0"/>
              <a:t>出现</a:t>
            </a:r>
            <a:r>
              <a:rPr lang="en-US" altLang="en-US" sz="1200" b="0" dirty="0" err="1" smtClean="0"/>
              <a:t>在以v和w为头结点的链表中，很容易求得顶点和边的信息，但在涉及到边的操作会带来不便</a:t>
            </a:r>
            <a:endParaRPr lang="en-US" altLang="zh-CN" sz="1200" b="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8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latin typeface="宋体" pitchFamily="2" charset="-122"/>
              </a:rPr>
              <a:t>图的遍历算法是各种图的操作的基础。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2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//</a:t>
            </a:r>
            <a:r>
              <a:rPr lang="zh-CN" altLang="en-US" sz="1200" smtClean="0"/>
              <a:t>使用全局变量</a:t>
            </a:r>
            <a:r>
              <a:rPr lang="en-US" sz="1200" smtClean="0"/>
              <a:t>VisitFunc，</a:t>
            </a:r>
            <a:r>
              <a:rPr lang="zh-CN" altLang="en-US" sz="1200" smtClean="0"/>
              <a:t>使</a:t>
            </a:r>
            <a:r>
              <a:rPr lang="en-US" sz="1200" smtClean="0"/>
              <a:t>DFS</a:t>
            </a:r>
            <a:r>
              <a:rPr lang="zh-CN" altLang="en-US" sz="1200" smtClean="0"/>
              <a:t>不必设函数指针参数</a:t>
            </a:r>
            <a:endParaRPr lang="en-US" altLang="zh-CN" sz="1200" smtClean="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84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7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5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-21952"/>
            <a:ext cx="6858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2751063"/>
            <a:ext cx="7772400" cy="1470025"/>
          </a:xfrm>
        </p:spPr>
        <p:txBody>
          <a:bodyPr/>
          <a:lstStyle/>
          <a:p>
            <a:r>
              <a:rPr lang="en-US" altLang="en-US" dirty="0" smtClean="0"/>
              <a:t>第</a:t>
            </a:r>
            <a:r>
              <a:rPr lang="en-US" altLang="zh-CN" dirty="0" smtClean="0"/>
              <a:t>7</a:t>
            </a:r>
            <a:r>
              <a:rPr lang="en-US" altLang="en-US" dirty="0" smtClean="0"/>
              <a:t>章 </a:t>
            </a:r>
            <a:r>
              <a:rPr lang="zh-CN" altLang="en-US" dirty="0" smtClean="0"/>
              <a:t>图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Part II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4" name="新月形 3"/>
          <p:cNvSpPr/>
          <p:nvPr/>
        </p:nvSpPr>
        <p:spPr>
          <a:xfrm rot="15000000">
            <a:off x="2936453" y="1465197"/>
            <a:ext cx="274014" cy="588513"/>
          </a:xfrm>
          <a:prstGeom prst="moon">
            <a:avLst>
              <a:gd name="adj" fmla="val 55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椭圆 10"/>
          <p:cNvSpPr/>
          <p:nvPr/>
        </p:nvSpPr>
        <p:spPr>
          <a:xfrm>
            <a:off x="3140887" y="1124744"/>
            <a:ext cx="278985" cy="207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92815" y="1349180"/>
            <a:ext cx="278985" cy="207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的递归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实现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-II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8326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//</a:t>
            </a:r>
            <a:r>
              <a:rPr lang="zh-CN" altLang="en-US" dirty="0"/>
              <a:t>对图</a:t>
            </a:r>
            <a:r>
              <a:rPr lang="en-US" dirty="0"/>
              <a:t>G</a:t>
            </a:r>
            <a:r>
              <a:rPr lang="zh-CN" altLang="en-US" dirty="0"/>
              <a:t>作深度优先遍历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0000FF"/>
                </a:solidFill>
              </a:rPr>
              <a:t>DFSGraph</a:t>
            </a:r>
            <a:r>
              <a:rPr lang="en-US" dirty="0"/>
              <a:t>(</a:t>
            </a:r>
            <a:r>
              <a:rPr lang="en-US" dirty="0" err="1"/>
              <a:t>AGraph</a:t>
            </a:r>
            <a:r>
              <a:rPr lang="en-US" dirty="0"/>
              <a:t> *g){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=0;i&lt;g-</a:t>
            </a:r>
            <a:r>
              <a:rPr lang="en-US" dirty="0"/>
              <a:t>&gt;</a:t>
            </a:r>
            <a:r>
              <a:rPr lang="en-US" dirty="0" err="1"/>
              <a:t>vexnum;i</a:t>
            </a:r>
            <a:r>
              <a:rPr lang="en-US" dirty="0" smtClean="0"/>
              <a:t>++)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visited[</a:t>
            </a:r>
            <a:r>
              <a:rPr lang="en-US" dirty="0" err="1" smtClean="0"/>
              <a:t>i</a:t>
            </a:r>
            <a:r>
              <a:rPr lang="en-US" dirty="0"/>
              <a:t>]=0</a:t>
            </a:r>
            <a:r>
              <a:rPr lang="en-US" dirty="0" smtClean="0"/>
              <a:t>;</a:t>
            </a:r>
            <a:r>
              <a:rPr lang="en-US" dirty="0"/>
              <a:t> //</a:t>
            </a:r>
            <a:r>
              <a:rPr lang="zh-CN" altLang="en-US" dirty="0"/>
              <a:t>访问标志数组初始化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=0;i&lt;g-</a:t>
            </a:r>
            <a:r>
              <a:rPr lang="en-US" dirty="0"/>
              <a:t>&gt;</a:t>
            </a:r>
            <a:r>
              <a:rPr lang="en-US" dirty="0" err="1"/>
              <a:t>vexnum;i</a:t>
            </a:r>
            <a:r>
              <a:rPr lang="en-US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smtClean="0"/>
              <a:t>	if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!visited[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dirty="0"/>
              <a:t>) </a:t>
            </a:r>
            <a:r>
              <a:rPr lang="en-US" b="1" dirty="0">
                <a:solidFill>
                  <a:srgbClr val="0000FF"/>
                </a:solidFill>
              </a:rPr>
              <a:t>DFS</a:t>
            </a:r>
            <a:r>
              <a:rPr lang="en-US" dirty="0"/>
              <a:t>(</a:t>
            </a:r>
            <a:r>
              <a:rPr lang="en-US" dirty="0" err="1"/>
              <a:t>g,i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98605" y="1033572"/>
            <a:ext cx="298190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时间复杂度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n+e</a:t>
            </a:r>
            <a:r>
              <a:rPr lang="en-US" altLang="zh-CN" sz="2800" dirty="0" smtClean="0"/>
              <a:t>)</a:t>
            </a:r>
            <a:endParaRPr lang="en-US" sz="2800" dirty="0"/>
          </a:p>
        </p:txBody>
      </p:sp>
      <p:sp>
        <p:nvSpPr>
          <p:cNvPr id="6" name="流程图: 可选过程 5"/>
          <p:cNvSpPr/>
          <p:nvPr/>
        </p:nvSpPr>
        <p:spPr>
          <a:xfrm>
            <a:off x="8532440" y="0"/>
            <a:ext cx="611560" cy="35718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7.5</a:t>
            </a:r>
            <a:endParaRPr lang="en-US" dirty="0"/>
          </a:p>
        </p:txBody>
      </p:sp>
      <p:pic>
        <p:nvPicPr>
          <p:cNvPr id="3073" name="Picture 1" descr="C:\Users\Beihong\AppData\Roaming\Tencent\Users\1774624821\QQ\WinTemp\RichOle\(M_}(IQRB9HF8{{{BFQE)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350" y="4653136"/>
            <a:ext cx="5928650" cy="219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8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89" name="Group 89"/>
          <p:cNvGrpSpPr>
            <a:grpSpLocks/>
          </p:cNvGrpSpPr>
          <p:nvPr/>
        </p:nvGrpSpPr>
        <p:grpSpPr bwMode="auto">
          <a:xfrm>
            <a:off x="609600" y="685800"/>
            <a:ext cx="5181600" cy="3048000"/>
            <a:chOff x="1152" y="432"/>
            <a:chExt cx="3264" cy="1920"/>
          </a:xfrm>
        </p:grpSpPr>
        <p:grpSp>
          <p:nvGrpSpPr>
            <p:cNvPr id="102487" name="Group 87"/>
            <p:cNvGrpSpPr>
              <a:grpSpLocks/>
            </p:cNvGrpSpPr>
            <p:nvPr/>
          </p:nvGrpSpPr>
          <p:grpSpPr bwMode="auto">
            <a:xfrm>
              <a:off x="1248" y="672"/>
              <a:ext cx="3168" cy="1680"/>
              <a:chOff x="1248" y="672"/>
              <a:chExt cx="3168" cy="1680"/>
            </a:xfrm>
          </p:grpSpPr>
          <p:sp>
            <p:nvSpPr>
              <p:cNvPr id="102402" name="Oval 2"/>
              <p:cNvSpPr>
                <a:spLocks noChangeArrowheads="1"/>
              </p:cNvSpPr>
              <p:nvPr/>
            </p:nvSpPr>
            <p:spPr bwMode="auto">
              <a:xfrm>
                <a:off x="2400" y="672"/>
                <a:ext cx="336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800000"/>
                    </a:solidFill>
                  </a:rPr>
                  <a:t>a</a:t>
                </a:r>
                <a:endParaRPr lang="en-US" altLang="zh-CN" sz="3600"/>
              </a:p>
            </p:txBody>
          </p:sp>
          <p:sp>
            <p:nvSpPr>
              <p:cNvPr id="102403" name="Oval 3"/>
              <p:cNvSpPr>
                <a:spLocks noChangeArrowheads="1"/>
              </p:cNvSpPr>
              <p:nvPr/>
            </p:nvSpPr>
            <p:spPr bwMode="auto">
              <a:xfrm>
                <a:off x="3264" y="672"/>
                <a:ext cx="336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800000"/>
                    </a:solidFill>
                  </a:rPr>
                  <a:t>b</a:t>
                </a:r>
                <a:endParaRPr lang="en-US" altLang="zh-CN" sz="3600"/>
              </a:p>
            </p:txBody>
          </p:sp>
          <p:sp>
            <p:nvSpPr>
              <p:cNvPr id="102404" name="Oval 4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800000"/>
                    </a:solidFill>
                  </a:rPr>
                  <a:t>c</a:t>
                </a:r>
                <a:endParaRPr lang="en-US" altLang="zh-CN" sz="3600"/>
              </a:p>
            </p:txBody>
          </p:sp>
          <p:sp>
            <p:nvSpPr>
              <p:cNvPr id="102405" name="Oval 5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336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800000"/>
                    </a:solidFill>
                  </a:rPr>
                  <a:t>h</a:t>
                </a:r>
                <a:endParaRPr lang="en-US" altLang="zh-CN" sz="3600"/>
              </a:p>
            </p:txBody>
          </p:sp>
          <p:sp>
            <p:nvSpPr>
              <p:cNvPr id="102406" name="Oval 6"/>
              <p:cNvSpPr>
                <a:spLocks noChangeArrowheads="1"/>
              </p:cNvSpPr>
              <p:nvPr/>
            </p:nvSpPr>
            <p:spPr bwMode="auto">
              <a:xfrm>
                <a:off x="2016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800000"/>
                    </a:solidFill>
                  </a:rPr>
                  <a:t>d</a:t>
                </a:r>
                <a:endParaRPr lang="en-US" altLang="zh-CN" sz="3600"/>
              </a:p>
            </p:txBody>
          </p:sp>
          <p:sp>
            <p:nvSpPr>
              <p:cNvPr id="102407" name="Oval 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800000"/>
                    </a:solidFill>
                  </a:rPr>
                  <a:t>e</a:t>
                </a:r>
                <a:endParaRPr lang="en-US" altLang="zh-CN" sz="3600"/>
              </a:p>
            </p:txBody>
          </p:sp>
          <p:sp>
            <p:nvSpPr>
              <p:cNvPr id="102408" name="Oval 8"/>
              <p:cNvSpPr>
                <a:spLocks noChangeArrowheads="1"/>
              </p:cNvSpPr>
              <p:nvPr/>
            </p:nvSpPr>
            <p:spPr bwMode="auto">
              <a:xfrm>
                <a:off x="2976" y="2064"/>
                <a:ext cx="336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800000"/>
                    </a:solidFill>
                  </a:rPr>
                  <a:t>k</a:t>
                </a:r>
                <a:endParaRPr lang="en-US" altLang="zh-CN" sz="3600"/>
              </a:p>
            </p:txBody>
          </p:sp>
          <p:sp>
            <p:nvSpPr>
              <p:cNvPr id="102409" name="Oval 9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800000"/>
                    </a:solidFill>
                  </a:rPr>
                  <a:t>f</a:t>
                </a:r>
                <a:endParaRPr lang="en-US" altLang="zh-CN" sz="3600"/>
              </a:p>
            </p:txBody>
          </p:sp>
          <p:sp>
            <p:nvSpPr>
              <p:cNvPr id="102410" name="Oval 10"/>
              <p:cNvSpPr>
                <a:spLocks noChangeArrowheads="1"/>
              </p:cNvSpPr>
              <p:nvPr/>
            </p:nvSpPr>
            <p:spPr bwMode="auto">
              <a:xfrm>
                <a:off x="4080" y="864"/>
                <a:ext cx="336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28575" cap="sq">
                <a:solidFill>
                  <a:srgbClr val="99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800000"/>
                    </a:solidFill>
                  </a:rPr>
                  <a:t>g</a:t>
                </a:r>
                <a:endParaRPr lang="en-US" altLang="zh-CN" sz="3600"/>
              </a:p>
            </p:txBody>
          </p:sp>
          <p:sp>
            <p:nvSpPr>
              <p:cNvPr id="102411" name="Line 11"/>
              <p:cNvSpPr>
                <a:spLocks noChangeShapeType="1"/>
              </p:cNvSpPr>
              <p:nvPr/>
            </p:nvSpPr>
            <p:spPr bwMode="auto">
              <a:xfrm flipH="1">
                <a:off x="1392" y="816"/>
                <a:ext cx="1008" cy="57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2412" name="Line 12"/>
              <p:cNvSpPr>
                <a:spLocks noChangeShapeType="1"/>
              </p:cNvSpPr>
              <p:nvPr/>
            </p:nvSpPr>
            <p:spPr bwMode="auto">
              <a:xfrm>
                <a:off x="1392" y="1680"/>
                <a:ext cx="384" cy="43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2413" name="Line 13"/>
              <p:cNvSpPr>
                <a:spLocks noChangeShapeType="1"/>
              </p:cNvSpPr>
              <p:nvPr/>
            </p:nvSpPr>
            <p:spPr bwMode="auto">
              <a:xfrm>
                <a:off x="2064" y="2208"/>
                <a:ext cx="912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2414" name="Line 14"/>
              <p:cNvSpPr>
                <a:spLocks noChangeShapeType="1"/>
              </p:cNvSpPr>
              <p:nvPr/>
            </p:nvSpPr>
            <p:spPr bwMode="auto">
              <a:xfrm flipH="1">
                <a:off x="2208" y="912"/>
                <a:ext cx="240" cy="480"/>
              </a:xfrm>
              <a:prstGeom prst="line">
                <a:avLst/>
              </a:prstGeom>
              <a:noFill/>
              <a:ln w="19050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2415" name="Line 15"/>
              <p:cNvSpPr>
                <a:spLocks noChangeShapeType="1"/>
              </p:cNvSpPr>
              <p:nvPr/>
            </p:nvSpPr>
            <p:spPr bwMode="auto">
              <a:xfrm flipH="1">
                <a:off x="1872" y="1632"/>
                <a:ext cx="240" cy="43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2416" name="Line 16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96" cy="38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2417" name="Line 17"/>
              <p:cNvSpPr>
                <a:spLocks noChangeShapeType="1"/>
              </p:cNvSpPr>
              <p:nvPr/>
            </p:nvSpPr>
            <p:spPr bwMode="auto">
              <a:xfrm>
                <a:off x="2688" y="912"/>
                <a:ext cx="192" cy="480"/>
              </a:xfrm>
              <a:prstGeom prst="line">
                <a:avLst/>
              </a:prstGeom>
              <a:noFill/>
              <a:ln w="19050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2419" name="Line 19"/>
              <p:cNvSpPr>
                <a:spLocks noChangeShapeType="1"/>
              </p:cNvSpPr>
              <p:nvPr/>
            </p:nvSpPr>
            <p:spPr bwMode="auto">
              <a:xfrm>
                <a:off x="2736" y="816"/>
                <a:ext cx="912" cy="576"/>
              </a:xfrm>
              <a:prstGeom prst="line">
                <a:avLst/>
              </a:prstGeom>
              <a:noFill/>
              <a:ln w="19050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2420" name="Line 20"/>
              <p:cNvSpPr>
                <a:spLocks noChangeShapeType="1"/>
              </p:cNvSpPr>
              <p:nvPr/>
            </p:nvSpPr>
            <p:spPr bwMode="auto">
              <a:xfrm flipH="1">
                <a:off x="3312" y="1680"/>
                <a:ext cx="384" cy="48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2421" name="Line 21"/>
              <p:cNvSpPr>
                <a:spLocks noChangeShapeType="1"/>
              </p:cNvSpPr>
              <p:nvPr/>
            </p:nvSpPr>
            <p:spPr bwMode="auto">
              <a:xfrm>
                <a:off x="3600" y="816"/>
                <a:ext cx="480" cy="14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2473" name="Line 73"/>
              <p:cNvSpPr>
                <a:spLocks noChangeShapeType="1"/>
              </p:cNvSpPr>
              <p:nvPr/>
            </p:nvSpPr>
            <p:spPr bwMode="auto">
              <a:xfrm flipV="1">
                <a:off x="2016" y="1632"/>
                <a:ext cx="1536" cy="480"/>
              </a:xfrm>
              <a:prstGeom prst="line">
                <a:avLst/>
              </a:prstGeom>
              <a:noFill/>
              <a:ln w="19050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02474" name="Text Box 74"/>
            <p:cNvSpPr txBox="1">
              <a:spLocks noChangeArrowheads="1"/>
            </p:cNvSpPr>
            <p:nvPr/>
          </p:nvSpPr>
          <p:spPr bwMode="auto">
            <a:xfrm>
              <a:off x="3120" y="1824"/>
              <a:ext cx="2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580094"/>
                  </a:solidFill>
                </a:rPr>
                <a:t>8</a:t>
              </a:r>
              <a:endParaRPr lang="en-US" altLang="zh-CN" sz="4400"/>
            </a:p>
          </p:txBody>
        </p:sp>
        <p:sp>
          <p:nvSpPr>
            <p:cNvPr id="102475" name="Text Box 75"/>
            <p:cNvSpPr txBox="1">
              <a:spLocks noChangeArrowheads="1"/>
            </p:cNvSpPr>
            <p:nvPr/>
          </p:nvSpPr>
          <p:spPr bwMode="auto">
            <a:xfrm>
              <a:off x="3264" y="432"/>
              <a:ext cx="2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580094"/>
                  </a:solidFill>
                </a:rPr>
                <a:t>1</a:t>
              </a:r>
              <a:endParaRPr lang="en-US" altLang="zh-CN" sz="4400"/>
            </a:p>
          </p:txBody>
        </p:sp>
        <p:sp>
          <p:nvSpPr>
            <p:cNvPr id="102476" name="Text Box 76"/>
            <p:cNvSpPr txBox="1">
              <a:spLocks noChangeArrowheads="1"/>
            </p:cNvSpPr>
            <p:nvPr/>
          </p:nvSpPr>
          <p:spPr bwMode="auto">
            <a:xfrm>
              <a:off x="1152" y="1200"/>
              <a:ext cx="2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580094"/>
                  </a:solidFill>
                </a:rPr>
                <a:t>2</a:t>
              </a:r>
              <a:endParaRPr lang="en-US" altLang="zh-CN" sz="4400" dirty="0"/>
            </a:p>
          </p:txBody>
        </p:sp>
        <p:sp>
          <p:nvSpPr>
            <p:cNvPr id="102477" name="Text Box 77"/>
            <p:cNvSpPr txBox="1">
              <a:spLocks noChangeArrowheads="1"/>
            </p:cNvSpPr>
            <p:nvPr/>
          </p:nvSpPr>
          <p:spPr bwMode="auto">
            <a:xfrm>
              <a:off x="2016" y="1152"/>
              <a:ext cx="2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580094"/>
                  </a:solidFill>
                </a:rPr>
                <a:t>3</a:t>
              </a:r>
              <a:endParaRPr lang="en-US" altLang="zh-CN" sz="4400"/>
            </a:p>
          </p:txBody>
        </p:sp>
        <p:sp>
          <p:nvSpPr>
            <p:cNvPr id="102478" name="Text Box 78"/>
            <p:cNvSpPr txBox="1">
              <a:spLocks noChangeArrowheads="1"/>
            </p:cNvSpPr>
            <p:nvPr/>
          </p:nvSpPr>
          <p:spPr bwMode="auto">
            <a:xfrm>
              <a:off x="2832" y="1152"/>
              <a:ext cx="2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580094"/>
                  </a:solidFill>
                </a:rPr>
                <a:t>4</a:t>
              </a:r>
              <a:endParaRPr lang="en-US" altLang="zh-CN" sz="4400"/>
            </a:p>
          </p:txBody>
        </p:sp>
        <p:sp>
          <p:nvSpPr>
            <p:cNvPr id="102479" name="Text Box 79"/>
            <p:cNvSpPr txBox="1">
              <a:spLocks noChangeArrowheads="1"/>
            </p:cNvSpPr>
            <p:nvPr/>
          </p:nvSpPr>
          <p:spPr bwMode="auto">
            <a:xfrm>
              <a:off x="3600" y="1152"/>
              <a:ext cx="2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580094"/>
                  </a:solidFill>
                </a:rPr>
                <a:t>5</a:t>
              </a:r>
              <a:endParaRPr lang="en-US" altLang="zh-CN" sz="4400"/>
            </a:p>
          </p:txBody>
        </p:sp>
        <p:sp>
          <p:nvSpPr>
            <p:cNvPr id="102480" name="Text Box 80"/>
            <p:cNvSpPr txBox="1">
              <a:spLocks noChangeArrowheads="1"/>
            </p:cNvSpPr>
            <p:nvPr/>
          </p:nvSpPr>
          <p:spPr bwMode="auto">
            <a:xfrm>
              <a:off x="4176" y="624"/>
              <a:ext cx="2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580094"/>
                  </a:solidFill>
                </a:rPr>
                <a:t>6</a:t>
              </a:r>
              <a:endParaRPr lang="en-US" altLang="zh-CN" sz="4400"/>
            </a:p>
          </p:txBody>
        </p:sp>
        <p:sp>
          <p:nvSpPr>
            <p:cNvPr id="102481" name="Text Box 81"/>
            <p:cNvSpPr txBox="1">
              <a:spLocks noChangeArrowheads="1"/>
            </p:cNvSpPr>
            <p:nvPr/>
          </p:nvSpPr>
          <p:spPr bwMode="auto">
            <a:xfrm>
              <a:off x="1680" y="1824"/>
              <a:ext cx="2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580094"/>
                  </a:solidFill>
                </a:rPr>
                <a:t>7</a:t>
              </a:r>
              <a:endParaRPr lang="en-US" altLang="zh-CN" sz="4400"/>
            </a:p>
          </p:txBody>
        </p:sp>
        <p:sp>
          <p:nvSpPr>
            <p:cNvPr id="102482" name="Text Box 82"/>
            <p:cNvSpPr txBox="1">
              <a:spLocks noChangeArrowheads="1"/>
            </p:cNvSpPr>
            <p:nvPr/>
          </p:nvSpPr>
          <p:spPr bwMode="auto">
            <a:xfrm>
              <a:off x="2352" y="432"/>
              <a:ext cx="2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580094"/>
                  </a:solidFill>
                </a:rPr>
                <a:t>0</a:t>
              </a:r>
              <a:endParaRPr lang="en-US" altLang="zh-CN" sz="4400"/>
            </a:p>
          </p:txBody>
        </p:sp>
      </p:grpSp>
      <p:grpSp>
        <p:nvGrpSpPr>
          <p:cNvPr id="102488" name="Group 88"/>
          <p:cNvGrpSpPr>
            <a:grpSpLocks/>
          </p:cNvGrpSpPr>
          <p:nvPr/>
        </p:nvGrpSpPr>
        <p:grpSpPr bwMode="auto">
          <a:xfrm>
            <a:off x="2897832" y="4622140"/>
            <a:ext cx="5540375" cy="981075"/>
            <a:chOff x="1680" y="2592"/>
            <a:chExt cx="3490" cy="618"/>
          </a:xfrm>
        </p:grpSpPr>
        <p:sp>
          <p:nvSpPr>
            <p:cNvPr id="102422" name="Text Box 22"/>
            <p:cNvSpPr txBox="1">
              <a:spLocks noChangeArrowheads="1"/>
            </p:cNvSpPr>
            <p:nvPr/>
          </p:nvSpPr>
          <p:spPr bwMode="auto">
            <a:xfrm>
              <a:off x="1680" y="2875"/>
              <a:ext cx="3490" cy="330"/>
            </a:xfrm>
            <a:prstGeom prst="rect">
              <a:avLst/>
            </a:prstGeom>
            <a:solidFill>
              <a:srgbClr val="EBEBFF"/>
            </a:solidFill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9"/>
                  </a:solidFill>
                </a:rPr>
                <a:t>F   </a:t>
              </a:r>
              <a:r>
                <a:rPr lang="en-US" altLang="zh-CN" sz="2800" b="1" dirty="0" smtClean="0">
                  <a:solidFill>
                    <a:srgbClr val="000099"/>
                  </a:solidFill>
                </a:rPr>
                <a:t>    </a:t>
              </a:r>
              <a:r>
                <a:rPr lang="en-US" altLang="zh-CN" sz="2800" b="1" dirty="0" err="1" smtClean="0">
                  <a:solidFill>
                    <a:srgbClr val="000099"/>
                  </a:solidFill>
                </a:rPr>
                <a:t>F</a:t>
              </a:r>
              <a:r>
                <a:rPr lang="en-US" altLang="zh-CN" sz="2800" b="1" dirty="0" smtClean="0">
                  <a:solidFill>
                    <a:srgbClr val="000099"/>
                  </a:solidFill>
                </a:rPr>
                <a:t>    </a:t>
              </a:r>
              <a:r>
                <a:rPr lang="en-US" altLang="zh-CN" sz="2800" b="1" dirty="0" err="1" smtClean="0">
                  <a:solidFill>
                    <a:srgbClr val="000099"/>
                  </a:solidFill>
                </a:rPr>
                <a:t>F</a:t>
              </a:r>
              <a:r>
                <a:rPr lang="en-US" altLang="zh-CN" sz="2800" b="1" dirty="0" smtClean="0">
                  <a:solidFill>
                    <a:srgbClr val="000099"/>
                  </a:solidFill>
                </a:rPr>
                <a:t>      </a:t>
              </a:r>
              <a:r>
                <a:rPr lang="en-US" altLang="zh-CN" sz="2800" b="1" dirty="0" err="1" smtClean="0">
                  <a:solidFill>
                    <a:srgbClr val="000099"/>
                  </a:solidFill>
                </a:rPr>
                <a:t>F</a:t>
              </a:r>
              <a:r>
                <a:rPr lang="en-US" altLang="zh-CN" sz="2800" b="1" dirty="0" smtClean="0">
                  <a:solidFill>
                    <a:srgbClr val="000099"/>
                  </a:solidFill>
                </a:rPr>
                <a:t>      </a:t>
              </a:r>
              <a:r>
                <a:rPr lang="en-US" altLang="zh-CN" sz="2800" b="1" dirty="0" err="1" smtClean="0">
                  <a:solidFill>
                    <a:srgbClr val="000099"/>
                  </a:solidFill>
                </a:rPr>
                <a:t>F</a:t>
              </a:r>
              <a:r>
                <a:rPr lang="en-US" altLang="zh-CN" sz="2800" b="1" dirty="0" smtClean="0">
                  <a:solidFill>
                    <a:srgbClr val="000099"/>
                  </a:solidFill>
                </a:rPr>
                <a:t>    </a:t>
              </a:r>
              <a:r>
                <a:rPr lang="en-US" altLang="zh-CN" sz="2800" b="1" dirty="0" err="1" smtClean="0">
                  <a:solidFill>
                    <a:srgbClr val="000099"/>
                  </a:solidFill>
                </a:rPr>
                <a:t>F</a:t>
              </a:r>
              <a:r>
                <a:rPr lang="en-US" altLang="zh-CN" sz="2800" b="1" dirty="0" smtClean="0">
                  <a:solidFill>
                    <a:srgbClr val="000099"/>
                  </a:solidFill>
                </a:rPr>
                <a:t>       </a:t>
              </a:r>
              <a:r>
                <a:rPr lang="en-US" altLang="zh-CN" sz="2800" b="1" dirty="0" err="1" smtClean="0">
                  <a:solidFill>
                    <a:srgbClr val="000099"/>
                  </a:solidFill>
                </a:rPr>
                <a:t>F</a:t>
              </a:r>
              <a:r>
                <a:rPr lang="en-US" altLang="zh-CN" sz="2800" b="1" dirty="0" smtClean="0">
                  <a:solidFill>
                    <a:srgbClr val="000099"/>
                  </a:solidFill>
                </a:rPr>
                <a:t>     </a:t>
              </a:r>
              <a:r>
                <a:rPr lang="en-US" altLang="zh-CN" sz="2800" b="1" dirty="0" err="1" smtClean="0">
                  <a:solidFill>
                    <a:srgbClr val="000099"/>
                  </a:solidFill>
                </a:rPr>
                <a:t>F</a:t>
              </a:r>
              <a:r>
                <a:rPr lang="en-US" altLang="zh-CN" sz="2800" b="1" dirty="0" smtClean="0">
                  <a:solidFill>
                    <a:srgbClr val="000099"/>
                  </a:solidFill>
                </a:rPr>
                <a:t>     </a:t>
              </a:r>
              <a:r>
                <a:rPr lang="en-US" altLang="zh-CN" sz="2800" b="1" dirty="0" err="1" smtClean="0">
                  <a:solidFill>
                    <a:srgbClr val="000099"/>
                  </a:solidFill>
                </a:rPr>
                <a:t>F</a:t>
              </a:r>
              <a:endParaRPr lang="en-US" altLang="zh-CN" sz="3600" dirty="0"/>
            </a:p>
          </p:txBody>
        </p:sp>
        <p:sp>
          <p:nvSpPr>
            <p:cNvPr id="102423" name="Line 23"/>
            <p:cNvSpPr>
              <a:spLocks noChangeShapeType="1"/>
            </p:cNvSpPr>
            <p:nvPr/>
          </p:nvSpPr>
          <p:spPr bwMode="auto">
            <a:xfrm>
              <a:off x="2050" y="2880"/>
              <a:ext cx="0" cy="33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2434" y="2880"/>
              <a:ext cx="14" cy="33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>
              <a:off x="2818" y="2880"/>
              <a:ext cx="0" cy="33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2426" name="Line 26"/>
            <p:cNvSpPr>
              <a:spLocks noChangeShapeType="1"/>
            </p:cNvSpPr>
            <p:nvPr/>
          </p:nvSpPr>
          <p:spPr bwMode="auto">
            <a:xfrm>
              <a:off x="3202" y="2880"/>
              <a:ext cx="14" cy="33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 flipH="1">
              <a:off x="3564" y="2880"/>
              <a:ext cx="0" cy="325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2428" name="Line 28"/>
            <p:cNvSpPr>
              <a:spLocks noChangeShapeType="1"/>
            </p:cNvSpPr>
            <p:nvPr/>
          </p:nvSpPr>
          <p:spPr bwMode="auto">
            <a:xfrm>
              <a:off x="3970" y="2880"/>
              <a:ext cx="14" cy="33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2429" name="Line 29"/>
            <p:cNvSpPr>
              <a:spLocks noChangeShapeType="1"/>
            </p:cNvSpPr>
            <p:nvPr/>
          </p:nvSpPr>
          <p:spPr bwMode="auto">
            <a:xfrm>
              <a:off x="4354" y="2880"/>
              <a:ext cx="0" cy="33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2430" name="Line 30"/>
            <p:cNvSpPr>
              <a:spLocks noChangeShapeType="1"/>
            </p:cNvSpPr>
            <p:nvPr/>
          </p:nvSpPr>
          <p:spPr bwMode="auto">
            <a:xfrm>
              <a:off x="4738" y="2880"/>
              <a:ext cx="14" cy="330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2472" name="Text Box 72"/>
            <p:cNvSpPr txBox="1">
              <a:spLocks noChangeArrowheads="1"/>
            </p:cNvSpPr>
            <p:nvPr/>
          </p:nvSpPr>
          <p:spPr bwMode="auto">
            <a:xfrm>
              <a:off x="1742" y="2592"/>
              <a:ext cx="339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3333FF"/>
                  </a:solidFill>
                </a:rPr>
                <a:t>0     </a:t>
              </a:r>
              <a:r>
                <a:rPr lang="en-US" altLang="zh-CN" sz="3200" dirty="0" smtClean="0">
                  <a:solidFill>
                    <a:srgbClr val="3333FF"/>
                  </a:solidFill>
                </a:rPr>
                <a:t>1     </a:t>
              </a:r>
              <a:r>
                <a:rPr lang="en-US" altLang="zh-CN" sz="3200" dirty="0">
                  <a:solidFill>
                    <a:srgbClr val="3333FF"/>
                  </a:solidFill>
                </a:rPr>
                <a:t>2   </a:t>
              </a:r>
              <a:r>
                <a:rPr lang="en-US" altLang="zh-CN" sz="3200" dirty="0" smtClean="0">
                  <a:solidFill>
                    <a:srgbClr val="3333FF"/>
                  </a:solidFill>
                </a:rPr>
                <a:t>  </a:t>
              </a:r>
              <a:r>
                <a:rPr lang="en-US" altLang="zh-CN" sz="3200" dirty="0">
                  <a:solidFill>
                    <a:srgbClr val="3333FF"/>
                  </a:solidFill>
                </a:rPr>
                <a:t>3  </a:t>
              </a:r>
              <a:r>
                <a:rPr lang="en-US" altLang="zh-CN" sz="3200" dirty="0" smtClean="0">
                  <a:solidFill>
                    <a:srgbClr val="3333FF"/>
                  </a:solidFill>
                </a:rPr>
                <a:t>  </a:t>
              </a:r>
              <a:r>
                <a:rPr lang="en-US" altLang="zh-CN" sz="3200" dirty="0">
                  <a:solidFill>
                    <a:srgbClr val="3333FF"/>
                  </a:solidFill>
                </a:rPr>
                <a:t>4   </a:t>
              </a:r>
              <a:r>
                <a:rPr lang="en-US" altLang="zh-CN" sz="3200" dirty="0" smtClean="0">
                  <a:solidFill>
                    <a:srgbClr val="3333FF"/>
                  </a:solidFill>
                </a:rPr>
                <a:t> </a:t>
              </a:r>
              <a:r>
                <a:rPr lang="en-US" altLang="zh-CN" sz="3200" dirty="0">
                  <a:solidFill>
                    <a:srgbClr val="3333FF"/>
                  </a:solidFill>
                </a:rPr>
                <a:t>5   </a:t>
              </a:r>
              <a:r>
                <a:rPr lang="en-US" altLang="zh-CN" sz="3200" dirty="0" smtClean="0">
                  <a:solidFill>
                    <a:srgbClr val="3333FF"/>
                  </a:solidFill>
                </a:rPr>
                <a:t>6    7     </a:t>
              </a:r>
              <a:r>
                <a:rPr lang="en-US" altLang="zh-CN" sz="3200" dirty="0">
                  <a:solidFill>
                    <a:srgbClr val="3333FF"/>
                  </a:solidFill>
                </a:rPr>
                <a:t>8</a:t>
              </a:r>
              <a:endParaRPr lang="en-US" altLang="zh-CN" sz="3200" dirty="0"/>
            </a:p>
          </p:txBody>
        </p:sp>
      </p:grpSp>
      <p:sp>
        <p:nvSpPr>
          <p:cNvPr id="102431" name="Rectangle 31"/>
          <p:cNvSpPr>
            <a:spLocks noChangeArrowheads="1"/>
          </p:cNvSpPr>
          <p:nvPr/>
        </p:nvSpPr>
        <p:spPr bwMode="auto">
          <a:xfrm>
            <a:off x="2974032" y="5079340"/>
            <a:ext cx="362600" cy="52322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800000"/>
                </a:solidFill>
              </a:rPr>
              <a:t>T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32" name="Rectangle 32"/>
          <p:cNvSpPr>
            <a:spLocks noChangeArrowheads="1"/>
          </p:cNvSpPr>
          <p:nvPr/>
        </p:nvSpPr>
        <p:spPr bwMode="auto">
          <a:xfrm>
            <a:off x="3583632" y="5079340"/>
            <a:ext cx="362600" cy="52322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800000"/>
                </a:solidFill>
              </a:rPr>
              <a:t>T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4193232" y="5079340"/>
            <a:ext cx="362600" cy="52322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800000"/>
                </a:solidFill>
              </a:rPr>
              <a:t>T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34" name="Rectangle 34"/>
          <p:cNvSpPr>
            <a:spLocks noChangeArrowheads="1"/>
          </p:cNvSpPr>
          <p:nvPr/>
        </p:nvSpPr>
        <p:spPr bwMode="auto">
          <a:xfrm>
            <a:off x="4802832" y="5079340"/>
            <a:ext cx="362600" cy="52322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800000"/>
                </a:solidFill>
              </a:rPr>
              <a:t>T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35" name="Rectangle 35"/>
          <p:cNvSpPr>
            <a:spLocks noChangeArrowheads="1"/>
          </p:cNvSpPr>
          <p:nvPr/>
        </p:nvSpPr>
        <p:spPr bwMode="auto">
          <a:xfrm>
            <a:off x="5412432" y="5079340"/>
            <a:ext cx="362600" cy="52322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800000"/>
                </a:solidFill>
              </a:rPr>
              <a:t>T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6022032" y="5079340"/>
            <a:ext cx="362600" cy="52322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800000"/>
                </a:solidFill>
              </a:rPr>
              <a:t>T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37" name="Rectangle 37"/>
          <p:cNvSpPr>
            <a:spLocks noChangeArrowheads="1"/>
          </p:cNvSpPr>
          <p:nvPr/>
        </p:nvSpPr>
        <p:spPr bwMode="auto">
          <a:xfrm>
            <a:off x="6676082" y="5079340"/>
            <a:ext cx="362600" cy="52322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800000"/>
                </a:solidFill>
              </a:rPr>
              <a:t>T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38" name="Rectangle 38"/>
          <p:cNvSpPr>
            <a:spLocks noChangeArrowheads="1"/>
          </p:cNvSpPr>
          <p:nvPr/>
        </p:nvSpPr>
        <p:spPr bwMode="auto">
          <a:xfrm>
            <a:off x="7241232" y="5079340"/>
            <a:ext cx="362600" cy="52322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800000"/>
                </a:solidFill>
              </a:rPr>
              <a:t>T</a:t>
            </a:r>
            <a:endParaRPr lang="en-US" altLang="zh-CN" sz="2800" b="1" dirty="0">
              <a:solidFill>
                <a:srgbClr val="000099"/>
              </a:solidFill>
            </a:endParaRPr>
          </a:p>
        </p:txBody>
      </p:sp>
      <p:sp>
        <p:nvSpPr>
          <p:cNvPr id="102439" name="Rectangle 39"/>
          <p:cNvSpPr>
            <a:spLocks noChangeArrowheads="1"/>
          </p:cNvSpPr>
          <p:nvPr/>
        </p:nvSpPr>
        <p:spPr bwMode="auto">
          <a:xfrm>
            <a:off x="7850832" y="5079340"/>
            <a:ext cx="488950" cy="52322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800000"/>
                </a:solidFill>
              </a:rPr>
              <a:t>T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41" name="Rectangle 41"/>
          <p:cNvSpPr>
            <a:spLocks noChangeArrowheads="1"/>
          </p:cNvSpPr>
          <p:nvPr/>
        </p:nvSpPr>
        <p:spPr bwMode="auto">
          <a:xfrm>
            <a:off x="2897832" y="6114390"/>
            <a:ext cx="609600" cy="523220"/>
          </a:xfrm>
          <a:prstGeom prst="rect">
            <a:avLst/>
          </a:prstGeom>
          <a:solidFill>
            <a:srgbClr val="959AF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a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3507432" y="6114390"/>
            <a:ext cx="609600" cy="523220"/>
          </a:xfrm>
          <a:prstGeom prst="rect">
            <a:avLst/>
          </a:prstGeom>
          <a:solidFill>
            <a:srgbClr val="959AF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c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43" name="Rectangle 43"/>
          <p:cNvSpPr>
            <a:spLocks noChangeArrowheads="1"/>
          </p:cNvSpPr>
          <p:nvPr/>
        </p:nvSpPr>
        <p:spPr bwMode="auto">
          <a:xfrm>
            <a:off x="4117032" y="6114390"/>
            <a:ext cx="609600" cy="523220"/>
          </a:xfrm>
          <a:prstGeom prst="rect">
            <a:avLst/>
          </a:prstGeom>
          <a:solidFill>
            <a:srgbClr val="959AF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44" name="Rectangle 44"/>
          <p:cNvSpPr>
            <a:spLocks noChangeArrowheads="1"/>
          </p:cNvSpPr>
          <p:nvPr/>
        </p:nvSpPr>
        <p:spPr bwMode="auto">
          <a:xfrm>
            <a:off x="4726632" y="6114390"/>
            <a:ext cx="609600" cy="523220"/>
          </a:xfrm>
          <a:prstGeom prst="rect">
            <a:avLst/>
          </a:prstGeom>
          <a:solidFill>
            <a:srgbClr val="959AF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d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45" name="Rectangle 45"/>
          <p:cNvSpPr>
            <a:spLocks noChangeArrowheads="1"/>
          </p:cNvSpPr>
          <p:nvPr/>
        </p:nvSpPr>
        <p:spPr bwMode="auto">
          <a:xfrm>
            <a:off x="5336232" y="6114390"/>
            <a:ext cx="552450" cy="523220"/>
          </a:xfrm>
          <a:prstGeom prst="rect">
            <a:avLst/>
          </a:prstGeom>
          <a:solidFill>
            <a:srgbClr val="959AF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k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46" name="Rectangle 46"/>
          <p:cNvSpPr>
            <a:spLocks noChangeArrowheads="1"/>
          </p:cNvSpPr>
          <p:nvPr/>
        </p:nvSpPr>
        <p:spPr bwMode="auto">
          <a:xfrm>
            <a:off x="5945832" y="6114390"/>
            <a:ext cx="609600" cy="523220"/>
          </a:xfrm>
          <a:prstGeom prst="rect">
            <a:avLst/>
          </a:prstGeom>
          <a:solidFill>
            <a:srgbClr val="959AF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f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47" name="Rectangle 47"/>
          <p:cNvSpPr>
            <a:spLocks noChangeArrowheads="1"/>
          </p:cNvSpPr>
          <p:nvPr/>
        </p:nvSpPr>
        <p:spPr bwMode="auto">
          <a:xfrm>
            <a:off x="6555432" y="6114390"/>
            <a:ext cx="609600" cy="523220"/>
          </a:xfrm>
          <a:prstGeom prst="rect">
            <a:avLst/>
          </a:prstGeom>
          <a:solidFill>
            <a:srgbClr val="959AF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e 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48" name="Rectangle 48"/>
          <p:cNvSpPr>
            <a:spLocks noChangeArrowheads="1"/>
          </p:cNvSpPr>
          <p:nvPr/>
        </p:nvSpPr>
        <p:spPr bwMode="auto">
          <a:xfrm>
            <a:off x="7222182" y="6114390"/>
            <a:ext cx="552450" cy="523220"/>
          </a:xfrm>
          <a:prstGeom prst="rect">
            <a:avLst/>
          </a:prstGeom>
          <a:solidFill>
            <a:srgbClr val="959AF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b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49" name="Rectangle 49"/>
          <p:cNvSpPr>
            <a:spLocks noChangeArrowheads="1"/>
          </p:cNvSpPr>
          <p:nvPr/>
        </p:nvSpPr>
        <p:spPr bwMode="auto">
          <a:xfrm>
            <a:off x="7774632" y="6114390"/>
            <a:ext cx="685800" cy="523220"/>
          </a:xfrm>
          <a:prstGeom prst="rect">
            <a:avLst/>
          </a:prstGeom>
          <a:solidFill>
            <a:srgbClr val="959AF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g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2450" name="Oval 50"/>
          <p:cNvSpPr>
            <a:spLocks noChangeArrowheads="1"/>
          </p:cNvSpPr>
          <p:nvPr/>
        </p:nvSpPr>
        <p:spPr bwMode="auto">
          <a:xfrm>
            <a:off x="2590800" y="10668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a</a:t>
            </a:r>
            <a:endParaRPr lang="en-US" altLang="zh-CN" sz="3600"/>
          </a:p>
        </p:txBody>
      </p:sp>
      <p:sp>
        <p:nvSpPr>
          <p:cNvPr id="102451" name="Line 51"/>
          <p:cNvSpPr>
            <a:spLocks noChangeShapeType="1"/>
          </p:cNvSpPr>
          <p:nvPr/>
        </p:nvSpPr>
        <p:spPr bwMode="auto">
          <a:xfrm flipH="1">
            <a:off x="990600" y="1295400"/>
            <a:ext cx="1600200" cy="9144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452" name="Oval 52"/>
          <p:cNvSpPr>
            <a:spLocks noChangeArrowheads="1"/>
          </p:cNvSpPr>
          <p:nvPr/>
        </p:nvSpPr>
        <p:spPr bwMode="auto">
          <a:xfrm>
            <a:off x="762000" y="22098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c</a:t>
            </a:r>
            <a:endParaRPr lang="en-US" altLang="zh-CN" sz="3600"/>
          </a:p>
        </p:txBody>
      </p:sp>
      <p:sp>
        <p:nvSpPr>
          <p:cNvPr id="102453" name="Line 53"/>
          <p:cNvSpPr>
            <a:spLocks noChangeShapeType="1"/>
          </p:cNvSpPr>
          <p:nvPr/>
        </p:nvSpPr>
        <p:spPr bwMode="auto">
          <a:xfrm>
            <a:off x="990600" y="2667000"/>
            <a:ext cx="6096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454" name="Oval 54"/>
          <p:cNvSpPr>
            <a:spLocks noChangeArrowheads="1"/>
          </p:cNvSpPr>
          <p:nvPr/>
        </p:nvSpPr>
        <p:spPr bwMode="auto">
          <a:xfrm>
            <a:off x="1524000" y="32766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h</a:t>
            </a:r>
            <a:endParaRPr lang="en-US" altLang="zh-CN" sz="3600"/>
          </a:p>
        </p:txBody>
      </p:sp>
      <p:sp>
        <p:nvSpPr>
          <p:cNvPr id="102455" name="Line 55"/>
          <p:cNvSpPr>
            <a:spLocks noChangeShapeType="1"/>
          </p:cNvSpPr>
          <p:nvPr/>
        </p:nvSpPr>
        <p:spPr bwMode="auto">
          <a:xfrm flipH="1">
            <a:off x="1752600" y="2590800"/>
            <a:ext cx="381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456" name="Line 56"/>
          <p:cNvSpPr>
            <a:spLocks noChangeShapeType="1"/>
          </p:cNvSpPr>
          <p:nvPr/>
        </p:nvSpPr>
        <p:spPr bwMode="auto">
          <a:xfrm>
            <a:off x="2057400" y="3505200"/>
            <a:ext cx="1447800" cy="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457" name="Oval 57"/>
          <p:cNvSpPr>
            <a:spLocks noChangeArrowheads="1"/>
          </p:cNvSpPr>
          <p:nvPr/>
        </p:nvSpPr>
        <p:spPr bwMode="auto">
          <a:xfrm>
            <a:off x="3505200" y="32766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k</a:t>
            </a:r>
            <a:endParaRPr lang="en-US" altLang="zh-CN" sz="3600"/>
          </a:p>
        </p:txBody>
      </p:sp>
      <p:sp>
        <p:nvSpPr>
          <p:cNvPr id="102458" name="Line 58"/>
          <p:cNvSpPr>
            <a:spLocks noChangeShapeType="1"/>
          </p:cNvSpPr>
          <p:nvPr/>
        </p:nvSpPr>
        <p:spPr bwMode="auto">
          <a:xfrm flipH="1">
            <a:off x="4038600" y="2667000"/>
            <a:ext cx="6096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459" name="Oval 59"/>
          <p:cNvSpPr>
            <a:spLocks noChangeArrowheads="1"/>
          </p:cNvSpPr>
          <p:nvPr/>
        </p:nvSpPr>
        <p:spPr bwMode="auto">
          <a:xfrm>
            <a:off x="4343400" y="22098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f</a:t>
            </a:r>
            <a:endParaRPr lang="en-US" altLang="zh-CN" sz="3600"/>
          </a:p>
        </p:txBody>
      </p:sp>
      <p:sp>
        <p:nvSpPr>
          <p:cNvPr id="102460" name="Line 60"/>
          <p:cNvSpPr>
            <a:spLocks noChangeShapeType="1"/>
          </p:cNvSpPr>
          <p:nvPr/>
        </p:nvSpPr>
        <p:spPr bwMode="auto">
          <a:xfrm>
            <a:off x="3581400" y="2667000"/>
            <a:ext cx="152400" cy="6096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461" name="Oval 61"/>
          <p:cNvSpPr>
            <a:spLocks noChangeArrowheads="1"/>
          </p:cNvSpPr>
          <p:nvPr/>
        </p:nvSpPr>
        <p:spPr bwMode="auto">
          <a:xfrm>
            <a:off x="3124200" y="22098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e</a:t>
            </a:r>
            <a:endParaRPr lang="en-US" altLang="zh-CN" sz="3600"/>
          </a:p>
        </p:txBody>
      </p:sp>
      <p:sp>
        <p:nvSpPr>
          <p:cNvPr id="102462" name="Oval 62"/>
          <p:cNvSpPr>
            <a:spLocks noChangeArrowheads="1"/>
          </p:cNvSpPr>
          <p:nvPr/>
        </p:nvSpPr>
        <p:spPr bwMode="auto">
          <a:xfrm>
            <a:off x="1981200" y="22098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d</a:t>
            </a:r>
            <a:endParaRPr lang="en-US" altLang="zh-CN" sz="3600"/>
          </a:p>
        </p:txBody>
      </p:sp>
      <p:sp>
        <p:nvSpPr>
          <p:cNvPr id="102463" name="Oval 63"/>
          <p:cNvSpPr>
            <a:spLocks noChangeArrowheads="1"/>
          </p:cNvSpPr>
          <p:nvPr/>
        </p:nvSpPr>
        <p:spPr bwMode="auto">
          <a:xfrm>
            <a:off x="3962400" y="10668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b</a:t>
            </a:r>
            <a:endParaRPr lang="en-US" altLang="zh-CN" sz="3600"/>
          </a:p>
        </p:txBody>
      </p:sp>
      <p:sp>
        <p:nvSpPr>
          <p:cNvPr id="102464" name="Line 64"/>
          <p:cNvSpPr>
            <a:spLocks noChangeShapeType="1"/>
          </p:cNvSpPr>
          <p:nvPr/>
        </p:nvSpPr>
        <p:spPr bwMode="auto">
          <a:xfrm>
            <a:off x="4495800" y="1295400"/>
            <a:ext cx="762000" cy="2286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465" name="Oval 65"/>
          <p:cNvSpPr>
            <a:spLocks noChangeArrowheads="1"/>
          </p:cNvSpPr>
          <p:nvPr/>
        </p:nvSpPr>
        <p:spPr bwMode="auto">
          <a:xfrm>
            <a:off x="5257800" y="1371600"/>
            <a:ext cx="533400" cy="457200"/>
          </a:xfrm>
          <a:prstGeom prst="ellipse">
            <a:avLst/>
          </a:prstGeom>
          <a:solidFill>
            <a:srgbClr val="FF00FF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g</a:t>
            </a:r>
            <a:endParaRPr lang="en-US" altLang="zh-CN" sz="3600"/>
          </a:p>
        </p:txBody>
      </p:sp>
      <p:sp>
        <p:nvSpPr>
          <p:cNvPr id="102466" name="Text Box 66"/>
          <p:cNvSpPr txBox="1">
            <a:spLocks noChangeArrowheads="1"/>
          </p:cNvSpPr>
          <p:nvPr/>
        </p:nvSpPr>
        <p:spPr bwMode="auto">
          <a:xfrm>
            <a:off x="519757" y="5003140"/>
            <a:ext cx="1726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ea typeface="宋体" panose="02010600030101010101" pitchFamily="2" charset="-122"/>
              </a:rPr>
              <a:t>访问标志</a:t>
            </a:r>
            <a:r>
              <a:rPr lang="en-US" altLang="zh-CN" sz="2800" b="1" dirty="0">
                <a:solidFill>
                  <a:srgbClr val="000099"/>
                </a:solidFill>
                <a:ea typeface="宋体" panose="02010600030101010101" pitchFamily="2" charset="-122"/>
              </a:rPr>
              <a:t>: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2467" name="Text Box 67"/>
          <p:cNvSpPr txBox="1">
            <a:spLocks noChangeArrowheads="1"/>
          </p:cNvSpPr>
          <p:nvPr/>
        </p:nvSpPr>
        <p:spPr bwMode="auto">
          <a:xfrm>
            <a:off x="459432" y="6146140"/>
            <a:ext cx="1726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800000"/>
                </a:solidFill>
                <a:ea typeface="宋体" panose="02010600030101010101" pitchFamily="2" charset="-122"/>
              </a:rPr>
              <a:t>访问次序</a:t>
            </a:r>
            <a:r>
              <a:rPr lang="en-US" altLang="zh-CN" sz="2800" b="1" dirty="0">
                <a:solidFill>
                  <a:srgbClr val="800000"/>
                </a:solidFill>
                <a:ea typeface="宋体" panose="02010600030101010101" pitchFamily="2" charset="-122"/>
              </a:rPr>
              <a:t>: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2483" name="Line 83"/>
          <p:cNvSpPr>
            <a:spLocks noChangeShapeType="1"/>
          </p:cNvSpPr>
          <p:nvPr/>
        </p:nvSpPr>
        <p:spPr bwMode="auto">
          <a:xfrm flipH="1">
            <a:off x="2286000" y="1447800"/>
            <a:ext cx="381000" cy="762000"/>
          </a:xfrm>
          <a:prstGeom prst="line">
            <a:avLst/>
          </a:prstGeom>
          <a:noFill/>
          <a:ln w="19050" cap="sq">
            <a:solidFill>
              <a:srgbClr val="9999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484" name="Line 84"/>
          <p:cNvSpPr>
            <a:spLocks noChangeShapeType="1"/>
          </p:cNvSpPr>
          <p:nvPr/>
        </p:nvSpPr>
        <p:spPr bwMode="auto">
          <a:xfrm>
            <a:off x="3048000" y="1447800"/>
            <a:ext cx="304800" cy="762000"/>
          </a:xfrm>
          <a:prstGeom prst="line">
            <a:avLst/>
          </a:prstGeom>
          <a:noFill/>
          <a:ln w="19050" cap="sq">
            <a:solidFill>
              <a:srgbClr val="9999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485" name="Line 85"/>
          <p:cNvSpPr>
            <a:spLocks noChangeShapeType="1"/>
          </p:cNvSpPr>
          <p:nvPr/>
        </p:nvSpPr>
        <p:spPr bwMode="auto">
          <a:xfrm>
            <a:off x="3124200" y="1295400"/>
            <a:ext cx="1447800" cy="914400"/>
          </a:xfrm>
          <a:prstGeom prst="line">
            <a:avLst/>
          </a:prstGeom>
          <a:noFill/>
          <a:ln w="19050" cap="sq">
            <a:solidFill>
              <a:srgbClr val="9999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486" name="Line 86"/>
          <p:cNvSpPr>
            <a:spLocks noChangeShapeType="1"/>
          </p:cNvSpPr>
          <p:nvPr/>
        </p:nvSpPr>
        <p:spPr bwMode="auto">
          <a:xfrm flipV="1">
            <a:off x="1981200" y="2590800"/>
            <a:ext cx="2438400" cy="762000"/>
          </a:xfrm>
          <a:prstGeom prst="line">
            <a:avLst/>
          </a:prstGeom>
          <a:noFill/>
          <a:ln w="19050" cap="sq">
            <a:solidFill>
              <a:srgbClr val="9999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490" name="Oval 90"/>
          <p:cNvSpPr>
            <a:spLocks noChangeArrowheads="1"/>
          </p:cNvSpPr>
          <p:nvPr/>
        </p:nvSpPr>
        <p:spPr bwMode="auto">
          <a:xfrm>
            <a:off x="7049616" y="931912"/>
            <a:ext cx="5334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a</a:t>
            </a:r>
            <a:endParaRPr lang="en-US" altLang="zh-CN" sz="3600"/>
          </a:p>
        </p:txBody>
      </p:sp>
      <p:sp>
        <p:nvSpPr>
          <p:cNvPr id="102491" name="Line 91"/>
          <p:cNvSpPr>
            <a:spLocks noChangeShapeType="1"/>
          </p:cNvSpPr>
          <p:nvPr/>
        </p:nvSpPr>
        <p:spPr bwMode="auto">
          <a:xfrm>
            <a:off x="7354416" y="1389112"/>
            <a:ext cx="0" cy="304800"/>
          </a:xfrm>
          <a:prstGeom prst="line">
            <a:avLst/>
          </a:prstGeom>
          <a:noFill/>
          <a:ln w="57150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102492" name="Oval 92"/>
          <p:cNvSpPr>
            <a:spLocks noChangeArrowheads="1"/>
          </p:cNvSpPr>
          <p:nvPr/>
        </p:nvSpPr>
        <p:spPr bwMode="auto">
          <a:xfrm>
            <a:off x="7049616" y="1693912"/>
            <a:ext cx="5334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c</a:t>
            </a:r>
            <a:endParaRPr lang="en-US" altLang="zh-CN" sz="3600"/>
          </a:p>
        </p:txBody>
      </p:sp>
      <p:sp>
        <p:nvSpPr>
          <p:cNvPr id="102493" name="Oval 93"/>
          <p:cNvSpPr>
            <a:spLocks noChangeArrowheads="1"/>
          </p:cNvSpPr>
          <p:nvPr/>
        </p:nvSpPr>
        <p:spPr bwMode="auto">
          <a:xfrm>
            <a:off x="7049616" y="2455912"/>
            <a:ext cx="5334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h</a:t>
            </a:r>
            <a:endParaRPr lang="en-US" altLang="zh-CN" sz="3600"/>
          </a:p>
        </p:txBody>
      </p:sp>
      <p:sp>
        <p:nvSpPr>
          <p:cNvPr id="102494" name="Line 94"/>
          <p:cNvSpPr>
            <a:spLocks noChangeShapeType="1"/>
          </p:cNvSpPr>
          <p:nvPr/>
        </p:nvSpPr>
        <p:spPr bwMode="auto">
          <a:xfrm>
            <a:off x="7354416" y="2151112"/>
            <a:ext cx="0" cy="304800"/>
          </a:xfrm>
          <a:prstGeom prst="line">
            <a:avLst/>
          </a:prstGeom>
          <a:noFill/>
          <a:ln w="57150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102495" name="Oval 95"/>
          <p:cNvSpPr>
            <a:spLocks noChangeArrowheads="1"/>
          </p:cNvSpPr>
          <p:nvPr/>
        </p:nvSpPr>
        <p:spPr bwMode="auto">
          <a:xfrm>
            <a:off x="6516216" y="3217912"/>
            <a:ext cx="5334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d</a:t>
            </a:r>
            <a:endParaRPr lang="en-US" altLang="zh-CN" sz="3600"/>
          </a:p>
        </p:txBody>
      </p:sp>
      <p:sp>
        <p:nvSpPr>
          <p:cNvPr id="102496" name="Oval 96"/>
          <p:cNvSpPr>
            <a:spLocks noChangeArrowheads="1"/>
          </p:cNvSpPr>
          <p:nvPr/>
        </p:nvSpPr>
        <p:spPr bwMode="auto">
          <a:xfrm>
            <a:off x="7583016" y="3217912"/>
            <a:ext cx="5334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k</a:t>
            </a:r>
            <a:endParaRPr lang="en-US" altLang="zh-CN" sz="3600"/>
          </a:p>
        </p:txBody>
      </p:sp>
      <p:sp>
        <p:nvSpPr>
          <p:cNvPr id="102497" name="Oval 97"/>
          <p:cNvSpPr>
            <a:spLocks noChangeArrowheads="1"/>
          </p:cNvSpPr>
          <p:nvPr/>
        </p:nvSpPr>
        <p:spPr bwMode="auto">
          <a:xfrm>
            <a:off x="7049616" y="3979912"/>
            <a:ext cx="5334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f</a:t>
            </a:r>
            <a:endParaRPr lang="en-US" altLang="zh-CN" sz="3600"/>
          </a:p>
        </p:txBody>
      </p:sp>
      <p:sp>
        <p:nvSpPr>
          <p:cNvPr id="102498" name="Oval 98"/>
          <p:cNvSpPr>
            <a:spLocks noChangeArrowheads="1"/>
          </p:cNvSpPr>
          <p:nvPr/>
        </p:nvSpPr>
        <p:spPr bwMode="auto">
          <a:xfrm>
            <a:off x="8116416" y="3979912"/>
            <a:ext cx="5334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800000"/>
                </a:solidFill>
              </a:rPr>
              <a:t>e</a:t>
            </a:r>
            <a:endParaRPr lang="en-US" altLang="zh-CN" sz="3600"/>
          </a:p>
        </p:txBody>
      </p:sp>
      <p:sp>
        <p:nvSpPr>
          <p:cNvPr id="102499" name="Line 99"/>
          <p:cNvSpPr>
            <a:spLocks noChangeShapeType="1"/>
          </p:cNvSpPr>
          <p:nvPr/>
        </p:nvSpPr>
        <p:spPr bwMode="auto">
          <a:xfrm flipH="1">
            <a:off x="6821016" y="2760712"/>
            <a:ext cx="228600" cy="457200"/>
          </a:xfrm>
          <a:prstGeom prst="line">
            <a:avLst/>
          </a:prstGeom>
          <a:noFill/>
          <a:ln w="57150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102500" name="Line 100"/>
          <p:cNvSpPr>
            <a:spLocks noChangeShapeType="1"/>
          </p:cNvSpPr>
          <p:nvPr/>
        </p:nvSpPr>
        <p:spPr bwMode="auto">
          <a:xfrm>
            <a:off x="7583016" y="2760712"/>
            <a:ext cx="228600" cy="457200"/>
          </a:xfrm>
          <a:prstGeom prst="line">
            <a:avLst/>
          </a:prstGeom>
          <a:noFill/>
          <a:ln w="57150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102501" name="Line 101"/>
          <p:cNvSpPr>
            <a:spLocks noChangeShapeType="1"/>
          </p:cNvSpPr>
          <p:nvPr/>
        </p:nvSpPr>
        <p:spPr bwMode="auto">
          <a:xfrm flipH="1">
            <a:off x="7354416" y="3522712"/>
            <a:ext cx="228600" cy="457200"/>
          </a:xfrm>
          <a:prstGeom prst="line">
            <a:avLst/>
          </a:prstGeom>
          <a:noFill/>
          <a:ln w="57150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102502" name="Line 102"/>
          <p:cNvSpPr>
            <a:spLocks noChangeShapeType="1"/>
          </p:cNvSpPr>
          <p:nvPr/>
        </p:nvSpPr>
        <p:spPr bwMode="auto">
          <a:xfrm>
            <a:off x="8116416" y="3522712"/>
            <a:ext cx="228600" cy="457200"/>
          </a:xfrm>
          <a:prstGeom prst="line">
            <a:avLst/>
          </a:prstGeom>
          <a:noFill/>
          <a:ln w="57150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例子：遍历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无向图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/ 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深度优先搜索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81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0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0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0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0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0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10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0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0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0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10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0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1" grpId="0" animBg="1" autoUpdateAnimBg="0"/>
      <p:bldP spid="102432" grpId="0" animBg="1" autoUpdateAnimBg="0"/>
      <p:bldP spid="102433" grpId="0" animBg="1" autoUpdateAnimBg="0"/>
      <p:bldP spid="102434" grpId="0" animBg="1" autoUpdateAnimBg="0"/>
      <p:bldP spid="102435" grpId="0" animBg="1" autoUpdateAnimBg="0"/>
      <p:bldP spid="102436" grpId="0" animBg="1" autoUpdateAnimBg="0"/>
      <p:bldP spid="102437" grpId="0" animBg="1" autoUpdateAnimBg="0"/>
      <p:bldP spid="102438" grpId="0" animBg="1" autoUpdateAnimBg="0"/>
      <p:bldP spid="102439" grpId="0" animBg="1" autoUpdateAnimBg="0"/>
      <p:bldP spid="102441" grpId="0" animBg="1" autoUpdateAnimBg="0"/>
      <p:bldP spid="102442" grpId="0" animBg="1" autoUpdateAnimBg="0"/>
      <p:bldP spid="102443" grpId="0" animBg="1" autoUpdateAnimBg="0"/>
      <p:bldP spid="102444" grpId="0" animBg="1" autoUpdateAnimBg="0"/>
      <p:bldP spid="102445" grpId="0" animBg="1" autoUpdateAnimBg="0"/>
      <p:bldP spid="102446" grpId="0" animBg="1" autoUpdateAnimBg="0"/>
      <p:bldP spid="102447" grpId="0" animBg="1" autoUpdateAnimBg="0"/>
      <p:bldP spid="102448" grpId="0" animBg="1" autoUpdateAnimBg="0"/>
      <p:bldP spid="102449" grpId="0" animBg="1" autoUpdateAnimBg="0"/>
      <p:bldP spid="102450" grpId="0" animBg="1" autoUpdateAnimBg="0"/>
      <p:bldP spid="102451" grpId="0" animBg="1"/>
      <p:bldP spid="102452" grpId="0" animBg="1" autoUpdateAnimBg="0"/>
      <p:bldP spid="102453" grpId="0" animBg="1"/>
      <p:bldP spid="102454" grpId="0" animBg="1" autoUpdateAnimBg="0"/>
      <p:bldP spid="102455" grpId="0" animBg="1"/>
      <p:bldP spid="102456" grpId="0" animBg="1"/>
      <p:bldP spid="102457" grpId="0" animBg="1" autoUpdateAnimBg="0"/>
      <p:bldP spid="102458" grpId="0" animBg="1"/>
      <p:bldP spid="102459" grpId="0" animBg="1" autoUpdateAnimBg="0"/>
      <p:bldP spid="102460" grpId="0" animBg="1"/>
      <p:bldP spid="102461" grpId="0" animBg="1" autoUpdateAnimBg="0"/>
      <p:bldP spid="102462" grpId="0" animBg="1" autoUpdateAnimBg="0"/>
      <p:bldP spid="102463" grpId="0" animBg="1" autoUpdateAnimBg="0"/>
      <p:bldP spid="102464" grpId="0" animBg="1"/>
      <p:bldP spid="102465" grpId="0" animBg="1" autoUpdateAnimBg="0"/>
      <p:bldP spid="102466" grpId="0" autoUpdateAnimBg="0"/>
      <p:bldP spid="102467" grpId="0" autoUpdateAnimBg="0"/>
      <p:bldP spid="102483" grpId="0" animBg="1"/>
      <p:bldP spid="102484" grpId="0" animBg="1"/>
      <p:bldP spid="102485" grpId="0" animBg="1"/>
      <p:bldP spid="102486" grpId="0" animBg="1"/>
      <p:bldP spid="102490" grpId="0" animBg="1" autoUpdateAnimBg="0"/>
      <p:bldP spid="102491" grpId="0" animBg="1"/>
      <p:bldP spid="102492" grpId="0" animBg="1" autoUpdateAnimBg="0"/>
      <p:bldP spid="102493" grpId="0" animBg="1" autoUpdateAnimBg="0"/>
      <p:bldP spid="102494" grpId="0" animBg="1"/>
      <p:bldP spid="102495" grpId="0" animBg="1" autoUpdateAnimBg="0"/>
      <p:bldP spid="102496" grpId="0" animBg="1" autoUpdateAnimBg="0"/>
      <p:bldP spid="102497" grpId="0" animBg="1" autoUpdateAnimBg="0"/>
      <p:bldP spid="102498" grpId="0" animBg="1" autoUpdateAnimBg="0"/>
      <p:bldP spid="102499" grpId="0" animBg="1"/>
      <p:bldP spid="102500" grpId="0" animBg="1"/>
      <p:bldP spid="102501" grpId="0" animBg="1"/>
      <p:bldP spid="1025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27384"/>
            <a:ext cx="8892480" cy="93610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3.2广度优先搜索 (Breadth First Search, BFS)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设初始状态时图中的所有顶点未被访问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从图中的某个顶点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出发，并在访问此顶点之后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依次访问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的所有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未被访问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过的邻接点</a:t>
            </a:r>
            <a:r>
              <a:rPr lang="zh-CN" altLang="en-US" dirty="0">
                <a:solidFill>
                  <a:srgbClr val="000099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之后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按这些顶点被访问的先后次序依次访问它们的邻接点</a:t>
            </a:r>
            <a:r>
              <a:rPr lang="zh-CN" altLang="en-US" dirty="0">
                <a:solidFill>
                  <a:srgbClr val="000099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直至图中所有和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有路径相通的顶点都被访问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若图中尚有顶点未被访问，则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选一个未曾被访问的顶点作为起点</a:t>
            </a:r>
            <a:r>
              <a:rPr lang="zh-CN" altLang="en-US" dirty="0">
                <a:ea typeface="宋体" panose="02010600030101010101" pitchFamily="2" charset="-122"/>
              </a:rPr>
              <a:t>，重复上述过程，直到图中所有顶点都被访问</a:t>
            </a:r>
            <a:r>
              <a:rPr lang="zh-CN" altLang="en-US">
                <a:ea typeface="宋体" panose="02010600030101010101" pitchFamily="2" charset="-122"/>
              </a:rPr>
              <a:t>到</a:t>
            </a:r>
            <a:r>
              <a:rPr lang="zh-CN" altLang="en-US" smtClean="0">
                <a:ea typeface="宋体" panose="02010600030101010101" pitchFamily="2" charset="-122"/>
              </a:rPr>
              <a:t>为止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en-US">
                <a:solidFill>
                  <a:schemeClr val="folHlink"/>
                </a:solidFill>
                <a:latin typeface="宋体" pitchFamily="2" charset="-122"/>
              </a:rPr>
              <a:t>广度优先遍历</a:t>
            </a:r>
            <a:r>
              <a:rPr lang="en-US" altLang="en-US" smtClean="0"/>
              <a:t>类似</a:t>
            </a:r>
            <a:r>
              <a:rPr lang="en-US" altLang="en-US" smtClean="0">
                <a:solidFill>
                  <a:schemeClr val="folHlink"/>
                </a:solidFill>
              </a:rPr>
              <a:t>树的按层次遍历</a:t>
            </a:r>
            <a:r>
              <a:rPr lang="en-US" altLang="en-US" smtClean="0"/>
              <a:t>的过程</a:t>
            </a:r>
            <a:endParaRPr lang="en-US" altLang="en-US"/>
          </a:p>
          <a:p>
            <a:r>
              <a:rPr lang="zh-CN" altLang="en-US"/>
              <a:t>用广度</a:t>
            </a:r>
            <a:r>
              <a:rPr lang="zh-CN" altLang="en-US" smtClean="0"/>
              <a:t>优先</a:t>
            </a:r>
            <a:r>
              <a:rPr lang="zh-CN" altLang="en-US"/>
              <a:t>遍历</a:t>
            </a:r>
            <a:r>
              <a:rPr lang="zh-CN" altLang="en-US" smtClean="0"/>
              <a:t>算法</a:t>
            </a:r>
            <a:r>
              <a:rPr lang="zh-CN" altLang="en-US"/>
              <a:t>遍历图与深度</a:t>
            </a:r>
            <a:r>
              <a:rPr lang="zh-CN" altLang="en-US" smtClean="0"/>
              <a:t>优先遍历算法</a:t>
            </a:r>
            <a:r>
              <a:rPr lang="zh-CN" altLang="en-US"/>
              <a:t>遍历图的唯一区别是</a:t>
            </a:r>
            <a:r>
              <a:rPr lang="zh-CN" altLang="en-US" b="1"/>
              <a:t>邻接点搜索次序</a:t>
            </a:r>
            <a:r>
              <a:rPr lang="zh-CN" altLang="en-US" b="1" smtClean="0"/>
              <a:t>不同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99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sz="36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316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例子：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遍历有向图</a:t>
            </a:r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/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广度优先搜索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884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下</a:t>
            </a:r>
            <a:r>
              <a:rPr lang="en-US" altLang="en-US" dirty="0" smtClean="0">
                <a:ea typeface="宋体" panose="02010600030101010101" pitchFamily="2" charset="-122"/>
              </a:rPr>
              <a:t>图的BFS次序是：v1→ v2 → v4 → v3 → v5</a:t>
            </a:r>
          </a:p>
        </p:txBody>
      </p:sp>
      <p:grpSp>
        <p:nvGrpSpPr>
          <p:cNvPr id="448516" name="Group 4"/>
          <p:cNvGrpSpPr>
            <a:grpSpLocks/>
          </p:cNvGrpSpPr>
          <p:nvPr/>
        </p:nvGrpSpPr>
        <p:grpSpPr bwMode="auto">
          <a:xfrm>
            <a:off x="3275856" y="2565400"/>
            <a:ext cx="5764212" cy="3365500"/>
            <a:chOff x="0" y="0"/>
            <a:chExt cx="3631" cy="2120"/>
          </a:xfrm>
        </p:grpSpPr>
        <p:sp>
          <p:nvSpPr>
            <p:cNvPr id="448537" name="Rectangle 5"/>
            <p:cNvSpPr>
              <a:spLocks noChangeArrowheads="1"/>
            </p:cNvSpPr>
            <p:nvPr/>
          </p:nvSpPr>
          <p:spPr bwMode="auto">
            <a:xfrm>
              <a:off x="545" y="1916"/>
              <a:ext cx="158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(b)    G’</a:t>
              </a:r>
              <a:r>
                <a:rPr lang="zh-CN" altLang="en-US" sz="2000" b="1">
                  <a:latin typeface="Times New Roman" pitchFamily="18" charset="0"/>
                </a:rPr>
                <a:t>的正邻接链表</a:t>
              </a:r>
            </a:p>
          </p:txBody>
        </p:sp>
        <p:grpSp>
          <p:nvGrpSpPr>
            <p:cNvPr id="448538" name="Group 6"/>
            <p:cNvGrpSpPr>
              <a:grpSpLocks/>
            </p:cNvGrpSpPr>
            <p:nvPr/>
          </p:nvGrpSpPr>
          <p:grpSpPr bwMode="auto">
            <a:xfrm>
              <a:off x="0" y="0"/>
              <a:ext cx="3631" cy="1848"/>
              <a:chOff x="0" y="0"/>
              <a:chExt cx="3631" cy="1848"/>
            </a:xfrm>
          </p:grpSpPr>
          <p:grpSp>
            <p:nvGrpSpPr>
              <p:cNvPr id="448539" name="Group 7"/>
              <p:cNvGrpSpPr>
                <a:grpSpLocks/>
              </p:cNvGrpSpPr>
              <p:nvPr/>
            </p:nvGrpSpPr>
            <p:grpSpPr bwMode="auto">
              <a:xfrm>
                <a:off x="1678" y="24"/>
                <a:ext cx="1364" cy="234"/>
                <a:chOff x="0" y="0"/>
                <a:chExt cx="1364" cy="234"/>
              </a:xfrm>
            </p:grpSpPr>
            <p:grpSp>
              <p:nvGrpSpPr>
                <p:cNvPr id="448597" name="Group 8"/>
                <p:cNvGrpSpPr>
                  <a:grpSpLocks/>
                </p:cNvGrpSpPr>
                <p:nvPr/>
              </p:nvGrpSpPr>
              <p:grpSpPr bwMode="auto">
                <a:xfrm>
                  <a:off x="275" y="0"/>
                  <a:ext cx="456" cy="226"/>
                  <a:chOff x="0" y="0"/>
                  <a:chExt cx="456" cy="226"/>
                </a:xfrm>
              </p:grpSpPr>
              <p:sp>
                <p:nvSpPr>
                  <p:cNvPr id="44860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4860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8598" name="Group 11"/>
                <p:cNvGrpSpPr>
                  <a:grpSpLocks/>
                </p:cNvGrpSpPr>
                <p:nvPr/>
              </p:nvGrpSpPr>
              <p:grpSpPr bwMode="auto">
                <a:xfrm>
                  <a:off x="908" y="8"/>
                  <a:ext cx="456" cy="226"/>
                  <a:chOff x="0" y="0"/>
                  <a:chExt cx="456" cy="226"/>
                </a:xfrm>
              </p:grpSpPr>
              <p:sp>
                <p:nvSpPr>
                  <p:cNvPr id="44860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3 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4860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8599" name="Line 14"/>
                <p:cNvSpPr>
                  <a:spLocks noChangeShapeType="1"/>
                </p:cNvSpPr>
                <p:nvPr/>
              </p:nvSpPr>
              <p:spPr bwMode="auto">
                <a:xfrm>
                  <a:off x="0" y="123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8600" name="Line 15"/>
                <p:cNvSpPr>
                  <a:spLocks noChangeShapeType="1"/>
                </p:cNvSpPr>
                <p:nvPr/>
              </p:nvSpPr>
              <p:spPr bwMode="auto">
                <a:xfrm>
                  <a:off x="630" y="128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48540" name="Group 16"/>
              <p:cNvGrpSpPr>
                <a:grpSpLocks/>
              </p:cNvGrpSpPr>
              <p:nvPr/>
            </p:nvGrpSpPr>
            <p:grpSpPr bwMode="auto">
              <a:xfrm>
                <a:off x="1678" y="544"/>
                <a:ext cx="1953" cy="235"/>
                <a:chOff x="0" y="0"/>
                <a:chExt cx="1953" cy="235"/>
              </a:xfrm>
            </p:grpSpPr>
            <p:grpSp>
              <p:nvGrpSpPr>
                <p:cNvPr id="448585" name="Group 17"/>
                <p:cNvGrpSpPr>
                  <a:grpSpLocks/>
                </p:cNvGrpSpPr>
                <p:nvPr/>
              </p:nvGrpSpPr>
              <p:grpSpPr bwMode="auto">
                <a:xfrm>
                  <a:off x="275" y="0"/>
                  <a:ext cx="456" cy="226"/>
                  <a:chOff x="0" y="0"/>
                  <a:chExt cx="456" cy="226"/>
                </a:xfrm>
              </p:grpSpPr>
              <p:sp>
                <p:nvSpPr>
                  <p:cNvPr id="44859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44859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8586" name="Line 20"/>
                <p:cNvSpPr>
                  <a:spLocks noChangeShapeType="1"/>
                </p:cNvSpPr>
                <p:nvPr/>
              </p:nvSpPr>
              <p:spPr bwMode="auto">
                <a:xfrm>
                  <a:off x="0" y="123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48587" name="Group 21"/>
                <p:cNvGrpSpPr>
                  <a:grpSpLocks/>
                </p:cNvGrpSpPr>
                <p:nvPr/>
              </p:nvGrpSpPr>
              <p:grpSpPr bwMode="auto">
                <a:xfrm>
                  <a:off x="878" y="1"/>
                  <a:ext cx="456" cy="226"/>
                  <a:chOff x="0" y="0"/>
                  <a:chExt cx="456" cy="226"/>
                </a:xfrm>
              </p:grpSpPr>
              <p:sp>
                <p:nvSpPr>
                  <p:cNvPr id="44859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4859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8588" name="Group 24"/>
                <p:cNvGrpSpPr>
                  <a:grpSpLocks/>
                </p:cNvGrpSpPr>
                <p:nvPr/>
              </p:nvGrpSpPr>
              <p:grpSpPr bwMode="auto">
                <a:xfrm>
                  <a:off x="1497" y="9"/>
                  <a:ext cx="456" cy="226"/>
                  <a:chOff x="0" y="0"/>
                  <a:chExt cx="456" cy="226"/>
                </a:xfrm>
              </p:grpSpPr>
              <p:sp>
                <p:nvSpPr>
                  <p:cNvPr id="44859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4 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4859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8589" name="Line 27"/>
                <p:cNvSpPr>
                  <a:spLocks noChangeShapeType="1"/>
                </p:cNvSpPr>
                <p:nvPr/>
              </p:nvSpPr>
              <p:spPr bwMode="auto">
                <a:xfrm>
                  <a:off x="603" y="12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8590" name="Line 28"/>
                <p:cNvSpPr>
                  <a:spLocks noChangeShapeType="1"/>
                </p:cNvSpPr>
                <p:nvPr/>
              </p:nvSpPr>
              <p:spPr bwMode="auto">
                <a:xfrm>
                  <a:off x="1225" y="12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48541" name="Group 29"/>
              <p:cNvGrpSpPr>
                <a:grpSpLocks/>
              </p:cNvGrpSpPr>
              <p:nvPr/>
            </p:nvGrpSpPr>
            <p:grpSpPr bwMode="auto">
              <a:xfrm>
                <a:off x="1678" y="831"/>
                <a:ext cx="729" cy="226"/>
                <a:chOff x="0" y="0"/>
                <a:chExt cx="729" cy="226"/>
              </a:xfrm>
            </p:grpSpPr>
            <p:grpSp>
              <p:nvGrpSpPr>
                <p:cNvPr id="448581" name="Group 30"/>
                <p:cNvGrpSpPr>
                  <a:grpSpLocks/>
                </p:cNvGrpSpPr>
                <p:nvPr/>
              </p:nvGrpSpPr>
              <p:grpSpPr bwMode="auto">
                <a:xfrm>
                  <a:off x="273" y="0"/>
                  <a:ext cx="456" cy="226"/>
                  <a:chOff x="0" y="0"/>
                  <a:chExt cx="456" cy="226"/>
                </a:xfrm>
              </p:grpSpPr>
              <p:sp>
                <p:nvSpPr>
                  <p:cNvPr id="44858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2 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4858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8582" name="Line 33"/>
                <p:cNvSpPr>
                  <a:spLocks noChangeShapeType="1"/>
                </p:cNvSpPr>
                <p:nvPr/>
              </p:nvSpPr>
              <p:spPr bwMode="auto">
                <a:xfrm>
                  <a:off x="0" y="11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48542" name="Group 34"/>
              <p:cNvGrpSpPr>
                <a:grpSpLocks/>
              </p:cNvGrpSpPr>
              <p:nvPr/>
            </p:nvGrpSpPr>
            <p:grpSpPr bwMode="auto">
              <a:xfrm>
                <a:off x="1678" y="1103"/>
                <a:ext cx="729" cy="226"/>
                <a:chOff x="0" y="0"/>
                <a:chExt cx="729" cy="226"/>
              </a:xfrm>
            </p:grpSpPr>
            <p:grpSp>
              <p:nvGrpSpPr>
                <p:cNvPr id="448577" name="Group 35"/>
                <p:cNvGrpSpPr>
                  <a:grpSpLocks/>
                </p:cNvGrpSpPr>
                <p:nvPr/>
              </p:nvGrpSpPr>
              <p:grpSpPr bwMode="auto">
                <a:xfrm>
                  <a:off x="273" y="0"/>
                  <a:ext cx="456" cy="226"/>
                  <a:chOff x="0" y="0"/>
                  <a:chExt cx="456" cy="226"/>
                </a:xfrm>
              </p:grpSpPr>
              <p:sp>
                <p:nvSpPr>
                  <p:cNvPr id="44857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3 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4858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8578" name="Line 38"/>
                <p:cNvSpPr>
                  <a:spLocks noChangeShapeType="1"/>
                </p:cNvSpPr>
                <p:nvPr/>
              </p:nvSpPr>
              <p:spPr bwMode="auto">
                <a:xfrm>
                  <a:off x="0" y="120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48543" name="Rectangle 39"/>
              <p:cNvSpPr>
                <a:spLocks noChangeArrowheads="1"/>
              </p:cNvSpPr>
              <p:nvPr/>
            </p:nvSpPr>
            <p:spPr bwMode="auto">
              <a:xfrm>
                <a:off x="769" y="0"/>
                <a:ext cx="226" cy="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0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2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3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48544" name="Rectangle 40"/>
              <p:cNvSpPr>
                <a:spLocks noChangeArrowheads="1"/>
              </p:cNvSpPr>
              <p:nvPr/>
            </p:nvSpPr>
            <p:spPr bwMode="auto">
              <a:xfrm>
                <a:off x="0" y="1604"/>
                <a:ext cx="99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Times New Roman" pitchFamily="18" charset="0"/>
                  </a:rPr>
                  <a:t>MAX_VEX-1</a:t>
                </a:r>
              </a:p>
            </p:txBody>
          </p:sp>
          <p:grpSp>
            <p:nvGrpSpPr>
              <p:cNvPr id="448545" name="Group 41"/>
              <p:cNvGrpSpPr>
                <a:grpSpLocks/>
              </p:cNvGrpSpPr>
              <p:nvPr/>
            </p:nvGrpSpPr>
            <p:grpSpPr bwMode="auto">
              <a:xfrm>
                <a:off x="1043" y="7"/>
                <a:ext cx="772" cy="1841"/>
                <a:chOff x="0" y="0"/>
                <a:chExt cx="772" cy="1841"/>
              </a:xfrm>
            </p:grpSpPr>
            <p:grpSp>
              <p:nvGrpSpPr>
                <p:cNvPr id="448549" name="Group 4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72" cy="262"/>
                  <a:chOff x="0" y="0"/>
                  <a:chExt cx="772" cy="262"/>
                </a:xfrm>
              </p:grpSpPr>
              <p:sp>
                <p:nvSpPr>
                  <p:cNvPr id="448574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1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 2     </a:t>
                    </a:r>
                  </a:p>
                </p:txBody>
              </p:sp>
              <p:sp>
                <p:nvSpPr>
                  <p:cNvPr id="448575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8576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8550" name="Group 46"/>
                <p:cNvGrpSpPr>
                  <a:grpSpLocks/>
                </p:cNvGrpSpPr>
                <p:nvPr/>
              </p:nvGrpSpPr>
              <p:grpSpPr bwMode="auto">
                <a:xfrm>
                  <a:off x="0" y="263"/>
                  <a:ext cx="772" cy="263"/>
                  <a:chOff x="0" y="0"/>
                  <a:chExt cx="772" cy="263"/>
                </a:xfrm>
              </p:grpSpPr>
              <p:sp>
                <p:nvSpPr>
                  <p:cNvPr id="44857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2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0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48572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857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8551" name="Group 50"/>
                <p:cNvGrpSpPr>
                  <a:grpSpLocks/>
                </p:cNvGrpSpPr>
                <p:nvPr/>
              </p:nvGrpSpPr>
              <p:grpSpPr bwMode="auto">
                <a:xfrm>
                  <a:off x="0" y="527"/>
                  <a:ext cx="772" cy="262"/>
                  <a:chOff x="0" y="0"/>
                  <a:chExt cx="772" cy="262"/>
                </a:xfrm>
              </p:grpSpPr>
              <p:sp>
                <p:nvSpPr>
                  <p:cNvPr id="448568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3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 3</a:t>
                    </a:r>
                  </a:p>
                </p:txBody>
              </p:sp>
              <p:sp>
                <p:nvSpPr>
                  <p:cNvPr id="44856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857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8552" name="Group 54"/>
                <p:cNvGrpSpPr>
                  <a:grpSpLocks/>
                </p:cNvGrpSpPr>
                <p:nvPr/>
              </p:nvGrpSpPr>
              <p:grpSpPr bwMode="auto">
                <a:xfrm>
                  <a:off x="0" y="790"/>
                  <a:ext cx="772" cy="262"/>
                  <a:chOff x="0" y="0"/>
                  <a:chExt cx="772" cy="262"/>
                </a:xfrm>
              </p:grpSpPr>
              <p:sp>
                <p:nvSpPr>
                  <p:cNvPr id="44856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4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 1</a:t>
                    </a:r>
                  </a:p>
                </p:txBody>
              </p:sp>
              <p:sp>
                <p:nvSpPr>
                  <p:cNvPr id="448566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8567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8553" name="Group 58"/>
                <p:cNvGrpSpPr>
                  <a:grpSpLocks/>
                </p:cNvGrpSpPr>
                <p:nvPr/>
              </p:nvGrpSpPr>
              <p:grpSpPr bwMode="auto">
                <a:xfrm>
                  <a:off x="0" y="1317"/>
                  <a:ext cx="772" cy="262"/>
                  <a:chOff x="0" y="0"/>
                  <a:chExt cx="772" cy="262"/>
                </a:xfrm>
              </p:grpSpPr>
              <p:sp>
                <p:nvSpPr>
                  <p:cNvPr id="44856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latin typeface="宋体" pitchFamily="2" charset="-122"/>
                      </a:rPr>
                      <a:t>┇</a:t>
                    </a:r>
                    <a:r>
                      <a:rPr lang="zh-CN" altLang="en-US" sz="2400" b="1">
                        <a:latin typeface="Times New Roman" pitchFamily="18" charset="0"/>
                      </a:rPr>
                      <a:t> ┇ ┇</a:t>
                    </a:r>
                  </a:p>
                </p:txBody>
              </p:sp>
              <p:sp>
                <p:nvSpPr>
                  <p:cNvPr id="448563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8564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8554" name="Group 62"/>
                <p:cNvGrpSpPr>
                  <a:grpSpLocks/>
                </p:cNvGrpSpPr>
                <p:nvPr/>
              </p:nvGrpSpPr>
              <p:grpSpPr bwMode="auto">
                <a:xfrm>
                  <a:off x="0" y="1579"/>
                  <a:ext cx="772" cy="262"/>
                  <a:chOff x="0" y="0"/>
                  <a:chExt cx="772" cy="262"/>
                </a:xfrm>
              </p:grpSpPr>
              <p:sp>
                <p:nvSpPr>
                  <p:cNvPr id="44855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4856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8561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8555" name="Group 66"/>
                <p:cNvGrpSpPr>
                  <a:grpSpLocks/>
                </p:cNvGrpSpPr>
                <p:nvPr/>
              </p:nvGrpSpPr>
              <p:grpSpPr bwMode="auto">
                <a:xfrm>
                  <a:off x="0" y="1053"/>
                  <a:ext cx="772" cy="263"/>
                  <a:chOff x="0" y="0"/>
                  <a:chExt cx="772" cy="263"/>
                </a:xfrm>
              </p:grpSpPr>
              <p:sp>
                <p:nvSpPr>
                  <p:cNvPr id="448556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5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1 </a:t>
                    </a:r>
                  </a:p>
                </p:txBody>
              </p:sp>
              <p:sp>
                <p:nvSpPr>
                  <p:cNvPr id="44855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8558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48546" name="未知"/>
              <p:cNvSpPr>
                <a:spLocks/>
              </p:cNvSpPr>
              <p:nvPr/>
            </p:nvSpPr>
            <p:spPr bwMode="auto">
              <a:xfrm flipV="1">
                <a:off x="1681" y="47"/>
                <a:ext cx="998" cy="44"/>
              </a:xfrm>
              <a:custGeom>
                <a:avLst/>
                <a:gdLst>
                  <a:gd name="T0" fmla="*/ 0 w 816"/>
                  <a:gd name="T1" fmla="*/ 0 h 1"/>
                  <a:gd name="T2" fmla="*/ 1221 w 816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16" h="1">
                    <a:moveTo>
                      <a:pt x="0" y="0"/>
                    </a:moveTo>
                    <a:cubicBezTo>
                      <a:pt x="340" y="0"/>
                      <a:pt x="680" y="0"/>
                      <a:pt x="816" y="0"/>
                    </a:cubicBez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8547" name="Line 71"/>
              <p:cNvSpPr>
                <a:spLocks noChangeShapeType="1"/>
              </p:cNvSpPr>
              <p:nvPr/>
            </p:nvSpPr>
            <p:spPr bwMode="auto">
              <a:xfrm>
                <a:off x="1681" y="87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8548" name="未知"/>
              <p:cNvSpPr>
                <a:spLocks/>
              </p:cNvSpPr>
              <p:nvPr/>
            </p:nvSpPr>
            <p:spPr bwMode="auto">
              <a:xfrm>
                <a:off x="1681" y="374"/>
                <a:ext cx="1488" cy="216"/>
              </a:xfrm>
              <a:custGeom>
                <a:avLst/>
                <a:gdLst>
                  <a:gd name="T0" fmla="*/ 0 w 1488"/>
                  <a:gd name="T1" fmla="*/ 216 h 216"/>
                  <a:gd name="T2" fmla="*/ 240 w 1488"/>
                  <a:gd name="T3" fmla="*/ 72 h 216"/>
                  <a:gd name="T4" fmla="*/ 1056 w 1488"/>
                  <a:gd name="T5" fmla="*/ 24 h 216"/>
                  <a:gd name="T6" fmla="*/ 1488 w 1488"/>
                  <a:gd name="T7" fmla="*/ 216 h 2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88" h="216">
                    <a:moveTo>
                      <a:pt x="0" y="216"/>
                    </a:moveTo>
                    <a:cubicBezTo>
                      <a:pt x="32" y="160"/>
                      <a:pt x="64" y="104"/>
                      <a:pt x="240" y="72"/>
                    </a:cubicBezTo>
                    <a:cubicBezTo>
                      <a:pt x="416" y="40"/>
                      <a:pt x="848" y="0"/>
                      <a:pt x="1056" y="24"/>
                    </a:cubicBezTo>
                    <a:cubicBezTo>
                      <a:pt x="1264" y="48"/>
                      <a:pt x="1416" y="184"/>
                      <a:pt x="1488" y="216"/>
                    </a:cubicBez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48517" name="Rectangle 73"/>
          <p:cNvSpPr>
            <a:spLocks noChangeArrowheads="1"/>
          </p:cNvSpPr>
          <p:nvPr/>
        </p:nvSpPr>
        <p:spPr bwMode="auto">
          <a:xfrm>
            <a:off x="1979613" y="5992813"/>
            <a:ext cx="3851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Times New Roman" pitchFamily="18" charset="0"/>
              </a:rPr>
              <a:t>有向图</a:t>
            </a:r>
            <a:r>
              <a:rPr lang="zh-CN" altLang="en-US" sz="2000" b="1" dirty="0">
                <a:latin typeface="Times New Roman" pitchFamily="18" charset="0"/>
              </a:rPr>
              <a:t>广度优先搜索遍历</a:t>
            </a:r>
          </a:p>
        </p:txBody>
      </p:sp>
      <p:grpSp>
        <p:nvGrpSpPr>
          <p:cNvPr id="448518" name="Group 74"/>
          <p:cNvGrpSpPr>
            <a:grpSpLocks/>
          </p:cNvGrpSpPr>
          <p:nvPr/>
        </p:nvGrpSpPr>
        <p:grpSpPr bwMode="auto">
          <a:xfrm>
            <a:off x="395536" y="2636912"/>
            <a:ext cx="3024336" cy="2970138"/>
            <a:chOff x="0" y="0"/>
            <a:chExt cx="1384" cy="1116"/>
          </a:xfrm>
        </p:grpSpPr>
        <p:sp>
          <p:nvSpPr>
            <p:cNvPr id="448519" name="Rectangle 75"/>
            <p:cNvSpPr>
              <a:spLocks noChangeArrowheads="1"/>
            </p:cNvSpPr>
            <p:nvPr/>
          </p:nvSpPr>
          <p:spPr bwMode="auto">
            <a:xfrm>
              <a:off x="192" y="912"/>
              <a:ext cx="997" cy="204"/>
            </a:xfrm>
            <a:prstGeom prst="rect">
              <a:avLst/>
            </a:prstGeom>
            <a:noFill/>
            <a:ln w="9525">
              <a:noFill/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itchFamily="18" charset="0"/>
                </a:rPr>
                <a:t>(a)   </a:t>
              </a:r>
              <a:r>
                <a:rPr lang="zh-CN" altLang="en-US" sz="2400" b="1" dirty="0">
                  <a:latin typeface="Times New Roman" pitchFamily="18" charset="0"/>
                </a:rPr>
                <a:t>有向图</a:t>
              </a:r>
              <a:r>
                <a:rPr lang="en-US" altLang="en-US" sz="2400" b="1" dirty="0">
                  <a:latin typeface="Times New Roman" pitchFamily="18" charset="0"/>
                </a:rPr>
                <a:t>G’</a:t>
              </a:r>
            </a:p>
          </p:txBody>
        </p:sp>
        <p:grpSp>
          <p:nvGrpSpPr>
            <p:cNvPr id="448520" name="Group 76"/>
            <p:cNvGrpSpPr>
              <a:grpSpLocks/>
            </p:cNvGrpSpPr>
            <p:nvPr/>
          </p:nvGrpSpPr>
          <p:grpSpPr bwMode="auto">
            <a:xfrm>
              <a:off x="0" y="0"/>
              <a:ext cx="1384" cy="839"/>
              <a:chOff x="0" y="0"/>
              <a:chExt cx="1384" cy="839"/>
            </a:xfrm>
          </p:grpSpPr>
          <p:sp>
            <p:nvSpPr>
              <p:cNvPr id="448521" name="Oval 77"/>
              <p:cNvSpPr>
                <a:spLocks noChangeArrowheads="1"/>
              </p:cNvSpPr>
              <p:nvPr/>
            </p:nvSpPr>
            <p:spPr bwMode="auto">
              <a:xfrm>
                <a:off x="0" y="144"/>
                <a:ext cx="295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>
                    <a:latin typeface="Times New Roman" pitchFamily="18" charset="0"/>
                  </a:rPr>
                  <a:t>v</a:t>
                </a:r>
                <a:r>
                  <a:rPr lang="en-US" altLang="en-US" baseline="-20000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48522" name="Oval 78"/>
              <p:cNvSpPr>
                <a:spLocks noChangeArrowheads="1"/>
              </p:cNvSpPr>
              <p:nvPr/>
            </p:nvSpPr>
            <p:spPr bwMode="auto">
              <a:xfrm>
                <a:off x="17" y="612"/>
                <a:ext cx="295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latin typeface="Times New Roman" pitchFamily="18" charset="0"/>
                  </a:rPr>
                  <a:t>v</a:t>
                </a:r>
                <a:r>
                  <a:rPr lang="en-US" altLang="en-US" baseline="-20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48523" name="Oval 79"/>
              <p:cNvSpPr>
                <a:spLocks noChangeArrowheads="1"/>
              </p:cNvSpPr>
              <p:nvPr/>
            </p:nvSpPr>
            <p:spPr bwMode="auto">
              <a:xfrm>
                <a:off x="618" y="604"/>
                <a:ext cx="295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latin typeface="Times New Roman" pitchFamily="18" charset="0"/>
                  </a:rPr>
                  <a:t>v</a:t>
                </a:r>
                <a:r>
                  <a:rPr lang="en-US" altLang="en-US" baseline="-20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48524" name="Oval 80"/>
              <p:cNvSpPr>
                <a:spLocks noChangeArrowheads="1"/>
              </p:cNvSpPr>
              <p:nvPr/>
            </p:nvSpPr>
            <p:spPr bwMode="auto">
              <a:xfrm>
                <a:off x="569" y="0"/>
                <a:ext cx="295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latin typeface="Times New Roman" pitchFamily="18" charset="0"/>
                  </a:rPr>
                  <a:t>v</a:t>
                </a:r>
                <a:r>
                  <a:rPr lang="en-US" altLang="en-US" baseline="-20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48525" name="Line 81"/>
              <p:cNvSpPr>
                <a:spLocks noChangeShapeType="1"/>
              </p:cNvSpPr>
              <p:nvPr/>
            </p:nvSpPr>
            <p:spPr bwMode="auto">
              <a:xfrm>
                <a:off x="144" y="379"/>
                <a:ext cx="0" cy="2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448526" name="Line 82"/>
              <p:cNvSpPr>
                <a:spLocks noChangeShapeType="1"/>
              </p:cNvSpPr>
              <p:nvPr/>
            </p:nvSpPr>
            <p:spPr bwMode="auto">
              <a:xfrm>
                <a:off x="744" y="223"/>
                <a:ext cx="0" cy="3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448527" name="Line 83"/>
              <p:cNvSpPr>
                <a:spLocks noChangeShapeType="1"/>
              </p:cNvSpPr>
              <p:nvPr/>
            </p:nvSpPr>
            <p:spPr bwMode="auto">
              <a:xfrm>
                <a:off x="262" y="332"/>
                <a:ext cx="380" cy="3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448528" name="Line 84"/>
              <p:cNvSpPr>
                <a:spLocks noChangeShapeType="1"/>
              </p:cNvSpPr>
              <p:nvPr/>
            </p:nvSpPr>
            <p:spPr bwMode="auto">
              <a:xfrm flipV="1">
                <a:off x="294" y="144"/>
                <a:ext cx="282" cy="1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448529" name="Line 85"/>
              <p:cNvSpPr>
                <a:spLocks noChangeShapeType="1"/>
              </p:cNvSpPr>
              <p:nvPr/>
            </p:nvSpPr>
            <p:spPr bwMode="auto">
              <a:xfrm>
                <a:off x="310" y="729"/>
                <a:ext cx="3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448530" name="Oval 86"/>
              <p:cNvSpPr>
                <a:spLocks noChangeArrowheads="1"/>
              </p:cNvSpPr>
              <p:nvPr/>
            </p:nvSpPr>
            <p:spPr bwMode="auto">
              <a:xfrm>
                <a:off x="1089" y="333"/>
                <a:ext cx="295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latin typeface="Times New Roman" pitchFamily="18" charset="0"/>
                  </a:rPr>
                  <a:t>v</a:t>
                </a:r>
                <a:r>
                  <a:rPr lang="en-US" altLang="en-US" baseline="-20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48531" name="Line 87"/>
              <p:cNvSpPr>
                <a:spLocks noChangeShapeType="1"/>
              </p:cNvSpPr>
              <p:nvPr/>
            </p:nvSpPr>
            <p:spPr bwMode="auto">
              <a:xfrm>
                <a:off x="864" y="144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448532" name="Line 88"/>
              <p:cNvSpPr>
                <a:spLocks noChangeShapeType="1"/>
              </p:cNvSpPr>
              <p:nvPr/>
            </p:nvSpPr>
            <p:spPr bwMode="auto">
              <a:xfrm flipV="1">
                <a:off x="912" y="536"/>
                <a:ext cx="24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448533" name="未知"/>
              <p:cNvSpPr>
                <a:spLocks/>
              </p:cNvSpPr>
              <p:nvPr/>
            </p:nvSpPr>
            <p:spPr bwMode="auto">
              <a:xfrm>
                <a:off x="240" y="44"/>
                <a:ext cx="336" cy="112"/>
              </a:xfrm>
              <a:custGeom>
                <a:avLst/>
                <a:gdLst>
                  <a:gd name="T0" fmla="*/ 0 w 336"/>
                  <a:gd name="T1" fmla="*/ 112 h 112"/>
                  <a:gd name="T2" fmla="*/ 144 w 336"/>
                  <a:gd name="T3" fmla="*/ 16 h 112"/>
                  <a:gd name="T4" fmla="*/ 336 w 336"/>
                  <a:gd name="T5" fmla="*/ 16 h 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6" h="112">
                    <a:moveTo>
                      <a:pt x="0" y="112"/>
                    </a:moveTo>
                    <a:cubicBezTo>
                      <a:pt x="44" y="72"/>
                      <a:pt x="88" y="32"/>
                      <a:pt x="144" y="16"/>
                    </a:cubicBezTo>
                    <a:cubicBezTo>
                      <a:pt x="200" y="0"/>
                      <a:pt x="304" y="16"/>
                      <a:pt x="336" y="16"/>
                    </a:cubicBez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dash"/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448534" name="未知"/>
              <p:cNvSpPr>
                <a:spLocks/>
              </p:cNvSpPr>
              <p:nvPr/>
            </p:nvSpPr>
            <p:spPr bwMode="auto">
              <a:xfrm>
                <a:off x="16" y="372"/>
                <a:ext cx="104" cy="240"/>
              </a:xfrm>
              <a:custGeom>
                <a:avLst/>
                <a:gdLst>
                  <a:gd name="T0" fmla="*/ 104 w 104"/>
                  <a:gd name="T1" fmla="*/ 0 h 240"/>
                  <a:gd name="T2" fmla="*/ 8 w 104"/>
                  <a:gd name="T3" fmla="*/ 96 h 240"/>
                  <a:gd name="T4" fmla="*/ 56 w 104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4" h="240">
                    <a:moveTo>
                      <a:pt x="104" y="0"/>
                    </a:moveTo>
                    <a:cubicBezTo>
                      <a:pt x="60" y="28"/>
                      <a:pt x="16" y="56"/>
                      <a:pt x="8" y="96"/>
                    </a:cubicBezTo>
                    <a:cubicBezTo>
                      <a:pt x="0" y="136"/>
                      <a:pt x="48" y="216"/>
                      <a:pt x="56" y="240"/>
                    </a:cubicBez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dash"/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448535" name="未知"/>
              <p:cNvSpPr>
                <a:spLocks/>
              </p:cNvSpPr>
              <p:nvPr/>
            </p:nvSpPr>
            <p:spPr bwMode="auto">
              <a:xfrm>
                <a:off x="808" y="220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44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" h="384">
                    <a:moveTo>
                      <a:pt x="0" y="0"/>
                    </a:moveTo>
                    <a:cubicBezTo>
                      <a:pt x="24" y="40"/>
                      <a:pt x="48" y="80"/>
                      <a:pt x="48" y="144"/>
                    </a:cubicBezTo>
                    <a:cubicBezTo>
                      <a:pt x="48" y="208"/>
                      <a:pt x="8" y="344"/>
                      <a:pt x="0" y="384"/>
                    </a:cubicBez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dash"/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400"/>
              </a:p>
            </p:txBody>
          </p:sp>
          <p:sp>
            <p:nvSpPr>
              <p:cNvPr id="448536" name="未知"/>
              <p:cNvSpPr>
                <a:spLocks/>
              </p:cNvSpPr>
              <p:nvPr/>
            </p:nvSpPr>
            <p:spPr bwMode="auto">
              <a:xfrm>
                <a:off x="904" y="564"/>
                <a:ext cx="336" cy="224"/>
              </a:xfrm>
              <a:custGeom>
                <a:avLst/>
                <a:gdLst>
                  <a:gd name="T0" fmla="*/ 0 w 336"/>
                  <a:gd name="T1" fmla="*/ 192 h 224"/>
                  <a:gd name="T2" fmla="*/ 192 w 336"/>
                  <a:gd name="T3" fmla="*/ 192 h 224"/>
                  <a:gd name="T4" fmla="*/ 336 w 336"/>
                  <a:gd name="T5" fmla="*/ 0 h 2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6" h="224">
                    <a:moveTo>
                      <a:pt x="0" y="192"/>
                    </a:moveTo>
                    <a:cubicBezTo>
                      <a:pt x="68" y="208"/>
                      <a:pt x="136" y="224"/>
                      <a:pt x="192" y="192"/>
                    </a:cubicBezTo>
                    <a:cubicBezTo>
                      <a:pt x="248" y="160"/>
                      <a:pt x="312" y="32"/>
                      <a:pt x="336" y="0"/>
                    </a:cubicBez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dash"/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355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/>
          <a:lstStyle/>
          <a:p>
            <a:r>
              <a:rPr lang="en-US" altLang="zh-CN" dirty="0" smtClean="0"/>
              <a:t>BFS</a:t>
            </a:r>
            <a:r>
              <a:rPr lang="zh-CN" altLang="en-US" dirty="0" smtClean="0"/>
              <a:t>的</a:t>
            </a:r>
            <a:r>
              <a:rPr lang="zh-CN" altLang="en-US" dirty="0"/>
              <a:t>非</a:t>
            </a:r>
            <a:r>
              <a:rPr lang="zh-CN" altLang="en-US" dirty="0" smtClean="0"/>
              <a:t>递归实现</a:t>
            </a:r>
            <a:r>
              <a:rPr lang="en-US" altLang="zh-CN" dirty="0" smtClean="0"/>
              <a:t>-I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926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b="1" dirty="0" err="1"/>
              <a:t>BFSTraverse</a:t>
            </a:r>
            <a:r>
              <a:rPr lang="en-US" dirty="0"/>
              <a:t>(Graph G, Status (*Visit)(</a:t>
            </a:r>
            <a:r>
              <a:rPr lang="en-US" dirty="0" err="1"/>
              <a:t>int</a:t>
            </a:r>
            <a:r>
              <a:rPr lang="en-US" dirty="0"/>
              <a:t> v )) 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//</a:t>
            </a:r>
            <a:r>
              <a:rPr lang="zh-CN" altLang="en-US" dirty="0"/>
              <a:t>使用辅助</a:t>
            </a:r>
            <a:r>
              <a:rPr lang="zh-CN" altLang="en-US"/>
              <a:t>队列</a:t>
            </a:r>
            <a:r>
              <a:rPr lang="en-US" smtClean="0"/>
              <a:t>Q</a:t>
            </a:r>
            <a:r>
              <a:rPr lang="zh-CN" altLang="en-US" smtClean="0"/>
              <a:t>，</a:t>
            </a:r>
            <a:r>
              <a:rPr lang="en-US" altLang="en-US" smtClean="0"/>
              <a:t>保存访问</a:t>
            </a:r>
            <a:r>
              <a:rPr lang="en-US" altLang="en-US" err="1"/>
              <a:t>vi</a:t>
            </a:r>
            <a:r>
              <a:rPr lang="en-US" altLang="en-US" smtClean="0"/>
              <a:t>的相邻接的顶点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mtClean="0"/>
              <a:t>//</a:t>
            </a:r>
            <a:r>
              <a:rPr lang="zh-CN" altLang="en-US" smtClean="0"/>
              <a:t>使用访问</a:t>
            </a:r>
            <a:r>
              <a:rPr lang="zh-CN" altLang="en-US" dirty="0"/>
              <a:t>标志</a:t>
            </a:r>
            <a:r>
              <a:rPr lang="zh-CN" altLang="en-US"/>
              <a:t>数组</a:t>
            </a:r>
            <a:r>
              <a:rPr lang="en-US" smtClean="0"/>
              <a:t>visited</a:t>
            </a:r>
            <a:r>
              <a:rPr lang="zh-CN" altLang="en-US" smtClean="0"/>
              <a:t>，用于</a:t>
            </a:r>
            <a:r>
              <a:rPr lang="en-US" altLang="en-US">
                <a:latin typeface="宋体" pitchFamily="2" charset="-122"/>
              </a:rPr>
              <a:t>标记图中顶点是否被访问过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QElemType</a:t>
            </a:r>
            <a:r>
              <a:rPr lang="en-US" dirty="0" smtClean="0"/>
              <a:t> </a:t>
            </a:r>
            <a:r>
              <a:rPr lang="en-US" dirty="0" err="1"/>
              <a:t>v,w</a:t>
            </a:r>
            <a:r>
              <a:rPr lang="en-US" dirty="0"/>
              <a:t>; queue Q; </a:t>
            </a:r>
            <a:r>
              <a:rPr lang="en-US" dirty="0" err="1"/>
              <a:t>QElemType</a:t>
            </a:r>
            <a:r>
              <a:rPr lang="en-US" dirty="0"/>
              <a:t> u;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(v=0; v&lt;</a:t>
            </a:r>
            <a:r>
              <a:rPr lang="en-US" dirty="0" err="1"/>
              <a:t>G.vexnum</a:t>
            </a:r>
            <a:r>
              <a:rPr lang="en-US" dirty="0"/>
              <a:t>; ++v) visited[v] = FALSE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InitQueue</a:t>
            </a:r>
            <a:r>
              <a:rPr lang="en-US" dirty="0" smtClean="0"/>
              <a:t>(Q</a:t>
            </a:r>
            <a:r>
              <a:rPr lang="en-US"/>
              <a:t>); </a:t>
            </a:r>
            <a:r>
              <a:rPr lang="en-US" smtClean="0"/>
              <a:t>//</a:t>
            </a:r>
            <a:r>
              <a:rPr lang="zh-CN" altLang="en-US" smtClean="0"/>
              <a:t>置</a:t>
            </a:r>
            <a:r>
              <a:rPr lang="zh-CN" altLang="en-US" dirty="0"/>
              <a:t>空的辅助队列</a:t>
            </a:r>
            <a:r>
              <a:rPr lang="en-US" dirty="0"/>
              <a:t>Q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(v=0; v&lt;</a:t>
            </a:r>
            <a:r>
              <a:rPr lang="en-US" dirty="0" err="1"/>
              <a:t>G.vexnum</a:t>
            </a:r>
            <a:r>
              <a:rPr lang="en-US" dirty="0"/>
              <a:t>; ++v)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…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 </a:t>
            </a:r>
            <a:r>
              <a:rPr lang="en-US" dirty="0"/>
              <a:t>// </a:t>
            </a:r>
            <a:r>
              <a:rPr lang="en-US" dirty="0" err="1"/>
              <a:t>BFSTraverse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604448" y="0"/>
            <a:ext cx="539552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的非递归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-II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if (!visited[v]) {// v</a:t>
            </a:r>
            <a:r>
              <a:rPr lang="zh-CN" altLang="en-US" dirty="0"/>
              <a:t>尚未访问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visited[v] = TRUE;  Visit(v); // </a:t>
            </a:r>
            <a:r>
              <a:rPr lang="zh-CN" altLang="en-US" dirty="0"/>
              <a:t>访问</a:t>
            </a:r>
            <a:r>
              <a:rPr lang="en-US" dirty="0"/>
              <a:t>v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 err="1"/>
              <a:t>EnQueue</a:t>
            </a:r>
            <a:r>
              <a:rPr lang="en-US" dirty="0"/>
              <a:t>(Q, v); // v</a:t>
            </a:r>
            <a:r>
              <a:rPr lang="zh-CN" altLang="en-US" dirty="0"/>
              <a:t>入队列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while </a:t>
            </a:r>
            <a:r>
              <a:rPr lang="en-US" dirty="0"/>
              <a:t>(!</a:t>
            </a:r>
            <a:r>
              <a:rPr lang="en-US" dirty="0" err="1"/>
              <a:t>QueueEmpty</a:t>
            </a:r>
            <a:r>
              <a:rPr lang="en-US" dirty="0"/>
              <a:t>(Q))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b="1" dirty="0" err="1" smtClean="0"/>
              <a:t>DeQueue</a:t>
            </a:r>
            <a:r>
              <a:rPr lang="en-US" dirty="0" smtClean="0"/>
              <a:t>(Q</a:t>
            </a:r>
            <a:r>
              <a:rPr lang="en-US" dirty="0"/>
              <a:t>, u); // </a:t>
            </a:r>
            <a:r>
              <a:rPr lang="zh-CN" altLang="en-US" dirty="0"/>
              <a:t>队头元素出队并置为</a:t>
            </a:r>
            <a:r>
              <a:rPr lang="en-US" dirty="0"/>
              <a:t>u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for </a:t>
            </a:r>
            <a:r>
              <a:rPr lang="en-US" dirty="0"/>
              <a:t>(w=</a:t>
            </a:r>
            <a:r>
              <a:rPr lang="en-US" dirty="0" err="1"/>
              <a:t>FirstAdjVex</a:t>
            </a:r>
            <a:r>
              <a:rPr lang="en-US" dirty="0"/>
              <a:t>(G, u); w&gt;=0;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w=</a:t>
            </a:r>
            <a:r>
              <a:rPr lang="en-US" dirty="0" err="1" smtClean="0"/>
              <a:t>NextAdjVex</a:t>
            </a:r>
            <a:r>
              <a:rPr lang="en-US" dirty="0" smtClean="0"/>
              <a:t>(G</a:t>
            </a:r>
            <a:r>
              <a:rPr lang="en-US" dirty="0"/>
              <a:t>, u, w))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/>
              <a:t> (!visited[w]) {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// </a:t>
            </a:r>
            <a:r>
              <a:rPr lang="en-US" dirty="0"/>
              <a:t>u</a:t>
            </a:r>
            <a:r>
              <a:rPr lang="zh-CN" altLang="en-US" dirty="0"/>
              <a:t>的尚未访问的邻接顶点</a:t>
            </a:r>
            <a:r>
              <a:rPr lang="en-US" dirty="0"/>
              <a:t>w</a:t>
            </a:r>
            <a:r>
              <a:rPr lang="zh-CN" altLang="en-US" dirty="0"/>
              <a:t>入队列</a:t>
            </a:r>
            <a:r>
              <a:rPr lang="en-US" dirty="0"/>
              <a:t>Q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visited[w] = TRUE;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Visit(w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EnQueue</a:t>
            </a:r>
            <a:r>
              <a:rPr lang="en-US" dirty="0" smtClean="0"/>
              <a:t>(Q</a:t>
            </a:r>
            <a:r>
              <a:rPr lang="en-US" dirty="0"/>
              <a:t>, w);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        }//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}//</a:t>
            </a:r>
            <a:r>
              <a:rPr lang="en-US" dirty="0">
                <a:solidFill>
                  <a:srgbClr val="7030A0"/>
                </a:solidFill>
              </a:rPr>
              <a:t>while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}//if </a:t>
            </a:r>
            <a:r>
              <a:rPr lang="en-US" dirty="0" smtClean="0"/>
              <a:t>  </a:t>
            </a:r>
            <a:r>
              <a:rPr lang="zh-CN" altLang="en-US" dirty="0" smtClean="0"/>
              <a:t>此版本为先访问顶点再将顶点入队列。顶点出队列后再依次访问该顶点的未访问过</a:t>
            </a:r>
            <a:endParaRPr lang="en-US" altLang="zh-CN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mtClean="0"/>
              <a:t>的邻</a:t>
            </a:r>
            <a:r>
              <a:rPr lang="zh-CN" altLang="en-US" dirty="0" smtClean="0"/>
              <a:t>接点</a:t>
            </a:r>
            <a:r>
              <a:rPr lang="zh-CN" altLang="en-US" smtClean="0"/>
              <a:t>，然后这些邻接点入队列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62092" y="6093296"/>
            <a:ext cx="298190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时间复杂度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n+e</a:t>
            </a:r>
            <a:r>
              <a:rPr lang="en-US" altLang="zh-CN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884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/>
              <a:t>void BFS(</a:t>
            </a:r>
            <a:r>
              <a:rPr lang="en-US" sz="3600" dirty="0" err="1"/>
              <a:t>AGraph</a:t>
            </a:r>
            <a:r>
              <a:rPr lang="en-US" sz="3600" dirty="0"/>
              <a:t> *</a:t>
            </a:r>
            <a:r>
              <a:rPr lang="en-US" sz="3600" dirty="0" err="1"/>
              <a:t>g,int</a:t>
            </a:r>
            <a:r>
              <a:rPr lang="en-US" sz="3600" dirty="0"/>
              <a:t> x</a:t>
            </a:r>
            <a:r>
              <a:rPr lang="en-US" sz="3600" dirty="0" smtClean="0"/>
              <a:t>) {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//</a:t>
            </a:r>
            <a:r>
              <a:rPr lang="zh-CN" altLang="en-US" sz="3600" dirty="0"/>
              <a:t>设置辅助队列</a:t>
            </a:r>
            <a:r>
              <a:rPr lang="en-US" sz="3600" dirty="0"/>
              <a:t>q,</a:t>
            </a:r>
            <a:r>
              <a:rPr lang="zh-CN" altLang="en-US" sz="3600" dirty="0"/>
              <a:t>保存访问</a:t>
            </a:r>
            <a:r>
              <a:rPr lang="en-US" sz="3600" dirty="0"/>
              <a:t>vi</a:t>
            </a:r>
            <a:r>
              <a:rPr lang="zh-CN" altLang="en-US" sz="3600" dirty="0"/>
              <a:t>的相邻接的顶点</a:t>
            </a:r>
          </a:p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q[MAX_VERTEX_NUM],</a:t>
            </a:r>
            <a:r>
              <a:rPr lang="en-US" sz="3600" dirty="0" err="1"/>
              <a:t>front,rear,i</a:t>
            </a:r>
            <a:r>
              <a:rPr lang="en-US" sz="3600" dirty="0" smtClean="0"/>
              <a:t>; </a:t>
            </a: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NodeLink</a:t>
            </a:r>
            <a:r>
              <a:rPr lang="en-US" sz="3600" dirty="0"/>
              <a:t> *p;</a:t>
            </a:r>
          </a:p>
          <a:p>
            <a:pPr marL="0" indent="0">
              <a:buNone/>
            </a:pPr>
            <a:r>
              <a:rPr lang="en-US" sz="3600" dirty="0" smtClean="0"/>
              <a:t>front=rear=0</a:t>
            </a:r>
            <a:r>
              <a:rPr lang="en-US" sz="3600" dirty="0"/>
              <a:t>; q[rear++]=x;</a:t>
            </a:r>
          </a:p>
          <a:p>
            <a:pPr marL="0" indent="0">
              <a:buNone/>
            </a:pPr>
            <a:r>
              <a:rPr lang="en-US" sz="3600" dirty="0"/>
              <a:t>while(front != rear) </a:t>
            </a:r>
            <a:r>
              <a:rPr lang="en-US" sz="3600" dirty="0" smtClean="0"/>
              <a:t>{//</a:t>
            </a:r>
            <a:r>
              <a:rPr lang="zh-CN" altLang="en-US" sz="3600" dirty="0"/>
              <a:t>顶点出队列，并访问它</a:t>
            </a:r>
          </a:p>
          <a:p>
            <a:pPr marL="0" indent="0">
              <a:buNone/>
            </a:pPr>
            <a:r>
              <a:rPr lang="zh-CN" altLang="en-US" sz="3600" dirty="0"/>
              <a:t>    </a:t>
            </a:r>
            <a:r>
              <a:rPr lang="en-US" sz="3600" dirty="0"/>
              <a:t>x=q[front</a:t>
            </a:r>
            <a:r>
              <a:rPr lang="en-US" sz="3600" dirty="0" smtClean="0"/>
              <a:t>++]; </a:t>
            </a:r>
            <a:r>
              <a:rPr lang="en-US" sz="3600" dirty="0" err="1" smtClean="0"/>
              <a:t>printf</a:t>
            </a:r>
            <a:r>
              <a:rPr lang="en-US" sz="3600" dirty="0"/>
              <a:t>("%c-&gt;",g-&gt;v[x].vertex</a:t>
            </a:r>
            <a:r>
              <a:rPr lang="en-US" sz="3600" dirty="0" smtClean="0"/>
              <a:t>); visited[x</a:t>
            </a:r>
            <a:r>
              <a:rPr lang="en-US" sz="3600" dirty="0"/>
              <a:t>]=1;</a:t>
            </a:r>
          </a:p>
          <a:p>
            <a:pPr marL="0" indent="0">
              <a:buNone/>
            </a:pPr>
            <a:r>
              <a:rPr lang="en-US" sz="3600" dirty="0"/>
              <a:t>    p=g-&gt;v[x].first;</a:t>
            </a:r>
          </a:p>
          <a:p>
            <a:pPr marL="0" indent="0">
              <a:buNone/>
            </a:pPr>
            <a:r>
              <a:rPr lang="en-US" sz="3600" dirty="0"/>
              <a:t>    while(p!=NULL){</a:t>
            </a:r>
          </a:p>
          <a:p>
            <a:pPr marL="0" indent="0">
              <a:buNone/>
            </a:pPr>
            <a:r>
              <a:rPr lang="en-US" sz="3600" dirty="0"/>
              <a:t>        for(</a:t>
            </a:r>
            <a:r>
              <a:rPr lang="en-US" sz="3600" dirty="0" err="1"/>
              <a:t>i</a:t>
            </a:r>
            <a:r>
              <a:rPr lang="en-US" sz="3600" dirty="0"/>
              <a:t>=0;i&lt;</a:t>
            </a:r>
            <a:r>
              <a:rPr lang="en-US" sz="3600" dirty="0" err="1"/>
              <a:t>rear;i</a:t>
            </a:r>
            <a:r>
              <a:rPr lang="en-US" sz="3600" dirty="0"/>
              <a:t>++)</a:t>
            </a:r>
          </a:p>
          <a:p>
            <a:pPr marL="0" indent="0">
              <a:buNone/>
            </a:pPr>
            <a:r>
              <a:rPr lang="en-US" sz="3600" dirty="0"/>
              <a:t>            if(p-&gt;</a:t>
            </a:r>
            <a:r>
              <a:rPr lang="en-US" sz="3600" dirty="0" err="1"/>
              <a:t>vindex</a:t>
            </a:r>
            <a:r>
              <a:rPr lang="en-US" sz="3600" dirty="0"/>
              <a:t> == q[</a:t>
            </a:r>
            <a:r>
              <a:rPr lang="en-US" sz="3600" dirty="0" err="1"/>
              <a:t>i</a:t>
            </a:r>
            <a:r>
              <a:rPr lang="en-US" sz="3600" dirty="0"/>
              <a:t>]) break;</a:t>
            </a:r>
          </a:p>
          <a:p>
            <a:pPr marL="0" indent="0">
              <a:buNone/>
            </a:pPr>
            <a:r>
              <a:rPr lang="en-US" sz="3600" dirty="0"/>
              <a:t>        if(</a:t>
            </a:r>
            <a:r>
              <a:rPr lang="en-US" sz="3600" dirty="0" err="1"/>
              <a:t>i</a:t>
            </a:r>
            <a:r>
              <a:rPr lang="en-US" sz="3600" dirty="0"/>
              <a:t> &gt;=rear)//</a:t>
            </a:r>
            <a:r>
              <a:rPr lang="zh-CN" altLang="en-US" sz="3600" dirty="0"/>
              <a:t>邻接点未被访问，则入队列</a:t>
            </a:r>
          </a:p>
          <a:p>
            <a:pPr marL="0" indent="0">
              <a:buNone/>
            </a:pPr>
            <a:r>
              <a:rPr lang="zh-CN" altLang="en-US" sz="3600" dirty="0"/>
              <a:t>            </a:t>
            </a:r>
            <a:r>
              <a:rPr lang="en-US" sz="3600" dirty="0"/>
              <a:t>q[rear++]=p-&gt;</a:t>
            </a:r>
            <a:r>
              <a:rPr lang="en-US" sz="3600" dirty="0" err="1"/>
              <a:t>vindex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        p=p-&gt;next;</a:t>
            </a:r>
          </a:p>
          <a:p>
            <a:pPr marL="0" indent="0">
              <a:buNone/>
            </a:pPr>
            <a:r>
              <a:rPr lang="en-US" sz="3600" dirty="0"/>
              <a:t>    }</a:t>
            </a:r>
          </a:p>
          <a:p>
            <a:pPr marL="0" indent="0">
              <a:buNone/>
            </a:pPr>
            <a:r>
              <a:rPr lang="en-US" sz="3600" dirty="0" smtClean="0"/>
              <a:t> }  \\ </a:t>
            </a:r>
            <a:r>
              <a:rPr lang="zh-CN" altLang="en-US" sz="3600" dirty="0" smtClean="0"/>
              <a:t>此版本为顶点先入队列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先不访问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，顶点出队列时再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}  \\  </a:t>
            </a:r>
            <a:r>
              <a:rPr lang="zh-CN" altLang="en-US" sz="3600" dirty="0" smtClean="0"/>
              <a:t>访问顶点，并将未访问过的该顶点的邻接点依次入队列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2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void BFSGraph(AGraph *g</a:t>
            </a:r>
            <a:r>
              <a:rPr lang="en-US" smtClean="0"/>
              <a:t>)</a:t>
            </a:r>
            <a:endParaRPr lang="en-US"/>
          </a:p>
          <a:p>
            <a:pPr marL="0" indent="0">
              <a:buNone/>
            </a:pPr>
            <a:r>
              <a:rPr lang="en-US" smtClean="0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int i;</a:t>
            </a:r>
          </a:p>
          <a:p>
            <a:pPr marL="0" indent="0">
              <a:buNone/>
            </a:pPr>
            <a:r>
              <a:rPr lang="en-US"/>
              <a:t>for(i=0;i&lt;g-&gt;vexnum;i++)</a:t>
            </a:r>
          </a:p>
          <a:p>
            <a:pPr marL="0" indent="0">
              <a:buNone/>
            </a:pPr>
            <a:r>
              <a:rPr lang="en-US"/>
              <a:t>    visited[i]=0;</a:t>
            </a:r>
          </a:p>
          <a:p>
            <a:pPr marL="0" indent="0">
              <a:buNone/>
            </a:pPr>
            <a:r>
              <a:rPr lang="en-US" smtClean="0"/>
              <a:t>for(i=0;i&lt;g-</a:t>
            </a:r>
            <a:r>
              <a:rPr lang="en-US"/>
              <a:t>&gt;vexnum;i++)</a:t>
            </a:r>
          </a:p>
          <a:p>
            <a:pPr marL="0" indent="0">
              <a:buNone/>
            </a:pPr>
            <a:r>
              <a:rPr lang="en-US"/>
              <a:t>    if(!visited[i]) BFS(g,i);</a:t>
            </a:r>
          </a:p>
          <a:p>
            <a:pPr marL="0" indent="0">
              <a:buNone/>
            </a:pPr>
            <a:r>
              <a:rPr lang="en-US" smtClean="0"/>
              <a:t>}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76" y="4869160"/>
            <a:ext cx="5297544" cy="198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69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</a:t>
            </a:r>
            <a:r>
              <a:rPr lang="zh-CN" altLang="en-US" dirty="0" smtClean="0"/>
              <a:t>图遍历的应用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连通图的支撑树：</a:t>
            </a:r>
            <a:r>
              <a:rPr lang="en-US" altLang="zh-CN" dirty="0" smtClean="0"/>
              <a:t>DFS/BFS</a:t>
            </a:r>
          </a:p>
          <a:p>
            <a:r>
              <a:rPr lang="zh-CN" altLang="en-US" dirty="0" smtClean="0"/>
              <a:t>非连通图的支撑森林</a:t>
            </a:r>
            <a:r>
              <a:rPr lang="zh-CN" altLang="en-US" dirty="0"/>
              <a:t>：</a:t>
            </a:r>
            <a:r>
              <a:rPr lang="en-US" altLang="zh-CN" dirty="0" smtClean="0"/>
              <a:t>DFS/BFS</a:t>
            </a:r>
          </a:p>
          <a:p>
            <a:r>
              <a:rPr lang="zh-CN" altLang="en-US" dirty="0" smtClean="0"/>
              <a:t>重连通图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连通图关节点</a:t>
            </a:r>
            <a:r>
              <a:rPr lang="zh-CN" altLang="en-US" dirty="0"/>
              <a:t>的</a:t>
            </a:r>
            <a:r>
              <a:rPr lang="zh-CN" altLang="en-US" dirty="0" smtClean="0"/>
              <a:t>判定</a:t>
            </a:r>
            <a:r>
              <a:rPr lang="zh-CN" altLang="en-US" dirty="0"/>
              <a:t>：</a:t>
            </a:r>
            <a:r>
              <a:rPr lang="en-US" altLang="zh-CN" dirty="0"/>
              <a:t>DFS</a:t>
            </a:r>
            <a:endParaRPr lang="en-US" altLang="zh-CN" dirty="0" smtClean="0"/>
          </a:p>
          <a:p>
            <a:r>
              <a:rPr lang="zh-CN" altLang="en-US" dirty="0" smtClean="0"/>
              <a:t>图的连通性检测：</a:t>
            </a:r>
            <a:r>
              <a:rPr lang="en-US" altLang="zh-CN" dirty="0" smtClean="0"/>
              <a:t>DFS/BFS</a:t>
            </a:r>
          </a:p>
          <a:p>
            <a:r>
              <a:rPr lang="zh-CN" altLang="en-US" dirty="0" smtClean="0"/>
              <a:t>无向图的环路检测</a:t>
            </a:r>
            <a:r>
              <a:rPr lang="zh-CN" altLang="en-US" dirty="0"/>
              <a:t>：</a:t>
            </a:r>
            <a:r>
              <a:rPr lang="en-US" altLang="zh-CN" dirty="0"/>
              <a:t>DFS/BFS</a:t>
            </a:r>
            <a:endParaRPr lang="en-US" altLang="zh-CN" dirty="0" smtClean="0"/>
          </a:p>
          <a:p>
            <a:r>
              <a:rPr lang="zh-CN" altLang="en-US" dirty="0" smtClean="0"/>
              <a:t>有向图的环路检测：</a:t>
            </a:r>
            <a:r>
              <a:rPr lang="en-US" altLang="zh-CN" dirty="0" smtClean="0"/>
              <a:t>DFS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顶点之间的可达性检测</a:t>
            </a:r>
            <a:r>
              <a:rPr lang="zh-CN" altLang="en-US" dirty="0"/>
              <a:t>：</a:t>
            </a:r>
            <a:r>
              <a:rPr lang="en-US" altLang="zh-CN" dirty="0"/>
              <a:t>DFS/BFS</a:t>
            </a:r>
            <a:endParaRPr lang="en-US" altLang="zh-CN" dirty="0" smtClean="0"/>
          </a:p>
          <a:p>
            <a:r>
              <a:rPr lang="zh-CN" altLang="en-US" dirty="0" smtClean="0"/>
              <a:t>顶点之间的</a:t>
            </a:r>
            <a:r>
              <a:rPr lang="zh-CN" altLang="en-US" dirty="0"/>
              <a:t>路径求解：</a:t>
            </a:r>
            <a:r>
              <a:rPr lang="en-US" altLang="zh-CN" dirty="0"/>
              <a:t>DFS/BFS</a:t>
            </a:r>
            <a:endParaRPr lang="en-US" altLang="zh-CN" dirty="0" smtClean="0"/>
          </a:p>
          <a:p>
            <a:r>
              <a:rPr lang="zh-CN" altLang="en-US" dirty="0" smtClean="0"/>
              <a:t>顶点之间的最短距离：</a:t>
            </a:r>
            <a:r>
              <a:rPr lang="en-US" altLang="zh-CN" dirty="0" smtClean="0"/>
              <a:t>BFS</a:t>
            </a:r>
          </a:p>
          <a:p>
            <a:r>
              <a:rPr lang="zh-CN" altLang="en-US" dirty="0"/>
              <a:t>欧</a:t>
            </a:r>
            <a:r>
              <a:rPr lang="zh-CN" altLang="en-US" dirty="0" smtClean="0"/>
              <a:t>拉回路：</a:t>
            </a:r>
            <a:r>
              <a:rPr lang="en-US" altLang="zh-CN" dirty="0" smtClean="0"/>
              <a:t>DFS</a:t>
            </a:r>
          </a:p>
          <a:p>
            <a:r>
              <a:rPr lang="zh-CN" altLang="en-US" dirty="0" smtClean="0"/>
              <a:t>拓扑排序：</a:t>
            </a:r>
            <a:r>
              <a:rPr lang="en-US" altLang="zh-CN" dirty="0" smtClean="0"/>
              <a:t>DFS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827584" y="5157192"/>
            <a:ext cx="51845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0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07" name="Group 59"/>
          <p:cNvGrpSpPr>
            <a:grpSpLocks/>
          </p:cNvGrpSpPr>
          <p:nvPr/>
        </p:nvGrpSpPr>
        <p:grpSpPr bwMode="auto">
          <a:xfrm>
            <a:off x="4800600" y="692696"/>
            <a:ext cx="4191000" cy="3733800"/>
            <a:chOff x="3024" y="624"/>
            <a:chExt cx="2640" cy="2352"/>
          </a:xfrm>
        </p:grpSpPr>
        <p:sp>
          <p:nvSpPr>
            <p:cNvPr id="104451" name="Oval 3"/>
            <p:cNvSpPr>
              <a:spLocks noChangeArrowheads="1"/>
            </p:cNvSpPr>
            <p:nvPr/>
          </p:nvSpPr>
          <p:spPr bwMode="auto">
            <a:xfrm>
              <a:off x="4224" y="1296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800000"/>
                  </a:solidFill>
                </a:rPr>
                <a:t>a</a:t>
              </a:r>
              <a:endParaRPr lang="en-US" altLang="zh-CN" sz="3600"/>
            </a:p>
          </p:txBody>
        </p:sp>
        <p:sp>
          <p:nvSpPr>
            <p:cNvPr id="104452" name="Oval 4"/>
            <p:cNvSpPr>
              <a:spLocks noChangeArrowheads="1"/>
            </p:cNvSpPr>
            <p:nvPr/>
          </p:nvSpPr>
          <p:spPr bwMode="auto">
            <a:xfrm>
              <a:off x="3504" y="816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solidFill>
                    <a:srgbClr val="800000"/>
                  </a:solidFill>
                </a:rPr>
                <a:t>b</a:t>
              </a:r>
              <a:endParaRPr lang="en-US" altLang="zh-CN" sz="3600" dirty="0"/>
            </a:p>
          </p:txBody>
        </p:sp>
        <p:sp>
          <p:nvSpPr>
            <p:cNvPr id="104453" name="Oval 5"/>
            <p:cNvSpPr>
              <a:spLocks noChangeArrowheads="1"/>
            </p:cNvSpPr>
            <p:nvPr/>
          </p:nvSpPr>
          <p:spPr bwMode="auto">
            <a:xfrm>
              <a:off x="3024" y="2016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800000"/>
                  </a:solidFill>
                </a:rPr>
                <a:t>c</a:t>
              </a:r>
              <a:endParaRPr lang="en-US" altLang="zh-CN" sz="3600"/>
            </a:p>
          </p:txBody>
        </p:sp>
        <p:sp>
          <p:nvSpPr>
            <p:cNvPr id="104454" name="Oval 6"/>
            <p:cNvSpPr>
              <a:spLocks noChangeArrowheads="1"/>
            </p:cNvSpPr>
            <p:nvPr/>
          </p:nvSpPr>
          <p:spPr bwMode="auto">
            <a:xfrm>
              <a:off x="3552" y="2688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800000"/>
                  </a:solidFill>
                </a:rPr>
                <a:t>h</a:t>
              </a:r>
              <a:endParaRPr lang="en-US" altLang="zh-CN" sz="3600"/>
            </a:p>
          </p:txBody>
        </p:sp>
        <p:sp>
          <p:nvSpPr>
            <p:cNvPr id="104455" name="Oval 7"/>
            <p:cNvSpPr>
              <a:spLocks noChangeArrowheads="1"/>
            </p:cNvSpPr>
            <p:nvPr/>
          </p:nvSpPr>
          <p:spPr bwMode="auto">
            <a:xfrm>
              <a:off x="3840" y="2016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800000"/>
                  </a:solidFill>
                </a:rPr>
                <a:t>d</a:t>
              </a:r>
              <a:endParaRPr lang="en-US" altLang="zh-CN" sz="3600"/>
            </a:p>
          </p:txBody>
        </p:sp>
        <p:sp>
          <p:nvSpPr>
            <p:cNvPr id="104456" name="Oval 8"/>
            <p:cNvSpPr>
              <a:spLocks noChangeArrowheads="1"/>
            </p:cNvSpPr>
            <p:nvPr/>
          </p:nvSpPr>
          <p:spPr bwMode="auto">
            <a:xfrm>
              <a:off x="4560" y="2016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800000"/>
                  </a:solidFill>
                </a:rPr>
                <a:t>e</a:t>
              </a:r>
              <a:endParaRPr lang="en-US" altLang="zh-CN" sz="3600"/>
            </a:p>
          </p:txBody>
        </p:sp>
        <p:sp>
          <p:nvSpPr>
            <p:cNvPr id="104457" name="Oval 9"/>
            <p:cNvSpPr>
              <a:spLocks noChangeArrowheads="1"/>
            </p:cNvSpPr>
            <p:nvPr/>
          </p:nvSpPr>
          <p:spPr bwMode="auto">
            <a:xfrm>
              <a:off x="4800" y="2688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800000"/>
                  </a:solidFill>
                </a:rPr>
                <a:t>k</a:t>
              </a:r>
              <a:endParaRPr lang="en-US" altLang="zh-CN" sz="3600"/>
            </a:p>
          </p:txBody>
        </p:sp>
        <p:sp>
          <p:nvSpPr>
            <p:cNvPr id="104458" name="Oval 10"/>
            <p:cNvSpPr>
              <a:spLocks noChangeArrowheads="1"/>
            </p:cNvSpPr>
            <p:nvPr/>
          </p:nvSpPr>
          <p:spPr bwMode="auto">
            <a:xfrm>
              <a:off x="5328" y="2016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800000"/>
                  </a:solidFill>
                </a:rPr>
                <a:t>f</a:t>
              </a:r>
              <a:endParaRPr lang="en-US" altLang="zh-CN" sz="3600"/>
            </a:p>
          </p:txBody>
        </p:sp>
        <p:sp>
          <p:nvSpPr>
            <p:cNvPr id="104459" name="Line 11"/>
            <p:cNvSpPr>
              <a:spLocks noChangeShapeType="1"/>
            </p:cNvSpPr>
            <p:nvPr/>
          </p:nvSpPr>
          <p:spPr bwMode="auto">
            <a:xfrm flipH="1">
              <a:off x="3216" y="1440"/>
              <a:ext cx="1008" cy="576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460" name="Line 12"/>
            <p:cNvSpPr>
              <a:spLocks noChangeShapeType="1"/>
            </p:cNvSpPr>
            <p:nvPr/>
          </p:nvSpPr>
          <p:spPr bwMode="auto">
            <a:xfrm>
              <a:off x="3216" y="2304"/>
              <a:ext cx="384" cy="432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>
              <a:off x="5136" y="768"/>
              <a:ext cx="432" cy="1248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 flipH="1">
              <a:off x="4032" y="1536"/>
              <a:ext cx="240" cy="480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463" name="Line 15"/>
            <p:cNvSpPr>
              <a:spLocks noChangeShapeType="1"/>
            </p:cNvSpPr>
            <p:nvPr/>
          </p:nvSpPr>
          <p:spPr bwMode="auto">
            <a:xfrm flipH="1">
              <a:off x="3696" y="2304"/>
              <a:ext cx="192" cy="384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464" name="Line 16"/>
            <p:cNvSpPr>
              <a:spLocks noChangeShapeType="1"/>
            </p:cNvSpPr>
            <p:nvPr/>
          </p:nvSpPr>
          <p:spPr bwMode="auto">
            <a:xfrm>
              <a:off x="4800" y="2256"/>
              <a:ext cx="144" cy="432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465" name="Line 17"/>
            <p:cNvSpPr>
              <a:spLocks noChangeShapeType="1"/>
            </p:cNvSpPr>
            <p:nvPr/>
          </p:nvSpPr>
          <p:spPr bwMode="auto">
            <a:xfrm>
              <a:off x="4512" y="1536"/>
              <a:ext cx="192" cy="480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466" name="Line 18"/>
            <p:cNvSpPr>
              <a:spLocks noChangeShapeType="1"/>
            </p:cNvSpPr>
            <p:nvPr/>
          </p:nvSpPr>
          <p:spPr bwMode="auto">
            <a:xfrm>
              <a:off x="4560" y="1440"/>
              <a:ext cx="912" cy="576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 flipH="1">
              <a:off x="5136" y="2304"/>
              <a:ext cx="384" cy="480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468" name="Oval 20"/>
            <p:cNvSpPr>
              <a:spLocks noChangeArrowheads="1"/>
            </p:cNvSpPr>
            <p:nvPr/>
          </p:nvSpPr>
          <p:spPr bwMode="auto">
            <a:xfrm>
              <a:off x="4800" y="624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800000"/>
                  </a:solidFill>
                </a:rPr>
                <a:t>g</a:t>
              </a:r>
              <a:endParaRPr lang="en-US" altLang="zh-CN" sz="3600"/>
            </a:p>
          </p:txBody>
        </p:sp>
        <p:sp>
          <p:nvSpPr>
            <p:cNvPr id="104482" name="Line 34"/>
            <p:cNvSpPr>
              <a:spLocks noChangeShapeType="1"/>
            </p:cNvSpPr>
            <p:nvPr/>
          </p:nvSpPr>
          <p:spPr bwMode="auto">
            <a:xfrm flipV="1">
              <a:off x="3840" y="768"/>
              <a:ext cx="960" cy="144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483" name="Line 35"/>
            <p:cNvSpPr>
              <a:spLocks noChangeShapeType="1"/>
            </p:cNvSpPr>
            <p:nvPr/>
          </p:nvSpPr>
          <p:spPr bwMode="auto">
            <a:xfrm>
              <a:off x="3792" y="1056"/>
              <a:ext cx="480" cy="288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484" name="Line 36"/>
            <p:cNvSpPr>
              <a:spLocks noChangeShapeType="1"/>
            </p:cNvSpPr>
            <p:nvPr/>
          </p:nvSpPr>
          <p:spPr bwMode="auto">
            <a:xfrm flipH="1">
              <a:off x="4512" y="912"/>
              <a:ext cx="384" cy="432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485" name="Line 37"/>
            <p:cNvSpPr>
              <a:spLocks noChangeShapeType="1"/>
            </p:cNvSpPr>
            <p:nvPr/>
          </p:nvSpPr>
          <p:spPr bwMode="auto">
            <a:xfrm flipH="1">
              <a:off x="3168" y="960"/>
              <a:ext cx="336" cy="1056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04491" name="Rectangle 43"/>
          <p:cNvSpPr>
            <a:spLocks noChangeArrowheads="1"/>
          </p:cNvSpPr>
          <p:nvPr/>
        </p:nvSpPr>
        <p:spPr bwMode="auto">
          <a:xfrm>
            <a:off x="191393" y="3891995"/>
            <a:ext cx="38765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b="1" dirty="0" smtClean="0">
                <a:solidFill>
                  <a:srgbClr val="000082"/>
                </a:solidFill>
                <a:latin typeface="+mn-ea"/>
              </a:rPr>
              <a:t>假设</a:t>
            </a:r>
            <a:r>
              <a:rPr lang="zh-CN" altLang="en-US" sz="2800" b="1" dirty="0">
                <a:solidFill>
                  <a:srgbClr val="000082"/>
                </a:solidFill>
                <a:latin typeface="+mn-ea"/>
              </a:rPr>
              <a:t>找到的第一个邻接点是</a:t>
            </a:r>
            <a:r>
              <a:rPr lang="en-US" altLang="zh-CN" sz="2800" b="1" dirty="0">
                <a:solidFill>
                  <a:srgbClr val="000082"/>
                </a:solidFill>
                <a:latin typeface="+mn-ea"/>
              </a:rPr>
              <a:t>a,</a:t>
            </a:r>
            <a:r>
              <a:rPr lang="zh-CN" altLang="en-US" sz="2800" b="1" dirty="0">
                <a:solidFill>
                  <a:srgbClr val="000082"/>
                </a:solidFill>
                <a:latin typeface="+mn-ea"/>
              </a:rPr>
              <a:t>且得到的结点访问序列</a:t>
            </a:r>
            <a:r>
              <a:rPr lang="zh-CN" altLang="en-US" sz="2800" b="1" dirty="0" smtClean="0">
                <a:solidFill>
                  <a:srgbClr val="000082"/>
                </a:solidFill>
                <a:latin typeface="+mn-ea"/>
              </a:rPr>
              <a:t>为：</a:t>
            </a:r>
            <a:endParaRPr lang="en-US" altLang="zh-CN" sz="3200" b="1" dirty="0" smtClean="0">
              <a:solidFill>
                <a:srgbClr val="000082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82"/>
                </a:solidFill>
                <a:latin typeface="+mn-ea"/>
              </a:rPr>
              <a:t> </a:t>
            </a:r>
            <a:r>
              <a:rPr lang="en-US" altLang="zh-CN" sz="3200" b="1" dirty="0">
                <a:solidFill>
                  <a:srgbClr val="800000"/>
                </a:solidFill>
                <a:ea typeface="隶书" pitchFamily="49" charset="-122"/>
              </a:rPr>
              <a:t>b</a:t>
            </a:r>
            <a:r>
              <a:rPr lang="en-US" altLang="zh-CN" sz="3200" dirty="0">
                <a:solidFill>
                  <a:srgbClr val="000082"/>
                </a:solidFill>
                <a:ea typeface="隶书" pitchFamily="49" charset="-122"/>
              </a:rPr>
              <a:t>  </a:t>
            </a:r>
            <a:r>
              <a:rPr lang="en-US" altLang="zh-CN" sz="3200" dirty="0">
                <a:solidFill>
                  <a:srgbClr val="7800EE"/>
                </a:solidFill>
                <a:ea typeface="隶书" pitchFamily="49" charset="-122"/>
              </a:rPr>
              <a:t>a</a:t>
            </a:r>
            <a:r>
              <a:rPr lang="en-US" altLang="zh-CN" sz="3200" dirty="0">
                <a:solidFill>
                  <a:srgbClr val="000082"/>
                </a:solidFill>
                <a:ea typeface="隶书" pitchFamily="49" charset="-122"/>
              </a:rPr>
              <a:t>  d  h  c  </a:t>
            </a:r>
            <a:r>
              <a:rPr lang="en-US" altLang="zh-CN" sz="3200" dirty="0">
                <a:solidFill>
                  <a:srgbClr val="7800EE"/>
                </a:solidFill>
                <a:ea typeface="隶书" pitchFamily="49" charset="-122"/>
              </a:rPr>
              <a:t>e</a:t>
            </a:r>
            <a:r>
              <a:rPr lang="en-US" altLang="zh-CN" sz="3200" dirty="0">
                <a:solidFill>
                  <a:srgbClr val="000082"/>
                </a:solidFill>
                <a:ea typeface="隶书" pitchFamily="49" charset="-122"/>
              </a:rPr>
              <a:t>  </a:t>
            </a:r>
            <a:r>
              <a:rPr lang="en-US" altLang="zh-CN" sz="3200" b="1" dirty="0">
                <a:solidFill>
                  <a:srgbClr val="800000"/>
                </a:solidFill>
                <a:ea typeface="隶书" pitchFamily="49" charset="-122"/>
              </a:rPr>
              <a:t>k</a:t>
            </a:r>
            <a:r>
              <a:rPr lang="en-US" altLang="zh-CN" sz="3200" dirty="0">
                <a:solidFill>
                  <a:srgbClr val="000082"/>
                </a:solidFill>
                <a:ea typeface="隶书" pitchFamily="49" charset="-122"/>
              </a:rPr>
              <a:t>  f  g</a:t>
            </a:r>
          </a:p>
        </p:txBody>
      </p:sp>
      <p:sp>
        <p:nvSpPr>
          <p:cNvPr id="104492" name="Rectangle 44"/>
          <p:cNvSpPr>
            <a:spLocks noChangeArrowheads="1"/>
          </p:cNvSpPr>
          <p:nvPr/>
        </p:nvSpPr>
        <p:spPr bwMode="auto">
          <a:xfrm>
            <a:off x="245368" y="1849904"/>
            <a:ext cx="4038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82"/>
                </a:solidFill>
                <a:latin typeface="+mn-ea"/>
              </a:rPr>
              <a:t>  </a:t>
            </a:r>
            <a:r>
              <a:rPr lang="zh-CN" altLang="en-US" sz="2800" b="1" dirty="0">
                <a:solidFill>
                  <a:srgbClr val="000082"/>
                </a:solidFill>
                <a:latin typeface="+mn-ea"/>
              </a:rPr>
              <a:t>假设找到的第一个邻接点是</a:t>
            </a:r>
            <a:r>
              <a:rPr lang="en-US" altLang="zh-CN" sz="2800" b="1" dirty="0">
                <a:solidFill>
                  <a:srgbClr val="000082"/>
                </a:solidFill>
                <a:latin typeface="+mn-ea"/>
              </a:rPr>
              <a:t>c,</a:t>
            </a:r>
            <a:r>
              <a:rPr lang="zh-CN" altLang="en-US" sz="2800" b="1" dirty="0">
                <a:solidFill>
                  <a:srgbClr val="000082"/>
                </a:solidFill>
                <a:latin typeface="+mn-ea"/>
              </a:rPr>
              <a:t>则得到的结点访问序列</a:t>
            </a:r>
            <a:r>
              <a:rPr lang="zh-CN" altLang="en-US" sz="2800" b="1" dirty="0" smtClean="0">
                <a:solidFill>
                  <a:srgbClr val="000082"/>
                </a:solidFill>
                <a:latin typeface="+mn-ea"/>
              </a:rPr>
              <a:t>为：</a:t>
            </a:r>
            <a:endParaRPr lang="en-US" altLang="zh-CN" sz="3200" dirty="0">
              <a:solidFill>
                <a:srgbClr val="000082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3200" dirty="0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3200" b="1" dirty="0">
                <a:solidFill>
                  <a:srgbClr val="800000"/>
                </a:solidFill>
                <a:ea typeface="隶书" pitchFamily="49" charset="-122"/>
              </a:rPr>
              <a:t>b</a:t>
            </a:r>
            <a:r>
              <a:rPr lang="en-US" altLang="zh-CN" sz="3200" dirty="0">
                <a:solidFill>
                  <a:srgbClr val="000082"/>
                </a:solidFill>
                <a:ea typeface="隶书" pitchFamily="49" charset="-122"/>
              </a:rPr>
              <a:t>  </a:t>
            </a:r>
            <a:r>
              <a:rPr lang="en-US" altLang="zh-CN" sz="3200" dirty="0">
                <a:solidFill>
                  <a:srgbClr val="3333FF"/>
                </a:solidFill>
                <a:ea typeface="隶书" pitchFamily="49" charset="-122"/>
              </a:rPr>
              <a:t>c  h  d  a  e</a:t>
            </a:r>
            <a:r>
              <a:rPr lang="en-US" altLang="zh-CN" sz="3200" dirty="0">
                <a:solidFill>
                  <a:srgbClr val="000082"/>
                </a:solidFill>
                <a:ea typeface="隶书" pitchFamily="49" charset="-122"/>
              </a:rPr>
              <a:t>  </a:t>
            </a:r>
            <a:r>
              <a:rPr lang="en-US" altLang="zh-CN" sz="3200" b="1" dirty="0">
                <a:solidFill>
                  <a:srgbClr val="800000"/>
                </a:solidFill>
                <a:ea typeface="隶书" pitchFamily="49" charset="-122"/>
              </a:rPr>
              <a:t>k</a:t>
            </a:r>
            <a:r>
              <a:rPr lang="en-US" altLang="zh-CN" sz="3200" dirty="0">
                <a:solidFill>
                  <a:srgbClr val="000082"/>
                </a:solidFill>
                <a:ea typeface="隶书" pitchFamily="49" charset="-122"/>
              </a:rPr>
              <a:t>  f  g</a:t>
            </a:r>
          </a:p>
        </p:txBody>
      </p:sp>
      <p:sp>
        <p:nvSpPr>
          <p:cNvPr id="104494" name="Line 46"/>
          <p:cNvSpPr>
            <a:spLocks noChangeShapeType="1"/>
          </p:cNvSpPr>
          <p:nvPr/>
        </p:nvSpPr>
        <p:spPr bwMode="auto">
          <a:xfrm flipH="1">
            <a:off x="5029200" y="1302296"/>
            <a:ext cx="533400" cy="16764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4495" name="Line 47"/>
          <p:cNvSpPr>
            <a:spLocks noChangeShapeType="1"/>
          </p:cNvSpPr>
          <p:nvPr/>
        </p:nvSpPr>
        <p:spPr bwMode="auto">
          <a:xfrm>
            <a:off x="5105400" y="3359696"/>
            <a:ext cx="609600" cy="6858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4496" name="Line 48"/>
          <p:cNvSpPr>
            <a:spLocks noChangeShapeType="1"/>
          </p:cNvSpPr>
          <p:nvPr/>
        </p:nvSpPr>
        <p:spPr bwMode="auto">
          <a:xfrm flipH="1">
            <a:off x="5867400" y="3359696"/>
            <a:ext cx="304800" cy="6096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4497" name="Line 49"/>
          <p:cNvSpPr>
            <a:spLocks noChangeShapeType="1"/>
          </p:cNvSpPr>
          <p:nvPr/>
        </p:nvSpPr>
        <p:spPr bwMode="auto">
          <a:xfrm flipH="1">
            <a:off x="6400800" y="2140496"/>
            <a:ext cx="381000" cy="7620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4498" name="Line 50"/>
          <p:cNvSpPr>
            <a:spLocks noChangeShapeType="1"/>
          </p:cNvSpPr>
          <p:nvPr/>
        </p:nvSpPr>
        <p:spPr bwMode="auto">
          <a:xfrm>
            <a:off x="7162800" y="2140496"/>
            <a:ext cx="304800" cy="7620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4499" name="Line 51"/>
          <p:cNvSpPr>
            <a:spLocks noChangeShapeType="1"/>
          </p:cNvSpPr>
          <p:nvPr/>
        </p:nvSpPr>
        <p:spPr bwMode="auto">
          <a:xfrm>
            <a:off x="7620000" y="3283496"/>
            <a:ext cx="228600" cy="6858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4500" name="Line 52"/>
          <p:cNvSpPr>
            <a:spLocks noChangeShapeType="1"/>
          </p:cNvSpPr>
          <p:nvPr/>
        </p:nvSpPr>
        <p:spPr bwMode="auto">
          <a:xfrm>
            <a:off x="722784" y="3657600"/>
            <a:ext cx="2590800" cy="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01" name="Line 53"/>
          <p:cNvSpPr>
            <a:spLocks noChangeShapeType="1"/>
          </p:cNvSpPr>
          <p:nvPr/>
        </p:nvSpPr>
        <p:spPr bwMode="auto">
          <a:xfrm>
            <a:off x="6019800" y="1378496"/>
            <a:ext cx="762000" cy="457200"/>
          </a:xfrm>
          <a:prstGeom prst="line">
            <a:avLst/>
          </a:prstGeom>
          <a:noFill/>
          <a:ln w="57150" cap="sq">
            <a:solidFill>
              <a:srgbClr val="59009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4502" name="Line 54"/>
          <p:cNvSpPr>
            <a:spLocks noChangeShapeType="1"/>
          </p:cNvSpPr>
          <p:nvPr/>
        </p:nvSpPr>
        <p:spPr bwMode="auto">
          <a:xfrm>
            <a:off x="7239000" y="2140496"/>
            <a:ext cx="304800" cy="762000"/>
          </a:xfrm>
          <a:prstGeom prst="line">
            <a:avLst/>
          </a:prstGeom>
          <a:noFill/>
          <a:ln w="57150" cap="sq">
            <a:solidFill>
              <a:srgbClr val="59009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4503" name="Line 55"/>
          <p:cNvSpPr>
            <a:spLocks noChangeShapeType="1"/>
          </p:cNvSpPr>
          <p:nvPr/>
        </p:nvSpPr>
        <p:spPr bwMode="auto">
          <a:xfrm>
            <a:off x="7696200" y="3283496"/>
            <a:ext cx="228600" cy="685800"/>
          </a:xfrm>
          <a:prstGeom prst="line">
            <a:avLst/>
          </a:prstGeom>
          <a:noFill/>
          <a:ln w="57150" cap="sq">
            <a:solidFill>
              <a:srgbClr val="59009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4504" name="Line 56"/>
          <p:cNvSpPr>
            <a:spLocks noChangeShapeType="1"/>
          </p:cNvSpPr>
          <p:nvPr/>
        </p:nvSpPr>
        <p:spPr bwMode="auto">
          <a:xfrm>
            <a:off x="537672" y="6057472"/>
            <a:ext cx="609600" cy="0"/>
          </a:xfrm>
          <a:prstGeom prst="line">
            <a:avLst/>
          </a:prstGeom>
          <a:noFill/>
          <a:ln w="38100" cap="sq">
            <a:solidFill>
              <a:srgbClr val="A04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05" name="Line 57"/>
          <p:cNvSpPr>
            <a:spLocks noChangeShapeType="1"/>
          </p:cNvSpPr>
          <p:nvPr/>
        </p:nvSpPr>
        <p:spPr bwMode="auto">
          <a:xfrm>
            <a:off x="2411760" y="6057472"/>
            <a:ext cx="685800" cy="0"/>
          </a:xfrm>
          <a:prstGeom prst="line">
            <a:avLst/>
          </a:prstGeom>
          <a:noFill/>
          <a:ln w="38100" cap="sq">
            <a:solidFill>
              <a:srgbClr val="A04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200" dirty="0" smtClean="0"/>
              <a:t>应用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：求从一顶点到另一顶点的一条简单路径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从顶点 </a:t>
            </a:r>
            <a:r>
              <a:rPr lang="en-US" altLang="zh-CN" dirty="0" smtClean="0"/>
              <a:t>b </a:t>
            </a:r>
            <a:r>
              <a:rPr lang="zh-CN" altLang="en-US" dirty="0" smtClean="0"/>
              <a:t>出发，进行深度优先搜索遍历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4566607"/>
            <a:ext cx="5076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从顶点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到顶点 </a:t>
            </a:r>
            <a:r>
              <a:rPr lang="en-US" altLang="zh-CN" sz="2800" dirty="0"/>
              <a:t>s</a:t>
            </a:r>
            <a:r>
              <a:rPr lang="zh-CN" altLang="en-US" sz="2800" dirty="0"/>
              <a:t>，若存在路径，则从顶点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出发进行深度优先搜索，必能搜索到顶点 </a:t>
            </a:r>
            <a:r>
              <a:rPr lang="en-US" altLang="zh-CN" sz="2800" dirty="0"/>
              <a:t>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</a:rPr>
              <a:t>遍历过程中搜索到的顶点不一定是路径上</a:t>
            </a:r>
            <a:r>
              <a:rPr lang="zh-CN" altLang="en-US" sz="2800" b="1">
                <a:solidFill>
                  <a:srgbClr val="0000FF"/>
                </a:solidFill>
              </a:rPr>
              <a:t>的</a:t>
            </a:r>
            <a:r>
              <a:rPr lang="zh-CN" altLang="en-US" sz="2800" b="1" smtClean="0">
                <a:solidFill>
                  <a:srgbClr val="0000FF"/>
                </a:solidFill>
              </a:rPr>
              <a:t>顶点！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1" grpId="0" autoUpdateAnimBg="0"/>
      <p:bldP spid="104492" grpId="0" autoUpdateAnimBg="0"/>
      <p:bldP spid="104494" grpId="0" animBg="1"/>
      <p:bldP spid="104495" grpId="0" animBg="1"/>
      <p:bldP spid="104496" grpId="0" animBg="1"/>
      <p:bldP spid="104497" grpId="0" animBg="1"/>
      <p:bldP spid="104498" grpId="0" animBg="1"/>
      <p:bldP spid="104499" grpId="0" animBg="1"/>
      <p:bldP spid="104500" grpId="0" animBg="1"/>
      <p:bldP spid="104501" grpId="0" animBg="1"/>
      <p:bldP spid="104502" grpId="0" animBg="1"/>
      <p:bldP spid="104503" grpId="0" animBg="1"/>
      <p:bldP spid="104504" grpId="0" animBg="1"/>
      <p:bldP spid="104505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关于图的定义和术语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图的存储结构：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数组表示，邻接表表示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(</a:t>
            </a:r>
            <a:r>
              <a:rPr lang="zh-CN" altLang="en-US" dirty="0" smtClean="0"/>
              <a:t>有向图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十字链表，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无向图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邻接多重表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图的遍历：深度优先，广度优先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图的连通性</a:t>
            </a:r>
            <a:endParaRPr lang="en-US" altLang="zh-CN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 err="1" smtClean="0">
                <a:ea typeface="宋体" panose="02010600030101010101" pitchFamily="2" charset="-122"/>
              </a:rPr>
              <a:t>无向图的连通分量</a:t>
            </a:r>
            <a:endParaRPr lang="en-US" altLang="en-US" b="1" dirty="0" smtClean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 smtClean="0">
                <a:ea typeface="宋体" panose="02010600030101010101" pitchFamily="2" charset="-122"/>
              </a:rPr>
              <a:t>有向图的强连通</a:t>
            </a:r>
            <a:r>
              <a:rPr lang="en-US" altLang="en-US" b="1" dirty="0" smtClean="0">
                <a:ea typeface="宋体" panose="02010600030101010101" pitchFamily="2" charset="-122"/>
              </a:rPr>
              <a:t>分量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 smtClean="0">
                <a:ea typeface="宋体" panose="02010600030101010101" pitchFamily="2" charset="-122"/>
              </a:rPr>
              <a:t>最小生成树：</a:t>
            </a:r>
            <a:r>
              <a:rPr lang="en-US" altLang="zh-CN" b="1" dirty="0" smtClean="0">
                <a:ea typeface="宋体" panose="02010600030101010101" pitchFamily="2" charset="-122"/>
              </a:rPr>
              <a:t>Prim</a:t>
            </a:r>
            <a:r>
              <a:rPr lang="zh-CN" altLang="en-US" b="1" dirty="0" smtClean="0">
                <a:ea typeface="宋体" panose="02010600030101010101" pitchFamily="2" charset="-122"/>
              </a:rPr>
              <a:t>算法，</a:t>
            </a:r>
            <a:r>
              <a:rPr lang="en-US" altLang="zh-CN" b="1" dirty="0" err="1" smtClean="0">
                <a:ea typeface="宋体" panose="02010600030101010101" pitchFamily="2" charset="-122"/>
              </a:rPr>
              <a:t>Kruskal</a:t>
            </a:r>
            <a:r>
              <a:rPr lang="zh-CN" altLang="en-US" b="1" dirty="0" smtClean="0">
                <a:ea typeface="宋体" panose="02010600030101010101" pitchFamily="2" charset="-122"/>
              </a:rPr>
              <a:t>算法</a:t>
            </a:r>
            <a:endParaRPr lang="en-US" altLang="en-US" b="1" dirty="0" smtClean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 smtClean="0">
                <a:ea typeface="宋体" panose="02010600030101010101" pitchFamily="2" charset="-122"/>
              </a:rPr>
              <a:t>关节点和重连通</a:t>
            </a:r>
            <a:r>
              <a:rPr lang="zh-CN" altLang="en-US" b="1" dirty="0" smtClean="0">
                <a:ea typeface="宋体" panose="02010600030101010101" pitchFamily="2" charset="-122"/>
              </a:rPr>
              <a:t>分量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拓扑排序：</a:t>
            </a:r>
            <a:r>
              <a:rPr lang="en-US" altLang="zh-CN" dirty="0" smtClean="0"/>
              <a:t>AOV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关键路径：</a:t>
            </a:r>
            <a:r>
              <a:rPr lang="en-US" altLang="zh-CN" dirty="0" smtClean="0"/>
              <a:t>AOE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最短路径：</a:t>
            </a:r>
            <a:r>
              <a:rPr lang="en-US" dirty="0" err="1" smtClean="0"/>
              <a:t>Dijkstra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Floyd</a:t>
            </a:r>
            <a:r>
              <a:rPr lang="zh-CN" altLang="en-US" dirty="0" smtClean="0"/>
              <a:t>算法</a:t>
            </a:r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6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9067800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A043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>
                <a:solidFill>
                  <a:srgbClr val="000082"/>
                </a:solidFill>
                <a:ea typeface="楷体_GB2312" pitchFamily="49" charset="-122"/>
              </a:rPr>
              <a:t>void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sz="3200" dirty="0" err="1">
                <a:solidFill>
                  <a:srgbClr val="000082"/>
                </a:solidFill>
                <a:ea typeface="楷体_GB2312" pitchFamily="49" charset="-122"/>
              </a:rPr>
              <a:t>DFSearch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( </a:t>
            </a:r>
            <a:r>
              <a:rPr lang="en-US" altLang="zh-CN" sz="3200" b="1" dirty="0" err="1">
                <a:solidFill>
                  <a:srgbClr val="000082"/>
                </a:solidFill>
                <a:ea typeface="楷体_GB2312" pitchFamily="49" charset="-122"/>
              </a:rPr>
              <a:t>int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 v, </a:t>
            </a:r>
            <a:r>
              <a:rPr lang="en-US" altLang="zh-CN" sz="3200" b="1" dirty="0" err="1">
                <a:solidFill>
                  <a:srgbClr val="000082"/>
                </a:solidFill>
                <a:ea typeface="楷体_GB2312" pitchFamily="49" charset="-122"/>
              </a:rPr>
              <a:t>int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 s, </a:t>
            </a:r>
            <a:r>
              <a:rPr lang="en-US" altLang="zh-CN" sz="3200" b="1" dirty="0">
                <a:solidFill>
                  <a:srgbClr val="000082"/>
                </a:solidFill>
                <a:ea typeface="楷体_GB2312" pitchFamily="49" charset="-122"/>
              </a:rPr>
              <a:t>char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 *PATH)  </a:t>
            </a:r>
            <a:r>
              <a:rPr lang="en-US" altLang="zh-CN" sz="3200" b="1" dirty="0">
                <a:solidFill>
                  <a:srgbClr val="000082"/>
                </a:solidFill>
                <a:ea typeface="楷体_GB2312" pitchFamily="49" charset="-122"/>
              </a:rPr>
              <a:t>{</a:t>
            </a:r>
            <a:endParaRPr lang="en-US" altLang="zh-CN" sz="3200" dirty="0">
              <a:solidFill>
                <a:srgbClr val="000082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sz="3200" dirty="0" smtClean="0">
                <a:solidFill>
                  <a:srgbClr val="000082"/>
                </a:solidFill>
                <a:ea typeface="楷体_GB2312" pitchFamily="49" charset="-122"/>
              </a:rPr>
              <a:t>//</a:t>
            </a:r>
            <a:r>
              <a:rPr lang="zh-CN" altLang="en-US" sz="3200" dirty="0" smtClean="0">
                <a:solidFill>
                  <a:srgbClr val="000082"/>
                </a:solidFill>
                <a:ea typeface="楷体_GB2312" pitchFamily="49" charset="-122"/>
              </a:rPr>
              <a:t>从</a:t>
            </a:r>
            <a:r>
              <a:rPr lang="zh-CN" altLang="en-US" sz="3200" dirty="0">
                <a:solidFill>
                  <a:srgbClr val="000082"/>
                </a:solidFill>
                <a:ea typeface="楷体_GB2312" pitchFamily="49" charset="-122"/>
              </a:rPr>
              <a:t>第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v</a:t>
            </a:r>
            <a:r>
              <a:rPr lang="zh-CN" altLang="en-US" sz="3200" dirty="0">
                <a:solidFill>
                  <a:srgbClr val="000082"/>
                </a:solidFill>
                <a:ea typeface="楷体_GB2312" pitchFamily="49" charset="-122"/>
              </a:rPr>
              <a:t>个顶点出发递归地深度优先遍历图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G</a:t>
            </a:r>
            <a:r>
              <a:rPr lang="zh-CN" altLang="en-US" sz="3200" dirty="0">
                <a:solidFill>
                  <a:srgbClr val="000082"/>
                </a:solidFill>
                <a:ea typeface="楷体_GB2312" pitchFamily="49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sz="3200" dirty="0" smtClean="0">
                <a:solidFill>
                  <a:srgbClr val="000082"/>
                </a:solidFill>
                <a:ea typeface="楷体_GB2312" pitchFamily="49" charset="-122"/>
              </a:rPr>
              <a:t>//</a:t>
            </a:r>
            <a:r>
              <a:rPr lang="zh-CN" altLang="en-US" sz="3200" dirty="0" smtClean="0">
                <a:solidFill>
                  <a:srgbClr val="000082"/>
                </a:solidFill>
                <a:ea typeface="楷体_GB2312" pitchFamily="49" charset="-122"/>
              </a:rPr>
              <a:t>求得</a:t>
            </a:r>
            <a:r>
              <a:rPr lang="zh-CN" altLang="en-US" sz="3200" dirty="0">
                <a:solidFill>
                  <a:srgbClr val="000082"/>
                </a:solidFill>
                <a:ea typeface="楷体_GB2312" pitchFamily="49" charset="-122"/>
              </a:rPr>
              <a:t>一条从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v</a:t>
            </a:r>
            <a:r>
              <a:rPr lang="zh-CN" altLang="en-US" sz="3200" dirty="0">
                <a:solidFill>
                  <a:srgbClr val="000082"/>
                </a:solidFill>
                <a:ea typeface="楷体_GB2312" pitchFamily="49" charset="-122"/>
              </a:rPr>
              <a:t>到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000082"/>
                </a:solidFill>
                <a:ea typeface="楷体_GB2312" pitchFamily="49" charset="-122"/>
              </a:rPr>
              <a:t>的简单路径，并记录在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PATH</a:t>
            </a:r>
            <a:r>
              <a:rPr lang="zh-CN" altLang="en-US" sz="3200" dirty="0">
                <a:solidFill>
                  <a:srgbClr val="000082"/>
                </a:solidFill>
                <a:ea typeface="楷体_GB2312" pitchFamily="49" charset="-122"/>
              </a:rPr>
              <a:t>中  </a:t>
            </a:r>
          </a:p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00082"/>
                </a:solidFill>
                <a:ea typeface="楷体_GB2312" pitchFamily="49" charset="-122"/>
              </a:rPr>
              <a:t>  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visited[v] = </a:t>
            </a:r>
            <a:r>
              <a:rPr lang="en-US" altLang="zh-CN" sz="3200" b="1" dirty="0">
                <a:solidFill>
                  <a:srgbClr val="000082"/>
                </a:solidFill>
                <a:ea typeface="楷体_GB2312" pitchFamily="49" charset="-122"/>
              </a:rPr>
              <a:t>TRUE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;   // </a:t>
            </a:r>
            <a:r>
              <a:rPr lang="zh-CN" altLang="en-US" sz="3200" dirty="0">
                <a:solidFill>
                  <a:srgbClr val="000082"/>
                </a:solidFill>
                <a:ea typeface="楷体_GB2312" pitchFamily="49" charset="-122"/>
              </a:rPr>
              <a:t>访问第 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v </a:t>
            </a:r>
            <a:r>
              <a:rPr lang="zh-CN" altLang="en-US" sz="3200" dirty="0">
                <a:solidFill>
                  <a:srgbClr val="000082"/>
                </a:solidFill>
                <a:ea typeface="楷体_GB2312" pitchFamily="49" charset="-122"/>
              </a:rPr>
              <a:t>个顶点</a:t>
            </a:r>
          </a:p>
          <a:p>
            <a:pPr>
              <a:lnSpc>
                <a:spcPct val="125000"/>
              </a:lnSpc>
            </a:pPr>
            <a:r>
              <a:rPr lang="zh-CN" altLang="en-US" sz="3200" dirty="0">
                <a:ea typeface="楷体_GB2312" pitchFamily="49" charset="-122"/>
              </a:rPr>
              <a:t>           </a:t>
            </a:r>
          </a:p>
          <a:p>
            <a:pPr>
              <a:lnSpc>
                <a:spcPct val="125000"/>
              </a:lnSpc>
            </a:pPr>
            <a:r>
              <a:rPr lang="zh-CN" altLang="en-US" sz="3200" dirty="0">
                <a:ea typeface="楷体_GB2312" pitchFamily="49" charset="-122"/>
              </a:rPr>
              <a:t>  </a:t>
            </a:r>
            <a:r>
              <a:rPr lang="en-US" altLang="zh-CN" sz="3200" b="1" dirty="0">
                <a:solidFill>
                  <a:srgbClr val="000082"/>
                </a:solidFill>
                <a:ea typeface="楷体_GB2312" pitchFamily="49" charset="-122"/>
              </a:rPr>
              <a:t>for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 (w=</a:t>
            </a:r>
            <a:r>
              <a:rPr lang="en-US" altLang="zh-CN" sz="3200" dirty="0" err="1">
                <a:solidFill>
                  <a:srgbClr val="000082"/>
                </a:solidFill>
                <a:ea typeface="楷体_GB2312" pitchFamily="49" charset="-122"/>
              </a:rPr>
              <a:t>FirstAdjVex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(v);  w</a:t>
            </a:r>
            <a:r>
              <a:rPr lang="en-US" altLang="zh-CN" sz="3200" b="1" dirty="0">
                <a:solidFill>
                  <a:srgbClr val="000082"/>
                </a:solidFill>
                <a:ea typeface="楷体_GB2312" pitchFamily="49" charset="-122"/>
              </a:rPr>
              <a:t>!=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0                   </a:t>
            </a:r>
            <a:r>
              <a:rPr lang="en-US" altLang="zh-CN" sz="3200" dirty="0" smtClean="0">
                <a:solidFill>
                  <a:srgbClr val="000082"/>
                </a:solidFill>
                <a:ea typeface="楷体_GB2312" pitchFamily="49" charset="-122"/>
              </a:rPr>
              <a:t>     </a:t>
            </a:r>
            <a:r>
              <a:rPr lang="en-US" altLang="zh-CN" sz="3200" dirty="0" smtClean="0">
                <a:ea typeface="楷体_GB2312" pitchFamily="49" charset="-122"/>
              </a:rPr>
              <a:t>;</a:t>
            </a:r>
            <a:endParaRPr lang="en-US" altLang="zh-CN" sz="3200" dirty="0"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 dirty="0">
                <a:ea typeface="楷体_GB2312" pitchFamily="49" charset="-122"/>
              </a:rPr>
              <a:t>                                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w=</a:t>
            </a:r>
            <a:r>
              <a:rPr lang="en-US" altLang="zh-CN" sz="3200" dirty="0" err="1">
                <a:solidFill>
                  <a:srgbClr val="000082"/>
                </a:solidFill>
                <a:ea typeface="楷体_GB2312" pitchFamily="49" charset="-122"/>
              </a:rPr>
              <a:t>NextAdjVex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(v) )</a:t>
            </a:r>
          </a:p>
          <a:p>
            <a:pPr>
              <a:lnSpc>
                <a:spcPct val="125000"/>
              </a:lnSpc>
            </a:pPr>
            <a:endParaRPr lang="en-US" altLang="zh-CN" sz="3200" b="1" dirty="0">
              <a:solidFill>
                <a:srgbClr val="000082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 b="1" dirty="0">
                <a:solidFill>
                  <a:srgbClr val="000082"/>
                </a:solidFill>
                <a:ea typeface="楷体_GB2312" pitchFamily="49" charset="-122"/>
              </a:rPr>
              <a:t>               if 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(</a:t>
            </a:r>
            <a:r>
              <a:rPr lang="en-US" altLang="zh-CN" sz="3200" b="1" dirty="0">
                <a:solidFill>
                  <a:srgbClr val="000082"/>
                </a:solidFill>
                <a:ea typeface="楷体_GB2312" pitchFamily="49" charset="-122"/>
              </a:rPr>
              <a:t>!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visited[w])  </a:t>
            </a:r>
            <a:r>
              <a:rPr lang="en-US" altLang="zh-CN" sz="3200" dirty="0" err="1">
                <a:solidFill>
                  <a:srgbClr val="000082"/>
                </a:solidFill>
                <a:ea typeface="楷体_GB2312" pitchFamily="49" charset="-122"/>
              </a:rPr>
              <a:t>DFSearch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(w, s, PATH);</a:t>
            </a:r>
            <a:endParaRPr lang="en-US" altLang="zh-CN" sz="3200" dirty="0"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ea typeface="楷体_GB2312" pitchFamily="49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3200" b="1" dirty="0">
                <a:solidFill>
                  <a:srgbClr val="000082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07504" y="2598738"/>
            <a:ext cx="8909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Append(PATH, </a:t>
            </a:r>
            <a:r>
              <a:rPr lang="en-US" altLang="zh-CN" sz="3200" dirty="0" err="1">
                <a:solidFill>
                  <a:srgbClr val="FF0000"/>
                </a:solidFill>
                <a:ea typeface="楷体_GB2312" pitchFamily="49" charset="-122"/>
              </a:rPr>
              <a:t>getVertex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(v));   </a:t>
            </a:r>
            <a:r>
              <a:rPr lang="en-US" altLang="zh-CN" sz="2800" dirty="0">
                <a:solidFill>
                  <a:srgbClr val="7800EE"/>
                </a:solidFill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7800EE"/>
                </a:solidFill>
                <a:ea typeface="楷体_GB2312" pitchFamily="49" charset="-122"/>
              </a:rPr>
              <a:t>第</a:t>
            </a:r>
            <a:r>
              <a:rPr lang="en-US" altLang="zh-CN" sz="2800" dirty="0">
                <a:solidFill>
                  <a:srgbClr val="7800EE"/>
                </a:solidFill>
                <a:ea typeface="楷体_GB2312" pitchFamily="49" charset="-122"/>
              </a:rPr>
              <a:t>v</a:t>
            </a:r>
            <a:r>
              <a:rPr lang="zh-CN" altLang="en-US" sz="2800" dirty="0">
                <a:solidFill>
                  <a:srgbClr val="7800EE"/>
                </a:solidFill>
                <a:ea typeface="楷体_GB2312" pitchFamily="49" charset="-122"/>
              </a:rPr>
              <a:t>个顶点加入路径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334000" y="32004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&amp;&amp;!found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69925" y="4327525"/>
            <a:ext cx="80930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if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 (w=s) 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{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 found = TRUE;  Append(PATH, w); 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}</a:t>
            </a:r>
            <a:endParaRPr lang="en-US" altLang="zh-CN" sz="3200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else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09550" y="5638800"/>
            <a:ext cx="8782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 if 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(!found)  Delete (PATH);</a:t>
            </a:r>
            <a:r>
              <a:rPr lang="en-US" altLang="zh-CN" sz="3200"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rgbClr val="7800EE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7800EE"/>
                </a:solidFill>
                <a:ea typeface="楷体_GB2312" pitchFamily="49" charset="-122"/>
              </a:rPr>
              <a:t>从路径上删除顶点 </a:t>
            </a:r>
            <a:r>
              <a:rPr lang="en-US" altLang="zh-CN" sz="3200">
                <a:solidFill>
                  <a:srgbClr val="7800EE"/>
                </a:solidFill>
                <a:ea typeface="楷体_GB2312" pitchFamily="49" charset="-122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9591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6" grpId="0" autoUpdateAnimBg="0"/>
      <p:bldP spid="25607" grpId="0" autoUpdateAnimBg="0"/>
      <p:bldP spid="25608" grpId="0" autoUpdateAnimBg="0"/>
      <p:bldP spid="2560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83" name="Group 39"/>
          <p:cNvGrpSpPr>
            <a:grpSpLocks/>
          </p:cNvGrpSpPr>
          <p:nvPr/>
        </p:nvGrpSpPr>
        <p:grpSpPr bwMode="auto">
          <a:xfrm>
            <a:off x="300608" y="2532856"/>
            <a:ext cx="4343400" cy="3200400"/>
            <a:chOff x="96" y="288"/>
            <a:chExt cx="2736" cy="2016"/>
          </a:xfrm>
        </p:grpSpPr>
        <p:sp>
          <p:nvSpPr>
            <p:cNvPr id="108546" name="Oval 2"/>
            <p:cNvSpPr>
              <a:spLocks noChangeArrowheads="1"/>
            </p:cNvSpPr>
            <p:nvPr/>
          </p:nvSpPr>
          <p:spPr bwMode="auto">
            <a:xfrm>
              <a:off x="1152" y="1008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80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08547" name="Oval 3"/>
            <p:cNvSpPr>
              <a:spLocks noChangeArrowheads="1"/>
            </p:cNvSpPr>
            <p:nvPr/>
          </p:nvSpPr>
          <p:spPr bwMode="auto">
            <a:xfrm>
              <a:off x="336" y="672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800000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08548" name="Oval 4"/>
            <p:cNvSpPr>
              <a:spLocks noChangeArrowheads="1"/>
            </p:cNvSpPr>
            <p:nvPr/>
          </p:nvSpPr>
          <p:spPr bwMode="auto">
            <a:xfrm>
              <a:off x="96" y="1344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800000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08549" name="Oval 5"/>
            <p:cNvSpPr>
              <a:spLocks noChangeArrowheads="1"/>
            </p:cNvSpPr>
            <p:nvPr/>
          </p:nvSpPr>
          <p:spPr bwMode="auto">
            <a:xfrm>
              <a:off x="624" y="2016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800000"/>
                  </a:solidFill>
                </a:rPr>
                <a:t>h</a:t>
              </a:r>
              <a:endParaRPr lang="en-US" altLang="zh-CN" sz="2400"/>
            </a:p>
          </p:txBody>
        </p:sp>
        <p:sp>
          <p:nvSpPr>
            <p:cNvPr id="108550" name="Oval 6"/>
            <p:cNvSpPr>
              <a:spLocks noChangeArrowheads="1"/>
            </p:cNvSpPr>
            <p:nvPr/>
          </p:nvSpPr>
          <p:spPr bwMode="auto">
            <a:xfrm>
              <a:off x="1056" y="1632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800000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08551" name="Oval 7"/>
            <p:cNvSpPr>
              <a:spLocks noChangeArrowheads="1"/>
            </p:cNvSpPr>
            <p:nvPr/>
          </p:nvSpPr>
          <p:spPr bwMode="auto">
            <a:xfrm>
              <a:off x="1776" y="1392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8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08552" name="Oval 8"/>
            <p:cNvSpPr>
              <a:spLocks noChangeArrowheads="1"/>
            </p:cNvSpPr>
            <p:nvPr/>
          </p:nvSpPr>
          <p:spPr bwMode="auto">
            <a:xfrm>
              <a:off x="2496" y="1632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800000"/>
                  </a:solidFill>
                </a:rPr>
                <a:t>k</a:t>
              </a:r>
              <a:endParaRPr lang="en-US" altLang="zh-CN" sz="2400"/>
            </a:p>
          </p:txBody>
        </p:sp>
        <p:sp>
          <p:nvSpPr>
            <p:cNvPr id="108553" name="Oval 9"/>
            <p:cNvSpPr>
              <a:spLocks noChangeArrowheads="1"/>
            </p:cNvSpPr>
            <p:nvPr/>
          </p:nvSpPr>
          <p:spPr bwMode="auto">
            <a:xfrm>
              <a:off x="2064" y="480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8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 flipH="1">
              <a:off x="432" y="1200"/>
              <a:ext cx="720" cy="240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>
              <a:off x="288" y="1632"/>
              <a:ext cx="384" cy="432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>
              <a:off x="1536" y="432"/>
              <a:ext cx="528" cy="144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 flipH="1">
              <a:off x="1200" y="1296"/>
              <a:ext cx="144" cy="336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960" y="1872"/>
              <a:ext cx="144" cy="240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Line 15"/>
            <p:cNvSpPr>
              <a:spLocks noChangeShapeType="1"/>
            </p:cNvSpPr>
            <p:nvPr/>
          </p:nvSpPr>
          <p:spPr bwMode="auto">
            <a:xfrm>
              <a:off x="2112" y="1584"/>
              <a:ext cx="384" cy="192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488" y="1200"/>
              <a:ext cx="384" cy="240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>
              <a:off x="2400" y="672"/>
              <a:ext cx="288" cy="960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2" name="Line 18"/>
            <p:cNvSpPr>
              <a:spLocks noChangeShapeType="1"/>
            </p:cNvSpPr>
            <p:nvPr/>
          </p:nvSpPr>
          <p:spPr bwMode="auto">
            <a:xfrm flipH="1">
              <a:off x="2064" y="768"/>
              <a:ext cx="192" cy="672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3" name="Oval 19"/>
            <p:cNvSpPr>
              <a:spLocks noChangeArrowheads="1"/>
            </p:cNvSpPr>
            <p:nvPr/>
          </p:nvSpPr>
          <p:spPr bwMode="auto">
            <a:xfrm>
              <a:off x="1200" y="288"/>
              <a:ext cx="336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800000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V="1">
              <a:off x="624" y="432"/>
              <a:ext cx="576" cy="288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5" name="Line 21"/>
            <p:cNvSpPr>
              <a:spLocks noChangeShapeType="1"/>
            </p:cNvSpPr>
            <p:nvPr/>
          </p:nvSpPr>
          <p:spPr bwMode="auto">
            <a:xfrm>
              <a:off x="624" y="864"/>
              <a:ext cx="576" cy="192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 flipH="1">
              <a:off x="1440" y="720"/>
              <a:ext cx="624" cy="336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288" y="960"/>
              <a:ext cx="96" cy="384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68" name="Line 24"/>
          <p:cNvSpPr>
            <a:spLocks noChangeShapeType="1"/>
          </p:cNvSpPr>
          <p:nvPr/>
        </p:nvSpPr>
        <p:spPr bwMode="auto">
          <a:xfrm flipH="1">
            <a:off x="605408" y="3523456"/>
            <a:ext cx="152400" cy="6858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>
            <a:off x="605408" y="4666456"/>
            <a:ext cx="609600" cy="6858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672208" y="5047456"/>
            <a:ext cx="228600" cy="3810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H="1">
            <a:off x="2053208" y="4133056"/>
            <a:ext cx="228600" cy="5334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2" name="Line 28"/>
          <p:cNvSpPr>
            <a:spLocks noChangeShapeType="1"/>
          </p:cNvSpPr>
          <p:nvPr/>
        </p:nvSpPr>
        <p:spPr bwMode="auto">
          <a:xfrm>
            <a:off x="2510408" y="3980656"/>
            <a:ext cx="533400" cy="3048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3" name="Line 29"/>
          <p:cNvSpPr>
            <a:spLocks noChangeShapeType="1"/>
          </p:cNvSpPr>
          <p:nvPr/>
        </p:nvSpPr>
        <p:spPr bwMode="auto">
          <a:xfrm>
            <a:off x="3501008" y="4666456"/>
            <a:ext cx="609600" cy="3048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4" name="Line 30"/>
          <p:cNvSpPr>
            <a:spLocks noChangeShapeType="1"/>
          </p:cNvSpPr>
          <p:nvPr/>
        </p:nvSpPr>
        <p:spPr bwMode="auto">
          <a:xfrm>
            <a:off x="1215008" y="3447256"/>
            <a:ext cx="914400" cy="304800"/>
          </a:xfrm>
          <a:prstGeom prst="line">
            <a:avLst/>
          </a:prstGeom>
          <a:noFill/>
          <a:ln w="57150" cap="sq">
            <a:solidFill>
              <a:srgbClr val="59009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>
            <a:off x="2510408" y="3904456"/>
            <a:ext cx="685800" cy="381000"/>
          </a:xfrm>
          <a:prstGeom prst="line">
            <a:avLst/>
          </a:prstGeom>
          <a:noFill/>
          <a:ln w="57150" cap="sq">
            <a:solidFill>
              <a:srgbClr val="59009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6" name="Line 32"/>
          <p:cNvSpPr>
            <a:spLocks noChangeShapeType="1"/>
          </p:cNvSpPr>
          <p:nvPr/>
        </p:nvSpPr>
        <p:spPr bwMode="auto">
          <a:xfrm>
            <a:off x="3501008" y="4590256"/>
            <a:ext cx="609600" cy="304800"/>
          </a:xfrm>
          <a:prstGeom prst="line">
            <a:avLst/>
          </a:prstGeom>
          <a:noFill/>
          <a:ln w="57150" cap="sq">
            <a:solidFill>
              <a:srgbClr val="59009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 flipV="1">
            <a:off x="1138808" y="2761456"/>
            <a:ext cx="914400" cy="4572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80" name="Line 36"/>
          <p:cNvSpPr>
            <a:spLocks noChangeShapeType="1"/>
          </p:cNvSpPr>
          <p:nvPr/>
        </p:nvSpPr>
        <p:spPr bwMode="auto">
          <a:xfrm>
            <a:off x="2586608" y="2761456"/>
            <a:ext cx="838200" cy="2286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81" name="Line 37"/>
          <p:cNvSpPr>
            <a:spLocks noChangeShapeType="1"/>
          </p:cNvSpPr>
          <p:nvPr/>
        </p:nvSpPr>
        <p:spPr bwMode="auto">
          <a:xfrm flipH="1">
            <a:off x="3424808" y="3294856"/>
            <a:ext cx="304800" cy="10668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82" name="Line 38"/>
          <p:cNvSpPr>
            <a:spLocks noChangeShapeType="1"/>
          </p:cNvSpPr>
          <p:nvPr/>
        </p:nvSpPr>
        <p:spPr bwMode="auto">
          <a:xfrm>
            <a:off x="3501008" y="4514056"/>
            <a:ext cx="609600" cy="3048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应用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：求两个顶点之间的一条最短路径</a:t>
            </a:r>
            <a:endParaRPr lang="en-US" sz="3200" dirty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例如：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两个顶点之间存在多条</a:t>
            </a:r>
            <a:r>
              <a:rPr lang="zh-CN" altLang="en-US" dirty="0" smtClean="0"/>
              <a:t>路径，求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k</a:t>
            </a:r>
            <a:r>
              <a:rPr lang="zh-CN" altLang="en-US" dirty="0"/>
              <a:t>的最短路径</a:t>
            </a:r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深度优先搜索访问顶点的次序取决于图的存储结构，而广度优先搜索访问顶点的次序是按“路径长度”渐增的次序</a:t>
            </a:r>
            <a:endParaRPr lang="en-US" altLang="zh-CN" dirty="0" smtClean="0"/>
          </a:p>
          <a:p>
            <a:r>
              <a:rPr lang="zh-CN" altLang="en-US" dirty="0" smtClean="0"/>
              <a:t>因此，求路径长度最短的路径可以基于广度优先搜索遍历进行，但需要修改链队列的结点结构及其入队列和出队列的算法</a:t>
            </a:r>
          </a:p>
          <a:p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3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8" grpId="0" animBg="1"/>
      <p:bldP spid="108569" grpId="0" animBg="1"/>
      <p:bldP spid="108570" grpId="0" animBg="1"/>
      <p:bldP spid="108571" grpId="0" animBg="1"/>
      <p:bldP spid="108572" grpId="0" animBg="1"/>
      <p:bldP spid="108573" grpId="0" animBg="1"/>
      <p:bldP spid="108574" grpId="0" animBg="1"/>
      <p:bldP spid="108575" grpId="0" animBg="1"/>
      <p:bldP spid="108576" grpId="0" animBg="1"/>
      <p:bldP spid="108579" grpId="0" animBg="1"/>
      <p:bldP spid="108580" grpId="0" animBg="1"/>
      <p:bldP spid="108581" grpId="0" animBg="1"/>
      <p:bldP spid="1085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09905" y="2013235"/>
            <a:ext cx="2766695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82"/>
                </a:solidFill>
                <a:ea typeface="楷体_GB2312" pitchFamily="49" charset="-122"/>
              </a:rPr>
              <a:t>链队列的状态如下所示</a:t>
            </a:r>
            <a:r>
              <a:rPr lang="en-US" altLang="zh-CN" sz="3200" dirty="0">
                <a:solidFill>
                  <a:srgbClr val="000082"/>
                </a:solidFill>
                <a:ea typeface="楷体_GB2312" pitchFamily="49" charset="-122"/>
              </a:rPr>
              <a:t>:</a:t>
            </a:r>
            <a:endParaRPr lang="en-US" altLang="zh-CN" sz="3200" dirty="0">
              <a:ea typeface="楷体_GB2312" pitchFamily="49" charset="-122"/>
            </a:endParaRPr>
          </a:p>
        </p:txBody>
      </p:sp>
      <p:grpSp>
        <p:nvGrpSpPr>
          <p:cNvPr id="27754" name="Group 106"/>
          <p:cNvGrpSpPr>
            <a:grpSpLocks/>
          </p:cNvGrpSpPr>
          <p:nvPr/>
        </p:nvGrpSpPr>
        <p:grpSpPr bwMode="auto">
          <a:xfrm>
            <a:off x="3124200" y="4876800"/>
            <a:ext cx="3581400" cy="1676400"/>
            <a:chOff x="1968" y="3072"/>
            <a:chExt cx="2256" cy="1056"/>
          </a:xfrm>
        </p:grpSpPr>
        <p:sp>
          <p:nvSpPr>
            <p:cNvPr id="27706" name="Line 58"/>
            <p:cNvSpPr>
              <a:spLocks noChangeShapeType="1"/>
            </p:cNvSpPr>
            <p:nvPr/>
          </p:nvSpPr>
          <p:spPr bwMode="auto">
            <a:xfrm>
              <a:off x="4224" y="3072"/>
              <a:ext cx="0" cy="105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7" name="Line 59"/>
            <p:cNvSpPr>
              <a:spLocks noChangeShapeType="1"/>
            </p:cNvSpPr>
            <p:nvPr/>
          </p:nvSpPr>
          <p:spPr bwMode="auto">
            <a:xfrm flipH="1">
              <a:off x="1968" y="4128"/>
              <a:ext cx="225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8" name="Line 60"/>
            <p:cNvSpPr>
              <a:spLocks noChangeShapeType="1"/>
            </p:cNvSpPr>
            <p:nvPr/>
          </p:nvSpPr>
          <p:spPr bwMode="auto">
            <a:xfrm flipV="1">
              <a:off x="1968" y="3072"/>
              <a:ext cx="0" cy="1056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755" name="Group 107"/>
          <p:cNvGrpSpPr>
            <a:grpSpLocks/>
          </p:cNvGrpSpPr>
          <p:nvPr/>
        </p:nvGrpSpPr>
        <p:grpSpPr bwMode="auto">
          <a:xfrm>
            <a:off x="1981200" y="4876800"/>
            <a:ext cx="2133600" cy="914400"/>
            <a:chOff x="1248" y="3072"/>
            <a:chExt cx="1344" cy="576"/>
          </a:xfrm>
        </p:grpSpPr>
        <p:sp>
          <p:nvSpPr>
            <p:cNvPr id="27711" name="Line 63"/>
            <p:cNvSpPr>
              <a:spLocks noChangeShapeType="1"/>
            </p:cNvSpPr>
            <p:nvPr/>
          </p:nvSpPr>
          <p:spPr bwMode="auto">
            <a:xfrm>
              <a:off x="2592" y="3072"/>
              <a:ext cx="0" cy="57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12" name="Line 64"/>
            <p:cNvSpPr>
              <a:spLocks noChangeShapeType="1"/>
            </p:cNvSpPr>
            <p:nvPr/>
          </p:nvSpPr>
          <p:spPr bwMode="auto">
            <a:xfrm flipH="1">
              <a:off x="1248" y="3648"/>
              <a:ext cx="13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13" name="Line 65"/>
            <p:cNvSpPr>
              <a:spLocks noChangeShapeType="1"/>
            </p:cNvSpPr>
            <p:nvPr/>
          </p:nvSpPr>
          <p:spPr bwMode="auto">
            <a:xfrm flipV="1">
              <a:off x="1248" y="3072"/>
              <a:ext cx="0" cy="576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27749" name="Group 101"/>
          <p:cNvGrpSpPr>
            <a:grpSpLocks/>
          </p:cNvGrpSpPr>
          <p:nvPr/>
        </p:nvGrpSpPr>
        <p:grpSpPr bwMode="auto">
          <a:xfrm>
            <a:off x="395288" y="3298825"/>
            <a:ext cx="5243513" cy="1120775"/>
            <a:chOff x="249" y="1838"/>
            <a:chExt cx="3303" cy="706"/>
          </a:xfrm>
        </p:grpSpPr>
        <p:sp>
          <p:nvSpPr>
            <p:cNvPr id="27714" name="Line 66"/>
            <p:cNvSpPr>
              <a:spLocks noChangeShapeType="1"/>
            </p:cNvSpPr>
            <p:nvPr/>
          </p:nvSpPr>
          <p:spPr bwMode="auto">
            <a:xfrm>
              <a:off x="249" y="2304"/>
              <a:ext cx="3303" cy="0"/>
            </a:xfrm>
            <a:prstGeom prst="line">
              <a:avLst/>
            </a:prstGeom>
            <a:noFill/>
            <a:ln w="38100" cap="sq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16" name="Line 68"/>
            <p:cNvSpPr>
              <a:spLocks noChangeShapeType="1"/>
            </p:cNvSpPr>
            <p:nvPr/>
          </p:nvSpPr>
          <p:spPr bwMode="auto">
            <a:xfrm>
              <a:off x="3552" y="2304"/>
              <a:ext cx="0" cy="240"/>
            </a:xfrm>
            <a:prstGeom prst="line">
              <a:avLst/>
            </a:prstGeom>
            <a:noFill/>
            <a:ln w="38100" cap="sq">
              <a:solidFill>
                <a:srgbClr val="3333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19" name="Text Box 71"/>
            <p:cNvSpPr txBox="1">
              <a:spLocks noChangeArrowheads="1"/>
            </p:cNvSpPr>
            <p:nvPr/>
          </p:nvSpPr>
          <p:spPr bwMode="auto">
            <a:xfrm>
              <a:off x="249" y="1838"/>
              <a:ext cx="7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err="1">
                  <a:solidFill>
                    <a:srgbClr val="3333FF"/>
                  </a:solidFill>
                </a:rPr>
                <a:t>Q.front</a:t>
              </a:r>
              <a:endParaRPr lang="en-US" altLang="zh-CN" sz="2800" dirty="0"/>
            </a:p>
          </p:txBody>
        </p:sp>
      </p:grpSp>
      <p:grpSp>
        <p:nvGrpSpPr>
          <p:cNvPr id="27751" name="Group 103"/>
          <p:cNvGrpSpPr>
            <a:grpSpLocks/>
          </p:cNvGrpSpPr>
          <p:nvPr/>
        </p:nvGrpSpPr>
        <p:grpSpPr bwMode="auto">
          <a:xfrm>
            <a:off x="762000" y="4876800"/>
            <a:ext cx="990600" cy="1295400"/>
            <a:chOff x="480" y="3072"/>
            <a:chExt cx="624" cy="816"/>
          </a:xfrm>
        </p:grpSpPr>
        <p:sp>
          <p:nvSpPr>
            <p:cNvPr id="27722" name="Line 74"/>
            <p:cNvSpPr>
              <a:spLocks noChangeShapeType="1"/>
            </p:cNvSpPr>
            <p:nvPr/>
          </p:nvSpPr>
          <p:spPr bwMode="auto">
            <a:xfrm>
              <a:off x="1104" y="3072"/>
              <a:ext cx="0" cy="81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3" name="Line 75"/>
            <p:cNvSpPr>
              <a:spLocks noChangeShapeType="1"/>
            </p:cNvSpPr>
            <p:nvPr/>
          </p:nvSpPr>
          <p:spPr bwMode="auto">
            <a:xfrm flipH="1">
              <a:off x="480" y="3888"/>
              <a:ext cx="62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4" name="Line 76"/>
            <p:cNvSpPr>
              <a:spLocks noChangeShapeType="1"/>
            </p:cNvSpPr>
            <p:nvPr/>
          </p:nvSpPr>
          <p:spPr bwMode="auto">
            <a:xfrm flipV="1">
              <a:off x="480" y="3072"/>
              <a:ext cx="0" cy="81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752" name="Group 104"/>
          <p:cNvGrpSpPr>
            <a:grpSpLocks/>
          </p:cNvGrpSpPr>
          <p:nvPr/>
        </p:nvGrpSpPr>
        <p:grpSpPr bwMode="auto">
          <a:xfrm>
            <a:off x="5638800" y="4876800"/>
            <a:ext cx="2286000" cy="457200"/>
            <a:chOff x="3552" y="3072"/>
            <a:chExt cx="1440" cy="288"/>
          </a:xfrm>
        </p:grpSpPr>
        <p:sp>
          <p:nvSpPr>
            <p:cNvPr id="27727" name="Line 79"/>
            <p:cNvSpPr>
              <a:spLocks noChangeShapeType="1"/>
            </p:cNvSpPr>
            <p:nvPr/>
          </p:nvSpPr>
          <p:spPr bwMode="auto">
            <a:xfrm>
              <a:off x="4992" y="3072"/>
              <a:ext cx="0" cy="288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28" name="Line 80"/>
            <p:cNvSpPr>
              <a:spLocks noChangeShapeType="1"/>
            </p:cNvSpPr>
            <p:nvPr/>
          </p:nvSpPr>
          <p:spPr bwMode="auto">
            <a:xfrm flipH="1">
              <a:off x="3552" y="3360"/>
              <a:ext cx="144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29" name="Line 81"/>
            <p:cNvSpPr>
              <a:spLocks noChangeShapeType="1"/>
            </p:cNvSpPr>
            <p:nvPr/>
          </p:nvSpPr>
          <p:spPr bwMode="auto">
            <a:xfrm flipV="1">
              <a:off x="3552" y="3072"/>
              <a:ext cx="0" cy="288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27747" name="Group 99"/>
          <p:cNvGrpSpPr>
            <a:grpSpLocks/>
          </p:cNvGrpSpPr>
          <p:nvPr/>
        </p:nvGrpSpPr>
        <p:grpSpPr bwMode="auto">
          <a:xfrm>
            <a:off x="533400" y="4311650"/>
            <a:ext cx="8153400" cy="565150"/>
            <a:chOff x="336" y="2716"/>
            <a:chExt cx="5136" cy="356"/>
          </a:xfrm>
        </p:grpSpPr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1056" y="2716"/>
              <a:ext cx="4320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dirty="0">
                  <a:ea typeface="楷体_GB2312" pitchFamily="49" charset="-122"/>
                </a:rPr>
                <a:t> </a:t>
              </a:r>
              <a:r>
                <a:rPr lang="en-US" altLang="zh-CN" sz="2800" b="1" dirty="0">
                  <a:solidFill>
                    <a:srgbClr val="000082"/>
                  </a:solidFill>
                  <a:ea typeface="楷体_GB2312" pitchFamily="49" charset="-122"/>
                </a:rPr>
                <a:t>3        </a:t>
              </a:r>
              <a:r>
                <a:rPr lang="en-US" altLang="zh-CN" sz="2800" b="1" dirty="0" smtClean="0">
                  <a:solidFill>
                    <a:srgbClr val="000082"/>
                  </a:solidFill>
                  <a:ea typeface="楷体_GB2312" pitchFamily="49" charset="-122"/>
                </a:rPr>
                <a:t>     1             2             4              7             5</a:t>
              </a:r>
              <a:r>
                <a:rPr lang="en-US" altLang="zh-CN" sz="2800" b="1" dirty="0" smtClean="0">
                  <a:ea typeface="楷体_GB2312" pitchFamily="49" charset="-122"/>
                </a:rPr>
                <a:t> </a:t>
              </a:r>
              <a:endParaRPr lang="en-US" altLang="zh-CN" sz="2800" b="1" dirty="0">
                <a:ea typeface="楷体_GB2312" pitchFamily="49" charset="-122"/>
              </a:endParaRP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1392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1104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1104" y="278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>
              <a:off x="1104" y="307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>
              <a:off x="2112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>
              <a:off x="2304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>
              <a:off x="1824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1824" y="278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>
              <a:off x="1824" y="307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>
              <a:off x="2880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82" name="Line 34"/>
            <p:cNvSpPr>
              <a:spLocks noChangeShapeType="1"/>
            </p:cNvSpPr>
            <p:nvPr/>
          </p:nvSpPr>
          <p:spPr bwMode="auto">
            <a:xfrm>
              <a:off x="3072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83" name="Line 35"/>
            <p:cNvSpPr>
              <a:spLocks noChangeShapeType="1"/>
            </p:cNvSpPr>
            <p:nvPr/>
          </p:nvSpPr>
          <p:spPr bwMode="auto">
            <a:xfrm>
              <a:off x="2592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84" name="Line 36"/>
            <p:cNvSpPr>
              <a:spLocks noChangeShapeType="1"/>
            </p:cNvSpPr>
            <p:nvPr/>
          </p:nvSpPr>
          <p:spPr bwMode="auto">
            <a:xfrm>
              <a:off x="2592" y="278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>
              <a:off x="2592" y="307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3696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>
              <a:off x="3888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3408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>
              <a:off x="3408" y="278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90" name="Line 42"/>
            <p:cNvSpPr>
              <a:spLocks noChangeShapeType="1"/>
            </p:cNvSpPr>
            <p:nvPr/>
          </p:nvSpPr>
          <p:spPr bwMode="auto">
            <a:xfrm>
              <a:off x="3408" y="307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91" name="Line 43"/>
            <p:cNvSpPr>
              <a:spLocks noChangeShapeType="1"/>
            </p:cNvSpPr>
            <p:nvPr/>
          </p:nvSpPr>
          <p:spPr bwMode="auto">
            <a:xfrm>
              <a:off x="4512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>
              <a:off x="4704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93" name="Line 45"/>
            <p:cNvSpPr>
              <a:spLocks noChangeShapeType="1"/>
            </p:cNvSpPr>
            <p:nvPr/>
          </p:nvSpPr>
          <p:spPr bwMode="auto">
            <a:xfrm>
              <a:off x="4224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94" name="Line 46"/>
            <p:cNvSpPr>
              <a:spLocks noChangeShapeType="1"/>
            </p:cNvSpPr>
            <p:nvPr/>
          </p:nvSpPr>
          <p:spPr bwMode="auto">
            <a:xfrm>
              <a:off x="4224" y="278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95" name="Line 47"/>
            <p:cNvSpPr>
              <a:spLocks noChangeShapeType="1"/>
            </p:cNvSpPr>
            <p:nvPr/>
          </p:nvSpPr>
          <p:spPr bwMode="auto">
            <a:xfrm>
              <a:off x="4224" y="307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96" name="Line 48"/>
            <p:cNvSpPr>
              <a:spLocks noChangeShapeType="1"/>
            </p:cNvSpPr>
            <p:nvPr/>
          </p:nvSpPr>
          <p:spPr bwMode="auto">
            <a:xfrm>
              <a:off x="5280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97" name="Line 49"/>
            <p:cNvSpPr>
              <a:spLocks noChangeShapeType="1"/>
            </p:cNvSpPr>
            <p:nvPr/>
          </p:nvSpPr>
          <p:spPr bwMode="auto">
            <a:xfrm>
              <a:off x="5472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98" name="Line 50"/>
            <p:cNvSpPr>
              <a:spLocks noChangeShapeType="1"/>
            </p:cNvSpPr>
            <p:nvPr/>
          </p:nvSpPr>
          <p:spPr bwMode="auto">
            <a:xfrm>
              <a:off x="4992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99" name="Line 51"/>
            <p:cNvSpPr>
              <a:spLocks noChangeShapeType="1"/>
            </p:cNvSpPr>
            <p:nvPr/>
          </p:nvSpPr>
          <p:spPr bwMode="auto">
            <a:xfrm>
              <a:off x="4992" y="278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00" name="Line 52"/>
            <p:cNvSpPr>
              <a:spLocks noChangeShapeType="1"/>
            </p:cNvSpPr>
            <p:nvPr/>
          </p:nvSpPr>
          <p:spPr bwMode="auto">
            <a:xfrm>
              <a:off x="4992" y="307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02" name="Line 54"/>
            <p:cNvSpPr>
              <a:spLocks noChangeShapeType="1"/>
            </p:cNvSpPr>
            <p:nvPr/>
          </p:nvSpPr>
          <p:spPr bwMode="auto">
            <a:xfrm>
              <a:off x="816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03" name="Line 55"/>
            <p:cNvSpPr>
              <a:spLocks noChangeShapeType="1"/>
            </p:cNvSpPr>
            <p:nvPr/>
          </p:nvSpPr>
          <p:spPr bwMode="auto">
            <a:xfrm>
              <a:off x="336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04" name="Line 56"/>
            <p:cNvSpPr>
              <a:spLocks noChangeShapeType="1"/>
            </p:cNvSpPr>
            <p:nvPr/>
          </p:nvSpPr>
          <p:spPr bwMode="auto">
            <a:xfrm>
              <a:off x="336" y="278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05" name="Line 57"/>
            <p:cNvSpPr>
              <a:spLocks noChangeShapeType="1"/>
            </p:cNvSpPr>
            <p:nvPr/>
          </p:nvSpPr>
          <p:spPr bwMode="auto">
            <a:xfrm>
              <a:off x="336" y="307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20" name="Rectangle 72"/>
            <p:cNvSpPr>
              <a:spLocks noChangeArrowheads="1"/>
            </p:cNvSpPr>
            <p:nvPr/>
          </p:nvSpPr>
          <p:spPr bwMode="auto">
            <a:xfrm>
              <a:off x="336" y="2784"/>
              <a:ext cx="480" cy="288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21" name="Line 73"/>
            <p:cNvSpPr>
              <a:spLocks noChangeShapeType="1"/>
            </p:cNvSpPr>
            <p:nvPr/>
          </p:nvSpPr>
          <p:spPr bwMode="auto">
            <a:xfrm>
              <a:off x="624" y="2784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31" name="Line 83"/>
            <p:cNvSpPr>
              <a:spLocks noChangeShapeType="1"/>
            </p:cNvSpPr>
            <p:nvPr/>
          </p:nvSpPr>
          <p:spPr bwMode="auto">
            <a:xfrm>
              <a:off x="720" y="2928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32" name="Line 84"/>
            <p:cNvSpPr>
              <a:spLocks noChangeShapeType="1"/>
            </p:cNvSpPr>
            <p:nvPr/>
          </p:nvSpPr>
          <p:spPr bwMode="auto">
            <a:xfrm>
              <a:off x="1488" y="2928"/>
              <a:ext cx="3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33" name="Line 85"/>
            <p:cNvSpPr>
              <a:spLocks noChangeShapeType="1"/>
            </p:cNvSpPr>
            <p:nvPr/>
          </p:nvSpPr>
          <p:spPr bwMode="auto">
            <a:xfrm>
              <a:off x="2208" y="2928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34" name="Line 86"/>
            <p:cNvSpPr>
              <a:spLocks noChangeShapeType="1"/>
            </p:cNvSpPr>
            <p:nvPr/>
          </p:nvSpPr>
          <p:spPr bwMode="auto">
            <a:xfrm>
              <a:off x="2976" y="2928"/>
              <a:ext cx="4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35" name="Line 87"/>
            <p:cNvSpPr>
              <a:spLocks noChangeShapeType="1"/>
            </p:cNvSpPr>
            <p:nvPr/>
          </p:nvSpPr>
          <p:spPr bwMode="auto">
            <a:xfrm>
              <a:off x="3792" y="2928"/>
              <a:ext cx="4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36" name="Line 88"/>
            <p:cNvSpPr>
              <a:spLocks noChangeShapeType="1"/>
            </p:cNvSpPr>
            <p:nvPr/>
          </p:nvSpPr>
          <p:spPr bwMode="auto">
            <a:xfrm>
              <a:off x="4608" y="2928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27760" name="Group 112"/>
          <p:cNvGrpSpPr>
            <a:grpSpLocks/>
          </p:cNvGrpSpPr>
          <p:nvPr/>
        </p:nvGrpSpPr>
        <p:grpSpPr bwMode="auto">
          <a:xfrm>
            <a:off x="4139952" y="908720"/>
            <a:ext cx="4191000" cy="2362200"/>
            <a:chOff x="2832" y="192"/>
            <a:chExt cx="2640" cy="1488"/>
          </a:xfrm>
        </p:grpSpPr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3696" y="288"/>
              <a:ext cx="96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 flipH="1">
              <a:off x="4320" y="384"/>
              <a:ext cx="336" cy="28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3648" y="384"/>
              <a:ext cx="480" cy="288"/>
            </a:xfrm>
            <a:prstGeom prst="line">
              <a:avLst/>
            </a:prstGeom>
            <a:noFill/>
            <a:ln w="762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H="1">
              <a:off x="3504" y="768"/>
              <a:ext cx="624" cy="336"/>
            </a:xfrm>
            <a:prstGeom prst="line">
              <a:avLst/>
            </a:prstGeom>
            <a:noFill/>
            <a:ln w="762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4320" y="816"/>
              <a:ext cx="528" cy="28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H="1">
              <a:off x="4608" y="1200"/>
              <a:ext cx="240" cy="28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5088" y="1152"/>
              <a:ext cx="240" cy="28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H="1">
              <a:off x="3024" y="1248"/>
              <a:ext cx="288" cy="240"/>
            </a:xfrm>
            <a:prstGeom prst="line">
              <a:avLst/>
            </a:prstGeom>
            <a:noFill/>
            <a:ln w="762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3072" y="158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3888" y="158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>
              <a:off x="4656" y="158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0" name="Line 82"/>
            <p:cNvSpPr>
              <a:spLocks noChangeShapeType="1"/>
            </p:cNvSpPr>
            <p:nvPr/>
          </p:nvSpPr>
          <p:spPr bwMode="auto">
            <a:xfrm>
              <a:off x="3504" y="1152"/>
              <a:ext cx="240" cy="28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7" name="Oval 89"/>
            <p:cNvSpPr>
              <a:spLocks noChangeArrowheads="1"/>
            </p:cNvSpPr>
            <p:nvPr/>
          </p:nvSpPr>
          <p:spPr bwMode="auto">
            <a:xfrm>
              <a:off x="3456" y="192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tx2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27739" name="Oval 91"/>
            <p:cNvSpPr>
              <a:spLocks noChangeArrowheads="1"/>
            </p:cNvSpPr>
            <p:nvPr/>
          </p:nvSpPr>
          <p:spPr bwMode="auto">
            <a:xfrm>
              <a:off x="4656" y="192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tx2"/>
                  </a:solidFill>
                </a:rPr>
                <a:t>2</a:t>
              </a:r>
              <a:endParaRPr lang="en-US" altLang="zh-CN" sz="2400"/>
            </a:p>
          </p:txBody>
        </p:sp>
        <p:sp>
          <p:nvSpPr>
            <p:cNvPr id="27740" name="Oval 92"/>
            <p:cNvSpPr>
              <a:spLocks noChangeArrowheads="1"/>
            </p:cNvSpPr>
            <p:nvPr/>
          </p:nvSpPr>
          <p:spPr bwMode="auto">
            <a:xfrm>
              <a:off x="4080" y="624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chemeClr val="tx2"/>
                  </a:solidFill>
                </a:rPr>
                <a:t>1</a:t>
              </a:r>
              <a:endParaRPr lang="en-US" altLang="zh-CN" sz="2400" dirty="0"/>
            </a:p>
          </p:txBody>
        </p:sp>
        <p:sp>
          <p:nvSpPr>
            <p:cNvPr id="27741" name="Oval 93"/>
            <p:cNvSpPr>
              <a:spLocks noChangeArrowheads="1"/>
            </p:cNvSpPr>
            <p:nvPr/>
          </p:nvSpPr>
          <p:spPr bwMode="auto">
            <a:xfrm>
              <a:off x="3264" y="1008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tx2"/>
                  </a:solidFill>
                </a:rPr>
                <a:t>4</a:t>
              </a:r>
              <a:endParaRPr lang="en-US" altLang="zh-CN" sz="2400"/>
            </a:p>
          </p:txBody>
        </p:sp>
        <p:sp>
          <p:nvSpPr>
            <p:cNvPr id="27742" name="Oval 94"/>
            <p:cNvSpPr>
              <a:spLocks noChangeArrowheads="1"/>
            </p:cNvSpPr>
            <p:nvPr/>
          </p:nvSpPr>
          <p:spPr bwMode="auto">
            <a:xfrm>
              <a:off x="4848" y="1008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tx2"/>
                  </a:solidFill>
                </a:rPr>
                <a:t>7</a:t>
              </a:r>
              <a:endParaRPr lang="en-US" altLang="zh-CN" sz="2400"/>
            </a:p>
          </p:txBody>
        </p:sp>
        <p:sp>
          <p:nvSpPr>
            <p:cNvPr id="27743" name="Oval 95"/>
            <p:cNvSpPr>
              <a:spLocks noChangeArrowheads="1"/>
            </p:cNvSpPr>
            <p:nvPr/>
          </p:nvSpPr>
          <p:spPr bwMode="auto">
            <a:xfrm>
              <a:off x="2832" y="1440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tx2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27744" name="Oval 96"/>
            <p:cNvSpPr>
              <a:spLocks noChangeArrowheads="1"/>
            </p:cNvSpPr>
            <p:nvPr/>
          </p:nvSpPr>
          <p:spPr bwMode="auto">
            <a:xfrm>
              <a:off x="3648" y="1440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tx2"/>
                  </a:solidFill>
                </a:rPr>
                <a:t>6</a:t>
              </a:r>
              <a:endParaRPr lang="en-US" altLang="zh-CN" sz="2400"/>
            </a:p>
          </p:txBody>
        </p:sp>
        <p:sp>
          <p:nvSpPr>
            <p:cNvPr id="27745" name="Oval 97"/>
            <p:cNvSpPr>
              <a:spLocks noChangeArrowheads="1"/>
            </p:cNvSpPr>
            <p:nvPr/>
          </p:nvSpPr>
          <p:spPr bwMode="auto">
            <a:xfrm>
              <a:off x="4416" y="1440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tx2"/>
                  </a:solidFill>
                </a:rPr>
                <a:t>8</a:t>
              </a:r>
              <a:endParaRPr lang="en-US" altLang="zh-CN" sz="2400"/>
            </a:p>
          </p:txBody>
        </p:sp>
        <p:sp>
          <p:nvSpPr>
            <p:cNvPr id="27746" name="Oval 98"/>
            <p:cNvSpPr>
              <a:spLocks noChangeArrowheads="1"/>
            </p:cNvSpPr>
            <p:nvPr/>
          </p:nvSpPr>
          <p:spPr bwMode="auto">
            <a:xfrm>
              <a:off x="5232" y="1440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tx2"/>
                  </a:solidFill>
                </a:rPr>
                <a:t>9</a:t>
              </a:r>
              <a:endParaRPr lang="en-US" altLang="zh-CN" sz="2400"/>
            </a:p>
          </p:txBody>
        </p:sp>
      </p:grpSp>
      <p:grpSp>
        <p:nvGrpSpPr>
          <p:cNvPr id="27750" name="Group 102"/>
          <p:cNvGrpSpPr>
            <a:grpSpLocks/>
          </p:cNvGrpSpPr>
          <p:nvPr/>
        </p:nvGrpSpPr>
        <p:grpSpPr bwMode="auto">
          <a:xfrm>
            <a:off x="7589840" y="3308350"/>
            <a:ext cx="1303338" cy="1111250"/>
            <a:chOff x="4781" y="1748"/>
            <a:chExt cx="821" cy="700"/>
          </a:xfrm>
        </p:grpSpPr>
        <p:sp>
          <p:nvSpPr>
            <p:cNvPr id="27717" name="Line 69"/>
            <p:cNvSpPr>
              <a:spLocks noChangeShapeType="1"/>
            </p:cNvSpPr>
            <p:nvPr/>
          </p:nvSpPr>
          <p:spPr bwMode="auto">
            <a:xfrm>
              <a:off x="5088" y="2160"/>
              <a:ext cx="514" cy="0"/>
            </a:xfrm>
            <a:prstGeom prst="line">
              <a:avLst/>
            </a:prstGeom>
            <a:noFill/>
            <a:ln w="38100" cap="sq">
              <a:solidFill>
                <a:srgbClr val="7800EE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>
              <a:off x="5088" y="2160"/>
              <a:ext cx="0" cy="288"/>
            </a:xfrm>
            <a:prstGeom prst="line">
              <a:avLst/>
            </a:prstGeom>
            <a:noFill/>
            <a:ln w="38100" cap="sq">
              <a:solidFill>
                <a:srgbClr val="7800EE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48" name="Rectangle 100"/>
            <p:cNvSpPr>
              <a:spLocks noChangeArrowheads="1"/>
            </p:cNvSpPr>
            <p:nvPr/>
          </p:nvSpPr>
          <p:spPr bwMode="auto">
            <a:xfrm>
              <a:off x="4781" y="1748"/>
              <a:ext cx="7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err="1">
                  <a:solidFill>
                    <a:srgbClr val="7800EE"/>
                  </a:solidFill>
                </a:rPr>
                <a:t>Q.rear</a:t>
              </a:r>
              <a:endParaRPr lang="en-US" altLang="zh-CN" sz="2800" dirty="0">
                <a:solidFill>
                  <a:srgbClr val="7800EE"/>
                </a:solidFill>
              </a:endParaRPr>
            </a:p>
          </p:txBody>
        </p:sp>
      </p:grpSp>
      <p:grpSp>
        <p:nvGrpSpPr>
          <p:cNvPr id="27757" name="Group 109"/>
          <p:cNvGrpSpPr>
            <a:grpSpLocks/>
          </p:cNvGrpSpPr>
          <p:nvPr/>
        </p:nvGrpSpPr>
        <p:grpSpPr bwMode="auto">
          <a:xfrm>
            <a:off x="1981200" y="4876800"/>
            <a:ext cx="914400" cy="457200"/>
            <a:chOff x="1248" y="3072"/>
            <a:chExt cx="576" cy="288"/>
          </a:xfrm>
        </p:grpSpPr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>
              <a:off x="1824" y="3072"/>
              <a:ext cx="0" cy="288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26" name="Line 78"/>
            <p:cNvSpPr>
              <a:spLocks noChangeShapeType="1"/>
            </p:cNvSpPr>
            <p:nvPr/>
          </p:nvSpPr>
          <p:spPr bwMode="auto">
            <a:xfrm flipH="1">
              <a:off x="1248" y="3360"/>
              <a:ext cx="576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56" name="Line 108"/>
            <p:cNvSpPr>
              <a:spLocks noChangeShapeType="1"/>
            </p:cNvSpPr>
            <p:nvPr/>
          </p:nvSpPr>
          <p:spPr bwMode="auto">
            <a:xfrm flipV="1">
              <a:off x="1248" y="3072"/>
              <a:ext cx="0" cy="288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  <p:grpSp>
        <p:nvGrpSpPr>
          <p:cNvPr id="27759" name="Group 111"/>
          <p:cNvGrpSpPr>
            <a:grpSpLocks/>
          </p:cNvGrpSpPr>
          <p:nvPr/>
        </p:nvGrpSpPr>
        <p:grpSpPr bwMode="auto">
          <a:xfrm>
            <a:off x="3124200" y="4876800"/>
            <a:ext cx="2286000" cy="1295400"/>
            <a:chOff x="1968" y="3072"/>
            <a:chExt cx="1440" cy="816"/>
          </a:xfrm>
        </p:grpSpPr>
        <p:sp>
          <p:nvSpPr>
            <p:cNvPr id="27709" name="Line 61"/>
            <p:cNvSpPr>
              <a:spLocks noChangeShapeType="1"/>
            </p:cNvSpPr>
            <p:nvPr/>
          </p:nvSpPr>
          <p:spPr bwMode="auto">
            <a:xfrm>
              <a:off x="3408" y="3072"/>
              <a:ext cx="0" cy="816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Line 62"/>
            <p:cNvSpPr>
              <a:spLocks noChangeShapeType="1"/>
            </p:cNvSpPr>
            <p:nvPr/>
          </p:nvSpPr>
          <p:spPr bwMode="auto">
            <a:xfrm flipH="1">
              <a:off x="1968" y="3888"/>
              <a:ext cx="144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8" name="Line 110"/>
            <p:cNvSpPr>
              <a:spLocks noChangeShapeType="1"/>
            </p:cNvSpPr>
            <p:nvPr/>
          </p:nvSpPr>
          <p:spPr bwMode="auto">
            <a:xfrm flipV="1">
              <a:off x="1968" y="3072"/>
              <a:ext cx="0" cy="816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82"/>
                </a:solidFill>
                <a:ea typeface="楷体_GB2312" pitchFamily="49" charset="-122"/>
              </a:rPr>
              <a:t>求顶点 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3 </a:t>
            </a:r>
            <a:r>
              <a:rPr lang="zh-CN" altLang="en-US" dirty="0">
                <a:solidFill>
                  <a:srgbClr val="000082"/>
                </a:solidFill>
                <a:ea typeface="楷体_GB2312" pitchFamily="49" charset="-122"/>
              </a:rPr>
              <a:t>至顶点 </a:t>
            </a:r>
            <a:r>
              <a:rPr lang="en-US" altLang="zh-CN" dirty="0">
                <a:solidFill>
                  <a:srgbClr val="000082"/>
                </a:solidFill>
                <a:ea typeface="楷体_GB2312" pitchFamily="49" charset="-122"/>
              </a:rPr>
              <a:t>5 </a:t>
            </a:r>
            <a:r>
              <a:rPr lang="zh-CN" altLang="en-US" dirty="0">
                <a:solidFill>
                  <a:srgbClr val="000082"/>
                </a:solidFill>
                <a:ea typeface="楷体_GB2312" pitchFamily="49" charset="-122"/>
              </a:rPr>
              <a:t>的一条最短</a:t>
            </a:r>
            <a:r>
              <a:rPr lang="zh-CN" altLang="en-US" dirty="0" smtClean="0">
                <a:solidFill>
                  <a:srgbClr val="000082"/>
                </a:solidFill>
                <a:ea typeface="楷体_GB2312" pitchFamily="49" charset="-122"/>
              </a:rPr>
              <a:t>路径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0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将链队列的结点改为“双链”结点</a:t>
            </a:r>
            <a:r>
              <a:rPr lang="zh-CN" altLang="en-US" dirty="0" smtClean="0"/>
              <a:t>：结点中包含</a:t>
            </a:r>
            <a:r>
              <a:rPr lang="en-US" altLang="zh-CN" dirty="0" smtClean="0"/>
              <a:t>next </a:t>
            </a:r>
            <a:r>
              <a:rPr lang="zh-CN" altLang="en-US" smtClean="0"/>
              <a:t>和</a:t>
            </a:r>
            <a:r>
              <a:rPr lang="en-US" altLang="zh-CN" smtClean="0"/>
              <a:t>prior</a:t>
            </a:r>
            <a:r>
              <a:rPr lang="zh-CN" altLang="en-US" smtClean="0"/>
              <a:t>两</a:t>
            </a:r>
            <a:r>
              <a:rPr lang="zh-CN" altLang="en-US" dirty="0" smtClean="0"/>
              <a:t>个指针；</a:t>
            </a:r>
            <a:endParaRPr lang="en-US" altLang="zh-CN" dirty="0" smtClean="0"/>
          </a:p>
          <a:p>
            <a:r>
              <a:rPr lang="zh-CN" altLang="en-US" b="1" dirty="0" smtClean="0"/>
              <a:t>修改入队列的操作</a:t>
            </a:r>
            <a:r>
              <a:rPr lang="zh-CN" altLang="en-US" dirty="0" smtClean="0"/>
              <a:t>：插入新的队尾结点时，令</a:t>
            </a:r>
            <a:r>
              <a:rPr lang="zh-CN" altLang="en-US" smtClean="0"/>
              <a:t>其</a:t>
            </a:r>
            <a:r>
              <a:rPr lang="en-US" altLang="zh-CN" smtClean="0"/>
              <a:t>prior</a:t>
            </a:r>
            <a:r>
              <a:rPr lang="zh-CN" altLang="en-US" smtClean="0"/>
              <a:t>域</a:t>
            </a:r>
            <a:r>
              <a:rPr lang="zh-CN" altLang="en-US" dirty="0" smtClean="0"/>
              <a:t>的指针指向刚刚出队列的结点，即当前的队头指针所指结点；</a:t>
            </a:r>
            <a:endParaRPr lang="en-US" altLang="zh-CN" dirty="0" smtClean="0"/>
          </a:p>
          <a:p>
            <a:r>
              <a:rPr lang="zh-CN" altLang="en-US" b="1" dirty="0" smtClean="0"/>
              <a:t>修改出队列的操作</a:t>
            </a:r>
            <a:r>
              <a:rPr lang="zh-CN" altLang="en-US" dirty="0" smtClean="0"/>
              <a:t>：出队列时，仅移 动队头指针，而不将队头结点从链表中删除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19100" y="0"/>
            <a:ext cx="7581900" cy="695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 err="1">
                <a:solidFill>
                  <a:srgbClr val="000082"/>
                </a:solidFill>
                <a:ea typeface="楷体_GB2312" pitchFamily="49" charset="-122"/>
              </a:rPr>
              <a:t>typedef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DuLinkList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QueuePtr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sz="2800" b="1" dirty="0">
                <a:solidFill>
                  <a:srgbClr val="000082"/>
                </a:solidFill>
                <a:ea typeface="楷体_GB2312" pitchFamily="49" charset="-122"/>
              </a:rPr>
              <a:t>void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InitQueue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(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LinkQueue</a:t>
            </a:r>
            <a:r>
              <a:rPr lang="en-US" altLang="zh-CN" sz="2800" b="1" dirty="0">
                <a:solidFill>
                  <a:srgbClr val="000082"/>
                </a:solidFill>
                <a:ea typeface="楷体_GB2312" pitchFamily="49" charset="-122"/>
              </a:rPr>
              <a:t>&amp;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Q) {</a:t>
            </a:r>
          </a:p>
          <a:p>
            <a:pPr>
              <a:lnSpc>
                <a:spcPct val="115000"/>
              </a:lnSpc>
            </a:pP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Q.front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=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Q.rear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= </a:t>
            </a:r>
            <a:r>
              <a:rPr lang="en-US" altLang="zh-CN" sz="2800" b="1" dirty="0">
                <a:solidFill>
                  <a:srgbClr val="000082"/>
                </a:solidFill>
                <a:ea typeface="楷体_GB2312" pitchFamily="49" charset="-122"/>
              </a:rPr>
              <a:t>new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QNode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Q.front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-&gt;next = 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Q.rear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-&gt;next = NULL;</a:t>
            </a:r>
            <a:endParaRPr lang="en-US" altLang="zh-CN" sz="2800" dirty="0"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sz="2800" b="1" dirty="0">
                <a:solidFill>
                  <a:srgbClr val="000082"/>
                </a:solidFill>
                <a:ea typeface="楷体_GB2312" pitchFamily="49" charset="-122"/>
              </a:rPr>
              <a:t>void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EnQueue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(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LinkQueue</a:t>
            </a:r>
            <a:r>
              <a:rPr lang="en-US" altLang="zh-CN" sz="2800" b="1" dirty="0">
                <a:solidFill>
                  <a:srgbClr val="000082"/>
                </a:solidFill>
                <a:ea typeface="楷体_GB2312" pitchFamily="49" charset="-122"/>
              </a:rPr>
              <a:t>&amp;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Q,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QelemType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e ) {</a:t>
            </a:r>
          </a:p>
          <a:p>
            <a:pPr>
              <a:lnSpc>
                <a:spcPct val="115000"/>
              </a:lnSpc>
            </a:pP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 p =  </a:t>
            </a:r>
            <a:r>
              <a:rPr lang="en-US" altLang="zh-CN" sz="2800" b="1" dirty="0">
                <a:solidFill>
                  <a:srgbClr val="000082"/>
                </a:solidFill>
                <a:ea typeface="楷体_GB2312" pitchFamily="49" charset="-122"/>
              </a:rPr>
              <a:t>new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QNode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 p-&gt;data = e;  p-&gt;next = </a:t>
            </a:r>
            <a:r>
              <a:rPr lang="en-US" altLang="zh-CN" sz="2800" b="1" dirty="0">
                <a:solidFill>
                  <a:srgbClr val="000082"/>
                </a:solidFill>
                <a:ea typeface="楷体_GB2312" pitchFamily="49" charset="-122"/>
              </a:rPr>
              <a:t>NULL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p-&gt;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priou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 = 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Q.front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Q.rear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-&gt;next = p; 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Q.rear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= p;</a:t>
            </a:r>
          </a:p>
          <a:p>
            <a:pPr>
              <a:lnSpc>
                <a:spcPct val="115000"/>
              </a:lnSpc>
            </a:pP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sz="2800" b="1" dirty="0">
                <a:solidFill>
                  <a:srgbClr val="000082"/>
                </a:solidFill>
                <a:ea typeface="楷体_GB2312" pitchFamily="49" charset="-122"/>
              </a:rPr>
              <a:t>void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DeQueue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(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LinkQueue</a:t>
            </a:r>
            <a:r>
              <a:rPr lang="en-US" altLang="zh-CN" sz="2800" b="1" dirty="0">
                <a:solidFill>
                  <a:srgbClr val="000082"/>
                </a:solidFill>
                <a:ea typeface="楷体_GB2312" pitchFamily="49" charset="-122"/>
              </a:rPr>
              <a:t>&amp;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Q, </a:t>
            </a:r>
            <a:r>
              <a:rPr lang="en-US" altLang="zh-CN" sz="2800" dirty="0" err="1">
                <a:solidFill>
                  <a:srgbClr val="000082"/>
                </a:solidFill>
                <a:ea typeface="楷体_GB2312" pitchFamily="49" charset="-122"/>
              </a:rPr>
              <a:t>QelemType</a:t>
            </a:r>
            <a:r>
              <a:rPr lang="en-US" altLang="zh-CN" sz="2800" b="1" dirty="0">
                <a:solidFill>
                  <a:srgbClr val="000082"/>
                </a:solidFill>
                <a:ea typeface="楷体_GB2312" pitchFamily="49" charset="-122"/>
              </a:rPr>
              <a:t>&amp;</a:t>
            </a: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 e ) {</a:t>
            </a:r>
            <a:endParaRPr lang="en-US" altLang="zh-CN" sz="2800" dirty="0"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Q.front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 = 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Q.front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-&gt;next;  e = 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Q.front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-&gt;data</a:t>
            </a:r>
            <a:endParaRPr lang="en-US" altLang="zh-CN" sz="2800" dirty="0"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800" dirty="0">
                <a:solidFill>
                  <a:srgbClr val="000082"/>
                </a:solidFill>
                <a:ea typeface="楷体_GB2312" pitchFamily="49" charset="-122"/>
              </a:rPr>
              <a:t>}</a:t>
            </a:r>
            <a:endParaRPr lang="en-US" altLang="zh-CN" sz="28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8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术语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连通图、图的连通分量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321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对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无向图</a:t>
            </a:r>
            <a:r>
              <a:rPr lang="en-US" altLang="en-US" dirty="0" err="1" smtClean="0">
                <a:ea typeface="宋体" panose="02010600030101010101" pitchFamily="2" charset="-122"/>
              </a:rPr>
              <a:t>G</a:t>
            </a:r>
            <a:r>
              <a:rPr lang="en-US" altLang="en-US" dirty="0" smtClean="0">
                <a:ea typeface="宋体" panose="02010600030101010101" pitchFamily="2" charset="-122"/>
              </a:rPr>
              <a:t>=(V，E)，</a:t>
            </a:r>
            <a:r>
              <a:rPr lang="en-US" altLang="en-US" dirty="0" err="1" smtClean="0">
                <a:ea typeface="宋体" panose="02010600030101010101" pitchFamily="2" charset="-122"/>
              </a:rPr>
              <a:t>若</a:t>
            </a:r>
            <a:r>
              <a:rPr lang="en-US" altLang="en-US" dirty="0" err="1" smtClean="0"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 err="1" smtClean="0">
                <a:ea typeface="宋体" panose="02010600030101010101" pitchFamily="2" charset="-122"/>
              </a:rPr>
              <a:t>vi</a:t>
            </a:r>
            <a:r>
              <a:rPr lang="en-US" altLang="en-US" dirty="0" smtClean="0">
                <a:ea typeface="宋体" panose="02010600030101010101" pitchFamily="2" charset="-122"/>
              </a:rPr>
              <a:t> ，</a:t>
            </a:r>
            <a:r>
              <a:rPr lang="en-US" altLang="en-US" dirty="0" err="1" smtClean="0">
                <a:ea typeface="宋体" panose="02010600030101010101" pitchFamily="2" charset="-122"/>
              </a:rPr>
              <a:t>vj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smtClean="0">
                <a:ea typeface="宋体" panose="02010600030101010101" pitchFamily="2" charset="-122"/>
                <a:sym typeface="Symbol" pitchFamily="18" charset="2"/>
              </a:rPr>
              <a:t></a:t>
            </a:r>
            <a:r>
              <a:rPr lang="en-US" altLang="en-US" dirty="0" err="1" smtClean="0">
                <a:ea typeface="宋体" panose="02010600030101010101" pitchFamily="2" charset="-122"/>
              </a:rPr>
              <a:t>V，vi和vj都是连通的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指从</a:t>
            </a:r>
            <a:r>
              <a:rPr lang="en-US" altLang="zh-CN" dirty="0" smtClean="0"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err="1" smtClean="0">
                <a:ea typeface="宋体" panose="02010600030101010101" pitchFamily="2" charset="-122"/>
              </a:rPr>
              <a:t>vj</a:t>
            </a:r>
            <a:r>
              <a:rPr lang="zh-CN" altLang="en-US" dirty="0" smtClean="0">
                <a:ea typeface="宋体" panose="02010600030101010101" pitchFamily="2" charset="-122"/>
              </a:rPr>
              <a:t>有路径存在</a:t>
            </a:r>
            <a:r>
              <a:rPr lang="en-US" altLang="en-US" dirty="0" smtClean="0">
                <a:ea typeface="宋体" panose="02010600030101010101" pitchFamily="2" charset="-122"/>
              </a:rPr>
              <a:t>)，</a:t>
            </a:r>
            <a:r>
              <a:rPr lang="en-US" altLang="en-US" dirty="0" err="1" smtClean="0">
                <a:ea typeface="宋体" panose="02010600030101010101" pitchFamily="2" charset="-122"/>
              </a:rPr>
              <a:t>则称图G是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连通图</a:t>
            </a:r>
            <a:r>
              <a:rPr lang="en-US" altLang="en-US" b="1" dirty="0" smtClean="0">
                <a:ea typeface="宋体" panose="02010600030101010101" pitchFamily="2" charset="-122"/>
              </a:rPr>
              <a:t>(connected graph)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否则称为非连通图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若G是非连通图，则极大的连通子图称为G的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连通分量</a:t>
            </a:r>
            <a:r>
              <a:rPr lang="en-US" altLang="en-US" b="1" dirty="0" smtClean="0">
                <a:ea typeface="宋体" panose="02010600030101010101" pitchFamily="2" charset="-122"/>
              </a:rPr>
              <a:t>(connected component)</a:t>
            </a:r>
            <a:r>
              <a:rPr lang="en-US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对</a:t>
            </a:r>
            <a:r>
              <a:rPr lang="en-US" altLang="en-US" b="1" dirty="0" err="1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有向图</a:t>
            </a:r>
            <a:r>
              <a:rPr lang="en-US" altLang="en-US" dirty="0" err="1" smtClean="0">
                <a:ea typeface="宋体" panose="02010600030101010101" pitchFamily="2" charset="-122"/>
              </a:rPr>
              <a:t>G</a:t>
            </a:r>
            <a:r>
              <a:rPr lang="en-US" altLang="en-US" dirty="0" smtClean="0">
                <a:ea typeface="宋体" panose="02010600030101010101" pitchFamily="2" charset="-122"/>
              </a:rPr>
              <a:t>=(V，E)，</a:t>
            </a:r>
            <a:r>
              <a:rPr lang="en-US" altLang="en-US" dirty="0" err="1" smtClean="0">
                <a:ea typeface="宋体" panose="02010600030101010101" pitchFamily="2" charset="-122"/>
              </a:rPr>
              <a:t>若</a:t>
            </a:r>
            <a:r>
              <a:rPr lang="en-US" altLang="en-US" dirty="0" err="1" smtClean="0"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 err="1" smtClean="0">
                <a:ea typeface="宋体" panose="02010600030101010101" pitchFamily="2" charset="-122"/>
              </a:rPr>
              <a:t>vi</a:t>
            </a:r>
            <a:r>
              <a:rPr lang="en-US" altLang="en-US" dirty="0" smtClean="0">
                <a:ea typeface="宋体" panose="02010600030101010101" pitchFamily="2" charset="-122"/>
              </a:rPr>
              <a:t> ，</a:t>
            </a:r>
            <a:r>
              <a:rPr lang="en-US" altLang="en-US" dirty="0" err="1" smtClean="0">
                <a:ea typeface="宋体" panose="02010600030101010101" pitchFamily="2" charset="-122"/>
              </a:rPr>
              <a:t>vj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smtClean="0">
                <a:ea typeface="宋体" panose="02010600030101010101" pitchFamily="2" charset="-122"/>
                <a:sym typeface="Symbol" pitchFamily="18" charset="2"/>
              </a:rPr>
              <a:t></a:t>
            </a:r>
            <a:r>
              <a:rPr lang="en-US" altLang="en-US" dirty="0" err="1" smtClean="0">
                <a:ea typeface="宋体" panose="02010600030101010101" pitchFamily="2" charset="-122"/>
              </a:rPr>
              <a:t>V，都有以vi为起点</a:t>
            </a:r>
            <a:r>
              <a:rPr lang="en-US" altLang="en-US" dirty="0" smtClean="0">
                <a:ea typeface="宋体" panose="02010600030101010101" pitchFamily="2" charset="-122"/>
              </a:rPr>
              <a:t>， </a:t>
            </a:r>
            <a:r>
              <a:rPr lang="en-US" altLang="en-US" dirty="0" err="1" smtClean="0">
                <a:ea typeface="宋体" panose="02010600030101010101" pitchFamily="2" charset="-122"/>
              </a:rPr>
              <a:t>vj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为终点以及以vj为起点，vi为终点的有向路径，称图G是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强连通图</a:t>
            </a:r>
            <a:r>
              <a:rPr lang="en-US" altLang="en-US" b="1" dirty="0">
                <a:ea typeface="宋体" panose="02010600030101010101" pitchFamily="2" charset="-122"/>
              </a:rPr>
              <a:t> (</a:t>
            </a:r>
            <a:r>
              <a:rPr lang="en-US" altLang="zh-CN" b="1" dirty="0">
                <a:ea typeface="宋体" panose="02010600030101010101" pitchFamily="2" charset="-122"/>
              </a:rPr>
              <a:t>s</a:t>
            </a:r>
            <a:r>
              <a:rPr lang="en-US" altLang="en-US" b="1" dirty="0">
                <a:ea typeface="宋体" panose="02010600030101010101" pitchFamily="2" charset="-122"/>
              </a:rPr>
              <a:t>trongly connected </a:t>
            </a:r>
            <a:r>
              <a:rPr lang="en-US" altLang="zh-CN" b="1" dirty="0" smtClean="0">
                <a:ea typeface="宋体" panose="02010600030101010101" pitchFamily="2" charset="-122"/>
              </a:rPr>
              <a:t>graph</a:t>
            </a:r>
            <a:r>
              <a:rPr lang="en-US" altLang="zh-CN" b="1" dirty="0">
                <a:ea typeface="宋体" panose="02010600030101010101" pitchFamily="2" charset="-122"/>
              </a:rPr>
              <a:t>)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否则称为非强连通图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若G是非强连通图，则极大的强连通子图称为G的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强连通分量</a:t>
            </a:r>
            <a:r>
              <a:rPr lang="en-US" altLang="en-US" b="1" dirty="0" smtClean="0">
                <a:ea typeface="宋体" panose="02010600030101010101" pitchFamily="2" charset="-122"/>
              </a:rPr>
              <a:t>(</a:t>
            </a:r>
            <a:r>
              <a:rPr lang="en-US" altLang="zh-CN" b="1" dirty="0" smtClean="0">
                <a:ea typeface="宋体" panose="02010600030101010101" pitchFamily="2" charset="-122"/>
              </a:rPr>
              <a:t>s</a:t>
            </a:r>
            <a:r>
              <a:rPr lang="en-US" altLang="en-US" b="1" dirty="0" smtClean="0">
                <a:ea typeface="宋体" panose="02010600030101010101" pitchFamily="2" charset="-122"/>
              </a:rPr>
              <a:t>trongly connected component)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</a:p>
          <a:p>
            <a:r>
              <a:rPr lang="en-US" altLang="en-US" dirty="0" smtClean="0">
                <a:ea typeface="宋体" panose="02010600030101010101" pitchFamily="2" charset="-122"/>
              </a:rPr>
              <a:t>“</a:t>
            </a:r>
            <a:r>
              <a:rPr lang="en-US" altLang="en-US" dirty="0" err="1" smtClean="0">
                <a:ea typeface="宋体" panose="02010600030101010101" pitchFamily="2" charset="-122"/>
              </a:rPr>
              <a:t>极大”的含义：对子图再增加图G中的其它顶点，子图就不再连通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7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术语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生成树、生成森林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8434388" cy="4330996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一个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连通图的生成树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r>
              <a:rPr lang="en-US" altLang="en-US" dirty="0" smtClean="0">
                <a:ea typeface="宋体" panose="02010600030101010101" pitchFamily="2" charset="-122"/>
              </a:rPr>
              <a:t>一个</a:t>
            </a:r>
            <a:r>
              <a:rPr lang="en-US" altLang="en-US" b="1" dirty="0" smtClean="0">
                <a:ea typeface="宋体" panose="02010600030101010101" pitchFamily="2" charset="-122"/>
              </a:rPr>
              <a:t>极小连通子图</a:t>
            </a:r>
            <a:r>
              <a:rPr lang="en-US" altLang="en-US" dirty="0" smtClean="0">
                <a:ea typeface="宋体" panose="02010600030101010101" pitchFamily="2" charset="-122"/>
              </a:rPr>
              <a:t>，它含有图中</a:t>
            </a:r>
            <a:r>
              <a:rPr lang="en-US" altLang="en-US" b="1" dirty="0" smtClean="0">
                <a:ea typeface="宋体" panose="02010600030101010101" pitchFamily="2" charset="-122"/>
              </a:rPr>
              <a:t>全部n个顶点</a:t>
            </a:r>
            <a:r>
              <a:rPr lang="en-US" altLang="en-US" dirty="0" smtClean="0">
                <a:ea typeface="宋体" panose="02010600030101010101" pitchFamily="2" charset="-122"/>
              </a:rPr>
              <a:t>和只有足以构成一棵树的</a:t>
            </a:r>
            <a:r>
              <a:rPr lang="en-US" altLang="en-US" b="1" dirty="0" smtClean="0">
                <a:ea typeface="宋体" panose="02010600030101010101" pitchFamily="2" charset="-122"/>
              </a:rPr>
              <a:t>n-1条边</a:t>
            </a:r>
            <a:endParaRPr lang="zh-CN" altLang="en-US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一棵有n个顶点的生成树有且仅有n-1条边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有向图的生成森林</a:t>
            </a:r>
            <a:r>
              <a:rPr lang="zh-CN" altLang="en-US" dirty="0" smtClean="0">
                <a:ea typeface="宋体" panose="02010600030101010101" pitchFamily="2" charset="-122"/>
              </a:rPr>
              <a:t>是这样一个子图，由若干棵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有向树</a:t>
            </a:r>
            <a:r>
              <a:rPr lang="zh-CN" altLang="en-US" dirty="0" smtClean="0">
                <a:ea typeface="宋体" panose="02010600030101010101" pitchFamily="2" charset="-122"/>
              </a:rPr>
              <a:t>组成，含有图中全部顶点，但只有足以构成若干棵</a:t>
            </a:r>
            <a:r>
              <a:rPr lang="zh-CN" altLang="en-US" dirty="0">
                <a:ea typeface="宋体" panose="02010600030101010101" pitchFamily="2" charset="-122"/>
              </a:rPr>
              <a:t>不相交有向树的弧</a:t>
            </a:r>
          </a:p>
          <a:p>
            <a:pPr lvl="1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有向树</a:t>
            </a:r>
            <a:r>
              <a:rPr lang="zh-CN" altLang="en-US" dirty="0" smtClean="0">
                <a:ea typeface="宋体" panose="02010600030101010101" pitchFamily="2" charset="-122"/>
              </a:rPr>
              <a:t>是只有一个顶点的入度为</a:t>
            </a:r>
            <a:r>
              <a:rPr lang="en-US" altLang="en-US" dirty="0" smtClean="0">
                <a:ea typeface="宋体" panose="02010600030101010101" pitchFamily="2" charset="-122"/>
              </a:rPr>
              <a:t>0 </a:t>
            </a:r>
            <a:r>
              <a:rPr lang="zh-CN" altLang="en-US" dirty="0" smtClean="0">
                <a:ea typeface="宋体" panose="02010600030101010101" pitchFamily="2" charset="-122"/>
              </a:rPr>
              <a:t>，其余顶点的入度均为</a:t>
            </a:r>
            <a:r>
              <a:rPr lang="en-US" altLang="en-US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的有向图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endParaRPr lang="en-US" altLang="en-US" dirty="0" smtClean="0"/>
          </a:p>
        </p:txBody>
      </p:sp>
      <p:grpSp>
        <p:nvGrpSpPr>
          <p:cNvPr id="393219" name="Group 3"/>
          <p:cNvGrpSpPr>
            <a:grpSpLocks/>
          </p:cNvGrpSpPr>
          <p:nvPr/>
        </p:nvGrpSpPr>
        <p:grpSpPr bwMode="auto">
          <a:xfrm>
            <a:off x="1565259" y="5040734"/>
            <a:ext cx="2304257" cy="1657350"/>
            <a:chOff x="263" y="0"/>
            <a:chExt cx="1551" cy="1044"/>
          </a:xfrm>
        </p:grpSpPr>
        <p:grpSp>
          <p:nvGrpSpPr>
            <p:cNvPr id="393221" name="Group 4"/>
            <p:cNvGrpSpPr>
              <a:grpSpLocks/>
            </p:cNvGrpSpPr>
            <p:nvPr/>
          </p:nvGrpSpPr>
          <p:grpSpPr bwMode="auto">
            <a:xfrm>
              <a:off x="576" y="0"/>
              <a:ext cx="803" cy="696"/>
              <a:chOff x="0" y="0"/>
              <a:chExt cx="803" cy="696"/>
            </a:xfrm>
          </p:grpSpPr>
          <p:sp>
            <p:nvSpPr>
              <p:cNvPr id="393223" name="Oval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93224" name="Oval 6"/>
              <p:cNvSpPr>
                <a:spLocks noChangeArrowheads="1"/>
              </p:cNvSpPr>
              <p:nvPr/>
            </p:nvSpPr>
            <p:spPr bwMode="auto">
              <a:xfrm>
                <a:off x="541" y="12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93225" name="Oval 7"/>
              <p:cNvSpPr>
                <a:spLocks noChangeArrowheads="1"/>
              </p:cNvSpPr>
              <p:nvPr/>
            </p:nvSpPr>
            <p:spPr bwMode="auto">
              <a:xfrm>
                <a:off x="5" y="492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93226" name="Oval 8"/>
              <p:cNvSpPr>
                <a:spLocks noChangeArrowheads="1"/>
              </p:cNvSpPr>
              <p:nvPr/>
            </p:nvSpPr>
            <p:spPr bwMode="auto">
              <a:xfrm>
                <a:off x="576" y="492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93227" name="Line 9"/>
              <p:cNvSpPr>
                <a:spLocks noChangeShapeType="1"/>
              </p:cNvSpPr>
              <p:nvPr/>
            </p:nvSpPr>
            <p:spPr bwMode="auto">
              <a:xfrm>
                <a:off x="120" y="212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3228" name="Line 10"/>
              <p:cNvSpPr>
                <a:spLocks noChangeShapeType="1"/>
              </p:cNvSpPr>
              <p:nvPr/>
            </p:nvSpPr>
            <p:spPr bwMode="auto">
              <a:xfrm>
                <a:off x="232" y="59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3229" name="Line 11"/>
              <p:cNvSpPr>
                <a:spLocks noChangeShapeType="1"/>
              </p:cNvSpPr>
              <p:nvPr/>
            </p:nvSpPr>
            <p:spPr bwMode="auto">
              <a:xfrm>
                <a:off x="224" y="108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93222" name="Rectangle 12"/>
            <p:cNvSpPr>
              <a:spLocks noChangeArrowheads="1"/>
            </p:cNvSpPr>
            <p:nvPr/>
          </p:nvSpPr>
          <p:spPr bwMode="auto">
            <a:xfrm>
              <a:off x="263" y="868"/>
              <a:ext cx="1551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 smtClean="0">
                  <a:latin typeface="Times New Roman" pitchFamily="18" charset="0"/>
                </a:rPr>
                <a:t>图</a:t>
              </a:r>
              <a:r>
                <a:rPr lang="en-US" altLang="en-US" sz="2000" b="1" dirty="0">
                  <a:latin typeface="Times New Roman" pitchFamily="18" charset="0"/>
                </a:rPr>
                <a:t>G2</a:t>
              </a:r>
              <a:r>
                <a:rPr lang="zh-CN" altLang="en-US" sz="2000" b="1" dirty="0">
                  <a:latin typeface="Times New Roman" pitchFamily="18" charset="0"/>
                </a:rPr>
                <a:t>的一棵生成树</a:t>
              </a:r>
            </a:p>
          </p:txBody>
        </p:sp>
      </p:grp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4451225" y="5005783"/>
            <a:ext cx="4513263" cy="1879601"/>
            <a:chOff x="0" y="0"/>
            <a:chExt cx="2843" cy="1184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03" y="980"/>
              <a:ext cx="1995" cy="20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 smtClean="0">
                  <a:latin typeface="Times New Roman" pitchFamily="18" charset="0"/>
                </a:rPr>
                <a:t>有向图</a:t>
              </a:r>
              <a:r>
                <a:rPr lang="zh-CN" altLang="en-US" sz="2000" b="1" dirty="0">
                  <a:latin typeface="Times New Roman" pitchFamily="18" charset="0"/>
                </a:rPr>
                <a:t>及其生成森林</a:t>
              </a:r>
            </a:p>
          </p:txBody>
        </p:sp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0" y="24"/>
              <a:ext cx="1203" cy="696"/>
              <a:chOff x="0" y="0"/>
              <a:chExt cx="1203" cy="696"/>
            </a:xfrm>
          </p:grpSpPr>
          <p:sp>
            <p:nvSpPr>
              <p:cNvPr id="40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541" y="12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2" name="Oval 9"/>
              <p:cNvSpPr>
                <a:spLocks noChangeArrowheads="1"/>
              </p:cNvSpPr>
              <p:nvPr/>
            </p:nvSpPr>
            <p:spPr bwMode="auto">
              <a:xfrm>
                <a:off x="5" y="492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3" name="Oval 10"/>
              <p:cNvSpPr>
                <a:spLocks noChangeArrowheads="1"/>
              </p:cNvSpPr>
              <p:nvPr/>
            </p:nvSpPr>
            <p:spPr bwMode="auto">
              <a:xfrm>
                <a:off x="560" y="492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4" name="Oval 11"/>
              <p:cNvSpPr>
                <a:spLocks noChangeArrowheads="1"/>
              </p:cNvSpPr>
              <p:nvPr/>
            </p:nvSpPr>
            <p:spPr bwMode="auto">
              <a:xfrm>
                <a:off x="976" y="244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5" name="Line 12"/>
              <p:cNvSpPr>
                <a:spLocks noChangeShapeType="1"/>
              </p:cNvSpPr>
              <p:nvPr/>
            </p:nvSpPr>
            <p:spPr bwMode="auto">
              <a:xfrm>
                <a:off x="112" y="216"/>
                <a:ext cx="0" cy="288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672" y="208"/>
                <a:ext cx="0" cy="288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224" y="104"/>
                <a:ext cx="317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>
                <a:off x="240" y="600"/>
                <a:ext cx="317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 flipV="1">
                <a:off x="192" y="168"/>
                <a:ext cx="385" cy="34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 flipV="1">
                <a:off x="768" y="408"/>
                <a:ext cx="240" cy="14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" name="Line 18"/>
              <p:cNvSpPr>
                <a:spLocks noChangeShapeType="1"/>
              </p:cNvSpPr>
              <p:nvPr/>
            </p:nvSpPr>
            <p:spPr bwMode="auto">
              <a:xfrm flipH="1" flipV="1">
                <a:off x="776" y="128"/>
                <a:ext cx="240" cy="14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2400" y="0"/>
              <a:ext cx="443" cy="700"/>
              <a:chOff x="168" y="0"/>
              <a:chExt cx="443" cy="700"/>
            </a:xfrm>
          </p:grpSpPr>
          <p:sp>
            <p:nvSpPr>
              <p:cNvPr id="35" name="Oval 20"/>
              <p:cNvSpPr>
                <a:spLocks noChangeArrowheads="1"/>
              </p:cNvSpPr>
              <p:nvPr/>
            </p:nvSpPr>
            <p:spPr bwMode="auto">
              <a:xfrm>
                <a:off x="168" y="0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>
                <a:off x="352" y="176"/>
                <a:ext cx="159" cy="31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" name="Oval 24"/>
              <p:cNvSpPr>
                <a:spLocks noChangeArrowheads="1"/>
              </p:cNvSpPr>
              <p:nvPr/>
            </p:nvSpPr>
            <p:spPr bwMode="auto">
              <a:xfrm>
                <a:off x="384" y="496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e</a:t>
                </a:r>
              </a:p>
            </p:txBody>
          </p:sp>
        </p:grp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0" y="816"/>
              <a:ext cx="861" cy="20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itchFamily="18" charset="0"/>
                </a:rPr>
                <a:t>(a)   </a:t>
              </a:r>
              <a:r>
                <a:rPr lang="zh-CN" altLang="en-US" sz="2000" b="1" dirty="0">
                  <a:latin typeface="Times New Roman" pitchFamily="18" charset="0"/>
                </a:rPr>
                <a:t>有向图</a:t>
              </a: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1713" y="816"/>
              <a:ext cx="1056" cy="20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itchFamily="18" charset="0"/>
                </a:rPr>
                <a:t>(b)   </a:t>
              </a:r>
              <a:r>
                <a:rPr lang="zh-CN" altLang="en-US" sz="2000" b="1" dirty="0">
                  <a:latin typeface="Times New Roman" pitchFamily="18" charset="0"/>
                </a:rPr>
                <a:t>生成森林</a:t>
              </a:r>
            </a:p>
          </p:txBody>
        </p: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1488" y="0"/>
              <a:ext cx="611" cy="720"/>
              <a:chOff x="0" y="0"/>
              <a:chExt cx="611" cy="720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auto">
              <a:xfrm>
                <a:off x="168" y="0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auto">
              <a:xfrm>
                <a:off x="0" y="516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104" y="200"/>
                <a:ext cx="136" cy="31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352" y="176"/>
                <a:ext cx="159" cy="31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384" y="496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b</a:t>
                </a:r>
              </a:p>
            </p:txBody>
          </p:sp>
        </p:grpSp>
      </p:grpSp>
      <p:grpSp>
        <p:nvGrpSpPr>
          <p:cNvPr id="52" name="Group 4"/>
          <p:cNvGrpSpPr>
            <a:grpSpLocks/>
          </p:cNvGrpSpPr>
          <p:nvPr/>
        </p:nvGrpSpPr>
        <p:grpSpPr bwMode="auto">
          <a:xfrm>
            <a:off x="0" y="5085184"/>
            <a:ext cx="1749364" cy="1612900"/>
            <a:chOff x="-5" y="0"/>
            <a:chExt cx="1000" cy="1016"/>
          </a:xfrm>
        </p:grpSpPr>
        <p:grpSp>
          <p:nvGrpSpPr>
            <p:cNvPr id="53" name="Group 5"/>
            <p:cNvGrpSpPr>
              <a:grpSpLocks/>
            </p:cNvGrpSpPr>
            <p:nvPr/>
          </p:nvGrpSpPr>
          <p:grpSpPr bwMode="auto">
            <a:xfrm>
              <a:off x="96" y="0"/>
              <a:ext cx="816" cy="680"/>
              <a:chOff x="0" y="0"/>
              <a:chExt cx="826" cy="699"/>
            </a:xfrm>
          </p:grpSpPr>
          <p:sp>
            <p:nvSpPr>
              <p:cNvPr id="55" name="Oval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56" name="Oval 7"/>
              <p:cNvSpPr>
                <a:spLocks noChangeArrowheads="1"/>
              </p:cNvSpPr>
              <p:nvPr/>
            </p:nvSpPr>
            <p:spPr bwMode="auto">
              <a:xfrm>
                <a:off x="17" y="472"/>
                <a:ext cx="249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57" name="Oval 8"/>
              <p:cNvSpPr>
                <a:spLocks noChangeArrowheads="1"/>
              </p:cNvSpPr>
              <p:nvPr/>
            </p:nvSpPr>
            <p:spPr bwMode="auto">
              <a:xfrm>
                <a:off x="577" y="464"/>
                <a:ext cx="249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58" name="Oval 9"/>
              <p:cNvSpPr>
                <a:spLocks noChangeArrowheads="1"/>
              </p:cNvSpPr>
              <p:nvPr/>
            </p:nvSpPr>
            <p:spPr bwMode="auto">
              <a:xfrm>
                <a:off x="567" y="0"/>
                <a:ext cx="249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" name="Line 10"/>
              <p:cNvSpPr>
                <a:spLocks noChangeShapeType="1"/>
              </p:cNvSpPr>
              <p:nvPr/>
            </p:nvSpPr>
            <p:spPr bwMode="auto">
              <a:xfrm>
                <a:off x="137" y="232"/>
                <a:ext cx="0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60" name="Line 11"/>
              <p:cNvSpPr>
                <a:spLocks noChangeShapeType="1"/>
              </p:cNvSpPr>
              <p:nvPr/>
            </p:nvSpPr>
            <p:spPr bwMode="auto">
              <a:xfrm>
                <a:off x="697" y="224"/>
                <a:ext cx="0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61" name="Line 12"/>
              <p:cNvSpPr>
                <a:spLocks noChangeShapeType="1"/>
              </p:cNvSpPr>
              <p:nvPr/>
            </p:nvSpPr>
            <p:spPr bwMode="auto">
              <a:xfrm>
                <a:off x="217" y="176"/>
                <a:ext cx="384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62" name="Line 13"/>
              <p:cNvSpPr>
                <a:spLocks noChangeShapeType="1"/>
              </p:cNvSpPr>
              <p:nvPr/>
            </p:nvSpPr>
            <p:spPr bwMode="auto">
              <a:xfrm>
                <a:off x="249" y="96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63" name="Line 14"/>
              <p:cNvSpPr>
                <a:spLocks noChangeShapeType="1"/>
              </p:cNvSpPr>
              <p:nvPr/>
            </p:nvSpPr>
            <p:spPr bwMode="auto">
              <a:xfrm>
                <a:off x="265" y="592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 flipV="1">
                <a:off x="257" y="184"/>
                <a:ext cx="340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</p:grp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-5" y="800"/>
              <a:ext cx="1000" cy="216"/>
            </a:xfrm>
            <a:prstGeom prst="rect">
              <a:avLst/>
            </a:prstGeom>
            <a:noFill/>
            <a:ln w="9525">
              <a:noFill/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 smtClean="0">
                  <a:latin typeface="Times New Roman" pitchFamily="18" charset="0"/>
                </a:rPr>
                <a:t>无向图</a:t>
              </a:r>
              <a:r>
                <a:rPr lang="en-US" altLang="en-US" sz="2000" b="1" dirty="0">
                  <a:latin typeface="Times New Roman" pitchFamily="18" charset="0"/>
                </a:rPr>
                <a:t>G2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20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4.1无向图的连通分量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对于无向图，对其进行遍历时</a:t>
            </a:r>
            <a:r>
              <a:rPr lang="en-US" altLang="en-US" dirty="0" smtClean="0"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若是连通图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仅需从图中任一顶点出发，就能访问图中的所有顶点</a:t>
            </a:r>
            <a:r>
              <a:rPr lang="en-US" altLang="en-US" dirty="0" smtClean="0">
                <a:ea typeface="宋体" panose="02010600030101010101" pitchFamily="2" charset="-122"/>
              </a:rPr>
              <a:t>；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若是非连通图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需从图中多个顶点出发。每次从一个新顶点出发所访问的顶点集序列恰好是</a:t>
            </a:r>
            <a:r>
              <a:rPr lang="zh-CN" altLang="en-US" dirty="0">
                <a:ea typeface="宋体" panose="02010600030101010101" pitchFamily="2" charset="-122"/>
              </a:rPr>
              <a:t>这</a:t>
            </a:r>
            <a:r>
              <a:rPr lang="en-US" altLang="en-US" dirty="0" err="1" smtClean="0">
                <a:ea typeface="宋体" panose="02010600030101010101" pitchFamily="2" charset="-122"/>
              </a:rPr>
              <a:t>个连通分量的顶点集</a:t>
            </a:r>
            <a:r>
              <a:rPr lang="en-US" altLang="en-US" dirty="0" smtClean="0">
                <a:ea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6192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660" name="Group 3"/>
          <p:cNvGrpSpPr>
            <a:grpSpLocks/>
          </p:cNvGrpSpPr>
          <p:nvPr/>
        </p:nvGrpSpPr>
        <p:grpSpPr bwMode="auto">
          <a:xfrm>
            <a:off x="262259" y="2924944"/>
            <a:ext cx="2446338" cy="1822450"/>
            <a:chOff x="0" y="0"/>
            <a:chExt cx="1541" cy="1148"/>
          </a:xfrm>
        </p:grpSpPr>
        <p:sp>
          <p:nvSpPr>
            <p:cNvPr id="454743" name="Rectangle 4"/>
            <p:cNvSpPr>
              <a:spLocks noChangeArrowheads="1"/>
            </p:cNvSpPr>
            <p:nvPr/>
          </p:nvSpPr>
          <p:spPr bwMode="auto">
            <a:xfrm>
              <a:off x="293" y="944"/>
              <a:ext cx="90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(a)  </a:t>
              </a:r>
              <a:r>
                <a:rPr lang="zh-CN" altLang="en-US" sz="2000" b="1">
                  <a:latin typeface="Times New Roman" pitchFamily="18" charset="0"/>
                </a:rPr>
                <a:t>无向图</a:t>
              </a:r>
              <a:r>
                <a:rPr lang="en-US" altLang="en-US" sz="2000" b="1">
                  <a:latin typeface="Times New Roman" pitchFamily="18" charset="0"/>
                </a:rPr>
                <a:t>G</a:t>
              </a:r>
            </a:p>
          </p:txBody>
        </p:sp>
        <p:grpSp>
          <p:nvGrpSpPr>
            <p:cNvPr id="454744" name="Group 5"/>
            <p:cNvGrpSpPr>
              <a:grpSpLocks/>
            </p:cNvGrpSpPr>
            <p:nvPr/>
          </p:nvGrpSpPr>
          <p:grpSpPr bwMode="auto">
            <a:xfrm>
              <a:off x="0" y="0"/>
              <a:ext cx="992" cy="864"/>
              <a:chOff x="0" y="0"/>
              <a:chExt cx="992" cy="864"/>
            </a:xfrm>
          </p:grpSpPr>
          <p:sp>
            <p:nvSpPr>
              <p:cNvPr id="454751" name="Oval 6"/>
              <p:cNvSpPr>
                <a:spLocks noChangeArrowheads="1"/>
              </p:cNvSpPr>
              <p:nvPr/>
            </p:nvSpPr>
            <p:spPr bwMode="auto">
              <a:xfrm>
                <a:off x="0" y="80"/>
                <a:ext cx="317" cy="24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v</a:t>
                </a:r>
                <a:r>
                  <a:rPr lang="en-US" altLang="en-US" sz="2400" baseline="-18000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54752" name="Oval 7"/>
              <p:cNvSpPr>
                <a:spLocks noChangeArrowheads="1"/>
              </p:cNvSpPr>
              <p:nvPr/>
            </p:nvSpPr>
            <p:spPr bwMode="auto">
              <a:xfrm>
                <a:off x="0" y="615"/>
                <a:ext cx="317" cy="24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v</a:t>
                </a:r>
                <a:r>
                  <a:rPr lang="en-US" altLang="en-US" sz="2400" baseline="-18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54753" name="Oval 8"/>
              <p:cNvSpPr>
                <a:spLocks noChangeArrowheads="1"/>
              </p:cNvSpPr>
              <p:nvPr/>
            </p:nvSpPr>
            <p:spPr bwMode="auto">
              <a:xfrm>
                <a:off x="675" y="80"/>
                <a:ext cx="317" cy="24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v</a:t>
                </a:r>
                <a:r>
                  <a:rPr lang="en-US" altLang="en-US" sz="2400" baseline="-18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54754" name="Line 9"/>
              <p:cNvSpPr>
                <a:spLocks noChangeShapeType="1"/>
              </p:cNvSpPr>
              <p:nvPr/>
            </p:nvSpPr>
            <p:spPr bwMode="auto">
              <a:xfrm>
                <a:off x="160" y="32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55" name="Line 10"/>
              <p:cNvSpPr>
                <a:spLocks noChangeShapeType="1"/>
              </p:cNvSpPr>
              <p:nvPr/>
            </p:nvSpPr>
            <p:spPr bwMode="auto">
              <a:xfrm flipV="1">
                <a:off x="288" y="320"/>
                <a:ext cx="480" cy="3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56" name="Line 11"/>
              <p:cNvSpPr>
                <a:spLocks noChangeShapeType="1"/>
              </p:cNvSpPr>
              <p:nvPr/>
            </p:nvSpPr>
            <p:spPr bwMode="auto">
              <a:xfrm>
                <a:off x="320" y="192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57" name="未知"/>
              <p:cNvSpPr>
                <a:spLocks/>
              </p:cNvSpPr>
              <p:nvPr/>
            </p:nvSpPr>
            <p:spPr bwMode="auto">
              <a:xfrm>
                <a:off x="208" y="0"/>
                <a:ext cx="528" cy="96"/>
              </a:xfrm>
              <a:custGeom>
                <a:avLst/>
                <a:gdLst>
                  <a:gd name="T0" fmla="*/ 0 w 528"/>
                  <a:gd name="T1" fmla="*/ 96 h 96"/>
                  <a:gd name="T2" fmla="*/ 192 w 528"/>
                  <a:gd name="T3" fmla="*/ 0 h 96"/>
                  <a:gd name="T4" fmla="*/ 528 w 528"/>
                  <a:gd name="T5" fmla="*/ 96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" h="96">
                    <a:moveTo>
                      <a:pt x="0" y="96"/>
                    </a:moveTo>
                    <a:cubicBezTo>
                      <a:pt x="52" y="48"/>
                      <a:pt x="104" y="0"/>
                      <a:pt x="192" y="0"/>
                    </a:cubicBezTo>
                    <a:cubicBezTo>
                      <a:pt x="280" y="0"/>
                      <a:pt x="472" y="80"/>
                      <a:pt x="528" y="96"/>
                    </a:cubicBez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58" name="未知"/>
              <p:cNvSpPr>
                <a:spLocks/>
              </p:cNvSpPr>
              <p:nvPr/>
            </p:nvSpPr>
            <p:spPr bwMode="auto">
              <a:xfrm>
                <a:off x="312" y="336"/>
                <a:ext cx="528" cy="384"/>
              </a:xfrm>
              <a:custGeom>
                <a:avLst/>
                <a:gdLst>
                  <a:gd name="T0" fmla="*/ 528 w 528"/>
                  <a:gd name="T1" fmla="*/ 0 h 384"/>
                  <a:gd name="T2" fmla="*/ 432 w 528"/>
                  <a:gd name="T3" fmla="*/ 192 h 384"/>
                  <a:gd name="T4" fmla="*/ 0 w 528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" h="384">
                    <a:moveTo>
                      <a:pt x="528" y="0"/>
                    </a:moveTo>
                    <a:cubicBezTo>
                      <a:pt x="524" y="64"/>
                      <a:pt x="520" y="128"/>
                      <a:pt x="432" y="192"/>
                    </a:cubicBezTo>
                    <a:cubicBezTo>
                      <a:pt x="344" y="256"/>
                      <a:pt x="72" y="352"/>
                      <a:pt x="0" y="384"/>
                    </a:cubicBez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4745" name="Group 14"/>
            <p:cNvGrpSpPr>
              <a:grpSpLocks/>
            </p:cNvGrpSpPr>
            <p:nvPr/>
          </p:nvGrpSpPr>
          <p:grpSpPr bwMode="auto">
            <a:xfrm>
              <a:off x="576" y="528"/>
              <a:ext cx="965" cy="329"/>
              <a:chOff x="0" y="0"/>
              <a:chExt cx="965" cy="329"/>
            </a:xfrm>
          </p:grpSpPr>
          <p:grpSp>
            <p:nvGrpSpPr>
              <p:cNvPr id="454746" name="Group 15"/>
              <p:cNvGrpSpPr>
                <a:grpSpLocks/>
              </p:cNvGrpSpPr>
              <p:nvPr/>
            </p:nvGrpSpPr>
            <p:grpSpPr bwMode="auto">
              <a:xfrm>
                <a:off x="0" y="80"/>
                <a:ext cx="965" cy="249"/>
                <a:chOff x="0" y="0"/>
                <a:chExt cx="965" cy="249"/>
              </a:xfrm>
            </p:grpSpPr>
            <p:sp>
              <p:nvSpPr>
                <p:cNvPr id="454748" name="Oval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18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454749" name="Oval 17"/>
                <p:cNvSpPr>
                  <a:spLocks noChangeArrowheads="1"/>
                </p:cNvSpPr>
                <p:nvPr/>
              </p:nvSpPr>
              <p:spPr bwMode="auto">
                <a:xfrm>
                  <a:off x="648" y="0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180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454750" name="Line 18"/>
                <p:cNvSpPr>
                  <a:spLocks noChangeShapeType="1"/>
                </p:cNvSpPr>
                <p:nvPr/>
              </p:nvSpPr>
              <p:spPr bwMode="auto">
                <a:xfrm>
                  <a:off x="320" y="112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54747" name="未知"/>
              <p:cNvSpPr>
                <a:spLocks/>
              </p:cNvSpPr>
              <p:nvPr/>
            </p:nvSpPr>
            <p:spPr bwMode="auto">
              <a:xfrm>
                <a:off x="240" y="0"/>
                <a:ext cx="480" cy="96"/>
              </a:xfrm>
              <a:custGeom>
                <a:avLst/>
                <a:gdLst>
                  <a:gd name="T0" fmla="*/ 0 w 480"/>
                  <a:gd name="T1" fmla="*/ 96 h 96"/>
                  <a:gd name="T2" fmla="*/ 192 w 480"/>
                  <a:gd name="T3" fmla="*/ 0 h 96"/>
                  <a:gd name="T4" fmla="*/ 480 w 480"/>
                  <a:gd name="T5" fmla="*/ 96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96">
                    <a:moveTo>
                      <a:pt x="0" y="96"/>
                    </a:moveTo>
                    <a:cubicBezTo>
                      <a:pt x="56" y="48"/>
                      <a:pt x="112" y="0"/>
                      <a:pt x="192" y="0"/>
                    </a:cubicBezTo>
                    <a:cubicBezTo>
                      <a:pt x="272" y="0"/>
                      <a:pt x="432" y="80"/>
                      <a:pt x="480" y="96"/>
                    </a:cubicBezTo>
                  </a:path>
                </a:pathLst>
              </a:custGeom>
              <a:noFill/>
              <a:ln w="28575" cap="flat" cmpd="sng">
                <a:solidFill>
                  <a:schemeClr val="folHlink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54661" name="Group 20"/>
          <p:cNvGrpSpPr>
            <a:grpSpLocks/>
          </p:cNvGrpSpPr>
          <p:nvPr/>
        </p:nvGrpSpPr>
        <p:grpSpPr bwMode="auto">
          <a:xfrm>
            <a:off x="2911797" y="3115220"/>
            <a:ext cx="3651748" cy="3408363"/>
            <a:chOff x="680" y="0"/>
            <a:chExt cx="2124" cy="2147"/>
          </a:xfrm>
        </p:grpSpPr>
        <p:sp>
          <p:nvSpPr>
            <p:cNvPr id="454676" name="Rectangle 21"/>
            <p:cNvSpPr>
              <a:spLocks noChangeArrowheads="1"/>
            </p:cNvSpPr>
            <p:nvPr/>
          </p:nvSpPr>
          <p:spPr bwMode="auto">
            <a:xfrm>
              <a:off x="680" y="1943"/>
              <a:ext cx="1270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(b)  G</a:t>
              </a:r>
              <a:r>
                <a:rPr lang="zh-CN" altLang="en-US" sz="2000" b="1">
                  <a:latin typeface="Times New Roman" pitchFamily="18" charset="0"/>
                </a:rPr>
                <a:t>的邻接链表</a:t>
              </a:r>
            </a:p>
          </p:txBody>
        </p:sp>
        <p:grpSp>
          <p:nvGrpSpPr>
            <p:cNvPr id="454677" name="Group 22"/>
            <p:cNvGrpSpPr>
              <a:grpSpLocks/>
            </p:cNvGrpSpPr>
            <p:nvPr/>
          </p:nvGrpSpPr>
          <p:grpSpPr bwMode="auto">
            <a:xfrm>
              <a:off x="769" y="0"/>
              <a:ext cx="2035" cy="1865"/>
              <a:chOff x="769" y="0"/>
              <a:chExt cx="2035" cy="1865"/>
            </a:xfrm>
          </p:grpSpPr>
          <p:sp>
            <p:nvSpPr>
              <p:cNvPr id="454678" name="未知"/>
              <p:cNvSpPr>
                <a:spLocks/>
              </p:cNvSpPr>
              <p:nvPr/>
            </p:nvSpPr>
            <p:spPr bwMode="auto">
              <a:xfrm>
                <a:off x="1451" y="549"/>
                <a:ext cx="1048" cy="56"/>
              </a:xfrm>
              <a:custGeom>
                <a:avLst/>
                <a:gdLst>
                  <a:gd name="T0" fmla="*/ 40 w 1048"/>
                  <a:gd name="T1" fmla="*/ 56 h 56"/>
                  <a:gd name="T2" fmla="*/ 136 w 1048"/>
                  <a:gd name="T3" fmla="*/ 8 h 56"/>
                  <a:gd name="T4" fmla="*/ 856 w 1048"/>
                  <a:gd name="T5" fmla="*/ 8 h 56"/>
                  <a:gd name="T6" fmla="*/ 1048 w 1048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8" h="56">
                    <a:moveTo>
                      <a:pt x="40" y="56"/>
                    </a:moveTo>
                    <a:cubicBezTo>
                      <a:pt x="20" y="36"/>
                      <a:pt x="0" y="16"/>
                      <a:pt x="136" y="8"/>
                    </a:cubicBezTo>
                    <a:cubicBezTo>
                      <a:pt x="272" y="0"/>
                      <a:pt x="704" y="0"/>
                      <a:pt x="856" y="8"/>
                    </a:cubicBezTo>
                    <a:cubicBezTo>
                      <a:pt x="1008" y="16"/>
                      <a:pt x="1016" y="48"/>
                      <a:pt x="1048" y="56"/>
                    </a:cubicBez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679" name="Line 24"/>
              <p:cNvSpPr>
                <a:spLocks noChangeShapeType="1"/>
              </p:cNvSpPr>
              <p:nvPr/>
            </p:nvSpPr>
            <p:spPr bwMode="auto">
              <a:xfrm>
                <a:off x="1451" y="91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4680" name="Group 25"/>
              <p:cNvGrpSpPr>
                <a:grpSpLocks/>
              </p:cNvGrpSpPr>
              <p:nvPr/>
            </p:nvGrpSpPr>
            <p:grpSpPr bwMode="auto">
              <a:xfrm>
                <a:off x="769" y="0"/>
                <a:ext cx="2035" cy="1865"/>
                <a:chOff x="769" y="0"/>
                <a:chExt cx="2035" cy="1865"/>
              </a:xfrm>
            </p:grpSpPr>
            <p:sp>
              <p:nvSpPr>
                <p:cNvPr id="454682" name="Rectangle 26"/>
                <p:cNvSpPr>
                  <a:spLocks noChangeArrowheads="1"/>
                </p:cNvSpPr>
                <p:nvPr/>
              </p:nvSpPr>
              <p:spPr bwMode="auto">
                <a:xfrm>
                  <a:off x="769" y="17"/>
                  <a:ext cx="226" cy="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0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2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3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4</a:t>
                  </a:r>
                </a:p>
              </p:txBody>
            </p:sp>
            <p:grpSp>
              <p:nvGrpSpPr>
                <p:cNvPr id="454684" name="Group 28"/>
                <p:cNvGrpSpPr>
                  <a:grpSpLocks/>
                </p:cNvGrpSpPr>
                <p:nvPr/>
              </p:nvGrpSpPr>
              <p:grpSpPr bwMode="auto">
                <a:xfrm>
                  <a:off x="998" y="24"/>
                  <a:ext cx="590" cy="1841"/>
                  <a:chOff x="0" y="0"/>
                  <a:chExt cx="590" cy="1841"/>
                </a:xfrm>
              </p:grpSpPr>
              <p:grpSp>
                <p:nvGrpSpPr>
                  <p:cNvPr id="454722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" cy="262"/>
                    <a:chOff x="0" y="0"/>
                    <a:chExt cx="544" cy="226"/>
                  </a:xfrm>
                </p:grpSpPr>
                <p:sp>
                  <p:nvSpPr>
                    <p:cNvPr id="454741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44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 dirty="0">
                          <a:latin typeface="Times New Roman" pitchFamily="18" charset="0"/>
                        </a:rPr>
                        <a:t>v</a:t>
                      </a:r>
                      <a:r>
                        <a:rPr lang="en-US" altLang="en-US" sz="2400" b="1" baseline="-20000" dirty="0">
                          <a:latin typeface="Times New Roman" pitchFamily="18" charset="0"/>
                        </a:rPr>
                        <a:t>1</a:t>
                      </a:r>
                      <a:r>
                        <a:rPr lang="en-US" altLang="en-US" sz="2400" b="1" dirty="0">
                          <a:latin typeface="Times New Roman" pitchFamily="18" charset="0"/>
                        </a:rPr>
                        <a:t>       </a:t>
                      </a:r>
                    </a:p>
                  </p:txBody>
                </p:sp>
                <p:sp>
                  <p:nvSpPr>
                    <p:cNvPr id="454742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723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0" y="263"/>
                    <a:ext cx="590" cy="263"/>
                    <a:chOff x="0" y="0"/>
                    <a:chExt cx="544" cy="226"/>
                  </a:xfrm>
                </p:grpSpPr>
                <p:sp>
                  <p:nvSpPr>
                    <p:cNvPr id="454739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44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v</a:t>
                      </a:r>
                      <a:r>
                        <a:rPr lang="en-US" altLang="en-US" sz="2400" b="1" baseline="-20000">
                          <a:latin typeface="Times New Roman" pitchFamily="18" charset="0"/>
                        </a:rPr>
                        <a:t>2</a:t>
                      </a:r>
                      <a:endParaRPr lang="en-US" altLang="en-US" sz="2400" b="1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54740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724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527"/>
                    <a:ext cx="590" cy="262"/>
                    <a:chOff x="0" y="0"/>
                    <a:chExt cx="544" cy="226"/>
                  </a:xfrm>
                </p:grpSpPr>
                <p:sp>
                  <p:nvSpPr>
                    <p:cNvPr id="454737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44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v</a:t>
                      </a:r>
                      <a:r>
                        <a:rPr lang="en-US" altLang="en-US" sz="2400" b="1" baseline="-20000">
                          <a:latin typeface="Times New Roman" pitchFamily="18" charset="0"/>
                        </a:rPr>
                        <a:t>3</a:t>
                      </a:r>
                      <a:r>
                        <a:rPr lang="en-US" altLang="en-US" sz="2400" b="1">
                          <a:latin typeface="Times New Roman" pitchFamily="18" charset="0"/>
                        </a:rPr>
                        <a:t>       </a:t>
                      </a:r>
                    </a:p>
                  </p:txBody>
                </p:sp>
                <p:sp>
                  <p:nvSpPr>
                    <p:cNvPr id="454738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725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0" y="790"/>
                    <a:ext cx="590" cy="262"/>
                    <a:chOff x="0" y="0"/>
                    <a:chExt cx="544" cy="226"/>
                  </a:xfrm>
                </p:grpSpPr>
                <p:sp>
                  <p:nvSpPr>
                    <p:cNvPr id="454735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44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v</a:t>
                      </a:r>
                      <a:r>
                        <a:rPr lang="en-US" altLang="en-US" sz="2400" b="1" baseline="-20000">
                          <a:latin typeface="Times New Roman" pitchFamily="18" charset="0"/>
                        </a:rPr>
                        <a:t>4</a:t>
                      </a:r>
                      <a:endParaRPr lang="en-US" altLang="en-US" sz="2400" b="1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54736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726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0" y="1317"/>
                    <a:ext cx="590" cy="262"/>
                    <a:chOff x="0" y="0"/>
                    <a:chExt cx="544" cy="226"/>
                  </a:xfrm>
                </p:grpSpPr>
                <p:sp>
                  <p:nvSpPr>
                    <p:cNvPr id="454733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44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>
                          <a:latin typeface="宋体" pitchFamily="2" charset="-122"/>
                        </a:rPr>
                        <a:t>┇</a:t>
                      </a:r>
                      <a:r>
                        <a:rPr lang="zh-CN" altLang="en-US" sz="2400" b="1">
                          <a:latin typeface="Times New Roman" pitchFamily="18" charset="0"/>
                        </a:rPr>
                        <a:t> ┇ </a:t>
                      </a:r>
                    </a:p>
                  </p:txBody>
                </p:sp>
                <p:sp>
                  <p:nvSpPr>
                    <p:cNvPr id="454734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727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0" y="1579"/>
                    <a:ext cx="590" cy="262"/>
                    <a:chOff x="0" y="0"/>
                    <a:chExt cx="544" cy="226"/>
                  </a:xfrm>
                </p:grpSpPr>
                <p:sp>
                  <p:nvSpPr>
                    <p:cNvPr id="454731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44" cy="22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400" b="1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54732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728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0" y="1053"/>
                    <a:ext cx="590" cy="263"/>
                    <a:chOff x="0" y="0"/>
                    <a:chExt cx="544" cy="226"/>
                  </a:xfrm>
                </p:grpSpPr>
                <p:sp>
                  <p:nvSpPr>
                    <p:cNvPr id="454729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44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v</a:t>
                      </a:r>
                      <a:r>
                        <a:rPr lang="en-US" altLang="en-US" sz="2400" b="1" baseline="-20000">
                          <a:latin typeface="Times New Roman" pitchFamily="18" charset="0"/>
                        </a:rPr>
                        <a:t>5</a:t>
                      </a:r>
                      <a:r>
                        <a:rPr lang="en-US" altLang="en-US" sz="2400" b="1">
                          <a:latin typeface="Times New Roman" pitchFamily="18" charset="0"/>
                        </a:rPr>
                        <a:t>       </a:t>
                      </a:r>
                    </a:p>
                  </p:txBody>
                </p:sp>
                <p:sp>
                  <p:nvSpPr>
                    <p:cNvPr id="454730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4685" name="Group 50"/>
                <p:cNvGrpSpPr>
                  <a:grpSpLocks/>
                </p:cNvGrpSpPr>
                <p:nvPr/>
              </p:nvGrpSpPr>
              <p:grpSpPr bwMode="auto">
                <a:xfrm>
                  <a:off x="1451" y="0"/>
                  <a:ext cx="1353" cy="235"/>
                  <a:chOff x="0" y="0"/>
                  <a:chExt cx="1353" cy="235"/>
                </a:xfrm>
              </p:grpSpPr>
              <p:grpSp>
                <p:nvGrpSpPr>
                  <p:cNvPr id="454714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75" y="0"/>
                    <a:ext cx="456" cy="226"/>
                    <a:chOff x="0" y="0"/>
                    <a:chExt cx="456" cy="226"/>
                  </a:xfrm>
                </p:grpSpPr>
                <p:sp>
                  <p:nvSpPr>
                    <p:cNvPr id="454720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454721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715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897" y="9"/>
                    <a:ext cx="456" cy="226"/>
                    <a:chOff x="0" y="0"/>
                    <a:chExt cx="456" cy="226"/>
                  </a:xfrm>
                </p:grpSpPr>
                <p:sp>
                  <p:nvSpPr>
                    <p:cNvPr id="454718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1   </a:t>
                      </a:r>
                      <a:r>
                        <a:rPr lang="en-US" altLang="en-US" sz="2400">
                          <a:latin typeface="Times New Roman" pitchFamily="18" charset="0"/>
                        </a:rPr>
                        <a:t>⋀</a:t>
                      </a:r>
                    </a:p>
                  </p:txBody>
                </p:sp>
                <p:sp>
                  <p:nvSpPr>
                    <p:cNvPr id="454719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5471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9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4717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625" y="124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4686" name="Group 59"/>
                <p:cNvGrpSpPr>
                  <a:grpSpLocks/>
                </p:cNvGrpSpPr>
                <p:nvPr/>
              </p:nvGrpSpPr>
              <p:grpSpPr bwMode="auto">
                <a:xfrm>
                  <a:off x="1451" y="281"/>
                  <a:ext cx="1353" cy="235"/>
                  <a:chOff x="0" y="0"/>
                  <a:chExt cx="1353" cy="235"/>
                </a:xfrm>
              </p:grpSpPr>
              <p:grpSp>
                <p:nvGrpSpPr>
                  <p:cNvPr id="454706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75" y="0"/>
                    <a:ext cx="456" cy="226"/>
                    <a:chOff x="0" y="0"/>
                    <a:chExt cx="456" cy="226"/>
                  </a:xfrm>
                </p:grpSpPr>
                <p:sp>
                  <p:nvSpPr>
                    <p:cNvPr id="454712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454713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707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897" y="9"/>
                    <a:ext cx="456" cy="226"/>
                    <a:chOff x="0" y="0"/>
                    <a:chExt cx="456" cy="226"/>
                  </a:xfrm>
                </p:grpSpPr>
                <p:sp>
                  <p:nvSpPr>
                    <p:cNvPr id="454710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0   </a:t>
                      </a:r>
                      <a:r>
                        <a:rPr lang="en-US" altLang="en-US" sz="2400">
                          <a:latin typeface="Times New Roman" pitchFamily="18" charset="0"/>
                        </a:rPr>
                        <a:t>⋀</a:t>
                      </a:r>
                    </a:p>
                  </p:txBody>
                </p:sp>
                <p:sp>
                  <p:nvSpPr>
                    <p:cNvPr id="45471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54708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9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470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625" y="124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4687" name="Group 68"/>
                <p:cNvGrpSpPr>
                  <a:grpSpLocks/>
                </p:cNvGrpSpPr>
                <p:nvPr/>
              </p:nvGrpSpPr>
              <p:grpSpPr bwMode="auto">
                <a:xfrm>
                  <a:off x="1451" y="569"/>
                  <a:ext cx="1340" cy="235"/>
                  <a:chOff x="0" y="0"/>
                  <a:chExt cx="1340" cy="235"/>
                </a:xfrm>
              </p:grpSpPr>
              <p:grpSp>
                <p:nvGrpSpPr>
                  <p:cNvPr id="454698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75" y="0"/>
                    <a:ext cx="456" cy="226"/>
                    <a:chOff x="0" y="0"/>
                    <a:chExt cx="456" cy="226"/>
                  </a:xfrm>
                </p:grpSpPr>
                <p:sp>
                  <p:nvSpPr>
                    <p:cNvPr id="454704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 dirty="0"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454705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54699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3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454700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884" y="9"/>
                    <a:ext cx="456" cy="226"/>
                    <a:chOff x="0" y="0"/>
                    <a:chExt cx="456" cy="226"/>
                  </a:xfrm>
                </p:grpSpPr>
                <p:sp>
                  <p:nvSpPr>
                    <p:cNvPr id="454702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1   </a:t>
                      </a:r>
                      <a:r>
                        <a:rPr lang="en-US" altLang="en-US" sz="2400">
                          <a:latin typeface="Times New Roman" pitchFamily="18" charset="0"/>
                        </a:rPr>
                        <a:t>⋀</a:t>
                      </a:r>
                    </a:p>
                  </p:txBody>
                </p:sp>
                <p:sp>
                  <p:nvSpPr>
                    <p:cNvPr id="454703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54701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603" y="124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4688" name="Group 77"/>
                <p:cNvGrpSpPr>
                  <a:grpSpLocks/>
                </p:cNvGrpSpPr>
                <p:nvPr/>
              </p:nvGrpSpPr>
              <p:grpSpPr bwMode="auto">
                <a:xfrm>
                  <a:off x="1451" y="864"/>
                  <a:ext cx="729" cy="226"/>
                  <a:chOff x="0" y="0"/>
                  <a:chExt cx="729" cy="226"/>
                </a:xfrm>
              </p:grpSpPr>
              <p:grpSp>
                <p:nvGrpSpPr>
                  <p:cNvPr id="454694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273" y="0"/>
                    <a:ext cx="456" cy="226"/>
                    <a:chOff x="0" y="0"/>
                    <a:chExt cx="456" cy="226"/>
                  </a:xfrm>
                </p:grpSpPr>
                <p:sp>
                  <p:nvSpPr>
                    <p:cNvPr id="454696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4   </a:t>
                      </a:r>
                      <a:r>
                        <a:rPr lang="en-US" altLang="en-US" sz="2400">
                          <a:latin typeface="Times New Roman" pitchFamily="18" charset="0"/>
                        </a:rPr>
                        <a:t>⋀</a:t>
                      </a:r>
                    </a:p>
                  </p:txBody>
                </p:sp>
                <p:sp>
                  <p:nvSpPr>
                    <p:cNvPr id="454697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54695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5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4689" name="Group 82"/>
                <p:cNvGrpSpPr>
                  <a:grpSpLocks/>
                </p:cNvGrpSpPr>
                <p:nvPr/>
              </p:nvGrpSpPr>
              <p:grpSpPr bwMode="auto">
                <a:xfrm>
                  <a:off x="1451" y="1136"/>
                  <a:ext cx="729" cy="226"/>
                  <a:chOff x="0" y="0"/>
                  <a:chExt cx="729" cy="226"/>
                </a:xfrm>
              </p:grpSpPr>
              <p:grpSp>
                <p:nvGrpSpPr>
                  <p:cNvPr id="454690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73" y="0"/>
                    <a:ext cx="456" cy="226"/>
                    <a:chOff x="0" y="0"/>
                    <a:chExt cx="456" cy="226"/>
                  </a:xfrm>
                </p:grpSpPr>
                <p:sp>
                  <p:nvSpPr>
                    <p:cNvPr id="454692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3   </a:t>
                      </a:r>
                      <a:r>
                        <a:rPr lang="en-US" altLang="en-US" sz="2400">
                          <a:latin typeface="Times New Roman" pitchFamily="18" charset="0"/>
                        </a:rPr>
                        <a:t>⋀</a:t>
                      </a:r>
                    </a:p>
                  </p:txBody>
                </p:sp>
                <p:sp>
                  <p:nvSpPr>
                    <p:cNvPr id="454693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" y="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5469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4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54681" name="Line 87"/>
              <p:cNvSpPr>
                <a:spLocks noChangeShapeType="1"/>
              </p:cNvSpPr>
              <p:nvPr/>
            </p:nvSpPr>
            <p:spPr bwMode="auto">
              <a:xfrm>
                <a:off x="1451" y="79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54662" name="Rectangle 88"/>
          <p:cNvSpPr>
            <a:spLocks noChangeArrowheads="1"/>
          </p:cNvSpPr>
          <p:nvPr/>
        </p:nvSpPr>
        <p:spPr bwMode="auto">
          <a:xfrm>
            <a:off x="2298631" y="6575475"/>
            <a:ext cx="3959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Times New Roman" pitchFamily="18" charset="0"/>
              </a:rPr>
              <a:t>无向图</a:t>
            </a:r>
            <a:r>
              <a:rPr lang="zh-CN" altLang="en-US" sz="2000" b="1" dirty="0">
                <a:latin typeface="Times New Roman" pitchFamily="18" charset="0"/>
              </a:rPr>
              <a:t>及深度优先生成森林</a:t>
            </a:r>
          </a:p>
        </p:txBody>
      </p:sp>
      <p:grpSp>
        <p:nvGrpSpPr>
          <p:cNvPr id="454663" name="Group 89"/>
          <p:cNvGrpSpPr>
            <a:grpSpLocks/>
          </p:cNvGrpSpPr>
          <p:nvPr/>
        </p:nvGrpSpPr>
        <p:grpSpPr bwMode="auto">
          <a:xfrm>
            <a:off x="107504" y="4869160"/>
            <a:ext cx="2408238" cy="1785938"/>
            <a:chOff x="0" y="0"/>
            <a:chExt cx="1517" cy="1125"/>
          </a:xfrm>
        </p:grpSpPr>
        <p:sp>
          <p:nvSpPr>
            <p:cNvPr id="454664" name="Rectangle 90"/>
            <p:cNvSpPr>
              <a:spLocks noChangeArrowheads="1"/>
            </p:cNvSpPr>
            <p:nvPr/>
          </p:nvSpPr>
          <p:spPr bwMode="auto">
            <a:xfrm>
              <a:off x="0" y="921"/>
              <a:ext cx="149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(c)  </a:t>
              </a:r>
              <a:r>
                <a:rPr lang="zh-CN" altLang="en-US" sz="2000" b="1">
                  <a:latin typeface="Times New Roman" pitchFamily="18" charset="0"/>
                </a:rPr>
                <a:t>深度优先生成森林</a:t>
              </a:r>
            </a:p>
          </p:txBody>
        </p:sp>
        <p:grpSp>
          <p:nvGrpSpPr>
            <p:cNvPr id="454665" name="Group 91"/>
            <p:cNvGrpSpPr>
              <a:grpSpLocks/>
            </p:cNvGrpSpPr>
            <p:nvPr/>
          </p:nvGrpSpPr>
          <p:grpSpPr bwMode="auto">
            <a:xfrm>
              <a:off x="91" y="0"/>
              <a:ext cx="1426" cy="825"/>
              <a:chOff x="0" y="0"/>
              <a:chExt cx="1426" cy="825"/>
            </a:xfrm>
          </p:grpSpPr>
          <p:grpSp>
            <p:nvGrpSpPr>
              <p:cNvPr id="454666" name="Group 92"/>
              <p:cNvGrpSpPr>
                <a:grpSpLocks/>
              </p:cNvGrpSpPr>
              <p:nvPr/>
            </p:nvGrpSpPr>
            <p:grpSpPr bwMode="auto">
              <a:xfrm>
                <a:off x="0" y="32"/>
                <a:ext cx="992" cy="784"/>
                <a:chOff x="0" y="0"/>
                <a:chExt cx="992" cy="784"/>
              </a:xfrm>
            </p:grpSpPr>
            <p:sp>
              <p:nvSpPr>
                <p:cNvPr id="454671" name="Oval 9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18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54672" name="Oval 94"/>
                <p:cNvSpPr>
                  <a:spLocks noChangeArrowheads="1"/>
                </p:cNvSpPr>
                <p:nvPr/>
              </p:nvSpPr>
              <p:spPr bwMode="auto">
                <a:xfrm>
                  <a:off x="0" y="535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18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54673" name="Oval 95"/>
                <p:cNvSpPr>
                  <a:spLocks noChangeArrowheads="1"/>
                </p:cNvSpPr>
                <p:nvPr/>
              </p:nvSpPr>
              <p:spPr bwMode="auto">
                <a:xfrm>
                  <a:off x="675" y="0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18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54674" name="Line 96"/>
                <p:cNvSpPr>
                  <a:spLocks noChangeShapeType="1"/>
                </p:cNvSpPr>
                <p:nvPr/>
              </p:nvSpPr>
              <p:spPr bwMode="auto">
                <a:xfrm>
                  <a:off x="320" y="112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4675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293" y="208"/>
                  <a:ext cx="432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4667" name="Group 98"/>
              <p:cNvGrpSpPr>
                <a:grpSpLocks/>
              </p:cNvGrpSpPr>
              <p:nvPr/>
            </p:nvGrpSpPr>
            <p:grpSpPr bwMode="auto">
              <a:xfrm>
                <a:off x="1093" y="0"/>
                <a:ext cx="333" cy="825"/>
                <a:chOff x="0" y="0"/>
                <a:chExt cx="333" cy="825"/>
              </a:xfrm>
            </p:grpSpPr>
            <p:sp>
              <p:nvSpPr>
                <p:cNvPr id="454668" name="Oval 99"/>
                <p:cNvSpPr>
                  <a:spLocks noChangeArrowheads="1"/>
                </p:cNvSpPr>
                <p:nvPr/>
              </p:nvSpPr>
              <p:spPr bwMode="auto">
                <a:xfrm>
                  <a:off x="16" y="0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18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454669" name="Oval 100"/>
                <p:cNvSpPr>
                  <a:spLocks noChangeArrowheads="1"/>
                </p:cNvSpPr>
                <p:nvPr/>
              </p:nvSpPr>
              <p:spPr bwMode="auto">
                <a:xfrm>
                  <a:off x="0" y="576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180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454670" name="Line 101"/>
                <p:cNvSpPr>
                  <a:spLocks noChangeShapeType="1"/>
                </p:cNvSpPr>
                <p:nvPr/>
              </p:nvSpPr>
              <p:spPr bwMode="auto">
                <a:xfrm>
                  <a:off x="160" y="240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例子：无向图的连通分量</a:t>
            </a:r>
            <a:endParaRPr lang="zh-CN" altLang="en-US" dirty="0"/>
          </a:p>
        </p:txBody>
      </p:sp>
      <p:sp>
        <p:nvSpPr>
          <p:cNvPr id="494694" name="Rectangle 102"/>
          <p:cNvSpPr>
            <a:spLocks noGrp="1" noChangeArrowheads="1"/>
          </p:cNvSpPr>
          <p:nvPr>
            <p:ph idx="1"/>
          </p:nvPr>
        </p:nvSpPr>
        <p:spPr>
          <a:xfrm>
            <a:off x="457199" y="836712"/>
            <a:ext cx="8261797" cy="5832648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对如下</a:t>
            </a:r>
            <a:r>
              <a:rPr lang="en-US" altLang="en-US" dirty="0" err="1" smtClean="0">
                <a:ea typeface="宋体" panose="02010600030101010101" pitchFamily="2" charset="-122"/>
              </a:rPr>
              <a:t>的无向图，按图中给定的邻接表进行深度优先搜索遍历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需要</a:t>
            </a:r>
            <a:r>
              <a:rPr lang="en-US" altLang="en-US" dirty="0" smtClean="0">
                <a:ea typeface="宋体" panose="02010600030101010101" pitchFamily="2" charset="-122"/>
              </a:rPr>
              <a:t>2次调用DFS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所得到的顶点访问序列集</a:t>
            </a:r>
            <a:r>
              <a:rPr lang="zh-CN" altLang="en-US" dirty="0" smtClean="0">
                <a:ea typeface="宋体" panose="02010600030101010101" pitchFamily="2" charset="-122"/>
              </a:rPr>
              <a:t>分别</a:t>
            </a:r>
            <a:r>
              <a:rPr lang="en-US" altLang="en-US" dirty="0" smtClean="0">
                <a:ea typeface="宋体" panose="02010600030101010101" pitchFamily="2" charset="-122"/>
              </a:rPr>
              <a:t>是 { v1 ,v3 ,v2}和{ v4 ,v5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41015" y="2506493"/>
            <a:ext cx="25243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>
                <a:latin typeface="宋体" pitchFamily="2" charset="-122"/>
              </a:rPr>
              <a:t>当给定无向图要求画出其对应的生成树或生成森林时，必须</a:t>
            </a:r>
            <a:r>
              <a:rPr lang="en-US" altLang="en-US" sz="2800" b="1" dirty="0" err="1">
                <a:solidFill>
                  <a:srgbClr val="0000FF"/>
                </a:solidFill>
                <a:latin typeface="宋体" pitchFamily="2" charset="-122"/>
              </a:rPr>
              <a:t>先给出相应的邻接表</a:t>
            </a:r>
            <a:r>
              <a:rPr lang="en-US" altLang="en-US" sz="2800" b="1" dirty="0" err="1">
                <a:latin typeface="宋体" pitchFamily="2" charset="-122"/>
              </a:rPr>
              <a:t>，</a:t>
            </a:r>
            <a:r>
              <a:rPr lang="en-US" altLang="en-US" sz="2800" b="1" dirty="0" err="1" smtClean="0">
                <a:latin typeface="宋体" pitchFamily="2" charset="-122"/>
              </a:rPr>
              <a:t>然后才能根据邻接表画出其对应的生成树或生成森林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65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无向连通图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的生成树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err="1">
                <a:ea typeface="宋体" panose="02010600030101010101" pitchFamily="2" charset="-122"/>
              </a:rPr>
              <a:t>设</a:t>
            </a:r>
            <a:r>
              <a:rPr lang="en-US" altLang="en-US" dirty="0" smtClean="0">
                <a:ea typeface="宋体" panose="02010600030101010101" pitchFamily="2" charset="-122"/>
              </a:rPr>
              <a:t>G=(V,E)</a:t>
            </a:r>
            <a:r>
              <a:rPr lang="en-US" altLang="en-US" dirty="0" err="1" smtClean="0">
                <a:ea typeface="宋体" panose="02010600030101010101" pitchFamily="2" charset="-122"/>
              </a:rPr>
              <a:t>是无向连通图</a:t>
            </a:r>
            <a:r>
              <a:rPr lang="en-US" altLang="en-US" dirty="0" smtClean="0">
                <a:ea typeface="宋体" panose="02010600030101010101" pitchFamily="2" charset="-122"/>
              </a:rPr>
              <a:t>， </a:t>
            </a:r>
            <a:r>
              <a:rPr lang="en-US" altLang="en-US" dirty="0" err="1" smtClean="0">
                <a:ea typeface="宋体" panose="02010600030101010101" pitchFamily="2" charset="-122"/>
              </a:rPr>
              <a:t>顶点集和边集分别是V</a:t>
            </a:r>
            <a:r>
              <a:rPr lang="en-US" altLang="en-US" dirty="0" smtClean="0">
                <a:ea typeface="宋体" panose="02010600030101010101" pitchFamily="2" charset="-122"/>
              </a:rPr>
              <a:t>(G) ，E(G)</a:t>
            </a: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若从G中任意点出发</a:t>
            </a:r>
            <a:r>
              <a:rPr lang="zh-CN" altLang="en-US" dirty="0" smtClean="0">
                <a:ea typeface="宋体" panose="02010600030101010101" pitchFamily="2" charset="-122"/>
              </a:rPr>
              <a:t>进行</a:t>
            </a:r>
            <a:r>
              <a:rPr lang="en-US" altLang="en-US" dirty="0" err="1" smtClean="0">
                <a:ea typeface="宋体" panose="02010600030101010101" pitchFamily="2" charset="-122"/>
              </a:rPr>
              <a:t>遍历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那么</a:t>
            </a:r>
            <a:r>
              <a:rPr lang="en-US" altLang="en-US" dirty="0" smtClean="0">
                <a:ea typeface="宋体" panose="02010600030101010101" pitchFamily="2" charset="-122"/>
              </a:rPr>
              <a:t>E(G)</a:t>
            </a:r>
            <a:r>
              <a:rPr lang="en-US" altLang="en-US" dirty="0" err="1" smtClean="0">
                <a:ea typeface="宋体" panose="02010600030101010101" pitchFamily="2" charset="-122"/>
              </a:rPr>
              <a:t>被分成两个互不相交的集合</a:t>
            </a:r>
            <a:r>
              <a:rPr lang="en-US" altLang="en-US" dirty="0" smtClean="0"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T(G) ：</a:t>
            </a:r>
            <a:r>
              <a:rPr lang="en-US" altLang="en-US" dirty="0" err="1" smtClean="0">
                <a:ea typeface="宋体" panose="02010600030101010101" pitchFamily="2" charset="-122"/>
              </a:rPr>
              <a:t>遍历过程中所经过的边的集合</a:t>
            </a:r>
            <a:r>
              <a:rPr lang="en-US" altLang="en-US" dirty="0" smtClean="0">
                <a:ea typeface="宋体" panose="02010600030101010101" pitchFamily="2" charset="-122"/>
              </a:rPr>
              <a:t>；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B(G) ：</a:t>
            </a:r>
            <a:r>
              <a:rPr lang="zh-CN" altLang="en-US" dirty="0" smtClean="0">
                <a:ea typeface="宋体" panose="02010600030101010101" pitchFamily="2" charset="-122"/>
              </a:rPr>
              <a:t>遍历过程中未经过的边的集合；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显然有： </a:t>
            </a:r>
            <a:r>
              <a:rPr lang="en-US" altLang="en-US" dirty="0" smtClean="0">
                <a:ea typeface="宋体" panose="02010600030101010101" pitchFamily="2" charset="-122"/>
              </a:rPr>
              <a:t>E(G)=T(G)∪B(G) ，T(G)∩B(G)=Ø</a:t>
            </a:r>
          </a:p>
          <a:p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显然</a:t>
            </a:r>
            <a:r>
              <a:rPr lang="en-US" altLang="en-US" dirty="0" err="1" smtClean="0">
                <a:ea typeface="宋体" panose="02010600030101010101" pitchFamily="2" charset="-122"/>
              </a:rPr>
              <a:t>，图G</a:t>
            </a:r>
            <a:r>
              <a:rPr lang="en-US" altLang="en-US" dirty="0" smtClean="0">
                <a:ea typeface="宋体" panose="02010600030101010101" pitchFamily="2" charset="-122"/>
              </a:rPr>
              <a:t>’=(V, T(G))</a:t>
            </a:r>
            <a:r>
              <a:rPr lang="en-US" altLang="en-US" dirty="0" err="1" smtClean="0">
                <a:ea typeface="宋体" panose="02010600030101010101" pitchFamily="2" charset="-122"/>
              </a:rPr>
              <a:t>是G的极小连通子图，且G’是一棵树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smtClean="0">
                <a:ea typeface="宋体" panose="02010600030101010101" pitchFamily="2" charset="-122"/>
              </a:rPr>
              <a:t>G’</a:t>
            </a:r>
            <a:r>
              <a:rPr lang="zh-CN" altLang="en-US" dirty="0" smtClean="0">
                <a:ea typeface="宋体" panose="02010600030101010101" pitchFamily="2" charset="-122"/>
              </a:rPr>
              <a:t>被</a:t>
            </a:r>
            <a:r>
              <a:rPr lang="en-US" altLang="en-US" dirty="0" err="1" smtClean="0">
                <a:ea typeface="宋体" panose="02010600030101010101" pitchFamily="2" charset="-122"/>
              </a:rPr>
              <a:t>称为图G的一棵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生成树</a:t>
            </a:r>
            <a:r>
              <a:rPr lang="en-US" altLang="en-US" dirty="0" smtClean="0">
                <a:ea typeface="宋体" panose="02010600030101010101" pitchFamily="2" charset="-122"/>
              </a:rPr>
              <a:t>。</a:t>
            </a: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从任意点出发按DFS算法得到生成树G’称为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深度优先生成树</a:t>
            </a:r>
            <a:endParaRPr lang="en-US" altLang="en-US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按BFS算法得到的G’称为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广度优先生成树</a:t>
            </a:r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75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2.4邻接多重表 (Adjacency 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Multilist</a:t>
            </a:r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法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19"/>
            <a:ext cx="8229600" cy="478961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邻接多重表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用于</a:t>
            </a:r>
            <a:r>
              <a:rPr lang="zh-CN" altLang="en-US" dirty="0" smtClean="0">
                <a:ea typeface="宋体" panose="02010600030101010101" pitchFamily="2" charset="-122"/>
              </a:rPr>
              <a:t>表示无向图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每个</a:t>
            </a:r>
            <a:r>
              <a:rPr lang="en-US" altLang="en-US" dirty="0" err="1" smtClean="0">
                <a:ea typeface="宋体" panose="02010600030101010101" pitchFamily="2" charset="-122"/>
              </a:rPr>
              <a:t>顶点</a:t>
            </a:r>
            <a:r>
              <a:rPr lang="zh-CN" altLang="en-US" dirty="0" smtClean="0">
                <a:ea typeface="宋体" panose="02010600030101010101" pitchFamily="2" charset="-122"/>
              </a:rPr>
              <a:t>用一个顶点</a:t>
            </a:r>
            <a:r>
              <a:rPr lang="en-US" altLang="en-US" dirty="0" err="1" smtClean="0">
                <a:ea typeface="宋体" panose="02010600030101010101" pitchFamily="2" charset="-122"/>
              </a:rPr>
              <a:t>结点</a:t>
            </a:r>
            <a:r>
              <a:rPr lang="zh-CN" altLang="en-US" dirty="0" smtClean="0">
                <a:ea typeface="宋体" panose="02010600030101010101" pitchFamily="2" charset="-122"/>
              </a:rPr>
              <a:t>表示：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en-US" altLang="zh-CN" sz="2600" dirty="0">
                <a:ea typeface="宋体" panose="02010600030101010101" pitchFamily="2" charset="-122"/>
              </a:rPr>
              <a:t>d</a:t>
            </a:r>
            <a:r>
              <a:rPr lang="en-US" altLang="en-US" sz="2600" smtClean="0">
                <a:ea typeface="宋体" panose="02010600030101010101" pitchFamily="2" charset="-122"/>
              </a:rPr>
              <a:t>ata</a:t>
            </a:r>
            <a:r>
              <a:rPr lang="zh-CN" altLang="en-US" sz="2600" dirty="0" smtClean="0">
                <a:ea typeface="宋体" panose="02010600030101010101" pitchFamily="2" charset="-122"/>
              </a:rPr>
              <a:t>域：存储和顶点相关的信息；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lvl="2"/>
            <a:r>
              <a:rPr lang="en-US" altLang="en-US" sz="2600" dirty="0" err="1" smtClean="0">
                <a:ea typeface="宋体" panose="02010600030101010101" pitchFamily="2" charset="-122"/>
              </a:rPr>
              <a:t>firstedge</a:t>
            </a:r>
            <a:r>
              <a:rPr lang="zh-CN" altLang="en-US" sz="2600" dirty="0">
                <a:ea typeface="宋体" panose="02010600030101010101" pitchFamily="2" charset="-122"/>
              </a:rPr>
              <a:t>域</a:t>
            </a:r>
            <a:r>
              <a:rPr lang="zh-CN" altLang="en-US" sz="2600" dirty="0" smtClean="0">
                <a:ea typeface="宋体" panose="02010600030101010101" pitchFamily="2" charset="-122"/>
              </a:rPr>
              <a:t>：指向依附于该顶点的第一条边所对应的表结点；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每条边用一个</a:t>
            </a:r>
            <a:r>
              <a:rPr lang="zh-CN" altLang="en-US" dirty="0" smtClean="0">
                <a:ea typeface="宋体" panose="02010600030101010101" pitchFamily="2" charset="-122"/>
              </a:rPr>
              <a:t>边</a:t>
            </a:r>
            <a:r>
              <a:rPr lang="en-US" altLang="en-US" dirty="0" err="1" smtClean="0">
                <a:ea typeface="宋体" panose="02010600030101010101" pitchFamily="2" charset="-122"/>
              </a:rPr>
              <a:t>结点表示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2"/>
            <a:r>
              <a:rPr lang="en-US" altLang="en-US" sz="2600" dirty="0" smtClean="0">
                <a:ea typeface="宋体" panose="02010600030101010101" pitchFamily="2" charset="-122"/>
              </a:rPr>
              <a:t>mark</a:t>
            </a:r>
            <a:r>
              <a:rPr lang="zh-CN" altLang="en-US" sz="2600" dirty="0">
                <a:ea typeface="宋体" panose="02010600030101010101" pitchFamily="2" charset="-122"/>
              </a:rPr>
              <a:t>域</a:t>
            </a:r>
            <a:r>
              <a:rPr lang="zh-CN" altLang="en-US" sz="2600" dirty="0" smtClean="0">
                <a:ea typeface="宋体" panose="02010600030101010101" pitchFamily="2" charset="-122"/>
              </a:rPr>
              <a:t>：用以标识该条边是否被访问过；</a:t>
            </a:r>
          </a:p>
          <a:p>
            <a:pPr lvl="2"/>
            <a:r>
              <a:rPr lang="en-US" altLang="en-US" sz="2600" dirty="0" err="1" smtClean="0">
                <a:ea typeface="宋体" panose="02010600030101010101" pitchFamily="2" charset="-122"/>
              </a:rPr>
              <a:t>ivex</a:t>
            </a:r>
            <a:r>
              <a:rPr lang="zh-CN" altLang="en-US" sz="2600" dirty="0" smtClean="0">
                <a:ea typeface="宋体" panose="02010600030101010101" pitchFamily="2" charset="-122"/>
              </a:rPr>
              <a:t>和</a:t>
            </a:r>
            <a:r>
              <a:rPr lang="en-US" altLang="en-US" sz="2600" dirty="0" err="1" smtClean="0">
                <a:ea typeface="宋体" panose="02010600030101010101" pitchFamily="2" charset="-122"/>
              </a:rPr>
              <a:t>jvex</a:t>
            </a:r>
            <a:r>
              <a:rPr lang="zh-CN" altLang="en-US" sz="2600" dirty="0" smtClean="0">
                <a:ea typeface="宋体" panose="02010600030101010101" pitchFamily="2" charset="-122"/>
              </a:rPr>
              <a:t>域：分别保存该边所依附的两个顶点在图中的位置；</a:t>
            </a:r>
          </a:p>
          <a:p>
            <a:pPr lvl="2"/>
            <a:r>
              <a:rPr lang="en-US" altLang="en-US" sz="2600" dirty="0" smtClean="0">
                <a:ea typeface="宋体" panose="02010600030101010101" pitchFamily="2" charset="-122"/>
              </a:rPr>
              <a:t>info</a:t>
            </a:r>
            <a:r>
              <a:rPr lang="zh-CN" altLang="en-US" sz="2600" dirty="0" smtClean="0">
                <a:ea typeface="宋体" panose="02010600030101010101" pitchFamily="2" charset="-122"/>
              </a:rPr>
              <a:t>域：保存该边的相关信息；</a:t>
            </a:r>
          </a:p>
          <a:p>
            <a:pPr lvl="2"/>
            <a:r>
              <a:rPr lang="en-US" altLang="zh-CN" sz="2600" dirty="0" err="1">
                <a:ea typeface="宋体" panose="02010600030101010101" pitchFamily="2" charset="-122"/>
              </a:rPr>
              <a:t>i</a:t>
            </a:r>
            <a:r>
              <a:rPr lang="en-US" altLang="en-US" sz="2600" dirty="0" err="1" smtClean="0">
                <a:ea typeface="宋体" panose="02010600030101010101" pitchFamily="2" charset="-122"/>
              </a:rPr>
              <a:t>link</a:t>
            </a:r>
            <a:r>
              <a:rPr lang="zh-CN" altLang="en-US" sz="2600" dirty="0" smtClean="0">
                <a:ea typeface="宋体" panose="02010600030101010101" pitchFamily="2" charset="-122"/>
              </a:rPr>
              <a:t>域：指向下一条依附于顶点</a:t>
            </a:r>
            <a:r>
              <a:rPr lang="en-US" altLang="en-US" sz="2600" dirty="0" err="1" smtClean="0">
                <a:ea typeface="宋体" panose="02010600030101010101" pitchFamily="2" charset="-122"/>
              </a:rPr>
              <a:t>ivex</a:t>
            </a:r>
            <a:r>
              <a:rPr lang="zh-CN" altLang="en-US" sz="2600" dirty="0" smtClean="0">
                <a:ea typeface="宋体" panose="02010600030101010101" pitchFamily="2" charset="-122"/>
              </a:rPr>
              <a:t>的边；</a:t>
            </a:r>
          </a:p>
          <a:p>
            <a:pPr lvl="2"/>
            <a:r>
              <a:rPr lang="en-US" altLang="en-US" sz="2600" dirty="0" err="1" smtClean="0">
                <a:ea typeface="宋体" panose="02010600030101010101" pitchFamily="2" charset="-122"/>
              </a:rPr>
              <a:t>jlink</a:t>
            </a:r>
            <a:r>
              <a:rPr lang="zh-CN" altLang="en-US" sz="2600" dirty="0">
                <a:ea typeface="宋体" panose="02010600030101010101" pitchFamily="2" charset="-122"/>
              </a:rPr>
              <a:t>域</a:t>
            </a:r>
            <a:r>
              <a:rPr lang="zh-CN" altLang="en-US" sz="2600" dirty="0" smtClean="0">
                <a:ea typeface="宋体" panose="02010600030101010101" pitchFamily="2" charset="-122"/>
              </a:rPr>
              <a:t>：指向下一条依附于顶点</a:t>
            </a:r>
            <a:r>
              <a:rPr lang="en-US" altLang="en-US" sz="2600" dirty="0" err="1" smtClean="0">
                <a:ea typeface="宋体" panose="02010600030101010101" pitchFamily="2" charset="-122"/>
              </a:rPr>
              <a:t>jvex</a:t>
            </a:r>
            <a:r>
              <a:rPr lang="zh-CN" altLang="en-US" sz="2600" dirty="0" smtClean="0">
                <a:ea typeface="宋体" panose="02010600030101010101" pitchFamily="2" charset="-122"/>
              </a:rPr>
              <a:t>的边；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  <p:grpSp>
        <p:nvGrpSpPr>
          <p:cNvPr id="433156" name="Group 4"/>
          <p:cNvGrpSpPr>
            <a:grpSpLocks/>
          </p:cNvGrpSpPr>
          <p:nvPr/>
        </p:nvGrpSpPr>
        <p:grpSpPr bwMode="auto">
          <a:xfrm>
            <a:off x="1042988" y="5518150"/>
            <a:ext cx="7200900" cy="1295400"/>
            <a:chOff x="0" y="0"/>
            <a:chExt cx="4536" cy="816"/>
          </a:xfrm>
        </p:grpSpPr>
        <p:grpSp>
          <p:nvGrpSpPr>
            <p:cNvPr id="433157" name="Group 5"/>
            <p:cNvGrpSpPr>
              <a:grpSpLocks/>
            </p:cNvGrpSpPr>
            <p:nvPr/>
          </p:nvGrpSpPr>
          <p:grpSpPr bwMode="auto">
            <a:xfrm>
              <a:off x="0" y="276"/>
              <a:ext cx="1298" cy="249"/>
              <a:chOff x="0" y="0"/>
              <a:chExt cx="1298" cy="249"/>
            </a:xfrm>
          </p:grpSpPr>
          <p:sp>
            <p:nvSpPr>
              <p:cNvPr id="43316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98" cy="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+mn-lt"/>
                  </a:rPr>
                  <a:t>data   firstedge</a:t>
                </a:r>
              </a:p>
            </p:txBody>
          </p:sp>
          <p:sp>
            <p:nvSpPr>
              <p:cNvPr id="433169" name="Line 7"/>
              <p:cNvSpPr>
                <a:spLocks noChangeShapeType="1"/>
              </p:cNvSpPr>
              <p:nvPr/>
            </p:nvSpPr>
            <p:spPr bwMode="auto">
              <a:xfrm>
                <a:off x="511" y="0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3315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29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+mn-lt"/>
                </a:rPr>
                <a:t>顶点</a:t>
              </a:r>
              <a:r>
                <a:rPr lang="zh-CN" altLang="en-US" sz="2000" b="1" smtClean="0">
                  <a:latin typeface="+mn-lt"/>
                </a:rPr>
                <a:t>结点</a:t>
              </a:r>
              <a:r>
                <a:rPr lang="en-US" altLang="zh-CN" sz="2000" b="1" smtClean="0">
                  <a:latin typeface="+mn-lt"/>
                </a:rPr>
                <a:t>VerBox</a:t>
              </a:r>
              <a:endParaRPr lang="zh-CN" altLang="en-US" sz="2000" b="1">
                <a:latin typeface="+mn-lt"/>
              </a:endParaRPr>
            </a:p>
          </p:txBody>
        </p:sp>
        <p:sp>
          <p:nvSpPr>
            <p:cNvPr id="433159" name="Rectangle 9"/>
            <p:cNvSpPr>
              <a:spLocks noChangeArrowheads="1"/>
            </p:cNvSpPr>
            <p:nvPr/>
          </p:nvSpPr>
          <p:spPr bwMode="auto">
            <a:xfrm>
              <a:off x="1057" y="612"/>
              <a:ext cx="222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 smtClean="0">
                  <a:latin typeface="+mn-lt"/>
                </a:rPr>
                <a:t>邻接</a:t>
              </a:r>
              <a:r>
                <a:rPr lang="zh-CN" altLang="en-US" sz="2000" b="1" dirty="0">
                  <a:latin typeface="+mn-lt"/>
                </a:rPr>
                <a:t>多重表的结点结构</a:t>
              </a:r>
            </a:p>
          </p:txBody>
        </p:sp>
        <p:sp>
          <p:nvSpPr>
            <p:cNvPr id="433160" name="Rectangle 10"/>
            <p:cNvSpPr>
              <a:spLocks noChangeArrowheads="1"/>
            </p:cNvSpPr>
            <p:nvPr/>
          </p:nvSpPr>
          <p:spPr bwMode="auto">
            <a:xfrm>
              <a:off x="2749" y="0"/>
              <a:ext cx="92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+mn-lt"/>
                </a:rPr>
                <a:t>边</a:t>
              </a:r>
              <a:r>
                <a:rPr lang="zh-CN" altLang="en-US" sz="2000" b="1" smtClean="0">
                  <a:latin typeface="+mn-lt"/>
                </a:rPr>
                <a:t>结点</a:t>
              </a:r>
              <a:r>
                <a:rPr lang="en-US" altLang="zh-CN" sz="2000" b="1" smtClean="0">
                  <a:latin typeface="+mn-lt"/>
                </a:rPr>
                <a:t>EBox</a:t>
              </a:r>
              <a:endParaRPr lang="zh-CN" altLang="en-US" sz="2000" b="1" dirty="0">
                <a:latin typeface="+mn-lt"/>
              </a:endParaRPr>
            </a:p>
          </p:txBody>
        </p:sp>
        <p:grpSp>
          <p:nvGrpSpPr>
            <p:cNvPr id="433161" name="Group 11"/>
            <p:cNvGrpSpPr>
              <a:grpSpLocks/>
            </p:cNvGrpSpPr>
            <p:nvPr/>
          </p:nvGrpSpPr>
          <p:grpSpPr bwMode="auto">
            <a:xfrm>
              <a:off x="1549" y="280"/>
              <a:ext cx="2987" cy="254"/>
              <a:chOff x="0" y="0"/>
              <a:chExt cx="2987" cy="254"/>
            </a:xfrm>
          </p:grpSpPr>
          <p:sp>
            <p:nvSpPr>
              <p:cNvPr id="433162" name="Rectangle 12"/>
              <p:cNvSpPr>
                <a:spLocks noChangeArrowheads="1"/>
              </p:cNvSpPr>
              <p:nvPr/>
            </p:nvSpPr>
            <p:spPr bwMode="auto">
              <a:xfrm>
                <a:off x="0" y="5"/>
                <a:ext cx="2987" cy="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+mn-lt"/>
                  </a:rPr>
                  <a:t>mark    ivex   </a:t>
                </a:r>
                <a:r>
                  <a:rPr lang="en-US" altLang="en-US" sz="2400" b="1" smtClean="0">
                    <a:latin typeface="+mn-lt"/>
                  </a:rPr>
                  <a:t>ilink   jvex   </a:t>
                </a:r>
                <a:r>
                  <a:rPr lang="en-US" altLang="en-US" sz="2400" b="1">
                    <a:latin typeface="+mn-lt"/>
                  </a:rPr>
                  <a:t>jlink    </a:t>
                </a:r>
                <a:r>
                  <a:rPr lang="en-US" altLang="en-US" sz="2400" b="1" smtClean="0">
                    <a:latin typeface="+mn-lt"/>
                  </a:rPr>
                  <a:t>info</a:t>
                </a:r>
                <a:endParaRPr lang="en-US" altLang="en-US" sz="2400" b="1">
                  <a:latin typeface="+mn-lt"/>
                </a:endParaRPr>
              </a:p>
            </p:txBody>
          </p:sp>
          <p:sp>
            <p:nvSpPr>
              <p:cNvPr id="433163" name="Line 13"/>
              <p:cNvSpPr>
                <a:spLocks noChangeShapeType="1"/>
              </p:cNvSpPr>
              <p:nvPr/>
            </p:nvSpPr>
            <p:spPr bwMode="auto">
              <a:xfrm>
                <a:off x="549" y="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3164" name="Line 14"/>
              <p:cNvSpPr>
                <a:spLocks noChangeShapeType="1"/>
              </p:cNvSpPr>
              <p:nvPr/>
            </p:nvSpPr>
            <p:spPr bwMode="auto">
              <a:xfrm>
                <a:off x="1493" y="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3165" name="Line 15"/>
              <p:cNvSpPr>
                <a:spLocks noChangeShapeType="1"/>
              </p:cNvSpPr>
              <p:nvPr/>
            </p:nvSpPr>
            <p:spPr bwMode="auto">
              <a:xfrm>
                <a:off x="1032" y="0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3166" name="Line 16"/>
              <p:cNvSpPr>
                <a:spLocks noChangeShapeType="1"/>
              </p:cNvSpPr>
              <p:nvPr/>
            </p:nvSpPr>
            <p:spPr bwMode="auto">
              <a:xfrm>
                <a:off x="1923" y="0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3167" name="Line 17"/>
              <p:cNvSpPr>
                <a:spLocks noChangeShapeType="1"/>
              </p:cNvSpPr>
              <p:nvPr/>
            </p:nvSpPr>
            <p:spPr bwMode="auto">
              <a:xfrm>
                <a:off x="2437" y="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984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例子：</a:t>
            </a:r>
            <a:r>
              <a:rPr lang="en-US" altLang="en-US" dirty="0" err="1" smtClean="0">
                <a:ea typeface="宋体" panose="02010600030101010101" pitchFamily="2" charset="-122"/>
              </a:rPr>
              <a:t>无向连通图</a:t>
            </a:r>
            <a:r>
              <a:rPr lang="zh-CN" altLang="en-US" dirty="0"/>
              <a:t>的生成树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5" name="Group 149"/>
          <p:cNvGrpSpPr>
            <a:grpSpLocks/>
          </p:cNvGrpSpPr>
          <p:nvPr/>
        </p:nvGrpSpPr>
        <p:grpSpPr bwMode="auto">
          <a:xfrm>
            <a:off x="429816" y="980728"/>
            <a:ext cx="2838450" cy="2527300"/>
            <a:chOff x="520" y="157"/>
            <a:chExt cx="1788" cy="1592"/>
          </a:xfrm>
        </p:grpSpPr>
        <p:sp>
          <p:nvSpPr>
            <p:cNvPr id="6" name="Line 58"/>
            <p:cNvSpPr>
              <a:spLocks noChangeShapeType="1"/>
            </p:cNvSpPr>
            <p:nvPr/>
          </p:nvSpPr>
          <p:spPr bwMode="auto">
            <a:xfrm flipV="1">
              <a:off x="760" y="981"/>
              <a:ext cx="528" cy="4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9"/>
            <p:cNvSpPr>
              <a:spLocks noChangeShapeType="1"/>
            </p:cNvSpPr>
            <p:nvPr/>
          </p:nvSpPr>
          <p:spPr bwMode="auto">
            <a:xfrm>
              <a:off x="760" y="405"/>
              <a:ext cx="576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0"/>
            <p:cNvSpPr>
              <a:spLocks noChangeShapeType="1"/>
            </p:cNvSpPr>
            <p:nvPr/>
          </p:nvSpPr>
          <p:spPr bwMode="auto">
            <a:xfrm>
              <a:off x="1384" y="405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1"/>
            <p:cNvSpPr>
              <a:spLocks noChangeShapeType="1"/>
            </p:cNvSpPr>
            <p:nvPr/>
          </p:nvSpPr>
          <p:spPr bwMode="auto">
            <a:xfrm>
              <a:off x="760" y="1557"/>
              <a:ext cx="124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2"/>
            <p:cNvSpPr>
              <a:spLocks noChangeShapeType="1"/>
            </p:cNvSpPr>
            <p:nvPr/>
          </p:nvSpPr>
          <p:spPr bwMode="auto">
            <a:xfrm>
              <a:off x="664" y="462"/>
              <a:ext cx="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>
              <a:off x="760" y="309"/>
              <a:ext cx="124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64" descr="粉色砂纸"/>
            <p:cNvSpPr>
              <a:spLocks noChangeArrowheads="1"/>
            </p:cNvSpPr>
            <p:nvPr/>
          </p:nvSpPr>
          <p:spPr bwMode="auto">
            <a:xfrm>
              <a:off x="2008" y="174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65" descr="粉色砂纸"/>
            <p:cNvSpPr>
              <a:spLocks noChangeArrowheads="1"/>
            </p:cNvSpPr>
            <p:nvPr/>
          </p:nvSpPr>
          <p:spPr bwMode="auto">
            <a:xfrm>
              <a:off x="520" y="758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66" descr="粉色砂纸"/>
            <p:cNvSpPr>
              <a:spLocks noChangeArrowheads="1"/>
            </p:cNvSpPr>
            <p:nvPr/>
          </p:nvSpPr>
          <p:spPr bwMode="auto">
            <a:xfrm>
              <a:off x="520" y="1422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67" descr="粉色砂纸"/>
            <p:cNvSpPr>
              <a:spLocks noChangeArrowheads="1"/>
            </p:cNvSpPr>
            <p:nvPr/>
          </p:nvSpPr>
          <p:spPr bwMode="auto">
            <a:xfrm>
              <a:off x="1240" y="741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68" descr="粉色砂纸"/>
            <p:cNvSpPr>
              <a:spLocks noChangeArrowheads="1"/>
            </p:cNvSpPr>
            <p:nvPr/>
          </p:nvSpPr>
          <p:spPr bwMode="auto">
            <a:xfrm>
              <a:off x="520" y="174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530" y="1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70"/>
            <p:cNvSpPr txBox="1">
              <a:spLocks noChangeArrowheads="1"/>
            </p:cNvSpPr>
            <p:nvPr/>
          </p:nvSpPr>
          <p:spPr bwMode="auto">
            <a:xfrm>
              <a:off x="125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71"/>
            <p:cNvSpPr txBox="1">
              <a:spLocks noChangeArrowheads="1"/>
            </p:cNvSpPr>
            <p:nvPr/>
          </p:nvSpPr>
          <p:spPr bwMode="auto">
            <a:xfrm>
              <a:off x="53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72"/>
            <p:cNvSpPr txBox="1">
              <a:spLocks noChangeArrowheads="1"/>
            </p:cNvSpPr>
            <p:nvPr/>
          </p:nvSpPr>
          <p:spPr bwMode="auto">
            <a:xfrm>
              <a:off x="2031" y="17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73" descr="粉色砂纸"/>
            <p:cNvSpPr>
              <a:spLocks noChangeArrowheads="1"/>
            </p:cNvSpPr>
            <p:nvPr/>
          </p:nvSpPr>
          <p:spPr bwMode="auto">
            <a:xfrm>
              <a:off x="1240" y="165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>
              <a:off x="2152" y="453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75" descr="粉色砂纸"/>
            <p:cNvSpPr>
              <a:spLocks noChangeArrowheads="1"/>
            </p:cNvSpPr>
            <p:nvPr/>
          </p:nvSpPr>
          <p:spPr bwMode="auto">
            <a:xfrm>
              <a:off x="2008" y="749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76" descr="粉色砂纸"/>
            <p:cNvSpPr>
              <a:spLocks noChangeArrowheads="1"/>
            </p:cNvSpPr>
            <p:nvPr/>
          </p:nvSpPr>
          <p:spPr bwMode="auto">
            <a:xfrm>
              <a:off x="2008" y="1413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77"/>
            <p:cNvSpPr txBox="1">
              <a:spLocks noChangeArrowheads="1"/>
            </p:cNvSpPr>
            <p:nvPr/>
          </p:nvSpPr>
          <p:spPr bwMode="auto">
            <a:xfrm>
              <a:off x="2018" y="732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1250" y="165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555" y="142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2070" y="1413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Oval 81" descr="粉色砂纸"/>
            <p:cNvSpPr>
              <a:spLocks noChangeArrowheads="1"/>
            </p:cNvSpPr>
            <p:nvPr/>
          </p:nvSpPr>
          <p:spPr bwMode="auto">
            <a:xfrm>
              <a:off x="1240" y="1413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1250" y="14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" name="Group 151"/>
          <p:cNvGrpSpPr>
            <a:grpSpLocks/>
          </p:cNvGrpSpPr>
          <p:nvPr/>
        </p:nvGrpSpPr>
        <p:grpSpPr bwMode="auto">
          <a:xfrm>
            <a:off x="437406" y="4221088"/>
            <a:ext cx="2838450" cy="2527300"/>
            <a:chOff x="3664" y="2556"/>
            <a:chExt cx="1788" cy="1592"/>
          </a:xfrm>
        </p:grpSpPr>
        <p:sp>
          <p:nvSpPr>
            <p:cNvPr id="32" name="Line 5"/>
            <p:cNvSpPr>
              <a:spLocks noChangeShapeType="1"/>
            </p:cNvSpPr>
            <p:nvPr/>
          </p:nvSpPr>
          <p:spPr bwMode="auto">
            <a:xfrm>
              <a:off x="3904" y="3956"/>
              <a:ext cx="50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 descr="粉色砂纸"/>
            <p:cNvSpPr>
              <a:spLocks noChangeArrowheads="1"/>
            </p:cNvSpPr>
            <p:nvPr/>
          </p:nvSpPr>
          <p:spPr bwMode="auto">
            <a:xfrm>
              <a:off x="4384" y="3812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394" y="381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820" y="2700"/>
              <a:ext cx="0" cy="6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11" descr="粉色砂纸"/>
            <p:cNvSpPr>
              <a:spLocks noChangeArrowheads="1"/>
            </p:cNvSpPr>
            <p:nvPr/>
          </p:nvSpPr>
          <p:spPr bwMode="auto">
            <a:xfrm>
              <a:off x="3664" y="3157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3674" y="314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 flipV="1">
              <a:off x="3904" y="2708"/>
              <a:ext cx="45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16" descr="粉色砂纸"/>
            <p:cNvSpPr>
              <a:spLocks noChangeArrowheads="1"/>
            </p:cNvSpPr>
            <p:nvPr/>
          </p:nvSpPr>
          <p:spPr bwMode="auto">
            <a:xfrm>
              <a:off x="4384" y="2564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4394" y="256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3830" y="2783"/>
              <a:ext cx="600" cy="47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21" descr="粉色砂纸"/>
            <p:cNvSpPr>
              <a:spLocks noChangeArrowheads="1"/>
            </p:cNvSpPr>
            <p:nvPr/>
          </p:nvSpPr>
          <p:spPr bwMode="auto">
            <a:xfrm>
              <a:off x="4384" y="3140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4394" y="314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accent2"/>
                  </a:solidFill>
                </a:rPr>
                <a:t>C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Oval 25" descr="粉色砂纸"/>
            <p:cNvSpPr>
              <a:spLocks noChangeArrowheads="1"/>
            </p:cNvSpPr>
            <p:nvPr/>
          </p:nvSpPr>
          <p:spPr bwMode="auto">
            <a:xfrm>
              <a:off x="3664" y="2573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3674" y="255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 flipV="1">
              <a:off x="3904" y="3380"/>
              <a:ext cx="528" cy="4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30" descr="粉色砂纸"/>
            <p:cNvSpPr>
              <a:spLocks noChangeArrowheads="1"/>
            </p:cNvSpPr>
            <p:nvPr/>
          </p:nvSpPr>
          <p:spPr bwMode="auto">
            <a:xfrm>
              <a:off x="3664" y="3821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3699" y="382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5296" y="2852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35" descr="粉色砂纸"/>
            <p:cNvSpPr>
              <a:spLocks noChangeArrowheads="1"/>
            </p:cNvSpPr>
            <p:nvPr/>
          </p:nvSpPr>
          <p:spPr bwMode="auto">
            <a:xfrm>
              <a:off x="5152" y="3148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36"/>
            <p:cNvSpPr txBox="1">
              <a:spLocks noChangeArrowheads="1"/>
            </p:cNvSpPr>
            <p:nvPr/>
          </p:nvSpPr>
          <p:spPr bwMode="auto">
            <a:xfrm>
              <a:off x="5162" y="3131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Oval 39" descr="粉色砂纸"/>
            <p:cNvSpPr>
              <a:spLocks noChangeArrowheads="1"/>
            </p:cNvSpPr>
            <p:nvPr/>
          </p:nvSpPr>
          <p:spPr bwMode="auto">
            <a:xfrm>
              <a:off x="5152" y="2573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5175" y="257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V="1">
              <a:off x="4690" y="2708"/>
              <a:ext cx="45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45" descr="粉色砂纸"/>
            <p:cNvSpPr>
              <a:spLocks noChangeArrowheads="1"/>
            </p:cNvSpPr>
            <p:nvPr/>
          </p:nvSpPr>
          <p:spPr bwMode="auto">
            <a:xfrm>
              <a:off x="5164" y="3804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46"/>
            <p:cNvSpPr txBox="1">
              <a:spLocks noChangeArrowheads="1"/>
            </p:cNvSpPr>
            <p:nvPr/>
          </p:nvSpPr>
          <p:spPr bwMode="auto">
            <a:xfrm>
              <a:off x="5214" y="3813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4681" y="3956"/>
              <a:ext cx="50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" name="Group 150"/>
          <p:cNvGrpSpPr>
            <a:grpSpLocks/>
          </p:cNvGrpSpPr>
          <p:nvPr/>
        </p:nvGrpSpPr>
        <p:grpSpPr bwMode="auto">
          <a:xfrm>
            <a:off x="4973910" y="901700"/>
            <a:ext cx="2838450" cy="2527300"/>
            <a:chOff x="3436" y="165"/>
            <a:chExt cx="1788" cy="1592"/>
          </a:xfrm>
        </p:grpSpPr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3676" y="1564"/>
              <a:ext cx="480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Oval 50" descr="粉色砂纸"/>
            <p:cNvSpPr>
              <a:spLocks noChangeArrowheads="1"/>
            </p:cNvSpPr>
            <p:nvPr/>
          </p:nvSpPr>
          <p:spPr bwMode="auto">
            <a:xfrm>
              <a:off x="4156" y="1421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51"/>
            <p:cNvSpPr txBox="1">
              <a:spLocks noChangeArrowheads="1"/>
            </p:cNvSpPr>
            <p:nvPr/>
          </p:nvSpPr>
          <p:spPr bwMode="auto">
            <a:xfrm>
              <a:off x="4166" y="14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 bwMode="auto">
            <a:xfrm flipH="1">
              <a:off x="3592" y="981"/>
              <a:ext cx="0" cy="6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Oval 55" descr="粉色砂纸"/>
            <p:cNvSpPr>
              <a:spLocks noChangeArrowheads="1"/>
            </p:cNvSpPr>
            <p:nvPr/>
          </p:nvSpPr>
          <p:spPr bwMode="auto">
            <a:xfrm>
              <a:off x="3436" y="766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56"/>
            <p:cNvSpPr txBox="1">
              <a:spLocks noChangeArrowheads="1"/>
            </p:cNvSpPr>
            <p:nvPr/>
          </p:nvSpPr>
          <p:spPr bwMode="auto">
            <a:xfrm>
              <a:off x="3446" y="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5" name="Oval 109" descr="粉色砂纸"/>
            <p:cNvSpPr>
              <a:spLocks noChangeArrowheads="1"/>
            </p:cNvSpPr>
            <p:nvPr/>
          </p:nvSpPr>
          <p:spPr bwMode="auto">
            <a:xfrm>
              <a:off x="3436" y="182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110"/>
            <p:cNvSpPr txBox="1">
              <a:spLocks noChangeArrowheads="1"/>
            </p:cNvSpPr>
            <p:nvPr/>
          </p:nvSpPr>
          <p:spPr bwMode="auto">
            <a:xfrm>
              <a:off x="3446" y="165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7" name="Oval 113" descr="粉色砂纸"/>
            <p:cNvSpPr>
              <a:spLocks noChangeArrowheads="1"/>
            </p:cNvSpPr>
            <p:nvPr/>
          </p:nvSpPr>
          <p:spPr bwMode="auto">
            <a:xfrm>
              <a:off x="4156" y="173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115"/>
            <p:cNvSpPr>
              <a:spLocks noChangeShapeType="1"/>
            </p:cNvSpPr>
            <p:nvPr/>
          </p:nvSpPr>
          <p:spPr bwMode="auto">
            <a:xfrm>
              <a:off x="3676" y="317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116"/>
            <p:cNvSpPr txBox="1">
              <a:spLocks noChangeArrowheads="1"/>
            </p:cNvSpPr>
            <p:nvPr/>
          </p:nvSpPr>
          <p:spPr bwMode="auto">
            <a:xfrm>
              <a:off x="4166" y="17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" name="Line 119"/>
            <p:cNvSpPr>
              <a:spLocks noChangeShapeType="1"/>
            </p:cNvSpPr>
            <p:nvPr/>
          </p:nvSpPr>
          <p:spPr bwMode="auto">
            <a:xfrm>
              <a:off x="5068" y="461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120" descr="粉色砂纸"/>
            <p:cNvSpPr>
              <a:spLocks noChangeArrowheads="1"/>
            </p:cNvSpPr>
            <p:nvPr/>
          </p:nvSpPr>
          <p:spPr bwMode="auto">
            <a:xfrm>
              <a:off x="4924" y="757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121"/>
            <p:cNvSpPr txBox="1">
              <a:spLocks noChangeArrowheads="1"/>
            </p:cNvSpPr>
            <p:nvPr/>
          </p:nvSpPr>
          <p:spPr bwMode="auto">
            <a:xfrm>
              <a:off x="4934" y="740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3" name="Line 125"/>
            <p:cNvSpPr>
              <a:spLocks noChangeShapeType="1"/>
            </p:cNvSpPr>
            <p:nvPr/>
          </p:nvSpPr>
          <p:spPr bwMode="auto">
            <a:xfrm>
              <a:off x="4312" y="453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Oval 126" descr="粉色砂纸"/>
            <p:cNvSpPr>
              <a:spLocks noChangeArrowheads="1"/>
            </p:cNvSpPr>
            <p:nvPr/>
          </p:nvSpPr>
          <p:spPr bwMode="auto">
            <a:xfrm>
              <a:off x="4156" y="749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4166" y="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6" name="Line 130"/>
            <p:cNvSpPr>
              <a:spLocks noChangeShapeType="1"/>
            </p:cNvSpPr>
            <p:nvPr/>
          </p:nvSpPr>
          <p:spPr bwMode="auto">
            <a:xfrm flipV="1">
              <a:off x="3676" y="989"/>
              <a:ext cx="528" cy="4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132" descr="粉色砂纸"/>
            <p:cNvSpPr>
              <a:spLocks noChangeArrowheads="1"/>
            </p:cNvSpPr>
            <p:nvPr/>
          </p:nvSpPr>
          <p:spPr bwMode="auto">
            <a:xfrm>
              <a:off x="3436" y="1430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33"/>
            <p:cNvSpPr txBox="1">
              <a:spLocks noChangeArrowheads="1"/>
            </p:cNvSpPr>
            <p:nvPr/>
          </p:nvSpPr>
          <p:spPr bwMode="auto">
            <a:xfrm>
              <a:off x="3471" y="1430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" name="Oval 140" descr="粉色砂纸"/>
            <p:cNvSpPr>
              <a:spLocks noChangeArrowheads="1"/>
            </p:cNvSpPr>
            <p:nvPr/>
          </p:nvSpPr>
          <p:spPr bwMode="auto">
            <a:xfrm>
              <a:off x="4924" y="182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141"/>
            <p:cNvSpPr txBox="1">
              <a:spLocks noChangeArrowheads="1"/>
            </p:cNvSpPr>
            <p:nvPr/>
          </p:nvSpPr>
          <p:spPr bwMode="auto">
            <a:xfrm>
              <a:off x="4947" y="18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" name="Line 143"/>
            <p:cNvSpPr>
              <a:spLocks noChangeShapeType="1"/>
            </p:cNvSpPr>
            <p:nvPr/>
          </p:nvSpPr>
          <p:spPr bwMode="auto">
            <a:xfrm>
              <a:off x="4444" y="317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Oval 145" descr="粉色砂纸"/>
            <p:cNvSpPr>
              <a:spLocks noChangeArrowheads="1"/>
            </p:cNvSpPr>
            <p:nvPr/>
          </p:nvSpPr>
          <p:spPr bwMode="auto">
            <a:xfrm>
              <a:off x="4924" y="1421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146"/>
            <p:cNvSpPr txBox="1">
              <a:spLocks noChangeArrowheads="1"/>
            </p:cNvSpPr>
            <p:nvPr/>
          </p:nvSpPr>
          <p:spPr bwMode="auto">
            <a:xfrm>
              <a:off x="4986" y="1421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4" name="Line 148"/>
            <p:cNvSpPr>
              <a:spLocks noChangeShapeType="1"/>
            </p:cNvSpPr>
            <p:nvPr/>
          </p:nvSpPr>
          <p:spPr bwMode="auto">
            <a:xfrm flipV="1">
              <a:off x="4462" y="1573"/>
              <a:ext cx="480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" name="Text Box 95"/>
          <p:cNvSpPr txBox="1">
            <a:spLocks noChangeArrowheads="1"/>
          </p:cNvSpPr>
          <p:nvPr/>
        </p:nvSpPr>
        <p:spPr bwMode="auto">
          <a:xfrm>
            <a:off x="4038403" y="3645024"/>
            <a:ext cx="6776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深度优先搜索过程</a:t>
            </a:r>
            <a:endParaRPr kumimoji="1"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" name="Text Box 152"/>
          <p:cNvSpPr txBox="1">
            <a:spLocks noChangeArrowheads="1"/>
          </p:cNvSpPr>
          <p:nvPr/>
        </p:nvSpPr>
        <p:spPr bwMode="auto">
          <a:xfrm>
            <a:off x="4067944" y="850668"/>
            <a:ext cx="7325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深度优先生成树</a:t>
            </a:r>
            <a:endParaRPr lang="en-US" altLang="zh-CN" sz="2400" b="1" dirty="0"/>
          </a:p>
        </p:txBody>
      </p:sp>
      <p:sp>
        <p:nvSpPr>
          <p:cNvPr id="136" name="Text Box 153"/>
          <p:cNvSpPr txBox="1">
            <a:spLocks noChangeArrowheads="1"/>
          </p:cNvSpPr>
          <p:nvPr/>
        </p:nvSpPr>
        <p:spPr bwMode="auto">
          <a:xfrm>
            <a:off x="658515" y="3717032"/>
            <a:ext cx="2473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广度优先生成树</a:t>
            </a:r>
            <a:endParaRPr lang="en-US" altLang="zh-CN" sz="2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4578300" y="3501008"/>
            <a:ext cx="3594100" cy="3171825"/>
            <a:chOff x="4578300" y="3501008"/>
            <a:chExt cx="3594100" cy="3171825"/>
          </a:xfrm>
        </p:grpSpPr>
        <p:grpSp>
          <p:nvGrpSpPr>
            <p:cNvPr id="85" name="组合 84"/>
            <p:cNvGrpSpPr/>
            <p:nvPr/>
          </p:nvGrpSpPr>
          <p:grpSpPr>
            <a:xfrm>
              <a:off x="4578300" y="3501008"/>
              <a:ext cx="3594100" cy="3171825"/>
              <a:chOff x="438150" y="1706563"/>
              <a:chExt cx="3594100" cy="3171825"/>
            </a:xfrm>
          </p:grpSpPr>
          <p:sp>
            <p:nvSpPr>
              <p:cNvPr id="86" name="Line 14"/>
              <p:cNvSpPr>
                <a:spLocks noChangeShapeType="1"/>
              </p:cNvSpPr>
              <p:nvPr/>
            </p:nvSpPr>
            <p:spPr bwMode="auto">
              <a:xfrm flipV="1">
                <a:off x="1206500" y="3506788"/>
                <a:ext cx="838200" cy="762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1206500" y="2592388"/>
                <a:ext cx="914400" cy="6858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2197100" y="2592388"/>
                <a:ext cx="0" cy="533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1206500" y="4421188"/>
                <a:ext cx="19812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18"/>
              <p:cNvSpPr>
                <a:spLocks noChangeShapeType="1"/>
              </p:cNvSpPr>
              <p:nvPr/>
            </p:nvSpPr>
            <p:spPr bwMode="auto">
              <a:xfrm>
                <a:off x="1054100" y="2682875"/>
                <a:ext cx="0" cy="16002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Line 19"/>
              <p:cNvSpPr>
                <a:spLocks noChangeShapeType="1"/>
              </p:cNvSpPr>
              <p:nvPr/>
            </p:nvSpPr>
            <p:spPr bwMode="auto">
              <a:xfrm>
                <a:off x="1206500" y="2439988"/>
                <a:ext cx="19812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Oval 20" descr="粉色砂纸"/>
              <p:cNvSpPr>
                <a:spLocks noChangeArrowheads="1"/>
              </p:cNvSpPr>
              <p:nvPr/>
            </p:nvSpPr>
            <p:spPr bwMode="auto">
              <a:xfrm>
                <a:off x="3187700" y="2225675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Oval 21" descr="粉色砂纸"/>
              <p:cNvSpPr>
                <a:spLocks noChangeArrowheads="1"/>
              </p:cNvSpPr>
              <p:nvPr/>
            </p:nvSpPr>
            <p:spPr bwMode="auto">
              <a:xfrm>
                <a:off x="825500" y="3152775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Oval 22" descr="粉色砂纸"/>
              <p:cNvSpPr>
                <a:spLocks noChangeArrowheads="1"/>
              </p:cNvSpPr>
              <p:nvPr/>
            </p:nvSpPr>
            <p:spPr bwMode="auto">
              <a:xfrm>
                <a:off x="825500" y="4206875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Oval 23" descr="粉色砂纸"/>
              <p:cNvSpPr>
                <a:spLocks noChangeArrowheads="1"/>
              </p:cNvSpPr>
              <p:nvPr/>
            </p:nvSpPr>
            <p:spPr bwMode="auto">
              <a:xfrm>
                <a:off x="1968500" y="3125788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Oval 24" descr="粉色砂纸"/>
              <p:cNvSpPr>
                <a:spLocks noChangeArrowheads="1"/>
              </p:cNvSpPr>
              <p:nvPr/>
            </p:nvSpPr>
            <p:spPr bwMode="auto">
              <a:xfrm>
                <a:off x="825500" y="2225675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Text Box 25"/>
              <p:cNvSpPr txBox="1">
                <a:spLocks noChangeArrowheads="1"/>
              </p:cNvSpPr>
              <p:nvPr/>
            </p:nvSpPr>
            <p:spPr bwMode="auto">
              <a:xfrm>
                <a:off x="841375" y="2198688"/>
                <a:ext cx="44132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A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1984375" y="3125788"/>
                <a:ext cx="44132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C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" name="Text Box 27"/>
              <p:cNvSpPr txBox="1">
                <a:spLocks noChangeArrowheads="1"/>
              </p:cNvSpPr>
              <p:nvPr/>
            </p:nvSpPr>
            <p:spPr bwMode="auto">
              <a:xfrm>
                <a:off x="841375" y="3125788"/>
                <a:ext cx="44132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D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" name="Text Box 28"/>
              <p:cNvSpPr txBox="1">
                <a:spLocks noChangeArrowheads="1"/>
              </p:cNvSpPr>
              <p:nvPr/>
            </p:nvSpPr>
            <p:spPr bwMode="auto">
              <a:xfrm>
                <a:off x="3224213" y="2225675"/>
                <a:ext cx="420687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E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" name="Oval 29" descr="粉色砂纸"/>
              <p:cNvSpPr>
                <a:spLocks noChangeArrowheads="1"/>
              </p:cNvSpPr>
              <p:nvPr/>
            </p:nvSpPr>
            <p:spPr bwMode="auto">
              <a:xfrm>
                <a:off x="1968500" y="2211388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3416300" y="2668588"/>
                <a:ext cx="0" cy="533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Oval 31" descr="粉色砂纸"/>
              <p:cNvSpPr>
                <a:spLocks noChangeArrowheads="1"/>
              </p:cNvSpPr>
              <p:nvPr/>
            </p:nvSpPr>
            <p:spPr bwMode="auto">
              <a:xfrm>
                <a:off x="3187700" y="3138488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Oval 32" descr="粉色砂纸"/>
              <p:cNvSpPr>
                <a:spLocks noChangeArrowheads="1"/>
              </p:cNvSpPr>
              <p:nvPr/>
            </p:nvSpPr>
            <p:spPr bwMode="auto">
              <a:xfrm>
                <a:off x="3187700" y="4192588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Text Box 33"/>
              <p:cNvSpPr txBox="1">
                <a:spLocks noChangeArrowheads="1"/>
              </p:cNvSpPr>
              <p:nvPr/>
            </p:nvSpPr>
            <p:spPr bwMode="auto">
              <a:xfrm>
                <a:off x="3203575" y="3111500"/>
                <a:ext cx="460375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G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Text Box 34"/>
              <p:cNvSpPr txBox="1">
                <a:spLocks noChangeArrowheads="1"/>
              </p:cNvSpPr>
              <p:nvPr/>
            </p:nvSpPr>
            <p:spPr bwMode="auto">
              <a:xfrm>
                <a:off x="1984375" y="2211388"/>
                <a:ext cx="44132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B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" name="Text Box 35"/>
              <p:cNvSpPr txBox="1">
                <a:spLocks noChangeArrowheads="1"/>
              </p:cNvSpPr>
              <p:nvPr/>
            </p:nvSpPr>
            <p:spPr bwMode="auto">
              <a:xfrm>
                <a:off x="881063" y="4206875"/>
                <a:ext cx="401637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F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" name="Text Box 36"/>
              <p:cNvSpPr txBox="1">
                <a:spLocks noChangeArrowheads="1"/>
              </p:cNvSpPr>
              <p:nvPr/>
            </p:nvSpPr>
            <p:spPr bwMode="auto">
              <a:xfrm>
                <a:off x="3286125" y="4192588"/>
                <a:ext cx="28257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I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" name="Oval 37" descr="粉色砂纸"/>
              <p:cNvSpPr>
                <a:spLocks noChangeArrowheads="1"/>
              </p:cNvSpPr>
              <p:nvPr/>
            </p:nvSpPr>
            <p:spPr bwMode="auto">
              <a:xfrm>
                <a:off x="1968500" y="4192588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Text Box 38"/>
              <p:cNvSpPr txBox="1">
                <a:spLocks noChangeArrowheads="1"/>
              </p:cNvSpPr>
              <p:nvPr/>
            </p:nvSpPr>
            <p:spPr bwMode="auto">
              <a:xfrm>
                <a:off x="1984375" y="4192588"/>
                <a:ext cx="44132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844550" y="1706563"/>
                <a:ext cx="38735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" name="Text Box 40"/>
              <p:cNvSpPr txBox="1">
                <a:spLocks noChangeArrowheads="1"/>
              </p:cNvSpPr>
              <p:nvPr/>
            </p:nvSpPr>
            <p:spPr bwMode="auto">
              <a:xfrm>
                <a:off x="2038350" y="1706563"/>
                <a:ext cx="38735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" name="Text Box 41"/>
              <p:cNvSpPr txBox="1">
                <a:spLocks noChangeArrowheads="1"/>
              </p:cNvSpPr>
              <p:nvPr/>
            </p:nvSpPr>
            <p:spPr bwMode="auto">
              <a:xfrm>
                <a:off x="3257550" y="1708150"/>
                <a:ext cx="3873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4" name="Text Box 42"/>
              <p:cNvSpPr txBox="1">
                <a:spLocks noChangeArrowheads="1"/>
              </p:cNvSpPr>
              <p:nvPr/>
            </p:nvSpPr>
            <p:spPr bwMode="auto">
              <a:xfrm>
                <a:off x="3644900" y="3079750"/>
                <a:ext cx="3873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4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" name="Line 43"/>
              <p:cNvSpPr>
                <a:spLocks noChangeShapeType="1"/>
              </p:cNvSpPr>
              <p:nvPr/>
            </p:nvSpPr>
            <p:spPr bwMode="auto">
              <a:xfrm>
                <a:off x="1282700" y="2211388"/>
                <a:ext cx="685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Line 44"/>
              <p:cNvSpPr>
                <a:spLocks noChangeShapeType="1"/>
              </p:cNvSpPr>
              <p:nvPr/>
            </p:nvSpPr>
            <p:spPr bwMode="auto">
              <a:xfrm>
                <a:off x="2501900" y="2211388"/>
                <a:ext cx="685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45"/>
              <p:cNvSpPr>
                <a:spLocks noChangeShapeType="1"/>
              </p:cNvSpPr>
              <p:nvPr/>
            </p:nvSpPr>
            <p:spPr bwMode="auto">
              <a:xfrm>
                <a:off x="3721100" y="2668588"/>
                <a:ext cx="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Line 46"/>
              <p:cNvSpPr>
                <a:spLocks noChangeShapeType="1"/>
              </p:cNvSpPr>
              <p:nvPr/>
            </p:nvSpPr>
            <p:spPr bwMode="auto">
              <a:xfrm>
                <a:off x="2501900" y="2744788"/>
                <a:ext cx="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Line 47"/>
              <p:cNvSpPr>
                <a:spLocks noChangeShapeType="1"/>
              </p:cNvSpPr>
              <p:nvPr/>
            </p:nvSpPr>
            <p:spPr bwMode="auto">
              <a:xfrm>
                <a:off x="3111500" y="2744788"/>
                <a:ext cx="0" cy="53340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Line 48"/>
              <p:cNvSpPr>
                <a:spLocks noChangeShapeType="1"/>
              </p:cNvSpPr>
              <p:nvPr/>
            </p:nvSpPr>
            <p:spPr bwMode="auto">
              <a:xfrm>
                <a:off x="2501900" y="2668588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49"/>
              <p:cNvSpPr>
                <a:spLocks noChangeShapeType="1"/>
              </p:cNvSpPr>
              <p:nvPr/>
            </p:nvSpPr>
            <p:spPr bwMode="auto">
              <a:xfrm>
                <a:off x="1968500" y="2592388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Line 50"/>
              <p:cNvSpPr>
                <a:spLocks noChangeShapeType="1"/>
              </p:cNvSpPr>
              <p:nvPr/>
            </p:nvSpPr>
            <p:spPr bwMode="auto">
              <a:xfrm>
                <a:off x="1435100" y="2668588"/>
                <a:ext cx="4572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Text Box 51"/>
              <p:cNvSpPr txBox="1">
                <a:spLocks noChangeArrowheads="1"/>
              </p:cNvSpPr>
              <p:nvPr/>
            </p:nvSpPr>
            <p:spPr bwMode="auto">
              <a:xfrm>
                <a:off x="2425700" y="3079750"/>
                <a:ext cx="3873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5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" name="Line 52"/>
              <p:cNvSpPr>
                <a:spLocks noChangeShapeType="1"/>
              </p:cNvSpPr>
              <p:nvPr/>
            </p:nvSpPr>
            <p:spPr bwMode="auto">
              <a:xfrm flipH="1">
                <a:off x="1435100" y="3659188"/>
                <a:ext cx="685800" cy="609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Line 53"/>
              <p:cNvSpPr>
                <a:spLocks noChangeShapeType="1"/>
              </p:cNvSpPr>
              <p:nvPr/>
            </p:nvSpPr>
            <p:spPr bwMode="auto">
              <a:xfrm flipV="1">
                <a:off x="1206500" y="3659188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Line 54"/>
              <p:cNvSpPr>
                <a:spLocks noChangeShapeType="1"/>
              </p:cNvSpPr>
              <p:nvPr/>
            </p:nvSpPr>
            <p:spPr bwMode="auto">
              <a:xfrm flipV="1">
                <a:off x="825500" y="3659188"/>
                <a:ext cx="0" cy="53340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55"/>
              <p:cNvSpPr>
                <a:spLocks noChangeShapeType="1"/>
              </p:cNvSpPr>
              <p:nvPr/>
            </p:nvSpPr>
            <p:spPr bwMode="auto">
              <a:xfrm>
                <a:off x="1358900" y="4649788"/>
                <a:ext cx="609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Line 56"/>
              <p:cNvSpPr>
                <a:spLocks noChangeShapeType="1"/>
              </p:cNvSpPr>
              <p:nvPr/>
            </p:nvSpPr>
            <p:spPr bwMode="auto">
              <a:xfrm>
                <a:off x="2501900" y="4649788"/>
                <a:ext cx="609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" name="Line 57"/>
              <p:cNvSpPr>
                <a:spLocks noChangeShapeType="1"/>
              </p:cNvSpPr>
              <p:nvPr/>
            </p:nvSpPr>
            <p:spPr bwMode="auto">
              <a:xfrm>
                <a:off x="1358900" y="4878388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" name="Line 58"/>
              <p:cNvSpPr>
                <a:spLocks noChangeShapeType="1"/>
              </p:cNvSpPr>
              <p:nvPr/>
            </p:nvSpPr>
            <p:spPr bwMode="auto">
              <a:xfrm>
                <a:off x="2501900" y="4878388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59"/>
              <p:cNvSpPr>
                <a:spLocks noChangeShapeType="1"/>
              </p:cNvSpPr>
              <p:nvPr/>
            </p:nvSpPr>
            <p:spPr bwMode="auto">
              <a:xfrm flipV="1">
                <a:off x="1358900" y="3430588"/>
                <a:ext cx="533400" cy="45720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Text Box 60"/>
              <p:cNvSpPr txBox="1">
                <a:spLocks noChangeArrowheads="1"/>
              </p:cNvSpPr>
              <p:nvPr/>
            </p:nvSpPr>
            <p:spPr bwMode="auto">
              <a:xfrm>
                <a:off x="438150" y="4116388"/>
                <a:ext cx="38735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6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Text Box 61"/>
              <p:cNvSpPr txBox="1">
                <a:spLocks noChangeArrowheads="1"/>
              </p:cNvSpPr>
              <p:nvPr/>
            </p:nvSpPr>
            <p:spPr bwMode="auto">
              <a:xfrm>
                <a:off x="444500" y="3049588"/>
                <a:ext cx="38735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7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0" name="Text Box 104"/>
            <p:cNvSpPr txBox="1">
              <a:spLocks noChangeArrowheads="1"/>
            </p:cNvSpPr>
            <p:nvPr/>
          </p:nvSpPr>
          <p:spPr bwMode="auto">
            <a:xfrm>
              <a:off x="7577360" y="6020941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9</a:t>
              </a:r>
              <a:endPara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" name="Text Box 104"/>
            <p:cNvSpPr txBox="1">
              <a:spLocks noChangeArrowheads="1"/>
            </p:cNvSpPr>
            <p:nvPr/>
          </p:nvSpPr>
          <p:spPr bwMode="auto">
            <a:xfrm>
              <a:off x="6319540" y="6063233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dirty="0" smtClean="0">
                  <a:solidFill>
                    <a:srgbClr val="009900"/>
                  </a:solidFill>
                  <a:latin typeface="Times New Roman" panose="02020603050405020304" pitchFamily="18" charset="0"/>
                </a:rPr>
                <a:t>8</a:t>
              </a:r>
              <a:endPara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5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无向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非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连通图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的生成森林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003232" cy="5832648"/>
          </a:xfrm>
        </p:spPr>
        <p:txBody>
          <a:bodyPr/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若G</a:t>
            </a:r>
            <a:r>
              <a:rPr lang="en-US" altLang="en-US" dirty="0" smtClean="0">
                <a:ea typeface="宋体" panose="02010600030101010101" pitchFamily="2" charset="-122"/>
              </a:rPr>
              <a:t>=(V,E)</a:t>
            </a:r>
            <a:r>
              <a:rPr lang="en-US" altLang="en-US" dirty="0" err="1" smtClean="0">
                <a:ea typeface="宋体" panose="02010600030101010101" pitchFamily="2" charset="-122"/>
              </a:rPr>
              <a:t>是无向非连通图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那么，</a:t>
            </a:r>
            <a:r>
              <a:rPr lang="en-US" altLang="en-US" dirty="0" err="1" smtClean="0">
                <a:ea typeface="宋体" panose="02010600030101010101" pitchFamily="2" charset="-122"/>
              </a:rPr>
              <a:t>对图进行遍历</a:t>
            </a:r>
            <a:r>
              <a:rPr lang="zh-CN" altLang="en-US" dirty="0" smtClean="0">
                <a:ea typeface="宋体" panose="02010600030101010101" pitchFamily="2" charset="-122"/>
              </a:rPr>
              <a:t>，可</a:t>
            </a:r>
            <a:r>
              <a:rPr lang="en-US" altLang="en-US" dirty="0" smtClean="0">
                <a:ea typeface="宋体" panose="02010600030101010101" pitchFamily="2" charset="-122"/>
              </a:rPr>
              <a:t>得到若干个连通分量的顶点集：V1(G), V2(G),…, </a:t>
            </a:r>
            <a:r>
              <a:rPr lang="en-US" altLang="en-US" dirty="0" err="1" smtClean="0">
                <a:ea typeface="宋体" panose="02010600030101010101" pitchFamily="2" charset="-122"/>
              </a:rPr>
              <a:t>Vn</a:t>
            </a:r>
            <a:r>
              <a:rPr lang="en-US" altLang="en-US" dirty="0" smtClean="0">
                <a:ea typeface="宋体" panose="02010600030101010101" pitchFamily="2" charset="-122"/>
              </a:rPr>
              <a:t>(G)和相应所经过的边集：T1(G), T2(G), …, </a:t>
            </a:r>
            <a:r>
              <a:rPr lang="en-US" altLang="en-US" dirty="0" err="1" smtClean="0">
                <a:ea typeface="宋体" panose="02010600030101010101" pitchFamily="2" charset="-122"/>
              </a:rPr>
              <a:t>Tn</a:t>
            </a:r>
            <a:r>
              <a:rPr lang="en-US" altLang="en-US" dirty="0" smtClean="0">
                <a:ea typeface="宋体" panose="02010600030101010101" pitchFamily="2" charset="-122"/>
              </a:rPr>
              <a:t>(G) 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上述</a:t>
            </a:r>
            <a:r>
              <a:rPr lang="en-US" altLang="en-US" dirty="0" err="1" smtClean="0">
                <a:ea typeface="宋体" panose="02010600030101010101" pitchFamily="2" charset="-122"/>
              </a:rPr>
              <a:t>顶点集和</a:t>
            </a:r>
            <a:r>
              <a:rPr lang="zh-CN" altLang="en-US" dirty="0" smtClean="0">
                <a:ea typeface="宋体" panose="02010600030101010101" pitchFamily="2" charset="-122"/>
              </a:rPr>
              <a:t>对应的</a:t>
            </a:r>
            <a:r>
              <a:rPr lang="en-US" altLang="en-US" dirty="0" err="1" smtClean="0">
                <a:ea typeface="宋体" panose="02010600030101010101" pitchFamily="2" charset="-122"/>
              </a:rPr>
              <a:t>边集</a:t>
            </a:r>
            <a:r>
              <a:rPr lang="zh-CN" altLang="en-US" dirty="0" smtClean="0">
                <a:ea typeface="宋体" panose="02010600030101010101" pitchFamily="2" charset="-122"/>
              </a:rPr>
              <a:t>组成的</a:t>
            </a:r>
            <a:r>
              <a:rPr lang="en-US" altLang="en-US" dirty="0" err="1" smtClean="0">
                <a:ea typeface="宋体" panose="02010600030101010101" pitchFamily="2" charset="-122"/>
              </a:rPr>
              <a:t>二元组Gi</a:t>
            </a:r>
            <a:r>
              <a:rPr lang="en-US" altLang="en-US" dirty="0" smtClean="0">
                <a:ea typeface="宋体" panose="02010600030101010101" pitchFamily="2" charset="-122"/>
              </a:rPr>
              <a:t>=(Vi(G),Ti(G))(1≦i≦n)</a:t>
            </a:r>
            <a:r>
              <a:rPr lang="en-US" altLang="en-US" dirty="0" err="1" smtClean="0">
                <a:ea typeface="宋体" panose="02010600030101010101" pitchFamily="2" charset="-122"/>
              </a:rPr>
              <a:t>是对应</a:t>
            </a:r>
            <a:r>
              <a:rPr lang="zh-CN" altLang="en-US" dirty="0" smtClean="0">
                <a:ea typeface="宋体" panose="02010600030101010101" pitchFamily="2" charset="-122"/>
              </a:rPr>
              <a:t>的图的连通</a:t>
            </a:r>
            <a:r>
              <a:rPr lang="en-US" altLang="en-US" dirty="0" err="1" smtClean="0">
                <a:ea typeface="宋体" panose="02010600030101010101" pitchFamily="2" charset="-122"/>
              </a:rPr>
              <a:t>分量的生成树，所有这些生成树构成了原来非连通图的生成森林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66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求无向非连通图的生成森林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构造无向非连通图的</a:t>
            </a:r>
            <a:r>
              <a:rPr lang="zh-CN" altLang="en-US" dirty="0"/>
              <a:t>深度优先</a:t>
            </a:r>
            <a:r>
              <a:rPr lang="zh-CN" altLang="en-US" b="1" dirty="0">
                <a:solidFill>
                  <a:srgbClr val="0000FF"/>
                </a:solidFill>
              </a:rPr>
              <a:t>生成</a:t>
            </a:r>
            <a:r>
              <a:rPr lang="zh-CN" altLang="en-US" b="1" dirty="0" smtClean="0">
                <a:solidFill>
                  <a:srgbClr val="0000FF"/>
                </a:solidFill>
              </a:rPr>
              <a:t>森林</a:t>
            </a:r>
            <a:r>
              <a:rPr lang="zh-CN" altLang="en-US" dirty="0" smtClean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修改图的深度优先遍历算法</a:t>
            </a:r>
            <a:endParaRPr lang="en-US" altLang="zh-CN" dirty="0"/>
          </a:p>
          <a:p>
            <a:pPr lvl="1"/>
            <a:r>
              <a:rPr lang="zh-CN" altLang="en-US" dirty="0" smtClean="0"/>
              <a:t>采用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孩子兄弟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链表</a:t>
            </a:r>
            <a:r>
              <a:rPr lang="zh-CN" altLang="en-US" dirty="0" smtClean="0"/>
              <a:t>作为</a:t>
            </a:r>
            <a:r>
              <a:rPr lang="zh-CN" altLang="en-US" dirty="0"/>
              <a:t>生成森林的存储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从某个</a:t>
            </a:r>
            <a:r>
              <a:rPr lang="zh-CN" altLang="en-US" b="1" dirty="0" smtClean="0">
                <a:solidFill>
                  <a:srgbClr val="0000FF"/>
                </a:solidFill>
              </a:rPr>
              <a:t>顶点</a:t>
            </a:r>
            <a:r>
              <a:rPr lang="zh-CN" altLang="en-US" dirty="0" smtClean="0"/>
              <a:t>出发构造图的深度优先</a:t>
            </a:r>
            <a:r>
              <a:rPr lang="zh-CN" altLang="en-US" b="1" dirty="0" smtClean="0">
                <a:solidFill>
                  <a:srgbClr val="0000FF"/>
                </a:solidFill>
              </a:rPr>
              <a:t>生成</a:t>
            </a:r>
            <a:r>
              <a:rPr lang="zh-CN" altLang="en-US" b="1" dirty="0">
                <a:solidFill>
                  <a:srgbClr val="0000FF"/>
                </a:solidFill>
              </a:rPr>
              <a:t>树</a:t>
            </a:r>
            <a:r>
              <a:rPr lang="zh-CN" altLang="en-US" dirty="0"/>
              <a:t>算法 </a:t>
            </a:r>
          </a:p>
          <a:p>
            <a:pPr lvl="1"/>
            <a:r>
              <a:rPr lang="zh-CN" altLang="en-US" dirty="0"/>
              <a:t>首先从某个顶点</a:t>
            </a:r>
            <a:r>
              <a:rPr lang="en-US" altLang="en-US" dirty="0"/>
              <a:t>V</a:t>
            </a:r>
            <a:r>
              <a:rPr lang="zh-CN" altLang="en-US" dirty="0"/>
              <a:t>出发，建立生成树树根结点，然后再分别以</a:t>
            </a:r>
            <a:r>
              <a:rPr lang="en-US" altLang="en-US" dirty="0"/>
              <a:t>V</a:t>
            </a:r>
            <a:r>
              <a:rPr lang="zh-CN" altLang="en-US" dirty="0"/>
              <a:t>的邻接点为起始点，建立相应的子生成树，并将其作为</a:t>
            </a:r>
            <a:r>
              <a:rPr lang="en-US" altLang="en-US" dirty="0"/>
              <a:t>V </a:t>
            </a:r>
            <a:r>
              <a:rPr lang="zh-CN" altLang="en-US" dirty="0"/>
              <a:t>结点的子树链接到</a:t>
            </a:r>
            <a:r>
              <a:rPr lang="en-US" altLang="en-US" dirty="0"/>
              <a:t>V</a:t>
            </a:r>
            <a:r>
              <a:rPr lang="zh-CN" altLang="en-US" dirty="0"/>
              <a:t>结点上。</a:t>
            </a:r>
            <a:endParaRPr lang="en-US" altLang="zh-CN" dirty="0"/>
          </a:p>
          <a:p>
            <a:pPr lvl="1"/>
            <a:r>
              <a:rPr lang="zh-CN" altLang="en-US" dirty="0"/>
              <a:t>算法是一个递归算法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09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建立无向图</a:t>
            </a:r>
            <a:r>
              <a:rPr lang="en-US" altLang="zh-CN" dirty="0"/>
              <a:t>G</a:t>
            </a:r>
            <a:r>
              <a:rPr lang="zh-CN" altLang="en-US" dirty="0"/>
              <a:t>的深度优先生成</a:t>
            </a:r>
            <a:r>
              <a:rPr lang="zh-CN" altLang="en-US" dirty="0" smtClean="0"/>
              <a:t>森林</a:t>
            </a:r>
            <a:r>
              <a:rPr lang="en-US" altLang="zh-CN" dirty="0" smtClean="0"/>
              <a:t>-I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874440"/>
            <a:ext cx="8579296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DFSForest</a:t>
            </a:r>
            <a:r>
              <a:rPr lang="en-US" altLang="zh-CN" dirty="0"/>
              <a:t>(Graph G, </a:t>
            </a:r>
            <a:r>
              <a:rPr lang="en-US" altLang="zh-CN" dirty="0" err="1"/>
              <a:t>CSTree</a:t>
            </a:r>
            <a:r>
              <a:rPr lang="en-US" altLang="zh-CN" dirty="0"/>
              <a:t> &amp;T)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v; </a:t>
            </a:r>
            <a:r>
              <a:rPr lang="en-US" altLang="zh-CN" dirty="0" err="1"/>
              <a:t>int</a:t>
            </a:r>
            <a:r>
              <a:rPr lang="en-US" altLang="zh-CN" dirty="0"/>
              <a:t> j=0; </a:t>
            </a:r>
            <a:r>
              <a:rPr lang="en-US" altLang="zh-CN" dirty="0" err="1"/>
              <a:t>CSTree</a:t>
            </a:r>
            <a:r>
              <a:rPr lang="en-US" altLang="zh-CN" dirty="0"/>
              <a:t> p</a:t>
            </a:r>
            <a:r>
              <a:rPr lang="en-US" altLang="zh-CN" dirty="0" smtClean="0"/>
              <a:t>, q</a:t>
            </a:r>
            <a:r>
              <a:rPr lang="en-US" altLang="zh-CN" dirty="0"/>
              <a:t>; T = NULL; </a:t>
            </a:r>
          </a:p>
          <a:p>
            <a:pPr marL="0" indent="0">
              <a:buNone/>
            </a:pPr>
            <a:r>
              <a:rPr lang="en-US" altLang="zh-CN" dirty="0"/>
              <a:t>for (v=0; v&lt;</a:t>
            </a:r>
            <a:r>
              <a:rPr lang="en-US" altLang="zh-CN" dirty="0" err="1"/>
              <a:t>G.vexnum</a:t>
            </a:r>
            <a:r>
              <a:rPr lang="en-US" altLang="zh-CN" dirty="0"/>
              <a:t>; ++v)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visited[v</a:t>
            </a:r>
            <a:r>
              <a:rPr lang="en-US" altLang="zh-CN" dirty="0"/>
              <a:t>] = FALSE; </a:t>
            </a:r>
          </a:p>
          <a:p>
            <a:pPr marL="0" indent="0">
              <a:buNone/>
            </a:pPr>
            <a:r>
              <a:rPr lang="en-US" altLang="zh-CN" dirty="0"/>
              <a:t>for (v=0; v&lt;</a:t>
            </a:r>
            <a:r>
              <a:rPr lang="en-US" altLang="zh-CN" dirty="0" err="1"/>
              <a:t>G.vexnum</a:t>
            </a:r>
            <a:r>
              <a:rPr lang="en-US" altLang="zh-CN" dirty="0"/>
              <a:t>; ++v)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if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!visited[v]</a:t>
            </a:r>
            <a:r>
              <a:rPr lang="en-US" altLang="zh-CN" dirty="0"/>
              <a:t>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… … //</a:t>
            </a:r>
            <a:r>
              <a:rPr lang="zh-CN" altLang="en-US" dirty="0" smtClean="0"/>
              <a:t>见下页</a:t>
            </a:r>
            <a:r>
              <a:rPr lang="en-US" altLang="zh-CN" dirty="0" smtClean="0"/>
              <a:t>.</a:t>
            </a:r>
            <a:r>
              <a:rPr lang="zh-CN" altLang="en-US" dirty="0" smtClean="0"/>
              <a:t>深度遍历时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这里是</a:t>
            </a:r>
            <a:r>
              <a:rPr lang="en-US" altLang="zh-CN" dirty="0" smtClean="0"/>
              <a:t>DFS(</a:t>
            </a:r>
            <a:r>
              <a:rPr lang="en-US" altLang="zh-CN" dirty="0" err="1" smtClean="0"/>
              <a:t>G,v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}//</a:t>
            </a:r>
            <a:r>
              <a:rPr lang="en-US" altLang="zh-CN" dirty="0"/>
              <a:t>if </a:t>
            </a:r>
          </a:p>
          <a:p>
            <a:pPr marL="0" indent="0">
              <a:buNone/>
            </a:pPr>
            <a:r>
              <a:rPr lang="en-US" altLang="zh-CN" dirty="0"/>
              <a:t>} // </a:t>
            </a:r>
            <a:r>
              <a:rPr lang="en-US" altLang="zh-CN" dirty="0" err="1"/>
              <a:t>DFSForest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9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建立无向图</a:t>
            </a:r>
            <a:r>
              <a:rPr lang="en-US" altLang="zh-CN" dirty="0"/>
              <a:t>G</a:t>
            </a:r>
            <a:r>
              <a:rPr lang="zh-CN" altLang="en-US" dirty="0"/>
              <a:t>的深度优先生成森林</a:t>
            </a:r>
            <a:r>
              <a:rPr lang="en-US" altLang="zh-CN" dirty="0"/>
              <a:t>-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第</a:t>
            </a:r>
            <a:r>
              <a:rPr lang="en-US" altLang="zh-CN" dirty="0"/>
              <a:t>v</a:t>
            </a:r>
            <a:r>
              <a:rPr lang="zh-CN" altLang="en-US" dirty="0"/>
              <a:t>顶点为新的生成树的根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分配根结点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</a:t>
            </a:r>
            <a:r>
              <a:rPr lang="en-US" altLang="zh-CN" dirty="0"/>
              <a:t>= (</a:t>
            </a:r>
            <a:r>
              <a:rPr lang="en-US" altLang="zh-CN" dirty="0" err="1"/>
              <a:t>CSTree</a:t>
            </a:r>
            <a:r>
              <a:rPr lang="en-US" altLang="zh-CN" dirty="0"/>
              <a:t>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CSNode</a:t>
            </a:r>
            <a:r>
              <a:rPr lang="en-US" altLang="zh-CN" dirty="0"/>
              <a:t>)); 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给该结点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p-</a:t>
            </a:r>
            <a:r>
              <a:rPr lang="en-US" altLang="zh-CN" dirty="0"/>
              <a:t>&gt;data=</a:t>
            </a:r>
            <a:r>
              <a:rPr lang="en-US" altLang="zh-CN" dirty="0" err="1"/>
              <a:t>GetVex</a:t>
            </a:r>
            <a:r>
              <a:rPr lang="en-US" altLang="zh-CN" dirty="0"/>
              <a:t>(</a:t>
            </a:r>
            <a:r>
              <a:rPr lang="en-US" altLang="zh-CN" dirty="0" err="1"/>
              <a:t>G,v</a:t>
            </a:r>
            <a:r>
              <a:rPr lang="en-US" altLang="zh-CN" dirty="0"/>
              <a:t>); </a:t>
            </a:r>
          </a:p>
          <a:p>
            <a:pPr marL="0" indent="0">
              <a:buNone/>
            </a:pPr>
            <a:r>
              <a:rPr lang="en-US" altLang="zh-CN" dirty="0" smtClean="0"/>
              <a:t>p-</a:t>
            </a:r>
            <a:r>
              <a:rPr lang="en-US" altLang="zh-CN" dirty="0"/>
              <a:t>&gt;</a:t>
            </a:r>
            <a:r>
              <a:rPr lang="en-US" altLang="zh-CN" dirty="0" err="1"/>
              <a:t>firstchild</a:t>
            </a:r>
            <a:r>
              <a:rPr lang="en-US" altLang="zh-CN" dirty="0"/>
              <a:t>=NULL; p-&gt;</a:t>
            </a:r>
            <a:r>
              <a:rPr lang="en-US" altLang="zh-CN" dirty="0" err="1"/>
              <a:t>nextsibling</a:t>
            </a:r>
            <a:r>
              <a:rPr lang="en-US" altLang="zh-CN" dirty="0"/>
              <a:t>=NULL; </a:t>
            </a:r>
          </a:p>
          <a:p>
            <a:pPr marL="0" indent="0">
              <a:buNone/>
            </a:pPr>
            <a:r>
              <a:rPr lang="en-US" altLang="zh-CN" dirty="0"/>
              <a:t>if (!T) T = p; // 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</a:t>
            </a:r>
            <a:r>
              <a:rPr lang="zh-CN" altLang="en-US" dirty="0"/>
              <a:t>第一棵生成树的根</a:t>
            </a:r>
            <a:r>
              <a:rPr lang="en-US" altLang="zh-CN" dirty="0"/>
              <a:t>(T</a:t>
            </a:r>
            <a:r>
              <a:rPr lang="zh-CN" altLang="en-US" dirty="0"/>
              <a:t>的根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else // </a:t>
            </a:r>
            <a:r>
              <a:rPr lang="zh-CN" altLang="en-US" dirty="0"/>
              <a:t>其它生成树的根</a:t>
            </a:r>
            <a:r>
              <a:rPr lang="en-US" altLang="zh-CN" dirty="0"/>
              <a:t>(</a:t>
            </a:r>
            <a:r>
              <a:rPr lang="zh-CN" altLang="en-US" dirty="0"/>
              <a:t>前一棵的根的“兄弟”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q-</a:t>
            </a:r>
            <a:r>
              <a:rPr lang="en-US" altLang="zh-CN" dirty="0"/>
              <a:t>&gt;</a:t>
            </a:r>
            <a:r>
              <a:rPr lang="en-US" altLang="zh-CN" dirty="0" err="1"/>
              <a:t>nextsibling</a:t>
            </a:r>
            <a:r>
              <a:rPr lang="en-US" altLang="zh-CN" dirty="0"/>
              <a:t> = p</a:t>
            </a:r>
            <a:r>
              <a:rPr lang="en-US" altLang="zh-CN" dirty="0" smtClean="0"/>
              <a:t>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 = p; // </a:t>
            </a:r>
            <a:r>
              <a:rPr lang="en-US" altLang="zh-CN" dirty="0">
                <a:solidFill>
                  <a:srgbClr val="0000FF"/>
                </a:solidFill>
              </a:rPr>
              <a:t>q</a:t>
            </a:r>
            <a:r>
              <a:rPr lang="zh-CN" altLang="en-US" dirty="0">
                <a:solidFill>
                  <a:srgbClr val="0000FF"/>
                </a:solidFill>
              </a:rPr>
              <a:t>指示当前生成树的根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1" dirty="0" err="1"/>
              <a:t>DFSTree</a:t>
            </a:r>
            <a:r>
              <a:rPr lang="en-US" altLang="zh-CN" b="1" dirty="0"/>
              <a:t>(G, v</a:t>
            </a:r>
            <a:r>
              <a:rPr lang="en-US" altLang="zh-CN" b="1" dirty="0" smtClean="0"/>
              <a:t>, p</a:t>
            </a:r>
            <a:r>
              <a:rPr lang="en-US" altLang="zh-CN" b="1" dirty="0"/>
              <a:t>)</a:t>
            </a:r>
            <a:r>
              <a:rPr lang="en-US" altLang="zh-CN" dirty="0"/>
              <a:t>; // </a:t>
            </a:r>
            <a:r>
              <a:rPr lang="zh-CN" altLang="en-US" dirty="0"/>
              <a:t>建立以</a:t>
            </a:r>
            <a:r>
              <a:rPr lang="en-US" altLang="zh-CN" dirty="0"/>
              <a:t>p</a:t>
            </a:r>
            <a:r>
              <a:rPr lang="zh-CN" altLang="en-US" dirty="0"/>
              <a:t>为根的生成树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6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建立无向图</a:t>
            </a:r>
            <a:r>
              <a:rPr lang="en-US" altLang="zh-CN" sz="3600" dirty="0"/>
              <a:t>G</a:t>
            </a:r>
            <a:r>
              <a:rPr lang="zh-CN" altLang="en-US" sz="3600" dirty="0" smtClean="0"/>
              <a:t>的一生成树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从顶点</a:t>
            </a:r>
            <a:r>
              <a:rPr lang="en-US" altLang="zh-CN" sz="3600" dirty="0" smtClean="0"/>
              <a:t>v</a:t>
            </a:r>
            <a:r>
              <a:rPr lang="zh-CN" altLang="en-US" sz="3600" dirty="0" smtClean="0"/>
              <a:t>为根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DFSTree</a:t>
            </a:r>
            <a:r>
              <a:rPr lang="en-US" altLang="zh-CN" dirty="0"/>
              <a:t>(Graph G, </a:t>
            </a:r>
            <a:r>
              <a:rPr lang="en-US" altLang="zh-CN" dirty="0" err="1"/>
              <a:t>int</a:t>
            </a:r>
            <a:r>
              <a:rPr lang="en-US" altLang="zh-CN" dirty="0"/>
              <a:t> v, </a:t>
            </a:r>
            <a:r>
              <a:rPr lang="en-US" altLang="zh-CN" dirty="0" err="1"/>
              <a:t>CSTree</a:t>
            </a:r>
            <a:r>
              <a:rPr lang="en-US" altLang="zh-CN" dirty="0"/>
              <a:t> &amp;T)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/>
              <a:t>从第</a:t>
            </a:r>
            <a:r>
              <a:rPr lang="en-US" altLang="zh-CN" dirty="0"/>
              <a:t>v</a:t>
            </a:r>
            <a:r>
              <a:rPr lang="zh-CN" altLang="en-US" dirty="0"/>
              <a:t>个顶点出发递归地深度优先遍历图</a:t>
            </a:r>
            <a:r>
              <a:rPr lang="en-US" altLang="zh-CN" dirty="0" smtClean="0"/>
              <a:t>G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建立</a:t>
            </a:r>
            <a:r>
              <a:rPr lang="zh-CN" altLang="en-US" dirty="0"/>
              <a:t>以</a:t>
            </a:r>
            <a:r>
              <a:rPr lang="en-US" altLang="zh-CN" dirty="0"/>
              <a:t>T</a:t>
            </a:r>
            <a:r>
              <a:rPr lang="zh-CN" altLang="en-US" dirty="0"/>
              <a:t>为根的生成树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w; </a:t>
            </a:r>
            <a:r>
              <a:rPr lang="en-US" altLang="zh-CN" dirty="0" err="1"/>
              <a:t>CSTree</a:t>
            </a:r>
            <a:r>
              <a:rPr lang="en-US" altLang="zh-CN" dirty="0"/>
              <a:t> </a:t>
            </a:r>
            <a:r>
              <a:rPr lang="en-US" altLang="zh-CN" dirty="0" err="1"/>
              <a:t>p,q</a:t>
            </a:r>
            <a:r>
              <a:rPr lang="en-US" altLang="zh-CN" dirty="0"/>
              <a:t>; </a:t>
            </a:r>
            <a:r>
              <a:rPr lang="en-US" altLang="zh-CN" dirty="0" err="1"/>
              <a:t>bool</a:t>
            </a:r>
            <a:r>
              <a:rPr lang="en-US" altLang="zh-CN" dirty="0"/>
              <a:t> first =TRUE;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visited[v</a:t>
            </a:r>
            <a:r>
              <a:rPr lang="en-US" altLang="zh-CN" dirty="0"/>
              <a:t>] = TRUE;</a:t>
            </a:r>
          </a:p>
          <a:p>
            <a:pPr marL="0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/>
              <a:t>(w=</a:t>
            </a:r>
            <a:r>
              <a:rPr lang="en-US" altLang="zh-CN" dirty="0" err="1"/>
              <a:t>FirstAdjVex</a:t>
            </a:r>
            <a:r>
              <a:rPr lang="en-US" altLang="zh-CN" dirty="0"/>
              <a:t>(G, v); w!=-1;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w=</a:t>
            </a:r>
            <a:r>
              <a:rPr lang="en-US" altLang="zh-CN" dirty="0" err="1" smtClean="0"/>
              <a:t>NextAdjVex</a:t>
            </a:r>
            <a:r>
              <a:rPr lang="en-US" altLang="zh-CN" dirty="0" smtClean="0"/>
              <a:t>(G, v, w))</a:t>
            </a:r>
          </a:p>
          <a:p>
            <a:pPr marL="0" indent="0">
              <a:buNone/>
            </a:pPr>
            <a:r>
              <a:rPr lang="en-US" altLang="zh-CN" dirty="0" smtClean="0"/>
              <a:t> 	if </a:t>
            </a:r>
            <a:r>
              <a:rPr lang="en-US" altLang="zh-CN" dirty="0"/>
              <a:t>(!visited[w])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… … //</a:t>
            </a:r>
            <a:r>
              <a:rPr lang="zh-CN" altLang="en-US" dirty="0" smtClean="0"/>
              <a:t>见</a:t>
            </a:r>
            <a:r>
              <a:rPr lang="zh-CN" altLang="en-US" dirty="0"/>
              <a:t>下页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DFSTree</a:t>
            </a:r>
            <a:r>
              <a:rPr lang="en-US" altLang="zh-CN" dirty="0" smtClean="0"/>
              <a:t>(G, w, q);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}//</a:t>
            </a:r>
            <a:r>
              <a:rPr lang="en-US" altLang="zh-CN" dirty="0"/>
              <a:t>if </a:t>
            </a:r>
          </a:p>
          <a:p>
            <a:pPr marL="0" indent="0">
              <a:buNone/>
            </a:pPr>
            <a:r>
              <a:rPr lang="en-US" altLang="zh-CN" dirty="0"/>
              <a:t>} // </a:t>
            </a:r>
            <a:r>
              <a:rPr lang="en-US" altLang="zh-CN" dirty="0" err="1"/>
              <a:t>DFSTree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建立无向图</a:t>
            </a:r>
            <a:r>
              <a:rPr lang="en-US" altLang="zh-CN" dirty="0"/>
              <a:t>G</a:t>
            </a:r>
            <a:r>
              <a:rPr lang="zh-CN" altLang="en-US" dirty="0"/>
              <a:t>的一生成</a:t>
            </a:r>
            <a:r>
              <a:rPr lang="zh-CN" altLang="en-US" dirty="0" smtClean="0"/>
              <a:t>树</a:t>
            </a:r>
            <a:r>
              <a:rPr lang="en-US" altLang="zh-CN" dirty="0" smtClean="0"/>
              <a:t>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 </a:t>
            </a:r>
            <a:r>
              <a:rPr lang="zh-CN" altLang="en-US" dirty="0" smtClean="0"/>
              <a:t>生成 生成树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的结点</a:t>
            </a:r>
            <a:r>
              <a:rPr lang="en-US" altLang="zh-CN" dirty="0" smtClean="0"/>
              <a:t>p</a:t>
            </a:r>
          </a:p>
          <a:p>
            <a:pPr marL="0" indent="0">
              <a:buNone/>
            </a:pPr>
            <a:r>
              <a:rPr lang="en-US" altLang="zh-CN" dirty="0" smtClean="0"/>
              <a:t>p </a:t>
            </a:r>
            <a:r>
              <a:rPr lang="en-US" altLang="zh-CN" dirty="0"/>
              <a:t>= (</a:t>
            </a:r>
            <a:r>
              <a:rPr lang="en-US" altLang="zh-CN" dirty="0" err="1"/>
              <a:t>CSTree</a:t>
            </a:r>
            <a:r>
              <a:rPr lang="en-US" altLang="zh-CN" dirty="0"/>
              <a:t>) </a:t>
            </a:r>
            <a:r>
              <a:rPr lang="en-US" altLang="zh-CN" dirty="0" err="1"/>
              <a:t>malloc</a:t>
            </a:r>
            <a:r>
              <a:rPr lang="en-US" altLang="zh-CN" dirty="0"/>
              <a:t> (</a:t>
            </a:r>
            <a:r>
              <a:rPr lang="en-US" altLang="zh-CN" dirty="0" err="1"/>
              <a:t>sizeof</a:t>
            </a:r>
            <a:r>
              <a:rPr lang="en-US" altLang="zh-CN" dirty="0"/>
              <a:t> (</a:t>
            </a:r>
            <a:r>
              <a:rPr lang="en-US" altLang="zh-CN" dirty="0" err="1"/>
              <a:t>CSNode</a:t>
            </a:r>
            <a:r>
              <a:rPr lang="en-US" altLang="zh-CN" dirty="0"/>
              <a:t>)); </a:t>
            </a:r>
          </a:p>
          <a:p>
            <a:pPr marL="0" indent="0">
              <a:buNone/>
            </a:pPr>
            <a:r>
              <a:rPr lang="en-US" altLang="zh-CN" dirty="0" smtClean="0"/>
              <a:t>p-</a:t>
            </a:r>
            <a:r>
              <a:rPr lang="en-US" altLang="zh-CN" dirty="0"/>
              <a:t>&gt;data = </a:t>
            </a:r>
            <a:r>
              <a:rPr lang="en-US" altLang="zh-CN" dirty="0" err="1"/>
              <a:t>GetVex</a:t>
            </a:r>
            <a:r>
              <a:rPr lang="en-US" altLang="zh-CN" dirty="0"/>
              <a:t>(</a:t>
            </a:r>
            <a:r>
              <a:rPr lang="en-US" altLang="zh-CN" dirty="0" err="1"/>
              <a:t>G,w</a:t>
            </a:r>
            <a:r>
              <a:rPr lang="en-US" altLang="zh-CN" dirty="0"/>
              <a:t>); </a:t>
            </a:r>
          </a:p>
          <a:p>
            <a:pPr marL="0" indent="0">
              <a:buNone/>
            </a:pPr>
            <a:r>
              <a:rPr lang="en-US" altLang="zh-CN" dirty="0"/>
              <a:t>p-&gt;</a:t>
            </a:r>
            <a:r>
              <a:rPr lang="en-US" altLang="zh-CN" dirty="0" err="1"/>
              <a:t>firstchild</a:t>
            </a:r>
            <a:r>
              <a:rPr lang="en-US" altLang="zh-CN" dirty="0"/>
              <a:t>=NULL; p-&gt;</a:t>
            </a:r>
            <a:r>
              <a:rPr lang="en-US" altLang="zh-CN" dirty="0" err="1"/>
              <a:t>nextsibling</a:t>
            </a:r>
            <a:r>
              <a:rPr lang="en-US" altLang="zh-CN" dirty="0"/>
              <a:t>=NULL; </a:t>
            </a:r>
          </a:p>
          <a:p>
            <a:pPr marL="0" indent="0">
              <a:buNone/>
            </a:pPr>
            <a:r>
              <a:rPr lang="en-US" altLang="zh-CN" dirty="0"/>
              <a:t>if (first) { </a:t>
            </a:r>
            <a:r>
              <a:rPr lang="en-US" altLang="zh-CN" dirty="0" smtClean="0"/>
              <a:t>//w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zh-CN" altLang="en-US" dirty="0"/>
              <a:t>的第一个未被访问的邻接顶点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T-</a:t>
            </a:r>
            <a:r>
              <a:rPr lang="en-US" altLang="zh-CN" dirty="0"/>
              <a:t>&gt;</a:t>
            </a:r>
            <a:r>
              <a:rPr lang="en-US" altLang="zh-CN" dirty="0" err="1"/>
              <a:t>firstchild</a:t>
            </a:r>
            <a:r>
              <a:rPr lang="en-US" altLang="zh-CN" dirty="0"/>
              <a:t> = p; </a:t>
            </a:r>
          </a:p>
          <a:p>
            <a:pPr marL="0" indent="0">
              <a:buNone/>
            </a:pPr>
            <a:r>
              <a:rPr lang="en-US" altLang="zh-CN" dirty="0" smtClean="0"/>
              <a:t>	first </a:t>
            </a:r>
            <a:r>
              <a:rPr lang="en-US" altLang="zh-CN" dirty="0"/>
              <a:t>= FALSE; </a:t>
            </a:r>
            <a:r>
              <a:rPr lang="en-US" altLang="zh-CN" dirty="0" smtClean="0"/>
              <a:t>//</a:t>
            </a:r>
            <a:r>
              <a:rPr lang="zh-CN" altLang="en-US" dirty="0" smtClean="0"/>
              <a:t>那么，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</a:t>
            </a:r>
            <a:r>
              <a:rPr lang="zh-CN" altLang="en-US" dirty="0"/>
              <a:t>根的左孩子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else { </a:t>
            </a:r>
            <a:r>
              <a:rPr lang="en-US" altLang="zh-CN" dirty="0" smtClean="0"/>
              <a:t>//w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zh-CN" altLang="en-US" dirty="0"/>
              <a:t>的其它未被访问的邻接</a:t>
            </a:r>
            <a:r>
              <a:rPr lang="zh-CN" altLang="en-US" dirty="0" smtClean="0"/>
              <a:t>顶点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 //</a:t>
            </a:r>
            <a:r>
              <a:rPr lang="zh-CN" altLang="en-US" dirty="0" smtClean="0"/>
              <a:t>那么，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是上</a:t>
            </a:r>
            <a:r>
              <a:rPr lang="zh-CN" altLang="en-US" dirty="0"/>
              <a:t>一邻接顶点的右兄弟结点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q-</a:t>
            </a:r>
            <a:r>
              <a:rPr lang="en-US" altLang="zh-CN" dirty="0"/>
              <a:t>&gt;</a:t>
            </a:r>
            <a:r>
              <a:rPr lang="en-US" altLang="zh-CN" dirty="0" err="1"/>
              <a:t>nextsibling</a:t>
            </a:r>
            <a:r>
              <a:rPr lang="en-US" altLang="zh-CN" dirty="0"/>
              <a:t> = p; </a:t>
            </a:r>
            <a:r>
              <a:rPr lang="en-US" altLang="zh-CN" dirty="0" smtClean="0"/>
              <a:t>}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 = p;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6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4.2有向图的强连通分量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对于有向图，在其每一个强连通分量中，任何两个顶点都是可达的。 </a:t>
            </a:r>
            <a:r>
              <a:rPr lang="zh-CN" altLang="en-US" dirty="0" smtClean="0"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 smtClean="0">
                <a:ea typeface="宋体" panose="02010600030101010101" pitchFamily="2" charset="-122"/>
              </a:rPr>
              <a:t>V</a:t>
            </a:r>
            <a:r>
              <a:rPr lang="en-US" altLang="en-US" dirty="0" smtClean="0">
                <a:ea typeface="宋体" panose="02010600030101010101" pitchFamily="2" charset="-122"/>
                <a:sym typeface="Symbol" pitchFamily="18" charset="2"/>
              </a:rPr>
              <a:t></a:t>
            </a:r>
            <a:r>
              <a:rPr lang="en-US" altLang="en-US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，与</a:t>
            </a:r>
            <a:r>
              <a:rPr lang="en-US" altLang="en-US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可相互到达的所有顶点就是包含</a:t>
            </a:r>
            <a:r>
              <a:rPr lang="en-US" altLang="en-US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的强连通分量的所有顶点。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设从</a:t>
            </a:r>
            <a:r>
              <a:rPr lang="en-US" altLang="en-US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可到达 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以</a:t>
            </a:r>
            <a:r>
              <a:rPr lang="en-US" altLang="en-US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为起点的所有有向路径的终点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的顶点集合为</a:t>
            </a:r>
            <a:r>
              <a:rPr lang="en-US" altLang="en-US" dirty="0" smtClean="0">
                <a:ea typeface="宋体" panose="02010600030101010101" pitchFamily="2" charset="-122"/>
              </a:rPr>
              <a:t>T1(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，而到达</a:t>
            </a:r>
            <a:r>
              <a:rPr lang="en-US" altLang="en-US" dirty="0" smtClean="0">
                <a:ea typeface="宋体" panose="02010600030101010101" pitchFamily="2" charset="-122"/>
              </a:rPr>
              <a:t>V (</a:t>
            </a:r>
            <a:r>
              <a:rPr lang="zh-CN" altLang="en-US" dirty="0" smtClean="0">
                <a:ea typeface="宋体" panose="02010600030101010101" pitchFamily="2" charset="-122"/>
              </a:rPr>
              <a:t>以</a:t>
            </a:r>
            <a:r>
              <a:rPr lang="en-US" altLang="en-US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为终点的所有有向路径的起点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的顶点集合为</a:t>
            </a:r>
            <a:r>
              <a:rPr lang="en-US" altLang="en-US" dirty="0" smtClean="0">
                <a:ea typeface="宋体" panose="02010600030101010101" pitchFamily="2" charset="-122"/>
              </a:rPr>
              <a:t>T2(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，则包含</a:t>
            </a:r>
            <a:r>
              <a:rPr lang="en-US" altLang="en-US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的强连通分量的顶点集合是： </a:t>
            </a:r>
            <a:r>
              <a:rPr lang="en-US" altLang="en-US" dirty="0" smtClean="0">
                <a:ea typeface="宋体" panose="02010600030101010101" pitchFamily="2" charset="-122"/>
              </a:rPr>
              <a:t>T1(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en-US" altLang="en-US" dirty="0" smtClean="0">
                <a:ea typeface="宋体" panose="02010600030101010101" pitchFamily="2" charset="-122"/>
              </a:rPr>
              <a:t>)∩T2(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en-US" altLang="en-US" dirty="0" smtClean="0">
                <a:ea typeface="宋体" panose="02010600030101010101" pitchFamily="2" charset="-122"/>
              </a:rPr>
              <a:t>) 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12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求有向图</a:t>
            </a:r>
            <a:r>
              <a:rPr lang="en-US" altLang="en-US" dirty="0" smtClean="0"/>
              <a:t>G</a:t>
            </a:r>
            <a:r>
              <a:rPr lang="zh-CN" altLang="en-US" dirty="0" smtClean="0"/>
              <a:t>的强连通分量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Kosaraju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对</a:t>
            </a:r>
            <a:r>
              <a:rPr lang="en-US" altLang="en-US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进行深度优先遍历，生成</a:t>
            </a:r>
            <a:r>
              <a:rPr lang="en-US" altLang="en-US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的深度优先生成森林</a:t>
            </a:r>
            <a:r>
              <a:rPr lang="en-US" altLang="en-US" dirty="0" smtClean="0">
                <a:ea typeface="宋体" panose="02010600030101010101" pitchFamily="2" charset="-122"/>
              </a:rPr>
              <a:t>T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对森林</a:t>
            </a:r>
            <a:r>
              <a:rPr lang="en-US" altLang="en-US" dirty="0" smtClean="0">
                <a:ea typeface="宋体" panose="02010600030101010101" pitchFamily="2" charset="-122"/>
              </a:rPr>
              <a:t>T</a:t>
            </a:r>
            <a:r>
              <a:rPr lang="zh-CN" altLang="en-US" dirty="0" smtClean="0">
                <a:ea typeface="宋体" panose="02010600030101010101" pitchFamily="2" charset="-122"/>
              </a:rPr>
              <a:t>的顶点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退出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DFS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函数的顺序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进行编号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改变</a:t>
            </a:r>
            <a:r>
              <a:rPr lang="en-US" altLang="en-US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中每一条弧的方向，构成一个新的有向图</a:t>
            </a:r>
            <a:r>
              <a:rPr lang="en-US" altLang="en-US" dirty="0" smtClean="0">
                <a:ea typeface="宋体" panose="02010600030101010101" pitchFamily="2" charset="-122"/>
              </a:rPr>
              <a:t>G’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按</a:t>
            </a:r>
            <a:r>
              <a:rPr lang="en-US" altLang="zh-CN" dirty="0" smtClean="0">
                <a:ea typeface="宋体" panose="02010600030101010101" pitchFamily="2" charset="-122"/>
              </a:rPr>
              <a:t>(2)</a:t>
            </a:r>
            <a:r>
              <a:rPr lang="zh-CN" altLang="en-US" dirty="0" smtClean="0">
                <a:ea typeface="宋体" panose="02010600030101010101" pitchFamily="2" charset="-122"/>
              </a:rPr>
              <a:t>中标出的顶点编号，从编号最大的顶点开始对</a:t>
            </a:r>
            <a:r>
              <a:rPr lang="en-US" altLang="en-US" dirty="0" smtClean="0">
                <a:ea typeface="宋体" panose="02010600030101010101" pitchFamily="2" charset="-122"/>
              </a:rPr>
              <a:t>G’</a:t>
            </a:r>
            <a:r>
              <a:rPr lang="zh-CN" altLang="en-US" dirty="0" smtClean="0">
                <a:ea typeface="宋体" panose="02010600030101010101" pitchFamily="2" charset="-122"/>
              </a:rPr>
              <a:t>进行深度优先搜索，得到一棵深度优先生成树。若一次完整的搜索过程没有遍历</a:t>
            </a:r>
            <a:r>
              <a:rPr lang="en-US" altLang="en-US" dirty="0" smtClean="0">
                <a:ea typeface="宋体" panose="02010600030101010101" pitchFamily="2" charset="-122"/>
              </a:rPr>
              <a:t>G’</a:t>
            </a:r>
            <a:r>
              <a:rPr lang="zh-CN" altLang="en-US" dirty="0" smtClean="0">
                <a:ea typeface="宋体" panose="02010600030101010101" pitchFamily="2" charset="-122"/>
              </a:rPr>
              <a:t>的所有顶点，则从未访问的顶点中选择一个编号最大的顶点，由它开始再进行深度优先搜索，并得到另一棵深度优先生成树。在该步骤中，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每一次深度优先搜索所得到的生成树中的顶点就是</a:t>
            </a:r>
            <a:r>
              <a:rPr lang="en-US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的一个强连通分量的所有顶点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重复步骤</a:t>
            </a:r>
            <a:r>
              <a:rPr lang="en-US" altLang="zh-CN" dirty="0" smtClean="0">
                <a:ea typeface="宋体" panose="02010600030101010101" pitchFamily="2" charset="-122"/>
              </a:rPr>
              <a:t>(4)</a:t>
            </a:r>
            <a:r>
              <a:rPr lang="zh-CN" altLang="en-US" dirty="0" smtClean="0">
                <a:ea typeface="宋体" panose="02010600030101010101" pitchFamily="2" charset="-122"/>
              </a:rPr>
              <a:t>，直到</a:t>
            </a:r>
            <a:r>
              <a:rPr lang="en-US" altLang="en-US" dirty="0" smtClean="0">
                <a:ea typeface="宋体" panose="02010600030101010101" pitchFamily="2" charset="-122"/>
              </a:rPr>
              <a:t>G’</a:t>
            </a:r>
            <a:r>
              <a:rPr lang="zh-CN" altLang="en-US" dirty="0" smtClean="0">
                <a:ea typeface="宋体" panose="02010600030101010101" pitchFamily="2" charset="-122"/>
              </a:rPr>
              <a:t>中的所有顶点都被访问   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81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946" name="Group 2"/>
          <p:cNvGrpSpPr>
            <a:grpSpLocks/>
          </p:cNvGrpSpPr>
          <p:nvPr/>
        </p:nvGrpSpPr>
        <p:grpSpPr bwMode="auto">
          <a:xfrm>
            <a:off x="228600" y="836712"/>
            <a:ext cx="8821738" cy="3600400"/>
            <a:chOff x="0" y="0"/>
            <a:chExt cx="5557" cy="1728"/>
          </a:xfrm>
        </p:grpSpPr>
        <p:grpSp>
          <p:nvGrpSpPr>
            <p:cNvPr id="466948" name="Group 3"/>
            <p:cNvGrpSpPr>
              <a:grpSpLocks/>
            </p:cNvGrpSpPr>
            <p:nvPr/>
          </p:nvGrpSpPr>
          <p:grpSpPr bwMode="auto">
            <a:xfrm>
              <a:off x="0" y="0"/>
              <a:ext cx="1200" cy="1420"/>
              <a:chOff x="0" y="0"/>
              <a:chExt cx="1200" cy="1420"/>
            </a:xfrm>
          </p:grpSpPr>
          <p:grpSp>
            <p:nvGrpSpPr>
              <p:cNvPr id="467003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1104"/>
                <a:chOff x="0" y="0"/>
                <a:chExt cx="1200" cy="1104"/>
              </a:xfrm>
            </p:grpSpPr>
            <p:sp>
              <p:nvSpPr>
                <p:cNvPr id="467005" name="Oval 5"/>
                <p:cNvSpPr>
                  <a:spLocks noChangeArrowheads="1"/>
                </p:cNvSpPr>
                <p:nvPr/>
              </p:nvSpPr>
              <p:spPr bwMode="auto">
                <a:xfrm>
                  <a:off x="432" y="44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67006" name="Oval 6"/>
                <p:cNvSpPr>
                  <a:spLocks noChangeArrowheads="1"/>
                </p:cNvSpPr>
                <p:nvPr/>
              </p:nvSpPr>
              <p:spPr bwMode="auto">
                <a:xfrm>
                  <a:off x="448" y="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67007" name="Oval 7"/>
                <p:cNvSpPr>
                  <a:spLocks noChangeArrowheads="1"/>
                </p:cNvSpPr>
                <p:nvPr/>
              </p:nvSpPr>
              <p:spPr bwMode="auto">
                <a:xfrm>
                  <a:off x="928" y="33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467008" name="Oval 8"/>
                <p:cNvSpPr>
                  <a:spLocks noChangeArrowheads="1"/>
                </p:cNvSpPr>
                <p:nvPr/>
              </p:nvSpPr>
              <p:spPr bwMode="auto">
                <a:xfrm>
                  <a:off x="688" y="90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467009" name="Oval 9"/>
                <p:cNvSpPr>
                  <a:spLocks noChangeArrowheads="1"/>
                </p:cNvSpPr>
                <p:nvPr/>
              </p:nvSpPr>
              <p:spPr bwMode="auto">
                <a:xfrm>
                  <a:off x="144" y="86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467010" name="Oval 1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46701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44" y="160"/>
                  <a:ext cx="320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2" name="Line 12"/>
                <p:cNvSpPr>
                  <a:spLocks noChangeShapeType="1"/>
                </p:cNvSpPr>
                <p:nvPr/>
              </p:nvSpPr>
              <p:spPr bwMode="auto">
                <a:xfrm>
                  <a:off x="704" y="152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3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144" y="584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4" name="Line 14"/>
                <p:cNvSpPr>
                  <a:spLocks noChangeShapeType="1"/>
                </p:cNvSpPr>
                <p:nvPr/>
              </p:nvSpPr>
              <p:spPr bwMode="auto">
                <a:xfrm>
                  <a:off x="240" y="552"/>
                  <a:ext cx="48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864" y="528"/>
                  <a:ext cx="144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6" name="Line 16"/>
                <p:cNvSpPr>
                  <a:spLocks noChangeShapeType="1"/>
                </p:cNvSpPr>
                <p:nvPr/>
              </p:nvSpPr>
              <p:spPr bwMode="auto">
                <a:xfrm>
                  <a:off x="408" y="97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7" name="Line 17"/>
                <p:cNvSpPr>
                  <a:spLocks noChangeShapeType="1"/>
                </p:cNvSpPr>
                <p:nvPr/>
              </p:nvSpPr>
              <p:spPr bwMode="auto">
                <a:xfrm>
                  <a:off x="576" y="20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696" y="480"/>
                  <a:ext cx="24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67004" name="Rectangle 19"/>
              <p:cNvSpPr>
                <a:spLocks noChangeArrowheads="1"/>
              </p:cNvSpPr>
              <p:nvPr/>
            </p:nvSpPr>
            <p:spPr bwMode="auto">
              <a:xfrm>
                <a:off x="41" y="1216"/>
                <a:ext cx="99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 dirty="0">
                    <a:latin typeface="Times New Roman" pitchFamily="18" charset="0"/>
                  </a:rPr>
                  <a:t>(</a:t>
                </a:r>
                <a:r>
                  <a:rPr lang="en-US" altLang="en-US" sz="2000" b="1" dirty="0" smtClean="0">
                    <a:latin typeface="Times New Roman" pitchFamily="18" charset="0"/>
                  </a:rPr>
                  <a:t>a)</a:t>
                </a:r>
                <a:r>
                  <a:rPr lang="zh-CN" altLang="en-US" sz="2000" b="1" dirty="0" smtClean="0">
                    <a:latin typeface="Times New Roman" pitchFamily="18" charset="0"/>
                  </a:rPr>
                  <a:t>有向图</a:t>
                </a:r>
                <a:r>
                  <a:rPr lang="en-US" altLang="en-US" sz="2000" b="1" dirty="0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466949" name="Group 20"/>
            <p:cNvGrpSpPr>
              <a:grpSpLocks/>
            </p:cNvGrpSpPr>
            <p:nvPr/>
          </p:nvGrpSpPr>
          <p:grpSpPr bwMode="auto">
            <a:xfrm>
              <a:off x="1248" y="0"/>
              <a:ext cx="1440" cy="1543"/>
              <a:chOff x="0" y="0"/>
              <a:chExt cx="1440" cy="1543"/>
            </a:xfrm>
          </p:grpSpPr>
          <p:grpSp>
            <p:nvGrpSpPr>
              <p:cNvPr id="466984" name="Group 21"/>
              <p:cNvGrpSpPr>
                <a:grpSpLocks/>
              </p:cNvGrpSpPr>
              <p:nvPr/>
            </p:nvGrpSpPr>
            <p:grpSpPr bwMode="auto">
              <a:xfrm>
                <a:off x="48" y="0"/>
                <a:ext cx="1392" cy="1200"/>
                <a:chOff x="0" y="0"/>
                <a:chExt cx="1392" cy="1200"/>
              </a:xfrm>
            </p:grpSpPr>
            <p:sp>
              <p:nvSpPr>
                <p:cNvPr id="466986" name="Rectangle 22"/>
                <p:cNvSpPr>
                  <a:spLocks noChangeArrowheads="1"/>
                </p:cNvSpPr>
                <p:nvPr/>
              </p:nvSpPr>
              <p:spPr bwMode="auto">
                <a:xfrm>
                  <a:off x="736" y="8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466987" name="Rectangle 23"/>
                <p:cNvSpPr>
                  <a:spLocks noChangeArrowheads="1"/>
                </p:cNvSpPr>
                <p:nvPr/>
              </p:nvSpPr>
              <p:spPr bwMode="auto">
                <a:xfrm>
                  <a:off x="1200" y="352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466988" name="Rectangle 24"/>
                <p:cNvSpPr>
                  <a:spLocks noChangeArrowheads="1"/>
                </p:cNvSpPr>
                <p:nvPr/>
              </p:nvSpPr>
              <p:spPr bwMode="auto">
                <a:xfrm>
                  <a:off x="1080" y="832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4669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68" y="352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66990" name="Rectangle 26"/>
                <p:cNvSpPr>
                  <a:spLocks noChangeArrowheads="1"/>
                </p:cNvSpPr>
                <p:nvPr/>
              </p:nvSpPr>
              <p:spPr bwMode="auto">
                <a:xfrm>
                  <a:off x="264" y="720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66991" name="Rectangle 27"/>
                <p:cNvSpPr>
                  <a:spLocks noChangeArrowheads="1"/>
                </p:cNvSpPr>
                <p:nvPr/>
              </p:nvSpPr>
              <p:spPr bwMode="auto">
                <a:xfrm>
                  <a:off x="256" y="1056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66992" name="Oval 28"/>
                <p:cNvSpPr>
                  <a:spLocks noChangeArrowheads="1"/>
                </p:cNvSpPr>
                <p:nvPr/>
              </p:nvSpPr>
              <p:spPr bwMode="auto">
                <a:xfrm>
                  <a:off x="816" y="82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dirty="0" smtClean="0">
                      <a:latin typeface="Times New Roman" pitchFamily="18" charset="0"/>
                    </a:rPr>
                    <a:t>d</a:t>
                  </a:r>
                  <a:endParaRPr lang="en-US" alt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466993" name="Oval 29"/>
                <p:cNvSpPr>
                  <a:spLocks noChangeArrowheads="1"/>
                </p:cNvSpPr>
                <p:nvPr/>
              </p:nvSpPr>
              <p:spPr bwMode="auto">
                <a:xfrm>
                  <a:off x="464" y="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66994" name="Oval 30"/>
                <p:cNvSpPr>
                  <a:spLocks noChangeArrowheads="1"/>
                </p:cNvSpPr>
                <p:nvPr/>
              </p:nvSpPr>
              <p:spPr bwMode="auto">
                <a:xfrm>
                  <a:off x="944" y="33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dirty="0" smtClean="0">
                      <a:latin typeface="Times New Roman" pitchFamily="18" charset="0"/>
                    </a:rPr>
                    <a:t>c</a:t>
                  </a:r>
                  <a:endParaRPr lang="en-US" alt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466995" name="Oval 31"/>
                <p:cNvSpPr>
                  <a:spLocks noChangeArrowheads="1"/>
                </p:cNvSpPr>
                <p:nvPr/>
              </p:nvSpPr>
              <p:spPr bwMode="auto">
                <a:xfrm>
                  <a:off x="448" y="704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466996" name="Oval 32"/>
                <p:cNvSpPr>
                  <a:spLocks noChangeArrowheads="1"/>
                </p:cNvSpPr>
                <p:nvPr/>
              </p:nvSpPr>
              <p:spPr bwMode="auto">
                <a:xfrm>
                  <a:off x="0" y="99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466997" name="Oval 33"/>
                <p:cNvSpPr>
                  <a:spLocks noChangeArrowheads="1"/>
                </p:cNvSpPr>
                <p:nvPr/>
              </p:nvSpPr>
              <p:spPr bwMode="auto">
                <a:xfrm>
                  <a:off x="112" y="344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46699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247" y="160"/>
                  <a:ext cx="249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6999" name="Line 35"/>
                <p:cNvSpPr>
                  <a:spLocks noChangeShapeType="1"/>
                </p:cNvSpPr>
                <p:nvPr/>
              </p:nvSpPr>
              <p:spPr bwMode="auto">
                <a:xfrm>
                  <a:off x="720" y="152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00" name="Line 36"/>
                <p:cNvSpPr>
                  <a:spLocks noChangeShapeType="1"/>
                </p:cNvSpPr>
                <p:nvPr/>
              </p:nvSpPr>
              <p:spPr bwMode="auto">
                <a:xfrm>
                  <a:off x="352" y="520"/>
                  <a:ext cx="240" cy="1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0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32" y="912"/>
                  <a:ext cx="312" cy="1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0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944" y="536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66985" name="Rectangle 39"/>
              <p:cNvSpPr>
                <a:spLocks noChangeArrowheads="1"/>
              </p:cNvSpPr>
              <p:nvPr/>
            </p:nvSpPr>
            <p:spPr bwMode="auto">
              <a:xfrm>
                <a:off x="0" y="1210"/>
                <a:ext cx="1440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 dirty="0" smtClean="0">
                    <a:latin typeface="Times New Roman" pitchFamily="18" charset="0"/>
                  </a:rPr>
                  <a:t>(b)</a:t>
                </a:r>
                <a:r>
                  <a:rPr lang="zh-CN" altLang="en-US" sz="2000" b="1" dirty="0" smtClean="0">
                    <a:latin typeface="Times New Roman" pitchFamily="18" charset="0"/>
                  </a:rPr>
                  <a:t>执行</a:t>
                </a:r>
                <a:r>
                  <a:rPr lang="zh-CN" altLang="en-US" sz="2000" b="1" dirty="0">
                    <a:latin typeface="Times New Roman" pitchFamily="18" charset="0"/>
                  </a:rPr>
                  <a:t>步骤</a:t>
                </a:r>
                <a:r>
                  <a:rPr lang="en-US" altLang="en-US" sz="2000" b="1" dirty="0">
                    <a:latin typeface="Times New Roman" pitchFamily="18" charset="0"/>
                  </a:rPr>
                  <a:t>(1)</a:t>
                </a:r>
                <a:r>
                  <a:rPr lang="zh-CN" altLang="en-US" sz="2000" b="1" dirty="0">
                    <a:latin typeface="Times New Roman" pitchFamily="18" charset="0"/>
                  </a:rPr>
                  <a:t>和</a:t>
                </a:r>
                <a:r>
                  <a:rPr lang="en-US" altLang="en-US" sz="2000" b="1" dirty="0">
                    <a:latin typeface="Times New Roman" pitchFamily="18" charset="0"/>
                  </a:rPr>
                  <a:t>(2</a:t>
                </a:r>
                <a:r>
                  <a:rPr lang="en-US" altLang="en-US" sz="2000" b="1" dirty="0" smtClean="0">
                    <a:latin typeface="Times New Roman" pitchFamily="18" charset="0"/>
                  </a:rPr>
                  <a:t>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 smtClean="0">
                    <a:latin typeface="Times New Roman" pitchFamily="18" charset="0"/>
                  </a:rPr>
                  <a:t>：以</a:t>
                </a:r>
                <a:r>
                  <a:rPr lang="en-US" altLang="zh-CN" sz="2000" b="1" dirty="0">
                    <a:latin typeface="Times New Roman" pitchFamily="18" charset="0"/>
                  </a:rPr>
                  <a:t>a</a:t>
                </a:r>
                <a:r>
                  <a:rPr lang="zh-CN" altLang="en-US" sz="2000" b="1" dirty="0">
                    <a:latin typeface="Times New Roman" pitchFamily="18" charset="0"/>
                  </a:rPr>
                  <a:t>为尾的</a:t>
                </a:r>
                <a:r>
                  <a:rPr lang="zh-CN" altLang="en-US" sz="2000" b="1" dirty="0" smtClean="0">
                    <a:latin typeface="Times New Roman" pitchFamily="18" charset="0"/>
                  </a:rPr>
                  <a:t>弧</a:t>
                </a:r>
                <a:endParaRPr lang="en-US" altLang="en-US" sz="2000" b="1" dirty="0">
                  <a:latin typeface="Times New Roman" pitchFamily="18" charset="0"/>
                </a:endParaRPr>
              </a:p>
            </p:txBody>
          </p:sp>
        </p:grpSp>
        <p:grpSp>
          <p:nvGrpSpPr>
            <p:cNvPr id="466950" name="Group 40"/>
            <p:cNvGrpSpPr>
              <a:grpSpLocks/>
            </p:cNvGrpSpPr>
            <p:nvPr/>
          </p:nvGrpSpPr>
          <p:grpSpPr bwMode="auto">
            <a:xfrm>
              <a:off x="2801" y="0"/>
              <a:ext cx="1231" cy="1488"/>
              <a:chOff x="-31" y="0"/>
              <a:chExt cx="1231" cy="1488"/>
            </a:xfrm>
          </p:grpSpPr>
          <p:grpSp>
            <p:nvGrpSpPr>
              <p:cNvPr id="466967" name="Group 41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1104"/>
                <a:chOff x="0" y="0"/>
                <a:chExt cx="1200" cy="1104"/>
              </a:xfrm>
            </p:grpSpPr>
            <p:sp>
              <p:nvSpPr>
                <p:cNvPr id="466969" name="Oval 42"/>
                <p:cNvSpPr>
                  <a:spLocks noChangeArrowheads="1"/>
                </p:cNvSpPr>
                <p:nvPr/>
              </p:nvSpPr>
              <p:spPr bwMode="auto">
                <a:xfrm>
                  <a:off x="448" y="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66970" name="Oval 43"/>
                <p:cNvSpPr>
                  <a:spLocks noChangeArrowheads="1"/>
                </p:cNvSpPr>
                <p:nvPr/>
              </p:nvSpPr>
              <p:spPr bwMode="auto">
                <a:xfrm>
                  <a:off x="928" y="328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466971" name="Oval 44"/>
                <p:cNvSpPr>
                  <a:spLocks noChangeArrowheads="1"/>
                </p:cNvSpPr>
                <p:nvPr/>
              </p:nvSpPr>
              <p:spPr bwMode="auto">
                <a:xfrm>
                  <a:off x="432" y="44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66972" name="Oval 45"/>
                <p:cNvSpPr>
                  <a:spLocks noChangeArrowheads="1"/>
                </p:cNvSpPr>
                <p:nvPr/>
              </p:nvSpPr>
              <p:spPr bwMode="auto">
                <a:xfrm>
                  <a:off x="688" y="90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466973" name="Oval 46"/>
                <p:cNvSpPr>
                  <a:spLocks noChangeArrowheads="1"/>
                </p:cNvSpPr>
                <p:nvPr/>
              </p:nvSpPr>
              <p:spPr bwMode="auto">
                <a:xfrm>
                  <a:off x="144" y="86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466974" name="Oval 47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b</a:t>
                  </a:r>
                </a:p>
              </p:txBody>
            </p:sp>
            <p:grpSp>
              <p:nvGrpSpPr>
                <p:cNvPr id="466975" name="Group 48"/>
                <p:cNvGrpSpPr>
                  <a:grpSpLocks/>
                </p:cNvGrpSpPr>
                <p:nvPr/>
              </p:nvGrpSpPr>
              <p:grpSpPr bwMode="auto">
                <a:xfrm>
                  <a:off x="144" y="152"/>
                  <a:ext cx="864" cy="824"/>
                  <a:chOff x="0" y="0"/>
                  <a:chExt cx="864" cy="824"/>
                </a:xfrm>
              </p:grpSpPr>
              <p:sp>
                <p:nvSpPr>
                  <p:cNvPr id="466976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8"/>
                    <a:ext cx="320" cy="22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7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552" y="0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78" name="Line 5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0" y="432"/>
                    <a:ext cx="96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7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96" y="400"/>
                    <a:ext cx="480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80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0" y="376"/>
                    <a:ext cx="144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8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824"/>
                    <a:ext cx="2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82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56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83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2" y="328"/>
                    <a:ext cx="24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66968" name="Rectangle 57"/>
              <p:cNvSpPr>
                <a:spLocks noChangeArrowheads="1"/>
              </p:cNvSpPr>
              <p:nvPr/>
            </p:nvSpPr>
            <p:spPr bwMode="auto">
              <a:xfrm>
                <a:off x="-31" y="1220"/>
                <a:ext cx="1189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 dirty="0" smtClean="0">
                    <a:latin typeface="Times New Roman" pitchFamily="18" charset="0"/>
                  </a:rPr>
                  <a:t>(c)</a:t>
                </a:r>
                <a:r>
                  <a:rPr lang="zh-CN" altLang="en-US" sz="2000" b="1" dirty="0" smtClean="0">
                    <a:latin typeface="Times New Roman" pitchFamily="18" charset="0"/>
                  </a:rPr>
                  <a:t>执行</a:t>
                </a:r>
                <a:r>
                  <a:rPr lang="zh-CN" altLang="en-US" sz="2000" b="1" dirty="0">
                    <a:latin typeface="Times New Roman" pitchFamily="18" charset="0"/>
                  </a:rPr>
                  <a:t>步骤</a:t>
                </a:r>
                <a:r>
                  <a:rPr lang="en-US" altLang="en-US" sz="2000" b="1" dirty="0">
                    <a:latin typeface="Times New Roman" pitchFamily="18" charset="0"/>
                  </a:rPr>
                  <a:t>(3</a:t>
                </a:r>
                <a:r>
                  <a:rPr lang="en-US" altLang="en-US" sz="2000" b="1" dirty="0" smtClean="0">
                    <a:latin typeface="Times New Roman" pitchFamily="18" charset="0"/>
                  </a:rPr>
                  <a:t>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 smtClean="0">
                    <a:latin typeface="Times New Roman" pitchFamily="18" charset="0"/>
                  </a:rPr>
                  <a:t>：所有弧反向</a:t>
                </a:r>
                <a:endParaRPr lang="en-US" altLang="en-US" sz="2000" b="1" dirty="0">
                  <a:latin typeface="Times New Roman" pitchFamily="18" charset="0"/>
                </a:endParaRPr>
              </a:p>
            </p:txBody>
          </p:sp>
        </p:grpSp>
        <p:grpSp>
          <p:nvGrpSpPr>
            <p:cNvPr id="466951" name="Group 58"/>
            <p:cNvGrpSpPr>
              <a:grpSpLocks/>
            </p:cNvGrpSpPr>
            <p:nvPr/>
          </p:nvGrpSpPr>
          <p:grpSpPr bwMode="auto">
            <a:xfrm>
              <a:off x="4032" y="144"/>
              <a:ext cx="1525" cy="1399"/>
              <a:chOff x="37" y="0"/>
              <a:chExt cx="1525" cy="1399"/>
            </a:xfrm>
          </p:grpSpPr>
          <p:grpSp>
            <p:nvGrpSpPr>
              <p:cNvPr id="466953" name="Group 59"/>
              <p:cNvGrpSpPr>
                <a:grpSpLocks/>
              </p:cNvGrpSpPr>
              <p:nvPr/>
            </p:nvGrpSpPr>
            <p:grpSpPr bwMode="auto">
              <a:xfrm>
                <a:off x="480" y="0"/>
                <a:ext cx="672" cy="1008"/>
                <a:chOff x="0" y="0"/>
                <a:chExt cx="672" cy="1008"/>
              </a:xfrm>
            </p:grpSpPr>
            <p:grpSp>
              <p:nvGrpSpPr>
                <p:cNvPr id="466955" name="Group 6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9" cy="1008"/>
                  <a:chOff x="0" y="0"/>
                  <a:chExt cx="249" cy="1008"/>
                </a:xfrm>
              </p:grpSpPr>
              <p:sp>
                <p:nvSpPr>
                  <p:cNvPr id="466962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46696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28" y="208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64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4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46696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28" y="604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66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04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c</a:t>
                    </a:r>
                  </a:p>
                </p:txBody>
              </p:sp>
            </p:grpSp>
            <p:grpSp>
              <p:nvGrpSpPr>
                <p:cNvPr id="466956" name="Group 66"/>
                <p:cNvGrpSpPr>
                  <a:grpSpLocks/>
                </p:cNvGrpSpPr>
                <p:nvPr/>
              </p:nvGrpSpPr>
              <p:grpSpPr bwMode="auto">
                <a:xfrm>
                  <a:off x="423" y="0"/>
                  <a:ext cx="249" cy="1008"/>
                  <a:chOff x="0" y="0"/>
                  <a:chExt cx="249" cy="1008"/>
                </a:xfrm>
              </p:grpSpPr>
              <p:sp>
                <p:nvSpPr>
                  <p:cNvPr id="466957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46695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28" y="208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59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4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e</a:t>
                    </a:r>
                  </a:p>
                </p:txBody>
              </p:sp>
              <p:sp>
                <p:nvSpPr>
                  <p:cNvPr id="466960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28" y="604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61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04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f</a:t>
                    </a:r>
                  </a:p>
                </p:txBody>
              </p:sp>
            </p:grpSp>
          </p:grpSp>
          <p:sp>
            <p:nvSpPr>
              <p:cNvPr id="506952" name="Rectangle 72"/>
              <p:cNvSpPr>
                <a:spLocks noChangeArrowheads="1"/>
              </p:cNvSpPr>
              <p:nvPr/>
            </p:nvSpPr>
            <p:spPr bwMode="auto">
              <a:xfrm>
                <a:off x="37" y="1076"/>
                <a:ext cx="1525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000" b="1" dirty="0" smtClean="0"/>
                  <a:t>(d)</a:t>
                </a:r>
                <a:r>
                  <a:rPr lang="zh-CN" altLang="en-US" sz="2000" b="1" dirty="0" smtClean="0"/>
                  <a:t>执行</a:t>
                </a:r>
                <a:r>
                  <a:rPr lang="zh-CN" altLang="en-US" sz="2000" b="1" dirty="0"/>
                  <a:t>步骤</a:t>
                </a:r>
                <a:r>
                  <a:rPr lang="en-US" altLang="en-US" sz="2000" b="1" dirty="0"/>
                  <a:t>(4)</a:t>
                </a:r>
                <a:r>
                  <a:rPr lang="zh-CN" altLang="en-US" sz="2000" b="1" dirty="0"/>
                  <a:t>和</a:t>
                </a:r>
                <a:r>
                  <a:rPr lang="en-US" altLang="en-US" sz="2000" b="1" dirty="0"/>
                  <a:t>(5</a:t>
                </a:r>
                <a:r>
                  <a:rPr lang="en-US" altLang="en-US" sz="2000" b="1" dirty="0" smtClean="0"/>
                  <a:t>)</a:t>
                </a:r>
                <a:endParaRPr lang="en-US" altLang="zh-CN" sz="2000" b="1" dirty="0" smtClean="0"/>
              </a:p>
              <a:p>
                <a:pPr>
                  <a:defRPr/>
                </a:pPr>
                <a:r>
                  <a:rPr lang="zh-CN" altLang="en-US" sz="2000" b="1" dirty="0" smtClean="0"/>
                  <a:t>：以</a:t>
                </a:r>
                <a:r>
                  <a:rPr lang="en-US" altLang="zh-CN" sz="2000" b="1" dirty="0" smtClean="0"/>
                  <a:t>a</a:t>
                </a:r>
                <a:r>
                  <a:rPr lang="zh-CN" altLang="en-US" sz="2000" b="1" dirty="0" smtClean="0"/>
                  <a:t>为头，以</a:t>
                </a:r>
                <a:r>
                  <a:rPr lang="en-US" altLang="zh-CN" sz="2000" b="1" dirty="0" smtClean="0"/>
                  <a:t>b</a:t>
                </a:r>
                <a:r>
                  <a:rPr lang="zh-CN" altLang="en-US" sz="2000" b="1" dirty="0" smtClean="0"/>
                  <a:t>为头</a:t>
                </a:r>
                <a:endParaRPr lang="en-US" altLang="en-US" sz="2000" b="1" dirty="0"/>
              </a:p>
            </p:txBody>
          </p:sp>
        </p:grpSp>
        <p:sp>
          <p:nvSpPr>
            <p:cNvPr id="466952" name="Rectangle 73"/>
            <p:cNvSpPr>
              <a:spLocks noChangeArrowheads="1"/>
            </p:cNvSpPr>
            <p:nvPr/>
          </p:nvSpPr>
          <p:spPr bwMode="auto">
            <a:xfrm>
              <a:off x="24" y="1488"/>
              <a:ext cx="350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 smtClean="0">
                  <a:latin typeface="Times New Roman" pitchFamily="18" charset="0"/>
                </a:rPr>
                <a:t>利用</a:t>
              </a:r>
              <a:r>
                <a:rPr lang="zh-CN" altLang="en-US" sz="2000" b="1" dirty="0">
                  <a:latin typeface="Times New Roman" pitchFamily="18" charset="0"/>
                </a:rPr>
                <a:t>深度优先搜索求有向图的强连通分量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例子</a:t>
            </a:r>
            <a:r>
              <a:rPr lang="zh-CN" altLang="en-US" smtClean="0"/>
              <a:t>：求一棵有向图的强连通分量过</a:t>
            </a:r>
            <a:r>
              <a:rPr lang="zh-CN" altLang="en-US" dirty="0" smtClean="0"/>
              <a:t>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73404"/>
            <a:ext cx="8229600" cy="236796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dirty="0">
                <a:ea typeface="宋体" panose="02010600030101010101" pitchFamily="2" charset="-122"/>
              </a:rPr>
              <a:t>在算法实现</a:t>
            </a:r>
            <a:r>
              <a:rPr lang="zh-CN" altLang="en-US" dirty="0" smtClean="0">
                <a:ea typeface="宋体" panose="02010600030101010101" pitchFamily="2" charset="-122"/>
              </a:rPr>
              <a:t>时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Tx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图采用十字链表作为存储结构最</a:t>
            </a:r>
            <a:r>
              <a:rPr lang="zh-CN" altLang="en-US" dirty="0" smtClean="0">
                <a:ea typeface="宋体" panose="02010600030101010101" pitchFamily="2" charset="-122"/>
              </a:rPr>
              <a:t>合适 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Tx/>
              <a:buChar char="•"/>
            </a:pPr>
            <a:r>
              <a:rPr lang="zh-CN" altLang="en-US" dirty="0" smtClean="0">
                <a:ea typeface="宋体" panose="02010600030101010101" pitchFamily="2" charset="-122"/>
              </a:rPr>
              <a:t>用数组</a:t>
            </a:r>
            <a:r>
              <a:rPr lang="en-US" altLang="en-US" dirty="0" err="1">
                <a:ea typeface="宋体" panose="02010600030101010101" pitchFamily="2" charset="-122"/>
              </a:rPr>
              <a:t>in_order</a:t>
            </a:r>
            <a:r>
              <a:rPr lang="en-US" altLang="en-US" dirty="0">
                <a:ea typeface="宋体" panose="02010600030101010101" pitchFamily="2" charset="-122"/>
              </a:rPr>
              <a:t>[n]</a:t>
            </a:r>
            <a:r>
              <a:rPr lang="zh-CN" altLang="en-US" dirty="0" smtClean="0">
                <a:ea typeface="宋体" panose="02010600030101010101" pitchFamily="2" charset="-122"/>
              </a:rPr>
              <a:t>存放顶点序列，这些顶点按照其所有邻接点的搜索都完成的顺序排列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SzPct val="100000"/>
              <a:buFontTx/>
              <a:buChar char="•"/>
            </a:pPr>
            <a:r>
              <a:rPr lang="zh-CN" altLang="en-US" dirty="0" smtClean="0">
                <a:ea typeface="宋体" panose="02010600030101010101" pitchFamily="2" charset="-122"/>
              </a:rPr>
              <a:t>对</a:t>
            </a:r>
            <a:r>
              <a:rPr lang="zh-CN" altLang="en-US" dirty="0">
                <a:ea typeface="宋体" panose="02010600030101010101" pitchFamily="2" charset="-122"/>
              </a:rPr>
              <a:t>每个顶点</a:t>
            </a:r>
            <a:r>
              <a:rPr lang="en-US" altLang="en-US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，在调用</a:t>
            </a:r>
            <a:r>
              <a:rPr lang="en-US" altLang="en-US" dirty="0">
                <a:ea typeface="宋体" panose="02010600030101010101" pitchFamily="2" charset="-122"/>
              </a:rPr>
              <a:t>DFS</a:t>
            </a:r>
            <a:r>
              <a:rPr lang="zh-CN" altLang="en-US" dirty="0">
                <a:ea typeface="宋体" panose="02010600030101010101" pitchFamily="2" charset="-122"/>
              </a:rPr>
              <a:t>函数结束时，将顶点依次存放在数组</a:t>
            </a:r>
            <a:r>
              <a:rPr lang="en-US" altLang="en-US" dirty="0" err="1">
                <a:ea typeface="宋体" panose="02010600030101010101" pitchFamily="2" charset="-122"/>
              </a:rPr>
              <a:t>in_order</a:t>
            </a:r>
            <a:r>
              <a:rPr lang="en-US" altLang="en-US" dirty="0">
                <a:ea typeface="宋体" panose="02010600030101010101" pitchFamily="2" charset="-122"/>
              </a:rPr>
              <a:t>[n]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25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邻接多重表与邻接表的区别</a:t>
            </a:r>
            <a:endParaRPr 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334359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邻接表的同一条边用两个结点表示，而邻接多重表只用一个结点表示</a:t>
            </a:r>
            <a:endParaRPr lang="en-US" altLang="zh-CN" dirty="0" smtClean="0"/>
          </a:p>
          <a:p>
            <a:r>
              <a:rPr lang="zh-CN" altLang="en-US" dirty="0"/>
              <a:t>邻接多重</a:t>
            </a:r>
            <a:r>
              <a:rPr lang="zh-CN" altLang="en-US" dirty="0" smtClean="0"/>
              <a:t>表能较方便地完成对边的操作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标记已被搜索的边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删除一条边</a:t>
            </a:r>
            <a:endParaRPr lang="en-US" altLang="zh-CN" dirty="0" smtClean="0"/>
          </a:p>
          <a:p>
            <a:r>
              <a:rPr lang="zh-CN" altLang="en-US" dirty="0" smtClean="0"/>
              <a:t>除标志域外，邻接多重表与邻接表表达的信息是相同的，因此，操作的实现也基本相似</a:t>
            </a: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5436096" y="6453336"/>
            <a:ext cx="3706812" cy="384178"/>
          </a:xfrm>
          <a:prstGeom prst="rect">
            <a:avLst/>
          </a:prstGeom>
          <a:noFill/>
          <a:ln w="9525">
            <a:noFill/>
            <a:miter lim="800000"/>
            <a:headEnd w="lg" len="lg"/>
            <a:tailEnd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无向图</a:t>
            </a:r>
            <a:r>
              <a:rPr lang="zh-CN" altLang="en-US" sz="2400" b="1" dirty="0">
                <a:latin typeface="Times New Roman" pitchFamily="18" charset="0"/>
              </a:rPr>
              <a:t>及其多重邻接链表</a:t>
            </a:r>
          </a:p>
        </p:txBody>
      </p:sp>
      <p:grpSp>
        <p:nvGrpSpPr>
          <p:cNvPr id="437253" name="Group 5"/>
          <p:cNvGrpSpPr>
            <a:grpSpLocks/>
          </p:cNvGrpSpPr>
          <p:nvPr/>
        </p:nvGrpSpPr>
        <p:grpSpPr bwMode="auto">
          <a:xfrm>
            <a:off x="251520" y="4824712"/>
            <a:ext cx="1449387" cy="1376637"/>
            <a:chOff x="0" y="0"/>
            <a:chExt cx="913" cy="731"/>
          </a:xfrm>
        </p:grpSpPr>
        <p:sp>
          <p:nvSpPr>
            <p:cNvPr id="437330" name="Oval 6"/>
            <p:cNvSpPr>
              <a:spLocks noChangeArrowheads="1"/>
            </p:cNvSpPr>
            <p:nvPr/>
          </p:nvSpPr>
          <p:spPr bwMode="auto">
            <a:xfrm>
              <a:off x="0" y="36"/>
              <a:ext cx="295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v</a:t>
              </a:r>
              <a:r>
                <a:rPr lang="en-US" altLang="en-US" sz="2400" baseline="-20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7331" name="Oval 7"/>
            <p:cNvSpPr>
              <a:spLocks noChangeArrowheads="1"/>
            </p:cNvSpPr>
            <p:nvPr/>
          </p:nvSpPr>
          <p:spPr bwMode="auto">
            <a:xfrm>
              <a:off x="17" y="504"/>
              <a:ext cx="295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v</a:t>
              </a:r>
              <a:r>
                <a:rPr lang="en-US" altLang="en-US" sz="2400" baseline="-2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7332" name="Oval 8"/>
            <p:cNvSpPr>
              <a:spLocks noChangeArrowheads="1"/>
            </p:cNvSpPr>
            <p:nvPr/>
          </p:nvSpPr>
          <p:spPr bwMode="auto">
            <a:xfrm>
              <a:off x="618" y="496"/>
              <a:ext cx="295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v</a:t>
              </a:r>
              <a:r>
                <a:rPr lang="en-US" altLang="en-US" sz="2400" baseline="-20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7333" name="Oval 9"/>
            <p:cNvSpPr>
              <a:spLocks noChangeArrowheads="1"/>
            </p:cNvSpPr>
            <p:nvPr/>
          </p:nvSpPr>
          <p:spPr bwMode="auto">
            <a:xfrm>
              <a:off x="601" y="0"/>
              <a:ext cx="295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v</a:t>
              </a:r>
              <a:r>
                <a:rPr lang="en-US" altLang="en-US" sz="2400" baseline="-2000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7334" name="Line 10"/>
            <p:cNvSpPr>
              <a:spLocks noChangeShapeType="1"/>
            </p:cNvSpPr>
            <p:nvPr/>
          </p:nvSpPr>
          <p:spPr bwMode="auto">
            <a:xfrm>
              <a:off x="144" y="271"/>
              <a:ext cx="0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35" name="Line 11"/>
            <p:cNvSpPr>
              <a:spLocks noChangeShapeType="1"/>
            </p:cNvSpPr>
            <p:nvPr/>
          </p:nvSpPr>
          <p:spPr bwMode="auto">
            <a:xfrm>
              <a:off x="752" y="235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36" name="Line 12"/>
            <p:cNvSpPr>
              <a:spLocks noChangeShapeType="1"/>
            </p:cNvSpPr>
            <p:nvPr/>
          </p:nvSpPr>
          <p:spPr bwMode="auto">
            <a:xfrm>
              <a:off x="262" y="216"/>
              <a:ext cx="380" cy="3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37" name="Line 13"/>
            <p:cNvSpPr>
              <a:spLocks noChangeShapeType="1"/>
            </p:cNvSpPr>
            <p:nvPr/>
          </p:nvSpPr>
          <p:spPr bwMode="auto">
            <a:xfrm flipV="1">
              <a:off x="303" y="139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38" name="Line 14"/>
            <p:cNvSpPr>
              <a:spLocks noChangeShapeType="1"/>
            </p:cNvSpPr>
            <p:nvPr/>
          </p:nvSpPr>
          <p:spPr bwMode="auto">
            <a:xfrm>
              <a:off x="310" y="621"/>
              <a:ext cx="3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55" name="Group 16"/>
          <p:cNvGrpSpPr>
            <a:grpSpLocks/>
          </p:cNvGrpSpPr>
          <p:nvPr/>
        </p:nvGrpSpPr>
        <p:grpSpPr bwMode="auto">
          <a:xfrm>
            <a:off x="3910707" y="5453709"/>
            <a:ext cx="1079500" cy="563084"/>
            <a:chOff x="0" y="0"/>
            <a:chExt cx="1104" cy="227"/>
          </a:xfrm>
        </p:grpSpPr>
        <p:sp>
          <p:nvSpPr>
            <p:cNvPr id="437327" name="Line 17"/>
            <p:cNvSpPr>
              <a:spLocks noChangeShapeType="1"/>
            </p:cNvSpPr>
            <p:nvPr/>
          </p:nvSpPr>
          <p:spPr bwMode="auto">
            <a:xfrm>
              <a:off x="0" y="0"/>
              <a:ext cx="0" cy="2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28" name="Line 18"/>
            <p:cNvSpPr>
              <a:spLocks noChangeShapeType="1"/>
            </p:cNvSpPr>
            <p:nvPr/>
          </p:nvSpPr>
          <p:spPr bwMode="auto">
            <a:xfrm>
              <a:off x="0" y="0"/>
              <a:ext cx="110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29" name="Line 19"/>
            <p:cNvSpPr>
              <a:spLocks noChangeShapeType="1"/>
            </p:cNvSpPr>
            <p:nvPr/>
          </p:nvSpPr>
          <p:spPr bwMode="auto">
            <a:xfrm>
              <a:off x="1104" y="0"/>
              <a:ext cx="0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437257" name="Line 21"/>
          <p:cNvSpPr>
            <a:spLocks noChangeShapeType="1"/>
          </p:cNvSpPr>
          <p:nvPr/>
        </p:nvSpPr>
        <p:spPr bwMode="auto">
          <a:xfrm>
            <a:off x="2889945" y="6041275"/>
            <a:ext cx="3603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437258" name="Line 22"/>
          <p:cNvSpPr>
            <a:spLocks noChangeShapeType="1"/>
          </p:cNvSpPr>
          <p:nvPr/>
        </p:nvSpPr>
        <p:spPr bwMode="auto">
          <a:xfrm>
            <a:off x="2894707" y="4971604"/>
            <a:ext cx="3603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grpSp>
        <p:nvGrpSpPr>
          <p:cNvPr id="437259" name="Group 23"/>
          <p:cNvGrpSpPr>
            <a:grpSpLocks/>
          </p:cNvGrpSpPr>
          <p:nvPr/>
        </p:nvGrpSpPr>
        <p:grpSpPr bwMode="auto">
          <a:xfrm>
            <a:off x="2051720" y="4775748"/>
            <a:ext cx="952500" cy="1877575"/>
            <a:chOff x="0" y="0"/>
            <a:chExt cx="600" cy="993"/>
          </a:xfrm>
        </p:grpSpPr>
        <p:grpSp>
          <p:nvGrpSpPr>
            <p:cNvPr id="437309" name="Group 24"/>
            <p:cNvGrpSpPr>
              <a:grpSpLocks/>
            </p:cNvGrpSpPr>
            <p:nvPr/>
          </p:nvGrpSpPr>
          <p:grpSpPr bwMode="auto">
            <a:xfrm>
              <a:off x="213" y="0"/>
              <a:ext cx="387" cy="993"/>
              <a:chOff x="0" y="0"/>
              <a:chExt cx="387" cy="993"/>
            </a:xfrm>
          </p:grpSpPr>
          <p:grpSp>
            <p:nvGrpSpPr>
              <p:cNvPr id="437315" name="Group 25"/>
              <p:cNvGrpSpPr>
                <a:grpSpLocks/>
              </p:cNvGrpSpPr>
              <p:nvPr/>
            </p:nvGrpSpPr>
            <p:grpSpPr bwMode="auto">
              <a:xfrm>
                <a:off x="1" y="0"/>
                <a:ext cx="385" cy="249"/>
                <a:chOff x="0" y="0"/>
                <a:chExt cx="385" cy="204"/>
              </a:xfrm>
            </p:grpSpPr>
            <p:sp>
              <p:nvSpPr>
                <p:cNvPr id="437325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5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20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37326" name="Line 27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400"/>
                </a:p>
              </p:txBody>
            </p:sp>
          </p:grpSp>
          <p:grpSp>
            <p:nvGrpSpPr>
              <p:cNvPr id="437316" name="Group 28"/>
              <p:cNvGrpSpPr>
                <a:grpSpLocks/>
              </p:cNvGrpSpPr>
              <p:nvPr/>
            </p:nvGrpSpPr>
            <p:grpSpPr bwMode="auto">
              <a:xfrm>
                <a:off x="0" y="247"/>
                <a:ext cx="385" cy="249"/>
                <a:chOff x="0" y="0"/>
                <a:chExt cx="385" cy="204"/>
              </a:xfrm>
            </p:grpSpPr>
            <p:sp>
              <p:nvSpPr>
                <p:cNvPr id="43732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5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20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37324" name="Line 30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400"/>
                </a:p>
              </p:txBody>
            </p:sp>
          </p:grpSp>
          <p:grpSp>
            <p:nvGrpSpPr>
              <p:cNvPr id="437317" name="Group 31"/>
              <p:cNvGrpSpPr>
                <a:grpSpLocks/>
              </p:cNvGrpSpPr>
              <p:nvPr/>
            </p:nvGrpSpPr>
            <p:grpSpPr bwMode="auto">
              <a:xfrm>
                <a:off x="2" y="496"/>
                <a:ext cx="385" cy="249"/>
                <a:chOff x="0" y="0"/>
                <a:chExt cx="385" cy="204"/>
              </a:xfrm>
            </p:grpSpPr>
            <p:sp>
              <p:nvSpPr>
                <p:cNvPr id="437321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5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20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37322" name="Line 33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400"/>
                </a:p>
              </p:txBody>
            </p:sp>
          </p:grpSp>
          <p:grpSp>
            <p:nvGrpSpPr>
              <p:cNvPr id="437318" name="Group 34"/>
              <p:cNvGrpSpPr>
                <a:grpSpLocks/>
              </p:cNvGrpSpPr>
              <p:nvPr/>
            </p:nvGrpSpPr>
            <p:grpSpPr bwMode="auto">
              <a:xfrm>
                <a:off x="2" y="744"/>
                <a:ext cx="385" cy="249"/>
                <a:chOff x="0" y="0"/>
                <a:chExt cx="385" cy="204"/>
              </a:xfrm>
            </p:grpSpPr>
            <p:sp>
              <p:nvSpPr>
                <p:cNvPr id="437319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5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20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437320" name="Line 36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400"/>
                </a:p>
              </p:txBody>
            </p:sp>
          </p:grpSp>
        </p:grpSp>
        <p:grpSp>
          <p:nvGrpSpPr>
            <p:cNvPr id="437310" name="Group 37"/>
            <p:cNvGrpSpPr>
              <a:grpSpLocks/>
            </p:cNvGrpSpPr>
            <p:nvPr/>
          </p:nvGrpSpPr>
          <p:grpSpPr bwMode="auto">
            <a:xfrm>
              <a:off x="0" y="0"/>
              <a:ext cx="181" cy="992"/>
              <a:chOff x="0" y="0"/>
              <a:chExt cx="181" cy="992"/>
            </a:xfrm>
          </p:grpSpPr>
          <p:sp>
            <p:nvSpPr>
              <p:cNvPr id="437311" name="Rectangle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37312" name="Rectangle 39"/>
              <p:cNvSpPr>
                <a:spLocks noChangeArrowheads="1"/>
              </p:cNvSpPr>
              <p:nvPr/>
            </p:nvSpPr>
            <p:spPr bwMode="auto">
              <a:xfrm>
                <a:off x="0" y="247"/>
                <a:ext cx="18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37313" name="Rectangle 40"/>
              <p:cNvSpPr>
                <a:spLocks noChangeArrowheads="1"/>
              </p:cNvSpPr>
              <p:nvPr/>
            </p:nvSpPr>
            <p:spPr bwMode="auto">
              <a:xfrm>
                <a:off x="0" y="495"/>
                <a:ext cx="18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37314" name="Rectangle 41"/>
              <p:cNvSpPr>
                <a:spLocks noChangeArrowheads="1"/>
              </p:cNvSpPr>
              <p:nvPr/>
            </p:nvSpPr>
            <p:spPr bwMode="auto">
              <a:xfrm>
                <a:off x="0" y="743"/>
                <a:ext cx="18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3</a:t>
                </a:r>
              </a:p>
            </p:txBody>
          </p:sp>
        </p:grpSp>
      </p:grpSp>
      <p:grpSp>
        <p:nvGrpSpPr>
          <p:cNvPr id="437260" name="Group 42"/>
          <p:cNvGrpSpPr>
            <a:grpSpLocks/>
          </p:cNvGrpSpPr>
          <p:nvPr/>
        </p:nvGrpSpPr>
        <p:grpSpPr bwMode="auto">
          <a:xfrm>
            <a:off x="3250307" y="4775748"/>
            <a:ext cx="1295400" cy="384178"/>
            <a:chOff x="0" y="0"/>
            <a:chExt cx="816" cy="204"/>
          </a:xfrm>
        </p:grpSpPr>
        <p:sp>
          <p:nvSpPr>
            <p:cNvPr id="437304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   </a:t>
              </a:r>
              <a:r>
                <a:rPr lang="en-US" altLang="en-US" sz="2400">
                  <a:latin typeface="Times New Roman" pitchFamily="18" charset="0"/>
                </a:rPr>
                <a:t>0     1</a:t>
              </a:r>
            </a:p>
          </p:txBody>
        </p:sp>
        <p:sp>
          <p:nvSpPr>
            <p:cNvPr id="437305" name="Line 44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06" name="Line 45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07" name="Line 46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08" name="Line 47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61" name="Group 48"/>
          <p:cNvGrpSpPr>
            <a:grpSpLocks/>
          </p:cNvGrpSpPr>
          <p:nvPr/>
        </p:nvGrpSpPr>
        <p:grpSpPr bwMode="auto">
          <a:xfrm>
            <a:off x="4748907" y="4775748"/>
            <a:ext cx="1295400" cy="384178"/>
            <a:chOff x="0" y="0"/>
            <a:chExt cx="816" cy="204"/>
          </a:xfrm>
        </p:grpSpPr>
        <p:sp>
          <p:nvSpPr>
            <p:cNvPr id="437299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</a:rPr>
                <a:t>   </a:t>
              </a:r>
              <a:r>
                <a:rPr lang="en-US" altLang="en-US" sz="2400" dirty="0">
                  <a:latin typeface="Times New Roman" pitchFamily="18" charset="0"/>
                </a:rPr>
                <a:t>0     </a:t>
              </a:r>
              <a:r>
                <a:rPr lang="en-US" altLang="en-US" sz="2400" dirty="0" smtClean="0">
                  <a:latin typeface="Times New Roman" pitchFamily="18" charset="0"/>
                </a:rPr>
                <a:t>2</a:t>
              </a:r>
              <a:endParaRPr lang="en-US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300" name="Line 50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01" name="Line 51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02" name="Line 52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03" name="Line 53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62" name="Group 54"/>
          <p:cNvGrpSpPr>
            <a:grpSpLocks/>
          </p:cNvGrpSpPr>
          <p:nvPr/>
        </p:nvGrpSpPr>
        <p:grpSpPr bwMode="auto">
          <a:xfrm>
            <a:off x="2907407" y="5167459"/>
            <a:ext cx="719138" cy="299433"/>
            <a:chOff x="0" y="0"/>
            <a:chExt cx="453" cy="159"/>
          </a:xfrm>
        </p:grpSpPr>
        <p:sp>
          <p:nvSpPr>
            <p:cNvPr id="437297" name="Line 55"/>
            <p:cNvSpPr>
              <a:spLocks noChangeShapeType="1"/>
            </p:cNvSpPr>
            <p:nvPr/>
          </p:nvSpPr>
          <p:spPr bwMode="auto">
            <a:xfrm>
              <a:off x="0" y="152"/>
              <a:ext cx="45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98" name="Line 56"/>
            <p:cNvSpPr>
              <a:spLocks noChangeShapeType="1"/>
            </p:cNvSpPr>
            <p:nvPr/>
          </p:nvSpPr>
          <p:spPr bwMode="auto">
            <a:xfrm flipV="1">
              <a:off x="448" y="0"/>
              <a:ext cx="0" cy="15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63" name="Group 57"/>
          <p:cNvGrpSpPr>
            <a:grpSpLocks/>
          </p:cNvGrpSpPr>
          <p:nvPr/>
        </p:nvGrpSpPr>
        <p:grpSpPr bwMode="auto">
          <a:xfrm>
            <a:off x="3250307" y="5852953"/>
            <a:ext cx="1295400" cy="384178"/>
            <a:chOff x="0" y="0"/>
            <a:chExt cx="816" cy="204"/>
          </a:xfrm>
        </p:grpSpPr>
        <p:sp>
          <p:nvSpPr>
            <p:cNvPr id="437292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</a:rPr>
                <a:t>   </a:t>
              </a:r>
              <a:r>
                <a:rPr lang="en-US" altLang="en-US" sz="2400" dirty="0">
                  <a:latin typeface="Times New Roman" pitchFamily="18" charset="0"/>
                </a:rPr>
                <a:t>2     </a:t>
              </a:r>
              <a:r>
                <a:rPr lang="en-US" altLang="en-US" sz="2400" dirty="0" smtClean="0">
                  <a:latin typeface="Times New Roman" pitchFamily="18" charset="0"/>
                </a:rPr>
                <a:t>1</a:t>
              </a:r>
              <a:endParaRPr lang="en-US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293" name="Line 59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94" name="Line 60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95" name="Line 61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96" name="Line 62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64" name="Group 63"/>
          <p:cNvGrpSpPr>
            <a:grpSpLocks/>
          </p:cNvGrpSpPr>
          <p:nvPr/>
        </p:nvGrpSpPr>
        <p:grpSpPr bwMode="auto">
          <a:xfrm>
            <a:off x="4748907" y="5852953"/>
            <a:ext cx="1295400" cy="384178"/>
            <a:chOff x="0" y="0"/>
            <a:chExt cx="816" cy="204"/>
          </a:xfrm>
        </p:grpSpPr>
        <p:sp>
          <p:nvSpPr>
            <p:cNvPr id="437287" name="Rectangle 64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   </a:t>
              </a:r>
              <a:r>
                <a:rPr lang="en-US" altLang="en-US" sz="2400">
                  <a:latin typeface="Times New Roman" pitchFamily="18" charset="0"/>
                </a:rPr>
                <a:t>2     3</a:t>
              </a:r>
              <a:endParaRPr lang="en-US" altLang="en-US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37288" name="Line 65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89" name="Line 66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90" name="Line 67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91" name="Line 68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65" name="Group 69"/>
          <p:cNvGrpSpPr>
            <a:grpSpLocks/>
          </p:cNvGrpSpPr>
          <p:nvPr/>
        </p:nvGrpSpPr>
        <p:grpSpPr bwMode="auto">
          <a:xfrm>
            <a:off x="3910707" y="4365104"/>
            <a:ext cx="1079500" cy="643516"/>
            <a:chOff x="0" y="0"/>
            <a:chExt cx="1104" cy="227"/>
          </a:xfrm>
        </p:grpSpPr>
        <p:sp>
          <p:nvSpPr>
            <p:cNvPr id="437284" name="Line 70"/>
            <p:cNvSpPr>
              <a:spLocks noChangeShapeType="1"/>
            </p:cNvSpPr>
            <p:nvPr/>
          </p:nvSpPr>
          <p:spPr bwMode="auto">
            <a:xfrm>
              <a:off x="0" y="0"/>
              <a:ext cx="0" cy="22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85" name="Line 71"/>
            <p:cNvSpPr>
              <a:spLocks noChangeShapeType="1"/>
            </p:cNvSpPr>
            <p:nvPr/>
          </p:nvSpPr>
          <p:spPr bwMode="auto">
            <a:xfrm>
              <a:off x="0" y="0"/>
              <a:ext cx="110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86" name="Line 72"/>
            <p:cNvSpPr>
              <a:spLocks noChangeShapeType="1"/>
            </p:cNvSpPr>
            <p:nvPr/>
          </p:nvSpPr>
          <p:spPr bwMode="auto">
            <a:xfrm>
              <a:off x="1104" y="0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437266" name="Line 73"/>
          <p:cNvSpPr>
            <a:spLocks noChangeShapeType="1"/>
          </p:cNvSpPr>
          <p:nvPr/>
        </p:nvSpPr>
        <p:spPr bwMode="auto">
          <a:xfrm>
            <a:off x="4444107" y="5046933"/>
            <a:ext cx="0" cy="81355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grpSp>
        <p:nvGrpSpPr>
          <p:cNvPr id="437267" name="Group 74"/>
          <p:cNvGrpSpPr>
            <a:grpSpLocks/>
          </p:cNvGrpSpPr>
          <p:nvPr/>
        </p:nvGrpSpPr>
        <p:grpSpPr bwMode="auto">
          <a:xfrm>
            <a:off x="5422007" y="4365104"/>
            <a:ext cx="1079500" cy="566952"/>
            <a:chOff x="0" y="0"/>
            <a:chExt cx="1104" cy="227"/>
          </a:xfrm>
        </p:grpSpPr>
        <p:sp>
          <p:nvSpPr>
            <p:cNvPr id="437281" name="Line 75"/>
            <p:cNvSpPr>
              <a:spLocks noChangeShapeType="1"/>
            </p:cNvSpPr>
            <p:nvPr/>
          </p:nvSpPr>
          <p:spPr bwMode="auto">
            <a:xfrm>
              <a:off x="0" y="0"/>
              <a:ext cx="0" cy="22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82" name="Line 76"/>
            <p:cNvSpPr>
              <a:spLocks noChangeShapeType="1"/>
            </p:cNvSpPr>
            <p:nvPr/>
          </p:nvSpPr>
          <p:spPr bwMode="auto">
            <a:xfrm>
              <a:off x="0" y="0"/>
              <a:ext cx="110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83" name="Line 77"/>
            <p:cNvSpPr>
              <a:spLocks noChangeShapeType="1"/>
            </p:cNvSpPr>
            <p:nvPr/>
          </p:nvSpPr>
          <p:spPr bwMode="auto">
            <a:xfrm>
              <a:off x="1104" y="0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68" name="Group 78"/>
          <p:cNvGrpSpPr>
            <a:grpSpLocks/>
          </p:cNvGrpSpPr>
          <p:nvPr/>
        </p:nvGrpSpPr>
        <p:grpSpPr bwMode="auto">
          <a:xfrm>
            <a:off x="6272907" y="4775748"/>
            <a:ext cx="1295400" cy="384178"/>
            <a:chOff x="0" y="0"/>
            <a:chExt cx="816" cy="204"/>
          </a:xfrm>
        </p:grpSpPr>
        <p:sp>
          <p:nvSpPr>
            <p:cNvPr id="437276" name="Rectangle 79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</a:rPr>
                <a:t>   </a:t>
              </a:r>
              <a:r>
                <a:rPr lang="en-US" altLang="en-US" sz="2400" dirty="0" smtClean="0">
                  <a:latin typeface="Times New Roman" pitchFamily="18" charset="0"/>
                </a:rPr>
                <a:t>0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∧</a:t>
              </a:r>
              <a:r>
                <a:rPr lang="en-US" altLang="en-US" sz="2400" dirty="0" smtClean="0">
                  <a:latin typeface="Times New Roman" pitchFamily="18" charset="0"/>
                </a:rPr>
                <a:t> 3</a:t>
              </a:r>
              <a:endParaRPr lang="en-US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277" name="Line 80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78" name="Line 81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79" name="Line 82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80" name="Line 83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437269" name="Line 84"/>
          <p:cNvSpPr>
            <a:spLocks noChangeShapeType="1"/>
          </p:cNvSpPr>
          <p:nvPr/>
        </p:nvSpPr>
        <p:spPr bwMode="auto">
          <a:xfrm flipV="1">
            <a:off x="5396607" y="5152393"/>
            <a:ext cx="0" cy="853101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grpSp>
        <p:nvGrpSpPr>
          <p:cNvPr id="437270" name="Group 85"/>
          <p:cNvGrpSpPr>
            <a:grpSpLocks/>
          </p:cNvGrpSpPr>
          <p:nvPr/>
        </p:nvGrpSpPr>
        <p:grpSpPr bwMode="auto">
          <a:xfrm>
            <a:off x="2894707" y="6222065"/>
            <a:ext cx="2519363" cy="299433"/>
            <a:chOff x="0" y="0"/>
            <a:chExt cx="1587" cy="159"/>
          </a:xfrm>
        </p:grpSpPr>
        <p:sp>
          <p:nvSpPr>
            <p:cNvPr id="437274" name="Line 86"/>
            <p:cNvSpPr>
              <a:spLocks noChangeShapeType="1"/>
            </p:cNvSpPr>
            <p:nvPr/>
          </p:nvSpPr>
          <p:spPr bwMode="auto">
            <a:xfrm>
              <a:off x="0" y="152"/>
              <a:ext cx="158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75" name="Line 87"/>
            <p:cNvSpPr>
              <a:spLocks noChangeShapeType="1"/>
            </p:cNvSpPr>
            <p:nvPr/>
          </p:nvSpPr>
          <p:spPr bwMode="auto">
            <a:xfrm flipV="1">
              <a:off x="1584" y="0"/>
              <a:ext cx="0" cy="1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71" name="Group 88"/>
          <p:cNvGrpSpPr>
            <a:grpSpLocks/>
          </p:cNvGrpSpPr>
          <p:nvPr/>
        </p:nvGrpSpPr>
        <p:grpSpPr bwMode="auto">
          <a:xfrm>
            <a:off x="5904607" y="5152393"/>
            <a:ext cx="1511300" cy="858750"/>
            <a:chOff x="0" y="0"/>
            <a:chExt cx="952" cy="456"/>
          </a:xfrm>
        </p:grpSpPr>
        <p:sp>
          <p:nvSpPr>
            <p:cNvPr id="437272" name="Line 89"/>
            <p:cNvSpPr>
              <a:spLocks noChangeShapeType="1"/>
            </p:cNvSpPr>
            <p:nvPr/>
          </p:nvSpPr>
          <p:spPr bwMode="auto">
            <a:xfrm flipV="1">
              <a:off x="952" y="0"/>
              <a:ext cx="0" cy="45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73" name="Line 90"/>
            <p:cNvSpPr>
              <a:spLocks noChangeShapeType="1"/>
            </p:cNvSpPr>
            <p:nvPr/>
          </p:nvSpPr>
          <p:spPr bwMode="auto">
            <a:xfrm>
              <a:off x="0" y="456"/>
              <a:ext cx="95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5" name="矩形 4"/>
          <p:cNvSpPr/>
          <p:nvPr/>
        </p:nvSpPr>
        <p:spPr>
          <a:xfrm>
            <a:off x="7298764" y="476699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∧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744146" y="476699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∧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317107" y="587761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Kosaraju</a:t>
            </a:r>
            <a:r>
              <a:rPr lang="zh-CN" altLang="en-US" dirty="0" smtClean="0"/>
              <a:t>算法为什么是对的？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</a:t>
            </a:r>
            <a:r>
              <a:rPr lang="zh-CN" altLang="en-US" dirty="0" smtClean="0">
                <a:ea typeface="宋体" panose="02010600030101010101" pitchFamily="2" charset="-122"/>
              </a:rPr>
              <a:t>由深度优先搜索可以保证，第一遍</a:t>
            </a:r>
            <a:r>
              <a:rPr lang="en-US" altLang="zh-CN" dirty="0" smtClean="0"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ea typeface="宋体" panose="02010600030101010101" pitchFamily="2" charset="-122"/>
              </a:rPr>
              <a:t>遍历所得到的编号有如下性质：如果顶点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的编号大于顶点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的编号，则要么不存在从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的路径，要么存在从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的路径。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</a:t>
            </a:r>
            <a:r>
              <a:rPr lang="zh-CN" altLang="en-US" dirty="0" smtClean="0">
                <a:ea typeface="宋体" panose="02010600030101010101" pitchFamily="2" charset="-122"/>
              </a:rPr>
              <a:t>由编号的这个性质可知：第二遍逆向的</a:t>
            </a:r>
            <a:r>
              <a:rPr lang="en-US" altLang="zh-CN" dirty="0" smtClean="0"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ea typeface="宋体" panose="02010600030101010101" pitchFamily="2" charset="-122"/>
              </a:rPr>
              <a:t>遍历每次选取剩余顶点中编号最大的顶点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开始遍历，可以保证得到的是含有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的强连通分量。这是由于这时从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开始做逆向深度搜索所能到达的顶点</a:t>
            </a:r>
            <a:r>
              <a:rPr lang="en-US" altLang="zh-CN" dirty="0" smtClean="0">
                <a:ea typeface="宋体" panose="02010600030101010101" pitchFamily="2" charset="-122"/>
              </a:rPr>
              <a:t>w</a:t>
            </a:r>
            <a:r>
              <a:rPr lang="zh-CN" altLang="en-US" dirty="0" smtClean="0">
                <a:ea typeface="宋体" panose="02010600030101010101" pitchFamily="2" charset="-122"/>
              </a:rPr>
              <a:t>都有从</a:t>
            </a:r>
            <a:r>
              <a:rPr lang="en-US" altLang="zh-CN" dirty="0" smtClean="0">
                <a:ea typeface="宋体" panose="02010600030101010101" pitchFamily="2" charset="-122"/>
              </a:rPr>
              <a:t>w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的路径，根据前述性质，就一定有从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w</a:t>
            </a:r>
            <a:r>
              <a:rPr lang="zh-CN" altLang="en-US" dirty="0" smtClean="0">
                <a:ea typeface="宋体" panose="02010600030101010101" pitchFamily="2" charset="-122"/>
              </a:rPr>
              <a:t>的路径。</a:t>
            </a:r>
          </a:p>
        </p:txBody>
      </p:sp>
    </p:spTree>
    <p:extLst>
      <p:ext uri="{BB962C8B-B14F-4D97-AF65-F5344CB8AC3E}">
        <p14:creationId xmlns:p14="http://schemas.microsoft.com/office/powerpoint/2010/main" val="204464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Kosaraju</a:t>
            </a:r>
            <a:r>
              <a:rPr lang="zh-CN" altLang="en-US" dirty="0" smtClean="0"/>
              <a:t>算法的一些性质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第一遍</a:t>
            </a:r>
            <a:r>
              <a:rPr lang="en-US" altLang="zh-CN" dirty="0" smtClean="0"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ea typeface="宋体" panose="02010600030101010101" pitchFamily="2" charset="-122"/>
              </a:rPr>
              <a:t>遍历所得到的编号有如下性质：如果顶点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的编号大于顶点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的编号，则要么不存在从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的路径，要么存在从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的路径。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两点之间的强连通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即来去都有路径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关系是一个等价关系，求图的强连通分量就是求顶点集合的等价类划分。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在此等价关系下，两点之间存在（单向）路径的关系是一个偏序关系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如果已知顶点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是在此偏序关系下图中的极大顶点，则从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开始进行逆向</a:t>
            </a:r>
            <a:r>
              <a:rPr lang="en-US" altLang="zh-CN" dirty="0" smtClean="0"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ea typeface="宋体" panose="02010600030101010101" pitchFamily="2" charset="-122"/>
              </a:rPr>
              <a:t>遍历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找到所有比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大的顶点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即可找到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所在等价类的所有顶点。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由</a:t>
            </a:r>
            <a:r>
              <a:rPr lang="en-US" altLang="zh-CN" dirty="0" smtClean="0"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ea typeface="宋体" panose="02010600030101010101" pitchFamily="2" charset="-122"/>
              </a:rPr>
              <a:t>知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一个子图中编号最大的顶点一定该子图的极大顶点。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把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的等价类中的顶点删除后，由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知，剩下顶点中编号最大的顶点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一定是剩下顶点中的极大顶点，从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开始对剩下的图进行逆向</a:t>
            </a:r>
            <a:r>
              <a:rPr lang="en-US" altLang="zh-CN" dirty="0" smtClean="0"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ea typeface="宋体" panose="02010600030101010101" pitchFamily="2" charset="-122"/>
              </a:rPr>
              <a:t>遍历即可找到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所在的等价类的所有顶点。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直至所有顶点都属于某个等价类。   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2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Kosaraju</a:t>
            </a:r>
            <a:r>
              <a:rPr lang="zh-CN" altLang="en-US" dirty="0" smtClean="0"/>
              <a:t>算法的一些性质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88170"/>
            <a:ext cx="8229600" cy="570918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设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为一有向图，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的顶点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是可达关系下的极大顶点。则任一顶点</a:t>
            </a:r>
            <a:r>
              <a:rPr lang="en-US" altLang="zh-CN" dirty="0" smtClean="0">
                <a:ea typeface="宋体" panose="02010600030101010101" pitchFamily="2" charset="-122"/>
              </a:rPr>
              <a:t>w</a:t>
            </a:r>
            <a:r>
              <a:rPr lang="zh-CN" altLang="en-US" dirty="0" smtClean="0">
                <a:ea typeface="宋体" panose="02010600030101010101" pitchFamily="2" charset="-122"/>
              </a:rPr>
              <a:t>位于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所在的强连通分量中当且仅当从</a:t>
            </a:r>
            <a:r>
              <a:rPr lang="en-US" altLang="zh-CN" dirty="0" smtClean="0">
                <a:ea typeface="宋体" panose="02010600030101010101" pitchFamily="2" charset="-122"/>
              </a:rPr>
              <a:t>w</a:t>
            </a:r>
            <a:r>
              <a:rPr lang="zh-CN" altLang="en-US" dirty="0" smtClean="0">
                <a:ea typeface="宋体" panose="02010600030101010101" pitchFamily="2" charset="-122"/>
              </a:rPr>
              <a:t>有一条路径到达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设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为一有向图，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的一个顶点。从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开始的逆向</a:t>
            </a:r>
            <a:r>
              <a:rPr lang="en-US" altLang="zh-CN" dirty="0" smtClean="0"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ea typeface="宋体" panose="02010600030101010101" pitchFamily="2" charset="-122"/>
              </a:rPr>
              <a:t>可以找出存在路径到达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的所有顶点</a:t>
            </a:r>
            <a:r>
              <a:rPr lang="en-US" altLang="zh-CN" dirty="0" smtClean="0">
                <a:ea typeface="宋体" panose="02010600030101010101" pitchFamily="2" charset="-122"/>
              </a:rPr>
              <a:t>w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设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为一有向图，</a:t>
            </a:r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的一个强连通分量，</a:t>
            </a:r>
            <a:r>
              <a:rPr lang="en-US" altLang="zh-CN" dirty="0" smtClean="0">
                <a:ea typeface="宋体" panose="02010600030101010101" pitchFamily="2" charset="-122"/>
              </a:rPr>
              <a:t>D</a:t>
            </a:r>
            <a:r>
              <a:rPr lang="zh-CN" altLang="en-US" dirty="0" smtClean="0">
                <a:ea typeface="宋体" panose="02010600030101010101" pitchFamily="2" charset="-122"/>
              </a:rPr>
              <a:t>是从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中删除</a:t>
            </a:r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中顶点所得到的子图。则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的所有强连通分量由</a:t>
            </a:r>
            <a:r>
              <a:rPr lang="en-US" altLang="zh-CN" dirty="0" smtClean="0">
                <a:ea typeface="宋体" panose="02010600030101010101" pitchFamily="2" charset="-122"/>
              </a:rPr>
              <a:t>D</a:t>
            </a:r>
            <a:r>
              <a:rPr lang="zh-CN" altLang="en-US" dirty="0" smtClean="0">
                <a:ea typeface="宋体" panose="02010600030101010101" pitchFamily="2" charset="-122"/>
              </a:rPr>
              <a:t>的所有强连通分量外加</a:t>
            </a:r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组成。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>
                <a:ea typeface="宋体" panose="02010600030101010101" pitchFamily="2" charset="-122"/>
              </a:rPr>
              <a:t>Sokaraju</a:t>
            </a:r>
            <a:r>
              <a:rPr lang="zh-CN" altLang="en-US" dirty="0" smtClean="0">
                <a:ea typeface="宋体" panose="02010600030101010101" pitchFamily="2" charset="-122"/>
              </a:rPr>
              <a:t>算法的第一遍</a:t>
            </a:r>
            <a:r>
              <a:rPr lang="en-US" altLang="zh-CN" dirty="0" smtClean="0"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ea typeface="宋体" panose="02010600030101010101" pitchFamily="2" charset="-122"/>
              </a:rPr>
              <a:t>遍历对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的顶点进行的编号有如下性质：设</a:t>
            </a:r>
            <a:r>
              <a:rPr lang="en-US" altLang="zh-CN" dirty="0" smtClean="0">
                <a:ea typeface="宋体" panose="02010600030101010101" pitchFamily="2" charset="-122"/>
              </a:rPr>
              <a:t>S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的任意一个子图，则</a:t>
            </a:r>
            <a:r>
              <a:rPr lang="en-US" altLang="zh-CN" dirty="0" smtClean="0">
                <a:ea typeface="宋体" panose="02010600030101010101" pitchFamily="2" charset="-122"/>
              </a:rPr>
              <a:t>S</a:t>
            </a:r>
            <a:r>
              <a:rPr lang="zh-CN" altLang="en-US" dirty="0" smtClean="0">
                <a:ea typeface="宋体" panose="02010600030101010101" pitchFamily="2" charset="-122"/>
              </a:rPr>
              <a:t>中编号最大的顶点一定该子图的极大顶点。 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91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-I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void  </a:t>
            </a:r>
            <a:r>
              <a:rPr lang="en-US" altLang="en-US" sz="2600" dirty="0" err="1">
                <a:ea typeface="宋体" panose="02010600030101010101" pitchFamily="2" charset="-122"/>
              </a:rPr>
              <a:t>Connected_DG</a:t>
            </a:r>
            <a:r>
              <a:rPr lang="en-US" altLang="en-US" sz="2600" dirty="0">
                <a:ea typeface="宋体" panose="02010600030101010101" pitchFamily="2" charset="-122"/>
              </a:rPr>
              <a:t>(</a:t>
            </a:r>
            <a:r>
              <a:rPr lang="en-US" altLang="en-US" sz="2600" dirty="0" err="1">
                <a:ea typeface="宋体" panose="02010600030101010101" pitchFamily="2" charset="-122"/>
              </a:rPr>
              <a:t>OLGraph</a:t>
            </a:r>
            <a:r>
              <a:rPr lang="en-US" altLang="en-US" sz="2600" dirty="0">
                <a:ea typeface="宋体" panose="02010600030101010101" pitchFamily="2" charset="-122"/>
              </a:rPr>
              <a:t> *G)</a:t>
            </a:r>
          </a:p>
          <a:p>
            <a:pPr marL="0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{ </a:t>
            </a:r>
            <a:r>
              <a:rPr lang="en-US" altLang="en-US" sz="2600" dirty="0" err="1">
                <a:ea typeface="宋体" panose="02010600030101010101" pitchFamily="2" charset="-122"/>
              </a:rPr>
              <a:t>int</a:t>
            </a:r>
            <a:r>
              <a:rPr lang="en-US" altLang="en-US" sz="2600" dirty="0">
                <a:ea typeface="宋体" panose="02010600030101010101" pitchFamily="2" charset="-122"/>
              </a:rPr>
              <a:t>  k=1, v, j ; </a:t>
            </a:r>
          </a:p>
          <a:p>
            <a:pPr marL="495300" lvl="2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for (v=0; v&lt;G-&gt;</a:t>
            </a:r>
            <a:r>
              <a:rPr lang="en-US" altLang="en-US" sz="2600" dirty="0" err="1">
                <a:ea typeface="宋体" panose="02010600030101010101" pitchFamily="2" charset="-122"/>
              </a:rPr>
              <a:t>vexnum</a:t>
            </a:r>
            <a:r>
              <a:rPr lang="en-US" altLang="en-US" sz="2600" dirty="0">
                <a:ea typeface="宋体" panose="02010600030101010101" pitchFamily="2" charset="-122"/>
              </a:rPr>
              <a:t>; v++)  </a:t>
            </a:r>
          </a:p>
          <a:p>
            <a:pPr marL="850900" lvl="3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Visited[v]=FALSE ;</a:t>
            </a:r>
          </a:p>
          <a:p>
            <a:pPr marL="495300" lvl="2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for (v=0; v&lt;G-&gt;</a:t>
            </a:r>
            <a:r>
              <a:rPr lang="en-US" altLang="en-US" sz="2600" dirty="0" err="1">
                <a:ea typeface="宋体" panose="02010600030101010101" pitchFamily="2" charset="-122"/>
              </a:rPr>
              <a:t>vexnum</a:t>
            </a:r>
            <a:r>
              <a:rPr lang="en-US" altLang="en-US" sz="2600" dirty="0">
                <a:ea typeface="宋体" panose="02010600030101010101" pitchFamily="2" charset="-122"/>
              </a:rPr>
              <a:t>; v++)</a:t>
            </a:r>
          </a:p>
          <a:p>
            <a:pPr marL="850900" lvl="3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if (!Visited[v])  </a:t>
            </a:r>
            <a:r>
              <a:rPr lang="en-US" altLang="en-US" sz="2600" dirty="0">
                <a:solidFill>
                  <a:srgbClr val="0000FF"/>
                </a:solidFill>
                <a:ea typeface="宋体" panose="02010600030101010101" pitchFamily="2" charset="-122"/>
              </a:rPr>
              <a:t>DFS(</a:t>
            </a:r>
            <a:r>
              <a:rPr lang="en-US" altLang="en-US" sz="2600" dirty="0" err="1">
                <a:solidFill>
                  <a:srgbClr val="0000FF"/>
                </a:solidFill>
                <a:ea typeface="宋体" panose="02010600030101010101" pitchFamily="2" charset="-122"/>
              </a:rPr>
              <a:t>G,v</a:t>
            </a:r>
            <a:r>
              <a:rPr lang="en-US" altLang="en-US" sz="26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en-US" sz="2600" dirty="0">
                <a:ea typeface="宋体" panose="02010600030101010101" pitchFamily="2" charset="-122"/>
              </a:rPr>
              <a:t>; //</a:t>
            </a:r>
            <a:r>
              <a:rPr lang="zh-CN" altLang="en-US" sz="2600" dirty="0">
                <a:ea typeface="宋体" panose="02010600030101010101" pitchFamily="2" charset="-122"/>
              </a:rPr>
              <a:t>对图</a:t>
            </a:r>
            <a:r>
              <a:rPr lang="en-US" altLang="en-US" sz="2600" dirty="0">
                <a:ea typeface="宋体" panose="02010600030101010101" pitchFamily="2" charset="-122"/>
              </a:rPr>
              <a:t>G</a:t>
            </a:r>
            <a:r>
              <a:rPr lang="zh-CN" altLang="en-US" sz="2600" dirty="0">
                <a:ea typeface="宋体" panose="02010600030101010101" pitchFamily="2" charset="-122"/>
              </a:rPr>
              <a:t>正向遍历</a:t>
            </a:r>
            <a:endParaRPr lang="en-US" altLang="en-US" sz="2600" dirty="0">
              <a:ea typeface="宋体" panose="02010600030101010101" pitchFamily="2" charset="-122"/>
            </a:endParaRPr>
          </a:p>
          <a:p>
            <a:pPr marL="495300" lvl="2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for (v=0; v&lt;G-&gt;</a:t>
            </a:r>
            <a:r>
              <a:rPr lang="en-US" altLang="en-US" sz="2600" dirty="0" err="1">
                <a:ea typeface="宋体" panose="02010600030101010101" pitchFamily="2" charset="-122"/>
              </a:rPr>
              <a:t>vexnum</a:t>
            </a:r>
            <a:r>
              <a:rPr lang="en-US" altLang="en-US" sz="2600" dirty="0">
                <a:ea typeface="宋体" panose="02010600030101010101" pitchFamily="2" charset="-122"/>
              </a:rPr>
              <a:t>; v++)  </a:t>
            </a:r>
          </a:p>
          <a:p>
            <a:pPr marL="850900" lvl="3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Visited[v]=FALSE ;</a:t>
            </a:r>
          </a:p>
          <a:p>
            <a:pPr marL="495300" lvl="2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for (j=G-&gt;vexnum-1; j&gt;=0; j--) { </a:t>
            </a:r>
          </a:p>
          <a:p>
            <a:pPr marL="850900" lvl="3" indent="0">
              <a:buNone/>
            </a:pPr>
            <a:r>
              <a:rPr lang="en-US" altLang="en-US" sz="2600" b="1" dirty="0">
                <a:solidFill>
                  <a:srgbClr val="0000FF"/>
                </a:solidFill>
                <a:ea typeface="宋体" panose="02010600030101010101" pitchFamily="2" charset="-122"/>
              </a:rPr>
              <a:t>v=</a:t>
            </a:r>
            <a:r>
              <a:rPr lang="en-US" altLang="en-US" sz="2600" b="1" dirty="0" err="1">
                <a:solidFill>
                  <a:srgbClr val="0000FF"/>
                </a:solidFill>
                <a:ea typeface="宋体" panose="02010600030101010101" pitchFamily="2" charset="-122"/>
              </a:rPr>
              <a:t>in_order</a:t>
            </a:r>
            <a:r>
              <a:rPr lang="en-US" altLang="en-US" sz="2600" b="1" dirty="0">
                <a:solidFill>
                  <a:srgbClr val="0000FF"/>
                </a:solidFill>
                <a:ea typeface="宋体" panose="02010600030101010101" pitchFamily="2" charset="-122"/>
              </a:rPr>
              <a:t>[j]</a:t>
            </a:r>
            <a:r>
              <a:rPr lang="en-US" altLang="en-US" sz="2600" dirty="0">
                <a:ea typeface="宋体" panose="02010600030101010101" pitchFamily="2" charset="-122"/>
              </a:rPr>
              <a:t>; </a:t>
            </a:r>
          </a:p>
          <a:p>
            <a:pPr marL="850900" lvl="3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if (!Visited[v]) </a:t>
            </a:r>
            <a:r>
              <a:rPr lang="en-US" altLang="zh-CN" sz="2600" dirty="0">
                <a:ea typeface="宋体" panose="02010600030101010101" pitchFamily="2" charset="-122"/>
              </a:rPr>
              <a:t>{ </a:t>
            </a:r>
          </a:p>
          <a:p>
            <a:pPr marL="850900" lvl="3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	</a:t>
            </a:r>
            <a:r>
              <a:rPr lang="en-US" altLang="en-US" sz="2600" dirty="0" err="1">
                <a:ea typeface="宋体" panose="02010600030101010101" pitchFamily="2" charset="-122"/>
              </a:rPr>
              <a:t>printf</a:t>
            </a:r>
            <a:r>
              <a:rPr lang="en-US" altLang="en-US" sz="2600" dirty="0">
                <a:ea typeface="宋体" panose="02010600030101010101" pitchFamily="2" charset="-122"/>
              </a:rPr>
              <a:t>(“\n</a:t>
            </a:r>
            <a:r>
              <a:rPr lang="zh-CN" altLang="en-US" sz="2600" dirty="0">
                <a:ea typeface="宋体" panose="02010600030101010101" pitchFamily="2" charset="-122"/>
              </a:rPr>
              <a:t>第</a:t>
            </a:r>
            <a:r>
              <a:rPr lang="en-US" altLang="en-US" sz="2600" dirty="0">
                <a:ea typeface="宋体" panose="02010600030101010101" pitchFamily="2" charset="-122"/>
              </a:rPr>
              <a:t>%d</a:t>
            </a:r>
            <a:r>
              <a:rPr lang="zh-CN" altLang="en-US" sz="2600" dirty="0">
                <a:ea typeface="宋体" panose="02010600030101010101" pitchFamily="2" charset="-122"/>
              </a:rPr>
              <a:t>个连通分量顶点</a:t>
            </a:r>
            <a:r>
              <a:rPr lang="en-US" altLang="en-US" sz="2600" dirty="0">
                <a:ea typeface="宋体" panose="02010600030101010101" pitchFamily="2" charset="-122"/>
              </a:rPr>
              <a:t>: ”, k++) ;</a:t>
            </a:r>
          </a:p>
          <a:p>
            <a:pPr marL="850900" lvl="3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	</a:t>
            </a:r>
            <a:r>
              <a:rPr lang="en-US" altLang="en-US" sz="2600" dirty="0" err="1">
                <a:solidFill>
                  <a:srgbClr val="0000FF"/>
                </a:solidFill>
                <a:ea typeface="宋体" panose="02010600030101010101" pitchFamily="2" charset="-122"/>
              </a:rPr>
              <a:t>Rev_DFS</a:t>
            </a:r>
            <a:r>
              <a:rPr lang="en-US" altLang="en-US" sz="2600" dirty="0">
                <a:solidFill>
                  <a:srgbClr val="0000FF"/>
                </a:solidFill>
                <a:ea typeface="宋体" panose="02010600030101010101" pitchFamily="2" charset="-122"/>
              </a:rPr>
              <a:t>(G, v)</a:t>
            </a:r>
            <a:r>
              <a:rPr lang="en-US" altLang="en-US" sz="2600" dirty="0">
                <a:ea typeface="宋体" panose="02010600030101010101" pitchFamily="2" charset="-122"/>
              </a:rPr>
              <a:t>; //</a:t>
            </a:r>
            <a:r>
              <a:rPr lang="zh-CN" altLang="en-US" sz="2600" dirty="0">
                <a:ea typeface="宋体" panose="02010600030101010101" pitchFamily="2" charset="-122"/>
              </a:rPr>
              <a:t>对图</a:t>
            </a:r>
            <a:r>
              <a:rPr lang="en-US" altLang="en-US" sz="2600" dirty="0">
                <a:ea typeface="宋体" panose="02010600030101010101" pitchFamily="2" charset="-122"/>
              </a:rPr>
              <a:t>G</a:t>
            </a:r>
            <a:r>
              <a:rPr lang="zh-CN" altLang="en-US" sz="2600" dirty="0">
                <a:ea typeface="宋体" panose="02010600030101010101" pitchFamily="2" charset="-122"/>
              </a:rPr>
              <a:t>逆向遍历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marL="850900" lvl="3" indent="0"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	}</a:t>
            </a:r>
          </a:p>
          <a:p>
            <a:pPr marL="495300" lvl="2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ChangeArrowheads="1"/>
          </p:cNvSpPr>
          <p:nvPr/>
        </p:nvSpPr>
        <p:spPr bwMode="auto">
          <a:xfrm>
            <a:off x="-4419600" y="1772816"/>
            <a:ext cx="8839200" cy="6156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355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7239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0795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4351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18923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349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2806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263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  <a:buClr>
                <a:schemeClr val="accent2"/>
              </a:buClr>
              <a:buSzPct val="80000"/>
              <a:buNone/>
            </a:pPr>
            <a:endParaRPr lang="en-US" altLang="en-US" b="1" dirty="0">
              <a:latin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/>
          <a:lstStyle/>
          <a:p>
            <a:r>
              <a:rPr lang="zh-CN" altLang="en-US" dirty="0" smtClean="0"/>
              <a:t>算法实现</a:t>
            </a:r>
            <a:r>
              <a:rPr lang="en-US" altLang="zh-CN" dirty="0" smtClean="0"/>
              <a:t>-II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653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sz="3500" dirty="0" err="1" smtClean="0"/>
              <a:t>int</a:t>
            </a:r>
            <a:r>
              <a:rPr lang="en-US" altLang="en-US" sz="3500" dirty="0" smtClean="0"/>
              <a:t> </a:t>
            </a:r>
            <a:r>
              <a:rPr lang="en-US" altLang="en-US" sz="3500" dirty="0" err="1" smtClean="0"/>
              <a:t>in_order</a:t>
            </a:r>
            <a:r>
              <a:rPr lang="en-US" altLang="en-US" sz="3500" dirty="0" smtClean="0"/>
              <a:t>[MAX_VEX] ;</a:t>
            </a:r>
          </a:p>
          <a:p>
            <a:pPr marL="0" indent="0">
              <a:buNone/>
            </a:pPr>
            <a:r>
              <a:rPr lang="en-US" altLang="en-US" sz="3500" dirty="0" smtClean="0"/>
              <a:t>void  </a:t>
            </a:r>
            <a:r>
              <a:rPr lang="en-US" altLang="en-US" sz="3500" b="1" dirty="0" smtClean="0">
                <a:solidFill>
                  <a:srgbClr val="0000FF"/>
                </a:solidFill>
              </a:rPr>
              <a:t>DFS(</a:t>
            </a:r>
            <a:r>
              <a:rPr lang="en-US" altLang="en-US" sz="3500" b="1" dirty="0" err="1" smtClean="0">
                <a:solidFill>
                  <a:srgbClr val="0000FF"/>
                </a:solidFill>
              </a:rPr>
              <a:t>OLGraph</a:t>
            </a:r>
            <a:r>
              <a:rPr lang="en-US" altLang="en-US" sz="3500" b="1" dirty="0" smtClean="0">
                <a:solidFill>
                  <a:srgbClr val="0000FF"/>
                </a:solidFill>
              </a:rPr>
              <a:t> *G , </a:t>
            </a:r>
            <a:r>
              <a:rPr lang="en-US" altLang="en-US" sz="3500" b="1" dirty="0" err="1" smtClean="0">
                <a:solidFill>
                  <a:srgbClr val="0000FF"/>
                </a:solidFill>
              </a:rPr>
              <a:t>int</a:t>
            </a:r>
            <a:r>
              <a:rPr lang="en-US" altLang="en-US" sz="3500" b="1" dirty="0" smtClean="0">
                <a:solidFill>
                  <a:srgbClr val="0000FF"/>
                </a:solidFill>
              </a:rPr>
              <a:t> v)</a:t>
            </a:r>
            <a:r>
              <a:rPr lang="en-US" altLang="en-US" sz="3500" dirty="0" smtClean="0"/>
              <a:t>  </a:t>
            </a:r>
            <a:r>
              <a:rPr lang="en-US" altLang="zh-CN" sz="3500" dirty="0" smtClean="0"/>
              <a:t>{ </a:t>
            </a:r>
            <a:r>
              <a:rPr lang="en-US" altLang="en-US" sz="3500" dirty="0" smtClean="0"/>
              <a:t>//</a:t>
            </a:r>
            <a:r>
              <a:rPr lang="zh-CN" altLang="en-US" sz="3500" dirty="0" smtClean="0"/>
              <a:t>按弧的正向搜索</a:t>
            </a:r>
          </a:p>
          <a:p>
            <a:pPr marL="457200" lvl="1" indent="0">
              <a:buNone/>
            </a:pPr>
            <a:r>
              <a:rPr lang="en-US" altLang="en-US" sz="3500" dirty="0" err="1" smtClean="0"/>
              <a:t>ArcNode</a:t>
            </a:r>
            <a:r>
              <a:rPr lang="en-US" altLang="en-US" sz="3500" dirty="0" smtClean="0"/>
              <a:t>  *p ;</a:t>
            </a:r>
          </a:p>
          <a:p>
            <a:pPr marL="457200" lvl="1" indent="0">
              <a:buNone/>
            </a:pPr>
            <a:r>
              <a:rPr lang="en-US" altLang="en-US" sz="3500" b="1" dirty="0" smtClean="0">
                <a:solidFill>
                  <a:srgbClr val="FF0000"/>
                </a:solidFill>
              </a:rPr>
              <a:t>Count=0 ;</a:t>
            </a:r>
          </a:p>
          <a:p>
            <a:pPr marL="457200" lvl="1" indent="0">
              <a:buNone/>
            </a:pPr>
            <a:r>
              <a:rPr lang="en-US" altLang="en-US" sz="3500" dirty="0" smtClean="0"/>
              <a:t>Visited[v]=TRUE ;</a:t>
            </a:r>
          </a:p>
          <a:p>
            <a:pPr marL="457200" lvl="1" indent="0">
              <a:buNone/>
            </a:pPr>
            <a:r>
              <a:rPr lang="en-US" altLang="en-US" sz="3500" dirty="0" smtClean="0"/>
              <a:t>for  (p=G-&gt;</a:t>
            </a:r>
            <a:r>
              <a:rPr lang="en-US" altLang="en-US" sz="3500" dirty="0" err="1" smtClean="0"/>
              <a:t>xlist</a:t>
            </a:r>
            <a:r>
              <a:rPr lang="en-US" altLang="en-US" sz="3500" dirty="0" smtClean="0"/>
              <a:t>[v].</a:t>
            </a:r>
            <a:r>
              <a:rPr lang="en-US" altLang="en-US" sz="3500" b="1" dirty="0" err="1" smtClean="0">
                <a:solidFill>
                  <a:schemeClr val="accent6">
                    <a:lumMod val="50000"/>
                  </a:schemeClr>
                </a:solidFill>
              </a:rPr>
              <a:t>firstout</a:t>
            </a:r>
            <a:r>
              <a:rPr lang="en-US" altLang="en-US" sz="3500" dirty="0" smtClean="0"/>
              <a:t>; p!=NULL ; p=p-&gt;</a:t>
            </a:r>
            <a:r>
              <a:rPr lang="en-US" altLang="en-US" sz="3500" b="1" dirty="0" err="1" smtClean="0">
                <a:solidFill>
                  <a:schemeClr val="accent6">
                    <a:lumMod val="50000"/>
                  </a:schemeClr>
                </a:solidFill>
              </a:rPr>
              <a:t>tlink</a:t>
            </a:r>
            <a:r>
              <a:rPr lang="en-US" altLang="en-US" sz="3500" dirty="0" smtClean="0"/>
              <a:t>)</a:t>
            </a:r>
          </a:p>
          <a:p>
            <a:pPr marL="457200" lvl="1" indent="0">
              <a:buNone/>
            </a:pPr>
            <a:r>
              <a:rPr lang="en-US" altLang="en-US" sz="3500" dirty="0" smtClean="0"/>
              <a:t>	if  (!Visited[p-&gt;</a:t>
            </a:r>
            <a:r>
              <a:rPr lang="en-US" altLang="en-US" sz="3500" dirty="0" err="1" smtClean="0"/>
              <a:t>headvex</a:t>
            </a:r>
            <a:r>
              <a:rPr lang="en-US" altLang="en-US" sz="3500" dirty="0" smtClean="0"/>
              <a:t>])  </a:t>
            </a:r>
          </a:p>
          <a:p>
            <a:pPr marL="457200" lvl="1" indent="0">
              <a:buNone/>
            </a:pPr>
            <a:r>
              <a:rPr lang="en-US" altLang="en-US" sz="3500" b="1" dirty="0" smtClean="0">
                <a:solidFill>
                  <a:srgbClr val="0000FF"/>
                </a:solidFill>
              </a:rPr>
              <a:t>	DFS(G , p-&gt;</a:t>
            </a:r>
            <a:r>
              <a:rPr lang="en-US" altLang="en-US" sz="3500" b="1" dirty="0" err="1" smtClean="0">
                <a:solidFill>
                  <a:srgbClr val="0000FF"/>
                </a:solidFill>
              </a:rPr>
              <a:t>headvex</a:t>
            </a:r>
            <a:r>
              <a:rPr lang="en-US" altLang="en-US" sz="3500" b="1" dirty="0" smtClean="0">
                <a:solidFill>
                  <a:srgbClr val="0000FF"/>
                </a:solidFill>
              </a:rPr>
              <a:t>)</a:t>
            </a:r>
            <a:r>
              <a:rPr lang="en-US" altLang="en-US" sz="3500" dirty="0" smtClean="0"/>
              <a:t>;</a:t>
            </a:r>
          </a:p>
          <a:p>
            <a:pPr marL="457200" lvl="1" indent="0">
              <a:buNone/>
            </a:pPr>
            <a:r>
              <a:rPr lang="en-US" altLang="en-US" sz="3500" b="1" dirty="0" err="1" smtClean="0">
                <a:solidFill>
                  <a:srgbClr val="FF0000"/>
                </a:solidFill>
              </a:rPr>
              <a:t>in_order</a:t>
            </a:r>
            <a:r>
              <a:rPr lang="en-US" altLang="en-US" sz="3500" b="1" dirty="0" smtClean="0">
                <a:solidFill>
                  <a:srgbClr val="FF0000"/>
                </a:solidFill>
              </a:rPr>
              <a:t>[count++]=v;</a:t>
            </a:r>
          </a:p>
          <a:p>
            <a:pPr marL="0" indent="0">
              <a:buNone/>
            </a:pPr>
            <a:r>
              <a:rPr lang="en-US" altLang="en-US" sz="3500" dirty="0" smtClean="0"/>
              <a:t>} </a:t>
            </a:r>
          </a:p>
          <a:p>
            <a:pPr marL="0" indent="0">
              <a:buNone/>
            </a:pPr>
            <a:r>
              <a:rPr lang="en-US" altLang="en-US" sz="3500" dirty="0" smtClean="0"/>
              <a:t>void  </a:t>
            </a:r>
            <a:r>
              <a:rPr lang="en-US" altLang="en-US" sz="3500" b="1" dirty="0" err="1" smtClean="0">
                <a:solidFill>
                  <a:srgbClr val="0000FF"/>
                </a:solidFill>
              </a:rPr>
              <a:t>Rev_DFS</a:t>
            </a:r>
            <a:r>
              <a:rPr lang="en-US" altLang="en-US" sz="3500" b="1" dirty="0" smtClean="0">
                <a:solidFill>
                  <a:srgbClr val="0000FF"/>
                </a:solidFill>
              </a:rPr>
              <a:t>(</a:t>
            </a:r>
            <a:r>
              <a:rPr lang="en-US" altLang="en-US" sz="3500" b="1" dirty="0" err="1" smtClean="0">
                <a:solidFill>
                  <a:srgbClr val="0000FF"/>
                </a:solidFill>
              </a:rPr>
              <a:t>OLGraph</a:t>
            </a:r>
            <a:r>
              <a:rPr lang="en-US" altLang="en-US" sz="3500" b="1" dirty="0" smtClean="0">
                <a:solidFill>
                  <a:srgbClr val="0000FF"/>
                </a:solidFill>
              </a:rPr>
              <a:t> *G , </a:t>
            </a:r>
            <a:r>
              <a:rPr lang="en-US" altLang="en-US" sz="3500" b="1" dirty="0" err="1" smtClean="0">
                <a:solidFill>
                  <a:srgbClr val="0000FF"/>
                </a:solidFill>
              </a:rPr>
              <a:t>int</a:t>
            </a:r>
            <a:r>
              <a:rPr lang="en-US" altLang="en-US" sz="3500" b="1" dirty="0" smtClean="0">
                <a:solidFill>
                  <a:srgbClr val="0000FF"/>
                </a:solidFill>
              </a:rPr>
              <a:t> v) </a:t>
            </a:r>
            <a:r>
              <a:rPr lang="en-US" altLang="zh-CN" sz="3500" dirty="0" smtClean="0"/>
              <a:t>{</a:t>
            </a:r>
            <a:r>
              <a:rPr lang="en-US" altLang="en-US" sz="3500" dirty="0" smtClean="0"/>
              <a:t>//</a:t>
            </a:r>
            <a:r>
              <a:rPr lang="zh-CN" altLang="en-US" sz="3500" dirty="0" smtClean="0"/>
              <a:t>对图</a:t>
            </a:r>
            <a:r>
              <a:rPr lang="en-US" altLang="en-US" sz="3500" dirty="0" smtClean="0"/>
              <a:t>G</a:t>
            </a:r>
            <a:r>
              <a:rPr lang="zh-CN" altLang="en-US" sz="3500" dirty="0" smtClean="0"/>
              <a:t>按弧的逆向进行搜索</a:t>
            </a:r>
            <a:endParaRPr lang="en-US" altLang="en-US" sz="3500" dirty="0" smtClean="0"/>
          </a:p>
          <a:p>
            <a:pPr marL="457200" lvl="1" indent="0">
              <a:buNone/>
            </a:pPr>
            <a:r>
              <a:rPr lang="en-US" altLang="en-US" sz="3500" dirty="0" err="1" smtClean="0"/>
              <a:t>ArcNode</a:t>
            </a:r>
            <a:r>
              <a:rPr lang="en-US" altLang="en-US" sz="3500" dirty="0" smtClean="0"/>
              <a:t>  *p ;</a:t>
            </a:r>
          </a:p>
          <a:p>
            <a:pPr marL="457200" lvl="1" indent="0">
              <a:buNone/>
            </a:pPr>
            <a:r>
              <a:rPr lang="en-US" altLang="en-US" sz="3500" dirty="0" smtClean="0"/>
              <a:t>Visited[v]=TRUE ;</a:t>
            </a:r>
          </a:p>
          <a:p>
            <a:pPr marL="457200" lvl="1" indent="0">
              <a:buNone/>
            </a:pPr>
            <a:r>
              <a:rPr lang="en-US" altLang="en-US" sz="3500" dirty="0" err="1" smtClean="0"/>
              <a:t>printf</a:t>
            </a:r>
            <a:r>
              <a:rPr lang="en-US" altLang="en-US" sz="3500" dirty="0" smtClean="0"/>
              <a:t>(“%d” , v) ;     //</a:t>
            </a:r>
            <a:r>
              <a:rPr lang="zh-CN" altLang="en-US" sz="3500" dirty="0" smtClean="0"/>
              <a:t>输出顶点</a:t>
            </a:r>
            <a:endParaRPr lang="en-US" altLang="zh-CN" sz="3500" dirty="0" smtClean="0"/>
          </a:p>
          <a:p>
            <a:pPr marL="457200" lvl="1" indent="0">
              <a:buNone/>
            </a:pPr>
            <a:r>
              <a:rPr lang="en-US" altLang="en-US" sz="3500" dirty="0" smtClean="0"/>
              <a:t>for  (p=G-&gt;</a:t>
            </a:r>
            <a:r>
              <a:rPr lang="en-US" altLang="en-US" sz="3500" dirty="0" err="1" smtClean="0"/>
              <a:t>xlist</a:t>
            </a:r>
            <a:r>
              <a:rPr lang="en-US" altLang="en-US" sz="3500" dirty="0" smtClean="0"/>
              <a:t>[v].</a:t>
            </a:r>
            <a:r>
              <a:rPr lang="en-US" altLang="en-US" sz="3500" b="1" dirty="0" err="1" smtClean="0">
                <a:solidFill>
                  <a:schemeClr val="accent6">
                    <a:lumMod val="50000"/>
                  </a:schemeClr>
                </a:solidFill>
              </a:rPr>
              <a:t>firstin</a:t>
            </a:r>
            <a:r>
              <a:rPr lang="en-US" altLang="en-US" sz="3500" dirty="0" smtClean="0"/>
              <a:t>; p!=NULL ; p=p-&gt;</a:t>
            </a:r>
            <a:r>
              <a:rPr lang="en-US" altLang="en-US" sz="3500" b="1" dirty="0" err="1" smtClean="0">
                <a:solidFill>
                  <a:schemeClr val="accent6">
                    <a:lumMod val="50000"/>
                  </a:schemeClr>
                </a:solidFill>
              </a:rPr>
              <a:t>hlink</a:t>
            </a:r>
            <a:r>
              <a:rPr lang="en-US" altLang="en-US" sz="3500" dirty="0" smtClean="0"/>
              <a:t>)</a:t>
            </a:r>
          </a:p>
          <a:p>
            <a:pPr marL="457200" lvl="1" indent="0">
              <a:buNone/>
            </a:pPr>
            <a:r>
              <a:rPr lang="en-US" altLang="en-US" sz="3500" dirty="0" smtClean="0"/>
              <a:t>	if  (!Visited[p-&gt;</a:t>
            </a:r>
            <a:r>
              <a:rPr lang="en-US" altLang="en-US" sz="3500" dirty="0" err="1" smtClean="0"/>
              <a:t>tailvex</a:t>
            </a:r>
            <a:r>
              <a:rPr lang="en-US" altLang="en-US" sz="3500" dirty="0" smtClean="0"/>
              <a:t>]) </a:t>
            </a:r>
          </a:p>
          <a:p>
            <a:pPr marL="457200" lvl="1" indent="0">
              <a:buNone/>
            </a:pPr>
            <a:r>
              <a:rPr lang="en-US" altLang="en-US" sz="3500" b="1" dirty="0" smtClean="0">
                <a:solidFill>
                  <a:srgbClr val="0000FF"/>
                </a:solidFill>
              </a:rPr>
              <a:t>	</a:t>
            </a:r>
            <a:r>
              <a:rPr lang="en-US" altLang="en-US" sz="3500" b="1" dirty="0" err="1" smtClean="0">
                <a:solidFill>
                  <a:srgbClr val="0000FF"/>
                </a:solidFill>
              </a:rPr>
              <a:t>Rev_DFS</a:t>
            </a:r>
            <a:r>
              <a:rPr lang="en-US" altLang="en-US" sz="3500" b="1" dirty="0" smtClean="0">
                <a:solidFill>
                  <a:srgbClr val="0000FF"/>
                </a:solidFill>
              </a:rPr>
              <a:t>(G , p-&gt;</a:t>
            </a:r>
            <a:r>
              <a:rPr lang="en-US" altLang="en-US" sz="3500" b="1" dirty="0" err="1" smtClean="0">
                <a:solidFill>
                  <a:srgbClr val="0000FF"/>
                </a:solidFill>
              </a:rPr>
              <a:t>tailvex</a:t>
            </a:r>
            <a:r>
              <a:rPr lang="en-US" altLang="en-US" sz="3500" b="1" dirty="0" smtClean="0">
                <a:solidFill>
                  <a:srgbClr val="0000FF"/>
                </a:solidFill>
              </a:rPr>
              <a:t>)</a:t>
            </a:r>
            <a:r>
              <a:rPr lang="en-US" altLang="en-US" sz="3500" dirty="0" smtClean="0"/>
              <a:t>;</a:t>
            </a:r>
          </a:p>
          <a:p>
            <a:pPr marL="0" indent="0">
              <a:buNone/>
            </a:pPr>
            <a:r>
              <a:rPr lang="en-US" altLang="en-US" sz="3500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88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邻接多重表的定义</a:t>
            </a:r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696"/>
            <a:ext cx="8507288" cy="6165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smtClean="0">
                <a:ea typeface="宋体" panose="02010600030101010101" pitchFamily="2" charset="-122"/>
              </a:rPr>
              <a:t>#define MAX_VE</a:t>
            </a:r>
            <a:r>
              <a:rPr lang="en-US" altLang="zh-CN" sz="2200" dirty="0" smtClean="0">
                <a:ea typeface="宋体" panose="02010600030101010101" pitchFamily="2" charset="-122"/>
              </a:rPr>
              <a:t>RTE</a:t>
            </a:r>
            <a:r>
              <a:rPr lang="en-US" altLang="en-US" sz="2200" dirty="0" smtClean="0">
                <a:ea typeface="宋体" panose="02010600030101010101" pitchFamily="2" charset="-122"/>
              </a:rPr>
              <a:t>X_NUM  30  //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最大顶点数</a:t>
            </a:r>
            <a:endParaRPr lang="en-US" altLang="en-US" sz="2200" dirty="0" smtClean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err="1" smtClean="0">
                <a:ea typeface="宋体" panose="02010600030101010101" pitchFamily="2" charset="-122"/>
              </a:rPr>
              <a:t>typedef</a:t>
            </a:r>
            <a:r>
              <a:rPr lang="en-US" altLang="en-US" sz="2200" dirty="0" smtClean="0">
                <a:ea typeface="宋体" panose="02010600030101010101" pitchFamily="2" charset="-122"/>
              </a:rPr>
              <a:t>  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emnu</a:t>
            </a:r>
            <a:r>
              <a:rPr lang="en-US" altLang="en-US" sz="2200" dirty="0" smtClean="0">
                <a:ea typeface="宋体" panose="02010600030101010101" pitchFamily="2" charset="-122"/>
              </a:rPr>
              <a:t> {unvisited , visited}  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Visit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If</a:t>
            </a:r>
            <a:r>
              <a:rPr lang="en-US" altLang="en-US" sz="2200" dirty="0" smtClean="0">
                <a:ea typeface="宋体" panose="02010600030101010101" pitchFamily="2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err="1" smtClean="0">
                <a:ea typeface="宋体" panose="02010600030101010101" pitchFamily="2" charset="-122"/>
              </a:rPr>
              <a:t>typedef</a:t>
            </a:r>
            <a:r>
              <a:rPr lang="en-US" altLang="en-US" sz="2200" dirty="0" smtClean="0">
                <a:ea typeface="宋体" panose="02010600030101010101" pitchFamily="2" charset="-122"/>
              </a:rPr>
              <a:t> 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struct</a:t>
            </a:r>
            <a:r>
              <a:rPr lang="en-US" altLang="en-US" sz="2200" dirty="0" smtClean="0">
                <a:ea typeface="宋体" panose="02010600030101010101" pitchFamily="2" charset="-122"/>
              </a:rPr>
              <a:t> 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E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box</a:t>
            </a:r>
            <a:r>
              <a:rPr lang="en-US" altLang="zh-CN" sz="2200" dirty="0" smtClean="0">
                <a:ea typeface="宋体" panose="02010600030101010101" pitchFamily="2" charset="-122"/>
              </a:rPr>
              <a:t> {</a:t>
            </a:r>
            <a:endParaRPr lang="en-US" altLang="en-US" sz="2200" dirty="0" smtClean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smtClean="0">
                <a:ea typeface="宋体" panose="02010600030101010101" pitchFamily="2" charset="-122"/>
              </a:rPr>
              <a:t>	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VisitIf</a:t>
            </a:r>
            <a:r>
              <a:rPr lang="en-US" altLang="en-US" sz="2200" dirty="0" smtClean="0">
                <a:ea typeface="宋体" panose="02010600030101010101" pitchFamily="2" charset="-122"/>
              </a:rPr>
              <a:t>  mark;    //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访问标记</a:t>
            </a:r>
            <a:endParaRPr lang="en-US" altLang="en-US" sz="2200" dirty="0" smtClean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smtClean="0">
                <a:ea typeface="宋体" panose="02010600030101010101" pitchFamily="2" charset="-122"/>
              </a:rPr>
              <a:t>	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int</a:t>
            </a:r>
            <a:r>
              <a:rPr lang="en-US" altLang="en-US" sz="2200" dirty="0" smtClean="0">
                <a:ea typeface="宋体" panose="02010600030101010101" pitchFamily="2" charset="-122"/>
              </a:rPr>
              <a:t>  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ivex</a:t>
            </a:r>
            <a:r>
              <a:rPr lang="en-US" altLang="en-US" sz="2200" dirty="0" smtClean="0">
                <a:ea typeface="宋体" panose="02010600030101010101" pitchFamily="2" charset="-122"/>
              </a:rPr>
              <a:t>, 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jvex</a:t>
            </a:r>
            <a:r>
              <a:rPr lang="en-US" altLang="en-US" sz="2200" dirty="0" smtClean="0">
                <a:ea typeface="宋体" panose="02010600030101010101" pitchFamily="2" charset="-122"/>
              </a:rPr>
              <a:t>; //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该边依附的两个结点在图中的位置</a:t>
            </a:r>
            <a:endParaRPr lang="en-US" altLang="en-US" sz="2200" dirty="0" smtClean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smtClean="0">
                <a:ea typeface="宋体" panose="02010600030101010101" pitchFamily="2" charset="-122"/>
              </a:rPr>
              <a:t>	//分别指向依附于这两个顶点的下一条边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smtClean="0">
                <a:ea typeface="宋体" panose="02010600030101010101" pitchFamily="2" charset="-122"/>
              </a:rPr>
              <a:t>	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struct</a:t>
            </a:r>
            <a:r>
              <a:rPr lang="en-US" altLang="en-US" sz="2200" dirty="0" smtClean="0">
                <a:ea typeface="宋体" panose="02010600030101010101" pitchFamily="2" charset="-122"/>
              </a:rPr>
              <a:t> </a:t>
            </a:r>
            <a:r>
              <a:rPr lang="en-US" altLang="en-US" sz="2200" b="1" dirty="0" err="1">
                <a:ea typeface="宋体" panose="02010600030101010101" pitchFamily="2" charset="-122"/>
              </a:rPr>
              <a:t>EBox</a:t>
            </a:r>
            <a:r>
              <a:rPr lang="en-US" altLang="en-US" sz="2200" dirty="0">
                <a:ea typeface="宋体" panose="02010600030101010101" pitchFamily="2" charset="-122"/>
              </a:rPr>
              <a:t>  *</a:t>
            </a:r>
            <a:r>
              <a:rPr lang="en-US" altLang="en-US" sz="2200" dirty="0" err="1">
                <a:ea typeface="宋体" panose="02010600030101010101" pitchFamily="2" charset="-122"/>
              </a:rPr>
              <a:t>ilink</a:t>
            </a:r>
            <a:r>
              <a:rPr lang="en-US" altLang="en-US" sz="2200" dirty="0">
                <a:ea typeface="宋体" panose="02010600030101010101" pitchFamily="2" charset="-122"/>
              </a:rPr>
              <a:t>, *</a:t>
            </a:r>
            <a:r>
              <a:rPr lang="en-US" altLang="en-US" sz="2200" err="1">
                <a:ea typeface="宋体" panose="02010600030101010101" pitchFamily="2" charset="-122"/>
              </a:rPr>
              <a:t>jlink</a:t>
            </a:r>
            <a:r>
              <a:rPr lang="en-US" altLang="en-US" sz="2200" smtClean="0">
                <a:ea typeface="宋体" panose="02010600030101010101" pitchFamily="2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smtClean="0">
                <a:ea typeface="宋体" panose="02010600030101010101" pitchFamily="2" charset="-122"/>
              </a:rPr>
              <a:t>	InfoType    </a:t>
            </a:r>
            <a:r>
              <a:rPr lang="en-US" altLang="en-US" sz="2200">
                <a:ea typeface="宋体" panose="02010600030101010101" pitchFamily="2" charset="-122"/>
              </a:rPr>
              <a:t>info  ;       //</a:t>
            </a:r>
            <a:r>
              <a:rPr lang="zh-CN" altLang="en-US" sz="2200">
                <a:ea typeface="宋体" panose="02010600030101010101" pitchFamily="2" charset="-122"/>
              </a:rPr>
              <a:t>与边相关的信息</a:t>
            </a:r>
            <a:r>
              <a:rPr lang="en-US" altLang="zh-CN" sz="2200">
                <a:ea typeface="宋体" panose="02010600030101010101" pitchFamily="2" charset="-122"/>
              </a:rPr>
              <a:t>, </a:t>
            </a:r>
            <a:r>
              <a:rPr lang="zh-CN" altLang="en-US" sz="2200">
                <a:ea typeface="宋体" panose="02010600030101010101" pitchFamily="2" charset="-122"/>
              </a:rPr>
              <a:t>如权值</a:t>
            </a:r>
            <a:endParaRPr lang="en-US" altLang="en-US" sz="2200" dirty="0" smtClean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smtClean="0">
                <a:ea typeface="宋体" panose="02010600030101010101" pitchFamily="2" charset="-122"/>
              </a:rPr>
              <a:t>}</a:t>
            </a:r>
            <a:r>
              <a:rPr lang="en-US" altLang="en-US" sz="2200" b="1" dirty="0" err="1" smtClean="0">
                <a:ea typeface="宋体" panose="02010600030101010101" pitchFamily="2" charset="-122"/>
              </a:rPr>
              <a:t>EBox</a:t>
            </a:r>
            <a:r>
              <a:rPr lang="en-US" altLang="en-US" sz="2200" dirty="0" smtClean="0">
                <a:ea typeface="宋体" panose="02010600030101010101" pitchFamily="2" charset="-122"/>
              </a:rPr>
              <a:t> ;    //</a:t>
            </a:r>
            <a:r>
              <a:rPr lang="en-US" altLang="en-US" sz="2200" b="1" dirty="0" err="1" smtClean="0">
                <a:ea typeface="宋体" panose="02010600030101010101" pitchFamily="2" charset="-122"/>
              </a:rPr>
              <a:t>弧边结点</a:t>
            </a:r>
            <a:endParaRPr lang="en-US" altLang="en-US" sz="2200" b="1" dirty="0" smtClean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err="1" smtClean="0">
                <a:ea typeface="宋体" panose="02010600030101010101" pitchFamily="2" charset="-122"/>
              </a:rPr>
              <a:t>typedef</a:t>
            </a:r>
            <a:r>
              <a:rPr lang="en-US" altLang="en-US" sz="2200" dirty="0" smtClean="0">
                <a:ea typeface="宋体" panose="02010600030101010101" pitchFamily="2" charset="-122"/>
              </a:rPr>
              <a:t> 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struct</a:t>
            </a:r>
            <a:r>
              <a:rPr lang="en-US" altLang="en-US" sz="2200" dirty="0" smtClean="0">
                <a:ea typeface="宋体" panose="02010600030101010101" pitchFamily="2" charset="-122"/>
              </a:rPr>
              <a:t> 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VexBox</a:t>
            </a:r>
            <a:r>
              <a:rPr lang="en-US" altLang="en-US" sz="2200" dirty="0" smtClean="0">
                <a:ea typeface="宋体" panose="02010600030101010101" pitchFamily="2" charset="-122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smtClean="0">
                <a:ea typeface="宋体" panose="02010600030101010101" pitchFamily="2" charset="-122"/>
              </a:rPr>
              <a:t>	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VertexType</a:t>
            </a:r>
            <a:r>
              <a:rPr lang="en-US" altLang="en-US" sz="2200" dirty="0" smtClean="0">
                <a:ea typeface="宋体" panose="02010600030101010101" pitchFamily="2" charset="-122"/>
              </a:rPr>
              <a:t>  data;     //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顶点信息</a:t>
            </a:r>
            <a:endParaRPr lang="en-US" altLang="en-US" sz="2200" dirty="0" smtClean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smtClean="0">
                <a:ea typeface="宋体" panose="02010600030101010101" pitchFamily="2" charset="-122"/>
              </a:rPr>
              <a:t>	</a:t>
            </a:r>
            <a:r>
              <a:rPr lang="en-US" altLang="en-US" sz="2200" b="1" dirty="0" err="1" smtClean="0">
                <a:ea typeface="宋体" panose="02010600030101010101" pitchFamily="2" charset="-122"/>
              </a:rPr>
              <a:t>EBox</a:t>
            </a:r>
            <a:r>
              <a:rPr lang="en-US" altLang="en-US" sz="2200" dirty="0" smtClean="0">
                <a:ea typeface="宋体" panose="02010600030101010101" pitchFamily="2" charset="-122"/>
              </a:rPr>
              <a:t>  *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firsedge</a:t>
            </a:r>
            <a:r>
              <a:rPr lang="en-US" altLang="en-US" sz="2200" dirty="0" smtClean="0">
                <a:ea typeface="宋体" panose="02010600030101010101" pitchFamily="2" charset="-122"/>
              </a:rPr>
              <a:t> ;      // 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指向依附于该顶点的第一条边</a:t>
            </a:r>
            <a:endParaRPr lang="en-US" altLang="en-US" sz="2200" dirty="0" smtClean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smtClean="0">
                <a:ea typeface="宋体" panose="02010600030101010101" pitchFamily="2" charset="-122"/>
              </a:rPr>
              <a:t>}</a:t>
            </a:r>
            <a:r>
              <a:rPr lang="en-US" altLang="en-US" sz="2200" b="1" dirty="0" err="1" smtClean="0">
                <a:ea typeface="宋体" panose="02010600030101010101" pitchFamily="2" charset="-122"/>
              </a:rPr>
              <a:t>VerBox</a:t>
            </a:r>
            <a:r>
              <a:rPr lang="en-US" altLang="en-US" sz="2200" dirty="0" smtClean="0">
                <a:ea typeface="宋体" panose="02010600030101010101" pitchFamily="2" charset="-122"/>
              </a:rPr>
              <a:t>;    //</a:t>
            </a:r>
            <a:r>
              <a:rPr lang="en-US" altLang="en-US" sz="2200" b="1" dirty="0" err="1" smtClean="0">
                <a:ea typeface="宋体" panose="02010600030101010101" pitchFamily="2" charset="-122"/>
              </a:rPr>
              <a:t>顶点结点</a:t>
            </a:r>
            <a:endParaRPr lang="en-US" altLang="en-US" sz="2200" b="1" dirty="0" smtClean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err="1" smtClean="0">
                <a:ea typeface="宋体" panose="02010600030101010101" pitchFamily="2" charset="-122"/>
              </a:rPr>
              <a:t>typedef</a:t>
            </a:r>
            <a:r>
              <a:rPr lang="en-US" altLang="en-US" sz="2200" dirty="0" smtClean="0">
                <a:ea typeface="宋体" panose="02010600030101010101" pitchFamily="2" charset="-122"/>
              </a:rPr>
              <a:t> 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struct</a:t>
            </a:r>
            <a:r>
              <a:rPr lang="en-US" altLang="en-US" sz="2200" dirty="0" smtClean="0">
                <a:ea typeface="宋体" panose="02010600030101010101" pitchFamily="2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smtClean="0">
                <a:ea typeface="宋体" panose="02010600030101010101" pitchFamily="2" charset="-122"/>
              </a:rPr>
              <a:t>	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int</a:t>
            </a:r>
            <a:r>
              <a:rPr lang="en-US" altLang="en-US" sz="2200" dirty="0" smtClean="0">
                <a:ea typeface="宋体" panose="02010600030101010101" pitchFamily="2" charset="-122"/>
              </a:rPr>
              <a:t> 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vexnum,edgenum</a:t>
            </a:r>
            <a:r>
              <a:rPr lang="en-US" altLang="en-US" sz="2200" dirty="0" smtClean="0">
                <a:ea typeface="宋体" panose="02010600030101010101" pitchFamily="2" charset="-122"/>
              </a:rPr>
              <a:t>; //</a:t>
            </a:r>
            <a:r>
              <a:rPr lang="zh-CN" altLang="en-US" sz="2200" dirty="0" smtClean="0">
                <a:ea typeface="宋体" panose="02010600030101010101" pitchFamily="2" charset="-122"/>
              </a:rPr>
              <a:t>无向图的顶点数和边数</a:t>
            </a:r>
            <a:endParaRPr lang="en-US" altLang="en-US" sz="2200" dirty="0" smtClean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	</a:t>
            </a:r>
            <a:r>
              <a:rPr lang="en-US" altLang="zh-CN" sz="2200" b="1" dirty="0" err="1" smtClean="0">
                <a:ea typeface="宋体" panose="02010600030101010101" pitchFamily="2" charset="-122"/>
              </a:rPr>
              <a:t>VerBox</a:t>
            </a:r>
            <a:r>
              <a:rPr lang="en-US" altLang="en-US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adj</a:t>
            </a:r>
            <a:r>
              <a:rPr lang="en-US" altLang="en-US" sz="2200" dirty="0" err="1" smtClean="0">
                <a:ea typeface="宋体" panose="02010600030101010101" pitchFamily="2" charset="-122"/>
              </a:rPr>
              <a:t>mulist</a:t>
            </a:r>
            <a:r>
              <a:rPr lang="en-US" altLang="en-US" sz="2200" dirty="0" smtClean="0">
                <a:ea typeface="宋体" panose="02010600030101010101" pitchFamily="2" charset="-122"/>
              </a:rPr>
              <a:t>[MAX_VE</a:t>
            </a:r>
            <a:r>
              <a:rPr lang="en-US" altLang="zh-CN" sz="2200" dirty="0" smtClean="0">
                <a:ea typeface="宋体" panose="02010600030101010101" pitchFamily="2" charset="-122"/>
              </a:rPr>
              <a:t>RTE</a:t>
            </a:r>
            <a:r>
              <a:rPr lang="en-US" altLang="en-US" sz="2200" dirty="0" smtClean="0">
                <a:ea typeface="宋体" panose="02010600030101010101" pitchFamily="2" charset="-122"/>
              </a:rPr>
              <a:t>X_NUM];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smtClean="0">
                <a:ea typeface="宋体" panose="02010600030101010101" pitchFamily="2" charset="-122"/>
              </a:rPr>
              <a:t>}</a:t>
            </a:r>
            <a:r>
              <a:rPr lang="en-US" altLang="en-US" sz="2200" b="1" dirty="0" err="1" smtClean="0">
                <a:ea typeface="宋体" panose="02010600030101010101" pitchFamily="2" charset="-122"/>
              </a:rPr>
              <a:t>AMGraph</a:t>
            </a:r>
            <a:r>
              <a:rPr lang="en-US" altLang="en-US" sz="2200" dirty="0" smtClean="0">
                <a:ea typeface="宋体" panose="02010600030101010101" pitchFamily="2" charset="-122"/>
              </a:rPr>
              <a:t> ;</a:t>
            </a:r>
          </a:p>
          <a:p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2730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en-US" altLang="en-US" smtClean="0">
                <a:latin typeface="+mn-lt"/>
                <a:ea typeface="宋体" panose="02010600030101010101" pitchFamily="2" charset="-122"/>
              </a:rPr>
              <a:t>3. 图的遍历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Traversing 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Graph)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定义：从图的某一顶点出发，访遍图中的其余顶点，且每个顶点仅被访问一次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复杂性：图的任意顶点可能和其余的顶点相邻接，可能在访问了某个顶点后，沿某条路径搜索后又回到原顶点</a:t>
            </a:r>
            <a:r>
              <a:rPr lang="en-US" altLang="en-US" dirty="0" smtClean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解决办法：在遍历过程中记下已被访问过的顶点</a:t>
            </a:r>
            <a:r>
              <a:rPr lang="zh-CN" altLang="en-US" dirty="0" smtClean="0">
                <a:ea typeface="宋体" panose="02010600030101010101" pitchFamily="2" charset="-122"/>
              </a:rPr>
              <a:t>，即：</a:t>
            </a:r>
            <a:r>
              <a:rPr lang="en-US" altLang="en-US" dirty="0" err="1" smtClean="0">
                <a:ea typeface="宋体" panose="02010600030101010101" pitchFamily="2" charset="-122"/>
              </a:rPr>
              <a:t>设置一个辅助向量Visited</a:t>
            </a:r>
            <a:r>
              <a:rPr lang="en-US" altLang="en-US" dirty="0" smtClean="0">
                <a:ea typeface="宋体" panose="02010600030101010101" pitchFamily="2" charset="-122"/>
              </a:rPr>
              <a:t>[1…n](</a:t>
            </a:r>
            <a:r>
              <a:rPr lang="en-US" altLang="en-US" dirty="0" err="1" smtClean="0">
                <a:ea typeface="宋体" panose="02010600030101010101" pitchFamily="2" charset="-122"/>
              </a:rPr>
              <a:t>n为顶点数</a:t>
            </a:r>
            <a:r>
              <a:rPr lang="en-US" altLang="en-US" dirty="0" smtClean="0">
                <a:ea typeface="宋体" panose="02010600030101010101" pitchFamily="2" charset="-122"/>
              </a:rPr>
              <a:t>)，其初值为0，一旦访问了顶点vi后，</a:t>
            </a:r>
            <a:r>
              <a:rPr lang="zh-CN" altLang="en-US" dirty="0" smtClean="0">
                <a:ea typeface="宋体" panose="02010600030101010101" pitchFamily="2" charset="-122"/>
              </a:rPr>
              <a:t>设置</a:t>
            </a:r>
            <a:r>
              <a:rPr lang="en-US" altLang="en-US" dirty="0" smtClean="0">
                <a:ea typeface="宋体" panose="02010600030101010101" pitchFamily="2" charset="-122"/>
              </a:rPr>
              <a:t>Visited[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]为1</a:t>
            </a:r>
            <a:r>
              <a:rPr lang="zh-CN" altLang="en-US" dirty="0" smtClean="0">
                <a:ea typeface="宋体" panose="02010600030101010101" pitchFamily="2" charset="-122"/>
              </a:rPr>
              <a:t>或为访问的次序号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算法：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深度优先搜索</a:t>
            </a:r>
            <a:r>
              <a:rPr lang="zh-CN" altLang="en-US" dirty="0" smtClean="0">
                <a:ea typeface="宋体" panose="02010600030101010101" pitchFamily="2" charset="-122"/>
              </a:rPr>
              <a:t>算法和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广度优先搜索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采用的数据结构是</a:t>
            </a:r>
            <a:r>
              <a:rPr lang="en-US" altLang="en-US" dirty="0" smtClean="0">
                <a:ea typeface="宋体" panose="02010600030101010101" pitchFamily="2" charset="-122"/>
              </a:rPr>
              <a:t>(正)</a:t>
            </a:r>
            <a:r>
              <a:rPr lang="en-US" altLang="en-US" dirty="0" err="1" smtClean="0">
                <a:ea typeface="宋体" panose="02010600030101010101" pitchFamily="2" charset="-122"/>
              </a:rPr>
              <a:t>邻接链表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59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3.1深度优先搜索(Depth First Search, DFS)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设初始状态时图中的所有顶点</a:t>
            </a:r>
            <a:r>
              <a:rPr lang="zh-CN" altLang="en-US" dirty="0" smtClean="0">
                <a:ea typeface="宋体" panose="02010600030101010101" pitchFamily="2" charset="-122"/>
              </a:rPr>
              <a:t>均</a:t>
            </a:r>
            <a:r>
              <a:rPr lang="en-US" altLang="en-US" dirty="0" err="1" smtClean="0">
                <a:ea typeface="宋体" panose="02010600030101010101" pitchFamily="2" charset="-122"/>
              </a:rPr>
              <a:t>未被访问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从图中某个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顶点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V0 </a:t>
            </a:r>
            <a:r>
              <a:rPr lang="zh-CN" altLang="en-US" dirty="0" smtClean="0">
                <a:ea typeface="宋体" panose="02010600030101010101" pitchFamily="2" charset="-122"/>
              </a:rPr>
              <a:t>出发，访问此顶点，然后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依次从</a:t>
            </a:r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</a:rPr>
              <a:t>V0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的未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被访问的邻接点出发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深度优先遍历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图</a:t>
            </a:r>
            <a:r>
              <a:rPr lang="zh-CN" altLang="en-US" dirty="0" smtClean="0">
                <a:ea typeface="宋体" panose="02010600030101010101" pitchFamily="2" charset="-122"/>
              </a:rPr>
              <a:t>，直至图中所有和</a:t>
            </a:r>
            <a:r>
              <a:rPr lang="en-US" altLang="zh-CN" dirty="0" smtClean="0">
                <a:ea typeface="宋体" panose="02010600030101010101" pitchFamily="2" charset="-122"/>
              </a:rPr>
              <a:t>V0</a:t>
            </a:r>
            <a:r>
              <a:rPr lang="zh-CN" altLang="en-US" dirty="0" smtClean="0">
                <a:ea typeface="宋体" panose="02010600030101010101" pitchFamily="2" charset="-122"/>
              </a:rPr>
              <a:t>有路径相通的顶点都被访问到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若图中尚有顶点未被访问，则</a:t>
            </a: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</a:rPr>
              <a:t>选一个未曾被访问的顶点作为起点</a:t>
            </a:r>
            <a:r>
              <a:rPr lang="zh-CN" altLang="en-US" dirty="0" smtClean="0">
                <a:ea typeface="宋体" panose="02010600030101010101" pitchFamily="2" charset="-122"/>
              </a:rPr>
              <a:t>，重复上述过程，直到图中所有顶点都被访问到为止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96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474840" cy="5832648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endParaRPr lang="en-US" altLang="zh-CN" dirty="0" smtClean="0">
              <a:solidFill>
                <a:srgbClr val="000099"/>
              </a:solidFill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 dirty="0" smtClean="0">
              <a:solidFill>
                <a:srgbClr val="000099"/>
              </a:solidFill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 smtClean="0">
                <a:solidFill>
                  <a:srgbClr val="000099"/>
                </a:solidFill>
                <a:ea typeface="楷体_GB2312" pitchFamily="49" charset="-122"/>
              </a:rPr>
              <a:t>访问</a:t>
            </a:r>
            <a:r>
              <a:rPr lang="zh-CN" altLang="en-US" sz="2600" dirty="0">
                <a:solidFill>
                  <a:srgbClr val="000099"/>
                </a:solidFill>
                <a:ea typeface="楷体_GB2312" pitchFamily="49" charset="-122"/>
              </a:rPr>
              <a:t>顶点 </a:t>
            </a:r>
            <a:r>
              <a:rPr lang="en-US" altLang="zh-CN" sz="2600" dirty="0" smtClean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 smtClean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rgbClr val="000099"/>
                </a:solidFill>
                <a:ea typeface="楷体_GB2312" pitchFamily="49" charset="-122"/>
              </a:rPr>
              <a:t>for </a:t>
            </a:r>
            <a:r>
              <a:rPr lang="en-US" altLang="zh-CN" sz="2600" dirty="0" smtClean="0">
                <a:solidFill>
                  <a:srgbClr val="000099"/>
                </a:solidFill>
                <a:ea typeface="楷体_GB2312" pitchFamily="49" charset="-122"/>
              </a:rPr>
              <a:t>(V</a:t>
            </a:r>
            <a:r>
              <a:rPr lang="zh-CN" altLang="en-US" sz="2600" dirty="0">
                <a:solidFill>
                  <a:srgbClr val="000099"/>
                </a:solidFill>
                <a:ea typeface="楷体_GB2312" pitchFamily="49" charset="-122"/>
              </a:rPr>
              <a:t>的邻接</a:t>
            </a:r>
            <a:r>
              <a:rPr lang="zh-CN" altLang="en-US" sz="2600" dirty="0" smtClean="0">
                <a:solidFill>
                  <a:srgbClr val="000099"/>
                </a:solidFill>
                <a:ea typeface="楷体_GB2312" pitchFamily="49" charset="-122"/>
              </a:rPr>
              <a:t>点即</a:t>
            </a:r>
            <a:r>
              <a:rPr lang="en-US" altLang="zh-CN" sz="2600" dirty="0" smtClean="0">
                <a:solidFill>
                  <a:srgbClr val="000099"/>
                </a:solidFill>
              </a:rPr>
              <a:t>W</a:t>
            </a:r>
            <a:r>
              <a:rPr lang="en-US" altLang="zh-CN" sz="2600" baseline="-25000" dirty="0" smtClean="0">
                <a:solidFill>
                  <a:srgbClr val="000099"/>
                </a:solidFill>
              </a:rPr>
              <a:t>1</a:t>
            </a:r>
            <a:r>
              <a:rPr lang="zh-CN" altLang="en-US" sz="2600" dirty="0">
                <a:solidFill>
                  <a:srgbClr val="000099"/>
                </a:solidFill>
              </a:rPr>
              <a:t>、</a:t>
            </a:r>
            <a:r>
              <a:rPr lang="en-US" altLang="zh-CN" sz="2600" dirty="0">
                <a:solidFill>
                  <a:srgbClr val="000099"/>
                </a:solidFill>
              </a:rPr>
              <a:t>W</a:t>
            </a:r>
            <a:r>
              <a:rPr lang="en-US" altLang="zh-CN" sz="2600" baseline="-25000" dirty="0">
                <a:solidFill>
                  <a:srgbClr val="000099"/>
                </a:solidFill>
              </a:rPr>
              <a:t>2</a:t>
            </a:r>
            <a:r>
              <a:rPr lang="zh-CN" altLang="en-US" sz="2600" baseline="-25000" dirty="0">
                <a:solidFill>
                  <a:srgbClr val="000099"/>
                </a:solidFill>
              </a:rPr>
              <a:t>、</a:t>
            </a:r>
            <a:r>
              <a:rPr lang="en-US" altLang="zh-CN" sz="2600" dirty="0">
                <a:solidFill>
                  <a:srgbClr val="000099"/>
                </a:solidFill>
              </a:rPr>
              <a:t>W</a:t>
            </a:r>
            <a:r>
              <a:rPr lang="en-US" altLang="zh-CN" sz="2600" baseline="-25000" dirty="0">
                <a:solidFill>
                  <a:srgbClr val="000099"/>
                </a:solidFill>
              </a:rPr>
              <a:t>3 </a:t>
            </a:r>
            <a:r>
              <a:rPr lang="en-US" altLang="zh-CN" sz="2600" dirty="0">
                <a:solidFill>
                  <a:srgbClr val="000099"/>
                </a:solidFill>
                <a:ea typeface="楷体_GB2312" pitchFamily="49" charset="-122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zh-CN" altLang="en-US" sz="2600" dirty="0">
                <a:solidFill>
                  <a:srgbClr val="CC0000"/>
                </a:solidFill>
                <a:ea typeface="楷体_GB2312" pitchFamily="49" charset="-122"/>
              </a:rPr>
              <a:t>若</a:t>
            </a:r>
            <a:r>
              <a:rPr lang="zh-CN" altLang="en-US" sz="2600" dirty="0">
                <a:solidFill>
                  <a:srgbClr val="000099"/>
                </a:solidFill>
                <a:ea typeface="楷体_GB2312" pitchFamily="49" charset="-122"/>
              </a:rPr>
              <a:t>该邻接点</a:t>
            </a:r>
            <a:r>
              <a:rPr lang="en-US" altLang="zh-CN" sz="2600" dirty="0">
                <a:solidFill>
                  <a:srgbClr val="CC0000"/>
                </a:solidFill>
                <a:ea typeface="楷体_GB2312" pitchFamily="49" charset="-122"/>
              </a:rPr>
              <a:t>W</a:t>
            </a:r>
            <a:r>
              <a:rPr lang="zh-CN" altLang="en-US" sz="2600" dirty="0">
                <a:solidFill>
                  <a:srgbClr val="CC0000"/>
                </a:solidFill>
                <a:ea typeface="楷体_GB2312" pitchFamily="49" charset="-122"/>
              </a:rPr>
              <a:t>未被访问</a:t>
            </a:r>
            <a:r>
              <a:rPr lang="zh-CN" altLang="en-US" sz="2600" dirty="0">
                <a:solidFill>
                  <a:srgbClr val="000099"/>
                </a:solidFill>
                <a:ea typeface="楷体_GB2312" pitchFamily="49" charset="-122"/>
              </a:rPr>
              <a:t>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zh-CN" altLang="en-US" sz="2600" dirty="0">
                <a:solidFill>
                  <a:srgbClr val="CC0000"/>
                </a:solidFill>
                <a:ea typeface="楷体_GB2312" pitchFamily="49" charset="-122"/>
              </a:rPr>
              <a:t>则</a:t>
            </a:r>
            <a:r>
              <a:rPr lang="zh-CN" altLang="en-US" sz="2600" dirty="0">
                <a:solidFill>
                  <a:srgbClr val="000099"/>
                </a:solidFill>
                <a:ea typeface="楷体_GB2312" pitchFamily="49" charset="-122"/>
              </a:rPr>
              <a:t>从它出发进行深度</a:t>
            </a:r>
            <a:r>
              <a:rPr lang="zh-CN" altLang="en-US" sz="2600" dirty="0" smtClean="0">
                <a:solidFill>
                  <a:srgbClr val="000099"/>
                </a:solidFill>
                <a:ea typeface="楷体_GB2312" pitchFamily="49" charset="-122"/>
              </a:rPr>
              <a:t>优先遍历</a:t>
            </a:r>
            <a:endParaRPr lang="en-US" altLang="zh-CN" sz="26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99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000099"/>
                </a:solidFill>
              </a:rPr>
              <a:t>SG</a:t>
            </a:r>
            <a:r>
              <a:rPr lang="en-US" altLang="zh-CN" sz="2600" baseline="-25000" dirty="0" smtClean="0">
                <a:solidFill>
                  <a:srgbClr val="000099"/>
                </a:solidFill>
              </a:rPr>
              <a:t>1</a:t>
            </a:r>
            <a:r>
              <a:rPr lang="zh-CN" altLang="en-US" sz="2600" dirty="0">
                <a:solidFill>
                  <a:srgbClr val="000099"/>
                </a:solidFill>
              </a:rPr>
              <a:t>、</a:t>
            </a:r>
            <a:r>
              <a:rPr lang="en-US" altLang="zh-CN" sz="2600" dirty="0">
                <a:solidFill>
                  <a:srgbClr val="000099"/>
                </a:solidFill>
              </a:rPr>
              <a:t>SG</a:t>
            </a:r>
            <a:r>
              <a:rPr lang="en-US" altLang="zh-CN" sz="2600" baseline="-25000" dirty="0">
                <a:solidFill>
                  <a:srgbClr val="000099"/>
                </a:solidFill>
              </a:rPr>
              <a:t>2 </a:t>
            </a:r>
            <a:r>
              <a:rPr lang="zh-CN" altLang="en-US" sz="2600" dirty="0">
                <a:solidFill>
                  <a:srgbClr val="000099"/>
                </a:solidFill>
                <a:ea typeface="楷体_GB2312" pitchFamily="49" charset="-122"/>
              </a:rPr>
              <a:t>和 </a:t>
            </a:r>
            <a:r>
              <a:rPr lang="en-US" altLang="zh-CN" sz="2600" dirty="0">
                <a:solidFill>
                  <a:srgbClr val="000099"/>
                </a:solidFill>
              </a:rPr>
              <a:t>SG</a:t>
            </a:r>
            <a:r>
              <a:rPr lang="en-US" altLang="zh-CN" sz="2600" baseline="-25000" dirty="0">
                <a:solidFill>
                  <a:srgbClr val="000099"/>
                </a:solidFill>
              </a:rPr>
              <a:t>3 </a:t>
            </a:r>
            <a:r>
              <a:rPr lang="zh-CN" altLang="en-US" sz="26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分别为含顶点</a:t>
            </a:r>
            <a:r>
              <a:rPr lang="en-US" altLang="zh-CN" sz="2600" dirty="0">
                <a:solidFill>
                  <a:srgbClr val="000099"/>
                </a:solidFill>
              </a:rPr>
              <a:t>W</a:t>
            </a:r>
            <a:r>
              <a:rPr lang="en-US" altLang="zh-CN" sz="2600" baseline="-25000" dirty="0">
                <a:solidFill>
                  <a:srgbClr val="000099"/>
                </a:solidFill>
              </a:rPr>
              <a:t>1</a:t>
            </a:r>
            <a:r>
              <a:rPr lang="zh-CN" altLang="en-US" sz="2600" dirty="0">
                <a:solidFill>
                  <a:srgbClr val="000099"/>
                </a:solidFill>
              </a:rPr>
              <a:t>、</a:t>
            </a:r>
            <a:r>
              <a:rPr lang="en-US" altLang="zh-CN" sz="2600" dirty="0">
                <a:solidFill>
                  <a:srgbClr val="000099"/>
                </a:solidFill>
              </a:rPr>
              <a:t>W</a:t>
            </a:r>
            <a:r>
              <a:rPr lang="en-US" altLang="zh-CN" sz="2600" baseline="-25000" dirty="0">
                <a:solidFill>
                  <a:srgbClr val="000099"/>
                </a:solidFill>
              </a:rPr>
              <a:t>2</a:t>
            </a:r>
            <a:r>
              <a:rPr lang="zh-CN" altLang="en-US" sz="2600" dirty="0">
                <a:solidFill>
                  <a:srgbClr val="000099"/>
                </a:solidFill>
                <a:ea typeface="楷体_GB2312" pitchFamily="49" charset="-122"/>
              </a:rPr>
              <a:t>和</a:t>
            </a:r>
            <a:r>
              <a:rPr lang="en-US" altLang="zh-CN" sz="2600" dirty="0">
                <a:solidFill>
                  <a:srgbClr val="000099"/>
                </a:solidFill>
              </a:rPr>
              <a:t>W</a:t>
            </a:r>
            <a:r>
              <a:rPr lang="en-US" altLang="zh-CN" sz="2600" baseline="-25000" dirty="0">
                <a:solidFill>
                  <a:srgbClr val="000099"/>
                </a:solidFill>
              </a:rPr>
              <a:t>3</a:t>
            </a:r>
            <a:r>
              <a:rPr lang="en-US" altLang="zh-CN" sz="2600" dirty="0">
                <a:solidFill>
                  <a:srgbClr val="000099"/>
                </a:solidFill>
              </a:rPr>
              <a:t> </a:t>
            </a:r>
            <a:r>
              <a:rPr lang="zh-CN" altLang="en-US" sz="2600" dirty="0">
                <a:solidFill>
                  <a:srgbClr val="000099"/>
                </a:solidFill>
                <a:ea typeface="楷体_GB2312" pitchFamily="49" charset="-122"/>
              </a:rPr>
              <a:t>的</a:t>
            </a:r>
            <a:r>
              <a:rPr lang="zh-CN" altLang="en-US" sz="2600" dirty="0" smtClean="0">
                <a:solidFill>
                  <a:srgbClr val="000099"/>
                </a:solidFill>
                <a:ea typeface="楷体_GB2312" pitchFamily="49" charset="-122"/>
              </a:rPr>
              <a:t>子图</a:t>
            </a:r>
            <a:endParaRPr lang="en-US" sz="2600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800" dirty="0" smtClean="0">
                <a:solidFill>
                  <a:srgbClr val="000099"/>
                </a:solidFill>
                <a:ea typeface="楷体_GB2312" pitchFamily="49" charset="-122"/>
              </a:rPr>
              <a:t>深度优先搜索</a:t>
            </a:r>
            <a:r>
              <a:rPr lang="zh-CN" altLang="en-US" sz="3800" dirty="0">
                <a:solidFill>
                  <a:srgbClr val="000099"/>
                </a:solidFill>
                <a:ea typeface="楷体_GB2312" pitchFamily="49" charset="-122"/>
              </a:rPr>
              <a:t>遍历连通图的过程类似于树的先根</a:t>
            </a:r>
            <a:r>
              <a:rPr lang="zh-CN" altLang="en-US" sz="3800" dirty="0" smtClean="0">
                <a:solidFill>
                  <a:srgbClr val="000099"/>
                </a:solidFill>
                <a:ea typeface="楷体_GB2312" pitchFamily="49" charset="-122"/>
              </a:rPr>
              <a:t>遍历</a:t>
            </a:r>
            <a:endParaRPr lang="en-US" altLang="zh-CN" sz="3800" b="1" dirty="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800" dirty="0">
                <a:solidFill>
                  <a:srgbClr val="000099"/>
                </a:solidFill>
                <a:ea typeface="楷体_GB2312" pitchFamily="49" charset="-122"/>
              </a:rPr>
              <a:t>如何判别</a:t>
            </a:r>
            <a:r>
              <a:rPr lang="en-US" altLang="zh-CN" sz="3800" dirty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zh-CN" altLang="en-US" sz="3800" dirty="0">
                <a:solidFill>
                  <a:srgbClr val="000099"/>
                </a:solidFill>
                <a:ea typeface="楷体_GB2312" pitchFamily="49" charset="-122"/>
              </a:rPr>
              <a:t>的邻接点是否被访问？</a:t>
            </a:r>
          </a:p>
          <a:p>
            <a:pPr lvl="1">
              <a:lnSpc>
                <a:spcPct val="120000"/>
              </a:lnSpc>
            </a:pPr>
            <a:r>
              <a:rPr lang="zh-CN" altLang="en-US" sz="3400" dirty="0">
                <a:solidFill>
                  <a:srgbClr val="000099"/>
                </a:solidFill>
                <a:ea typeface="楷体_GB2312" pitchFamily="49" charset="-122"/>
              </a:rPr>
              <a:t>解决的办法</a:t>
            </a:r>
            <a:r>
              <a:rPr lang="zh-CN" altLang="en-US" sz="3400" dirty="0" smtClean="0">
                <a:solidFill>
                  <a:srgbClr val="000099"/>
                </a:solidFill>
                <a:ea typeface="楷体_GB2312" pitchFamily="49" charset="-122"/>
              </a:rPr>
              <a:t>是为</a:t>
            </a:r>
            <a:r>
              <a:rPr lang="zh-CN" altLang="en-US" sz="3400" dirty="0">
                <a:solidFill>
                  <a:srgbClr val="000099"/>
                </a:solidFill>
                <a:ea typeface="楷体_GB2312" pitchFamily="49" charset="-122"/>
              </a:rPr>
              <a:t>每个顶点设立一个 </a:t>
            </a:r>
            <a:r>
              <a:rPr lang="zh-CN" altLang="en-US" sz="3400" dirty="0" smtClean="0">
                <a:solidFill>
                  <a:srgbClr val="800000"/>
                </a:solidFill>
                <a:ea typeface="楷体_GB2312" pitchFamily="49" charset="-122"/>
              </a:rPr>
              <a:t>访问</a:t>
            </a:r>
            <a:r>
              <a:rPr lang="zh-CN" altLang="en-US" sz="3400" dirty="0">
                <a:solidFill>
                  <a:srgbClr val="800000"/>
                </a:solidFill>
                <a:ea typeface="楷体_GB2312" pitchFamily="49" charset="-122"/>
              </a:rPr>
              <a:t>标志 </a:t>
            </a:r>
            <a:r>
              <a:rPr lang="en-US" altLang="zh-CN" sz="3400" dirty="0">
                <a:solidFill>
                  <a:srgbClr val="800000"/>
                </a:solidFill>
                <a:ea typeface="楷体_GB2312" pitchFamily="49" charset="-122"/>
              </a:rPr>
              <a:t>visited[w</a:t>
            </a:r>
            <a:r>
              <a:rPr lang="en-US" altLang="zh-CN" sz="3400" dirty="0" smtClean="0">
                <a:solidFill>
                  <a:srgbClr val="800000"/>
                </a:solidFill>
                <a:ea typeface="楷体_GB2312" pitchFamily="49" charset="-122"/>
              </a:rPr>
              <a:t>]</a:t>
            </a:r>
            <a:endParaRPr lang="en-US" altLang="zh-CN" sz="3400" b="1" dirty="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392112" y="1759496"/>
            <a:ext cx="2438400" cy="1828800"/>
            <a:chOff x="192" y="1008"/>
            <a:chExt cx="1536" cy="1152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192" y="1008"/>
              <a:ext cx="1536" cy="1152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94" y="1776"/>
              <a:ext cx="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SG</a:t>
              </a:r>
              <a:r>
                <a:rPr lang="en-US" altLang="zh-CN" sz="2400" b="1" baseline="-25000" dirty="0">
                  <a:solidFill>
                    <a:srgbClr val="000099"/>
                  </a:solidFill>
                </a:rPr>
                <a:t>1</a:t>
              </a:r>
              <a:endParaRPr lang="en-US" altLang="zh-CN" sz="2400" dirty="0"/>
            </a:p>
          </p:txBody>
        </p:sp>
      </p:grp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1611312" y="1835696"/>
            <a:ext cx="1828800" cy="1752600"/>
            <a:chOff x="960" y="1056"/>
            <a:chExt cx="1152" cy="1104"/>
          </a:xfrm>
        </p:grpSpPr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960" y="1056"/>
              <a:ext cx="1152" cy="1104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392" y="177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SG</a:t>
              </a:r>
              <a:r>
                <a:rPr lang="en-US" altLang="zh-CN" sz="2400" b="1" baseline="-25000" dirty="0">
                  <a:solidFill>
                    <a:srgbClr val="000099"/>
                  </a:solidFill>
                </a:rPr>
                <a:t>2</a:t>
              </a:r>
              <a:endParaRPr lang="en-US" altLang="zh-CN" sz="2400" dirty="0"/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516312" y="1835696"/>
            <a:ext cx="914400" cy="1752600"/>
            <a:chOff x="2160" y="1056"/>
            <a:chExt cx="576" cy="1104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2160" y="1056"/>
              <a:ext cx="576" cy="1104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270" y="1728"/>
              <a:ext cx="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99"/>
                  </a:solidFill>
                </a:rPr>
                <a:t>SG</a:t>
              </a:r>
              <a:r>
                <a:rPr lang="en-US" altLang="zh-CN" sz="2400" b="1" baseline="-25000">
                  <a:solidFill>
                    <a:srgbClr val="000099"/>
                  </a:solidFill>
                </a:rPr>
                <a:t>3</a:t>
              </a:r>
              <a:endParaRPr lang="en-US" altLang="zh-CN" sz="2400"/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925512" y="692696"/>
            <a:ext cx="3276600" cy="1828800"/>
            <a:chOff x="528" y="336"/>
            <a:chExt cx="2064" cy="1152"/>
          </a:xfrm>
        </p:grpSpPr>
        <p:sp>
          <p:nvSpPr>
            <p:cNvPr id="21" name="Oval 2"/>
            <p:cNvSpPr>
              <a:spLocks noChangeArrowheads="1"/>
            </p:cNvSpPr>
            <p:nvPr/>
          </p:nvSpPr>
          <p:spPr bwMode="auto">
            <a:xfrm>
              <a:off x="1344" y="336"/>
              <a:ext cx="384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800000"/>
                  </a:solidFill>
                </a:rPr>
                <a:t>V</a:t>
              </a:r>
              <a:endParaRPr lang="en-US" altLang="zh-CN" sz="2400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528" y="1056"/>
              <a:ext cx="336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800000"/>
                  </a:solidFill>
                </a:rPr>
                <a:t>w</a:t>
              </a:r>
              <a:r>
                <a:rPr lang="en-US" altLang="zh-CN" sz="3200" b="1" baseline="-25000">
                  <a:solidFill>
                    <a:srgbClr val="800000"/>
                  </a:solidFill>
                </a:rPr>
                <a:t>1</a:t>
              </a:r>
              <a:endParaRPr lang="en-US" altLang="zh-CN" sz="2400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H="1">
              <a:off x="672" y="528"/>
              <a:ext cx="672" cy="528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1392" y="720"/>
              <a:ext cx="144" cy="384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1728" y="528"/>
              <a:ext cx="720" cy="576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2256" y="1056"/>
              <a:ext cx="336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800000"/>
                  </a:solidFill>
                </a:rPr>
                <a:t>w</a:t>
              </a:r>
              <a:r>
                <a:rPr lang="en-US" altLang="zh-CN" sz="3200" b="1" baseline="-25000">
                  <a:solidFill>
                    <a:srgbClr val="8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1200" y="1104"/>
              <a:ext cx="336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800000"/>
                  </a:solidFill>
                </a:rPr>
                <a:t>w</a:t>
              </a:r>
              <a:r>
                <a:rPr lang="en-US" altLang="zh-CN" sz="3200" b="1" baseline="-25000">
                  <a:solidFill>
                    <a:srgbClr val="800000"/>
                  </a:solidFill>
                </a:rPr>
                <a:t>2</a:t>
              </a:r>
              <a:endParaRPr lang="en-US" altLang="zh-CN" sz="2400"/>
            </a:p>
          </p:txBody>
        </p:sp>
      </p:grp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696912" y="2216696"/>
            <a:ext cx="228600" cy="838200"/>
          </a:xfrm>
          <a:prstGeom prst="line">
            <a:avLst/>
          </a:prstGeom>
          <a:noFill/>
          <a:ln w="12700">
            <a:solidFill>
              <a:srgbClr val="CC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696912" y="2445296"/>
            <a:ext cx="1371600" cy="609600"/>
          </a:xfrm>
          <a:prstGeom prst="line">
            <a:avLst/>
          </a:prstGeom>
          <a:noFill/>
          <a:ln w="12700">
            <a:solidFill>
              <a:srgbClr val="CC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3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的递归实现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-I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640960" cy="62239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smtClean="0"/>
              <a:t>int</a:t>
            </a:r>
            <a:r>
              <a:rPr lang="en-US" sz="2800" smtClean="0"/>
              <a:t> </a:t>
            </a:r>
            <a:r>
              <a:rPr lang="en-US" sz="2800" dirty="0"/>
              <a:t>visited[MAX_VERTEX_NUM]; </a:t>
            </a:r>
            <a:r>
              <a:rPr lang="en-US" sz="2800" dirty="0" smtClean="0"/>
              <a:t>//</a:t>
            </a:r>
            <a:r>
              <a:rPr lang="zh-CN" altLang="en-US" sz="2800" dirty="0" smtClean="0"/>
              <a:t>访问</a:t>
            </a:r>
            <a:r>
              <a:rPr lang="zh-CN" altLang="en-US" sz="2800" dirty="0"/>
              <a:t>标志数组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//Status </a:t>
            </a:r>
            <a:r>
              <a:rPr lang="en-US" sz="2800" dirty="0"/>
              <a:t>(* </a:t>
            </a:r>
            <a:r>
              <a:rPr lang="en-US" sz="2800" dirty="0" err="1"/>
              <a:t>VisitFunc</a:t>
            </a:r>
            <a:r>
              <a:rPr lang="en-US" sz="2800" dirty="0"/>
              <a:t>)(</a:t>
            </a:r>
            <a:r>
              <a:rPr lang="en-US" sz="2800" dirty="0" err="1"/>
              <a:t>int</a:t>
            </a:r>
            <a:r>
              <a:rPr lang="en-US" sz="2800" dirty="0"/>
              <a:t> v); </a:t>
            </a:r>
            <a:r>
              <a:rPr lang="en-US" sz="2800" dirty="0" smtClean="0"/>
              <a:t>//</a:t>
            </a:r>
            <a:r>
              <a:rPr lang="zh-CN" altLang="en-US" sz="2800" dirty="0" smtClean="0"/>
              <a:t>函数变量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smtClean="0"/>
              <a:t>//</a:t>
            </a:r>
            <a:r>
              <a:rPr lang="zh-CN" altLang="en-US" sz="2800"/>
              <a:t>从第</a:t>
            </a:r>
            <a:r>
              <a:rPr lang="en-US" altLang="zh-CN" sz="2800"/>
              <a:t>x</a:t>
            </a:r>
            <a:r>
              <a:rPr lang="zh-CN" altLang="en-US" sz="2800"/>
              <a:t>个顶点出发递归地深度优先遍历图</a:t>
            </a:r>
            <a:r>
              <a:rPr lang="en-US" altLang="zh-CN" sz="2800"/>
              <a:t>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/>
              <a:t>void </a:t>
            </a:r>
            <a:r>
              <a:rPr lang="en-US" altLang="zh-CN" sz="2800" b="1">
                <a:solidFill>
                  <a:srgbClr val="0000FF"/>
                </a:solidFill>
              </a:rPr>
              <a:t>DFS(AGraph *g,int x</a:t>
            </a:r>
            <a:r>
              <a:rPr lang="en-US" altLang="zh-CN" sz="2800" b="1" smtClean="0">
                <a:solidFill>
                  <a:srgbClr val="0000FF"/>
                </a:solidFill>
              </a:rPr>
              <a:t>)</a:t>
            </a:r>
            <a:r>
              <a:rPr lang="en-US" altLang="zh-CN" sz="2800" smtClean="0"/>
              <a:t> {</a:t>
            </a:r>
            <a:endParaRPr lang="en-US" altLang="zh-CN" sz="280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/>
              <a:t>NodeLink *p;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/>
              <a:t>visited[x]=1</a:t>
            </a:r>
            <a:r>
              <a:rPr lang="en-US" altLang="zh-CN" sz="2800" smtClean="0"/>
              <a:t>; printf</a:t>
            </a:r>
            <a:r>
              <a:rPr lang="en-US" altLang="zh-CN" sz="2800"/>
              <a:t>("%3c",g-&gt;v[x].vertex</a:t>
            </a:r>
            <a:r>
              <a:rPr lang="en-US" altLang="zh-CN" sz="280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//VisitFunc(v); //</a:t>
            </a:r>
            <a:r>
              <a:rPr lang="zh-CN" altLang="en-US" sz="2800"/>
              <a:t>访问第</a:t>
            </a:r>
            <a:r>
              <a:rPr lang="en-US" sz="2800"/>
              <a:t>v</a:t>
            </a:r>
            <a:r>
              <a:rPr lang="zh-CN" altLang="en-US" sz="2800"/>
              <a:t>个顶点</a:t>
            </a:r>
            <a:endParaRPr lang="en-US" altLang="zh-CN" sz="280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smtClean="0"/>
              <a:t>p=g-</a:t>
            </a:r>
            <a:r>
              <a:rPr lang="en-US" altLang="zh-CN" sz="2800"/>
              <a:t>&gt;v[x].first;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/>
              <a:t>while(p){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/>
              <a:t>    if(!visited[p-&gt;vindex</a:t>
            </a:r>
            <a:r>
              <a:rPr lang="en-US" altLang="zh-CN" sz="2800" smtClean="0"/>
              <a:t>]) </a:t>
            </a:r>
            <a:r>
              <a:rPr lang="en-US" sz="2800"/>
              <a:t>//</a:t>
            </a:r>
            <a:r>
              <a:rPr lang="zh-CN" altLang="en-US" sz="2800" smtClean="0"/>
              <a:t>对</a:t>
            </a:r>
            <a:r>
              <a:rPr lang="en-US" sz="2800" smtClean="0"/>
              <a:t>x</a:t>
            </a:r>
            <a:r>
              <a:rPr lang="zh-CN" altLang="en-US" sz="2800" smtClean="0"/>
              <a:t>的</a:t>
            </a:r>
            <a:r>
              <a:rPr lang="zh-CN" altLang="en-US" sz="2800"/>
              <a:t>尚未访问的邻接</a:t>
            </a:r>
            <a:r>
              <a:rPr lang="zh-CN" altLang="en-US" sz="2800" smtClean="0"/>
              <a:t>顶点</a:t>
            </a:r>
            <a:endParaRPr lang="en-US" altLang="zh-CN" sz="280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/>
              <a:t>	</a:t>
            </a:r>
            <a:r>
              <a:rPr lang="en-US" altLang="zh-CN" sz="2800" smtClean="0"/>
              <a:t>	</a:t>
            </a:r>
            <a:r>
              <a:rPr lang="en-US" altLang="zh-CN" sz="2800" b="1" smtClean="0">
                <a:solidFill>
                  <a:srgbClr val="0000FF"/>
                </a:solidFill>
              </a:rPr>
              <a:t>DFS(g,p-</a:t>
            </a:r>
            <a:r>
              <a:rPr lang="en-US" altLang="zh-CN" sz="2800" b="1">
                <a:solidFill>
                  <a:srgbClr val="0000FF"/>
                </a:solidFill>
              </a:rPr>
              <a:t>&gt;vindex)</a:t>
            </a:r>
            <a:r>
              <a:rPr lang="en-US" altLang="zh-CN" sz="280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/>
              <a:t>    p=p-&gt;next</a:t>
            </a:r>
            <a:r>
              <a:rPr lang="en-US" altLang="zh-CN" sz="2800" smtClean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smtClean="0"/>
              <a:t>}</a:t>
            </a:r>
            <a:endParaRPr lang="en-US" sz="2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514184" y="0"/>
            <a:ext cx="629816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5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15721</TotalTime>
  <Words>4056</Words>
  <Application>Microsoft Macintosh PowerPoint</Application>
  <PresentationFormat>全屏显示(4:3)</PresentationFormat>
  <Paragraphs>719</Paragraphs>
  <Slides>44</Slides>
  <Notes>17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第7章 图</vt:lpstr>
      <vt:lpstr>目录</vt:lpstr>
      <vt:lpstr>2.4邻接多重表 (Adjacency Multilist)法</vt:lpstr>
      <vt:lpstr>邻接多重表与邻接表的区别</vt:lpstr>
      <vt:lpstr>邻接多重表的定义</vt:lpstr>
      <vt:lpstr>3. 图的遍历(Traversing Graph)</vt:lpstr>
      <vt:lpstr>3.1深度优先搜索(Depth First Search, DFS)</vt:lpstr>
      <vt:lpstr>DFS</vt:lpstr>
      <vt:lpstr>DFS的递归实现-I</vt:lpstr>
      <vt:lpstr>DFS的递归实现-II</vt:lpstr>
      <vt:lpstr>例子：遍历无向图/ 深度优先搜索</vt:lpstr>
      <vt:lpstr>3.2广度优先搜索 (Breadth First Search, BFS)</vt:lpstr>
      <vt:lpstr>例子：遍历有向图/广度优先搜索</vt:lpstr>
      <vt:lpstr>BFS的非递归实现-I</vt:lpstr>
      <vt:lpstr>BFS的非递归实现-II</vt:lpstr>
      <vt:lpstr>BFS</vt:lpstr>
      <vt:lpstr>BFS</vt:lpstr>
      <vt:lpstr>3.3 图遍历的应用</vt:lpstr>
      <vt:lpstr>应用1：求从一顶点到另一顶点的一条简单路径</vt:lpstr>
      <vt:lpstr>PowerPoint 演示文稿</vt:lpstr>
      <vt:lpstr>应用2：求两个顶点之间的一条最短路径</vt:lpstr>
      <vt:lpstr>求顶点 3 至顶点 5 的一条最短路径</vt:lpstr>
      <vt:lpstr>PowerPoint 演示文稿</vt:lpstr>
      <vt:lpstr>PowerPoint 演示文稿</vt:lpstr>
      <vt:lpstr>术语-连通图、图的连通分量</vt:lpstr>
      <vt:lpstr>术语-生成树、生成森林</vt:lpstr>
      <vt:lpstr>4.1无向图的连通分量</vt:lpstr>
      <vt:lpstr>例子：无向图的连通分量</vt:lpstr>
      <vt:lpstr>无向连通图的生成树</vt:lpstr>
      <vt:lpstr>例子：无向连通图的生成树</vt:lpstr>
      <vt:lpstr>无向非连通图的生成森林</vt:lpstr>
      <vt:lpstr>求无向非连通图的生成森林</vt:lpstr>
      <vt:lpstr>建立无向图G的深度优先生成森林-I</vt:lpstr>
      <vt:lpstr>建立无向图G的深度优先生成森林-II</vt:lpstr>
      <vt:lpstr>建立无向图G的一生成树(从顶点v为根)</vt:lpstr>
      <vt:lpstr>建立无向图G的一生成树-II</vt:lpstr>
      <vt:lpstr>4.2有向图的强连通分量</vt:lpstr>
      <vt:lpstr>求有向图G的强连通分量(Kosaraju算法)</vt:lpstr>
      <vt:lpstr>例子：求一棵有向图的强连通分量过程</vt:lpstr>
      <vt:lpstr>Kosaraju算法为什么是对的？</vt:lpstr>
      <vt:lpstr>Kosaraju算法的一些性质</vt:lpstr>
      <vt:lpstr>Kosaraju算法的一些性质</vt:lpstr>
      <vt:lpstr>算法实现-I</vt:lpstr>
      <vt:lpstr>算法实现-II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apple sd</cp:lastModifiedBy>
  <cp:revision>316</cp:revision>
  <cp:lastPrinted>2019-05-06T18:01:09Z</cp:lastPrinted>
  <dcterms:created xsi:type="dcterms:W3CDTF">2015-07-19T09:35:25Z</dcterms:created>
  <dcterms:modified xsi:type="dcterms:W3CDTF">2019-05-10T06:31:38Z</dcterms:modified>
</cp:coreProperties>
</file>