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1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376" r:id="rId27"/>
    <p:sldId id="378" r:id="rId28"/>
    <p:sldId id="379" r:id="rId29"/>
    <p:sldId id="381" r:id="rId30"/>
    <p:sldId id="384" r:id="rId31"/>
    <p:sldId id="387" r:id="rId32"/>
    <p:sldId id="388" r:id="rId33"/>
    <p:sldId id="389" r:id="rId34"/>
    <p:sldId id="390" r:id="rId35"/>
    <p:sldId id="405" r:id="rId36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59F9CE-33DE-4449-BCB1-9B3CDE08832A}">
          <p14:sldIdLst>
            <p14:sldId id="256"/>
            <p14:sldId id="37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376"/>
            <p14:sldId id="378"/>
            <p14:sldId id="379"/>
            <p14:sldId id="381"/>
            <p14:sldId id="384"/>
            <p14:sldId id="387"/>
            <p14:sldId id="388"/>
            <p14:sldId id="389"/>
            <p14:sldId id="390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1" autoAdjust="0"/>
  </p:normalViewPr>
  <p:slideViewPr>
    <p:cSldViewPr>
      <p:cViewPr varScale="1">
        <p:scale>
          <a:sx n="88" d="100"/>
          <a:sy n="88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19/5/10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19/5/10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en-US" dirty="0" err="1" smtClean="0"/>
              <a:t>struct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VertexType</a:t>
            </a:r>
            <a:r>
              <a:rPr lang="en-US" dirty="0" smtClean="0"/>
              <a:t> </a:t>
            </a:r>
            <a:r>
              <a:rPr lang="en-US" dirty="0" err="1" smtClean="0"/>
              <a:t>adjvex</a:t>
            </a:r>
            <a:r>
              <a:rPr lang="en-US" dirty="0" smtClean="0"/>
              <a:t>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VRType</a:t>
            </a:r>
            <a:r>
              <a:rPr lang="en-US" dirty="0" smtClean="0"/>
              <a:t> </a:t>
            </a:r>
            <a:r>
              <a:rPr lang="en-US" dirty="0" err="1" smtClean="0"/>
              <a:t>lowcost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// } </a:t>
            </a:r>
            <a:r>
              <a:rPr lang="en-US" dirty="0" err="1" smtClean="0"/>
              <a:t>closedge</a:t>
            </a:r>
            <a:r>
              <a:rPr lang="en-US" dirty="0" smtClean="0"/>
              <a:t>[MAX_VERTEX_NUM];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5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21952"/>
            <a:ext cx="6858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751063"/>
            <a:ext cx="7772400" cy="1470025"/>
          </a:xfrm>
        </p:spPr>
        <p:txBody>
          <a:bodyPr/>
          <a:lstStyle/>
          <a:p>
            <a:r>
              <a:rPr lang="en-US" altLang="en-US" dirty="0" smtClean="0"/>
              <a:t>第</a:t>
            </a:r>
            <a:r>
              <a:rPr lang="en-US" altLang="zh-CN" dirty="0" smtClean="0"/>
              <a:t>7</a:t>
            </a:r>
            <a:r>
              <a:rPr lang="en-US" altLang="en-US" dirty="0" smtClean="0"/>
              <a:t>章 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I</a:t>
            </a:r>
            <a:r>
              <a:rPr lang="en-US" altLang="zh-CN" dirty="0" smtClean="0"/>
              <a:t>I</a:t>
            </a:r>
            <a:r>
              <a:rPr lang="en-US" altLang="zh-CN" dirty="0" smtClean="0"/>
              <a:t>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4" name="新月形 3"/>
          <p:cNvSpPr/>
          <p:nvPr/>
        </p:nvSpPr>
        <p:spPr>
          <a:xfrm rot="15000000">
            <a:off x="2936453" y="1465197"/>
            <a:ext cx="274014" cy="588513"/>
          </a:xfrm>
          <a:prstGeom prst="moon">
            <a:avLst>
              <a:gd name="adj" fmla="val 5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3140887" y="1124744"/>
            <a:ext cx="278985" cy="20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92815" y="1349180"/>
            <a:ext cx="278985" cy="20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设用数组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邻接矩阵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表示图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若</a:t>
            </a:r>
            <a:r>
              <a:rPr lang="en-US" altLang="en-US" dirty="0" err="1" smtClean="0">
                <a:ea typeface="宋体" panose="02010600030101010101" pitchFamily="2" charset="-122"/>
              </a:rPr>
              <a:t>两个顶点之间不存在边</a:t>
            </a:r>
            <a:r>
              <a:rPr lang="zh-CN" altLang="en-US" dirty="0" smtClean="0">
                <a:ea typeface="宋体" panose="02010600030101010101" pitchFamily="2" charset="-122"/>
              </a:rPr>
              <a:t>，则对应</a:t>
            </a:r>
            <a:r>
              <a:rPr lang="en-US" altLang="en-US" dirty="0" err="1" smtClean="0">
                <a:ea typeface="宋体" panose="02010600030101010101" pitchFamily="2" charset="-122"/>
              </a:rPr>
              <a:t>的权值</a:t>
            </a:r>
            <a:r>
              <a:rPr lang="zh-CN" altLang="en-US" dirty="0" smtClean="0">
                <a:ea typeface="宋体" panose="02010600030101010101" pitchFamily="2" charset="-122"/>
              </a:rPr>
              <a:t>设</a:t>
            </a:r>
            <a:r>
              <a:rPr lang="en-US" altLang="en-US" dirty="0" smtClean="0">
                <a:ea typeface="宋体" panose="02010600030101010101" pitchFamily="2" charset="-122"/>
              </a:rPr>
              <a:t>为</a:t>
            </a:r>
            <a:r>
              <a:rPr lang="zh-CN" altLang="en-US" dirty="0" smtClean="0">
                <a:ea typeface="宋体" panose="02010600030101010101" pitchFamily="2" charset="-122"/>
              </a:rPr>
              <a:t>指定</a:t>
            </a:r>
            <a:r>
              <a:rPr lang="en-US" altLang="en-US" dirty="0" err="1" smtClean="0">
                <a:ea typeface="宋体" panose="02010600030101010101" pitchFamily="2" charset="-122"/>
              </a:rPr>
              <a:t>的最大值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所构造的最小生成树用一维数组存储其</a:t>
            </a:r>
            <a:r>
              <a:rPr lang="en-US" altLang="en-US" dirty="0" smtClean="0"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ea typeface="宋体" panose="02010600030101010101" pitchFamily="2" charset="-122"/>
              </a:rPr>
              <a:t>条边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MSTEdge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en-US" altLang="zh-CN" sz="3300" dirty="0" smtClean="0">
                <a:ea typeface="宋体" panose="02010600030101010101" pitchFamily="2" charset="-122"/>
              </a:rPr>
              <a:t>{</a:t>
            </a:r>
            <a:endParaRPr lang="en-US" altLang="en-US" sz="3300" dirty="0" smtClean="0">
              <a:ea typeface="宋体" panose="02010600030101010101" pitchFamily="2" charset="-122"/>
            </a:endParaRPr>
          </a:p>
          <a:p>
            <a:pPr marL="857250" lvl="2" indent="0">
              <a:buNone/>
            </a:pPr>
            <a:r>
              <a:rPr lang="en-US" altLang="en-US" sz="3300" dirty="0">
                <a:ea typeface="宋体" panose="02010600030101010101" pitchFamily="2" charset="-122"/>
              </a:rPr>
              <a:t>//</a:t>
            </a:r>
            <a:r>
              <a:rPr lang="zh-CN" altLang="en-US" sz="3300" dirty="0">
                <a:ea typeface="宋体" panose="02010600030101010101" pitchFamily="2" charset="-122"/>
              </a:rPr>
              <a:t>边所依附的图中两个</a:t>
            </a:r>
            <a:r>
              <a:rPr lang="zh-CN" altLang="en-US" sz="3300" dirty="0" smtClean="0">
                <a:ea typeface="宋体" panose="02010600030101010101" pitchFamily="2" charset="-122"/>
              </a:rPr>
              <a:t>顶点</a:t>
            </a:r>
            <a:endParaRPr lang="en-US" altLang="zh-CN" sz="3300" dirty="0" smtClean="0">
              <a:ea typeface="宋体" panose="02010600030101010101" pitchFamily="2" charset="-122"/>
            </a:endParaRPr>
          </a:p>
          <a:p>
            <a:pPr marL="857250" lvl="2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int</a:t>
            </a:r>
            <a:r>
              <a:rPr lang="en-US" altLang="en-US" sz="3300" dirty="0" smtClean="0">
                <a:ea typeface="宋体" panose="02010600030101010101" pitchFamily="2" charset="-122"/>
              </a:rPr>
              <a:t>  vex1, vex2; </a:t>
            </a:r>
          </a:p>
          <a:p>
            <a:pPr marL="857250" lvl="2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WeightType</a:t>
            </a:r>
            <a:r>
              <a:rPr lang="en-US" altLang="en-US" sz="3300" dirty="0" smtClean="0">
                <a:ea typeface="宋体" panose="02010600030101010101" pitchFamily="2" charset="-122"/>
              </a:rPr>
              <a:t>  weight; //</a:t>
            </a:r>
            <a:r>
              <a:rPr lang="zh-CN" altLang="en-US" sz="3300" dirty="0" smtClean="0">
                <a:ea typeface="宋体" panose="02010600030101010101" pitchFamily="2" charset="-122"/>
              </a:rPr>
              <a:t>边的权值</a:t>
            </a:r>
            <a:endParaRPr lang="en-US" altLang="zh-CN" sz="33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en-US" sz="3300" dirty="0" smtClean="0">
                <a:ea typeface="宋体" panose="02010600030101010101" pitchFamily="2" charset="-122"/>
              </a:rPr>
              <a:t>}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MSTEdge</a:t>
            </a:r>
            <a:r>
              <a:rPr lang="en-US" altLang="en-US" sz="3300" dirty="0" smtClean="0"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561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设置一个一维数组closedge</a:t>
            </a:r>
            <a:r>
              <a:rPr lang="en-US" altLang="en-US" dirty="0" smtClean="0">
                <a:ea typeface="宋体" panose="02010600030101010101" pitchFamily="2" charset="-122"/>
              </a:rPr>
              <a:t>[n]，</a:t>
            </a:r>
            <a:r>
              <a:rPr lang="en-US" altLang="en-US" dirty="0" err="1" smtClean="0">
                <a:ea typeface="宋体" panose="02010600030101010101" pitchFamily="2" charset="-122"/>
              </a:rPr>
              <a:t>用来保存V</a:t>
            </a:r>
            <a:r>
              <a:rPr lang="en-US" altLang="en-US" dirty="0" smtClean="0">
                <a:ea typeface="宋体" panose="02010600030101010101" pitchFamily="2" charset="-122"/>
              </a:rPr>
              <a:t>- </a:t>
            </a:r>
            <a:r>
              <a:rPr lang="en-US" altLang="en-US" dirty="0" err="1" smtClean="0">
                <a:ea typeface="宋体" panose="02010600030101010101" pitchFamily="2" charset="-122"/>
              </a:rPr>
              <a:t>U中各顶点到U中顶点具有权值最小的边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en-US" altLang="zh-CN" sz="3300" dirty="0" smtClean="0">
                <a:ea typeface="宋体" panose="02010600030101010101" pitchFamily="2" charset="-122"/>
              </a:rPr>
              <a:t>{</a:t>
            </a:r>
            <a:endParaRPr lang="en-US" altLang="en-US" sz="33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int</a:t>
            </a:r>
            <a:r>
              <a:rPr lang="en-US" altLang="en-US" sz="3300" dirty="0" smtClean="0">
                <a:ea typeface="宋体" panose="02010600030101010101" pitchFamily="2" charset="-122"/>
              </a:rPr>
              <a:t>  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adjvex</a:t>
            </a:r>
            <a:r>
              <a:rPr lang="en-US" altLang="en-US" sz="3300" dirty="0" smtClean="0">
                <a:ea typeface="宋体" panose="02010600030101010101" pitchFamily="2" charset="-122"/>
              </a:rPr>
              <a:t>; 		//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边所依附于U中的顶点</a:t>
            </a:r>
            <a:endParaRPr lang="en-US" altLang="en-US" sz="33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en-US" sz="3300" dirty="0" err="1" smtClean="0">
                <a:ea typeface="宋体" panose="02010600030101010101" pitchFamily="2" charset="-122"/>
              </a:rPr>
              <a:t>int</a:t>
            </a:r>
            <a:r>
              <a:rPr lang="en-US" altLang="en-US" sz="3300" dirty="0" smtClean="0">
                <a:ea typeface="宋体" panose="02010600030101010101" pitchFamily="2" charset="-122"/>
              </a:rPr>
              <a:t>  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lowcost</a:t>
            </a:r>
            <a:r>
              <a:rPr lang="en-US" altLang="en-US" sz="3300" dirty="0" smtClean="0">
                <a:ea typeface="宋体" panose="02010600030101010101" pitchFamily="2" charset="-122"/>
              </a:rPr>
              <a:t> ; 	//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该边的权值</a:t>
            </a:r>
            <a:endParaRPr lang="en-US" altLang="en-US" sz="33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sz="3300" dirty="0" smtClean="0">
                <a:ea typeface="宋体" panose="02010600030101010101" pitchFamily="2" charset="-122"/>
              </a:rPr>
              <a:t>} 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closedge</a:t>
            </a:r>
            <a:r>
              <a:rPr lang="en-US" altLang="en-US" sz="3300" dirty="0" smtClean="0">
                <a:ea typeface="宋体" panose="02010600030101010101" pitchFamily="2" charset="-122"/>
              </a:rPr>
              <a:t>[</a:t>
            </a:r>
            <a:r>
              <a:rPr lang="en-US" sz="3300" dirty="0" smtClean="0">
                <a:ea typeface="宋体" panose="02010600030101010101" pitchFamily="2" charset="-122"/>
              </a:rPr>
              <a:t>MAX_VERTEX_NUM</a:t>
            </a:r>
            <a:r>
              <a:rPr lang="en-US" altLang="en-US" sz="3300" dirty="0" smtClean="0">
                <a:ea typeface="宋体" panose="02010600030101010101" pitchFamily="2" charset="-122"/>
              </a:rPr>
              <a:t>];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closedge</a:t>
            </a:r>
            <a:r>
              <a:rPr lang="en-US" altLang="en-US" dirty="0" smtClean="0">
                <a:ea typeface="宋体" panose="02010600030101010101" pitchFamily="2" charset="-122"/>
              </a:rPr>
              <a:t>[j].</a:t>
            </a:r>
            <a:r>
              <a:rPr lang="en-US" altLang="en-US" dirty="0" err="1" smtClean="0">
                <a:ea typeface="宋体" panose="02010600030101010101" pitchFamily="2" charset="-122"/>
              </a:rPr>
              <a:t>adjvex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err="1" smtClean="0">
                <a:ea typeface="宋体" panose="02010600030101010101" pitchFamily="2" charset="-122"/>
              </a:rPr>
              <a:t>k，表明边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vk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是V-U中顶点vj到U中权值最小的边，而顶点vk是该边所依附的U中的顶点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closedge</a:t>
            </a:r>
            <a:r>
              <a:rPr lang="en-US" altLang="en-US" dirty="0" smtClean="0">
                <a:ea typeface="宋体" panose="02010600030101010101" pitchFamily="2" charset="-122"/>
              </a:rPr>
              <a:t>[j].</a:t>
            </a:r>
            <a:r>
              <a:rPr lang="en-US" altLang="en-US" dirty="0" err="1" smtClean="0">
                <a:ea typeface="宋体" panose="02010600030101010101" pitchFamily="2" charset="-122"/>
              </a:rPr>
              <a:t>lowcost存放该边的权值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假设从顶点</a:t>
            </a:r>
            <a:r>
              <a:rPr lang="en-US" altLang="zh-CN" dirty="0" err="1" smtClean="0">
                <a:ea typeface="宋体" panose="02010600030101010101" pitchFamily="2" charset="-122"/>
              </a:rPr>
              <a:t>V</a:t>
            </a:r>
            <a:r>
              <a:rPr lang="en-US" altLang="en-US" dirty="0" err="1" smtClean="0">
                <a:ea typeface="宋体" panose="02010600030101010101" pitchFamily="2" charset="-122"/>
              </a:rPr>
              <a:t>s开始构造最小生成树。初始时令Closedge</a:t>
            </a:r>
            <a:r>
              <a:rPr lang="en-US" altLang="en-US" dirty="0" smtClean="0">
                <a:ea typeface="宋体" panose="02010600030101010101" pitchFamily="2" charset="-122"/>
              </a:rPr>
              <a:t>[s].</a:t>
            </a:r>
            <a:r>
              <a:rPr lang="en-US" altLang="en-US" dirty="0" err="1" smtClean="0">
                <a:ea typeface="宋体" panose="02010600030101010101" pitchFamily="2" charset="-122"/>
              </a:rPr>
              <a:t>lowcost</a:t>
            </a:r>
            <a:r>
              <a:rPr lang="en-US" altLang="en-US" dirty="0" smtClean="0"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ea typeface="宋体" panose="02010600030101010101" pitchFamily="2" charset="-122"/>
              </a:rPr>
              <a:t>，表明顶点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首先加入到</a:t>
            </a:r>
            <a:r>
              <a:rPr lang="en-US" altLang="en-US" dirty="0" smtClean="0"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ea typeface="宋体" panose="02010600030101010101" pitchFamily="2" charset="-122"/>
              </a:rPr>
              <a:t>中；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96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算法步骤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从closedge中选择一条权值</a:t>
            </a:r>
            <a:r>
              <a:rPr lang="en-US" altLang="en-US" dirty="0" smtClean="0">
                <a:ea typeface="宋体" panose="02010600030101010101" pitchFamily="2" charset="-122"/>
              </a:rPr>
              <a:t>(不为0)</a:t>
            </a:r>
            <a:r>
              <a:rPr lang="en-US" altLang="en-US" dirty="0" err="1" smtClean="0">
                <a:ea typeface="宋体" panose="02010600030101010101" pitchFamily="2" charset="-122"/>
              </a:rPr>
              <a:t>最小的边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) ，</a:t>
            </a:r>
            <a:r>
              <a:rPr lang="en-US" altLang="en-US" dirty="0" err="1" smtClean="0">
                <a:ea typeface="宋体" panose="02010600030101010101" pitchFamily="2" charset="-122"/>
              </a:rPr>
              <a:t>然后做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置closedge</a:t>
            </a:r>
            <a:r>
              <a:rPr lang="en-US" altLang="en-US" dirty="0" smtClean="0">
                <a:ea typeface="宋体" panose="02010600030101010101" pitchFamily="2" charset="-122"/>
              </a:rPr>
              <a:t>[k].lowcost为0 ，</a:t>
            </a:r>
            <a:r>
              <a:rPr lang="en-US" altLang="en-US" dirty="0" err="1" smtClean="0">
                <a:ea typeface="宋体" panose="02010600030101010101" pitchFamily="2" charset="-122"/>
              </a:rPr>
              <a:t>表示v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已加入到U中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根据新加入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的v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更新closedge中每个元素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vi∈V-U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若cost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, k)≦</a:t>
            </a:r>
            <a:r>
              <a:rPr lang="en-US" altLang="en-US" dirty="0" err="1" smtClean="0">
                <a:ea typeface="宋体" panose="02010600030101010101" pitchFamily="2" charset="-122"/>
              </a:rPr>
              <a:t>colsedge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].</a:t>
            </a:r>
            <a:r>
              <a:rPr lang="en-US" altLang="en-US" dirty="0" err="1" smtClean="0">
                <a:ea typeface="宋体" panose="02010600030101010101" pitchFamily="2" charset="-122"/>
              </a:rPr>
              <a:t>lowcost，表明在U中新加入顶点v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后</a:t>
            </a:r>
            <a:r>
              <a:rPr lang="en-US" altLang="en-US" dirty="0" smtClean="0">
                <a:ea typeface="宋体" panose="02010600030101010101" pitchFamily="2" charset="-122"/>
              </a:rPr>
              <a:t>， (v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成为v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到U中权值最小的边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那么做如下设置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Closedge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].</a:t>
            </a:r>
            <a:r>
              <a:rPr lang="en-US" altLang="en-US" dirty="0" err="1" smtClean="0">
                <a:ea typeface="宋体" panose="02010600030101010101" pitchFamily="2" charset="-122"/>
              </a:rPr>
              <a:t>lowcost</a:t>
            </a:r>
            <a:r>
              <a:rPr lang="en-US" altLang="en-US" dirty="0" smtClean="0">
                <a:ea typeface="宋体" panose="02010600030101010101" pitchFamily="2" charset="-122"/>
              </a:rPr>
              <a:t>=cost(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, k)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Closedge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].</a:t>
            </a:r>
            <a:r>
              <a:rPr lang="en-US" altLang="en-US" dirty="0" err="1" smtClean="0">
                <a:ea typeface="宋体" panose="02010600030101010101" pitchFamily="2" charset="-122"/>
              </a:rPr>
              <a:t>adjvex</a:t>
            </a:r>
            <a:r>
              <a:rPr lang="en-US" altLang="en-US" dirty="0" smtClean="0">
                <a:ea typeface="宋体" panose="02010600030101010101" pitchFamily="2" charset="-122"/>
              </a:rPr>
              <a:t>=k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重复</a:t>
            </a:r>
            <a:r>
              <a:rPr lang="zh-CN" altLang="en-US" dirty="0">
                <a:ea typeface="宋体" panose="02010600030101010101" pitchFamily="2" charset="-122"/>
              </a:rPr>
              <a:t>前一步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n-1</a:t>
            </a:r>
            <a:r>
              <a:rPr lang="zh-CN" altLang="en-US" dirty="0" smtClean="0">
                <a:ea typeface="宋体" panose="02010600030101010101" pitchFamily="2" charset="-122"/>
              </a:rPr>
              <a:t>次，就得到最小生成树</a:t>
            </a:r>
          </a:p>
          <a:p>
            <a:pPr lvl="3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37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用</a:t>
            </a:r>
            <a:r>
              <a:rPr lang="en-US" altLang="zh-CN" sz="3600" dirty="0"/>
              <a:t>Prim</a:t>
            </a:r>
            <a:r>
              <a:rPr lang="zh-CN" altLang="en-US" sz="3600" dirty="0" smtClean="0"/>
              <a:t>算法</a:t>
            </a:r>
            <a:r>
              <a:rPr lang="zh-CN" altLang="en-US" sz="3600" dirty="0"/>
              <a:t>从第</a:t>
            </a:r>
            <a:r>
              <a:rPr lang="en-US" sz="3600" dirty="0"/>
              <a:t>u</a:t>
            </a:r>
            <a:r>
              <a:rPr lang="zh-CN" altLang="en-US" sz="3600" dirty="0"/>
              <a:t>个顶点出发构造网</a:t>
            </a:r>
            <a:r>
              <a:rPr lang="en-US" sz="3600" dirty="0"/>
              <a:t>G</a:t>
            </a:r>
            <a:r>
              <a:rPr lang="zh-CN" altLang="en-US" sz="3600" dirty="0"/>
              <a:t>的最小生成树</a:t>
            </a:r>
            <a:r>
              <a:rPr lang="en-US" sz="3600" dirty="0"/>
              <a:t>T，</a:t>
            </a:r>
            <a:r>
              <a:rPr lang="zh-CN" altLang="en-US" sz="3600" dirty="0"/>
              <a:t>输出</a:t>
            </a:r>
            <a:r>
              <a:rPr lang="en-US" sz="3600" dirty="0"/>
              <a:t>T</a:t>
            </a:r>
            <a:r>
              <a:rPr lang="zh-CN" altLang="en-US" sz="3600" dirty="0"/>
              <a:t>的各条</a:t>
            </a:r>
            <a:r>
              <a:rPr lang="zh-CN" altLang="en-US" sz="3600" dirty="0" smtClean="0"/>
              <a:t>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7332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void </a:t>
            </a:r>
            <a:r>
              <a:rPr lang="en-US" sz="3000" dirty="0" err="1"/>
              <a:t>MiniSpanTree_PRIM</a:t>
            </a:r>
            <a:r>
              <a:rPr lang="en-US" sz="3000" dirty="0"/>
              <a:t>(</a:t>
            </a:r>
            <a:r>
              <a:rPr lang="en-US" sz="3000" dirty="0" err="1"/>
              <a:t>MGraph</a:t>
            </a:r>
            <a:r>
              <a:rPr lang="en-US" sz="3000" dirty="0"/>
              <a:t> G, </a:t>
            </a:r>
            <a:r>
              <a:rPr lang="en-US" sz="3000" dirty="0" err="1"/>
              <a:t>VertexType</a:t>
            </a:r>
            <a:r>
              <a:rPr lang="en-US" sz="3000" dirty="0"/>
              <a:t> u</a:t>
            </a:r>
            <a:r>
              <a:rPr lang="en-US" sz="3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/>
              <a:t>i,j,k</a:t>
            </a:r>
            <a:r>
              <a:rPr lang="en-US" sz="3000" dirty="0"/>
              <a:t>; </a:t>
            </a:r>
            <a:r>
              <a:rPr lang="en-US" sz="3000" dirty="0" smtClean="0"/>
              <a:t>k= </a:t>
            </a:r>
            <a:r>
              <a:rPr lang="en-US" sz="3000" dirty="0" err="1" smtClean="0"/>
              <a:t>LocateVex</a:t>
            </a:r>
            <a:r>
              <a:rPr lang="en-US" sz="3000" dirty="0" smtClean="0"/>
              <a:t>(G</a:t>
            </a:r>
            <a:r>
              <a:rPr lang="en-US" sz="3000" dirty="0"/>
              <a:t>, </a:t>
            </a:r>
            <a:r>
              <a:rPr lang="en-US" sz="3000" dirty="0" smtClean="0"/>
              <a:t>u); 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  for (j=0</a:t>
            </a:r>
            <a:r>
              <a:rPr lang="en-US" sz="3000" dirty="0"/>
              <a:t>; j&lt;</a:t>
            </a:r>
            <a:r>
              <a:rPr lang="en-US" sz="3000" dirty="0" err="1"/>
              <a:t>G.vexnum</a:t>
            </a:r>
            <a:r>
              <a:rPr lang="en-US" sz="3000" dirty="0"/>
              <a:t>; ++j ) { // </a:t>
            </a:r>
            <a:r>
              <a:rPr lang="zh-CN" altLang="en-US" sz="3000" dirty="0"/>
              <a:t>辅助数组初始化</a:t>
            </a:r>
            <a:endParaRPr lang="en-US" altLang="zh-CN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	if </a:t>
            </a:r>
            <a:r>
              <a:rPr lang="en-US" sz="3000" dirty="0"/>
              <a:t>(j!=k) </a:t>
            </a:r>
            <a:r>
              <a:rPr lang="en-US" sz="3000" dirty="0" smtClean="0"/>
              <a:t>{</a:t>
            </a:r>
            <a:r>
              <a:rPr lang="en-US" sz="3000" dirty="0" err="1" smtClean="0"/>
              <a:t>closedge</a:t>
            </a:r>
            <a:r>
              <a:rPr lang="en-US" sz="3000" dirty="0" smtClean="0"/>
              <a:t>[j</a:t>
            </a:r>
            <a:r>
              <a:rPr lang="en-US" sz="3000" dirty="0"/>
              <a:t>].</a:t>
            </a:r>
            <a:r>
              <a:rPr lang="en-US" sz="3000" dirty="0" err="1"/>
              <a:t>adjvex</a:t>
            </a:r>
            <a:r>
              <a:rPr lang="en-US" sz="3000" dirty="0"/>
              <a:t>=u; </a:t>
            </a:r>
            <a:endParaRPr lang="en-US" sz="3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		     </a:t>
            </a:r>
            <a:r>
              <a:rPr lang="en-US" sz="3000" dirty="0" err="1" smtClean="0"/>
              <a:t>closedge</a:t>
            </a:r>
            <a:r>
              <a:rPr lang="en-US" sz="3000" dirty="0" smtClean="0"/>
              <a:t>[j</a:t>
            </a:r>
            <a:r>
              <a:rPr lang="en-US" sz="3000" dirty="0"/>
              <a:t>].</a:t>
            </a:r>
            <a:r>
              <a:rPr lang="en-US" sz="3000" dirty="0" err="1"/>
              <a:t>lowcost</a:t>
            </a:r>
            <a:r>
              <a:rPr lang="en-US" sz="3000" dirty="0"/>
              <a:t>=</a:t>
            </a:r>
            <a:r>
              <a:rPr lang="en-US" sz="3000" dirty="0" err="1"/>
              <a:t>G.arcs</a:t>
            </a:r>
            <a:r>
              <a:rPr lang="en-US" sz="3000" dirty="0"/>
              <a:t>[k][j].</a:t>
            </a:r>
            <a:r>
              <a:rPr lang="en-US" sz="3000" dirty="0" err="1"/>
              <a:t>adj</a:t>
            </a:r>
            <a:r>
              <a:rPr lang="en-US" sz="30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  }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closedge</a:t>
            </a:r>
            <a:r>
              <a:rPr lang="en-US" sz="3000" dirty="0" smtClean="0"/>
              <a:t>[k</a:t>
            </a:r>
            <a:r>
              <a:rPr lang="en-US" sz="3000" dirty="0"/>
              <a:t>].</a:t>
            </a:r>
            <a:r>
              <a:rPr lang="en-US" sz="3000" dirty="0" err="1"/>
              <a:t>lowcost</a:t>
            </a:r>
            <a:r>
              <a:rPr lang="en-US" sz="3000" dirty="0"/>
              <a:t> = 0; // </a:t>
            </a:r>
            <a:r>
              <a:rPr lang="zh-CN" altLang="en-US" sz="3000" dirty="0"/>
              <a:t>初始，</a:t>
            </a:r>
            <a:r>
              <a:rPr lang="en-US" sz="3000" dirty="0"/>
              <a:t>U＝{u}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  for </a:t>
            </a:r>
            <a:r>
              <a:rPr lang="en-US" sz="3000" dirty="0"/>
              <a:t>(</a:t>
            </a:r>
            <a:r>
              <a:rPr lang="en-US" sz="3000" dirty="0" err="1"/>
              <a:t>i</a:t>
            </a:r>
            <a:r>
              <a:rPr lang="en-US" sz="3000" dirty="0"/>
              <a:t>=1; </a:t>
            </a:r>
            <a:r>
              <a:rPr lang="en-US" sz="3000" dirty="0" err="1"/>
              <a:t>i</a:t>
            </a:r>
            <a:r>
              <a:rPr lang="en-US" sz="3000" dirty="0"/>
              <a:t>&lt;</a:t>
            </a:r>
            <a:r>
              <a:rPr lang="en-US" sz="3000" dirty="0" err="1"/>
              <a:t>G.vexnum</a:t>
            </a:r>
            <a:r>
              <a:rPr lang="en-US" sz="3000" dirty="0"/>
              <a:t>; ++</a:t>
            </a:r>
            <a:r>
              <a:rPr lang="en-US" sz="3000" dirty="0" err="1"/>
              <a:t>i</a:t>
            </a:r>
            <a:r>
              <a:rPr lang="en-US" sz="3000" dirty="0"/>
              <a:t>) </a:t>
            </a:r>
            <a:r>
              <a:rPr lang="en-US" sz="3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	//</a:t>
            </a:r>
            <a:r>
              <a:rPr lang="zh-CN" altLang="en-US" sz="3000" dirty="0" smtClean="0"/>
              <a:t>选择</a:t>
            </a:r>
            <a:r>
              <a:rPr lang="zh-CN" altLang="en-US" sz="3000" dirty="0"/>
              <a:t>其余</a:t>
            </a:r>
            <a:r>
              <a:rPr lang="en-US" sz="3000" dirty="0"/>
              <a:t>G.vexnum-1</a:t>
            </a:r>
            <a:r>
              <a:rPr lang="zh-CN" altLang="en-US" sz="3000" dirty="0"/>
              <a:t>个</a:t>
            </a:r>
            <a:r>
              <a:rPr lang="zh-CN" altLang="en-US" sz="3000" dirty="0" smtClean="0"/>
              <a:t>顶点添加到生成树上 </a:t>
            </a:r>
            <a:endParaRPr lang="en-US" altLang="zh-CN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	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  } 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} // </a:t>
            </a:r>
            <a:r>
              <a:rPr lang="en-US" sz="3000" dirty="0" err="1" smtClean="0"/>
              <a:t>MiniSpanTree</a:t>
            </a:r>
            <a:endParaRPr 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5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其余顶点</a:t>
            </a:r>
            <a:r>
              <a:rPr lang="zh-CN" altLang="en-US" dirty="0"/>
              <a:t>添加到生成树上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求</a:t>
            </a:r>
            <a:r>
              <a:rPr lang="zh-CN" altLang="en-US" dirty="0" smtClean="0"/>
              <a:t>出加入</a:t>
            </a:r>
            <a:r>
              <a:rPr lang="en-US" dirty="0" smtClean="0"/>
              <a:t>T</a:t>
            </a:r>
            <a:r>
              <a:rPr lang="zh-CN" altLang="en-US" dirty="0"/>
              <a:t>的下一个结点：第</a:t>
            </a:r>
            <a:r>
              <a:rPr lang="en-US" dirty="0"/>
              <a:t>k</a:t>
            </a:r>
            <a:r>
              <a:rPr lang="zh-CN" altLang="en-US" dirty="0"/>
              <a:t>顶点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minimum(</a:t>
            </a:r>
            <a:r>
              <a:rPr lang="en-US" dirty="0" err="1"/>
              <a:t>closedge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输出生成树的</a:t>
            </a:r>
            <a:r>
              <a:rPr lang="zh-CN" altLang="en-US" dirty="0" smtClean="0"/>
              <a:t>边，或者保存到</a:t>
            </a:r>
            <a:r>
              <a:rPr lang="en-US" altLang="zh-CN" dirty="0" err="1" smtClean="0"/>
              <a:t>MSTEdge</a:t>
            </a:r>
            <a:r>
              <a:rPr lang="zh-CN" altLang="en-US" dirty="0" smtClean="0"/>
              <a:t>数组中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closedge</a:t>
            </a:r>
            <a:r>
              <a:rPr lang="en-US" dirty="0" smtClean="0"/>
              <a:t>[k</a:t>
            </a:r>
            <a:r>
              <a:rPr lang="en-US" dirty="0"/>
              <a:t>].</a:t>
            </a:r>
            <a:r>
              <a:rPr lang="en-US" dirty="0" err="1"/>
              <a:t>adjvex</a:t>
            </a:r>
            <a:r>
              <a:rPr lang="en-US" dirty="0"/>
              <a:t>, </a:t>
            </a:r>
            <a:r>
              <a:rPr lang="en-US" dirty="0" err="1"/>
              <a:t>G.vexs</a:t>
            </a:r>
            <a:r>
              <a:rPr lang="en-US" dirty="0"/>
              <a:t>[k]); 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closedge</a:t>
            </a:r>
            <a:r>
              <a:rPr lang="en-US" dirty="0"/>
              <a:t>[k].</a:t>
            </a:r>
            <a:r>
              <a:rPr lang="en-US" dirty="0" err="1"/>
              <a:t>lowcost</a:t>
            </a:r>
            <a:r>
              <a:rPr lang="en-US" dirty="0"/>
              <a:t> = 0; // </a:t>
            </a:r>
            <a:r>
              <a:rPr lang="zh-CN" altLang="en-US" dirty="0"/>
              <a:t>第</a:t>
            </a:r>
            <a:r>
              <a:rPr lang="en-US" dirty="0"/>
              <a:t>k</a:t>
            </a:r>
            <a:r>
              <a:rPr lang="zh-CN" altLang="en-US" dirty="0"/>
              <a:t>顶点并入</a:t>
            </a:r>
            <a:r>
              <a:rPr lang="en-US" dirty="0"/>
              <a:t>U</a:t>
            </a:r>
            <a:r>
              <a:rPr lang="zh-CN" altLang="en-US" dirty="0"/>
              <a:t>集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for (j=0; j&lt;</a:t>
            </a:r>
            <a:r>
              <a:rPr lang="en-US" dirty="0" err="1"/>
              <a:t>G.vexnum</a:t>
            </a:r>
            <a:r>
              <a:rPr lang="en-US" dirty="0"/>
              <a:t>; ++j)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G.arcs</a:t>
            </a:r>
            <a:r>
              <a:rPr lang="en-US" dirty="0"/>
              <a:t>[k][j].</a:t>
            </a:r>
            <a:r>
              <a:rPr lang="en-US" dirty="0" err="1"/>
              <a:t>adj</a:t>
            </a:r>
            <a:r>
              <a:rPr lang="en-US" dirty="0"/>
              <a:t> &lt; </a:t>
            </a:r>
            <a:r>
              <a:rPr lang="en-US" dirty="0" err="1"/>
              <a:t>closedge</a:t>
            </a:r>
            <a:r>
              <a:rPr lang="en-US" dirty="0"/>
              <a:t>[j].</a:t>
            </a:r>
            <a:r>
              <a:rPr lang="en-US" dirty="0" err="1"/>
              <a:t>lowcost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zh-CN" altLang="en-US" dirty="0" smtClean="0">
                <a:solidFill>
                  <a:srgbClr val="000082"/>
                </a:solidFill>
                <a:ea typeface="楷体_GB2312" pitchFamily="49" charset="-122"/>
              </a:rPr>
              <a:t>修改</a:t>
            </a: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其它顶点的最小边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closedge</a:t>
            </a:r>
            <a:r>
              <a:rPr lang="en-US" dirty="0" smtClean="0"/>
              <a:t>[j</a:t>
            </a:r>
            <a:r>
              <a:rPr lang="en-US" dirty="0"/>
              <a:t>].</a:t>
            </a:r>
            <a:r>
              <a:rPr lang="en-US" dirty="0" err="1"/>
              <a:t>adjvex</a:t>
            </a:r>
            <a:r>
              <a:rPr lang="en-US" dirty="0"/>
              <a:t>=</a:t>
            </a:r>
            <a:r>
              <a:rPr lang="en-US" dirty="0" err="1"/>
              <a:t>G.vexs</a:t>
            </a:r>
            <a:r>
              <a:rPr lang="en-US" dirty="0"/>
              <a:t>[k];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closedge</a:t>
            </a:r>
            <a:r>
              <a:rPr lang="en-US" dirty="0" smtClean="0"/>
              <a:t>[j</a:t>
            </a:r>
            <a:r>
              <a:rPr lang="en-US" dirty="0"/>
              <a:t>].</a:t>
            </a:r>
            <a:r>
              <a:rPr lang="en-US" dirty="0" err="1"/>
              <a:t>lowcost</a:t>
            </a:r>
            <a:r>
              <a:rPr lang="en-US" dirty="0"/>
              <a:t>=</a:t>
            </a:r>
            <a:r>
              <a:rPr lang="en-US" dirty="0" err="1"/>
              <a:t>G.arcs</a:t>
            </a:r>
            <a:r>
              <a:rPr lang="en-US" dirty="0"/>
              <a:t>[k][j].</a:t>
            </a:r>
            <a:r>
              <a:rPr lang="en-US" dirty="0" err="1"/>
              <a:t>adj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8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</a:t>
            </a:r>
            <a:r>
              <a:rPr lang="zh-CN" altLang="en-US" smtClean="0"/>
              <a:t>算法的时间复杂度分析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设带权连通图有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个顶点，则算法的主要执行是二重循环：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</a:t>
            </a:r>
            <a:r>
              <a:rPr lang="en-US" altLang="en-US" dirty="0" err="1" smtClean="0"/>
              <a:t>closedge</a:t>
            </a:r>
            <a:r>
              <a:rPr lang="zh-CN" altLang="en-US" dirty="0" smtClean="0"/>
              <a:t>中权值最小的边，频度为</a:t>
            </a:r>
            <a:r>
              <a:rPr lang="en-US" altLang="en-US" dirty="0" smtClean="0"/>
              <a:t>n-1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en-US" dirty="0" err="1" smtClean="0"/>
              <a:t>closedge</a:t>
            </a:r>
            <a:r>
              <a:rPr lang="zh-CN" altLang="en-US" dirty="0" smtClean="0"/>
              <a:t>数组，频度为</a:t>
            </a:r>
            <a:r>
              <a:rPr lang="en-US" altLang="en-US" dirty="0" smtClean="0"/>
              <a:t>n</a:t>
            </a:r>
            <a:endParaRPr lang="en-US" altLang="zh-CN" dirty="0" smtClean="0"/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，与边的数目无关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适用于稠密图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69" name="Group 77"/>
          <p:cNvGrpSpPr>
            <a:grpSpLocks/>
          </p:cNvGrpSpPr>
          <p:nvPr/>
        </p:nvGrpSpPr>
        <p:grpSpPr bwMode="auto">
          <a:xfrm>
            <a:off x="304800" y="746125"/>
            <a:ext cx="4349750" cy="2759075"/>
            <a:chOff x="192" y="470"/>
            <a:chExt cx="2740" cy="1738"/>
          </a:xfrm>
        </p:grpSpPr>
        <p:sp>
          <p:nvSpPr>
            <p:cNvPr id="110594" name="Oval 2"/>
            <p:cNvSpPr>
              <a:spLocks noChangeArrowheads="1"/>
            </p:cNvSpPr>
            <p:nvPr/>
          </p:nvSpPr>
          <p:spPr bwMode="auto">
            <a:xfrm>
              <a:off x="38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0595" name="Oval 3"/>
            <p:cNvSpPr>
              <a:spLocks noChangeArrowheads="1"/>
            </p:cNvSpPr>
            <p:nvPr/>
          </p:nvSpPr>
          <p:spPr bwMode="auto">
            <a:xfrm>
              <a:off x="182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644" y="893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2260" y="1421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1396" y="122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0599" name="Oval 7"/>
            <p:cNvSpPr>
              <a:spLocks noChangeArrowheads="1"/>
            </p:cNvSpPr>
            <p:nvPr/>
          </p:nvSpPr>
          <p:spPr bwMode="auto">
            <a:xfrm>
              <a:off x="292" y="156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1348" y="194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 flipV="1">
              <a:off x="676" y="749"/>
              <a:ext cx="1152" cy="0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628" y="845"/>
              <a:ext cx="816" cy="43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 flipH="1">
              <a:off x="1588" y="845"/>
              <a:ext cx="288" cy="38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H="1">
              <a:off x="436" y="893"/>
              <a:ext cx="96" cy="67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 flipV="1">
              <a:off x="580" y="1421"/>
              <a:ext cx="816" cy="240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1684" y="1373"/>
              <a:ext cx="576" cy="14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2116" y="749"/>
              <a:ext cx="528" cy="19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H="1">
              <a:off x="2500" y="1133"/>
              <a:ext cx="192" cy="288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2068" y="845"/>
              <a:ext cx="336" cy="62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580" y="1757"/>
              <a:ext cx="768" cy="288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 flipH="1">
              <a:off x="1636" y="1613"/>
              <a:ext cx="624" cy="43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1204" y="4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19</a:t>
              </a:r>
              <a:endParaRPr lang="en-US" altLang="zh-CN" sz="2800"/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2356" y="5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772" y="7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92" y="103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</a:rPr>
                <a:t>18</a:t>
              </a:r>
              <a:endParaRPr lang="en-US" altLang="zh-CN" sz="3200" dirty="0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868" y="166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27</a:t>
              </a:r>
              <a:endParaRPr lang="en-US" altLang="zh-CN" sz="3200"/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676" y="130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16</a:t>
              </a:r>
              <a:endParaRPr lang="en-US" altLang="zh-CN" sz="2800"/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1828" y="119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1684" y="1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21</a:t>
              </a:r>
              <a:endParaRPr lang="en-US" altLang="zh-CN" sz="2800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596" y="11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1492" y="7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10635" name="Text Box 43"/>
            <p:cNvSpPr txBox="1">
              <a:spLocks noChangeArrowheads="1"/>
            </p:cNvSpPr>
            <p:nvPr/>
          </p:nvSpPr>
          <p:spPr bwMode="auto">
            <a:xfrm>
              <a:off x="2164" y="9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graphicFrame>
        <p:nvGraphicFramePr>
          <p:cNvPr id="1106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28779"/>
              </p:ext>
            </p:extLst>
          </p:nvPr>
        </p:nvGraphicFramePr>
        <p:xfrm>
          <a:off x="468313" y="3997325"/>
          <a:ext cx="799465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3" imgW="8201396" imgH="2480041" progId="Word.Document.8">
                  <p:embed/>
                </p:oleObj>
              </mc:Choice>
              <mc:Fallback>
                <p:oleObj name="文档" r:id="rId3" imgW="8201396" imgH="2480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97325"/>
                        <a:ext cx="799465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Oval 29"/>
          <p:cNvSpPr>
            <a:spLocks noChangeArrowheads="1"/>
          </p:cNvSpPr>
          <p:nvPr/>
        </p:nvSpPr>
        <p:spPr bwMode="auto">
          <a:xfrm>
            <a:off x="609600" y="9906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>
            <a:off x="2716212" y="2179638"/>
            <a:ext cx="914400" cy="228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Oval 31"/>
          <p:cNvSpPr>
            <a:spLocks noChangeArrowheads="1"/>
          </p:cNvSpPr>
          <p:nvPr/>
        </p:nvSpPr>
        <p:spPr bwMode="auto">
          <a:xfrm>
            <a:off x="2209800" y="198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1008062" y="1341438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Oval 34"/>
          <p:cNvSpPr>
            <a:spLocks noChangeArrowheads="1"/>
          </p:cNvSpPr>
          <p:nvPr/>
        </p:nvSpPr>
        <p:spPr bwMode="auto">
          <a:xfrm>
            <a:off x="3581400" y="22860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10627" name="Line 35"/>
          <p:cNvSpPr>
            <a:spLocks noChangeShapeType="1"/>
          </p:cNvSpPr>
          <p:nvPr/>
        </p:nvSpPr>
        <p:spPr bwMode="auto">
          <a:xfrm flipH="1">
            <a:off x="3983037" y="1798638"/>
            <a:ext cx="304800" cy="457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8" name="Oval 36"/>
          <p:cNvSpPr>
            <a:spLocks noChangeArrowheads="1"/>
          </p:cNvSpPr>
          <p:nvPr/>
        </p:nvSpPr>
        <p:spPr bwMode="auto">
          <a:xfrm>
            <a:off x="4191000" y="141763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>
            <a:off x="3378200" y="1219200"/>
            <a:ext cx="838200" cy="304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0" name="Oval 38"/>
          <p:cNvSpPr>
            <a:spLocks noChangeArrowheads="1"/>
          </p:cNvSpPr>
          <p:nvPr/>
        </p:nvSpPr>
        <p:spPr bwMode="auto">
          <a:xfrm>
            <a:off x="2895600" y="9906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3200400" y="48768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5943600" y="48768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7772400" y="48450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3200400" y="55308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19</a:t>
            </a:r>
            <a:endParaRPr lang="en-US" altLang="zh-CN" sz="2800" b="1"/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5927725" y="55626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14</a:t>
            </a:r>
            <a:endParaRPr lang="en-US" altLang="zh-CN" sz="2800" b="1"/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7756525" y="55308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18</a:t>
            </a:r>
            <a:endParaRPr lang="en-US" altLang="zh-CN" sz="2800" b="1"/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5943600" y="56070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14</a:t>
            </a:r>
            <a:endParaRPr lang="en-US" altLang="zh-CN" sz="2800" b="1"/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3200400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2" name="Text Box 60"/>
          <p:cNvSpPr txBox="1">
            <a:spLocks noChangeArrowheads="1"/>
          </p:cNvSpPr>
          <p:nvPr/>
        </p:nvSpPr>
        <p:spPr bwMode="auto">
          <a:xfrm>
            <a:off x="3200400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12</a:t>
            </a:r>
            <a:endParaRPr lang="en-US" altLang="zh-CN" sz="2800" b="1"/>
          </a:p>
        </p:txBody>
      </p:sp>
      <p:sp>
        <p:nvSpPr>
          <p:cNvPr id="110653" name="Text Box 61"/>
          <p:cNvSpPr txBox="1">
            <a:spLocks noChangeArrowheads="1"/>
          </p:cNvSpPr>
          <p:nvPr/>
        </p:nvSpPr>
        <p:spPr bwMode="auto">
          <a:xfrm>
            <a:off x="5013325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4" name="Text Box 62"/>
          <p:cNvSpPr txBox="1">
            <a:spLocks noChangeArrowheads="1"/>
          </p:cNvSpPr>
          <p:nvPr/>
        </p:nvSpPr>
        <p:spPr bwMode="auto">
          <a:xfrm>
            <a:off x="7756525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5013325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/>
              <a:t>8</a:t>
            </a:r>
            <a:endParaRPr lang="en-US" altLang="zh-CN" sz="2800" b="1"/>
          </a:p>
        </p:txBody>
      </p:sp>
      <p:sp>
        <p:nvSpPr>
          <p:cNvPr id="110656" name="Text Box 64"/>
          <p:cNvSpPr txBox="1">
            <a:spLocks noChangeArrowheads="1"/>
          </p:cNvSpPr>
          <p:nvPr/>
        </p:nvSpPr>
        <p:spPr bwMode="auto">
          <a:xfrm>
            <a:off x="7772400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16</a:t>
            </a:r>
            <a:endParaRPr lang="en-US" altLang="zh-CN" sz="2800" b="1"/>
          </a:p>
        </p:txBody>
      </p:sp>
      <p:sp>
        <p:nvSpPr>
          <p:cNvPr id="110657" name="Text Box 65"/>
          <p:cNvSpPr txBox="1">
            <a:spLocks noChangeArrowheads="1"/>
          </p:cNvSpPr>
          <p:nvPr/>
        </p:nvSpPr>
        <p:spPr bwMode="auto">
          <a:xfrm>
            <a:off x="5029200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8</a:t>
            </a:r>
            <a:endParaRPr lang="en-US" altLang="zh-CN" sz="2800" b="1"/>
          </a:p>
        </p:txBody>
      </p:sp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4114800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59" name="Text Box 67"/>
          <p:cNvSpPr txBox="1">
            <a:spLocks noChangeArrowheads="1"/>
          </p:cNvSpPr>
          <p:nvPr/>
        </p:nvSpPr>
        <p:spPr bwMode="auto">
          <a:xfrm>
            <a:off x="4114800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3</a:t>
            </a:r>
            <a:endParaRPr lang="en-US" altLang="zh-CN" sz="2800" b="1"/>
          </a:p>
        </p:txBody>
      </p:sp>
      <p:sp>
        <p:nvSpPr>
          <p:cNvPr id="110660" name="Text Box 68"/>
          <p:cNvSpPr txBox="1">
            <a:spLocks noChangeArrowheads="1"/>
          </p:cNvSpPr>
          <p:nvPr/>
        </p:nvSpPr>
        <p:spPr bwMode="auto">
          <a:xfrm>
            <a:off x="3200400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61" name="Text Box 69"/>
          <p:cNvSpPr txBox="1">
            <a:spLocks noChangeArrowheads="1"/>
          </p:cNvSpPr>
          <p:nvPr/>
        </p:nvSpPr>
        <p:spPr bwMode="auto">
          <a:xfrm>
            <a:off x="6858000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3200400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/>
              <a:t>7</a:t>
            </a:r>
          </a:p>
        </p:txBody>
      </p:sp>
      <p:sp>
        <p:nvSpPr>
          <p:cNvPr id="110663" name="Text Box 71"/>
          <p:cNvSpPr txBox="1">
            <a:spLocks noChangeArrowheads="1"/>
          </p:cNvSpPr>
          <p:nvPr/>
        </p:nvSpPr>
        <p:spPr bwMode="auto">
          <a:xfrm>
            <a:off x="6858000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21</a:t>
            </a:r>
            <a:endParaRPr lang="en-US" altLang="zh-CN" sz="2800" b="1"/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4114800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 b="1"/>
          </a:p>
        </p:txBody>
      </p:sp>
      <p:sp>
        <p:nvSpPr>
          <p:cNvPr id="110665" name="Text Box 73"/>
          <p:cNvSpPr txBox="1">
            <a:spLocks noChangeArrowheads="1"/>
          </p:cNvSpPr>
          <p:nvPr/>
        </p:nvSpPr>
        <p:spPr bwMode="auto">
          <a:xfrm>
            <a:off x="3200400" y="4876800"/>
            <a:ext cx="854075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rgbClr val="800000"/>
                </a:solidFill>
              </a:rPr>
              <a:t>c</a:t>
            </a:r>
            <a:endParaRPr lang="en-US" altLang="zh-CN" sz="2800" b="1" dirty="0"/>
          </a:p>
        </p:txBody>
      </p:sp>
      <p:sp>
        <p:nvSpPr>
          <p:cNvPr id="110666" name="Text Box 74"/>
          <p:cNvSpPr txBox="1">
            <a:spLocks noChangeArrowheads="1"/>
          </p:cNvSpPr>
          <p:nvPr/>
        </p:nvSpPr>
        <p:spPr bwMode="auto">
          <a:xfrm>
            <a:off x="3200400" y="5594350"/>
            <a:ext cx="854075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800000"/>
                </a:solidFill>
              </a:rPr>
              <a:t>5</a:t>
            </a:r>
            <a:endParaRPr lang="en-US" altLang="zh-CN" sz="2800" b="1"/>
          </a:p>
        </p:txBody>
      </p:sp>
      <p:sp>
        <p:nvSpPr>
          <p:cNvPr id="110667" name="Text Box 75"/>
          <p:cNvSpPr txBox="1">
            <a:spLocks noChangeArrowheads="1"/>
          </p:cNvSpPr>
          <p:nvPr/>
        </p:nvSpPr>
        <p:spPr bwMode="auto">
          <a:xfrm>
            <a:off x="3200400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5</a:t>
            </a:r>
            <a:endParaRPr lang="en-US" altLang="zh-CN" sz="2800" b="1"/>
          </a:p>
        </p:txBody>
      </p:sp>
      <p:sp>
        <p:nvSpPr>
          <p:cNvPr id="110668" name="Text Box 76"/>
          <p:cNvSpPr txBox="1">
            <a:spLocks noChangeArrowheads="1"/>
          </p:cNvSpPr>
          <p:nvPr/>
        </p:nvSpPr>
        <p:spPr bwMode="auto">
          <a:xfrm>
            <a:off x="4800600" y="163513"/>
            <a:ext cx="4191000" cy="3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0  </a:t>
            </a:r>
            <a:r>
              <a:rPr lang="en-US" altLang="zh-CN" sz="3200" dirty="0">
                <a:solidFill>
                  <a:srgbClr val="9900FF"/>
                </a:solidFill>
              </a:rPr>
              <a:t>19</a:t>
            </a:r>
            <a:r>
              <a:rPr lang="en-US" altLang="zh-CN" sz="3200" dirty="0"/>
              <a:t>  m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14</a:t>
            </a:r>
            <a:r>
              <a:rPr lang="en-US" altLang="zh-CN" sz="3200" dirty="0"/>
              <a:t>  m   </a:t>
            </a:r>
            <a:r>
              <a:rPr lang="en-US" altLang="zh-CN" sz="3200" dirty="0">
                <a:solidFill>
                  <a:srgbClr val="9900FF"/>
                </a:solidFill>
              </a:rPr>
              <a:t>18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19   </a:t>
            </a:r>
            <a:r>
              <a:rPr lang="en-US" altLang="zh-CN" sz="3200" dirty="0" smtClean="0">
                <a:solidFill>
                  <a:srgbClr val="9900FF"/>
                </a:solidFill>
              </a:rPr>
              <a:t>0    </a:t>
            </a:r>
            <a:r>
              <a:rPr lang="en-US" altLang="zh-CN" sz="3200" dirty="0">
                <a:solidFill>
                  <a:srgbClr val="9900FF"/>
                </a:solidFill>
              </a:rPr>
              <a:t>5   7   12</a:t>
            </a:r>
            <a:r>
              <a:rPr lang="en-US" altLang="zh-CN" sz="3200" dirty="0"/>
              <a:t>   m   </a:t>
            </a:r>
            <a:r>
              <a:rPr lang="en-US" altLang="zh-CN" sz="3200" dirty="0" err="1"/>
              <a:t>m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</a:t>
            </a:r>
            <a:r>
              <a:rPr lang="en-US" altLang="zh-CN" sz="3200" dirty="0">
                <a:solidFill>
                  <a:srgbClr val="9900FF"/>
                </a:solidFill>
              </a:rPr>
              <a:t>5     </a:t>
            </a:r>
            <a:r>
              <a:rPr lang="en-US" altLang="zh-CN" sz="3200" dirty="0" smtClean="0">
                <a:solidFill>
                  <a:srgbClr val="9900FF"/>
                </a:solidFill>
              </a:rPr>
              <a:t>0   </a:t>
            </a:r>
            <a:r>
              <a:rPr lang="en-US" altLang="zh-CN" sz="3200" dirty="0">
                <a:solidFill>
                  <a:srgbClr val="9900FF"/>
                </a:solidFill>
              </a:rPr>
              <a:t>3</a:t>
            </a:r>
            <a:r>
              <a:rPr lang="en-US" altLang="zh-CN" sz="3200" dirty="0"/>
              <a:t>    m 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m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</a:t>
            </a:r>
            <a:r>
              <a:rPr lang="en-US" altLang="zh-CN" sz="3200" dirty="0">
                <a:solidFill>
                  <a:srgbClr val="9900FF"/>
                </a:solidFill>
              </a:rPr>
              <a:t>7   3     </a:t>
            </a:r>
            <a:r>
              <a:rPr lang="en-US" altLang="zh-CN" sz="3200" dirty="0" smtClean="0">
                <a:solidFill>
                  <a:srgbClr val="9900FF"/>
                </a:solidFill>
              </a:rPr>
              <a:t>0    </a:t>
            </a:r>
            <a:r>
              <a:rPr lang="en-US" altLang="zh-CN" sz="3200" dirty="0">
                <a:solidFill>
                  <a:srgbClr val="9900FF"/>
                </a:solidFill>
              </a:rPr>
              <a:t>8    21</a:t>
            </a:r>
            <a:r>
              <a:rPr lang="en-US" altLang="zh-CN" sz="3200" dirty="0"/>
              <a:t>  m</a:t>
            </a:r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14  12</a:t>
            </a:r>
            <a:r>
              <a:rPr lang="en-US" altLang="zh-CN" sz="3200" dirty="0"/>
              <a:t>  m  </a:t>
            </a:r>
            <a:r>
              <a:rPr lang="en-US" altLang="zh-CN" sz="3200" dirty="0">
                <a:solidFill>
                  <a:srgbClr val="9900FF"/>
                </a:solidFill>
              </a:rPr>
              <a:t>8</a:t>
            </a:r>
            <a:r>
              <a:rPr lang="en-US" altLang="zh-CN" sz="3200" dirty="0"/>
              <a:t>     </a:t>
            </a:r>
            <a:r>
              <a:rPr lang="en-US" altLang="zh-CN" sz="3200" dirty="0" smtClean="0"/>
              <a:t>0    </a:t>
            </a:r>
            <a:r>
              <a:rPr lang="en-US" altLang="zh-CN" sz="3200" dirty="0"/>
              <a:t>m   </a:t>
            </a:r>
            <a:r>
              <a:rPr lang="en-US" altLang="zh-CN" sz="3200" dirty="0">
                <a:solidFill>
                  <a:srgbClr val="9900FF"/>
                </a:solidFill>
              </a:rPr>
              <a:t>16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21</a:t>
            </a:r>
            <a:r>
              <a:rPr lang="en-US" altLang="zh-CN" sz="3200" dirty="0"/>
              <a:t>  m    </a:t>
            </a:r>
            <a:r>
              <a:rPr lang="en-US" altLang="zh-CN" sz="3200" dirty="0" smtClean="0"/>
              <a:t>0    </a:t>
            </a:r>
            <a:r>
              <a:rPr lang="en-US" altLang="zh-CN" sz="3200" dirty="0">
                <a:solidFill>
                  <a:srgbClr val="9900FF"/>
                </a:solidFill>
              </a:rPr>
              <a:t>27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18 </a:t>
            </a:r>
            <a:r>
              <a:rPr lang="en-US" altLang="zh-CN" sz="3200" dirty="0"/>
              <a:t>  m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16  </a:t>
            </a:r>
            <a:r>
              <a:rPr lang="en-US" altLang="zh-CN" sz="3200" dirty="0" smtClean="0">
                <a:solidFill>
                  <a:srgbClr val="9900FF"/>
                </a:solidFill>
              </a:rPr>
              <a:t>27     0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例子</a:t>
            </a:r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292080" y="620688"/>
            <a:ext cx="3168352" cy="2884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 animBg="1" autoUpdateAnimBg="0"/>
      <p:bldP spid="110622" grpId="0" animBg="1"/>
      <p:bldP spid="110623" grpId="0" animBg="1" autoUpdateAnimBg="0"/>
      <p:bldP spid="110624" grpId="0" animBg="1"/>
      <p:bldP spid="110626" grpId="0" animBg="1" autoUpdateAnimBg="0"/>
      <p:bldP spid="110627" grpId="0" animBg="1"/>
      <p:bldP spid="110628" grpId="0" animBg="1" autoUpdateAnimBg="0"/>
      <p:bldP spid="110629" grpId="0" animBg="1"/>
      <p:bldP spid="110630" grpId="0" animBg="1" autoUpdateAnimBg="0"/>
      <p:bldP spid="110643" grpId="0" autoUpdateAnimBg="0"/>
      <p:bldP spid="110644" grpId="0" autoUpdateAnimBg="0"/>
      <p:bldP spid="110645" grpId="0" autoUpdateAnimBg="0"/>
      <p:bldP spid="110646" grpId="0" autoUpdateAnimBg="0"/>
      <p:bldP spid="110647" grpId="0" autoUpdateAnimBg="0"/>
      <p:bldP spid="110648" grpId="0" autoUpdateAnimBg="0"/>
      <p:bldP spid="110649" grpId="0" animBg="1" autoUpdateAnimBg="0"/>
      <p:bldP spid="110651" grpId="0" animBg="1" autoUpdateAnimBg="0"/>
      <p:bldP spid="110652" grpId="0" animBg="1" autoUpdateAnimBg="0"/>
      <p:bldP spid="110653" grpId="0" animBg="1" autoUpdateAnimBg="0"/>
      <p:bldP spid="110654" grpId="0" animBg="1" autoUpdateAnimBg="0"/>
      <p:bldP spid="110655" grpId="0" animBg="1" autoUpdateAnimBg="0"/>
      <p:bldP spid="110656" grpId="0" animBg="1" autoUpdateAnimBg="0"/>
      <p:bldP spid="110657" grpId="0" animBg="1" autoUpdateAnimBg="0"/>
      <p:bldP spid="110658" grpId="0" animBg="1" autoUpdateAnimBg="0"/>
      <p:bldP spid="110659" grpId="0" animBg="1" autoUpdateAnimBg="0"/>
      <p:bldP spid="110660" grpId="0" animBg="1" autoUpdateAnimBg="0"/>
      <p:bldP spid="110661" grpId="0" animBg="1" autoUpdateAnimBg="0"/>
      <p:bldP spid="110662" grpId="0" animBg="1" autoUpdateAnimBg="0"/>
      <p:bldP spid="110663" grpId="0" animBg="1" autoUpdateAnimBg="0"/>
      <p:bldP spid="110664" grpId="0" animBg="1" autoUpdateAnimBg="0"/>
      <p:bldP spid="110665" grpId="0" animBg="1" autoUpdateAnimBg="0"/>
      <p:bldP spid="110666" grpId="0" animBg="1" autoUpdateAnimBg="0"/>
      <p:bldP spid="110667" grpId="0" animBg="1" autoUpdateAnimBg="0"/>
      <p:bldP spid="1106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最小生成树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克鲁斯卡尔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Kruskal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考虑问题的出发点：为使生成树上边的权值之和达到最小，则应使生成树中每一条边的权值尽可能地小</a:t>
            </a:r>
          </a:p>
          <a:p>
            <a:r>
              <a:rPr lang="zh-CN" altLang="en-US" dirty="0" smtClean="0"/>
              <a:t>具体做法：先构造一个只含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个顶点的子图 </a:t>
            </a:r>
            <a:r>
              <a:rPr lang="en-US" altLang="zh-CN" dirty="0" smtClean="0"/>
              <a:t>SG</a:t>
            </a:r>
            <a:r>
              <a:rPr lang="zh-CN" altLang="en-US" dirty="0" smtClean="0"/>
              <a:t>，然后从权值最小的边开始，若添加</a:t>
            </a:r>
            <a:r>
              <a:rPr lang="zh-CN" altLang="en-US" dirty="0"/>
              <a:t>它</a:t>
            </a:r>
            <a:r>
              <a:rPr lang="zh-CN" altLang="en-US" dirty="0" smtClean="0"/>
              <a:t>不会使得</a:t>
            </a:r>
            <a:r>
              <a:rPr lang="en-US" altLang="zh-CN" dirty="0" smtClean="0"/>
              <a:t>SG </a:t>
            </a:r>
            <a:r>
              <a:rPr lang="zh-CN" altLang="en-US" dirty="0" smtClean="0"/>
              <a:t>中产生回路，则在 </a:t>
            </a:r>
            <a:r>
              <a:rPr lang="en-US" altLang="zh-CN" dirty="0" smtClean="0"/>
              <a:t>SG </a:t>
            </a:r>
            <a:r>
              <a:rPr lang="zh-CN" altLang="en-US" dirty="0" smtClean="0"/>
              <a:t>上加上这条边，如此重复，直至加上 </a:t>
            </a:r>
            <a:r>
              <a:rPr lang="en-US" altLang="zh-CN" dirty="0" smtClean="0"/>
              <a:t>n-1 </a:t>
            </a:r>
            <a:r>
              <a:rPr lang="zh-CN" altLang="en-US" dirty="0" smtClean="0"/>
              <a:t>条边为止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贪心原则：根据权值，从小到大依次尝试各边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3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00" name="Group 60"/>
          <p:cNvGrpSpPr>
            <a:grpSpLocks/>
          </p:cNvGrpSpPr>
          <p:nvPr/>
        </p:nvGrpSpPr>
        <p:grpSpPr bwMode="auto">
          <a:xfrm>
            <a:off x="1905000" y="1371600"/>
            <a:ext cx="5715000" cy="4389438"/>
            <a:chOff x="1200" y="864"/>
            <a:chExt cx="3600" cy="2765"/>
          </a:xfrm>
        </p:grpSpPr>
        <p:sp>
          <p:nvSpPr>
            <p:cNvPr id="112642" name="Oval 2"/>
            <p:cNvSpPr>
              <a:spLocks noChangeArrowheads="1"/>
            </p:cNvSpPr>
            <p:nvPr/>
          </p:nvSpPr>
          <p:spPr bwMode="auto">
            <a:xfrm>
              <a:off x="1584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2643" name="Oval 3"/>
            <p:cNvSpPr>
              <a:spLocks noChangeArrowheads="1"/>
            </p:cNvSpPr>
            <p:nvPr/>
          </p:nvSpPr>
          <p:spPr bwMode="auto">
            <a:xfrm>
              <a:off x="3360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2644" name="Oval 4"/>
            <p:cNvSpPr>
              <a:spLocks noChangeArrowheads="1"/>
            </p:cNvSpPr>
            <p:nvPr/>
          </p:nvSpPr>
          <p:spPr bwMode="auto">
            <a:xfrm>
              <a:off x="4464" y="151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2645" name="Oval 5"/>
            <p:cNvSpPr>
              <a:spLocks noChangeArrowheads="1"/>
            </p:cNvSpPr>
            <p:nvPr/>
          </p:nvSpPr>
          <p:spPr bwMode="auto">
            <a:xfrm>
              <a:off x="3504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2646" name="Oval 6"/>
            <p:cNvSpPr>
              <a:spLocks noChangeArrowheads="1"/>
            </p:cNvSpPr>
            <p:nvPr/>
          </p:nvSpPr>
          <p:spPr bwMode="auto">
            <a:xfrm>
              <a:off x="2448" y="199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2647" name="Oval 7"/>
            <p:cNvSpPr>
              <a:spLocks noChangeArrowheads="1"/>
            </p:cNvSpPr>
            <p:nvPr/>
          </p:nvSpPr>
          <p:spPr bwMode="auto">
            <a:xfrm>
              <a:off x="1200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2648" name="Oval 8"/>
            <p:cNvSpPr>
              <a:spLocks noChangeArrowheads="1"/>
            </p:cNvSpPr>
            <p:nvPr/>
          </p:nvSpPr>
          <p:spPr bwMode="auto">
            <a:xfrm>
              <a:off x="2640" y="329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1920" y="1181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1872" y="1277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 flipH="1">
              <a:off x="2736" y="1277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 flipH="1">
              <a:off x="1392" y="1277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 flipV="1">
              <a:off x="1536" y="2237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2784" y="2237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696" y="1181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 flipH="1">
              <a:off x="3792" y="1805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3552" y="1325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1488" y="2861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 flipH="1">
              <a:off x="2976" y="2861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342" y="8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19</a:t>
              </a:r>
              <a:endParaRPr lang="en-US" altLang="zh-CN" sz="2400"/>
            </a:p>
          </p:txBody>
        </p:sp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393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2662" name="Text Box 22"/>
            <p:cNvSpPr txBox="1">
              <a:spLocks noChangeArrowheads="1"/>
            </p:cNvSpPr>
            <p:nvPr/>
          </p:nvSpPr>
          <p:spPr bwMode="auto">
            <a:xfrm>
              <a:off x="2112" y="14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12663" name="Text Box 23"/>
            <p:cNvSpPr txBox="1">
              <a:spLocks noChangeArrowheads="1"/>
            </p:cNvSpPr>
            <p:nvPr/>
          </p:nvSpPr>
          <p:spPr bwMode="auto">
            <a:xfrm>
              <a:off x="1200" y="17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18</a:t>
              </a:r>
              <a:endParaRPr lang="en-US" altLang="zh-CN" sz="3200"/>
            </a:p>
          </p:txBody>
        </p:sp>
        <p:sp>
          <p:nvSpPr>
            <p:cNvPr id="112664" name="Text Box 24"/>
            <p:cNvSpPr txBox="1">
              <a:spLocks noChangeArrowheads="1"/>
            </p:cNvSpPr>
            <p:nvPr/>
          </p:nvSpPr>
          <p:spPr bwMode="auto">
            <a:xfrm>
              <a:off x="1862" y="306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27</a:t>
              </a:r>
            </a:p>
          </p:txBody>
        </p:sp>
        <p:sp>
          <p:nvSpPr>
            <p:cNvPr id="112665" name="Text Box 25"/>
            <p:cNvSpPr txBox="1">
              <a:spLocks noChangeArrowheads="1"/>
            </p:cNvSpPr>
            <p:nvPr/>
          </p:nvSpPr>
          <p:spPr bwMode="auto">
            <a:xfrm>
              <a:off x="1814" y="21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16</a:t>
              </a:r>
              <a:endParaRPr lang="en-US" altLang="zh-CN" sz="3200"/>
            </a:p>
          </p:txBody>
        </p:sp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3068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12667" name="Text Box 27"/>
            <p:cNvSpPr txBox="1">
              <a:spLocks noChangeArrowheads="1"/>
            </p:cNvSpPr>
            <p:nvPr/>
          </p:nvSpPr>
          <p:spPr bwMode="auto">
            <a:xfrm>
              <a:off x="3120" y="30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21</a:t>
              </a:r>
              <a:endParaRPr lang="en-US" altLang="zh-CN" sz="3200"/>
            </a:p>
          </p:txBody>
        </p:sp>
        <p:sp>
          <p:nvSpPr>
            <p:cNvPr id="112668" name="Text Box 28"/>
            <p:cNvSpPr txBox="1">
              <a:spLocks noChangeArrowheads="1"/>
            </p:cNvSpPr>
            <p:nvPr/>
          </p:nvSpPr>
          <p:spPr bwMode="auto">
            <a:xfrm>
              <a:off x="4022" y="22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12673" name="Text Box 33"/>
            <p:cNvSpPr txBox="1">
              <a:spLocks noChangeArrowheads="1"/>
            </p:cNvSpPr>
            <p:nvPr/>
          </p:nvSpPr>
          <p:spPr bwMode="auto">
            <a:xfrm>
              <a:off x="28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12683" name="Text Box 43"/>
            <p:cNvSpPr txBox="1">
              <a:spLocks noChangeArrowheads="1"/>
            </p:cNvSpPr>
            <p:nvPr/>
          </p:nvSpPr>
          <p:spPr bwMode="auto">
            <a:xfrm>
              <a:off x="3590" y="16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2514600" y="1600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2971800" y="2027238"/>
            <a:ext cx="990600" cy="1219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886200" y="3170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419600" y="3551238"/>
            <a:ext cx="12192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5626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6019800" y="2865438"/>
            <a:ext cx="1143000" cy="13716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7086600" y="2408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5867400" y="1874838"/>
            <a:ext cx="12954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Oval 38"/>
          <p:cNvSpPr>
            <a:spLocks noChangeArrowheads="1"/>
          </p:cNvSpPr>
          <p:nvPr/>
        </p:nvSpPr>
        <p:spPr bwMode="auto">
          <a:xfrm>
            <a:off x="5334000" y="15700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2438400" y="3551238"/>
            <a:ext cx="1524000" cy="7620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19050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4724400" y="4541838"/>
            <a:ext cx="914400" cy="838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Oval 42"/>
          <p:cNvSpPr>
            <a:spLocks noChangeArrowheads="1"/>
          </p:cNvSpPr>
          <p:nvPr/>
        </p:nvSpPr>
        <p:spPr bwMode="auto">
          <a:xfrm>
            <a:off x="4191000" y="5227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3352800" y="2255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487045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8</a:t>
            </a:r>
            <a:endParaRPr lang="en-US" altLang="zh-CN" sz="3200"/>
          </a:p>
        </p:txBody>
      </p:sp>
      <p:sp>
        <p:nvSpPr>
          <p:cNvPr id="112686" name="Text Box 46"/>
          <p:cNvSpPr txBox="1">
            <a:spLocks noChangeArrowheads="1"/>
          </p:cNvSpPr>
          <p:nvPr/>
        </p:nvSpPr>
        <p:spPr bwMode="auto">
          <a:xfrm>
            <a:off x="62484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6394450" y="3505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en-US" altLang="zh-CN" sz="3200"/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2895600" y="3398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4953000" y="48466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21</a:t>
            </a:r>
            <a:endParaRPr lang="en-US" altLang="zh-CN" sz="3200"/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>
            <a:off x="5638800" y="2103438"/>
            <a:ext cx="152400" cy="1981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H="1">
            <a:off x="4343400" y="2027238"/>
            <a:ext cx="1066800" cy="1219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 flipH="1">
            <a:off x="2209800" y="2027238"/>
            <a:ext cx="457200" cy="20574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3048000" y="1874838"/>
            <a:ext cx="2286000" cy="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715000" y="2590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7</a:t>
            </a:r>
            <a:endParaRPr lang="en-US" altLang="zh-CN" sz="3200"/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449580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12</a:t>
            </a:r>
            <a:endParaRPr lang="en-US" altLang="zh-CN" sz="3200"/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1905000" y="2743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18</a:t>
            </a:r>
            <a:endParaRPr lang="en-US" altLang="zh-CN" sz="3200"/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3733800" y="1371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19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9" grpId="0" animBg="1" autoUpdateAnimBg="0"/>
      <p:bldP spid="112670" grpId="0" animBg="1"/>
      <p:bldP spid="112671" grpId="0" animBg="1" autoUpdateAnimBg="0"/>
      <p:bldP spid="112672" grpId="0" animBg="1"/>
      <p:bldP spid="112674" grpId="0" animBg="1" autoUpdateAnimBg="0"/>
      <p:bldP spid="112675" grpId="0" animBg="1"/>
      <p:bldP spid="112676" grpId="0" animBg="1" autoUpdateAnimBg="0"/>
      <p:bldP spid="112677" grpId="0" animBg="1"/>
      <p:bldP spid="112678" grpId="0" animBg="1" autoUpdateAnimBg="0"/>
      <p:bldP spid="112679" grpId="0" animBg="1"/>
      <p:bldP spid="112680" grpId="0" animBg="1" autoUpdateAnimBg="0"/>
      <p:bldP spid="112681" grpId="0" animBg="1"/>
      <p:bldP spid="112682" grpId="0" animBg="1" autoUpdateAnimBg="0"/>
      <p:bldP spid="112684" grpId="0" autoUpdateAnimBg="0"/>
      <p:bldP spid="112685" grpId="0" autoUpdateAnimBg="0"/>
      <p:bldP spid="112686" grpId="0" autoUpdateAnimBg="0"/>
      <p:bldP spid="112687" grpId="0" autoUpdateAnimBg="0"/>
      <p:bldP spid="112688" grpId="0" autoUpdateAnimBg="0"/>
      <p:bldP spid="112689" grpId="0" autoUpdateAnimBg="0"/>
      <p:bldP spid="112691" grpId="0" animBg="1"/>
      <p:bldP spid="112692" grpId="0" animBg="1"/>
      <p:bldP spid="112693" grpId="0" animBg="1"/>
      <p:bldP spid="112694" grpId="0" animBg="1"/>
      <p:bldP spid="112695" grpId="0" autoUpdateAnimBg="0"/>
      <p:bldP spid="112696" grpId="0" autoUpdateAnimBg="0"/>
      <p:bldP spid="112697" grpId="0" autoUpdateAnimBg="0"/>
      <p:bldP spid="11269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图用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边表</a:t>
            </a:r>
            <a:r>
              <a:rPr lang="zh-CN" altLang="en-US" dirty="0" smtClean="0">
                <a:ea typeface="宋体" panose="02010600030101010101" pitchFamily="2" charset="-122"/>
              </a:rPr>
              <a:t>表示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struct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Enode</a:t>
            </a:r>
            <a:r>
              <a:rPr lang="en-US" altLang="en-US" dirty="0" smtClean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int</a:t>
            </a:r>
            <a:r>
              <a:rPr lang="en-US" altLang="en-US" dirty="0" smtClean="0">
                <a:ea typeface="宋体" panose="02010600030101010101" pitchFamily="2" charset="-122"/>
              </a:rPr>
              <a:t>  </a:t>
            </a:r>
            <a:r>
              <a:rPr lang="en-US" altLang="en-US" dirty="0" err="1" smtClean="0">
                <a:ea typeface="宋体" panose="02010600030101010101" pitchFamily="2" charset="-122"/>
              </a:rPr>
              <a:t>ivex</a:t>
            </a:r>
            <a:r>
              <a:rPr lang="en-US" altLang="en-US" dirty="0" smtClean="0">
                <a:ea typeface="宋体" panose="02010600030101010101" pitchFamily="2" charset="-122"/>
              </a:rPr>
              <a:t> , </a:t>
            </a:r>
            <a:r>
              <a:rPr lang="en-US" altLang="en-US" dirty="0" err="1" smtClean="0">
                <a:ea typeface="宋体" panose="02010600030101010101" pitchFamily="2" charset="-122"/>
              </a:rPr>
              <a:t>jvex</a:t>
            </a:r>
            <a:r>
              <a:rPr lang="en-US" altLang="en-US" dirty="0" smtClean="0">
                <a:ea typeface="宋体" panose="02010600030101010101" pitchFamily="2" charset="-122"/>
              </a:rPr>
              <a:t>;   	//</a:t>
            </a:r>
            <a:r>
              <a:rPr lang="en-US" altLang="en-US" dirty="0" err="1" smtClean="0">
                <a:ea typeface="宋体" panose="02010600030101010101" pitchFamily="2" charset="-122"/>
              </a:rPr>
              <a:t>边所依附的两个顶点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WeightType</a:t>
            </a:r>
            <a:r>
              <a:rPr lang="en-US" altLang="en-US" dirty="0" smtClean="0">
                <a:ea typeface="宋体" panose="02010600030101010101" pitchFamily="2" charset="-122"/>
              </a:rPr>
              <a:t>  weight; //</a:t>
            </a:r>
            <a:r>
              <a:rPr lang="en-US" altLang="en-US" dirty="0" err="1" smtClean="0">
                <a:ea typeface="宋体" panose="02010600030101010101" pitchFamily="2" charset="-122"/>
              </a:rPr>
              <a:t>边的权值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} 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ENode</a:t>
            </a:r>
            <a:r>
              <a:rPr lang="en-US" altLang="en-US" dirty="0" smtClean="0">
                <a:ea typeface="宋体" panose="02010600030101010101" pitchFamily="2" charset="-122"/>
              </a:rPr>
              <a:t> ;    //</a:t>
            </a:r>
            <a:r>
              <a:rPr lang="en-US" altLang="en-US" dirty="0" err="1" smtClean="0">
                <a:ea typeface="宋体" panose="02010600030101010101" pitchFamily="2" charset="-122"/>
              </a:rPr>
              <a:t>边表元素类型定义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struct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int</a:t>
            </a:r>
            <a:r>
              <a:rPr lang="en-US" altLang="en-US" dirty="0" smtClean="0">
                <a:ea typeface="宋体" panose="02010600030101010101" pitchFamily="2" charset="-122"/>
              </a:rPr>
              <a:t>  </a:t>
            </a:r>
            <a:r>
              <a:rPr lang="en-US" altLang="en-US" dirty="0" err="1" smtClean="0">
                <a:ea typeface="宋体" panose="02010600030101010101" pitchFamily="2" charset="-122"/>
              </a:rPr>
              <a:t>vexnum</a:t>
            </a:r>
            <a:r>
              <a:rPr lang="en-US" altLang="en-US" dirty="0" smtClean="0">
                <a:ea typeface="宋体" panose="02010600030101010101" pitchFamily="2" charset="-122"/>
              </a:rPr>
              <a:t> , </a:t>
            </a:r>
            <a:r>
              <a:rPr lang="en-US" altLang="en-US" dirty="0" err="1" smtClean="0">
                <a:ea typeface="宋体" panose="02010600030101010101" pitchFamily="2" charset="-122"/>
              </a:rPr>
              <a:t>edgenum</a:t>
            </a:r>
            <a:r>
              <a:rPr lang="en-US" altLang="en-US" dirty="0" smtClean="0">
                <a:ea typeface="宋体" panose="02010600030101010101" pitchFamily="2" charset="-122"/>
              </a:rPr>
              <a:t>; //</a:t>
            </a:r>
            <a:r>
              <a:rPr lang="en-US" altLang="en-US" dirty="0" err="1" smtClean="0">
                <a:ea typeface="宋体" panose="02010600030101010101" pitchFamily="2" charset="-122"/>
              </a:rPr>
              <a:t>顶点数和边数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VexType</a:t>
            </a:r>
            <a:r>
              <a:rPr lang="en-US" altLang="en-US" dirty="0" smtClean="0">
                <a:ea typeface="宋体" panose="02010600030101010101" pitchFamily="2" charset="-122"/>
              </a:rPr>
              <a:t>  </a:t>
            </a:r>
            <a:r>
              <a:rPr lang="en-US" altLang="en-US" dirty="0" err="1" smtClean="0">
                <a:ea typeface="宋体" panose="02010600030101010101" pitchFamily="2" charset="-122"/>
              </a:rPr>
              <a:t>vexlist</a:t>
            </a:r>
            <a:r>
              <a:rPr lang="en-US" altLang="en-US" dirty="0" smtClean="0">
                <a:ea typeface="宋体" panose="02010600030101010101" pitchFamily="2" charset="-122"/>
              </a:rPr>
              <a:t>[MAX_VEX];     //</a:t>
            </a:r>
            <a:r>
              <a:rPr lang="en-US" altLang="en-US" dirty="0" err="1" smtClean="0">
                <a:ea typeface="宋体" panose="02010600030101010101" pitchFamily="2" charset="-122"/>
              </a:rPr>
              <a:t>顶点表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ENode</a:t>
            </a:r>
            <a:r>
              <a:rPr lang="en-US" altLang="en-US" dirty="0" smtClean="0">
                <a:ea typeface="宋体" panose="02010600030101010101" pitchFamily="2" charset="-122"/>
              </a:rPr>
              <a:t> 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edgelist</a:t>
            </a:r>
            <a:r>
              <a:rPr lang="en-US" altLang="en-US" dirty="0" smtClean="0">
                <a:ea typeface="宋体" panose="02010600030101010101" pitchFamily="2" charset="-122"/>
              </a:rPr>
              <a:t>[MAX_EDGE];  //</a:t>
            </a:r>
            <a:r>
              <a:rPr lang="en-US" altLang="en-US" dirty="0" err="1" smtClean="0">
                <a:ea typeface="宋体" panose="02010600030101010101" pitchFamily="2" charset="-122"/>
              </a:rPr>
              <a:t>边表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}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ELGraph</a:t>
            </a:r>
            <a:r>
              <a:rPr lang="en-US" altLang="en-US" dirty="0" smtClean="0">
                <a:ea typeface="宋体" panose="02010600030101010101" pitchFamily="2" charset="-122"/>
              </a:rPr>
              <a:t>;   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ea typeface="宋体" panose="02010600030101010101" pitchFamily="2" charset="-122"/>
              </a:rPr>
              <a:t>考虑</a:t>
            </a:r>
            <a:r>
              <a:rPr lang="zh-CN" altLang="en-US" dirty="0">
                <a:ea typeface="宋体" panose="02010600030101010101" pitchFamily="2" charset="-122"/>
              </a:rPr>
              <a:t>到需要对边进行排序</a:t>
            </a:r>
            <a:r>
              <a:rPr lang="zh-CN" altLang="en-US" dirty="0" smtClean="0">
                <a:ea typeface="宋体" panose="02010600030101010101" pitchFamily="2" charset="-122"/>
              </a:rPr>
              <a:t>，可以用堆存放边，使得每次选取最小权值的边仅需</a:t>
            </a:r>
            <a:r>
              <a:rPr lang="en-US" altLang="zh-CN" dirty="0" smtClean="0">
                <a:ea typeface="宋体" panose="02010600030101010101" pitchFamily="2" charset="-122"/>
              </a:rPr>
              <a:t>O(loge)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5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关于图的定义和术语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图的存储结构：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数组表示，邻接表表示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有向图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十字链表，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邻接多重表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图的遍历：深度优先，广度优先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图的连通性</a:t>
            </a:r>
            <a:endParaRPr lang="en-US" altLang="zh-CN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err="1" smtClean="0">
                <a:ea typeface="宋体" panose="02010600030101010101" pitchFamily="2" charset="-122"/>
              </a:rPr>
              <a:t>无向图的连通分量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smtClean="0">
                <a:ea typeface="宋体" panose="02010600030101010101" pitchFamily="2" charset="-122"/>
              </a:rPr>
              <a:t>有向图的强连通</a:t>
            </a:r>
            <a:r>
              <a:rPr lang="en-US" altLang="en-US" b="1" dirty="0" smtClean="0">
                <a:ea typeface="宋体" panose="02010600030101010101" pitchFamily="2" charset="-122"/>
              </a:rPr>
              <a:t>分量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</a:rPr>
              <a:t>最小生成树：</a:t>
            </a:r>
            <a:r>
              <a:rPr lang="en-US" altLang="zh-CN" b="1" dirty="0" smtClean="0">
                <a:ea typeface="宋体" panose="02010600030101010101" pitchFamily="2" charset="-122"/>
              </a:rPr>
              <a:t>Prim</a:t>
            </a:r>
            <a:r>
              <a:rPr lang="zh-CN" altLang="en-US" b="1" dirty="0" smtClean="0">
                <a:ea typeface="宋体" panose="02010600030101010101" pitchFamily="2" charset="-122"/>
              </a:rPr>
              <a:t>算法，</a:t>
            </a:r>
            <a:r>
              <a:rPr lang="en-US" altLang="zh-CN" b="1" dirty="0" err="1" smtClean="0">
                <a:ea typeface="宋体" panose="02010600030101010101" pitchFamily="2" charset="-122"/>
              </a:rPr>
              <a:t>Kruskal</a:t>
            </a:r>
            <a:r>
              <a:rPr lang="zh-CN" altLang="en-US" b="1" dirty="0" smtClean="0">
                <a:ea typeface="宋体" panose="02010600030101010101" pitchFamily="2" charset="-122"/>
              </a:rPr>
              <a:t>算法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</a:rPr>
              <a:t>关节点和重连通</a:t>
            </a:r>
            <a:r>
              <a:rPr lang="zh-CN" altLang="en-US" b="1" dirty="0" smtClean="0">
                <a:ea typeface="宋体" panose="02010600030101010101" pitchFamily="2" charset="-122"/>
              </a:rPr>
              <a:t>分量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拓扑排序：</a:t>
            </a:r>
            <a:r>
              <a:rPr lang="en-US" altLang="zh-CN" dirty="0" smtClean="0"/>
              <a:t>AOV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关键路径：</a:t>
            </a:r>
            <a:r>
              <a:rPr lang="en-US" altLang="zh-CN" dirty="0" smtClean="0"/>
              <a:t>AOE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最短路径：</a:t>
            </a:r>
            <a:r>
              <a:rPr lang="en-US" dirty="0" err="1" smtClean="0"/>
              <a:t>Dijkstra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6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Kruskal算法实现的关键</a:t>
            </a:r>
            <a:r>
              <a:rPr lang="en-US" altLang="en-US" dirty="0" err="1" smtClean="0">
                <a:ea typeface="宋体" panose="02010600030101010101" pitchFamily="2" charset="-122"/>
              </a:rPr>
              <a:t>是当一条边加入到TE的集合后，如何判断是否构成回路</a:t>
            </a:r>
            <a:r>
              <a:rPr lang="en-US" altLang="en-US" dirty="0" smtClean="0">
                <a:ea typeface="宋体" panose="02010600030101010101" pitchFamily="2" charset="-122"/>
              </a:rPr>
              <a:t>?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简单的解决方法是：定义一个一维数组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[n]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存放图T中每个顶点所在的连通分量的编号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初值：Vset</a:t>
            </a:r>
            <a:r>
              <a:rPr lang="en-US" altLang="en-US" sz="3000" dirty="0" smtClean="0">
                <a:ea typeface="宋体" panose="02010600030101010101" pitchFamily="2" charset="-122"/>
              </a:rPr>
              <a:t>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]=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i，表示每个顶点各自组成一个连通分量，连通分量的编号简单地使用顶点在图中的位置</a:t>
            </a:r>
            <a:r>
              <a:rPr lang="en-US" altLang="en-US" sz="3000" dirty="0" smtClean="0">
                <a:ea typeface="宋体" panose="02010600030101010101" pitchFamily="2" charset="-122"/>
              </a:rPr>
              <a:t>(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编号</a:t>
            </a:r>
            <a:r>
              <a:rPr lang="en-US" altLang="en-US" sz="3000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sz="3000" dirty="0" err="1" smtClean="0">
                <a:ea typeface="宋体" panose="02010600030101010101" pitchFamily="2" charset="-122"/>
              </a:rPr>
              <a:t>当往T中增加一条边</a:t>
            </a:r>
            <a:r>
              <a:rPr lang="en-US" altLang="en-US" sz="3000" dirty="0" smtClean="0">
                <a:ea typeface="宋体" panose="02010600030101010101" pitchFamily="2" charset="-122"/>
              </a:rPr>
              <a:t>(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vi，vj</a:t>
            </a:r>
            <a:r>
              <a:rPr lang="en-US" altLang="en-US" sz="3000" dirty="0" smtClean="0">
                <a:ea typeface="宋体" panose="02010600030101010101" pitchFamily="2" charset="-122"/>
              </a:rPr>
              <a:t>) 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时，先检查Vset</a:t>
            </a:r>
            <a:r>
              <a:rPr lang="en-US" altLang="en-US" sz="3000" dirty="0" smtClean="0">
                <a:ea typeface="宋体" panose="02010600030101010101" pitchFamily="2" charset="-122"/>
              </a:rPr>
              <a:t>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和Vset</a:t>
            </a:r>
            <a:r>
              <a:rPr lang="en-US" altLang="en-US" sz="3000" dirty="0" smtClean="0">
                <a:ea typeface="宋体" panose="02010600030101010101" pitchFamily="2" charset="-122"/>
              </a:rPr>
              <a:t>[j]值：</a:t>
            </a:r>
          </a:p>
          <a:p>
            <a:pPr lvl="2"/>
            <a:r>
              <a:rPr lang="en-US" altLang="en-US" sz="3000" dirty="0" err="1" smtClean="0">
                <a:ea typeface="宋体" panose="02010600030101010101" pitchFamily="2" charset="-122"/>
              </a:rPr>
              <a:t>若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Vset</a:t>
            </a:r>
            <a:r>
              <a:rPr lang="en-US" altLang="en-US" sz="3000" b="1" dirty="0" smtClean="0">
                <a:ea typeface="宋体" panose="02010600030101010101" pitchFamily="2" charset="-122"/>
              </a:rPr>
              <a:t>[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b="1" dirty="0" smtClean="0">
                <a:ea typeface="宋体" panose="02010600030101010101" pitchFamily="2" charset="-122"/>
              </a:rPr>
              <a:t>]=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Vset</a:t>
            </a:r>
            <a:r>
              <a:rPr lang="en-US" altLang="en-US" sz="3000" b="1" dirty="0" smtClean="0">
                <a:ea typeface="宋体" panose="02010600030101010101" pitchFamily="2" charset="-122"/>
              </a:rPr>
              <a:t>[j]</a:t>
            </a:r>
            <a:r>
              <a:rPr lang="en-US" altLang="en-US" sz="3000" dirty="0" smtClean="0">
                <a:ea typeface="宋体" panose="02010600030101010101" pitchFamily="2" charset="-122"/>
              </a:rPr>
              <a:t>：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表明vi和vj处在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同一个连通分量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中，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加入此边会形成回路</a:t>
            </a:r>
            <a:endParaRPr lang="en-US" altLang="en-US" sz="3000" b="1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3000" dirty="0" smtClean="0">
                <a:ea typeface="宋体" panose="02010600030101010101" pitchFamily="2" charset="-122"/>
              </a:rPr>
              <a:t> 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若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Vset</a:t>
            </a:r>
            <a:r>
              <a:rPr lang="en-US" altLang="en-US" sz="3000" b="1" dirty="0" smtClean="0">
                <a:ea typeface="宋体" panose="02010600030101010101" pitchFamily="2" charset="-122"/>
              </a:rPr>
              <a:t>[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b="1" dirty="0" smtClean="0">
                <a:ea typeface="宋体" panose="02010600030101010101" pitchFamily="2" charset="-122"/>
              </a:rPr>
              <a:t>]≠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Vset</a:t>
            </a:r>
            <a:r>
              <a:rPr lang="en-US" altLang="en-US" sz="3000" b="1" dirty="0" smtClean="0">
                <a:ea typeface="宋体" panose="02010600030101010101" pitchFamily="2" charset="-122"/>
              </a:rPr>
              <a:t>[j]</a:t>
            </a:r>
            <a:r>
              <a:rPr lang="en-US" altLang="en-US" sz="3000" dirty="0" smtClean="0">
                <a:ea typeface="宋体" panose="02010600030101010101" pitchFamily="2" charset="-122"/>
              </a:rPr>
              <a:t>，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则</a:t>
            </a:r>
            <a:r>
              <a:rPr lang="en-US" altLang="en-US" sz="3000" b="1" dirty="0" err="1" smtClean="0">
                <a:ea typeface="宋体" panose="02010600030101010101" pitchFamily="2" charset="-122"/>
              </a:rPr>
              <a:t>加入此边不会形成回路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，将此边加入到生成树的边集中</a:t>
            </a:r>
            <a:endParaRPr lang="en-US" altLang="en-US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 smtClean="0">
                <a:ea typeface="宋体" panose="02010600030101010101" pitchFamily="2" charset="-122"/>
              </a:rPr>
              <a:t>加入一条新边后，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将两个不同的连通分量合并</a:t>
            </a:r>
            <a:r>
              <a:rPr lang="zh-CN" altLang="en-US" sz="3000" dirty="0" smtClean="0">
                <a:ea typeface="宋体" panose="02010600030101010101" pitchFamily="2" charset="-122"/>
              </a:rPr>
              <a:t>：将一个连通分量的编号换成另一个连通分量的编号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0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求最小生成树的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Kruskal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MSTEdge</a:t>
            </a:r>
            <a:r>
              <a:rPr lang="en-US" altLang="en-US" dirty="0" smtClean="0">
                <a:ea typeface="宋体" panose="02010600030101010101" pitchFamily="2" charset="-122"/>
              </a:rPr>
              <a:t> *</a:t>
            </a:r>
            <a:r>
              <a:rPr lang="en-US" altLang="en-US" dirty="0" err="1" smtClean="0">
                <a:ea typeface="宋体" panose="02010600030101010101" pitchFamily="2" charset="-122"/>
              </a:rPr>
              <a:t>Kruskal_MST</a:t>
            </a:r>
            <a:r>
              <a:rPr lang="en-US" altLang="en-US" dirty="0" smtClean="0">
                <a:ea typeface="宋体" panose="02010600030101010101" pitchFamily="2" charset="-122"/>
              </a:rPr>
              <a:t> (</a:t>
            </a:r>
            <a:r>
              <a:rPr lang="en-US" altLang="en-US" dirty="0" err="1" smtClean="0">
                <a:ea typeface="宋体" panose="02010600030101010101" pitchFamily="2" charset="-122"/>
              </a:rPr>
              <a:t>ELGraph</a:t>
            </a:r>
            <a:r>
              <a:rPr lang="en-US" altLang="en-US" dirty="0" smtClean="0">
                <a:ea typeface="宋体" panose="02010600030101010101" pitchFamily="2" charset="-122"/>
              </a:rPr>
              <a:t> *G)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MSTEdge</a:t>
            </a:r>
            <a:r>
              <a:rPr lang="en-US" altLang="en-US" dirty="0" smtClean="0">
                <a:ea typeface="宋体" panose="02010600030101010101" pitchFamily="2" charset="-122"/>
              </a:rPr>
              <a:t> TE[]; </a:t>
            </a:r>
            <a:r>
              <a:rPr lang="en-US" altLang="en-US" dirty="0" err="1" smtClean="0">
                <a:ea typeface="宋体" panose="02010600030101010101" pitchFamily="2" charset="-122"/>
              </a:rPr>
              <a:t>int</a:t>
            </a:r>
            <a:r>
              <a:rPr lang="en-US" altLang="en-US" dirty="0" smtClean="0">
                <a:ea typeface="宋体" panose="02010600030101010101" pitchFamily="2" charset="-122"/>
              </a:rPr>
              <a:t>  j, k, v, s1, s2, </a:t>
            </a: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[]; </a:t>
            </a:r>
          </a:p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WeightType</a:t>
            </a:r>
            <a:r>
              <a:rPr lang="en-US" altLang="en-US" dirty="0" smtClean="0">
                <a:ea typeface="宋体" panose="02010600030101010101" pitchFamily="2" charset="-122"/>
              </a:rPr>
              <a:t>  w;</a:t>
            </a:r>
          </a:p>
          <a:p>
            <a:pPr marL="0" indent="0">
              <a:buNone/>
            </a:pP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=(</a:t>
            </a:r>
            <a:r>
              <a:rPr lang="en-US" altLang="en-US" dirty="0" err="1" smtClean="0">
                <a:ea typeface="宋体" panose="02010600030101010101" pitchFamily="2" charset="-122"/>
              </a:rPr>
              <a:t>int</a:t>
            </a:r>
            <a:r>
              <a:rPr lang="en-US" altLang="en-US" dirty="0" smtClean="0">
                <a:ea typeface="宋体" panose="02010600030101010101" pitchFamily="2" charset="-122"/>
              </a:rPr>
              <a:t>  *)</a:t>
            </a:r>
            <a:r>
              <a:rPr lang="en-US" altLang="en-US" dirty="0" err="1" smtClean="0">
                <a:ea typeface="宋体" panose="02010600030101010101" pitchFamily="2" charset="-122"/>
              </a:rPr>
              <a:t>malloc</a:t>
            </a:r>
            <a:r>
              <a:rPr lang="en-US" altLang="en-US" dirty="0" smtClean="0">
                <a:ea typeface="宋体" panose="02010600030101010101" pitchFamily="2" charset="-122"/>
              </a:rPr>
              <a:t>(G-&gt;</a:t>
            </a:r>
            <a:r>
              <a:rPr lang="en-US" altLang="en-US" dirty="0" err="1" smtClean="0">
                <a:ea typeface="宋体" panose="02010600030101010101" pitchFamily="2" charset="-122"/>
              </a:rPr>
              <a:t>vexnum</a:t>
            </a:r>
            <a:r>
              <a:rPr lang="en-US" altLang="en-US" dirty="0" smtClean="0">
                <a:ea typeface="宋体" panose="02010600030101010101" pitchFamily="2" charset="-122"/>
              </a:rPr>
              <a:t>*</a:t>
            </a:r>
            <a:r>
              <a:rPr lang="en-US" altLang="en-US" dirty="0" err="1" smtClean="0">
                <a:ea typeface="宋体" panose="02010600030101010101" pitchFamily="2" charset="-122"/>
              </a:rPr>
              <a:t>sizeof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int</a:t>
            </a:r>
            <a:r>
              <a:rPr lang="en-US" altLang="en-US" dirty="0" smtClean="0">
                <a:ea typeface="宋体" panose="02010600030101010101" pitchFamily="2" charset="-122"/>
              </a:rPr>
              <a:t>));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for (j=0; j&lt;G-&gt;</a:t>
            </a:r>
            <a:r>
              <a:rPr lang="en-US" altLang="en-US" dirty="0" err="1" smtClean="0">
                <a:ea typeface="宋体" panose="02010600030101010101" pitchFamily="2" charset="-122"/>
              </a:rPr>
              <a:t>vexnum</a:t>
            </a:r>
            <a:r>
              <a:rPr lang="en-US" altLang="en-US" dirty="0" smtClean="0">
                <a:ea typeface="宋体" panose="02010600030101010101" pitchFamily="2" charset="-122"/>
              </a:rPr>
              <a:t>; </a:t>
            </a:r>
            <a:r>
              <a:rPr lang="en-US" altLang="en-US" dirty="0" err="1" smtClean="0">
                <a:ea typeface="宋体" panose="02010600030101010101" pitchFamily="2" charset="-122"/>
              </a:rPr>
              <a:t>j++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[j]=j  ; //</a:t>
            </a:r>
            <a:r>
              <a:rPr lang="zh-CN" altLang="en-US" dirty="0" smtClean="0">
                <a:ea typeface="宋体" panose="02010600030101010101" pitchFamily="2" charset="-122"/>
              </a:rPr>
              <a:t>初始化数组</a:t>
            </a: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[n] 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sort(G-&gt;</a:t>
            </a:r>
            <a:r>
              <a:rPr lang="en-US" altLang="en-US" dirty="0" err="1" smtClean="0">
                <a:ea typeface="宋体" panose="02010600030101010101" pitchFamily="2" charset="-122"/>
              </a:rPr>
              <a:t>edgelist</a:t>
            </a:r>
            <a:r>
              <a:rPr lang="en-US" altLang="en-US" dirty="0" smtClean="0">
                <a:ea typeface="宋体" panose="02010600030101010101" pitchFamily="2" charset="-122"/>
              </a:rPr>
              <a:t>) ;   //</a:t>
            </a: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zh-CN" altLang="en-US" dirty="0">
                <a:ea typeface="宋体" panose="02010600030101010101" pitchFamily="2" charset="-122"/>
              </a:rPr>
              <a:t>边</a:t>
            </a:r>
            <a:r>
              <a:rPr lang="zh-CN" altLang="en-US" dirty="0" smtClean="0">
                <a:ea typeface="宋体" panose="02010600030101010101" pitchFamily="2" charset="-122"/>
              </a:rPr>
              <a:t>按权值从小到大排序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j=0 ; k=0 ;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while (k&lt;G-&gt;vexnum-1 &amp;&amp; j&lt; G-&gt;</a:t>
            </a:r>
            <a:r>
              <a:rPr lang="en-US" altLang="en-US" dirty="0" err="1" smtClean="0">
                <a:ea typeface="宋体" panose="02010600030101010101" pitchFamily="2" charset="-122"/>
              </a:rPr>
              <a:t>edgenum</a:t>
            </a:r>
            <a:r>
              <a:rPr lang="en-US" altLang="en-US" dirty="0" smtClean="0">
                <a:ea typeface="宋体" panose="02010600030101010101" pitchFamily="2" charset="-122"/>
              </a:rPr>
              <a:t>) {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s1=</a:t>
            </a: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[G-&gt;</a:t>
            </a:r>
            <a:r>
              <a:rPr lang="en-US" altLang="en-US" dirty="0" err="1" smtClean="0">
                <a:ea typeface="宋体" panose="02010600030101010101" pitchFamily="2" charset="-122"/>
              </a:rPr>
              <a:t>edgelist</a:t>
            </a:r>
            <a:r>
              <a:rPr lang="en-US" altLang="en-US" dirty="0" smtClean="0">
                <a:ea typeface="宋体" panose="02010600030101010101" pitchFamily="2" charset="-122"/>
              </a:rPr>
              <a:t>[j].vex1] ;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s2=</a:t>
            </a:r>
            <a:r>
              <a:rPr lang="en-US" altLang="en-US" dirty="0" err="1" smtClean="0">
                <a:ea typeface="宋体" panose="02010600030101010101" pitchFamily="2" charset="-122"/>
              </a:rPr>
              <a:t>Vset</a:t>
            </a:r>
            <a:r>
              <a:rPr lang="en-US" altLang="en-US" dirty="0" smtClean="0">
                <a:ea typeface="宋体" panose="02010600030101010101" pitchFamily="2" charset="-122"/>
              </a:rPr>
              <a:t>[G-&gt;</a:t>
            </a:r>
            <a:r>
              <a:rPr lang="en-US" altLang="en-US" dirty="0" err="1" smtClean="0">
                <a:ea typeface="宋体" panose="02010600030101010101" pitchFamily="2" charset="-122"/>
              </a:rPr>
              <a:t>edgelist</a:t>
            </a:r>
            <a:r>
              <a:rPr lang="en-US" altLang="en-US" dirty="0" smtClean="0">
                <a:ea typeface="宋体" panose="02010600030101010101" pitchFamily="2" charset="-122"/>
              </a:rPr>
              <a:t>[j].vex2] ;</a:t>
            </a:r>
          </a:p>
          <a:p>
            <a:pPr marL="0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//</a:t>
            </a:r>
            <a:r>
              <a:rPr lang="zh-CN" altLang="en-US" dirty="0" smtClean="0">
                <a:ea typeface="宋体" panose="02010600030101010101" pitchFamily="2" charset="-122"/>
              </a:rPr>
              <a:t>若边的两个顶点的连通分量编号不同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ea typeface="宋体" panose="02010600030101010101" pitchFamily="2" charset="-122"/>
              </a:rPr>
              <a:t>边加入到</a:t>
            </a:r>
            <a:r>
              <a:rPr lang="en-US" altLang="en-US" dirty="0" smtClean="0">
                <a:ea typeface="宋体" panose="02010600030101010101" pitchFamily="2" charset="-122"/>
              </a:rPr>
              <a:t>TE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51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求最小生成树的</a:t>
            </a:r>
            <a:r>
              <a:rPr lang="en-US" altLang="en-US" smtClean="0"/>
              <a:t>Kruskal</a:t>
            </a:r>
            <a:r>
              <a:rPr lang="zh-CN" altLang="en-US" smtClean="0"/>
              <a:t>算法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sz="3300" dirty="0" smtClean="0"/>
              <a:t>if  (s1!=s2) {</a:t>
            </a:r>
          </a:p>
          <a:p>
            <a:pPr marL="0" indent="0">
              <a:buNone/>
            </a:pPr>
            <a:r>
              <a:rPr lang="en-US" altLang="en-US" sz="3300" dirty="0"/>
              <a:t>	</a:t>
            </a:r>
            <a:r>
              <a:rPr lang="en-US" altLang="en-US" sz="3300" dirty="0" smtClean="0"/>
              <a:t>	TE[k].vex1=G-&gt;</a:t>
            </a:r>
            <a:r>
              <a:rPr lang="en-US" altLang="en-US" sz="3300" dirty="0" err="1" smtClean="0"/>
              <a:t>edgelist</a:t>
            </a:r>
            <a:r>
              <a:rPr lang="en-US" altLang="en-US" sz="3300" dirty="0" smtClean="0"/>
              <a:t>[j].vex1 ;</a:t>
            </a:r>
          </a:p>
          <a:p>
            <a:pPr marL="0" indent="0">
              <a:buNone/>
            </a:pPr>
            <a:r>
              <a:rPr lang="en-US" altLang="en-US" sz="3300" dirty="0" smtClean="0"/>
              <a:t>    		TE[k].vex2=G-&gt;</a:t>
            </a:r>
            <a:r>
              <a:rPr lang="en-US" altLang="en-US" sz="3300" dirty="0" err="1" smtClean="0"/>
              <a:t>edgelist</a:t>
            </a:r>
            <a:r>
              <a:rPr lang="en-US" altLang="en-US" sz="3300" dirty="0" smtClean="0"/>
              <a:t>[j].vex2 ;</a:t>
            </a:r>
          </a:p>
          <a:p>
            <a:pPr marL="0" indent="0">
              <a:buNone/>
            </a:pPr>
            <a:r>
              <a:rPr lang="en-US" altLang="en-US" sz="3300" dirty="0" smtClean="0"/>
              <a:t>    		TE[k].weight=G-&gt;</a:t>
            </a:r>
            <a:r>
              <a:rPr lang="en-US" altLang="en-US" sz="3300" dirty="0" err="1" smtClean="0"/>
              <a:t>edgelist</a:t>
            </a:r>
            <a:r>
              <a:rPr lang="en-US" altLang="en-US" sz="3300" dirty="0" smtClean="0"/>
              <a:t>[j].weight ;         </a:t>
            </a:r>
          </a:p>
          <a:p>
            <a:pPr marL="0" indent="0">
              <a:buNone/>
            </a:pPr>
            <a:r>
              <a:rPr lang="zh-CN" altLang="en-US" sz="3300" dirty="0" smtClean="0"/>
              <a:t>    </a:t>
            </a:r>
            <a:r>
              <a:rPr lang="en-US" altLang="zh-CN" sz="3300" dirty="0" smtClean="0"/>
              <a:t>		</a:t>
            </a:r>
            <a:r>
              <a:rPr lang="en-US" altLang="en-US" sz="3300" dirty="0" smtClean="0"/>
              <a:t>k++ ;</a:t>
            </a:r>
          </a:p>
          <a:p>
            <a:pPr marL="0" indent="0">
              <a:buNone/>
            </a:pPr>
            <a:r>
              <a:rPr lang="en-US" altLang="en-US" sz="3300" dirty="0" smtClean="0"/>
              <a:t>    		for (v=0; v&lt;G-&gt;</a:t>
            </a:r>
            <a:r>
              <a:rPr lang="en-US" altLang="en-US" sz="3300" dirty="0" err="1" smtClean="0"/>
              <a:t>vexnum</a:t>
            </a:r>
            <a:r>
              <a:rPr lang="en-US" altLang="en-US" sz="3300" dirty="0" smtClean="0"/>
              <a:t>; v++)</a:t>
            </a:r>
          </a:p>
          <a:p>
            <a:pPr marL="0" indent="0">
              <a:buNone/>
            </a:pPr>
            <a:r>
              <a:rPr lang="en-US" altLang="en-US" sz="3300" dirty="0" smtClean="0"/>
              <a:t>             		if  (</a:t>
            </a:r>
            <a:r>
              <a:rPr lang="en-US" altLang="en-US" sz="3300" dirty="0" err="1" smtClean="0"/>
              <a:t>Vset</a:t>
            </a:r>
            <a:r>
              <a:rPr lang="en-US" altLang="en-US" sz="3300" dirty="0" smtClean="0"/>
              <a:t>[v]==s2)  </a:t>
            </a:r>
            <a:r>
              <a:rPr lang="en-US" altLang="en-US" sz="3300" dirty="0" err="1" smtClean="0"/>
              <a:t>Vset</a:t>
            </a:r>
            <a:r>
              <a:rPr lang="en-US" altLang="en-US" sz="3300" dirty="0" smtClean="0"/>
              <a:t>[v]=s1 ;</a:t>
            </a:r>
          </a:p>
          <a:p>
            <a:pPr marL="0" indent="0">
              <a:buNone/>
            </a:pPr>
            <a:r>
              <a:rPr lang="en-US" altLang="en-US" sz="3300" dirty="0" smtClean="0"/>
              <a:t>    	}</a:t>
            </a:r>
          </a:p>
          <a:p>
            <a:pPr marL="0" indent="0">
              <a:buNone/>
            </a:pPr>
            <a:r>
              <a:rPr lang="en-US" altLang="en-US" sz="3300" dirty="0" err="1" smtClean="0"/>
              <a:t>j++</a:t>
            </a:r>
            <a:r>
              <a:rPr lang="en-US" altLang="en-US" sz="3300" dirty="0" smtClean="0"/>
              <a:t> ;</a:t>
            </a:r>
          </a:p>
          <a:p>
            <a:pPr marL="0" indent="0">
              <a:buNone/>
            </a:pPr>
            <a:r>
              <a:rPr lang="en-US" altLang="en-US" sz="3300" dirty="0" smtClean="0"/>
              <a:t>}</a:t>
            </a:r>
          </a:p>
          <a:p>
            <a:pPr marL="0" indent="0">
              <a:buNone/>
            </a:pPr>
            <a:r>
              <a:rPr lang="en-US" altLang="en-US" sz="3300" dirty="0" smtClean="0"/>
              <a:t>free(</a:t>
            </a:r>
            <a:r>
              <a:rPr lang="en-US" altLang="en-US" sz="3300" dirty="0" err="1" smtClean="0"/>
              <a:t>Vset</a:t>
            </a:r>
            <a:r>
              <a:rPr lang="en-US" altLang="en-US" sz="3300" dirty="0" smtClean="0"/>
              <a:t>) ;  </a:t>
            </a:r>
          </a:p>
          <a:p>
            <a:pPr marL="0" indent="0">
              <a:buNone/>
            </a:pPr>
            <a:r>
              <a:rPr lang="en-US" altLang="en-US" sz="3300" dirty="0" smtClean="0"/>
              <a:t>return(TE) ;</a:t>
            </a:r>
          </a:p>
          <a:p>
            <a:pPr marL="0" indent="0">
              <a:buNone/>
            </a:pPr>
            <a:r>
              <a:rPr lang="en-US" altLang="en-US" sz="33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8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zh-CN" altLang="en-US" dirty="0" smtClean="0"/>
              <a:t>算法的时间复杂度分析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设带权连通图有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个顶点和</a:t>
            </a:r>
            <a:r>
              <a:rPr lang="en-US" altLang="en-US" dirty="0" smtClean="0"/>
              <a:t>e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zh-CN" altLang="en-US" dirty="0" smtClean="0"/>
              <a:t>则算法的主要执行是：</a:t>
            </a:r>
          </a:p>
          <a:p>
            <a:pPr lvl="1"/>
            <a:r>
              <a:rPr lang="en-US" altLang="en-US" dirty="0" err="1" smtClean="0"/>
              <a:t>Vset</a:t>
            </a:r>
            <a:r>
              <a:rPr lang="zh-CN" altLang="en-US" dirty="0" smtClean="0"/>
              <a:t>数组初始化：时间复杂度是</a:t>
            </a:r>
            <a:r>
              <a:rPr lang="en-US" altLang="en-US" dirty="0" smtClean="0"/>
              <a:t>O(n)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边表按权值排序：若采用堆排序或快速排序，时间复杂度是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e㏒e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en-US" altLang="en-US" b="1" dirty="0" smtClean="0"/>
              <a:t>while</a:t>
            </a:r>
            <a:r>
              <a:rPr lang="zh-CN" altLang="en-US" b="1" dirty="0" smtClean="0"/>
              <a:t>循环：最大执行频度是</a:t>
            </a:r>
            <a:r>
              <a:rPr lang="en-US" altLang="en-US" b="1" dirty="0" smtClean="0"/>
              <a:t>O(n)</a:t>
            </a:r>
            <a:r>
              <a:rPr lang="zh-CN" altLang="en-US" b="1" dirty="0" smtClean="0"/>
              <a:t>，其中包含修改</a:t>
            </a:r>
            <a:r>
              <a:rPr lang="en-US" altLang="en-US" b="1" dirty="0" err="1" smtClean="0"/>
              <a:t>Vset</a:t>
            </a:r>
            <a:r>
              <a:rPr lang="zh-CN" altLang="en-US" b="1" dirty="0" smtClean="0"/>
              <a:t>数组，共执行</a:t>
            </a:r>
            <a:r>
              <a:rPr lang="en-US" altLang="en-US" b="1" dirty="0" smtClean="0"/>
              <a:t>n-1</a:t>
            </a:r>
            <a:r>
              <a:rPr lang="zh-CN" altLang="en-US" b="1" dirty="0" smtClean="0"/>
              <a:t>次，时间复杂度是</a:t>
            </a:r>
            <a:r>
              <a:rPr lang="en-US" altLang="en-US" b="1" dirty="0" smtClean="0"/>
              <a:t>O(n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) </a:t>
            </a:r>
            <a:r>
              <a:rPr lang="zh-CN" altLang="en-US" b="1" dirty="0" smtClean="0"/>
              <a:t>；</a:t>
            </a:r>
          </a:p>
          <a:p>
            <a:r>
              <a:rPr lang="zh-CN" altLang="en-US" dirty="0" smtClean="0"/>
              <a:t>整个算法的时间复杂度是</a:t>
            </a:r>
            <a:r>
              <a:rPr lang="en-US" altLang="en-US" dirty="0" smtClean="0"/>
              <a:t>O(e㏒e+n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改进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回路检测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边的加入，会形成多颗树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为每棵树各选出一个</a:t>
            </a:r>
            <a:r>
              <a:rPr lang="en-US" altLang="zh-CN" dirty="0" smtClean="0"/>
              <a:t>leader</a:t>
            </a:r>
          </a:p>
          <a:p>
            <a:pPr lvl="1"/>
            <a:r>
              <a:rPr lang="zh-CN" altLang="en-US" dirty="0" smtClean="0"/>
              <a:t>每个顶点设指针</a:t>
            </a:r>
            <a:r>
              <a:rPr lang="en-US" altLang="zh-CN" dirty="0" smtClean="0"/>
              <a:t>parent</a:t>
            </a:r>
          </a:p>
          <a:p>
            <a:pPr lvl="1"/>
            <a:r>
              <a:rPr lang="zh-CN" altLang="en-US" dirty="0" smtClean="0"/>
              <a:t>沿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可以找到对应的</a:t>
            </a:r>
            <a:r>
              <a:rPr lang="en-US" altLang="zh-CN" dirty="0" smtClean="0"/>
              <a:t>leader</a:t>
            </a:r>
          </a:p>
          <a:p>
            <a:pPr lvl="1"/>
            <a:r>
              <a:rPr lang="en-US" altLang="zh-CN" dirty="0" err="1" smtClean="0"/>
              <a:t>leader.parent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该子树的结点个数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在引入新边</a:t>
            </a:r>
            <a:r>
              <a:rPr lang="en-US" altLang="zh-CN" dirty="0" smtClean="0"/>
              <a:t>e =(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u, 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，找到并比较</a:t>
            </a:r>
            <a:r>
              <a:rPr lang="en-US" altLang="zh-CN" dirty="0" smtClean="0"/>
              <a:t>leader(u)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leader(v)</a:t>
            </a:r>
          </a:p>
          <a:p>
            <a:pPr lvl="1"/>
            <a:r>
              <a:rPr lang="en-US" altLang="zh-CN" dirty="0" smtClean="0"/>
              <a:t>e</a:t>
            </a:r>
            <a:r>
              <a:rPr lang="zh-CN" altLang="en-US" dirty="0" smtClean="0"/>
              <a:t>的引入形成回路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leader(u) = leader(v) </a:t>
            </a:r>
          </a:p>
          <a:p>
            <a:r>
              <a:rPr lang="zh-CN" altLang="en-US" dirty="0"/>
              <a:t>子</a:t>
            </a:r>
            <a:r>
              <a:rPr lang="zh-CN" altLang="en-US" dirty="0" smtClean="0"/>
              <a:t>树合并</a:t>
            </a:r>
            <a:endParaRPr lang="en-US" altLang="zh-CN" dirty="0" smtClean="0"/>
          </a:p>
          <a:p>
            <a:pPr lvl="1"/>
            <a:r>
              <a:rPr lang="en-US" dirty="0" smtClean="0"/>
              <a:t>If(leader(u).parent &gt; leader(v).parent)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eader(u).parent=leader(v);</a:t>
            </a:r>
          </a:p>
          <a:p>
            <a:pPr lvl="1"/>
            <a:r>
              <a:rPr lang="en-US" dirty="0" smtClean="0"/>
              <a:t>else leader(v).parent =leader(u)</a:t>
            </a:r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2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zh-CN" altLang="en-US" dirty="0"/>
              <a:t>算法的时间复杂度分析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zh-CN" altLang="en-US" dirty="0">
                <a:ea typeface="宋体" panose="02010600030101010101" pitchFamily="2" charset="-122"/>
              </a:rPr>
              <a:t>堆存放边，可使得每次选取最小权值的边仅需</a:t>
            </a:r>
            <a:r>
              <a:rPr lang="en-US" altLang="zh-CN" dirty="0">
                <a:ea typeface="宋体" panose="02010600030101010101" pitchFamily="2" charset="-122"/>
              </a:rPr>
              <a:t>O(loge)</a:t>
            </a:r>
            <a:endParaRPr lang="en-US" dirty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将生成树</a:t>
            </a:r>
            <a:r>
              <a:rPr lang="en-US" altLang="zh-CN" dirty="0"/>
              <a:t>T</a:t>
            </a:r>
            <a:r>
              <a:rPr lang="zh-CN" altLang="en-US" dirty="0"/>
              <a:t>的连通分量看成等价类，则构造</a:t>
            </a:r>
            <a:r>
              <a:rPr lang="en-US" altLang="zh-CN" dirty="0"/>
              <a:t>T</a:t>
            </a:r>
            <a:r>
              <a:rPr lang="zh-CN" altLang="en-US" dirty="0"/>
              <a:t>需</a:t>
            </a:r>
            <a:r>
              <a:rPr lang="en-US" altLang="zh-CN" dirty="0"/>
              <a:t>O(</a:t>
            </a:r>
            <a:r>
              <a:rPr lang="en-US" altLang="zh-CN" dirty="0" err="1"/>
              <a:t>eloge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dirty="0" err="1" smtClean="0"/>
              <a:t>Kruskal</a:t>
            </a:r>
            <a:r>
              <a:rPr lang="zh-CN" altLang="en-US" dirty="0"/>
              <a:t>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eloge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适用于稀疏图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6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</a:t>
            </a:r>
            <a:r>
              <a:rPr lang="zh-CN" altLang="en-US" dirty="0" smtClean="0"/>
              <a:t>重连通图和关节点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若从一个连通图中删去任何一个顶点及其相关联的边，它仍为一个连通图的话，则该连通图被称为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重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双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连通图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biconnected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graph)</a:t>
            </a:r>
          </a:p>
          <a:p>
            <a:pPr lvl="1"/>
            <a:r>
              <a:rPr lang="zh-CN" altLang="en-US" sz="3200" dirty="0" smtClean="0"/>
              <a:t>若连通图中的某个顶点和其相关联的边被删去之后，该连通图被分割成两个或两个以上的连通分量，则称此顶点为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关节点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(articulation point)/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割点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(cut point)</a:t>
            </a:r>
          </a:p>
          <a:p>
            <a:pPr lvl="1"/>
            <a:r>
              <a:rPr lang="zh-CN" altLang="en-US" sz="3200" dirty="0" smtClean="0"/>
              <a:t>没有关节点的连通图为重连通图</a:t>
            </a:r>
          </a:p>
          <a:p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如何判别给定的连通图是否</a:t>
            </a:r>
            <a:r>
              <a:rPr lang="zh-CN" altLang="en-US" b="1" dirty="0" smtClean="0">
                <a:solidFill>
                  <a:srgbClr val="800000"/>
                </a:solidFill>
                <a:ea typeface="楷体_GB2312" pitchFamily="49" charset="-122"/>
              </a:rPr>
              <a:t>是重连通图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1066800" y="1524000"/>
            <a:ext cx="2438400" cy="3810000"/>
            <a:chOff x="672" y="960"/>
            <a:chExt cx="1536" cy="2400"/>
          </a:xfrm>
        </p:grpSpPr>
        <p:sp>
          <p:nvSpPr>
            <p:cNvPr id="117762" name="Oval 2"/>
            <p:cNvSpPr>
              <a:spLocks noChangeArrowheads="1"/>
            </p:cNvSpPr>
            <p:nvPr/>
          </p:nvSpPr>
          <p:spPr bwMode="auto">
            <a:xfrm>
              <a:off x="1296" y="153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7763" name="Oval 3"/>
            <p:cNvSpPr>
              <a:spLocks noChangeArrowheads="1"/>
            </p:cNvSpPr>
            <p:nvPr/>
          </p:nvSpPr>
          <p:spPr bwMode="auto">
            <a:xfrm>
              <a:off x="672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7768" name="Oval 8"/>
            <p:cNvSpPr>
              <a:spLocks noChangeArrowheads="1"/>
            </p:cNvSpPr>
            <p:nvPr/>
          </p:nvSpPr>
          <p:spPr bwMode="auto">
            <a:xfrm>
              <a:off x="672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960" y="1104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960" y="3216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912" y="1248"/>
              <a:ext cx="384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H="1">
              <a:off x="1536" y="1200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 flipH="1">
              <a:off x="912" y="177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912" y="2256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536" y="1728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 flipH="1">
              <a:off x="1584" y="225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912" y="2736"/>
              <a:ext cx="432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1536" y="2688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5100315" y="1902792"/>
            <a:ext cx="3505200" cy="4343400"/>
            <a:chOff x="3082" y="944"/>
            <a:chExt cx="2208" cy="2736"/>
          </a:xfrm>
        </p:grpSpPr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4282" y="9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356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356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308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3082" y="339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404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7786" name="Oval 26"/>
            <p:cNvSpPr>
              <a:spLocks noChangeArrowheads="1"/>
            </p:cNvSpPr>
            <p:nvPr/>
          </p:nvSpPr>
          <p:spPr bwMode="auto">
            <a:xfrm>
              <a:off x="500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500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3706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9" name="Line 29"/>
            <p:cNvSpPr>
              <a:spLocks noChangeShapeType="1"/>
            </p:cNvSpPr>
            <p:nvPr/>
          </p:nvSpPr>
          <p:spPr bwMode="auto">
            <a:xfrm>
              <a:off x="370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 flipH="1">
              <a:off x="3226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>
              <a:off x="3850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3226" y="3008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>
              <a:off x="4570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 flipH="1">
              <a:off x="514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95" name="Freeform 35"/>
          <p:cNvSpPr>
            <a:spLocks/>
          </p:cNvSpPr>
          <p:nvPr/>
        </p:nvSpPr>
        <p:spPr bwMode="auto">
          <a:xfrm>
            <a:off x="6852915" y="2359992"/>
            <a:ext cx="495300" cy="3479800"/>
          </a:xfrm>
          <a:custGeom>
            <a:avLst/>
            <a:gdLst>
              <a:gd name="T0" fmla="*/ 0 w 312"/>
              <a:gd name="T1" fmla="*/ 1776 h 2192"/>
              <a:gd name="T2" fmla="*/ 96 w 312"/>
              <a:gd name="T3" fmla="*/ 1920 h 2192"/>
              <a:gd name="T4" fmla="*/ 288 w 312"/>
              <a:gd name="T5" fmla="*/ 1872 h 2192"/>
              <a:gd name="T6" fmla="*/ 240 w 312"/>
              <a:gd name="T7" fmla="*/ 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192">
                <a:moveTo>
                  <a:pt x="0" y="1776"/>
                </a:moveTo>
                <a:cubicBezTo>
                  <a:pt x="24" y="1840"/>
                  <a:pt x="48" y="1904"/>
                  <a:pt x="96" y="1920"/>
                </a:cubicBezTo>
                <a:cubicBezTo>
                  <a:pt x="144" y="1936"/>
                  <a:pt x="264" y="2192"/>
                  <a:pt x="288" y="1872"/>
                </a:cubicBezTo>
                <a:cubicBezTo>
                  <a:pt x="312" y="1552"/>
                  <a:pt x="276" y="776"/>
                  <a:pt x="24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6" name="Freeform 36"/>
          <p:cNvSpPr>
            <a:spLocks/>
          </p:cNvSpPr>
          <p:nvPr/>
        </p:nvSpPr>
        <p:spPr bwMode="auto">
          <a:xfrm>
            <a:off x="7310115" y="2359992"/>
            <a:ext cx="1066800" cy="2667000"/>
          </a:xfrm>
          <a:custGeom>
            <a:avLst/>
            <a:gdLst>
              <a:gd name="T0" fmla="*/ 0 w 672"/>
              <a:gd name="T1" fmla="*/ 0 h 1680"/>
              <a:gd name="T2" fmla="*/ 384 w 672"/>
              <a:gd name="T3" fmla="*/ 1440 h 1680"/>
              <a:gd name="T4" fmla="*/ 576 w 672"/>
              <a:gd name="T5" fmla="*/ 1440 h 1680"/>
              <a:gd name="T6" fmla="*/ 672 w 672"/>
              <a:gd name="T7" fmla="*/ 120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1680">
                <a:moveTo>
                  <a:pt x="0" y="0"/>
                </a:moveTo>
                <a:cubicBezTo>
                  <a:pt x="144" y="600"/>
                  <a:pt x="288" y="1200"/>
                  <a:pt x="384" y="1440"/>
                </a:cubicBezTo>
                <a:cubicBezTo>
                  <a:pt x="480" y="1680"/>
                  <a:pt x="528" y="1480"/>
                  <a:pt x="576" y="1440"/>
                </a:cubicBezTo>
                <a:cubicBezTo>
                  <a:pt x="624" y="1400"/>
                  <a:pt x="648" y="1300"/>
                  <a:pt x="672" y="120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6837040" y="1464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703565" y="23139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2</a:t>
            </a:r>
            <a:endParaRPr lang="en-US" altLang="zh-CN" sz="320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5617840" y="3445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3</a:t>
            </a:r>
            <a:endParaRPr lang="en-US" altLang="zh-CN" sz="3200"/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4932040" y="42951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4</a:t>
            </a:r>
            <a:endParaRPr lang="en-US" altLang="zh-CN" sz="320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932040" y="5350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5</a:t>
            </a:r>
            <a:endParaRPr lang="en-US" altLang="zh-CN" sz="3200"/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6760840" y="42649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6</a:t>
            </a:r>
            <a:endParaRPr lang="en-US" altLang="zh-CN" sz="3200"/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8208640" y="2226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7</a:t>
            </a:r>
            <a:endParaRPr lang="en-US" altLang="zh-CN" sz="320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361040" y="33807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8</a:t>
            </a:r>
            <a:endParaRPr lang="en-US" altLang="zh-CN" sz="3200"/>
          </a:p>
        </p:txBody>
      </p:sp>
      <p:sp>
        <p:nvSpPr>
          <p:cNvPr id="117805" name="Freeform 45"/>
          <p:cNvSpPr>
            <a:spLocks/>
          </p:cNvSpPr>
          <p:nvPr/>
        </p:nvSpPr>
        <p:spPr bwMode="auto">
          <a:xfrm>
            <a:off x="5328915" y="4264992"/>
            <a:ext cx="889000" cy="2692400"/>
          </a:xfrm>
          <a:custGeom>
            <a:avLst/>
            <a:gdLst>
              <a:gd name="T0" fmla="*/ 0 w 560"/>
              <a:gd name="T1" fmla="*/ 1248 h 1696"/>
              <a:gd name="T2" fmla="*/ 288 w 560"/>
              <a:gd name="T3" fmla="*/ 1536 h 1696"/>
              <a:gd name="T4" fmla="*/ 528 w 560"/>
              <a:gd name="T5" fmla="*/ 1440 h 1696"/>
              <a:gd name="T6" fmla="*/ 480 w 560"/>
              <a:gd name="T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96">
                <a:moveTo>
                  <a:pt x="0" y="1248"/>
                </a:moveTo>
                <a:cubicBezTo>
                  <a:pt x="100" y="1376"/>
                  <a:pt x="200" y="1504"/>
                  <a:pt x="288" y="1536"/>
                </a:cubicBezTo>
                <a:cubicBezTo>
                  <a:pt x="376" y="1568"/>
                  <a:pt x="496" y="1696"/>
                  <a:pt x="528" y="1440"/>
                </a:cubicBezTo>
                <a:cubicBezTo>
                  <a:pt x="560" y="1184"/>
                  <a:pt x="488" y="240"/>
                  <a:pt x="48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5481315" y="589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5481315" y="48285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6998965" y="48745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6167115" y="3990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6243315" y="2817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8522965" y="3960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8453115" y="28933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7310115" y="208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152400" y="5638800"/>
            <a:ext cx="466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和顶点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是关节点</a:t>
            </a:r>
            <a:endParaRPr lang="zh-CN" altLang="en-US" sz="3200" dirty="0"/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3923928" y="692696"/>
            <a:ext cx="50405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9900FF"/>
                </a:solidFill>
              </a:rPr>
              <a:t>从</a:t>
            </a:r>
            <a:r>
              <a:rPr lang="en-US" altLang="zh-CN" sz="2800" dirty="0">
                <a:solidFill>
                  <a:srgbClr val="9900FF"/>
                </a:solidFill>
              </a:rPr>
              <a:t>a</a:t>
            </a:r>
            <a:r>
              <a:rPr lang="zh-CN" altLang="en-US" sz="2800" dirty="0" smtClean="0">
                <a:solidFill>
                  <a:srgbClr val="9900FF"/>
                </a:solidFill>
              </a:rPr>
              <a:t>开始以</a:t>
            </a:r>
            <a:r>
              <a:rPr lang="en-US" altLang="zh-CN" sz="2800" dirty="0" smtClean="0">
                <a:solidFill>
                  <a:srgbClr val="9900FF"/>
                </a:solidFill>
              </a:rPr>
              <a:t>DFS</a:t>
            </a:r>
            <a:r>
              <a:rPr lang="zh-CN" altLang="en-US" sz="2800" dirty="0" smtClean="0">
                <a:solidFill>
                  <a:srgbClr val="9900FF"/>
                </a:solidFill>
              </a:rPr>
              <a:t>遍历左图，可以得到下面这颗深度</a:t>
            </a:r>
            <a:r>
              <a:rPr lang="zh-CN" altLang="en-US" sz="2800" dirty="0">
                <a:solidFill>
                  <a:srgbClr val="9900FF"/>
                </a:solidFill>
              </a:rPr>
              <a:t>优先生成树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例子：重连通图和关节点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5" grpId="0" animBg="1"/>
      <p:bldP spid="117796" grpId="0" animBg="1"/>
      <p:bldP spid="117797" grpId="0" autoUpdateAnimBg="0"/>
      <p:bldP spid="117798" grpId="0" autoUpdateAnimBg="0"/>
      <p:bldP spid="117799" grpId="0" autoUpdateAnimBg="0"/>
      <p:bldP spid="117800" grpId="0" autoUpdateAnimBg="0"/>
      <p:bldP spid="117801" grpId="0" autoUpdateAnimBg="0"/>
      <p:bldP spid="117802" grpId="0" autoUpdateAnimBg="0"/>
      <p:bldP spid="117803" grpId="0" autoUpdateAnimBg="0"/>
      <p:bldP spid="117804" grpId="0" autoUpdateAnimBg="0"/>
      <p:bldP spid="117805" grpId="0" animBg="1"/>
      <p:bldP spid="117806" grpId="0" autoUpdateAnimBg="0"/>
      <p:bldP spid="117807" grpId="0" autoUpdateAnimBg="0"/>
      <p:bldP spid="117808" grpId="0" autoUpdateAnimBg="0"/>
      <p:bldP spid="117809" grpId="0" autoUpdateAnimBg="0"/>
      <p:bldP spid="117810" grpId="0" autoUpdateAnimBg="0"/>
      <p:bldP spid="117811" grpId="0" autoUpdateAnimBg="0"/>
      <p:bldP spid="117812" grpId="0" autoUpdateAnimBg="0"/>
      <p:bldP spid="117813" grpId="0" autoUpdateAnimBg="0"/>
      <p:bldP spid="117815" grpId="0" autoUpdateAnimBg="0"/>
      <p:bldP spid="1178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关节点有何特征？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需借助图的深度优先生成树来分析</a:t>
            </a:r>
          </a:p>
          <a:p>
            <a:pPr lvl="1"/>
            <a:r>
              <a:rPr lang="zh-CN" altLang="en-US" dirty="0" smtClean="0"/>
              <a:t>假设从某个顶点</a:t>
            </a:r>
            <a:r>
              <a:rPr lang="en-US" altLang="zh-CN" dirty="0" smtClean="0"/>
              <a:t>V0</a:t>
            </a:r>
            <a:r>
              <a:rPr lang="zh-CN" altLang="en-US" dirty="0" smtClean="0"/>
              <a:t>出发对连通图进行深度优先搜索遍历，则可得到一棵</a:t>
            </a:r>
            <a:r>
              <a:rPr lang="zh-CN" altLang="en-US" b="1" dirty="0" smtClean="0">
                <a:solidFill>
                  <a:srgbClr val="0000FF"/>
                </a:solidFill>
              </a:rPr>
              <a:t>深度优先生成树</a:t>
            </a:r>
            <a:r>
              <a:rPr lang="zh-CN" altLang="en-US" dirty="0" smtClean="0"/>
              <a:t>，树上包含图的所有顶点</a:t>
            </a:r>
          </a:p>
          <a:p>
            <a:r>
              <a:rPr lang="zh-CN" altLang="en-US" dirty="0" smtClean="0"/>
              <a:t>若生成树的</a:t>
            </a:r>
            <a:r>
              <a:rPr lang="zh-CN" altLang="en-US" b="1" dirty="0" smtClean="0">
                <a:solidFill>
                  <a:srgbClr val="0000FF"/>
                </a:solidFill>
              </a:rPr>
              <a:t>根结点</a:t>
            </a:r>
            <a:r>
              <a:rPr lang="zh-CN" altLang="en-US" dirty="0" smtClean="0"/>
              <a:t>有两个或两个以上的</a:t>
            </a:r>
            <a:r>
              <a:rPr lang="zh-CN" altLang="en-US" b="1" dirty="0" smtClean="0">
                <a:solidFill>
                  <a:srgbClr val="0000FF"/>
                </a:solidFill>
              </a:rPr>
              <a:t>分支</a:t>
            </a:r>
            <a:r>
              <a:rPr lang="zh-CN" altLang="en-US" dirty="0" smtClean="0"/>
              <a:t>，则此顶点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生成树的根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必为关节点</a:t>
            </a:r>
            <a:endParaRPr lang="en-US" altLang="zh-CN" dirty="0" smtClean="0"/>
          </a:p>
          <a:p>
            <a:r>
              <a:rPr lang="zh-CN" altLang="en-US" dirty="0" smtClean="0"/>
              <a:t>对生成树上的任意一个</a:t>
            </a:r>
            <a:r>
              <a:rPr lang="zh-CN" altLang="en-US" b="1" dirty="0" smtClean="0">
                <a:solidFill>
                  <a:srgbClr val="0000FF"/>
                </a:solidFill>
              </a:rPr>
              <a:t>内部结点</a:t>
            </a:r>
            <a:r>
              <a:rPr lang="en-US" altLang="zh-CN" b="1" dirty="0" smtClean="0">
                <a:solidFill>
                  <a:srgbClr val="0000FF"/>
                </a:solidFill>
              </a:rPr>
              <a:t>v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非叶子结点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，若其某棵子树的根或子树中的其它结点</a:t>
            </a:r>
            <a:r>
              <a:rPr lang="zh-CN" altLang="en-US" b="1" dirty="0" smtClean="0">
                <a:solidFill>
                  <a:srgbClr val="0000FF"/>
                </a:solidFill>
              </a:rPr>
              <a:t>没有和</a:t>
            </a:r>
            <a:r>
              <a:rPr lang="en-US" altLang="zh-CN" b="1" dirty="0" smtClean="0">
                <a:solidFill>
                  <a:srgbClr val="0000FF"/>
                </a:solidFill>
              </a:rPr>
              <a:t>v</a:t>
            </a:r>
            <a:r>
              <a:rPr lang="zh-CN" altLang="en-US" b="1" dirty="0" smtClean="0">
                <a:solidFill>
                  <a:srgbClr val="0000FF"/>
                </a:solidFill>
              </a:rPr>
              <a:t>祖先相通的回边</a:t>
            </a:r>
            <a:r>
              <a:rPr lang="zh-CN" altLang="en-US" dirty="0" smtClean="0"/>
              <a:t>，则该</a:t>
            </a:r>
            <a:r>
              <a:rPr lang="zh-CN" altLang="en-US" dirty="0"/>
              <a:t>结点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必为关节点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对上述判定准则的算法表达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b="1" dirty="0">
                <a:solidFill>
                  <a:srgbClr val="000099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3000" b="1" dirty="0">
                <a:solidFill>
                  <a:srgbClr val="000099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b="1" dirty="0">
                <a:solidFill>
                  <a:srgbClr val="000099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关节点：</a:t>
            </a:r>
            <a:endParaRPr lang="en-US" altLang="zh-CN" sz="30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ts val="0"/>
              </a:spcBef>
              <a:buFont typeface="宋体" panose="02010600030101010101" pitchFamily="2" charset="-122"/>
              <a:buChar char="－"/>
            </a:pP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存在顶点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是生成树上顶点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孩子，且</a:t>
            </a:r>
            <a:endParaRPr lang="en-US" altLang="zh-CN" sz="2600" dirty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ts val="0"/>
              </a:spcBef>
              <a:buFont typeface="宋体" panose="02010600030101010101" pitchFamily="2" charset="-122"/>
              <a:buChar char="－"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zh-CN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及其子孙均无指向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的祖先的回边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3000" dirty="0" smtClean="0">
                <a:ea typeface="宋体" panose="02010600030101010101" pitchFamily="2" charset="-122"/>
              </a:rPr>
              <a:t>定义：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low(v) = Min{visited[v], low[w], visited[k] }</a:t>
            </a:r>
          </a:p>
          <a:p>
            <a:pPr>
              <a:spcBef>
                <a:spcPts val="0"/>
              </a:spcBef>
            </a:pPr>
            <a:r>
              <a:rPr lang="zh-CN" altLang="en-US" sz="3000" b="1" dirty="0" smtClean="0">
                <a:ea typeface="宋体" panose="02010600030101010101" pitchFamily="2" charset="-122"/>
              </a:rPr>
              <a:t>其中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是生成树上顶点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孩子</a:t>
            </a:r>
            <a:endParaRPr lang="en-US" altLang="zh-CN" sz="2600" dirty="0" smtClean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是生成树上和顶点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回边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相联接的</a:t>
            </a:r>
            <a:r>
              <a:rPr lang="zh-CN" altLang="en-US" sz="2600" b="1" dirty="0" smtClean="0">
                <a:solidFill>
                  <a:srgbClr val="590096"/>
                </a:solidFill>
                <a:ea typeface="宋体" panose="02010600030101010101" pitchFamily="2" charset="-122"/>
              </a:rPr>
              <a:t>祖先</a:t>
            </a:r>
            <a:endParaRPr lang="en-US" altLang="zh-CN" sz="2600" dirty="0" smtClean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visited</a:t>
            </a:r>
            <a:r>
              <a:rPr lang="zh-CN" altLang="en-US" sz="2600" dirty="0" smtClean="0">
                <a:solidFill>
                  <a:srgbClr val="590096"/>
                </a:solidFill>
                <a:ea typeface="宋体" panose="02010600030101010101" pitchFamily="2" charset="-122"/>
              </a:rPr>
              <a:t>记录深度优先遍历时的访问次序</a:t>
            </a:r>
            <a:endParaRPr lang="en-US" altLang="zh-CN" sz="2600" dirty="0" smtClean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若对顶点</a:t>
            </a:r>
            <a:r>
              <a:rPr lang="en-US" altLang="zh-CN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dirty="0" smtClean="0">
                <a:solidFill>
                  <a:srgbClr val="000099"/>
                </a:solidFill>
                <a:ea typeface="宋体" panose="02010600030101010101" pitchFamily="2" charset="-122"/>
              </a:rPr>
              <a:t>，在生成树上</a:t>
            </a:r>
            <a:r>
              <a:rPr lang="zh-CN" altLang="en-US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3000" dirty="0" smtClean="0">
                <a:solidFill>
                  <a:srgbClr val="000099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子树根</a:t>
            </a:r>
            <a:r>
              <a:rPr lang="en-US" altLang="zh-CN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w</a:t>
            </a:r>
            <a:r>
              <a:rPr lang="zh-CN" altLang="en-US" sz="3000" dirty="0" smtClean="0">
                <a:solidFill>
                  <a:srgbClr val="000099"/>
                </a:solidFill>
                <a:ea typeface="宋体" panose="02010600030101010101" pitchFamily="2" charset="-122"/>
              </a:rPr>
              <a:t>，且</a:t>
            </a:r>
            <a:r>
              <a:rPr lang="en-US" altLang="zh-CN" sz="3000" dirty="0" smtClean="0">
                <a:solidFill>
                  <a:srgbClr val="993300"/>
                </a:solidFill>
                <a:ea typeface="宋体" panose="02010600030101010101" pitchFamily="2" charset="-122"/>
              </a:rPr>
              <a:t>low[w]  ≥ visited[v]</a:t>
            </a:r>
            <a:r>
              <a:rPr lang="zh-CN" altLang="en-US" sz="3000" dirty="0" smtClean="0">
                <a:solidFill>
                  <a:srgbClr val="9933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则顶点</a:t>
            </a:r>
            <a:r>
              <a:rPr lang="en-US" altLang="zh-CN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b="1" dirty="0" smtClean="0">
                <a:solidFill>
                  <a:srgbClr val="000099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关节点</a:t>
            </a:r>
            <a:endParaRPr lang="en-US" altLang="zh-CN" sz="30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856984" cy="93610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3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最小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生成树(Minimum Spanning Tree, MST)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609329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最小生成树</a:t>
            </a:r>
            <a:r>
              <a:rPr lang="zh-CN" altLang="en-US" dirty="0" smtClean="0">
                <a:ea typeface="宋体" panose="02010600030101010101" pitchFamily="2" charset="-122"/>
              </a:rPr>
              <a:t>：带权连通图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上的最小代价生成树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en-US" dirty="0" smtClean="0">
                <a:ea typeface="宋体" panose="02010600030101010101" pitchFamily="2" charset="-122"/>
              </a:rPr>
              <a:t>Minimum Cost Spanning Tree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Spanning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覆盖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中的所有顶点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Tree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连通各个顶点但无环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加边的话，出现单环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删边的话，各个顶点不连通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Spanning  tree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不唯一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dirty="0" smtClean="0">
                <a:ea typeface="宋体" panose="02010600030101010101" pitchFamily="2" charset="-122"/>
              </a:rPr>
              <a:t>Minimum Cost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生成树的代价：如果连通图是一个带权图，则其生成树中的边也带权，生成树中所有边的权值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每</a:t>
            </a:r>
            <a:r>
              <a:rPr lang="zh-CN" altLang="en-US" dirty="0">
                <a:ea typeface="宋体" panose="02010600030101010101" pitchFamily="2" charset="-122"/>
              </a:rPr>
              <a:t>条边上的权均为大于零的</a:t>
            </a:r>
            <a:r>
              <a:rPr lang="zh-CN" altLang="en-US" dirty="0" smtClean="0">
                <a:ea typeface="宋体" panose="02010600030101010101" pitchFamily="2" charset="-122"/>
              </a:rPr>
              <a:t>实数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之和称为生成树的代价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生成树各边权重之和最小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Minimum Cost Spanning Tree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不唯一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7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修改深度优先遍历算法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visited[v]</a:t>
            </a:r>
            <a:r>
              <a:rPr lang="zh-CN" altLang="en-US" sz="3600" dirty="0" smtClean="0"/>
              <a:t>的值改为遍历过程中顶点的访问次序</a:t>
            </a:r>
            <a:endParaRPr lang="en-US" altLang="zh-CN" sz="3600" dirty="0"/>
          </a:p>
          <a:p>
            <a:pPr lvl="1"/>
            <a:r>
              <a:rPr lang="zh-CN" altLang="en-US" sz="3200" dirty="0" smtClean="0"/>
              <a:t>该次序记录在</a:t>
            </a:r>
            <a:r>
              <a:rPr lang="en-US" altLang="zh-CN" sz="3200" dirty="0" smtClean="0"/>
              <a:t>count</a:t>
            </a:r>
            <a:r>
              <a:rPr lang="zh-CN" altLang="zh-CN" sz="3200" dirty="0" smtClean="0"/>
              <a:t>值</a:t>
            </a:r>
            <a:r>
              <a:rPr lang="zh-CN" altLang="en-US" sz="3200" dirty="0" smtClean="0"/>
              <a:t>中</a:t>
            </a:r>
            <a:endParaRPr lang="en-US" altLang="zh-CN" sz="3200" dirty="0" smtClean="0"/>
          </a:p>
          <a:p>
            <a:r>
              <a:rPr lang="zh-CN" altLang="en-US" sz="3600" dirty="0" smtClean="0"/>
              <a:t>遍历过程中，求得  </a:t>
            </a:r>
            <a:r>
              <a:rPr lang="en-US" altLang="zh-CN" sz="3600" dirty="0" smtClean="0"/>
              <a:t>low[v]=Min{visited[v],low[w],visited[k]}</a:t>
            </a:r>
          </a:p>
          <a:p>
            <a:r>
              <a:rPr lang="zh-CN" altLang="en-US" sz="3600" dirty="0" smtClean="0"/>
              <a:t>从子树遍历返回时，判别</a:t>
            </a:r>
            <a:r>
              <a:rPr lang="en-US" altLang="zh-CN" sz="3600" dirty="0" smtClean="0"/>
              <a:t>low[w]≥visited[v]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查找并</a:t>
            </a:r>
            <a:r>
              <a:rPr lang="zh-CN" altLang="en-US" dirty="0" smtClean="0"/>
              <a:t>输出连通图</a:t>
            </a:r>
            <a:r>
              <a:rPr lang="en-US" dirty="0" smtClean="0"/>
              <a:t>G</a:t>
            </a:r>
            <a:r>
              <a:rPr lang="zh-CN" altLang="en-US" dirty="0" smtClean="0"/>
              <a:t>上的</a:t>
            </a:r>
            <a:r>
              <a:rPr lang="zh-CN" altLang="en-US" b="1" dirty="0" smtClean="0"/>
              <a:t>全部关节点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FindArticul</a:t>
            </a:r>
            <a:r>
              <a:rPr lang="en-US" dirty="0"/>
              <a:t>(</a:t>
            </a:r>
            <a:r>
              <a:rPr lang="en-US" dirty="0" err="1"/>
              <a:t>ALGraph</a:t>
            </a:r>
            <a:r>
              <a:rPr lang="en-US" dirty="0"/>
              <a:t> G) {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连通图</a:t>
            </a:r>
            <a:r>
              <a:rPr lang="en-US" dirty="0">
                <a:solidFill>
                  <a:srgbClr val="0000FF"/>
                </a:solidFill>
              </a:rPr>
              <a:t>G</a:t>
            </a:r>
            <a:r>
              <a:rPr lang="zh-CN" altLang="en-US" dirty="0">
                <a:solidFill>
                  <a:srgbClr val="0000FF"/>
                </a:solidFill>
              </a:rPr>
              <a:t>以邻接表作存储</a:t>
            </a:r>
            <a:r>
              <a:rPr lang="zh-CN" altLang="en-US" dirty="0" smtClean="0">
                <a:solidFill>
                  <a:srgbClr val="0000FF"/>
                </a:solidFill>
              </a:rPr>
              <a:t>结构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全局变量</a:t>
            </a:r>
            <a:r>
              <a:rPr lang="en-US" dirty="0"/>
              <a:t>count</a:t>
            </a:r>
            <a:r>
              <a:rPr lang="zh-CN" altLang="en-US" dirty="0"/>
              <a:t>对访问计数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v;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ArcNode</a:t>
            </a:r>
            <a:r>
              <a:rPr lang="en-US" dirty="0"/>
              <a:t> *p;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设定邻接表上</a:t>
            </a:r>
            <a:r>
              <a:rPr lang="en-US" altLang="zh-CN" dirty="0"/>
              <a:t>0</a:t>
            </a:r>
            <a:r>
              <a:rPr lang="zh-CN" altLang="en-US" dirty="0"/>
              <a:t>号顶点为生成树的</a:t>
            </a:r>
            <a:r>
              <a:rPr lang="zh-CN" altLang="en-US" dirty="0" smtClean="0"/>
              <a:t>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count</a:t>
            </a:r>
            <a:r>
              <a:rPr lang="en-US" altLang="zh-CN" dirty="0" smtClean="0"/>
              <a:t>=1; </a:t>
            </a:r>
            <a:r>
              <a:rPr lang="en-US" dirty="0" smtClean="0"/>
              <a:t>visited[0</a:t>
            </a:r>
            <a:r>
              <a:rPr lang="en-US" dirty="0"/>
              <a:t>] = 1;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其余顶点尚未访问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visited[</a:t>
            </a:r>
            <a:r>
              <a:rPr lang="en-US" dirty="0" err="1"/>
              <a:t>i</a:t>
            </a:r>
            <a:r>
              <a:rPr lang="en-US" dirty="0"/>
              <a:t>] = 0;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</a:t>
            </a:r>
            <a:r>
              <a:rPr lang="en-US" dirty="0" err="1"/>
              <a:t>G.vertices</a:t>
            </a:r>
            <a:r>
              <a:rPr lang="en-US" dirty="0"/>
              <a:t>[0].</a:t>
            </a:r>
            <a:r>
              <a:rPr lang="en-US" dirty="0" err="1"/>
              <a:t>firstarc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if(p)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… …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}//</a:t>
            </a:r>
            <a:r>
              <a:rPr lang="en-US" dirty="0"/>
              <a:t>if(p)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FindArticul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6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查找全部关节点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 = p-&gt;</a:t>
            </a:r>
            <a:r>
              <a:rPr lang="en-US" dirty="0" err="1"/>
              <a:t>adjvex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从第</a:t>
            </a:r>
            <a:r>
              <a:rPr lang="en-US" dirty="0"/>
              <a:t>v</a:t>
            </a:r>
            <a:r>
              <a:rPr lang="zh-CN" altLang="en-US" dirty="0"/>
              <a:t>顶点出发深度优先查找关节点</a:t>
            </a:r>
            <a:endParaRPr lang="en-US" altLang="zh-CN" dirty="0"/>
          </a:p>
          <a:p>
            <a:pPr marL="0" indent="0">
              <a:buNone/>
            </a:pPr>
            <a:r>
              <a:rPr lang="en-US" b="1" dirty="0" err="1" smtClean="0"/>
              <a:t>DFSArticul</a:t>
            </a:r>
            <a:r>
              <a:rPr lang="en-US" b="1" dirty="0" smtClean="0"/>
              <a:t>(G</a:t>
            </a:r>
            <a:r>
              <a:rPr lang="en-US" b="1" dirty="0"/>
              <a:t>, v);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count &lt; </a:t>
            </a:r>
            <a:r>
              <a:rPr lang="en-US" dirty="0" err="1">
                <a:solidFill>
                  <a:srgbClr val="0000FF"/>
                </a:solidFill>
              </a:rPr>
              <a:t>G.vexnum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生成树的根有至少两棵子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zh-CN" altLang="en-US" dirty="0"/>
              <a:t>根是关节点，输出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(0, </a:t>
            </a:r>
            <a:r>
              <a:rPr lang="en-US" dirty="0" err="1"/>
              <a:t>G.vertices</a:t>
            </a:r>
            <a:r>
              <a:rPr lang="en-US" dirty="0"/>
              <a:t>[0].data);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while (p-&gt;</a:t>
            </a:r>
            <a:r>
              <a:rPr lang="en-US" dirty="0" err="1"/>
              <a:t>nextarc</a:t>
            </a:r>
            <a:r>
              <a:rPr lang="en-US" dirty="0"/>
              <a:t>) { </a:t>
            </a:r>
            <a:r>
              <a:rPr lang="en-US" dirty="0" smtClean="0"/>
              <a:t>//</a:t>
            </a:r>
            <a:r>
              <a:rPr lang="zh-CN" altLang="en-US" dirty="0" smtClean="0"/>
              <a:t>寻找还没有访问到的节点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 = p-&gt;</a:t>
            </a:r>
            <a:r>
              <a:rPr lang="en-US" dirty="0" err="1"/>
              <a:t>nextarc</a:t>
            </a:r>
            <a:r>
              <a:rPr lang="en-US" dirty="0"/>
              <a:t>; v = p-&gt;</a:t>
            </a:r>
            <a:r>
              <a:rPr lang="en-US" dirty="0" err="1"/>
              <a:t>adjvex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	if (visited[v]==0) </a:t>
            </a:r>
            <a:r>
              <a:rPr lang="en-US" b="1" dirty="0" err="1"/>
              <a:t>DFSArticul</a:t>
            </a:r>
            <a:r>
              <a:rPr lang="en-US" b="1" dirty="0"/>
              <a:t>(G, v)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	}//while </a:t>
            </a:r>
          </a:p>
          <a:p>
            <a:pPr marL="0" indent="0">
              <a:buNone/>
            </a:pPr>
            <a:r>
              <a:rPr lang="en-US" dirty="0"/>
              <a:t>	}//if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5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从</a:t>
            </a:r>
            <a:r>
              <a:rPr lang="zh-CN" altLang="en-US" sz="3600" dirty="0"/>
              <a:t>第</a:t>
            </a:r>
            <a:r>
              <a:rPr lang="en-US" sz="3600" dirty="0" smtClean="0"/>
              <a:t>v0</a:t>
            </a:r>
            <a:r>
              <a:rPr lang="zh-CN" altLang="en-US" sz="3600" dirty="0" smtClean="0"/>
              <a:t>出发</a:t>
            </a:r>
            <a:r>
              <a:rPr lang="en-US" altLang="zh-CN" sz="3600" dirty="0" smtClean="0"/>
              <a:t>DFS</a:t>
            </a:r>
            <a:r>
              <a:rPr lang="zh-CN" altLang="en-US" sz="3600" dirty="0" smtClean="0"/>
              <a:t>图</a:t>
            </a:r>
            <a:r>
              <a:rPr lang="en-US" sz="3600" dirty="0"/>
              <a:t>G，</a:t>
            </a:r>
            <a:r>
              <a:rPr lang="zh-CN" altLang="en-US" sz="3600" dirty="0"/>
              <a:t>查找并输出</a:t>
            </a:r>
            <a:r>
              <a:rPr lang="zh-CN" altLang="en-US" sz="3600" dirty="0" smtClean="0"/>
              <a:t>关节点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DFSArticul</a:t>
            </a:r>
            <a:r>
              <a:rPr lang="en-US" dirty="0"/>
              <a:t>(</a:t>
            </a:r>
            <a:r>
              <a:rPr lang="en-US" dirty="0" err="1"/>
              <a:t>ALGraph</a:t>
            </a:r>
            <a:r>
              <a:rPr lang="en-US" dirty="0"/>
              <a:t> G, </a:t>
            </a:r>
            <a:r>
              <a:rPr lang="en-US" dirty="0" err="1"/>
              <a:t>int</a:t>
            </a:r>
            <a:r>
              <a:rPr lang="en-US" dirty="0"/>
              <a:t> v0 ) {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</a:t>
            </a:r>
            <a:r>
              <a:rPr lang="en-US" dirty="0" smtClean="0"/>
              <a:t>, w</a:t>
            </a:r>
            <a:r>
              <a:rPr lang="en-US" dirty="0"/>
              <a:t>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ArcNode</a:t>
            </a:r>
            <a:r>
              <a:rPr lang="en-US" dirty="0"/>
              <a:t> *p;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//v0</a:t>
            </a:r>
            <a:r>
              <a:rPr lang="zh-CN" altLang="en-US" dirty="0"/>
              <a:t>是第</a:t>
            </a:r>
            <a:r>
              <a:rPr lang="en-US" dirty="0"/>
              <a:t>count</a:t>
            </a:r>
            <a:r>
              <a:rPr lang="zh-CN" altLang="en-US" dirty="0"/>
              <a:t>个访问的顶点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visited[v0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/>
              <a:t>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++count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(p=</a:t>
            </a:r>
            <a:r>
              <a:rPr lang="en-US" dirty="0" err="1"/>
              <a:t>G.vertices</a:t>
            </a:r>
            <a:r>
              <a:rPr lang="en-US" dirty="0"/>
              <a:t>[v0].</a:t>
            </a:r>
            <a:r>
              <a:rPr lang="en-US" dirty="0" err="1"/>
              <a:t>firstarc</a:t>
            </a:r>
            <a:r>
              <a:rPr lang="en-US" dirty="0"/>
              <a:t>; p!=NULL;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p=p-</a:t>
            </a:r>
            <a:r>
              <a:rPr lang="en-US" dirty="0"/>
              <a:t>&gt;</a:t>
            </a:r>
            <a:r>
              <a:rPr lang="en-US" dirty="0" err="1"/>
              <a:t>nextarc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zh-CN" altLang="en-US" dirty="0"/>
              <a:t>检查</a:t>
            </a:r>
            <a:r>
              <a:rPr lang="en-US" dirty="0"/>
              <a:t>v0</a:t>
            </a:r>
            <a:r>
              <a:rPr lang="zh-CN" altLang="en-US" dirty="0"/>
              <a:t>的每个邻接</a:t>
            </a:r>
            <a:r>
              <a:rPr lang="zh-CN" altLang="en-US" dirty="0" smtClean="0"/>
              <a:t>顶点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altLang="zh-CN" dirty="0" smtClean="0"/>
              <a:t>… …</a:t>
            </a:r>
          </a:p>
          <a:p>
            <a:pPr marL="0" indent="0">
              <a:buNone/>
            </a:pPr>
            <a:r>
              <a:rPr lang="en-US" altLang="zh-CN" dirty="0" smtClean="0"/>
              <a:t>}//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 smtClean="0"/>
              <a:t>low[v0</a:t>
            </a:r>
            <a:r>
              <a:rPr lang="en-US" dirty="0"/>
              <a:t>] = min;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DFSArticul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9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查找并输出关节点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 = p-&gt;</a:t>
            </a:r>
            <a:r>
              <a:rPr lang="en-US" dirty="0" err="1"/>
              <a:t>adjvex</a:t>
            </a:r>
            <a:r>
              <a:rPr lang="en-US" dirty="0"/>
              <a:t>; // w</a:t>
            </a:r>
            <a:r>
              <a:rPr lang="zh-CN" altLang="en-US" dirty="0"/>
              <a:t>为</a:t>
            </a:r>
            <a:r>
              <a:rPr lang="en-US" dirty="0"/>
              <a:t>v0</a:t>
            </a:r>
            <a:r>
              <a:rPr lang="zh-CN" altLang="en-US" dirty="0"/>
              <a:t>的邻接顶点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(visited[w] == 0)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// w</a:t>
            </a:r>
            <a:r>
              <a:rPr lang="zh-CN" altLang="en-US" dirty="0" smtClean="0"/>
              <a:t>未曾被访问，是</a:t>
            </a:r>
            <a:r>
              <a:rPr lang="en-US" dirty="0" smtClean="0"/>
              <a:t>v0</a:t>
            </a:r>
            <a:r>
              <a:rPr lang="zh-CN" altLang="en-US" dirty="0" smtClean="0"/>
              <a:t>的孩子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DFSArticul</a:t>
            </a:r>
            <a:r>
              <a:rPr lang="en-US" b="1" dirty="0" smtClean="0"/>
              <a:t>(G</a:t>
            </a:r>
            <a:r>
              <a:rPr lang="en-US" b="1" dirty="0"/>
              <a:t>, w)</a:t>
            </a:r>
            <a:r>
              <a:rPr lang="en-US" dirty="0"/>
              <a:t>; // </a:t>
            </a:r>
            <a:r>
              <a:rPr lang="zh-CN" altLang="en-US" dirty="0"/>
              <a:t>返回前求得</a:t>
            </a:r>
            <a:r>
              <a:rPr lang="en-US" dirty="0"/>
              <a:t>low[w]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(low[w] &lt; min)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</a:t>
            </a:r>
            <a:r>
              <a:rPr lang="en-US" dirty="0"/>
              <a:t> = low[w];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//</a:t>
            </a:r>
            <a:r>
              <a:rPr lang="zh-CN" altLang="en-US" dirty="0"/>
              <a:t>从子树返回时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v0</a:t>
            </a:r>
            <a:r>
              <a:rPr lang="zh-CN" altLang="en-US" dirty="0"/>
              <a:t>是否是</a:t>
            </a:r>
            <a:r>
              <a:rPr lang="zh-CN" altLang="en-US" dirty="0" smtClean="0"/>
              <a:t>关节点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(low[w] &gt;= visited[v0])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// </a:t>
            </a:r>
            <a:r>
              <a:rPr lang="zh-CN" altLang="en-US" dirty="0"/>
              <a:t>输出</a:t>
            </a:r>
            <a:r>
              <a:rPr lang="zh-CN" altLang="en-US" dirty="0" smtClean="0"/>
              <a:t>关节点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(v0</a:t>
            </a:r>
            <a:r>
              <a:rPr lang="en-US" dirty="0"/>
              <a:t>, </a:t>
            </a:r>
            <a:r>
              <a:rPr lang="en-US" dirty="0" err="1"/>
              <a:t>G.vertices</a:t>
            </a:r>
            <a:r>
              <a:rPr lang="en-US" dirty="0"/>
              <a:t>[v0].data);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else 	//w</a:t>
            </a:r>
            <a:r>
              <a:rPr lang="zh-CN" altLang="en-US" dirty="0" smtClean="0"/>
              <a:t>是回边上的顶点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(visited[w] &lt; min)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/>
              <a:t>w</a:t>
            </a:r>
            <a:r>
              <a:rPr lang="zh-CN" altLang="en-US" dirty="0"/>
              <a:t>已被访问，</a:t>
            </a:r>
            <a:r>
              <a:rPr lang="en-US" dirty="0"/>
              <a:t>w</a:t>
            </a:r>
            <a:r>
              <a:rPr lang="zh-CN" altLang="en-US" dirty="0"/>
              <a:t>是</a:t>
            </a:r>
            <a:r>
              <a:rPr lang="en-US" dirty="0"/>
              <a:t>v0</a:t>
            </a:r>
            <a:r>
              <a:rPr lang="zh-CN" altLang="en-US" dirty="0"/>
              <a:t>在生成树上的</a:t>
            </a:r>
            <a:r>
              <a:rPr lang="zh-CN" altLang="en-US" dirty="0" smtClean="0"/>
              <a:t>祖先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</a:t>
            </a:r>
            <a:r>
              <a:rPr lang="en-US" dirty="0" smtClean="0"/>
              <a:t> = visited[w];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1066800" y="1524000"/>
            <a:ext cx="2438400" cy="3810000"/>
            <a:chOff x="672" y="960"/>
            <a:chExt cx="1536" cy="2400"/>
          </a:xfrm>
        </p:grpSpPr>
        <p:sp>
          <p:nvSpPr>
            <p:cNvPr id="117762" name="Oval 2"/>
            <p:cNvSpPr>
              <a:spLocks noChangeArrowheads="1"/>
            </p:cNvSpPr>
            <p:nvPr/>
          </p:nvSpPr>
          <p:spPr bwMode="auto">
            <a:xfrm>
              <a:off x="1296" y="153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17763" name="Oval 3"/>
            <p:cNvSpPr>
              <a:spLocks noChangeArrowheads="1"/>
            </p:cNvSpPr>
            <p:nvPr/>
          </p:nvSpPr>
          <p:spPr bwMode="auto">
            <a:xfrm>
              <a:off x="672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17768" name="Oval 8"/>
            <p:cNvSpPr>
              <a:spLocks noChangeArrowheads="1"/>
            </p:cNvSpPr>
            <p:nvPr/>
          </p:nvSpPr>
          <p:spPr bwMode="auto">
            <a:xfrm>
              <a:off x="672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960" y="1104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960" y="3216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912" y="1248"/>
              <a:ext cx="384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H="1">
              <a:off x="1536" y="1200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 flipH="1">
              <a:off x="912" y="177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912" y="2256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536" y="1728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 flipH="1">
              <a:off x="1584" y="225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912" y="2736"/>
              <a:ext cx="432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1536" y="2688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5100315" y="1902792"/>
            <a:ext cx="3505200" cy="4343400"/>
            <a:chOff x="3082" y="944"/>
            <a:chExt cx="2208" cy="2736"/>
          </a:xfrm>
        </p:grpSpPr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4282" y="9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356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356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308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3082" y="339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404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17786" name="Oval 26"/>
            <p:cNvSpPr>
              <a:spLocks noChangeArrowheads="1"/>
            </p:cNvSpPr>
            <p:nvPr/>
          </p:nvSpPr>
          <p:spPr bwMode="auto">
            <a:xfrm>
              <a:off x="500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500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3706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89" name="Line 29"/>
            <p:cNvSpPr>
              <a:spLocks noChangeShapeType="1"/>
            </p:cNvSpPr>
            <p:nvPr/>
          </p:nvSpPr>
          <p:spPr bwMode="auto">
            <a:xfrm>
              <a:off x="370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 flipH="1">
              <a:off x="3226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>
              <a:off x="3850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3226" y="3008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>
              <a:off x="4570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 flipH="1">
              <a:off x="514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7795" name="Freeform 35"/>
          <p:cNvSpPr>
            <a:spLocks/>
          </p:cNvSpPr>
          <p:nvPr/>
        </p:nvSpPr>
        <p:spPr bwMode="auto">
          <a:xfrm>
            <a:off x="6852915" y="2359992"/>
            <a:ext cx="495300" cy="3479800"/>
          </a:xfrm>
          <a:custGeom>
            <a:avLst/>
            <a:gdLst>
              <a:gd name="T0" fmla="*/ 0 w 312"/>
              <a:gd name="T1" fmla="*/ 1776 h 2192"/>
              <a:gd name="T2" fmla="*/ 96 w 312"/>
              <a:gd name="T3" fmla="*/ 1920 h 2192"/>
              <a:gd name="T4" fmla="*/ 288 w 312"/>
              <a:gd name="T5" fmla="*/ 1872 h 2192"/>
              <a:gd name="T6" fmla="*/ 240 w 312"/>
              <a:gd name="T7" fmla="*/ 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192">
                <a:moveTo>
                  <a:pt x="0" y="1776"/>
                </a:moveTo>
                <a:cubicBezTo>
                  <a:pt x="24" y="1840"/>
                  <a:pt x="48" y="1904"/>
                  <a:pt x="96" y="1920"/>
                </a:cubicBezTo>
                <a:cubicBezTo>
                  <a:pt x="144" y="1936"/>
                  <a:pt x="264" y="2192"/>
                  <a:pt x="288" y="1872"/>
                </a:cubicBezTo>
                <a:cubicBezTo>
                  <a:pt x="312" y="1552"/>
                  <a:pt x="276" y="776"/>
                  <a:pt x="24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96" name="Freeform 36"/>
          <p:cNvSpPr>
            <a:spLocks/>
          </p:cNvSpPr>
          <p:nvPr/>
        </p:nvSpPr>
        <p:spPr bwMode="auto">
          <a:xfrm>
            <a:off x="7310115" y="2359992"/>
            <a:ext cx="1066800" cy="2667000"/>
          </a:xfrm>
          <a:custGeom>
            <a:avLst/>
            <a:gdLst>
              <a:gd name="T0" fmla="*/ 0 w 672"/>
              <a:gd name="T1" fmla="*/ 0 h 1680"/>
              <a:gd name="T2" fmla="*/ 384 w 672"/>
              <a:gd name="T3" fmla="*/ 1440 h 1680"/>
              <a:gd name="T4" fmla="*/ 576 w 672"/>
              <a:gd name="T5" fmla="*/ 1440 h 1680"/>
              <a:gd name="T6" fmla="*/ 672 w 672"/>
              <a:gd name="T7" fmla="*/ 120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1680">
                <a:moveTo>
                  <a:pt x="0" y="0"/>
                </a:moveTo>
                <a:cubicBezTo>
                  <a:pt x="144" y="600"/>
                  <a:pt x="288" y="1200"/>
                  <a:pt x="384" y="1440"/>
                </a:cubicBezTo>
                <a:cubicBezTo>
                  <a:pt x="480" y="1680"/>
                  <a:pt x="528" y="1480"/>
                  <a:pt x="576" y="1440"/>
                </a:cubicBezTo>
                <a:cubicBezTo>
                  <a:pt x="624" y="1400"/>
                  <a:pt x="648" y="1300"/>
                  <a:pt x="672" y="120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6837040" y="1464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703565" y="23139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2</a:t>
            </a:r>
            <a:endParaRPr lang="en-US" altLang="zh-CN" sz="3200" dirty="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5617840" y="3445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4932040" y="42951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4</a:t>
            </a:r>
            <a:endParaRPr lang="en-US" altLang="zh-CN" sz="3200" dirty="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932040" y="5350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5</a:t>
            </a:r>
            <a:endParaRPr lang="en-US" altLang="zh-CN" sz="3200" dirty="0"/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6760840" y="42649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6</a:t>
            </a:r>
            <a:endParaRPr lang="en-US" altLang="zh-CN" sz="3200" dirty="0"/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8208640" y="2226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7</a:t>
            </a:r>
            <a:endParaRPr lang="en-US" altLang="zh-CN" sz="3200" dirty="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361040" y="33807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8</a:t>
            </a:r>
            <a:endParaRPr lang="en-US" altLang="zh-CN" sz="3200" dirty="0"/>
          </a:p>
        </p:txBody>
      </p:sp>
      <p:sp>
        <p:nvSpPr>
          <p:cNvPr id="117805" name="Freeform 45"/>
          <p:cNvSpPr>
            <a:spLocks/>
          </p:cNvSpPr>
          <p:nvPr/>
        </p:nvSpPr>
        <p:spPr bwMode="auto">
          <a:xfrm>
            <a:off x="5328915" y="4264992"/>
            <a:ext cx="889000" cy="2692400"/>
          </a:xfrm>
          <a:custGeom>
            <a:avLst/>
            <a:gdLst>
              <a:gd name="T0" fmla="*/ 0 w 560"/>
              <a:gd name="T1" fmla="*/ 1248 h 1696"/>
              <a:gd name="T2" fmla="*/ 288 w 560"/>
              <a:gd name="T3" fmla="*/ 1536 h 1696"/>
              <a:gd name="T4" fmla="*/ 528 w 560"/>
              <a:gd name="T5" fmla="*/ 1440 h 1696"/>
              <a:gd name="T6" fmla="*/ 480 w 560"/>
              <a:gd name="T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96">
                <a:moveTo>
                  <a:pt x="0" y="1248"/>
                </a:moveTo>
                <a:cubicBezTo>
                  <a:pt x="100" y="1376"/>
                  <a:pt x="200" y="1504"/>
                  <a:pt x="288" y="1536"/>
                </a:cubicBezTo>
                <a:cubicBezTo>
                  <a:pt x="376" y="1568"/>
                  <a:pt x="496" y="1696"/>
                  <a:pt x="528" y="1440"/>
                </a:cubicBezTo>
                <a:cubicBezTo>
                  <a:pt x="560" y="1184"/>
                  <a:pt x="488" y="240"/>
                  <a:pt x="48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5481315" y="589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5481315" y="48285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6998965" y="48745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6167115" y="3990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6243315" y="2817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8522965" y="3960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8453115" y="28933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7310115" y="208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152400" y="5638800"/>
            <a:ext cx="466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和顶点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是关节点</a:t>
            </a:r>
            <a:endParaRPr lang="zh-CN" altLang="en-US" sz="3200" dirty="0"/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3923928" y="692696"/>
            <a:ext cx="50405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9900FF"/>
                </a:solidFill>
              </a:rPr>
              <a:t>从</a:t>
            </a:r>
            <a:r>
              <a:rPr lang="en-US" altLang="zh-CN" sz="2800" dirty="0">
                <a:solidFill>
                  <a:srgbClr val="9900FF"/>
                </a:solidFill>
              </a:rPr>
              <a:t>a</a:t>
            </a:r>
            <a:r>
              <a:rPr lang="zh-CN" altLang="en-US" sz="2800" dirty="0" smtClean="0">
                <a:solidFill>
                  <a:srgbClr val="9900FF"/>
                </a:solidFill>
              </a:rPr>
              <a:t>开始以</a:t>
            </a:r>
            <a:r>
              <a:rPr lang="en-US" altLang="zh-CN" sz="2800" dirty="0" smtClean="0">
                <a:solidFill>
                  <a:srgbClr val="9900FF"/>
                </a:solidFill>
              </a:rPr>
              <a:t>DFS</a:t>
            </a:r>
            <a:r>
              <a:rPr lang="zh-CN" altLang="en-US" sz="2800" dirty="0" smtClean="0">
                <a:solidFill>
                  <a:srgbClr val="9900FF"/>
                </a:solidFill>
              </a:rPr>
              <a:t>遍历左图，可以得到下面这颗深度</a:t>
            </a:r>
            <a:r>
              <a:rPr lang="zh-CN" altLang="en-US" sz="2800" dirty="0">
                <a:solidFill>
                  <a:srgbClr val="9900FF"/>
                </a:solidFill>
              </a:rPr>
              <a:t>优先生成树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例子：重连通图和关节点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68540" y="5725665"/>
            <a:ext cx="1308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visited</a:t>
            </a:r>
            <a:endParaRPr lang="zh-CN" altLang="en-US" sz="3200" b="1" dirty="0">
              <a:solidFill>
                <a:srgbClr val="99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3515" y="6185073"/>
            <a:ext cx="812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low</a:t>
            </a:r>
            <a:endParaRPr lang="zh-CN" altLang="en-US" sz="32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5" grpId="0" animBg="1"/>
      <p:bldP spid="117796" grpId="0" animBg="1"/>
      <p:bldP spid="117797" grpId="0" autoUpdateAnimBg="0"/>
      <p:bldP spid="117798" grpId="0" autoUpdateAnimBg="0"/>
      <p:bldP spid="117799" grpId="0" autoUpdateAnimBg="0"/>
      <p:bldP spid="117800" grpId="0" autoUpdateAnimBg="0"/>
      <p:bldP spid="117801" grpId="0" autoUpdateAnimBg="0"/>
      <p:bldP spid="117802" grpId="0" autoUpdateAnimBg="0"/>
      <p:bldP spid="117803" grpId="0" autoUpdateAnimBg="0"/>
      <p:bldP spid="117804" grpId="0" autoUpdateAnimBg="0"/>
      <p:bldP spid="117805" grpId="0" animBg="1"/>
      <p:bldP spid="117806" grpId="0" autoUpdateAnimBg="0"/>
      <p:bldP spid="117807" grpId="0" autoUpdateAnimBg="0"/>
      <p:bldP spid="117808" grpId="0" autoUpdateAnimBg="0"/>
      <p:bldP spid="117809" grpId="0" autoUpdateAnimBg="0"/>
      <p:bldP spid="117810" grpId="0" autoUpdateAnimBg="0"/>
      <p:bldP spid="117811" grpId="0" autoUpdateAnimBg="0"/>
      <p:bldP spid="117812" grpId="0" autoUpdateAnimBg="0"/>
      <p:bldP spid="117813" grpId="0" autoUpdateAnimBg="0"/>
      <p:bldP spid="117815" grpId="0" autoUpdateAnimBg="0"/>
      <p:bldP spid="117817" grpId="0" autoUpdateAnimBg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最小生成树的应用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通信网</a:t>
            </a:r>
            <a:r>
              <a:rPr lang="zh-CN" altLang="en-US" dirty="0"/>
              <a:t>的</a:t>
            </a:r>
            <a:r>
              <a:rPr lang="zh-CN" altLang="en-US" dirty="0" smtClean="0"/>
              <a:t>设计：假设要在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个城市之间建立通信联络网，那么：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n</a:t>
            </a:r>
            <a:r>
              <a:rPr lang="zh-CN" altLang="en-US" dirty="0" smtClean="0"/>
              <a:t>个城市之间最多可以建</a:t>
            </a:r>
            <a:r>
              <a:rPr lang="en-US" altLang="en-US" dirty="0" smtClean="0"/>
              <a:t>n</a:t>
            </a:r>
            <a:r>
              <a:rPr lang="en-US" altLang="en-US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(n-1)/2</a:t>
            </a:r>
            <a:r>
              <a:rPr lang="zh-CN" altLang="en-US" dirty="0" smtClean="0"/>
              <a:t>条线路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而连通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个城市只需要修建 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如何在最节省经费的前提下建立这个通讯网？</a:t>
            </a:r>
          </a:p>
          <a:p>
            <a:r>
              <a:rPr lang="zh-CN" altLang="en-US" dirty="0" smtClean="0"/>
              <a:t>问题建模：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以图的顶点表示城市，边表示两个城市之间的通信线路，边的权值表示建造通信线路的费用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选择其中的</a:t>
            </a:r>
            <a:r>
              <a:rPr lang="en-US" altLang="en-US" dirty="0" smtClean="0"/>
              <a:t>n-1</a:t>
            </a:r>
            <a:r>
              <a:rPr lang="zh-CN" altLang="en-US" dirty="0" smtClean="0"/>
              <a:t>条，使总的建造费用最低的问题就是在该图上构造最小生成树</a:t>
            </a:r>
            <a:endParaRPr lang="en-US" altLang="zh-CN" dirty="0" smtClean="0"/>
          </a:p>
          <a:p>
            <a:r>
              <a:rPr lang="en-US" altLang="en-US" smtClean="0"/>
              <a:t> 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暴力求解</a:t>
            </a:r>
            <a:r>
              <a:rPr lang="zh-CN" altLang="en-US" dirty="0" smtClean="0"/>
              <a:t>法</a:t>
            </a:r>
            <a:r>
              <a:rPr lang="en-US" altLang="zh-CN" dirty="0" smtClean="0"/>
              <a:t>(Brute force solution)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枚举</a:t>
            </a:r>
            <a:r>
              <a:rPr lang="zh-CN" altLang="en-US" dirty="0" smtClean="0"/>
              <a:t>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的所有生成树，从中找出代价最小的生成树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个顶点组成的图，可能有多少棵支撑树？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棵，</a:t>
            </a:r>
            <a:r>
              <a:rPr lang="en-US" altLang="zh-CN" dirty="0" smtClean="0"/>
              <a:t>N=1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棵， </a:t>
            </a:r>
            <a:r>
              <a:rPr lang="en-US" altLang="zh-CN" dirty="0" smtClean="0"/>
              <a:t>N=2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</a:rPr>
              <a:t>棵</a:t>
            </a:r>
            <a:r>
              <a:rPr lang="zh-CN" altLang="en-US" dirty="0">
                <a:solidFill>
                  <a:srgbClr val="7030A0"/>
                </a:solidFill>
              </a:rPr>
              <a:t>， </a:t>
            </a:r>
            <a:r>
              <a:rPr lang="en-US" altLang="zh-CN" dirty="0" smtClean="0">
                <a:solidFill>
                  <a:srgbClr val="7030A0"/>
                </a:solidFill>
              </a:rPr>
              <a:t>N=3</a:t>
            </a:r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棵</a:t>
            </a:r>
            <a:r>
              <a:rPr lang="zh-CN" altLang="en-US" dirty="0"/>
              <a:t>， </a:t>
            </a:r>
            <a:r>
              <a:rPr lang="en-US" altLang="zh-CN" dirty="0" smtClean="0"/>
              <a:t>N=4</a:t>
            </a:r>
          </a:p>
          <a:p>
            <a:r>
              <a:rPr lang="en-US" altLang="zh-CN" dirty="0" smtClean="0"/>
              <a:t>Cayley</a:t>
            </a:r>
            <a:r>
              <a:rPr lang="zh-CN" altLang="en-US" dirty="0" smtClean="0"/>
              <a:t>公式：连接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个互异顶点的树有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n-2</a:t>
            </a:r>
            <a:r>
              <a:rPr lang="zh-CN" altLang="en-US" dirty="0" smtClean="0"/>
              <a:t>棵；或等价地说，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阶完全图</a:t>
            </a:r>
            <a:r>
              <a:rPr lang="en-US" altLang="zh-CN" dirty="0" err="1" smtClean="0"/>
              <a:t>k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n-2</a:t>
            </a:r>
            <a:r>
              <a:rPr lang="zh-CN" altLang="en-US" dirty="0" smtClean="0"/>
              <a:t>棵生成树</a:t>
            </a:r>
            <a:endParaRPr lang="en-US" altLang="zh-CN" dirty="0" smtClean="0"/>
          </a:p>
          <a:p>
            <a:r>
              <a:rPr lang="zh-CN" altLang="en-US" dirty="0" smtClean="0"/>
              <a:t>暴力求解法行不通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2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</a:t>
            </a:r>
            <a:r>
              <a:rPr lang="zh-CN" altLang="en-US" dirty="0" smtClean="0"/>
              <a:t>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 smtClean="0">
                <a:ea typeface="宋体" panose="02010600030101010101" pitchFamily="2" charset="-122"/>
              </a:rPr>
              <a:t>设</a:t>
            </a:r>
            <a:r>
              <a:rPr lang="en-US" altLang="en-US" sz="3300" dirty="0" smtClean="0">
                <a:ea typeface="宋体" panose="02010600030101010101" pitchFamily="2" charset="-122"/>
              </a:rPr>
              <a:t>G = (V, E)</a:t>
            </a:r>
            <a:r>
              <a:rPr lang="zh-CN" altLang="en-US" sz="3300" dirty="0" smtClean="0">
                <a:ea typeface="宋体" panose="02010600030101010101" pitchFamily="2" charset="-122"/>
              </a:rPr>
              <a:t>是一个带权连通图，</a:t>
            </a:r>
            <a:r>
              <a:rPr lang="en-US" altLang="en-US" sz="3300" dirty="0" smtClean="0">
                <a:ea typeface="宋体" panose="02010600030101010101" pitchFamily="2" charset="-122"/>
              </a:rPr>
              <a:t>U</a:t>
            </a:r>
            <a:r>
              <a:rPr lang="zh-CN" altLang="en-US" sz="3300" dirty="0" smtClean="0">
                <a:ea typeface="宋体" panose="02010600030101010101" pitchFamily="2" charset="-122"/>
              </a:rPr>
              <a:t>是顶点集</a:t>
            </a:r>
            <a:r>
              <a:rPr lang="en-US" altLang="en-US" sz="3300" dirty="0" smtClean="0">
                <a:ea typeface="宋体" panose="02010600030101010101" pitchFamily="2" charset="-122"/>
              </a:rPr>
              <a:t>V</a:t>
            </a:r>
            <a:r>
              <a:rPr lang="zh-CN" altLang="en-US" sz="3300" dirty="0" smtClean="0">
                <a:ea typeface="宋体" panose="02010600030101010101" pitchFamily="2" charset="-122"/>
              </a:rPr>
              <a:t>的一个非空子集。若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u∈U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zh-CN" altLang="en-US" sz="3300" dirty="0" smtClean="0">
                <a:ea typeface="宋体" panose="02010600030101010101" pitchFamily="2" charset="-122"/>
              </a:rPr>
              <a:t>，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v∈V-U</a:t>
            </a:r>
            <a:r>
              <a:rPr lang="zh-CN" altLang="en-US" sz="3300" dirty="0" smtClean="0">
                <a:ea typeface="宋体" panose="02010600030101010101" pitchFamily="2" charset="-122"/>
              </a:rPr>
              <a:t>，且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(u, v)</a:t>
            </a:r>
            <a:r>
              <a:rPr lang="zh-CN" altLang="en-US" sz="3300" dirty="0" smtClean="0">
                <a:ea typeface="宋体" panose="02010600030101010101" pitchFamily="2" charset="-122"/>
              </a:rPr>
              <a:t>是</a:t>
            </a:r>
            <a:r>
              <a:rPr lang="en-US" altLang="en-US" sz="3300" dirty="0" smtClean="0">
                <a:ea typeface="宋体" panose="02010600030101010101" pitchFamily="2" charset="-122"/>
              </a:rPr>
              <a:t>U</a:t>
            </a:r>
            <a:r>
              <a:rPr lang="zh-CN" altLang="en-US" sz="3300" dirty="0" smtClean="0">
                <a:ea typeface="宋体" panose="02010600030101010101" pitchFamily="2" charset="-122"/>
              </a:rPr>
              <a:t>中顶点到</a:t>
            </a:r>
            <a:r>
              <a:rPr lang="en-US" altLang="en-US" sz="3300" dirty="0" smtClean="0">
                <a:ea typeface="宋体" panose="02010600030101010101" pitchFamily="2" charset="-122"/>
              </a:rPr>
              <a:t>V-U</a:t>
            </a:r>
            <a:r>
              <a:rPr lang="zh-CN" altLang="en-US" sz="3300" dirty="0" smtClean="0">
                <a:ea typeface="宋体" panose="02010600030101010101" pitchFamily="2" charset="-122"/>
              </a:rPr>
              <a:t>中顶点之间</a:t>
            </a:r>
            <a:r>
              <a:rPr lang="zh-CN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权值最小的边</a:t>
            </a:r>
            <a:r>
              <a:rPr lang="zh-CN" altLang="en-US" sz="3300" dirty="0" smtClean="0">
                <a:ea typeface="宋体" panose="02010600030101010101" pitchFamily="2" charset="-122"/>
              </a:rPr>
              <a:t>，则</a:t>
            </a:r>
            <a:r>
              <a:rPr lang="zh-CN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必定存</a:t>
            </a:r>
            <a:r>
              <a:rPr lang="zh-CN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在一棵包含边</a:t>
            </a:r>
            <a:r>
              <a:rPr lang="en-US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(u, v)</a:t>
            </a:r>
            <a:r>
              <a:rPr lang="zh-CN" altLang="en-US" sz="33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的最小生成树</a:t>
            </a:r>
            <a:endParaRPr lang="en-US" altLang="zh-CN" sz="33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3300" dirty="0" smtClean="0">
                <a:ea typeface="宋体" panose="02010600030101010101" pitchFamily="2" charset="-122"/>
              </a:rPr>
              <a:t>我们证明：任取一棵</a:t>
            </a:r>
            <a:r>
              <a:rPr lang="en-US" altLang="zh-CN" sz="3300" dirty="0" smtClean="0">
                <a:ea typeface="宋体" panose="02010600030101010101" pitchFamily="2" charset="-122"/>
              </a:rPr>
              <a:t>G</a:t>
            </a:r>
            <a:r>
              <a:rPr lang="zh-CN" altLang="en-US" sz="3300" dirty="0" smtClean="0">
                <a:ea typeface="宋体" panose="02010600030101010101" pitchFamily="2" charset="-122"/>
              </a:rPr>
              <a:t>的最小生成树</a:t>
            </a:r>
            <a:r>
              <a:rPr lang="en-US" altLang="zh-CN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，如果</a:t>
            </a:r>
            <a:r>
              <a:rPr lang="en-US" altLang="zh-CN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不包含</a:t>
            </a:r>
            <a:r>
              <a:rPr lang="en-US" altLang="zh-CN" sz="3300" dirty="0" smtClean="0">
                <a:ea typeface="宋体" panose="02010600030101010101" pitchFamily="2" charset="-122"/>
              </a:rPr>
              <a:t>(</a:t>
            </a:r>
            <a:r>
              <a:rPr lang="en-US" altLang="zh-CN" sz="3300" dirty="0" err="1" smtClean="0">
                <a:ea typeface="宋体" panose="02010600030101010101" pitchFamily="2" charset="-122"/>
              </a:rPr>
              <a:t>u,v</a:t>
            </a:r>
            <a:r>
              <a:rPr lang="en-US" altLang="zh-CN" sz="3300" dirty="0" smtClean="0">
                <a:ea typeface="宋体" panose="02010600030101010101" pitchFamily="2" charset="-122"/>
              </a:rPr>
              <a:t>),</a:t>
            </a:r>
            <a:r>
              <a:rPr lang="zh-CN" altLang="en-US" sz="3300" dirty="0" smtClean="0">
                <a:ea typeface="宋体" panose="02010600030101010101" pitchFamily="2" charset="-122"/>
              </a:rPr>
              <a:t>则定有另一棵最小生成树</a:t>
            </a:r>
            <a:r>
              <a:rPr lang="en-US" altLang="zh-CN" sz="3300" dirty="0" smtClean="0">
                <a:ea typeface="宋体" panose="02010600030101010101" pitchFamily="2" charset="-122"/>
              </a:rPr>
              <a:t>T’</a:t>
            </a:r>
            <a:r>
              <a:rPr lang="zh-CN" altLang="en-US" sz="3300" dirty="0" smtClean="0">
                <a:ea typeface="宋体" panose="02010600030101010101" pitchFamily="2" charset="-122"/>
              </a:rPr>
              <a:t>，它包含</a:t>
            </a:r>
            <a:r>
              <a:rPr lang="en-US" altLang="zh-CN" sz="3300" dirty="0" smtClean="0">
                <a:ea typeface="宋体" panose="02010600030101010101" pitchFamily="2" charset="-122"/>
              </a:rPr>
              <a:t>(</a:t>
            </a:r>
            <a:r>
              <a:rPr lang="en-US" altLang="zh-CN" sz="3300" dirty="0" err="1" smtClean="0">
                <a:ea typeface="宋体" panose="02010600030101010101" pitchFamily="2" charset="-122"/>
              </a:rPr>
              <a:t>u,v</a:t>
            </a:r>
            <a:r>
              <a:rPr lang="en-US" altLang="zh-CN" sz="3300" dirty="0" smtClean="0">
                <a:ea typeface="宋体" panose="02010600030101010101" pitchFamily="2" charset="-122"/>
              </a:rPr>
              <a:t>).</a:t>
            </a:r>
            <a:endParaRPr lang="zh-CN" altLang="en-US" sz="33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300" dirty="0" smtClean="0">
                <a:ea typeface="宋体" panose="02010600030101010101" pitchFamily="2" charset="-122"/>
              </a:rPr>
              <a:t>设</a:t>
            </a:r>
            <a:r>
              <a:rPr lang="en-US" altLang="en-US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是</a:t>
            </a:r>
            <a:r>
              <a:rPr lang="en-US" altLang="en-US" sz="3300" dirty="0" smtClean="0">
                <a:ea typeface="宋体" panose="02010600030101010101" pitchFamily="2" charset="-122"/>
              </a:rPr>
              <a:t>G</a:t>
            </a:r>
            <a:r>
              <a:rPr lang="zh-CN" altLang="en-US" sz="3300" dirty="0" smtClean="0">
                <a:ea typeface="宋体" panose="02010600030101010101" pitchFamily="2" charset="-122"/>
              </a:rPr>
              <a:t>的一棵最小生成树，且</a:t>
            </a:r>
            <a:r>
              <a:rPr lang="en-US" altLang="zh-CN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不包含</a:t>
            </a:r>
            <a:r>
              <a:rPr lang="en-US" altLang="zh-CN" sz="3300" dirty="0" smtClean="0">
                <a:ea typeface="宋体" panose="02010600030101010101" pitchFamily="2" charset="-122"/>
              </a:rPr>
              <a:t>(</a:t>
            </a:r>
            <a:r>
              <a:rPr lang="en-US" altLang="zh-CN" sz="3300" dirty="0" err="1" smtClean="0">
                <a:ea typeface="宋体" panose="02010600030101010101" pitchFamily="2" charset="-122"/>
              </a:rPr>
              <a:t>u,v</a:t>
            </a:r>
            <a:r>
              <a:rPr lang="en-US" altLang="zh-CN" sz="3300" dirty="0" smtClean="0">
                <a:ea typeface="宋体" panose="02010600030101010101" pitchFamily="2" charset="-122"/>
              </a:rPr>
              <a:t>)</a:t>
            </a:r>
            <a:r>
              <a:rPr lang="zh-CN" altLang="en-US" sz="3300" dirty="0" smtClean="0">
                <a:ea typeface="宋体" panose="02010600030101010101" pitchFamily="2" charset="-122"/>
              </a:rPr>
              <a:t>。因为</a:t>
            </a:r>
            <a:r>
              <a:rPr lang="en-US" altLang="en-US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是连通的，从</a:t>
            </a:r>
            <a:r>
              <a:rPr lang="en-US" altLang="en-US" sz="3300" dirty="0" smtClean="0">
                <a:ea typeface="宋体" panose="02010600030101010101" pitchFamily="2" charset="-122"/>
              </a:rPr>
              <a:t>u</a:t>
            </a:r>
            <a:r>
              <a:rPr lang="zh-CN" altLang="en-US" sz="3300" dirty="0" smtClean="0">
                <a:ea typeface="宋体" panose="02010600030101010101" pitchFamily="2" charset="-122"/>
              </a:rPr>
              <a:t>到</a:t>
            </a:r>
            <a:r>
              <a:rPr lang="en-US" altLang="en-US" sz="3300" dirty="0" smtClean="0">
                <a:ea typeface="宋体" panose="02010600030101010101" pitchFamily="2" charset="-122"/>
              </a:rPr>
              <a:t>v</a:t>
            </a:r>
            <a:r>
              <a:rPr lang="zh-CN" altLang="en-US" sz="3300" dirty="0" smtClean="0">
                <a:ea typeface="宋体" panose="02010600030101010101" pitchFamily="2" charset="-122"/>
              </a:rPr>
              <a:t>必有一条路径</a:t>
            </a:r>
            <a:r>
              <a:rPr lang="en-US" altLang="en-US" sz="3300" dirty="0" smtClean="0">
                <a:ea typeface="宋体" panose="02010600030101010101" pitchFamily="2" charset="-122"/>
              </a:rPr>
              <a:t>(u,…,v)</a:t>
            </a:r>
            <a:r>
              <a:rPr lang="zh-CN" altLang="en-US" sz="3300" dirty="0" smtClean="0">
                <a:ea typeface="宋体" panose="02010600030101010101" pitchFamily="2" charset="-122"/>
              </a:rPr>
              <a:t>，当将边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u,v</a:t>
            </a:r>
            <a:r>
              <a:rPr lang="en-US" altLang="en-US" sz="3300" dirty="0" smtClean="0">
                <a:ea typeface="宋体" panose="02010600030101010101" pitchFamily="2" charset="-122"/>
              </a:rPr>
              <a:t>)</a:t>
            </a:r>
            <a:r>
              <a:rPr lang="zh-CN" altLang="en-US" sz="3300" dirty="0" smtClean="0">
                <a:ea typeface="宋体" panose="02010600030101010101" pitchFamily="2" charset="-122"/>
              </a:rPr>
              <a:t>加入到</a:t>
            </a:r>
            <a:r>
              <a:rPr lang="en-US" altLang="en-US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中时就构成了回路。则</a:t>
            </a:r>
            <a:r>
              <a:rPr lang="zh-CN" altLang="en-US" sz="3300" b="1" dirty="0" smtClean="0">
                <a:ea typeface="宋体" panose="02010600030101010101" pitchFamily="2" charset="-122"/>
              </a:rPr>
              <a:t>路径</a:t>
            </a:r>
            <a:r>
              <a:rPr lang="en-US" altLang="en-US" sz="3300" b="1" dirty="0" smtClean="0">
                <a:ea typeface="宋体" panose="02010600030101010101" pitchFamily="2" charset="-122"/>
              </a:rPr>
              <a:t>(u, …,v)</a:t>
            </a:r>
            <a:r>
              <a:rPr lang="zh-CN" altLang="en-US" sz="3300" b="1" dirty="0" smtClean="0">
                <a:ea typeface="宋体" panose="02010600030101010101" pitchFamily="2" charset="-122"/>
              </a:rPr>
              <a:t>中必有一条边</a:t>
            </a:r>
            <a:r>
              <a:rPr lang="en-US" altLang="en-US" sz="3300" b="1" dirty="0" smtClean="0">
                <a:ea typeface="宋体" panose="02010600030101010101" pitchFamily="2" charset="-122"/>
              </a:rPr>
              <a:t>(</a:t>
            </a:r>
            <a:r>
              <a:rPr lang="en-US" altLang="en-US" sz="3300" b="1" dirty="0" err="1" smtClean="0">
                <a:ea typeface="宋体" panose="02010600030101010101" pitchFamily="2" charset="-122"/>
              </a:rPr>
              <a:t>u’,v</a:t>
            </a:r>
            <a:r>
              <a:rPr lang="en-US" altLang="en-US" sz="3300" b="1" dirty="0" smtClean="0">
                <a:ea typeface="宋体" panose="02010600030101010101" pitchFamily="2" charset="-122"/>
              </a:rPr>
              <a:t>’) </a:t>
            </a:r>
            <a:r>
              <a:rPr lang="zh-CN" altLang="en-US" sz="3300" b="1" dirty="0" smtClean="0">
                <a:ea typeface="宋体" panose="02010600030101010101" pitchFamily="2" charset="-122"/>
              </a:rPr>
              <a:t>，满足</a:t>
            </a:r>
            <a:r>
              <a:rPr lang="en-US" altLang="en-US" sz="3300" b="1" dirty="0" err="1" smtClean="0">
                <a:ea typeface="宋体" panose="02010600030101010101" pitchFamily="2" charset="-122"/>
              </a:rPr>
              <a:t>u’∈U</a:t>
            </a:r>
            <a:r>
              <a:rPr lang="en-US" altLang="en-US" sz="3300" b="1" dirty="0" smtClean="0">
                <a:ea typeface="宋体" panose="02010600030101010101" pitchFamily="2" charset="-122"/>
              </a:rPr>
              <a:t> </a:t>
            </a:r>
            <a:r>
              <a:rPr lang="zh-CN" altLang="en-US" sz="3300" b="1" dirty="0" smtClean="0">
                <a:ea typeface="宋体" panose="02010600030101010101" pitchFamily="2" charset="-122"/>
              </a:rPr>
              <a:t>，</a:t>
            </a:r>
            <a:r>
              <a:rPr lang="en-US" altLang="en-US" sz="3300" b="1" dirty="0" err="1" smtClean="0">
                <a:ea typeface="宋体" panose="02010600030101010101" pitchFamily="2" charset="-122"/>
              </a:rPr>
              <a:t>v’∈V-U</a:t>
            </a:r>
            <a:r>
              <a:rPr lang="en-US" altLang="en-US" sz="3300" dirty="0" smtClean="0">
                <a:ea typeface="宋体" panose="02010600030101010101" pitchFamily="2" charset="-122"/>
              </a:rPr>
              <a:t> </a:t>
            </a:r>
            <a:r>
              <a:rPr lang="zh-CN" altLang="en-US" sz="3300" dirty="0" smtClean="0">
                <a:ea typeface="宋体" panose="02010600030101010101" pitchFamily="2" charset="-122"/>
              </a:rPr>
              <a:t>。删去边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u’,v</a:t>
            </a:r>
            <a:r>
              <a:rPr lang="en-US" altLang="en-US" sz="3300" dirty="0" smtClean="0">
                <a:ea typeface="宋体" panose="02010600030101010101" pitchFamily="2" charset="-122"/>
              </a:rPr>
              <a:t>’) </a:t>
            </a:r>
            <a:r>
              <a:rPr lang="zh-CN" altLang="en-US" sz="3300" dirty="0" smtClean="0">
                <a:ea typeface="宋体" panose="02010600030101010101" pitchFamily="2" charset="-122"/>
              </a:rPr>
              <a:t>便可消除回路，同时得到另一棵生成树</a:t>
            </a:r>
            <a:r>
              <a:rPr lang="en-US" altLang="en-US" sz="3300" dirty="0" smtClean="0">
                <a:ea typeface="宋体" panose="02010600030101010101" pitchFamily="2" charset="-122"/>
              </a:rPr>
              <a:t>T’</a:t>
            </a:r>
            <a:endParaRPr lang="zh-CN" altLang="en-US" sz="33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300" dirty="0" smtClean="0">
                <a:ea typeface="宋体" panose="02010600030101010101" pitchFamily="2" charset="-122"/>
              </a:rPr>
              <a:t>由于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u,v</a:t>
            </a:r>
            <a:r>
              <a:rPr lang="en-US" altLang="en-US" sz="3300" dirty="0" smtClean="0">
                <a:ea typeface="宋体" panose="02010600030101010101" pitchFamily="2" charset="-122"/>
              </a:rPr>
              <a:t>)</a:t>
            </a:r>
            <a:r>
              <a:rPr lang="zh-CN" altLang="en-US" sz="3300" dirty="0" smtClean="0">
                <a:ea typeface="宋体" panose="02010600030101010101" pitchFamily="2" charset="-122"/>
              </a:rPr>
              <a:t>是</a:t>
            </a:r>
            <a:r>
              <a:rPr lang="en-US" altLang="en-US" sz="3300" dirty="0" smtClean="0">
                <a:ea typeface="宋体" panose="02010600030101010101" pitchFamily="2" charset="-122"/>
              </a:rPr>
              <a:t>U</a:t>
            </a:r>
            <a:r>
              <a:rPr lang="zh-CN" altLang="en-US" sz="3300" dirty="0" smtClean="0">
                <a:ea typeface="宋体" panose="02010600030101010101" pitchFamily="2" charset="-122"/>
              </a:rPr>
              <a:t>中顶点到</a:t>
            </a:r>
            <a:r>
              <a:rPr lang="en-US" altLang="en-US" sz="3300" dirty="0" smtClean="0">
                <a:ea typeface="宋体" panose="02010600030101010101" pitchFamily="2" charset="-122"/>
              </a:rPr>
              <a:t>V-U</a:t>
            </a:r>
            <a:r>
              <a:rPr lang="zh-CN" altLang="en-US" sz="3300" dirty="0" smtClean="0">
                <a:ea typeface="宋体" panose="02010600030101010101" pitchFamily="2" charset="-122"/>
              </a:rPr>
              <a:t>中顶点之间权值最小的边，故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u,v</a:t>
            </a:r>
            <a:r>
              <a:rPr lang="en-US" altLang="en-US" sz="3300" dirty="0" smtClean="0">
                <a:ea typeface="宋体" panose="02010600030101010101" pitchFamily="2" charset="-122"/>
              </a:rPr>
              <a:t>)</a:t>
            </a:r>
            <a:r>
              <a:rPr lang="zh-CN" altLang="en-US" sz="3300" dirty="0" smtClean="0">
                <a:ea typeface="宋体" panose="02010600030101010101" pitchFamily="2" charset="-122"/>
              </a:rPr>
              <a:t>的权值不会高于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u’,v</a:t>
            </a:r>
            <a:r>
              <a:rPr lang="en-US" altLang="en-US" sz="3300" dirty="0" smtClean="0">
                <a:ea typeface="宋体" panose="02010600030101010101" pitchFamily="2" charset="-122"/>
              </a:rPr>
              <a:t>’)</a:t>
            </a:r>
            <a:r>
              <a:rPr lang="zh-CN" altLang="en-US" sz="3300" dirty="0" smtClean="0">
                <a:ea typeface="宋体" panose="02010600030101010101" pitchFamily="2" charset="-122"/>
              </a:rPr>
              <a:t>的权值，</a:t>
            </a:r>
            <a:r>
              <a:rPr lang="en-US" altLang="en-US" sz="3300" dirty="0" smtClean="0">
                <a:ea typeface="宋体" panose="02010600030101010101" pitchFamily="2" charset="-122"/>
              </a:rPr>
              <a:t>T’</a:t>
            </a:r>
            <a:r>
              <a:rPr lang="zh-CN" altLang="en-US" sz="3300" dirty="0" smtClean="0">
                <a:ea typeface="宋体" panose="02010600030101010101" pitchFamily="2" charset="-122"/>
              </a:rPr>
              <a:t>的代价也不会高于</a:t>
            </a:r>
            <a:r>
              <a:rPr lang="en-US" altLang="en-US" sz="3300" dirty="0" smtClean="0">
                <a:ea typeface="宋体" panose="02010600030101010101" pitchFamily="2" charset="-122"/>
              </a:rPr>
              <a:t>T</a:t>
            </a:r>
            <a:r>
              <a:rPr lang="zh-CN" altLang="en-US" sz="3300" dirty="0" smtClean="0">
                <a:ea typeface="宋体" panose="02010600030101010101" pitchFamily="2" charset="-122"/>
              </a:rPr>
              <a:t>， 这样，</a:t>
            </a:r>
            <a:r>
              <a:rPr lang="en-US" altLang="en-US" sz="3300" dirty="0" smtClean="0">
                <a:ea typeface="宋体" panose="02010600030101010101" pitchFamily="2" charset="-122"/>
              </a:rPr>
              <a:t>T’</a:t>
            </a:r>
            <a:r>
              <a:rPr lang="zh-CN" altLang="en-US" sz="3300" dirty="0" smtClean="0">
                <a:ea typeface="宋体" panose="02010600030101010101" pitchFamily="2" charset="-122"/>
              </a:rPr>
              <a:t>就是包含</a:t>
            </a:r>
            <a:r>
              <a:rPr lang="en-US" altLang="en-US" sz="3300" dirty="0" smtClean="0">
                <a:ea typeface="宋体" panose="02010600030101010101" pitchFamily="2" charset="-122"/>
              </a:rPr>
              <a:t>(</a:t>
            </a:r>
            <a:r>
              <a:rPr lang="en-US" altLang="en-US" sz="3300" dirty="0" err="1" smtClean="0">
                <a:ea typeface="宋体" panose="02010600030101010101" pitchFamily="2" charset="-122"/>
              </a:rPr>
              <a:t>u,v</a:t>
            </a:r>
            <a:r>
              <a:rPr lang="en-US" altLang="en-US" sz="3300" dirty="0" smtClean="0">
                <a:ea typeface="宋体" panose="02010600030101010101" pitchFamily="2" charset="-122"/>
              </a:rPr>
              <a:t>) </a:t>
            </a:r>
            <a:r>
              <a:rPr lang="zh-CN" altLang="en-US" sz="3300" dirty="0" smtClean="0">
                <a:ea typeface="宋体" panose="02010600030101010101" pitchFamily="2" charset="-122"/>
              </a:rPr>
              <a:t>的一棵最小生成树</a:t>
            </a:r>
            <a:r>
              <a:rPr lang="zh-CN" altLang="en-US" sz="3300" dirty="0">
                <a:ea typeface="宋体" panose="02010600030101010101" pitchFamily="2" charset="-122"/>
              </a:rPr>
              <a:t>。</a:t>
            </a:r>
            <a:endParaRPr lang="zh-CN" altLang="en-US" sz="3300" dirty="0" smtClean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4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构造最小生成树的基本原则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/>
          <a:lstStyle/>
          <a:p>
            <a:r>
              <a:rPr lang="zh-CN" altLang="en-US" dirty="0"/>
              <a:t>构成</a:t>
            </a:r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尽可能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选取权值最小的边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不能构成回路</a:t>
            </a:r>
            <a:endParaRPr lang="zh-CN" altLang="en-US" sz="3200" dirty="0" smtClean="0"/>
          </a:p>
          <a:p>
            <a:pPr lvl="1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选择</a:t>
            </a:r>
            <a:r>
              <a:rPr lang="en-US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条边</a:t>
            </a:r>
            <a:endParaRPr lang="en-US" altLang="zh-CN" sz="3200" dirty="0" smtClean="0"/>
          </a:p>
          <a:p>
            <a:endParaRPr lang="en-US" altLang="zh-CN" dirty="0"/>
          </a:p>
          <a:p>
            <a:r>
              <a:rPr lang="zh-CN" altLang="en-US" dirty="0"/>
              <a:t>算法一：</a:t>
            </a:r>
            <a:r>
              <a:rPr lang="en-US" altLang="zh-CN" dirty="0"/>
              <a:t>Prim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逐步添加结点</a:t>
            </a:r>
            <a:r>
              <a:rPr lang="en-US" altLang="zh-CN" dirty="0" smtClean="0"/>
              <a:t>w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算法二：</a:t>
            </a:r>
            <a:r>
              <a:rPr lang="en-US" altLang="en-US" dirty="0" err="1" smtClean="0"/>
              <a:t>Kruskal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逐步添加边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16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最小生成树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普里姆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(Prim)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363272" cy="583264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逐步添加结点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要满足：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新添加的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已经在生成树上的顶点</a:t>
            </a:r>
            <a:r>
              <a:rPr lang="en-US" altLang="zh-CN" dirty="0" smtClean="0">
                <a:ea typeface="宋体" panose="02010600030101010101" pitchFamily="2" charset="-122"/>
              </a:rPr>
              <a:t>v </a:t>
            </a:r>
            <a:r>
              <a:rPr lang="zh-CN" altLang="en-US" dirty="0" smtClean="0">
                <a:ea typeface="宋体" panose="02010600030101010101" pitchFamily="2" charset="-122"/>
              </a:rPr>
              <a:t>之间存在一条边，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该边的权值</a:t>
            </a:r>
            <a:r>
              <a:rPr lang="zh-CN" altLang="en-US" dirty="0" smtClean="0">
                <a:ea typeface="宋体" panose="02010600030101010101" pitchFamily="2" charset="-122"/>
              </a:rPr>
              <a:t>在所有连通顶点 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之间的边中取值最小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从连通网N</a:t>
            </a:r>
            <a:r>
              <a:rPr lang="en-US" altLang="en-US" dirty="0" smtClean="0">
                <a:ea typeface="宋体" panose="02010600030101010101" pitchFamily="2" charset="-122"/>
              </a:rPr>
              <a:t>=(U, E)</a:t>
            </a:r>
            <a:r>
              <a:rPr lang="en-US" altLang="en-US" dirty="0" err="1" smtClean="0">
                <a:ea typeface="宋体" panose="02010600030101010101" pitchFamily="2" charset="-122"/>
              </a:rPr>
              <a:t>中找最小生成树T</a:t>
            </a:r>
            <a:r>
              <a:rPr lang="en-US" altLang="en-US" dirty="0" smtClean="0">
                <a:ea typeface="宋体" panose="02010600030101010101" pitchFamily="2" charset="-122"/>
              </a:rPr>
              <a:t>=(U, TE)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若从顶点v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0</a:t>
            </a:r>
            <a:r>
              <a:rPr lang="en-US" altLang="en-US" dirty="0" smtClean="0">
                <a:ea typeface="宋体" panose="02010600030101010101" pitchFamily="2" charset="-122"/>
              </a:rPr>
              <a:t>出发构造，U={v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0</a:t>
            </a:r>
            <a:r>
              <a:rPr lang="en-US" altLang="en-US" dirty="0" smtClean="0">
                <a:ea typeface="宋体" panose="02010600030101010101" pitchFamily="2" charset="-122"/>
              </a:rPr>
              <a:t>}，TE={}；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先找权值最小的边</a:t>
            </a:r>
            <a:r>
              <a:rPr lang="en-US" altLang="en-US" dirty="0" smtClean="0">
                <a:ea typeface="宋体" panose="02010600030101010101" pitchFamily="2" charset="-122"/>
              </a:rPr>
              <a:t>(u, v)，</a:t>
            </a:r>
            <a:r>
              <a:rPr lang="en-US" altLang="en-US" dirty="0" err="1" smtClean="0">
                <a:ea typeface="宋体" panose="02010600030101010101" pitchFamily="2" charset="-122"/>
              </a:rPr>
              <a:t>其中u∈U且v∈V-U，</a:t>
            </a:r>
            <a:r>
              <a:rPr lang="en-US" altLang="en-US" dirty="0" err="1">
                <a:ea typeface="宋体" panose="02010600030101010101" pitchFamily="2" charset="-122"/>
              </a:rPr>
              <a:t>并且子图</a:t>
            </a:r>
            <a:r>
              <a:rPr lang="en-US" altLang="en-US" dirty="0">
                <a:ea typeface="宋体" panose="02010600030101010101" pitchFamily="2" charset="-122"/>
              </a:rPr>
              <a:t>(U, TE)</a:t>
            </a:r>
            <a:r>
              <a:rPr lang="en-US" altLang="en-US" dirty="0" err="1">
                <a:ea typeface="宋体" panose="02010600030101010101" pitchFamily="2" charset="-122"/>
              </a:rPr>
              <a:t>不构成环</a:t>
            </a:r>
            <a:r>
              <a:rPr lang="en-US" altLang="en-US" dirty="0" err="1" smtClean="0">
                <a:ea typeface="宋体" panose="02010600030101010101" pitchFamily="2" charset="-122"/>
              </a:rPr>
              <a:t>，则U</a:t>
            </a:r>
            <a:r>
              <a:rPr lang="en-US" altLang="en-US" dirty="0" smtClean="0">
                <a:ea typeface="宋体" panose="02010600030101010101" pitchFamily="2" charset="-122"/>
              </a:rPr>
              <a:t>= U∪{v}，TE=TE∪{(u, v)} ；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重复</a:t>
            </a:r>
            <a:r>
              <a:rPr lang="zh-CN" altLang="en-US" dirty="0" smtClean="0">
                <a:ea typeface="宋体" panose="02010600030101010101" pitchFamily="2" charset="-122"/>
              </a:rPr>
              <a:t>前一步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直到U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err="1" smtClean="0">
                <a:ea typeface="宋体" panose="02010600030101010101" pitchFamily="2" charset="-122"/>
              </a:rPr>
              <a:t>V为止</a:t>
            </a:r>
            <a:r>
              <a:rPr lang="zh-CN" altLang="en-US" dirty="0" smtClean="0">
                <a:ea typeface="宋体" panose="02010600030101010101" pitchFamily="2" charset="-122"/>
              </a:rPr>
              <a:t>，这时，</a:t>
            </a:r>
            <a:r>
              <a:rPr lang="en-US" altLang="en-US" dirty="0" smtClean="0">
                <a:ea typeface="宋体" panose="02010600030101010101" pitchFamily="2" charset="-122"/>
              </a:rPr>
              <a:t>TE中必有n-1条边，T=(U, TE)</a:t>
            </a:r>
            <a:r>
              <a:rPr lang="zh-CN" altLang="en-US" dirty="0" smtClean="0">
                <a:ea typeface="宋体" panose="02010600030101010101" pitchFamily="2" charset="-122"/>
              </a:rPr>
              <a:t>就是最小生成树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2255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33" name="Group 65"/>
          <p:cNvGrpSpPr>
            <a:grpSpLocks/>
          </p:cNvGrpSpPr>
          <p:nvPr/>
        </p:nvGrpSpPr>
        <p:grpSpPr bwMode="auto">
          <a:xfrm>
            <a:off x="1219200" y="1173163"/>
            <a:ext cx="5715000" cy="4389437"/>
            <a:chOff x="768" y="739"/>
            <a:chExt cx="3600" cy="2765"/>
          </a:xfrm>
        </p:grpSpPr>
        <p:sp>
          <p:nvSpPr>
            <p:cNvPr id="109570" name="Oval 2"/>
            <p:cNvSpPr>
              <a:spLocks noChangeArrowheads="1"/>
            </p:cNvSpPr>
            <p:nvPr/>
          </p:nvSpPr>
          <p:spPr bwMode="auto">
            <a:xfrm>
              <a:off x="1152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09571" name="Oval 3"/>
            <p:cNvSpPr>
              <a:spLocks noChangeArrowheads="1"/>
            </p:cNvSpPr>
            <p:nvPr/>
          </p:nvSpPr>
          <p:spPr bwMode="auto">
            <a:xfrm>
              <a:off x="2928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09572" name="Oval 4"/>
            <p:cNvSpPr>
              <a:spLocks noChangeArrowheads="1"/>
            </p:cNvSpPr>
            <p:nvPr/>
          </p:nvSpPr>
          <p:spPr bwMode="auto">
            <a:xfrm>
              <a:off x="4032" y="139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09573" name="Oval 5"/>
            <p:cNvSpPr>
              <a:spLocks noChangeArrowheads="1"/>
            </p:cNvSpPr>
            <p:nvPr/>
          </p:nvSpPr>
          <p:spPr bwMode="auto">
            <a:xfrm>
              <a:off x="3072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768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2208" y="316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1488" y="1056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1440" y="1152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H="1">
              <a:off x="2304" y="1152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flipH="1">
              <a:off x="960" y="1152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V="1">
              <a:off x="1104" y="2112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2352" y="2112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3264" y="1056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 flipH="1">
              <a:off x="3360" y="1680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3120" y="1200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 flipH="1">
              <a:off x="2544" y="2736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1910" y="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19</a:t>
              </a:r>
              <a:endParaRPr lang="en-US" altLang="zh-CN" sz="2400"/>
            </a:p>
          </p:txBody>
        </p:sp>
        <p:sp>
          <p:nvSpPr>
            <p:cNvPr id="109590" name="Text Box 22"/>
            <p:cNvSpPr txBox="1">
              <a:spLocks noChangeArrowheads="1"/>
            </p:cNvSpPr>
            <p:nvPr/>
          </p:nvSpPr>
          <p:spPr bwMode="auto">
            <a:xfrm>
              <a:off x="3504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1680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09592" name="Text Box 24"/>
            <p:cNvSpPr txBox="1">
              <a:spLocks noChangeArrowheads="1"/>
            </p:cNvSpPr>
            <p:nvPr/>
          </p:nvSpPr>
          <p:spPr bwMode="auto">
            <a:xfrm>
              <a:off x="768" y="15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18</a:t>
              </a:r>
              <a:endParaRPr lang="en-US" altLang="zh-CN" sz="3200"/>
            </a:p>
          </p:txBody>
        </p:sp>
        <p:sp>
          <p:nvSpPr>
            <p:cNvPr id="109593" name="Text Box 25"/>
            <p:cNvSpPr txBox="1">
              <a:spLocks noChangeArrowheads="1"/>
            </p:cNvSpPr>
            <p:nvPr/>
          </p:nvSpPr>
          <p:spPr bwMode="auto">
            <a:xfrm>
              <a:off x="1430" y="29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27</a:t>
              </a:r>
            </a:p>
          </p:txBody>
        </p:sp>
        <p:sp>
          <p:nvSpPr>
            <p:cNvPr id="109594" name="Text Box 26"/>
            <p:cNvSpPr txBox="1">
              <a:spLocks noChangeArrowheads="1"/>
            </p:cNvSpPr>
            <p:nvPr/>
          </p:nvSpPr>
          <p:spPr bwMode="auto">
            <a:xfrm>
              <a:off x="1382" y="20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16</a:t>
              </a:r>
              <a:endParaRPr lang="en-US" altLang="zh-CN" sz="3200"/>
            </a:p>
          </p:txBody>
        </p:sp>
        <p:sp>
          <p:nvSpPr>
            <p:cNvPr id="109595" name="Text Box 27"/>
            <p:cNvSpPr txBox="1">
              <a:spLocks noChangeArrowheads="1"/>
            </p:cNvSpPr>
            <p:nvPr/>
          </p:nvSpPr>
          <p:spPr bwMode="auto">
            <a:xfrm>
              <a:off x="2534" y="19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2688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21</a:t>
              </a:r>
              <a:endParaRPr lang="en-US" altLang="zh-CN" sz="3200"/>
            </a:p>
          </p:txBody>
        </p:sp>
        <p:sp>
          <p:nvSpPr>
            <p:cNvPr id="109597" name="Text Box 29"/>
            <p:cNvSpPr txBox="1">
              <a:spLocks noChangeArrowheads="1"/>
            </p:cNvSpPr>
            <p:nvPr/>
          </p:nvSpPr>
          <p:spPr bwMode="auto">
            <a:xfrm>
              <a:off x="369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09602" name="Text Box 34"/>
            <p:cNvSpPr txBox="1">
              <a:spLocks noChangeArrowheads="1"/>
            </p:cNvSpPr>
            <p:nvPr/>
          </p:nvSpPr>
          <p:spPr bwMode="auto">
            <a:xfrm>
              <a:off x="2400" y="11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09612" name="Text Box 44"/>
            <p:cNvSpPr txBox="1">
              <a:spLocks noChangeArrowheads="1"/>
            </p:cNvSpPr>
            <p:nvPr/>
          </p:nvSpPr>
          <p:spPr bwMode="auto">
            <a:xfrm>
              <a:off x="3158" y="15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18288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Oval 32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Oval 35"/>
          <p:cNvSpPr>
            <a:spLocks noChangeArrowheads="1"/>
          </p:cNvSpPr>
          <p:nvPr/>
        </p:nvSpPr>
        <p:spPr bwMode="auto">
          <a:xfrm>
            <a:off x="48768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5" name="Oval 37"/>
          <p:cNvSpPr>
            <a:spLocks noChangeArrowheads="1"/>
          </p:cNvSpPr>
          <p:nvPr/>
        </p:nvSpPr>
        <p:spPr bwMode="auto">
          <a:xfrm>
            <a:off x="6400800" y="2209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7" name="Oval 39"/>
          <p:cNvSpPr>
            <a:spLocks noChangeArrowheads="1"/>
          </p:cNvSpPr>
          <p:nvPr/>
        </p:nvSpPr>
        <p:spPr bwMode="auto">
          <a:xfrm>
            <a:off x="46482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12192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11" name="Oval 43"/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268605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14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9614" name="Text Box 46"/>
          <p:cNvSpPr txBox="1">
            <a:spLocks noChangeArrowheads="1"/>
          </p:cNvSpPr>
          <p:nvPr/>
        </p:nvSpPr>
        <p:spPr bwMode="auto">
          <a:xfrm>
            <a:off x="4038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8</a:t>
            </a:r>
            <a:endParaRPr lang="en-US" altLang="zh-CN" sz="3200"/>
          </a:p>
        </p:txBody>
      </p:sp>
      <p:sp>
        <p:nvSpPr>
          <p:cNvPr id="109615" name="Text Box 47"/>
          <p:cNvSpPr txBox="1">
            <a:spLocks noChangeArrowheads="1"/>
          </p:cNvSpPr>
          <p:nvPr/>
        </p:nvSpPr>
        <p:spPr bwMode="auto">
          <a:xfrm>
            <a:off x="5562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5861050" y="3352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en-US" altLang="zh-CN" sz="3200"/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2209800" y="3200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9618" name="Text Box 50"/>
          <p:cNvSpPr txBox="1">
            <a:spLocks noChangeArrowheads="1"/>
          </p:cNvSpPr>
          <p:nvPr/>
        </p:nvSpPr>
        <p:spPr bwMode="auto">
          <a:xfrm>
            <a:off x="4286250" y="4648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21</a:t>
            </a:r>
            <a:endParaRPr lang="en-US" altLang="zh-CN" sz="3200"/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682624" y="6021288"/>
            <a:ext cx="662567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所得生成树权值</a:t>
            </a:r>
            <a:r>
              <a:rPr lang="zh-CN" altLang="en-US" sz="2800" dirty="0" smtClean="0">
                <a:solidFill>
                  <a:srgbClr val="000082"/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82"/>
                </a:solidFill>
              </a:rPr>
              <a:t>= 14+8+3+5+16+21 = 67</a:t>
            </a:r>
            <a:endParaRPr lang="en-US" altLang="zh-CN" sz="2800" dirty="0"/>
          </a:p>
          <a:p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09621" name="Line 53"/>
          <p:cNvSpPr>
            <a:spLocks noChangeShapeType="1"/>
          </p:cNvSpPr>
          <p:nvPr/>
        </p:nvSpPr>
        <p:spPr bwMode="auto">
          <a:xfrm flipH="1">
            <a:off x="1524000" y="1905000"/>
            <a:ext cx="457200" cy="20574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2" name="Line 54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3" name="Line 55"/>
          <p:cNvSpPr>
            <a:spLocks noChangeShapeType="1"/>
          </p:cNvSpPr>
          <p:nvPr/>
        </p:nvSpPr>
        <p:spPr bwMode="auto">
          <a:xfrm>
            <a:off x="2362200" y="1676400"/>
            <a:ext cx="2286000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4" name="Line 56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5" name="Line 57"/>
          <p:cNvSpPr>
            <a:spLocks noChangeShapeType="1"/>
          </p:cNvSpPr>
          <p:nvPr/>
        </p:nvSpPr>
        <p:spPr bwMode="auto">
          <a:xfrm flipH="1">
            <a:off x="3657600" y="1828800"/>
            <a:ext cx="1066800" cy="1219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6" name="Line 58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7" name="Line 59"/>
          <p:cNvSpPr>
            <a:spLocks noChangeShapeType="1"/>
          </p:cNvSpPr>
          <p:nvPr/>
        </p:nvSpPr>
        <p:spPr bwMode="auto">
          <a:xfrm>
            <a:off x="4953000" y="1828800"/>
            <a:ext cx="152400" cy="1981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8" name="Line 60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9" name="Line 61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30" name="Line 62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31" name="Line 63"/>
          <p:cNvSpPr>
            <a:spLocks noChangeShapeType="1"/>
          </p:cNvSpPr>
          <p:nvPr/>
        </p:nvSpPr>
        <p:spPr bwMode="auto">
          <a:xfrm>
            <a:off x="1676400" y="4343400"/>
            <a:ext cx="18288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8" grpId="0" animBg="1" autoUpdateAnimBg="0"/>
      <p:bldP spid="109599" grpId="0" animBg="1"/>
      <p:bldP spid="109600" grpId="0" animBg="1" autoUpdateAnimBg="0"/>
      <p:bldP spid="109601" grpId="0" animBg="1"/>
      <p:bldP spid="109603" grpId="0" animBg="1" autoUpdateAnimBg="0"/>
      <p:bldP spid="109604" grpId="0" animBg="1"/>
      <p:bldP spid="109605" grpId="0" animBg="1" autoUpdateAnimBg="0"/>
      <p:bldP spid="109606" grpId="0" animBg="1"/>
      <p:bldP spid="109607" grpId="0" animBg="1" autoUpdateAnimBg="0"/>
      <p:bldP spid="109608" grpId="0" animBg="1"/>
      <p:bldP spid="109609" grpId="0" animBg="1" autoUpdateAnimBg="0"/>
      <p:bldP spid="109610" grpId="0" animBg="1"/>
      <p:bldP spid="109611" grpId="0" animBg="1" autoUpdateAnimBg="0"/>
      <p:bldP spid="109613" grpId="0" autoUpdateAnimBg="0"/>
      <p:bldP spid="109614" grpId="0" autoUpdateAnimBg="0"/>
      <p:bldP spid="109615" grpId="0" autoUpdateAnimBg="0"/>
      <p:bldP spid="109616" grpId="0" autoUpdateAnimBg="0"/>
      <p:bldP spid="109617" grpId="0" autoUpdateAnimBg="0"/>
      <p:bldP spid="109618" grpId="0" autoUpdateAnimBg="0"/>
      <p:bldP spid="109619" grpId="0" autoUpdateAnimBg="0"/>
      <p:bldP spid="109621" grpId="0" animBg="1"/>
      <p:bldP spid="109622" grpId="0" animBg="1"/>
      <p:bldP spid="109623" grpId="0" animBg="1"/>
      <p:bldP spid="109624" grpId="0" animBg="1"/>
      <p:bldP spid="109625" grpId="0" animBg="1"/>
      <p:bldP spid="109626" grpId="0" animBg="1"/>
      <p:bldP spid="109627" grpId="0" animBg="1"/>
      <p:bldP spid="109628" grpId="0" animBg="1"/>
      <p:bldP spid="109629" grpId="0" animBg="1"/>
      <p:bldP spid="109630" grpId="0" animBg="1"/>
      <p:bldP spid="10963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2437</Words>
  <Application>Microsoft Macintosh PowerPoint</Application>
  <PresentationFormat>全屏显示(4:3)</PresentationFormat>
  <Paragraphs>517</Paragraphs>
  <Slides>35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Microsoft Word 97 - 2004 文档</vt:lpstr>
      <vt:lpstr>第7章 图</vt:lpstr>
      <vt:lpstr>目录</vt:lpstr>
      <vt:lpstr>3最小生成树(Minimum Spanning Tree, MST) </vt:lpstr>
      <vt:lpstr>最小生成树的应用</vt:lpstr>
      <vt:lpstr>暴力求解法(Brute force solution)</vt:lpstr>
      <vt:lpstr>MST的特性</vt:lpstr>
      <vt:lpstr> 构造最小生成树的基本原则</vt:lpstr>
      <vt:lpstr>最小生成树 ：普里姆(Prim)算法</vt:lpstr>
      <vt:lpstr>例子</vt:lpstr>
      <vt:lpstr>算法实现-数据结构</vt:lpstr>
      <vt:lpstr>算法实现-数据结构</vt:lpstr>
      <vt:lpstr>算法步骤</vt:lpstr>
      <vt:lpstr>用Prim算法从第u个顶点出发构造网G的最小生成树T，输出T的各条边</vt:lpstr>
      <vt:lpstr>选择其余顶点添加到生成树上  </vt:lpstr>
      <vt:lpstr>Prim算法的时间复杂度分析</vt:lpstr>
      <vt:lpstr>例子</vt:lpstr>
      <vt:lpstr>最小生成树：克鲁斯卡尔(Kruskal)算法</vt:lpstr>
      <vt:lpstr>例子</vt:lpstr>
      <vt:lpstr>算法实现-数据结构</vt:lpstr>
      <vt:lpstr>算法实现-数据结构</vt:lpstr>
      <vt:lpstr>求最小生成树的Kruskal算法</vt:lpstr>
      <vt:lpstr>求最小生成树的Kruskal算法</vt:lpstr>
      <vt:lpstr>Kruskal算法的时间复杂度分析</vt:lpstr>
      <vt:lpstr>算法实现-改进</vt:lpstr>
      <vt:lpstr>Kruskal算法的时间复杂度分析</vt:lpstr>
      <vt:lpstr>4.3重连通图和关节点</vt:lpstr>
      <vt:lpstr>例子：重连通图和关节点</vt:lpstr>
      <vt:lpstr>关节点有何特征？</vt:lpstr>
      <vt:lpstr>对上述判定准则的算法表达</vt:lpstr>
      <vt:lpstr>修改深度优先遍历算法</vt:lpstr>
      <vt:lpstr>查找并输出连通图G上的全部关节点</vt:lpstr>
      <vt:lpstr>查找全部关节点</vt:lpstr>
      <vt:lpstr>从第v0出发DFS图G，查找并输出关节点</vt:lpstr>
      <vt:lpstr>查找并输出关节点</vt:lpstr>
      <vt:lpstr>例子：重连通图和关节点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290</cp:revision>
  <cp:lastPrinted>2017-04-24T16:33:43Z</cp:lastPrinted>
  <dcterms:created xsi:type="dcterms:W3CDTF">2015-07-19T09:35:25Z</dcterms:created>
  <dcterms:modified xsi:type="dcterms:W3CDTF">2019-05-10T06:31:34Z</dcterms:modified>
</cp:coreProperties>
</file>