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36" r:id="rId3"/>
    <p:sldId id="347" r:id="rId4"/>
    <p:sldId id="327" r:id="rId5"/>
    <p:sldId id="328" r:id="rId6"/>
    <p:sldId id="364" r:id="rId7"/>
    <p:sldId id="330" r:id="rId8"/>
    <p:sldId id="349" r:id="rId9"/>
    <p:sldId id="335" r:id="rId10"/>
    <p:sldId id="329" r:id="rId11"/>
    <p:sldId id="373" r:id="rId12"/>
    <p:sldId id="363" r:id="rId13"/>
    <p:sldId id="314" r:id="rId14"/>
    <p:sldId id="315" r:id="rId15"/>
    <p:sldId id="374" r:id="rId16"/>
    <p:sldId id="317" r:id="rId17"/>
    <p:sldId id="375" r:id="rId18"/>
    <p:sldId id="376" r:id="rId19"/>
    <p:sldId id="318" r:id="rId20"/>
    <p:sldId id="350" r:id="rId21"/>
    <p:sldId id="368" r:id="rId22"/>
    <p:sldId id="323" r:id="rId23"/>
    <p:sldId id="365" r:id="rId24"/>
    <p:sldId id="366" r:id="rId25"/>
    <p:sldId id="293" r:id="rId26"/>
    <p:sldId id="356" r:id="rId27"/>
    <p:sldId id="294" r:id="rId28"/>
    <p:sldId id="351" r:id="rId29"/>
    <p:sldId id="352" r:id="rId30"/>
    <p:sldId id="295" r:id="rId31"/>
    <p:sldId id="358" r:id="rId32"/>
    <p:sldId id="298" r:id="rId33"/>
    <p:sldId id="354" r:id="rId34"/>
    <p:sldId id="355" r:id="rId35"/>
    <p:sldId id="301" r:id="rId36"/>
    <p:sldId id="357" r:id="rId37"/>
    <p:sldId id="359" r:id="rId38"/>
    <p:sldId id="304" r:id="rId39"/>
    <p:sldId id="367" r:id="rId40"/>
    <p:sldId id="305" r:id="rId41"/>
    <p:sldId id="360" r:id="rId42"/>
    <p:sldId id="361" r:id="rId43"/>
    <p:sldId id="306" r:id="rId44"/>
    <p:sldId id="370" r:id="rId45"/>
    <p:sldId id="371" r:id="rId46"/>
    <p:sldId id="372" r:id="rId47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1" autoAdjust="0"/>
  </p:normalViewPr>
  <p:slideViewPr>
    <p:cSldViewPr>
      <p:cViewPr varScale="1">
        <p:scale>
          <a:sx n="90" d="100"/>
          <a:sy n="90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19/5/14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19/5/14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a typeface="+mn-ea"/>
              </a:rPr>
              <a:t>Ve</a:t>
            </a:r>
            <a:r>
              <a:rPr lang="zh-CN" altLang="en-US" dirty="0" smtClean="0">
                <a:ea typeface="+mn-ea"/>
              </a:rPr>
              <a:t>保存各顶点事件的最早发生时间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27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0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8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 smtClean="0"/>
              <a:t>数组P</a:t>
            </a:r>
            <a:r>
              <a:rPr lang="en-US" altLang="en-US" dirty="0" smtClean="0"/>
              <a:t>[n]</a:t>
            </a:r>
            <a:r>
              <a:rPr lang="en-US" altLang="en-US" dirty="0" err="1" smtClean="0"/>
              <a:t>保存从</a:t>
            </a:r>
            <a:r>
              <a:rPr lang="en-US" altLang="en-US" b="1" dirty="0" err="1" smtClean="0"/>
              <a:t>V</a:t>
            </a:r>
            <a:r>
              <a:rPr lang="en-US" altLang="en-US" b="1" baseline="-25000" dirty="0" err="1" smtClean="0"/>
              <a:t>s</a:t>
            </a:r>
            <a:r>
              <a:rPr lang="en-US" altLang="en-US" b="1" dirty="0" err="1" smtClean="0"/>
              <a:t>到其它顶点的最短路径</a:t>
            </a:r>
            <a:r>
              <a:rPr lang="en-US" altLang="en-US" dirty="0" err="1" smtClean="0"/>
              <a:t>。若P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]=</a:t>
            </a:r>
            <a:r>
              <a:rPr lang="en-US" altLang="en-US" dirty="0" err="1" smtClean="0"/>
              <a:t>k，表示从V</a:t>
            </a:r>
            <a:r>
              <a:rPr lang="en-US" altLang="en-US" baseline="-25000" dirty="0" err="1" smtClean="0"/>
              <a:t>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到V</a:t>
            </a:r>
            <a:r>
              <a:rPr lang="en-US" altLang="en-US" baseline="-25000" dirty="0" err="1" smtClean="0"/>
              <a:t>i</a:t>
            </a:r>
            <a:r>
              <a:rPr lang="en-US" altLang="en-US" dirty="0" err="1" smtClean="0"/>
              <a:t>的最短路径中，V</a:t>
            </a:r>
            <a:r>
              <a:rPr lang="en-US" altLang="en-US" baseline="-25000" dirty="0" err="1" smtClean="0"/>
              <a:t>i</a:t>
            </a:r>
            <a:r>
              <a:rPr lang="en-US" altLang="en-US" dirty="0" err="1" smtClean="0"/>
              <a:t>的前一个顶点是V</a:t>
            </a:r>
            <a:r>
              <a:rPr lang="en-US" altLang="en-US" baseline="-25000" dirty="0" err="1" smtClean="0"/>
              <a:t>k</a:t>
            </a:r>
            <a:r>
              <a:rPr lang="en-US" altLang="en-US" dirty="0" err="1" smtClean="0"/>
              <a:t>，即最短路径序列是</a:t>
            </a:r>
            <a:r>
              <a:rPr lang="en-US" altLang="en-US" dirty="0" smtClean="0"/>
              <a:t>(V</a:t>
            </a:r>
            <a:r>
              <a:rPr lang="en-US" altLang="en-US" baseline="-25000" dirty="0" smtClean="0"/>
              <a:t>s</a:t>
            </a:r>
            <a:r>
              <a:rPr lang="en-US" altLang="en-US" dirty="0" smtClean="0"/>
              <a:t>, …,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 , V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 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0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5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5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8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3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8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估算整个工程完成所必须的最短时间是多少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en-US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影响工程的关键活动是什么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9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2225"/>
            <a:ext cx="6264696" cy="53563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第</a:t>
            </a:r>
            <a:r>
              <a:rPr lang="en-US" altLang="zh-CN" smtClean="0"/>
              <a:t>7</a:t>
            </a:r>
            <a:r>
              <a:rPr lang="en-US" altLang="en-US" smtClean="0"/>
              <a:t>章 </a:t>
            </a:r>
            <a:r>
              <a:rPr lang="zh-CN" altLang="en-US" smtClean="0"/>
              <a:t>图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Part </a:t>
            </a:r>
            <a:r>
              <a:rPr lang="en-US" altLang="zh-CN" smtClean="0"/>
              <a:t>IV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9976" y="1484784"/>
            <a:ext cx="210831" cy="162000"/>
          </a:xfrm>
          <a:custGeom>
            <a:avLst/>
            <a:gdLst>
              <a:gd name="connsiteX0" fmla="*/ 0 w 197768"/>
              <a:gd name="connsiteY0" fmla="*/ 0 h 72008"/>
              <a:gd name="connsiteX1" fmla="*/ 197768 w 197768"/>
              <a:gd name="connsiteY1" fmla="*/ 0 h 72008"/>
              <a:gd name="connsiteX2" fmla="*/ 197768 w 197768"/>
              <a:gd name="connsiteY2" fmla="*/ 72008 h 72008"/>
              <a:gd name="connsiteX3" fmla="*/ 0 w 197768"/>
              <a:gd name="connsiteY3" fmla="*/ 72008 h 72008"/>
              <a:gd name="connsiteX4" fmla="*/ 0 w 197768"/>
              <a:gd name="connsiteY4" fmla="*/ 0 h 72008"/>
              <a:gd name="connsiteX0" fmla="*/ 0 w 210831"/>
              <a:gd name="connsiteY0" fmla="*/ 0 h 137322"/>
              <a:gd name="connsiteX1" fmla="*/ 197768 w 210831"/>
              <a:gd name="connsiteY1" fmla="*/ 0 h 137322"/>
              <a:gd name="connsiteX2" fmla="*/ 210831 w 210831"/>
              <a:gd name="connsiteY2" fmla="*/ 137322 h 137322"/>
              <a:gd name="connsiteX3" fmla="*/ 0 w 210831"/>
              <a:gd name="connsiteY3" fmla="*/ 72008 h 137322"/>
              <a:gd name="connsiteX4" fmla="*/ 0 w 210831"/>
              <a:gd name="connsiteY4" fmla="*/ 0 h 1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831" h="137322">
                <a:moveTo>
                  <a:pt x="0" y="0"/>
                </a:moveTo>
                <a:lnTo>
                  <a:pt x="197768" y="0"/>
                </a:lnTo>
                <a:lnTo>
                  <a:pt x="210831" y="137322"/>
                </a:lnTo>
                <a:lnTo>
                  <a:pt x="0" y="720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新月形 10"/>
          <p:cNvSpPr/>
          <p:nvPr/>
        </p:nvSpPr>
        <p:spPr>
          <a:xfrm rot="16200000">
            <a:off x="2357596" y="1629012"/>
            <a:ext cx="144000" cy="38624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7"/>
          <p:cNvSpPr/>
          <p:nvPr/>
        </p:nvSpPr>
        <p:spPr>
          <a:xfrm>
            <a:off x="2560969" y="1484784"/>
            <a:ext cx="210831" cy="137322"/>
          </a:xfrm>
          <a:custGeom>
            <a:avLst/>
            <a:gdLst>
              <a:gd name="connsiteX0" fmla="*/ 0 w 197768"/>
              <a:gd name="connsiteY0" fmla="*/ 0 h 72008"/>
              <a:gd name="connsiteX1" fmla="*/ 197768 w 197768"/>
              <a:gd name="connsiteY1" fmla="*/ 0 h 72008"/>
              <a:gd name="connsiteX2" fmla="*/ 197768 w 197768"/>
              <a:gd name="connsiteY2" fmla="*/ 72008 h 72008"/>
              <a:gd name="connsiteX3" fmla="*/ 0 w 197768"/>
              <a:gd name="connsiteY3" fmla="*/ 72008 h 72008"/>
              <a:gd name="connsiteX4" fmla="*/ 0 w 197768"/>
              <a:gd name="connsiteY4" fmla="*/ 0 h 72008"/>
              <a:gd name="connsiteX0" fmla="*/ 0 w 210831"/>
              <a:gd name="connsiteY0" fmla="*/ 0 h 137322"/>
              <a:gd name="connsiteX1" fmla="*/ 197768 w 210831"/>
              <a:gd name="connsiteY1" fmla="*/ 0 h 137322"/>
              <a:gd name="connsiteX2" fmla="*/ 210831 w 210831"/>
              <a:gd name="connsiteY2" fmla="*/ 137322 h 137322"/>
              <a:gd name="connsiteX3" fmla="*/ 0 w 210831"/>
              <a:gd name="connsiteY3" fmla="*/ 72008 h 137322"/>
              <a:gd name="connsiteX4" fmla="*/ 0 w 210831"/>
              <a:gd name="connsiteY4" fmla="*/ 0 h 1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831" h="137322">
                <a:moveTo>
                  <a:pt x="0" y="0"/>
                </a:moveTo>
                <a:lnTo>
                  <a:pt x="197768" y="0"/>
                </a:lnTo>
                <a:lnTo>
                  <a:pt x="210831" y="137322"/>
                </a:lnTo>
                <a:lnTo>
                  <a:pt x="0" y="720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拓扑排序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应用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图的回路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环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en-US" dirty="0" err="1" smtClean="0">
                <a:ea typeface="宋体" panose="02010600030101010101" pitchFamily="2" charset="-122"/>
              </a:rPr>
              <a:t>检查方法：对有向图的顶点进行拓扑排序，若所有顶点都在其拓扑有序序列中，则无环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工程执行顺序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课程先修顺序：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对</a:t>
            </a:r>
            <a:r>
              <a:rPr lang="en-US" altLang="zh-CN" dirty="0" smtClean="0">
                <a:ea typeface="宋体" panose="02010600030101010101" pitchFamily="2" charset="-122"/>
              </a:rPr>
              <a:t>AOV</a:t>
            </a:r>
            <a:r>
              <a:rPr lang="zh-CN" altLang="en-US" dirty="0" smtClean="0">
                <a:ea typeface="宋体" panose="02010600030101010101" pitchFamily="2" charset="-122"/>
              </a:rPr>
              <a:t>网的顶点进行拓扑排序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97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拓扑排序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：举例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ea typeface="宋体" panose="02010600030101010101" pitchFamily="2" charset="-122"/>
              </a:rPr>
              <a:t>课程之间的先修关系：</a:t>
            </a:r>
            <a:endParaRPr lang="en-US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771800" y="1484784"/>
            <a:ext cx="5976664" cy="313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>
                <a:ea typeface="楷体_GB2312" pitchFamily="49" charset="-122"/>
              </a:rPr>
              <a:t>C</a:t>
            </a:r>
            <a:r>
              <a:rPr kumimoji="1" lang="en-US" altLang="zh-CN" sz="2000" b="1" baseline="-25000" dirty="0" smtClean="0">
                <a:ea typeface="楷体_GB2312" pitchFamily="49" charset="-122"/>
              </a:rPr>
              <a:t>1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            </a:t>
            </a:r>
            <a:r>
              <a:rPr kumimoji="1" lang="zh-CN" altLang="en-US" sz="2000" b="1" dirty="0"/>
              <a:t>高等</a:t>
            </a:r>
            <a:r>
              <a:rPr kumimoji="1" lang="zh-CN" altLang="en-US" sz="2000" b="1" dirty="0" smtClean="0"/>
              <a:t>数学</a:t>
            </a:r>
            <a:r>
              <a:rPr kumimoji="1" lang="en-US" altLang="zh-CN" sz="2000" b="1" dirty="0" smtClean="0"/>
              <a:t>	</a:t>
            </a:r>
            <a:endParaRPr kumimoji="1" lang="zh-CN" altLang="en-US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2000" b="1" dirty="0"/>
              <a:t> </a:t>
            </a: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2</a:t>
            </a:r>
            <a:r>
              <a:rPr kumimoji="1" lang="en-US" altLang="zh-CN" sz="2000" b="1" dirty="0" smtClean="0"/>
              <a:t>                   </a:t>
            </a:r>
            <a:r>
              <a:rPr kumimoji="1" lang="zh-CN" altLang="en-US" sz="2000" b="1" dirty="0"/>
              <a:t>程序设计基础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2000" b="1" dirty="0"/>
              <a:t> </a:t>
            </a: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3</a:t>
            </a:r>
            <a:r>
              <a:rPr kumimoji="1" lang="en-US" altLang="zh-CN" sz="2000" b="1" dirty="0" smtClean="0"/>
              <a:t>                       </a:t>
            </a:r>
            <a:r>
              <a:rPr kumimoji="1" lang="zh-CN" altLang="en-US" sz="2000" b="1" dirty="0"/>
              <a:t>离散数学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1</a:t>
            </a:r>
            <a:r>
              <a:rPr kumimoji="1" lang="en-US" altLang="zh-CN" sz="2000" b="1" dirty="0"/>
              <a:t>,  C</a:t>
            </a:r>
            <a:r>
              <a:rPr kumimoji="1" lang="en-US" altLang="zh-CN" sz="2000" b="1" baseline="-25000" dirty="0"/>
              <a:t>2</a:t>
            </a:r>
            <a:r>
              <a:rPr kumimoji="1" lang="en-US" altLang="zh-CN" sz="2000" b="1" dirty="0"/>
              <a:t>  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4</a:t>
            </a:r>
            <a:r>
              <a:rPr kumimoji="1" lang="en-US" altLang="zh-CN" sz="2000" b="1" dirty="0"/>
              <a:t>                       </a:t>
            </a:r>
            <a:r>
              <a:rPr kumimoji="1" lang="zh-CN" altLang="en-US" sz="2000" b="1" dirty="0"/>
              <a:t>数据结构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3</a:t>
            </a:r>
            <a:r>
              <a:rPr kumimoji="1" lang="en-US" altLang="zh-CN" sz="2000" b="1" dirty="0"/>
              <a:t>,  </a:t>
            </a: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2</a:t>
            </a:r>
            <a:r>
              <a:rPr kumimoji="1" lang="en-US" altLang="zh-CN" sz="2000" b="1" dirty="0" smtClean="0"/>
              <a:t>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5</a:t>
            </a:r>
            <a:r>
              <a:rPr kumimoji="1" lang="en-US" altLang="zh-CN" sz="2000" b="1" dirty="0"/>
              <a:t>               </a:t>
            </a:r>
            <a:r>
              <a:rPr kumimoji="1" lang="zh-CN" altLang="en-US" sz="2000" b="1" dirty="0"/>
              <a:t>高级语言程序设计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2</a:t>
            </a:r>
            <a:endParaRPr kumimoji="1" lang="en-US" altLang="zh-CN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6</a:t>
            </a:r>
            <a:r>
              <a:rPr kumimoji="1" lang="en-US" altLang="zh-CN" sz="2000" b="1" dirty="0" smtClean="0"/>
              <a:t>                       </a:t>
            </a:r>
            <a:r>
              <a:rPr kumimoji="1" lang="zh-CN" altLang="en-US" sz="2000" b="1" dirty="0"/>
              <a:t>编译方法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5</a:t>
            </a:r>
            <a:r>
              <a:rPr kumimoji="1" lang="en-US" altLang="zh-CN" sz="2000" b="1" dirty="0"/>
              <a:t>,  </a:t>
            </a:r>
            <a:r>
              <a:rPr kumimoji="1" lang="en-US" altLang="zh-CN" sz="2000" b="1" dirty="0" smtClean="0"/>
              <a:t>C</a:t>
            </a:r>
            <a:r>
              <a:rPr kumimoji="1" lang="en-US" altLang="zh-CN" sz="2000" b="1" baseline="-25000" dirty="0" smtClean="0"/>
              <a:t>4</a:t>
            </a:r>
            <a:r>
              <a:rPr kumimoji="1" lang="en-US" altLang="zh-CN" sz="2000" b="1" dirty="0" smtClean="0"/>
              <a:t>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7</a:t>
            </a:r>
            <a:r>
              <a:rPr kumimoji="1" lang="en-US" altLang="zh-CN" sz="2000" b="1" dirty="0"/>
              <a:t>                       </a:t>
            </a:r>
            <a:r>
              <a:rPr kumimoji="1" lang="zh-CN" altLang="en-US" sz="2000" b="1" dirty="0"/>
              <a:t>操作系统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4</a:t>
            </a:r>
            <a:r>
              <a:rPr kumimoji="1" lang="en-US" altLang="zh-CN" sz="2000" b="1" dirty="0"/>
              <a:t>,  C</a:t>
            </a:r>
            <a:r>
              <a:rPr kumimoji="1" lang="en-US" altLang="zh-CN" sz="2000" b="1" baseline="-25000" dirty="0"/>
              <a:t>9</a:t>
            </a:r>
            <a:endParaRPr kumimoji="1" lang="en-US" altLang="zh-CN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8</a:t>
            </a:r>
            <a:r>
              <a:rPr kumimoji="1" lang="en-US" altLang="zh-CN" sz="2000" b="1" dirty="0"/>
              <a:t>                       </a:t>
            </a:r>
            <a:r>
              <a:rPr kumimoji="1" lang="zh-CN" altLang="en-US" sz="2000" b="1" dirty="0"/>
              <a:t>普通物理               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1</a:t>
            </a:r>
            <a:endParaRPr kumimoji="1" lang="en-US" altLang="zh-CN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9</a:t>
            </a:r>
            <a:r>
              <a:rPr kumimoji="1" lang="en-US" altLang="zh-CN" sz="2000" b="1" dirty="0"/>
              <a:t>                      </a:t>
            </a:r>
            <a:r>
              <a:rPr kumimoji="1" lang="zh-CN" altLang="en-US" sz="2000" b="1" dirty="0"/>
              <a:t>计算机原理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</a:t>
            </a:r>
            <a:r>
              <a:rPr kumimoji="1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4504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72" y="990600"/>
            <a:ext cx="5448737" cy="3654797"/>
            <a:chOff x="238472" y="990600"/>
            <a:chExt cx="6781800" cy="3962400"/>
          </a:xfrm>
        </p:grpSpPr>
        <p:sp>
          <p:nvSpPr>
            <p:cNvPr id="122883" name="Line 2"/>
            <p:cNvSpPr>
              <a:spLocks noChangeShapeType="1"/>
            </p:cNvSpPr>
            <p:nvPr/>
          </p:nvSpPr>
          <p:spPr bwMode="auto">
            <a:xfrm>
              <a:off x="5039072" y="3124200"/>
              <a:ext cx="13716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84" name="Line 3"/>
            <p:cNvSpPr>
              <a:spLocks noChangeShapeType="1"/>
            </p:cNvSpPr>
            <p:nvPr/>
          </p:nvSpPr>
          <p:spPr bwMode="auto">
            <a:xfrm>
              <a:off x="619472" y="3810000"/>
              <a:ext cx="2971800" cy="8382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85" name="Line 4"/>
            <p:cNvSpPr>
              <a:spLocks noChangeShapeType="1"/>
            </p:cNvSpPr>
            <p:nvPr/>
          </p:nvSpPr>
          <p:spPr bwMode="auto">
            <a:xfrm flipV="1">
              <a:off x="771872" y="2590800"/>
              <a:ext cx="1676400" cy="990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86" name="Line 5"/>
            <p:cNvSpPr>
              <a:spLocks noChangeShapeType="1"/>
            </p:cNvSpPr>
            <p:nvPr/>
          </p:nvSpPr>
          <p:spPr bwMode="auto">
            <a:xfrm>
              <a:off x="695672" y="2057400"/>
              <a:ext cx="1752600" cy="304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87" name="Line 6"/>
            <p:cNvSpPr>
              <a:spLocks noChangeShapeType="1"/>
            </p:cNvSpPr>
            <p:nvPr/>
          </p:nvSpPr>
          <p:spPr bwMode="auto">
            <a:xfrm flipV="1">
              <a:off x="695672" y="1295400"/>
              <a:ext cx="1600200" cy="685800"/>
            </a:xfrm>
            <a:prstGeom prst="lin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32136" name="Oval 8"/>
            <p:cNvSpPr>
              <a:spLocks noChangeArrowheads="1"/>
            </p:cNvSpPr>
            <p:nvPr/>
          </p:nvSpPr>
          <p:spPr bwMode="auto">
            <a:xfrm>
              <a:off x="2219672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 dirty="0">
                  <a:ea typeface="宋体" pitchFamily="2" charset="-122"/>
                </a:rPr>
                <a:t>C</a:t>
              </a:r>
              <a:r>
                <a:rPr kumimoji="1" lang="en-US" altLang="zh-CN" b="1" dirty="0">
                  <a:ea typeface="宋体" pitchFamily="2" charset="-122"/>
                </a:rPr>
                <a:t>8</a:t>
              </a:r>
              <a:endParaRPr kumimoji="1" lang="en-US" altLang="zh-CN" dirty="0">
                <a:ea typeface="宋体" pitchFamily="2" charset="-122"/>
              </a:endParaRPr>
            </a:p>
          </p:txBody>
        </p:sp>
        <p:sp>
          <p:nvSpPr>
            <p:cNvPr id="432137" name="Oval 9"/>
            <p:cNvSpPr>
              <a:spLocks noChangeArrowheads="1"/>
            </p:cNvSpPr>
            <p:nvPr/>
          </p:nvSpPr>
          <p:spPr bwMode="auto">
            <a:xfrm>
              <a:off x="2448272" y="2209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3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38" name="Oval 10"/>
            <p:cNvSpPr>
              <a:spLocks noChangeArrowheads="1"/>
            </p:cNvSpPr>
            <p:nvPr/>
          </p:nvSpPr>
          <p:spPr bwMode="auto">
            <a:xfrm>
              <a:off x="3591272" y="4419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5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39" name="Oval 11"/>
            <p:cNvSpPr>
              <a:spLocks noChangeArrowheads="1"/>
            </p:cNvSpPr>
            <p:nvPr/>
          </p:nvSpPr>
          <p:spPr bwMode="auto">
            <a:xfrm>
              <a:off x="4581872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4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40" name="Oval 12"/>
            <p:cNvSpPr>
              <a:spLocks noChangeArrowheads="1"/>
            </p:cNvSpPr>
            <p:nvPr/>
          </p:nvSpPr>
          <p:spPr bwMode="auto">
            <a:xfrm>
              <a:off x="4353272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9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41" name="Oval 13"/>
            <p:cNvSpPr>
              <a:spLocks noChangeArrowheads="1"/>
            </p:cNvSpPr>
            <p:nvPr/>
          </p:nvSpPr>
          <p:spPr bwMode="auto">
            <a:xfrm>
              <a:off x="6334472" y="3733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6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42" name="Oval 14"/>
            <p:cNvSpPr>
              <a:spLocks noChangeArrowheads="1"/>
            </p:cNvSpPr>
            <p:nvPr/>
          </p:nvSpPr>
          <p:spPr bwMode="auto">
            <a:xfrm>
              <a:off x="6486872" y="1828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7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432143" name="Oval 15"/>
            <p:cNvSpPr>
              <a:spLocks noChangeArrowheads="1"/>
            </p:cNvSpPr>
            <p:nvPr/>
          </p:nvSpPr>
          <p:spPr bwMode="auto">
            <a:xfrm>
              <a:off x="238472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 dirty="0">
                  <a:ea typeface="宋体" pitchFamily="2" charset="-122"/>
                </a:rPr>
                <a:t>C</a:t>
              </a:r>
              <a:r>
                <a:rPr kumimoji="1" lang="en-US" altLang="zh-CN" b="1" dirty="0">
                  <a:ea typeface="宋体" pitchFamily="2" charset="-122"/>
                </a:rPr>
                <a:t>1</a:t>
              </a:r>
              <a:endParaRPr kumimoji="1" lang="en-US" altLang="zh-CN" dirty="0">
                <a:ea typeface="宋体" pitchFamily="2" charset="-122"/>
              </a:endParaRPr>
            </a:p>
          </p:txBody>
        </p:sp>
        <p:sp>
          <p:nvSpPr>
            <p:cNvPr id="432144" name="Oval 16"/>
            <p:cNvSpPr>
              <a:spLocks noChangeArrowheads="1"/>
            </p:cNvSpPr>
            <p:nvPr/>
          </p:nvSpPr>
          <p:spPr bwMode="auto">
            <a:xfrm>
              <a:off x="238472" y="3429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>
                  <a:ea typeface="宋体" pitchFamily="2" charset="-122"/>
                </a:rPr>
                <a:t>C</a:t>
              </a:r>
              <a:r>
                <a:rPr kumimoji="1" lang="en-US" altLang="zh-CN" b="1">
                  <a:ea typeface="宋体" pitchFamily="2" charset="-122"/>
                </a:rPr>
                <a:t>2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22898" name="Line 17"/>
            <p:cNvSpPr>
              <a:spLocks noChangeShapeType="1"/>
            </p:cNvSpPr>
            <p:nvPr/>
          </p:nvSpPr>
          <p:spPr bwMode="auto">
            <a:xfrm>
              <a:off x="2753072" y="1219200"/>
              <a:ext cx="16001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899" name="Line 18"/>
            <p:cNvSpPr>
              <a:spLocks noChangeShapeType="1"/>
            </p:cNvSpPr>
            <p:nvPr/>
          </p:nvSpPr>
          <p:spPr bwMode="auto">
            <a:xfrm>
              <a:off x="2981672" y="2514600"/>
              <a:ext cx="1676400" cy="381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900" name="Line 19"/>
            <p:cNvSpPr>
              <a:spLocks noChangeShapeType="1"/>
            </p:cNvSpPr>
            <p:nvPr/>
          </p:nvSpPr>
          <p:spPr bwMode="auto">
            <a:xfrm flipV="1">
              <a:off x="771872" y="3124200"/>
              <a:ext cx="3810000" cy="609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901" name="Line 20"/>
            <p:cNvSpPr>
              <a:spLocks noChangeShapeType="1"/>
            </p:cNvSpPr>
            <p:nvPr/>
          </p:nvSpPr>
          <p:spPr bwMode="auto">
            <a:xfrm>
              <a:off x="4886672" y="1295400"/>
              <a:ext cx="1676400" cy="685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902" name="Line 21"/>
            <p:cNvSpPr>
              <a:spLocks noChangeShapeType="1"/>
            </p:cNvSpPr>
            <p:nvPr/>
          </p:nvSpPr>
          <p:spPr bwMode="auto">
            <a:xfrm flipV="1">
              <a:off x="5115272" y="2209800"/>
              <a:ext cx="14478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903" name="Line 22"/>
            <p:cNvSpPr>
              <a:spLocks noChangeShapeType="1"/>
            </p:cNvSpPr>
            <p:nvPr/>
          </p:nvSpPr>
          <p:spPr bwMode="auto">
            <a:xfrm flipV="1">
              <a:off x="4124672" y="4114800"/>
              <a:ext cx="2286000" cy="609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62197" y="5229200"/>
            <a:ext cx="8229600" cy="15567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3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zh-CN" altLang="en-US" sz="3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拓扑排序结果：不唯一</a:t>
            </a:r>
            <a:endParaRPr lang="en-US" altLang="zh-CN" sz="3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en-US" altLang="zh-CN" sz="3000" b="1" dirty="0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4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5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6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8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9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7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/>
            </a:r>
            <a:b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</a:b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8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9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5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4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7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, C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6</a:t>
            </a:r>
            <a:endParaRPr lang="en-US" altLang="zh-CN" sz="3000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868145" y="-19327"/>
            <a:ext cx="3275855" cy="327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en-US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000" b="1" dirty="0" smtClean="0">
                <a:ea typeface="楷体_GB2312" pitchFamily="49" charset="-122"/>
              </a:rPr>
              <a:t>C</a:t>
            </a:r>
            <a:r>
              <a:rPr kumimoji="1" lang="en-US" altLang="zh-CN" sz="2000" b="1" baseline="-25000" dirty="0" smtClean="0">
                <a:ea typeface="楷体_GB2312" pitchFamily="49" charset="-122"/>
              </a:rPr>
              <a:t>1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</a:t>
            </a:r>
            <a:r>
              <a:rPr kumimoji="1" lang="zh-CN" altLang="en-US" sz="2000" b="1" dirty="0" smtClean="0"/>
              <a:t>高等数学</a:t>
            </a:r>
            <a:r>
              <a:rPr kumimoji="1" lang="en-US" altLang="zh-CN" sz="2000" b="1" dirty="0" smtClean="0"/>
              <a:t>	</a:t>
            </a:r>
            <a:endParaRPr kumimoji="1" lang="zh-CN" altLang="en-US" sz="2000" b="1" dirty="0"/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2000" b="1" dirty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2</a:t>
            </a:r>
            <a:r>
              <a:rPr kumimoji="1" lang="en-US" altLang="zh-CN" sz="2000" b="1" dirty="0"/>
              <a:t>        </a:t>
            </a:r>
            <a:r>
              <a:rPr kumimoji="1" lang="zh-CN" altLang="en-US" sz="2000" b="1" dirty="0" smtClean="0"/>
              <a:t>程序设计</a:t>
            </a:r>
            <a:r>
              <a:rPr kumimoji="1" lang="zh-CN" altLang="en-US" sz="2000" b="1" dirty="0"/>
              <a:t>基础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2000" b="1" dirty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3</a:t>
            </a:r>
            <a:r>
              <a:rPr kumimoji="1" lang="en-US" altLang="zh-CN" sz="2000" b="1" dirty="0"/>
              <a:t>        </a:t>
            </a:r>
            <a:r>
              <a:rPr kumimoji="1" lang="zh-CN" altLang="en-US" sz="2000" b="1" dirty="0" smtClean="0"/>
              <a:t>离散数学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C</a:t>
            </a:r>
            <a:r>
              <a:rPr kumimoji="1" lang="en-US" altLang="zh-CN" sz="2000" b="1" baseline="-25000" dirty="0" smtClean="0"/>
              <a:t>4</a:t>
            </a:r>
            <a:r>
              <a:rPr kumimoji="1" lang="en-US" altLang="zh-CN" sz="2000" b="1" dirty="0" smtClean="0"/>
              <a:t>        </a:t>
            </a:r>
            <a:r>
              <a:rPr kumimoji="1" lang="zh-CN" altLang="en-US" sz="2000" b="1" dirty="0" smtClean="0"/>
              <a:t>数据结构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5</a:t>
            </a:r>
            <a:r>
              <a:rPr kumimoji="1" lang="en-US" altLang="zh-CN" sz="2000" b="1" dirty="0"/>
              <a:t>        </a:t>
            </a:r>
            <a:r>
              <a:rPr kumimoji="1" lang="zh-CN" altLang="en-US" sz="2000" b="1" dirty="0" smtClean="0"/>
              <a:t>高级语言程序设计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C</a:t>
            </a:r>
            <a:r>
              <a:rPr kumimoji="1" lang="en-US" altLang="zh-CN" sz="2000" b="1" baseline="-25000" dirty="0" smtClean="0"/>
              <a:t>6</a:t>
            </a:r>
            <a:r>
              <a:rPr kumimoji="1" lang="en-US" altLang="zh-CN" sz="2000" b="1" dirty="0" smtClean="0"/>
              <a:t>         </a:t>
            </a:r>
            <a:r>
              <a:rPr kumimoji="1" lang="zh-CN" altLang="en-US" sz="2000" b="1" dirty="0" smtClean="0"/>
              <a:t>编译方法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7</a:t>
            </a:r>
            <a:r>
              <a:rPr kumimoji="1" lang="en-US" altLang="zh-CN" sz="2000" b="1" dirty="0"/>
              <a:t>        </a:t>
            </a:r>
            <a:r>
              <a:rPr kumimoji="1" lang="en-US" altLang="zh-CN" sz="2000" b="1" dirty="0" smtClean="0"/>
              <a:t> </a:t>
            </a:r>
            <a:r>
              <a:rPr kumimoji="1" lang="zh-CN" altLang="en-US" sz="2000" b="1" dirty="0" smtClean="0"/>
              <a:t>操作系统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C</a:t>
            </a:r>
            <a:r>
              <a:rPr kumimoji="1" lang="en-US" altLang="zh-CN" sz="2000" b="1" baseline="-25000" dirty="0" smtClean="0"/>
              <a:t>8</a:t>
            </a:r>
            <a:r>
              <a:rPr kumimoji="1" lang="en-US" altLang="zh-CN" sz="2000" b="1" dirty="0" smtClean="0"/>
              <a:t>         </a:t>
            </a:r>
            <a:r>
              <a:rPr kumimoji="1" lang="zh-CN" altLang="en-US" sz="2000" b="1" dirty="0" smtClean="0"/>
              <a:t>普通物理</a:t>
            </a:r>
            <a:endParaRPr kumimoji="1" lang="en-US" altLang="zh-CN" sz="2000" b="1" dirty="0" smtClean="0"/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2000" b="1" dirty="0" smtClean="0"/>
              <a:t>    </a:t>
            </a:r>
            <a:r>
              <a:rPr kumimoji="1" lang="en-US" altLang="zh-CN" sz="2000" b="1" dirty="0"/>
              <a:t>C</a:t>
            </a:r>
            <a:r>
              <a:rPr kumimoji="1" lang="en-US" altLang="zh-CN" sz="2000" b="1" baseline="-25000" dirty="0"/>
              <a:t>9</a:t>
            </a:r>
            <a:r>
              <a:rPr kumimoji="1" lang="en-US" altLang="zh-CN" sz="2000" b="1" dirty="0"/>
              <a:t>         </a:t>
            </a:r>
            <a:r>
              <a:rPr kumimoji="1" lang="zh-CN" altLang="en-US" sz="2000" b="1" dirty="0" smtClean="0"/>
              <a:t>计算机原理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38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7有向无环图/AOE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关键路径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宋体" panose="02010600030101010101" pitchFamily="2" charset="-122"/>
              </a:rPr>
              <a:t>AOE(Activity On Edge)</a:t>
            </a:r>
            <a:r>
              <a:rPr lang="zh-CN" altLang="en-US" dirty="0" smtClean="0">
                <a:ea typeface="宋体" panose="02010600030101010101" pitchFamily="2" charset="-122"/>
              </a:rPr>
              <a:t>网</a:t>
            </a:r>
            <a:r>
              <a:rPr lang="en-US" altLang="en-US" dirty="0" smtClean="0">
                <a:ea typeface="宋体" panose="02010600030101010101" pitchFamily="2" charset="-122"/>
              </a:rPr>
              <a:t>是</a:t>
            </a:r>
            <a:r>
              <a:rPr lang="zh-CN" altLang="en-US" dirty="0" smtClean="0">
                <a:ea typeface="宋体" panose="02010600030101010101" pitchFamily="2" charset="-122"/>
              </a:rPr>
              <a:t>一个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顶点</a:t>
            </a:r>
            <a:r>
              <a:rPr lang="en-US" altLang="en-US" b="1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事件</a:t>
            </a:r>
            <a:r>
              <a:rPr lang="en-US" altLang="en-US" b="1" dirty="0" smtClean="0">
                <a:ea typeface="宋体" panose="02010600030101010101" pitchFamily="2" charset="-122"/>
              </a:rPr>
              <a:t>(Event)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弧</a:t>
            </a:r>
            <a:r>
              <a:rPr lang="en-US" altLang="en-US" b="1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活动</a:t>
            </a:r>
            <a:r>
              <a:rPr lang="en-US" altLang="en-US" b="1" dirty="0" smtClean="0">
                <a:ea typeface="宋体" panose="02010600030101010101" pitchFamily="2" charset="-122"/>
              </a:rPr>
              <a:t>(Activity)</a:t>
            </a:r>
            <a:r>
              <a:rPr lang="en-US" altLang="en-US" dirty="0" err="1" smtClean="0">
                <a:ea typeface="宋体" panose="02010600030101010101" pitchFamily="2" charset="-122"/>
              </a:rPr>
              <a:t>的有向无环图</a:t>
            </a:r>
            <a:r>
              <a:rPr lang="en-US" altLang="en-US" dirty="0" smtClean="0">
                <a:ea typeface="宋体" panose="02010600030101010101" pitchFamily="2" charset="-122"/>
              </a:rPr>
              <a:t>， </a:t>
            </a:r>
            <a:r>
              <a:rPr lang="en-US" altLang="en-US" dirty="0" err="1" smtClean="0">
                <a:ea typeface="宋体" panose="02010600030101010101" pitchFamily="2" charset="-122"/>
              </a:rPr>
              <a:t>弧上的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权值</a:t>
            </a:r>
            <a:r>
              <a:rPr lang="en-US" altLang="en-US" b="1" dirty="0" err="1" smtClean="0">
                <a:ea typeface="宋体" panose="02010600030101010101" pitchFamily="2" charset="-122"/>
              </a:rPr>
              <a:t>表示</a:t>
            </a:r>
            <a:r>
              <a:rPr lang="en-US" altLang="en-US" dirty="0" err="1" smtClean="0">
                <a:ea typeface="宋体" panose="02010600030101010101" pitchFamily="2" charset="-122"/>
              </a:rPr>
              <a:t>相应</a:t>
            </a:r>
            <a:r>
              <a:rPr lang="en-US" altLang="en-US" b="1" dirty="0" err="1" smtClean="0">
                <a:ea typeface="宋体" panose="02010600030101010101" pitchFamily="2" charset="-122"/>
              </a:rPr>
              <a:t>活动所需的时间</a:t>
            </a:r>
            <a:r>
              <a:rPr lang="en-US" altLang="en-US" b="1" dirty="0" smtClean="0">
                <a:ea typeface="宋体" panose="02010600030101010101" pitchFamily="2" charset="-122"/>
              </a:rPr>
              <a:t>(Duration)</a:t>
            </a:r>
            <a:r>
              <a:rPr lang="en-US" altLang="en-US" dirty="0" err="1" smtClean="0">
                <a:ea typeface="宋体" panose="02010600030101010101" pitchFamily="2" charset="-122"/>
              </a:rPr>
              <a:t>或费用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每个事件表示在其前的所有活动已经完成，其后的活动可以开始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502789" name="Group 5"/>
          <p:cNvGrpSpPr>
            <a:grpSpLocks/>
          </p:cNvGrpSpPr>
          <p:nvPr/>
        </p:nvGrpSpPr>
        <p:grpSpPr bwMode="auto">
          <a:xfrm>
            <a:off x="1331912" y="3881139"/>
            <a:ext cx="5112296" cy="2860229"/>
            <a:chOff x="0" y="0"/>
            <a:chExt cx="3055" cy="1428"/>
          </a:xfrm>
        </p:grpSpPr>
        <p:sp>
          <p:nvSpPr>
            <p:cNvPr id="502791" name="Oval 6"/>
            <p:cNvSpPr>
              <a:spLocks noChangeArrowheads="1"/>
            </p:cNvSpPr>
            <p:nvPr/>
          </p:nvSpPr>
          <p:spPr bwMode="auto">
            <a:xfrm>
              <a:off x="24" y="720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2792" name="Oval 7"/>
            <p:cNvSpPr>
              <a:spLocks noChangeArrowheads="1"/>
            </p:cNvSpPr>
            <p:nvPr/>
          </p:nvSpPr>
          <p:spPr bwMode="auto">
            <a:xfrm>
              <a:off x="1977" y="88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02793" name="Oval 8"/>
            <p:cNvSpPr>
              <a:spLocks noChangeArrowheads="1"/>
            </p:cNvSpPr>
            <p:nvPr/>
          </p:nvSpPr>
          <p:spPr bwMode="auto">
            <a:xfrm>
              <a:off x="1456" y="1136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02794" name="Oval 9"/>
            <p:cNvSpPr>
              <a:spLocks noChangeArrowheads="1"/>
            </p:cNvSpPr>
            <p:nvPr/>
          </p:nvSpPr>
          <p:spPr bwMode="auto">
            <a:xfrm>
              <a:off x="1128" y="624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02795" name="Oval 10"/>
            <p:cNvSpPr>
              <a:spLocks noChangeArrowheads="1"/>
            </p:cNvSpPr>
            <p:nvPr/>
          </p:nvSpPr>
          <p:spPr bwMode="auto">
            <a:xfrm>
              <a:off x="1216" y="80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itchFamily="18" charset="0"/>
                </a:rPr>
                <a:t>v</a:t>
              </a:r>
              <a:r>
                <a:rPr lang="en-US" altLang="en-US" sz="2800" baseline="-18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2796" name="Oval 11"/>
            <p:cNvSpPr>
              <a:spLocks noChangeArrowheads="1"/>
            </p:cNvSpPr>
            <p:nvPr/>
          </p:nvSpPr>
          <p:spPr bwMode="auto">
            <a:xfrm>
              <a:off x="592" y="1104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02797" name="Oval 12"/>
            <p:cNvSpPr>
              <a:spLocks noChangeArrowheads="1"/>
            </p:cNvSpPr>
            <p:nvPr/>
          </p:nvSpPr>
          <p:spPr bwMode="auto">
            <a:xfrm>
              <a:off x="528" y="240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2798" name="Oval 13"/>
            <p:cNvSpPr>
              <a:spLocks noChangeArrowheads="1"/>
            </p:cNvSpPr>
            <p:nvPr/>
          </p:nvSpPr>
          <p:spPr bwMode="auto">
            <a:xfrm>
              <a:off x="1912" y="624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02799" name="Oval 14"/>
            <p:cNvSpPr>
              <a:spLocks noChangeArrowheads="1"/>
            </p:cNvSpPr>
            <p:nvPr/>
          </p:nvSpPr>
          <p:spPr bwMode="auto">
            <a:xfrm>
              <a:off x="2760" y="624"/>
              <a:ext cx="295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v</a:t>
              </a:r>
              <a:r>
                <a:rPr lang="en-US" altLang="en-US" sz="2800" baseline="-18000">
                  <a:latin typeface="Times New Roman" pitchFamily="18" charset="0"/>
                </a:rPr>
                <a:t>8</a:t>
              </a:r>
            </a:p>
          </p:txBody>
        </p:sp>
        <p:grpSp>
          <p:nvGrpSpPr>
            <p:cNvPr id="502800" name="Group 15"/>
            <p:cNvGrpSpPr>
              <a:grpSpLocks/>
            </p:cNvGrpSpPr>
            <p:nvPr/>
          </p:nvGrpSpPr>
          <p:grpSpPr bwMode="auto">
            <a:xfrm>
              <a:off x="0" y="432"/>
              <a:ext cx="600" cy="288"/>
              <a:chOff x="0" y="0"/>
              <a:chExt cx="600" cy="288"/>
            </a:xfrm>
          </p:grpSpPr>
          <p:sp>
            <p:nvSpPr>
              <p:cNvPr id="50283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a1=3</a:t>
                </a:r>
              </a:p>
            </p:txBody>
          </p:sp>
          <p:sp>
            <p:nvSpPr>
              <p:cNvPr id="502835" name="Line 17"/>
              <p:cNvSpPr>
                <a:spLocks noChangeShapeType="1"/>
              </p:cNvSpPr>
              <p:nvPr/>
            </p:nvSpPr>
            <p:spPr bwMode="auto">
              <a:xfrm flipV="1">
                <a:off x="216" y="0"/>
                <a:ext cx="384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1" name="Group 18"/>
            <p:cNvGrpSpPr>
              <a:grpSpLocks/>
            </p:cNvGrpSpPr>
            <p:nvPr/>
          </p:nvGrpSpPr>
          <p:grpSpPr bwMode="auto">
            <a:xfrm>
              <a:off x="216" y="852"/>
              <a:ext cx="528" cy="332"/>
              <a:chOff x="0" y="0"/>
              <a:chExt cx="528" cy="332"/>
            </a:xfrm>
          </p:grpSpPr>
          <p:sp>
            <p:nvSpPr>
              <p:cNvPr id="502832" name="Rectangle 19"/>
              <p:cNvSpPr>
                <a:spLocks noChangeArrowheads="1"/>
              </p:cNvSpPr>
              <p:nvPr/>
            </p:nvSpPr>
            <p:spPr bwMode="auto">
              <a:xfrm>
                <a:off x="75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a2=10</a:t>
                </a:r>
              </a:p>
            </p:txBody>
          </p:sp>
          <p:sp>
            <p:nvSpPr>
              <p:cNvPr id="502833" name="Line 20"/>
              <p:cNvSpPr>
                <a:spLocks noChangeShapeType="1"/>
              </p:cNvSpPr>
              <p:nvPr/>
            </p:nvSpPr>
            <p:spPr bwMode="auto">
              <a:xfrm>
                <a:off x="0" y="92"/>
                <a:ext cx="384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2" name="Group 21"/>
            <p:cNvGrpSpPr>
              <a:grpSpLocks/>
            </p:cNvGrpSpPr>
            <p:nvPr/>
          </p:nvGrpSpPr>
          <p:grpSpPr bwMode="auto">
            <a:xfrm>
              <a:off x="744" y="48"/>
              <a:ext cx="480" cy="240"/>
              <a:chOff x="0" y="0"/>
              <a:chExt cx="480" cy="240"/>
            </a:xfrm>
          </p:grpSpPr>
          <p:sp>
            <p:nvSpPr>
              <p:cNvPr id="502830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a3=9</a:t>
                </a:r>
              </a:p>
            </p:txBody>
          </p:sp>
          <p:sp>
            <p:nvSpPr>
              <p:cNvPr id="502831" name="Line 23"/>
              <p:cNvSpPr>
                <a:spLocks noChangeShapeType="1"/>
              </p:cNvSpPr>
              <p:nvPr/>
            </p:nvSpPr>
            <p:spPr bwMode="auto">
              <a:xfrm flipV="1">
                <a:off x="48" y="144"/>
                <a:ext cx="43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3" name="Group 24"/>
            <p:cNvGrpSpPr>
              <a:grpSpLocks/>
            </p:cNvGrpSpPr>
            <p:nvPr/>
          </p:nvGrpSpPr>
          <p:grpSpPr bwMode="auto">
            <a:xfrm>
              <a:off x="792" y="336"/>
              <a:ext cx="528" cy="332"/>
              <a:chOff x="0" y="0"/>
              <a:chExt cx="528" cy="332"/>
            </a:xfrm>
          </p:grpSpPr>
          <p:sp>
            <p:nvSpPr>
              <p:cNvPr id="502828" name="Rectangle 25"/>
              <p:cNvSpPr>
                <a:spLocks noChangeArrowheads="1"/>
              </p:cNvSpPr>
              <p:nvPr/>
            </p:nvSpPr>
            <p:spPr bwMode="auto">
              <a:xfrm>
                <a:off x="75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a4=13</a:t>
                </a:r>
              </a:p>
            </p:txBody>
          </p:sp>
          <p:sp>
            <p:nvSpPr>
              <p:cNvPr id="502829" name="Line 26"/>
              <p:cNvSpPr>
                <a:spLocks noChangeShapeType="1"/>
              </p:cNvSpPr>
              <p:nvPr/>
            </p:nvSpPr>
            <p:spPr bwMode="auto">
              <a:xfrm>
                <a:off x="0" y="92"/>
                <a:ext cx="384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4" name="Group 27"/>
            <p:cNvGrpSpPr>
              <a:grpSpLocks/>
            </p:cNvGrpSpPr>
            <p:nvPr/>
          </p:nvGrpSpPr>
          <p:grpSpPr bwMode="auto">
            <a:xfrm>
              <a:off x="808" y="816"/>
              <a:ext cx="533" cy="320"/>
              <a:chOff x="0" y="0"/>
              <a:chExt cx="533" cy="320"/>
            </a:xfrm>
          </p:grpSpPr>
          <p:sp>
            <p:nvSpPr>
              <p:cNvPr id="502826" name="Rectangle 28"/>
              <p:cNvSpPr>
                <a:spLocks noChangeArrowheads="1"/>
              </p:cNvSpPr>
              <p:nvPr/>
            </p:nvSpPr>
            <p:spPr bwMode="auto">
              <a:xfrm>
                <a:off x="80" y="116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a5=12</a:t>
                </a:r>
              </a:p>
            </p:txBody>
          </p:sp>
          <p:sp>
            <p:nvSpPr>
              <p:cNvPr id="502827" name="Line 2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384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5" name="Group 30"/>
            <p:cNvGrpSpPr>
              <a:grpSpLocks/>
            </p:cNvGrpSpPr>
            <p:nvPr/>
          </p:nvGrpSpPr>
          <p:grpSpPr bwMode="auto">
            <a:xfrm>
              <a:off x="888" y="1224"/>
              <a:ext cx="576" cy="204"/>
              <a:chOff x="0" y="0"/>
              <a:chExt cx="576" cy="204"/>
            </a:xfrm>
          </p:grpSpPr>
          <p:sp>
            <p:nvSpPr>
              <p:cNvPr id="502824" name="Rectangle 31"/>
              <p:cNvSpPr>
                <a:spLocks noChangeArrowheads="1"/>
              </p:cNvSpPr>
              <p:nvPr/>
            </p:nvSpPr>
            <p:spPr bwMode="auto">
              <a:xfrm>
                <a:off x="72" y="0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a6=7</a:t>
                </a:r>
              </a:p>
            </p:txBody>
          </p:sp>
          <p:sp>
            <p:nvSpPr>
              <p:cNvPr id="502825" name="Line 32"/>
              <p:cNvSpPr>
                <a:spLocks noChangeShapeType="1"/>
              </p:cNvSpPr>
              <p:nvPr/>
            </p:nvSpPr>
            <p:spPr bwMode="auto">
              <a:xfrm>
                <a:off x="0" y="24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6" name="Group 33"/>
            <p:cNvGrpSpPr>
              <a:grpSpLocks/>
            </p:cNvGrpSpPr>
            <p:nvPr/>
          </p:nvGrpSpPr>
          <p:grpSpPr bwMode="auto">
            <a:xfrm>
              <a:off x="1512" y="0"/>
              <a:ext cx="480" cy="204"/>
              <a:chOff x="0" y="0"/>
              <a:chExt cx="480" cy="204"/>
            </a:xfrm>
          </p:grpSpPr>
          <p:sp>
            <p:nvSpPr>
              <p:cNvPr id="502822" name="Rectangle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a7=8</a:t>
                </a:r>
              </a:p>
            </p:txBody>
          </p:sp>
          <p:sp>
            <p:nvSpPr>
              <p:cNvPr id="502823" name="Line 35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7" name="Group 36"/>
            <p:cNvGrpSpPr>
              <a:grpSpLocks/>
            </p:cNvGrpSpPr>
            <p:nvPr/>
          </p:nvGrpSpPr>
          <p:grpSpPr bwMode="auto">
            <a:xfrm>
              <a:off x="1432" y="540"/>
              <a:ext cx="480" cy="204"/>
              <a:chOff x="0" y="0"/>
              <a:chExt cx="480" cy="204"/>
            </a:xfrm>
          </p:grpSpPr>
          <p:sp>
            <p:nvSpPr>
              <p:cNvPr id="502820" name="Rectangle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a9=6</a:t>
                </a:r>
              </a:p>
            </p:txBody>
          </p:sp>
          <p:sp>
            <p:nvSpPr>
              <p:cNvPr id="502821" name="Line 38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8" name="Group 39"/>
            <p:cNvGrpSpPr>
              <a:grpSpLocks/>
            </p:cNvGrpSpPr>
            <p:nvPr/>
          </p:nvGrpSpPr>
          <p:grpSpPr bwMode="auto">
            <a:xfrm>
              <a:off x="1651" y="848"/>
              <a:ext cx="581" cy="304"/>
              <a:chOff x="0" y="0"/>
              <a:chExt cx="581" cy="304"/>
            </a:xfrm>
          </p:grpSpPr>
          <p:sp>
            <p:nvSpPr>
              <p:cNvPr id="502818" name="Rectangle 40"/>
              <p:cNvSpPr>
                <a:spLocks noChangeArrowheads="1"/>
              </p:cNvSpPr>
              <p:nvPr/>
            </p:nvSpPr>
            <p:spPr bwMode="auto">
              <a:xfrm>
                <a:off x="105" y="100"/>
                <a:ext cx="47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a10=11</a:t>
                </a:r>
              </a:p>
            </p:txBody>
          </p:sp>
          <p:sp>
            <p:nvSpPr>
              <p:cNvPr id="502819" name="Line 41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384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09" name="Group 42"/>
            <p:cNvGrpSpPr>
              <a:grpSpLocks/>
            </p:cNvGrpSpPr>
            <p:nvPr/>
          </p:nvGrpSpPr>
          <p:grpSpPr bwMode="auto">
            <a:xfrm>
              <a:off x="2208" y="544"/>
              <a:ext cx="544" cy="204"/>
              <a:chOff x="0" y="0"/>
              <a:chExt cx="544" cy="204"/>
            </a:xfrm>
          </p:grpSpPr>
          <p:sp>
            <p:nvSpPr>
              <p:cNvPr id="502816" name="Rectangle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a12=5</a:t>
                </a:r>
              </a:p>
            </p:txBody>
          </p:sp>
          <p:sp>
            <p:nvSpPr>
              <p:cNvPr id="502817" name="Line 44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10" name="Group 45"/>
            <p:cNvGrpSpPr>
              <a:grpSpLocks/>
            </p:cNvGrpSpPr>
            <p:nvPr/>
          </p:nvGrpSpPr>
          <p:grpSpPr bwMode="auto">
            <a:xfrm>
              <a:off x="1464" y="288"/>
              <a:ext cx="672" cy="336"/>
              <a:chOff x="0" y="0"/>
              <a:chExt cx="672" cy="336"/>
            </a:xfrm>
          </p:grpSpPr>
          <p:sp>
            <p:nvSpPr>
              <p:cNvPr id="502814" name="Rectangle 46"/>
              <p:cNvSpPr>
                <a:spLocks noChangeArrowheads="1"/>
              </p:cNvSpPr>
              <p:nvPr/>
            </p:nvSpPr>
            <p:spPr bwMode="auto">
              <a:xfrm>
                <a:off x="264" y="8"/>
                <a:ext cx="40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a8=4</a:t>
                </a:r>
              </a:p>
            </p:txBody>
          </p:sp>
          <p:sp>
            <p:nvSpPr>
              <p:cNvPr id="502815" name="Line 47"/>
              <p:cNvSpPr>
                <a:spLocks noChangeShapeType="1"/>
              </p:cNvSpPr>
              <p:nvPr/>
            </p:nvSpPr>
            <p:spPr bwMode="auto">
              <a:xfrm>
                <a:off x="0" y="0"/>
                <a:ext cx="57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502811" name="Group 48"/>
            <p:cNvGrpSpPr>
              <a:grpSpLocks/>
            </p:cNvGrpSpPr>
            <p:nvPr/>
          </p:nvGrpSpPr>
          <p:grpSpPr bwMode="auto">
            <a:xfrm>
              <a:off x="2256" y="248"/>
              <a:ext cx="693" cy="376"/>
              <a:chOff x="0" y="0"/>
              <a:chExt cx="693" cy="376"/>
            </a:xfrm>
          </p:grpSpPr>
          <p:sp>
            <p:nvSpPr>
              <p:cNvPr id="502812" name="Rectangle 49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453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a11=2</a:t>
                </a:r>
              </a:p>
            </p:txBody>
          </p:sp>
          <p:sp>
            <p:nvSpPr>
              <p:cNvPr id="502813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16" cy="3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502790" name="Rectangle 51"/>
          <p:cNvSpPr>
            <a:spLocks noChangeArrowheads="1"/>
          </p:cNvSpPr>
          <p:nvPr/>
        </p:nvSpPr>
        <p:spPr bwMode="auto">
          <a:xfrm>
            <a:off x="5310733" y="6370377"/>
            <a:ext cx="22669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一</a:t>
            </a:r>
            <a:r>
              <a:rPr lang="zh-CN" altLang="en-US" sz="2000" b="1" dirty="0">
                <a:latin typeface="Times New Roman" pitchFamily="18" charset="0"/>
              </a:rPr>
              <a:t>个</a:t>
            </a:r>
            <a:r>
              <a:rPr lang="en-US" altLang="en-US" sz="2000" b="1" dirty="0">
                <a:latin typeface="Times New Roman" pitchFamily="18" charset="0"/>
              </a:rPr>
              <a:t>AOE</a:t>
            </a:r>
            <a:r>
              <a:rPr lang="zh-CN" altLang="en-US" sz="2000" b="1" dirty="0">
                <a:latin typeface="Times New Roman" pitchFamily="18" charset="0"/>
              </a:rPr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397712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关键路径和关键活动</a:t>
            </a:r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关键路径</a:t>
            </a:r>
            <a:r>
              <a:rPr lang="en-US" altLang="en-US" b="1" dirty="0" smtClean="0">
                <a:ea typeface="宋体" panose="02010600030101010101" pitchFamily="2" charset="-122"/>
              </a:rPr>
              <a:t>(Critical Path)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从起点到终点的</a:t>
            </a:r>
            <a:r>
              <a:rPr lang="en-US" altLang="en-US" b="1" dirty="0" err="1" smtClean="0">
                <a:ea typeface="宋体" panose="02010600030101010101" pitchFamily="2" charset="-122"/>
              </a:rPr>
              <a:t>长度最长的路径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关键路径表示完成整个工程所需的</a:t>
            </a:r>
            <a:r>
              <a:rPr lang="zh-CN" altLang="en-US" b="1" dirty="0" smtClean="0">
                <a:ea typeface="宋体" panose="02010600030101010101" pitchFamily="2" charset="-122"/>
              </a:rPr>
              <a:t>最短时间</a:t>
            </a:r>
            <a:endParaRPr lang="en-US" altLang="en-US" b="1" dirty="0" smtClean="0"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关键活动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关键路径上的活动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关键活动</a:t>
            </a:r>
            <a:r>
              <a:rPr lang="zh-CN" altLang="en-US" dirty="0">
                <a:ea typeface="宋体" panose="02010600030101010101" pitchFamily="2" charset="-122"/>
              </a:rPr>
              <a:t>若不按期完成，就会影响整个工程的完成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不是任一关键活动加速一定能使整个工程提前。想使整个工程提前，要考虑各个关键路径上所有关键活动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关键路径上的所有活动都是关键活动。因此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只要找到了关键活动，就可以找到关键路径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13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关键路径关键活动的刻画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349060" cy="5240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ve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en-US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表示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事件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最早</a:t>
            </a:r>
            <a:r>
              <a:rPr lang="zh-CN" altLang="en-US" dirty="0" smtClean="0">
                <a:ea typeface="宋体" panose="02010600030101010101" pitchFamily="2" charset="-122"/>
              </a:rPr>
              <a:t>发生时间，即从起点到顶点</a:t>
            </a:r>
            <a:r>
              <a:rPr lang="en-US" altLang="en-US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的最长路径长度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代表了以</a:t>
            </a:r>
            <a:r>
              <a:rPr lang="en-US" altLang="zh-CN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为起点的活动最早可以开始的时间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zh-CN" altLang="en-US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vl</a:t>
            </a:r>
            <a:r>
              <a:rPr lang="en-US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表示事件</a:t>
            </a:r>
            <a:r>
              <a:rPr lang="en-US" altLang="en-US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最晚</a:t>
            </a:r>
            <a:r>
              <a:rPr lang="zh-CN" altLang="en-US" dirty="0" smtClean="0">
                <a:ea typeface="宋体" panose="02010600030101010101" pitchFamily="2" charset="-122"/>
              </a:rPr>
              <a:t>发生时间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代表了以</a:t>
            </a:r>
            <a:r>
              <a:rPr lang="en-US" altLang="zh-CN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为起点的活动最晚必须开始的时间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62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859" name="Group 3"/>
          <p:cNvGrpSpPr>
            <a:grpSpLocks/>
          </p:cNvGrpSpPr>
          <p:nvPr/>
        </p:nvGrpSpPr>
        <p:grpSpPr bwMode="auto">
          <a:xfrm>
            <a:off x="323528" y="3933056"/>
            <a:ext cx="8712968" cy="1001712"/>
            <a:chOff x="0" y="0"/>
            <a:chExt cx="5664" cy="631"/>
          </a:xfrm>
        </p:grpSpPr>
        <p:sp>
          <p:nvSpPr>
            <p:cNvPr id="505861" name="Rectangle 4"/>
            <p:cNvSpPr>
              <a:spLocks noChangeArrowheads="1"/>
            </p:cNvSpPr>
            <p:nvPr/>
          </p:nvSpPr>
          <p:spPr bwMode="auto">
            <a:xfrm>
              <a:off x="736" y="0"/>
              <a:ext cx="294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 err="1">
                  <a:latin typeface="Times New Roman" pitchFamily="18" charset="0"/>
                </a:rPr>
                <a:t>ve</a:t>
              </a:r>
              <a:r>
                <a:rPr lang="en-US" altLang="en-US" sz="2800" b="1" dirty="0">
                  <a:latin typeface="Times New Roman" pitchFamily="18" charset="0"/>
                </a:rPr>
                <a:t>(n-1)    j=n-1</a:t>
              </a:r>
              <a:r>
                <a:rPr lang="zh-CN" altLang="en-US" sz="2800" b="1" dirty="0">
                  <a:latin typeface="Times New Roman" pitchFamily="18" charset="0"/>
                </a:rPr>
                <a:t>，表示</a:t>
              </a:r>
              <a:r>
                <a:rPr lang="en-US" altLang="en-US" sz="2800" b="1" dirty="0" err="1">
                  <a:latin typeface="Times New Roman" pitchFamily="18" charset="0"/>
                </a:rPr>
                <a:t>v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j</a:t>
              </a:r>
              <a:r>
                <a:rPr lang="zh-CN" altLang="en-US" sz="2800" b="1" dirty="0">
                  <a:latin typeface="Times New Roman" pitchFamily="18" charset="0"/>
                </a:rPr>
                <a:t>是终点</a:t>
              </a:r>
            </a:p>
          </p:txBody>
        </p:sp>
        <p:sp>
          <p:nvSpPr>
            <p:cNvPr id="505862" name="Rectangle 5"/>
            <p:cNvSpPr>
              <a:spLocks noChangeArrowheads="1"/>
            </p:cNvSpPr>
            <p:nvPr/>
          </p:nvSpPr>
          <p:spPr bwMode="auto">
            <a:xfrm>
              <a:off x="731" y="336"/>
              <a:ext cx="444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</a:rPr>
                <a:t>Min{v</a:t>
              </a:r>
              <a:r>
                <a:rPr lang="en-US" altLang="en-US" sz="2800" b="1" i="1">
                  <a:latin typeface="Times New Roman" pitchFamily="18" charset="0"/>
                </a:rPr>
                <a:t>l</a:t>
              </a:r>
              <a:r>
                <a:rPr lang="en-US" altLang="en-US" sz="2800" b="1">
                  <a:latin typeface="Times New Roman" pitchFamily="18" charset="0"/>
                </a:rPr>
                <a:t>(k)-dut(&lt;j, k&gt;)|&lt;v</a:t>
              </a:r>
              <a:r>
                <a:rPr lang="en-US" altLang="en-US" sz="2800" b="1" baseline="-18000">
                  <a:latin typeface="Times New Roman" pitchFamily="18" charset="0"/>
                </a:rPr>
                <a:t>j</a:t>
              </a:r>
              <a:r>
                <a:rPr lang="en-US" altLang="en-US" sz="2800" b="1">
                  <a:latin typeface="Times New Roman" pitchFamily="18" charset="0"/>
                </a:rPr>
                <a:t>, v</a:t>
              </a:r>
              <a:r>
                <a:rPr lang="en-US" altLang="en-US" sz="2800" b="1" baseline="-18000">
                  <a:latin typeface="Times New Roman" pitchFamily="18" charset="0"/>
                </a:rPr>
                <a:t>k</a:t>
              </a:r>
              <a:r>
                <a:rPr lang="en-US" altLang="en-US" sz="2800" b="1">
                  <a:latin typeface="Times New Roman" pitchFamily="18" charset="0"/>
                </a:rPr>
                <a:t>&gt;</a:t>
              </a:r>
              <a:r>
                <a:rPr lang="zh-CN" altLang="en-US" sz="2800" b="1">
                  <a:latin typeface="Times New Roman" pitchFamily="18" charset="0"/>
                </a:rPr>
                <a:t>是网中的弧</a:t>
              </a:r>
              <a:r>
                <a:rPr lang="en-US" altLang="en-US" sz="2800" b="1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05863" name="AutoShape 6"/>
            <p:cNvSpPr>
              <a:spLocks/>
            </p:cNvSpPr>
            <p:nvPr/>
          </p:nvSpPr>
          <p:spPr bwMode="auto">
            <a:xfrm>
              <a:off x="635" y="144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05864" name="Rectangle 7"/>
            <p:cNvSpPr>
              <a:spLocks noChangeArrowheads="1"/>
            </p:cNvSpPr>
            <p:nvPr/>
          </p:nvSpPr>
          <p:spPr bwMode="auto">
            <a:xfrm>
              <a:off x="0" y="216"/>
              <a:ext cx="63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 err="1">
                  <a:latin typeface="Times New Roman" pitchFamily="18" charset="0"/>
                </a:rPr>
                <a:t>v</a:t>
              </a:r>
              <a:r>
                <a:rPr lang="en-US" altLang="en-US" sz="2800" b="1" i="1" dirty="0" err="1">
                  <a:latin typeface="Times New Roman" pitchFamily="18" charset="0"/>
                </a:rPr>
                <a:t>l</a:t>
              </a:r>
              <a:r>
                <a:rPr lang="en-US" altLang="en-US" sz="2800" b="1" dirty="0">
                  <a:latin typeface="Times New Roman" pitchFamily="18" charset="0"/>
                </a:rPr>
                <a:t>(j)=</a:t>
              </a:r>
            </a:p>
          </p:txBody>
        </p:sp>
        <p:sp>
          <p:nvSpPr>
            <p:cNvPr id="505865" name="Rectangle 8"/>
            <p:cNvSpPr>
              <a:spLocks noChangeArrowheads="1"/>
            </p:cNvSpPr>
            <p:nvPr/>
          </p:nvSpPr>
          <p:spPr bwMode="auto">
            <a:xfrm>
              <a:off x="5279" y="240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7-3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23528" y="156138"/>
            <a:ext cx="8568952" cy="752582"/>
            <a:chOff x="0" y="0"/>
            <a:chExt cx="5569" cy="631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0" y="0"/>
              <a:ext cx="5051" cy="631"/>
              <a:chOff x="0" y="0"/>
              <a:chExt cx="5051" cy="631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36" y="0"/>
                <a:ext cx="225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>
                    <a:latin typeface="Times New Roman" pitchFamily="18" charset="0"/>
                  </a:rPr>
                  <a:t>0    j=0</a:t>
                </a:r>
                <a:r>
                  <a:rPr lang="zh-CN" altLang="en-US" sz="2800" b="1" dirty="0">
                    <a:latin typeface="Times New Roman" pitchFamily="18" charset="0"/>
                  </a:rPr>
                  <a:t>，表示</a:t>
                </a:r>
                <a:r>
                  <a:rPr lang="en-US" altLang="en-US" sz="2800" b="1" dirty="0" err="1">
                    <a:latin typeface="Times New Roman" pitchFamily="18" charset="0"/>
                  </a:rPr>
                  <a:t>v</a:t>
                </a:r>
                <a:r>
                  <a:rPr lang="en-US" altLang="en-US" sz="2800" b="1" baseline="-18000" dirty="0" err="1">
                    <a:latin typeface="Times New Roman" pitchFamily="18" charset="0"/>
                  </a:rPr>
                  <a:t>j</a:t>
                </a:r>
                <a:r>
                  <a:rPr lang="zh-CN" altLang="en-US" sz="2800" b="1" dirty="0">
                    <a:latin typeface="Times New Roman" pitchFamily="18" charset="0"/>
                  </a:rPr>
                  <a:t>是起点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31" y="336"/>
                <a:ext cx="432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>
                    <a:latin typeface="Times New Roman" pitchFamily="18" charset="0"/>
                  </a:rPr>
                  <a:t>Max{</a:t>
                </a:r>
                <a:r>
                  <a:rPr lang="en-US" altLang="en-US" sz="2800" b="1" dirty="0" err="1">
                    <a:latin typeface="Times New Roman" pitchFamily="18" charset="0"/>
                  </a:rPr>
                  <a:t>ve</a:t>
                </a:r>
                <a:r>
                  <a:rPr lang="en-US" altLang="en-US" sz="2800" b="1" dirty="0">
                    <a:latin typeface="Times New Roman" pitchFamily="18" charset="0"/>
                  </a:rPr>
                  <a:t>(</a:t>
                </a:r>
                <a:r>
                  <a:rPr lang="en-US" altLang="en-US" sz="2800" b="1" dirty="0" err="1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)+</a:t>
                </a:r>
                <a:r>
                  <a:rPr lang="en-US" altLang="en-US" sz="2800" b="1" dirty="0" err="1">
                    <a:latin typeface="Times New Roman" pitchFamily="18" charset="0"/>
                  </a:rPr>
                  <a:t>dut</a:t>
                </a:r>
                <a:r>
                  <a:rPr lang="en-US" altLang="en-US" sz="2800" b="1" dirty="0">
                    <a:latin typeface="Times New Roman" pitchFamily="18" charset="0"/>
                  </a:rPr>
                  <a:t>(&lt;</a:t>
                </a:r>
                <a:r>
                  <a:rPr lang="en-US" altLang="en-US" sz="2800" b="1" dirty="0" err="1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, j</a:t>
                </a:r>
                <a:r>
                  <a:rPr lang="en-US" altLang="en-US" sz="2800" b="1" dirty="0" smtClean="0">
                    <a:latin typeface="Times New Roman" pitchFamily="18" charset="0"/>
                  </a:rPr>
                  <a:t>&gt;)| &lt;</a:t>
                </a:r>
                <a:r>
                  <a:rPr lang="en-US" altLang="en-US" sz="2800" b="1" dirty="0">
                    <a:latin typeface="Times New Roman" pitchFamily="18" charset="0"/>
                  </a:rPr>
                  <a:t>v</a:t>
                </a:r>
                <a:r>
                  <a:rPr lang="en-US" altLang="en-US" sz="2800" b="1" baseline="-18000" dirty="0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, </a:t>
                </a:r>
                <a:r>
                  <a:rPr lang="en-US" altLang="en-US" sz="2800" b="1" dirty="0" err="1">
                    <a:latin typeface="Times New Roman" pitchFamily="18" charset="0"/>
                  </a:rPr>
                  <a:t>v</a:t>
                </a:r>
                <a:r>
                  <a:rPr lang="en-US" altLang="en-US" sz="2800" b="1" baseline="-18000" dirty="0" err="1">
                    <a:latin typeface="Times New Roman" pitchFamily="18" charset="0"/>
                  </a:rPr>
                  <a:t>j</a:t>
                </a:r>
                <a:r>
                  <a:rPr lang="en-US" altLang="en-US" sz="2800" b="1" dirty="0">
                    <a:latin typeface="Times New Roman" pitchFamily="18" charset="0"/>
                  </a:rPr>
                  <a:t>&gt;</a:t>
                </a:r>
                <a:r>
                  <a:rPr lang="zh-CN" altLang="en-US" sz="2800" b="1" dirty="0">
                    <a:latin typeface="Times New Roman" pitchFamily="18" charset="0"/>
                  </a:rPr>
                  <a:t>是网中的弧</a:t>
                </a:r>
                <a:r>
                  <a:rPr lang="en-US" altLang="en-US" sz="2800" b="1" dirty="0">
                    <a:latin typeface="Times New Roman" pitchFamily="18" charset="0"/>
                  </a:rPr>
                  <a:t>}</a:t>
                </a:r>
              </a:p>
            </p:txBody>
          </p:sp>
          <p:sp>
            <p:nvSpPr>
              <p:cNvPr id="15" name="AutoShape 14"/>
              <p:cNvSpPr>
                <a:spLocks/>
              </p:cNvSpPr>
              <p:nvPr/>
            </p:nvSpPr>
            <p:spPr bwMode="auto">
              <a:xfrm>
                <a:off x="635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0" y="216"/>
                <a:ext cx="63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 err="1">
                    <a:latin typeface="Times New Roman" pitchFamily="18" charset="0"/>
                  </a:rPr>
                  <a:t>ve</a:t>
                </a:r>
                <a:r>
                  <a:rPr lang="en-US" altLang="en-US" sz="2800" b="1" dirty="0">
                    <a:latin typeface="Times New Roman" pitchFamily="18" charset="0"/>
                  </a:rPr>
                  <a:t>(j)=</a:t>
                </a:r>
              </a:p>
            </p:txBody>
          </p:sp>
        </p:grp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184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7-2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326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含义：源点事件的最早发生时间设为</a:t>
            </a:r>
            <a:r>
              <a:rPr lang="en-US" altLang="en-US" dirty="0" smtClean="0"/>
              <a:t>0</a:t>
            </a:r>
            <a:r>
              <a:rPr lang="zh-CN" altLang="en-US" dirty="0" smtClean="0"/>
              <a:t>；除源点外，只有进入顶点</a:t>
            </a:r>
            <a:r>
              <a:rPr lang="en-US" altLang="en-US" dirty="0" err="1" smtClean="0"/>
              <a:t>vj</a:t>
            </a:r>
            <a:r>
              <a:rPr lang="zh-CN" altLang="en-US" dirty="0" smtClean="0"/>
              <a:t>的所有弧所代表的活动全部结束后，事件</a:t>
            </a:r>
            <a:r>
              <a:rPr lang="en-US" altLang="en-US" dirty="0" err="1" smtClean="0"/>
              <a:t>vj</a:t>
            </a:r>
            <a:r>
              <a:rPr lang="zh-CN" altLang="en-US" dirty="0" smtClean="0"/>
              <a:t>才能发生</a:t>
            </a:r>
            <a:r>
              <a:rPr lang="zh-CN" altLang="en-US" dirty="0"/>
              <a:t>，</a:t>
            </a:r>
            <a:r>
              <a:rPr lang="zh-CN" altLang="en-US" dirty="0" smtClean="0"/>
              <a:t>即：只有</a:t>
            </a:r>
            <a:r>
              <a:rPr lang="en-US" altLang="en-US" dirty="0" err="1" smtClean="0"/>
              <a:t>vj</a:t>
            </a:r>
            <a:r>
              <a:rPr lang="zh-CN" altLang="en-US" dirty="0" smtClean="0"/>
              <a:t>的所有前驱事件</a:t>
            </a:r>
            <a:r>
              <a:rPr lang="en-US" altLang="en-US" dirty="0" smtClean="0"/>
              <a:t>vi</a:t>
            </a:r>
            <a:r>
              <a:rPr lang="zh-CN" altLang="en-US" dirty="0" smtClean="0"/>
              <a:t>的最早发生时间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</a:t>
            </a:r>
            <a:r>
              <a:rPr lang="zh-CN" altLang="en-US" dirty="0" smtClean="0"/>
              <a:t>计算出来后，才能计算</a:t>
            </a:r>
            <a:r>
              <a:rPr lang="en-US" altLang="en-US" dirty="0" err="1" smtClean="0"/>
              <a:t>ve</a:t>
            </a:r>
            <a:r>
              <a:rPr lang="en-US" altLang="en-US" dirty="0" smtClean="0"/>
              <a:t>(j)</a:t>
            </a:r>
            <a:endParaRPr lang="zh-CN" alt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方法是：对所有事件进行拓扑排序，然后依次按拓扑顺序计算每个事件的最早发生时间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含义：只有</a:t>
            </a:r>
            <a:r>
              <a:rPr lang="en-US" altLang="en-US" dirty="0" err="1" smtClean="0"/>
              <a:t>vj</a:t>
            </a:r>
            <a:r>
              <a:rPr lang="zh-CN" altLang="en-US" dirty="0" smtClean="0"/>
              <a:t>的所有后继事件</a:t>
            </a:r>
            <a:r>
              <a:rPr lang="en-US" altLang="en-US" dirty="0" err="1" smtClean="0"/>
              <a:t>vk</a:t>
            </a:r>
            <a:r>
              <a:rPr lang="zh-CN" altLang="en-US" dirty="0" smtClean="0"/>
              <a:t>的最晚发生时间</a:t>
            </a:r>
            <a:r>
              <a:rPr lang="en-US" altLang="en-US" dirty="0" err="1" smtClean="0"/>
              <a:t>vl</a:t>
            </a:r>
            <a:r>
              <a:rPr lang="en-US" altLang="en-US" dirty="0" smtClean="0"/>
              <a:t>(k)</a:t>
            </a:r>
            <a:r>
              <a:rPr lang="zh-CN" altLang="en-US" dirty="0" smtClean="0"/>
              <a:t>计算出来后，才能计算</a:t>
            </a:r>
            <a:r>
              <a:rPr lang="en-US" altLang="en-US" dirty="0" err="1" smtClean="0"/>
              <a:t>vl</a:t>
            </a:r>
            <a:r>
              <a:rPr lang="en-US" altLang="en-US" dirty="0" smtClean="0"/>
              <a:t>(j)</a:t>
            </a:r>
            <a:endParaRPr lang="zh-CN" altLang="en-US" dirty="0" smtClean="0"/>
          </a:p>
          <a:p>
            <a:r>
              <a:rPr lang="zh-CN" altLang="en-US" dirty="0" smtClean="0"/>
              <a:t>方法是：按拓扑排序的逆顺序，依次计算每个事件的最晚发生时间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8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关键路径和关键活动的刻画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349060" cy="5240875"/>
          </a:xfrm>
        </p:spPr>
        <p:txBody>
          <a:bodyPr>
            <a:normAutofit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若活动ai是弧</a:t>
            </a:r>
            <a:r>
              <a:rPr lang="en-US" altLang="en-US" dirty="0" smtClean="0">
                <a:ea typeface="宋体" panose="02010600030101010101" pitchFamily="2" charset="-122"/>
              </a:rPr>
              <a:t>&lt;j, k&gt;，</a:t>
            </a:r>
            <a:r>
              <a:rPr lang="en-US" altLang="en-US" dirty="0" err="1" smtClean="0">
                <a:ea typeface="宋体" panose="02010600030101010101" pitchFamily="2" charset="-122"/>
              </a:rPr>
              <a:t>持续时间是dut</a:t>
            </a:r>
            <a:r>
              <a:rPr lang="en-US" altLang="en-US" dirty="0" smtClean="0">
                <a:ea typeface="宋体" panose="02010600030101010101" pitchFamily="2" charset="-122"/>
              </a:rPr>
              <a:t>(&lt;j, k&gt;)，设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b="1" i="1" dirty="0" smtClean="0">
                <a:solidFill>
                  <a:srgbClr val="0000FF"/>
                </a:solidFill>
                <a:ea typeface="宋体" panose="02010600030101010101" pitchFamily="2" charset="-122"/>
              </a:rPr>
              <a:t>e(</a:t>
            </a:r>
            <a:r>
              <a:rPr lang="en-US" altLang="en-US" b="1" i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活动ai</a:t>
            </a:r>
            <a:r>
              <a:rPr lang="en-US" altLang="en-US" dirty="0" err="1" smtClean="0">
                <a:ea typeface="宋体" panose="02010600030101010101" pitchFamily="2" charset="-122"/>
              </a:rPr>
              <a:t>的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最早</a:t>
            </a:r>
            <a:r>
              <a:rPr lang="en-US" altLang="en-US" dirty="0" err="1" smtClean="0">
                <a:ea typeface="宋体" panose="02010600030101010101" pitchFamily="2" charset="-122"/>
              </a:rPr>
              <a:t>开始时间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l(</a:t>
            </a:r>
            <a:r>
              <a:rPr lang="en-US" altLang="en-US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表示在不影响进度的前提下，活动</a:t>
            </a:r>
            <a:r>
              <a:rPr lang="en-US" altLang="en-US" dirty="0" err="1" smtClean="0">
                <a:ea typeface="宋体" panose="02010600030101010101" pitchFamily="2" charset="-122"/>
              </a:rPr>
              <a:t>ai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最晚</a:t>
            </a:r>
            <a:r>
              <a:rPr lang="zh-CN" altLang="en-US" dirty="0" smtClean="0">
                <a:ea typeface="宋体" panose="02010600030101010101" pitchFamily="2" charset="-122"/>
              </a:rPr>
              <a:t>开始时间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则：</a:t>
            </a:r>
            <a:r>
              <a:rPr lang="en-US" altLang="en-US" dirty="0" smtClean="0">
                <a:ea typeface="宋体" panose="02010600030101010101" pitchFamily="2" charset="-122"/>
              </a:rPr>
              <a:t>l(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)-e(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表示活动</a:t>
            </a:r>
            <a:r>
              <a:rPr lang="en-US" altLang="en-US" dirty="0" err="1" smtClean="0">
                <a:ea typeface="宋体" panose="02010600030101010101" pitchFamily="2" charset="-122"/>
              </a:rPr>
              <a:t>ai</a:t>
            </a:r>
            <a:r>
              <a:rPr lang="zh-CN" altLang="en-US" dirty="0" smtClean="0">
                <a:ea typeface="宋体" panose="02010600030101010101" pitchFamily="2" charset="-122"/>
              </a:rPr>
              <a:t>的时间余量，</a:t>
            </a:r>
            <a:r>
              <a:rPr lang="zh-CN" altLang="en-US" b="1" dirty="0" smtClean="0">
                <a:ea typeface="宋体" panose="02010600030101010101" pitchFamily="2" charset="-122"/>
              </a:rPr>
              <a:t>若</a:t>
            </a:r>
            <a:r>
              <a:rPr lang="en-US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l(</a:t>
            </a:r>
            <a:r>
              <a:rPr lang="en-US" altLang="en-US" b="1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)-e(</a:t>
            </a:r>
            <a:r>
              <a:rPr lang="en-US" altLang="en-US" b="1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en-US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)=0</a:t>
            </a:r>
            <a:r>
              <a:rPr lang="zh-CN" altLang="en-US" b="1" dirty="0" smtClean="0">
                <a:ea typeface="宋体" panose="02010600030101010101" pitchFamily="2" charset="-122"/>
              </a:rPr>
              <a:t>表示活动</a:t>
            </a:r>
            <a:r>
              <a:rPr lang="en-US" altLang="en-US" b="1" dirty="0" err="1" smtClean="0">
                <a:ea typeface="宋体" panose="02010600030101010101" pitchFamily="2" charset="-122"/>
              </a:rPr>
              <a:t>ai</a:t>
            </a:r>
            <a:r>
              <a:rPr lang="zh-CN" altLang="en-US" b="1" dirty="0" smtClean="0">
                <a:ea typeface="宋体" panose="02010600030101010101" pitchFamily="2" charset="-122"/>
              </a:rPr>
              <a:t>是关键活动</a:t>
            </a:r>
          </a:p>
          <a:p>
            <a:pPr marL="457200" lvl="1" indent="0">
              <a:buNone/>
            </a:pPr>
            <a:endParaRPr lang="zh-CN" altLang="en-US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88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36" name="Group 4"/>
          <p:cNvGrpSpPr>
            <a:grpSpLocks/>
          </p:cNvGrpSpPr>
          <p:nvPr/>
        </p:nvGrpSpPr>
        <p:grpSpPr bwMode="auto">
          <a:xfrm>
            <a:off x="1763688" y="3645024"/>
            <a:ext cx="5746427" cy="752582"/>
            <a:chOff x="0" y="0"/>
            <a:chExt cx="5088" cy="631"/>
          </a:xfrm>
        </p:grpSpPr>
        <p:grpSp>
          <p:nvGrpSpPr>
            <p:cNvPr id="504844" name="Group 5"/>
            <p:cNvGrpSpPr>
              <a:grpSpLocks/>
            </p:cNvGrpSpPr>
            <p:nvPr/>
          </p:nvGrpSpPr>
          <p:grpSpPr bwMode="auto">
            <a:xfrm>
              <a:off x="0" y="0"/>
              <a:ext cx="2208" cy="631"/>
              <a:chOff x="0" y="0"/>
              <a:chExt cx="2208" cy="631"/>
            </a:xfrm>
          </p:grpSpPr>
          <p:sp>
            <p:nvSpPr>
              <p:cNvPr id="504846" name="Rectangle 6"/>
              <p:cNvSpPr>
                <a:spLocks noChangeArrowheads="1"/>
              </p:cNvSpPr>
              <p:nvPr/>
            </p:nvSpPr>
            <p:spPr bwMode="auto">
              <a:xfrm>
                <a:off x="101" y="0"/>
                <a:ext cx="90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>
                    <a:latin typeface="Times New Roman" pitchFamily="18" charset="0"/>
                  </a:rPr>
                  <a:t>e(</a:t>
                </a:r>
                <a:r>
                  <a:rPr lang="en-US" altLang="en-US" sz="2800" b="1" dirty="0" err="1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)=</a:t>
                </a:r>
                <a:r>
                  <a:rPr lang="en-US" altLang="en-US" sz="2800" b="1" dirty="0" err="1">
                    <a:latin typeface="Times New Roman" pitchFamily="18" charset="0"/>
                  </a:rPr>
                  <a:t>ve</a:t>
                </a:r>
                <a:r>
                  <a:rPr lang="en-US" altLang="en-US" sz="2800" b="1" dirty="0">
                    <a:latin typeface="Times New Roman" pitchFamily="18" charset="0"/>
                  </a:rPr>
                  <a:t>(j)</a:t>
                </a:r>
              </a:p>
            </p:txBody>
          </p:sp>
          <p:sp>
            <p:nvSpPr>
              <p:cNvPr id="504847" name="Rectangle 7"/>
              <p:cNvSpPr>
                <a:spLocks noChangeArrowheads="1"/>
              </p:cNvSpPr>
              <p:nvPr/>
            </p:nvSpPr>
            <p:spPr bwMode="auto">
              <a:xfrm>
                <a:off x="96" y="336"/>
                <a:ext cx="2112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i="1" dirty="0">
                    <a:latin typeface="Times New Roman" pitchFamily="18" charset="0"/>
                  </a:rPr>
                  <a:t>l</a:t>
                </a:r>
                <a:r>
                  <a:rPr lang="en-US" altLang="en-US" sz="2800" b="1" dirty="0">
                    <a:latin typeface="Times New Roman" pitchFamily="18" charset="0"/>
                  </a:rPr>
                  <a:t>(</a:t>
                </a:r>
                <a:r>
                  <a:rPr lang="en-US" altLang="en-US" sz="2800" b="1" dirty="0" err="1">
                    <a:latin typeface="Times New Roman" pitchFamily="18" charset="0"/>
                  </a:rPr>
                  <a:t>i</a:t>
                </a:r>
                <a:r>
                  <a:rPr lang="en-US" altLang="en-US" sz="2800" b="1" dirty="0">
                    <a:latin typeface="Times New Roman" pitchFamily="18" charset="0"/>
                  </a:rPr>
                  <a:t>)= </a:t>
                </a:r>
                <a:r>
                  <a:rPr lang="en-US" altLang="en-US" sz="2800" b="1" dirty="0" err="1">
                    <a:latin typeface="Times New Roman" pitchFamily="18" charset="0"/>
                  </a:rPr>
                  <a:t>v</a:t>
                </a:r>
                <a:r>
                  <a:rPr lang="en-US" altLang="en-US" sz="2800" b="1" i="1" dirty="0" err="1">
                    <a:latin typeface="Times New Roman" pitchFamily="18" charset="0"/>
                  </a:rPr>
                  <a:t>l</a:t>
                </a:r>
                <a:r>
                  <a:rPr lang="en-US" altLang="en-US" sz="2800" b="1" dirty="0">
                    <a:latin typeface="Times New Roman" pitchFamily="18" charset="0"/>
                  </a:rPr>
                  <a:t>(k)-</a:t>
                </a:r>
                <a:r>
                  <a:rPr lang="en-US" altLang="en-US" sz="2800" b="1" dirty="0" err="1">
                    <a:latin typeface="Times New Roman" pitchFamily="18" charset="0"/>
                  </a:rPr>
                  <a:t>dut</a:t>
                </a:r>
                <a:r>
                  <a:rPr lang="en-US" altLang="en-US" sz="2800" b="1" dirty="0">
                    <a:latin typeface="Times New Roman" pitchFamily="18" charset="0"/>
                  </a:rPr>
                  <a:t>(&lt;j, k&gt;)</a:t>
                </a:r>
              </a:p>
            </p:txBody>
          </p:sp>
          <p:sp>
            <p:nvSpPr>
              <p:cNvPr id="504848" name="AutoShape 8"/>
              <p:cNvSpPr>
                <a:spLocks/>
              </p:cNvSpPr>
              <p:nvPr/>
            </p:nvSpPr>
            <p:spPr bwMode="auto">
              <a:xfrm>
                <a:off x="0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Times New Roman" pitchFamily="18" charset="0"/>
                </a:endParaRPr>
              </a:p>
            </p:txBody>
          </p:sp>
        </p:grpSp>
        <p:sp>
          <p:nvSpPr>
            <p:cNvPr id="504845" name="Rectangle 9"/>
            <p:cNvSpPr>
              <a:spLocks noChangeArrowheads="1"/>
            </p:cNvSpPr>
            <p:nvPr/>
          </p:nvSpPr>
          <p:spPr bwMode="auto">
            <a:xfrm>
              <a:off x="4703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7-1</a:t>
              </a: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关键路径关键活动的刻画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349060" cy="52408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如何求得</a:t>
            </a:r>
            <a:r>
              <a:rPr lang="en-US" altLang="zh-CN" dirty="0" smtClean="0">
                <a:ea typeface="宋体" panose="02010600030101010101" pitchFamily="2" charset="-122"/>
              </a:rPr>
              <a:t>  e(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), l(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)? </a:t>
            </a:r>
            <a:r>
              <a:rPr lang="zh-CN" altLang="en-US" dirty="0" smtClean="0">
                <a:ea typeface="宋体" panose="02010600030101010101" pitchFamily="2" charset="-122"/>
              </a:rPr>
              <a:t>根据前面的定义有</a:t>
            </a:r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29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识别关键活动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算法思想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451084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利用拓扑排序求出AOE网的一个拓扑序列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Status </a:t>
            </a:r>
            <a:r>
              <a:rPr lang="en-US" altLang="zh-CN" dirty="0" err="1" smtClean="0">
                <a:ea typeface="宋体" panose="02010600030101010101" pitchFamily="2" charset="-122"/>
              </a:rPr>
              <a:t>TopologicalOrder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ALGraph</a:t>
            </a:r>
            <a:r>
              <a:rPr lang="en-US" altLang="zh-CN" dirty="0" smtClean="0">
                <a:ea typeface="宋体" panose="02010600030101010101" pitchFamily="2" charset="-122"/>
              </a:rPr>
              <a:t> G, Stack &amp;T)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有向网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采用邻接表存储结构，若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无回路，则用栈</a:t>
            </a:r>
            <a:r>
              <a:rPr lang="en-US" altLang="zh-CN" dirty="0" smtClean="0">
                <a:ea typeface="宋体" panose="02010600030101010101" pitchFamily="2" charset="-122"/>
              </a:rPr>
              <a:t>T</a:t>
            </a:r>
            <a:r>
              <a:rPr lang="zh-CN" altLang="en-US" dirty="0" smtClean="0">
                <a:ea typeface="宋体" panose="02010600030101010101" pitchFamily="2" charset="-122"/>
              </a:rPr>
              <a:t>返回</a:t>
            </a:r>
            <a:r>
              <a:rPr lang="en-US" altLang="zh-CN" dirty="0" smtClean="0"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ea typeface="宋体" panose="02010600030101010101" pitchFamily="2" charset="-122"/>
              </a:rPr>
              <a:t>的一个拓扑序列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从拓扑排序的序列的第一个顶点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源点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开始，按拓扑顺序依次计算每个事件的最早发生时间ve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从拓扑排序的序列的最后一个顶点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汇点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开始，按逆拓扑顺序依次计算每个事件的最晚发生时间vl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按下式计算</a:t>
            </a:r>
            <a:r>
              <a:rPr lang="en-US" altLang="zh-CN" dirty="0" smtClean="0">
                <a:ea typeface="宋体" panose="02010600030101010101" pitchFamily="2" charset="-122"/>
              </a:rPr>
              <a:t>e(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),l(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，找到</a:t>
            </a:r>
            <a:r>
              <a:rPr lang="en-US" altLang="zh-CN" dirty="0" smtClean="0">
                <a:ea typeface="宋体" panose="02010600030101010101" pitchFamily="2" charset="-122"/>
              </a:rPr>
              <a:t>l(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)-e(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)=0</a:t>
            </a:r>
            <a:r>
              <a:rPr lang="zh-CN" altLang="en-US" dirty="0" smtClean="0">
                <a:ea typeface="宋体" panose="02010600030101010101" pitchFamily="2" charset="-122"/>
              </a:rPr>
              <a:t>的活动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854132" y="6007963"/>
            <a:ext cx="2493732" cy="752582"/>
            <a:chOff x="0" y="0"/>
            <a:chExt cx="2208" cy="631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1" y="0"/>
              <a:ext cx="90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e(</a:t>
              </a:r>
              <a:r>
                <a:rPr lang="en-US" altLang="en-US" sz="2800" b="1" dirty="0" err="1">
                  <a:latin typeface="Times New Roman" pitchFamily="18" charset="0"/>
                </a:rPr>
                <a:t>i</a:t>
              </a:r>
              <a:r>
                <a:rPr lang="en-US" altLang="en-US" sz="2800" b="1" dirty="0">
                  <a:latin typeface="Times New Roman" pitchFamily="18" charset="0"/>
                </a:rPr>
                <a:t>)=</a:t>
              </a:r>
              <a:r>
                <a:rPr lang="en-US" altLang="en-US" sz="2800" b="1" dirty="0" err="1">
                  <a:latin typeface="Times New Roman" pitchFamily="18" charset="0"/>
                </a:rPr>
                <a:t>ve</a:t>
              </a:r>
              <a:r>
                <a:rPr lang="en-US" altLang="en-US" sz="2800" b="1" dirty="0">
                  <a:latin typeface="Times New Roman" pitchFamily="18" charset="0"/>
                </a:rPr>
                <a:t>(j)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6" y="336"/>
              <a:ext cx="211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i="1" dirty="0">
                  <a:latin typeface="Times New Roman" pitchFamily="18" charset="0"/>
                </a:rPr>
                <a:t>l</a:t>
              </a:r>
              <a:r>
                <a:rPr lang="en-US" altLang="en-US" sz="2800" b="1" dirty="0">
                  <a:latin typeface="Times New Roman" pitchFamily="18" charset="0"/>
                </a:rPr>
                <a:t>(</a:t>
              </a:r>
              <a:r>
                <a:rPr lang="en-US" altLang="en-US" sz="2800" b="1" dirty="0" err="1">
                  <a:latin typeface="Times New Roman" pitchFamily="18" charset="0"/>
                </a:rPr>
                <a:t>i</a:t>
              </a:r>
              <a:r>
                <a:rPr lang="en-US" altLang="en-US" sz="2800" b="1" dirty="0">
                  <a:latin typeface="Times New Roman" pitchFamily="18" charset="0"/>
                </a:rPr>
                <a:t>)= </a:t>
              </a:r>
              <a:r>
                <a:rPr lang="en-US" altLang="en-US" sz="2800" b="1" dirty="0" err="1">
                  <a:latin typeface="Times New Roman" pitchFamily="18" charset="0"/>
                </a:rPr>
                <a:t>v</a:t>
              </a:r>
              <a:r>
                <a:rPr lang="en-US" altLang="en-US" sz="2800" b="1" i="1" dirty="0" err="1">
                  <a:latin typeface="Times New Roman" pitchFamily="18" charset="0"/>
                </a:rPr>
                <a:t>l</a:t>
              </a:r>
              <a:r>
                <a:rPr lang="en-US" altLang="en-US" sz="2800" b="1" dirty="0">
                  <a:latin typeface="Times New Roman" pitchFamily="18" charset="0"/>
                </a:rPr>
                <a:t>(k)-</a:t>
              </a:r>
              <a:r>
                <a:rPr lang="en-US" altLang="en-US" sz="2800" b="1" dirty="0" err="1">
                  <a:latin typeface="Times New Roman" pitchFamily="18" charset="0"/>
                </a:rPr>
                <a:t>dut</a:t>
              </a:r>
              <a:r>
                <a:rPr lang="en-US" altLang="en-US" sz="2800" b="1" dirty="0">
                  <a:latin typeface="Times New Roman" pitchFamily="18" charset="0"/>
                </a:rPr>
                <a:t>(&lt;j, k&gt;)</a:t>
              </a:r>
            </a:p>
          </p:txBody>
        </p:sp>
        <p:sp>
          <p:nvSpPr>
            <p:cNvPr id="11" name="AutoShape 8"/>
            <p:cNvSpPr>
              <a:spLocks/>
            </p:cNvSpPr>
            <p:nvPr/>
          </p:nvSpPr>
          <p:spPr bwMode="auto">
            <a:xfrm>
              <a:off x="0" y="144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5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关于图的定义和术语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图的存储结构：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数组表示，邻接表表示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(</a:t>
            </a:r>
            <a:r>
              <a:rPr lang="zh-CN" altLang="en-US" dirty="0" smtClean="0"/>
              <a:t>有向图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十字链表，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无向图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邻接多重表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图的遍历：深度优先，广度优先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图的连通性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err="1" smtClean="0">
                <a:ea typeface="宋体" panose="02010600030101010101" pitchFamily="2" charset="-122"/>
              </a:rPr>
              <a:t>无向图的连通分量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smtClean="0">
                <a:ea typeface="宋体" panose="02010600030101010101" pitchFamily="2" charset="-122"/>
              </a:rPr>
              <a:t>有向图的强连通分量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最小生成树：</a:t>
            </a:r>
            <a:r>
              <a:rPr lang="en-US" altLang="zh-CN" dirty="0"/>
              <a:t>Prim</a:t>
            </a:r>
            <a:r>
              <a:rPr lang="zh-CN" altLang="en-US" dirty="0"/>
              <a:t>算法，</a:t>
            </a:r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关节点和重连通分量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/>
              <a:t>(DAG/AOV</a:t>
            </a:r>
            <a:r>
              <a:rPr lang="zh-CN" altLang="en-US" b="1" dirty="0" smtClean="0"/>
              <a:t>网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拓扑排序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(</a:t>
            </a:r>
            <a:r>
              <a:rPr lang="en-US" altLang="zh-CN" b="1" dirty="0" smtClean="0"/>
              <a:t>DAG/AOE</a:t>
            </a:r>
            <a:r>
              <a:rPr lang="zh-CN" altLang="en-US" b="1" dirty="0" smtClean="0"/>
              <a:t>网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关键路径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/>
              <a:t>(</a:t>
            </a:r>
            <a:r>
              <a:rPr lang="zh-CN" altLang="en-US" b="1" dirty="0" smtClean="0"/>
              <a:t>带权图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最短路径：</a:t>
            </a:r>
            <a:r>
              <a:rPr lang="en-US" b="1" dirty="0" err="1" smtClean="0"/>
              <a:t>Dijkstra</a:t>
            </a:r>
            <a:r>
              <a:rPr lang="zh-CN" altLang="en-US" b="1" dirty="0" smtClean="0"/>
              <a:t>算法，</a:t>
            </a:r>
            <a:r>
              <a:rPr lang="en-US" altLang="zh-CN" b="1" dirty="0" smtClean="0"/>
              <a:t>Floyd</a:t>
            </a:r>
            <a:r>
              <a:rPr lang="zh-CN" altLang="en-US" b="1" dirty="0" smtClean="0"/>
              <a:t>算法</a:t>
            </a: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6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识别关键活动</a:t>
            </a:r>
            <a:r>
              <a:rPr lang="en-US" altLang="zh-CN" dirty="0" smtClean="0"/>
              <a:t>-</a:t>
            </a:r>
            <a:r>
              <a:rPr lang="zh-CN" altLang="en-US" dirty="0"/>
              <a:t>算法</a:t>
            </a:r>
            <a:r>
              <a:rPr lang="zh-CN" altLang="en-US" dirty="0" smtClean="0"/>
              <a:t>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3367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Status </a:t>
            </a:r>
            <a:r>
              <a:rPr lang="en-US" sz="2800" b="1" dirty="0" err="1"/>
              <a:t>CriticalPath</a:t>
            </a:r>
            <a:r>
              <a:rPr lang="en-US" sz="2800" b="1" dirty="0"/>
              <a:t>(</a:t>
            </a:r>
            <a:r>
              <a:rPr lang="en-US" sz="2800" b="1" dirty="0" err="1"/>
              <a:t>ALGraph</a:t>
            </a:r>
            <a:r>
              <a:rPr lang="en-US" sz="2800" b="1" dirty="0"/>
              <a:t> G) </a:t>
            </a:r>
            <a:r>
              <a:rPr lang="en-US" sz="2800" dirty="0"/>
              <a:t>{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Stack T;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a,j,k,el,ee,dut</a:t>
            </a:r>
            <a:r>
              <a:rPr lang="en-US" sz="2800" dirty="0"/>
              <a:t>; char tag; </a:t>
            </a:r>
            <a:r>
              <a:rPr lang="en-US" sz="2800" dirty="0" err="1"/>
              <a:t>ArcNode</a:t>
            </a:r>
            <a:r>
              <a:rPr lang="en-US" sz="2800" dirty="0"/>
              <a:t> *p;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if (!</a:t>
            </a:r>
            <a:r>
              <a:rPr lang="en-US" sz="2800" b="1" dirty="0" err="1"/>
              <a:t>TopologicalOrder</a:t>
            </a:r>
            <a:r>
              <a:rPr lang="en-US" sz="2800" b="1" dirty="0"/>
              <a:t>(G, T)</a:t>
            </a:r>
            <a:r>
              <a:rPr lang="en-US" sz="2800" dirty="0"/>
              <a:t>) return ERROR;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在全局变量</a:t>
            </a:r>
            <a:r>
              <a:rPr lang="en-US" altLang="zh-CN" sz="2800" dirty="0" err="1" smtClean="0"/>
              <a:t>Ve</a:t>
            </a:r>
            <a:r>
              <a:rPr lang="zh-CN" altLang="en-US" sz="2800" dirty="0" smtClean="0"/>
              <a:t>中保存</a:t>
            </a:r>
            <a:r>
              <a:rPr lang="zh-CN" altLang="en-US" sz="2800" dirty="0"/>
              <a:t>各顶点事件的最早发生时间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/>
              <a:t>初始化顶点事件的最迟发生时间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for(a=0; a&lt;</a:t>
            </a:r>
            <a:r>
              <a:rPr lang="en-US" sz="2800" dirty="0" err="1"/>
              <a:t>G.vexnum</a:t>
            </a:r>
            <a:r>
              <a:rPr lang="en-US" sz="2800" dirty="0"/>
              <a:t>; a++)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vl</a:t>
            </a:r>
            <a:r>
              <a:rPr lang="en-US" sz="2800" dirty="0" smtClean="0"/>
              <a:t>[a</a:t>
            </a:r>
            <a:r>
              <a:rPr lang="en-US" sz="2800" dirty="0"/>
              <a:t>] = </a:t>
            </a:r>
            <a:r>
              <a:rPr lang="en-US" sz="2800" dirty="0" err="1"/>
              <a:t>ve</a:t>
            </a:r>
            <a:r>
              <a:rPr lang="en-US" sz="2800" dirty="0"/>
              <a:t>[G.vexnum-1</a:t>
            </a:r>
            <a:r>
              <a:rPr lang="en-US" sz="2800" dirty="0" smtClean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altLang="zh-CN" sz="2800" dirty="0"/>
              <a:t> // </a:t>
            </a:r>
            <a:r>
              <a:rPr lang="zh-CN" altLang="en-US" sz="2800" dirty="0"/>
              <a:t>按拓扑逆序求各顶点的</a:t>
            </a:r>
            <a:r>
              <a:rPr lang="en-US" altLang="zh-CN" sz="2800" dirty="0" err="1"/>
              <a:t>vl</a:t>
            </a:r>
            <a:r>
              <a:rPr lang="zh-CN" altLang="en-US" sz="2800" dirty="0"/>
              <a:t>值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while (!</a:t>
            </a:r>
            <a:r>
              <a:rPr lang="en-US" sz="2800" dirty="0" err="1" smtClean="0"/>
              <a:t>StackEmpty</a:t>
            </a:r>
            <a:r>
              <a:rPr lang="en-US" sz="2800" dirty="0" smtClean="0"/>
              <a:t>(T)) 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	for </a:t>
            </a:r>
            <a:r>
              <a:rPr lang="en-US" sz="2800" dirty="0"/>
              <a:t>(Pop(T, j), p=</a:t>
            </a:r>
            <a:r>
              <a:rPr lang="en-US" sz="2800" dirty="0" err="1"/>
              <a:t>G.vertices</a:t>
            </a:r>
            <a:r>
              <a:rPr lang="en-US" sz="2800" dirty="0"/>
              <a:t>[j].</a:t>
            </a:r>
            <a:r>
              <a:rPr lang="en-US" sz="2800" dirty="0" err="1"/>
              <a:t>firstarc</a:t>
            </a:r>
            <a:r>
              <a:rPr lang="en-US" sz="2800" dirty="0"/>
              <a:t>; p;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	p=p-</a:t>
            </a:r>
            <a:r>
              <a:rPr lang="en-US" sz="2800" dirty="0"/>
              <a:t>&gt;</a:t>
            </a:r>
            <a:r>
              <a:rPr lang="en-US" sz="2800" dirty="0" err="1"/>
              <a:t>nextarc</a:t>
            </a:r>
            <a:r>
              <a:rPr lang="en-US" sz="2800" dirty="0"/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	k=p-</a:t>
            </a:r>
            <a:r>
              <a:rPr lang="en-US" sz="2800" dirty="0"/>
              <a:t>&gt;</a:t>
            </a:r>
            <a:r>
              <a:rPr lang="en-US" sz="2800" dirty="0" err="1"/>
              <a:t>adjvex</a:t>
            </a:r>
            <a:r>
              <a:rPr lang="en-US" sz="2800" dirty="0"/>
              <a:t>; </a:t>
            </a:r>
            <a:r>
              <a:rPr lang="en-US" sz="2800" dirty="0" err="1"/>
              <a:t>dut</a:t>
            </a:r>
            <a:r>
              <a:rPr lang="en-US" sz="2800" dirty="0"/>
              <a:t>=p-&gt;info; //</a:t>
            </a:r>
            <a:r>
              <a:rPr lang="en-US" sz="2800" dirty="0" err="1"/>
              <a:t>dut</a:t>
            </a:r>
            <a:r>
              <a:rPr lang="en-US" sz="2800" dirty="0"/>
              <a:t>&lt;</a:t>
            </a:r>
            <a:r>
              <a:rPr lang="en-US" sz="2800" dirty="0" err="1"/>
              <a:t>j,k</a:t>
            </a:r>
            <a:r>
              <a:rPr lang="en-US" sz="28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	if </a:t>
            </a:r>
            <a:r>
              <a:rPr lang="en-US" sz="2800" dirty="0"/>
              <a:t>(</a:t>
            </a:r>
            <a:r>
              <a:rPr lang="en-US" sz="2800" b="1" dirty="0" err="1"/>
              <a:t>vl</a:t>
            </a:r>
            <a:r>
              <a:rPr lang="en-US" sz="2800" b="1" dirty="0"/>
              <a:t>[k]-</a:t>
            </a:r>
            <a:r>
              <a:rPr lang="en-US" sz="2800" b="1" dirty="0" err="1"/>
              <a:t>dut</a:t>
            </a:r>
            <a:r>
              <a:rPr lang="en-US" sz="2800" b="1" dirty="0"/>
              <a:t> &lt; </a:t>
            </a:r>
            <a:r>
              <a:rPr lang="en-US" sz="2800" b="1" dirty="0" err="1"/>
              <a:t>vl</a:t>
            </a:r>
            <a:r>
              <a:rPr lang="en-US" sz="2800" b="1" dirty="0"/>
              <a:t>[j]</a:t>
            </a:r>
            <a:r>
              <a:rPr lang="en-US" sz="2800" dirty="0"/>
              <a:t>) </a:t>
            </a:r>
            <a:r>
              <a:rPr lang="en-US" sz="2800" dirty="0" err="1"/>
              <a:t>vl</a:t>
            </a:r>
            <a:r>
              <a:rPr lang="en-US" sz="2800" dirty="0"/>
              <a:t>[j] = </a:t>
            </a:r>
            <a:r>
              <a:rPr lang="en-US" sz="2800" dirty="0" err="1"/>
              <a:t>vl</a:t>
            </a:r>
            <a:r>
              <a:rPr lang="en-US" sz="2800" dirty="0"/>
              <a:t>[k]-</a:t>
            </a:r>
            <a:r>
              <a:rPr lang="en-US" sz="2800" dirty="0" err="1"/>
              <a:t>dut</a:t>
            </a:r>
            <a:r>
              <a:rPr lang="en-US" sz="28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		} 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7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识别关键活动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for (j=0; j&lt;</a:t>
            </a:r>
            <a:r>
              <a:rPr lang="en-US" altLang="zh-CN" dirty="0" err="1"/>
              <a:t>G.vexnum</a:t>
            </a:r>
            <a:r>
              <a:rPr lang="en-US" altLang="zh-CN" dirty="0"/>
              <a:t>; ++j) // </a:t>
            </a:r>
            <a:r>
              <a:rPr lang="zh-CN" altLang="en-US" dirty="0"/>
              <a:t>求</a:t>
            </a:r>
            <a:r>
              <a:rPr lang="en-US" altLang="zh-CN" dirty="0" err="1"/>
              <a:t>ee</a:t>
            </a:r>
            <a:r>
              <a:rPr lang="en-US" altLang="zh-CN" dirty="0" smtClean="0"/>
              <a:t>, el</a:t>
            </a:r>
            <a:r>
              <a:rPr lang="zh-CN" altLang="en-US" dirty="0"/>
              <a:t>和关键活动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for (p=</a:t>
            </a:r>
            <a:r>
              <a:rPr lang="en-US" altLang="zh-CN" dirty="0" err="1"/>
              <a:t>G.vertices</a:t>
            </a:r>
            <a:r>
              <a:rPr lang="en-US" altLang="zh-CN" dirty="0"/>
              <a:t>[j].</a:t>
            </a:r>
            <a:r>
              <a:rPr lang="en-US" altLang="zh-CN" dirty="0" err="1"/>
              <a:t>firstarc</a:t>
            </a:r>
            <a:r>
              <a:rPr lang="en-US" altLang="zh-CN" dirty="0"/>
              <a:t>; p; 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p=p-</a:t>
            </a:r>
            <a:r>
              <a:rPr lang="en-US" altLang="zh-CN" dirty="0"/>
              <a:t>&gt;</a:t>
            </a:r>
            <a:r>
              <a:rPr lang="en-US" altLang="zh-CN" dirty="0" err="1"/>
              <a:t>nextarc</a:t>
            </a:r>
            <a:r>
              <a:rPr lang="en-US" altLang="zh-CN" dirty="0" smtClean="0"/>
              <a:t>){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	k=p-&gt;</a:t>
            </a:r>
            <a:r>
              <a:rPr lang="en-US" altLang="zh-CN" dirty="0" err="1"/>
              <a:t>adjvex</a:t>
            </a:r>
            <a:r>
              <a:rPr lang="en-US" altLang="zh-CN" dirty="0"/>
              <a:t>; </a:t>
            </a:r>
            <a:r>
              <a:rPr lang="en-US" altLang="zh-CN" dirty="0" err="1"/>
              <a:t>dut</a:t>
            </a:r>
            <a:r>
              <a:rPr lang="en-US" altLang="zh-CN" dirty="0"/>
              <a:t>=p-&gt;info; 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ee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ve</a:t>
            </a:r>
            <a:r>
              <a:rPr lang="en-US" altLang="zh-CN" dirty="0"/>
              <a:t>[j]; el = </a:t>
            </a:r>
            <a:r>
              <a:rPr lang="en-US" altLang="zh-CN" dirty="0" err="1"/>
              <a:t>vl</a:t>
            </a:r>
            <a:r>
              <a:rPr lang="en-US" altLang="zh-CN" dirty="0"/>
              <a:t>[k]-</a:t>
            </a:r>
            <a:r>
              <a:rPr lang="en-US" altLang="zh-CN" dirty="0" err="1"/>
              <a:t>dut</a:t>
            </a:r>
            <a:r>
              <a:rPr lang="en-US" altLang="zh-CN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	tag = (</a:t>
            </a:r>
            <a:r>
              <a:rPr lang="en-US" altLang="zh-CN" dirty="0" err="1"/>
              <a:t>ee</a:t>
            </a:r>
            <a:r>
              <a:rPr lang="en-US" altLang="zh-CN" dirty="0"/>
              <a:t>==el) ? '*' : ' 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	 // </a:t>
            </a:r>
            <a:r>
              <a:rPr lang="zh-CN" altLang="en-US" dirty="0"/>
              <a:t>输出关键</a:t>
            </a:r>
            <a:r>
              <a:rPr lang="zh-CN" altLang="en-US" dirty="0" smtClean="0"/>
              <a:t>活动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(j</a:t>
            </a:r>
            <a:r>
              <a:rPr lang="en-US" altLang="zh-CN" dirty="0"/>
              <a:t>, k, </a:t>
            </a:r>
            <a:r>
              <a:rPr lang="en-US" altLang="zh-CN" dirty="0" err="1"/>
              <a:t>dut</a:t>
            </a:r>
            <a:r>
              <a:rPr lang="en-US" altLang="zh-CN" dirty="0"/>
              <a:t>, </a:t>
            </a:r>
            <a:r>
              <a:rPr lang="en-US" altLang="zh-CN" dirty="0" err="1"/>
              <a:t>ee</a:t>
            </a:r>
            <a:r>
              <a:rPr lang="en-US" altLang="zh-CN" dirty="0"/>
              <a:t>, el, tag);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return OK;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CriticalPath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4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算法分析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en-US" dirty="0" smtClean="0"/>
              <a:t>AOE</a:t>
            </a:r>
            <a:r>
              <a:rPr lang="zh-CN" altLang="en-US" dirty="0" smtClean="0"/>
              <a:t>网有</a:t>
            </a:r>
            <a:r>
              <a:rPr lang="en-US" altLang="en-US" dirty="0" smtClean="0"/>
              <a:t>n</a:t>
            </a:r>
            <a:r>
              <a:rPr lang="zh-CN" altLang="en-US" dirty="0" smtClean="0"/>
              <a:t>个事件，</a:t>
            </a:r>
            <a:r>
              <a:rPr lang="en-US" altLang="en-US" dirty="0" smtClean="0"/>
              <a:t>e</a:t>
            </a:r>
            <a:r>
              <a:rPr lang="zh-CN" altLang="en-US" dirty="0" smtClean="0"/>
              <a:t>个活动，则算法的主要执行是：</a:t>
            </a:r>
          </a:p>
          <a:p>
            <a:pPr lvl="1"/>
            <a:r>
              <a:rPr lang="zh-CN" altLang="en-US" dirty="0" smtClean="0"/>
              <a:t>进行拓扑排序：时间复杂度是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求每个事件的</a:t>
            </a:r>
            <a:r>
              <a:rPr lang="en-US" altLang="en-US" dirty="0" err="1" smtClean="0"/>
              <a:t>ve</a:t>
            </a:r>
            <a:r>
              <a:rPr lang="zh-CN" altLang="en-US" dirty="0" smtClean="0"/>
              <a:t>值和</a:t>
            </a:r>
            <a:r>
              <a:rPr lang="en-US" altLang="en-US" dirty="0" err="1" smtClean="0"/>
              <a:t>vl</a:t>
            </a:r>
            <a:r>
              <a:rPr lang="zh-CN" altLang="en-US" dirty="0" smtClean="0"/>
              <a:t>值：时间复杂度是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根据</a:t>
            </a:r>
            <a:r>
              <a:rPr lang="en-US" altLang="en-US" dirty="0" err="1" smtClean="0"/>
              <a:t>ve</a:t>
            </a:r>
            <a:r>
              <a:rPr lang="zh-CN" altLang="en-US" dirty="0" smtClean="0"/>
              <a:t>值和</a:t>
            </a:r>
            <a:r>
              <a:rPr lang="en-US" altLang="en-US" dirty="0" err="1" smtClean="0"/>
              <a:t>vl</a:t>
            </a:r>
            <a:r>
              <a:rPr lang="zh-CN" altLang="en-US" dirty="0" smtClean="0"/>
              <a:t>值找关键活动：时间复杂度是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因此，整个算法的时间复杂度是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98" name="Group 1146"/>
          <p:cNvGrpSpPr>
            <a:grpSpLocks/>
          </p:cNvGrpSpPr>
          <p:nvPr/>
        </p:nvGrpSpPr>
        <p:grpSpPr bwMode="auto">
          <a:xfrm>
            <a:off x="1295400" y="228600"/>
            <a:ext cx="6553200" cy="3200400"/>
            <a:chOff x="816" y="144"/>
            <a:chExt cx="4128" cy="2016"/>
          </a:xfrm>
        </p:grpSpPr>
        <p:sp>
          <p:nvSpPr>
            <p:cNvPr id="126978" name="Oval 1026"/>
            <p:cNvSpPr>
              <a:spLocks noChangeArrowheads="1"/>
            </p:cNvSpPr>
            <p:nvPr/>
          </p:nvSpPr>
          <p:spPr bwMode="auto">
            <a:xfrm>
              <a:off x="816" y="672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a</a:t>
              </a:r>
              <a:endParaRPr lang="en-US" altLang="zh-CN" sz="3200"/>
            </a:p>
          </p:txBody>
        </p:sp>
        <p:sp>
          <p:nvSpPr>
            <p:cNvPr id="126979" name="Oval 1027"/>
            <p:cNvSpPr>
              <a:spLocks noChangeArrowheads="1"/>
            </p:cNvSpPr>
            <p:nvPr/>
          </p:nvSpPr>
          <p:spPr bwMode="auto">
            <a:xfrm>
              <a:off x="177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b</a:t>
              </a:r>
              <a:endParaRPr lang="en-US" altLang="zh-CN" sz="3200"/>
            </a:p>
          </p:txBody>
        </p:sp>
        <p:sp>
          <p:nvSpPr>
            <p:cNvPr id="126980" name="Oval 1028"/>
            <p:cNvSpPr>
              <a:spLocks noChangeArrowheads="1"/>
            </p:cNvSpPr>
            <p:nvPr/>
          </p:nvSpPr>
          <p:spPr bwMode="auto">
            <a:xfrm>
              <a:off x="177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c</a:t>
              </a:r>
              <a:endParaRPr lang="en-US" altLang="zh-CN" sz="3200"/>
            </a:p>
          </p:txBody>
        </p:sp>
        <p:sp>
          <p:nvSpPr>
            <p:cNvPr id="126981" name="Oval 1029"/>
            <p:cNvSpPr>
              <a:spLocks noChangeArrowheads="1"/>
            </p:cNvSpPr>
            <p:nvPr/>
          </p:nvSpPr>
          <p:spPr bwMode="auto">
            <a:xfrm>
              <a:off x="1200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d</a:t>
              </a:r>
              <a:endParaRPr lang="en-US" altLang="zh-CN" sz="3200"/>
            </a:p>
          </p:txBody>
        </p:sp>
        <p:sp>
          <p:nvSpPr>
            <p:cNvPr id="126982" name="Oval 1030"/>
            <p:cNvSpPr>
              <a:spLocks noChangeArrowheads="1"/>
            </p:cNvSpPr>
            <p:nvPr/>
          </p:nvSpPr>
          <p:spPr bwMode="auto">
            <a:xfrm>
              <a:off x="2736" y="72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e</a:t>
              </a:r>
              <a:endParaRPr lang="en-US" altLang="zh-CN" sz="3200"/>
            </a:p>
          </p:txBody>
        </p:sp>
        <p:sp>
          <p:nvSpPr>
            <p:cNvPr id="126983" name="Oval 1031"/>
            <p:cNvSpPr>
              <a:spLocks noChangeArrowheads="1"/>
            </p:cNvSpPr>
            <p:nvPr/>
          </p:nvSpPr>
          <p:spPr bwMode="auto">
            <a:xfrm>
              <a:off x="3024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f</a:t>
              </a:r>
              <a:endParaRPr lang="en-US" altLang="zh-CN" sz="3200"/>
            </a:p>
          </p:txBody>
        </p:sp>
        <p:sp>
          <p:nvSpPr>
            <p:cNvPr id="126984" name="Oval 1032"/>
            <p:cNvSpPr>
              <a:spLocks noChangeArrowheads="1"/>
            </p:cNvSpPr>
            <p:nvPr/>
          </p:nvSpPr>
          <p:spPr bwMode="auto">
            <a:xfrm>
              <a:off x="369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g</a:t>
              </a:r>
              <a:endParaRPr lang="en-US" altLang="zh-CN" sz="3200"/>
            </a:p>
          </p:txBody>
        </p:sp>
        <p:sp>
          <p:nvSpPr>
            <p:cNvPr id="126985" name="Oval 1033"/>
            <p:cNvSpPr>
              <a:spLocks noChangeArrowheads="1"/>
            </p:cNvSpPr>
            <p:nvPr/>
          </p:nvSpPr>
          <p:spPr bwMode="auto">
            <a:xfrm>
              <a:off x="369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h</a:t>
              </a:r>
              <a:endParaRPr lang="en-US" altLang="zh-CN" sz="3200"/>
            </a:p>
          </p:txBody>
        </p:sp>
        <p:sp>
          <p:nvSpPr>
            <p:cNvPr id="126986" name="Oval 1034"/>
            <p:cNvSpPr>
              <a:spLocks noChangeArrowheads="1"/>
            </p:cNvSpPr>
            <p:nvPr/>
          </p:nvSpPr>
          <p:spPr bwMode="auto">
            <a:xfrm>
              <a:off x="4656" y="720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>
                  <a:solidFill>
                    <a:srgbClr val="800000"/>
                  </a:solidFill>
                </a:rPr>
                <a:t>k</a:t>
              </a:r>
              <a:endParaRPr lang="en-US" altLang="zh-CN" sz="3200"/>
            </a:p>
          </p:txBody>
        </p:sp>
        <p:sp>
          <p:nvSpPr>
            <p:cNvPr id="126987" name="Line 1035"/>
            <p:cNvSpPr>
              <a:spLocks noChangeShapeType="1"/>
            </p:cNvSpPr>
            <p:nvPr/>
          </p:nvSpPr>
          <p:spPr bwMode="auto">
            <a:xfrm flipV="1">
              <a:off x="1056" y="28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8" name="Line 1036"/>
            <p:cNvSpPr>
              <a:spLocks noChangeShapeType="1"/>
            </p:cNvSpPr>
            <p:nvPr/>
          </p:nvSpPr>
          <p:spPr bwMode="auto">
            <a:xfrm>
              <a:off x="1104" y="816"/>
              <a:ext cx="720" cy="57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9" name="Line 1037"/>
            <p:cNvSpPr>
              <a:spLocks noChangeShapeType="1"/>
            </p:cNvSpPr>
            <p:nvPr/>
          </p:nvSpPr>
          <p:spPr bwMode="auto">
            <a:xfrm flipV="1">
              <a:off x="2064" y="91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0" name="Line 1038"/>
            <p:cNvSpPr>
              <a:spLocks noChangeShapeType="1"/>
            </p:cNvSpPr>
            <p:nvPr/>
          </p:nvSpPr>
          <p:spPr bwMode="auto">
            <a:xfrm>
              <a:off x="206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1" name="Line 1039"/>
            <p:cNvSpPr>
              <a:spLocks noChangeShapeType="1"/>
            </p:cNvSpPr>
            <p:nvPr/>
          </p:nvSpPr>
          <p:spPr bwMode="auto">
            <a:xfrm flipV="1">
              <a:off x="2976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2" name="Line 1040"/>
            <p:cNvSpPr>
              <a:spLocks noChangeShapeType="1"/>
            </p:cNvSpPr>
            <p:nvPr/>
          </p:nvSpPr>
          <p:spPr bwMode="auto">
            <a:xfrm>
              <a:off x="398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3" name="Line 1041"/>
            <p:cNvSpPr>
              <a:spLocks noChangeShapeType="1"/>
            </p:cNvSpPr>
            <p:nvPr/>
          </p:nvSpPr>
          <p:spPr bwMode="auto">
            <a:xfrm flipV="1">
              <a:off x="3984" y="96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4" name="Line 1042"/>
            <p:cNvSpPr>
              <a:spLocks noChangeShapeType="1"/>
            </p:cNvSpPr>
            <p:nvPr/>
          </p:nvSpPr>
          <p:spPr bwMode="auto">
            <a:xfrm>
              <a:off x="3024" y="91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5" name="Line 1043"/>
            <p:cNvSpPr>
              <a:spLocks noChangeShapeType="1"/>
            </p:cNvSpPr>
            <p:nvPr/>
          </p:nvSpPr>
          <p:spPr bwMode="auto">
            <a:xfrm>
              <a:off x="960" y="96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6" name="Line 1044"/>
            <p:cNvSpPr>
              <a:spLocks noChangeShapeType="1"/>
            </p:cNvSpPr>
            <p:nvPr/>
          </p:nvSpPr>
          <p:spPr bwMode="auto">
            <a:xfrm>
              <a:off x="1488" y="201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7" name="Line 1045"/>
            <p:cNvSpPr>
              <a:spLocks noChangeShapeType="1"/>
            </p:cNvSpPr>
            <p:nvPr/>
          </p:nvSpPr>
          <p:spPr bwMode="auto">
            <a:xfrm flipV="1">
              <a:off x="3312" y="153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8" name="Text Box 1046"/>
            <p:cNvSpPr txBox="1">
              <a:spLocks noChangeArrowheads="1"/>
            </p:cNvSpPr>
            <p:nvPr/>
          </p:nvSpPr>
          <p:spPr bwMode="auto">
            <a:xfrm>
              <a:off x="1196" y="21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6</a:t>
              </a:r>
              <a:endParaRPr lang="en-US" altLang="zh-CN" sz="3200"/>
            </a:p>
          </p:txBody>
        </p:sp>
        <p:sp>
          <p:nvSpPr>
            <p:cNvPr id="126999" name="Text Box 1047"/>
            <p:cNvSpPr txBox="1">
              <a:spLocks noChangeArrowheads="1"/>
            </p:cNvSpPr>
            <p:nvPr/>
          </p:nvSpPr>
          <p:spPr bwMode="auto">
            <a:xfrm>
              <a:off x="1344" y="7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4</a:t>
              </a:r>
              <a:endParaRPr lang="en-US" altLang="zh-CN" sz="3200"/>
            </a:p>
          </p:txBody>
        </p:sp>
        <p:sp>
          <p:nvSpPr>
            <p:cNvPr id="127000" name="Text Box 1048"/>
            <p:cNvSpPr txBox="1">
              <a:spLocks noChangeArrowheads="1"/>
            </p:cNvSpPr>
            <p:nvPr/>
          </p:nvSpPr>
          <p:spPr bwMode="auto">
            <a:xfrm>
              <a:off x="1148" y="12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5</a:t>
              </a:r>
              <a:endParaRPr lang="en-US" altLang="zh-CN" sz="3200"/>
            </a:p>
          </p:txBody>
        </p:sp>
        <p:sp>
          <p:nvSpPr>
            <p:cNvPr id="127001" name="Text Box 1049"/>
            <p:cNvSpPr txBox="1">
              <a:spLocks noChangeArrowheads="1"/>
            </p:cNvSpPr>
            <p:nvPr/>
          </p:nvSpPr>
          <p:spPr bwMode="auto">
            <a:xfrm>
              <a:off x="2108" y="16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2</a:t>
              </a:r>
              <a:endParaRPr lang="en-US" altLang="zh-CN" sz="3200"/>
            </a:p>
          </p:txBody>
        </p:sp>
        <p:sp>
          <p:nvSpPr>
            <p:cNvPr id="127002" name="Text Box 1050"/>
            <p:cNvSpPr txBox="1">
              <a:spLocks noChangeArrowheads="1"/>
            </p:cNvSpPr>
            <p:nvPr/>
          </p:nvSpPr>
          <p:spPr bwMode="auto">
            <a:xfrm>
              <a:off x="2304" y="21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1</a:t>
              </a:r>
              <a:endParaRPr lang="en-US" altLang="zh-CN" sz="3200"/>
            </a:p>
          </p:txBody>
        </p:sp>
        <p:sp>
          <p:nvSpPr>
            <p:cNvPr id="127003" name="Text Box 1051"/>
            <p:cNvSpPr txBox="1">
              <a:spLocks noChangeArrowheads="1"/>
            </p:cNvSpPr>
            <p:nvPr/>
          </p:nvSpPr>
          <p:spPr bwMode="auto">
            <a:xfrm>
              <a:off x="2246" y="8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1</a:t>
              </a:r>
              <a:endParaRPr lang="en-US" altLang="zh-CN" sz="3200"/>
            </a:p>
          </p:txBody>
        </p:sp>
        <p:sp>
          <p:nvSpPr>
            <p:cNvPr id="127004" name="Text Box 1052"/>
            <p:cNvSpPr txBox="1">
              <a:spLocks noChangeArrowheads="1"/>
            </p:cNvSpPr>
            <p:nvPr/>
          </p:nvSpPr>
          <p:spPr bwMode="auto">
            <a:xfrm>
              <a:off x="3164" y="2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8</a:t>
              </a:r>
              <a:endParaRPr lang="en-US" altLang="zh-CN" sz="3200"/>
            </a:p>
          </p:txBody>
        </p:sp>
        <p:sp>
          <p:nvSpPr>
            <p:cNvPr id="127005" name="Text Box 1053"/>
            <p:cNvSpPr txBox="1">
              <a:spLocks noChangeArrowheads="1"/>
            </p:cNvSpPr>
            <p:nvPr/>
          </p:nvSpPr>
          <p:spPr bwMode="auto">
            <a:xfrm>
              <a:off x="3264" y="8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7</a:t>
              </a:r>
              <a:endParaRPr lang="en-US" altLang="zh-CN" sz="3200"/>
            </a:p>
          </p:txBody>
        </p:sp>
        <p:sp>
          <p:nvSpPr>
            <p:cNvPr id="127006" name="Text Box 1054"/>
            <p:cNvSpPr txBox="1">
              <a:spLocks noChangeArrowheads="1"/>
            </p:cNvSpPr>
            <p:nvPr/>
          </p:nvSpPr>
          <p:spPr bwMode="auto">
            <a:xfrm>
              <a:off x="4268" y="16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2</a:t>
              </a:r>
              <a:endParaRPr lang="en-US" altLang="zh-CN" sz="3200">
                <a:solidFill>
                  <a:srgbClr val="0000FF"/>
                </a:solidFill>
              </a:endParaRPr>
            </a:p>
          </p:txBody>
        </p:sp>
        <p:sp>
          <p:nvSpPr>
            <p:cNvPr id="127007" name="Text Box 1055"/>
            <p:cNvSpPr txBox="1">
              <a:spLocks noChangeArrowheads="1"/>
            </p:cNvSpPr>
            <p:nvPr/>
          </p:nvSpPr>
          <p:spPr bwMode="auto">
            <a:xfrm>
              <a:off x="4022" y="9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4</a:t>
              </a:r>
              <a:endParaRPr lang="en-US" altLang="zh-CN" sz="3200"/>
            </a:p>
          </p:txBody>
        </p:sp>
        <p:sp>
          <p:nvSpPr>
            <p:cNvPr id="127008" name="Text Box 1056"/>
            <p:cNvSpPr txBox="1">
              <a:spLocks noChangeArrowheads="1"/>
            </p:cNvSpPr>
            <p:nvPr/>
          </p:nvSpPr>
          <p:spPr bwMode="auto">
            <a:xfrm>
              <a:off x="3254" y="15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4</a:t>
              </a:r>
              <a:endParaRPr lang="en-US" altLang="zh-CN" sz="3200"/>
            </a:p>
          </p:txBody>
        </p:sp>
      </p:grpSp>
      <p:sp>
        <p:nvSpPr>
          <p:cNvPr id="127041" name="Line 1089"/>
          <p:cNvSpPr>
            <a:spLocks noChangeShapeType="1"/>
          </p:cNvSpPr>
          <p:nvPr/>
        </p:nvSpPr>
        <p:spPr bwMode="auto">
          <a:xfrm>
            <a:off x="685800" y="5943600"/>
            <a:ext cx="7696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7042" name="Line 1090"/>
          <p:cNvSpPr>
            <a:spLocks noChangeShapeType="1"/>
          </p:cNvSpPr>
          <p:nvPr/>
        </p:nvSpPr>
        <p:spPr bwMode="auto">
          <a:xfrm>
            <a:off x="8382000" y="38100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7058" name="Object 1106"/>
          <p:cNvGraphicFramePr>
            <a:graphicFrameLocks noChangeAspect="1"/>
          </p:cNvGraphicFramePr>
          <p:nvPr/>
        </p:nvGraphicFramePr>
        <p:xfrm>
          <a:off x="768350" y="3822700"/>
          <a:ext cx="76136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文档" r:id="rId3" imgW="7612200" imgH="2273400" progId="Word.Document.8">
                  <p:embed/>
                </p:oleObj>
              </mc:Choice>
              <mc:Fallback>
                <p:oleObj name="文档" r:id="rId3" imgW="7612200" imgH="2273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822700"/>
                        <a:ext cx="761365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59" name="Text Box 1107"/>
          <p:cNvSpPr txBox="1">
            <a:spLocks noChangeArrowheads="1"/>
          </p:cNvSpPr>
          <p:nvPr/>
        </p:nvSpPr>
        <p:spPr bwMode="auto">
          <a:xfrm>
            <a:off x="1676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900FF"/>
                </a:solidFill>
              </a:rPr>
              <a:t>0</a:t>
            </a:r>
            <a:endParaRPr lang="en-US" altLang="zh-CN" sz="2800" dirty="0"/>
          </a:p>
        </p:txBody>
      </p:sp>
      <p:sp>
        <p:nvSpPr>
          <p:cNvPr id="127060" name="Text Box 1108"/>
          <p:cNvSpPr txBox="1">
            <a:spLocks noChangeArrowheads="1"/>
          </p:cNvSpPr>
          <p:nvPr/>
        </p:nvSpPr>
        <p:spPr bwMode="auto">
          <a:xfrm>
            <a:off x="2438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1" name="Text Box 1109"/>
          <p:cNvSpPr txBox="1">
            <a:spLocks noChangeArrowheads="1"/>
          </p:cNvSpPr>
          <p:nvPr/>
        </p:nvSpPr>
        <p:spPr bwMode="auto">
          <a:xfrm>
            <a:off x="3200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2" name="Text Box 1110"/>
          <p:cNvSpPr txBox="1">
            <a:spLocks noChangeArrowheads="1"/>
          </p:cNvSpPr>
          <p:nvPr/>
        </p:nvSpPr>
        <p:spPr bwMode="auto">
          <a:xfrm>
            <a:off x="3962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3" name="Text Box 1111"/>
          <p:cNvSpPr txBox="1">
            <a:spLocks noChangeArrowheads="1"/>
          </p:cNvSpPr>
          <p:nvPr/>
        </p:nvSpPr>
        <p:spPr bwMode="auto">
          <a:xfrm>
            <a:off x="4724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4" name="Text Box 1112"/>
          <p:cNvSpPr txBox="1">
            <a:spLocks noChangeArrowheads="1"/>
          </p:cNvSpPr>
          <p:nvPr/>
        </p:nvSpPr>
        <p:spPr bwMode="auto">
          <a:xfrm>
            <a:off x="5486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5" name="Text Box 1113"/>
          <p:cNvSpPr txBox="1">
            <a:spLocks noChangeArrowheads="1"/>
          </p:cNvSpPr>
          <p:nvPr/>
        </p:nvSpPr>
        <p:spPr bwMode="auto">
          <a:xfrm>
            <a:off x="6248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6" name="Text Box 1114"/>
          <p:cNvSpPr txBox="1">
            <a:spLocks noChangeArrowheads="1"/>
          </p:cNvSpPr>
          <p:nvPr/>
        </p:nvSpPr>
        <p:spPr bwMode="auto">
          <a:xfrm>
            <a:off x="701040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7" name="Text Box 1115"/>
          <p:cNvSpPr txBox="1">
            <a:spLocks noChangeArrowheads="1"/>
          </p:cNvSpPr>
          <p:nvPr/>
        </p:nvSpPr>
        <p:spPr bwMode="auto">
          <a:xfrm>
            <a:off x="7816850" y="45720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0</a:t>
            </a:r>
            <a:endParaRPr lang="en-US" altLang="zh-CN" sz="2800"/>
          </a:p>
        </p:txBody>
      </p:sp>
      <p:sp>
        <p:nvSpPr>
          <p:cNvPr id="127068" name="Text Box 1116"/>
          <p:cNvSpPr txBox="1">
            <a:spLocks noChangeArrowheads="1"/>
          </p:cNvSpPr>
          <p:nvPr/>
        </p:nvSpPr>
        <p:spPr bwMode="auto">
          <a:xfrm>
            <a:off x="233045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6</a:t>
            </a:r>
            <a:endParaRPr lang="en-US" altLang="zh-CN" sz="2800"/>
          </a:p>
        </p:txBody>
      </p:sp>
      <p:sp>
        <p:nvSpPr>
          <p:cNvPr id="127069" name="Text Box 1117"/>
          <p:cNvSpPr txBox="1">
            <a:spLocks noChangeArrowheads="1"/>
          </p:cNvSpPr>
          <p:nvPr/>
        </p:nvSpPr>
        <p:spPr bwMode="auto">
          <a:xfrm>
            <a:off x="3124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4</a:t>
            </a:r>
            <a:endParaRPr lang="en-US" altLang="zh-CN" sz="2800"/>
          </a:p>
        </p:txBody>
      </p:sp>
      <p:sp>
        <p:nvSpPr>
          <p:cNvPr id="127070" name="Text Box 1118"/>
          <p:cNvSpPr txBox="1">
            <a:spLocks noChangeArrowheads="1"/>
          </p:cNvSpPr>
          <p:nvPr/>
        </p:nvSpPr>
        <p:spPr bwMode="auto">
          <a:xfrm>
            <a:off x="385445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5</a:t>
            </a:r>
            <a:endParaRPr lang="en-US" altLang="zh-CN" sz="2800"/>
          </a:p>
        </p:txBody>
      </p:sp>
      <p:sp>
        <p:nvSpPr>
          <p:cNvPr id="127071" name="Text Box 1119"/>
          <p:cNvSpPr txBox="1">
            <a:spLocks noChangeArrowheads="1"/>
          </p:cNvSpPr>
          <p:nvPr/>
        </p:nvSpPr>
        <p:spPr bwMode="auto">
          <a:xfrm>
            <a:off x="5410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7</a:t>
            </a:r>
            <a:endParaRPr lang="en-US" altLang="zh-CN" sz="2800"/>
          </a:p>
        </p:txBody>
      </p:sp>
      <p:sp>
        <p:nvSpPr>
          <p:cNvPr id="127072" name="Text Box 1120"/>
          <p:cNvSpPr txBox="1">
            <a:spLocks noChangeArrowheads="1"/>
          </p:cNvSpPr>
          <p:nvPr/>
        </p:nvSpPr>
        <p:spPr bwMode="auto">
          <a:xfrm>
            <a:off x="6934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11</a:t>
            </a:r>
            <a:endParaRPr lang="en-US" altLang="zh-CN" sz="2800"/>
          </a:p>
        </p:txBody>
      </p:sp>
      <p:sp>
        <p:nvSpPr>
          <p:cNvPr id="127073" name="Text Box 1121"/>
          <p:cNvSpPr txBox="1">
            <a:spLocks noChangeArrowheads="1"/>
          </p:cNvSpPr>
          <p:nvPr/>
        </p:nvSpPr>
        <p:spPr bwMode="auto">
          <a:xfrm>
            <a:off x="461645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5</a:t>
            </a:r>
            <a:endParaRPr lang="en-US" altLang="zh-CN" sz="2800"/>
          </a:p>
        </p:txBody>
      </p:sp>
      <p:sp>
        <p:nvSpPr>
          <p:cNvPr id="127074" name="Text Box 1122"/>
          <p:cNvSpPr txBox="1">
            <a:spLocks noChangeArrowheads="1"/>
          </p:cNvSpPr>
          <p:nvPr/>
        </p:nvSpPr>
        <p:spPr bwMode="auto">
          <a:xfrm>
            <a:off x="4648200" y="4572000"/>
            <a:ext cx="641350" cy="523220"/>
          </a:xfrm>
          <a:prstGeom prst="rect">
            <a:avLst/>
          </a:prstGeom>
          <a:solidFill>
            <a:srgbClr val="C67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7</a:t>
            </a:r>
            <a:endParaRPr lang="en-US" altLang="zh-CN" sz="2800"/>
          </a:p>
        </p:txBody>
      </p:sp>
      <p:sp>
        <p:nvSpPr>
          <p:cNvPr id="127075" name="Text Box 1123"/>
          <p:cNvSpPr txBox="1">
            <a:spLocks noChangeArrowheads="1"/>
          </p:cNvSpPr>
          <p:nvPr/>
        </p:nvSpPr>
        <p:spPr bwMode="auto">
          <a:xfrm>
            <a:off x="6172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15</a:t>
            </a:r>
            <a:endParaRPr lang="en-US" altLang="zh-CN" sz="2800"/>
          </a:p>
        </p:txBody>
      </p:sp>
      <p:sp>
        <p:nvSpPr>
          <p:cNvPr id="127076" name="Text Box 1124"/>
          <p:cNvSpPr txBox="1">
            <a:spLocks noChangeArrowheads="1"/>
          </p:cNvSpPr>
          <p:nvPr/>
        </p:nvSpPr>
        <p:spPr bwMode="auto">
          <a:xfrm>
            <a:off x="6934200" y="4572000"/>
            <a:ext cx="641350" cy="523220"/>
          </a:xfrm>
          <a:prstGeom prst="rect">
            <a:avLst/>
          </a:prstGeom>
          <a:solidFill>
            <a:srgbClr val="C67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14</a:t>
            </a:r>
            <a:endParaRPr lang="en-US" altLang="zh-CN" sz="2800"/>
          </a:p>
        </p:txBody>
      </p:sp>
      <p:sp>
        <p:nvSpPr>
          <p:cNvPr id="127077" name="Text Box 1125"/>
          <p:cNvSpPr txBox="1">
            <a:spLocks noChangeArrowheads="1"/>
          </p:cNvSpPr>
          <p:nvPr/>
        </p:nvSpPr>
        <p:spPr bwMode="auto">
          <a:xfrm>
            <a:off x="7696200" y="4572000"/>
            <a:ext cx="64135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78" name="Text Box 1126"/>
          <p:cNvSpPr txBox="1">
            <a:spLocks noChangeArrowheads="1"/>
          </p:cNvSpPr>
          <p:nvPr/>
        </p:nvSpPr>
        <p:spPr bwMode="auto">
          <a:xfrm>
            <a:off x="7664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79" name="Text Box 1127"/>
          <p:cNvSpPr txBox="1">
            <a:spLocks noChangeArrowheads="1"/>
          </p:cNvSpPr>
          <p:nvPr/>
        </p:nvSpPr>
        <p:spPr bwMode="auto">
          <a:xfrm>
            <a:off x="6902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0" name="Text Box 1128"/>
          <p:cNvSpPr txBox="1">
            <a:spLocks noChangeArrowheads="1"/>
          </p:cNvSpPr>
          <p:nvPr/>
        </p:nvSpPr>
        <p:spPr bwMode="auto">
          <a:xfrm>
            <a:off x="6140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1" name="Text Box 1129"/>
          <p:cNvSpPr txBox="1">
            <a:spLocks noChangeArrowheads="1"/>
          </p:cNvSpPr>
          <p:nvPr/>
        </p:nvSpPr>
        <p:spPr bwMode="auto">
          <a:xfrm>
            <a:off x="5378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2" name="Text Box 1130"/>
          <p:cNvSpPr txBox="1">
            <a:spLocks noChangeArrowheads="1"/>
          </p:cNvSpPr>
          <p:nvPr/>
        </p:nvSpPr>
        <p:spPr bwMode="auto">
          <a:xfrm>
            <a:off x="464820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3" name="Text Box 1131"/>
          <p:cNvSpPr txBox="1">
            <a:spLocks noChangeArrowheads="1"/>
          </p:cNvSpPr>
          <p:nvPr/>
        </p:nvSpPr>
        <p:spPr bwMode="auto">
          <a:xfrm>
            <a:off x="3854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4" name="Text Box 1132"/>
          <p:cNvSpPr txBox="1">
            <a:spLocks noChangeArrowheads="1"/>
          </p:cNvSpPr>
          <p:nvPr/>
        </p:nvSpPr>
        <p:spPr bwMode="auto">
          <a:xfrm>
            <a:off x="312420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5" name="Text Box 1133"/>
          <p:cNvSpPr txBox="1">
            <a:spLocks noChangeArrowheads="1"/>
          </p:cNvSpPr>
          <p:nvPr/>
        </p:nvSpPr>
        <p:spPr bwMode="auto">
          <a:xfrm>
            <a:off x="2330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6" name="Text Box 1134"/>
          <p:cNvSpPr txBox="1">
            <a:spLocks noChangeArrowheads="1"/>
          </p:cNvSpPr>
          <p:nvPr/>
        </p:nvSpPr>
        <p:spPr bwMode="auto">
          <a:xfrm>
            <a:off x="1568450" y="52578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9900FF"/>
                </a:solidFill>
              </a:rPr>
              <a:t>18</a:t>
            </a:r>
            <a:endParaRPr lang="en-US" altLang="zh-CN" sz="2800"/>
          </a:p>
        </p:txBody>
      </p:sp>
      <p:sp>
        <p:nvSpPr>
          <p:cNvPr id="127087" name="Text Box 1135"/>
          <p:cNvSpPr txBox="1">
            <a:spLocks noChangeArrowheads="1"/>
          </p:cNvSpPr>
          <p:nvPr/>
        </p:nvSpPr>
        <p:spPr bwMode="auto">
          <a:xfrm>
            <a:off x="6140450" y="5257800"/>
            <a:ext cx="550151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580094"/>
                </a:solidFill>
              </a:rPr>
              <a:t>16</a:t>
            </a:r>
          </a:p>
        </p:txBody>
      </p:sp>
      <p:sp>
        <p:nvSpPr>
          <p:cNvPr id="127088" name="Text Box 1136"/>
          <p:cNvSpPr txBox="1">
            <a:spLocks noChangeArrowheads="1"/>
          </p:cNvSpPr>
          <p:nvPr/>
        </p:nvSpPr>
        <p:spPr bwMode="auto">
          <a:xfrm>
            <a:off x="6934200" y="5257800"/>
            <a:ext cx="550151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580094"/>
                </a:solidFill>
              </a:rPr>
              <a:t>14</a:t>
            </a:r>
          </a:p>
        </p:txBody>
      </p:sp>
      <p:sp>
        <p:nvSpPr>
          <p:cNvPr id="127089" name="Text Box 1137"/>
          <p:cNvSpPr txBox="1">
            <a:spLocks noChangeArrowheads="1"/>
          </p:cNvSpPr>
          <p:nvPr/>
        </p:nvSpPr>
        <p:spPr bwMode="auto">
          <a:xfrm>
            <a:off x="4648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8</a:t>
            </a:r>
          </a:p>
        </p:txBody>
      </p:sp>
      <p:sp>
        <p:nvSpPr>
          <p:cNvPr id="127090" name="Text Box 1138"/>
          <p:cNvSpPr txBox="1">
            <a:spLocks noChangeArrowheads="1"/>
          </p:cNvSpPr>
          <p:nvPr/>
        </p:nvSpPr>
        <p:spPr bwMode="auto">
          <a:xfrm>
            <a:off x="2362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6</a:t>
            </a:r>
          </a:p>
        </p:txBody>
      </p:sp>
      <p:sp>
        <p:nvSpPr>
          <p:cNvPr id="127091" name="Text Box 1139"/>
          <p:cNvSpPr txBox="1">
            <a:spLocks noChangeArrowheads="1"/>
          </p:cNvSpPr>
          <p:nvPr/>
        </p:nvSpPr>
        <p:spPr bwMode="auto">
          <a:xfrm>
            <a:off x="3124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6</a:t>
            </a:r>
          </a:p>
        </p:txBody>
      </p:sp>
      <p:sp>
        <p:nvSpPr>
          <p:cNvPr id="127093" name="Text Box 1141"/>
          <p:cNvSpPr txBox="1">
            <a:spLocks noChangeArrowheads="1"/>
          </p:cNvSpPr>
          <p:nvPr/>
        </p:nvSpPr>
        <p:spPr bwMode="auto">
          <a:xfrm>
            <a:off x="5410200" y="5257800"/>
            <a:ext cx="550151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580094"/>
                </a:solidFill>
              </a:rPr>
              <a:t>10</a:t>
            </a:r>
          </a:p>
        </p:txBody>
      </p:sp>
      <p:sp>
        <p:nvSpPr>
          <p:cNvPr id="127094" name="Text Box 1142"/>
          <p:cNvSpPr txBox="1">
            <a:spLocks noChangeArrowheads="1"/>
          </p:cNvSpPr>
          <p:nvPr/>
        </p:nvSpPr>
        <p:spPr bwMode="auto">
          <a:xfrm>
            <a:off x="3886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8</a:t>
            </a:r>
          </a:p>
        </p:txBody>
      </p:sp>
      <p:sp>
        <p:nvSpPr>
          <p:cNvPr id="127095" name="Text Box 1143"/>
          <p:cNvSpPr txBox="1">
            <a:spLocks noChangeArrowheads="1"/>
          </p:cNvSpPr>
          <p:nvPr/>
        </p:nvSpPr>
        <p:spPr bwMode="auto">
          <a:xfrm>
            <a:off x="1600200" y="5257800"/>
            <a:ext cx="609600" cy="523220"/>
          </a:xfrm>
          <a:prstGeom prst="rect">
            <a:avLst/>
          </a:prstGeom>
          <a:solidFill>
            <a:srgbClr val="DF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0</a:t>
            </a:r>
          </a:p>
        </p:txBody>
      </p:sp>
      <p:sp>
        <p:nvSpPr>
          <p:cNvPr id="127096" name="Text Box 1144"/>
          <p:cNvSpPr txBox="1">
            <a:spLocks noChangeArrowheads="1"/>
          </p:cNvSpPr>
          <p:nvPr/>
        </p:nvSpPr>
        <p:spPr bwMode="auto">
          <a:xfrm>
            <a:off x="4648200" y="5302250"/>
            <a:ext cx="641350" cy="523220"/>
          </a:xfrm>
          <a:prstGeom prst="rect">
            <a:avLst/>
          </a:prstGeom>
          <a:solidFill>
            <a:srgbClr val="C67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580094"/>
                </a:solidFill>
              </a:rPr>
              <a:t>7</a:t>
            </a:r>
            <a:endParaRPr lang="en-US" altLang="zh-CN" sz="2800"/>
          </a:p>
        </p:txBody>
      </p:sp>
      <p:sp>
        <p:nvSpPr>
          <p:cNvPr id="127097" name="Text Box 1145"/>
          <p:cNvSpPr txBox="1">
            <a:spLocks noChangeArrowheads="1"/>
          </p:cNvSpPr>
          <p:nvPr/>
        </p:nvSpPr>
        <p:spPr bwMode="auto">
          <a:xfrm>
            <a:off x="517525" y="6096000"/>
            <a:ext cx="748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隶书" pitchFamily="49" charset="-122"/>
              </a:rPr>
              <a:t>拓扑有序序列</a:t>
            </a:r>
            <a:r>
              <a:rPr lang="en-US" altLang="zh-CN" sz="3200" b="1" dirty="0">
                <a:solidFill>
                  <a:srgbClr val="0000FF"/>
                </a:solidFill>
                <a:ea typeface="隶书" pitchFamily="49" charset="-122"/>
              </a:rPr>
              <a:t>:  </a:t>
            </a:r>
            <a:r>
              <a:rPr lang="en-US" altLang="zh-CN" sz="3200" b="1" dirty="0">
                <a:solidFill>
                  <a:srgbClr val="CC0000"/>
                </a:solidFill>
                <a:ea typeface="隶书" pitchFamily="49" charset="-122"/>
              </a:rPr>
              <a:t>a - d - f - c - b - e - h - g - k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974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2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2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2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2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12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2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2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2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2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2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12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41" grpId="0" animBg="1"/>
      <p:bldP spid="127042" grpId="0" animBg="1"/>
      <p:bldP spid="127059" grpId="0" autoUpdateAnimBg="0"/>
      <p:bldP spid="127060" grpId="0" autoUpdateAnimBg="0"/>
      <p:bldP spid="127061" grpId="0" autoUpdateAnimBg="0"/>
      <p:bldP spid="127062" grpId="0" autoUpdateAnimBg="0"/>
      <p:bldP spid="127063" grpId="0" autoUpdateAnimBg="0"/>
      <p:bldP spid="127064" grpId="0" autoUpdateAnimBg="0"/>
      <p:bldP spid="127065" grpId="0" autoUpdateAnimBg="0"/>
      <p:bldP spid="127066" grpId="0" autoUpdateAnimBg="0"/>
      <p:bldP spid="127067" grpId="0" autoUpdateAnimBg="0"/>
      <p:bldP spid="127068" grpId="0" animBg="1" autoUpdateAnimBg="0"/>
      <p:bldP spid="127069" grpId="0" animBg="1" autoUpdateAnimBg="0"/>
      <p:bldP spid="127070" grpId="0" animBg="1" autoUpdateAnimBg="0"/>
      <p:bldP spid="127071" grpId="0" animBg="1" autoUpdateAnimBg="0"/>
      <p:bldP spid="127072" grpId="0" animBg="1" autoUpdateAnimBg="0"/>
      <p:bldP spid="127073" grpId="0" animBg="1" autoUpdateAnimBg="0"/>
      <p:bldP spid="127074" grpId="0" animBg="1" autoUpdateAnimBg="0"/>
      <p:bldP spid="127075" grpId="0" animBg="1" autoUpdateAnimBg="0"/>
      <p:bldP spid="127076" grpId="0" animBg="1" autoUpdateAnimBg="0"/>
      <p:bldP spid="127077" grpId="0" animBg="1" autoUpdateAnimBg="0"/>
      <p:bldP spid="127078" grpId="0" autoUpdateAnimBg="0"/>
      <p:bldP spid="127079" grpId="0" autoUpdateAnimBg="0"/>
      <p:bldP spid="127080" grpId="0" autoUpdateAnimBg="0"/>
      <p:bldP spid="127081" grpId="0" autoUpdateAnimBg="0"/>
      <p:bldP spid="127082" grpId="0" autoUpdateAnimBg="0"/>
      <p:bldP spid="127083" grpId="0" autoUpdateAnimBg="0"/>
      <p:bldP spid="127084" grpId="0" autoUpdateAnimBg="0"/>
      <p:bldP spid="127085" grpId="0" autoUpdateAnimBg="0"/>
      <p:bldP spid="127086" grpId="0" autoUpdateAnimBg="0"/>
      <p:bldP spid="127087" grpId="0" animBg="1" autoUpdateAnimBg="0"/>
      <p:bldP spid="127088" grpId="0" animBg="1" autoUpdateAnimBg="0"/>
      <p:bldP spid="127089" grpId="0" animBg="1" autoUpdateAnimBg="0"/>
      <p:bldP spid="127090" grpId="0" animBg="1" autoUpdateAnimBg="0"/>
      <p:bldP spid="127091" grpId="0" animBg="1" autoUpdateAnimBg="0"/>
      <p:bldP spid="127093" grpId="0" animBg="1" autoUpdateAnimBg="0"/>
      <p:bldP spid="127094" grpId="0" animBg="1" autoUpdateAnimBg="0"/>
      <p:bldP spid="127095" grpId="0" animBg="1" autoUpdateAnimBg="0"/>
      <p:bldP spid="127096" grpId="0" animBg="1" autoUpdateAnimBg="0"/>
      <p:bldP spid="1270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79" name="Group 1103"/>
          <p:cNvGrpSpPr>
            <a:grpSpLocks/>
          </p:cNvGrpSpPr>
          <p:nvPr/>
        </p:nvGrpSpPr>
        <p:grpSpPr bwMode="auto">
          <a:xfrm>
            <a:off x="685800" y="368300"/>
            <a:ext cx="7696200" cy="2286000"/>
            <a:chOff x="432" y="232"/>
            <a:chExt cx="4848" cy="1440"/>
          </a:xfrm>
        </p:grpSpPr>
        <p:sp>
          <p:nvSpPr>
            <p:cNvPr id="128002" name="Line 1026"/>
            <p:cNvSpPr>
              <a:spLocks noChangeShapeType="1"/>
            </p:cNvSpPr>
            <p:nvPr/>
          </p:nvSpPr>
          <p:spPr bwMode="auto">
            <a:xfrm>
              <a:off x="432" y="1576"/>
              <a:ext cx="48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3" name="Line 1027"/>
            <p:cNvSpPr>
              <a:spLocks noChangeShapeType="1"/>
            </p:cNvSpPr>
            <p:nvPr/>
          </p:nvSpPr>
          <p:spPr bwMode="auto">
            <a:xfrm>
              <a:off x="5280" y="232"/>
              <a:ext cx="0" cy="13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8004" name="Object 1028"/>
            <p:cNvGraphicFramePr>
              <a:graphicFrameLocks noChangeAspect="1"/>
            </p:cNvGraphicFramePr>
            <p:nvPr/>
          </p:nvGraphicFramePr>
          <p:xfrm>
            <a:off x="484" y="240"/>
            <a:ext cx="4796" cy="1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7" name="文档" r:id="rId3" imgW="7612200" imgH="2273400" progId="Word.Document.8">
                    <p:embed/>
                  </p:oleObj>
                </mc:Choice>
                <mc:Fallback>
                  <p:oleObj name="文档" r:id="rId3" imgW="7612200" imgH="22734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240"/>
                          <a:ext cx="4796" cy="1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5" name="Text Box 1029"/>
            <p:cNvSpPr txBox="1">
              <a:spLocks noChangeArrowheads="1"/>
            </p:cNvSpPr>
            <p:nvPr/>
          </p:nvSpPr>
          <p:spPr bwMode="auto">
            <a:xfrm>
              <a:off x="105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128006" name="Text Box 1030"/>
            <p:cNvSpPr txBox="1">
              <a:spLocks noChangeArrowheads="1"/>
            </p:cNvSpPr>
            <p:nvPr/>
          </p:nvSpPr>
          <p:spPr bwMode="auto">
            <a:xfrm>
              <a:off x="153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128007" name="Text Box 1031"/>
            <p:cNvSpPr txBox="1">
              <a:spLocks noChangeArrowheads="1"/>
            </p:cNvSpPr>
            <p:nvPr/>
          </p:nvSpPr>
          <p:spPr bwMode="auto">
            <a:xfrm>
              <a:off x="201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128008" name="Text Box 1032"/>
            <p:cNvSpPr txBox="1">
              <a:spLocks noChangeArrowheads="1"/>
            </p:cNvSpPr>
            <p:nvPr/>
          </p:nvSpPr>
          <p:spPr bwMode="auto">
            <a:xfrm>
              <a:off x="249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128009" name="Text Box 1033"/>
            <p:cNvSpPr txBox="1">
              <a:spLocks noChangeArrowheads="1"/>
            </p:cNvSpPr>
            <p:nvPr/>
          </p:nvSpPr>
          <p:spPr bwMode="auto">
            <a:xfrm>
              <a:off x="297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7</a:t>
              </a:r>
              <a:endParaRPr lang="en-US" altLang="zh-CN"/>
            </a:p>
          </p:txBody>
        </p:sp>
        <p:sp>
          <p:nvSpPr>
            <p:cNvPr id="128010" name="Text Box 1034"/>
            <p:cNvSpPr txBox="1">
              <a:spLocks noChangeArrowheads="1"/>
            </p:cNvSpPr>
            <p:nvPr/>
          </p:nvSpPr>
          <p:spPr bwMode="auto">
            <a:xfrm>
              <a:off x="3456" y="7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7</a:t>
              </a:r>
              <a:endParaRPr lang="en-US" altLang="zh-CN"/>
            </a:p>
          </p:txBody>
        </p:sp>
        <p:sp>
          <p:nvSpPr>
            <p:cNvPr id="128011" name="Text Box 1035"/>
            <p:cNvSpPr txBox="1">
              <a:spLocks noChangeArrowheads="1"/>
            </p:cNvSpPr>
            <p:nvPr/>
          </p:nvSpPr>
          <p:spPr bwMode="auto">
            <a:xfrm>
              <a:off x="3888" y="71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15</a:t>
              </a:r>
              <a:endParaRPr lang="en-US" altLang="zh-CN"/>
            </a:p>
          </p:txBody>
        </p:sp>
        <p:sp>
          <p:nvSpPr>
            <p:cNvPr id="128012" name="Text Box 1036"/>
            <p:cNvSpPr txBox="1">
              <a:spLocks noChangeArrowheads="1"/>
            </p:cNvSpPr>
            <p:nvPr/>
          </p:nvSpPr>
          <p:spPr bwMode="auto">
            <a:xfrm>
              <a:off x="4348" y="71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14</a:t>
              </a:r>
              <a:endParaRPr lang="en-US" altLang="zh-CN"/>
            </a:p>
          </p:txBody>
        </p:sp>
        <p:sp>
          <p:nvSpPr>
            <p:cNvPr id="128013" name="Text Box 1037"/>
            <p:cNvSpPr txBox="1">
              <a:spLocks noChangeArrowheads="1"/>
            </p:cNvSpPr>
            <p:nvPr/>
          </p:nvSpPr>
          <p:spPr bwMode="auto">
            <a:xfrm>
              <a:off x="4848" y="71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18</a:t>
              </a:r>
              <a:endParaRPr lang="en-US" altLang="zh-CN"/>
            </a:p>
          </p:txBody>
        </p:sp>
        <p:sp>
          <p:nvSpPr>
            <p:cNvPr id="128024" name="Text Box 1048"/>
            <p:cNvSpPr txBox="1">
              <a:spLocks noChangeArrowheads="1"/>
            </p:cNvSpPr>
            <p:nvPr/>
          </p:nvSpPr>
          <p:spPr bwMode="auto">
            <a:xfrm>
              <a:off x="482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80094"/>
                  </a:solidFill>
                </a:rPr>
                <a:t>18</a:t>
              </a:r>
            </a:p>
          </p:txBody>
        </p:sp>
        <p:sp>
          <p:nvSpPr>
            <p:cNvPr id="128025" name="Text Box 1049"/>
            <p:cNvSpPr txBox="1">
              <a:spLocks noChangeArrowheads="1"/>
            </p:cNvSpPr>
            <p:nvPr/>
          </p:nvSpPr>
          <p:spPr bwMode="auto">
            <a:xfrm>
              <a:off x="434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80094"/>
                  </a:solidFill>
                </a:rPr>
                <a:t>14</a:t>
              </a:r>
              <a:endParaRPr lang="en-US" altLang="zh-CN"/>
            </a:p>
          </p:txBody>
        </p:sp>
        <p:sp>
          <p:nvSpPr>
            <p:cNvPr id="128026" name="Text Box 1050"/>
            <p:cNvSpPr txBox="1">
              <a:spLocks noChangeArrowheads="1"/>
            </p:cNvSpPr>
            <p:nvPr/>
          </p:nvSpPr>
          <p:spPr bwMode="auto">
            <a:xfrm>
              <a:off x="386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80094"/>
                  </a:solidFill>
                </a:rPr>
                <a:t>16</a:t>
              </a:r>
              <a:endParaRPr lang="en-US" altLang="zh-CN"/>
            </a:p>
          </p:txBody>
        </p:sp>
        <p:sp>
          <p:nvSpPr>
            <p:cNvPr id="128027" name="Text Box 1051"/>
            <p:cNvSpPr txBox="1">
              <a:spLocks noChangeArrowheads="1"/>
            </p:cNvSpPr>
            <p:nvPr/>
          </p:nvSpPr>
          <p:spPr bwMode="auto">
            <a:xfrm>
              <a:off x="338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80094"/>
                  </a:solidFill>
                </a:rPr>
                <a:t>10</a:t>
              </a:r>
              <a:endParaRPr lang="en-US" altLang="zh-CN"/>
            </a:p>
          </p:txBody>
        </p:sp>
        <p:sp>
          <p:nvSpPr>
            <p:cNvPr id="128028" name="Text Box 1052"/>
            <p:cNvSpPr txBox="1">
              <a:spLocks noChangeArrowheads="1"/>
            </p:cNvSpPr>
            <p:nvPr/>
          </p:nvSpPr>
          <p:spPr bwMode="auto">
            <a:xfrm>
              <a:off x="2928" y="1144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7</a:t>
              </a:r>
            </a:p>
          </p:txBody>
        </p:sp>
        <p:sp>
          <p:nvSpPr>
            <p:cNvPr id="128029" name="Text Box 1053"/>
            <p:cNvSpPr txBox="1">
              <a:spLocks noChangeArrowheads="1"/>
            </p:cNvSpPr>
            <p:nvPr/>
          </p:nvSpPr>
          <p:spPr bwMode="auto">
            <a:xfrm>
              <a:off x="242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8</a:t>
              </a:r>
            </a:p>
          </p:txBody>
        </p:sp>
        <p:sp>
          <p:nvSpPr>
            <p:cNvPr id="128030" name="Text Box 1054"/>
            <p:cNvSpPr txBox="1">
              <a:spLocks noChangeArrowheads="1"/>
            </p:cNvSpPr>
            <p:nvPr/>
          </p:nvSpPr>
          <p:spPr bwMode="auto">
            <a:xfrm>
              <a:off x="1968" y="1144"/>
              <a:ext cx="3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128031" name="Text Box 1055"/>
            <p:cNvSpPr txBox="1">
              <a:spLocks noChangeArrowheads="1"/>
            </p:cNvSpPr>
            <p:nvPr/>
          </p:nvSpPr>
          <p:spPr bwMode="auto">
            <a:xfrm>
              <a:off x="146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128032" name="Text Box 1056"/>
            <p:cNvSpPr txBox="1">
              <a:spLocks noChangeArrowheads="1"/>
            </p:cNvSpPr>
            <p:nvPr/>
          </p:nvSpPr>
          <p:spPr bwMode="auto">
            <a:xfrm>
              <a:off x="988" y="114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580094"/>
                  </a:solidFill>
                </a:rPr>
                <a:t>0</a:t>
              </a:r>
              <a:endParaRPr lang="en-US" altLang="zh-CN"/>
            </a:p>
          </p:txBody>
        </p:sp>
      </p:grpSp>
      <p:graphicFrame>
        <p:nvGraphicFramePr>
          <p:cNvPr id="128049" name="Object 1073"/>
          <p:cNvGraphicFramePr>
            <a:graphicFrameLocks noChangeAspect="1"/>
          </p:cNvGraphicFramePr>
          <p:nvPr/>
        </p:nvGraphicFramePr>
        <p:xfrm>
          <a:off x="484188" y="3048000"/>
          <a:ext cx="8278812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" name="文档" r:id="rId5" imgW="8298000" imgH="3566160" progId="Word.Document.8">
                  <p:embed/>
                </p:oleObj>
              </mc:Choice>
              <mc:Fallback>
                <p:oleObj name="文档" r:id="rId5" imgW="8298000" imgH="3566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48000"/>
                        <a:ext cx="8278812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50" name="Line 1074"/>
          <p:cNvSpPr>
            <a:spLocks noChangeShapeType="1"/>
          </p:cNvSpPr>
          <p:nvPr/>
        </p:nvSpPr>
        <p:spPr bwMode="auto">
          <a:xfrm>
            <a:off x="609600" y="6400800"/>
            <a:ext cx="815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51" name="Line 1075"/>
          <p:cNvSpPr>
            <a:spLocks noChangeShapeType="1"/>
          </p:cNvSpPr>
          <p:nvPr/>
        </p:nvSpPr>
        <p:spPr bwMode="auto">
          <a:xfrm>
            <a:off x="8763000" y="3124200"/>
            <a:ext cx="0" cy="3276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52" name="Text Box 1076"/>
          <p:cNvSpPr txBox="1">
            <a:spLocks noChangeArrowheads="1"/>
          </p:cNvSpPr>
          <p:nvPr/>
        </p:nvSpPr>
        <p:spPr bwMode="auto">
          <a:xfrm>
            <a:off x="114300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</a:rPr>
              <a:t>0</a:t>
            </a:r>
            <a:endParaRPr lang="en-US" altLang="zh-CN" sz="4400" dirty="0"/>
          </a:p>
        </p:txBody>
      </p:sp>
      <p:sp>
        <p:nvSpPr>
          <p:cNvPr id="128053" name="Text Box 1077"/>
          <p:cNvSpPr txBox="1">
            <a:spLocks noChangeArrowheads="1"/>
          </p:cNvSpPr>
          <p:nvPr/>
        </p:nvSpPr>
        <p:spPr bwMode="auto">
          <a:xfrm>
            <a:off x="18732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</a:rPr>
              <a:t>0</a:t>
            </a:r>
            <a:endParaRPr lang="en-US" altLang="zh-CN" sz="4400" dirty="0"/>
          </a:p>
        </p:txBody>
      </p:sp>
      <p:sp>
        <p:nvSpPr>
          <p:cNvPr id="128054" name="Text Box 1078"/>
          <p:cNvSpPr txBox="1">
            <a:spLocks noChangeArrowheads="1"/>
          </p:cNvSpPr>
          <p:nvPr/>
        </p:nvSpPr>
        <p:spPr bwMode="auto">
          <a:xfrm>
            <a:off x="25590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0</a:t>
            </a:r>
            <a:endParaRPr lang="en-US" altLang="zh-CN" sz="4400"/>
          </a:p>
        </p:txBody>
      </p:sp>
      <p:sp>
        <p:nvSpPr>
          <p:cNvPr id="128055" name="Text Box 1079"/>
          <p:cNvSpPr txBox="1">
            <a:spLocks noChangeArrowheads="1"/>
          </p:cNvSpPr>
          <p:nvPr/>
        </p:nvSpPr>
        <p:spPr bwMode="auto">
          <a:xfrm>
            <a:off x="32448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6</a:t>
            </a:r>
            <a:endParaRPr lang="en-US" altLang="zh-CN" sz="4400"/>
          </a:p>
        </p:txBody>
      </p:sp>
      <p:sp>
        <p:nvSpPr>
          <p:cNvPr id="128056" name="Text Box 1080"/>
          <p:cNvSpPr txBox="1">
            <a:spLocks noChangeArrowheads="1"/>
          </p:cNvSpPr>
          <p:nvPr/>
        </p:nvSpPr>
        <p:spPr bwMode="auto">
          <a:xfrm>
            <a:off x="396240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4</a:t>
            </a:r>
            <a:endParaRPr lang="en-US" altLang="zh-CN" sz="4400"/>
          </a:p>
        </p:txBody>
      </p:sp>
      <p:sp>
        <p:nvSpPr>
          <p:cNvPr id="128057" name="Text Box 1081"/>
          <p:cNvSpPr txBox="1">
            <a:spLocks noChangeArrowheads="1"/>
          </p:cNvSpPr>
          <p:nvPr/>
        </p:nvSpPr>
        <p:spPr bwMode="auto">
          <a:xfrm>
            <a:off x="46926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5</a:t>
            </a:r>
            <a:endParaRPr lang="en-US" altLang="zh-CN" sz="4400"/>
          </a:p>
        </p:txBody>
      </p:sp>
      <p:sp>
        <p:nvSpPr>
          <p:cNvPr id="128058" name="Text Box 1082"/>
          <p:cNvSpPr txBox="1">
            <a:spLocks noChangeArrowheads="1"/>
          </p:cNvSpPr>
          <p:nvPr/>
        </p:nvSpPr>
        <p:spPr bwMode="auto">
          <a:xfrm>
            <a:off x="537845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7</a:t>
            </a:r>
            <a:endParaRPr lang="en-US" altLang="zh-CN" sz="4400"/>
          </a:p>
        </p:txBody>
      </p:sp>
      <p:sp>
        <p:nvSpPr>
          <p:cNvPr id="128059" name="Text Box 1083"/>
          <p:cNvSpPr txBox="1">
            <a:spLocks noChangeArrowheads="1"/>
          </p:cNvSpPr>
          <p:nvPr/>
        </p:nvSpPr>
        <p:spPr bwMode="auto">
          <a:xfrm>
            <a:off x="609600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7</a:t>
            </a:r>
            <a:endParaRPr lang="en-US" altLang="zh-CN" sz="4400"/>
          </a:p>
        </p:txBody>
      </p:sp>
      <p:sp>
        <p:nvSpPr>
          <p:cNvPr id="128060" name="Text Box 1084"/>
          <p:cNvSpPr txBox="1">
            <a:spLocks noChangeArrowheads="1"/>
          </p:cNvSpPr>
          <p:nvPr/>
        </p:nvSpPr>
        <p:spPr bwMode="auto">
          <a:xfrm>
            <a:off x="6781800" y="434340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7</a:t>
            </a:r>
            <a:endParaRPr lang="en-US" altLang="zh-CN" sz="4400"/>
          </a:p>
        </p:txBody>
      </p:sp>
      <p:sp>
        <p:nvSpPr>
          <p:cNvPr id="128061" name="Text Box 1085"/>
          <p:cNvSpPr txBox="1">
            <a:spLocks noChangeArrowheads="1"/>
          </p:cNvSpPr>
          <p:nvPr/>
        </p:nvSpPr>
        <p:spPr bwMode="auto">
          <a:xfrm>
            <a:off x="7359650" y="43434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FF"/>
                </a:solidFill>
              </a:rPr>
              <a:t>15</a:t>
            </a:r>
            <a:endParaRPr lang="en-US" altLang="zh-CN" sz="4400"/>
          </a:p>
        </p:txBody>
      </p:sp>
      <p:sp>
        <p:nvSpPr>
          <p:cNvPr id="128062" name="Text Box 1086"/>
          <p:cNvSpPr txBox="1">
            <a:spLocks noChangeArrowheads="1"/>
          </p:cNvSpPr>
          <p:nvPr/>
        </p:nvSpPr>
        <p:spPr bwMode="auto">
          <a:xfrm>
            <a:off x="8077200" y="434340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</a:rPr>
              <a:t>14</a:t>
            </a:r>
            <a:endParaRPr lang="en-US" altLang="zh-CN" sz="4400" dirty="0"/>
          </a:p>
        </p:txBody>
      </p:sp>
      <p:sp>
        <p:nvSpPr>
          <p:cNvPr id="128063" name="Text Box 1087"/>
          <p:cNvSpPr txBox="1">
            <a:spLocks noChangeArrowheads="1"/>
          </p:cNvSpPr>
          <p:nvPr/>
        </p:nvSpPr>
        <p:spPr bwMode="auto">
          <a:xfrm>
            <a:off x="8077200" y="507365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14</a:t>
            </a:r>
            <a:endParaRPr lang="en-US" altLang="zh-CN" sz="4400"/>
          </a:p>
        </p:txBody>
      </p:sp>
      <p:sp>
        <p:nvSpPr>
          <p:cNvPr id="128064" name="Text Box 1088"/>
          <p:cNvSpPr txBox="1">
            <a:spLocks noChangeArrowheads="1"/>
          </p:cNvSpPr>
          <p:nvPr/>
        </p:nvSpPr>
        <p:spPr bwMode="auto">
          <a:xfrm>
            <a:off x="7391400" y="507365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16</a:t>
            </a:r>
            <a:endParaRPr lang="en-US" altLang="zh-CN" sz="4400"/>
          </a:p>
        </p:txBody>
      </p:sp>
      <p:sp>
        <p:nvSpPr>
          <p:cNvPr id="128065" name="Text Box 1089"/>
          <p:cNvSpPr txBox="1">
            <a:spLocks noChangeArrowheads="1"/>
          </p:cNvSpPr>
          <p:nvPr/>
        </p:nvSpPr>
        <p:spPr bwMode="auto">
          <a:xfrm>
            <a:off x="114300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0</a:t>
            </a:r>
            <a:endParaRPr lang="en-US" altLang="zh-CN" sz="4400"/>
          </a:p>
        </p:txBody>
      </p:sp>
      <p:sp>
        <p:nvSpPr>
          <p:cNvPr id="128066" name="Text Box 1090"/>
          <p:cNvSpPr txBox="1">
            <a:spLocks noChangeArrowheads="1"/>
          </p:cNvSpPr>
          <p:nvPr/>
        </p:nvSpPr>
        <p:spPr bwMode="auto">
          <a:xfrm>
            <a:off x="18732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2</a:t>
            </a:r>
            <a:endParaRPr lang="en-US" altLang="zh-CN" sz="4400"/>
          </a:p>
        </p:txBody>
      </p:sp>
      <p:sp>
        <p:nvSpPr>
          <p:cNvPr id="128067" name="Text Box 1091"/>
          <p:cNvSpPr txBox="1">
            <a:spLocks noChangeArrowheads="1"/>
          </p:cNvSpPr>
          <p:nvPr/>
        </p:nvSpPr>
        <p:spPr bwMode="auto">
          <a:xfrm>
            <a:off x="25590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3</a:t>
            </a:r>
            <a:endParaRPr lang="en-US" altLang="zh-CN" sz="4400"/>
          </a:p>
        </p:txBody>
      </p:sp>
      <p:sp>
        <p:nvSpPr>
          <p:cNvPr id="128068" name="Text Box 1092"/>
          <p:cNvSpPr txBox="1">
            <a:spLocks noChangeArrowheads="1"/>
          </p:cNvSpPr>
          <p:nvPr/>
        </p:nvSpPr>
        <p:spPr bwMode="auto">
          <a:xfrm>
            <a:off x="32448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6</a:t>
            </a:r>
            <a:endParaRPr lang="en-US" altLang="zh-CN" sz="4400"/>
          </a:p>
        </p:txBody>
      </p:sp>
      <p:sp>
        <p:nvSpPr>
          <p:cNvPr id="128069" name="Text Box 1093"/>
          <p:cNvSpPr txBox="1">
            <a:spLocks noChangeArrowheads="1"/>
          </p:cNvSpPr>
          <p:nvPr/>
        </p:nvSpPr>
        <p:spPr bwMode="auto">
          <a:xfrm>
            <a:off x="396240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6</a:t>
            </a:r>
            <a:endParaRPr lang="en-US" altLang="zh-CN" sz="4400"/>
          </a:p>
        </p:txBody>
      </p:sp>
      <p:sp>
        <p:nvSpPr>
          <p:cNvPr id="128070" name="Text Box 1094"/>
          <p:cNvSpPr txBox="1">
            <a:spLocks noChangeArrowheads="1"/>
          </p:cNvSpPr>
          <p:nvPr/>
        </p:nvSpPr>
        <p:spPr bwMode="auto">
          <a:xfrm>
            <a:off x="46926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8</a:t>
            </a:r>
            <a:endParaRPr lang="en-US" altLang="zh-CN" sz="4400"/>
          </a:p>
        </p:txBody>
      </p:sp>
      <p:sp>
        <p:nvSpPr>
          <p:cNvPr id="128071" name="Text Box 1095"/>
          <p:cNvSpPr txBox="1">
            <a:spLocks noChangeArrowheads="1"/>
          </p:cNvSpPr>
          <p:nvPr/>
        </p:nvSpPr>
        <p:spPr bwMode="auto">
          <a:xfrm>
            <a:off x="537845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8</a:t>
            </a:r>
            <a:endParaRPr lang="en-US" altLang="zh-CN" sz="4400"/>
          </a:p>
        </p:txBody>
      </p:sp>
      <p:sp>
        <p:nvSpPr>
          <p:cNvPr id="128072" name="Text Box 1096"/>
          <p:cNvSpPr txBox="1">
            <a:spLocks noChangeArrowheads="1"/>
          </p:cNvSpPr>
          <p:nvPr/>
        </p:nvSpPr>
        <p:spPr bwMode="auto">
          <a:xfrm>
            <a:off x="6096000" y="5073650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7</a:t>
            </a:r>
            <a:endParaRPr lang="en-US" altLang="zh-CN" sz="4400"/>
          </a:p>
        </p:txBody>
      </p:sp>
      <p:sp>
        <p:nvSpPr>
          <p:cNvPr id="128073" name="Text Box 1097"/>
          <p:cNvSpPr txBox="1">
            <a:spLocks noChangeArrowheads="1"/>
          </p:cNvSpPr>
          <p:nvPr/>
        </p:nvSpPr>
        <p:spPr bwMode="auto">
          <a:xfrm>
            <a:off x="6673850" y="5073650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</a:rPr>
              <a:t>10</a:t>
            </a:r>
            <a:endParaRPr lang="en-US" altLang="zh-CN" sz="4400"/>
          </a:p>
        </p:txBody>
      </p:sp>
      <p:graphicFrame>
        <p:nvGraphicFramePr>
          <p:cNvPr id="128075" name="Object 1099"/>
          <p:cNvGraphicFramePr>
            <a:graphicFrameLocks noChangeAspect="1"/>
          </p:cNvGraphicFramePr>
          <p:nvPr/>
        </p:nvGraphicFramePr>
        <p:xfrm>
          <a:off x="3200400" y="58070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9" name="剪辑" r:id="rId7" imgW="370800" imgH="315360" progId="MS_ClipArt_Gallery.2">
                  <p:embed/>
                </p:oleObj>
              </mc:Choice>
              <mc:Fallback>
                <p:oleObj name="剪辑" r:id="rId7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070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6" name="Object 1100"/>
          <p:cNvGraphicFramePr>
            <a:graphicFrameLocks noChangeAspect="1"/>
          </p:cNvGraphicFramePr>
          <p:nvPr/>
        </p:nvGraphicFramePr>
        <p:xfrm>
          <a:off x="1143000" y="58070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name="剪辑" r:id="rId9" imgW="370800" imgH="315360" progId="MS_ClipArt_Gallery.2">
                  <p:embed/>
                </p:oleObj>
              </mc:Choice>
              <mc:Fallback>
                <p:oleObj name="剪辑" r:id="rId9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070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7" name="Object 1101"/>
          <p:cNvGraphicFramePr>
            <a:graphicFrameLocks noChangeAspect="1"/>
          </p:cNvGraphicFramePr>
          <p:nvPr/>
        </p:nvGraphicFramePr>
        <p:xfrm>
          <a:off x="6019800" y="58070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1" name="剪辑" r:id="rId11" imgW="370800" imgH="315360" progId="MS_ClipArt_Gallery.2">
                  <p:embed/>
                </p:oleObj>
              </mc:Choice>
              <mc:Fallback>
                <p:oleObj name="剪辑" r:id="rId11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8070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78" name="Object 1102"/>
          <p:cNvGraphicFramePr>
            <a:graphicFrameLocks noChangeAspect="1"/>
          </p:cNvGraphicFramePr>
          <p:nvPr/>
        </p:nvGraphicFramePr>
        <p:xfrm>
          <a:off x="8153400" y="5807075"/>
          <a:ext cx="609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剪辑" r:id="rId13" imgW="370800" imgH="315360" progId="MS_ClipArt_Gallery.2">
                  <p:embed/>
                </p:oleObj>
              </mc:Choice>
              <mc:Fallback>
                <p:oleObj name="剪辑" r:id="rId13" imgW="370800" imgH="315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807075"/>
                        <a:ext cx="609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7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0" grpId="0" animBg="1"/>
      <p:bldP spid="128051" grpId="0" animBg="1"/>
      <p:bldP spid="128052" grpId="0" autoUpdateAnimBg="0"/>
      <p:bldP spid="128053" grpId="0" autoUpdateAnimBg="0"/>
      <p:bldP spid="128054" grpId="0" autoUpdateAnimBg="0"/>
      <p:bldP spid="128055" grpId="0" autoUpdateAnimBg="0"/>
      <p:bldP spid="128056" grpId="0" autoUpdateAnimBg="0"/>
      <p:bldP spid="128057" grpId="0" autoUpdateAnimBg="0"/>
      <p:bldP spid="128058" grpId="0" autoUpdateAnimBg="0"/>
      <p:bldP spid="128059" grpId="0" autoUpdateAnimBg="0"/>
      <p:bldP spid="128060" grpId="0" autoUpdateAnimBg="0"/>
      <p:bldP spid="128061" grpId="0" autoUpdateAnimBg="0"/>
      <p:bldP spid="128062" grpId="0" autoUpdateAnimBg="0"/>
      <p:bldP spid="128063" grpId="0" autoUpdateAnimBg="0"/>
      <p:bldP spid="128064" grpId="0" autoUpdateAnimBg="0"/>
      <p:bldP spid="128065" grpId="0" autoUpdateAnimBg="0"/>
      <p:bldP spid="128066" grpId="0" autoUpdateAnimBg="0"/>
      <p:bldP spid="128067" grpId="0" autoUpdateAnimBg="0"/>
      <p:bldP spid="128068" grpId="0" autoUpdateAnimBg="0"/>
      <p:bldP spid="128069" grpId="0" autoUpdateAnimBg="0"/>
      <p:bldP spid="128070" grpId="0" autoUpdateAnimBg="0"/>
      <p:bldP spid="128071" grpId="0" autoUpdateAnimBg="0"/>
      <p:bldP spid="128072" grpId="0" autoUpdateAnimBg="0"/>
      <p:bldP spid="1280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8 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最短路径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若用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带权图</a:t>
            </a:r>
            <a:r>
              <a:rPr lang="en-US" altLang="en-US" dirty="0" err="1" smtClean="0">
                <a:ea typeface="宋体" panose="02010600030101010101" pitchFamily="2" charset="-122"/>
              </a:rPr>
              <a:t>表示交通网，图中顶点表示地点，边代表两地之间有直接道路，边上的权值表示路程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或所花费用或时间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，那么，</a:t>
            </a:r>
            <a:r>
              <a:rPr lang="en-US" altLang="en-US" dirty="0" err="1" smtClean="0">
                <a:ea typeface="宋体" panose="02010600030101010101" pitchFamily="2" charset="-122"/>
              </a:rPr>
              <a:t>从一个地方到另一个地方的</a:t>
            </a:r>
            <a:r>
              <a:rPr lang="en-US" altLang="en-US" b="1" dirty="0" err="1" smtClean="0">
                <a:ea typeface="宋体" panose="02010600030101010101" pitchFamily="2" charset="-122"/>
              </a:rPr>
              <a:t>路径长度</a:t>
            </a:r>
            <a:r>
              <a:rPr lang="en-US" altLang="en-US" dirty="0" err="1" smtClean="0">
                <a:ea typeface="宋体" panose="02010600030101010101" pitchFamily="2" charset="-122"/>
              </a:rPr>
              <a:t>表示该路径上各边的权值之和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将</a:t>
            </a:r>
            <a:r>
              <a:rPr lang="en-US" altLang="en-US" b="1" dirty="0" err="1">
                <a:ea typeface="宋体" panose="02010600030101010101" pitchFamily="2" charset="-122"/>
              </a:rPr>
              <a:t>一个路径</a:t>
            </a:r>
            <a:r>
              <a:rPr lang="en-US" altLang="en-US" dirty="0" err="1">
                <a:ea typeface="宋体" panose="02010600030101010101" pitchFamily="2" charset="-122"/>
              </a:rPr>
              <a:t>的起始顶点称为</a:t>
            </a:r>
            <a:r>
              <a:rPr lang="en-US" altLang="en-US" b="1" dirty="0" err="1">
                <a:ea typeface="宋体" panose="02010600030101010101" pitchFamily="2" charset="-122"/>
              </a:rPr>
              <a:t>源点</a:t>
            </a:r>
            <a:r>
              <a:rPr lang="en-US" altLang="en-US" dirty="0" err="1">
                <a:ea typeface="宋体" panose="02010600030101010101" pitchFamily="2" charset="-122"/>
              </a:rPr>
              <a:t>，最后一个顶点称为</a:t>
            </a:r>
            <a:r>
              <a:rPr lang="en-US" altLang="en-US" b="1" dirty="0" err="1">
                <a:ea typeface="宋体" panose="02010600030101010101" pitchFamily="2" charset="-122"/>
              </a:rPr>
              <a:t>终点</a:t>
            </a:r>
            <a:r>
              <a:rPr lang="en-US" altLang="en-US" dirty="0">
                <a:ea typeface="宋体" panose="02010600030101010101" pitchFamily="2" charset="-122"/>
              </a:rPr>
              <a:t>。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问题</a:t>
            </a:r>
            <a:r>
              <a:rPr lang="en-US" altLang="en-US" dirty="0" smtClean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两地之间是否有通路</a:t>
            </a:r>
            <a:r>
              <a:rPr lang="en-US" altLang="en-US" dirty="0" smtClean="0"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在有多条通路的情况下，</a:t>
            </a:r>
            <a:r>
              <a:rPr lang="en-US" altLang="en-US" b="1" dirty="0" err="1" smtClean="0">
                <a:ea typeface="宋体" panose="02010600030101010101" pitchFamily="2" charset="-122"/>
              </a:rPr>
              <a:t>哪条最短</a:t>
            </a:r>
            <a:r>
              <a:rPr lang="en-US" altLang="en-US" dirty="0" smtClean="0">
                <a:ea typeface="宋体" panose="02010600030101010101" pitchFamily="2" charset="-122"/>
              </a:rPr>
              <a:t>? </a:t>
            </a:r>
            <a:r>
              <a:rPr lang="zh-CN" altLang="en-US" b="1" dirty="0" smtClean="0">
                <a:ea typeface="宋体" panose="02010600030101010101" pitchFamily="2" charset="-122"/>
              </a:rPr>
              <a:t>待</a:t>
            </a:r>
            <a:r>
              <a:rPr lang="zh-CN" altLang="en-US" b="1" dirty="0">
                <a:ea typeface="宋体" panose="02010600030101010101" pitchFamily="2" charset="-122"/>
              </a:rPr>
              <a:t>求点的最短路径长度本身就是待求的，又如何找出其中的最短呢？</a:t>
            </a: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考虑到交通网的有向性，直接讨论的是带权有向图的最短路径问题</a:t>
            </a:r>
            <a:r>
              <a:rPr lang="en-US" altLang="en-US" dirty="0" err="1" smtClean="0"/>
              <a:t>，但解决问题的算法也适用于无向图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3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最短路径</a:t>
            </a:r>
            <a:r>
              <a:rPr lang="zh-CN" altLang="en-US" smtClean="0"/>
              <a:t>的解法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边上权值非负情形的单源最短路径问题</a:t>
            </a:r>
          </a:p>
          <a:p>
            <a:pPr lvl="1"/>
            <a:r>
              <a:rPr lang="en-US" altLang="zh-CN" sz="3200" dirty="0" smtClean="0"/>
              <a:t>Dijkstra</a:t>
            </a:r>
            <a:r>
              <a:rPr lang="zh-CN" altLang="en-US" sz="3200" dirty="0" smtClean="0"/>
              <a:t>算法</a:t>
            </a:r>
            <a:endParaRPr lang="en-US" altLang="zh-CN" sz="3200" dirty="0" smtClean="0"/>
          </a:p>
          <a:p>
            <a:r>
              <a:rPr lang="zh-CN" altLang="en-US" dirty="0" smtClean="0"/>
              <a:t>边上权值为任意值的单源最短路径问题</a:t>
            </a:r>
          </a:p>
          <a:p>
            <a:pPr lvl="1"/>
            <a:r>
              <a:rPr lang="en-US" altLang="zh-CN" sz="3200" dirty="0" smtClean="0"/>
              <a:t>Bellman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Ford</a:t>
            </a:r>
            <a:r>
              <a:rPr lang="zh-CN" altLang="en-US" sz="3200" dirty="0" smtClean="0"/>
              <a:t>算法</a:t>
            </a:r>
            <a:endParaRPr lang="en-US" altLang="zh-CN" sz="3200" dirty="0" smtClean="0"/>
          </a:p>
          <a:p>
            <a:r>
              <a:rPr lang="zh-CN" altLang="en-US" dirty="0" smtClean="0"/>
              <a:t>所有顶点之间的最短路径</a:t>
            </a:r>
          </a:p>
          <a:p>
            <a:pPr lvl="1"/>
            <a:r>
              <a:rPr lang="en-US" altLang="zh-CN" sz="3200" dirty="0" smtClean="0"/>
              <a:t>Floyd</a:t>
            </a:r>
            <a:r>
              <a:rPr lang="zh-CN" altLang="en-US" sz="3200" dirty="0" smtClean="0"/>
              <a:t>算法</a:t>
            </a:r>
            <a:endParaRPr lang="en-US" altLang="zh-CN" sz="3200" dirty="0" smtClean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8.1 </a:t>
            </a:r>
            <a:r>
              <a:rPr lang="en-US" altLang="en-US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单源点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en-US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最短路径</a:t>
            </a:r>
            <a:endParaRPr lang="en-US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4368608"/>
          </a:xfrm>
        </p:spPr>
        <p:txBody>
          <a:bodyPr>
            <a:normAutofit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对于给定的有向图G</a:t>
            </a:r>
            <a:r>
              <a:rPr lang="en-US" altLang="en-US" dirty="0" smtClean="0">
                <a:ea typeface="宋体" panose="02010600030101010101" pitchFamily="2" charset="-122"/>
              </a:rPr>
              <a:t>=(V，E)</a:t>
            </a:r>
            <a:r>
              <a:rPr lang="en-US" altLang="en-US" dirty="0" err="1" smtClean="0">
                <a:ea typeface="宋体" panose="02010600030101010101" pitchFamily="2" charset="-122"/>
              </a:rPr>
              <a:t>及单个源点Vs，求</a:t>
            </a:r>
            <a:r>
              <a:rPr lang="en-US" altLang="en-US" b="1" dirty="0" err="1">
                <a:ea typeface="宋体" panose="02010600030101010101" pitchFamily="2" charset="-122"/>
              </a:rPr>
              <a:t>Vs到G的其余各顶点的最短路径</a:t>
            </a:r>
            <a:endParaRPr lang="en-US" altLang="en-US" b="1" dirty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Dijkstra提出了一种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按路径长度递增次序</a:t>
            </a:r>
            <a:r>
              <a:rPr lang="en-US" altLang="en-US" dirty="0" err="1" smtClean="0">
                <a:ea typeface="宋体" panose="02010600030101010101" pitchFamily="2" charset="-122"/>
              </a:rPr>
              <a:t>产生最短路径的算法，即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Dijkstra算法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从图的给定源点到其它各个顶点之间客观上应存在一条最短路径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给</a:t>
            </a:r>
            <a:r>
              <a:rPr lang="en-US" altLang="en-US" dirty="0" err="1">
                <a:ea typeface="宋体" panose="02010600030101010101" pitchFamily="2" charset="-122"/>
              </a:rPr>
              <a:t>这组最短路径</a:t>
            </a:r>
            <a:r>
              <a:rPr lang="zh-CN" altLang="en-US" dirty="0">
                <a:ea typeface="宋体" panose="02010600030101010101" pitchFamily="2" charset="-122"/>
              </a:rPr>
              <a:t>按长度递增的方式排序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45596" y="4566128"/>
            <a:ext cx="3390900" cy="2133600"/>
            <a:chOff x="838200" y="3429000"/>
            <a:chExt cx="3886200" cy="27432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38200" y="4419600"/>
              <a:ext cx="990600" cy="609600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000099"/>
                  </a:solidFill>
                  <a:ea typeface="楷体_GB2312" pitchFamily="49" charset="-122"/>
                </a:rPr>
                <a:t>源点</a:t>
              </a:r>
              <a:endParaRPr lang="zh-CN" altLang="en-US" sz="2400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86000" y="3429000"/>
              <a:ext cx="533400" cy="5334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FF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67200" y="5715000"/>
              <a:ext cx="457200" cy="4572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86200" y="4800600"/>
              <a:ext cx="457200" cy="4572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778250" y="4038600"/>
              <a:ext cx="463330" cy="5935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</a:rPr>
                <a:t>…</a:t>
              </a:r>
              <a:endParaRPr lang="en-US" altLang="zh-CN" sz="2400" b="1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676400" y="3810000"/>
              <a:ext cx="685800" cy="6858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828800" y="4800600"/>
              <a:ext cx="2041525" cy="2286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36725" y="4876800"/>
              <a:ext cx="2574925" cy="9906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3200400" y="3733800"/>
              <a:ext cx="533400" cy="533400"/>
            </a:xfrm>
            <a:prstGeom prst="ellips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0000FF"/>
                  </a:solidFill>
                </a:rPr>
                <a:t>v</a:t>
              </a:r>
              <a:r>
                <a:rPr lang="en-US" altLang="zh-CN" sz="2400" baseline="-25000" dirty="0">
                  <a:solidFill>
                    <a:srgbClr val="0000FF"/>
                  </a:solidFill>
                </a:rPr>
                <a:t>2</a:t>
              </a:r>
              <a:endParaRPr lang="en-US" altLang="zh-CN" sz="2400" dirty="0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1828800" y="4038600"/>
              <a:ext cx="1371600" cy="60960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540" y="4293096"/>
            <a:ext cx="56455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>
                <a:ea typeface="宋体" panose="02010600030101010101" pitchFamily="2" charset="-122"/>
              </a:rPr>
              <a:t>Dijkstra </a:t>
            </a:r>
            <a:r>
              <a:rPr lang="en-US" altLang="en-US" sz="2800" dirty="0" err="1">
                <a:ea typeface="宋体" panose="02010600030101010101" pitchFamily="2" charset="-122"/>
              </a:rPr>
              <a:t>按长度递增的次序生成</a:t>
            </a:r>
            <a:r>
              <a:rPr lang="zh-CN" altLang="en-US" sz="2800" dirty="0">
                <a:ea typeface="宋体" panose="02010600030101010101" pitchFamily="2" charset="-122"/>
              </a:rPr>
              <a:t>从源点到</a:t>
            </a:r>
            <a:r>
              <a:rPr lang="en-US" altLang="en-US" sz="2800" dirty="0" err="1">
                <a:ea typeface="宋体" panose="02010600030101010101" pitchFamily="2" charset="-122"/>
              </a:rPr>
              <a:t>各顶点的最短路径，即先求出长度最小的一条最短路径，然后求出长度第二小的最短路径，依此类推，直到求出长度最长的最短路径</a:t>
            </a:r>
            <a:endParaRPr lang="en-US" altLang="en-US" sz="2800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7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最短路径的特征</a:t>
            </a:r>
            <a:r>
              <a:rPr lang="en-US" altLang="zh-CN" dirty="0" smtClean="0"/>
              <a:t>-</a:t>
            </a:r>
            <a:r>
              <a:rPr lang="zh-CN" altLang="en-US" dirty="0"/>
              <a:t>观察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C0000"/>
                </a:solidFill>
                <a:ea typeface="楷体_GB2312" pitchFamily="49" charset="-122"/>
              </a:rPr>
              <a:t>路径长度最短</a:t>
            </a:r>
            <a:r>
              <a:rPr lang="zh-CN" altLang="en-US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最短路径</a:t>
            </a:r>
            <a:r>
              <a:rPr lang="zh-CN" altLang="en-US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en-US" dirty="0" smtClean="0">
                <a:solidFill>
                  <a:srgbClr val="800000"/>
                </a:solidFill>
                <a:ea typeface="楷体_GB2312" pitchFamily="49" charset="-122"/>
              </a:rPr>
              <a:t>特点</a:t>
            </a:r>
            <a:endParaRPr lang="en-US" altLang="zh-CN" dirty="0" smtClean="0">
              <a:solidFill>
                <a:srgbClr val="800000"/>
              </a:solidFill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在这条路径上，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必定只含一条弧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，并且这条弧的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权值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最小，这条弧记为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(v0, v1)</a:t>
            </a:r>
          </a:p>
          <a:p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下一条</a:t>
            </a:r>
            <a:r>
              <a:rPr lang="zh-CN" altLang="zh-CN" dirty="0">
                <a:solidFill>
                  <a:srgbClr val="CC0000"/>
                </a:solidFill>
                <a:ea typeface="楷体_GB2312" pitchFamily="49" charset="-122"/>
              </a:rPr>
              <a:t>路径长度次短</a:t>
            </a: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zh-CN" b="1" dirty="0">
                <a:solidFill>
                  <a:srgbClr val="800000"/>
                </a:solidFill>
                <a:ea typeface="楷体_GB2312" pitchFamily="49" charset="-122"/>
              </a:rPr>
              <a:t>最短路径</a:t>
            </a: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zh-CN" dirty="0" smtClean="0">
                <a:solidFill>
                  <a:srgbClr val="800000"/>
                </a:solidFill>
                <a:ea typeface="楷体_GB2312" pitchFamily="49" charset="-122"/>
              </a:rPr>
              <a:t>特点</a:t>
            </a:r>
            <a:endParaRPr lang="en-US" altLang="zh-CN" dirty="0" smtClean="0">
              <a:solidFill>
                <a:srgbClr val="800000"/>
              </a:solidFill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它只可能有两种情况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: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或者是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直接从源点到该点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只含一条弧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 或者是，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从源点经过顶点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，再到达该顶点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由两条弧</a:t>
            </a:r>
            <a:r>
              <a:rPr lang="zh-CN" altLang="en-US" dirty="0" smtClean="0">
                <a:solidFill>
                  <a:srgbClr val="000099"/>
                </a:solidFill>
                <a:ea typeface="楷体_GB2312" pitchFamily="49" charset="-122"/>
              </a:rPr>
              <a:t>组成，即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(v0, v1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v1, v2)</a:t>
            </a:r>
            <a:r>
              <a:rPr lang="en-US" altLang="zh-CN" dirty="0" smtClean="0">
                <a:solidFill>
                  <a:srgbClr val="000099"/>
                </a:solidFill>
                <a:ea typeface="楷体_GB2312" pitchFamily="49" charset="-122"/>
              </a:rPr>
              <a:t>)</a:t>
            </a:r>
          </a:p>
          <a:p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再下一条</a:t>
            </a:r>
            <a:r>
              <a:rPr lang="zh-CN" altLang="zh-CN" dirty="0">
                <a:solidFill>
                  <a:srgbClr val="CC0000"/>
                </a:solidFill>
                <a:ea typeface="楷体_GB2312" pitchFamily="49" charset="-122"/>
              </a:rPr>
              <a:t>路径长度次短</a:t>
            </a: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zh-CN" b="1" dirty="0">
                <a:solidFill>
                  <a:srgbClr val="800000"/>
                </a:solidFill>
                <a:ea typeface="楷体_GB2312" pitchFamily="49" charset="-122"/>
              </a:rPr>
              <a:t>最短路径</a:t>
            </a:r>
            <a:r>
              <a:rPr lang="zh-CN" altLang="zh-CN" dirty="0">
                <a:solidFill>
                  <a:srgbClr val="800000"/>
                </a:solidFill>
                <a:ea typeface="楷体_GB2312" pitchFamily="49" charset="-122"/>
              </a:rPr>
              <a:t>的</a:t>
            </a:r>
            <a:r>
              <a:rPr lang="zh-CN" altLang="zh-CN" dirty="0" smtClean="0">
                <a:solidFill>
                  <a:srgbClr val="800000"/>
                </a:solidFill>
                <a:ea typeface="楷体_GB2312" pitchFamily="49" charset="-122"/>
              </a:rPr>
              <a:t>特点</a:t>
            </a:r>
            <a:endParaRPr lang="en-US" altLang="zh-CN" dirty="0" smtClean="0">
              <a:solidFill>
                <a:srgbClr val="800000"/>
              </a:solidFill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它可能有三种情况：或者是，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直接从源点到该点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只含一条弧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 或者是，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从源点经过顶点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，再到达该顶点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由两条弧组成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；或者是，从源点经过顶点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，再到达该</a:t>
            </a:r>
            <a:r>
              <a:rPr lang="zh-CN" altLang="en-US" dirty="0" smtClean="0">
                <a:solidFill>
                  <a:srgbClr val="000099"/>
                </a:solidFill>
                <a:ea typeface="楷体_GB2312" pitchFamily="49" charset="-122"/>
              </a:rPr>
              <a:t>顶点</a:t>
            </a:r>
            <a:endParaRPr lang="en-US" altLang="zh-CN" dirty="0" smtClean="0">
              <a:solidFill>
                <a:srgbClr val="000099"/>
              </a:solidFill>
              <a:ea typeface="楷体_GB2312" pitchFamily="49" charset="-122"/>
            </a:endParaRPr>
          </a:p>
          <a:p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76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最短路径的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-</a:t>
            </a:r>
            <a:r>
              <a:rPr lang="zh-CN" altLang="en-US" dirty="0"/>
              <a:t>定理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其余最短路径的特点</a:t>
            </a:r>
            <a:endParaRPr lang="en-US" altLang="zh-CN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它或者是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直接从源点到该点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只含一条弧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； 或者是，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从源点经过已求得最短路径的顶点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，再到达该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顶点</a:t>
            </a:r>
            <a:endParaRPr lang="en-US" altLang="zh-CN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证明：反证法，令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是已求得最短路径的终点的集合，假设下一条最短路径上有一个顶点不在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中，则说明存在一条终点不在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S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而长度比此路径短的路径。但这是不可能的。因为我们是按路径长度递增的次序来生成个最短路径的，故长度比此路径短的所有路径均已生成。因此，假设不成立。</a:t>
            </a:r>
            <a:endParaRPr lang="en-US" altLang="zh-CN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r>
              <a:rPr lang="zh-CN" altLang="en-US" dirty="0"/>
              <a:t>就同一个起点而言，任何最短路径的前缀，也是一条最短路径</a:t>
            </a:r>
          </a:p>
          <a:p>
            <a:endParaRPr lang="en-US" altLang="zh-CN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8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5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 有向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无环</a:t>
            </a:r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图/AOV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拓扑排序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有向</a:t>
            </a:r>
            <a:r>
              <a:rPr lang="zh-CN" altLang="en-US" dirty="0" smtClean="0">
                <a:ea typeface="宋体" panose="02010600030101010101" pitchFamily="2" charset="-122"/>
              </a:rPr>
              <a:t>无环</a:t>
            </a:r>
            <a:r>
              <a:rPr lang="en-US" altLang="en-US" dirty="0" smtClean="0">
                <a:ea typeface="宋体" panose="02010600030101010101" pitchFamily="2" charset="-122"/>
              </a:rPr>
              <a:t>图 (Directed </a:t>
            </a:r>
            <a:r>
              <a:rPr lang="en-US" altLang="en-US" dirty="0" err="1" smtClean="0">
                <a:ea typeface="宋体" panose="02010600030101010101" pitchFamily="2" charset="-122"/>
              </a:rPr>
              <a:t>Acycling</a:t>
            </a:r>
            <a:r>
              <a:rPr lang="en-US" altLang="en-US" dirty="0" smtClean="0">
                <a:ea typeface="宋体" panose="02010600030101010101" pitchFamily="2" charset="-122"/>
              </a:rPr>
              <a:t> Graph)</a:t>
            </a:r>
            <a:r>
              <a:rPr lang="zh-CN" altLang="en-US" dirty="0">
                <a:ea typeface="宋体" panose="02010600030101010101" pitchFamily="2" charset="-122"/>
              </a:rPr>
              <a:t> ： </a:t>
            </a:r>
            <a:r>
              <a:rPr lang="en-US" altLang="en-US" dirty="0" err="1" smtClean="0">
                <a:ea typeface="宋体" panose="02010600030101010101" pitchFamily="2" charset="-122"/>
              </a:rPr>
              <a:t>图中没有回路</a:t>
            </a:r>
            <a:r>
              <a:rPr lang="en-US" altLang="en-US" dirty="0" smtClean="0">
                <a:ea typeface="宋体" panose="02010600030101010101" pitchFamily="2" charset="-122"/>
              </a:rPr>
              <a:t>(环)</a:t>
            </a:r>
            <a:r>
              <a:rPr lang="en-US" altLang="en-US" dirty="0" err="1" smtClean="0">
                <a:ea typeface="宋体" panose="02010600030101010101" pitchFamily="2" charset="-122"/>
              </a:rPr>
              <a:t>的有向图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smtClean="0">
                <a:ea typeface="宋体" panose="02010600030101010101" pitchFamily="2" charset="-122"/>
              </a:rPr>
              <a:t>AOV</a:t>
            </a:r>
            <a:r>
              <a:rPr lang="zh-CN" altLang="en-US" dirty="0" smtClean="0">
                <a:ea typeface="宋体" panose="02010600030101010101" pitchFamily="2" charset="-122"/>
              </a:rPr>
              <a:t>网</a:t>
            </a:r>
            <a:r>
              <a:rPr lang="en-US" altLang="en-US" dirty="0" smtClean="0">
                <a:ea typeface="宋体" panose="02010600030101010101" pitchFamily="2" charset="-122"/>
              </a:rPr>
              <a:t>(Activity On Vertex Network)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在有向</a:t>
            </a:r>
            <a:r>
              <a:rPr lang="en-US" altLang="en-US" dirty="0" err="1" smtClean="0">
                <a:ea typeface="宋体" panose="02010600030101010101" pitchFamily="2" charset="-122"/>
              </a:rPr>
              <a:t>图中</a:t>
            </a:r>
            <a:r>
              <a:rPr lang="zh-CN" altLang="en-US" dirty="0" smtClean="0">
                <a:ea typeface="宋体" panose="02010600030101010101" pitchFamily="2" charset="-122"/>
              </a:rPr>
              <a:t>，用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顶点</a:t>
            </a:r>
            <a:r>
              <a:rPr lang="en-US" altLang="en-US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活动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用</a:t>
            </a:r>
            <a:r>
              <a:rPr lang="en-US" altLang="en-US" b="1" dirty="0" err="1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有向边</a:t>
            </a:r>
            <a:r>
              <a:rPr lang="en-US" altLang="en-US" dirty="0" err="1" smtClean="0">
                <a:ea typeface="宋体" panose="02010600030101010101" pitchFamily="2" charset="-122"/>
              </a:rPr>
              <a:t>表示</a:t>
            </a:r>
            <a:r>
              <a:rPr lang="en-US" altLang="en-US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活动之间的优先关系</a:t>
            </a:r>
            <a:endParaRPr lang="en-US" altLang="en-US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AOV</a:t>
            </a:r>
            <a:r>
              <a:rPr lang="zh-CN" altLang="en-US" dirty="0" smtClean="0">
                <a:ea typeface="宋体" panose="02010600030101010101" pitchFamily="2" charset="-122"/>
              </a:rPr>
              <a:t>网可</a:t>
            </a:r>
            <a:r>
              <a:rPr lang="en-US" altLang="en-US" dirty="0" err="1" smtClean="0">
                <a:ea typeface="宋体" panose="02010600030101010101" pitchFamily="2" charset="-122"/>
              </a:rPr>
              <a:t>用于</a:t>
            </a:r>
            <a:r>
              <a:rPr lang="zh-CN" altLang="en-US" dirty="0" smtClean="0">
                <a:ea typeface="宋体" panose="02010600030101010101" pitchFamily="2" charset="-122"/>
              </a:rPr>
              <a:t>表示</a:t>
            </a:r>
            <a:r>
              <a:rPr lang="en-US" altLang="en-US" dirty="0" err="1" smtClean="0">
                <a:ea typeface="宋体" panose="02010600030101010101" pitchFamily="2" charset="-122"/>
              </a:rPr>
              <a:t>工程活动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en-US" dirty="0" err="1" smtClean="0">
                <a:ea typeface="宋体" panose="02010600030101010101" pitchFamily="2" charset="-122"/>
              </a:rPr>
              <a:t>一个工程可分为若干个称为活动的子工程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或工序</a:t>
            </a:r>
            <a:r>
              <a:rPr lang="en-US" altLang="en-US" dirty="0" smtClean="0">
                <a:ea typeface="宋体" panose="02010600030101010101" pitchFamily="2" charset="-122"/>
              </a:rPr>
              <a:t>)，</a:t>
            </a:r>
            <a:r>
              <a:rPr lang="en-US" altLang="en-US" dirty="0" err="1" smtClean="0">
                <a:ea typeface="宋体" panose="02010600030101010101" pitchFamily="2" charset="-122"/>
              </a:rPr>
              <a:t>各个子工程受到一定的条件约束：某个子工程必须开始于另一个子工程完成之后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en-US" altLang="en-US" dirty="0" err="1" smtClean="0">
                <a:ea typeface="宋体" panose="02010600030101010101" pitchFamily="2" charset="-122"/>
              </a:rPr>
              <a:t>整个工程有一个开始点</a:t>
            </a:r>
            <a:r>
              <a:rPr lang="en-US" altLang="en-US" dirty="0">
                <a:ea typeface="宋体" panose="02010600030101010101" pitchFamily="2" charset="-122"/>
              </a:rPr>
              <a:t>/</a:t>
            </a:r>
            <a:r>
              <a:rPr lang="en-US" altLang="en-US" dirty="0" err="1" smtClean="0">
                <a:ea typeface="宋体" panose="02010600030101010101" pitchFamily="2" charset="-122"/>
              </a:rPr>
              <a:t>起点和一个终点</a:t>
            </a:r>
            <a:r>
              <a:rPr lang="en-US" altLang="en-US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汇点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借助于</a:t>
            </a:r>
            <a:r>
              <a:rPr lang="en-US" altLang="zh-CN" dirty="0" smtClean="0">
                <a:ea typeface="宋体" panose="02010600030101010101" pitchFamily="2" charset="-122"/>
              </a:rPr>
              <a:t>AOV</a:t>
            </a:r>
            <a:r>
              <a:rPr lang="zh-CN" altLang="en-US" dirty="0" smtClean="0">
                <a:ea typeface="宋体" panose="02010600030101010101" pitchFamily="2" charset="-122"/>
              </a:rPr>
              <a:t>网</a:t>
            </a:r>
            <a:r>
              <a:rPr lang="en-US" altLang="en-US" dirty="0" err="1" smtClean="0">
                <a:ea typeface="宋体" panose="02010600030101010101" pitchFamily="2" charset="-122"/>
              </a:rPr>
              <a:t>研究工程项目的工序问题、工程进度</a:t>
            </a:r>
            <a:r>
              <a:rPr lang="zh-CN" altLang="en-US" dirty="0" smtClean="0">
                <a:ea typeface="宋体" panose="02010600030101010101" pitchFamily="2" charset="-122"/>
              </a:rPr>
              <a:t>等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>
                <a:ea typeface="宋体" panose="02010600030101010101" pitchFamily="2" charset="-122"/>
              </a:rPr>
              <a:t>工程应该按怎样的顺序</a:t>
            </a:r>
            <a:r>
              <a:rPr lang="zh-CN" altLang="en-US" sz="2800" dirty="0" smtClean="0">
                <a:ea typeface="宋体" panose="02010600030101010101" pitchFamily="2" charset="-122"/>
              </a:rPr>
              <a:t>进行</a:t>
            </a:r>
            <a:r>
              <a:rPr lang="en-US" altLang="zh-CN" sz="2800" dirty="0" smtClean="0">
                <a:ea typeface="宋体" panose="02010600030101010101" pitchFamily="2" charset="-122"/>
              </a:rPr>
              <a:t>?</a:t>
            </a:r>
            <a:r>
              <a:rPr lang="zh-CN" altLang="en-US" sz="2800" dirty="0" smtClean="0">
                <a:ea typeface="宋体" panose="02010600030101010101" pitchFamily="2" charset="-122"/>
              </a:rPr>
              <a:t> 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2"/>
            <a:r>
              <a:rPr lang="en-US" altLang="en-US" sz="2800" dirty="0" err="1" smtClean="0">
                <a:ea typeface="宋体" panose="02010600030101010101" pitchFamily="2" charset="-122"/>
              </a:rPr>
              <a:t>工程能否顺利完成</a:t>
            </a:r>
            <a:r>
              <a:rPr lang="en-US" altLang="en-US" sz="2800" dirty="0" smtClean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9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Dijkstra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算法思想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496944" cy="5949280"/>
          </a:xfrm>
        </p:spPr>
        <p:txBody>
          <a:bodyPr>
            <a:normAutofit fontScale="925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定义一个数组dist</a:t>
            </a:r>
            <a:r>
              <a:rPr lang="en-US" altLang="en-US" dirty="0" smtClean="0">
                <a:ea typeface="宋体" panose="02010600030101010101" pitchFamily="2" charset="-122"/>
              </a:rPr>
              <a:t>[n]，</a:t>
            </a:r>
            <a:r>
              <a:rPr lang="en-US" altLang="en-US" dirty="0" err="1" smtClean="0">
                <a:ea typeface="宋体" panose="02010600030101010101" pitchFamily="2" charset="-122"/>
              </a:rPr>
              <a:t>其每个dist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]分量保存从V0 </a:t>
            </a:r>
            <a:r>
              <a:rPr lang="en-US" altLang="en-US" dirty="0" err="1" smtClean="0">
                <a:ea typeface="宋体" panose="02010600030101010101" pitchFamily="2" charset="-122"/>
              </a:rPr>
              <a:t>出发中间只经过集合S中的顶点而到达Vi的所有路径中长度最小的路径长度值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换句话说，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dist</a:t>
            </a:r>
            <a:r>
              <a:rPr lang="en-US" altLang="en-US" dirty="0" smtClean="0">
                <a:ea typeface="宋体" panose="02010600030101010101" pitchFamily="2" charset="-122"/>
              </a:rPr>
              <a:t>[]</a:t>
            </a:r>
            <a:r>
              <a:rPr lang="zh-CN" altLang="en-US" dirty="0" smtClean="0">
                <a:ea typeface="宋体" panose="02010600030101010101" pitchFamily="2" charset="-122"/>
              </a:rPr>
              <a:t>保存了当前所求得的从源点到其余各顶点 </a:t>
            </a:r>
            <a:r>
              <a:rPr lang="en-US" altLang="zh-CN" dirty="0" smtClean="0">
                <a:ea typeface="宋体" panose="02010600030101010101" pitchFamily="2" charset="-122"/>
              </a:rPr>
              <a:t>k </a:t>
            </a:r>
            <a:r>
              <a:rPr lang="zh-CN" altLang="en-US" dirty="0" smtClean="0">
                <a:ea typeface="宋体" panose="02010600030101010101" pitchFamily="2" charset="-122"/>
              </a:rPr>
              <a:t>的最短路径值，而</a:t>
            </a:r>
            <a:r>
              <a:rPr lang="en-US" altLang="en-US" dirty="0" err="1" smtClean="0">
                <a:ea typeface="宋体" panose="02010600030101010101" pitchFamily="2" charset="-122"/>
              </a:rPr>
              <a:t>下一条最短路径的终点Vj必定是不在S中且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dist</a:t>
            </a:r>
            <a:r>
              <a:rPr lang="zh-CN" altLang="en-US" dirty="0" smtClean="0">
                <a:ea typeface="宋体" panose="02010600030101010101" pitchFamily="2" charset="-122"/>
              </a:rPr>
              <a:t>数组</a:t>
            </a:r>
            <a:r>
              <a:rPr lang="en-US" altLang="en-US" dirty="0" err="1" smtClean="0">
                <a:ea typeface="宋体" panose="02010600030101010101" pitchFamily="2" charset="-122"/>
              </a:rPr>
              <a:t>值最小的顶点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初始状态：</a:t>
            </a:r>
          </a:p>
          <a:p>
            <a:pPr lvl="2"/>
            <a:r>
              <a:rPr lang="zh-CN" altLang="en-US" sz="2800" dirty="0" smtClean="0">
                <a:ea typeface="宋体" panose="02010600030101010101" pitchFamily="2" charset="-122"/>
              </a:rPr>
              <a:t>若从</a:t>
            </a:r>
            <a:r>
              <a:rPr lang="en-US" altLang="zh-CN" sz="2800" dirty="0" smtClean="0">
                <a:ea typeface="宋体" panose="02010600030101010101" pitchFamily="2" charset="-122"/>
              </a:rPr>
              <a:t>V0</a:t>
            </a:r>
            <a:r>
              <a:rPr lang="zh-CN" altLang="en-US" sz="2800" dirty="0" smtClean="0">
                <a:ea typeface="宋体" panose="02010600030101010101" pitchFamily="2" charset="-122"/>
              </a:rPr>
              <a:t>到顶点</a:t>
            </a:r>
            <a:r>
              <a:rPr lang="en-US" altLang="zh-CN" sz="2800" dirty="0" smtClean="0">
                <a:ea typeface="宋体" panose="02010600030101010101" pitchFamily="2" charset="-122"/>
              </a:rPr>
              <a:t>Vi</a:t>
            </a:r>
            <a:r>
              <a:rPr lang="zh-CN" altLang="en-US" sz="2800" dirty="0" smtClean="0">
                <a:ea typeface="宋体" panose="02010600030101010101" pitchFamily="2" charset="-122"/>
              </a:rPr>
              <a:t>有边</a:t>
            </a:r>
            <a:r>
              <a:rPr lang="en-US" altLang="zh-CN" sz="2800" dirty="0" smtClean="0">
                <a:ea typeface="宋体" panose="02010600030101010101" pitchFamily="2" charset="-122"/>
              </a:rPr>
              <a:t>, </a:t>
            </a:r>
            <a:r>
              <a:rPr lang="zh-CN" altLang="en-US" sz="2800" dirty="0" smtClean="0">
                <a:ea typeface="宋体" panose="02010600030101010101" pitchFamily="2" charset="-122"/>
              </a:rPr>
              <a:t>则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dist</a:t>
            </a:r>
            <a:r>
              <a:rPr lang="en-US" altLang="zh-CN" sz="2800" dirty="0" smtClean="0">
                <a:ea typeface="宋体" panose="02010600030101010101" pitchFamily="2" charset="-122"/>
              </a:rPr>
              <a:t>[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ea typeface="宋体" panose="02010600030101010101" pitchFamily="2" charset="-122"/>
              </a:rPr>
              <a:t>]</a:t>
            </a:r>
            <a:r>
              <a:rPr lang="zh-CN" altLang="en-US" sz="2800" dirty="0" smtClean="0">
                <a:ea typeface="宋体" panose="02010600030101010101" pitchFamily="2" charset="-122"/>
              </a:rPr>
              <a:t>为该边的权值</a:t>
            </a:r>
          </a:p>
          <a:p>
            <a:pPr lvl="2"/>
            <a:r>
              <a:rPr lang="zh-CN" altLang="en-US" sz="2800" dirty="0" smtClean="0">
                <a:ea typeface="宋体" panose="02010600030101010101" pitchFamily="2" charset="-122"/>
              </a:rPr>
              <a:t>若从</a:t>
            </a:r>
            <a:r>
              <a:rPr lang="en-US" altLang="zh-CN" sz="2800" dirty="0" smtClean="0">
                <a:ea typeface="宋体" panose="02010600030101010101" pitchFamily="2" charset="-122"/>
              </a:rPr>
              <a:t>V0</a:t>
            </a:r>
            <a:r>
              <a:rPr lang="zh-CN" altLang="en-US" sz="2800" dirty="0" smtClean="0">
                <a:ea typeface="宋体" panose="02010600030101010101" pitchFamily="2" charset="-122"/>
              </a:rPr>
              <a:t>到顶点</a:t>
            </a:r>
            <a:r>
              <a:rPr lang="en-US" altLang="zh-CN" sz="2800" dirty="0" smtClean="0">
                <a:ea typeface="宋体" panose="02010600030101010101" pitchFamily="2" charset="-122"/>
              </a:rPr>
              <a:t>Vi</a:t>
            </a:r>
            <a:r>
              <a:rPr lang="zh-CN" altLang="en-US" sz="2800" dirty="0" smtClean="0">
                <a:ea typeface="宋体" panose="02010600030101010101" pitchFamily="2" charset="-122"/>
              </a:rPr>
              <a:t>无边</a:t>
            </a:r>
            <a:r>
              <a:rPr lang="en-US" altLang="zh-CN" sz="2800" dirty="0" smtClean="0">
                <a:ea typeface="宋体" panose="02010600030101010101" pitchFamily="2" charset="-122"/>
              </a:rPr>
              <a:t>, </a:t>
            </a:r>
            <a:r>
              <a:rPr lang="zh-CN" altLang="en-US" sz="2800" dirty="0" smtClean="0">
                <a:ea typeface="宋体" panose="02010600030101010101" pitchFamily="2" charset="-122"/>
              </a:rPr>
              <a:t>则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dist</a:t>
            </a:r>
            <a:r>
              <a:rPr lang="en-US" altLang="zh-CN" sz="2800" dirty="0" smtClean="0">
                <a:ea typeface="宋体" panose="02010600030101010101" pitchFamily="2" charset="-122"/>
              </a:rPr>
              <a:t>[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ea typeface="宋体" panose="02010600030101010101" pitchFamily="2" charset="-122"/>
              </a:rPr>
              <a:t>]</a:t>
            </a:r>
            <a:r>
              <a:rPr lang="zh-CN" altLang="en-US" sz="2800" dirty="0" smtClean="0">
                <a:ea typeface="宋体" panose="02010600030101010101" pitchFamily="2" charset="-122"/>
              </a:rPr>
              <a:t>为</a:t>
            </a:r>
            <a:r>
              <a:rPr lang="zh-CN" altLang="en-US" sz="2800" dirty="0" smtClean="0">
                <a:ea typeface="宋体" panose="02010600030101010101" pitchFamily="2" charset="-122"/>
                <a:sym typeface="Symbol" pitchFamily="18" charset="2"/>
              </a:rPr>
              <a:t></a:t>
            </a:r>
            <a:endParaRPr lang="en-US" altLang="zh-CN" sz="2800" dirty="0" smtClean="0">
              <a:ea typeface="宋体" panose="02010600030101010101" pitchFamily="2" charset="-122"/>
              <a:sym typeface="Symbol" pitchFamily="18" charset="2"/>
            </a:endParaRPr>
          </a:p>
          <a:p>
            <a:pPr lvl="1"/>
            <a:r>
              <a:rPr lang="en-US" altLang="zh-CN" sz="3200" dirty="0" err="1">
                <a:ea typeface="宋体" panose="02010600030101010101" pitchFamily="2" charset="-122"/>
                <a:sym typeface="Symbol" pitchFamily="18" charset="2"/>
              </a:rPr>
              <a:t>d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ist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[</a:t>
            </a:r>
            <a:r>
              <a:rPr lang="en-US" altLang="zh-CN" sz="3200" dirty="0">
                <a:ea typeface="宋体" panose="02010600030101010101" pitchFamily="2" charset="-122"/>
                <a:sym typeface="Symbol" pitchFamily="18" charset="2"/>
              </a:rPr>
              <a:t>j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]=Min{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dist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[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]|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Vi</a:t>
            </a:r>
            <a:r>
              <a:rPr lang="en-US" altLang="zh-CN" sz="3200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∈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V-S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}, 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dist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[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]</a:t>
            </a:r>
            <a:r>
              <a:rPr lang="zh-CN" altLang="en-US" sz="3200" dirty="0" smtClean="0">
                <a:ea typeface="宋体" panose="02010600030101010101" pitchFamily="2" charset="-122"/>
                <a:sym typeface="Symbol" pitchFamily="18" charset="2"/>
              </a:rPr>
              <a:t>是弧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(V0,Vi)</a:t>
            </a:r>
            <a:r>
              <a:rPr lang="zh-CN" altLang="en-US" sz="3200" dirty="0" smtClean="0">
                <a:ea typeface="宋体" panose="02010600030101010101" pitchFamily="2" charset="-122"/>
                <a:sym typeface="Symbol" pitchFamily="18" charset="2"/>
              </a:rPr>
              <a:t>上的权值，或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dist</a:t>
            </a:r>
            <a:r>
              <a:rPr lang="en-US" altLang="zh-CN" sz="3200" dirty="0" smtClean="0">
                <a:ea typeface="宋体" panose="02010600030101010101" pitchFamily="2" charset="-122"/>
                <a:sym typeface="Symbol" pitchFamily="18" charset="2"/>
              </a:rPr>
              <a:t>[k](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itchFamily="18" charset="2"/>
              </a:rPr>
              <a:t>Vk</a:t>
            </a:r>
            <a:r>
              <a:rPr lang="en-US" altLang="zh-CN" sz="3200" dirty="0" err="1" smtClean="0">
                <a:latin typeface="宋体" panose="02010600030101010101" pitchFamily="2" charset="-122"/>
                <a:sym typeface="Symbol" pitchFamily="18" charset="2"/>
              </a:rPr>
              <a:t>∈</a:t>
            </a:r>
            <a:r>
              <a:rPr lang="en-US" altLang="zh-CN" sz="3200" dirty="0" err="1" smtClean="0">
                <a:sym typeface="Symbol" pitchFamily="18" charset="2"/>
              </a:rPr>
              <a:t>S</a:t>
            </a:r>
            <a:r>
              <a:rPr lang="en-US" altLang="zh-CN" sz="3200" dirty="0" smtClean="0">
                <a:sym typeface="Symbol" pitchFamily="18" charset="2"/>
              </a:rPr>
              <a:t>)</a:t>
            </a:r>
            <a:r>
              <a:rPr lang="zh-CN" altLang="en-US" sz="3200" dirty="0" smtClean="0">
                <a:sym typeface="Symbol" pitchFamily="18" charset="2"/>
              </a:rPr>
              <a:t>和</a:t>
            </a:r>
            <a:r>
              <a:rPr lang="zh-CN" altLang="en-US" sz="3200" dirty="0">
                <a:sym typeface="Symbol" pitchFamily="18" charset="2"/>
              </a:rPr>
              <a:t>弧</a:t>
            </a:r>
            <a:r>
              <a:rPr lang="en-US" altLang="zh-CN" sz="3200" dirty="0">
                <a:sym typeface="Symbol" pitchFamily="18" charset="2"/>
              </a:rPr>
              <a:t>(</a:t>
            </a:r>
            <a:r>
              <a:rPr lang="en-US" altLang="zh-CN" sz="3200" dirty="0" err="1" smtClean="0">
                <a:sym typeface="Symbol" pitchFamily="18" charset="2"/>
              </a:rPr>
              <a:t>Vk,Vi</a:t>
            </a:r>
            <a:r>
              <a:rPr lang="en-US" altLang="zh-CN" sz="3200" dirty="0">
                <a:sym typeface="Symbol" pitchFamily="18" charset="2"/>
              </a:rPr>
              <a:t>)</a:t>
            </a:r>
            <a:r>
              <a:rPr lang="zh-CN" altLang="en-US" sz="3200" dirty="0">
                <a:sym typeface="Symbol" pitchFamily="18" charset="2"/>
              </a:rPr>
              <a:t>上的权</a:t>
            </a:r>
            <a:r>
              <a:rPr lang="zh-CN" altLang="en-US" sz="3200" dirty="0" smtClean="0">
                <a:sym typeface="Symbol" pitchFamily="18" charset="2"/>
              </a:rPr>
              <a:t>值之和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15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</a:t>
            </a:r>
            <a:r>
              <a:rPr lang="en-US" altLang="zh-CN" smtClean="0"/>
              <a:t>-</a:t>
            </a:r>
            <a:r>
              <a:rPr lang="zh-CN" altLang="en-US" smtClean="0"/>
              <a:t>算法描述</a:t>
            </a:r>
            <a:endParaRPr lang="zh-CN" altLang="en-US" dirty="0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初始化： 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{v0}; 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[j]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G[0][j],   j = 1, 2, …, n-1;</a:t>
            </a:r>
          </a:p>
          <a:p>
            <a:pPr marL="0" indent="0">
              <a:buNone/>
            </a:pPr>
            <a:r>
              <a:rPr lang="en-US" altLang="zh-CN" dirty="0" smtClean="0"/>
              <a:t>	// n</a:t>
            </a:r>
            <a:r>
              <a:rPr lang="zh-CN" altLang="en-US" dirty="0" smtClean="0"/>
              <a:t>为图中顶点个数</a:t>
            </a: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求出最短路径的长度：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[k]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min {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]},  </a:t>
            </a:r>
            <a:r>
              <a:rPr lang="en-US" altLang="zh-CN" dirty="0" err="1" smtClean="0"/>
              <a:t>i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V-S</a:t>
            </a:r>
            <a:r>
              <a:rPr lang="en-US" altLang="zh-CN" dirty="0" smtClean="0"/>
              <a:t> ; </a:t>
            </a:r>
          </a:p>
          <a:p>
            <a:pPr marL="0" indent="0">
              <a:buNone/>
            </a:pPr>
            <a:r>
              <a:rPr lang="en-US" altLang="zh-CN" dirty="0" smtClean="0"/>
              <a:t>	S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S∪{k};</a:t>
            </a: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修改： 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对于每一个 </a:t>
            </a:r>
            <a:r>
              <a:rPr lang="en-US" altLang="zh-CN" dirty="0" err="1"/>
              <a:t>i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V-S</a:t>
            </a:r>
            <a:r>
              <a:rPr lang="en-US" altLang="zh-CN" dirty="0"/>
              <a:t> ;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en-US" altLang="zh-CN" dirty="0" smtClean="0">
                <a:sym typeface="Symbol" pitchFamily="18" charset="2"/>
              </a:rPr>
              <a:t>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[k]+G[k][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]},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 smtClean="0"/>
              <a:t>判断：若 </a:t>
            </a:r>
            <a:r>
              <a:rPr lang="en-US" altLang="zh-CN" dirty="0" smtClean="0"/>
              <a:t>S = V</a:t>
            </a:r>
            <a:r>
              <a:rPr lang="zh-CN" altLang="en-US" dirty="0" smtClean="0"/>
              <a:t>，则算法结束，否则转</a:t>
            </a:r>
            <a:r>
              <a:rPr lang="en-US" altLang="zh-CN" dirty="0" smtClean="0"/>
              <a:t>2.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Dijkstra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算法实现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用</a:t>
            </a:r>
            <a:r>
              <a:rPr lang="en-US" altLang="en-US" b="1" dirty="0" err="1" smtClean="0">
                <a:ea typeface="宋体" panose="02010600030101010101" pitchFamily="2" charset="-122"/>
              </a:rPr>
              <a:t>带权的邻接矩阵</a:t>
            </a:r>
            <a:r>
              <a:rPr lang="en-US" altLang="en-US" dirty="0" err="1" smtClean="0">
                <a:ea typeface="宋体" panose="02010600030101010101" pitchFamily="2" charset="-122"/>
              </a:rPr>
              <a:t>表示有向图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对Prim算法略加改动就成了Dijkstra算法，将Prim算法中求每个顶点V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的lowcost值用dist</a:t>
            </a:r>
            <a:r>
              <a:rPr lang="en-US" altLang="en-US" dirty="0" smtClean="0">
                <a:ea typeface="宋体" panose="02010600030101010101" pitchFamily="2" charset="-122"/>
              </a:rPr>
              <a:t>[k]</a:t>
            </a:r>
            <a:r>
              <a:rPr lang="en-US" altLang="en-US" dirty="0" err="1" smtClean="0">
                <a:ea typeface="宋体" panose="02010600030101010101" pitchFamily="2" charset="-122"/>
              </a:rPr>
              <a:t>代替即可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数组final</a:t>
            </a:r>
            <a:r>
              <a:rPr lang="en-US" altLang="en-US" dirty="0" smtClean="0">
                <a:ea typeface="宋体" panose="02010600030101010101" pitchFamily="2" charset="-122"/>
              </a:rPr>
              <a:t>[n]</a:t>
            </a:r>
            <a:r>
              <a:rPr lang="zh-CN" altLang="en-US" dirty="0" smtClean="0">
                <a:ea typeface="宋体" panose="02010600030101010101" pitchFamily="2" charset="-122"/>
              </a:rPr>
              <a:t>用于</a:t>
            </a:r>
            <a:r>
              <a:rPr lang="en-US" altLang="en-US" dirty="0" err="1" smtClean="0">
                <a:ea typeface="宋体" panose="02010600030101010101" pitchFamily="2" charset="-122"/>
              </a:rPr>
              <a:t>标识一个顶点是否已加入S</a:t>
            </a:r>
            <a:r>
              <a:rPr lang="zh-CN" altLang="en-US" dirty="0" smtClean="0">
                <a:ea typeface="宋体" panose="02010600030101010101" pitchFamily="2" charset="-122"/>
              </a:rPr>
              <a:t>中。</a:t>
            </a:r>
            <a:r>
              <a:rPr lang="en-US" altLang="zh-CN" dirty="0" smtClean="0">
                <a:ea typeface="宋体" panose="02010600030101010101" pitchFamily="2" charset="-122"/>
              </a:rPr>
              <a:t>final[v]</a:t>
            </a:r>
            <a:r>
              <a:rPr lang="zh-CN" altLang="en-US" dirty="0" smtClean="0"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ea typeface="宋体" panose="02010600030101010101" pitchFamily="2" charset="-122"/>
              </a:rPr>
              <a:t>TRUE</a:t>
            </a:r>
            <a:r>
              <a:rPr lang="zh-CN" altLang="en-US" dirty="0" smtClean="0">
                <a:ea typeface="宋体" panose="02010600030101010101" pitchFamily="2" charset="-122"/>
              </a:rPr>
              <a:t>当且仅当</a:t>
            </a:r>
            <a:r>
              <a:rPr lang="en-US" altLang="zh-CN" dirty="0" err="1" smtClean="0">
                <a:ea typeface="宋体" panose="02010600030101010101" pitchFamily="2" charset="-122"/>
              </a:rPr>
              <a:t>v∈S</a:t>
            </a:r>
            <a:r>
              <a:rPr lang="zh-CN" altLang="en-US" dirty="0" smtClean="0">
                <a:ea typeface="宋体" panose="02010600030101010101" pitchFamily="2" charset="-122"/>
              </a:rPr>
              <a:t>，即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</a:rPr>
              <a:t>已经求得从</a:t>
            </a:r>
            <a:r>
              <a:rPr lang="en-US" altLang="zh-CN" dirty="0" smtClean="0">
                <a:ea typeface="宋体" panose="02010600030101010101" pitchFamily="2" charset="-122"/>
              </a:rPr>
              <a:t>v0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ea typeface="宋体" panose="02010600030101010101" pitchFamily="2" charset="-122"/>
              </a:rPr>
              <a:t>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25236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求有向网</a:t>
            </a:r>
            <a:r>
              <a:rPr lang="en-US" dirty="0"/>
              <a:t>G</a:t>
            </a:r>
            <a:r>
              <a:rPr lang="zh-CN" altLang="en-US" dirty="0"/>
              <a:t>的</a:t>
            </a:r>
            <a:r>
              <a:rPr lang="en-US" dirty="0"/>
              <a:t>v0</a:t>
            </a:r>
            <a:r>
              <a:rPr lang="zh-CN" altLang="en-US" dirty="0"/>
              <a:t>顶点到其余顶点</a:t>
            </a:r>
            <a:r>
              <a:rPr lang="en-US" dirty="0"/>
              <a:t>v</a:t>
            </a:r>
            <a:r>
              <a:rPr lang="zh-CN" altLang="en-US" dirty="0"/>
              <a:t>的最短路径</a:t>
            </a:r>
            <a:r>
              <a:rPr lang="en-US" dirty="0"/>
              <a:t>P[v</a:t>
            </a:r>
            <a:r>
              <a:rPr lang="en-US" dirty="0" smtClean="0"/>
              <a:t>]</a:t>
            </a:r>
            <a:r>
              <a:rPr lang="zh-CN" altLang="en-US" dirty="0" smtClean="0"/>
              <a:t>及其</a:t>
            </a:r>
            <a:r>
              <a:rPr lang="zh-CN" altLang="en-US" dirty="0"/>
              <a:t>带权长度</a:t>
            </a:r>
            <a:r>
              <a:rPr lang="en-US" b="1" dirty="0">
                <a:solidFill>
                  <a:srgbClr val="0000FF"/>
                </a:solidFill>
              </a:rPr>
              <a:t>D[v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  <a:r>
              <a:rPr lang="zh-CN" altLang="en-US" dirty="0" smtClean="0"/>
              <a:t>，</a:t>
            </a:r>
            <a:r>
              <a:rPr lang="zh-CN" altLang="en-US" dirty="0"/>
              <a:t>若</a:t>
            </a:r>
            <a:r>
              <a:rPr lang="en-US" altLang="zh-CN" dirty="0"/>
              <a:t>P[v][w]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，则</a:t>
            </a:r>
            <a:r>
              <a:rPr lang="en-US" altLang="zh-CN" dirty="0"/>
              <a:t>w</a:t>
            </a:r>
            <a:r>
              <a:rPr lang="zh-CN" altLang="en-US" dirty="0"/>
              <a:t>是从</a:t>
            </a:r>
            <a:r>
              <a:rPr lang="en-US" altLang="zh-CN" dirty="0"/>
              <a:t>v0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当前求得最短路径上的</a:t>
            </a:r>
            <a:r>
              <a:rPr lang="zh-CN" altLang="en-US" dirty="0" smtClean="0"/>
              <a:t>顶点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ShortestPath_DIJ</a:t>
            </a:r>
            <a:r>
              <a:rPr lang="en-US" dirty="0"/>
              <a:t>(</a:t>
            </a:r>
            <a:r>
              <a:rPr lang="en-US" dirty="0" err="1"/>
              <a:t>MGraph</a:t>
            </a:r>
            <a:r>
              <a:rPr lang="en-US" dirty="0"/>
              <a:t> </a:t>
            </a:r>
            <a:r>
              <a:rPr lang="en-US" dirty="0" err="1"/>
              <a:t>G,int</a:t>
            </a:r>
            <a:r>
              <a:rPr lang="en-US" dirty="0"/>
              <a:t> v0,PathMatrix &amp;P</a:t>
            </a:r>
            <a:r>
              <a:rPr lang="en-US" dirty="0" smtClean="0"/>
              <a:t>, </a:t>
            </a:r>
            <a:r>
              <a:rPr lang="en-US" dirty="0" err="1" smtClean="0"/>
              <a:t>ShortPathTable</a:t>
            </a:r>
            <a:r>
              <a:rPr lang="en-US" dirty="0" smtClean="0"/>
              <a:t> </a:t>
            </a:r>
            <a:r>
              <a:rPr lang="en-US" dirty="0"/>
              <a:t>&amp;D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=0,j, </a:t>
            </a:r>
            <a:r>
              <a:rPr lang="en-US" dirty="0" err="1"/>
              <a:t>v,w,min</a:t>
            </a:r>
            <a:r>
              <a:rPr lang="en-US" dirty="0"/>
              <a:t>; bool final[MAX_VERTEX_NUM]; </a:t>
            </a:r>
          </a:p>
          <a:p>
            <a:pPr marL="0" indent="0">
              <a:buNone/>
            </a:pPr>
            <a:r>
              <a:rPr lang="en-US" dirty="0"/>
              <a:t>for (v=0; v&lt;</a:t>
            </a:r>
            <a:r>
              <a:rPr lang="en-US" dirty="0" err="1"/>
              <a:t>G.vexnum</a:t>
            </a:r>
            <a:r>
              <a:rPr lang="en-US" dirty="0"/>
              <a:t>; ++v) { </a:t>
            </a:r>
          </a:p>
          <a:p>
            <a:pPr marL="0" indent="0">
              <a:buNone/>
            </a:pPr>
            <a:r>
              <a:rPr lang="en-US" dirty="0" smtClean="0"/>
              <a:t>	final[v</a:t>
            </a:r>
            <a:r>
              <a:rPr lang="en-US" dirty="0"/>
              <a:t>] = FALSE; </a:t>
            </a:r>
          </a:p>
          <a:p>
            <a:pPr marL="0" indent="0">
              <a:buNone/>
            </a:pPr>
            <a:r>
              <a:rPr lang="en-US" dirty="0" smtClean="0"/>
              <a:t>	D[v</a:t>
            </a:r>
            <a:r>
              <a:rPr lang="en-US" dirty="0"/>
              <a:t>] = </a:t>
            </a:r>
            <a:r>
              <a:rPr lang="en-US" dirty="0" err="1"/>
              <a:t>G.arcs</a:t>
            </a:r>
            <a:r>
              <a:rPr lang="en-US" dirty="0"/>
              <a:t>[v0][v].</a:t>
            </a:r>
            <a:r>
              <a:rPr lang="en-US" dirty="0" err="1"/>
              <a:t>adj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P[v</a:t>
            </a:r>
            <a:r>
              <a:rPr lang="en-US" dirty="0"/>
              <a:t>][w] = FALSE; // </a:t>
            </a:r>
            <a:r>
              <a:rPr lang="zh-CN" altLang="en-US" dirty="0"/>
              <a:t>设空路径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(D[v] &lt; INFINITY)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P[v</a:t>
            </a:r>
            <a:r>
              <a:rPr lang="en-US" dirty="0"/>
              <a:t>][v0] = TRUE; P[v][v] = TRUE;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D[v0] = 0; final[v0] = TRUE; // </a:t>
            </a:r>
            <a:r>
              <a:rPr lang="zh-CN" altLang="en-US" dirty="0"/>
              <a:t>初始化，</a:t>
            </a:r>
            <a:r>
              <a:rPr lang="en-US" dirty="0"/>
              <a:t>v0</a:t>
            </a:r>
            <a:r>
              <a:rPr lang="zh-CN" altLang="en-US" dirty="0"/>
              <a:t>顶点属于</a:t>
            </a:r>
            <a:r>
              <a:rPr lang="en-US" dirty="0"/>
              <a:t>S</a:t>
            </a:r>
            <a:r>
              <a:rPr lang="zh-CN" altLang="en-US" dirty="0"/>
              <a:t>集 </a:t>
            </a:r>
            <a:endParaRPr lang="en-US" altLang="zh-CN" dirty="0"/>
          </a:p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2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20472" cy="674136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 smtClean="0"/>
              <a:t>//</a:t>
            </a:r>
            <a:r>
              <a:rPr lang="zh-CN" altLang="en-US" dirty="0" smtClean="0"/>
              <a:t>主循环：每次</a:t>
            </a:r>
            <a:r>
              <a:rPr lang="zh-CN" altLang="en-US" dirty="0"/>
              <a:t>求得</a:t>
            </a:r>
            <a:r>
              <a:rPr lang="en-US" dirty="0"/>
              <a:t>v0</a:t>
            </a:r>
            <a:r>
              <a:rPr lang="zh-CN" altLang="en-US" dirty="0"/>
              <a:t>到某个</a:t>
            </a:r>
            <a:r>
              <a:rPr lang="en-US" dirty="0"/>
              <a:t>v</a:t>
            </a:r>
            <a:r>
              <a:rPr lang="zh-CN" altLang="en-US" dirty="0"/>
              <a:t>顶点的最短</a:t>
            </a:r>
            <a:r>
              <a:rPr lang="zh-CN" altLang="en-US" dirty="0" smtClean="0"/>
              <a:t>路径并</a:t>
            </a:r>
            <a:r>
              <a:rPr lang="zh-CN" altLang="en-US" dirty="0"/>
              <a:t>加</a:t>
            </a:r>
            <a:r>
              <a:rPr lang="en-US" dirty="0"/>
              <a:t>v</a:t>
            </a:r>
            <a:r>
              <a:rPr lang="zh-CN" altLang="en-US" dirty="0"/>
              <a:t>到</a:t>
            </a:r>
            <a:r>
              <a:rPr lang="en-US" dirty="0"/>
              <a:t>S</a:t>
            </a:r>
            <a:r>
              <a:rPr lang="zh-CN" altLang="en-US" dirty="0"/>
              <a:t>集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G.vexnum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 //</a:t>
            </a:r>
            <a:r>
              <a:rPr lang="zh-CN" altLang="en-US" dirty="0"/>
              <a:t>其余</a:t>
            </a:r>
            <a:r>
              <a:rPr lang="en-US" dirty="0"/>
              <a:t>G.vexnum-1</a:t>
            </a:r>
            <a:r>
              <a:rPr lang="zh-CN" altLang="en-US" dirty="0"/>
              <a:t>个顶点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min </a:t>
            </a:r>
            <a:r>
              <a:rPr lang="en-US" dirty="0"/>
              <a:t>= INFINITY; //</a:t>
            </a:r>
            <a:r>
              <a:rPr lang="zh-CN" altLang="en-US" dirty="0"/>
              <a:t>当前所知离</a:t>
            </a:r>
            <a:r>
              <a:rPr lang="en-US" dirty="0"/>
              <a:t>v0</a:t>
            </a:r>
            <a:r>
              <a:rPr lang="zh-CN" altLang="en-US" dirty="0"/>
              <a:t>顶点的最近距离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++w)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if </a:t>
            </a:r>
            <a:r>
              <a:rPr lang="en-US" dirty="0"/>
              <a:t>(!final[w]) // w</a:t>
            </a:r>
            <a:r>
              <a:rPr lang="zh-CN" altLang="en-US" dirty="0"/>
              <a:t>顶点在</a:t>
            </a:r>
            <a:r>
              <a:rPr lang="en-US" dirty="0"/>
              <a:t>V-S</a:t>
            </a:r>
            <a:r>
              <a:rPr lang="zh-CN" altLang="en-US" dirty="0"/>
              <a:t>中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if </a:t>
            </a:r>
            <a:r>
              <a:rPr lang="en-US" dirty="0"/>
              <a:t>(D[w]&lt;min) // w</a:t>
            </a:r>
            <a:r>
              <a:rPr lang="zh-CN" altLang="en-US" dirty="0"/>
              <a:t>顶点离</a:t>
            </a:r>
            <a:r>
              <a:rPr lang="en-US" dirty="0"/>
              <a:t>v0</a:t>
            </a:r>
            <a:r>
              <a:rPr lang="zh-CN" altLang="en-US" dirty="0"/>
              <a:t>顶点更近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	{ </a:t>
            </a:r>
            <a:r>
              <a:rPr lang="en-US" dirty="0"/>
              <a:t>v = w; min = D[w]; }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final[v</a:t>
            </a:r>
            <a:r>
              <a:rPr lang="en-US" dirty="0"/>
              <a:t>] = TRUE; // </a:t>
            </a:r>
            <a:r>
              <a:rPr lang="zh-CN" altLang="en-US" b="1" dirty="0">
                <a:solidFill>
                  <a:srgbClr val="0000FF"/>
                </a:solidFill>
              </a:rPr>
              <a:t>离</a:t>
            </a:r>
            <a:r>
              <a:rPr lang="en-US" b="1" dirty="0">
                <a:solidFill>
                  <a:srgbClr val="0000FF"/>
                </a:solidFill>
              </a:rPr>
              <a:t>v0</a:t>
            </a:r>
            <a:r>
              <a:rPr lang="zh-CN" altLang="en-US" b="1" dirty="0">
                <a:solidFill>
                  <a:srgbClr val="0000FF"/>
                </a:solidFill>
              </a:rPr>
              <a:t>顶点最近的</a:t>
            </a:r>
            <a:r>
              <a:rPr lang="en-US" b="1" dirty="0">
                <a:solidFill>
                  <a:srgbClr val="0000FF"/>
                </a:solidFill>
              </a:rPr>
              <a:t>v</a:t>
            </a:r>
            <a:r>
              <a:rPr lang="zh-CN" altLang="en-US" b="1" dirty="0"/>
              <a:t>加入</a:t>
            </a:r>
            <a:r>
              <a:rPr lang="en-US" b="1" dirty="0"/>
              <a:t>S</a:t>
            </a:r>
            <a:r>
              <a:rPr lang="zh-CN" altLang="en-US" b="1" dirty="0"/>
              <a:t>集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</a:t>
            </a:r>
            <a:r>
              <a:rPr lang="en-US" dirty="0"/>
              <a:t> // </a:t>
            </a:r>
            <a:r>
              <a:rPr lang="zh-CN" altLang="en-US" dirty="0"/>
              <a:t>更新当前最短路径及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</a:t>
            </a:r>
            <a:r>
              <a:rPr lang="en-US" dirty="0" smtClean="0"/>
              <a:t>)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dirty="0"/>
              <a:t> </a:t>
            </a:r>
            <a:r>
              <a:rPr lang="en-US" altLang="zh-CN" dirty="0" smtClean="0"/>
              <a:t>		</a:t>
            </a:r>
            <a:r>
              <a:rPr lang="en-US" dirty="0" smtClean="0"/>
              <a:t>if </a:t>
            </a:r>
            <a:r>
              <a:rPr lang="en-US" dirty="0"/>
              <a:t>(!final[w</a:t>
            </a:r>
            <a:r>
              <a:rPr lang="en-US" dirty="0" smtClean="0"/>
              <a:t>]&amp;&amp;(</a:t>
            </a:r>
            <a:r>
              <a:rPr lang="en-US" dirty="0" err="1"/>
              <a:t>min+G.arcs</a:t>
            </a:r>
            <a:r>
              <a:rPr lang="en-US" dirty="0"/>
              <a:t>[v][w].</a:t>
            </a:r>
            <a:r>
              <a:rPr lang="en-US" dirty="0" err="1"/>
              <a:t>adj</a:t>
            </a:r>
            <a:r>
              <a:rPr lang="en-US" dirty="0"/>
              <a:t>&lt;D[w])) 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// </a:t>
            </a:r>
            <a:r>
              <a:rPr lang="zh-CN" altLang="en-US" dirty="0"/>
              <a:t>修改</a:t>
            </a:r>
            <a:r>
              <a:rPr lang="en-US" dirty="0"/>
              <a:t>D[w]</a:t>
            </a:r>
            <a:r>
              <a:rPr lang="zh-CN" altLang="en-US" dirty="0"/>
              <a:t>和</a:t>
            </a:r>
            <a:r>
              <a:rPr lang="en-US" dirty="0"/>
              <a:t>P[w], </a:t>
            </a:r>
            <a:r>
              <a:rPr lang="en-US" dirty="0" err="1"/>
              <a:t>w∈V-S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D[w</a:t>
            </a:r>
            <a:r>
              <a:rPr lang="en-US" dirty="0"/>
              <a:t>] = min + </a:t>
            </a:r>
            <a:r>
              <a:rPr lang="en-US" dirty="0" err="1"/>
              <a:t>G.arcs</a:t>
            </a:r>
            <a:r>
              <a:rPr lang="en-US" dirty="0"/>
              <a:t>[v][w].</a:t>
            </a:r>
            <a:r>
              <a:rPr lang="en-US" dirty="0" err="1"/>
              <a:t>adj</a:t>
            </a:r>
            <a:r>
              <a:rPr lang="en-US" dirty="0"/>
              <a:t>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for(j=0;j&lt;</a:t>
            </a:r>
            <a:r>
              <a:rPr lang="en-US" dirty="0" err="1" smtClean="0"/>
              <a:t>G.vexnum;j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	P[w</a:t>
            </a:r>
            <a:r>
              <a:rPr lang="en-US" dirty="0"/>
              <a:t>][j] = P[v][j];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		//</a:t>
            </a:r>
            <a:r>
              <a:rPr lang="zh-CN" altLang="en-US" dirty="0"/>
              <a:t>第</a:t>
            </a:r>
            <a:r>
              <a:rPr lang="en-US" dirty="0"/>
              <a:t>v</a:t>
            </a:r>
            <a:r>
              <a:rPr lang="zh-CN" altLang="en-US" dirty="0"/>
              <a:t>行赋值于第</a:t>
            </a:r>
            <a:r>
              <a:rPr lang="en-US" dirty="0"/>
              <a:t>w</a:t>
            </a:r>
            <a:r>
              <a:rPr lang="zh-CN" altLang="en-US" dirty="0"/>
              <a:t>行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			P[w</a:t>
            </a:r>
            <a:r>
              <a:rPr lang="en-US" dirty="0"/>
              <a:t>][w] = TRUE; // P[w] = P[v]+[w</a:t>
            </a:r>
            <a:r>
              <a:rPr lang="en-US" dirty="0" smtClean="0"/>
              <a:t>]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}//if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}//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} //</a:t>
            </a:r>
            <a:r>
              <a:rPr lang="en-US" dirty="0" err="1" smtClean="0"/>
              <a:t>ShortestPath_DIJ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4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Dijkstra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算法分析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Dijkstra</a:t>
            </a:r>
            <a:r>
              <a:rPr lang="zh-CN" altLang="en-US" dirty="0" smtClean="0"/>
              <a:t>算法的主要执行是：</a:t>
            </a:r>
          </a:p>
          <a:p>
            <a:pPr lvl="1"/>
            <a:r>
              <a:rPr lang="zh-CN" altLang="en-US" dirty="0" smtClean="0"/>
              <a:t>数组变量的初始化：时间复杂度是</a:t>
            </a:r>
            <a:r>
              <a:rPr lang="en-US" altLang="en-US" dirty="0" smtClean="0"/>
              <a:t>O(n)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求最短路径的二重循环：时间复杂度是</a:t>
            </a:r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因此，整个算法的时间复杂度是</a:t>
            </a:r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7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Dijkstra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执行实例</a:t>
            </a:r>
            <a:endParaRPr lang="en-US" dirty="0"/>
          </a:p>
        </p:txBody>
      </p:sp>
      <p:grpSp>
        <p:nvGrpSpPr>
          <p:cNvPr id="102404" name="Group 33"/>
          <p:cNvGrpSpPr>
            <a:grpSpLocks/>
          </p:cNvGrpSpPr>
          <p:nvPr/>
        </p:nvGrpSpPr>
        <p:grpSpPr bwMode="auto">
          <a:xfrm>
            <a:off x="565150" y="3552527"/>
            <a:ext cx="8075613" cy="3044825"/>
            <a:chOff x="288" y="1920"/>
            <a:chExt cx="5087" cy="1918"/>
          </a:xfrm>
        </p:grpSpPr>
        <p:sp>
          <p:nvSpPr>
            <p:cNvPr id="102426" name="Text Box 22"/>
            <p:cNvSpPr txBox="1">
              <a:spLocks noChangeArrowheads="1"/>
            </p:cNvSpPr>
            <p:nvPr/>
          </p:nvSpPr>
          <p:spPr bwMode="auto">
            <a:xfrm>
              <a:off x="295" y="1937"/>
              <a:ext cx="49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3000" b="1">
                  <a:latin typeface="仿宋_GB2312" pitchFamily="49" charset="-122"/>
                </a:rPr>
                <a:t>源点 终点      最短路径         路径长度</a:t>
              </a:r>
              <a:endParaRPr kumimoji="1" lang="zh-CN" altLang="en-US" sz="3000">
                <a:ea typeface="宋体" pitchFamily="2" charset="-122"/>
              </a:endParaRPr>
            </a:p>
          </p:txBody>
        </p:sp>
        <p:sp>
          <p:nvSpPr>
            <p:cNvPr id="102427" name="Text Box 23"/>
            <p:cNvSpPr txBox="1">
              <a:spLocks noChangeArrowheads="1"/>
            </p:cNvSpPr>
            <p:nvPr/>
          </p:nvSpPr>
          <p:spPr bwMode="auto">
            <a:xfrm>
              <a:off x="416" y="2334"/>
              <a:ext cx="4910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</a:t>
              </a: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1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1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)                                     10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   </a:t>
              </a: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2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       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0080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80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80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8000"/>
                  </a:solidFill>
                  <a:ea typeface="宋体" pitchFamily="2" charset="-122"/>
                </a:rPr>
                <a:t>1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80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8000"/>
                  </a:solidFill>
                  <a:ea typeface="宋体" pitchFamily="2" charset="-122"/>
                </a:rPr>
                <a:t>2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)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2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) 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</a:t>
              </a:r>
              <a:r>
                <a:rPr kumimoji="1" lang="en-US" altLang="zh-CN" sz="3000" b="1" dirty="0">
                  <a:solidFill>
                    <a:srgbClr val="FF33CC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  <a:sym typeface="Symbol" pitchFamily="18" charset="2"/>
                </a:rPr>
                <a:t>,</a:t>
              </a:r>
              <a:r>
                <a:rPr kumimoji="1" lang="en-US" altLang="zh-CN" sz="3000" b="1" dirty="0">
                  <a:solidFill>
                    <a:srgbClr val="008000"/>
                  </a:solidFill>
                  <a:ea typeface="宋体" pitchFamily="2" charset="-122"/>
                </a:rPr>
                <a:t>60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50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   </a:t>
              </a: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)                                     30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       </a:t>
              </a:r>
              <a:r>
                <a:rPr kumimoji="1" lang="en-US" altLang="zh-CN" sz="3000" b="1" i="1" dirty="0">
                  <a:solidFill>
                    <a:srgbClr val="CC33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CC3300"/>
                  </a:solidFill>
                  <a:ea typeface="宋体" pitchFamily="2" charset="-122"/>
                </a:rPr>
                <a:t>4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 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FF6600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FF6600"/>
                  </a:solidFill>
                  <a:ea typeface="宋体" pitchFamily="2" charset="-122"/>
                </a:rPr>
                <a:t>4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)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 (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rgbClr val="0000FF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rgbClr val="0000FF"/>
                  </a:solidFill>
                  <a:ea typeface="宋体" pitchFamily="2" charset="-122"/>
                </a:rPr>
                <a:t>4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) 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(</a:t>
              </a:r>
              <a:r>
                <a:rPr kumimoji="1" lang="en-US" altLang="zh-CN" sz="3000" b="1" i="1" dirty="0">
                  <a:solidFill>
                    <a:schemeClr val="tx2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chemeClr val="tx2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chemeClr val="tx2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chemeClr val="tx2"/>
                  </a:solidFill>
                  <a:ea typeface="宋体" pitchFamily="2" charset="-122"/>
                </a:rPr>
                <a:t>2 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i="1" dirty="0">
                  <a:solidFill>
                    <a:schemeClr val="tx2"/>
                  </a:solidFill>
                  <a:ea typeface="宋体" pitchFamily="2" charset="-122"/>
                </a:rPr>
                <a:t>v</a:t>
              </a:r>
              <a:r>
                <a:rPr kumimoji="1" lang="en-US" altLang="zh-CN" sz="3000" b="1" baseline="-25000" dirty="0">
                  <a:solidFill>
                    <a:schemeClr val="tx2"/>
                  </a:solidFill>
                  <a:ea typeface="宋体" pitchFamily="2" charset="-122"/>
                </a:rPr>
                <a:t>4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)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  </a:t>
              </a:r>
              <a:r>
                <a:rPr kumimoji="1" lang="en-US" altLang="zh-CN" sz="3000" b="1" dirty="0">
                  <a:solidFill>
                    <a:srgbClr val="FF6600"/>
                  </a:solidFill>
                  <a:ea typeface="宋体" pitchFamily="2" charset="-122"/>
                </a:rPr>
                <a:t>100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dirty="0">
                  <a:solidFill>
                    <a:srgbClr val="0000FF"/>
                  </a:solidFill>
                  <a:ea typeface="宋体" pitchFamily="2" charset="-122"/>
                </a:rPr>
                <a:t>90</a:t>
              </a:r>
              <a:r>
                <a:rPr kumimoji="1" lang="en-US" altLang="zh-CN" sz="3000" b="1" dirty="0">
                  <a:solidFill>
                    <a:srgbClr val="CC3300"/>
                  </a:solidFill>
                  <a:ea typeface="宋体" pitchFamily="2" charset="-122"/>
                </a:rPr>
                <a:t>,</a:t>
              </a:r>
              <a:r>
                <a:rPr kumimoji="1" lang="en-US" altLang="zh-CN" sz="3000" b="1" dirty="0">
                  <a:solidFill>
                    <a:schemeClr val="tx2"/>
                  </a:solidFill>
                  <a:ea typeface="宋体" pitchFamily="2" charset="-122"/>
                </a:rPr>
                <a:t>60</a:t>
              </a:r>
              <a:r>
                <a:rPr kumimoji="1" lang="en-US" altLang="zh-CN" sz="3200" b="1" dirty="0">
                  <a:solidFill>
                    <a:srgbClr val="CC3300"/>
                  </a:solidFill>
                  <a:ea typeface="宋体" pitchFamily="2" charset="-122"/>
                </a:rPr>
                <a:t> </a:t>
              </a:r>
            </a:p>
          </p:txBody>
        </p:sp>
        <p:grpSp>
          <p:nvGrpSpPr>
            <p:cNvPr id="102428" name="Group 32"/>
            <p:cNvGrpSpPr>
              <a:grpSpLocks/>
            </p:cNvGrpSpPr>
            <p:nvPr/>
          </p:nvGrpSpPr>
          <p:grpSpPr bwMode="auto">
            <a:xfrm>
              <a:off x="288" y="1920"/>
              <a:ext cx="5087" cy="1918"/>
              <a:chOff x="288" y="1920"/>
              <a:chExt cx="5232" cy="1918"/>
            </a:xfrm>
          </p:grpSpPr>
          <p:sp>
            <p:nvSpPr>
              <p:cNvPr id="102429" name="Line 24"/>
              <p:cNvSpPr>
                <a:spLocks noChangeShapeType="1"/>
              </p:cNvSpPr>
              <p:nvPr/>
            </p:nvSpPr>
            <p:spPr bwMode="auto">
              <a:xfrm>
                <a:off x="288" y="1920"/>
                <a:ext cx="52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0" name="Line 25"/>
              <p:cNvSpPr>
                <a:spLocks noChangeShapeType="1"/>
              </p:cNvSpPr>
              <p:nvPr/>
            </p:nvSpPr>
            <p:spPr bwMode="auto">
              <a:xfrm>
                <a:off x="288" y="2304"/>
                <a:ext cx="52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1" name="Line 26"/>
              <p:cNvSpPr>
                <a:spLocks noChangeShapeType="1"/>
              </p:cNvSpPr>
              <p:nvPr/>
            </p:nvSpPr>
            <p:spPr bwMode="auto">
              <a:xfrm>
                <a:off x="288" y="3838"/>
                <a:ext cx="52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405" name="Group 31"/>
          <p:cNvGrpSpPr>
            <a:grpSpLocks/>
          </p:cNvGrpSpPr>
          <p:nvPr/>
        </p:nvGrpSpPr>
        <p:grpSpPr bwMode="auto">
          <a:xfrm>
            <a:off x="684213" y="970409"/>
            <a:ext cx="4267200" cy="2314575"/>
            <a:chOff x="476" y="414"/>
            <a:chExt cx="2688" cy="1458"/>
          </a:xfrm>
        </p:grpSpPr>
        <p:sp>
          <p:nvSpPr>
            <p:cNvPr id="102407" name="Line 14"/>
            <p:cNvSpPr>
              <a:spLocks noChangeShapeType="1"/>
            </p:cNvSpPr>
            <p:nvPr/>
          </p:nvSpPr>
          <p:spPr bwMode="auto">
            <a:xfrm flipV="1">
              <a:off x="2300" y="1108"/>
              <a:ext cx="624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8" name="Line 2"/>
            <p:cNvSpPr>
              <a:spLocks noChangeShapeType="1"/>
            </p:cNvSpPr>
            <p:nvPr/>
          </p:nvSpPr>
          <p:spPr bwMode="auto">
            <a:xfrm>
              <a:off x="1724" y="654"/>
              <a:ext cx="409" cy="84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9" name="Line 3"/>
            <p:cNvSpPr>
              <a:spLocks noChangeShapeType="1"/>
            </p:cNvSpPr>
            <p:nvPr/>
          </p:nvSpPr>
          <p:spPr bwMode="auto">
            <a:xfrm flipH="1" flipV="1">
              <a:off x="1484" y="1518"/>
              <a:ext cx="576" cy="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0" name="Line 4"/>
            <p:cNvSpPr>
              <a:spLocks noChangeShapeType="1"/>
            </p:cNvSpPr>
            <p:nvPr/>
          </p:nvSpPr>
          <p:spPr bwMode="auto">
            <a:xfrm flipV="1">
              <a:off x="1458" y="1019"/>
              <a:ext cx="1423" cy="45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1" name="Line 5"/>
            <p:cNvSpPr>
              <a:spLocks noChangeShapeType="1"/>
            </p:cNvSpPr>
            <p:nvPr/>
          </p:nvSpPr>
          <p:spPr bwMode="auto">
            <a:xfrm>
              <a:off x="1725" y="588"/>
              <a:ext cx="1152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2" name="Line 6"/>
            <p:cNvSpPr>
              <a:spLocks noChangeShapeType="1"/>
            </p:cNvSpPr>
            <p:nvPr/>
          </p:nvSpPr>
          <p:spPr bwMode="auto">
            <a:xfrm>
              <a:off x="716" y="990"/>
              <a:ext cx="528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3" name="Line 7"/>
            <p:cNvSpPr>
              <a:spLocks noChangeShapeType="1"/>
            </p:cNvSpPr>
            <p:nvPr/>
          </p:nvSpPr>
          <p:spPr bwMode="auto">
            <a:xfrm flipH="1">
              <a:off x="764" y="606"/>
              <a:ext cx="912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5" name="Oval 9" descr="白色大理石"/>
            <p:cNvSpPr>
              <a:spLocks noChangeArrowheads="1"/>
            </p:cNvSpPr>
            <p:nvPr/>
          </p:nvSpPr>
          <p:spPr bwMode="auto">
            <a:xfrm>
              <a:off x="476" y="75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 dirty="0">
                  <a:solidFill>
                    <a:srgbClr val="CC3300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408586" name="Oval 10" descr="白色大理石"/>
            <p:cNvSpPr>
              <a:spLocks noChangeArrowheads="1"/>
            </p:cNvSpPr>
            <p:nvPr/>
          </p:nvSpPr>
          <p:spPr bwMode="auto">
            <a:xfrm>
              <a:off x="1580" y="41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 dirty="0">
                  <a:solidFill>
                    <a:srgbClr val="CC3300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408587" name="Oval 11" descr="白色大理石"/>
            <p:cNvSpPr>
              <a:spLocks noChangeArrowheads="1"/>
            </p:cNvSpPr>
            <p:nvPr/>
          </p:nvSpPr>
          <p:spPr bwMode="auto">
            <a:xfrm>
              <a:off x="2876" y="846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>
                  <a:solidFill>
                    <a:srgbClr val="CC330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408588" name="Oval 12" descr="白色大理石"/>
            <p:cNvSpPr>
              <a:spLocks noChangeArrowheads="1"/>
            </p:cNvSpPr>
            <p:nvPr/>
          </p:nvSpPr>
          <p:spPr bwMode="auto">
            <a:xfrm>
              <a:off x="2060" y="147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>
                  <a:solidFill>
                    <a:srgbClr val="CC330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408589" name="Oval 13" descr="白色大理石"/>
            <p:cNvSpPr>
              <a:spLocks noChangeArrowheads="1"/>
            </p:cNvSpPr>
            <p:nvPr/>
          </p:nvSpPr>
          <p:spPr bwMode="auto">
            <a:xfrm>
              <a:off x="1196" y="137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3200" b="1">
                  <a:solidFill>
                    <a:srgbClr val="CC330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102419" name="Text Box 15"/>
            <p:cNvSpPr txBox="1">
              <a:spLocks noChangeArrowheads="1"/>
            </p:cNvSpPr>
            <p:nvPr/>
          </p:nvSpPr>
          <p:spPr bwMode="auto">
            <a:xfrm>
              <a:off x="860" y="46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0" name="Text Box 16"/>
            <p:cNvSpPr txBox="1">
              <a:spLocks noChangeArrowheads="1"/>
            </p:cNvSpPr>
            <p:nvPr/>
          </p:nvSpPr>
          <p:spPr bwMode="auto">
            <a:xfrm>
              <a:off x="2264" y="479"/>
              <a:ext cx="42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100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1" name="Text Box 17"/>
            <p:cNvSpPr txBox="1">
              <a:spLocks noChangeArrowheads="1"/>
            </p:cNvSpPr>
            <p:nvPr/>
          </p:nvSpPr>
          <p:spPr bwMode="auto">
            <a:xfrm>
              <a:off x="1632" y="836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 dirty="0">
                  <a:ea typeface="宋体" pitchFamily="2" charset="-122"/>
                </a:rPr>
                <a:t>30</a:t>
              </a:r>
              <a:endParaRPr kumimoji="1" lang="en-US" altLang="zh-CN" sz="2600" dirty="0">
                <a:ea typeface="宋体" pitchFamily="2" charset="-122"/>
              </a:endParaRPr>
            </a:p>
          </p:txBody>
        </p:sp>
        <p:sp>
          <p:nvSpPr>
            <p:cNvPr id="102422" name="Text Box 18"/>
            <p:cNvSpPr txBox="1">
              <a:spLocks noChangeArrowheads="1"/>
            </p:cNvSpPr>
            <p:nvPr/>
          </p:nvSpPr>
          <p:spPr bwMode="auto">
            <a:xfrm>
              <a:off x="620" y="118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50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3" name="Text Box 19"/>
            <p:cNvSpPr txBox="1">
              <a:spLocks noChangeArrowheads="1"/>
            </p:cNvSpPr>
            <p:nvPr/>
          </p:nvSpPr>
          <p:spPr bwMode="auto">
            <a:xfrm>
              <a:off x="1532" y="1564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20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4" name="Text Box 20"/>
            <p:cNvSpPr txBox="1">
              <a:spLocks noChangeArrowheads="1"/>
            </p:cNvSpPr>
            <p:nvPr/>
          </p:nvSpPr>
          <p:spPr bwMode="auto">
            <a:xfrm>
              <a:off x="2552" y="1247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60</a:t>
              </a:r>
              <a:endParaRPr kumimoji="1" lang="en-US" altLang="zh-CN" sz="2600">
                <a:ea typeface="宋体" pitchFamily="2" charset="-122"/>
              </a:endParaRPr>
            </a:p>
          </p:txBody>
        </p:sp>
        <p:sp>
          <p:nvSpPr>
            <p:cNvPr id="102425" name="Text Box 21"/>
            <p:cNvSpPr txBox="1">
              <a:spLocks noChangeArrowheads="1"/>
            </p:cNvSpPr>
            <p:nvPr/>
          </p:nvSpPr>
          <p:spPr bwMode="auto">
            <a:xfrm>
              <a:off x="2227" y="99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 dirty="0">
                  <a:ea typeface="宋体" pitchFamily="2" charset="-122"/>
                </a:rPr>
                <a:t>10</a:t>
              </a:r>
              <a:endParaRPr kumimoji="1" lang="en-US" altLang="zh-CN" sz="2600" dirty="0">
                <a:ea typeface="宋体" pitchFamily="2" charset="-122"/>
              </a:endParaRPr>
            </a:p>
          </p:txBody>
        </p:sp>
      </p:grpSp>
      <p:sp>
        <p:nvSpPr>
          <p:cNvPr id="102406" name="Line 27"/>
          <p:cNvSpPr>
            <a:spLocks noChangeShapeType="1"/>
          </p:cNvSpPr>
          <p:nvPr/>
        </p:nvSpPr>
        <p:spPr bwMode="auto">
          <a:xfrm>
            <a:off x="2552652" y="5085184"/>
            <a:ext cx="533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436813" y="4725144"/>
            <a:ext cx="93583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076056" y="5301208"/>
            <a:ext cx="93583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411760" y="5877272"/>
            <a:ext cx="93583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04048" y="6453336"/>
            <a:ext cx="136787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804248" y="4653136"/>
            <a:ext cx="46791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704932" y="5229200"/>
            <a:ext cx="467915" cy="245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82287" y="6381328"/>
            <a:ext cx="334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916398" y="5805264"/>
            <a:ext cx="334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边上权值为任意值的单源最短路径问题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带权有向图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的某几条边或所有边的长度可能为负值。利用</a:t>
            </a:r>
            <a:r>
              <a:rPr lang="en-US" altLang="zh-CN" dirty="0" smtClean="0"/>
              <a:t>Dijkstra</a:t>
            </a:r>
            <a:r>
              <a:rPr lang="zh-CN" altLang="en-US" dirty="0" smtClean="0"/>
              <a:t>算法，不一定能得到正确的结果。</a:t>
            </a:r>
          </a:p>
          <a:p>
            <a:r>
              <a:rPr lang="zh-CN" altLang="en-US" dirty="0" smtClean="0"/>
              <a:t>设源点为</a:t>
            </a:r>
            <a:r>
              <a:rPr lang="en-US" altLang="zh-CN" dirty="0" smtClean="0"/>
              <a:t> 0</a:t>
            </a:r>
            <a:r>
              <a:rPr lang="zh-CN" altLang="en-US" dirty="0" smtClean="0"/>
              <a:t>，终点为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，使用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得到：</a:t>
            </a:r>
            <a:r>
              <a:rPr lang="en-US" dirty="0" smtClean="0"/>
              <a:t>0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，有弧直连，距离为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而应该是</a:t>
            </a:r>
            <a:r>
              <a:rPr lang="en-US" altLang="zh-CN" dirty="0" smtClean="0"/>
              <a:t>0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，距离为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214335" y="5013176"/>
            <a:ext cx="3395663" cy="1471613"/>
            <a:chOff x="3168" y="1334"/>
            <a:chExt cx="2256" cy="981"/>
          </a:xfrm>
        </p:grpSpPr>
        <p:sp>
          <p:nvSpPr>
            <p:cNvPr id="7" name="Oval 7" descr="羊皮纸"/>
            <p:cNvSpPr>
              <a:spLocks noChangeArrowheads="1"/>
            </p:cNvSpPr>
            <p:nvPr/>
          </p:nvSpPr>
          <p:spPr bwMode="auto">
            <a:xfrm>
              <a:off x="3168" y="1968"/>
              <a:ext cx="336" cy="33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1" lang="zh-CN" altLang="zh-CN" sz="2400">
                <a:ea typeface="宋体" pitchFamily="2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17" y="1969"/>
              <a:ext cx="2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ea typeface="宋体" pitchFamily="2" charset="-122"/>
                </a:rPr>
                <a:t>0</a:t>
              </a:r>
            </a:p>
          </p:txBody>
        </p:sp>
        <p:sp>
          <p:nvSpPr>
            <p:cNvPr id="9" name="Oval 9" descr="羊皮纸"/>
            <p:cNvSpPr>
              <a:spLocks noChangeArrowheads="1"/>
            </p:cNvSpPr>
            <p:nvPr/>
          </p:nvSpPr>
          <p:spPr bwMode="auto">
            <a:xfrm>
              <a:off x="4128" y="1968"/>
              <a:ext cx="336" cy="33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1" lang="zh-CN" altLang="zh-CN" sz="2400">
                <a:ea typeface="宋体" pitchFamily="2" charset="-122"/>
              </a:endParaRPr>
            </a:p>
          </p:txBody>
        </p:sp>
        <p:sp>
          <p:nvSpPr>
            <p:cNvPr id="10" name="Oval 10" descr="羊皮纸"/>
            <p:cNvSpPr>
              <a:spLocks noChangeArrowheads="1"/>
            </p:cNvSpPr>
            <p:nvPr/>
          </p:nvSpPr>
          <p:spPr bwMode="auto">
            <a:xfrm>
              <a:off x="5088" y="1968"/>
              <a:ext cx="336" cy="33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1" lang="zh-CN" altLang="zh-CN" sz="2400">
                <a:ea typeface="宋体" pitchFamily="2" charset="-122"/>
              </a:endParaRPr>
            </a:p>
          </p:txBody>
        </p:sp>
        <p:sp>
          <p:nvSpPr>
            <p:cNvPr id="11" name="Text Box 11" descr="羊皮纸"/>
            <p:cNvSpPr txBox="1">
              <a:spLocks noChangeArrowheads="1"/>
            </p:cNvSpPr>
            <p:nvPr/>
          </p:nvSpPr>
          <p:spPr bwMode="auto">
            <a:xfrm>
              <a:off x="4175" y="1969"/>
              <a:ext cx="24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ea typeface="宋体" pitchFamily="2" charset="-122"/>
                </a:rPr>
                <a:t>1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134" y="1969"/>
              <a:ext cx="2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ea typeface="宋体" pitchFamily="2" charset="-122"/>
                </a:rPr>
                <a:t>2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78" y="1334"/>
              <a:ext cx="24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FF3300"/>
                  </a:solidFill>
                  <a:ea typeface="宋体" pitchFamily="2" charset="-122"/>
                </a:rPr>
                <a:t>5</a:t>
              </a:r>
            </a:p>
          </p:txBody>
        </p:sp>
        <p:cxnSp>
          <p:nvCxnSpPr>
            <p:cNvPr id="14" name="AutoShape 14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3510" y="2136"/>
              <a:ext cx="612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4470" y="2136"/>
              <a:ext cx="612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59" y="1824"/>
              <a:ext cx="24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FF33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78" y="1824"/>
              <a:ext cx="3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仿宋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FF3300"/>
                  </a:solidFill>
                  <a:ea typeface="宋体" pitchFamily="2" charset="-122"/>
                </a:rPr>
                <a:t>5</a:t>
              </a:r>
              <a:endParaRPr kumimoji="1" lang="en-US" altLang="zh-CN" sz="24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419" y="1638"/>
              <a:ext cx="1710" cy="387"/>
            </a:xfrm>
            <a:custGeom>
              <a:avLst/>
              <a:gdLst>
                <a:gd name="T0" fmla="*/ 0 w 1710"/>
                <a:gd name="T1" fmla="*/ 351 h 387"/>
                <a:gd name="T2" fmla="*/ 128 w 1710"/>
                <a:gd name="T3" fmla="*/ 223 h 387"/>
                <a:gd name="T4" fmla="*/ 275 w 1710"/>
                <a:gd name="T5" fmla="*/ 104 h 387"/>
                <a:gd name="T6" fmla="*/ 448 w 1710"/>
                <a:gd name="T7" fmla="*/ 49 h 387"/>
                <a:gd name="T8" fmla="*/ 640 w 1710"/>
                <a:gd name="T9" fmla="*/ 12 h 387"/>
                <a:gd name="T10" fmla="*/ 942 w 1710"/>
                <a:gd name="T11" fmla="*/ 3 h 387"/>
                <a:gd name="T12" fmla="*/ 1152 w 1710"/>
                <a:gd name="T13" fmla="*/ 31 h 387"/>
                <a:gd name="T14" fmla="*/ 1408 w 1710"/>
                <a:gd name="T15" fmla="*/ 140 h 387"/>
                <a:gd name="T16" fmla="*/ 1628 w 1710"/>
                <a:gd name="T17" fmla="*/ 296 h 387"/>
                <a:gd name="T18" fmla="*/ 1710 w 1710"/>
                <a:gd name="T19" fmla="*/ 387 h 3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10"/>
                <a:gd name="T31" fmla="*/ 0 h 387"/>
                <a:gd name="T32" fmla="*/ 1710 w 1710"/>
                <a:gd name="T33" fmla="*/ 387 h 3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10" h="387">
                  <a:moveTo>
                    <a:pt x="0" y="351"/>
                  </a:moveTo>
                  <a:cubicBezTo>
                    <a:pt x="41" y="307"/>
                    <a:pt x="82" y="264"/>
                    <a:pt x="128" y="223"/>
                  </a:cubicBezTo>
                  <a:cubicBezTo>
                    <a:pt x="174" y="182"/>
                    <a:pt x="222" y="133"/>
                    <a:pt x="275" y="104"/>
                  </a:cubicBezTo>
                  <a:cubicBezTo>
                    <a:pt x="328" y="75"/>
                    <a:pt x="387" y="64"/>
                    <a:pt x="448" y="49"/>
                  </a:cubicBezTo>
                  <a:cubicBezTo>
                    <a:pt x="509" y="34"/>
                    <a:pt x="558" y="20"/>
                    <a:pt x="640" y="12"/>
                  </a:cubicBezTo>
                  <a:cubicBezTo>
                    <a:pt x="722" y="4"/>
                    <a:pt x="857" y="0"/>
                    <a:pt x="942" y="3"/>
                  </a:cubicBezTo>
                  <a:cubicBezTo>
                    <a:pt x="1027" y="6"/>
                    <a:pt x="1074" y="8"/>
                    <a:pt x="1152" y="31"/>
                  </a:cubicBezTo>
                  <a:cubicBezTo>
                    <a:pt x="1230" y="54"/>
                    <a:pt x="1329" y="96"/>
                    <a:pt x="1408" y="140"/>
                  </a:cubicBezTo>
                  <a:cubicBezTo>
                    <a:pt x="1487" y="184"/>
                    <a:pt x="1578" y="255"/>
                    <a:pt x="1628" y="296"/>
                  </a:cubicBezTo>
                  <a:cubicBezTo>
                    <a:pt x="1678" y="337"/>
                    <a:pt x="1696" y="373"/>
                    <a:pt x="1710" y="387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76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lt"/>
                <a:ea typeface="宋体" panose="02010600030101010101" pitchFamily="2" charset="-122"/>
              </a:rPr>
              <a:t>8.2 </a:t>
            </a:r>
            <a:r>
              <a:rPr lang="en-US" altLang="en-US" dirty="0" err="1" smtClean="0">
                <a:latin typeface="+mn-lt"/>
                <a:ea typeface="宋体" panose="02010600030101010101" pitchFamily="2" charset="-122"/>
              </a:rPr>
              <a:t>每一对顶点间的最短路径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用Dijkstra算法也可以求得有向图G</a:t>
            </a:r>
            <a:r>
              <a:rPr lang="en-US" altLang="en-US" dirty="0" smtClean="0">
                <a:ea typeface="宋体" panose="02010600030101010101" pitchFamily="2" charset="-122"/>
              </a:rPr>
              <a:t>=(V，E)</a:t>
            </a:r>
            <a:r>
              <a:rPr lang="en-US" altLang="en-US" dirty="0" err="1" smtClean="0">
                <a:ea typeface="宋体" panose="02010600030101010101" pitchFamily="2" charset="-122"/>
              </a:rPr>
              <a:t>中每一对顶点间的最短路径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每次以一个不同的顶点为源点重复</a:t>
            </a: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r>
              <a:rPr lang="en-US" altLang="en-US" dirty="0" err="1" smtClean="0">
                <a:ea typeface="宋体" panose="02010600030101010101" pitchFamily="2" charset="-122"/>
              </a:rPr>
              <a:t>Dijkstra算法</a:t>
            </a:r>
            <a:r>
              <a:rPr lang="zh-CN" altLang="en-US" dirty="0" smtClean="0">
                <a:ea typeface="宋体" panose="02010600030101010101" pitchFamily="2" charset="-122"/>
              </a:rPr>
              <a:t>，这样，</a:t>
            </a:r>
            <a:r>
              <a:rPr lang="en-US" altLang="en-US" dirty="0" err="1" smtClean="0">
                <a:ea typeface="宋体" panose="02010600030101010101" pitchFamily="2" charset="-122"/>
              </a:rPr>
              <a:t>便可求得每一对顶点间的最短路径，时间复杂度是O</a:t>
            </a:r>
            <a:r>
              <a:rPr lang="en-US" altLang="en-US" dirty="0" smtClean="0">
                <a:ea typeface="宋体" panose="02010600030101010101" pitchFamily="2" charset="-122"/>
              </a:rPr>
              <a:t>(n</a:t>
            </a:r>
            <a:r>
              <a:rPr lang="en-US" altLang="en-US" baseline="30000" dirty="0" smtClean="0">
                <a:ea typeface="宋体" panose="02010600030101010101" pitchFamily="2" charset="-122"/>
              </a:rPr>
              <a:t>3</a:t>
            </a:r>
            <a:r>
              <a:rPr lang="en-US" altLang="en-US" dirty="0" smtClean="0">
                <a:ea typeface="宋体" panose="02010600030101010101" pitchFamily="2" charset="-122"/>
              </a:rPr>
              <a:t>) 。 </a:t>
            </a:r>
          </a:p>
          <a:p>
            <a:r>
              <a:rPr lang="en-US" altLang="en-US" b="1" dirty="0" err="1" smtClean="0">
                <a:ea typeface="宋体" panose="02010600030101010101" pitchFamily="2" charset="-122"/>
              </a:rPr>
              <a:t>Floyd</a:t>
            </a:r>
            <a:r>
              <a:rPr lang="en-US" altLang="en-US" dirty="0" err="1" smtClean="0">
                <a:ea typeface="宋体" panose="02010600030101010101" pitchFamily="2" charset="-122"/>
              </a:rPr>
              <a:t>提出了另一个算法，其时间复杂度仍是O</a:t>
            </a:r>
            <a:r>
              <a:rPr lang="en-US" altLang="en-US" dirty="0" smtClean="0">
                <a:ea typeface="宋体" panose="02010600030101010101" pitchFamily="2" charset="-122"/>
              </a:rPr>
              <a:t>(n</a:t>
            </a:r>
            <a:r>
              <a:rPr lang="en-US" altLang="en-US" baseline="30000" dirty="0" smtClean="0">
                <a:ea typeface="宋体" panose="02010600030101010101" pitchFamily="2" charset="-122"/>
              </a:rPr>
              <a:t>3</a:t>
            </a:r>
            <a:r>
              <a:rPr lang="en-US" altLang="en-US" dirty="0" smtClean="0">
                <a:ea typeface="宋体" panose="02010600030101010101" pitchFamily="2" charset="-122"/>
              </a:rPr>
              <a:t>) ， </a:t>
            </a:r>
            <a:r>
              <a:rPr lang="en-US" altLang="en-US" dirty="0" err="1" smtClean="0">
                <a:ea typeface="宋体" panose="02010600030101010101" pitchFamily="2" charset="-122"/>
              </a:rPr>
              <a:t>但算法形式更为简明，步骤更为简单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基于图的邻接矩阵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kumimoji="1" lang="en-US" altLang="zh-CN" b="1" dirty="0">
                <a:ea typeface="宋体" panose="02010600030101010101" pitchFamily="2" charset="-122"/>
              </a:rPr>
              <a:t>Floyd</a:t>
            </a:r>
            <a:r>
              <a:rPr kumimoji="1" lang="zh-CN" altLang="en-US" b="1" dirty="0">
                <a:ea typeface="宋体" panose="02010600030101010101" pitchFamily="2" charset="-122"/>
              </a:rPr>
              <a:t>算法允许图中有带负权值的边，但不许有包含带负权值的边组成的回路</a:t>
            </a:r>
            <a:endParaRPr lang="en-US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67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Floyd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-</a:t>
            </a:r>
            <a:r>
              <a:rPr lang="zh-CN" altLang="en-US" dirty="0"/>
              <a:t>算法思想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Vj</a:t>
            </a:r>
            <a:r>
              <a:rPr lang="zh-CN" altLang="en-US" dirty="0" smtClean="0"/>
              <a:t>之间的最短路径可能是：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存在通路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直接相连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最短路径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Vi,Vk</a:t>
            </a:r>
            <a:r>
              <a:rPr lang="en-US" altLang="zh-CN" dirty="0" smtClean="0"/>
              <a:t>)+</a:t>
            </a:r>
            <a:r>
              <a:rPr lang="zh-CN" altLang="en-US" dirty="0"/>
              <a:t>最短路径</a:t>
            </a:r>
            <a:r>
              <a:rPr lang="en-US" altLang="zh-CN" dirty="0"/>
              <a:t>(</a:t>
            </a:r>
            <a:r>
              <a:rPr lang="en-US" altLang="zh-CN" dirty="0" err="1" smtClean="0"/>
              <a:t>Vk,Vj</a:t>
            </a:r>
            <a:r>
              <a:rPr lang="en-US" altLang="zh-CN" dirty="0" smtClean="0"/>
              <a:t>)</a:t>
            </a:r>
          </a:p>
          <a:p>
            <a:pPr marL="342900" lvl="2" indent="-342900"/>
            <a:r>
              <a:rPr lang="en-US" altLang="en-US" sz="3000" dirty="0" smtClean="0">
                <a:ea typeface="宋体" panose="02010600030101010101" pitchFamily="2" charset="-122"/>
              </a:rPr>
              <a:t>D</a:t>
            </a:r>
            <a:r>
              <a:rPr lang="en-US" altLang="en-US" sz="3000" baseline="30000" dirty="0" smtClean="0">
                <a:ea typeface="宋体" panose="02010600030101010101" pitchFamily="2" charset="-122"/>
              </a:rPr>
              <a:t>K</a:t>
            </a:r>
            <a:r>
              <a:rPr lang="en-US" altLang="en-US" sz="3000" dirty="0" smtClean="0">
                <a:ea typeface="宋体" panose="02010600030101010101" pitchFamily="2" charset="-122"/>
              </a:rPr>
              <a:t>(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Vi,Vj</a:t>
            </a:r>
            <a:r>
              <a:rPr lang="en-US" altLang="en-US" sz="3000" dirty="0" smtClean="0">
                <a:ea typeface="宋体" panose="02010600030101010101" pitchFamily="2" charset="-122"/>
              </a:rPr>
              <a:t>)</a:t>
            </a:r>
            <a:r>
              <a:rPr lang="zh-CN" altLang="en-US" sz="3000" dirty="0" smtClean="0">
                <a:ea typeface="宋体" panose="02010600030101010101" pitchFamily="2" charset="-122"/>
              </a:rPr>
              <a:t>为中途只经过前</a:t>
            </a:r>
            <a:r>
              <a:rPr lang="en-US" altLang="zh-CN" sz="3000" dirty="0" smtClean="0">
                <a:ea typeface="宋体" panose="02010600030101010101" pitchFamily="2" charset="-122"/>
              </a:rPr>
              <a:t>k</a:t>
            </a:r>
            <a:r>
              <a:rPr lang="zh-CN" altLang="en-US" sz="3000" dirty="0" smtClean="0">
                <a:ea typeface="宋体" panose="02010600030101010101" pitchFamily="2" charset="-122"/>
              </a:rPr>
              <a:t>个顶点的最短路径长度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marL="342900" lvl="2" indent="-342900"/>
            <a:r>
              <a:rPr lang="en-US" altLang="en-US" sz="3000" dirty="0">
                <a:ea typeface="宋体" panose="02010600030101010101" pitchFamily="2" charset="-122"/>
              </a:rPr>
              <a:t>D</a:t>
            </a:r>
            <a:r>
              <a:rPr lang="en-US" altLang="en-US" sz="3000" baseline="30000" dirty="0">
                <a:ea typeface="宋体" panose="02010600030101010101" pitchFamily="2" charset="-122"/>
              </a:rPr>
              <a:t>K</a:t>
            </a:r>
            <a:r>
              <a:rPr lang="en-US" altLang="en-US" sz="3000" dirty="0">
                <a:ea typeface="宋体" panose="02010600030101010101" pitchFamily="2" charset="-122"/>
              </a:rPr>
              <a:t>(</a:t>
            </a:r>
            <a:r>
              <a:rPr lang="en-US" altLang="en-US" sz="3000" dirty="0" err="1">
                <a:ea typeface="宋体" panose="02010600030101010101" pitchFamily="2" charset="-122"/>
              </a:rPr>
              <a:t>Vi,Vj</a:t>
            </a:r>
            <a:r>
              <a:rPr lang="en-US" altLang="en-US" sz="3000" dirty="0" smtClean="0">
                <a:ea typeface="宋体" panose="02010600030101010101" pitchFamily="2" charset="-122"/>
              </a:rPr>
              <a:t>) </a:t>
            </a:r>
          </a:p>
          <a:p>
            <a:pPr marL="342900" lvl="2" indent="-342900"/>
            <a:r>
              <a:rPr lang="en-US" altLang="zh-CN" sz="3000" dirty="0" smtClean="0">
                <a:ea typeface="宋体" panose="02010600030101010101" pitchFamily="2" charset="-122"/>
              </a:rPr>
              <a:t>= 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Wij</a:t>
            </a:r>
            <a:r>
              <a:rPr lang="en-US" altLang="zh-CN" sz="3000" dirty="0" smtClean="0">
                <a:ea typeface="宋体" panose="02010600030101010101" pitchFamily="2" charset="-122"/>
              </a:rPr>
              <a:t>, k=0</a:t>
            </a:r>
          </a:p>
          <a:p>
            <a:pPr marL="342900" lvl="2" indent="-342900"/>
            <a:r>
              <a:rPr lang="en-US" altLang="zh-CN" sz="3000" dirty="0" smtClean="0">
                <a:ea typeface="宋体" panose="02010600030101010101" pitchFamily="2" charset="-122"/>
              </a:rPr>
              <a:t>=min(D</a:t>
            </a:r>
            <a:r>
              <a:rPr lang="en-US" altLang="zh-CN" sz="3000" baseline="30000" dirty="0" smtClean="0">
                <a:ea typeface="宋体" panose="02010600030101010101" pitchFamily="2" charset="-122"/>
              </a:rPr>
              <a:t>k-1</a:t>
            </a:r>
            <a:r>
              <a:rPr lang="en-US" altLang="zh-CN" sz="3000" dirty="0" smtClean="0">
                <a:ea typeface="宋体" panose="02010600030101010101" pitchFamily="2" charset="-122"/>
              </a:rPr>
              <a:t>(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Vi,Vj</a:t>
            </a:r>
            <a:r>
              <a:rPr lang="en-US" altLang="zh-CN" sz="3000" dirty="0" smtClean="0">
                <a:ea typeface="宋体" panose="02010600030101010101" pitchFamily="2" charset="-122"/>
              </a:rPr>
              <a:t>),D</a:t>
            </a:r>
            <a:r>
              <a:rPr lang="en-US" altLang="zh-CN" sz="3000" baseline="30000" dirty="0" smtClean="0">
                <a:ea typeface="宋体" panose="02010600030101010101" pitchFamily="2" charset="-122"/>
              </a:rPr>
              <a:t>k-1</a:t>
            </a:r>
            <a:r>
              <a:rPr lang="en-US" altLang="zh-CN" sz="3000" dirty="0" smtClean="0">
                <a:ea typeface="宋体" panose="02010600030101010101" pitchFamily="2" charset="-122"/>
              </a:rPr>
              <a:t>(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Vi,Vk</a:t>
            </a:r>
            <a:r>
              <a:rPr lang="en-US" altLang="zh-CN" sz="3000" dirty="0" smtClean="0">
                <a:ea typeface="宋体" panose="02010600030101010101" pitchFamily="2" charset="-122"/>
              </a:rPr>
              <a:t>)+D</a:t>
            </a:r>
            <a:r>
              <a:rPr lang="en-US" altLang="zh-CN" sz="3000" baseline="30000" dirty="0" smtClean="0">
                <a:ea typeface="宋体" panose="02010600030101010101" pitchFamily="2" charset="-122"/>
              </a:rPr>
              <a:t>k-1</a:t>
            </a:r>
            <a:r>
              <a:rPr lang="en-US" altLang="zh-CN" sz="3000" dirty="0" smtClean="0">
                <a:ea typeface="宋体" panose="02010600030101010101" pitchFamily="2" charset="-122"/>
              </a:rPr>
              <a:t>(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Vk,Vj</a:t>
            </a:r>
            <a:r>
              <a:rPr lang="en-US" altLang="zh-CN" sz="3000" dirty="0" smtClean="0">
                <a:ea typeface="宋体" panose="02010600030101010101" pitchFamily="2" charset="-122"/>
              </a:rPr>
              <a:t>)), k&gt;=1</a:t>
            </a:r>
            <a:endParaRPr lang="en-US" altLang="en-US" sz="30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9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有向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无环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图/AOV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拓扑排序</a:t>
            </a:r>
            <a:endParaRPr lang="en-US" altLang="en-US" dirty="0" smtClean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可以用有向无环图表示集合元素以及元素之间的关系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拓扑排序</a:t>
            </a:r>
            <a:r>
              <a:rPr lang="en-US" altLang="en-US" dirty="0">
                <a:ea typeface="宋体" panose="02010600030101010101" pitchFamily="2" charset="-122"/>
              </a:rPr>
              <a:t>(Topological Sort</a:t>
            </a:r>
            <a:r>
              <a:rPr lang="en-US" altLang="en-US" dirty="0" smtClean="0">
                <a:ea typeface="宋体" panose="02010600030101010101" pitchFamily="2" charset="-122"/>
              </a:rPr>
              <a:t>)：</a:t>
            </a:r>
            <a:r>
              <a:rPr lang="en-US" altLang="en-US" dirty="0" err="1" smtClean="0">
                <a:ea typeface="宋体" panose="02010600030101010101" pitchFamily="2" charset="-122"/>
              </a:rPr>
              <a:t>由某个集合上的一个偏序得到该集合上的一个全序的操作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集合上的关系：集合A上的关系是从A到A的关系</a:t>
            </a:r>
            <a:r>
              <a:rPr lang="en-US" altLang="en-US" dirty="0" smtClean="0">
                <a:ea typeface="宋体" panose="02010600030101010101" pitchFamily="2" charset="-122"/>
              </a:rPr>
              <a:t>(A</a:t>
            </a:r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</a:t>
            </a:r>
            <a:r>
              <a:rPr lang="en-US" altLang="en-US" dirty="0" smtClean="0">
                <a:ea typeface="宋体" panose="02010600030101010101" pitchFamily="2" charset="-122"/>
              </a:rPr>
              <a:t>A) 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关系的自反性：若</a:t>
            </a:r>
            <a:r>
              <a:rPr lang="en-US" altLang="en-US" dirty="0" err="1" smtClean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 smtClean="0">
                <a:ea typeface="宋体" panose="02010600030101010101" pitchFamily="2" charset="-122"/>
              </a:rPr>
              <a:t>a∈A有</a:t>
            </a:r>
            <a:r>
              <a:rPr lang="en-US" altLang="en-US" dirty="0" smtClean="0">
                <a:ea typeface="宋体" panose="02010600030101010101" pitchFamily="2" charset="-122"/>
              </a:rPr>
              <a:t>(a, a)∈</a:t>
            </a:r>
            <a:r>
              <a:rPr lang="en-US" altLang="en-US" dirty="0" err="1" smtClean="0">
                <a:ea typeface="宋体" panose="02010600030101010101" pitchFamily="2" charset="-122"/>
              </a:rPr>
              <a:t>R，称集合A上的关系R是自反的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关系的对称性与反对称性：如果对于a</a:t>
            </a:r>
            <a:r>
              <a:rPr lang="en-US" altLang="en-US" dirty="0" smtClean="0">
                <a:ea typeface="宋体" panose="02010600030101010101" pitchFamily="2" charset="-122"/>
              </a:rPr>
              <a:t>, </a:t>
            </a:r>
            <a:r>
              <a:rPr lang="en-US" altLang="en-US" dirty="0" err="1" smtClean="0">
                <a:ea typeface="宋体" panose="02010600030101010101" pitchFamily="2" charset="-122"/>
              </a:rPr>
              <a:t>b∈A</a:t>
            </a:r>
            <a:r>
              <a:rPr lang="en-US" altLang="en-US" dirty="0" smtClean="0">
                <a:ea typeface="宋体" panose="02010600030101010101" pitchFamily="2" charset="-122"/>
              </a:rPr>
              <a:t> ，</a:t>
            </a:r>
            <a:r>
              <a:rPr lang="en-US" altLang="en-US" dirty="0" err="1" smtClean="0">
                <a:ea typeface="宋体" panose="02010600030101010101" pitchFamily="2" charset="-122"/>
              </a:rPr>
              <a:t>只要有</a:t>
            </a:r>
            <a:r>
              <a:rPr lang="en-US" altLang="en-US" dirty="0" smtClean="0">
                <a:ea typeface="宋体" panose="02010600030101010101" pitchFamily="2" charset="-122"/>
              </a:rPr>
              <a:t>(a, b)∈</a:t>
            </a:r>
            <a:r>
              <a:rPr lang="en-US" altLang="en-US" dirty="0" err="1" smtClean="0">
                <a:ea typeface="宋体" panose="02010600030101010101" pitchFamily="2" charset="-122"/>
              </a:rPr>
              <a:t>R就有</a:t>
            </a:r>
            <a:r>
              <a:rPr lang="en-US" altLang="en-US" dirty="0" smtClean="0">
                <a:ea typeface="宋体" panose="02010600030101010101" pitchFamily="2" charset="-122"/>
              </a:rPr>
              <a:t>(b, a)∈R ，</a:t>
            </a:r>
            <a:r>
              <a:rPr lang="en-US" altLang="en-US" dirty="0" err="1" smtClean="0">
                <a:ea typeface="宋体" panose="02010600030101010101" pitchFamily="2" charset="-122"/>
              </a:rPr>
              <a:t>称集合A上的关系R是对称的。如果对于a</a:t>
            </a:r>
            <a:r>
              <a:rPr lang="en-US" altLang="en-US" dirty="0" smtClean="0">
                <a:ea typeface="宋体" panose="02010600030101010101" pitchFamily="2" charset="-122"/>
              </a:rPr>
              <a:t>, </a:t>
            </a:r>
            <a:r>
              <a:rPr lang="en-US" altLang="en-US" dirty="0" err="1" smtClean="0">
                <a:ea typeface="宋体" panose="02010600030101010101" pitchFamily="2" charset="-122"/>
              </a:rPr>
              <a:t>b∈A</a:t>
            </a:r>
            <a:r>
              <a:rPr lang="en-US" altLang="en-US" dirty="0" smtClean="0">
                <a:ea typeface="宋体" panose="02010600030101010101" pitchFamily="2" charset="-122"/>
              </a:rPr>
              <a:t> ，</a:t>
            </a:r>
            <a:r>
              <a:rPr lang="en-US" altLang="en-US" dirty="0" err="1" smtClean="0">
                <a:ea typeface="宋体" panose="02010600030101010101" pitchFamily="2" charset="-122"/>
              </a:rPr>
              <a:t>仅当a</a:t>
            </a:r>
            <a:r>
              <a:rPr lang="en-US" altLang="en-US" dirty="0" smtClean="0">
                <a:ea typeface="宋体" panose="02010600030101010101" pitchFamily="2" charset="-122"/>
              </a:rPr>
              <a:t>=</a:t>
            </a:r>
            <a:r>
              <a:rPr lang="en-US" altLang="en-US" dirty="0" err="1" smtClean="0">
                <a:ea typeface="宋体" panose="02010600030101010101" pitchFamily="2" charset="-122"/>
              </a:rPr>
              <a:t>b时有</a:t>
            </a:r>
            <a:r>
              <a:rPr lang="en-US" altLang="en-US" dirty="0" smtClean="0">
                <a:ea typeface="宋体" panose="02010600030101010101" pitchFamily="2" charset="-122"/>
              </a:rPr>
              <a:t>(a, b)∈</a:t>
            </a:r>
            <a:r>
              <a:rPr lang="en-US" altLang="en-US" dirty="0" err="1" smtClean="0">
                <a:ea typeface="宋体" panose="02010600030101010101" pitchFamily="2" charset="-122"/>
              </a:rPr>
              <a:t>R和</a:t>
            </a:r>
            <a:r>
              <a:rPr lang="en-US" altLang="en-US" dirty="0" smtClean="0">
                <a:ea typeface="宋体" panose="02010600030101010101" pitchFamily="2" charset="-122"/>
              </a:rPr>
              <a:t>(b, 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ea typeface="宋体" panose="02010600030101010101" pitchFamily="2" charset="-122"/>
              </a:rPr>
              <a:t>a)∈</a:t>
            </a:r>
            <a:r>
              <a:rPr lang="en-US" altLang="en-US" dirty="0" err="1" smtClean="0">
                <a:ea typeface="宋体" panose="02010600030101010101" pitchFamily="2" charset="-122"/>
              </a:rPr>
              <a:t>R，称集合A上的关系R是反对称的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 smtClean="0">
                <a:ea typeface="宋体" panose="02010600030101010101" pitchFamily="2" charset="-122"/>
              </a:rPr>
              <a:t>实数集上的小于等于关系≤是反对称的</a:t>
            </a:r>
            <a:endParaRPr lang="en-US" altLang="en-US" sz="2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关系的传递性：若a</a:t>
            </a:r>
            <a:r>
              <a:rPr lang="en-US" altLang="en-US" dirty="0" smtClean="0">
                <a:ea typeface="宋体" panose="02010600030101010101" pitchFamily="2" charset="-122"/>
              </a:rPr>
              <a:t>, b, </a:t>
            </a:r>
            <a:r>
              <a:rPr lang="en-US" altLang="en-US" dirty="0" err="1" smtClean="0">
                <a:ea typeface="宋体" panose="02010600030101010101" pitchFamily="2" charset="-122"/>
              </a:rPr>
              <a:t>c∈A，若</a:t>
            </a:r>
            <a:r>
              <a:rPr lang="en-US" altLang="en-US" dirty="0" smtClean="0">
                <a:ea typeface="宋体" panose="02010600030101010101" pitchFamily="2" charset="-122"/>
              </a:rPr>
              <a:t>(a, b)∈</a:t>
            </a:r>
            <a:r>
              <a:rPr lang="en-US" altLang="en-US" dirty="0" err="1" smtClean="0">
                <a:ea typeface="宋体" panose="02010600030101010101" pitchFamily="2" charset="-122"/>
              </a:rPr>
              <a:t>R，并且</a:t>
            </a:r>
            <a:r>
              <a:rPr lang="en-US" altLang="en-US" dirty="0" smtClean="0">
                <a:ea typeface="宋体" panose="02010600030101010101" pitchFamily="2" charset="-122"/>
              </a:rPr>
              <a:t>(b, 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smtClean="0">
                <a:ea typeface="宋体" panose="02010600030101010101" pitchFamily="2" charset="-122"/>
              </a:rPr>
              <a:t>c)∈R ，则(a, c)∈R ，</a:t>
            </a:r>
            <a:r>
              <a:rPr lang="en-US" altLang="en-US" dirty="0" err="1" smtClean="0">
                <a:ea typeface="宋体" panose="02010600030101010101" pitchFamily="2" charset="-122"/>
              </a:rPr>
              <a:t>称集合A上的关系R是传递的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09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宋体" panose="02010600030101010101" pitchFamily="2" charset="-122"/>
              </a:rPr>
              <a:t>Floyd</a:t>
            </a:r>
            <a:r>
              <a:rPr kumimoji="1" lang="zh-CN" altLang="en-US" dirty="0" smtClean="0">
                <a:latin typeface="+mn-lt"/>
                <a:ea typeface="宋体" panose="02010600030101010101" pitchFamily="2" charset="-122"/>
              </a:rPr>
              <a:t>算法</a:t>
            </a:r>
            <a:r>
              <a:rPr kumimoji="1"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算法思想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设顶点集</a:t>
            </a:r>
            <a:r>
              <a:rPr lang="en-US" altLang="en-US" dirty="0" smtClean="0">
                <a:ea typeface="宋体" panose="02010600030101010101" pitchFamily="2" charset="-122"/>
              </a:rPr>
              <a:t>S(</a:t>
            </a:r>
            <a:r>
              <a:rPr lang="zh-CN" altLang="en-US" dirty="0" smtClean="0">
                <a:ea typeface="宋体" panose="02010600030101010101" pitchFamily="2" charset="-122"/>
              </a:rPr>
              <a:t>初值为空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，用数组</a:t>
            </a:r>
            <a:r>
              <a:rPr lang="en-US" altLang="en-US" dirty="0" smtClean="0"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ea typeface="宋体" panose="02010600030101010101" pitchFamily="2" charset="-122"/>
              </a:rPr>
              <a:t>的每个元素</a:t>
            </a:r>
            <a:r>
              <a:rPr lang="en-US" altLang="en-US" dirty="0" smtClean="0">
                <a:ea typeface="宋体" panose="02010600030101010101" pitchFamily="2" charset="-122"/>
              </a:rPr>
              <a:t>D[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</a:t>
            </a:r>
            <a:r>
              <a:rPr lang="zh-CN" altLang="en-US" dirty="0" smtClean="0">
                <a:ea typeface="宋体" panose="02010600030101010101" pitchFamily="2" charset="-122"/>
              </a:rPr>
              <a:t>保存从</a:t>
            </a:r>
            <a:r>
              <a:rPr lang="en-US" altLang="en-US" dirty="0" smtClean="0"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ea typeface="宋体" panose="02010600030101010101" pitchFamily="2" charset="-122"/>
              </a:rPr>
              <a:t>只经过</a:t>
            </a:r>
            <a:r>
              <a:rPr lang="en-US" altLang="en-US" dirty="0" smtClean="0"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ea typeface="宋体" panose="02010600030101010101" pitchFamily="2" charset="-122"/>
              </a:rPr>
              <a:t>中的顶点到达</a:t>
            </a:r>
            <a:r>
              <a:rPr lang="en-US" altLang="en-US" dirty="0" err="1" smtClean="0">
                <a:ea typeface="宋体" panose="02010600030101010101" pitchFamily="2" charset="-122"/>
              </a:rPr>
              <a:t>Vj</a:t>
            </a:r>
            <a:r>
              <a:rPr lang="zh-CN" altLang="en-US" dirty="0" smtClean="0">
                <a:ea typeface="宋体" panose="02010600030101010101" pitchFamily="2" charset="-122"/>
              </a:rPr>
              <a:t>的最短路径长度，其思想是：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初始时令</a:t>
            </a:r>
            <a:r>
              <a:rPr lang="en-US" altLang="en-US" dirty="0" smtClean="0">
                <a:ea typeface="宋体" panose="02010600030101010101" pitchFamily="2" charset="-122"/>
              </a:rPr>
              <a:t>S={ } </a:t>
            </a:r>
            <a:r>
              <a:rPr lang="zh-CN" altLang="en-US" dirty="0" smtClean="0">
                <a:ea typeface="宋体" panose="02010600030101010101" pitchFamily="2" charset="-122"/>
              </a:rPr>
              <a:t>， </a:t>
            </a:r>
            <a:r>
              <a:rPr lang="en-US" altLang="en-US" dirty="0" smtClean="0">
                <a:ea typeface="宋体" panose="02010600030101010101" pitchFamily="2" charset="-122"/>
              </a:rPr>
              <a:t>D[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</a:t>
            </a:r>
            <a:r>
              <a:rPr lang="zh-CN" altLang="en-US" dirty="0" smtClean="0">
                <a:ea typeface="宋体" panose="02010600030101010101" pitchFamily="2" charset="-122"/>
              </a:rPr>
              <a:t>的赋初值方式是：</a:t>
            </a:r>
          </a:p>
          <a:p>
            <a:pPr lvl="1"/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将图中一个顶点V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加入到S中，修改D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</a:t>
            </a:r>
            <a:r>
              <a:rPr lang="en-US" altLang="en-US" dirty="0" err="1" smtClean="0">
                <a:ea typeface="宋体" panose="02010600030101010101" pitchFamily="2" charset="-122"/>
              </a:rPr>
              <a:t>的值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2"/>
            <a:r>
              <a:rPr lang="en-US" altLang="en-US" sz="3000" dirty="0" smtClean="0">
                <a:ea typeface="宋体" panose="02010600030101010101" pitchFamily="2" charset="-122"/>
              </a:rPr>
              <a:t>D[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dirty="0" smtClean="0">
                <a:ea typeface="宋体" panose="02010600030101010101" pitchFamily="2" charset="-122"/>
              </a:rPr>
              <a:t>][j]=Min {D[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dirty="0" smtClean="0">
                <a:ea typeface="宋体" panose="02010600030101010101" pitchFamily="2" charset="-122"/>
              </a:rPr>
              <a:t>][j] , (D[</a:t>
            </a:r>
            <a:r>
              <a:rPr lang="en-US" altLang="en-US" sz="30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000" dirty="0" smtClean="0">
                <a:ea typeface="宋体" panose="02010600030101010101" pitchFamily="2" charset="-122"/>
              </a:rPr>
              <a:t>][k]+D[k][j]) }</a:t>
            </a:r>
            <a:endParaRPr lang="en-US" altLang="en-US" sz="26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原因：从V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err="1" smtClean="0">
                <a:ea typeface="宋体" panose="02010600030101010101" pitchFamily="2" charset="-122"/>
              </a:rPr>
              <a:t>只经过S中的顶点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到达V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err="1" smtClean="0">
                <a:ea typeface="宋体" panose="02010600030101010101" pitchFamily="2" charset="-122"/>
              </a:rPr>
              <a:t>的路径长度可能比原来不经过V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的路径更短</a:t>
            </a:r>
            <a:r>
              <a:rPr lang="en-US" altLang="en-US" dirty="0" smtClean="0">
                <a:ea typeface="宋体" panose="02010600030101010101" pitchFamily="2" charset="-122"/>
              </a:rPr>
              <a:t>。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重复</a:t>
            </a:r>
            <a:r>
              <a:rPr lang="zh-CN" altLang="en-US" dirty="0">
                <a:ea typeface="宋体" panose="02010600030101010101" pitchFamily="2" charset="-122"/>
              </a:rPr>
              <a:t>上一步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直到G的所有顶点都加入到S中为止</a:t>
            </a:r>
            <a:r>
              <a:rPr lang="en-US" altLang="en-US" dirty="0" smtClean="0">
                <a:ea typeface="宋体" panose="02010600030101010101" pitchFamily="2" charset="-122"/>
              </a:rPr>
              <a:t>。</a:t>
            </a:r>
          </a:p>
          <a:p>
            <a:pPr lvl="2"/>
            <a:endParaRPr lang="en-US" altLang="en-US" dirty="0" smtClean="0"/>
          </a:p>
        </p:txBody>
      </p:sp>
      <p:grpSp>
        <p:nvGrpSpPr>
          <p:cNvPr id="525316" name="Group 4"/>
          <p:cNvGrpSpPr>
            <a:grpSpLocks/>
          </p:cNvGrpSpPr>
          <p:nvPr/>
        </p:nvGrpSpPr>
        <p:grpSpPr bwMode="auto">
          <a:xfrm>
            <a:off x="395536" y="2701280"/>
            <a:ext cx="8066087" cy="1447800"/>
            <a:chOff x="0" y="0"/>
            <a:chExt cx="5081" cy="912"/>
          </a:xfrm>
        </p:grpSpPr>
        <p:sp>
          <p:nvSpPr>
            <p:cNvPr id="525317" name="Rectangle 5"/>
            <p:cNvSpPr>
              <a:spLocks noChangeArrowheads="1"/>
            </p:cNvSpPr>
            <p:nvPr/>
          </p:nvSpPr>
          <p:spPr bwMode="auto">
            <a:xfrm>
              <a:off x="955" y="288"/>
              <a:ext cx="412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 err="1">
                  <a:latin typeface="Times New Roman" pitchFamily="18" charset="0"/>
                </a:rPr>
                <a:t>W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ij</a:t>
              </a:r>
              <a:r>
                <a:rPr lang="en-US" altLang="en-US" sz="2800" b="1" baseline="-18000" dirty="0">
                  <a:latin typeface="Times New Roman" pitchFamily="18" charset="0"/>
                </a:rPr>
                <a:t>    </a:t>
              </a:r>
              <a:r>
                <a:rPr lang="en-US" altLang="en-US" sz="2800" b="1" dirty="0">
                  <a:latin typeface="Times New Roman" pitchFamily="18" charset="0"/>
                </a:rPr>
                <a:t> </a:t>
              </a:r>
              <a:r>
                <a:rPr lang="en-US" altLang="en-US" sz="2800" b="1" dirty="0" err="1">
                  <a:latin typeface="Times New Roman" pitchFamily="18" charset="0"/>
                </a:rPr>
                <a:t>i≠j</a:t>
              </a:r>
              <a:r>
                <a:rPr lang="zh-CN" altLang="en-US" sz="2800" b="1" dirty="0">
                  <a:latin typeface="Times New Roman" pitchFamily="18" charset="0"/>
                </a:rPr>
                <a:t>且</a:t>
              </a:r>
              <a:r>
                <a:rPr lang="en-US" altLang="en-US" sz="2800" b="1" dirty="0">
                  <a:latin typeface="Times New Roman" pitchFamily="18" charset="0"/>
                </a:rPr>
                <a:t>&lt;</a:t>
              </a:r>
              <a:r>
                <a:rPr lang="en-US" altLang="en-US" sz="2800" b="1" dirty="0" err="1">
                  <a:latin typeface="Times New Roman" pitchFamily="18" charset="0"/>
                </a:rPr>
                <a:t>v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i</a:t>
              </a:r>
              <a:r>
                <a:rPr lang="en-US" altLang="en-US" sz="2800" b="1" dirty="0" err="1">
                  <a:latin typeface="Times New Roman" pitchFamily="18" charset="0"/>
                </a:rPr>
                <a:t>,v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j</a:t>
              </a:r>
              <a:r>
                <a:rPr lang="en-US" altLang="en-US" sz="2800" b="1" dirty="0">
                  <a:latin typeface="Times New Roman" pitchFamily="18" charset="0"/>
                </a:rPr>
                <a:t>&gt;∈</a:t>
              </a:r>
              <a:r>
                <a:rPr lang="en-US" altLang="en-US" sz="2800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E</a:t>
              </a:r>
              <a:r>
                <a:rPr lang="zh-CN" altLang="en-US" sz="2800" b="1" dirty="0">
                  <a:latin typeface="Times New Roman" pitchFamily="18" charset="0"/>
                </a:rPr>
                <a:t>， </a:t>
              </a:r>
              <a:r>
                <a:rPr lang="en-US" altLang="en-US" sz="2800" b="1" dirty="0" err="1">
                  <a:latin typeface="Times New Roman" pitchFamily="18" charset="0"/>
                </a:rPr>
                <a:t>w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ij</a:t>
              </a:r>
              <a:r>
                <a:rPr lang="zh-CN" altLang="en-US" sz="2800" b="1" dirty="0">
                  <a:latin typeface="Times New Roman" pitchFamily="18" charset="0"/>
                </a:rPr>
                <a:t>为弧上的权值</a:t>
              </a:r>
            </a:p>
          </p:txBody>
        </p:sp>
        <p:sp>
          <p:nvSpPr>
            <p:cNvPr id="525318" name="Rectangle 6"/>
            <p:cNvSpPr>
              <a:spLocks noChangeArrowheads="1"/>
            </p:cNvSpPr>
            <p:nvPr/>
          </p:nvSpPr>
          <p:spPr bwMode="auto">
            <a:xfrm>
              <a:off x="955" y="617"/>
              <a:ext cx="2110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宋体" pitchFamily="2" charset="-122"/>
                </a:rPr>
                <a:t>∞   </a:t>
              </a:r>
              <a:r>
                <a:rPr lang="en-US" altLang="en-US" sz="2800" b="1">
                  <a:latin typeface="Times New Roman" pitchFamily="18" charset="0"/>
                </a:rPr>
                <a:t>i≠j</a:t>
              </a:r>
              <a:r>
                <a:rPr lang="zh-CN" altLang="en-US" sz="2800" b="1">
                  <a:latin typeface="Times New Roman" pitchFamily="18" charset="0"/>
                </a:rPr>
                <a:t>且</a:t>
              </a:r>
              <a:r>
                <a:rPr lang="en-US" altLang="en-US" sz="2800" b="1">
                  <a:latin typeface="Times New Roman" pitchFamily="18" charset="0"/>
                </a:rPr>
                <a:t>&lt;v</a:t>
              </a:r>
              <a:r>
                <a:rPr lang="en-US" altLang="en-US" sz="2800" b="1" baseline="-18000">
                  <a:latin typeface="Times New Roman" pitchFamily="18" charset="0"/>
                </a:rPr>
                <a:t>i</a:t>
              </a:r>
              <a:r>
                <a:rPr lang="en-US" altLang="en-US" sz="2800" b="1">
                  <a:latin typeface="Times New Roman" pitchFamily="18" charset="0"/>
                </a:rPr>
                <a:t>,v</a:t>
              </a:r>
              <a:r>
                <a:rPr lang="en-US" altLang="en-US" sz="2800" b="1" baseline="-18000">
                  <a:latin typeface="Times New Roman" pitchFamily="18" charset="0"/>
                </a:rPr>
                <a:t>j</a:t>
              </a:r>
              <a:r>
                <a:rPr lang="en-US" altLang="en-US" sz="2800" b="1">
                  <a:latin typeface="Times New Roman" pitchFamily="18" charset="0"/>
                </a:rPr>
                <a:t>&gt;</a:t>
              </a:r>
              <a:r>
                <a:rPr lang="zh-CN" altLang="en-US" sz="2800" b="1">
                  <a:latin typeface="Times New Roman" pitchFamily="18" charset="0"/>
                </a:rPr>
                <a:t>不属于</a:t>
              </a:r>
              <a:r>
                <a:rPr lang="en-US" altLang="en-US" sz="2800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E</a:t>
              </a:r>
            </a:p>
          </p:txBody>
        </p:sp>
        <p:sp>
          <p:nvSpPr>
            <p:cNvPr id="525319" name="Rectangle 7"/>
            <p:cNvSpPr>
              <a:spLocks noChangeArrowheads="1"/>
            </p:cNvSpPr>
            <p:nvPr/>
          </p:nvSpPr>
          <p:spPr bwMode="auto">
            <a:xfrm>
              <a:off x="0" y="288"/>
              <a:ext cx="79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 smtClean="0">
                  <a:latin typeface="Times New Roman" pitchFamily="18" charset="0"/>
                </a:rPr>
                <a:t>D[</a:t>
              </a:r>
              <a:r>
                <a:rPr lang="en-US" altLang="en-US" sz="2800" b="1" dirty="0" err="1" smtClean="0">
                  <a:latin typeface="Times New Roman" pitchFamily="18" charset="0"/>
                </a:rPr>
                <a:t>i</a:t>
              </a:r>
              <a:r>
                <a:rPr lang="en-US" altLang="en-US" sz="2800" b="1" dirty="0">
                  <a:latin typeface="Times New Roman" pitchFamily="18" charset="0"/>
                </a:rPr>
                <a:t>][j]=</a:t>
              </a:r>
            </a:p>
          </p:txBody>
        </p:sp>
        <p:sp>
          <p:nvSpPr>
            <p:cNvPr id="525320" name="AutoShape 8"/>
            <p:cNvSpPr>
              <a:spLocks/>
            </p:cNvSpPr>
            <p:nvPr/>
          </p:nvSpPr>
          <p:spPr bwMode="auto">
            <a:xfrm>
              <a:off x="859" y="96"/>
              <a:ext cx="91" cy="680"/>
            </a:xfrm>
            <a:prstGeom prst="leftBrace">
              <a:avLst>
                <a:gd name="adj1" fmla="val 6227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25321" name="Rectangle 9"/>
            <p:cNvSpPr>
              <a:spLocks noChangeArrowheads="1"/>
            </p:cNvSpPr>
            <p:nvPr/>
          </p:nvSpPr>
          <p:spPr bwMode="auto">
            <a:xfrm>
              <a:off x="953" y="0"/>
              <a:ext cx="11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宋体" pitchFamily="2" charset="-122"/>
                </a:rPr>
                <a:t>0    </a:t>
              </a:r>
              <a:r>
                <a:rPr lang="en-US" altLang="en-US" sz="2800" b="1" dirty="0" err="1">
                  <a:latin typeface="Times New Roman" pitchFamily="18" charset="0"/>
                </a:rPr>
                <a:t>i</a:t>
              </a:r>
              <a:r>
                <a:rPr lang="en-US" altLang="en-US" sz="2800" b="1" dirty="0">
                  <a:latin typeface="Times New Roman" pitchFamily="18" charset="0"/>
                </a:rPr>
                <a:t> =j</a:t>
              </a:r>
              <a:r>
                <a:rPr lang="zh-CN" altLang="en-US" sz="2800" b="1" dirty="0">
                  <a:latin typeface="Times New Roman" pitchFamily="18" charset="0"/>
                </a:rPr>
                <a:t>时</a:t>
              </a:r>
              <a:endParaRPr lang="zh-CN" altLang="en-US" sz="2800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64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r>
              <a:rPr lang="en-US" altLang="zh-CN" dirty="0" smtClean="0">
                <a:ea typeface="宋体" panose="02010600030101010101" pitchFamily="2" charset="-122"/>
              </a:rPr>
              <a:t>-I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700" dirty="0" smtClean="0"/>
              <a:t>// </a:t>
            </a:r>
            <a:r>
              <a:rPr lang="zh-CN" altLang="en-US" sz="3700" dirty="0" smtClean="0"/>
              <a:t>用</a:t>
            </a:r>
            <a:r>
              <a:rPr lang="en-US" sz="3700" dirty="0" smtClean="0"/>
              <a:t>Floyd</a:t>
            </a:r>
            <a:r>
              <a:rPr lang="zh-CN" altLang="en-US" sz="3700" dirty="0" smtClean="0"/>
              <a:t>算法求有向网</a:t>
            </a:r>
            <a:r>
              <a:rPr lang="en-US" sz="3700" dirty="0" smtClean="0"/>
              <a:t>G</a:t>
            </a:r>
            <a:r>
              <a:rPr lang="zh-CN" altLang="en-US" sz="3700" dirty="0" smtClean="0"/>
              <a:t>中各对顶点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和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之间的最短路径</a:t>
            </a:r>
            <a:r>
              <a:rPr lang="en-US" sz="3700" dirty="0" smtClean="0"/>
              <a:t>P[v][w]</a:t>
            </a:r>
            <a:r>
              <a:rPr lang="zh-CN" altLang="en-US" sz="3700" dirty="0" smtClean="0"/>
              <a:t>及其带权长度</a:t>
            </a:r>
            <a:r>
              <a:rPr lang="en-US" sz="3700" dirty="0" smtClean="0"/>
              <a:t>D[v][w]。</a:t>
            </a:r>
            <a:r>
              <a:rPr lang="zh-CN" altLang="en-US" sz="3700" dirty="0" smtClean="0"/>
              <a:t>若</a:t>
            </a:r>
            <a:r>
              <a:rPr lang="en-US" sz="3700" dirty="0" smtClean="0"/>
              <a:t>P[v][w][u]</a:t>
            </a:r>
            <a:r>
              <a:rPr lang="zh-CN" altLang="en-US" sz="3700" dirty="0" smtClean="0"/>
              <a:t>为</a:t>
            </a:r>
            <a:r>
              <a:rPr lang="en-US" sz="3700" dirty="0" smtClean="0"/>
              <a:t>TRUE，</a:t>
            </a:r>
            <a:r>
              <a:rPr lang="zh-CN" altLang="en-US" sz="3700" dirty="0" smtClean="0"/>
              <a:t>则</a:t>
            </a:r>
            <a:r>
              <a:rPr lang="en-US" sz="3700" dirty="0" smtClean="0"/>
              <a:t>u</a:t>
            </a:r>
            <a:r>
              <a:rPr lang="zh-CN" altLang="en-US" sz="3700" dirty="0" smtClean="0"/>
              <a:t>是从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到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当前求得最短路径上的顶点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void </a:t>
            </a:r>
            <a:r>
              <a:rPr lang="en-US" sz="3700" dirty="0" err="1" smtClean="0"/>
              <a:t>ShortestPath_FLOYD</a:t>
            </a:r>
            <a:r>
              <a:rPr lang="en-US" sz="3700" dirty="0" smtClean="0"/>
              <a:t>(</a:t>
            </a:r>
            <a:r>
              <a:rPr lang="en-US" sz="3700" dirty="0" err="1" smtClean="0"/>
              <a:t>MGraph</a:t>
            </a:r>
            <a:r>
              <a:rPr lang="en-US" sz="3700" dirty="0" smtClean="0"/>
              <a:t> G, </a:t>
            </a:r>
            <a:r>
              <a:rPr lang="en-US" sz="3700" dirty="0" err="1" smtClean="0"/>
              <a:t>PathMatrix</a:t>
            </a:r>
            <a:r>
              <a:rPr lang="en-US" sz="3700" dirty="0" smtClean="0"/>
              <a:t> P[], </a:t>
            </a:r>
            <a:r>
              <a:rPr lang="en-US" sz="3700" dirty="0" err="1" smtClean="0"/>
              <a:t>DistancMatrix</a:t>
            </a:r>
            <a:r>
              <a:rPr lang="en-US" sz="3700" dirty="0" smtClean="0"/>
              <a:t> &amp;D)  </a:t>
            </a:r>
            <a:r>
              <a:rPr lang="en-US" altLang="zh-CN" sz="37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err="1" smtClean="0"/>
              <a:t>int</a:t>
            </a:r>
            <a:r>
              <a:rPr lang="en-US" sz="3700" dirty="0" smtClean="0"/>
              <a:t> </a:t>
            </a:r>
            <a:r>
              <a:rPr lang="en-US" sz="3700" dirty="0" err="1" smtClean="0"/>
              <a:t>v,w,u,i</a:t>
            </a:r>
            <a:r>
              <a:rPr lang="en-US" sz="3700" dirty="0" smtClean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// </a:t>
            </a:r>
            <a:r>
              <a:rPr lang="zh-CN" altLang="en-US" sz="3700" dirty="0" smtClean="0"/>
              <a:t>各对结点之间初始化已知路径及距离</a:t>
            </a:r>
            <a:endParaRPr lang="en-US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for (v=0; v&lt;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++v) 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  for (w=0; w&lt;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++w)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D[v][w] = </a:t>
            </a:r>
            <a:r>
              <a:rPr lang="en-US" sz="3700" dirty="0" err="1" smtClean="0"/>
              <a:t>G.arcs</a:t>
            </a:r>
            <a:r>
              <a:rPr lang="en-US" sz="3700" dirty="0" smtClean="0"/>
              <a:t>[v][w].</a:t>
            </a:r>
            <a:r>
              <a:rPr lang="en-US" sz="3700" dirty="0" err="1" smtClean="0"/>
              <a:t>adj</a:t>
            </a:r>
            <a:r>
              <a:rPr lang="en-US" sz="3700" dirty="0" smtClean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for (u=0; u&lt;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++u) P[v][w][u] = FALSE;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if (D[v][w] &lt; INFINITY) { // </a:t>
            </a:r>
            <a:r>
              <a:rPr lang="zh-CN" altLang="en-US" sz="3700" dirty="0" smtClean="0"/>
              <a:t>从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到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有直接路径 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	P[v</a:t>
            </a:r>
            <a:r>
              <a:rPr lang="en-US" sz="3700" smtClean="0"/>
              <a:t>][</a:t>
            </a:r>
            <a:r>
              <a:rPr lang="en-US" altLang="zh-CN" sz="3700" smtClean="0"/>
              <a:t>w</a:t>
            </a:r>
            <a:r>
              <a:rPr lang="en-US" sz="3700" smtClean="0"/>
              <a:t>][</a:t>
            </a:r>
            <a:r>
              <a:rPr lang="en-US" altLang="zh-CN" sz="3700" smtClean="0"/>
              <a:t>v</a:t>
            </a:r>
            <a:r>
              <a:rPr lang="en-US" sz="3700" smtClean="0"/>
              <a:t>] </a:t>
            </a:r>
            <a:r>
              <a:rPr lang="en-US" sz="3700" dirty="0" smtClean="0"/>
              <a:t>= P[v][w][w] = TRUE; }//if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  }//for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4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r>
              <a:rPr lang="en-US" altLang="zh-CN" dirty="0" smtClean="0">
                <a:ea typeface="宋体" panose="02010600030101010101" pitchFamily="2" charset="-122"/>
              </a:rPr>
              <a:t>-II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(u=0; u&lt;</a:t>
            </a:r>
            <a:r>
              <a:rPr lang="en-US" dirty="0" err="1"/>
              <a:t>G.vexnum</a:t>
            </a:r>
            <a:r>
              <a:rPr lang="en-US" dirty="0"/>
              <a:t>; ++u)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for </a:t>
            </a:r>
            <a:r>
              <a:rPr lang="en-US" dirty="0"/>
              <a:t>(v=0; v&lt;</a:t>
            </a:r>
            <a:r>
              <a:rPr lang="en-US" dirty="0" err="1"/>
              <a:t>G.vexnum</a:t>
            </a:r>
            <a:r>
              <a:rPr lang="en-US" dirty="0"/>
              <a:t>; ++v) 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++w) 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b="1" dirty="0"/>
              <a:t>D[v][u]+D[u][w] &lt; D[v][w]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zh-CN" altLang="en-US" dirty="0"/>
              <a:t>从</a:t>
            </a:r>
            <a:r>
              <a:rPr lang="en-US" dirty="0"/>
              <a:t>v</a:t>
            </a:r>
            <a:r>
              <a:rPr lang="zh-CN" altLang="en-US" dirty="0"/>
              <a:t>经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w</a:t>
            </a:r>
            <a:r>
              <a:rPr lang="zh-CN" altLang="en-US" dirty="0"/>
              <a:t>的一条路径更短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	</a:t>
            </a:r>
            <a:r>
              <a:rPr lang="en-US" dirty="0" smtClean="0"/>
              <a:t>D[v</a:t>
            </a:r>
            <a:r>
              <a:rPr lang="en-US" dirty="0"/>
              <a:t>][w] = D[v][u]+D[u][w];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G.vexnum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		P[v</a:t>
            </a:r>
            <a:r>
              <a:rPr lang="en-US" dirty="0"/>
              <a:t>][w][</a:t>
            </a:r>
            <a:r>
              <a:rPr lang="en-US" dirty="0" err="1"/>
              <a:t>i</a:t>
            </a:r>
            <a:r>
              <a:rPr lang="en-US" dirty="0"/>
              <a:t>] =(P[v][u][</a:t>
            </a:r>
            <a:r>
              <a:rPr lang="en-US" dirty="0" err="1"/>
              <a:t>i</a:t>
            </a:r>
            <a:r>
              <a:rPr lang="en-US" dirty="0"/>
              <a:t>] || P[u][w][</a:t>
            </a:r>
            <a:r>
              <a:rPr lang="en-US" dirty="0" err="1"/>
              <a:t>i</a:t>
            </a:r>
            <a:r>
              <a:rPr lang="en-US" dirty="0"/>
              <a:t>]); </a:t>
            </a:r>
          </a:p>
          <a:p>
            <a:pPr marL="0" indent="0">
              <a:buNone/>
            </a:pPr>
            <a:r>
              <a:rPr lang="en-US" dirty="0" smtClean="0"/>
              <a:t>	}//</a:t>
            </a:r>
            <a:r>
              <a:rPr lang="en-US" dirty="0"/>
              <a:t>if </a:t>
            </a:r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ShortestPath_FLOYD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Floyd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</a:t>
            </a:r>
            <a:r>
              <a:rPr lang="en-US" altLang="zh-CN" dirty="0" smtClean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算法改进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 smtClean="0">
                <a:ea typeface="宋体" panose="02010600030101010101" pitchFamily="2" charset="-122"/>
              </a:rPr>
              <a:t>定义二维数组Path</a:t>
            </a:r>
            <a:r>
              <a:rPr lang="en-US" altLang="en-US" dirty="0" smtClean="0">
                <a:ea typeface="宋体" panose="02010600030101010101" pitchFamily="2" charset="-122"/>
              </a:rPr>
              <a:t>[n][n](</a:t>
            </a:r>
            <a:r>
              <a:rPr lang="en-US" altLang="en-US" dirty="0" err="1" smtClean="0">
                <a:ea typeface="宋体" panose="02010600030101010101" pitchFamily="2" charset="-122"/>
              </a:rPr>
              <a:t>n为图的顶点数</a:t>
            </a:r>
            <a:r>
              <a:rPr lang="en-US" altLang="en-US" dirty="0" smtClean="0">
                <a:ea typeface="宋体" panose="02010600030101010101" pitchFamily="2" charset="-122"/>
              </a:rPr>
              <a:t>) ，</a:t>
            </a:r>
            <a:r>
              <a:rPr lang="en-US" altLang="en-US" dirty="0" err="1" smtClean="0">
                <a:ea typeface="宋体" panose="02010600030101010101" pitchFamily="2" charset="-122"/>
              </a:rPr>
              <a:t>元素Path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</a:t>
            </a:r>
            <a:r>
              <a:rPr lang="en-US" altLang="en-US" dirty="0" err="1" smtClean="0">
                <a:ea typeface="宋体" panose="02010600030101010101" pitchFamily="2" charset="-122"/>
              </a:rPr>
              <a:t>保存从V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到V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err="1" smtClean="0">
                <a:ea typeface="宋体" panose="02010600030101010101" pitchFamily="2" charset="-122"/>
              </a:rPr>
              <a:t>的最短路径所经过的顶点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若Path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][j]=</a:t>
            </a:r>
            <a:r>
              <a:rPr lang="en-US" altLang="en-US" dirty="0" err="1" smtClean="0">
                <a:ea typeface="宋体" panose="02010600030101010101" pitchFamily="2" charset="-122"/>
              </a:rPr>
              <a:t>k：从V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到V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经过V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 ，</a:t>
            </a:r>
            <a:r>
              <a:rPr lang="en-US" altLang="en-US" dirty="0" err="1" smtClean="0">
                <a:ea typeface="宋体" panose="02010600030101010101" pitchFamily="2" charset="-122"/>
              </a:rPr>
              <a:t>最短路径序列是</a:t>
            </a:r>
            <a:r>
              <a:rPr lang="en-US" altLang="en-US" dirty="0" smtClean="0">
                <a:ea typeface="宋体" panose="02010600030101010101" pitchFamily="2" charset="-122"/>
              </a:rPr>
              <a:t>(V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 , …,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 , …,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smtClean="0">
                <a:ea typeface="宋体" panose="02010600030101010101" pitchFamily="2" charset="-122"/>
              </a:rPr>
              <a:t>) ，</a:t>
            </a:r>
            <a:r>
              <a:rPr lang="en-US" altLang="en-US" dirty="0" err="1" smtClean="0">
                <a:ea typeface="宋体" panose="02010600030101010101" pitchFamily="2" charset="-122"/>
              </a:rPr>
              <a:t>则路径子序列</a:t>
            </a:r>
            <a:r>
              <a:rPr lang="en-US" altLang="en-US" dirty="0" smtClean="0">
                <a:ea typeface="宋体" panose="02010600030101010101" pitchFamily="2" charset="-122"/>
              </a:rPr>
              <a:t>：(V</a:t>
            </a:r>
            <a:r>
              <a:rPr lang="en-US" altLang="en-US" baseline="-25000" dirty="0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 , …,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)和(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smtClean="0">
                <a:ea typeface="宋体" panose="02010600030101010101" pitchFamily="2" charset="-122"/>
              </a:rPr>
              <a:t> , …, </a:t>
            </a:r>
            <a:r>
              <a:rPr lang="en-US" altLang="en-US" dirty="0" err="1" smtClean="0">
                <a:ea typeface="宋体" panose="02010600030101010101" pitchFamily="2" charset="-122"/>
              </a:rPr>
              <a:t>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一定是从V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err="1" smtClean="0">
                <a:ea typeface="宋体" panose="02010600030101010101" pitchFamily="2" charset="-122"/>
              </a:rPr>
              <a:t>到V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和从V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dirty="0" err="1" smtClean="0">
                <a:ea typeface="宋体" panose="02010600030101010101" pitchFamily="2" charset="-122"/>
              </a:rPr>
              <a:t>到V</a:t>
            </a:r>
            <a:r>
              <a:rPr lang="en-US" altLang="en-US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en-US" dirty="0" smtClean="0">
                <a:ea typeface="宋体" panose="02010600030101010101" pitchFamily="2" charset="-122"/>
              </a:rPr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的最短路径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从而可以根据Path</a:t>
            </a:r>
            <a:r>
              <a:rPr lang="en-US" altLang="en-US" dirty="0" smtClean="0">
                <a:ea typeface="宋体" panose="02010600030101010101" pitchFamily="2" charset="-122"/>
              </a:rPr>
              <a:t>[</a:t>
            </a:r>
            <a:r>
              <a:rPr lang="en-US" altLang="en-US" dirty="0" err="1" smtClean="0">
                <a:ea typeface="宋体" panose="02010600030101010101" pitchFamily="2" charset="-122"/>
              </a:rPr>
              <a:t>i</a:t>
            </a:r>
            <a:r>
              <a:rPr lang="en-US" altLang="en-US" dirty="0" smtClean="0">
                <a:ea typeface="宋体" panose="02010600030101010101" pitchFamily="2" charset="-122"/>
              </a:rPr>
              <a:t>][k]</a:t>
            </a:r>
            <a:r>
              <a:rPr lang="en-US" altLang="en-US" dirty="0" err="1" smtClean="0">
                <a:ea typeface="宋体" panose="02010600030101010101" pitchFamily="2" charset="-122"/>
              </a:rPr>
              <a:t>和Path</a:t>
            </a:r>
            <a:r>
              <a:rPr lang="en-US" altLang="en-US" dirty="0" smtClean="0">
                <a:ea typeface="宋体" panose="02010600030101010101" pitchFamily="2" charset="-122"/>
              </a:rPr>
              <a:t>[k][j]</a:t>
            </a:r>
            <a:r>
              <a:rPr lang="en-US" altLang="en-US" dirty="0" err="1" smtClean="0">
                <a:ea typeface="宋体" panose="02010600030101010101" pitchFamily="2" charset="-122"/>
              </a:rPr>
              <a:t>的值再找到该路径上所经过的其它顶点</a:t>
            </a:r>
            <a:r>
              <a:rPr lang="en-US" altLang="en-US" dirty="0" smtClean="0">
                <a:ea typeface="宋体" panose="02010600030101010101" pitchFamily="2" charset="-122"/>
              </a:rPr>
              <a:t>，…</a:t>
            </a:r>
            <a:r>
              <a:rPr lang="en-US" altLang="en-US" dirty="0" err="1" smtClean="0">
                <a:ea typeface="宋体" panose="02010600030101010101" pitchFamily="2" charset="-122"/>
              </a:rPr>
              <a:t>依此类推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 err="1" smtClean="0">
                <a:ea typeface="宋体" panose="02010600030101010101" pitchFamily="2" charset="-122"/>
              </a:rPr>
              <a:t>初始化为Path</a:t>
            </a:r>
            <a:r>
              <a:rPr lang="en-US" altLang="en-US" sz="3200" dirty="0" smtClean="0">
                <a:ea typeface="宋体" panose="02010600030101010101" pitchFamily="2" charset="-122"/>
              </a:rPr>
              <a:t>[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200" dirty="0" smtClean="0">
                <a:ea typeface="宋体" panose="02010600030101010101" pitchFamily="2" charset="-122"/>
              </a:rPr>
              <a:t>][j]=-1，表示从V</a:t>
            </a:r>
            <a:r>
              <a:rPr lang="en-US" altLang="en-US" sz="3200" baseline="-25000" dirty="0" smtClean="0">
                <a:ea typeface="宋体" panose="02010600030101010101" pitchFamily="2" charset="-122"/>
              </a:rPr>
              <a:t>i</a:t>
            </a:r>
            <a:r>
              <a:rPr lang="en-US" altLang="en-US" sz="3200" dirty="0" smtClean="0">
                <a:ea typeface="宋体" panose="02010600030101010101" pitchFamily="2" charset="-122"/>
              </a:rPr>
              <a:t>到V</a:t>
            </a:r>
            <a:r>
              <a:rPr lang="en-US" altLang="en-US" sz="3200" baseline="-25000" dirty="0" smtClean="0">
                <a:ea typeface="宋体" panose="02010600030101010101" pitchFamily="2" charset="-122"/>
              </a:rPr>
              <a:t>j 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不经过任何</a:t>
            </a:r>
            <a:r>
              <a:rPr lang="en-US" altLang="en-US" sz="3200" dirty="0" smtClean="0">
                <a:ea typeface="宋体" panose="02010600030101010101" pitchFamily="2" charset="-122"/>
              </a:rPr>
              <a:t>(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S中的中间</a:t>
            </a:r>
            <a:r>
              <a:rPr lang="en-US" altLang="en-US" sz="3200" dirty="0" smtClean="0">
                <a:ea typeface="宋体" panose="02010600030101010101" pitchFamily="2" charset="-122"/>
              </a:rPr>
              <a:t>)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顶点。当某个顶点V</a:t>
            </a:r>
            <a:r>
              <a:rPr lang="en-US" altLang="en-US" sz="3200" baseline="-25000" dirty="0" err="1" smtClean="0">
                <a:ea typeface="宋体" panose="02010600030101010101" pitchFamily="2" charset="-122"/>
              </a:rPr>
              <a:t>k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加入到S中后使D</a:t>
            </a:r>
            <a:r>
              <a:rPr lang="en-US" altLang="en-US" sz="3200" dirty="0" smtClean="0">
                <a:ea typeface="宋体" panose="02010600030101010101" pitchFamily="2" charset="-122"/>
              </a:rPr>
              <a:t>[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200" dirty="0" smtClean="0">
                <a:ea typeface="宋体" panose="02010600030101010101" pitchFamily="2" charset="-122"/>
              </a:rPr>
              <a:t>][j]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变小时，令Path</a:t>
            </a:r>
            <a:r>
              <a:rPr lang="en-US" altLang="en-US" sz="3200" dirty="0" smtClean="0">
                <a:ea typeface="宋体" panose="02010600030101010101" pitchFamily="2" charset="-122"/>
              </a:rPr>
              <a:t>[</a:t>
            </a:r>
            <a:r>
              <a:rPr lang="en-US" altLang="en-US" sz="3200" dirty="0" err="1" smtClean="0">
                <a:ea typeface="宋体" panose="02010600030101010101" pitchFamily="2" charset="-122"/>
              </a:rPr>
              <a:t>i</a:t>
            </a:r>
            <a:r>
              <a:rPr lang="en-US" altLang="en-US" sz="3200" dirty="0" smtClean="0">
                <a:ea typeface="宋体" panose="02010600030101010101" pitchFamily="2" charset="-122"/>
              </a:rPr>
              <a:t>][j]=k</a:t>
            </a:r>
          </a:p>
        </p:txBody>
      </p:sp>
    </p:spTree>
    <p:extLst>
      <p:ext uri="{BB962C8B-B14F-4D97-AF65-F5344CB8AC3E}">
        <p14:creationId xmlns:p14="http://schemas.microsoft.com/office/powerpoint/2010/main" val="199440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算法改进之实现</a:t>
            </a:r>
            <a:r>
              <a:rPr lang="en-US" altLang="zh-CN" dirty="0" smtClean="0">
                <a:ea typeface="宋体" panose="02010600030101010101" pitchFamily="2" charset="-122"/>
              </a:rPr>
              <a:t>-I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700" dirty="0" smtClean="0"/>
              <a:t>// </a:t>
            </a:r>
            <a:r>
              <a:rPr lang="zh-CN" altLang="en-US" sz="3700" dirty="0" smtClean="0"/>
              <a:t>用</a:t>
            </a:r>
            <a:r>
              <a:rPr lang="en-US" sz="3700" dirty="0" smtClean="0"/>
              <a:t>Floyd</a:t>
            </a:r>
            <a:r>
              <a:rPr lang="zh-CN" altLang="en-US" sz="3700" dirty="0" smtClean="0"/>
              <a:t>算法求有向网</a:t>
            </a:r>
            <a:r>
              <a:rPr lang="en-US" sz="3700" dirty="0" smtClean="0"/>
              <a:t>G</a:t>
            </a:r>
            <a:r>
              <a:rPr lang="zh-CN" altLang="en-US" sz="3700" dirty="0" smtClean="0"/>
              <a:t>中各对顶点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和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之间的最短路径及其带权长度</a:t>
            </a:r>
            <a:r>
              <a:rPr lang="en-US" sz="3700" dirty="0" smtClean="0"/>
              <a:t>D[v][w]。</a:t>
            </a:r>
            <a:r>
              <a:rPr lang="zh-CN" altLang="en-US" sz="3700" dirty="0" smtClean="0"/>
              <a:t>若</a:t>
            </a:r>
            <a:r>
              <a:rPr lang="en-US" sz="3700" dirty="0" smtClean="0"/>
              <a:t>Path[v][w]</a:t>
            </a:r>
            <a:r>
              <a:rPr lang="zh-CN" altLang="en-US" sz="3700" dirty="0" smtClean="0"/>
              <a:t>为</a:t>
            </a:r>
            <a:r>
              <a:rPr lang="en-US" altLang="zh-CN" sz="3700" dirty="0"/>
              <a:t>u</a:t>
            </a:r>
            <a:r>
              <a:rPr lang="en-US" sz="3700" dirty="0" smtClean="0"/>
              <a:t>，</a:t>
            </a:r>
            <a:r>
              <a:rPr lang="zh-CN" altLang="en-US" sz="3700" dirty="0" smtClean="0"/>
              <a:t>则</a:t>
            </a:r>
            <a:r>
              <a:rPr lang="en-US" sz="3700" dirty="0" smtClean="0"/>
              <a:t>u</a:t>
            </a:r>
            <a:r>
              <a:rPr lang="zh-CN" altLang="en-US" sz="3700" dirty="0" smtClean="0"/>
              <a:t>是从</a:t>
            </a:r>
            <a:r>
              <a:rPr lang="en-US" sz="3700" dirty="0" smtClean="0"/>
              <a:t>v</a:t>
            </a:r>
            <a:r>
              <a:rPr lang="zh-CN" altLang="en-US" sz="3700" dirty="0" smtClean="0"/>
              <a:t>到</a:t>
            </a:r>
            <a:r>
              <a:rPr lang="en-US" sz="3700" dirty="0" smtClean="0"/>
              <a:t>w</a:t>
            </a:r>
            <a:r>
              <a:rPr lang="zh-CN" altLang="en-US" sz="3700" dirty="0" smtClean="0"/>
              <a:t>当前求得最短路径上的顶点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void </a:t>
            </a:r>
            <a:r>
              <a:rPr lang="en-US" sz="3700" dirty="0" err="1" smtClean="0"/>
              <a:t>ShortestPath_FLOYD</a:t>
            </a:r>
            <a:r>
              <a:rPr lang="en-US" sz="3700" dirty="0" smtClean="0"/>
              <a:t>(</a:t>
            </a:r>
            <a:r>
              <a:rPr lang="en-US" sz="3700" dirty="0" err="1" smtClean="0"/>
              <a:t>MGraph</a:t>
            </a:r>
            <a:r>
              <a:rPr lang="en-US" sz="3700" dirty="0" smtClean="0"/>
              <a:t> G, </a:t>
            </a:r>
            <a:r>
              <a:rPr lang="en-US" sz="3700" dirty="0" err="1" smtClean="0"/>
              <a:t>PMatrix</a:t>
            </a:r>
            <a:r>
              <a:rPr lang="en-US" sz="3700" dirty="0" smtClean="0"/>
              <a:t> Path[], </a:t>
            </a:r>
            <a:r>
              <a:rPr lang="en-US" sz="3700" dirty="0" err="1" smtClean="0"/>
              <a:t>DistancMatrix</a:t>
            </a:r>
            <a:r>
              <a:rPr lang="en-US" sz="3700" dirty="0" smtClean="0"/>
              <a:t> &amp;D)  </a:t>
            </a:r>
            <a:r>
              <a:rPr lang="en-US" altLang="zh-CN" sz="37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err="1" smtClean="0"/>
              <a:t>int</a:t>
            </a:r>
            <a:r>
              <a:rPr lang="en-US" sz="3700" dirty="0" smtClean="0"/>
              <a:t> </a:t>
            </a:r>
            <a:r>
              <a:rPr lang="en-US" sz="3700" dirty="0" err="1" smtClean="0"/>
              <a:t>v,w,u,i</a:t>
            </a:r>
            <a:r>
              <a:rPr lang="en-US" sz="3700" dirty="0" smtClean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// </a:t>
            </a:r>
            <a:r>
              <a:rPr lang="zh-CN" altLang="en-US" sz="3700" dirty="0" smtClean="0"/>
              <a:t>各对结点之间初始化已知路径及距离</a:t>
            </a:r>
            <a:endParaRPr lang="en-US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for (v=0; v&lt;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++v) </a:t>
            </a:r>
            <a:endParaRPr lang="en-US" altLang="zh-CN" sz="37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  for (w=0; w&lt;</a:t>
            </a:r>
            <a:r>
              <a:rPr lang="en-US" sz="3700" dirty="0" err="1" smtClean="0"/>
              <a:t>G.vexnum</a:t>
            </a:r>
            <a:r>
              <a:rPr lang="en-US" sz="3700" dirty="0" smtClean="0"/>
              <a:t>; ++w)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D[v][w] = </a:t>
            </a:r>
            <a:r>
              <a:rPr lang="en-US" sz="3700" dirty="0" err="1" smtClean="0"/>
              <a:t>G.arcs</a:t>
            </a:r>
            <a:r>
              <a:rPr lang="en-US" sz="3700" dirty="0" smtClean="0"/>
              <a:t>[v][w].</a:t>
            </a:r>
            <a:r>
              <a:rPr lang="en-US" sz="3700" dirty="0" err="1" smtClean="0"/>
              <a:t>adj</a:t>
            </a:r>
            <a:r>
              <a:rPr lang="en-US" sz="3700" dirty="0" smtClean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	Path[v][w] = -1;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smtClean="0"/>
              <a:t>  }//for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3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算法改进之实现</a:t>
            </a:r>
            <a:r>
              <a:rPr lang="en-US" altLang="zh-CN" dirty="0" smtClean="0">
                <a:ea typeface="宋体" panose="02010600030101010101" pitchFamily="2" charset="-122"/>
              </a:rPr>
              <a:t>-II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(u=0; u&lt;</a:t>
            </a:r>
            <a:r>
              <a:rPr lang="en-US" dirty="0" err="1"/>
              <a:t>G.vexnum</a:t>
            </a:r>
            <a:r>
              <a:rPr lang="en-US" dirty="0"/>
              <a:t>; ++u)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for </a:t>
            </a:r>
            <a:r>
              <a:rPr lang="en-US" dirty="0"/>
              <a:t>(v=0; v&lt;</a:t>
            </a:r>
            <a:r>
              <a:rPr lang="en-US" dirty="0" err="1"/>
              <a:t>G.vexnum</a:t>
            </a:r>
            <a:r>
              <a:rPr lang="en-US" dirty="0"/>
              <a:t>; ++v) 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/>
              <a:t>(w=0; w&lt;</a:t>
            </a:r>
            <a:r>
              <a:rPr lang="en-US" dirty="0" err="1"/>
              <a:t>G.vexnum</a:t>
            </a:r>
            <a:r>
              <a:rPr lang="en-US" dirty="0"/>
              <a:t>; ++w) 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b="1" dirty="0"/>
              <a:t>D[v][u]+D[u][w] &lt; D[v][w]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zh-CN" altLang="en-US" dirty="0"/>
              <a:t>从</a:t>
            </a:r>
            <a:r>
              <a:rPr lang="en-US" dirty="0"/>
              <a:t>v</a:t>
            </a:r>
            <a:r>
              <a:rPr lang="zh-CN" altLang="en-US" dirty="0"/>
              <a:t>经</a:t>
            </a:r>
            <a:r>
              <a:rPr lang="en-US" dirty="0"/>
              <a:t>u</a:t>
            </a:r>
            <a:r>
              <a:rPr lang="zh-CN" altLang="en-US" dirty="0"/>
              <a:t>到</a:t>
            </a:r>
            <a:r>
              <a:rPr lang="en-US" dirty="0"/>
              <a:t>w</a:t>
            </a:r>
            <a:r>
              <a:rPr lang="zh-CN" altLang="en-US" dirty="0"/>
              <a:t>的一条路径更短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	</a:t>
            </a:r>
            <a:r>
              <a:rPr lang="en-US" dirty="0" smtClean="0"/>
              <a:t>D[v</a:t>
            </a:r>
            <a:r>
              <a:rPr lang="en-US" dirty="0"/>
              <a:t>][w] = D[v][u]+D[u][w];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Path[v][w]=u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ShortestPath_FLOYD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5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-27384"/>
            <a:ext cx="8229600" cy="936104"/>
          </a:xfrm>
        </p:spPr>
        <p:txBody>
          <a:bodyPr/>
          <a:lstStyle/>
          <a:p>
            <a:pPr algn="l"/>
            <a:r>
              <a:rPr kumimoji="1" lang="en-US" altLang="zh-CN" dirty="0">
                <a:ea typeface="宋体" panose="02010600030101010101" pitchFamily="2" charset="-122"/>
              </a:rPr>
              <a:t>Floyd</a:t>
            </a:r>
            <a:r>
              <a:rPr kumimoji="1" lang="zh-CN" altLang="en-US" dirty="0">
                <a:ea typeface="宋体" panose="02010600030101010101" pitchFamily="2" charset="-122"/>
              </a:rPr>
              <a:t>算法</a:t>
            </a:r>
            <a:r>
              <a:rPr kumimoji="1"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执行实例</a:t>
            </a:r>
            <a:endParaRPr lang="en-US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" y="5445125"/>
            <a:ext cx="3643314" cy="14398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根据上述过程中Path</a:t>
            </a:r>
            <a:r>
              <a:rPr lang="en-US" altLang="en-US" sz="2800" b="1" dirty="0" smtClean="0"/>
              <a:t>[</a:t>
            </a:r>
            <a:r>
              <a:rPr lang="en-US" altLang="en-US" sz="2800" b="1" dirty="0" err="1" smtClean="0"/>
              <a:t>i</a:t>
            </a:r>
            <a:r>
              <a:rPr lang="en-US" altLang="en-US" sz="2800" b="1" dirty="0" smtClean="0"/>
              <a:t>][j]</a:t>
            </a:r>
            <a:r>
              <a:rPr lang="en-US" altLang="en-US" sz="2800" b="1" dirty="0" err="1" smtClean="0"/>
              <a:t>数组</a:t>
            </a:r>
            <a:r>
              <a:rPr lang="en-US" altLang="en-US" sz="2800" b="1" dirty="0" smtClean="0">
                <a:latin typeface="宋体" pitchFamily="2" charset="-122"/>
              </a:rPr>
              <a:t>，</a:t>
            </a:r>
          </a:p>
          <a:p>
            <a:pPr marL="0" indent="0">
              <a:buNone/>
              <a:defRPr/>
            </a:pPr>
            <a:r>
              <a:rPr lang="en-US" altLang="en-US" sz="2800" b="1" dirty="0" err="1" smtClean="0"/>
              <a:t>得出</a:t>
            </a:r>
            <a:r>
              <a:rPr lang="en-US" altLang="en-US" sz="2800" b="1" dirty="0" err="1" smtClean="0">
                <a:latin typeface="宋体" pitchFamily="2" charset="-122"/>
              </a:rPr>
              <a:t>最短路径</a:t>
            </a:r>
            <a:r>
              <a:rPr lang="zh-CN" altLang="en-US" sz="2800" b="1" dirty="0" smtClean="0">
                <a:latin typeface="宋体" pitchFamily="2" charset="-122"/>
              </a:rPr>
              <a:t>和</a:t>
            </a:r>
            <a:r>
              <a:rPr lang="en-US" altLang="en-US" sz="2800" b="1" dirty="0" err="1">
                <a:latin typeface="宋体" pitchFamily="2" charset="-122"/>
              </a:rPr>
              <a:t>路径长度</a:t>
            </a:r>
            <a:r>
              <a:rPr lang="en-US" altLang="en-US" sz="2800" b="1" dirty="0" smtClean="0"/>
              <a:t>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800" b="1" dirty="0" smtClean="0"/>
              <a:t>V</a:t>
            </a:r>
            <a:r>
              <a:rPr lang="en-US" altLang="en-US" sz="2800" b="1" baseline="-18000" dirty="0" smtClean="0"/>
              <a:t>0</a:t>
            </a:r>
            <a:r>
              <a:rPr lang="en-US" altLang="en-US" sz="2800" b="1" dirty="0" smtClean="0"/>
              <a:t>到V</a:t>
            </a:r>
            <a:r>
              <a:rPr lang="en-US" altLang="en-US" sz="2800" b="1" baseline="-18000" dirty="0" smtClean="0"/>
              <a:t>1 </a:t>
            </a:r>
            <a:r>
              <a:rPr lang="en-US" altLang="en-US" sz="2800" b="1" dirty="0" smtClean="0"/>
              <a:t>：</a:t>
            </a:r>
            <a:r>
              <a:rPr lang="en-US" altLang="en-US" sz="2800" b="1" dirty="0" smtClean="0">
                <a:latin typeface="宋体" pitchFamily="2" charset="-122"/>
              </a:rPr>
              <a:t>是</a:t>
            </a:r>
            <a:r>
              <a:rPr lang="en-US" altLang="en-US" sz="2800" b="1" dirty="0" smtClean="0"/>
              <a:t>{ 0, 1 } </a:t>
            </a:r>
            <a:r>
              <a:rPr lang="en-US" altLang="en-US" sz="2800" b="1" dirty="0" smtClean="0">
                <a:latin typeface="宋体" pitchFamily="2" charset="-122"/>
              </a:rPr>
              <a:t>，是</a:t>
            </a:r>
            <a:r>
              <a:rPr lang="en-US" altLang="en-US" sz="2800" b="1" dirty="0" smtClean="0"/>
              <a:t>2 </a:t>
            </a:r>
            <a:r>
              <a:rPr lang="en-US" altLang="en-US" sz="2800" b="1" dirty="0" smtClean="0">
                <a:latin typeface="宋体" pitchFamily="2" charset="-122"/>
              </a:rPr>
              <a:t>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800" b="1" dirty="0" smtClean="0"/>
              <a:t>V</a:t>
            </a:r>
            <a:r>
              <a:rPr lang="en-US" altLang="en-US" sz="2800" b="1" baseline="-18000" dirty="0" smtClean="0"/>
              <a:t>0</a:t>
            </a:r>
            <a:r>
              <a:rPr lang="en-US" altLang="en-US" sz="2800" b="1" dirty="0" smtClean="0"/>
              <a:t>到V</a:t>
            </a:r>
            <a:r>
              <a:rPr lang="en-US" altLang="en-US" sz="2800" b="1" baseline="-18000" dirty="0" smtClean="0"/>
              <a:t>2 </a:t>
            </a:r>
            <a:r>
              <a:rPr lang="en-US" altLang="en-US" sz="2800" b="1" dirty="0" smtClean="0"/>
              <a:t>：</a:t>
            </a:r>
            <a:r>
              <a:rPr lang="en-US" altLang="en-US" sz="2800" b="1" dirty="0" smtClean="0">
                <a:latin typeface="宋体" pitchFamily="2" charset="-122"/>
              </a:rPr>
              <a:t>是</a:t>
            </a:r>
            <a:r>
              <a:rPr lang="en-US" altLang="en-US" sz="2800" b="1" dirty="0" smtClean="0"/>
              <a:t>{ 0, 1, 2 } </a:t>
            </a:r>
            <a:r>
              <a:rPr lang="en-US" altLang="en-US" sz="2800" b="1" dirty="0" smtClean="0">
                <a:latin typeface="宋体" pitchFamily="2" charset="-122"/>
              </a:rPr>
              <a:t>，是</a:t>
            </a:r>
            <a:r>
              <a:rPr lang="en-US" altLang="en-US" sz="2800" b="1" dirty="0" smtClean="0"/>
              <a:t>6 </a:t>
            </a:r>
            <a:r>
              <a:rPr lang="en-US" altLang="en-US" sz="2800" b="1" dirty="0" smtClean="0">
                <a:latin typeface="宋体" pitchFamily="2" charset="-122"/>
              </a:rPr>
              <a:t>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800" b="1" dirty="0" smtClean="0"/>
              <a:t>V</a:t>
            </a:r>
            <a:r>
              <a:rPr lang="en-US" altLang="en-US" sz="2800" b="1" baseline="-18000" dirty="0" smtClean="0"/>
              <a:t>1</a:t>
            </a:r>
            <a:r>
              <a:rPr lang="en-US" altLang="en-US" sz="2800" b="1" dirty="0" smtClean="0"/>
              <a:t>到V</a:t>
            </a:r>
            <a:r>
              <a:rPr lang="en-US" altLang="en-US" sz="2800" b="1" baseline="-18000" dirty="0" smtClean="0"/>
              <a:t>0 </a:t>
            </a:r>
            <a:r>
              <a:rPr lang="en-US" altLang="en-US" sz="2800" b="1" dirty="0" smtClean="0"/>
              <a:t>：</a:t>
            </a:r>
            <a:r>
              <a:rPr lang="en-US" altLang="en-US" sz="2800" b="1" dirty="0" smtClean="0">
                <a:latin typeface="宋体" pitchFamily="2" charset="-122"/>
              </a:rPr>
              <a:t>是</a:t>
            </a:r>
            <a:r>
              <a:rPr lang="en-US" altLang="en-US" sz="2800" b="1" dirty="0" smtClean="0"/>
              <a:t>{ 1, 2, 0 } </a:t>
            </a:r>
            <a:r>
              <a:rPr lang="en-US" altLang="en-US" sz="2800" b="1" dirty="0" smtClean="0">
                <a:latin typeface="宋体" pitchFamily="2" charset="-122"/>
              </a:rPr>
              <a:t>，是</a:t>
            </a:r>
            <a:r>
              <a:rPr lang="en-US" altLang="en-US" sz="2800" b="1" dirty="0" smtClean="0"/>
              <a:t>9 </a:t>
            </a:r>
            <a:r>
              <a:rPr lang="en-US" altLang="en-US" sz="2800" b="1" dirty="0" smtClean="0">
                <a:latin typeface="宋体" pitchFamily="2" charset="-122"/>
              </a:rPr>
              <a:t>；</a:t>
            </a:r>
          </a:p>
        </p:txBody>
      </p:sp>
      <p:grpSp>
        <p:nvGrpSpPr>
          <p:cNvPr id="528389" name="Group 5"/>
          <p:cNvGrpSpPr>
            <a:grpSpLocks/>
          </p:cNvGrpSpPr>
          <p:nvPr/>
        </p:nvGrpSpPr>
        <p:grpSpPr bwMode="auto">
          <a:xfrm>
            <a:off x="279401" y="1694364"/>
            <a:ext cx="8637588" cy="3670300"/>
            <a:chOff x="41" y="0"/>
            <a:chExt cx="5441" cy="2312"/>
          </a:xfrm>
        </p:grpSpPr>
        <p:grpSp>
          <p:nvGrpSpPr>
            <p:cNvPr id="528390" name="Group 6"/>
            <p:cNvGrpSpPr>
              <a:grpSpLocks/>
            </p:cNvGrpSpPr>
            <p:nvPr/>
          </p:nvGrpSpPr>
          <p:grpSpPr bwMode="auto">
            <a:xfrm>
              <a:off x="185" y="375"/>
              <a:ext cx="5213" cy="690"/>
              <a:chOff x="0" y="0"/>
              <a:chExt cx="5213" cy="690"/>
            </a:xfrm>
          </p:grpSpPr>
          <p:grpSp>
            <p:nvGrpSpPr>
              <p:cNvPr id="528440" name="Group 7"/>
              <p:cNvGrpSpPr>
                <a:grpSpLocks/>
              </p:cNvGrpSpPr>
              <p:nvPr/>
            </p:nvGrpSpPr>
            <p:grpSpPr bwMode="auto">
              <a:xfrm>
                <a:off x="432" y="0"/>
                <a:ext cx="4781" cy="690"/>
                <a:chOff x="0" y="0"/>
                <a:chExt cx="4781" cy="690"/>
              </a:xfrm>
            </p:grpSpPr>
            <p:grpSp>
              <p:nvGrpSpPr>
                <p:cNvPr id="528442" name="Group 8"/>
                <p:cNvGrpSpPr>
                  <a:grpSpLocks/>
                </p:cNvGrpSpPr>
                <p:nvPr/>
              </p:nvGrpSpPr>
              <p:grpSpPr bwMode="auto">
                <a:xfrm>
                  <a:off x="0" y="9"/>
                  <a:ext cx="989" cy="681"/>
                  <a:chOff x="0" y="0"/>
                  <a:chExt cx="989" cy="681"/>
                </a:xfrm>
              </p:grpSpPr>
              <p:sp>
                <p:nvSpPr>
                  <p:cNvPr id="5284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0     2     8</a:t>
                    </a:r>
                  </a:p>
                </p:txBody>
              </p:sp>
              <p:sp>
                <p:nvSpPr>
                  <p:cNvPr id="5284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宋体" pitchFamily="2" charset="-122"/>
                      </a:rPr>
                      <a:t>∞  </a:t>
                    </a:r>
                    <a:r>
                      <a:rPr lang="en-US" altLang="en-US" sz="2400" dirty="0">
                        <a:latin typeface="宋体" pitchFamily="2" charset="-122"/>
                      </a:rPr>
                      <a:t>0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     4</a:t>
                    </a:r>
                    <a:endParaRPr lang="en-US" altLang="en-US" sz="2400" dirty="0">
                      <a:latin typeface="宋体" pitchFamily="2" charset="-122"/>
                    </a:endParaRPr>
                  </a:p>
                </p:txBody>
              </p:sp>
              <p:sp>
                <p:nvSpPr>
                  <p:cNvPr id="5284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宋体" pitchFamily="2" charset="-122"/>
                      </a:rPr>
                      <a:t>5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</a:t>
                    </a:r>
                    <a:r>
                      <a:rPr lang="en-US" altLang="en-US" sz="2400">
                        <a:latin typeface="宋体" pitchFamily="2" charset="-122"/>
                      </a:rPr>
                      <a:t>∞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528464" name="AutoShape 12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65" name="AutoShape 13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43" name="Group 14"/>
                <p:cNvGrpSpPr>
                  <a:grpSpLocks/>
                </p:cNvGrpSpPr>
                <p:nvPr/>
              </p:nvGrpSpPr>
              <p:grpSpPr bwMode="auto">
                <a:xfrm>
                  <a:off x="1248" y="0"/>
                  <a:ext cx="989" cy="681"/>
                  <a:chOff x="0" y="0"/>
                  <a:chExt cx="989" cy="681"/>
                </a:xfrm>
              </p:grpSpPr>
              <p:sp>
                <p:nvSpPr>
                  <p:cNvPr id="52845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0     2     8</a:t>
                    </a:r>
                  </a:p>
                </p:txBody>
              </p:sp>
              <p:sp>
                <p:nvSpPr>
                  <p:cNvPr id="52845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宋体" pitchFamily="2" charset="-122"/>
                      </a:rPr>
                      <a:t>∞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4</a:t>
                    </a:r>
                    <a:endParaRPr lang="en-US" altLang="en-US" sz="2400">
                      <a:latin typeface="宋体" pitchFamily="2" charset="-122"/>
                    </a:endParaRPr>
                  </a:p>
                </p:txBody>
              </p:sp>
              <p:sp>
                <p:nvSpPr>
                  <p:cNvPr id="52845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宋体" pitchFamily="2" charset="-122"/>
                      </a:rPr>
                      <a:t> </a:t>
                    </a:r>
                    <a:r>
                      <a:rPr lang="en-US" altLang="en-US" sz="2400">
                        <a:latin typeface="宋体" pitchFamily="2" charset="-122"/>
                      </a:rPr>
                      <a:t>5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宋体" pitchFamily="2" charset="-122"/>
                      </a:rPr>
                      <a:t>7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528459" name="AutoShape 18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60" name="AutoShape 19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44" name="Group 20"/>
                <p:cNvGrpSpPr>
                  <a:grpSpLocks/>
                </p:cNvGrpSpPr>
                <p:nvPr/>
              </p:nvGrpSpPr>
              <p:grpSpPr bwMode="auto">
                <a:xfrm>
                  <a:off x="2496" y="0"/>
                  <a:ext cx="989" cy="681"/>
                  <a:chOff x="0" y="0"/>
                  <a:chExt cx="989" cy="681"/>
                </a:xfrm>
              </p:grpSpPr>
              <p:sp>
                <p:nvSpPr>
                  <p:cNvPr id="52845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0     2 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52845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宋体" pitchFamily="2" charset="-122"/>
                      </a:rPr>
                      <a:t>∞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4</a:t>
                    </a:r>
                    <a:endParaRPr lang="en-US" altLang="en-US" sz="2400">
                      <a:latin typeface="宋体" pitchFamily="2" charset="-122"/>
                    </a:endParaRPr>
                  </a:p>
                </p:txBody>
              </p:sp>
              <p:sp>
                <p:nvSpPr>
                  <p:cNvPr id="52845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宋体" pitchFamily="2" charset="-122"/>
                      </a:rPr>
                      <a:t> </a:t>
                    </a:r>
                    <a:r>
                      <a:rPr lang="en-US" altLang="en-US" sz="2400">
                        <a:latin typeface="宋体" pitchFamily="2" charset="-122"/>
                      </a:rPr>
                      <a:t>5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宋体" pitchFamily="2" charset="-122"/>
                      </a:rPr>
                      <a:t>7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</a:t>
                    </a:r>
                    <a:r>
                      <a:rPr lang="en-US" altLang="en-US" sz="2400">
                        <a:latin typeface="宋体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528454" name="AutoShape 24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55" name="AutoShape 25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45" name="Group 26"/>
                <p:cNvGrpSpPr>
                  <a:grpSpLocks/>
                </p:cNvGrpSpPr>
                <p:nvPr/>
              </p:nvGrpSpPr>
              <p:grpSpPr bwMode="auto">
                <a:xfrm>
                  <a:off x="3792" y="9"/>
                  <a:ext cx="989" cy="681"/>
                  <a:chOff x="0" y="0"/>
                  <a:chExt cx="989" cy="681"/>
                </a:xfrm>
              </p:grpSpPr>
              <p:sp>
                <p:nvSpPr>
                  <p:cNvPr id="52844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0     2 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52844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9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0     4</a:t>
                    </a:r>
                  </a:p>
                </p:txBody>
              </p:sp>
              <p:sp>
                <p:nvSpPr>
                  <p:cNvPr id="52844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5     </a:t>
                    </a:r>
                    <a:r>
                      <a:rPr lang="en-US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7</a:t>
                    </a:r>
                    <a:r>
                      <a:rPr lang="en-US" altLang="en-US" sz="2400">
                        <a:latin typeface="Times New Roman" pitchFamily="18" charset="0"/>
                      </a:rPr>
                      <a:t>     0</a:t>
                    </a:r>
                  </a:p>
                </p:txBody>
              </p:sp>
              <p:sp>
                <p:nvSpPr>
                  <p:cNvPr id="528449" name="AutoShape 30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50" name="AutoShape 31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528441" name="Rectangle 32"/>
              <p:cNvSpPr>
                <a:spLocks noChangeArrowheads="1"/>
              </p:cNvSpPr>
              <p:nvPr/>
            </p:nvSpPr>
            <p:spPr bwMode="auto">
              <a:xfrm>
                <a:off x="0" y="177"/>
                <a:ext cx="27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 smtClean="0">
                    <a:latin typeface="Times New Roman" pitchFamily="18" charset="0"/>
                  </a:rPr>
                  <a:t>D</a:t>
                </a:r>
                <a:endParaRPr lang="en-US" altLang="en-US" sz="28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28391" name="Group 33"/>
            <p:cNvGrpSpPr>
              <a:grpSpLocks/>
            </p:cNvGrpSpPr>
            <p:nvPr/>
          </p:nvGrpSpPr>
          <p:grpSpPr bwMode="auto">
            <a:xfrm>
              <a:off x="69" y="1199"/>
              <a:ext cx="5348" cy="690"/>
              <a:chOff x="69" y="0"/>
              <a:chExt cx="5348" cy="690"/>
            </a:xfrm>
          </p:grpSpPr>
          <p:grpSp>
            <p:nvGrpSpPr>
              <p:cNvPr id="528414" name="Group 34"/>
              <p:cNvGrpSpPr>
                <a:grpSpLocks/>
              </p:cNvGrpSpPr>
              <p:nvPr/>
            </p:nvGrpSpPr>
            <p:grpSpPr bwMode="auto">
              <a:xfrm>
                <a:off x="617" y="0"/>
                <a:ext cx="4800" cy="690"/>
                <a:chOff x="0" y="0"/>
                <a:chExt cx="4800" cy="690"/>
              </a:xfrm>
            </p:grpSpPr>
            <p:grpSp>
              <p:nvGrpSpPr>
                <p:cNvPr id="528416" name="Group 3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89" cy="681"/>
                  <a:chOff x="0" y="0"/>
                  <a:chExt cx="989" cy="681"/>
                </a:xfrm>
              </p:grpSpPr>
              <p:sp>
                <p:nvSpPr>
                  <p:cNvPr id="528435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8" name="AutoShape 39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39" name="AutoShape 40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17" name="Group 41"/>
                <p:cNvGrpSpPr>
                  <a:grpSpLocks/>
                </p:cNvGrpSpPr>
                <p:nvPr/>
              </p:nvGrpSpPr>
              <p:grpSpPr bwMode="auto">
                <a:xfrm>
                  <a:off x="1267" y="9"/>
                  <a:ext cx="989" cy="681"/>
                  <a:chOff x="0" y="0"/>
                  <a:chExt cx="989" cy="681"/>
                </a:xfrm>
              </p:grpSpPr>
              <p:sp>
                <p:nvSpPr>
                  <p:cNvPr id="52843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3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 </a:t>
                    </a:r>
                    <a:r>
                      <a:rPr lang="en-US" altLang="zh-CN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en-US" sz="2400" dirty="0" smtClean="0">
                        <a:latin typeface="Times New Roman" pitchFamily="18" charset="0"/>
                      </a:rPr>
                      <a:t> 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</a:t>
                    </a:r>
                  </a:p>
                </p:txBody>
              </p:sp>
              <p:sp>
                <p:nvSpPr>
                  <p:cNvPr id="528433" name="AutoShape 45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34" name="AutoShape 46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18" name="Group 47"/>
                <p:cNvGrpSpPr>
                  <a:grpSpLocks/>
                </p:cNvGrpSpPr>
                <p:nvPr/>
              </p:nvGrpSpPr>
              <p:grpSpPr bwMode="auto">
                <a:xfrm>
                  <a:off x="2515" y="9"/>
                  <a:ext cx="989" cy="681"/>
                  <a:chOff x="0" y="0"/>
                  <a:chExt cx="989" cy="681"/>
                </a:xfrm>
              </p:grpSpPr>
              <p:sp>
                <p:nvSpPr>
                  <p:cNvPr id="52842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-1    </a:t>
                    </a:r>
                    <a:r>
                      <a:rPr lang="en-US" altLang="en-US" sz="2400" dirty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2842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>
                        <a:latin typeface="Times New Roman" pitchFamily="18" charset="0"/>
                      </a:rPr>
                      <a:t>-1   -1   -1</a:t>
                    </a:r>
                  </a:p>
                </p:txBody>
              </p:sp>
              <p:sp>
                <p:nvSpPr>
                  <p:cNvPr id="528427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 </a:t>
                    </a:r>
                    <a:r>
                      <a:rPr lang="en-US" altLang="zh-CN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en-US" sz="2400" dirty="0" smtClean="0">
                        <a:latin typeface="Times New Roman" pitchFamily="18" charset="0"/>
                      </a:rPr>
                      <a:t>   -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28428" name="AutoShape 51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29" name="AutoShape 52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28419" name="Group 53"/>
                <p:cNvGrpSpPr>
                  <a:grpSpLocks/>
                </p:cNvGrpSpPr>
                <p:nvPr/>
              </p:nvGrpSpPr>
              <p:grpSpPr bwMode="auto">
                <a:xfrm>
                  <a:off x="3811" y="9"/>
                  <a:ext cx="989" cy="681"/>
                  <a:chOff x="0" y="0"/>
                  <a:chExt cx="989" cy="681"/>
                </a:xfrm>
              </p:grpSpPr>
              <p:sp>
                <p:nvSpPr>
                  <p:cNvPr id="52842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-1    </a:t>
                    </a:r>
                    <a:r>
                      <a:rPr lang="en-US" altLang="en-US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en-US" sz="2400" dirty="0">
                      <a:solidFill>
                        <a:schemeClr val="hlin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2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240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zh-CN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zh-CN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2</a:t>
                    </a:r>
                    <a:r>
                      <a:rPr lang="en-US" altLang="en-US" sz="2400" dirty="0" smtClean="0">
                        <a:latin typeface="Times New Roman" pitchFamily="18" charset="0"/>
                      </a:rPr>
                      <a:t> 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-1</a:t>
                    </a:r>
                  </a:p>
                </p:txBody>
              </p:sp>
              <p:sp>
                <p:nvSpPr>
                  <p:cNvPr id="528422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" y="468"/>
                    <a:ext cx="86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    </a:t>
                    </a:r>
                    <a:r>
                      <a:rPr lang="en-US" altLang="zh-CN" sz="2400" dirty="0" smtClean="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en-US" sz="2400" dirty="0" smtClean="0">
                        <a:latin typeface="Times New Roman" pitchFamily="18" charset="0"/>
                      </a:rPr>
                      <a:t> 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-1</a:t>
                    </a:r>
                  </a:p>
                </p:txBody>
              </p:sp>
              <p:sp>
                <p:nvSpPr>
                  <p:cNvPr id="528423" name="AutoShape 57"/>
                  <p:cNvSpPr>
                    <a:spLocks/>
                  </p:cNvSpPr>
                  <p:nvPr/>
                </p:nvSpPr>
                <p:spPr bwMode="auto">
                  <a:xfrm>
                    <a:off x="0" y="24"/>
                    <a:ext cx="45" cy="657"/>
                  </a:xfrm>
                  <a:prstGeom prst="leftBracket">
                    <a:avLst>
                      <a:gd name="adj" fmla="val 121667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8424" name="AutoShape 58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45" cy="657"/>
                  </a:xfrm>
                  <a:prstGeom prst="rightBracket">
                    <a:avLst>
                      <a:gd name="adj" fmla="val 121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528415" name="Rectangle 59"/>
              <p:cNvSpPr>
                <a:spLocks noChangeArrowheads="1"/>
              </p:cNvSpPr>
              <p:nvPr/>
            </p:nvSpPr>
            <p:spPr bwMode="auto">
              <a:xfrm>
                <a:off x="69" y="166"/>
                <a:ext cx="340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 smtClean="0">
                    <a:latin typeface="Times New Roman" pitchFamily="18" charset="0"/>
                  </a:rPr>
                  <a:t>Path</a:t>
                </a:r>
                <a:endParaRPr lang="en-US" altLang="en-US" sz="28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28392" name="Group 60"/>
            <p:cNvGrpSpPr>
              <a:grpSpLocks/>
            </p:cNvGrpSpPr>
            <p:nvPr/>
          </p:nvGrpSpPr>
          <p:grpSpPr bwMode="auto">
            <a:xfrm>
              <a:off x="137" y="1968"/>
              <a:ext cx="5280" cy="288"/>
              <a:chOff x="0" y="0"/>
              <a:chExt cx="5280" cy="288"/>
            </a:xfrm>
          </p:grpSpPr>
          <p:sp>
            <p:nvSpPr>
              <p:cNvPr id="528409" name="Rectangle 61"/>
              <p:cNvSpPr>
                <a:spLocks noChangeArrowheads="1"/>
              </p:cNvSpPr>
              <p:nvPr/>
            </p:nvSpPr>
            <p:spPr bwMode="auto">
              <a:xfrm>
                <a:off x="0" y="16"/>
                <a:ext cx="27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528410" name="Rectangle 62"/>
              <p:cNvSpPr>
                <a:spLocks noChangeArrowheads="1"/>
              </p:cNvSpPr>
              <p:nvPr/>
            </p:nvSpPr>
            <p:spPr bwMode="auto">
              <a:xfrm>
                <a:off x="775" y="16"/>
                <a:ext cx="377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{ }</a:t>
                </a:r>
              </a:p>
            </p:txBody>
          </p:sp>
          <p:sp>
            <p:nvSpPr>
              <p:cNvPr id="528411" name="Rectangle 63"/>
              <p:cNvSpPr>
                <a:spLocks noChangeArrowheads="1"/>
              </p:cNvSpPr>
              <p:nvPr/>
            </p:nvSpPr>
            <p:spPr bwMode="auto">
              <a:xfrm>
                <a:off x="2023" y="16"/>
                <a:ext cx="47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{ 0 }</a:t>
                </a:r>
              </a:p>
            </p:txBody>
          </p:sp>
          <p:sp>
            <p:nvSpPr>
              <p:cNvPr id="528412" name="Rectangle 64"/>
              <p:cNvSpPr>
                <a:spLocks noChangeArrowheads="1"/>
              </p:cNvSpPr>
              <p:nvPr/>
            </p:nvSpPr>
            <p:spPr bwMode="auto">
              <a:xfrm>
                <a:off x="3112" y="0"/>
                <a:ext cx="68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{ 0, 1 }</a:t>
                </a:r>
              </a:p>
            </p:txBody>
          </p:sp>
          <p:sp>
            <p:nvSpPr>
              <p:cNvPr id="528413" name="Rectangle 65"/>
              <p:cNvSpPr>
                <a:spLocks noChangeArrowheads="1"/>
              </p:cNvSpPr>
              <p:nvPr/>
            </p:nvSpPr>
            <p:spPr bwMode="auto">
              <a:xfrm>
                <a:off x="4396" y="0"/>
                <a:ext cx="884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{ 0, 1, 2 }</a:t>
                </a:r>
              </a:p>
            </p:txBody>
          </p:sp>
        </p:grpSp>
        <p:grpSp>
          <p:nvGrpSpPr>
            <p:cNvPr id="528393" name="Group 66"/>
            <p:cNvGrpSpPr>
              <a:grpSpLocks/>
            </p:cNvGrpSpPr>
            <p:nvPr/>
          </p:nvGrpSpPr>
          <p:grpSpPr bwMode="auto">
            <a:xfrm>
              <a:off x="41" y="0"/>
              <a:ext cx="5088" cy="288"/>
              <a:chOff x="0" y="0"/>
              <a:chExt cx="5088" cy="288"/>
            </a:xfrm>
          </p:grpSpPr>
          <p:sp>
            <p:nvSpPr>
              <p:cNvPr id="528404" name="Rectangle 67"/>
              <p:cNvSpPr>
                <a:spLocks noChangeArrowheads="1"/>
              </p:cNvSpPr>
              <p:nvPr/>
            </p:nvSpPr>
            <p:spPr bwMode="auto">
              <a:xfrm>
                <a:off x="0" y="16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itchFamily="18" charset="0"/>
                  </a:rPr>
                  <a:t>步骤</a:t>
                </a:r>
              </a:p>
            </p:txBody>
          </p:sp>
          <p:sp>
            <p:nvSpPr>
              <p:cNvPr id="528405" name="Rectangle 68"/>
              <p:cNvSpPr>
                <a:spLocks noChangeArrowheads="1"/>
              </p:cNvSpPr>
              <p:nvPr/>
            </p:nvSpPr>
            <p:spPr bwMode="auto">
              <a:xfrm>
                <a:off x="871" y="16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itchFamily="18" charset="0"/>
                  </a:rPr>
                  <a:t>初态</a:t>
                </a:r>
              </a:p>
            </p:txBody>
          </p:sp>
          <p:sp>
            <p:nvSpPr>
              <p:cNvPr id="528406" name="Rectangle 69"/>
              <p:cNvSpPr>
                <a:spLocks noChangeArrowheads="1"/>
              </p:cNvSpPr>
              <p:nvPr/>
            </p:nvSpPr>
            <p:spPr bwMode="auto">
              <a:xfrm>
                <a:off x="2119" y="16"/>
                <a:ext cx="47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k=0</a:t>
                </a:r>
              </a:p>
            </p:txBody>
          </p:sp>
          <p:sp>
            <p:nvSpPr>
              <p:cNvPr id="528407" name="Rectangle 70"/>
              <p:cNvSpPr>
                <a:spLocks noChangeArrowheads="1"/>
              </p:cNvSpPr>
              <p:nvPr/>
            </p:nvSpPr>
            <p:spPr bwMode="auto">
              <a:xfrm>
                <a:off x="3319" y="0"/>
                <a:ext cx="52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 smtClean="0">
                    <a:latin typeface="Times New Roman" pitchFamily="18" charset="0"/>
                  </a:rPr>
                  <a:t>k</a:t>
                </a:r>
                <a:r>
                  <a:rPr lang="en-US" altLang="en-US" sz="2800" b="1" dirty="0" smtClean="0">
                    <a:latin typeface="Times New Roman" pitchFamily="18" charset="0"/>
                  </a:rPr>
                  <a:t>=</a:t>
                </a:r>
                <a:r>
                  <a:rPr lang="en-US" altLang="en-US" sz="28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28408" name="Rectangle 71"/>
              <p:cNvSpPr>
                <a:spLocks noChangeArrowheads="1"/>
              </p:cNvSpPr>
              <p:nvPr/>
            </p:nvSpPr>
            <p:spPr bwMode="auto">
              <a:xfrm>
                <a:off x="4589" y="0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 smtClean="0">
                    <a:latin typeface="Times New Roman" pitchFamily="18" charset="0"/>
                  </a:rPr>
                  <a:t>k</a:t>
                </a:r>
                <a:r>
                  <a:rPr lang="en-US" altLang="en-US" sz="2800" b="1" dirty="0" smtClean="0">
                    <a:latin typeface="Times New Roman" pitchFamily="18" charset="0"/>
                  </a:rPr>
                  <a:t>=</a:t>
                </a:r>
                <a:r>
                  <a:rPr lang="en-US" altLang="en-US" sz="2800" b="1" dirty="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528394" name="Line 72"/>
            <p:cNvSpPr>
              <a:spLocks noChangeShapeType="1"/>
            </p:cNvSpPr>
            <p:nvPr/>
          </p:nvSpPr>
          <p:spPr bwMode="auto">
            <a:xfrm>
              <a:off x="41" y="1968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5" name="Line 73"/>
            <p:cNvSpPr>
              <a:spLocks noChangeShapeType="1"/>
            </p:cNvSpPr>
            <p:nvPr/>
          </p:nvSpPr>
          <p:spPr bwMode="auto">
            <a:xfrm>
              <a:off x="41" y="320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6" name="Line 74"/>
            <p:cNvSpPr>
              <a:spLocks noChangeShapeType="1"/>
            </p:cNvSpPr>
            <p:nvPr/>
          </p:nvSpPr>
          <p:spPr bwMode="auto">
            <a:xfrm>
              <a:off x="41" y="1136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7" name="Line 75"/>
            <p:cNvSpPr>
              <a:spLocks noChangeShapeType="1"/>
            </p:cNvSpPr>
            <p:nvPr/>
          </p:nvSpPr>
          <p:spPr bwMode="auto">
            <a:xfrm>
              <a:off x="41" y="2304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8" name="Line 76"/>
            <p:cNvSpPr>
              <a:spLocks noChangeShapeType="1"/>
            </p:cNvSpPr>
            <p:nvPr/>
          </p:nvSpPr>
          <p:spPr bwMode="auto">
            <a:xfrm>
              <a:off x="41" y="0"/>
              <a:ext cx="5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399" name="Line 77"/>
            <p:cNvSpPr>
              <a:spLocks noChangeShapeType="1"/>
            </p:cNvSpPr>
            <p:nvPr/>
          </p:nvSpPr>
          <p:spPr bwMode="auto">
            <a:xfrm>
              <a:off x="553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00" name="Line 78"/>
            <p:cNvSpPr>
              <a:spLocks noChangeShapeType="1"/>
            </p:cNvSpPr>
            <p:nvPr/>
          </p:nvSpPr>
          <p:spPr bwMode="auto">
            <a:xfrm>
              <a:off x="1721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01" name="Line 79"/>
            <p:cNvSpPr>
              <a:spLocks noChangeShapeType="1"/>
            </p:cNvSpPr>
            <p:nvPr/>
          </p:nvSpPr>
          <p:spPr bwMode="auto">
            <a:xfrm>
              <a:off x="3017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02" name="Line 80"/>
            <p:cNvSpPr>
              <a:spLocks noChangeShapeType="1"/>
            </p:cNvSpPr>
            <p:nvPr/>
          </p:nvSpPr>
          <p:spPr bwMode="auto">
            <a:xfrm>
              <a:off x="4217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03" name="Line 81"/>
            <p:cNvSpPr>
              <a:spLocks noChangeShapeType="1"/>
            </p:cNvSpPr>
            <p:nvPr/>
          </p:nvSpPr>
          <p:spPr bwMode="auto">
            <a:xfrm>
              <a:off x="5473" y="0"/>
              <a:ext cx="0" cy="2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7236296" y="331541"/>
            <a:ext cx="1570038" cy="1081088"/>
            <a:chOff x="0" y="0"/>
            <a:chExt cx="989" cy="681"/>
          </a:xfrm>
        </p:grpSpPr>
        <p:sp>
          <p:nvSpPr>
            <p:cNvPr id="96" name="Rectangle 6"/>
            <p:cNvSpPr>
              <a:spLocks noChangeArrowheads="1"/>
            </p:cNvSpPr>
            <p:nvPr/>
          </p:nvSpPr>
          <p:spPr bwMode="auto">
            <a:xfrm>
              <a:off x="32" y="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en-US" altLang="en-US" sz="2400" dirty="0">
                  <a:latin typeface="Times New Roman" pitchFamily="18" charset="0"/>
                </a:rPr>
                <a:t>0     2     8</a:t>
              </a:r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2" y="240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宋体" pitchFamily="2" charset="-122"/>
                </a:rPr>
                <a:t>∞  </a:t>
              </a:r>
              <a:r>
                <a:rPr lang="en-US" altLang="en-US" sz="2400" dirty="0">
                  <a:latin typeface="宋体" pitchFamily="2" charset="-122"/>
                </a:rPr>
                <a:t>0</a:t>
              </a:r>
              <a:r>
                <a:rPr lang="en-US" altLang="en-US" sz="2400" dirty="0">
                  <a:latin typeface="Times New Roman" pitchFamily="18" charset="0"/>
                </a:rPr>
                <a:t>    4</a:t>
              </a:r>
              <a:endParaRPr lang="en-US" altLang="en-US" sz="2400" dirty="0">
                <a:latin typeface="宋体" pitchFamily="2" charset="-122"/>
              </a:endParaRPr>
            </a:p>
          </p:txBody>
        </p:sp>
        <p:sp>
          <p:nvSpPr>
            <p:cNvPr id="98" name="Rectangle 8"/>
            <p:cNvSpPr>
              <a:spLocks noChangeArrowheads="1"/>
            </p:cNvSpPr>
            <p:nvPr/>
          </p:nvSpPr>
          <p:spPr bwMode="auto">
            <a:xfrm>
              <a:off x="32" y="468"/>
              <a:ext cx="86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宋体" pitchFamily="2" charset="-122"/>
                </a:rPr>
                <a:t> </a:t>
              </a:r>
              <a:r>
                <a:rPr lang="en-US" altLang="en-US" sz="2400">
                  <a:latin typeface="宋体" pitchFamily="2" charset="-122"/>
                </a:rPr>
                <a:t>5</a:t>
              </a:r>
              <a:r>
                <a:rPr lang="en-US" altLang="en-US" sz="2400">
                  <a:latin typeface="Times New Roman" pitchFamily="18" charset="0"/>
                </a:rPr>
                <a:t>   </a:t>
              </a:r>
              <a:r>
                <a:rPr lang="en-US" altLang="en-US" sz="2400">
                  <a:latin typeface="宋体" pitchFamily="2" charset="-122"/>
                </a:rPr>
                <a:t>∞</a:t>
              </a:r>
              <a:r>
                <a:rPr lang="en-US" altLang="en-US" sz="2400">
                  <a:latin typeface="Times New Roman" pitchFamily="18" charset="0"/>
                </a:rPr>
                <a:t>    </a:t>
              </a:r>
              <a:r>
                <a:rPr lang="en-US" altLang="en-US" sz="2400">
                  <a:latin typeface="宋体" pitchFamily="2" charset="-122"/>
                </a:rPr>
                <a:t>0</a:t>
              </a:r>
            </a:p>
          </p:txBody>
        </p:sp>
        <p:sp>
          <p:nvSpPr>
            <p:cNvPr id="99" name="AutoShape 9"/>
            <p:cNvSpPr>
              <a:spLocks/>
            </p:cNvSpPr>
            <p:nvPr/>
          </p:nvSpPr>
          <p:spPr bwMode="auto">
            <a:xfrm>
              <a:off x="0" y="24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00" name="AutoShape 10"/>
            <p:cNvSpPr>
              <a:spLocks/>
            </p:cNvSpPr>
            <p:nvPr/>
          </p:nvSpPr>
          <p:spPr bwMode="auto">
            <a:xfrm>
              <a:off x="944" y="12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</p:grpSp>
      <p:grpSp>
        <p:nvGrpSpPr>
          <p:cNvPr id="84" name="Group 11"/>
          <p:cNvGrpSpPr>
            <a:grpSpLocks/>
          </p:cNvGrpSpPr>
          <p:nvPr/>
        </p:nvGrpSpPr>
        <p:grpSpPr bwMode="auto">
          <a:xfrm>
            <a:off x="5018434" y="174650"/>
            <a:ext cx="2001838" cy="1454150"/>
            <a:chOff x="0" y="0"/>
            <a:chExt cx="1261" cy="916"/>
          </a:xfrm>
        </p:grpSpPr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944" y="98"/>
              <a:ext cx="317" cy="2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V</a:t>
              </a:r>
              <a:r>
                <a:rPr lang="en-US" altLang="en-US" sz="2400" baseline="-18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920" y="371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 flipH="1">
              <a:off x="800" y="34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Rectangle 15"/>
            <p:cNvSpPr>
              <a:spLocks noChangeArrowheads="1"/>
            </p:cNvSpPr>
            <p:nvPr/>
          </p:nvSpPr>
          <p:spPr bwMode="auto">
            <a:xfrm>
              <a:off x="368" y="315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>
              <a:off x="224" y="339"/>
              <a:ext cx="416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488" y="0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1" name="Line 18"/>
            <p:cNvSpPr>
              <a:spLocks noChangeShapeType="1"/>
            </p:cNvSpPr>
            <p:nvPr/>
          </p:nvSpPr>
          <p:spPr bwMode="auto">
            <a:xfrm flipV="1">
              <a:off x="328" y="219"/>
              <a:ext cx="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Oval 19"/>
            <p:cNvSpPr>
              <a:spLocks noChangeArrowheads="1"/>
            </p:cNvSpPr>
            <p:nvPr/>
          </p:nvSpPr>
          <p:spPr bwMode="auto">
            <a:xfrm>
              <a:off x="592" y="667"/>
              <a:ext cx="317" cy="2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V</a:t>
              </a:r>
              <a:r>
                <a:rPr lang="en-US" altLang="en-US" sz="2400" baseline="-18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3" name="Oval 20"/>
            <p:cNvSpPr>
              <a:spLocks noChangeArrowheads="1"/>
            </p:cNvSpPr>
            <p:nvPr/>
          </p:nvSpPr>
          <p:spPr bwMode="auto">
            <a:xfrm>
              <a:off x="0" y="91"/>
              <a:ext cx="317" cy="2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V</a:t>
              </a:r>
              <a:r>
                <a:rPr lang="en-US" altLang="en-US" sz="2400" baseline="-180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4" name="未知"/>
            <p:cNvSpPr>
              <a:spLocks/>
            </p:cNvSpPr>
            <p:nvPr/>
          </p:nvSpPr>
          <p:spPr bwMode="auto">
            <a:xfrm>
              <a:off x="120" y="323"/>
              <a:ext cx="480" cy="520"/>
            </a:xfrm>
            <a:custGeom>
              <a:avLst/>
              <a:gdLst>
                <a:gd name="T0" fmla="*/ 480 w 480"/>
                <a:gd name="T1" fmla="*/ 480 h 520"/>
                <a:gd name="T2" fmla="*/ 336 w 480"/>
                <a:gd name="T3" fmla="*/ 480 h 520"/>
                <a:gd name="T4" fmla="*/ 96 w 480"/>
                <a:gd name="T5" fmla="*/ 240 h 520"/>
                <a:gd name="T6" fmla="*/ 0 w 480"/>
                <a:gd name="T7" fmla="*/ 0 h 5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520">
                  <a:moveTo>
                    <a:pt x="480" y="480"/>
                  </a:moveTo>
                  <a:cubicBezTo>
                    <a:pt x="440" y="500"/>
                    <a:pt x="400" y="520"/>
                    <a:pt x="336" y="480"/>
                  </a:cubicBezTo>
                  <a:cubicBezTo>
                    <a:pt x="272" y="440"/>
                    <a:pt x="152" y="320"/>
                    <a:pt x="96" y="240"/>
                  </a:cubicBezTo>
                  <a:cubicBezTo>
                    <a:pt x="40" y="160"/>
                    <a:pt x="16" y="4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93" y="576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12485" y="5574572"/>
            <a:ext cx="4968027" cy="128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b="1" dirty="0"/>
              <a:t>V</a:t>
            </a:r>
            <a:r>
              <a:rPr lang="en-US" altLang="en-US" b="1" baseline="-18000" dirty="0"/>
              <a:t>1</a:t>
            </a:r>
            <a:r>
              <a:rPr lang="en-US" altLang="en-US" b="1" dirty="0"/>
              <a:t>到V</a:t>
            </a:r>
            <a:r>
              <a:rPr lang="en-US" altLang="en-US" b="1" baseline="-18000" dirty="0"/>
              <a:t>2 </a:t>
            </a:r>
            <a:r>
              <a:rPr lang="en-US" altLang="en-US" b="1" dirty="0" smtClean="0"/>
              <a:t>：</a:t>
            </a:r>
            <a:r>
              <a:rPr lang="en-US" altLang="en-US" b="1" dirty="0" err="1" smtClean="0">
                <a:latin typeface="宋体" pitchFamily="2" charset="-122"/>
              </a:rPr>
              <a:t>最短路径是</a:t>
            </a:r>
            <a:r>
              <a:rPr lang="en-US" altLang="en-US" b="1" dirty="0"/>
              <a:t>{ 1, 2 } </a:t>
            </a:r>
            <a:r>
              <a:rPr lang="en-US" altLang="en-US" b="1" dirty="0" smtClean="0">
                <a:latin typeface="宋体" pitchFamily="2" charset="-122"/>
              </a:rPr>
              <a:t>，路径长度是</a:t>
            </a:r>
            <a:r>
              <a:rPr lang="en-US" altLang="en-US" b="1" dirty="0"/>
              <a:t>4 </a:t>
            </a:r>
            <a:r>
              <a:rPr lang="en-US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dirty="0"/>
              <a:t>V</a:t>
            </a:r>
            <a:r>
              <a:rPr lang="en-US" altLang="en-US" b="1" baseline="-18000" dirty="0"/>
              <a:t>2</a:t>
            </a:r>
            <a:r>
              <a:rPr lang="en-US" altLang="en-US" b="1" dirty="0"/>
              <a:t>到V</a:t>
            </a:r>
            <a:r>
              <a:rPr lang="en-US" altLang="en-US" b="1" baseline="-18000" dirty="0"/>
              <a:t>0 </a:t>
            </a:r>
            <a:r>
              <a:rPr lang="en-US" altLang="en-US" b="1" dirty="0" smtClean="0"/>
              <a:t>：</a:t>
            </a:r>
            <a:r>
              <a:rPr lang="en-US" altLang="en-US" b="1" dirty="0" err="1" smtClean="0">
                <a:latin typeface="宋体" pitchFamily="2" charset="-122"/>
              </a:rPr>
              <a:t>最短路径是</a:t>
            </a:r>
            <a:r>
              <a:rPr lang="en-US" altLang="en-US" b="1" dirty="0"/>
              <a:t>{ 2, 0 } </a:t>
            </a:r>
            <a:r>
              <a:rPr lang="en-US" altLang="en-US" b="1" dirty="0">
                <a:latin typeface="宋体" pitchFamily="2" charset="-122"/>
              </a:rPr>
              <a:t>，路径长度是</a:t>
            </a:r>
            <a:r>
              <a:rPr lang="en-US" altLang="en-US" b="1" dirty="0"/>
              <a:t>5 </a:t>
            </a:r>
            <a:r>
              <a:rPr lang="en-US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dirty="0"/>
              <a:t>V</a:t>
            </a:r>
            <a:r>
              <a:rPr lang="en-US" altLang="en-US" b="1" baseline="-18000" dirty="0"/>
              <a:t>2</a:t>
            </a:r>
            <a:r>
              <a:rPr lang="en-US" altLang="en-US" b="1" dirty="0"/>
              <a:t>到V</a:t>
            </a:r>
            <a:r>
              <a:rPr lang="en-US" altLang="en-US" b="1" baseline="-18000" dirty="0"/>
              <a:t>1 </a:t>
            </a:r>
            <a:r>
              <a:rPr lang="en-US" altLang="en-US" b="1" dirty="0" smtClean="0"/>
              <a:t>：</a:t>
            </a:r>
            <a:r>
              <a:rPr lang="en-US" altLang="en-US" b="1" dirty="0" err="1" smtClean="0">
                <a:latin typeface="宋体" pitchFamily="2" charset="-122"/>
              </a:rPr>
              <a:t>最短路径是</a:t>
            </a:r>
            <a:r>
              <a:rPr lang="en-US" altLang="en-US" b="1" dirty="0"/>
              <a:t>{ 2, 0, 1 } </a:t>
            </a:r>
            <a:r>
              <a:rPr lang="en-US" altLang="en-US" b="1" dirty="0">
                <a:latin typeface="宋体" pitchFamily="2" charset="-122"/>
              </a:rPr>
              <a:t>，路径长度是</a:t>
            </a:r>
            <a:r>
              <a:rPr lang="en-US" altLang="en-US" b="1" dirty="0"/>
              <a:t>7 </a:t>
            </a:r>
            <a:r>
              <a:rPr lang="en-US" altLang="en-US" b="1" dirty="0">
                <a:latin typeface="宋体" pitchFamily="2" charset="-122"/>
              </a:rPr>
              <a:t>；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8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有向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无环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图/AOV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拓扑排序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偏序：若集合A上的关系R是自反的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en-US" dirty="0" err="1" smtClean="0">
                <a:ea typeface="宋体" panose="02010600030101010101" pitchFamily="2" charset="-122"/>
              </a:rPr>
              <a:t>反对称的和传递的，则称R是集合A上的偏序关系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全序：设R是集合A上的偏序关系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smtClean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 smtClean="0">
                <a:ea typeface="宋体" panose="02010600030101010101" pitchFamily="2" charset="-122"/>
              </a:rPr>
              <a:t>a，b∈A，必有aRb或bRa</a:t>
            </a:r>
            <a:r>
              <a:rPr lang="en-US" altLang="en-US" dirty="0" smtClean="0">
                <a:ea typeface="宋体" panose="02010600030101010101" pitchFamily="2" charset="-122"/>
              </a:rPr>
              <a:t>， </a:t>
            </a:r>
            <a:r>
              <a:rPr lang="en-US" altLang="en-US" dirty="0" err="1" smtClean="0">
                <a:ea typeface="宋体" panose="02010600030101010101" pitchFamily="2" charset="-122"/>
              </a:rPr>
              <a:t>则称R是集合A上的全序关系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en-US" altLang="en-US" dirty="0" err="1" smtClean="0">
                <a:ea typeface="宋体" panose="02010600030101010101" pitchFamily="2" charset="-122"/>
              </a:rPr>
              <a:t>偏序是指集合中仅有部分元素之间可以比较，而全序是指集合中任意两个元素之间都可以比较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11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有向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无环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图/AOV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网的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拓扑排序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有向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无环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图/AOV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网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的拓扑排序</a:t>
            </a:r>
            <a:r>
              <a:rPr lang="en-US" altLang="en-US" dirty="0" err="1">
                <a:ea typeface="宋体" panose="02010600030101010101" pitchFamily="2" charset="-122"/>
              </a:rPr>
              <a:t>：构造AOV网中顶点的一个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拓扑线性序列</a:t>
            </a:r>
            <a:r>
              <a:rPr lang="en-US" altLang="en-US" dirty="0">
                <a:ea typeface="宋体" panose="02010600030101010101" pitchFamily="2" charset="-122"/>
              </a:rPr>
              <a:t>(v’</a:t>
            </a:r>
            <a:r>
              <a:rPr lang="en-US" altLang="en-US" baseline="-25000" dirty="0">
                <a:ea typeface="宋体" panose="02010600030101010101" pitchFamily="2" charset="-122"/>
              </a:rPr>
              <a:t>1</a:t>
            </a:r>
            <a:r>
              <a:rPr lang="en-US" altLang="en-US" dirty="0">
                <a:ea typeface="宋体" panose="02010600030101010101" pitchFamily="2" charset="-122"/>
              </a:rPr>
              <a:t>,v’</a:t>
            </a:r>
            <a:r>
              <a:rPr lang="en-US" altLang="en-US" baseline="-25000" dirty="0">
                <a:ea typeface="宋体" panose="02010600030101010101" pitchFamily="2" charset="-122"/>
              </a:rPr>
              <a:t>2</a:t>
            </a:r>
            <a:r>
              <a:rPr lang="en-US" altLang="en-US" dirty="0">
                <a:ea typeface="宋体" panose="02010600030101010101" pitchFamily="2" charset="-122"/>
              </a:rPr>
              <a:t>, ⋯,</a:t>
            </a:r>
            <a:r>
              <a:rPr lang="en-US" altLang="en-US" dirty="0" err="1">
                <a:ea typeface="宋体" panose="02010600030101010101" pitchFamily="2" charset="-122"/>
              </a:rPr>
              <a:t>v’</a:t>
            </a:r>
            <a:r>
              <a:rPr lang="en-US" altLang="en-US" baseline="-25000" dirty="0" err="1">
                <a:ea typeface="宋体" panose="02010600030101010101" pitchFamily="2" charset="-122"/>
              </a:rPr>
              <a:t>n</a:t>
            </a:r>
            <a:r>
              <a:rPr lang="en-US" altLang="en-US" dirty="0">
                <a:ea typeface="宋体" panose="02010600030101010101" pitchFamily="2" charset="-122"/>
              </a:rPr>
              <a:t>)，</a:t>
            </a:r>
            <a:r>
              <a:rPr lang="en-US" altLang="en-US" dirty="0" err="1">
                <a:ea typeface="宋体" panose="02010600030101010101" pitchFamily="2" charset="-122"/>
              </a:rPr>
              <a:t>使得该线性序列不仅</a:t>
            </a:r>
            <a:r>
              <a:rPr lang="en-US" altLang="en-US" b="1" dirty="0" err="1">
                <a:ea typeface="宋体" panose="02010600030101010101" pitchFamily="2" charset="-122"/>
              </a:rPr>
              <a:t>保持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原来</a:t>
            </a:r>
            <a:r>
              <a:rPr lang="en-US" altLang="en-US" dirty="0" err="1">
                <a:ea typeface="宋体" panose="02010600030101010101" pitchFamily="2" charset="-122"/>
              </a:rPr>
              <a:t>有向图中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顶点之间的优先关系</a:t>
            </a:r>
            <a:r>
              <a:rPr lang="en-US" altLang="en-US" dirty="0" err="1">
                <a:ea typeface="宋体" panose="02010600030101010101" pitchFamily="2" charset="-122"/>
              </a:rPr>
              <a:t>，而且对原图中没有优先关系的顶点之间也</a:t>
            </a:r>
            <a:r>
              <a:rPr lang="en-US" altLang="en-US" b="1" dirty="0" err="1">
                <a:ea typeface="宋体" panose="02010600030101010101" pitchFamily="2" charset="-122"/>
              </a:rPr>
              <a:t>建立</a:t>
            </a:r>
            <a:r>
              <a:rPr lang="en-US" altLang="en-US" dirty="0" err="1">
                <a:ea typeface="宋体" panose="02010600030101010101" pitchFamily="2" charset="-122"/>
              </a:rPr>
              <a:t>一种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人为的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)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优先关系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   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270000" y="3870027"/>
            <a:ext cx="2590800" cy="1517650"/>
            <a:chOff x="800" y="2154"/>
            <a:chExt cx="1632" cy="956"/>
          </a:xfrm>
        </p:grpSpPr>
        <p:sp>
          <p:nvSpPr>
            <p:cNvPr id="6" name="Line 4" descr="羊皮纸"/>
            <p:cNvSpPr>
              <a:spLocks noChangeShapeType="1"/>
            </p:cNvSpPr>
            <p:nvPr/>
          </p:nvSpPr>
          <p:spPr bwMode="auto">
            <a:xfrm flipV="1">
              <a:off x="1016" y="2360"/>
              <a:ext cx="464" cy="2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5" descr="羊皮纸"/>
            <p:cNvSpPr>
              <a:spLocks noChangeArrowheads="1"/>
            </p:cNvSpPr>
            <p:nvPr/>
          </p:nvSpPr>
          <p:spPr bwMode="auto">
            <a:xfrm>
              <a:off x="1472" y="2200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Line 6" descr="羊皮纸"/>
            <p:cNvSpPr>
              <a:spLocks noChangeShapeType="1"/>
            </p:cNvSpPr>
            <p:nvPr/>
          </p:nvSpPr>
          <p:spPr bwMode="auto">
            <a:xfrm>
              <a:off x="1032" y="2712"/>
              <a:ext cx="456" cy="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 descr="羊皮纸"/>
            <p:cNvSpPr>
              <a:spLocks noChangeArrowheads="1"/>
            </p:cNvSpPr>
            <p:nvPr/>
          </p:nvSpPr>
          <p:spPr bwMode="auto">
            <a:xfrm flipV="1">
              <a:off x="1472" y="2848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8" descr="羊皮纸"/>
            <p:cNvSpPr>
              <a:spLocks noChangeShapeType="1"/>
            </p:cNvSpPr>
            <p:nvPr/>
          </p:nvSpPr>
          <p:spPr bwMode="auto">
            <a:xfrm flipV="1">
              <a:off x="1728" y="2720"/>
              <a:ext cx="464" cy="2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 descr="羊皮纸"/>
            <p:cNvSpPr>
              <a:spLocks noChangeShapeType="1"/>
            </p:cNvSpPr>
            <p:nvPr/>
          </p:nvSpPr>
          <p:spPr bwMode="auto">
            <a:xfrm>
              <a:off x="1728" y="2376"/>
              <a:ext cx="456" cy="2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0" descr="羊皮纸"/>
            <p:cNvSpPr>
              <a:spLocks noChangeArrowheads="1"/>
            </p:cNvSpPr>
            <p:nvPr/>
          </p:nvSpPr>
          <p:spPr bwMode="auto">
            <a:xfrm flipV="1">
              <a:off x="2176" y="2560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1" descr="羊皮纸"/>
            <p:cNvSpPr>
              <a:spLocks noChangeArrowheads="1"/>
            </p:cNvSpPr>
            <p:nvPr/>
          </p:nvSpPr>
          <p:spPr bwMode="auto">
            <a:xfrm>
              <a:off x="800" y="2536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Text Box 12" descr="羊皮纸"/>
            <p:cNvSpPr txBox="1">
              <a:spLocks noChangeArrowheads="1"/>
            </p:cNvSpPr>
            <p:nvPr/>
          </p:nvSpPr>
          <p:spPr bwMode="auto">
            <a:xfrm>
              <a:off x="822" y="2490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</a:t>
              </a:r>
            </a:p>
          </p:txBody>
        </p:sp>
        <p:sp>
          <p:nvSpPr>
            <p:cNvPr id="15" name="Text Box 13" descr="羊皮纸"/>
            <p:cNvSpPr txBox="1">
              <a:spLocks noChangeArrowheads="1"/>
            </p:cNvSpPr>
            <p:nvPr/>
          </p:nvSpPr>
          <p:spPr bwMode="auto">
            <a:xfrm>
              <a:off x="1502" y="280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2</a:t>
              </a:r>
            </a:p>
          </p:txBody>
        </p:sp>
        <p:sp>
          <p:nvSpPr>
            <p:cNvPr id="16" name="Text Box 14" descr="羊皮纸"/>
            <p:cNvSpPr txBox="1">
              <a:spLocks noChangeArrowheads="1"/>
            </p:cNvSpPr>
            <p:nvPr/>
          </p:nvSpPr>
          <p:spPr bwMode="auto">
            <a:xfrm>
              <a:off x="1502" y="215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3</a:t>
              </a:r>
            </a:p>
          </p:txBody>
        </p:sp>
        <p:sp>
          <p:nvSpPr>
            <p:cNvPr id="17" name="Text Box 15" descr="羊皮纸"/>
            <p:cNvSpPr txBox="1">
              <a:spLocks noChangeArrowheads="1"/>
            </p:cNvSpPr>
            <p:nvPr/>
          </p:nvSpPr>
          <p:spPr bwMode="auto">
            <a:xfrm>
              <a:off x="2190" y="251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886200" y="4539952"/>
            <a:ext cx="1257300" cy="266700"/>
          </a:xfrm>
          <a:prstGeom prst="rightArrow">
            <a:avLst>
              <a:gd name="adj1" fmla="val 50000"/>
              <a:gd name="adj2" fmla="val 11785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819525" y="3936702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拓扑排序</a:t>
            </a: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5372100" y="3895427"/>
            <a:ext cx="2590800" cy="1517650"/>
            <a:chOff x="3384" y="2170"/>
            <a:chExt cx="1632" cy="956"/>
          </a:xfrm>
        </p:grpSpPr>
        <p:sp>
          <p:nvSpPr>
            <p:cNvPr id="21" name="Line 19" descr="羊皮纸"/>
            <p:cNvSpPr>
              <a:spLocks noChangeShapeType="1"/>
            </p:cNvSpPr>
            <p:nvPr/>
          </p:nvSpPr>
          <p:spPr bwMode="auto">
            <a:xfrm flipV="1">
              <a:off x="3600" y="2376"/>
              <a:ext cx="464" cy="232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0" descr="羊皮纸"/>
            <p:cNvSpPr>
              <a:spLocks noChangeArrowheads="1"/>
            </p:cNvSpPr>
            <p:nvPr/>
          </p:nvSpPr>
          <p:spPr bwMode="auto">
            <a:xfrm>
              <a:off x="4056" y="2205"/>
              <a:ext cx="256" cy="248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21" descr="羊皮纸"/>
            <p:cNvSpPr>
              <a:spLocks noChangeShapeType="1"/>
            </p:cNvSpPr>
            <p:nvPr/>
          </p:nvSpPr>
          <p:spPr bwMode="auto">
            <a:xfrm>
              <a:off x="3616" y="2728"/>
              <a:ext cx="456" cy="24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2" descr="羊皮纸"/>
            <p:cNvSpPr>
              <a:spLocks noChangeArrowheads="1"/>
            </p:cNvSpPr>
            <p:nvPr/>
          </p:nvSpPr>
          <p:spPr bwMode="auto">
            <a:xfrm flipV="1">
              <a:off x="4056" y="2853"/>
              <a:ext cx="256" cy="248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Line 23" descr="羊皮纸"/>
            <p:cNvSpPr>
              <a:spLocks noChangeShapeType="1"/>
            </p:cNvSpPr>
            <p:nvPr/>
          </p:nvSpPr>
          <p:spPr bwMode="auto">
            <a:xfrm flipV="1">
              <a:off x="4312" y="2736"/>
              <a:ext cx="464" cy="232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 descr="羊皮纸"/>
            <p:cNvSpPr>
              <a:spLocks noChangeShapeType="1"/>
            </p:cNvSpPr>
            <p:nvPr/>
          </p:nvSpPr>
          <p:spPr bwMode="auto">
            <a:xfrm>
              <a:off x="4312" y="2392"/>
              <a:ext cx="456" cy="24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 descr="羊皮纸"/>
            <p:cNvSpPr>
              <a:spLocks noChangeArrowheads="1"/>
            </p:cNvSpPr>
            <p:nvPr/>
          </p:nvSpPr>
          <p:spPr bwMode="auto">
            <a:xfrm flipV="1">
              <a:off x="4760" y="2576"/>
              <a:ext cx="256" cy="248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26" descr="羊皮纸"/>
            <p:cNvSpPr>
              <a:spLocks noChangeArrowheads="1"/>
            </p:cNvSpPr>
            <p:nvPr/>
          </p:nvSpPr>
          <p:spPr bwMode="auto">
            <a:xfrm>
              <a:off x="3384" y="2541"/>
              <a:ext cx="256" cy="248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 Box 27" descr="羊皮纸"/>
            <p:cNvSpPr txBox="1">
              <a:spLocks noChangeArrowheads="1"/>
            </p:cNvSpPr>
            <p:nvPr/>
          </p:nvSpPr>
          <p:spPr bwMode="auto">
            <a:xfrm>
              <a:off x="4774" y="2530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4</a:t>
              </a:r>
            </a:p>
          </p:txBody>
        </p:sp>
        <p:sp>
          <p:nvSpPr>
            <p:cNvPr id="30" name="Line 28" descr="羊皮纸"/>
            <p:cNvSpPr>
              <a:spLocks noChangeShapeType="1"/>
            </p:cNvSpPr>
            <p:nvPr/>
          </p:nvSpPr>
          <p:spPr bwMode="auto">
            <a:xfrm flipH="1" flipV="1">
              <a:off x="4184" y="2464"/>
              <a:ext cx="0" cy="3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29" descr="羊皮纸"/>
            <p:cNvSpPr txBox="1">
              <a:spLocks noChangeArrowheads="1"/>
            </p:cNvSpPr>
            <p:nvPr/>
          </p:nvSpPr>
          <p:spPr bwMode="auto">
            <a:xfrm>
              <a:off x="3406" y="2506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</a:t>
              </a:r>
            </a:p>
          </p:txBody>
        </p:sp>
        <p:sp>
          <p:nvSpPr>
            <p:cNvPr id="32" name="Text Box 30" descr="羊皮纸"/>
            <p:cNvSpPr txBox="1">
              <a:spLocks noChangeArrowheads="1"/>
            </p:cNvSpPr>
            <p:nvPr/>
          </p:nvSpPr>
          <p:spPr bwMode="auto">
            <a:xfrm>
              <a:off x="4086" y="2818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2</a:t>
              </a:r>
            </a:p>
          </p:txBody>
        </p:sp>
        <p:sp>
          <p:nvSpPr>
            <p:cNvPr id="33" name="Text Box 31" descr="羊皮纸"/>
            <p:cNvSpPr txBox="1">
              <a:spLocks noChangeArrowheads="1"/>
            </p:cNvSpPr>
            <p:nvPr/>
          </p:nvSpPr>
          <p:spPr bwMode="auto">
            <a:xfrm>
              <a:off x="4086" y="2170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3975100" y="5594052"/>
            <a:ext cx="4064000" cy="1003300"/>
            <a:chOff x="2504" y="3240"/>
            <a:chExt cx="2560" cy="632"/>
          </a:xfrm>
        </p:grpSpPr>
        <p:sp>
          <p:nvSpPr>
            <p:cNvPr id="35" name="Freeform 33"/>
            <p:cNvSpPr>
              <a:spLocks/>
            </p:cNvSpPr>
            <p:nvPr/>
          </p:nvSpPr>
          <p:spPr bwMode="auto">
            <a:xfrm flipV="1">
              <a:off x="3464" y="3624"/>
              <a:ext cx="1360" cy="248"/>
            </a:xfrm>
            <a:custGeom>
              <a:avLst/>
              <a:gdLst>
                <a:gd name="T0" fmla="*/ 0 w 1360"/>
                <a:gd name="T1" fmla="*/ 224 h 248"/>
                <a:gd name="T2" fmla="*/ 152 w 1360"/>
                <a:gd name="T3" fmla="*/ 112 h 248"/>
                <a:gd name="T4" fmla="*/ 320 w 1360"/>
                <a:gd name="T5" fmla="*/ 40 h 248"/>
                <a:gd name="T6" fmla="*/ 584 w 1360"/>
                <a:gd name="T7" fmla="*/ 0 h 248"/>
                <a:gd name="T8" fmla="*/ 864 w 1360"/>
                <a:gd name="T9" fmla="*/ 40 h 248"/>
                <a:gd name="T10" fmla="*/ 1168 w 1360"/>
                <a:gd name="T11" fmla="*/ 160 h 248"/>
                <a:gd name="T12" fmla="*/ 1360 w 1360"/>
                <a:gd name="T13" fmla="*/ 248 h 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0"/>
                <a:gd name="T22" fmla="*/ 0 h 248"/>
                <a:gd name="T23" fmla="*/ 1360 w 1360"/>
                <a:gd name="T24" fmla="*/ 248 h 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0" h="248">
                  <a:moveTo>
                    <a:pt x="0" y="224"/>
                  </a:moveTo>
                  <a:cubicBezTo>
                    <a:pt x="49" y="183"/>
                    <a:pt x="99" y="143"/>
                    <a:pt x="152" y="112"/>
                  </a:cubicBezTo>
                  <a:cubicBezTo>
                    <a:pt x="205" y="81"/>
                    <a:pt x="248" y="59"/>
                    <a:pt x="320" y="40"/>
                  </a:cubicBezTo>
                  <a:cubicBezTo>
                    <a:pt x="392" y="21"/>
                    <a:pt x="493" y="0"/>
                    <a:pt x="584" y="0"/>
                  </a:cubicBezTo>
                  <a:cubicBezTo>
                    <a:pt x="675" y="0"/>
                    <a:pt x="767" y="13"/>
                    <a:pt x="864" y="40"/>
                  </a:cubicBezTo>
                  <a:cubicBezTo>
                    <a:pt x="961" y="67"/>
                    <a:pt x="1085" y="125"/>
                    <a:pt x="1168" y="160"/>
                  </a:cubicBezTo>
                  <a:cubicBezTo>
                    <a:pt x="1251" y="195"/>
                    <a:pt x="1328" y="233"/>
                    <a:pt x="1360" y="248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752" y="3568"/>
              <a:ext cx="536" cy="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5" descr="羊皮纸"/>
            <p:cNvSpPr>
              <a:spLocks noChangeArrowheads="1"/>
            </p:cNvSpPr>
            <p:nvPr/>
          </p:nvSpPr>
          <p:spPr bwMode="auto">
            <a:xfrm>
              <a:off x="4056" y="3448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Oval 36" descr="羊皮纸"/>
            <p:cNvSpPr>
              <a:spLocks noChangeArrowheads="1"/>
            </p:cNvSpPr>
            <p:nvPr/>
          </p:nvSpPr>
          <p:spPr bwMode="auto">
            <a:xfrm flipV="1">
              <a:off x="3288" y="3448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4328" y="3576"/>
              <a:ext cx="4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8" descr="羊皮纸"/>
            <p:cNvSpPr>
              <a:spLocks noChangeArrowheads="1"/>
            </p:cNvSpPr>
            <p:nvPr/>
          </p:nvSpPr>
          <p:spPr bwMode="auto">
            <a:xfrm flipV="1">
              <a:off x="4808" y="3440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Oval 39" descr="羊皮纸"/>
            <p:cNvSpPr>
              <a:spLocks noChangeArrowheads="1"/>
            </p:cNvSpPr>
            <p:nvPr/>
          </p:nvSpPr>
          <p:spPr bwMode="auto">
            <a:xfrm>
              <a:off x="2504" y="3448"/>
              <a:ext cx="256" cy="24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Text Box 40" descr="羊皮纸"/>
            <p:cNvSpPr txBox="1">
              <a:spLocks noChangeArrowheads="1"/>
            </p:cNvSpPr>
            <p:nvPr/>
          </p:nvSpPr>
          <p:spPr bwMode="auto">
            <a:xfrm>
              <a:off x="4822" y="339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4</a:t>
              </a: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552" y="3568"/>
              <a:ext cx="496" cy="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2526" y="340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1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3326" y="340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2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086" y="340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ea typeface="宋体" pitchFamily="2" charset="-122"/>
                </a:rPr>
                <a:t>3</a:t>
              </a: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712" y="3240"/>
              <a:ext cx="1360" cy="248"/>
            </a:xfrm>
            <a:custGeom>
              <a:avLst/>
              <a:gdLst>
                <a:gd name="T0" fmla="*/ 0 w 1360"/>
                <a:gd name="T1" fmla="*/ 224 h 248"/>
                <a:gd name="T2" fmla="*/ 152 w 1360"/>
                <a:gd name="T3" fmla="*/ 112 h 248"/>
                <a:gd name="T4" fmla="*/ 320 w 1360"/>
                <a:gd name="T5" fmla="*/ 40 h 248"/>
                <a:gd name="T6" fmla="*/ 584 w 1360"/>
                <a:gd name="T7" fmla="*/ 0 h 248"/>
                <a:gd name="T8" fmla="*/ 864 w 1360"/>
                <a:gd name="T9" fmla="*/ 40 h 248"/>
                <a:gd name="T10" fmla="*/ 1168 w 1360"/>
                <a:gd name="T11" fmla="*/ 160 h 248"/>
                <a:gd name="T12" fmla="*/ 1360 w 1360"/>
                <a:gd name="T13" fmla="*/ 248 h 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0"/>
                <a:gd name="T22" fmla="*/ 0 h 248"/>
                <a:gd name="T23" fmla="*/ 1360 w 1360"/>
                <a:gd name="T24" fmla="*/ 248 h 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0" h="248">
                  <a:moveTo>
                    <a:pt x="0" y="224"/>
                  </a:moveTo>
                  <a:cubicBezTo>
                    <a:pt x="49" y="183"/>
                    <a:pt x="99" y="143"/>
                    <a:pt x="152" y="112"/>
                  </a:cubicBezTo>
                  <a:cubicBezTo>
                    <a:pt x="205" y="81"/>
                    <a:pt x="248" y="59"/>
                    <a:pt x="320" y="40"/>
                  </a:cubicBezTo>
                  <a:cubicBezTo>
                    <a:pt x="392" y="21"/>
                    <a:pt x="493" y="0"/>
                    <a:pt x="584" y="0"/>
                  </a:cubicBezTo>
                  <a:cubicBezTo>
                    <a:pt x="675" y="0"/>
                    <a:pt x="767" y="13"/>
                    <a:pt x="864" y="40"/>
                  </a:cubicBezTo>
                  <a:cubicBezTo>
                    <a:pt x="961" y="67"/>
                    <a:pt x="1085" y="125"/>
                    <a:pt x="1168" y="160"/>
                  </a:cubicBezTo>
                  <a:cubicBezTo>
                    <a:pt x="1251" y="195"/>
                    <a:pt x="1328" y="233"/>
                    <a:pt x="1360" y="248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720725" y="5155902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800" u="sng">
                <a:solidFill>
                  <a:srgbClr val="006600"/>
                </a:solidFill>
                <a:ea typeface="隶书" pitchFamily="49" charset="-122"/>
              </a:rPr>
              <a:t>偏序关系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7058025" y="5067002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800" u="sng">
                <a:solidFill>
                  <a:schemeClr val="tx2"/>
                </a:solidFill>
                <a:ea typeface="隶书" pitchFamily="49" charset="-122"/>
              </a:rPr>
              <a:t>全序关系</a:t>
            </a:r>
          </a:p>
        </p:txBody>
      </p:sp>
    </p:spTree>
    <p:extLst>
      <p:ext uri="{BB962C8B-B14F-4D97-AF65-F5344CB8AC3E}">
        <p14:creationId xmlns:p14="http://schemas.microsoft.com/office/powerpoint/2010/main" val="329237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宋体" panose="02010600030101010101" pitchFamily="2" charset="-122"/>
              </a:rPr>
              <a:t>拓扑排序算法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算法思路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在AOV网中选择一个没有前驱的顶点</a:t>
            </a:r>
            <a:r>
              <a:rPr lang="zh-CN" altLang="en-US" dirty="0" smtClean="0">
                <a:ea typeface="宋体" panose="02010600030101010101" pitchFamily="2" charset="-122"/>
              </a:rPr>
              <a:t>并</a:t>
            </a:r>
            <a:r>
              <a:rPr lang="en-US" altLang="en-US" dirty="0" err="1" smtClean="0">
                <a:ea typeface="宋体" panose="02010600030101010101" pitchFamily="2" charset="-122"/>
              </a:rPr>
              <a:t>输出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在AOV网中删除该顶点以及从该顶点出发的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以该顶点为尾的弧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所有有向弧</a:t>
            </a:r>
            <a:r>
              <a:rPr lang="en-US" altLang="en-US" dirty="0" smtClean="0">
                <a:ea typeface="宋体" panose="02010600030101010101" pitchFamily="2" charset="-122"/>
              </a:rPr>
              <a:t>(边)</a:t>
            </a: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重复</a:t>
            </a:r>
            <a:r>
              <a:rPr lang="zh-CN" altLang="en-US" dirty="0" smtClean="0">
                <a:ea typeface="宋体" panose="02010600030101010101" pitchFamily="2" charset="-122"/>
              </a:rPr>
              <a:t>执行前两步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en-US" altLang="en-US" dirty="0" err="1" smtClean="0">
                <a:ea typeface="宋体" panose="02010600030101010101" pitchFamily="2" charset="-122"/>
              </a:rPr>
              <a:t>直到图中全部顶点都已输出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图中无环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  <a:r>
              <a:rPr lang="en-US" altLang="en-US" dirty="0" err="1" smtClean="0">
                <a:ea typeface="宋体" panose="02010600030101010101" pitchFamily="2" charset="-122"/>
              </a:rPr>
              <a:t>或图中不存在无前驱的顶点</a:t>
            </a:r>
            <a:r>
              <a:rPr lang="en-US" altLang="en-US" dirty="0" smtClean="0">
                <a:ea typeface="宋体" panose="02010600030101010101" pitchFamily="2" charset="-122"/>
              </a:rPr>
              <a:t>(</a:t>
            </a:r>
            <a:r>
              <a:rPr lang="en-US" altLang="en-US" dirty="0" err="1" smtClean="0">
                <a:ea typeface="宋体" panose="02010600030101010101" pitchFamily="2" charset="-122"/>
              </a:rPr>
              <a:t>图中必有环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算法实现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 smtClean="0">
                <a:ea typeface="宋体" panose="02010600030101010101" pitchFamily="2" charset="-122"/>
              </a:rPr>
              <a:t>采用</a:t>
            </a:r>
            <a:r>
              <a:rPr lang="en-US" altLang="en-US" b="1" dirty="0" err="1" smtClean="0">
                <a:ea typeface="宋体" panose="02010600030101010101" pitchFamily="2" charset="-122"/>
              </a:rPr>
              <a:t>正邻接链</a:t>
            </a:r>
            <a:r>
              <a:rPr lang="zh-CN" altLang="en-US" b="1" dirty="0" smtClean="0">
                <a:ea typeface="宋体" panose="02010600030101010101" pitchFamily="2" charset="-122"/>
              </a:rPr>
              <a:t>表</a:t>
            </a:r>
            <a:r>
              <a:rPr lang="en-US" altLang="en-US" dirty="0" err="1" smtClean="0">
                <a:ea typeface="宋体" panose="02010600030101010101" pitchFamily="2" charset="-122"/>
              </a:rPr>
              <a:t>作为AOV网的存储结构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设立堆栈，用来暂存入度为0的顶点(</a:t>
            </a:r>
            <a:r>
              <a:rPr lang="zh-CN" altLang="en-US" b="1" dirty="0">
                <a:ea typeface="宋体" panose="02010600030101010101" pitchFamily="2" charset="-122"/>
              </a:rPr>
              <a:t>即无前驱顶点</a:t>
            </a:r>
            <a:r>
              <a:rPr lang="en-US" altLang="en-US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删除顶点以它为尾的弧：弧头顶点的入度减1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22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Status </a:t>
            </a:r>
            <a:r>
              <a:rPr lang="en-US" sz="2400" b="1" dirty="0" err="1"/>
              <a:t>TopologicalSort</a:t>
            </a:r>
            <a:r>
              <a:rPr lang="en-US" sz="2400" dirty="0"/>
              <a:t>(</a:t>
            </a:r>
            <a:r>
              <a:rPr lang="en-US" sz="2400" dirty="0" err="1"/>
              <a:t>ALGraph</a:t>
            </a:r>
            <a:r>
              <a:rPr lang="en-US" sz="2400" dirty="0"/>
              <a:t> G)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SqStack</a:t>
            </a:r>
            <a:r>
              <a:rPr lang="en-US" sz="2400" dirty="0"/>
              <a:t> S;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count,k,i</a:t>
            </a:r>
            <a:r>
              <a:rPr lang="en-US" sz="2400" dirty="0"/>
              <a:t>; </a:t>
            </a:r>
            <a:r>
              <a:rPr lang="en-US" sz="2400" dirty="0" err="1"/>
              <a:t>ArcNode</a:t>
            </a:r>
            <a:r>
              <a:rPr lang="en-US" sz="2400" dirty="0"/>
              <a:t> *p;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char </a:t>
            </a:r>
            <a:r>
              <a:rPr lang="en-US" sz="2400" dirty="0" err="1"/>
              <a:t>indegree</a:t>
            </a:r>
            <a:r>
              <a:rPr lang="en-US" sz="2400" dirty="0"/>
              <a:t>[MAX_VERTEX_NUM]; </a:t>
            </a:r>
            <a:r>
              <a:rPr lang="en-US" sz="2400" dirty="0" smtClean="0"/>
              <a:t> //</a:t>
            </a:r>
            <a:r>
              <a:rPr lang="zh-CN" altLang="en-US" sz="2400" dirty="0" smtClean="0"/>
              <a:t>存放顶点的入度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FindInDegree</a:t>
            </a:r>
            <a:r>
              <a:rPr lang="en-US" sz="2400" dirty="0"/>
              <a:t>(G, </a:t>
            </a:r>
            <a:r>
              <a:rPr lang="en-US" sz="2400" dirty="0" err="1"/>
              <a:t>indegree</a:t>
            </a:r>
            <a:r>
              <a:rPr lang="en-US" sz="2400" dirty="0"/>
              <a:t>); </a:t>
            </a:r>
            <a:r>
              <a:rPr lang="en-US" sz="2400" dirty="0" smtClean="0"/>
              <a:t> </a:t>
            </a:r>
            <a:r>
              <a:rPr lang="en-US" sz="2400" dirty="0" err="1" smtClean="0"/>
              <a:t>InitStack</a:t>
            </a:r>
            <a:r>
              <a:rPr lang="en-US" sz="2400" dirty="0" smtClean="0"/>
              <a:t>(S</a:t>
            </a:r>
            <a:r>
              <a:rPr lang="en-US" sz="2400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G.vexnum</a:t>
            </a:r>
            <a:r>
              <a:rPr lang="en-US" sz="2400" dirty="0"/>
              <a:t>; ++</a:t>
            </a:r>
            <a:r>
              <a:rPr lang="en-US" sz="2400" dirty="0" err="1"/>
              <a:t>i</a:t>
            </a:r>
            <a:r>
              <a:rPr lang="en-US" sz="2400" dirty="0"/>
              <a:t>) // </a:t>
            </a:r>
            <a:r>
              <a:rPr lang="zh-CN" altLang="en-US" sz="2400" dirty="0"/>
              <a:t>建零入度顶点栈</a:t>
            </a:r>
            <a:r>
              <a:rPr lang="en-US" sz="2400" dirty="0"/>
              <a:t>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if (!</a:t>
            </a:r>
            <a:r>
              <a:rPr lang="en-US" sz="2400" dirty="0" err="1"/>
              <a:t>indegree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 Push(S, </a:t>
            </a:r>
            <a:r>
              <a:rPr lang="en-US" sz="2400" dirty="0" err="1"/>
              <a:t>i</a:t>
            </a:r>
            <a:r>
              <a:rPr lang="en-US" sz="2400" dirty="0"/>
              <a:t>); // </a:t>
            </a:r>
            <a:r>
              <a:rPr lang="zh-CN" altLang="en-US" sz="2400" dirty="0"/>
              <a:t>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者进栈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count = 0; // </a:t>
            </a:r>
            <a:r>
              <a:rPr lang="zh-CN" altLang="en-US" sz="2400" dirty="0"/>
              <a:t>对输出顶点计数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(!</a:t>
            </a:r>
            <a:r>
              <a:rPr lang="en-US" sz="2400" dirty="0" err="1"/>
              <a:t>StackEmpty</a:t>
            </a:r>
            <a:r>
              <a:rPr lang="en-US" sz="2400" dirty="0"/>
              <a:t>(S)) {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Pop(S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/>
              <a:t>, </a:t>
            </a:r>
            <a:r>
              <a:rPr lang="en-US" sz="2400" dirty="0" err="1"/>
              <a:t>G.vertices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].data);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++</a:t>
            </a:r>
            <a:r>
              <a:rPr lang="en-US" sz="2400" dirty="0"/>
              <a:t>count; // </a:t>
            </a:r>
            <a:r>
              <a:rPr lang="zh-CN" altLang="en-US" sz="2400" dirty="0"/>
              <a:t>输出</a:t>
            </a:r>
            <a:r>
              <a:rPr lang="en-US" sz="2400" dirty="0" err="1"/>
              <a:t>i</a:t>
            </a:r>
            <a:r>
              <a:rPr lang="zh-CN" altLang="en-US" sz="2400" dirty="0"/>
              <a:t>号顶点并计数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for </a:t>
            </a:r>
            <a:r>
              <a:rPr lang="en-US" sz="2400" dirty="0"/>
              <a:t>(p=</a:t>
            </a:r>
            <a:r>
              <a:rPr lang="en-US" sz="2400" dirty="0" err="1"/>
              <a:t>G.vertices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].</a:t>
            </a:r>
            <a:r>
              <a:rPr lang="en-US" sz="2400" dirty="0" err="1"/>
              <a:t>firstarc</a:t>
            </a:r>
            <a:r>
              <a:rPr lang="en-US" sz="2400" dirty="0"/>
              <a:t>; p; p=p-&gt;</a:t>
            </a:r>
            <a:r>
              <a:rPr lang="en-US" sz="2400" dirty="0" err="1"/>
              <a:t>nextarc</a:t>
            </a:r>
            <a:r>
              <a:rPr lang="en-US" sz="2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  k </a:t>
            </a:r>
            <a:r>
              <a:rPr lang="en-US" sz="2400" dirty="0"/>
              <a:t>= p-&gt;</a:t>
            </a:r>
            <a:r>
              <a:rPr lang="en-US" sz="2400" dirty="0" err="1"/>
              <a:t>adjvex</a:t>
            </a:r>
            <a:r>
              <a:rPr lang="en-US" sz="2400" dirty="0"/>
              <a:t>; // </a:t>
            </a:r>
            <a:r>
              <a:rPr lang="zh-CN" altLang="en-US" sz="2400" dirty="0"/>
              <a:t>对</a:t>
            </a:r>
            <a:r>
              <a:rPr lang="en-US" sz="2400" dirty="0" err="1"/>
              <a:t>i</a:t>
            </a:r>
            <a:r>
              <a:rPr lang="zh-CN" altLang="en-US" sz="2400" dirty="0"/>
              <a:t>号顶点的每个邻接点的入度减</a:t>
            </a:r>
            <a:r>
              <a:rPr lang="en-US" altLang="zh-CN" sz="2400" dirty="0"/>
              <a:t>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  if </a:t>
            </a:r>
            <a:r>
              <a:rPr lang="en-US" sz="2400" dirty="0"/>
              <a:t>(!(--</a:t>
            </a:r>
            <a:r>
              <a:rPr lang="en-US" sz="2400" dirty="0" err="1"/>
              <a:t>indegree</a:t>
            </a:r>
            <a:r>
              <a:rPr lang="en-US" sz="2400" dirty="0"/>
              <a:t>[k])) Push(S, k); </a:t>
            </a:r>
            <a:r>
              <a:rPr lang="en-US" sz="2400" dirty="0" smtClean="0"/>
              <a:t>// </a:t>
            </a:r>
            <a:r>
              <a:rPr lang="zh-CN" altLang="en-US" sz="2400" dirty="0"/>
              <a:t>若入度减为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，则入栈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	  } </a:t>
            </a:r>
            <a:r>
              <a:rPr lang="en-US" altLang="zh-CN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(</a:t>
            </a:r>
            <a:r>
              <a:rPr lang="en-US" sz="2400" dirty="0" smtClean="0"/>
              <a:t>count &lt; </a:t>
            </a:r>
            <a:r>
              <a:rPr lang="en-US" sz="2400" dirty="0" err="1" smtClean="0"/>
              <a:t>G.vexnum</a:t>
            </a:r>
            <a:r>
              <a:rPr lang="en-US" sz="2400" dirty="0"/>
              <a:t>) return ERROR; // </a:t>
            </a:r>
            <a:r>
              <a:rPr lang="zh-CN" altLang="en-US" sz="2400" dirty="0"/>
              <a:t>该有向图有回路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else return OK;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 // </a:t>
            </a:r>
            <a:r>
              <a:rPr lang="en-US" sz="2400" dirty="0" err="1" smtClean="0"/>
              <a:t>TopologicalSort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7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拓扑排序：</a:t>
            </a:r>
            <a:r>
              <a:rPr lang="zh-CN" altLang="en-US" dirty="0"/>
              <a:t>算法</a:t>
            </a:r>
            <a:r>
              <a:rPr lang="zh-CN" altLang="en-US" dirty="0" smtClean="0"/>
              <a:t>时间</a:t>
            </a:r>
            <a:r>
              <a:rPr lang="zh-CN" altLang="en-US" dirty="0"/>
              <a:t>复杂度分析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en-US" dirty="0" smtClean="0"/>
              <a:t>AOV</a:t>
            </a:r>
            <a:r>
              <a:rPr lang="zh-CN" altLang="en-US" dirty="0" smtClean="0"/>
              <a:t>网有</a:t>
            </a:r>
            <a:r>
              <a:rPr lang="en-US" altLang="en-US" dirty="0" smtClean="0"/>
              <a:t>n</a:t>
            </a:r>
            <a:r>
              <a:rPr lang="zh-CN" altLang="en-US" dirty="0" smtClean="0"/>
              <a:t>个顶点，</a:t>
            </a:r>
            <a:r>
              <a:rPr lang="en-US" altLang="en-US" dirty="0" smtClean="0"/>
              <a:t>e</a:t>
            </a:r>
            <a:r>
              <a:rPr lang="zh-CN" altLang="en-US" dirty="0" smtClean="0"/>
              <a:t>条边，则算法的主要执行是：</a:t>
            </a:r>
          </a:p>
          <a:p>
            <a:pPr lvl="1"/>
            <a:r>
              <a:rPr lang="zh-CN" altLang="en-US" dirty="0" smtClean="0"/>
              <a:t>统计各顶点的入度：时间复杂度是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入度为</a:t>
            </a:r>
            <a:r>
              <a:rPr lang="en-US" altLang="en-US" dirty="0" smtClean="0"/>
              <a:t>0</a:t>
            </a:r>
            <a:r>
              <a:rPr lang="zh-CN" altLang="en-US" dirty="0" smtClean="0"/>
              <a:t>的顶点入栈：时间复杂度是</a:t>
            </a:r>
            <a:r>
              <a:rPr lang="en-US" altLang="en-US" dirty="0" smtClean="0"/>
              <a:t>O(n) 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排序过程：顶点入栈和出栈操作执行</a:t>
            </a:r>
            <a:r>
              <a:rPr lang="en-US" altLang="en-US" dirty="0" smtClean="0"/>
              <a:t>n</a:t>
            </a:r>
            <a:r>
              <a:rPr lang="zh-CN" altLang="en-US" dirty="0" smtClean="0"/>
              <a:t>次，入度减</a:t>
            </a:r>
            <a:r>
              <a:rPr lang="en-US" altLang="en-US" dirty="0" smtClean="0"/>
              <a:t>1</a:t>
            </a:r>
            <a:r>
              <a:rPr lang="zh-CN" altLang="en-US" dirty="0" smtClean="0"/>
              <a:t>的操作共执行</a:t>
            </a:r>
            <a:r>
              <a:rPr lang="en-US" altLang="en-US" dirty="0" smtClean="0"/>
              <a:t>e</a:t>
            </a:r>
            <a:r>
              <a:rPr lang="zh-CN" altLang="en-US" dirty="0" smtClean="0"/>
              <a:t>次，时间复杂度是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因此，整个算法的时间复杂度是</a:t>
            </a:r>
            <a:r>
              <a:rPr lang="en-US" altLang="en-US" dirty="0" smtClean="0"/>
              <a:t>O(</a:t>
            </a:r>
            <a:r>
              <a:rPr lang="en-US" altLang="en-US" dirty="0" err="1" smtClean="0"/>
              <a:t>n+e</a:t>
            </a:r>
            <a:r>
              <a:rPr lang="en-US" altLang="en-US" dirty="0" smtClean="0"/>
              <a:t>) </a:t>
            </a:r>
            <a:r>
              <a:rPr lang="zh-CN" altLang="en-US" dirty="0" smtClean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0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</TotalTime>
  <Words>4325</Words>
  <Application>Microsoft Macintosh PowerPoint</Application>
  <PresentationFormat>全屏显示(4:3)</PresentationFormat>
  <Paragraphs>623</Paragraphs>
  <Slides>46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Office 主题</vt:lpstr>
      <vt:lpstr>文档</vt:lpstr>
      <vt:lpstr>剪辑</vt:lpstr>
      <vt:lpstr>第7章 图</vt:lpstr>
      <vt:lpstr>目录</vt:lpstr>
      <vt:lpstr>5 有向无环图/AOV网的拓扑排序</vt:lpstr>
      <vt:lpstr>有向无环图/AOV网的拓扑排序</vt:lpstr>
      <vt:lpstr>有向无环图/AOV网的拓扑排序</vt:lpstr>
      <vt:lpstr>有向无环图/AOV网的拓扑排序</vt:lpstr>
      <vt:lpstr>拓扑排序算法</vt:lpstr>
      <vt:lpstr>PowerPoint 演示文稿</vt:lpstr>
      <vt:lpstr>拓扑排序：算法时间复杂度分析</vt:lpstr>
      <vt:lpstr>拓扑排序：应用</vt:lpstr>
      <vt:lpstr>拓扑排序：举例</vt:lpstr>
      <vt:lpstr>PowerPoint 演示文稿</vt:lpstr>
      <vt:lpstr>7有向无环图/AOE网的关键路径</vt:lpstr>
      <vt:lpstr>关键路径和关键活动</vt:lpstr>
      <vt:lpstr>关键路径关键活动的刻画</vt:lpstr>
      <vt:lpstr>PowerPoint 演示文稿</vt:lpstr>
      <vt:lpstr>关键路径和关键活动的刻画</vt:lpstr>
      <vt:lpstr>关键路径关键活动的刻画</vt:lpstr>
      <vt:lpstr>识别关键活动-算法思想</vt:lpstr>
      <vt:lpstr>识别关键活动-算法实现</vt:lpstr>
      <vt:lpstr>识别关键活动-算法实现</vt:lpstr>
      <vt:lpstr>算法分析</vt:lpstr>
      <vt:lpstr>PowerPoint 演示文稿</vt:lpstr>
      <vt:lpstr>PowerPoint 演示文稿</vt:lpstr>
      <vt:lpstr>8 最短路径</vt:lpstr>
      <vt:lpstr>最短路径的解法</vt:lpstr>
      <vt:lpstr>8.1 单源点的最短路径</vt:lpstr>
      <vt:lpstr>最短路径的特征-观察</vt:lpstr>
      <vt:lpstr>最短路径的特征-定理</vt:lpstr>
      <vt:lpstr>Dijkstra算法-算法思想</vt:lpstr>
      <vt:lpstr>Dijkstra算法-算法描述</vt:lpstr>
      <vt:lpstr>Dijkstra算法-算法实现</vt:lpstr>
      <vt:lpstr>Dijkstra算法-算法实现</vt:lpstr>
      <vt:lpstr>PowerPoint 演示文稿</vt:lpstr>
      <vt:lpstr>Dijkstra算法-算法分析</vt:lpstr>
      <vt:lpstr>Dijkstra算法-执行实例</vt:lpstr>
      <vt:lpstr>边上权值为任意值的单源最短路径问题</vt:lpstr>
      <vt:lpstr>8.2 每一对顶点间的最短路径</vt:lpstr>
      <vt:lpstr>Floyd算法-算法思想</vt:lpstr>
      <vt:lpstr>Floyd算法-算法思想</vt:lpstr>
      <vt:lpstr>Floyd算法-算法实现-I</vt:lpstr>
      <vt:lpstr>Floyd算法-算法实现-II</vt:lpstr>
      <vt:lpstr>Floyd算法-算法改进</vt:lpstr>
      <vt:lpstr>Floyd算法-算法改进之实现-I</vt:lpstr>
      <vt:lpstr>Floyd算法-算法改进之实现-II</vt:lpstr>
      <vt:lpstr>Floyd算法-执行实例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apple sd</cp:lastModifiedBy>
  <cp:revision>274</cp:revision>
  <cp:lastPrinted>2015-09-24T12:11:53Z</cp:lastPrinted>
  <dcterms:created xsi:type="dcterms:W3CDTF">2015-07-19T09:35:25Z</dcterms:created>
  <dcterms:modified xsi:type="dcterms:W3CDTF">2019-05-14T06:38:04Z</dcterms:modified>
</cp:coreProperties>
</file>