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92" r:id="rId3"/>
    <p:sldId id="293" r:id="rId4"/>
    <p:sldId id="319" r:id="rId5"/>
    <p:sldId id="295" r:id="rId6"/>
    <p:sldId id="296" r:id="rId7"/>
    <p:sldId id="297" r:id="rId8"/>
    <p:sldId id="299" r:id="rId9"/>
    <p:sldId id="298" r:id="rId10"/>
    <p:sldId id="300" r:id="rId11"/>
    <p:sldId id="301" r:id="rId12"/>
    <p:sldId id="302" r:id="rId13"/>
    <p:sldId id="303" r:id="rId14"/>
    <p:sldId id="304" r:id="rId15"/>
    <p:sldId id="346" r:id="rId16"/>
    <p:sldId id="305" r:id="rId17"/>
    <p:sldId id="323" r:id="rId18"/>
    <p:sldId id="306" r:id="rId19"/>
    <p:sldId id="307" r:id="rId20"/>
    <p:sldId id="308" r:id="rId21"/>
    <p:sldId id="309" r:id="rId22"/>
    <p:sldId id="310" r:id="rId23"/>
    <p:sldId id="311" r:id="rId24"/>
    <p:sldId id="312" r:id="rId25"/>
    <p:sldId id="313" r:id="rId26"/>
    <p:sldId id="314" r:id="rId27"/>
    <p:sldId id="315" r:id="rId28"/>
    <p:sldId id="317" r:id="rId29"/>
    <p:sldId id="318" r:id="rId30"/>
    <p:sldId id="344" r:id="rId31"/>
    <p:sldId id="326" r:id="rId32"/>
    <p:sldId id="327" r:id="rId33"/>
    <p:sldId id="321" r:id="rId34"/>
    <p:sldId id="322" r:id="rId35"/>
    <p:sldId id="325" r:id="rId36"/>
    <p:sldId id="330" r:id="rId37"/>
    <p:sldId id="328" r:id="rId38"/>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18" autoAdjust="0"/>
  </p:normalViewPr>
  <p:slideViewPr>
    <p:cSldViewPr>
      <p:cViewPr varScale="1">
        <p:scale>
          <a:sx n="87" d="100"/>
          <a:sy n="87" d="100"/>
        </p:scale>
        <p:origin x="-2632"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3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8" y="1"/>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18/6/4</a:t>
            </a:fld>
            <a:endParaRPr lang="en-US"/>
          </a:p>
        </p:txBody>
      </p:sp>
      <p:sp>
        <p:nvSpPr>
          <p:cNvPr id="4" name="页脚占位符 3"/>
          <p:cNvSpPr>
            <a:spLocks noGrp="1"/>
          </p:cNvSpPr>
          <p:nvPr>
            <p:ph type="ftr" sz="quarter" idx="2"/>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8"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8" y="1"/>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18/6/4</a:t>
            </a:fld>
            <a:endParaRPr lang="en-US"/>
          </a:p>
        </p:txBody>
      </p:sp>
      <p:sp>
        <p:nvSpPr>
          <p:cNvPr id="4" name="幻灯片图像占位符 3"/>
          <p:cNvSpPr>
            <a:spLocks noGrp="1" noRot="1" noChangeAspect="1"/>
          </p:cNvSpPr>
          <p:nvPr>
            <p:ph type="sldImg" idx="2"/>
          </p:nvPr>
        </p:nvSpPr>
        <p:spPr>
          <a:xfrm>
            <a:off x="3265488" y="509588"/>
            <a:ext cx="3397250" cy="254793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6"/>
            <a:ext cx="7942579"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8"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a:t>
            </a:fld>
            <a:endParaRPr lang="en-US"/>
          </a:p>
        </p:txBody>
      </p:sp>
    </p:spTree>
    <p:extLst>
      <p:ext uri="{BB962C8B-B14F-4D97-AF65-F5344CB8AC3E}">
        <p14:creationId xmlns:p14="http://schemas.microsoft.com/office/powerpoint/2010/main" val="367490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2982963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18</a:t>
            </a:fld>
            <a:endParaRPr lang="en-US"/>
          </a:p>
        </p:txBody>
      </p:sp>
    </p:spTree>
    <p:extLst>
      <p:ext uri="{BB962C8B-B14F-4D97-AF65-F5344CB8AC3E}">
        <p14:creationId xmlns:p14="http://schemas.microsoft.com/office/powerpoint/2010/main" val="3448345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19</a:t>
            </a:fld>
            <a:endParaRPr lang="en-US"/>
          </a:p>
        </p:txBody>
      </p:sp>
    </p:spTree>
    <p:extLst>
      <p:ext uri="{BB962C8B-B14F-4D97-AF65-F5344CB8AC3E}">
        <p14:creationId xmlns:p14="http://schemas.microsoft.com/office/powerpoint/2010/main" val="1199926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3363525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1752175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未考虑没有左右近邻的情况</a:t>
            </a: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23</a:t>
            </a:fld>
            <a:endParaRPr lang="en-US"/>
          </a:p>
        </p:txBody>
      </p:sp>
    </p:spTree>
    <p:extLst>
      <p:ext uri="{BB962C8B-B14F-4D97-AF65-F5344CB8AC3E}">
        <p14:creationId xmlns:p14="http://schemas.microsoft.com/office/powerpoint/2010/main" val="1409425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26</a:t>
            </a:fld>
            <a:endParaRPr lang="en-US"/>
          </a:p>
        </p:txBody>
      </p:sp>
    </p:spTree>
    <p:extLst>
      <p:ext uri="{BB962C8B-B14F-4D97-AF65-F5344CB8AC3E}">
        <p14:creationId xmlns:p14="http://schemas.microsoft.com/office/powerpoint/2010/main" val="392054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28</a:t>
            </a:fld>
            <a:endParaRPr lang="en-US"/>
          </a:p>
        </p:txBody>
      </p:sp>
    </p:spTree>
    <p:extLst>
      <p:ext uri="{BB962C8B-B14F-4D97-AF65-F5344CB8AC3E}">
        <p14:creationId xmlns:p14="http://schemas.microsoft.com/office/powerpoint/2010/main" val="3212509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31</a:t>
            </a:fld>
            <a:endParaRPr lang="en-US"/>
          </a:p>
        </p:txBody>
      </p:sp>
    </p:spTree>
    <p:extLst>
      <p:ext uri="{BB962C8B-B14F-4D97-AF65-F5344CB8AC3E}">
        <p14:creationId xmlns:p14="http://schemas.microsoft.com/office/powerpoint/2010/main" val="2974229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32</a:t>
            </a:fld>
            <a:endParaRPr lang="en-US"/>
          </a:p>
        </p:txBody>
      </p:sp>
    </p:spTree>
    <p:extLst>
      <p:ext uri="{BB962C8B-B14F-4D97-AF65-F5344CB8AC3E}">
        <p14:creationId xmlns:p14="http://schemas.microsoft.com/office/powerpoint/2010/main" val="338684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a:t>
            </a:fld>
            <a:endParaRPr lang="en-US"/>
          </a:p>
        </p:txBody>
      </p:sp>
    </p:spTree>
    <p:extLst>
      <p:ext uri="{BB962C8B-B14F-4D97-AF65-F5344CB8AC3E}">
        <p14:creationId xmlns:p14="http://schemas.microsoft.com/office/powerpoint/2010/main" val="372159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34</a:t>
            </a:fld>
            <a:endParaRPr lang="en-US"/>
          </a:p>
        </p:txBody>
      </p:sp>
    </p:spTree>
    <p:extLst>
      <p:ext uri="{BB962C8B-B14F-4D97-AF65-F5344CB8AC3E}">
        <p14:creationId xmlns:p14="http://schemas.microsoft.com/office/powerpoint/2010/main" val="4229478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35</a:t>
            </a:fld>
            <a:endParaRPr lang="en-US"/>
          </a:p>
        </p:txBody>
      </p:sp>
    </p:spTree>
    <p:extLst>
      <p:ext uri="{BB962C8B-B14F-4D97-AF65-F5344CB8AC3E}">
        <p14:creationId xmlns:p14="http://schemas.microsoft.com/office/powerpoint/2010/main" val="589487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36</a:t>
            </a:fld>
            <a:endParaRPr lang="en-US"/>
          </a:p>
        </p:txBody>
      </p:sp>
    </p:spTree>
    <p:extLst>
      <p:ext uri="{BB962C8B-B14F-4D97-AF65-F5344CB8AC3E}">
        <p14:creationId xmlns:p14="http://schemas.microsoft.com/office/powerpoint/2010/main" val="3363241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37</a:t>
            </a:fld>
            <a:endParaRPr lang="en-US"/>
          </a:p>
        </p:txBody>
      </p:sp>
    </p:spTree>
    <p:extLst>
      <p:ext uri="{BB962C8B-B14F-4D97-AF65-F5344CB8AC3E}">
        <p14:creationId xmlns:p14="http://schemas.microsoft.com/office/powerpoint/2010/main" val="426633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246978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6</a:t>
            </a:fld>
            <a:endParaRPr lang="en-US"/>
          </a:p>
        </p:txBody>
      </p:sp>
    </p:spTree>
    <p:extLst>
      <p:ext uri="{BB962C8B-B14F-4D97-AF65-F5344CB8AC3E}">
        <p14:creationId xmlns:p14="http://schemas.microsoft.com/office/powerpoint/2010/main" val="406027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838841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9</a:t>
            </a:fld>
            <a:endParaRPr lang="en-US"/>
          </a:p>
        </p:txBody>
      </p:sp>
    </p:spTree>
    <p:extLst>
      <p:ext uri="{BB962C8B-B14F-4D97-AF65-F5344CB8AC3E}">
        <p14:creationId xmlns:p14="http://schemas.microsoft.com/office/powerpoint/2010/main" val="272978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b="1" dirty="0" err="1" smtClean="0">
                <a:ea typeface="楷体_GB2312" pitchFamily="49" charset="-122"/>
              </a:rPr>
              <a:t>结点</a:t>
            </a:r>
            <a:r>
              <a:rPr lang="zh-CN" altLang="en-US" b="1" dirty="0" smtClean="0">
                <a:ea typeface="楷体_GB2312" pitchFamily="49" charset="-122"/>
              </a:rPr>
              <a:t>的</a:t>
            </a:r>
            <a:r>
              <a:rPr lang="en-US" altLang="en-US" b="1" dirty="0" err="1" smtClean="0">
                <a:ea typeface="楷体_GB2312" pitchFamily="49" charset="-122"/>
              </a:rPr>
              <a:t>结构与</a:t>
            </a:r>
            <a:r>
              <a:rPr lang="zh-CN" altLang="en-US" b="1" dirty="0" smtClean="0">
                <a:ea typeface="楷体_GB2312" pitchFamily="49" charset="-122"/>
              </a:rPr>
              <a:t>存储</a:t>
            </a:r>
            <a:r>
              <a:rPr lang="en-US" altLang="en-US" b="1" dirty="0" err="1" smtClean="0">
                <a:ea typeface="楷体_GB2312" pitchFamily="49" charset="-122"/>
              </a:rPr>
              <a:t>分配策略</a:t>
            </a: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157698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12</a:t>
            </a:fld>
            <a:endParaRPr lang="en-US"/>
          </a:p>
        </p:txBody>
      </p:sp>
    </p:spTree>
    <p:extLst>
      <p:ext uri="{BB962C8B-B14F-4D97-AF65-F5344CB8AC3E}">
        <p14:creationId xmlns:p14="http://schemas.microsoft.com/office/powerpoint/2010/main" val="16233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206493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864096"/>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908720"/>
            <a:ext cx="8229600" cy="583264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18/6/4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18/6/4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18/6/4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18/6/4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en-US" b="1" dirty="0" smtClean="0">
                <a:latin typeface="楷体_GB2312" pitchFamily="49" charset="-122"/>
                <a:ea typeface="楷体_GB2312" pitchFamily="49" charset="-122"/>
              </a:rPr>
              <a:t>第</a:t>
            </a:r>
            <a:r>
              <a:rPr lang="en-US" altLang="zh-CN" b="1" dirty="0" smtClean="0">
                <a:latin typeface="楷体_GB2312" pitchFamily="49" charset="-122"/>
                <a:ea typeface="楷体_GB2312" pitchFamily="49" charset="-122"/>
              </a:rPr>
              <a:t>8</a:t>
            </a:r>
            <a:r>
              <a:rPr lang="en-US" altLang="en-US" b="1" dirty="0" smtClean="0">
                <a:latin typeface="楷体_GB2312" pitchFamily="49" charset="-122"/>
                <a:ea typeface="楷体_GB2312" pitchFamily="49" charset="-122"/>
              </a:rPr>
              <a:t>章</a:t>
            </a:r>
            <a:r>
              <a:rPr lang="en-US" altLang="en-US" b="1" dirty="0" smtClean="0">
                <a:latin typeface="宋体" pitchFamily="2" charset="-122"/>
              </a:rPr>
              <a:t> </a:t>
            </a:r>
            <a:r>
              <a:rPr lang="zh-CN" altLang="en-US" b="1" dirty="0" smtClean="0">
                <a:latin typeface="宋体" pitchFamily="2" charset="-122"/>
              </a:rPr>
              <a:t>动态存储管理</a:t>
            </a:r>
            <a:endParaRPr lang="en-US" dirty="0"/>
          </a:p>
        </p:txBody>
      </p:sp>
      <p:sp>
        <p:nvSpPr>
          <p:cNvPr id="3" name="副标题 2"/>
          <p:cNvSpPr>
            <a:spLocks noGrp="1"/>
          </p:cNvSpPr>
          <p:nvPr>
            <p:ph type="subTitle" idx="1"/>
          </p:nvPr>
        </p:nvSpPr>
        <p:spPr/>
        <p:txBody>
          <a:bodyPr/>
          <a:lstStyle/>
          <a:p>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pic>
        <p:nvPicPr>
          <p:cNvPr id="1026" name="Picture 2" descr="E:\Ongoing-Teaching\Data Structure\课件\其他\3D小白人-伙伴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5" y="3140968"/>
            <a:ext cx="3126655" cy="364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669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zh-CN" altLang="en-US" dirty="0" smtClean="0">
                <a:latin typeface="+mn-lt"/>
                <a:ea typeface="宋体" panose="02010600030101010101" pitchFamily="2" charset="-122"/>
              </a:rPr>
              <a:t>链式</a:t>
            </a:r>
            <a:r>
              <a:rPr lang="en-US" altLang="en-US" dirty="0" err="1" smtClean="0">
                <a:latin typeface="+mn-lt"/>
                <a:ea typeface="宋体" panose="02010600030101010101" pitchFamily="2" charset="-122"/>
              </a:rPr>
              <a:t>可利用空间表的</a:t>
            </a:r>
            <a:r>
              <a:rPr lang="zh-CN" altLang="en-US" dirty="0" smtClean="0">
                <a:latin typeface="+mn-lt"/>
                <a:ea typeface="宋体" panose="02010600030101010101" pitchFamily="2" charset="-122"/>
              </a:rPr>
              <a:t>分配方式</a:t>
            </a:r>
            <a:r>
              <a:rPr lang="en-US" altLang="zh-CN" dirty="0" smtClean="0">
                <a:latin typeface="+mn-lt"/>
                <a:ea typeface="宋体" panose="02010600030101010101" pitchFamily="2" charset="-122"/>
              </a:rPr>
              <a:t>-I</a:t>
            </a:r>
            <a:endParaRPr lang="en-US" altLang="en-US" dirty="0" smtClean="0">
              <a:latin typeface="+mn-lt"/>
              <a:ea typeface="宋体" panose="02010600030101010101" pitchFamily="2" charset="-122"/>
            </a:endParaRPr>
          </a:p>
        </p:txBody>
      </p:sp>
      <p:sp>
        <p:nvSpPr>
          <p:cNvPr id="585731" name="Rectangle 3"/>
          <p:cNvSpPr>
            <a:spLocks noGrp="1" noChangeArrowheads="1"/>
          </p:cNvSpPr>
          <p:nvPr>
            <p:ph idx="1"/>
          </p:nvPr>
        </p:nvSpPr>
        <p:spPr/>
        <p:txBody>
          <a:bodyPr>
            <a:normAutofit/>
          </a:bodyPr>
          <a:lstStyle/>
          <a:p>
            <a:r>
              <a:rPr lang="zh-CN" altLang="en-US" sz="3600" dirty="0" smtClean="0">
                <a:ea typeface="宋体" panose="02010600030101010101" pitchFamily="2" charset="-122"/>
              </a:rPr>
              <a:t>方法一：</a:t>
            </a:r>
            <a:r>
              <a:rPr lang="zh-CN" altLang="en-US" sz="3600" b="1" dirty="0" smtClean="0">
                <a:ea typeface="宋体" panose="02010600030101010101" pitchFamily="2" charset="-122"/>
              </a:rPr>
              <a:t>空闲</a:t>
            </a:r>
            <a:r>
              <a:rPr lang="en-US" altLang="en-US" sz="3600" b="1" dirty="0" smtClean="0">
                <a:ea typeface="宋体" panose="02010600030101010101" pitchFamily="2" charset="-122"/>
              </a:rPr>
              <a:t>块</a:t>
            </a:r>
            <a:r>
              <a:rPr lang="zh-CN" altLang="en-US" sz="3600" b="1" dirty="0" smtClean="0">
                <a:ea typeface="宋体" panose="02010600030101010101" pitchFamily="2" charset="-122"/>
              </a:rPr>
              <a:t>的</a:t>
            </a:r>
            <a:r>
              <a:rPr lang="en-US" altLang="en-US" sz="3600" b="1" dirty="0" err="1" smtClean="0">
                <a:ea typeface="宋体" panose="02010600030101010101" pitchFamily="2" charset="-122"/>
              </a:rPr>
              <a:t>大小相同</a:t>
            </a:r>
            <a:endParaRPr lang="en-US" altLang="en-US" sz="3600" b="1" dirty="0" smtClean="0">
              <a:ea typeface="宋体" panose="02010600030101010101" pitchFamily="2" charset="-122"/>
            </a:endParaRPr>
          </a:p>
          <a:p>
            <a:pPr lvl="1"/>
            <a:r>
              <a:rPr lang="en-US" altLang="en-US" sz="3200" dirty="0" err="1" smtClean="0">
                <a:ea typeface="宋体" panose="02010600030101010101" pitchFamily="2" charset="-122"/>
              </a:rPr>
              <a:t>将进行动态存储分配的整个内存区域</a:t>
            </a:r>
            <a:r>
              <a:rPr lang="en-US" altLang="en-US" sz="3200" dirty="0" smtClean="0">
                <a:ea typeface="宋体" panose="02010600030101010101" pitchFamily="2" charset="-122"/>
              </a:rPr>
              <a:t>(堆)</a:t>
            </a:r>
            <a:r>
              <a:rPr lang="en-US" altLang="en-US" sz="3200" dirty="0" err="1" smtClean="0">
                <a:ea typeface="宋体" panose="02010600030101010101" pitchFamily="2" charset="-122"/>
              </a:rPr>
              <a:t>按所需大小分割成若干大小相同的块，然后用指针链接成一个可利用空间表</a:t>
            </a:r>
            <a:endParaRPr lang="en-US" altLang="en-US" sz="3200" dirty="0" smtClean="0">
              <a:ea typeface="宋体" panose="02010600030101010101" pitchFamily="2" charset="-122"/>
            </a:endParaRPr>
          </a:p>
          <a:p>
            <a:pPr lvl="1"/>
            <a:r>
              <a:rPr lang="en-US" altLang="en-US" sz="3200" dirty="0" err="1" smtClean="0">
                <a:ea typeface="宋体" panose="02010600030101010101" pitchFamily="2" charset="-122"/>
              </a:rPr>
              <a:t>分配时：从表的首结点分配，然后删除该结点</a:t>
            </a:r>
            <a:endParaRPr lang="en-US" altLang="en-US" sz="3200" dirty="0" smtClean="0">
              <a:ea typeface="宋体" panose="02010600030101010101" pitchFamily="2" charset="-122"/>
            </a:endParaRPr>
          </a:p>
          <a:p>
            <a:pPr lvl="1"/>
            <a:r>
              <a:rPr lang="en-US" altLang="en-US" sz="3200" dirty="0" err="1" smtClean="0">
                <a:ea typeface="宋体" panose="02010600030101010101" pitchFamily="2" charset="-122"/>
              </a:rPr>
              <a:t>回收时：将释放的空闲块插入表头</a:t>
            </a:r>
            <a:endParaRPr lang="en-US" altLang="en-US" sz="3200" dirty="0" smtClean="0">
              <a:ea typeface="宋体" panose="02010600030101010101" pitchFamily="2" charset="-122"/>
            </a:endParaRPr>
          </a:p>
          <a:p>
            <a:pPr lvl="1"/>
            <a:r>
              <a:rPr lang="zh-CN" altLang="en-US" sz="3200" b="1" dirty="0">
                <a:solidFill>
                  <a:srgbClr val="0000FF"/>
                </a:solidFill>
                <a:ea typeface="宋体" panose="02010600030101010101" pitchFamily="2" charset="-122"/>
              </a:rPr>
              <a:t>存在的问题</a:t>
            </a:r>
            <a:r>
              <a:rPr lang="zh-CN" altLang="en-US" sz="3200" dirty="0" smtClean="0">
                <a:ea typeface="宋体" panose="02010600030101010101" pitchFamily="2" charset="-122"/>
              </a:rPr>
              <a:t>：空间利用率不高</a:t>
            </a:r>
            <a:endParaRPr lang="en-US" altLang="zh-CN" sz="3200" dirty="0" smtClean="0">
              <a:ea typeface="宋体" panose="02010600030101010101" pitchFamily="2" charset="-122"/>
            </a:endParaRPr>
          </a:p>
          <a:p>
            <a:pPr lvl="2"/>
            <a:r>
              <a:rPr lang="zh-CN" altLang="en-US" sz="2800" dirty="0" smtClean="0">
                <a:ea typeface="宋体" panose="02010600030101010101" pitchFamily="2" charset="-122"/>
              </a:rPr>
              <a:t>当</a:t>
            </a:r>
            <a:r>
              <a:rPr lang="zh-CN" altLang="en-US" sz="2800" dirty="0">
                <a:ea typeface="宋体" panose="02010600030101010101" pitchFamily="2" charset="-122"/>
              </a:rPr>
              <a:t>请求分配的块空间大小比最大规格的结点还大时，分配不能进行。而实际上内存空间却可能存在比所需大小还要大的的</a:t>
            </a:r>
            <a:r>
              <a:rPr lang="zh-CN" altLang="en-US" sz="2800" dirty="0" smtClean="0">
                <a:ea typeface="宋体" panose="02010600030101010101" pitchFamily="2" charset="-122"/>
              </a:rPr>
              <a:t>连续空间</a:t>
            </a:r>
            <a:endParaRPr lang="zh-CN" altLang="en-US" sz="2800" dirty="0">
              <a:ea typeface="宋体" panose="02010600030101010101" pitchFamily="2" charset="-122"/>
            </a:endParaRPr>
          </a:p>
          <a:p>
            <a:pPr lvl="1"/>
            <a:endParaRPr lang="en-US" altLang="en-US" sz="3200" dirty="0" smtClean="0"/>
          </a:p>
        </p:txBody>
      </p:sp>
    </p:spTree>
    <p:extLst>
      <p:ext uri="{BB962C8B-B14F-4D97-AF65-F5344CB8AC3E}">
        <p14:creationId xmlns:p14="http://schemas.microsoft.com/office/powerpoint/2010/main" val="3165993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链式</a:t>
            </a:r>
            <a:r>
              <a:rPr lang="en-US" altLang="en-US" dirty="0" err="1" smtClean="0">
                <a:latin typeface="+mn-lt"/>
                <a:ea typeface="宋体" panose="02010600030101010101" pitchFamily="2" charset="-122"/>
              </a:rPr>
              <a:t>可利用空间表的</a:t>
            </a:r>
            <a:r>
              <a:rPr lang="zh-CN" altLang="en-US" dirty="0" smtClean="0">
                <a:latin typeface="+mn-lt"/>
                <a:ea typeface="宋体" panose="02010600030101010101" pitchFamily="2" charset="-122"/>
              </a:rPr>
              <a:t>分配方式</a:t>
            </a:r>
            <a:r>
              <a:rPr lang="en-US" altLang="zh-CN" dirty="0" smtClean="0">
                <a:latin typeface="+mn-lt"/>
                <a:ea typeface="宋体" panose="02010600030101010101" pitchFamily="2" charset="-122"/>
              </a:rPr>
              <a:t>-II</a:t>
            </a:r>
            <a:endParaRPr lang="en-US" dirty="0">
              <a:latin typeface="+mn-lt"/>
              <a:ea typeface="宋体" panose="02010600030101010101" pitchFamily="2" charset="-122"/>
            </a:endParaRPr>
          </a:p>
        </p:txBody>
      </p:sp>
      <p:sp>
        <p:nvSpPr>
          <p:cNvPr id="586754" name="Rectangle 2"/>
          <p:cNvSpPr>
            <a:spLocks noGrp="1" noChangeArrowheads="1"/>
          </p:cNvSpPr>
          <p:nvPr>
            <p:ph idx="1"/>
          </p:nvPr>
        </p:nvSpPr>
        <p:spPr>
          <a:xfrm>
            <a:off x="323528" y="908720"/>
            <a:ext cx="8363272" cy="5832648"/>
          </a:xfrm>
        </p:spPr>
        <p:txBody>
          <a:bodyPr>
            <a:normAutofit lnSpcReduction="10000"/>
          </a:bodyPr>
          <a:lstStyle/>
          <a:p>
            <a:r>
              <a:rPr lang="zh-CN" altLang="en-US" dirty="0" smtClean="0">
                <a:ea typeface="宋体" panose="02010600030101010101" pitchFamily="2" charset="-122"/>
              </a:rPr>
              <a:t>方法二：</a:t>
            </a:r>
            <a:r>
              <a:rPr lang="zh-CN" altLang="en-US" b="1" dirty="0" smtClean="0">
                <a:ea typeface="宋体" panose="02010600030101010101" pitchFamily="2" charset="-122"/>
              </a:rPr>
              <a:t>空闲</a:t>
            </a:r>
            <a:r>
              <a:rPr lang="en-US" altLang="en-US" b="1" dirty="0" err="1" smtClean="0">
                <a:ea typeface="宋体" panose="02010600030101010101" pitchFamily="2" charset="-122"/>
              </a:rPr>
              <a:t>块大小只有几种规格</a:t>
            </a:r>
            <a:endParaRPr lang="en-US" altLang="en-US" b="1" dirty="0" smtClean="0">
              <a:ea typeface="宋体" panose="02010600030101010101" pitchFamily="2" charset="-122"/>
            </a:endParaRPr>
          </a:p>
          <a:p>
            <a:pPr lvl="1"/>
            <a:r>
              <a:rPr lang="en-US" altLang="en-US" sz="3200" dirty="0" err="1" smtClean="0">
                <a:ea typeface="宋体" panose="02010600030101010101" pitchFamily="2" charset="-122"/>
              </a:rPr>
              <a:t>根据统计</a:t>
            </a:r>
            <a:r>
              <a:rPr lang="zh-CN" altLang="en-US" sz="3200" dirty="0" smtClean="0">
                <a:ea typeface="宋体" panose="02010600030101010101" pitchFamily="2" charset="-122"/>
              </a:rPr>
              <a:t>分析得到的</a:t>
            </a:r>
            <a:r>
              <a:rPr lang="en-US" altLang="en-US" sz="3200" dirty="0" err="1" smtClean="0">
                <a:ea typeface="宋体" panose="02010600030101010101" pitchFamily="2" charset="-122"/>
              </a:rPr>
              <a:t>概率</a:t>
            </a:r>
            <a:r>
              <a:rPr lang="zh-CN" altLang="en-US" sz="3200" dirty="0" smtClean="0">
                <a:ea typeface="宋体" panose="02010600030101010101" pitchFamily="2" charset="-122"/>
              </a:rPr>
              <a:t>分布，</a:t>
            </a:r>
            <a:r>
              <a:rPr lang="en-US" altLang="en-US" sz="3200" dirty="0" err="1" smtClean="0">
                <a:ea typeface="宋体" panose="02010600030101010101" pitchFamily="2" charset="-122"/>
              </a:rPr>
              <a:t>事先对动态分配的堆建立若干个可利用空间链表，同一链表中的结点</a:t>
            </a:r>
            <a:r>
              <a:rPr lang="en-US" altLang="en-US" sz="3200" dirty="0" smtClean="0">
                <a:ea typeface="宋体" panose="02010600030101010101" pitchFamily="2" charset="-122"/>
              </a:rPr>
              <a:t>(块)</a:t>
            </a:r>
            <a:r>
              <a:rPr lang="en-US" altLang="en-US" sz="3200" dirty="0" err="1" smtClean="0">
                <a:ea typeface="宋体" panose="02010600030101010101" pitchFamily="2" charset="-122"/>
              </a:rPr>
              <a:t>大小都相同</a:t>
            </a:r>
            <a:endParaRPr lang="en-US" altLang="en-US" sz="3200" dirty="0" smtClean="0">
              <a:ea typeface="宋体" panose="02010600030101010101" pitchFamily="2" charset="-122"/>
            </a:endParaRPr>
          </a:p>
          <a:p>
            <a:pPr lvl="1"/>
            <a:r>
              <a:rPr lang="en-US" altLang="en-US" sz="3200" dirty="0" smtClean="0">
                <a:ea typeface="宋体" panose="02010600030101010101" pitchFamily="2" charset="-122"/>
              </a:rPr>
              <a:t>分配时：根据请求的大小，将</a:t>
            </a:r>
            <a:r>
              <a:rPr lang="en-US" altLang="en-US" sz="3200" b="1" dirty="0" smtClean="0">
                <a:solidFill>
                  <a:srgbClr val="0000FF"/>
                </a:solidFill>
                <a:ea typeface="宋体" panose="02010600030101010101" pitchFamily="2" charset="-122"/>
              </a:rPr>
              <a:t>最接近该大小</a:t>
            </a:r>
            <a:r>
              <a:rPr lang="en-US" altLang="en-US" sz="3200" dirty="0" smtClean="0">
                <a:ea typeface="宋体" panose="02010600030101010101" pitchFamily="2" charset="-122"/>
              </a:rPr>
              <a:t>的某个链表的首结点分配给用户。若剩余部分正好是另一种规格大小，则将剩余部分插入到另一种规格的链表中，然后删除该结点</a:t>
            </a:r>
          </a:p>
          <a:p>
            <a:pPr lvl="1"/>
            <a:r>
              <a:rPr lang="zh-CN" altLang="en-US" sz="3200" dirty="0" smtClean="0">
                <a:ea typeface="宋体" panose="02010600030101010101" pitchFamily="2" charset="-122"/>
              </a:rPr>
              <a:t>回收时：只要将所释放的空闲块插入到相应大小的表头</a:t>
            </a:r>
          </a:p>
          <a:p>
            <a:pPr lvl="1"/>
            <a:r>
              <a:rPr lang="zh-CN" altLang="en-US" sz="3200" b="1" dirty="0" smtClean="0">
                <a:solidFill>
                  <a:srgbClr val="0000FF"/>
                </a:solidFill>
                <a:ea typeface="宋体" panose="02010600030101010101" pitchFamily="2" charset="-122"/>
              </a:rPr>
              <a:t>存在的问题</a:t>
            </a:r>
            <a:r>
              <a:rPr lang="zh-CN" altLang="en-US" sz="3200" dirty="0" smtClean="0">
                <a:ea typeface="宋体" panose="02010600030101010101" pitchFamily="2" charset="-122"/>
              </a:rPr>
              <a:t>：同前</a:t>
            </a:r>
          </a:p>
        </p:txBody>
      </p:sp>
    </p:spTree>
    <p:extLst>
      <p:ext uri="{BB962C8B-B14F-4D97-AF65-F5344CB8AC3E}">
        <p14:creationId xmlns:p14="http://schemas.microsoft.com/office/powerpoint/2010/main" val="33000991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lt"/>
                <a:ea typeface="宋体" panose="02010600030101010101" pitchFamily="2" charset="-122"/>
              </a:rPr>
              <a:t>链式</a:t>
            </a:r>
            <a:r>
              <a:rPr lang="en-US" altLang="en-US" dirty="0" err="1" smtClean="0">
                <a:latin typeface="+mn-lt"/>
                <a:ea typeface="宋体" panose="02010600030101010101" pitchFamily="2" charset="-122"/>
              </a:rPr>
              <a:t>可利用空间表的</a:t>
            </a:r>
            <a:r>
              <a:rPr lang="zh-CN" altLang="en-US" dirty="0" smtClean="0">
                <a:latin typeface="+mn-lt"/>
                <a:ea typeface="宋体" panose="02010600030101010101" pitchFamily="2" charset="-122"/>
              </a:rPr>
              <a:t>分配方式</a:t>
            </a:r>
            <a:r>
              <a:rPr lang="en-US" altLang="zh-CN" dirty="0" smtClean="0">
                <a:latin typeface="+mn-lt"/>
                <a:ea typeface="宋体" panose="02010600030101010101" pitchFamily="2" charset="-122"/>
              </a:rPr>
              <a:t>-III</a:t>
            </a:r>
            <a:endParaRPr lang="en-US" dirty="0">
              <a:latin typeface="+mn-lt"/>
              <a:ea typeface="宋体" panose="02010600030101010101" pitchFamily="2" charset="-122"/>
            </a:endParaRPr>
          </a:p>
        </p:txBody>
      </p:sp>
      <p:sp>
        <p:nvSpPr>
          <p:cNvPr id="587778" name="Rectangle 2"/>
          <p:cNvSpPr>
            <a:spLocks noGrp="1" noChangeArrowheads="1"/>
          </p:cNvSpPr>
          <p:nvPr>
            <p:ph idx="1"/>
          </p:nvPr>
        </p:nvSpPr>
        <p:spPr>
          <a:xfrm>
            <a:off x="395536" y="908720"/>
            <a:ext cx="8496944" cy="5832648"/>
          </a:xfrm>
        </p:spPr>
        <p:txBody>
          <a:bodyPr/>
          <a:lstStyle/>
          <a:p>
            <a:r>
              <a:rPr lang="zh-CN" altLang="en-US" dirty="0" smtClean="0">
                <a:ea typeface="宋体" panose="02010600030101010101" pitchFamily="2" charset="-122"/>
              </a:rPr>
              <a:t>方法三：</a:t>
            </a:r>
            <a:r>
              <a:rPr lang="en-US" altLang="en-US" b="1" dirty="0" err="1" smtClean="0">
                <a:ea typeface="宋体" panose="02010600030101010101" pitchFamily="2" charset="-122"/>
              </a:rPr>
              <a:t>请求分配的块大小不确定</a:t>
            </a:r>
            <a:endParaRPr lang="en-US" altLang="en-US" b="1" dirty="0" smtClean="0">
              <a:ea typeface="宋体" panose="02010600030101010101" pitchFamily="2" charset="-122"/>
            </a:endParaRPr>
          </a:p>
          <a:p>
            <a:pPr lvl="1"/>
            <a:r>
              <a:rPr lang="en-US" altLang="en-US" dirty="0" err="1" smtClean="0">
                <a:ea typeface="宋体" panose="02010600030101010101" pitchFamily="2" charset="-122"/>
              </a:rPr>
              <a:t>整个堆空间</a:t>
            </a:r>
            <a:r>
              <a:rPr lang="zh-CN" altLang="en-US" dirty="0" smtClean="0">
                <a:ea typeface="宋体" panose="02010600030101010101" pitchFamily="2" charset="-122"/>
              </a:rPr>
              <a:t>开始</a:t>
            </a:r>
            <a:r>
              <a:rPr lang="en-US" altLang="en-US" dirty="0" err="1" smtClean="0">
                <a:ea typeface="宋体" panose="02010600030101010101" pitchFamily="2" charset="-122"/>
              </a:rPr>
              <a:t>是一个空闲块，链表中只有一个大小为整个堆的结点，随着分配和回收的进行，链表中的结点大小和个数动态变化</a:t>
            </a:r>
            <a:endParaRPr lang="en-US" altLang="en-US" dirty="0" smtClean="0">
              <a:ea typeface="宋体" panose="02010600030101010101" pitchFamily="2" charset="-122"/>
            </a:endParaRPr>
          </a:p>
          <a:p>
            <a:pPr lvl="1"/>
            <a:r>
              <a:rPr lang="zh-CN" altLang="en-US" dirty="0" smtClean="0">
                <a:ea typeface="宋体" panose="02010600030101010101" pitchFamily="2" charset="-122"/>
              </a:rPr>
              <a:t>链表结点中，增加</a:t>
            </a:r>
            <a:r>
              <a:rPr lang="en-US" altLang="en-US" dirty="0" err="1" smtClean="0">
                <a:ea typeface="宋体" panose="02010600030101010101" pitchFamily="2" charset="-122"/>
              </a:rPr>
              <a:t>一个</a:t>
            </a:r>
            <a:r>
              <a:rPr lang="zh-CN" altLang="en-US" dirty="0" smtClean="0">
                <a:ea typeface="宋体" panose="02010600030101010101" pitchFamily="2" charset="-122"/>
              </a:rPr>
              <a:t>表示</a:t>
            </a:r>
            <a:r>
              <a:rPr lang="en-US" altLang="en-US" dirty="0" err="1" smtClean="0">
                <a:ea typeface="宋体" panose="02010600030101010101" pitchFamily="2" charset="-122"/>
              </a:rPr>
              <a:t>结点大小</a:t>
            </a:r>
            <a:r>
              <a:rPr lang="zh-CN" altLang="en-US" dirty="0" smtClean="0">
                <a:ea typeface="宋体" panose="02010600030101010101" pitchFamily="2" charset="-122"/>
              </a:rPr>
              <a:t>的</a:t>
            </a:r>
            <a:r>
              <a:rPr lang="en-US" altLang="en-US" dirty="0" smtClean="0">
                <a:ea typeface="宋体" panose="02010600030101010101" pitchFamily="2" charset="-122"/>
              </a:rPr>
              <a:t>域(size)，</a:t>
            </a:r>
            <a:r>
              <a:rPr lang="en-US" altLang="en-US" dirty="0" err="1" smtClean="0">
                <a:ea typeface="宋体" panose="02010600030101010101" pitchFamily="2" charset="-122"/>
              </a:rPr>
              <a:t>以保存空闲块的大小</a:t>
            </a:r>
            <a:endParaRPr lang="en-US" altLang="zh-CN" dirty="0" smtClean="0">
              <a:ea typeface="宋体" panose="02010600030101010101" pitchFamily="2" charset="-122"/>
            </a:endParaRPr>
          </a:p>
          <a:p>
            <a:pPr lvl="1"/>
            <a:r>
              <a:rPr lang="zh-CN" altLang="en-US" b="1" dirty="0" smtClean="0">
                <a:solidFill>
                  <a:srgbClr val="0000FF"/>
                </a:solidFill>
                <a:ea typeface="宋体" panose="02010600030101010101" pitchFamily="2" charset="-122"/>
              </a:rPr>
              <a:t>分配策略</a:t>
            </a:r>
            <a:r>
              <a:rPr lang="zh-CN" altLang="en-US" dirty="0" smtClean="0">
                <a:ea typeface="宋体" panose="02010600030101010101" pitchFamily="2" charset="-122"/>
              </a:rPr>
              <a:t>：</a:t>
            </a:r>
            <a:r>
              <a:rPr lang="en-US" altLang="en-US" dirty="0" err="1" smtClean="0">
                <a:ea typeface="宋体" panose="02010600030101010101" pitchFamily="2" charset="-122"/>
              </a:rPr>
              <a:t>若用户请求分配大小为n</a:t>
            </a:r>
            <a:r>
              <a:rPr lang="en-US" altLang="en-US" dirty="0" smtClean="0">
                <a:ea typeface="宋体" panose="02010600030101010101" pitchFamily="2" charset="-122"/>
              </a:rPr>
              <a:t>(kB)</a:t>
            </a:r>
            <a:r>
              <a:rPr lang="en-US" altLang="en-US" dirty="0" err="1" smtClean="0">
                <a:ea typeface="宋体" panose="02010600030101010101" pitchFamily="2" charset="-122"/>
              </a:rPr>
              <a:t>的内存，而链表中</a:t>
            </a:r>
            <a:r>
              <a:rPr lang="en-US" altLang="en-US" b="1" dirty="0" err="1" smtClean="0">
                <a:ea typeface="宋体" panose="02010600030101010101" pitchFamily="2" charset="-122"/>
              </a:rPr>
              <a:t>有若干大小不小于n的空闲块</a:t>
            </a:r>
            <a:r>
              <a:rPr lang="en-US" altLang="en-US" dirty="0" err="1" smtClean="0">
                <a:ea typeface="宋体" panose="02010600030101010101" pitchFamily="2" charset="-122"/>
              </a:rPr>
              <a:t>时，如何分配</a:t>
            </a:r>
            <a:r>
              <a:rPr lang="en-US" altLang="en-US" dirty="0" smtClean="0">
                <a:ea typeface="宋体" panose="02010600030101010101" pitchFamily="2" charset="-122"/>
              </a:rPr>
              <a:t>?</a:t>
            </a:r>
          </a:p>
          <a:p>
            <a:pPr lvl="2"/>
            <a:r>
              <a:rPr lang="en-US" altLang="en-US" sz="2800" b="1" dirty="0" err="1" smtClean="0">
                <a:ea typeface="宋体" panose="02010600030101010101" pitchFamily="2" charset="-122"/>
              </a:rPr>
              <a:t>首次拟合法</a:t>
            </a:r>
            <a:r>
              <a:rPr lang="en-US" altLang="en-US" sz="2800" b="1" dirty="0" smtClean="0">
                <a:ea typeface="宋体" panose="02010600030101010101" pitchFamily="2" charset="-122"/>
              </a:rPr>
              <a:t> (First fit)</a:t>
            </a:r>
          </a:p>
          <a:p>
            <a:pPr lvl="2"/>
            <a:r>
              <a:rPr lang="en-US" altLang="en-US" sz="2800" b="1" dirty="0" err="1" smtClean="0">
                <a:ea typeface="宋体" panose="02010600030101010101" pitchFamily="2" charset="-122"/>
              </a:rPr>
              <a:t>最佳拟合法</a:t>
            </a:r>
            <a:r>
              <a:rPr lang="en-US" altLang="en-US" sz="2800" b="1" dirty="0" smtClean="0">
                <a:ea typeface="宋体" panose="02010600030101010101" pitchFamily="2" charset="-122"/>
              </a:rPr>
              <a:t> (Best fit)</a:t>
            </a:r>
          </a:p>
          <a:p>
            <a:pPr lvl="2"/>
            <a:r>
              <a:rPr lang="en-US" altLang="en-US" sz="2800" b="1" dirty="0" err="1" smtClean="0">
                <a:ea typeface="宋体" panose="02010600030101010101" pitchFamily="2" charset="-122"/>
              </a:rPr>
              <a:t>最差拟合法</a:t>
            </a:r>
            <a:r>
              <a:rPr lang="en-US" altLang="en-US" sz="2800" b="1" dirty="0" smtClean="0">
                <a:ea typeface="宋体" panose="02010600030101010101" pitchFamily="2" charset="-122"/>
              </a:rPr>
              <a:t> (Worst fit)</a:t>
            </a:r>
          </a:p>
          <a:p>
            <a:pPr lvl="1"/>
            <a:endParaRPr lang="en-US" altLang="en-US" dirty="0" smtClean="0"/>
          </a:p>
          <a:p>
            <a:pPr lvl="1"/>
            <a:endParaRPr lang="en-US" altLang="en-US" dirty="0" smtClean="0"/>
          </a:p>
          <a:p>
            <a:pPr lvl="1"/>
            <a:endParaRPr lang="en-US" altLang="en-US" dirty="0" smtClean="0"/>
          </a:p>
        </p:txBody>
      </p:sp>
    </p:spTree>
    <p:extLst>
      <p:ext uri="{BB962C8B-B14F-4D97-AF65-F5344CB8AC3E}">
        <p14:creationId xmlns:p14="http://schemas.microsoft.com/office/powerpoint/2010/main" val="13175688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en-US" dirty="0" err="1" smtClean="0">
                <a:latin typeface="+mn-lt"/>
                <a:ea typeface="宋体" panose="02010600030101010101" pitchFamily="2" charset="-122"/>
              </a:rPr>
              <a:t>首次拟合法</a:t>
            </a:r>
            <a:r>
              <a:rPr lang="en-US" altLang="en-US" dirty="0" smtClean="0">
                <a:latin typeface="+mn-lt"/>
                <a:ea typeface="宋体" panose="02010600030101010101" pitchFamily="2" charset="-122"/>
              </a:rPr>
              <a:t> (First fit)</a:t>
            </a:r>
            <a:endParaRPr lang="en-US" dirty="0">
              <a:latin typeface="+mn-lt"/>
              <a:ea typeface="宋体" panose="02010600030101010101" pitchFamily="2" charset="-122"/>
            </a:endParaRPr>
          </a:p>
        </p:txBody>
      </p:sp>
      <p:sp>
        <p:nvSpPr>
          <p:cNvPr id="588802" name="Rectangle 2"/>
          <p:cNvSpPr>
            <a:spLocks noGrp="1" noChangeArrowheads="1"/>
          </p:cNvSpPr>
          <p:nvPr>
            <p:ph idx="1"/>
          </p:nvPr>
        </p:nvSpPr>
        <p:spPr/>
        <p:txBody>
          <a:bodyPr/>
          <a:lstStyle/>
          <a:p>
            <a:r>
              <a:rPr lang="en-US" altLang="en-US" dirty="0" err="1" smtClean="0">
                <a:ea typeface="宋体" panose="02010600030101010101" pitchFamily="2" charset="-122"/>
              </a:rPr>
              <a:t>分配时：从表头指针开始查找可利用空间表，将找到的</a:t>
            </a:r>
            <a:r>
              <a:rPr lang="en-US" altLang="en-US" b="1" dirty="0" err="1" smtClean="0">
                <a:solidFill>
                  <a:srgbClr val="0000FF"/>
                </a:solidFill>
                <a:ea typeface="宋体" panose="02010600030101010101" pitchFamily="2" charset="-122"/>
              </a:rPr>
              <a:t>第一个不小于n的空闲块</a:t>
            </a:r>
            <a:r>
              <a:rPr lang="en-US" altLang="en-US" dirty="0" err="1" smtClean="0">
                <a:ea typeface="宋体" panose="02010600030101010101" pitchFamily="2" charset="-122"/>
              </a:rPr>
              <a:t>的部分</a:t>
            </a:r>
            <a:r>
              <a:rPr lang="en-US" altLang="en-US" dirty="0" smtClean="0">
                <a:ea typeface="宋体" panose="02010600030101010101" pitchFamily="2" charset="-122"/>
              </a:rPr>
              <a:t>(</a:t>
            </a:r>
            <a:r>
              <a:rPr lang="en-US" altLang="en-US" dirty="0" err="1" smtClean="0">
                <a:ea typeface="宋体" panose="02010600030101010101" pitchFamily="2" charset="-122"/>
              </a:rPr>
              <a:t>所需要大小</a:t>
            </a:r>
            <a:r>
              <a:rPr lang="en-US" altLang="en-US" dirty="0" smtClean="0">
                <a:ea typeface="宋体" panose="02010600030101010101" pitchFamily="2" charset="-122"/>
              </a:rPr>
              <a:t>)</a:t>
            </a:r>
            <a:r>
              <a:rPr lang="en-US" altLang="en-US" dirty="0" err="1" smtClean="0">
                <a:ea typeface="宋体" panose="02010600030101010101" pitchFamily="2" charset="-122"/>
              </a:rPr>
              <a:t>分配给用户，剩下部分仍然是一个空闲块结点</a:t>
            </a:r>
            <a:endParaRPr lang="en-US" altLang="en-US" dirty="0" smtClean="0">
              <a:ea typeface="宋体" panose="02010600030101010101" pitchFamily="2" charset="-122"/>
            </a:endParaRPr>
          </a:p>
          <a:p>
            <a:r>
              <a:rPr lang="zh-CN" altLang="en-US" dirty="0" smtClean="0">
                <a:ea typeface="宋体" panose="02010600030101010101" pitchFamily="2" charset="-122"/>
              </a:rPr>
              <a:t>回收时：将释放的空闲块插在链表的表头</a:t>
            </a:r>
          </a:p>
          <a:p>
            <a:r>
              <a:rPr lang="zh-CN" altLang="en-US" dirty="0" smtClean="0">
                <a:ea typeface="宋体" panose="02010600030101010101" pitchFamily="2" charset="-122"/>
              </a:rPr>
              <a:t>特点：分配时随机的；回收时仅需插入到表头</a:t>
            </a:r>
          </a:p>
        </p:txBody>
      </p:sp>
      <p:grpSp>
        <p:nvGrpSpPr>
          <p:cNvPr id="3" name="组合 2"/>
          <p:cNvGrpSpPr/>
          <p:nvPr/>
        </p:nvGrpSpPr>
        <p:grpSpPr>
          <a:xfrm>
            <a:off x="1403647" y="4869161"/>
            <a:ext cx="7392691" cy="1871218"/>
            <a:chOff x="1403647" y="4623519"/>
            <a:chExt cx="7392691" cy="2116859"/>
          </a:xfrm>
        </p:grpSpPr>
        <p:grpSp>
          <p:nvGrpSpPr>
            <p:cNvPr id="6" name="Group 40"/>
            <p:cNvGrpSpPr>
              <a:grpSpLocks/>
            </p:cNvGrpSpPr>
            <p:nvPr/>
          </p:nvGrpSpPr>
          <p:grpSpPr bwMode="auto">
            <a:xfrm>
              <a:off x="2916238" y="5084615"/>
              <a:ext cx="5880100" cy="1655763"/>
              <a:chOff x="0" y="0"/>
              <a:chExt cx="3704" cy="1043"/>
            </a:xfrm>
          </p:grpSpPr>
          <p:grpSp>
            <p:nvGrpSpPr>
              <p:cNvPr id="15" name="Group 41"/>
              <p:cNvGrpSpPr>
                <a:grpSpLocks/>
              </p:cNvGrpSpPr>
              <p:nvPr/>
            </p:nvGrpSpPr>
            <p:grpSpPr bwMode="auto">
              <a:xfrm>
                <a:off x="0" y="0"/>
                <a:ext cx="998" cy="499"/>
                <a:chOff x="0" y="0"/>
                <a:chExt cx="998" cy="499"/>
              </a:xfrm>
            </p:grpSpPr>
            <p:sp>
              <p:nvSpPr>
                <p:cNvPr id="30" name="Rectangle 42"/>
                <p:cNvSpPr>
                  <a:spLocks noChangeArrowheads="1"/>
                </p:cNvSpPr>
                <p:nvPr/>
              </p:nvSpPr>
              <p:spPr bwMode="auto">
                <a:xfrm>
                  <a:off x="0" y="226"/>
                  <a:ext cx="998"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31" name="Group 43"/>
                <p:cNvGrpSpPr>
                  <a:grpSpLocks/>
                </p:cNvGrpSpPr>
                <p:nvPr/>
              </p:nvGrpSpPr>
              <p:grpSpPr bwMode="auto">
                <a:xfrm>
                  <a:off x="0" y="0"/>
                  <a:ext cx="998" cy="227"/>
                  <a:chOff x="0" y="0"/>
                  <a:chExt cx="998" cy="227"/>
                </a:xfrm>
              </p:grpSpPr>
              <p:sp>
                <p:nvSpPr>
                  <p:cNvPr id="32" name="Rectangle 44"/>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0   </a:t>
                    </a:r>
                    <a:r>
                      <a:rPr lang="en-US" altLang="en-US" sz="2400" b="1" dirty="0" smtClean="0">
                        <a:latin typeface="Times New Roman" pitchFamily="18" charset="0"/>
                      </a:rPr>
                      <a:t>8 000</a:t>
                    </a:r>
                    <a:endParaRPr lang="en-US" altLang="en-US" sz="2400" b="1" dirty="0">
                      <a:latin typeface="Times New Roman" pitchFamily="18" charset="0"/>
                    </a:endParaRPr>
                  </a:p>
                </p:txBody>
              </p:sp>
              <p:sp>
                <p:nvSpPr>
                  <p:cNvPr id="33" name="Line 45"/>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Line 46"/>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6" name="Group 47"/>
              <p:cNvGrpSpPr>
                <a:grpSpLocks/>
              </p:cNvGrpSpPr>
              <p:nvPr/>
            </p:nvGrpSpPr>
            <p:grpSpPr bwMode="auto">
              <a:xfrm>
                <a:off x="1299" y="0"/>
                <a:ext cx="1044" cy="816"/>
                <a:chOff x="0" y="0"/>
                <a:chExt cx="1044" cy="816"/>
              </a:xfrm>
            </p:grpSpPr>
            <p:sp>
              <p:nvSpPr>
                <p:cNvPr id="25" name="Rectangle 48"/>
                <p:cNvSpPr>
                  <a:spLocks noChangeArrowheads="1"/>
                </p:cNvSpPr>
                <p:nvPr/>
              </p:nvSpPr>
              <p:spPr bwMode="auto">
                <a:xfrm>
                  <a:off x="0" y="226"/>
                  <a:ext cx="1044" cy="5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26" name="Group 49"/>
                <p:cNvGrpSpPr>
                  <a:grpSpLocks/>
                </p:cNvGrpSpPr>
                <p:nvPr/>
              </p:nvGrpSpPr>
              <p:grpSpPr bwMode="auto">
                <a:xfrm>
                  <a:off x="0" y="0"/>
                  <a:ext cx="1044" cy="227"/>
                  <a:chOff x="0" y="0"/>
                  <a:chExt cx="998" cy="227"/>
                </a:xfrm>
              </p:grpSpPr>
              <p:sp>
                <p:nvSpPr>
                  <p:cNvPr id="27" name="Rectangle 50"/>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a:latin typeface="Times New Roman" pitchFamily="18" charset="0"/>
                      </a:rPr>
                      <a:t>0  </a:t>
                    </a:r>
                    <a:r>
                      <a:rPr lang="en-US" altLang="en-US" sz="2400" b="1" dirty="0">
                        <a:latin typeface="Times New Roman" pitchFamily="18" charset="0"/>
                      </a:rPr>
                      <a:t>1</a:t>
                    </a:r>
                    <a:r>
                      <a:rPr lang="en-US" altLang="en-US" sz="2400" b="1" smtClean="0">
                        <a:latin typeface="Times New Roman" pitchFamily="18" charset="0"/>
                      </a:rPr>
                      <a:t>000</a:t>
                    </a:r>
                    <a:endParaRPr lang="en-US" altLang="en-US" sz="2400" b="1" dirty="0">
                      <a:latin typeface="Times New Roman" pitchFamily="18" charset="0"/>
                    </a:endParaRPr>
                  </a:p>
                </p:txBody>
              </p:sp>
              <p:sp>
                <p:nvSpPr>
                  <p:cNvPr id="28" name="Line 51"/>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 name="Line 52"/>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7" name="Group 53"/>
              <p:cNvGrpSpPr>
                <a:grpSpLocks/>
              </p:cNvGrpSpPr>
              <p:nvPr/>
            </p:nvGrpSpPr>
            <p:grpSpPr bwMode="auto">
              <a:xfrm>
                <a:off x="2615" y="0"/>
                <a:ext cx="1089" cy="1043"/>
                <a:chOff x="0" y="0"/>
                <a:chExt cx="1089" cy="1043"/>
              </a:xfrm>
            </p:grpSpPr>
            <p:sp>
              <p:nvSpPr>
                <p:cNvPr id="20" name="Rectangle 54"/>
                <p:cNvSpPr>
                  <a:spLocks noChangeArrowheads="1"/>
                </p:cNvSpPr>
                <p:nvPr/>
              </p:nvSpPr>
              <p:spPr bwMode="auto">
                <a:xfrm>
                  <a:off x="0" y="226"/>
                  <a:ext cx="1089" cy="81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21" name="Group 55"/>
                <p:cNvGrpSpPr>
                  <a:grpSpLocks/>
                </p:cNvGrpSpPr>
                <p:nvPr/>
              </p:nvGrpSpPr>
              <p:grpSpPr bwMode="auto">
                <a:xfrm>
                  <a:off x="0" y="0"/>
                  <a:ext cx="1089" cy="227"/>
                  <a:chOff x="0" y="0"/>
                  <a:chExt cx="998" cy="227"/>
                </a:xfrm>
              </p:grpSpPr>
              <p:sp>
                <p:nvSpPr>
                  <p:cNvPr id="22" name="Rectangle 56"/>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dirty="0">
                        <a:latin typeface="Times New Roman" pitchFamily="18" charset="0"/>
                      </a:rPr>
                      <a:t>0  </a:t>
                    </a:r>
                    <a:r>
                      <a:rPr lang="en-US" altLang="en-US" sz="2400" b="1" dirty="0" smtClean="0">
                        <a:latin typeface="Times New Roman" pitchFamily="18" charset="0"/>
                      </a:rPr>
                      <a:t>41000  </a:t>
                    </a:r>
                    <a:r>
                      <a:rPr lang="en-US" altLang="en-US" sz="2400" dirty="0">
                        <a:latin typeface="Times New Roman" pitchFamily="18" charset="0"/>
                      </a:rPr>
                      <a:t>⋀</a:t>
                    </a:r>
                  </a:p>
                </p:txBody>
              </p:sp>
              <p:sp>
                <p:nvSpPr>
                  <p:cNvPr id="23" name="Line 57"/>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58"/>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8" name="Line 59"/>
              <p:cNvSpPr>
                <a:spLocks noChangeShapeType="1"/>
              </p:cNvSpPr>
              <p:nvPr/>
            </p:nvSpPr>
            <p:spPr bwMode="auto">
              <a:xfrm>
                <a:off x="891"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60"/>
              <p:cNvSpPr>
                <a:spLocks noChangeShapeType="1"/>
              </p:cNvSpPr>
              <p:nvPr/>
            </p:nvSpPr>
            <p:spPr bwMode="auto">
              <a:xfrm>
                <a:off x="2207"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 name="Rectangle 62"/>
            <p:cNvSpPr>
              <a:spLocks noChangeArrowheads="1"/>
            </p:cNvSpPr>
            <p:nvPr/>
          </p:nvSpPr>
          <p:spPr bwMode="auto">
            <a:xfrm>
              <a:off x="1403647" y="5101780"/>
              <a:ext cx="360363" cy="360363"/>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err="1">
                  <a:latin typeface="Times New Roman" pitchFamily="18" charset="0"/>
                </a:rPr>
                <a:t>av</a:t>
              </a:r>
              <a:endParaRPr lang="en-US" altLang="en-US" sz="2400" b="1" dirty="0">
                <a:latin typeface="Times New Roman" pitchFamily="18" charset="0"/>
              </a:endParaRPr>
            </a:p>
          </p:txBody>
        </p:sp>
        <p:sp>
          <p:nvSpPr>
            <p:cNvPr id="8" name="Rectangle 63"/>
            <p:cNvSpPr>
              <a:spLocks noChangeArrowheads="1"/>
            </p:cNvSpPr>
            <p:nvPr/>
          </p:nvSpPr>
          <p:spPr bwMode="auto">
            <a:xfrm>
              <a:off x="1908522" y="5084861"/>
              <a:ext cx="503238" cy="360363"/>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b="1">
                <a:latin typeface="Times New Roman" pitchFamily="18" charset="0"/>
              </a:endParaRPr>
            </a:p>
          </p:txBody>
        </p:sp>
        <p:sp>
          <p:nvSpPr>
            <p:cNvPr id="9" name="Line 64"/>
            <p:cNvSpPr>
              <a:spLocks noChangeShapeType="1"/>
            </p:cNvSpPr>
            <p:nvPr/>
          </p:nvSpPr>
          <p:spPr bwMode="auto">
            <a:xfrm>
              <a:off x="2484438" y="5264796"/>
              <a:ext cx="431525" cy="1"/>
            </a:xfrm>
            <a:prstGeom prst="line">
              <a:avLst/>
            </a:prstGeom>
            <a:noFill/>
            <a:ln w="12700" cmpd="sng">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TextBox 9"/>
            <p:cNvSpPr txBox="1"/>
            <p:nvPr/>
          </p:nvSpPr>
          <p:spPr>
            <a:xfrm>
              <a:off x="2771800" y="4623519"/>
              <a:ext cx="1031051" cy="461665"/>
            </a:xfrm>
            <a:prstGeom prst="rect">
              <a:avLst/>
            </a:prstGeom>
            <a:noFill/>
            <a:ln cmpd="sng">
              <a:noFill/>
            </a:ln>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10 000</a:t>
              </a:r>
              <a:endParaRPr lang="en-US" sz="24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854062" y="4623519"/>
              <a:ext cx="1031051"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59 000</a:t>
              </a:r>
              <a:endParaRPr lang="en-US"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716016" y="4640115"/>
              <a:ext cx="1031051"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31 000</a:t>
              </a:r>
              <a:endParaRPr lang="en-US" sz="2400" b="1" dirty="0">
                <a:latin typeface="Times New Roman" panose="02020603050405020304" pitchFamily="18" charset="0"/>
                <a:cs typeface="Times New Roman" panose="02020603050405020304" pitchFamily="18" charset="0"/>
              </a:endParaRPr>
            </a:p>
          </p:txBody>
        </p:sp>
      </p:grpSp>
      <p:sp>
        <p:nvSpPr>
          <p:cNvPr id="5" name="TextBox 4"/>
          <p:cNvSpPr txBox="1"/>
          <p:nvPr/>
        </p:nvSpPr>
        <p:spPr>
          <a:xfrm>
            <a:off x="1427399" y="5949280"/>
            <a:ext cx="3432633" cy="954107"/>
          </a:xfrm>
          <a:prstGeom prst="rect">
            <a:avLst/>
          </a:prstGeom>
          <a:noFill/>
        </p:spPr>
        <p:txBody>
          <a:bodyPr wrap="square" rtlCol="0">
            <a:spAutoFit/>
          </a:bodyPr>
          <a:lstStyle/>
          <a:p>
            <a:pPr marL="0" lvl="1"/>
            <a:r>
              <a:rPr lang="zh-CN" altLang="en-US" sz="2800" dirty="0"/>
              <a:t>分配了</a:t>
            </a:r>
            <a:r>
              <a:rPr lang="en-US" altLang="zh-CN" sz="2800" dirty="0"/>
              <a:t>7KB</a:t>
            </a:r>
            <a:r>
              <a:rPr lang="zh-CN" altLang="en-US" sz="2800" dirty="0"/>
              <a:t>内存后的可用空间</a:t>
            </a:r>
            <a:r>
              <a:rPr lang="zh-CN" altLang="en-US" sz="2800" dirty="0" smtClean="0"/>
              <a:t>表</a:t>
            </a:r>
            <a:endParaRPr lang="en-US" dirty="0"/>
          </a:p>
        </p:txBody>
      </p:sp>
    </p:spTree>
    <p:extLst>
      <p:ext uri="{BB962C8B-B14F-4D97-AF65-F5344CB8AC3E}">
        <p14:creationId xmlns:p14="http://schemas.microsoft.com/office/powerpoint/2010/main" val="37331294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en-US" dirty="0" err="1">
                <a:latin typeface="+mn-lt"/>
                <a:ea typeface="宋体" panose="02010600030101010101" pitchFamily="2" charset="-122"/>
              </a:rPr>
              <a:t>最佳拟合法</a:t>
            </a:r>
            <a:r>
              <a:rPr lang="en-US" altLang="en-US" dirty="0">
                <a:latin typeface="+mn-lt"/>
                <a:ea typeface="宋体" panose="02010600030101010101" pitchFamily="2" charset="-122"/>
              </a:rPr>
              <a:t>(Best fit</a:t>
            </a:r>
            <a:r>
              <a:rPr lang="en-US" altLang="en-US" dirty="0" smtClean="0">
                <a:latin typeface="+mn-lt"/>
                <a:ea typeface="宋体" panose="02010600030101010101" pitchFamily="2" charset="-122"/>
              </a:rPr>
              <a:t>)</a:t>
            </a:r>
            <a:endParaRPr lang="en-US" dirty="0">
              <a:latin typeface="+mn-lt"/>
              <a:ea typeface="宋体" panose="02010600030101010101" pitchFamily="2" charset="-122"/>
            </a:endParaRPr>
          </a:p>
        </p:txBody>
      </p:sp>
      <p:sp>
        <p:nvSpPr>
          <p:cNvPr id="589826" name="Rectangle 2"/>
          <p:cNvSpPr>
            <a:spLocks noGrp="1" noChangeArrowheads="1"/>
          </p:cNvSpPr>
          <p:nvPr>
            <p:ph idx="1"/>
          </p:nvPr>
        </p:nvSpPr>
        <p:spPr>
          <a:xfrm>
            <a:off x="457200" y="908720"/>
            <a:ext cx="8229600" cy="5949280"/>
          </a:xfrm>
        </p:spPr>
        <p:txBody>
          <a:bodyPr>
            <a:normAutofit fontScale="92500"/>
          </a:bodyPr>
          <a:lstStyle/>
          <a:p>
            <a:r>
              <a:rPr lang="en-US" altLang="en-US" dirty="0" err="1" smtClean="0">
                <a:ea typeface="宋体" panose="02010600030101010101" pitchFamily="2" charset="-122"/>
              </a:rPr>
              <a:t>分配时：扫描整个可利用空间链表，找到一个</a:t>
            </a:r>
            <a:r>
              <a:rPr lang="en-US" altLang="en-US" b="1" dirty="0" err="1" smtClean="0">
                <a:solidFill>
                  <a:srgbClr val="0000FF"/>
                </a:solidFill>
                <a:ea typeface="宋体" panose="02010600030101010101" pitchFamily="2" charset="-122"/>
              </a:rPr>
              <a:t>大小满足要求且最接近n</a:t>
            </a:r>
            <a:r>
              <a:rPr lang="zh-CN" altLang="en-US" dirty="0" smtClean="0">
                <a:ea typeface="宋体" panose="02010600030101010101" pitchFamily="2" charset="-122"/>
              </a:rPr>
              <a:t>的</a:t>
            </a:r>
            <a:r>
              <a:rPr lang="en-US" altLang="en-US" dirty="0" err="1" smtClean="0">
                <a:ea typeface="宋体" panose="02010600030101010101" pitchFamily="2" charset="-122"/>
              </a:rPr>
              <a:t>空闲块，将其中的一部分</a:t>
            </a:r>
            <a:r>
              <a:rPr lang="en-US" altLang="en-US" dirty="0" smtClean="0">
                <a:ea typeface="宋体" panose="02010600030101010101" pitchFamily="2" charset="-122"/>
              </a:rPr>
              <a:t>(</a:t>
            </a:r>
            <a:r>
              <a:rPr lang="zh-CN" altLang="en-US" dirty="0" smtClean="0">
                <a:ea typeface="宋体" panose="02010600030101010101" pitchFamily="2" charset="-122"/>
              </a:rPr>
              <a:t>即</a:t>
            </a:r>
            <a:r>
              <a:rPr lang="en-US" altLang="en-US" dirty="0" err="1" smtClean="0">
                <a:ea typeface="宋体" panose="02010600030101010101" pitchFamily="2" charset="-122"/>
              </a:rPr>
              <a:t>所需要大小</a:t>
            </a:r>
            <a:r>
              <a:rPr lang="en-US" altLang="en-US" dirty="0" smtClean="0">
                <a:ea typeface="宋体" panose="02010600030101010101" pitchFamily="2" charset="-122"/>
              </a:rPr>
              <a:t>)</a:t>
            </a:r>
            <a:r>
              <a:rPr lang="en-US" altLang="en-US" dirty="0" err="1" smtClean="0">
                <a:ea typeface="宋体" panose="02010600030101010101" pitchFamily="2" charset="-122"/>
              </a:rPr>
              <a:t>分配给用户，剩下部分仍然是一个空闲块结点</a:t>
            </a:r>
            <a:endParaRPr lang="en-US" altLang="en-US" dirty="0" smtClean="0">
              <a:ea typeface="宋体" panose="02010600030101010101" pitchFamily="2" charset="-122"/>
            </a:endParaRPr>
          </a:p>
          <a:p>
            <a:r>
              <a:rPr lang="zh-CN" altLang="en-US" dirty="0" smtClean="0">
                <a:ea typeface="宋体" panose="02010600030101010101" pitchFamily="2" charset="-122"/>
              </a:rPr>
              <a:t>回收时：只要将释放的空闲块</a:t>
            </a:r>
            <a:r>
              <a:rPr lang="zh-CN" altLang="en-US" smtClean="0">
                <a:ea typeface="宋体" panose="02010600030101010101" pitchFamily="2" charset="-122"/>
              </a:rPr>
              <a:t>插入到可利用空间链表</a:t>
            </a:r>
            <a:r>
              <a:rPr lang="zh-CN" altLang="en-US" dirty="0" smtClean="0">
                <a:ea typeface="宋体" panose="02010600030101010101" pitchFamily="2" charset="-122"/>
              </a:rPr>
              <a:t>的合适位置</a:t>
            </a:r>
            <a:endParaRPr lang="en-US" altLang="zh-CN" dirty="0" smtClean="0">
              <a:ea typeface="宋体" panose="02010600030101010101" pitchFamily="2" charset="-122"/>
            </a:endParaRPr>
          </a:p>
          <a:p>
            <a:pPr marL="742950" lvl="2" indent="-342900"/>
            <a:r>
              <a:rPr lang="zh-CN" altLang="en-US" sz="2800" dirty="0">
                <a:ea typeface="宋体" panose="02010600030101010101" pitchFamily="2" charset="-122"/>
              </a:rPr>
              <a:t>为了使分配时不需要扫描整个可利用空间链表，</a:t>
            </a:r>
            <a:r>
              <a:rPr lang="zh-CN" altLang="en-US" sz="2800" b="1" dirty="0">
                <a:solidFill>
                  <a:schemeClr val="accent6">
                    <a:lumMod val="75000"/>
                  </a:schemeClr>
                </a:solidFill>
                <a:ea typeface="宋体" panose="02010600030101010101" pitchFamily="2" charset="-122"/>
              </a:rPr>
              <a:t>链表组织</a:t>
            </a:r>
            <a:r>
              <a:rPr lang="en-US" altLang="en-US" sz="2800" b="1" dirty="0">
                <a:solidFill>
                  <a:schemeClr val="accent6">
                    <a:lumMod val="75000"/>
                  </a:schemeClr>
                </a:solidFill>
                <a:ea typeface="宋体" panose="02010600030101010101" pitchFamily="2" charset="-122"/>
              </a:rPr>
              <a:t>(</a:t>
            </a:r>
            <a:r>
              <a:rPr lang="zh-CN" altLang="en-US" sz="2800" b="1" dirty="0">
                <a:solidFill>
                  <a:schemeClr val="accent6">
                    <a:lumMod val="75000"/>
                  </a:schemeClr>
                </a:solidFill>
                <a:ea typeface="宋体" panose="02010600030101010101" pitchFamily="2" charset="-122"/>
              </a:rPr>
              <a:t>包括</a:t>
            </a:r>
            <a:r>
              <a:rPr lang="en-US" altLang="en-US" sz="2800" b="1" dirty="0" err="1">
                <a:solidFill>
                  <a:schemeClr val="accent6">
                    <a:lumMod val="75000"/>
                  </a:schemeClr>
                </a:solidFill>
                <a:ea typeface="宋体" panose="02010600030101010101" pitchFamily="2" charset="-122"/>
              </a:rPr>
              <a:t>块回收时</a:t>
            </a:r>
            <a:r>
              <a:rPr lang="en-US" altLang="en-US" sz="2800" b="1" dirty="0">
                <a:solidFill>
                  <a:schemeClr val="accent6">
                    <a:lumMod val="75000"/>
                  </a:schemeClr>
                </a:solidFill>
                <a:ea typeface="宋体" panose="02010600030101010101" pitchFamily="2" charset="-122"/>
              </a:rPr>
              <a:t>)</a:t>
            </a:r>
            <a:r>
              <a:rPr lang="en-US" altLang="en-US" sz="2800" dirty="0" err="1">
                <a:ea typeface="宋体" panose="02010600030101010101" pitchFamily="2" charset="-122"/>
              </a:rPr>
              <a:t>成按</a:t>
            </a:r>
            <a:r>
              <a:rPr lang="en-US" altLang="en-US" sz="2800" b="1" dirty="0" err="1">
                <a:solidFill>
                  <a:schemeClr val="accent6">
                    <a:lumMod val="75000"/>
                  </a:schemeClr>
                </a:solidFill>
                <a:ea typeface="宋体" panose="02010600030101010101" pitchFamily="2" charset="-122"/>
              </a:rPr>
              <a:t>从小到大排序</a:t>
            </a:r>
            <a:r>
              <a:rPr lang="en-US" altLang="en-US" sz="2800" dirty="0">
                <a:ea typeface="宋体" panose="02010600030101010101" pitchFamily="2" charset="-122"/>
              </a:rPr>
              <a:t>(</a:t>
            </a:r>
            <a:r>
              <a:rPr lang="en-US" altLang="en-US" sz="2800" dirty="0" err="1">
                <a:ea typeface="宋体" panose="02010600030101010101" pitchFamily="2" charset="-122"/>
              </a:rPr>
              <a:t>升序</a:t>
            </a:r>
            <a:r>
              <a:rPr lang="en-US" altLang="en-US" sz="2800" dirty="0" smtClean="0">
                <a:ea typeface="宋体" panose="02010600030101010101" pitchFamily="2" charset="-122"/>
              </a:rPr>
              <a:t>)</a:t>
            </a:r>
            <a:endParaRPr lang="en-US" altLang="en-US" sz="2800" dirty="0">
              <a:ea typeface="宋体" panose="02010600030101010101" pitchFamily="2" charset="-122"/>
            </a:endParaRPr>
          </a:p>
          <a:p>
            <a:r>
              <a:rPr lang="en-US" altLang="en-US" dirty="0" err="1" smtClean="0">
                <a:ea typeface="宋体" panose="02010600030101010101" pitchFamily="2" charset="-122"/>
              </a:rPr>
              <a:t>优点：适用于请求分配的内存块大小范围较广的系统</a:t>
            </a:r>
            <a:endParaRPr lang="en-US" altLang="en-US" dirty="0" smtClean="0">
              <a:ea typeface="宋体" panose="02010600030101010101" pitchFamily="2" charset="-122"/>
            </a:endParaRPr>
          </a:p>
          <a:p>
            <a:r>
              <a:rPr lang="en-US" altLang="en-US" dirty="0" err="1" smtClean="0">
                <a:ea typeface="宋体" panose="02010600030101010101" pitchFamily="2" charset="-122"/>
              </a:rPr>
              <a:t>缺点：系统容易产生无法分配的内存碎片；无论分配与回收</a:t>
            </a:r>
            <a:r>
              <a:rPr lang="en-US" altLang="en-US" err="1" smtClean="0">
                <a:ea typeface="宋体" panose="02010600030101010101" pitchFamily="2" charset="-122"/>
              </a:rPr>
              <a:t>，</a:t>
            </a:r>
            <a:r>
              <a:rPr lang="en-US" altLang="en-US" smtClean="0">
                <a:ea typeface="宋体" panose="02010600030101010101" pitchFamily="2" charset="-122"/>
              </a:rPr>
              <a:t>都需要查找</a:t>
            </a:r>
            <a:r>
              <a:rPr lang="zh-CN" altLang="en-US" smtClean="0">
                <a:ea typeface="宋体" panose="02010600030101010101" pitchFamily="2" charset="-122"/>
              </a:rPr>
              <a:t>空闲链</a:t>
            </a:r>
            <a:r>
              <a:rPr lang="en-US" altLang="en-US" smtClean="0">
                <a:ea typeface="宋体" panose="02010600030101010101" pitchFamily="2" charset="-122"/>
              </a:rPr>
              <a:t>表</a:t>
            </a:r>
            <a:r>
              <a:rPr lang="en-US" altLang="en-US" dirty="0" err="1" smtClean="0">
                <a:ea typeface="宋体" panose="02010600030101010101" pitchFamily="2" charset="-122"/>
              </a:rPr>
              <a:t>，最费时</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20552541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a typeface="宋体" panose="02010600030101010101" pitchFamily="2" charset="-122"/>
              </a:rPr>
              <a:t>分配</a:t>
            </a:r>
            <a:r>
              <a:rPr lang="en-US" altLang="zh-CN">
                <a:ea typeface="宋体" panose="02010600030101010101" pitchFamily="2" charset="-122"/>
              </a:rPr>
              <a:t>7kB</a:t>
            </a:r>
            <a:r>
              <a:rPr lang="zh-CN" altLang="en-US">
                <a:ea typeface="宋体" panose="02010600030101010101" pitchFamily="2" charset="-122"/>
              </a:rPr>
              <a:t>内存前后的可用空间表</a:t>
            </a:r>
            <a:endParaRPr 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a:p>
        </p:txBody>
      </p:sp>
      <p:grpSp>
        <p:nvGrpSpPr>
          <p:cNvPr id="4" name="组合 3"/>
          <p:cNvGrpSpPr/>
          <p:nvPr/>
        </p:nvGrpSpPr>
        <p:grpSpPr>
          <a:xfrm>
            <a:off x="778000" y="4028696"/>
            <a:ext cx="7392691" cy="1871218"/>
            <a:chOff x="1403647" y="4623519"/>
            <a:chExt cx="7392691" cy="2116859"/>
          </a:xfrm>
        </p:grpSpPr>
        <p:grpSp>
          <p:nvGrpSpPr>
            <p:cNvPr id="5" name="Group 40"/>
            <p:cNvGrpSpPr>
              <a:grpSpLocks/>
            </p:cNvGrpSpPr>
            <p:nvPr/>
          </p:nvGrpSpPr>
          <p:grpSpPr bwMode="auto">
            <a:xfrm>
              <a:off x="2916238" y="5084615"/>
              <a:ext cx="5880100" cy="1655763"/>
              <a:chOff x="0" y="0"/>
              <a:chExt cx="3704" cy="1043"/>
            </a:xfrm>
          </p:grpSpPr>
          <p:grpSp>
            <p:nvGrpSpPr>
              <p:cNvPr id="12" name="Group 41"/>
              <p:cNvGrpSpPr>
                <a:grpSpLocks/>
              </p:cNvGrpSpPr>
              <p:nvPr/>
            </p:nvGrpSpPr>
            <p:grpSpPr bwMode="auto">
              <a:xfrm>
                <a:off x="0" y="0"/>
                <a:ext cx="998" cy="499"/>
                <a:chOff x="0" y="0"/>
                <a:chExt cx="998" cy="499"/>
              </a:xfrm>
            </p:grpSpPr>
            <p:sp>
              <p:nvSpPr>
                <p:cNvPr id="27" name="Rectangle 42"/>
                <p:cNvSpPr>
                  <a:spLocks noChangeArrowheads="1"/>
                </p:cNvSpPr>
                <p:nvPr/>
              </p:nvSpPr>
              <p:spPr bwMode="auto">
                <a:xfrm>
                  <a:off x="0" y="226"/>
                  <a:ext cx="998"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28" name="Group 43"/>
                <p:cNvGrpSpPr>
                  <a:grpSpLocks/>
                </p:cNvGrpSpPr>
                <p:nvPr/>
              </p:nvGrpSpPr>
              <p:grpSpPr bwMode="auto">
                <a:xfrm>
                  <a:off x="0" y="0"/>
                  <a:ext cx="998" cy="227"/>
                  <a:chOff x="0" y="0"/>
                  <a:chExt cx="998" cy="227"/>
                </a:xfrm>
              </p:grpSpPr>
              <p:sp>
                <p:nvSpPr>
                  <p:cNvPr id="29" name="Rectangle 44"/>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  </a:t>
                    </a:r>
                    <a:r>
                      <a:rPr lang="en-US" altLang="en-US" sz="2400" b="1" smtClean="0">
                        <a:latin typeface="Times New Roman" pitchFamily="18" charset="0"/>
                      </a:rPr>
                      <a:t>1 </a:t>
                    </a:r>
                    <a:r>
                      <a:rPr lang="en-US" altLang="en-US" sz="2400" b="1" dirty="0" smtClean="0">
                        <a:latin typeface="Times New Roman" pitchFamily="18" charset="0"/>
                      </a:rPr>
                      <a:t>000</a:t>
                    </a:r>
                    <a:endParaRPr lang="en-US" altLang="en-US" sz="2400" b="1" dirty="0">
                      <a:latin typeface="Times New Roman" pitchFamily="18" charset="0"/>
                    </a:endParaRPr>
                  </a:p>
                </p:txBody>
              </p:sp>
              <p:sp>
                <p:nvSpPr>
                  <p:cNvPr id="30" name="Line 45"/>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Line 46"/>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3" name="Group 47"/>
              <p:cNvGrpSpPr>
                <a:grpSpLocks/>
              </p:cNvGrpSpPr>
              <p:nvPr/>
            </p:nvGrpSpPr>
            <p:grpSpPr bwMode="auto">
              <a:xfrm>
                <a:off x="1299" y="0"/>
                <a:ext cx="1044" cy="816"/>
                <a:chOff x="0" y="0"/>
                <a:chExt cx="1044" cy="816"/>
              </a:xfrm>
            </p:grpSpPr>
            <p:sp>
              <p:nvSpPr>
                <p:cNvPr id="22" name="Rectangle 48"/>
                <p:cNvSpPr>
                  <a:spLocks noChangeArrowheads="1"/>
                </p:cNvSpPr>
                <p:nvPr/>
              </p:nvSpPr>
              <p:spPr bwMode="auto">
                <a:xfrm>
                  <a:off x="0" y="226"/>
                  <a:ext cx="1044" cy="5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23" name="Group 49"/>
                <p:cNvGrpSpPr>
                  <a:grpSpLocks/>
                </p:cNvGrpSpPr>
                <p:nvPr/>
              </p:nvGrpSpPr>
              <p:grpSpPr bwMode="auto">
                <a:xfrm>
                  <a:off x="0" y="0"/>
                  <a:ext cx="1044" cy="227"/>
                  <a:chOff x="0" y="0"/>
                  <a:chExt cx="998" cy="227"/>
                </a:xfrm>
              </p:grpSpPr>
              <p:sp>
                <p:nvSpPr>
                  <p:cNvPr id="24" name="Rectangle 50"/>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a:latin typeface="Times New Roman" pitchFamily="18" charset="0"/>
                      </a:rPr>
                      <a:t>0  </a:t>
                    </a:r>
                    <a:r>
                      <a:rPr lang="en-US" altLang="en-US" sz="2400" b="1" smtClean="0">
                        <a:latin typeface="Times New Roman" pitchFamily="18" charset="0"/>
                      </a:rPr>
                      <a:t>15 </a:t>
                    </a:r>
                    <a:r>
                      <a:rPr lang="en-US" altLang="en-US" sz="2400" b="1" dirty="0" smtClean="0">
                        <a:latin typeface="Times New Roman" pitchFamily="18" charset="0"/>
                      </a:rPr>
                      <a:t>000</a:t>
                    </a:r>
                    <a:endParaRPr lang="en-US" altLang="en-US" sz="2400" b="1" dirty="0">
                      <a:latin typeface="Times New Roman" pitchFamily="18" charset="0"/>
                    </a:endParaRPr>
                  </a:p>
                </p:txBody>
              </p:sp>
              <p:sp>
                <p:nvSpPr>
                  <p:cNvPr id="25" name="Line 51"/>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52"/>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4" name="Group 53"/>
              <p:cNvGrpSpPr>
                <a:grpSpLocks/>
              </p:cNvGrpSpPr>
              <p:nvPr/>
            </p:nvGrpSpPr>
            <p:grpSpPr bwMode="auto">
              <a:xfrm>
                <a:off x="2615" y="0"/>
                <a:ext cx="1089" cy="1043"/>
                <a:chOff x="0" y="0"/>
                <a:chExt cx="1089" cy="1043"/>
              </a:xfrm>
            </p:grpSpPr>
            <p:sp>
              <p:nvSpPr>
                <p:cNvPr id="17" name="Rectangle 54"/>
                <p:cNvSpPr>
                  <a:spLocks noChangeArrowheads="1"/>
                </p:cNvSpPr>
                <p:nvPr/>
              </p:nvSpPr>
              <p:spPr bwMode="auto">
                <a:xfrm>
                  <a:off x="0" y="226"/>
                  <a:ext cx="1089" cy="81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18" name="Group 55"/>
                <p:cNvGrpSpPr>
                  <a:grpSpLocks/>
                </p:cNvGrpSpPr>
                <p:nvPr/>
              </p:nvGrpSpPr>
              <p:grpSpPr bwMode="auto">
                <a:xfrm>
                  <a:off x="0" y="0"/>
                  <a:ext cx="1089" cy="227"/>
                  <a:chOff x="0" y="0"/>
                  <a:chExt cx="998" cy="227"/>
                </a:xfrm>
              </p:grpSpPr>
              <p:sp>
                <p:nvSpPr>
                  <p:cNvPr id="19" name="Rectangle 56"/>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a:latin typeface="Times New Roman" pitchFamily="18" charset="0"/>
                      </a:rPr>
                      <a:t>0  </a:t>
                    </a:r>
                    <a:r>
                      <a:rPr lang="en-US" altLang="en-US" sz="2400" b="1" smtClean="0">
                        <a:latin typeface="Times New Roman" pitchFamily="18" charset="0"/>
                      </a:rPr>
                      <a:t>41 </a:t>
                    </a:r>
                    <a:r>
                      <a:rPr lang="en-US" altLang="en-US" sz="2400" b="1" dirty="0" smtClean="0">
                        <a:latin typeface="Times New Roman" pitchFamily="18" charset="0"/>
                      </a:rPr>
                      <a:t>000  </a:t>
                    </a:r>
                    <a:r>
                      <a:rPr lang="en-US" altLang="en-US" sz="2400" dirty="0">
                        <a:latin typeface="Times New Roman" pitchFamily="18" charset="0"/>
                      </a:rPr>
                      <a:t>⋀</a:t>
                    </a:r>
                  </a:p>
                </p:txBody>
              </p:sp>
              <p:sp>
                <p:nvSpPr>
                  <p:cNvPr id="20" name="Line 57"/>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Line 58"/>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5" name="Line 59"/>
              <p:cNvSpPr>
                <a:spLocks noChangeShapeType="1"/>
              </p:cNvSpPr>
              <p:nvPr/>
            </p:nvSpPr>
            <p:spPr bwMode="auto">
              <a:xfrm>
                <a:off x="891"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60"/>
              <p:cNvSpPr>
                <a:spLocks noChangeShapeType="1"/>
              </p:cNvSpPr>
              <p:nvPr/>
            </p:nvSpPr>
            <p:spPr bwMode="auto">
              <a:xfrm>
                <a:off x="2207"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 name="Rectangle 62"/>
            <p:cNvSpPr>
              <a:spLocks noChangeArrowheads="1"/>
            </p:cNvSpPr>
            <p:nvPr/>
          </p:nvSpPr>
          <p:spPr bwMode="auto">
            <a:xfrm>
              <a:off x="1403647" y="5101780"/>
              <a:ext cx="360363" cy="360363"/>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err="1">
                  <a:latin typeface="Times New Roman" pitchFamily="18" charset="0"/>
                </a:rPr>
                <a:t>av</a:t>
              </a:r>
              <a:endParaRPr lang="en-US" altLang="en-US" sz="2400" b="1" dirty="0">
                <a:latin typeface="Times New Roman" pitchFamily="18" charset="0"/>
              </a:endParaRPr>
            </a:p>
          </p:txBody>
        </p:sp>
        <p:sp>
          <p:nvSpPr>
            <p:cNvPr id="7" name="Rectangle 63"/>
            <p:cNvSpPr>
              <a:spLocks noChangeArrowheads="1"/>
            </p:cNvSpPr>
            <p:nvPr/>
          </p:nvSpPr>
          <p:spPr bwMode="auto">
            <a:xfrm>
              <a:off x="1908522" y="5084861"/>
              <a:ext cx="503238" cy="360363"/>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b="1">
                <a:latin typeface="Times New Roman" pitchFamily="18" charset="0"/>
              </a:endParaRPr>
            </a:p>
          </p:txBody>
        </p:sp>
        <p:sp>
          <p:nvSpPr>
            <p:cNvPr id="8" name="Line 64"/>
            <p:cNvSpPr>
              <a:spLocks noChangeShapeType="1"/>
            </p:cNvSpPr>
            <p:nvPr/>
          </p:nvSpPr>
          <p:spPr bwMode="auto">
            <a:xfrm>
              <a:off x="2484438" y="5264796"/>
              <a:ext cx="431525" cy="1"/>
            </a:xfrm>
            <a:prstGeom prst="line">
              <a:avLst/>
            </a:prstGeom>
            <a:noFill/>
            <a:ln w="12700" cmpd="sng">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TextBox 8"/>
            <p:cNvSpPr txBox="1"/>
            <p:nvPr/>
          </p:nvSpPr>
          <p:spPr>
            <a:xfrm>
              <a:off x="2771800" y="4623519"/>
              <a:ext cx="1031051" cy="522269"/>
            </a:xfrm>
            <a:prstGeom prst="rect">
              <a:avLst/>
            </a:prstGeom>
            <a:noFill/>
            <a:ln cmpd="sng">
              <a:noFill/>
            </a:ln>
          </p:spPr>
          <p:txBody>
            <a:bodyPr wrap="none" rtlCol="0">
              <a:spAutoFit/>
            </a:bodyPr>
            <a:lstStyle/>
            <a:p>
              <a:r>
                <a:rPr lang="en-US" sz="2400" b="1" smtClean="0">
                  <a:latin typeface="Times New Roman" panose="02020603050405020304" pitchFamily="18" charset="0"/>
                  <a:cs typeface="Times New Roman" panose="02020603050405020304" pitchFamily="18" charset="0"/>
                </a:rPr>
                <a:t>31 </a:t>
              </a:r>
              <a:r>
                <a:rPr lang="en-US" sz="2400" b="1" dirty="0" smtClean="0">
                  <a:latin typeface="Times New Roman" panose="02020603050405020304" pitchFamily="18" charset="0"/>
                  <a:cs typeface="Times New Roman" panose="02020603050405020304" pitchFamily="18" charset="0"/>
                </a:rPr>
                <a:t>000</a:t>
              </a:r>
              <a:endParaRPr lang="en-US" sz="24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854062" y="4623519"/>
              <a:ext cx="1031051"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59 000</a:t>
              </a:r>
              <a:endParaRPr lang="en-US" sz="24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716016" y="4640115"/>
              <a:ext cx="1031051" cy="522269"/>
            </a:xfrm>
            <a:prstGeom prst="rect">
              <a:avLst/>
            </a:prstGeom>
            <a:noFill/>
          </p:spPr>
          <p:txBody>
            <a:bodyPr wrap="none" rtlCol="0">
              <a:spAutoFit/>
            </a:bodyPr>
            <a:lstStyle/>
            <a:p>
              <a:r>
                <a:rPr lang="en-US" sz="2400" b="1" smtClean="0">
                  <a:latin typeface="Times New Roman" panose="02020603050405020304" pitchFamily="18" charset="0"/>
                  <a:cs typeface="Times New Roman" panose="02020603050405020304" pitchFamily="18" charset="0"/>
                </a:rPr>
                <a:t>10 </a:t>
              </a:r>
              <a:r>
                <a:rPr lang="en-US" sz="2400" b="1" dirty="0" smtClean="0">
                  <a:latin typeface="Times New Roman" panose="02020603050405020304" pitchFamily="18" charset="0"/>
                  <a:cs typeface="Times New Roman" panose="02020603050405020304" pitchFamily="18" charset="0"/>
                </a:rPr>
                <a:t>000</a:t>
              </a:r>
              <a:endParaRPr lang="en-US" sz="2400" b="1" dirty="0">
                <a:latin typeface="Times New Roman" panose="02020603050405020304" pitchFamily="18" charset="0"/>
                <a:cs typeface="Times New Roman" panose="02020603050405020304" pitchFamily="18" charset="0"/>
              </a:endParaRPr>
            </a:p>
          </p:txBody>
        </p:sp>
      </p:grpSp>
      <p:sp>
        <p:nvSpPr>
          <p:cNvPr id="32" name="TextBox 31"/>
          <p:cNvSpPr txBox="1"/>
          <p:nvPr/>
        </p:nvSpPr>
        <p:spPr>
          <a:xfrm>
            <a:off x="971600" y="6138498"/>
            <a:ext cx="1683218" cy="461665"/>
          </a:xfrm>
          <a:prstGeom prst="rect">
            <a:avLst/>
          </a:prstGeom>
          <a:noFill/>
        </p:spPr>
        <p:txBody>
          <a:bodyPr wrap="none" rtlCol="0">
            <a:spAutoFit/>
          </a:bodyPr>
          <a:lstStyle/>
          <a:p>
            <a:r>
              <a:rPr lang="en-US" altLang="zh-CN" sz="2400" b="1" smtClean="0"/>
              <a:t>BestFit</a:t>
            </a:r>
            <a:r>
              <a:rPr lang="zh-CN" altLang="en-US" sz="2400" b="1" dirty="0" smtClean="0"/>
              <a:t>策略</a:t>
            </a:r>
            <a:endParaRPr lang="en-US" sz="2400" b="1" dirty="0"/>
          </a:p>
        </p:txBody>
      </p:sp>
      <p:grpSp>
        <p:nvGrpSpPr>
          <p:cNvPr id="33" name="组合 32"/>
          <p:cNvGrpSpPr/>
          <p:nvPr/>
        </p:nvGrpSpPr>
        <p:grpSpPr>
          <a:xfrm>
            <a:off x="879511" y="1484784"/>
            <a:ext cx="7392691" cy="1871218"/>
            <a:chOff x="1403647" y="4623519"/>
            <a:chExt cx="7392691" cy="2116859"/>
          </a:xfrm>
        </p:grpSpPr>
        <p:grpSp>
          <p:nvGrpSpPr>
            <p:cNvPr id="34" name="Group 40"/>
            <p:cNvGrpSpPr>
              <a:grpSpLocks/>
            </p:cNvGrpSpPr>
            <p:nvPr/>
          </p:nvGrpSpPr>
          <p:grpSpPr bwMode="auto">
            <a:xfrm>
              <a:off x="2916238" y="5084615"/>
              <a:ext cx="5880100" cy="1655763"/>
              <a:chOff x="0" y="0"/>
              <a:chExt cx="3704" cy="1043"/>
            </a:xfrm>
          </p:grpSpPr>
          <p:grpSp>
            <p:nvGrpSpPr>
              <p:cNvPr id="41" name="Group 41"/>
              <p:cNvGrpSpPr>
                <a:grpSpLocks/>
              </p:cNvGrpSpPr>
              <p:nvPr/>
            </p:nvGrpSpPr>
            <p:grpSpPr bwMode="auto">
              <a:xfrm>
                <a:off x="0" y="0"/>
                <a:ext cx="998" cy="499"/>
                <a:chOff x="0" y="0"/>
                <a:chExt cx="998" cy="499"/>
              </a:xfrm>
            </p:grpSpPr>
            <p:sp>
              <p:nvSpPr>
                <p:cNvPr id="56" name="Rectangle 42"/>
                <p:cNvSpPr>
                  <a:spLocks noChangeArrowheads="1"/>
                </p:cNvSpPr>
                <p:nvPr/>
              </p:nvSpPr>
              <p:spPr bwMode="auto">
                <a:xfrm>
                  <a:off x="0" y="226"/>
                  <a:ext cx="998"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57" name="Group 43"/>
                <p:cNvGrpSpPr>
                  <a:grpSpLocks/>
                </p:cNvGrpSpPr>
                <p:nvPr/>
              </p:nvGrpSpPr>
              <p:grpSpPr bwMode="auto">
                <a:xfrm>
                  <a:off x="0" y="0"/>
                  <a:ext cx="998" cy="227"/>
                  <a:chOff x="0" y="0"/>
                  <a:chExt cx="998" cy="227"/>
                </a:xfrm>
              </p:grpSpPr>
              <p:sp>
                <p:nvSpPr>
                  <p:cNvPr id="58" name="Rectangle 44"/>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  </a:t>
                    </a:r>
                    <a:r>
                      <a:rPr lang="en-US" altLang="en-US" sz="2400" b="1" smtClean="0">
                        <a:latin typeface="Times New Roman" pitchFamily="18" charset="0"/>
                      </a:rPr>
                      <a:t>8 </a:t>
                    </a:r>
                    <a:r>
                      <a:rPr lang="en-US" altLang="en-US" sz="2400" b="1" dirty="0" smtClean="0">
                        <a:latin typeface="Times New Roman" pitchFamily="18" charset="0"/>
                      </a:rPr>
                      <a:t>000</a:t>
                    </a:r>
                    <a:endParaRPr lang="en-US" altLang="en-US" sz="2400" b="1" dirty="0">
                      <a:latin typeface="Times New Roman" pitchFamily="18" charset="0"/>
                    </a:endParaRPr>
                  </a:p>
                </p:txBody>
              </p:sp>
              <p:sp>
                <p:nvSpPr>
                  <p:cNvPr id="59" name="Line 45"/>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 name="Line 46"/>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2" name="Group 47"/>
              <p:cNvGrpSpPr>
                <a:grpSpLocks/>
              </p:cNvGrpSpPr>
              <p:nvPr/>
            </p:nvGrpSpPr>
            <p:grpSpPr bwMode="auto">
              <a:xfrm>
                <a:off x="1299" y="0"/>
                <a:ext cx="1044" cy="816"/>
                <a:chOff x="0" y="0"/>
                <a:chExt cx="1044" cy="816"/>
              </a:xfrm>
            </p:grpSpPr>
            <p:sp>
              <p:nvSpPr>
                <p:cNvPr id="51" name="Rectangle 48"/>
                <p:cNvSpPr>
                  <a:spLocks noChangeArrowheads="1"/>
                </p:cNvSpPr>
                <p:nvPr/>
              </p:nvSpPr>
              <p:spPr bwMode="auto">
                <a:xfrm>
                  <a:off x="0" y="226"/>
                  <a:ext cx="1044" cy="5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52" name="Group 49"/>
                <p:cNvGrpSpPr>
                  <a:grpSpLocks/>
                </p:cNvGrpSpPr>
                <p:nvPr/>
              </p:nvGrpSpPr>
              <p:grpSpPr bwMode="auto">
                <a:xfrm>
                  <a:off x="0" y="0"/>
                  <a:ext cx="1044" cy="227"/>
                  <a:chOff x="0" y="0"/>
                  <a:chExt cx="998" cy="227"/>
                </a:xfrm>
              </p:grpSpPr>
              <p:sp>
                <p:nvSpPr>
                  <p:cNvPr id="53" name="Rectangle 50"/>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a:latin typeface="Times New Roman" pitchFamily="18" charset="0"/>
                      </a:rPr>
                      <a:t>0 </a:t>
                    </a:r>
                    <a:r>
                      <a:rPr lang="en-US" altLang="en-US" sz="2400" b="1" smtClean="0">
                        <a:latin typeface="Times New Roman" pitchFamily="18" charset="0"/>
                      </a:rPr>
                      <a:t>15 </a:t>
                    </a:r>
                    <a:r>
                      <a:rPr lang="en-US" altLang="en-US" sz="2400" b="1" dirty="0" smtClean="0">
                        <a:latin typeface="Times New Roman" pitchFamily="18" charset="0"/>
                      </a:rPr>
                      <a:t>000</a:t>
                    </a:r>
                    <a:endParaRPr lang="en-US" altLang="en-US" sz="2400" b="1" dirty="0">
                      <a:latin typeface="Times New Roman" pitchFamily="18" charset="0"/>
                    </a:endParaRPr>
                  </a:p>
                </p:txBody>
              </p:sp>
              <p:sp>
                <p:nvSpPr>
                  <p:cNvPr id="54" name="Line 51"/>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 name="Line 52"/>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3" name="Group 53"/>
              <p:cNvGrpSpPr>
                <a:grpSpLocks/>
              </p:cNvGrpSpPr>
              <p:nvPr/>
            </p:nvGrpSpPr>
            <p:grpSpPr bwMode="auto">
              <a:xfrm>
                <a:off x="2615" y="0"/>
                <a:ext cx="1089" cy="1043"/>
                <a:chOff x="0" y="0"/>
                <a:chExt cx="1089" cy="1043"/>
              </a:xfrm>
            </p:grpSpPr>
            <p:sp>
              <p:nvSpPr>
                <p:cNvPr id="46" name="Rectangle 54"/>
                <p:cNvSpPr>
                  <a:spLocks noChangeArrowheads="1"/>
                </p:cNvSpPr>
                <p:nvPr/>
              </p:nvSpPr>
              <p:spPr bwMode="auto">
                <a:xfrm>
                  <a:off x="0" y="226"/>
                  <a:ext cx="1089" cy="81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47" name="Group 55"/>
                <p:cNvGrpSpPr>
                  <a:grpSpLocks/>
                </p:cNvGrpSpPr>
                <p:nvPr/>
              </p:nvGrpSpPr>
              <p:grpSpPr bwMode="auto">
                <a:xfrm>
                  <a:off x="0" y="0"/>
                  <a:ext cx="1089" cy="227"/>
                  <a:chOff x="0" y="0"/>
                  <a:chExt cx="998" cy="227"/>
                </a:xfrm>
              </p:grpSpPr>
              <p:sp>
                <p:nvSpPr>
                  <p:cNvPr id="48" name="Rectangle 56"/>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dirty="0">
                        <a:latin typeface="Times New Roman" pitchFamily="18" charset="0"/>
                      </a:rPr>
                      <a:t>0  </a:t>
                    </a:r>
                    <a:r>
                      <a:rPr lang="en-US" altLang="en-US" sz="2400" b="1" dirty="0" smtClean="0">
                        <a:latin typeface="Times New Roman" pitchFamily="18" charset="0"/>
                      </a:rPr>
                      <a:t>41000  </a:t>
                    </a:r>
                    <a:r>
                      <a:rPr lang="en-US" altLang="en-US" sz="2400" dirty="0">
                        <a:latin typeface="Times New Roman" pitchFamily="18" charset="0"/>
                      </a:rPr>
                      <a:t>⋀</a:t>
                    </a:r>
                  </a:p>
                </p:txBody>
              </p:sp>
              <p:sp>
                <p:nvSpPr>
                  <p:cNvPr id="49" name="Line 57"/>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 name="Line 58"/>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4" name="Line 59"/>
              <p:cNvSpPr>
                <a:spLocks noChangeShapeType="1"/>
              </p:cNvSpPr>
              <p:nvPr/>
            </p:nvSpPr>
            <p:spPr bwMode="auto">
              <a:xfrm>
                <a:off x="891"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 name="Line 60"/>
              <p:cNvSpPr>
                <a:spLocks noChangeShapeType="1"/>
              </p:cNvSpPr>
              <p:nvPr/>
            </p:nvSpPr>
            <p:spPr bwMode="auto">
              <a:xfrm>
                <a:off x="2207"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5" name="Rectangle 62"/>
            <p:cNvSpPr>
              <a:spLocks noChangeArrowheads="1"/>
            </p:cNvSpPr>
            <p:nvPr/>
          </p:nvSpPr>
          <p:spPr bwMode="auto">
            <a:xfrm>
              <a:off x="1403647" y="5101780"/>
              <a:ext cx="360363" cy="360363"/>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err="1">
                  <a:latin typeface="Times New Roman" pitchFamily="18" charset="0"/>
                </a:rPr>
                <a:t>av</a:t>
              </a:r>
              <a:endParaRPr lang="en-US" altLang="en-US" sz="2400" b="1" dirty="0">
                <a:latin typeface="Times New Roman" pitchFamily="18" charset="0"/>
              </a:endParaRPr>
            </a:p>
          </p:txBody>
        </p:sp>
        <p:sp>
          <p:nvSpPr>
            <p:cNvPr id="36" name="Rectangle 63"/>
            <p:cNvSpPr>
              <a:spLocks noChangeArrowheads="1"/>
            </p:cNvSpPr>
            <p:nvPr/>
          </p:nvSpPr>
          <p:spPr bwMode="auto">
            <a:xfrm>
              <a:off x="1908522" y="5084861"/>
              <a:ext cx="503238" cy="360363"/>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b="1">
                <a:latin typeface="Times New Roman" pitchFamily="18" charset="0"/>
              </a:endParaRPr>
            </a:p>
          </p:txBody>
        </p:sp>
        <p:sp>
          <p:nvSpPr>
            <p:cNvPr id="37" name="Line 64"/>
            <p:cNvSpPr>
              <a:spLocks noChangeShapeType="1"/>
            </p:cNvSpPr>
            <p:nvPr/>
          </p:nvSpPr>
          <p:spPr bwMode="auto">
            <a:xfrm>
              <a:off x="2484438" y="5264796"/>
              <a:ext cx="431525" cy="1"/>
            </a:xfrm>
            <a:prstGeom prst="line">
              <a:avLst/>
            </a:prstGeom>
            <a:noFill/>
            <a:ln w="12700" cmpd="sng">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TextBox 37"/>
            <p:cNvSpPr txBox="1"/>
            <p:nvPr/>
          </p:nvSpPr>
          <p:spPr>
            <a:xfrm>
              <a:off x="2771800" y="4623519"/>
              <a:ext cx="1031051" cy="522269"/>
            </a:xfrm>
            <a:prstGeom prst="rect">
              <a:avLst/>
            </a:prstGeom>
            <a:noFill/>
            <a:ln cmpd="sng">
              <a:noFill/>
            </a:ln>
          </p:spPr>
          <p:txBody>
            <a:bodyPr wrap="none" rtlCol="0">
              <a:spAutoFit/>
            </a:bodyPr>
            <a:lstStyle/>
            <a:p>
              <a:r>
                <a:rPr lang="en-US" sz="2400" b="1" smtClean="0">
                  <a:latin typeface="Times New Roman" panose="02020603050405020304" pitchFamily="18" charset="0"/>
                  <a:cs typeface="Times New Roman" panose="02020603050405020304" pitchFamily="18" charset="0"/>
                </a:rPr>
                <a:t>31 </a:t>
              </a:r>
              <a:r>
                <a:rPr lang="en-US" sz="2400" b="1" dirty="0" smtClean="0">
                  <a:latin typeface="Times New Roman" panose="02020603050405020304" pitchFamily="18" charset="0"/>
                  <a:cs typeface="Times New Roman" panose="02020603050405020304" pitchFamily="18" charset="0"/>
                </a:rPr>
                <a:t>000</a:t>
              </a:r>
              <a:endParaRPr lang="en-US" sz="240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6854062" y="4623519"/>
              <a:ext cx="1031051"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59 000</a:t>
              </a:r>
              <a:endParaRPr lang="en-US" sz="24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4716016" y="4640115"/>
              <a:ext cx="1031051" cy="522269"/>
            </a:xfrm>
            <a:prstGeom prst="rect">
              <a:avLst/>
            </a:prstGeom>
            <a:noFill/>
          </p:spPr>
          <p:txBody>
            <a:bodyPr wrap="none" rtlCol="0">
              <a:spAutoFit/>
            </a:bodyPr>
            <a:lstStyle/>
            <a:p>
              <a:r>
                <a:rPr lang="en-US" sz="2400" b="1" smtClean="0">
                  <a:latin typeface="Times New Roman" panose="02020603050405020304" pitchFamily="18" charset="0"/>
                  <a:cs typeface="Times New Roman" panose="02020603050405020304" pitchFamily="18" charset="0"/>
                </a:rPr>
                <a:t>10 </a:t>
              </a:r>
              <a:r>
                <a:rPr lang="en-US" sz="2400" b="1" dirty="0" smtClean="0">
                  <a:latin typeface="Times New Roman" panose="02020603050405020304" pitchFamily="18" charset="0"/>
                  <a:cs typeface="Times New Roman" panose="02020603050405020304" pitchFamily="18" charset="0"/>
                </a:rPr>
                <a:t>000</a:t>
              </a:r>
              <a:endParaRPr lang="en-US" sz="24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920859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mn-lt"/>
                <a:ea typeface="宋体" panose="02010600030101010101" pitchFamily="2" charset="-122"/>
              </a:rPr>
              <a:t>最差拟合法</a:t>
            </a:r>
            <a:r>
              <a:rPr lang="en-US" altLang="en-US" dirty="0" smtClean="0">
                <a:latin typeface="+mn-lt"/>
                <a:ea typeface="宋体" panose="02010600030101010101" pitchFamily="2" charset="-122"/>
              </a:rPr>
              <a:t>(Worst fit)</a:t>
            </a:r>
            <a:endParaRPr lang="en-US" dirty="0">
              <a:latin typeface="+mn-lt"/>
              <a:ea typeface="宋体" panose="02010600030101010101" pitchFamily="2" charset="-122"/>
            </a:endParaRPr>
          </a:p>
        </p:txBody>
      </p:sp>
      <p:sp>
        <p:nvSpPr>
          <p:cNvPr id="590850" name="Rectangle 2"/>
          <p:cNvSpPr>
            <a:spLocks noGrp="1" noChangeArrowheads="1"/>
          </p:cNvSpPr>
          <p:nvPr>
            <p:ph idx="1"/>
          </p:nvPr>
        </p:nvSpPr>
        <p:spPr>
          <a:xfrm>
            <a:off x="457200" y="908720"/>
            <a:ext cx="8229600" cy="5949280"/>
          </a:xfrm>
        </p:spPr>
        <p:txBody>
          <a:bodyPr>
            <a:normAutofit/>
          </a:bodyPr>
          <a:lstStyle/>
          <a:p>
            <a:r>
              <a:rPr lang="en-US" altLang="en-US" dirty="0" err="1" smtClean="0">
                <a:ea typeface="宋体" panose="02010600030101010101" pitchFamily="2" charset="-122"/>
              </a:rPr>
              <a:t>分配时：扫描整个可利用空间链表，找到一个</a:t>
            </a:r>
            <a:r>
              <a:rPr lang="en-US" altLang="en-US" b="1" dirty="0" err="1" smtClean="0">
                <a:solidFill>
                  <a:srgbClr val="0000FF"/>
                </a:solidFill>
                <a:ea typeface="宋体" panose="02010600030101010101" pitchFamily="2" charset="-122"/>
              </a:rPr>
              <a:t>大小最大的</a:t>
            </a:r>
            <a:r>
              <a:rPr lang="en-US" altLang="en-US" dirty="0" err="1" smtClean="0">
                <a:ea typeface="宋体" panose="02010600030101010101" pitchFamily="2" charset="-122"/>
              </a:rPr>
              <a:t>空闲块，将其中的一部分</a:t>
            </a:r>
            <a:r>
              <a:rPr lang="en-US" altLang="en-US" dirty="0" smtClean="0">
                <a:ea typeface="宋体" panose="02010600030101010101" pitchFamily="2" charset="-122"/>
              </a:rPr>
              <a:t>(</a:t>
            </a:r>
            <a:r>
              <a:rPr lang="en-US" altLang="en-US" dirty="0" err="1" smtClean="0">
                <a:ea typeface="宋体" panose="02010600030101010101" pitchFamily="2" charset="-122"/>
              </a:rPr>
              <a:t>所需要大小</a:t>
            </a:r>
            <a:r>
              <a:rPr lang="en-US" altLang="en-US" dirty="0" smtClean="0">
                <a:ea typeface="宋体" panose="02010600030101010101" pitchFamily="2" charset="-122"/>
              </a:rPr>
              <a:t>)</a:t>
            </a:r>
            <a:r>
              <a:rPr lang="en-US" altLang="en-US" dirty="0" err="1" smtClean="0">
                <a:ea typeface="宋体" panose="02010600030101010101" pitchFamily="2" charset="-122"/>
              </a:rPr>
              <a:t>分配给用户，剩下部分仍然是一个空闲块结点</a:t>
            </a:r>
            <a:endParaRPr lang="en-US" altLang="en-US" dirty="0" smtClean="0">
              <a:ea typeface="宋体" panose="02010600030101010101" pitchFamily="2" charset="-122"/>
            </a:endParaRPr>
          </a:p>
          <a:p>
            <a:r>
              <a:rPr lang="zh-CN" altLang="en-US" dirty="0" smtClean="0">
                <a:ea typeface="宋体" panose="02010600030101010101" pitchFamily="2" charset="-122"/>
              </a:rPr>
              <a:t>回收时：只要将释放的空闲块插入到链表的合适位置</a:t>
            </a:r>
          </a:p>
          <a:p>
            <a:pPr lvl="1"/>
            <a:r>
              <a:rPr lang="zh-CN" altLang="en-US" dirty="0" smtClean="0">
                <a:ea typeface="宋体" panose="02010600030101010101" pitchFamily="2" charset="-122"/>
              </a:rPr>
              <a:t>为了使分配时不需要扫描整个可利用空间</a:t>
            </a:r>
            <a:r>
              <a:rPr lang="zh-CN" altLang="en-US" smtClean="0">
                <a:ea typeface="宋体" panose="02010600030101010101" pitchFamily="2" charset="-122"/>
              </a:rPr>
              <a:t>链表，</a:t>
            </a:r>
            <a:r>
              <a:rPr lang="en-US" altLang="en-US">
                <a:ea typeface="宋体" panose="02010600030101010101" pitchFamily="2" charset="-122"/>
              </a:rPr>
              <a:t> (块回收时)</a:t>
            </a:r>
            <a:r>
              <a:rPr lang="zh-CN" altLang="en-US" b="1" smtClean="0">
                <a:solidFill>
                  <a:schemeClr val="accent6">
                    <a:lumMod val="75000"/>
                  </a:schemeClr>
                </a:solidFill>
                <a:ea typeface="宋体" panose="02010600030101010101" pitchFamily="2" charset="-122"/>
              </a:rPr>
              <a:t>链表组织</a:t>
            </a:r>
            <a:r>
              <a:rPr lang="en-US" altLang="en-US" smtClean="0">
                <a:ea typeface="宋体" panose="02010600030101010101" pitchFamily="2" charset="-122"/>
              </a:rPr>
              <a:t>成按</a:t>
            </a:r>
            <a:r>
              <a:rPr lang="en-US" altLang="en-US" b="1" smtClean="0">
                <a:solidFill>
                  <a:schemeClr val="accent6">
                    <a:lumMod val="75000"/>
                  </a:schemeClr>
                </a:solidFill>
                <a:ea typeface="宋体" panose="02010600030101010101" pitchFamily="2" charset="-122"/>
              </a:rPr>
              <a:t>从大到小排序</a:t>
            </a:r>
            <a:r>
              <a:rPr lang="en-US" altLang="en-US" dirty="0" smtClean="0">
                <a:ea typeface="宋体" panose="02010600030101010101" pitchFamily="2" charset="-122"/>
              </a:rPr>
              <a:t>(</a:t>
            </a:r>
            <a:r>
              <a:rPr lang="en-US" altLang="en-US" dirty="0" err="1" smtClean="0">
                <a:ea typeface="宋体" panose="02010600030101010101" pitchFamily="2" charset="-122"/>
              </a:rPr>
              <a:t>降序</a:t>
            </a:r>
            <a:r>
              <a:rPr lang="en-US" altLang="en-US" dirty="0" smtClean="0">
                <a:ea typeface="宋体" panose="02010600030101010101" pitchFamily="2" charset="-122"/>
              </a:rPr>
              <a:t>) </a:t>
            </a:r>
          </a:p>
          <a:p>
            <a:r>
              <a:rPr lang="en-US" altLang="en-US" dirty="0" err="1" smtClean="0">
                <a:ea typeface="宋体" panose="02010600030101010101" pitchFamily="2" charset="-122"/>
              </a:rPr>
              <a:t>特点：适用于请求分配的内存块的大小范围较窄的系统；分配无需查找，回收需要查找适当的位置</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24567678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latin typeface="+mn-lt"/>
                <a:ea typeface="宋体" panose="02010600030101010101" pitchFamily="2" charset="-122"/>
              </a:rPr>
              <a:t>分配</a:t>
            </a:r>
            <a:r>
              <a:rPr lang="en-US" altLang="zh-CN" smtClean="0">
                <a:latin typeface="+mn-lt"/>
                <a:ea typeface="宋体" panose="02010600030101010101" pitchFamily="2" charset="-122"/>
              </a:rPr>
              <a:t>7kB</a:t>
            </a:r>
            <a:r>
              <a:rPr lang="zh-CN" altLang="en-US" smtClean="0">
                <a:latin typeface="+mn-lt"/>
                <a:ea typeface="宋体" panose="02010600030101010101" pitchFamily="2" charset="-122"/>
              </a:rPr>
              <a:t>内存</a:t>
            </a:r>
            <a:r>
              <a:rPr lang="zh-CN" altLang="en-US" dirty="0" smtClean="0">
                <a:latin typeface="+mn-lt"/>
                <a:ea typeface="宋体" panose="02010600030101010101" pitchFamily="2" charset="-122"/>
              </a:rPr>
              <a:t>前后的可用空间表</a:t>
            </a:r>
            <a:endParaRPr lang="en-US" dirty="0">
              <a:latin typeface="+mn-lt"/>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grpSp>
        <p:nvGrpSpPr>
          <p:cNvPr id="6" name="组合 5"/>
          <p:cNvGrpSpPr/>
          <p:nvPr/>
        </p:nvGrpSpPr>
        <p:grpSpPr>
          <a:xfrm>
            <a:off x="899592" y="3862935"/>
            <a:ext cx="7392691" cy="1871218"/>
            <a:chOff x="1403647" y="4623519"/>
            <a:chExt cx="7392691" cy="2116859"/>
          </a:xfrm>
        </p:grpSpPr>
        <p:grpSp>
          <p:nvGrpSpPr>
            <p:cNvPr id="7" name="Group 40"/>
            <p:cNvGrpSpPr>
              <a:grpSpLocks/>
            </p:cNvGrpSpPr>
            <p:nvPr/>
          </p:nvGrpSpPr>
          <p:grpSpPr bwMode="auto">
            <a:xfrm>
              <a:off x="2916238" y="5084615"/>
              <a:ext cx="5880100" cy="1655763"/>
              <a:chOff x="0" y="0"/>
              <a:chExt cx="3704" cy="1043"/>
            </a:xfrm>
          </p:grpSpPr>
          <p:grpSp>
            <p:nvGrpSpPr>
              <p:cNvPr id="14" name="Group 41"/>
              <p:cNvGrpSpPr>
                <a:grpSpLocks/>
              </p:cNvGrpSpPr>
              <p:nvPr/>
            </p:nvGrpSpPr>
            <p:grpSpPr bwMode="auto">
              <a:xfrm>
                <a:off x="0" y="0"/>
                <a:ext cx="998" cy="499"/>
                <a:chOff x="0" y="0"/>
                <a:chExt cx="998" cy="499"/>
              </a:xfrm>
            </p:grpSpPr>
            <p:sp>
              <p:nvSpPr>
                <p:cNvPr id="29" name="Rectangle 42"/>
                <p:cNvSpPr>
                  <a:spLocks noChangeArrowheads="1"/>
                </p:cNvSpPr>
                <p:nvPr/>
              </p:nvSpPr>
              <p:spPr bwMode="auto">
                <a:xfrm>
                  <a:off x="0" y="226"/>
                  <a:ext cx="998"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30" name="Group 43"/>
                <p:cNvGrpSpPr>
                  <a:grpSpLocks/>
                </p:cNvGrpSpPr>
                <p:nvPr/>
              </p:nvGrpSpPr>
              <p:grpSpPr bwMode="auto">
                <a:xfrm>
                  <a:off x="0" y="0"/>
                  <a:ext cx="998" cy="227"/>
                  <a:chOff x="0" y="0"/>
                  <a:chExt cx="998" cy="227"/>
                </a:xfrm>
              </p:grpSpPr>
              <p:sp>
                <p:nvSpPr>
                  <p:cNvPr id="31" name="Rectangle 44"/>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  </a:t>
                    </a:r>
                    <a:r>
                      <a:rPr lang="en-US" altLang="en-US" sz="2400" b="1" smtClean="0">
                        <a:latin typeface="Times New Roman" pitchFamily="18" charset="0"/>
                      </a:rPr>
                      <a:t>34 </a:t>
                    </a:r>
                    <a:r>
                      <a:rPr lang="en-US" altLang="en-US" sz="2400" b="1" dirty="0" smtClean="0">
                        <a:latin typeface="Times New Roman" pitchFamily="18" charset="0"/>
                      </a:rPr>
                      <a:t>000</a:t>
                    </a:r>
                    <a:endParaRPr lang="en-US" altLang="en-US" sz="2400" b="1" dirty="0">
                      <a:latin typeface="Times New Roman" pitchFamily="18" charset="0"/>
                    </a:endParaRPr>
                  </a:p>
                </p:txBody>
              </p:sp>
              <p:sp>
                <p:nvSpPr>
                  <p:cNvPr id="32" name="Line 45"/>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46"/>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5" name="Group 47"/>
              <p:cNvGrpSpPr>
                <a:grpSpLocks/>
              </p:cNvGrpSpPr>
              <p:nvPr/>
            </p:nvGrpSpPr>
            <p:grpSpPr bwMode="auto">
              <a:xfrm>
                <a:off x="1299" y="0"/>
                <a:ext cx="1044" cy="816"/>
                <a:chOff x="0" y="0"/>
                <a:chExt cx="1044" cy="816"/>
              </a:xfrm>
            </p:grpSpPr>
            <p:sp>
              <p:nvSpPr>
                <p:cNvPr id="24" name="Rectangle 48"/>
                <p:cNvSpPr>
                  <a:spLocks noChangeArrowheads="1"/>
                </p:cNvSpPr>
                <p:nvPr/>
              </p:nvSpPr>
              <p:spPr bwMode="auto">
                <a:xfrm>
                  <a:off x="0" y="226"/>
                  <a:ext cx="1044" cy="5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25" name="Group 49"/>
                <p:cNvGrpSpPr>
                  <a:grpSpLocks/>
                </p:cNvGrpSpPr>
                <p:nvPr/>
              </p:nvGrpSpPr>
              <p:grpSpPr bwMode="auto">
                <a:xfrm>
                  <a:off x="0" y="0"/>
                  <a:ext cx="1044" cy="227"/>
                  <a:chOff x="0" y="0"/>
                  <a:chExt cx="998" cy="227"/>
                </a:xfrm>
              </p:grpSpPr>
              <p:sp>
                <p:nvSpPr>
                  <p:cNvPr id="26" name="Rectangle 50"/>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a:latin typeface="Times New Roman" pitchFamily="18" charset="0"/>
                      </a:rPr>
                      <a:t>0 </a:t>
                    </a:r>
                    <a:r>
                      <a:rPr lang="en-US" altLang="en-US" sz="2400" b="1" smtClean="0">
                        <a:latin typeface="Times New Roman" pitchFamily="18" charset="0"/>
                      </a:rPr>
                      <a:t> 15 </a:t>
                    </a:r>
                    <a:r>
                      <a:rPr lang="en-US" altLang="en-US" sz="2400" b="1" dirty="0" smtClean="0">
                        <a:latin typeface="Times New Roman" pitchFamily="18" charset="0"/>
                      </a:rPr>
                      <a:t>000</a:t>
                    </a:r>
                    <a:endParaRPr lang="en-US" altLang="en-US" sz="2400" b="1" dirty="0">
                      <a:latin typeface="Times New Roman" pitchFamily="18" charset="0"/>
                    </a:endParaRPr>
                  </a:p>
                </p:txBody>
              </p:sp>
              <p:sp>
                <p:nvSpPr>
                  <p:cNvPr id="27" name="Line 51"/>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Line 52"/>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6" name="Group 53"/>
              <p:cNvGrpSpPr>
                <a:grpSpLocks/>
              </p:cNvGrpSpPr>
              <p:nvPr/>
            </p:nvGrpSpPr>
            <p:grpSpPr bwMode="auto">
              <a:xfrm>
                <a:off x="2615" y="0"/>
                <a:ext cx="1089" cy="1043"/>
                <a:chOff x="0" y="0"/>
                <a:chExt cx="1089" cy="1043"/>
              </a:xfrm>
            </p:grpSpPr>
            <p:sp>
              <p:nvSpPr>
                <p:cNvPr id="19" name="Rectangle 54"/>
                <p:cNvSpPr>
                  <a:spLocks noChangeArrowheads="1"/>
                </p:cNvSpPr>
                <p:nvPr/>
              </p:nvSpPr>
              <p:spPr bwMode="auto">
                <a:xfrm>
                  <a:off x="0" y="226"/>
                  <a:ext cx="1089" cy="81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20" name="Group 55"/>
                <p:cNvGrpSpPr>
                  <a:grpSpLocks/>
                </p:cNvGrpSpPr>
                <p:nvPr/>
              </p:nvGrpSpPr>
              <p:grpSpPr bwMode="auto">
                <a:xfrm>
                  <a:off x="0" y="0"/>
                  <a:ext cx="1089" cy="227"/>
                  <a:chOff x="0" y="0"/>
                  <a:chExt cx="998" cy="227"/>
                </a:xfrm>
              </p:grpSpPr>
              <p:sp>
                <p:nvSpPr>
                  <p:cNvPr id="21" name="Rectangle 56"/>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a:latin typeface="Times New Roman" pitchFamily="18" charset="0"/>
                      </a:rPr>
                      <a:t>0  </a:t>
                    </a:r>
                    <a:r>
                      <a:rPr lang="en-US" altLang="en-US" sz="2400" b="1" smtClean="0">
                        <a:latin typeface="Times New Roman" pitchFamily="18" charset="0"/>
                      </a:rPr>
                      <a:t>8000  </a:t>
                    </a:r>
                    <a:r>
                      <a:rPr lang="en-US" altLang="en-US" sz="2400" dirty="0">
                        <a:latin typeface="Times New Roman" pitchFamily="18" charset="0"/>
                      </a:rPr>
                      <a:t>⋀</a:t>
                    </a:r>
                  </a:p>
                </p:txBody>
              </p:sp>
              <p:sp>
                <p:nvSpPr>
                  <p:cNvPr id="22" name="Line 57"/>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58"/>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7" name="Line 59"/>
              <p:cNvSpPr>
                <a:spLocks noChangeShapeType="1"/>
              </p:cNvSpPr>
              <p:nvPr/>
            </p:nvSpPr>
            <p:spPr bwMode="auto">
              <a:xfrm>
                <a:off x="891"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60"/>
              <p:cNvSpPr>
                <a:spLocks noChangeShapeType="1"/>
              </p:cNvSpPr>
              <p:nvPr/>
            </p:nvSpPr>
            <p:spPr bwMode="auto">
              <a:xfrm>
                <a:off x="2207"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 name="Rectangle 62"/>
            <p:cNvSpPr>
              <a:spLocks noChangeArrowheads="1"/>
            </p:cNvSpPr>
            <p:nvPr/>
          </p:nvSpPr>
          <p:spPr bwMode="auto">
            <a:xfrm>
              <a:off x="1403647" y="5101780"/>
              <a:ext cx="360363" cy="360363"/>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err="1">
                  <a:latin typeface="Times New Roman" pitchFamily="18" charset="0"/>
                </a:rPr>
                <a:t>av</a:t>
              </a:r>
              <a:endParaRPr lang="en-US" altLang="en-US" sz="2400" b="1" dirty="0">
                <a:latin typeface="Times New Roman" pitchFamily="18" charset="0"/>
              </a:endParaRPr>
            </a:p>
          </p:txBody>
        </p:sp>
        <p:sp>
          <p:nvSpPr>
            <p:cNvPr id="9" name="Rectangle 63"/>
            <p:cNvSpPr>
              <a:spLocks noChangeArrowheads="1"/>
            </p:cNvSpPr>
            <p:nvPr/>
          </p:nvSpPr>
          <p:spPr bwMode="auto">
            <a:xfrm>
              <a:off x="1908522" y="5084861"/>
              <a:ext cx="503238" cy="360363"/>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b="1">
                <a:latin typeface="Times New Roman" pitchFamily="18" charset="0"/>
              </a:endParaRPr>
            </a:p>
          </p:txBody>
        </p:sp>
        <p:sp>
          <p:nvSpPr>
            <p:cNvPr id="10" name="Line 64"/>
            <p:cNvSpPr>
              <a:spLocks noChangeShapeType="1"/>
            </p:cNvSpPr>
            <p:nvPr/>
          </p:nvSpPr>
          <p:spPr bwMode="auto">
            <a:xfrm>
              <a:off x="2484438" y="5264796"/>
              <a:ext cx="431525" cy="1"/>
            </a:xfrm>
            <a:prstGeom prst="line">
              <a:avLst/>
            </a:prstGeom>
            <a:noFill/>
            <a:ln w="12700" cmpd="sng">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TextBox 10"/>
            <p:cNvSpPr txBox="1"/>
            <p:nvPr/>
          </p:nvSpPr>
          <p:spPr>
            <a:xfrm>
              <a:off x="2771800" y="4623519"/>
              <a:ext cx="1031051" cy="522269"/>
            </a:xfrm>
            <a:prstGeom prst="rect">
              <a:avLst/>
            </a:prstGeom>
            <a:noFill/>
            <a:ln cmpd="sng">
              <a:noFill/>
            </a:ln>
          </p:spPr>
          <p:txBody>
            <a:bodyPr wrap="none" rtlCol="0">
              <a:spAutoFit/>
            </a:bodyPr>
            <a:lstStyle/>
            <a:p>
              <a:r>
                <a:rPr lang="en-US" sz="2400" b="1" smtClean="0">
                  <a:latin typeface="Times New Roman" panose="02020603050405020304" pitchFamily="18" charset="0"/>
                  <a:cs typeface="Times New Roman" panose="02020603050405020304" pitchFamily="18" charset="0"/>
                </a:rPr>
                <a:t>59 </a:t>
              </a:r>
              <a:r>
                <a:rPr lang="en-US" sz="2400" b="1" dirty="0" smtClean="0">
                  <a:latin typeface="Times New Roman" panose="02020603050405020304" pitchFamily="18" charset="0"/>
                  <a:cs typeface="Times New Roman" panose="02020603050405020304" pitchFamily="18" charset="0"/>
                </a:rPr>
                <a:t>000</a:t>
              </a:r>
              <a:endParaRPr lang="en-US"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854062" y="4623519"/>
              <a:ext cx="1031051" cy="522269"/>
            </a:xfrm>
            <a:prstGeom prst="rect">
              <a:avLst/>
            </a:prstGeom>
            <a:noFill/>
          </p:spPr>
          <p:txBody>
            <a:bodyPr wrap="none" rtlCol="0">
              <a:spAutoFit/>
            </a:bodyPr>
            <a:lstStyle/>
            <a:p>
              <a:r>
                <a:rPr lang="en-US" sz="2400" b="1" smtClean="0">
                  <a:latin typeface="Times New Roman" panose="02020603050405020304" pitchFamily="18" charset="0"/>
                  <a:cs typeface="Times New Roman" panose="02020603050405020304" pitchFamily="18" charset="0"/>
                </a:rPr>
                <a:t>31 </a:t>
              </a:r>
              <a:r>
                <a:rPr lang="en-US" sz="2400" b="1" dirty="0" smtClean="0">
                  <a:latin typeface="Times New Roman" panose="02020603050405020304" pitchFamily="18" charset="0"/>
                  <a:cs typeface="Times New Roman" panose="02020603050405020304" pitchFamily="18" charset="0"/>
                </a:rPr>
                <a:t>000</a:t>
              </a:r>
              <a:endParaRPr lang="en-US" sz="24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716016" y="4640115"/>
              <a:ext cx="1031051" cy="522269"/>
            </a:xfrm>
            <a:prstGeom prst="rect">
              <a:avLst/>
            </a:prstGeom>
            <a:noFill/>
          </p:spPr>
          <p:txBody>
            <a:bodyPr wrap="none" rtlCol="0">
              <a:spAutoFit/>
            </a:bodyPr>
            <a:lstStyle/>
            <a:p>
              <a:r>
                <a:rPr lang="en-US" sz="2400" b="1" smtClean="0">
                  <a:latin typeface="Times New Roman" panose="02020603050405020304" pitchFamily="18" charset="0"/>
                  <a:cs typeface="Times New Roman" panose="02020603050405020304" pitchFamily="18" charset="0"/>
                </a:rPr>
                <a:t>10 </a:t>
              </a:r>
              <a:r>
                <a:rPr lang="en-US" sz="2400" b="1" dirty="0" smtClean="0">
                  <a:latin typeface="Times New Roman" panose="02020603050405020304" pitchFamily="18" charset="0"/>
                  <a:cs typeface="Times New Roman" panose="02020603050405020304" pitchFamily="18" charset="0"/>
                </a:rPr>
                <a:t>000</a:t>
              </a:r>
              <a:endParaRPr lang="en-US" sz="2400" b="1" dirty="0">
                <a:latin typeface="Times New Roman" panose="02020603050405020304" pitchFamily="18" charset="0"/>
                <a:cs typeface="Times New Roman" panose="02020603050405020304" pitchFamily="18" charset="0"/>
              </a:endParaRPr>
            </a:p>
          </p:txBody>
        </p:sp>
      </p:grpSp>
      <p:grpSp>
        <p:nvGrpSpPr>
          <p:cNvPr id="62" name="组合 61"/>
          <p:cNvGrpSpPr/>
          <p:nvPr/>
        </p:nvGrpSpPr>
        <p:grpSpPr>
          <a:xfrm>
            <a:off x="971600" y="1745086"/>
            <a:ext cx="7392691" cy="1871218"/>
            <a:chOff x="1403647" y="4623519"/>
            <a:chExt cx="7392691" cy="2116859"/>
          </a:xfrm>
        </p:grpSpPr>
        <p:grpSp>
          <p:nvGrpSpPr>
            <p:cNvPr id="63" name="Group 40"/>
            <p:cNvGrpSpPr>
              <a:grpSpLocks/>
            </p:cNvGrpSpPr>
            <p:nvPr/>
          </p:nvGrpSpPr>
          <p:grpSpPr bwMode="auto">
            <a:xfrm>
              <a:off x="2916238" y="5084615"/>
              <a:ext cx="5880100" cy="1655763"/>
              <a:chOff x="0" y="0"/>
              <a:chExt cx="3704" cy="1043"/>
            </a:xfrm>
          </p:grpSpPr>
          <p:grpSp>
            <p:nvGrpSpPr>
              <p:cNvPr id="70" name="Group 41"/>
              <p:cNvGrpSpPr>
                <a:grpSpLocks/>
              </p:cNvGrpSpPr>
              <p:nvPr/>
            </p:nvGrpSpPr>
            <p:grpSpPr bwMode="auto">
              <a:xfrm>
                <a:off x="0" y="0"/>
                <a:ext cx="998" cy="499"/>
                <a:chOff x="0" y="0"/>
                <a:chExt cx="998" cy="499"/>
              </a:xfrm>
            </p:grpSpPr>
            <p:sp>
              <p:nvSpPr>
                <p:cNvPr id="85" name="Rectangle 42"/>
                <p:cNvSpPr>
                  <a:spLocks noChangeArrowheads="1"/>
                </p:cNvSpPr>
                <p:nvPr/>
              </p:nvSpPr>
              <p:spPr bwMode="auto">
                <a:xfrm>
                  <a:off x="0" y="226"/>
                  <a:ext cx="998"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86" name="Group 43"/>
                <p:cNvGrpSpPr>
                  <a:grpSpLocks/>
                </p:cNvGrpSpPr>
                <p:nvPr/>
              </p:nvGrpSpPr>
              <p:grpSpPr bwMode="auto">
                <a:xfrm>
                  <a:off x="0" y="0"/>
                  <a:ext cx="998" cy="227"/>
                  <a:chOff x="0" y="0"/>
                  <a:chExt cx="998" cy="227"/>
                </a:xfrm>
              </p:grpSpPr>
              <p:sp>
                <p:nvSpPr>
                  <p:cNvPr id="87" name="Rectangle 44"/>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  </a:t>
                    </a:r>
                    <a:r>
                      <a:rPr lang="en-US" altLang="en-US" sz="2400" b="1" smtClean="0">
                        <a:latin typeface="Times New Roman" pitchFamily="18" charset="0"/>
                      </a:rPr>
                      <a:t>41 </a:t>
                    </a:r>
                    <a:r>
                      <a:rPr lang="en-US" altLang="en-US" sz="2400" b="1" dirty="0" smtClean="0">
                        <a:latin typeface="Times New Roman" pitchFamily="18" charset="0"/>
                      </a:rPr>
                      <a:t>000</a:t>
                    </a:r>
                    <a:endParaRPr lang="en-US" altLang="en-US" sz="2400" b="1" dirty="0">
                      <a:latin typeface="Times New Roman" pitchFamily="18" charset="0"/>
                    </a:endParaRPr>
                  </a:p>
                </p:txBody>
              </p:sp>
              <p:sp>
                <p:nvSpPr>
                  <p:cNvPr id="88" name="Line 45"/>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9" name="Line 46"/>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1" name="Group 47"/>
              <p:cNvGrpSpPr>
                <a:grpSpLocks/>
              </p:cNvGrpSpPr>
              <p:nvPr/>
            </p:nvGrpSpPr>
            <p:grpSpPr bwMode="auto">
              <a:xfrm>
                <a:off x="1299" y="0"/>
                <a:ext cx="1044" cy="816"/>
                <a:chOff x="0" y="0"/>
                <a:chExt cx="1044" cy="816"/>
              </a:xfrm>
            </p:grpSpPr>
            <p:sp>
              <p:nvSpPr>
                <p:cNvPr id="80" name="Rectangle 48"/>
                <p:cNvSpPr>
                  <a:spLocks noChangeArrowheads="1"/>
                </p:cNvSpPr>
                <p:nvPr/>
              </p:nvSpPr>
              <p:spPr bwMode="auto">
                <a:xfrm>
                  <a:off x="0" y="226"/>
                  <a:ext cx="1044" cy="5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81" name="Group 49"/>
                <p:cNvGrpSpPr>
                  <a:grpSpLocks/>
                </p:cNvGrpSpPr>
                <p:nvPr/>
              </p:nvGrpSpPr>
              <p:grpSpPr bwMode="auto">
                <a:xfrm>
                  <a:off x="0" y="0"/>
                  <a:ext cx="1044" cy="227"/>
                  <a:chOff x="0" y="0"/>
                  <a:chExt cx="998" cy="227"/>
                </a:xfrm>
              </p:grpSpPr>
              <p:sp>
                <p:nvSpPr>
                  <p:cNvPr id="82" name="Rectangle 50"/>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a:latin typeface="Times New Roman" pitchFamily="18" charset="0"/>
                      </a:rPr>
                      <a:t>0 </a:t>
                    </a:r>
                    <a:r>
                      <a:rPr lang="en-US" altLang="en-US" sz="2400" b="1" smtClean="0">
                        <a:latin typeface="Times New Roman" pitchFamily="18" charset="0"/>
                      </a:rPr>
                      <a:t>15 </a:t>
                    </a:r>
                    <a:r>
                      <a:rPr lang="en-US" altLang="en-US" sz="2400" b="1" dirty="0" smtClean="0">
                        <a:latin typeface="Times New Roman" pitchFamily="18" charset="0"/>
                      </a:rPr>
                      <a:t>000</a:t>
                    </a:r>
                    <a:endParaRPr lang="en-US" altLang="en-US" sz="2400" b="1" dirty="0">
                      <a:latin typeface="Times New Roman" pitchFamily="18" charset="0"/>
                    </a:endParaRPr>
                  </a:p>
                </p:txBody>
              </p:sp>
              <p:sp>
                <p:nvSpPr>
                  <p:cNvPr id="83" name="Line 51"/>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4" name="Line 52"/>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2" name="Group 53"/>
              <p:cNvGrpSpPr>
                <a:grpSpLocks/>
              </p:cNvGrpSpPr>
              <p:nvPr/>
            </p:nvGrpSpPr>
            <p:grpSpPr bwMode="auto">
              <a:xfrm>
                <a:off x="2615" y="0"/>
                <a:ext cx="1089" cy="1043"/>
                <a:chOff x="0" y="0"/>
                <a:chExt cx="1089" cy="1043"/>
              </a:xfrm>
            </p:grpSpPr>
            <p:sp>
              <p:nvSpPr>
                <p:cNvPr id="75" name="Rectangle 54"/>
                <p:cNvSpPr>
                  <a:spLocks noChangeArrowheads="1"/>
                </p:cNvSpPr>
                <p:nvPr/>
              </p:nvSpPr>
              <p:spPr bwMode="auto">
                <a:xfrm>
                  <a:off x="0" y="226"/>
                  <a:ext cx="1089" cy="81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76" name="Group 55"/>
                <p:cNvGrpSpPr>
                  <a:grpSpLocks/>
                </p:cNvGrpSpPr>
                <p:nvPr/>
              </p:nvGrpSpPr>
              <p:grpSpPr bwMode="auto">
                <a:xfrm>
                  <a:off x="0" y="0"/>
                  <a:ext cx="1089" cy="227"/>
                  <a:chOff x="0" y="0"/>
                  <a:chExt cx="998" cy="227"/>
                </a:xfrm>
              </p:grpSpPr>
              <p:sp>
                <p:nvSpPr>
                  <p:cNvPr id="77" name="Rectangle 56"/>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a:latin typeface="Times New Roman" pitchFamily="18" charset="0"/>
                      </a:rPr>
                      <a:t>0  </a:t>
                    </a:r>
                    <a:r>
                      <a:rPr lang="en-US" altLang="en-US" sz="2400" b="1" smtClean="0">
                        <a:latin typeface="Times New Roman" pitchFamily="18" charset="0"/>
                      </a:rPr>
                      <a:t>8000    </a:t>
                    </a:r>
                    <a:r>
                      <a:rPr lang="en-US" altLang="en-US" sz="2400" dirty="0">
                        <a:latin typeface="Times New Roman" pitchFamily="18" charset="0"/>
                      </a:rPr>
                      <a:t>⋀</a:t>
                    </a:r>
                  </a:p>
                </p:txBody>
              </p:sp>
              <p:sp>
                <p:nvSpPr>
                  <p:cNvPr id="78" name="Line 57"/>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9" name="Line 58"/>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73" name="Line 59"/>
              <p:cNvSpPr>
                <a:spLocks noChangeShapeType="1"/>
              </p:cNvSpPr>
              <p:nvPr/>
            </p:nvSpPr>
            <p:spPr bwMode="auto">
              <a:xfrm>
                <a:off x="891"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 name="Line 60"/>
              <p:cNvSpPr>
                <a:spLocks noChangeShapeType="1"/>
              </p:cNvSpPr>
              <p:nvPr/>
            </p:nvSpPr>
            <p:spPr bwMode="auto">
              <a:xfrm>
                <a:off x="2207"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4" name="Rectangle 62"/>
            <p:cNvSpPr>
              <a:spLocks noChangeArrowheads="1"/>
            </p:cNvSpPr>
            <p:nvPr/>
          </p:nvSpPr>
          <p:spPr bwMode="auto">
            <a:xfrm>
              <a:off x="1403647" y="5101780"/>
              <a:ext cx="360363" cy="360363"/>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err="1">
                  <a:latin typeface="Times New Roman" pitchFamily="18" charset="0"/>
                </a:rPr>
                <a:t>av</a:t>
              </a:r>
              <a:endParaRPr lang="en-US" altLang="en-US" sz="2400" b="1" dirty="0">
                <a:latin typeface="Times New Roman" pitchFamily="18" charset="0"/>
              </a:endParaRPr>
            </a:p>
          </p:txBody>
        </p:sp>
        <p:sp>
          <p:nvSpPr>
            <p:cNvPr id="65" name="Rectangle 63"/>
            <p:cNvSpPr>
              <a:spLocks noChangeArrowheads="1"/>
            </p:cNvSpPr>
            <p:nvPr/>
          </p:nvSpPr>
          <p:spPr bwMode="auto">
            <a:xfrm>
              <a:off x="1908522" y="5084861"/>
              <a:ext cx="503238" cy="360363"/>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b="1">
                <a:latin typeface="Times New Roman" pitchFamily="18" charset="0"/>
              </a:endParaRPr>
            </a:p>
          </p:txBody>
        </p:sp>
        <p:sp>
          <p:nvSpPr>
            <p:cNvPr id="66" name="Line 64"/>
            <p:cNvSpPr>
              <a:spLocks noChangeShapeType="1"/>
            </p:cNvSpPr>
            <p:nvPr/>
          </p:nvSpPr>
          <p:spPr bwMode="auto">
            <a:xfrm>
              <a:off x="2484438" y="5264796"/>
              <a:ext cx="431525" cy="1"/>
            </a:xfrm>
            <a:prstGeom prst="line">
              <a:avLst/>
            </a:prstGeom>
            <a:noFill/>
            <a:ln w="12700" cmpd="sng">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TextBox 66"/>
            <p:cNvSpPr txBox="1"/>
            <p:nvPr/>
          </p:nvSpPr>
          <p:spPr>
            <a:xfrm>
              <a:off x="2771800" y="4623519"/>
              <a:ext cx="1031051" cy="522269"/>
            </a:xfrm>
            <a:prstGeom prst="rect">
              <a:avLst/>
            </a:prstGeom>
            <a:noFill/>
            <a:ln cmpd="sng">
              <a:noFill/>
            </a:ln>
          </p:spPr>
          <p:txBody>
            <a:bodyPr wrap="none" rtlCol="0">
              <a:spAutoFit/>
            </a:bodyPr>
            <a:lstStyle/>
            <a:p>
              <a:r>
                <a:rPr lang="en-US" sz="2400" b="1" smtClean="0">
                  <a:latin typeface="Times New Roman" panose="02020603050405020304" pitchFamily="18" charset="0"/>
                  <a:cs typeface="Times New Roman" panose="02020603050405020304" pitchFamily="18" charset="0"/>
                </a:rPr>
                <a:t>59 </a:t>
              </a:r>
              <a:r>
                <a:rPr lang="en-US" sz="2400" b="1" dirty="0" smtClean="0">
                  <a:latin typeface="Times New Roman" panose="02020603050405020304" pitchFamily="18" charset="0"/>
                  <a:cs typeface="Times New Roman" panose="02020603050405020304" pitchFamily="18" charset="0"/>
                </a:rPr>
                <a:t>000</a:t>
              </a:r>
              <a:endParaRPr lang="en-US" sz="2400" b="1"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6854062" y="4623519"/>
              <a:ext cx="1031051" cy="522269"/>
            </a:xfrm>
            <a:prstGeom prst="rect">
              <a:avLst/>
            </a:prstGeom>
            <a:noFill/>
          </p:spPr>
          <p:txBody>
            <a:bodyPr wrap="none" rtlCol="0">
              <a:spAutoFit/>
            </a:bodyPr>
            <a:lstStyle/>
            <a:p>
              <a:r>
                <a:rPr lang="en-US" sz="2400" b="1" smtClean="0">
                  <a:latin typeface="Times New Roman" panose="02020603050405020304" pitchFamily="18" charset="0"/>
                  <a:cs typeface="Times New Roman" panose="02020603050405020304" pitchFamily="18" charset="0"/>
                </a:rPr>
                <a:t>31 </a:t>
              </a:r>
              <a:r>
                <a:rPr lang="en-US" sz="2400" b="1" dirty="0" smtClean="0">
                  <a:latin typeface="Times New Roman" panose="02020603050405020304" pitchFamily="18" charset="0"/>
                  <a:cs typeface="Times New Roman" panose="02020603050405020304" pitchFamily="18" charset="0"/>
                </a:rPr>
                <a:t>000</a:t>
              </a:r>
              <a:endParaRPr lang="en-US" sz="2400" b="1"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4716016" y="4640115"/>
              <a:ext cx="1031051" cy="522269"/>
            </a:xfrm>
            <a:prstGeom prst="rect">
              <a:avLst/>
            </a:prstGeom>
            <a:noFill/>
          </p:spPr>
          <p:txBody>
            <a:bodyPr wrap="none" rtlCol="0">
              <a:spAutoFit/>
            </a:bodyPr>
            <a:lstStyle/>
            <a:p>
              <a:r>
                <a:rPr lang="en-US" sz="2400" b="1" smtClean="0">
                  <a:latin typeface="Times New Roman" panose="02020603050405020304" pitchFamily="18" charset="0"/>
                  <a:cs typeface="Times New Roman" panose="02020603050405020304" pitchFamily="18" charset="0"/>
                </a:rPr>
                <a:t>10 </a:t>
              </a:r>
              <a:r>
                <a:rPr lang="en-US" sz="2400" b="1" dirty="0" smtClean="0">
                  <a:latin typeface="Times New Roman" panose="02020603050405020304" pitchFamily="18" charset="0"/>
                  <a:cs typeface="Times New Roman" panose="02020603050405020304" pitchFamily="18" charset="0"/>
                </a:rPr>
                <a:t>000</a:t>
              </a:r>
              <a:endParaRPr lang="en-US" sz="2400" b="1" dirty="0">
                <a:latin typeface="Times New Roman" panose="02020603050405020304" pitchFamily="18" charset="0"/>
                <a:cs typeface="Times New Roman" panose="02020603050405020304" pitchFamily="18" charset="0"/>
              </a:endParaRPr>
            </a:p>
          </p:txBody>
        </p:sp>
      </p:grpSp>
      <p:sp>
        <p:nvSpPr>
          <p:cNvPr id="90" name="TextBox 89"/>
          <p:cNvSpPr txBox="1"/>
          <p:nvPr/>
        </p:nvSpPr>
        <p:spPr>
          <a:xfrm>
            <a:off x="417602" y="1317950"/>
            <a:ext cx="1107996" cy="461665"/>
          </a:xfrm>
          <a:prstGeom prst="rect">
            <a:avLst/>
          </a:prstGeom>
          <a:noFill/>
        </p:spPr>
        <p:txBody>
          <a:bodyPr wrap="none" rtlCol="0">
            <a:spAutoFit/>
          </a:bodyPr>
          <a:lstStyle/>
          <a:p>
            <a:r>
              <a:rPr lang="zh-CN" altLang="en-US" sz="2400" b="1" dirty="0" smtClean="0"/>
              <a:t>分配前</a:t>
            </a:r>
            <a:endParaRPr lang="en-US" sz="2400" b="1" dirty="0"/>
          </a:p>
        </p:txBody>
      </p:sp>
      <p:sp>
        <p:nvSpPr>
          <p:cNvPr id="91" name="TextBox 90"/>
          <p:cNvSpPr txBox="1"/>
          <p:nvPr/>
        </p:nvSpPr>
        <p:spPr>
          <a:xfrm>
            <a:off x="295652" y="3616304"/>
            <a:ext cx="1112805" cy="461665"/>
          </a:xfrm>
          <a:prstGeom prst="rect">
            <a:avLst/>
          </a:prstGeom>
          <a:noFill/>
        </p:spPr>
        <p:txBody>
          <a:bodyPr wrap="none" rtlCol="0">
            <a:spAutoFit/>
          </a:bodyPr>
          <a:lstStyle/>
          <a:p>
            <a:r>
              <a:rPr lang="zh-CN" altLang="en-US" sz="2400" b="1" dirty="0" smtClean="0"/>
              <a:t>分配后</a:t>
            </a:r>
            <a:endParaRPr lang="en-US" sz="2400" b="1" dirty="0"/>
          </a:p>
        </p:txBody>
      </p:sp>
      <p:sp>
        <p:nvSpPr>
          <p:cNvPr id="94" name="TextBox 93"/>
          <p:cNvSpPr txBox="1"/>
          <p:nvPr/>
        </p:nvSpPr>
        <p:spPr>
          <a:xfrm>
            <a:off x="971600" y="6093296"/>
            <a:ext cx="1943353" cy="461665"/>
          </a:xfrm>
          <a:prstGeom prst="rect">
            <a:avLst/>
          </a:prstGeom>
          <a:noFill/>
        </p:spPr>
        <p:txBody>
          <a:bodyPr wrap="none" rtlCol="0">
            <a:spAutoFit/>
          </a:bodyPr>
          <a:lstStyle/>
          <a:p>
            <a:r>
              <a:rPr lang="en-US" altLang="zh-CN" sz="2400" b="1" smtClean="0"/>
              <a:t>WorseFit</a:t>
            </a:r>
            <a:r>
              <a:rPr lang="zh-CN" altLang="en-US" sz="2400" b="1" dirty="0" smtClean="0"/>
              <a:t>策略</a:t>
            </a:r>
            <a:endParaRPr lang="en-US" sz="2400" b="1" dirty="0"/>
          </a:p>
        </p:txBody>
      </p:sp>
    </p:spTree>
    <p:extLst>
      <p:ext uri="{BB962C8B-B14F-4D97-AF65-F5344CB8AC3E}">
        <p14:creationId xmlns:p14="http://schemas.microsoft.com/office/powerpoint/2010/main" val="41141598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normAutofit fontScale="90000"/>
          </a:bodyPr>
          <a:lstStyle/>
          <a:p>
            <a:r>
              <a:rPr lang="en-US" altLang="en-US" smtClean="0">
                <a:latin typeface="+mn-lt"/>
                <a:ea typeface="宋体" panose="02010600030101010101" pitchFamily="2" charset="-122"/>
              </a:rPr>
              <a:t>3. 边界标识法 </a:t>
            </a:r>
            <a:r>
              <a:rPr lang="en-US" altLang="en-US" dirty="0">
                <a:latin typeface="+mn-lt"/>
                <a:ea typeface="宋体" panose="02010600030101010101" pitchFamily="2" charset="-122"/>
              </a:rPr>
              <a:t>(Boundary Tag Method)</a:t>
            </a:r>
            <a:endParaRPr lang="en-US" altLang="en-US" dirty="0" smtClean="0">
              <a:latin typeface="+mn-lt"/>
              <a:ea typeface="宋体" panose="02010600030101010101" pitchFamily="2" charset="-122"/>
            </a:endParaRPr>
          </a:p>
        </p:txBody>
      </p:sp>
      <p:sp>
        <p:nvSpPr>
          <p:cNvPr id="591875" name="Rectangle 3"/>
          <p:cNvSpPr>
            <a:spLocks noGrp="1" noChangeArrowheads="1"/>
          </p:cNvSpPr>
          <p:nvPr>
            <p:ph idx="1"/>
          </p:nvPr>
        </p:nvSpPr>
        <p:spPr/>
        <p:txBody>
          <a:bodyPr>
            <a:normAutofit/>
          </a:bodyPr>
          <a:lstStyle/>
          <a:p>
            <a:r>
              <a:rPr lang="en-US" altLang="en-US" sz="3600" dirty="0" err="1" smtClean="0">
                <a:ea typeface="宋体" panose="02010600030101010101" pitchFamily="2" charset="-122"/>
              </a:rPr>
              <a:t>操作系统中常用</a:t>
            </a:r>
            <a:r>
              <a:rPr lang="zh-CN" altLang="en-US" sz="3600" dirty="0" smtClean="0">
                <a:ea typeface="宋体" panose="02010600030101010101" pitchFamily="2" charset="-122"/>
              </a:rPr>
              <a:t>的动态存储管理方法</a:t>
            </a:r>
            <a:endParaRPr lang="en-US" altLang="en-US" sz="3600" dirty="0" smtClean="0">
              <a:ea typeface="宋体" panose="02010600030101010101" pitchFamily="2" charset="-122"/>
            </a:endParaRPr>
          </a:p>
          <a:p>
            <a:r>
              <a:rPr lang="en-US" altLang="en-US" sz="3600" dirty="0" err="1" smtClean="0">
                <a:ea typeface="宋体" panose="02010600030101010101" pitchFamily="2" charset="-122"/>
              </a:rPr>
              <a:t>将所有的空闲块链接成一个</a:t>
            </a:r>
            <a:r>
              <a:rPr lang="en-US" altLang="en-US" sz="3600" b="1" dirty="0" err="1" smtClean="0">
                <a:solidFill>
                  <a:srgbClr val="0000FF"/>
                </a:solidFill>
                <a:ea typeface="宋体" panose="02010600030101010101" pitchFamily="2" charset="-122"/>
              </a:rPr>
              <a:t>双重循环链表</a:t>
            </a:r>
            <a:endParaRPr lang="en-US" altLang="en-US" sz="3600" b="1" dirty="0" smtClean="0">
              <a:solidFill>
                <a:srgbClr val="0000FF"/>
              </a:solidFill>
              <a:ea typeface="宋体" panose="02010600030101010101" pitchFamily="2" charset="-122"/>
            </a:endParaRPr>
          </a:p>
          <a:p>
            <a:r>
              <a:rPr lang="en-US" altLang="en-US" sz="3600" dirty="0" err="1" smtClean="0">
                <a:ea typeface="宋体" panose="02010600030101010101" pitchFamily="2" charset="-122"/>
              </a:rPr>
              <a:t>每个内存区域的</a:t>
            </a:r>
            <a:r>
              <a:rPr lang="en-US" altLang="en-US" sz="3600" b="1" dirty="0" err="1" smtClean="0">
                <a:solidFill>
                  <a:srgbClr val="0000FF"/>
                </a:solidFill>
                <a:ea typeface="宋体" panose="02010600030101010101" pitchFamily="2" charset="-122"/>
              </a:rPr>
              <a:t>头部</a:t>
            </a:r>
            <a:r>
              <a:rPr lang="en-US" altLang="en-US" sz="3600" dirty="0" err="1" smtClean="0">
                <a:ea typeface="宋体" panose="02010600030101010101" pitchFamily="2" charset="-122"/>
              </a:rPr>
              <a:t>和</a:t>
            </a:r>
            <a:r>
              <a:rPr lang="en-US" altLang="en-US" sz="3600" b="1" dirty="0" err="1" smtClean="0">
                <a:solidFill>
                  <a:srgbClr val="0000FF"/>
                </a:solidFill>
                <a:ea typeface="宋体" panose="02010600030101010101" pitchFamily="2" charset="-122"/>
              </a:rPr>
              <a:t>底部</a:t>
            </a:r>
            <a:r>
              <a:rPr lang="en-US" altLang="en-US" sz="3600" dirty="0" err="1" smtClean="0">
                <a:ea typeface="宋体" panose="02010600030101010101" pitchFamily="2" charset="-122"/>
              </a:rPr>
              <a:t>两个边界上分别设置标识</a:t>
            </a:r>
            <a:r>
              <a:rPr lang="en-US" altLang="en-US" sz="3600" err="1" smtClean="0">
                <a:ea typeface="宋体" panose="02010600030101010101" pitchFamily="2" charset="-122"/>
              </a:rPr>
              <a:t>，</a:t>
            </a:r>
            <a:r>
              <a:rPr lang="en-US" altLang="en-US" sz="3600" smtClean="0">
                <a:ea typeface="宋体" panose="02010600030101010101" pitchFamily="2" charset="-122"/>
              </a:rPr>
              <a:t>以标识该区域为占用块或空闲块</a:t>
            </a:r>
            <a:endParaRPr lang="en-US" altLang="zh-CN" sz="3600" dirty="0" smtClean="0">
              <a:ea typeface="宋体" panose="02010600030101010101" pitchFamily="2" charset="-122"/>
            </a:endParaRPr>
          </a:p>
          <a:p>
            <a:pPr lvl="1"/>
            <a:r>
              <a:rPr lang="en-US" altLang="en-US" sz="3200" dirty="0" err="1" smtClean="0">
                <a:ea typeface="宋体" panose="02010600030101010101" pitchFamily="2" charset="-122"/>
              </a:rPr>
              <a:t>在回收块时易于判别在物理位置上与其相邻的内存区域是否为空闲块，以便于将</a:t>
            </a:r>
            <a:r>
              <a:rPr lang="en-US" altLang="en-US" sz="3200" b="1" dirty="0" err="1" smtClean="0">
                <a:ea typeface="宋体" panose="02010600030101010101" pitchFamily="2" charset="-122"/>
              </a:rPr>
              <a:t>所有地址连续的空闲存储区</a:t>
            </a:r>
            <a:r>
              <a:rPr lang="en-US" altLang="en-US" sz="3200" b="1" dirty="0" err="1" smtClean="0">
                <a:solidFill>
                  <a:srgbClr val="0000FF"/>
                </a:solidFill>
                <a:ea typeface="宋体" panose="02010600030101010101" pitchFamily="2" charset="-122"/>
              </a:rPr>
              <a:t>合并成</a:t>
            </a:r>
            <a:r>
              <a:rPr lang="en-US" altLang="en-US" sz="3200" b="1" dirty="0" err="1" smtClean="0">
                <a:ea typeface="宋体" panose="02010600030101010101" pitchFamily="2" charset="-122"/>
              </a:rPr>
              <a:t>一个尽可能大的空闲块</a:t>
            </a:r>
            <a:endParaRPr lang="en-US" altLang="en-US" sz="3200" b="1" dirty="0" smtClean="0">
              <a:ea typeface="宋体" panose="02010600030101010101" pitchFamily="2" charset="-122"/>
            </a:endParaRPr>
          </a:p>
        </p:txBody>
      </p:sp>
    </p:spTree>
    <p:extLst>
      <p:ext uri="{BB962C8B-B14F-4D97-AF65-F5344CB8AC3E}">
        <p14:creationId xmlns:p14="http://schemas.microsoft.com/office/powerpoint/2010/main" val="33649225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ltLang="en-US" dirty="0" err="1" smtClean="0">
                <a:latin typeface="+mn-lt"/>
                <a:ea typeface="宋体" panose="02010600030101010101" pitchFamily="2" charset="-122"/>
              </a:rPr>
              <a:t>可利用空闲表</a:t>
            </a:r>
            <a:r>
              <a:rPr lang="zh-CN" altLang="en-US" dirty="0" smtClean="0">
                <a:latin typeface="+mn-lt"/>
                <a:ea typeface="宋体" panose="02010600030101010101" pitchFamily="2" charset="-122"/>
              </a:rPr>
              <a:t>的</a:t>
            </a:r>
            <a:r>
              <a:rPr lang="en-US" altLang="en-US" dirty="0" err="1" smtClean="0">
                <a:latin typeface="+mn-lt"/>
                <a:ea typeface="宋体" panose="02010600030101010101" pitchFamily="2" charset="-122"/>
              </a:rPr>
              <a:t>结点结构</a:t>
            </a:r>
            <a:endParaRPr lang="en-US" altLang="en-US" dirty="0" smtClean="0">
              <a:latin typeface="+mn-lt"/>
              <a:ea typeface="宋体" panose="02010600030101010101" pitchFamily="2" charset="-122"/>
            </a:endParaRPr>
          </a:p>
        </p:txBody>
      </p:sp>
      <p:sp>
        <p:nvSpPr>
          <p:cNvPr id="3" name="内容占位符 2"/>
          <p:cNvSpPr>
            <a:spLocks noGrp="1"/>
          </p:cNvSpPr>
          <p:nvPr>
            <p:ph sz="half" idx="1"/>
          </p:nvPr>
        </p:nvSpPr>
        <p:spPr>
          <a:xfrm>
            <a:off x="323528" y="764704"/>
            <a:ext cx="4762401" cy="5976664"/>
          </a:xfrm>
        </p:spPr>
        <p:txBody>
          <a:bodyPr>
            <a:normAutofit fontScale="85000" lnSpcReduction="20000"/>
          </a:bodyPr>
          <a:lstStyle/>
          <a:p>
            <a:pPr marL="0" indent="0">
              <a:lnSpc>
                <a:spcPct val="110000"/>
              </a:lnSpc>
              <a:spcBef>
                <a:spcPts val="0"/>
              </a:spcBef>
              <a:buNone/>
            </a:pPr>
            <a:r>
              <a:rPr lang="en-US" altLang="en-US" dirty="0" err="1" smtClean="0"/>
              <a:t>typedef</a:t>
            </a:r>
            <a:r>
              <a:rPr lang="en-US" altLang="en-US" dirty="0" smtClean="0"/>
              <a:t>  </a:t>
            </a:r>
            <a:r>
              <a:rPr lang="en-US" altLang="en-US" dirty="0" err="1" smtClean="0"/>
              <a:t>struct</a:t>
            </a:r>
            <a:r>
              <a:rPr lang="en-US" altLang="en-US" dirty="0" smtClean="0"/>
              <a:t> word {  </a:t>
            </a:r>
          </a:p>
          <a:p>
            <a:pPr marL="0" indent="0">
              <a:lnSpc>
                <a:spcPct val="110000"/>
              </a:lnSpc>
              <a:spcBef>
                <a:spcPts val="0"/>
              </a:spcBef>
              <a:buNone/>
            </a:pPr>
            <a:r>
              <a:rPr lang="en-US" altLang="zh-CN" dirty="0"/>
              <a:t>u</a:t>
            </a:r>
            <a:r>
              <a:rPr lang="en-US" altLang="en-US" smtClean="0"/>
              <a:t>nion </a:t>
            </a:r>
            <a:r>
              <a:rPr lang="en-US" altLang="en-US" dirty="0" smtClean="0"/>
              <a:t>{</a:t>
            </a:r>
          </a:p>
          <a:p>
            <a:pPr marL="0" indent="0">
              <a:lnSpc>
                <a:spcPct val="110000"/>
              </a:lnSpc>
              <a:spcBef>
                <a:spcPts val="0"/>
              </a:spcBef>
              <a:buNone/>
            </a:pPr>
            <a:r>
              <a:rPr lang="en-US" altLang="en-US" smtClean="0"/>
              <a:t>    //</a:t>
            </a:r>
            <a:r>
              <a:rPr lang="zh-CN" altLang="en-US"/>
              <a:t>头部</a:t>
            </a:r>
            <a:r>
              <a:rPr lang="zh-CN" altLang="en-US" smtClean="0"/>
              <a:t>域</a:t>
            </a:r>
            <a:r>
              <a:rPr lang="zh-CN" altLang="en-US"/>
              <a:t>，</a:t>
            </a:r>
            <a:r>
              <a:rPr lang="zh-CN" altLang="en-US" smtClean="0"/>
              <a:t>指向前驱结点</a:t>
            </a:r>
            <a:endParaRPr lang="en-US" altLang="en-US" dirty="0" smtClean="0"/>
          </a:p>
          <a:p>
            <a:pPr marL="0" indent="0">
              <a:lnSpc>
                <a:spcPct val="110000"/>
              </a:lnSpc>
              <a:spcBef>
                <a:spcPts val="0"/>
              </a:spcBef>
              <a:buNone/>
            </a:pPr>
            <a:r>
              <a:rPr lang="en-US" altLang="en-US" dirty="0" smtClean="0"/>
              <a:t>    </a:t>
            </a:r>
            <a:r>
              <a:rPr lang="en-US" altLang="en-US" dirty="0" err="1" smtClean="0"/>
              <a:t>struct</a:t>
            </a:r>
            <a:r>
              <a:rPr lang="en-US" altLang="en-US" dirty="0" smtClean="0"/>
              <a:t> word *</a:t>
            </a:r>
            <a:r>
              <a:rPr lang="en-US" altLang="en-US" dirty="0" err="1" smtClean="0"/>
              <a:t>llink</a:t>
            </a:r>
            <a:r>
              <a:rPr lang="en-US" altLang="en-US" dirty="0" smtClean="0"/>
              <a:t>;</a:t>
            </a:r>
          </a:p>
          <a:p>
            <a:pPr marL="0" indent="0">
              <a:lnSpc>
                <a:spcPct val="110000"/>
              </a:lnSpc>
              <a:spcBef>
                <a:spcPts val="0"/>
              </a:spcBef>
              <a:buNone/>
            </a:pPr>
            <a:r>
              <a:rPr lang="en-US" altLang="en-US" smtClean="0"/>
              <a:t>    //</a:t>
            </a:r>
            <a:r>
              <a:rPr lang="zh-CN" altLang="en-US"/>
              <a:t>尾部</a:t>
            </a:r>
            <a:r>
              <a:rPr lang="zh-CN" altLang="en-US" smtClean="0"/>
              <a:t>域</a:t>
            </a:r>
            <a:r>
              <a:rPr lang="zh-CN" altLang="en-US" b="1" smtClean="0"/>
              <a:t>，</a:t>
            </a:r>
            <a:r>
              <a:rPr lang="zh-CN" altLang="en-US" smtClean="0"/>
              <a:t>指向</a:t>
            </a:r>
            <a:r>
              <a:rPr lang="zh-CN" altLang="en-US" dirty="0"/>
              <a:t>本结点</a:t>
            </a:r>
            <a:r>
              <a:rPr lang="zh-CN" altLang="en-US"/>
              <a:t>的</a:t>
            </a:r>
            <a:r>
              <a:rPr lang="zh-CN" altLang="en-US" smtClean="0"/>
              <a:t>头部</a:t>
            </a:r>
            <a:endParaRPr lang="en-US" altLang="en-US" dirty="0"/>
          </a:p>
          <a:p>
            <a:pPr marL="0" indent="0">
              <a:lnSpc>
                <a:spcPct val="110000"/>
              </a:lnSpc>
              <a:spcBef>
                <a:spcPts val="0"/>
              </a:spcBef>
              <a:buNone/>
            </a:pPr>
            <a:r>
              <a:rPr lang="en-US" altLang="en-US" dirty="0" smtClean="0"/>
              <a:t>    </a:t>
            </a:r>
            <a:r>
              <a:rPr lang="en-US" altLang="en-US" dirty="0" err="1" smtClean="0"/>
              <a:t>struct</a:t>
            </a:r>
            <a:r>
              <a:rPr lang="en-US" altLang="en-US" dirty="0" smtClean="0"/>
              <a:t> word *uplink; </a:t>
            </a:r>
          </a:p>
          <a:p>
            <a:pPr marL="0" indent="0">
              <a:lnSpc>
                <a:spcPct val="110000"/>
              </a:lnSpc>
              <a:spcBef>
                <a:spcPts val="0"/>
              </a:spcBef>
              <a:buNone/>
            </a:pPr>
            <a:r>
              <a:rPr lang="en-US" altLang="en-US" dirty="0" smtClean="0"/>
              <a:t>    };</a:t>
            </a:r>
          </a:p>
          <a:p>
            <a:pPr marL="0" indent="0">
              <a:lnSpc>
                <a:spcPct val="110000"/>
              </a:lnSpc>
              <a:spcBef>
                <a:spcPts val="0"/>
              </a:spcBef>
              <a:buNone/>
            </a:pPr>
            <a:r>
              <a:rPr lang="en-US" altLang="en-US" dirty="0" err="1" smtClean="0"/>
              <a:t>int</a:t>
            </a:r>
            <a:r>
              <a:rPr lang="en-US" altLang="en-US" dirty="0" smtClean="0"/>
              <a:t> tag; //0</a:t>
            </a:r>
            <a:r>
              <a:rPr lang="zh-CN" altLang="en-US" dirty="0" smtClean="0"/>
              <a:t>：空闲；</a:t>
            </a:r>
            <a:r>
              <a:rPr lang="en-US" altLang="zh-CN" dirty="0" smtClean="0"/>
              <a:t>1</a:t>
            </a:r>
            <a:r>
              <a:rPr lang="zh-CN" altLang="en-US" dirty="0" smtClean="0"/>
              <a:t>：占用</a:t>
            </a:r>
            <a:endParaRPr lang="en-US" altLang="en-US" dirty="0" smtClean="0"/>
          </a:p>
          <a:p>
            <a:pPr marL="0" indent="0">
              <a:lnSpc>
                <a:spcPct val="110000"/>
              </a:lnSpc>
              <a:spcBef>
                <a:spcPts val="0"/>
              </a:spcBef>
              <a:buNone/>
            </a:pPr>
            <a:r>
              <a:rPr lang="en-US" altLang="en-US"/>
              <a:t>//</a:t>
            </a:r>
            <a:r>
              <a:rPr lang="zh-CN" altLang="en-US"/>
              <a:t>头部域， </a:t>
            </a:r>
            <a:endParaRPr lang="en-US" altLang="zh-CN" smtClean="0"/>
          </a:p>
          <a:p>
            <a:pPr marL="0" indent="0">
              <a:lnSpc>
                <a:spcPct val="110000"/>
              </a:lnSpc>
              <a:spcBef>
                <a:spcPts val="0"/>
              </a:spcBef>
              <a:buNone/>
            </a:pPr>
            <a:r>
              <a:rPr lang="en-US" altLang="en-US" smtClean="0"/>
              <a:t>int </a:t>
            </a:r>
            <a:r>
              <a:rPr lang="en-US" altLang="en-US" dirty="0" smtClean="0"/>
              <a:t>size;</a:t>
            </a:r>
          </a:p>
          <a:p>
            <a:pPr marL="0" indent="0">
              <a:lnSpc>
                <a:spcPct val="110000"/>
              </a:lnSpc>
              <a:spcBef>
                <a:spcPts val="0"/>
              </a:spcBef>
              <a:buNone/>
            </a:pPr>
            <a:r>
              <a:rPr lang="en-US" altLang="en-US" smtClean="0"/>
              <a:t>//</a:t>
            </a:r>
            <a:r>
              <a:rPr lang="zh-CN" altLang="en-US"/>
              <a:t>头部</a:t>
            </a:r>
            <a:r>
              <a:rPr lang="zh-CN" altLang="en-US" smtClean="0"/>
              <a:t>域，指向后继结点</a:t>
            </a:r>
            <a:endParaRPr lang="en-US" altLang="en-US" dirty="0"/>
          </a:p>
          <a:p>
            <a:pPr marL="0" indent="0">
              <a:lnSpc>
                <a:spcPct val="110000"/>
              </a:lnSpc>
              <a:spcBef>
                <a:spcPts val="0"/>
              </a:spcBef>
              <a:buNone/>
            </a:pPr>
            <a:r>
              <a:rPr lang="en-US" altLang="en-US" dirty="0" err="1" smtClean="0"/>
              <a:t>struct</a:t>
            </a:r>
            <a:r>
              <a:rPr lang="en-US" altLang="en-US" dirty="0" smtClean="0"/>
              <a:t> word  *</a:t>
            </a:r>
            <a:r>
              <a:rPr lang="en-US" altLang="en-US" dirty="0" err="1" smtClean="0"/>
              <a:t>rlink</a:t>
            </a:r>
            <a:r>
              <a:rPr lang="en-US" altLang="en-US" dirty="0" smtClean="0"/>
              <a:t>;</a:t>
            </a:r>
          </a:p>
          <a:p>
            <a:pPr marL="0" indent="0">
              <a:lnSpc>
                <a:spcPct val="110000"/>
              </a:lnSpc>
              <a:spcBef>
                <a:spcPts val="0"/>
              </a:spcBef>
              <a:buNone/>
            </a:pPr>
            <a:r>
              <a:rPr lang="en-US" altLang="zh-CN" smtClean="0"/>
              <a:t>//O</a:t>
            </a:r>
            <a:r>
              <a:rPr lang="en-US" altLang="en-US" smtClean="0"/>
              <a:t>therType </a:t>
            </a:r>
            <a:r>
              <a:rPr lang="en-US" altLang="en-US" dirty="0" smtClean="0"/>
              <a:t>other;</a:t>
            </a:r>
          </a:p>
          <a:p>
            <a:pPr marL="0" indent="0">
              <a:lnSpc>
                <a:spcPct val="110000"/>
              </a:lnSpc>
              <a:spcBef>
                <a:spcPts val="0"/>
              </a:spcBef>
              <a:buNone/>
            </a:pPr>
            <a:r>
              <a:rPr lang="en-US" altLang="en-US" dirty="0" smtClean="0"/>
              <a:t>}WORD, head, foot, *Space;</a:t>
            </a:r>
          </a:p>
          <a:p>
            <a:pPr marL="0" indent="0">
              <a:lnSpc>
                <a:spcPct val="110000"/>
              </a:lnSpc>
              <a:spcBef>
                <a:spcPts val="0"/>
              </a:spcBef>
              <a:buNone/>
            </a:pPr>
            <a:endParaRPr lang="en-US" altLang="en-US" dirty="0" smtClean="0"/>
          </a:p>
          <a:p>
            <a:pPr marL="0" indent="0">
              <a:lnSpc>
                <a:spcPct val="110000"/>
              </a:lnSpc>
              <a:spcBef>
                <a:spcPts val="0"/>
              </a:spcBef>
              <a:buNone/>
            </a:pPr>
            <a:r>
              <a:rPr lang="en-US" altLang="en-US" dirty="0" smtClean="0"/>
              <a:t>//</a:t>
            </a:r>
            <a:r>
              <a:rPr lang="zh-CN" altLang="en-US" dirty="0" smtClean="0"/>
              <a:t>指向</a:t>
            </a:r>
            <a:r>
              <a:rPr lang="en-US" altLang="zh-CN" dirty="0" smtClean="0"/>
              <a:t>p</a:t>
            </a:r>
            <a:r>
              <a:rPr lang="zh-CN" altLang="en-US" dirty="0" smtClean="0"/>
              <a:t>所指结点的底部</a:t>
            </a:r>
            <a:endParaRPr lang="en-US" altLang="en-US" dirty="0" smtClean="0"/>
          </a:p>
          <a:p>
            <a:pPr marL="0" indent="0">
              <a:lnSpc>
                <a:spcPct val="110000"/>
              </a:lnSpc>
              <a:spcBef>
                <a:spcPts val="0"/>
              </a:spcBef>
              <a:buNone/>
            </a:pPr>
            <a:r>
              <a:rPr lang="en-US" altLang="en-US" dirty="0" smtClean="0"/>
              <a:t>#define </a:t>
            </a:r>
            <a:r>
              <a:rPr lang="en-US" altLang="en-US" dirty="0" err="1" smtClean="0"/>
              <a:t>FootLoc</a:t>
            </a:r>
            <a:r>
              <a:rPr lang="en-US" altLang="en-US" dirty="0" smtClean="0"/>
              <a:t>(p</a:t>
            </a:r>
            <a:r>
              <a:rPr lang="en-US" altLang="en-US" smtClean="0"/>
              <a:t>) </a:t>
            </a:r>
            <a:r>
              <a:rPr lang="en-US" altLang="en-US"/>
              <a:t>(</a:t>
            </a:r>
            <a:r>
              <a:rPr lang="en-US" altLang="en-US" smtClean="0"/>
              <a:t>p+p-&gt;size-1)</a:t>
            </a:r>
            <a:endParaRPr lang="en-US" dirty="0"/>
          </a:p>
        </p:txBody>
      </p:sp>
      <p:sp>
        <p:nvSpPr>
          <p:cNvPr id="4" name="内容占位符 3"/>
          <p:cNvSpPr>
            <a:spLocks noGrp="1"/>
          </p:cNvSpPr>
          <p:nvPr>
            <p:ph sz="half" idx="2"/>
          </p:nvPr>
        </p:nvSpPr>
        <p:spPr/>
        <p:txBody>
          <a:bodyPr>
            <a:normAutofit fontScale="85000" lnSpcReduction="20000"/>
          </a:bodyPr>
          <a:lstStyle/>
          <a:p>
            <a:r>
              <a:rPr lang="zh-CN" altLang="en-US" dirty="0" smtClean="0"/>
              <a:t>双重循环链表</a:t>
            </a:r>
            <a:endParaRPr lang="en-US" dirty="0"/>
          </a:p>
        </p:txBody>
      </p:sp>
      <p:grpSp>
        <p:nvGrpSpPr>
          <p:cNvPr id="552963" name="Group 3"/>
          <p:cNvGrpSpPr>
            <a:grpSpLocks/>
          </p:cNvGrpSpPr>
          <p:nvPr/>
        </p:nvGrpSpPr>
        <p:grpSpPr bwMode="auto">
          <a:xfrm>
            <a:off x="4936430" y="1340768"/>
            <a:ext cx="3956050" cy="2171700"/>
            <a:chOff x="0" y="0"/>
            <a:chExt cx="2492" cy="1368"/>
          </a:xfrm>
        </p:grpSpPr>
        <p:grpSp>
          <p:nvGrpSpPr>
            <p:cNvPr id="552965" name="Group 4"/>
            <p:cNvGrpSpPr>
              <a:grpSpLocks/>
            </p:cNvGrpSpPr>
            <p:nvPr/>
          </p:nvGrpSpPr>
          <p:grpSpPr bwMode="auto">
            <a:xfrm>
              <a:off x="520" y="8"/>
              <a:ext cx="1972" cy="1360"/>
              <a:chOff x="0" y="0"/>
              <a:chExt cx="1972" cy="1360"/>
            </a:xfrm>
          </p:grpSpPr>
          <p:grpSp>
            <p:nvGrpSpPr>
              <p:cNvPr id="552968" name="Group 5"/>
              <p:cNvGrpSpPr>
                <a:grpSpLocks/>
              </p:cNvGrpSpPr>
              <p:nvPr/>
            </p:nvGrpSpPr>
            <p:grpSpPr bwMode="auto">
              <a:xfrm>
                <a:off x="0" y="0"/>
                <a:ext cx="1972" cy="249"/>
                <a:chOff x="0" y="0"/>
                <a:chExt cx="1972" cy="249"/>
              </a:xfrm>
            </p:grpSpPr>
            <p:sp>
              <p:nvSpPr>
                <p:cNvPr id="552973" name="Rectangle 6"/>
                <p:cNvSpPr>
                  <a:spLocks noChangeArrowheads="1"/>
                </p:cNvSpPr>
                <p:nvPr/>
              </p:nvSpPr>
              <p:spPr bwMode="auto">
                <a:xfrm>
                  <a:off x="0" y="0"/>
                  <a:ext cx="1972"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zh-CN" sz="2400" dirty="0" err="1">
                      <a:latin typeface="Times New Roman" pitchFamily="18" charset="0"/>
                    </a:rPr>
                    <a:t>l</a:t>
                  </a:r>
                  <a:r>
                    <a:rPr lang="en-US" altLang="en-US" sz="2400" dirty="0" err="1" smtClean="0">
                      <a:latin typeface="Times New Roman" pitchFamily="18" charset="0"/>
                    </a:rPr>
                    <a:t>link</a:t>
                  </a:r>
                  <a:r>
                    <a:rPr lang="en-US" altLang="en-US" sz="2400" dirty="0" smtClean="0">
                      <a:latin typeface="Times New Roman" pitchFamily="18" charset="0"/>
                    </a:rPr>
                    <a:t>    </a:t>
                  </a:r>
                  <a:r>
                    <a:rPr lang="en-US" altLang="en-US" sz="2400" dirty="0">
                      <a:latin typeface="Times New Roman" pitchFamily="18" charset="0"/>
                    </a:rPr>
                    <a:t>tag   size   </a:t>
                  </a:r>
                  <a:r>
                    <a:rPr lang="en-US" altLang="en-US" sz="2400" dirty="0" err="1">
                      <a:latin typeface="Times New Roman" pitchFamily="18" charset="0"/>
                    </a:rPr>
                    <a:t>rlink</a:t>
                  </a:r>
                  <a:endParaRPr lang="en-US" altLang="en-US" sz="2400" dirty="0">
                    <a:latin typeface="Times New Roman" pitchFamily="18" charset="0"/>
                  </a:endParaRPr>
                </a:p>
              </p:txBody>
            </p:sp>
            <p:sp>
              <p:nvSpPr>
                <p:cNvPr id="552974" name="Line 7"/>
                <p:cNvSpPr>
                  <a:spLocks noChangeShapeType="1"/>
                </p:cNvSpPr>
                <p:nvPr/>
              </p:nvSpPr>
              <p:spPr bwMode="auto">
                <a:xfrm>
                  <a:off x="52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2975" name="Line 8"/>
                <p:cNvSpPr>
                  <a:spLocks noChangeShapeType="1"/>
                </p:cNvSpPr>
                <p:nvPr/>
              </p:nvSpPr>
              <p:spPr bwMode="auto">
                <a:xfrm>
                  <a:off x="977"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2976" name="Line 9"/>
                <p:cNvSpPr>
                  <a:spLocks noChangeShapeType="1"/>
                </p:cNvSpPr>
                <p:nvPr/>
              </p:nvSpPr>
              <p:spPr bwMode="auto">
                <a:xfrm>
                  <a:off x="139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52969" name="Group 10"/>
              <p:cNvGrpSpPr>
                <a:grpSpLocks/>
              </p:cNvGrpSpPr>
              <p:nvPr/>
            </p:nvGrpSpPr>
            <p:grpSpPr bwMode="auto">
              <a:xfrm>
                <a:off x="0" y="1095"/>
                <a:ext cx="944" cy="265"/>
                <a:chOff x="0" y="-16"/>
                <a:chExt cx="944" cy="265"/>
              </a:xfrm>
            </p:grpSpPr>
            <p:sp>
              <p:nvSpPr>
                <p:cNvPr id="552971" name="Rectangle 11"/>
                <p:cNvSpPr>
                  <a:spLocks noChangeArrowheads="1"/>
                </p:cNvSpPr>
                <p:nvPr/>
              </p:nvSpPr>
              <p:spPr bwMode="auto">
                <a:xfrm>
                  <a:off x="0" y="-16"/>
                  <a:ext cx="944" cy="26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uplink  </a:t>
                  </a:r>
                  <a:r>
                    <a:rPr lang="en-US" altLang="en-US" sz="2400" dirty="0" smtClean="0">
                      <a:latin typeface="Times New Roman" pitchFamily="18" charset="0"/>
                    </a:rPr>
                    <a:t>tag</a:t>
                  </a:r>
                  <a:endParaRPr lang="en-US" altLang="en-US" sz="2400" dirty="0">
                    <a:latin typeface="Times New Roman" pitchFamily="18" charset="0"/>
                  </a:endParaRPr>
                </a:p>
              </p:txBody>
            </p:sp>
            <p:sp>
              <p:nvSpPr>
                <p:cNvPr id="552972" name="Line 12"/>
                <p:cNvSpPr>
                  <a:spLocks noChangeShapeType="1"/>
                </p:cNvSpPr>
                <p:nvPr/>
              </p:nvSpPr>
              <p:spPr bwMode="auto">
                <a:xfrm>
                  <a:off x="551"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52970" name="Rectangle 13"/>
              <p:cNvSpPr>
                <a:spLocks noChangeArrowheads="1"/>
              </p:cNvSpPr>
              <p:nvPr/>
            </p:nvSpPr>
            <p:spPr bwMode="auto">
              <a:xfrm>
                <a:off x="0" y="0"/>
                <a:ext cx="1972" cy="136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a:latin typeface="Times New Roman" pitchFamily="18" charset="0"/>
                  </a:rPr>
                  <a:t>space</a:t>
                </a:r>
              </a:p>
            </p:txBody>
          </p:sp>
        </p:grpSp>
        <p:sp>
          <p:nvSpPr>
            <p:cNvPr id="552966" name="Rectangle 14"/>
            <p:cNvSpPr>
              <a:spLocks noChangeArrowheads="1"/>
            </p:cNvSpPr>
            <p:nvPr/>
          </p:nvSpPr>
          <p:spPr bwMode="auto">
            <a:xfrm>
              <a:off x="0" y="0"/>
              <a:ext cx="45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head</a:t>
              </a:r>
            </a:p>
          </p:txBody>
        </p:sp>
        <p:sp>
          <p:nvSpPr>
            <p:cNvPr id="552967" name="Rectangle 15"/>
            <p:cNvSpPr>
              <a:spLocks noChangeArrowheads="1"/>
            </p:cNvSpPr>
            <p:nvPr/>
          </p:nvSpPr>
          <p:spPr bwMode="auto">
            <a:xfrm>
              <a:off x="40" y="1103"/>
              <a:ext cx="45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foot</a:t>
              </a:r>
            </a:p>
          </p:txBody>
        </p:sp>
      </p:grpSp>
      <p:sp>
        <p:nvSpPr>
          <p:cNvPr id="2" name="TextBox 1"/>
          <p:cNvSpPr txBox="1"/>
          <p:nvPr/>
        </p:nvSpPr>
        <p:spPr>
          <a:xfrm>
            <a:off x="4864644" y="3791887"/>
            <a:ext cx="4279356" cy="3046988"/>
          </a:xfrm>
          <a:prstGeom prst="rect">
            <a:avLst/>
          </a:prstGeom>
          <a:solidFill>
            <a:schemeClr val="accent6">
              <a:lumMod val="40000"/>
              <a:lumOff val="60000"/>
            </a:schemeClr>
          </a:solidFill>
        </p:spPr>
        <p:txBody>
          <a:bodyPr wrap="square" rtlCol="0">
            <a:spAutoFit/>
          </a:bodyPr>
          <a:lstStyle/>
          <a:p>
            <a:r>
              <a:rPr lang="en-US" sz="2400"/>
              <a:t>Space FootLoc(Space p) {</a:t>
            </a:r>
          </a:p>
          <a:p>
            <a:r>
              <a:rPr lang="en-US" sz="2400"/>
              <a:t> </a:t>
            </a:r>
            <a:r>
              <a:rPr lang="en-US" sz="2400" smtClean="0"/>
              <a:t>   char </a:t>
            </a:r>
            <a:r>
              <a:rPr lang="en-US" sz="2400"/>
              <a:t>*q</a:t>
            </a:r>
            <a:r>
              <a:rPr lang="en-US" sz="2400" smtClean="0"/>
              <a:t>; Space </a:t>
            </a:r>
            <a:r>
              <a:rPr lang="en-US" sz="2400"/>
              <a:t>f;</a:t>
            </a:r>
          </a:p>
          <a:p>
            <a:r>
              <a:rPr lang="en-US" sz="2400" smtClean="0"/>
              <a:t>    q</a:t>
            </a:r>
            <a:r>
              <a:rPr lang="en-US" sz="2400"/>
              <a:t>=(char *)p;</a:t>
            </a:r>
          </a:p>
          <a:p>
            <a:r>
              <a:rPr lang="en-US" sz="2400" smtClean="0"/>
              <a:t>    f</a:t>
            </a:r>
            <a:r>
              <a:rPr lang="en-US" sz="2400"/>
              <a:t>=(Space)(</a:t>
            </a:r>
            <a:r>
              <a:rPr lang="en-US" sz="2400" smtClean="0"/>
              <a:t>q</a:t>
            </a:r>
          </a:p>
          <a:p>
            <a:r>
              <a:rPr lang="en-US" sz="2400" smtClean="0"/>
              <a:t>	+sizeof(char</a:t>
            </a:r>
            <a:r>
              <a:rPr lang="en-US" sz="2400"/>
              <a:t>)*p-&gt;</a:t>
            </a:r>
            <a:r>
              <a:rPr lang="en-US" sz="2400" smtClean="0"/>
              <a:t>size</a:t>
            </a:r>
          </a:p>
          <a:p>
            <a:r>
              <a:rPr lang="en-US" sz="2400"/>
              <a:t>	</a:t>
            </a:r>
            <a:r>
              <a:rPr lang="en-US" sz="2400" smtClean="0"/>
              <a:t>-sizeof(foot</a:t>
            </a:r>
            <a:r>
              <a:rPr lang="en-US" sz="2400"/>
              <a:t>));</a:t>
            </a:r>
          </a:p>
          <a:p>
            <a:r>
              <a:rPr lang="en-US" sz="2400" smtClean="0"/>
              <a:t>    return </a:t>
            </a:r>
            <a:r>
              <a:rPr lang="en-US" sz="2400"/>
              <a:t>f;</a:t>
            </a:r>
          </a:p>
          <a:p>
            <a:r>
              <a:rPr lang="en-US" sz="2400" smtClean="0"/>
              <a:t>    }</a:t>
            </a:r>
            <a:endParaRPr lang="en-US" sz="2400"/>
          </a:p>
        </p:txBody>
      </p:sp>
    </p:spTree>
    <p:extLst>
      <p:ext uri="{BB962C8B-B14F-4D97-AF65-F5344CB8AC3E}">
        <p14:creationId xmlns:p14="http://schemas.microsoft.com/office/powerpoint/2010/main" val="34806742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目录</a:t>
            </a:r>
            <a:endParaRPr lang="zh-CN" altLang="en-US" dirty="0"/>
          </a:p>
        </p:txBody>
      </p:sp>
      <p:sp>
        <p:nvSpPr>
          <p:cNvPr id="2" name="内容占位符 1"/>
          <p:cNvSpPr>
            <a:spLocks noGrp="1"/>
          </p:cNvSpPr>
          <p:nvPr>
            <p:ph idx="1"/>
          </p:nvPr>
        </p:nvSpPr>
        <p:spPr/>
        <p:txBody>
          <a:bodyPr/>
          <a:lstStyle/>
          <a:p>
            <a:pPr marL="514350" indent="-514350">
              <a:buFont typeface="+mj-lt"/>
              <a:buAutoNum type="arabicPeriod"/>
            </a:pPr>
            <a:r>
              <a:rPr lang="zh-CN" altLang="en-US" dirty="0" smtClean="0"/>
              <a:t>基本概念</a:t>
            </a:r>
            <a:endParaRPr lang="en-US" altLang="zh-CN" dirty="0" smtClean="0"/>
          </a:p>
          <a:p>
            <a:pPr marL="514350" indent="-514350">
              <a:buFont typeface="+mj-lt"/>
              <a:buAutoNum type="arabicPeriod"/>
            </a:pPr>
            <a:r>
              <a:rPr lang="zh-CN" altLang="en-US" dirty="0" smtClean="0"/>
              <a:t>可利用空间表</a:t>
            </a:r>
            <a:endParaRPr lang="en-US" altLang="zh-CN" dirty="0" smtClean="0"/>
          </a:p>
          <a:p>
            <a:pPr marL="514350" indent="-514350">
              <a:buFont typeface="+mj-lt"/>
              <a:buAutoNum type="arabicPeriod"/>
            </a:pPr>
            <a:r>
              <a:rPr lang="zh-CN" altLang="en-US" dirty="0" smtClean="0"/>
              <a:t>边界标识法</a:t>
            </a:r>
            <a:endParaRPr lang="en-US" altLang="zh-CN" dirty="0" smtClean="0"/>
          </a:p>
          <a:p>
            <a:pPr marL="514350" indent="-514350">
              <a:buFont typeface="+mj-lt"/>
              <a:buAutoNum type="arabicPeriod"/>
            </a:pPr>
            <a:r>
              <a:rPr lang="zh-CN" altLang="en-US" dirty="0" smtClean="0"/>
              <a:t>伙伴系统</a:t>
            </a:r>
          </a:p>
          <a:p>
            <a:pPr marL="514350" indent="-514350">
              <a:buFont typeface="+mj-lt"/>
              <a:buAutoNum type="arabicPeriod"/>
            </a:pPr>
            <a:r>
              <a:rPr lang="zh-CN" altLang="en-US" dirty="0" smtClean="0"/>
              <a:t>无用单元收集</a:t>
            </a:r>
            <a:endParaRPr lang="en-US" altLang="zh-CN"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1683673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ltLang="en-US" dirty="0" err="1" smtClean="0">
                <a:latin typeface="+mn-lt"/>
                <a:ea typeface="宋体" panose="02010600030101010101" pitchFamily="2" charset="-122"/>
              </a:rPr>
              <a:t>分配算法</a:t>
            </a:r>
            <a:r>
              <a:rPr lang="zh-CN" altLang="en-US" dirty="0" smtClean="0">
                <a:latin typeface="+mn-lt"/>
                <a:ea typeface="宋体" panose="02010600030101010101" pitchFamily="2" charset="-122"/>
              </a:rPr>
              <a:t>：两个约定</a:t>
            </a:r>
            <a:endParaRPr lang="en-US" altLang="en-US" dirty="0" smtClean="0">
              <a:latin typeface="+mn-lt"/>
              <a:ea typeface="宋体" panose="02010600030101010101" pitchFamily="2" charset="-122"/>
            </a:endParaRPr>
          </a:p>
        </p:txBody>
      </p:sp>
      <p:sp>
        <p:nvSpPr>
          <p:cNvPr id="593923" name="Rectangle 3"/>
          <p:cNvSpPr>
            <a:spLocks noGrp="1" noChangeArrowheads="1"/>
          </p:cNvSpPr>
          <p:nvPr>
            <p:ph idx="1"/>
          </p:nvPr>
        </p:nvSpPr>
        <p:spPr>
          <a:xfrm>
            <a:off x="323528" y="764704"/>
            <a:ext cx="8568952" cy="5976664"/>
          </a:xfrm>
        </p:spPr>
        <p:txBody>
          <a:bodyPr>
            <a:normAutofit fontScale="92500"/>
          </a:bodyPr>
          <a:lstStyle/>
          <a:p>
            <a:r>
              <a:rPr lang="zh-CN" altLang="en-US" b="1" dirty="0" smtClean="0">
                <a:solidFill>
                  <a:srgbClr val="0000FF"/>
                </a:solidFill>
                <a:ea typeface="宋体" panose="02010600030101010101" pitchFamily="2" charset="-122"/>
              </a:rPr>
              <a:t>分配约定</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r>
              <a:rPr lang="en-US" altLang="en-US" dirty="0" err="1" smtClean="0">
                <a:ea typeface="宋体" panose="02010600030101010101" pitchFamily="2" charset="-122"/>
              </a:rPr>
              <a:t>选定适当常量e，设待分配空闲块、请求分配空间的大小分别为m</a:t>
            </a:r>
            <a:r>
              <a:rPr lang="en-US" altLang="en-US" dirty="0" smtClean="0">
                <a:ea typeface="宋体" panose="02010600030101010101" pitchFamily="2" charset="-122"/>
              </a:rPr>
              <a:t> 、 n </a:t>
            </a:r>
          </a:p>
          <a:p>
            <a:pPr lvl="1"/>
            <a:r>
              <a:rPr lang="en-US" altLang="en-US" b="1" dirty="0" err="1" smtClean="0">
                <a:ea typeface="宋体" panose="02010600030101010101" pitchFamily="2" charset="-122"/>
              </a:rPr>
              <a:t>当m-n≤e时：将整个空闲块分配给用户</a:t>
            </a:r>
            <a:r>
              <a:rPr lang="en-US" altLang="en-US" dirty="0" smtClean="0">
                <a:ea typeface="宋体" panose="02010600030101010101" pitchFamily="2" charset="-122"/>
              </a:rPr>
              <a:t>；</a:t>
            </a:r>
          </a:p>
          <a:p>
            <a:pPr lvl="1"/>
            <a:r>
              <a:rPr lang="en-US" altLang="en-US" b="1" dirty="0" err="1" smtClean="0">
                <a:ea typeface="宋体" panose="02010600030101010101" pitchFamily="2" charset="-122"/>
              </a:rPr>
              <a:t>当m</a:t>
            </a:r>
            <a:r>
              <a:rPr lang="en-US" altLang="en-US" b="1" dirty="0" smtClean="0">
                <a:ea typeface="宋体" panose="02010600030101010101" pitchFamily="2" charset="-122"/>
              </a:rPr>
              <a:t>-n&gt;</a:t>
            </a:r>
            <a:r>
              <a:rPr lang="en-US" altLang="en-US" b="1" dirty="0" err="1" smtClean="0">
                <a:ea typeface="宋体" panose="02010600030101010101" pitchFamily="2" charset="-122"/>
              </a:rPr>
              <a:t>e时：则只分配请求的大小n</a:t>
            </a:r>
            <a:r>
              <a:rPr lang="zh-CN" altLang="en-US" b="1" dirty="0" smtClean="0">
                <a:ea typeface="宋体" panose="02010600030101010101" pitchFamily="2" charset="-122"/>
              </a:rPr>
              <a:t>给用户</a:t>
            </a:r>
            <a:r>
              <a:rPr lang="zh-CN" altLang="en-US" dirty="0" smtClean="0">
                <a:ea typeface="宋体" panose="02010600030101010101" pitchFamily="2" charset="-122"/>
              </a:rPr>
              <a:t>；</a:t>
            </a:r>
          </a:p>
          <a:p>
            <a:pPr lvl="1"/>
            <a:r>
              <a:rPr lang="zh-CN" altLang="en-US" dirty="0" smtClean="0">
                <a:ea typeface="宋体" panose="02010600030101010101" pitchFamily="2" charset="-122"/>
              </a:rPr>
              <a:t>尽量减少空闲块链表中出现小碎片</a:t>
            </a:r>
            <a:r>
              <a:rPr lang="en-US" altLang="en-US" dirty="0" smtClean="0">
                <a:ea typeface="宋体" panose="02010600030101010101" pitchFamily="2" charset="-122"/>
              </a:rPr>
              <a:t>(</a:t>
            </a:r>
            <a:r>
              <a:rPr lang="en-US" altLang="en-US" dirty="0" err="1" smtClean="0">
                <a:ea typeface="宋体" panose="02010600030101010101" pitchFamily="2" charset="-122"/>
              </a:rPr>
              <a:t>容量≤e</a:t>
            </a:r>
            <a:r>
              <a:rPr lang="en-US" altLang="en-US" dirty="0" smtClean="0">
                <a:ea typeface="宋体" panose="02010600030101010101" pitchFamily="2" charset="-122"/>
              </a:rPr>
              <a:t>) ，</a:t>
            </a:r>
            <a:r>
              <a:rPr lang="en-US" altLang="en-US" dirty="0" err="1" smtClean="0">
                <a:ea typeface="宋体" panose="02010600030101010101" pitchFamily="2" charset="-122"/>
              </a:rPr>
              <a:t>提高分配效率；减少对空闲块链表的维护工作量</a:t>
            </a:r>
            <a:endParaRPr lang="en-US" altLang="en-US" dirty="0" smtClean="0">
              <a:ea typeface="宋体" panose="02010600030101010101" pitchFamily="2" charset="-122"/>
            </a:endParaRPr>
          </a:p>
          <a:p>
            <a:pPr lvl="1"/>
            <a:r>
              <a:rPr lang="en-US" altLang="en-US" dirty="0" err="1">
                <a:ea typeface="宋体" panose="02010600030101010101" pitchFamily="2" charset="-122"/>
              </a:rPr>
              <a:t>为了避免修改指针，约定</a:t>
            </a:r>
            <a:r>
              <a:rPr lang="en-US" altLang="en-US" b="1" dirty="0" err="1">
                <a:ea typeface="宋体" panose="02010600030101010101" pitchFamily="2" charset="-122"/>
              </a:rPr>
              <a:t>将高地址部分分配给用户</a:t>
            </a:r>
            <a:endParaRPr lang="en-US" altLang="en-US" b="1" dirty="0">
              <a:ea typeface="宋体" panose="02010600030101010101" pitchFamily="2" charset="-122"/>
            </a:endParaRPr>
          </a:p>
          <a:p>
            <a:r>
              <a:rPr lang="zh-CN" altLang="en-US" b="1" dirty="0" smtClean="0">
                <a:solidFill>
                  <a:srgbClr val="0000FF"/>
                </a:solidFill>
                <a:ea typeface="宋体" panose="02010600030101010101" pitchFamily="2" charset="-122"/>
              </a:rPr>
              <a:t>查找约定</a:t>
            </a:r>
            <a:r>
              <a:rPr lang="zh-CN" altLang="en-US" b="1" dirty="0" smtClean="0">
                <a:ea typeface="宋体" panose="02010600030101010101" pitchFamily="2" charset="-122"/>
              </a:rPr>
              <a:t>：</a:t>
            </a:r>
            <a:endParaRPr lang="en-US" altLang="zh-CN" b="1" dirty="0" smtClean="0">
              <a:ea typeface="宋体" panose="02010600030101010101" pitchFamily="2" charset="-122"/>
            </a:endParaRPr>
          </a:p>
          <a:p>
            <a:pPr lvl="1"/>
            <a:r>
              <a:rPr lang="en-US" altLang="en-US" dirty="0" err="1" smtClean="0">
                <a:ea typeface="宋体" panose="02010600030101010101" pitchFamily="2" charset="-122"/>
              </a:rPr>
              <a:t>每次</a:t>
            </a:r>
            <a:r>
              <a:rPr lang="zh-CN" altLang="en-US" dirty="0" smtClean="0">
                <a:ea typeface="宋体" panose="02010600030101010101" pitchFamily="2" charset="-122"/>
              </a:rPr>
              <a:t>需要</a:t>
            </a:r>
            <a:r>
              <a:rPr lang="en-US" altLang="en-US" dirty="0" err="1" smtClean="0">
                <a:ea typeface="宋体" panose="02010600030101010101" pitchFamily="2" charset="-122"/>
              </a:rPr>
              <a:t>查找</a:t>
            </a:r>
            <a:r>
              <a:rPr lang="zh-CN" altLang="en-US" dirty="0" smtClean="0">
                <a:ea typeface="宋体" panose="02010600030101010101" pitchFamily="2" charset="-122"/>
              </a:rPr>
              <a:t>空闲块</a:t>
            </a:r>
            <a:r>
              <a:rPr lang="en-US" altLang="en-US" dirty="0" smtClean="0">
                <a:ea typeface="宋体" panose="02010600030101010101" pitchFamily="2" charset="-122"/>
              </a:rPr>
              <a:t>时</a:t>
            </a:r>
            <a:r>
              <a:rPr lang="zh-CN" altLang="en-US" dirty="0" smtClean="0">
                <a:ea typeface="宋体" panose="02010600030101010101" pitchFamily="2" charset="-122"/>
              </a:rPr>
              <a:t>，从</a:t>
            </a:r>
            <a:r>
              <a:rPr lang="en-US" altLang="en-US" b="1" dirty="0" err="1" smtClean="0">
                <a:solidFill>
                  <a:srgbClr val="0000FF"/>
                </a:solidFill>
                <a:ea typeface="宋体" panose="02010600030101010101" pitchFamily="2" charset="-122"/>
              </a:rPr>
              <a:t>上次刚分配结点的后继结点</a:t>
            </a:r>
            <a:r>
              <a:rPr lang="en-US" altLang="en-US" dirty="0" err="1" smtClean="0">
                <a:ea typeface="宋体" panose="02010600030101010101" pitchFamily="2" charset="-122"/>
              </a:rPr>
              <a:t>开始</a:t>
            </a:r>
            <a:r>
              <a:rPr lang="zh-CN" altLang="en-US" dirty="0" smtClean="0">
                <a:ea typeface="宋体" panose="02010600030101010101" pitchFamily="2" charset="-122"/>
              </a:rPr>
              <a:t>查找空闲块</a:t>
            </a:r>
            <a:endParaRPr lang="en-US" altLang="zh-CN" dirty="0" smtClean="0">
              <a:ea typeface="宋体" panose="02010600030101010101" pitchFamily="2" charset="-122"/>
            </a:endParaRPr>
          </a:p>
          <a:p>
            <a:pPr lvl="1"/>
            <a:r>
              <a:rPr lang="zh-CN" altLang="en-US" dirty="0" smtClean="0">
                <a:ea typeface="宋体" panose="02010600030101010101" pitchFamily="2" charset="-122"/>
              </a:rPr>
              <a:t>作用：</a:t>
            </a:r>
            <a:r>
              <a:rPr lang="en-US" altLang="en-US" dirty="0" err="1" smtClean="0">
                <a:ea typeface="宋体" panose="02010600030101010101" pitchFamily="2" charset="-122"/>
              </a:rPr>
              <a:t>提高查找空闲块的速度</a:t>
            </a:r>
            <a:r>
              <a:rPr lang="zh-CN" altLang="en-US" dirty="0" smtClean="0">
                <a:ea typeface="宋体" panose="02010600030101010101" pitchFamily="2" charset="-122"/>
              </a:rPr>
              <a:t>，</a:t>
            </a:r>
            <a:r>
              <a:rPr lang="en-US" altLang="en-US" dirty="0" err="1" smtClean="0">
                <a:ea typeface="宋体" panose="02010600030101010101" pitchFamily="2" charset="-122"/>
              </a:rPr>
              <a:t>防止小容量结点</a:t>
            </a:r>
            <a:r>
              <a:rPr lang="zh-CN" altLang="en-US" dirty="0" smtClean="0">
                <a:ea typeface="宋体" panose="02010600030101010101" pitchFamily="2" charset="-122"/>
              </a:rPr>
              <a:t>聚集</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407581363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分配算法：</a:t>
            </a:r>
            <a:r>
              <a:rPr lang="en-US" altLang="en-US" dirty="0" err="1">
                <a:latin typeface="+mn-lt"/>
                <a:ea typeface="宋体" panose="02010600030101010101" pitchFamily="2" charset="-122"/>
              </a:rPr>
              <a:t>首次拟合法</a:t>
            </a:r>
            <a:endParaRPr lang="en-US" dirty="0">
              <a:latin typeface="+mn-lt"/>
              <a:ea typeface="宋体" panose="02010600030101010101" pitchFamily="2" charset="-122"/>
            </a:endParaRPr>
          </a:p>
        </p:txBody>
      </p:sp>
      <p:sp>
        <p:nvSpPr>
          <p:cNvPr id="594946" name="Rectangle 2"/>
          <p:cNvSpPr>
            <a:spLocks noGrp="1" noChangeArrowheads="1"/>
          </p:cNvSpPr>
          <p:nvPr>
            <p:ph idx="1"/>
          </p:nvPr>
        </p:nvSpPr>
        <p:spPr>
          <a:xfrm>
            <a:off x="457200" y="908720"/>
            <a:ext cx="8435280" cy="5832648"/>
          </a:xfrm>
        </p:spPr>
        <p:txBody>
          <a:bodyPr>
            <a:normAutofit fontScale="92500"/>
          </a:bodyPr>
          <a:lstStyle/>
          <a:p>
            <a:pPr marL="0" indent="0">
              <a:buNone/>
              <a:defRPr/>
            </a:pPr>
            <a:r>
              <a:rPr lang="fr-FR" sz="2800" dirty="0">
                <a:ea typeface="宋体" panose="02010600030101010101" pitchFamily="2" charset="-122"/>
              </a:rPr>
              <a:t>const int e = 16; </a:t>
            </a:r>
            <a:r>
              <a:rPr lang="fr-FR" sz="2800" smtClean="0">
                <a:ea typeface="宋体" panose="02010600030101010101" pitchFamily="2" charset="-122"/>
              </a:rPr>
              <a:t>//不保留</a:t>
            </a:r>
            <a:r>
              <a:rPr lang="zh-CN" altLang="en-US" sz="2800" smtClean="0">
                <a:ea typeface="宋体" panose="02010600030101010101" pitchFamily="2" charset="-122"/>
              </a:rPr>
              <a:t>小于等于</a:t>
            </a:r>
            <a:r>
              <a:rPr lang="fr-FR" sz="2800" smtClean="0">
                <a:ea typeface="宋体" panose="02010600030101010101" pitchFamily="2" charset="-122"/>
              </a:rPr>
              <a:t>e</a:t>
            </a:r>
            <a:r>
              <a:rPr lang="fr-FR" sz="2800" dirty="0" smtClean="0">
                <a:ea typeface="宋体" panose="02010600030101010101" pitchFamily="2" charset="-122"/>
              </a:rPr>
              <a:t>的剩余量</a:t>
            </a:r>
          </a:p>
          <a:p>
            <a:pPr marL="0" indent="0">
              <a:buNone/>
              <a:defRPr/>
            </a:pPr>
            <a:r>
              <a:rPr lang="en-US" altLang="zh-CN" sz="2800" dirty="0" smtClean="0">
                <a:ea typeface="宋体" panose="02010600030101010101" pitchFamily="2" charset="-122"/>
              </a:rPr>
              <a:t>//</a:t>
            </a:r>
            <a:r>
              <a:rPr lang="zh-CN" altLang="en-US" sz="2800" dirty="0" smtClean="0">
                <a:ea typeface="宋体" panose="02010600030101010101" pitchFamily="2" charset="-122"/>
              </a:rPr>
              <a:t>若</a:t>
            </a:r>
            <a:r>
              <a:rPr lang="zh-CN" altLang="en-US" sz="2800" dirty="0">
                <a:ea typeface="宋体" panose="02010600030101010101" pitchFamily="2" charset="-122"/>
              </a:rPr>
              <a:t>有不小于</a:t>
            </a:r>
            <a:r>
              <a:rPr lang="en-US" altLang="zh-CN" sz="2800" dirty="0">
                <a:ea typeface="宋体" panose="02010600030101010101" pitchFamily="2" charset="-122"/>
              </a:rPr>
              <a:t>n</a:t>
            </a:r>
            <a:r>
              <a:rPr lang="zh-CN" altLang="en-US" sz="2800" dirty="0">
                <a:ea typeface="宋体" panose="02010600030101010101" pitchFamily="2" charset="-122"/>
              </a:rPr>
              <a:t>的空闲块，则分配相应的存储块，并返回其首</a:t>
            </a:r>
            <a:r>
              <a:rPr lang="zh-CN" altLang="en-US" sz="2800" dirty="0" smtClean="0">
                <a:ea typeface="宋体" panose="02010600030101010101" pitchFamily="2" charset="-122"/>
              </a:rPr>
              <a:t>地址，</a:t>
            </a:r>
            <a:r>
              <a:rPr lang="zh-CN" altLang="en-US" sz="2400" dirty="0">
                <a:ea typeface="宋体" panose="02010600030101010101" pitchFamily="2" charset="-122"/>
              </a:rPr>
              <a:t>否则返回</a:t>
            </a:r>
            <a:r>
              <a:rPr lang="en-US" sz="2400" dirty="0" smtClean="0">
                <a:ea typeface="宋体" panose="02010600030101010101" pitchFamily="2" charset="-122"/>
              </a:rPr>
              <a:t>NULL</a:t>
            </a:r>
            <a:endParaRPr lang="en-US" sz="2800" dirty="0" smtClean="0">
              <a:ea typeface="宋体" panose="02010600030101010101" pitchFamily="2" charset="-122"/>
            </a:endParaRPr>
          </a:p>
          <a:p>
            <a:pPr marL="0" indent="0">
              <a:buNone/>
              <a:defRPr/>
            </a:pPr>
            <a:r>
              <a:rPr lang="en-US" sz="2800" dirty="0" smtClean="0">
                <a:ea typeface="宋体" panose="02010600030101010101" pitchFamily="2" charset="-122"/>
              </a:rPr>
              <a:t>Space </a:t>
            </a:r>
            <a:r>
              <a:rPr lang="en-US" sz="2800" b="1" err="1" smtClean="0">
                <a:ea typeface="宋体" panose="02010600030101010101" pitchFamily="2" charset="-122"/>
              </a:rPr>
              <a:t>AllocBoundTag</a:t>
            </a:r>
            <a:r>
              <a:rPr lang="en-US" sz="2800" smtClean="0">
                <a:ea typeface="宋体" panose="02010600030101010101" pitchFamily="2" charset="-122"/>
              </a:rPr>
              <a:t>(Space pav</a:t>
            </a:r>
            <a:r>
              <a:rPr lang="en-US" sz="2800" dirty="0">
                <a:ea typeface="宋体" panose="02010600030101010101" pitchFamily="2" charset="-122"/>
              </a:rPr>
              <a:t>, </a:t>
            </a:r>
            <a:r>
              <a:rPr lang="en-US" sz="2800" dirty="0" err="1">
                <a:ea typeface="宋体" panose="02010600030101010101" pitchFamily="2" charset="-122"/>
              </a:rPr>
              <a:t>int</a:t>
            </a:r>
            <a:r>
              <a:rPr lang="en-US" sz="2800" dirty="0">
                <a:ea typeface="宋体" panose="02010600030101010101" pitchFamily="2" charset="-122"/>
              </a:rPr>
              <a:t> n) { </a:t>
            </a:r>
            <a:endParaRPr lang="en-US" sz="2800" dirty="0" smtClean="0">
              <a:ea typeface="宋体" panose="02010600030101010101" pitchFamily="2" charset="-122"/>
            </a:endParaRPr>
          </a:p>
          <a:p>
            <a:pPr marL="0" indent="0">
              <a:buNone/>
              <a:defRPr/>
            </a:pPr>
            <a:r>
              <a:rPr lang="en-US" sz="2800" dirty="0">
                <a:ea typeface="宋体" panose="02010600030101010101" pitchFamily="2" charset="-122"/>
              </a:rPr>
              <a:t> </a:t>
            </a:r>
            <a:r>
              <a:rPr lang="en-US" sz="2800" dirty="0" smtClean="0">
                <a:ea typeface="宋体" panose="02010600030101010101" pitchFamily="2" charset="-122"/>
              </a:rPr>
              <a:t>   Space </a:t>
            </a:r>
            <a:r>
              <a:rPr lang="en-US" sz="2800" dirty="0">
                <a:ea typeface="宋体" panose="02010600030101010101" pitchFamily="2" charset="-122"/>
              </a:rPr>
              <a:t>p; </a:t>
            </a:r>
            <a:endParaRPr lang="en-US" sz="2800" dirty="0" smtClean="0">
              <a:ea typeface="宋体" panose="02010600030101010101" pitchFamily="2" charset="-122"/>
            </a:endParaRPr>
          </a:p>
          <a:p>
            <a:pPr marL="0" indent="0">
              <a:buNone/>
              <a:defRPr/>
            </a:pPr>
            <a:r>
              <a:rPr lang="en-US" sz="2800" dirty="0">
                <a:ea typeface="宋体" panose="02010600030101010101" pitchFamily="2" charset="-122"/>
              </a:rPr>
              <a:t> </a:t>
            </a:r>
            <a:r>
              <a:rPr lang="en-US" sz="2800" dirty="0" smtClean="0">
                <a:ea typeface="宋体" panose="02010600030101010101" pitchFamily="2" charset="-122"/>
              </a:rPr>
              <a:t>   // </a:t>
            </a:r>
            <a:r>
              <a:rPr lang="zh-CN" altLang="en-US" sz="2800" dirty="0">
                <a:ea typeface="宋体" panose="02010600030101010101" pitchFamily="2" charset="-122"/>
              </a:rPr>
              <a:t>查找不小于</a:t>
            </a:r>
            <a:r>
              <a:rPr lang="en-US" sz="2800" dirty="0">
                <a:ea typeface="宋体" panose="02010600030101010101" pitchFamily="2" charset="-122"/>
              </a:rPr>
              <a:t>n</a:t>
            </a:r>
            <a:r>
              <a:rPr lang="zh-CN" altLang="en-US" sz="2800" dirty="0">
                <a:ea typeface="宋体" panose="02010600030101010101" pitchFamily="2" charset="-122"/>
              </a:rPr>
              <a:t>的空闲块 </a:t>
            </a:r>
            <a:endParaRPr lang="en-US" altLang="zh-CN" sz="2800" dirty="0">
              <a:ea typeface="宋体" panose="02010600030101010101" pitchFamily="2" charset="-122"/>
            </a:endParaRPr>
          </a:p>
          <a:p>
            <a:pPr marL="0" indent="0">
              <a:buNone/>
              <a:defRPr/>
            </a:pPr>
            <a:r>
              <a:rPr lang="en-US" sz="2800" dirty="0" smtClean="0">
                <a:ea typeface="宋体" panose="02010600030101010101" pitchFamily="2" charset="-122"/>
              </a:rPr>
              <a:t>    for </a:t>
            </a:r>
            <a:r>
              <a:rPr lang="en-US" sz="2800" dirty="0">
                <a:ea typeface="宋体" panose="02010600030101010101" pitchFamily="2" charset="-122"/>
              </a:rPr>
              <a:t>(p=</a:t>
            </a:r>
            <a:r>
              <a:rPr lang="en-US" sz="2800" dirty="0" err="1">
                <a:ea typeface="宋体" panose="02010600030101010101" pitchFamily="2" charset="-122"/>
              </a:rPr>
              <a:t>pav</a:t>
            </a:r>
            <a:r>
              <a:rPr lang="en-US" sz="2800" dirty="0">
                <a:ea typeface="宋体" panose="02010600030101010101" pitchFamily="2" charset="-122"/>
              </a:rPr>
              <a:t>; p &amp;&amp; p-&gt;size&lt;n &amp;&amp; p-&gt;</a:t>
            </a:r>
            <a:r>
              <a:rPr lang="en-US" sz="2800" dirty="0" err="1">
                <a:ea typeface="宋体" panose="02010600030101010101" pitchFamily="2" charset="-122"/>
              </a:rPr>
              <a:t>rlink</a:t>
            </a:r>
            <a:r>
              <a:rPr lang="en-US" sz="2800" dirty="0">
                <a:ea typeface="宋体" panose="02010600030101010101" pitchFamily="2" charset="-122"/>
              </a:rPr>
              <a:t>!=</a:t>
            </a:r>
            <a:r>
              <a:rPr lang="en-US" sz="2800" dirty="0" err="1">
                <a:ea typeface="宋体" panose="02010600030101010101" pitchFamily="2" charset="-122"/>
              </a:rPr>
              <a:t>pav</a:t>
            </a:r>
            <a:r>
              <a:rPr lang="en-US" sz="2800" dirty="0">
                <a:ea typeface="宋体" panose="02010600030101010101" pitchFamily="2" charset="-122"/>
              </a:rPr>
              <a:t>; p=p-&gt;</a:t>
            </a:r>
            <a:r>
              <a:rPr lang="en-US" sz="2800" dirty="0" err="1">
                <a:ea typeface="宋体" panose="02010600030101010101" pitchFamily="2" charset="-122"/>
              </a:rPr>
              <a:t>rlink</a:t>
            </a:r>
            <a:r>
              <a:rPr lang="en-US" sz="2800" dirty="0">
                <a:ea typeface="宋体" panose="02010600030101010101" pitchFamily="2" charset="-122"/>
              </a:rPr>
              <a:t>); </a:t>
            </a:r>
            <a:endParaRPr lang="en-US" sz="2800" dirty="0" smtClean="0">
              <a:ea typeface="宋体" panose="02010600030101010101" pitchFamily="2" charset="-122"/>
            </a:endParaRPr>
          </a:p>
          <a:p>
            <a:pPr marL="0" indent="0">
              <a:buNone/>
              <a:defRPr/>
            </a:pPr>
            <a:r>
              <a:rPr lang="en-US" sz="2800" dirty="0">
                <a:ea typeface="宋体" panose="02010600030101010101" pitchFamily="2" charset="-122"/>
              </a:rPr>
              <a:t> </a:t>
            </a:r>
            <a:r>
              <a:rPr lang="en-US" sz="2800" dirty="0" smtClean="0">
                <a:ea typeface="宋体" panose="02010600030101010101" pitchFamily="2" charset="-122"/>
              </a:rPr>
              <a:t>   if </a:t>
            </a:r>
            <a:r>
              <a:rPr lang="en-US" sz="2800" dirty="0">
                <a:ea typeface="宋体" panose="02010600030101010101" pitchFamily="2" charset="-122"/>
              </a:rPr>
              <a:t>(!p || p-&gt;size&lt;n) return NULL; // </a:t>
            </a:r>
            <a:r>
              <a:rPr lang="zh-CN" altLang="en-US" sz="2800" dirty="0">
                <a:ea typeface="宋体" panose="02010600030101010101" pitchFamily="2" charset="-122"/>
              </a:rPr>
              <a:t>找不到，返回空指针 </a:t>
            </a:r>
            <a:endParaRPr lang="en-US" altLang="zh-CN" sz="2800" dirty="0" smtClean="0">
              <a:ea typeface="宋体" panose="02010600030101010101" pitchFamily="2" charset="-122"/>
            </a:endParaRPr>
          </a:p>
          <a:p>
            <a:pPr marL="0" indent="0">
              <a:buNone/>
              <a:defRPr/>
            </a:pPr>
            <a:r>
              <a:rPr lang="en-US" sz="2800" dirty="0" smtClean="0">
                <a:ea typeface="宋体" panose="02010600030101010101" pitchFamily="2" charset="-122"/>
              </a:rPr>
              <a:t>    else { // </a:t>
            </a:r>
            <a:r>
              <a:rPr lang="en-US" sz="2800" dirty="0">
                <a:ea typeface="宋体" panose="02010600030101010101" pitchFamily="2" charset="-122"/>
              </a:rPr>
              <a:t>p</a:t>
            </a:r>
            <a:r>
              <a:rPr lang="zh-CN" altLang="en-US" sz="2800" dirty="0">
                <a:ea typeface="宋体" panose="02010600030101010101" pitchFamily="2" charset="-122"/>
              </a:rPr>
              <a:t>指向找到的空闲块 </a:t>
            </a:r>
            <a:endParaRPr lang="en-US" sz="2800" dirty="0" smtClean="0">
              <a:ea typeface="宋体" panose="02010600030101010101" pitchFamily="2" charset="-122"/>
            </a:endParaRPr>
          </a:p>
          <a:p>
            <a:pPr marL="0" indent="0">
              <a:buNone/>
              <a:defRPr/>
            </a:pPr>
            <a:r>
              <a:rPr lang="en-US" sz="2800" dirty="0" smtClean="0">
                <a:ea typeface="宋体" panose="02010600030101010101" pitchFamily="2" charset="-122"/>
              </a:rPr>
              <a:t>    .. …</a:t>
            </a:r>
          </a:p>
          <a:p>
            <a:pPr marL="0" indent="0">
              <a:buNone/>
              <a:defRPr/>
            </a:pPr>
            <a:r>
              <a:rPr lang="en-US" altLang="zh-CN" sz="2800" dirty="0" smtClean="0">
                <a:ea typeface="宋体" panose="02010600030101010101" pitchFamily="2" charset="-122"/>
              </a:rPr>
              <a:t>    }</a:t>
            </a:r>
          </a:p>
          <a:p>
            <a:pPr marL="0" indent="0">
              <a:buNone/>
              <a:defRPr/>
            </a:pPr>
            <a:r>
              <a:rPr lang="en-US" altLang="zh-CN" sz="2800" dirty="0" smtClean="0">
                <a:ea typeface="宋体" panose="02010600030101010101" pitchFamily="2" charset="-122"/>
              </a:rPr>
              <a:t> </a:t>
            </a:r>
            <a:r>
              <a:rPr lang="en-US" altLang="zh-CN" sz="2800" dirty="0">
                <a:ea typeface="宋体" panose="02010600030101010101" pitchFamily="2" charset="-122"/>
              </a:rPr>
              <a:t>} // </a:t>
            </a:r>
            <a:r>
              <a:rPr lang="en-US" sz="2800" dirty="0" err="1">
                <a:ea typeface="宋体" panose="02010600030101010101" pitchFamily="2" charset="-122"/>
              </a:rPr>
              <a:t>AllocBoundTag</a:t>
            </a:r>
            <a:endParaRPr lang="en-US" altLang="en-US" sz="2800" b="1" dirty="0" smtClean="0">
              <a:ea typeface="宋体" panose="02010600030101010101" pitchFamily="2" charset="-122"/>
            </a:endParaRPr>
          </a:p>
        </p:txBody>
      </p:sp>
      <p:sp>
        <p:nvSpPr>
          <p:cNvPr id="4" name="流程图: 可选过程 3"/>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8.1</a:t>
            </a:r>
            <a:endParaRPr lang="en-US" dirty="0"/>
          </a:p>
        </p:txBody>
      </p:sp>
    </p:spTree>
    <p:extLst>
      <p:ext uri="{BB962C8B-B14F-4D97-AF65-F5344CB8AC3E}">
        <p14:creationId xmlns:p14="http://schemas.microsoft.com/office/powerpoint/2010/main" val="24832090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741368"/>
          </a:xfrm>
        </p:spPr>
        <p:txBody>
          <a:bodyPr>
            <a:noAutofit/>
          </a:bodyPr>
          <a:lstStyle/>
          <a:p>
            <a:pPr marL="0" indent="0">
              <a:spcBef>
                <a:spcPts val="0"/>
              </a:spcBef>
              <a:buNone/>
            </a:pPr>
            <a:r>
              <a:rPr lang="en-US" sz="2400" dirty="0" smtClean="0"/>
              <a:t>Space f = </a:t>
            </a:r>
            <a:r>
              <a:rPr lang="en-US" sz="2400" dirty="0" err="1" smtClean="0"/>
              <a:t>FootLoc</a:t>
            </a:r>
            <a:r>
              <a:rPr lang="en-US" sz="2400" dirty="0" smtClean="0"/>
              <a:t>(p); 	// f</a:t>
            </a:r>
            <a:r>
              <a:rPr lang="zh-CN" altLang="en-US" sz="2400" dirty="0" smtClean="0"/>
              <a:t>指向底部 </a:t>
            </a:r>
            <a:endParaRPr lang="en-US" altLang="zh-CN" sz="2400" dirty="0" smtClean="0"/>
          </a:p>
          <a:p>
            <a:pPr marL="0" indent="0">
              <a:spcBef>
                <a:spcPts val="0"/>
              </a:spcBef>
              <a:buNone/>
            </a:pPr>
            <a:r>
              <a:rPr lang="en-US" sz="2400" dirty="0" err="1" smtClean="0"/>
              <a:t>pav</a:t>
            </a:r>
            <a:r>
              <a:rPr lang="en-US" sz="2400" dirty="0" smtClean="0"/>
              <a:t> = p-&gt;</a:t>
            </a:r>
            <a:r>
              <a:rPr lang="en-US" sz="2400" dirty="0" err="1" smtClean="0"/>
              <a:t>rlink</a:t>
            </a:r>
            <a:r>
              <a:rPr lang="en-US" sz="2400" dirty="0" smtClean="0"/>
              <a:t>; 		// </a:t>
            </a:r>
            <a:r>
              <a:rPr lang="en-US" sz="2400" dirty="0" err="1" smtClean="0"/>
              <a:t>pav</a:t>
            </a:r>
            <a:r>
              <a:rPr lang="zh-CN" altLang="en-US" sz="2400" dirty="0" smtClean="0"/>
              <a:t>指向*</a:t>
            </a:r>
            <a:r>
              <a:rPr lang="en-US" sz="2400" dirty="0" smtClean="0"/>
              <a:t>p</a:t>
            </a:r>
            <a:r>
              <a:rPr lang="zh-CN" altLang="en-US" sz="2400" dirty="0" smtClean="0"/>
              <a:t>结点的后继结点 </a:t>
            </a:r>
            <a:endParaRPr lang="en-US" altLang="zh-CN" sz="2400" dirty="0" smtClean="0"/>
          </a:p>
          <a:p>
            <a:pPr marL="0" indent="0">
              <a:spcBef>
                <a:spcPts val="0"/>
              </a:spcBef>
              <a:buNone/>
            </a:pPr>
            <a:r>
              <a:rPr lang="en-US" sz="2400" dirty="0" smtClean="0"/>
              <a:t>if (p-&gt;size-n &lt;= e) { // </a:t>
            </a:r>
            <a:r>
              <a:rPr lang="zh-CN" altLang="en-US" sz="2400" dirty="0" smtClean="0"/>
              <a:t>整块分配，</a:t>
            </a:r>
            <a:r>
              <a:rPr lang="zh-CN" altLang="en-US" sz="2400" smtClean="0"/>
              <a:t>不保留小于等于</a:t>
            </a:r>
            <a:r>
              <a:rPr lang="en-US" sz="2400" smtClean="0"/>
              <a:t>e</a:t>
            </a:r>
            <a:r>
              <a:rPr lang="zh-CN" altLang="en-US" sz="2400" dirty="0" smtClean="0"/>
              <a:t>的剩余量</a:t>
            </a:r>
            <a:endParaRPr lang="en-US" altLang="zh-CN" sz="2400" dirty="0" smtClean="0"/>
          </a:p>
          <a:p>
            <a:pPr marL="0" indent="0">
              <a:spcBef>
                <a:spcPts val="0"/>
              </a:spcBef>
              <a:buNone/>
            </a:pPr>
            <a:r>
              <a:rPr lang="zh-CN" altLang="en-US" sz="2400" dirty="0" smtClean="0"/>
              <a:t>    </a:t>
            </a:r>
            <a:r>
              <a:rPr lang="en-US" sz="2400" dirty="0" smtClean="0"/>
              <a:t>if (</a:t>
            </a:r>
            <a:r>
              <a:rPr lang="en-US" sz="2400" dirty="0" err="1" smtClean="0"/>
              <a:t>pav</a:t>
            </a:r>
            <a:r>
              <a:rPr lang="en-US" sz="2400" dirty="0" smtClean="0"/>
              <a:t>==p) </a:t>
            </a:r>
            <a:r>
              <a:rPr lang="en-US" sz="2400" dirty="0" err="1" smtClean="0"/>
              <a:t>pav</a:t>
            </a:r>
            <a:r>
              <a:rPr lang="en-US" sz="2400" dirty="0" smtClean="0"/>
              <a:t> = NULL; 	// </a:t>
            </a:r>
            <a:r>
              <a:rPr lang="zh-CN" altLang="en-US" sz="2400" dirty="0" smtClean="0"/>
              <a:t>可利用空间表变为空表</a:t>
            </a:r>
            <a:endParaRPr lang="en-US" altLang="zh-CN" sz="2400" dirty="0" smtClean="0"/>
          </a:p>
          <a:p>
            <a:pPr marL="0" indent="0">
              <a:spcBef>
                <a:spcPts val="0"/>
              </a:spcBef>
              <a:buNone/>
            </a:pPr>
            <a:r>
              <a:rPr lang="zh-CN" altLang="en-US" sz="2400" dirty="0" smtClean="0"/>
              <a:t>    </a:t>
            </a:r>
            <a:r>
              <a:rPr lang="en-US" sz="2400" dirty="0" smtClean="0"/>
              <a:t>else </a:t>
            </a:r>
            <a:r>
              <a:rPr lang="en-US" sz="2400" smtClean="0"/>
              <a:t>{ </a:t>
            </a:r>
            <a:r>
              <a:rPr lang="en-US" sz="2400"/>
              <a:t> </a:t>
            </a:r>
            <a:r>
              <a:rPr lang="en-US" sz="2400" smtClean="0"/>
              <a:t>// </a:t>
            </a:r>
            <a:r>
              <a:rPr lang="zh-CN" altLang="en-US" sz="2400" dirty="0" smtClean="0"/>
              <a:t>在表中删除分配的结点 </a:t>
            </a:r>
            <a:endParaRPr lang="en-US" altLang="zh-CN" sz="2400" dirty="0" smtClean="0"/>
          </a:p>
          <a:p>
            <a:pPr marL="0" indent="0">
              <a:spcBef>
                <a:spcPts val="0"/>
              </a:spcBef>
              <a:buNone/>
            </a:pPr>
            <a:r>
              <a:rPr lang="en-US" sz="2400" dirty="0" smtClean="0"/>
              <a:t>       	</a:t>
            </a:r>
            <a:r>
              <a:rPr lang="en-US" sz="2400" dirty="0" err="1" smtClean="0"/>
              <a:t>pav</a:t>
            </a:r>
            <a:r>
              <a:rPr lang="en-US" sz="2400" dirty="0" smtClean="0"/>
              <a:t>-&gt;</a:t>
            </a:r>
            <a:r>
              <a:rPr lang="en-US" sz="2400" dirty="0" err="1" smtClean="0"/>
              <a:t>llink</a:t>
            </a:r>
            <a:r>
              <a:rPr lang="en-US" sz="2400" dirty="0" smtClean="0"/>
              <a:t> = p-&gt;</a:t>
            </a:r>
            <a:r>
              <a:rPr lang="en-US" sz="2400" dirty="0" err="1" smtClean="0"/>
              <a:t>llink</a:t>
            </a:r>
            <a:r>
              <a:rPr lang="en-US" sz="2400" dirty="0" smtClean="0"/>
              <a:t>; p-&gt;</a:t>
            </a:r>
            <a:r>
              <a:rPr lang="en-US" sz="2400" dirty="0" err="1" smtClean="0"/>
              <a:t>llink</a:t>
            </a:r>
            <a:r>
              <a:rPr lang="en-US" sz="2400" dirty="0" smtClean="0"/>
              <a:t>-&gt;</a:t>
            </a:r>
            <a:r>
              <a:rPr lang="en-US" sz="2400" dirty="0" err="1" smtClean="0"/>
              <a:t>rlink</a:t>
            </a:r>
            <a:r>
              <a:rPr lang="en-US" sz="2400" dirty="0" smtClean="0"/>
              <a:t> = </a:t>
            </a:r>
            <a:r>
              <a:rPr lang="en-US" sz="2400" dirty="0" err="1" smtClean="0"/>
              <a:t>pav</a:t>
            </a:r>
            <a:r>
              <a:rPr lang="en-US" sz="2400" dirty="0" smtClean="0"/>
              <a:t>; </a:t>
            </a:r>
          </a:p>
          <a:p>
            <a:pPr marL="0" indent="0">
              <a:spcBef>
                <a:spcPts val="0"/>
              </a:spcBef>
              <a:buNone/>
            </a:pPr>
            <a:r>
              <a:rPr lang="en-US" sz="2400" dirty="0" smtClean="0"/>
              <a:t>	} </a:t>
            </a:r>
          </a:p>
          <a:p>
            <a:pPr marL="0" indent="0">
              <a:spcBef>
                <a:spcPts val="0"/>
              </a:spcBef>
              <a:buNone/>
            </a:pPr>
            <a:r>
              <a:rPr lang="en-US" sz="2400" dirty="0" smtClean="0"/>
              <a:t>	p-&gt;tag = f-&gt;tag = 1; // </a:t>
            </a:r>
            <a:r>
              <a:rPr lang="zh-CN" altLang="en-US" sz="2400" dirty="0" smtClean="0"/>
              <a:t>修改分配结点的头部和底部标志 </a:t>
            </a:r>
            <a:endParaRPr lang="en-US" altLang="zh-CN" sz="2400" dirty="0" smtClean="0"/>
          </a:p>
          <a:p>
            <a:pPr marL="0" indent="0">
              <a:spcBef>
                <a:spcPts val="0"/>
              </a:spcBef>
              <a:buNone/>
            </a:pPr>
            <a:r>
              <a:rPr lang="en-US" altLang="zh-CN" sz="2400" dirty="0" smtClean="0"/>
              <a:t>}</a:t>
            </a:r>
          </a:p>
          <a:p>
            <a:pPr marL="0" indent="0">
              <a:spcBef>
                <a:spcPts val="0"/>
              </a:spcBef>
              <a:buNone/>
            </a:pPr>
            <a:r>
              <a:rPr lang="en-US" sz="2400" dirty="0" smtClean="0"/>
              <a:t>else { // </a:t>
            </a:r>
            <a:r>
              <a:rPr lang="zh-CN" altLang="en-US" sz="2400" dirty="0" smtClean="0"/>
              <a:t>分配该块的后</a:t>
            </a:r>
            <a:r>
              <a:rPr lang="en-US" sz="2400" dirty="0" smtClean="0"/>
              <a:t>n</a:t>
            </a:r>
            <a:r>
              <a:rPr lang="zh-CN" altLang="en-US" sz="2400" dirty="0" smtClean="0"/>
              <a:t>个字</a:t>
            </a:r>
            <a:endParaRPr lang="en-US" sz="2400" dirty="0" smtClean="0"/>
          </a:p>
          <a:p>
            <a:pPr marL="0" indent="0">
              <a:spcBef>
                <a:spcPts val="0"/>
              </a:spcBef>
              <a:buNone/>
            </a:pPr>
            <a:r>
              <a:rPr lang="en-US" sz="2400" dirty="0" smtClean="0"/>
              <a:t>	f-&gt;tag = 1; 	// </a:t>
            </a:r>
            <a:r>
              <a:rPr lang="zh-CN" altLang="en-US" sz="2400" dirty="0" smtClean="0"/>
              <a:t>修改分配块的底部标志</a:t>
            </a:r>
            <a:endParaRPr lang="en-US" altLang="zh-CN" sz="2400" dirty="0" smtClean="0"/>
          </a:p>
          <a:p>
            <a:pPr marL="0" indent="0">
              <a:spcBef>
                <a:spcPts val="0"/>
              </a:spcBef>
              <a:buNone/>
            </a:pPr>
            <a:r>
              <a:rPr lang="en-US" sz="2400" dirty="0" smtClean="0"/>
              <a:t>	p-&gt;size -= n; 	// </a:t>
            </a:r>
            <a:r>
              <a:rPr lang="zh-CN" altLang="en-US" sz="2400" dirty="0" smtClean="0"/>
              <a:t>置剩余块大小</a:t>
            </a:r>
            <a:endParaRPr lang="en-US" altLang="zh-CN" sz="2400" dirty="0" smtClean="0"/>
          </a:p>
          <a:p>
            <a:pPr marL="0" indent="0">
              <a:spcBef>
                <a:spcPts val="0"/>
              </a:spcBef>
              <a:buNone/>
            </a:pPr>
            <a:r>
              <a:rPr lang="en-US" altLang="zh-CN" sz="2400" dirty="0" smtClean="0"/>
              <a:t>	</a:t>
            </a:r>
            <a:r>
              <a:rPr lang="zh-CN" altLang="en-US" sz="2400" dirty="0" smtClean="0"/>
              <a:t> </a:t>
            </a:r>
            <a:r>
              <a:rPr lang="en-US" sz="2400" dirty="0" smtClean="0"/>
              <a:t>f = </a:t>
            </a:r>
            <a:r>
              <a:rPr lang="en-US" sz="2400" dirty="0" err="1" smtClean="0"/>
              <a:t>FootLoc</a:t>
            </a:r>
            <a:r>
              <a:rPr lang="en-US" sz="2400" dirty="0" smtClean="0"/>
              <a:t>(p); // </a:t>
            </a:r>
            <a:r>
              <a:rPr lang="zh-CN" altLang="en-US" sz="2400" dirty="0" smtClean="0"/>
              <a:t>指向剩余块底部 </a:t>
            </a:r>
            <a:endParaRPr lang="en-US" altLang="zh-CN" sz="2400" dirty="0" smtClean="0"/>
          </a:p>
          <a:p>
            <a:pPr marL="0" indent="0">
              <a:spcBef>
                <a:spcPts val="0"/>
              </a:spcBef>
              <a:buNone/>
            </a:pPr>
            <a:r>
              <a:rPr lang="en-US" sz="2400" dirty="0" smtClean="0"/>
              <a:t>	f-&gt;tag = 0; f-&gt;uplink = p; // </a:t>
            </a:r>
            <a:r>
              <a:rPr lang="zh-CN" altLang="en-US" sz="2400" dirty="0" smtClean="0"/>
              <a:t>设置剩余块底部</a:t>
            </a:r>
            <a:endParaRPr lang="en-US" altLang="zh-CN" sz="2400" dirty="0" smtClean="0"/>
          </a:p>
          <a:p>
            <a:pPr marL="0" indent="0">
              <a:spcBef>
                <a:spcPts val="0"/>
              </a:spcBef>
              <a:buNone/>
            </a:pPr>
            <a:r>
              <a:rPr lang="en-US" altLang="zh-CN" sz="2400" dirty="0" smtClean="0"/>
              <a:t>	</a:t>
            </a:r>
            <a:r>
              <a:rPr lang="zh-CN" altLang="en-US" sz="2400" dirty="0" smtClean="0"/>
              <a:t> </a:t>
            </a:r>
            <a:r>
              <a:rPr lang="en-US" sz="2400" dirty="0" smtClean="0"/>
              <a:t>p = f+1;	 // </a:t>
            </a:r>
            <a:r>
              <a:rPr lang="zh-CN" altLang="en-US" sz="2400" dirty="0" smtClean="0"/>
              <a:t>指向分配块头部</a:t>
            </a:r>
            <a:endParaRPr lang="en-US" altLang="zh-CN" sz="2400" dirty="0" smtClean="0"/>
          </a:p>
          <a:p>
            <a:pPr marL="0" indent="0">
              <a:spcBef>
                <a:spcPts val="0"/>
              </a:spcBef>
              <a:buNone/>
            </a:pPr>
            <a:r>
              <a:rPr lang="en-US" altLang="zh-CN" sz="2400" dirty="0" smtClean="0"/>
              <a:t>	</a:t>
            </a:r>
            <a:r>
              <a:rPr lang="zh-CN" altLang="en-US" sz="2400" dirty="0" smtClean="0"/>
              <a:t> </a:t>
            </a:r>
            <a:r>
              <a:rPr lang="en-US" sz="2400" dirty="0" smtClean="0"/>
              <a:t>p-&gt;tag = 1; p-&gt;size = n; // </a:t>
            </a:r>
            <a:r>
              <a:rPr lang="zh-CN" altLang="en-US" sz="2400" dirty="0" smtClean="0"/>
              <a:t>设置分配块头部 </a:t>
            </a:r>
            <a:endParaRPr lang="en-US" altLang="zh-CN" sz="2400" dirty="0" smtClean="0"/>
          </a:p>
          <a:p>
            <a:pPr marL="0" indent="0">
              <a:spcBef>
                <a:spcPts val="0"/>
              </a:spcBef>
              <a:buNone/>
            </a:pPr>
            <a:r>
              <a:rPr lang="en-US" altLang="zh-CN" sz="2400" dirty="0" smtClean="0"/>
              <a:t>	}</a:t>
            </a:r>
          </a:p>
          <a:p>
            <a:pPr marL="0" indent="0">
              <a:spcBef>
                <a:spcPts val="0"/>
              </a:spcBef>
              <a:buNone/>
            </a:pPr>
            <a:r>
              <a:rPr lang="en-US" sz="2400" dirty="0" smtClean="0"/>
              <a:t>return p; // </a:t>
            </a:r>
            <a:r>
              <a:rPr lang="zh-CN" altLang="en-US" sz="2400" dirty="0" smtClean="0"/>
              <a:t>返回分配块首地址</a:t>
            </a:r>
            <a:endParaRPr lang="en-US" sz="2400" dirty="0"/>
          </a:p>
        </p:txBody>
      </p:sp>
    </p:spTree>
    <p:extLst>
      <p:ext uri="{BB962C8B-B14F-4D97-AF65-F5344CB8AC3E}">
        <p14:creationId xmlns:p14="http://schemas.microsoft.com/office/powerpoint/2010/main" val="135324001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altLang="en-US" dirty="0" err="1" smtClean="0">
                <a:latin typeface="+mn-lt"/>
                <a:ea typeface="宋体" panose="02010600030101010101" pitchFamily="2" charset="-122"/>
              </a:rPr>
              <a:t>回收算法</a:t>
            </a:r>
            <a:endParaRPr lang="en-US" altLang="en-US" dirty="0" smtClean="0">
              <a:latin typeface="+mn-lt"/>
              <a:ea typeface="宋体" panose="02010600030101010101" pitchFamily="2" charset="-122"/>
            </a:endParaRPr>
          </a:p>
        </p:txBody>
      </p:sp>
      <p:sp>
        <p:nvSpPr>
          <p:cNvPr id="596995" name="Rectangle 3"/>
          <p:cNvSpPr>
            <a:spLocks noGrp="1" noChangeArrowheads="1"/>
          </p:cNvSpPr>
          <p:nvPr>
            <p:ph idx="1"/>
          </p:nvPr>
        </p:nvSpPr>
        <p:spPr/>
        <p:txBody>
          <a:bodyPr>
            <a:normAutofit lnSpcReduction="10000"/>
          </a:bodyPr>
          <a:lstStyle/>
          <a:p>
            <a:r>
              <a:rPr lang="en-US" altLang="en-US" dirty="0" err="1" smtClean="0">
                <a:ea typeface="宋体" panose="02010600030101010101" pitchFamily="2" charset="-122"/>
              </a:rPr>
              <a:t>当用户释放占用块</a:t>
            </a:r>
            <a:r>
              <a:rPr lang="zh-CN" altLang="en-US" dirty="0" smtClean="0">
                <a:ea typeface="宋体" panose="02010600030101010101" pitchFamily="2" charset="-122"/>
              </a:rPr>
              <a:t>时</a:t>
            </a:r>
            <a:r>
              <a:rPr lang="en-US" altLang="en-US" dirty="0" smtClean="0">
                <a:ea typeface="宋体" panose="02010600030101010101" pitchFamily="2" charset="-122"/>
              </a:rPr>
              <a:t>，</a:t>
            </a:r>
            <a:r>
              <a:rPr lang="en-US" altLang="en-US" dirty="0" err="1" smtClean="0">
                <a:ea typeface="宋体" panose="02010600030101010101" pitchFamily="2" charset="-122"/>
              </a:rPr>
              <a:t>需检查刚释放的占用块的左、右紧邻是否为空闲块</a:t>
            </a:r>
            <a:r>
              <a:rPr lang="zh-CN" altLang="en-US" dirty="0" smtClean="0">
                <a:ea typeface="宋体" panose="02010600030101010101" pitchFamily="2" charset="-122"/>
              </a:rPr>
              <a:t>，以便</a:t>
            </a:r>
            <a:r>
              <a:rPr lang="en-US" altLang="en-US" dirty="0" err="1" smtClean="0">
                <a:ea typeface="宋体" panose="02010600030101010101" pitchFamily="2" charset="-122"/>
              </a:rPr>
              <a:t>使物理地址毗邻的空闲块合并成一个尽可能大的结点</a:t>
            </a:r>
            <a:endParaRPr lang="en-US" altLang="en-US" dirty="0" smtClean="0">
              <a:ea typeface="宋体" panose="02010600030101010101" pitchFamily="2" charset="-122"/>
            </a:endParaRPr>
          </a:p>
          <a:p>
            <a:endParaRPr lang="en-US" altLang="en-US" dirty="0" smtClean="0">
              <a:ea typeface="宋体" panose="02010600030101010101" pitchFamily="2" charset="-122"/>
            </a:endParaRPr>
          </a:p>
          <a:p>
            <a:r>
              <a:rPr lang="en-US" altLang="en-US" dirty="0" err="1" smtClean="0">
                <a:ea typeface="宋体" panose="02010600030101010101" pitchFamily="2" charset="-122"/>
              </a:rPr>
              <a:t>假设所释放的块的头地址为p</a:t>
            </a:r>
            <a:endParaRPr lang="en-US" altLang="en-US" dirty="0" smtClean="0">
              <a:ea typeface="宋体" panose="02010600030101010101" pitchFamily="2" charset="-122"/>
            </a:endParaRPr>
          </a:p>
          <a:p>
            <a:pPr lvl="1"/>
            <a:r>
              <a:rPr lang="en-US" altLang="en-US" sz="3200" dirty="0" smtClean="0">
                <a:ea typeface="宋体" panose="02010600030101010101" pitchFamily="2" charset="-122"/>
              </a:rPr>
              <a:t>p-1 </a:t>
            </a:r>
            <a:r>
              <a:rPr lang="zh-CN" altLang="en-US" sz="3200" dirty="0" smtClean="0">
                <a:ea typeface="宋体" panose="02010600030101010101" pitchFamily="2" charset="-122"/>
              </a:rPr>
              <a:t>为</a:t>
            </a:r>
            <a:r>
              <a:rPr lang="en-US" altLang="en-US" sz="3200" dirty="0" err="1" smtClean="0">
                <a:ea typeface="宋体" panose="02010600030101010101" pitchFamily="2" charset="-122"/>
              </a:rPr>
              <a:t>与其低地址紧邻的块的底部地址</a:t>
            </a:r>
            <a:endParaRPr lang="en-US" altLang="en-US" sz="3200" dirty="0" smtClean="0">
              <a:ea typeface="宋体" panose="02010600030101010101" pitchFamily="2" charset="-122"/>
            </a:endParaRPr>
          </a:p>
          <a:p>
            <a:pPr lvl="1"/>
            <a:r>
              <a:rPr lang="en-US" altLang="en-US" sz="3200" dirty="0" smtClean="0">
                <a:ea typeface="宋体" panose="02010600030101010101" pitchFamily="2" charset="-122"/>
              </a:rPr>
              <a:t>若(p-1)-&gt;tag=0 ：</a:t>
            </a:r>
            <a:r>
              <a:rPr lang="en-US" altLang="en-US" sz="3200" dirty="0" err="1" smtClean="0">
                <a:ea typeface="宋体" panose="02010600030101010101" pitchFamily="2" charset="-122"/>
              </a:rPr>
              <a:t>则左邻块为空闲块</a:t>
            </a:r>
            <a:endParaRPr lang="en-US" altLang="en-US" sz="3200" dirty="0" smtClean="0">
              <a:ea typeface="宋体" panose="02010600030101010101" pitchFamily="2" charset="-122"/>
            </a:endParaRPr>
          </a:p>
          <a:p>
            <a:pPr lvl="1"/>
            <a:r>
              <a:rPr lang="en-US" altLang="en-US" sz="3200" dirty="0" smtClean="0">
                <a:ea typeface="宋体" panose="02010600030101010101" pitchFamily="2" charset="-122"/>
              </a:rPr>
              <a:t> </a:t>
            </a:r>
            <a:r>
              <a:rPr lang="en-US" altLang="en-US" sz="3200" dirty="0" err="1" smtClean="0">
                <a:ea typeface="宋体" panose="02010600030101010101" pitchFamily="2" charset="-122"/>
              </a:rPr>
              <a:t>p+p</a:t>
            </a:r>
            <a:r>
              <a:rPr lang="en-US" altLang="en-US" sz="3200" dirty="0" smtClean="0">
                <a:ea typeface="宋体" panose="02010600030101010101" pitchFamily="2" charset="-122"/>
              </a:rPr>
              <a:t>-&gt;size </a:t>
            </a:r>
            <a:r>
              <a:rPr lang="zh-CN" altLang="en-US" sz="3200" dirty="0" smtClean="0">
                <a:ea typeface="宋体" panose="02010600030101010101" pitchFamily="2" charset="-122"/>
              </a:rPr>
              <a:t>为</a:t>
            </a:r>
            <a:r>
              <a:rPr lang="en-US" altLang="en-US" sz="3200" dirty="0" err="1" smtClean="0">
                <a:ea typeface="宋体" panose="02010600030101010101" pitchFamily="2" charset="-122"/>
              </a:rPr>
              <a:t>与其高地址紧邻的块的头地址</a:t>
            </a:r>
            <a:endParaRPr lang="en-US" altLang="en-US" sz="3200" dirty="0" smtClean="0">
              <a:ea typeface="宋体" panose="02010600030101010101" pitchFamily="2" charset="-122"/>
            </a:endParaRPr>
          </a:p>
          <a:p>
            <a:pPr lvl="1"/>
            <a:r>
              <a:rPr lang="en-US" altLang="en-US" sz="3200" dirty="0" smtClean="0">
                <a:ea typeface="宋体" panose="02010600030101010101" pitchFamily="2" charset="-122"/>
              </a:rPr>
              <a:t>若(</a:t>
            </a:r>
            <a:r>
              <a:rPr lang="en-US" altLang="en-US" sz="3200" dirty="0" err="1" smtClean="0">
                <a:ea typeface="宋体" panose="02010600030101010101" pitchFamily="2" charset="-122"/>
              </a:rPr>
              <a:t>p+p</a:t>
            </a:r>
            <a:r>
              <a:rPr lang="en-US" altLang="en-US" sz="3200" dirty="0" smtClean="0">
                <a:ea typeface="宋体" panose="02010600030101010101" pitchFamily="2" charset="-122"/>
              </a:rPr>
              <a:t>-&gt;size)-&gt;tag=0 ：</a:t>
            </a:r>
            <a:r>
              <a:rPr lang="zh-CN" altLang="en-US" sz="3200" dirty="0" smtClean="0">
                <a:ea typeface="宋体" panose="02010600030101010101" pitchFamily="2" charset="-122"/>
              </a:rPr>
              <a:t>则右邻块为空闲块</a:t>
            </a:r>
          </a:p>
        </p:txBody>
      </p:sp>
      <p:sp>
        <p:nvSpPr>
          <p:cNvPr id="2" name="TextBox 1"/>
          <p:cNvSpPr txBox="1"/>
          <p:nvPr/>
        </p:nvSpPr>
        <p:spPr>
          <a:xfrm>
            <a:off x="7020272" y="5342474"/>
            <a:ext cx="2123728" cy="523220"/>
          </a:xfrm>
          <a:prstGeom prst="rect">
            <a:avLst/>
          </a:prstGeom>
          <a:solidFill>
            <a:schemeClr val="accent6">
              <a:lumMod val="40000"/>
              <a:lumOff val="60000"/>
            </a:schemeClr>
          </a:solidFill>
        </p:spPr>
        <p:txBody>
          <a:bodyPr wrap="square" rtlCol="0">
            <a:spAutoFit/>
          </a:bodyPr>
          <a:lstStyle/>
          <a:p>
            <a:r>
              <a:rPr lang="en-US" sz="2800"/>
              <a:t>FootLoc(p)+1</a:t>
            </a:r>
          </a:p>
        </p:txBody>
      </p:sp>
    </p:spTree>
    <p:extLst>
      <p:ext uri="{BB962C8B-B14F-4D97-AF65-F5344CB8AC3E}">
        <p14:creationId xmlns:p14="http://schemas.microsoft.com/office/powerpoint/2010/main" val="34236503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864096"/>
          </a:xfrm>
        </p:spPr>
        <p:txBody>
          <a:bodyPr/>
          <a:lstStyle/>
          <a:p>
            <a:r>
              <a:rPr lang="zh-CN" altLang="en-US" dirty="0">
                <a:latin typeface="+mn-lt"/>
                <a:ea typeface="宋体" panose="02010600030101010101" pitchFamily="2" charset="-122"/>
              </a:rPr>
              <a:t>四</a:t>
            </a:r>
            <a:r>
              <a:rPr lang="en-US" altLang="en-US" dirty="0" err="1" smtClean="0">
                <a:latin typeface="+mn-lt"/>
                <a:ea typeface="宋体" panose="02010600030101010101" pitchFamily="2" charset="-122"/>
              </a:rPr>
              <a:t>种情况</a:t>
            </a:r>
            <a:r>
              <a:rPr lang="zh-CN" altLang="en-US" dirty="0" smtClean="0">
                <a:latin typeface="+mn-lt"/>
                <a:ea typeface="宋体" panose="02010600030101010101" pitchFamily="2" charset="-122"/>
              </a:rPr>
              <a:t>：情况</a:t>
            </a:r>
            <a:r>
              <a:rPr lang="en-US" altLang="zh-CN" dirty="0" smtClean="0">
                <a:latin typeface="+mn-lt"/>
                <a:ea typeface="宋体" panose="02010600030101010101" pitchFamily="2" charset="-122"/>
              </a:rPr>
              <a:t>1</a:t>
            </a:r>
            <a:endParaRPr lang="en-US" dirty="0">
              <a:latin typeface="+mn-lt"/>
              <a:ea typeface="宋体" panose="02010600030101010101" pitchFamily="2" charset="-122"/>
            </a:endParaRPr>
          </a:p>
        </p:txBody>
      </p:sp>
      <p:sp>
        <p:nvSpPr>
          <p:cNvPr id="598018" name="Rectangle 2"/>
          <p:cNvSpPr>
            <a:spLocks noGrp="1" noChangeArrowheads="1"/>
          </p:cNvSpPr>
          <p:nvPr>
            <p:ph idx="1"/>
          </p:nvPr>
        </p:nvSpPr>
        <p:spPr>
          <a:xfrm>
            <a:off x="457200" y="764704"/>
            <a:ext cx="8507288" cy="6192688"/>
          </a:xfrm>
        </p:spPr>
        <p:txBody>
          <a:bodyPr>
            <a:normAutofit lnSpcReduction="10000"/>
          </a:bodyPr>
          <a:lstStyle/>
          <a:p>
            <a:r>
              <a:rPr lang="en-US" altLang="en-US" b="1" dirty="0" err="1" smtClean="0">
                <a:solidFill>
                  <a:srgbClr val="0000FF"/>
                </a:solidFill>
                <a:ea typeface="宋体" panose="02010600030101010101" pitchFamily="2" charset="-122"/>
              </a:rPr>
              <a:t>释放块的左、右邻块均为占用块</a:t>
            </a:r>
            <a:r>
              <a:rPr lang="zh-CN" altLang="en-US" dirty="0" smtClean="0">
                <a:ea typeface="宋体" panose="02010600030101010101" pitchFamily="2" charset="-122"/>
              </a:rPr>
              <a:t>：</a:t>
            </a:r>
            <a:r>
              <a:rPr lang="en-US" altLang="en-US" dirty="0" err="1" smtClean="0">
                <a:ea typeface="宋体" panose="02010600030101010101" pitchFamily="2" charset="-122"/>
              </a:rPr>
              <a:t>将被释放块简单地插入到空闲块链表中即可</a:t>
            </a:r>
            <a:endParaRPr lang="en-US" altLang="en-US" dirty="0" smtClean="0">
              <a:ea typeface="宋体" panose="02010600030101010101" pitchFamily="2" charset="-122"/>
            </a:endParaRPr>
          </a:p>
          <a:p>
            <a:pPr marL="457200" lvl="1" indent="0">
              <a:buNone/>
            </a:pPr>
            <a:r>
              <a:rPr lang="en-US" altLang="en-US" dirty="0" smtClean="0">
                <a:ea typeface="宋体" panose="02010600030101010101" pitchFamily="2" charset="-122"/>
              </a:rPr>
              <a:t>p-&gt;tag=0 </a:t>
            </a:r>
            <a:r>
              <a:rPr lang="en-US" altLang="en-US" smtClean="0">
                <a:ea typeface="宋体" panose="02010600030101010101" pitchFamily="2" charset="-122"/>
              </a:rPr>
              <a:t>; FootLoc(p)-&gt;uplink=p; </a:t>
            </a:r>
            <a:endParaRPr lang="en-US" altLang="en-US" dirty="0" smtClean="0">
              <a:ea typeface="宋体" panose="02010600030101010101" pitchFamily="2" charset="-122"/>
            </a:endParaRPr>
          </a:p>
          <a:p>
            <a:pPr marL="457200" lvl="1" indent="0">
              <a:buNone/>
            </a:pPr>
            <a:r>
              <a:rPr lang="en-US" altLang="en-US" dirty="0" err="1" smtClean="0">
                <a:ea typeface="宋体" panose="02010600030101010101" pitchFamily="2" charset="-122"/>
              </a:rPr>
              <a:t>FootLoc</a:t>
            </a:r>
            <a:r>
              <a:rPr lang="en-US" altLang="en-US" dirty="0" smtClean="0">
                <a:ea typeface="宋体" panose="02010600030101010101" pitchFamily="2" charset="-122"/>
              </a:rPr>
              <a:t>(p)-&gt;tag=0;</a:t>
            </a:r>
          </a:p>
          <a:p>
            <a:pPr marL="457200" lvl="1" indent="0">
              <a:buNone/>
            </a:pPr>
            <a:r>
              <a:rPr lang="en-US" altLang="en-US" dirty="0" smtClean="0">
                <a:ea typeface="宋体" panose="02010600030101010101" pitchFamily="2" charset="-122"/>
              </a:rPr>
              <a:t>if  ( !</a:t>
            </a:r>
            <a:r>
              <a:rPr lang="en-US" altLang="en-US" dirty="0" err="1" smtClean="0">
                <a:ea typeface="宋体" panose="02010600030101010101" pitchFamily="2" charset="-122"/>
              </a:rPr>
              <a:t>pav</a:t>
            </a:r>
            <a:r>
              <a:rPr lang="en-US" altLang="en-US" dirty="0" smtClean="0">
                <a:ea typeface="宋体" panose="02010600030101010101" pitchFamily="2" charset="-122"/>
              </a:rPr>
              <a:t> )  </a:t>
            </a:r>
          </a:p>
          <a:p>
            <a:pPr marL="457200" lvl="1" indent="0">
              <a:buNone/>
            </a:pPr>
            <a:r>
              <a:rPr lang="en-US" altLang="en-US" dirty="0">
                <a:ea typeface="宋体" panose="02010600030101010101" pitchFamily="2" charset="-122"/>
              </a:rPr>
              <a:t>	</a:t>
            </a:r>
            <a:r>
              <a:rPr lang="en-US" altLang="en-US" dirty="0" err="1" smtClean="0">
                <a:ea typeface="宋体" panose="02010600030101010101" pitchFamily="2" charset="-122"/>
              </a:rPr>
              <a:t>pav</a:t>
            </a:r>
            <a:r>
              <a:rPr lang="en-US" altLang="en-US" dirty="0" smtClean="0">
                <a:ea typeface="宋体" panose="02010600030101010101" pitchFamily="2" charset="-122"/>
              </a:rPr>
              <a:t>=p-&gt;</a:t>
            </a:r>
            <a:r>
              <a:rPr lang="en-US" altLang="en-US" dirty="0" err="1" smtClean="0">
                <a:ea typeface="宋体" panose="02010600030101010101" pitchFamily="2" charset="-122"/>
              </a:rPr>
              <a:t>llink</a:t>
            </a:r>
            <a:r>
              <a:rPr lang="en-US" altLang="en-US" dirty="0" smtClean="0">
                <a:ea typeface="宋体" panose="02010600030101010101" pitchFamily="2" charset="-122"/>
              </a:rPr>
              <a:t>=p-</a:t>
            </a:r>
            <a:r>
              <a:rPr lang="en-US" altLang="en-US" smtClean="0">
                <a:ea typeface="宋体" panose="02010600030101010101" pitchFamily="2" charset="-122"/>
              </a:rPr>
              <a:t>&gt;rlink=p</a:t>
            </a:r>
            <a:r>
              <a:rPr lang="en-US" altLang="en-US" dirty="0" smtClean="0">
                <a:ea typeface="宋体" panose="02010600030101010101" pitchFamily="2" charset="-122"/>
              </a:rPr>
              <a:t>; //</a:t>
            </a:r>
            <a:r>
              <a:rPr lang="zh-CN" altLang="en-US" dirty="0" smtClean="0">
                <a:ea typeface="宋体" panose="02010600030101010101" pitchFamily="2" charset="-122"/>
              </a:rPr>
              <a:t>第一个空闲块</a:t>
            </a:r>
            <a:endParaRPr lang="en-US" altLang="en-US" dirty="0" smtClean="0">
              <a:ea typeface="宋体" panose="02010600030101010101" pitchFamily="2" charset="-122"/>
            </a:endParaRPr>
          </a:p>
          <a:p>
            <a:pPr marL="457200" lvl="1" indent="0">
              <a:buNone/>
            </a:pPr>
            <a:r>
              <a:rPr lang="en-US" altLang="en-US" smtClean="0">
                <a:ea typeface="宋体" panose="02010600030101010101" pitchFamily="2" charset="-122"/>
              </a:rPr>
              <a:t>else  {</a:t>
            </a:r>
            <a:r>
              <a:rPr lang="en-US" altLang="zh-CN">
                <a:ea typeface="宋体" panose="02010600030101010101" pitchFamily="2" charset="-122"/>
              </a:rPr>
              <a:t>//</a:t>
            </a:r>
            <a:r>
              <a:rPr lang="zh-CN" altLang="en-US">
                <a:ea typeface="宋体" panose="02010600030101010101" pitchFamily="2" charset="-122"/>
              </a:rPr>
              <a:t>刚释放的空闲结点是插在</a:t>
            </a:r>
            <a:r>
              <a:rPr lang="en-US" altLang="zh-CN">
                <a:ea typeface="宋体" panose="02010600030101010101" pitchFamily="2" charset="-122"/>
              </a:rPr>
              <a:t>pav</a:t>
            </a:r>
            <a:r>
              <a:rPr lang="zh-CN" altLang="en-US">
                <a:ea typeface="宋体" panose="02010600030101010101" pitchFamily="2" charset="-122"/>
              </a:rPr>
              <a:t>之前，并成为</a:t>
            </a:r>
            <a:r>
              <a:rPr lang="en-US" altLang="zh-CN">
                <a:ea typeface="宋体" panose="02010600030101010101" pitchFamily="2" charset="-122"/>
              </a:rPr>
              <a:t>pav</a:t>
            </a:r>
            <a:endParaRPr lang="en-US" altLang="en-US" dirty="0" smtClean="0">
              <a:ea typeface="宋体" panose="02010600030101010101" pitchFamily="2" charset="-122"/>
            </a:endParaRPr>
          </a:p>
          <a:p>
            <a:pPr marL="457200" lvl="1" indent="0">
              <a:buNone/>
            </a:pPr>
            <a:r>
              <a:rPr lang="en-US" altLang="en-US" dirty="0" smtClean="0">
                <a:ea typeface="宋体" panose="02010600030101010101" pitchFamily="2" charset="-122"/>
              </a:rPr>
              <a:t>	q=</a:t>
            </a:r>
            <a:r>
              <a:rPr lang="en-US" altLang="en-US" dirty="0" err="1" smtClean="0">
                <a:ea typeface="宋体" panose="02010600030101010101" pitchFamily="2" charset="-122"/>
              </a:rPr>
              <a:t>pav</a:t>
            </a:r>
            <a:r>
              <a:rPr lang="en-US" altLang="en-US" dirty="0" smtClean="0">
                <a:ea typeface="宋体" panose="02010600030101010101" pitchFamily="2" charset="-122"/>
              </a:rPr>
              <a:t>-&gt;</a:t>
            </a:r>
            <a:r>
              <a:rPr lang="en-US" altLang="en-US" dirty="0" err="1" smtClean="0">
                <a:ea typeface="宋体" panose="02010600030101010101" pitchFamily="2" charset="-122"/>
              </a:rPr>
              <a:t>llink</a:t>
            </a:r>
            <a:r>
              <a:rPr lang="en-US" altLang="en-US" dirty="0" smtClean="0">
                <a:ea typeface="宋体" panose="02010600030101010101" pitchFamily="2" charset="-122"/>
              </a:rPr>
              <a:t>;  </a:t>
            </a:r>
            <a:r>
              <a:rPr lang="en-US" altLang="zh-CN" dirty="0" smtClean="0">
                <a:ea typeface="宋体" panose="02010600030101010101" pitchFamily="2" charset="-122"/>
              </a:rPr>
              <a:t>p</a:t>
            </a:r>
            <a:r>
              <a:rPr lang="en-US" altLang="en-US" dirty="0" smtClean="0">
                <a:ea typeface="宋体" panose="02010600030101010101" pitchFamily="2" charset="-122"/>
              </a:rPr>
              <a:t>-&gt;</a:t>
            </a:r>
            <a:r>
              <a:rPr lang="en-US" altLang="en-US" dirty="0" err="1" smtClean="0">
                <a:ea typeface="宋体" panose="02010600030101010101" pitchFamily="2" charset="-122"/>
              </a:rPr>
              <a:t>rlink</a:t>
            </a:r>
            <a:r>
              <a:rPr lang="en-US" altLang="en-US" dirty="0" smtClean="0">
                <a:ea typeface="宋体" panose="02010600030101010101" pitchFamily="2" charset="-122"/>
              </a:rPr>
              <a:t>=</a:t>
            </a:r>
            <a:r>
              <a:rPr lang="en-US" altLang="en-US" dirty="0" err="1" smtClean="0">
                <a:ea typeface="宋体" panose="02010600030101010101" pitchFamily="2" charset="-122"/>
              </a:rPr>
              <a:t>pav</a:t>
            </a:r>
            <a:r>
              <a:rPr lang="en-US" altLang="en-US" dirty="0" smtClean="0">
                <a:ea typeface="宋体" panose="02010600030101010101" pitchFamily="2" charset="-122"/>
              </a:rPr>
              <a:t> ; </a:t>
            </a:r>
          </a:p>
          <a:p>
            <a:pPr marL="457200" lvl="1" indent="0">
              <a:buNone/>
            </a:pPr>
            <a:r>
              <a:rPr lang="en-US" altLang="en-US" dirty="0" smtClean="0">
                <a:ea typeface="宋体" panose="02010600030101010101" pitchFamily="2" charset="-122"/>
              </a:rPr>
              <a:t>	p-&gt;</a:t>
            </a:r>
            <a:r>
              <a:rPr lang="en-US" altLang="en-US" dirty="0" err="1" smtClean="0">
                <a:ea typeface="宋体" panose="02010600030101010101" pitchFamily="2" charset="-122"/>
              </a:rPr>
              <a:t>llink</a:t>
            </a:r>
            <a:r>
              <a:rPr lang="en-US" altLang="en-US" dirty="0" smtClean="0">
                <a:ea typeface="宋体" panose="02010600030101010101" pitchFamily="2" charset="-122"/>
              </a:rPr>
              <a:t>=q ; q-&gt;</a:t>
            </a:r>
            <a:r>
              <a:rPr lang="en-US" altLang="en-US" dirty="0" err="1" smtClean="0">
                <a:ea typeface="宋体" panose="02010600030101010101" pitchFamily="2" charset="-122"/>
              </a:rPr>
              <a:t>rlink</a:t>
            </a:r>
            <a:r>
              <a:rPr lang="en-US" altLang="en-US" dirty="0" smtClean="0">
                <a:ea typeface="宋体" panose="02010600030101010101" pitchFamily="2" charset="-122"/>
              </a:rPr>
              <a:t>=</a:t>
            </a:r>
            <a:r>
              <a:rPr lang="en-US" altLang="en-US" dirty="0" err="1" smtClean="0">
                <a:ea typeface="宋体" panose="02010600030101010101" pitchFamily="2" charset="-122"/>
              </a:rPr>
              <a:t>pav</a:t>
            </a:r>
            <a:r>
              <a:rPr lang="en-US" altLang="en-US" dirty="0" smtClean="0">
                <a:ea typeface="宋体" panose="02010600030101010101" pitchFamily="2" charset="-122"/>
              </a:rPr>
              <a:t>-&gt;</a:t>
            </a:r>
            <a:r>
              <a:rPr lang="en-US" altLang="en-US" dirty="0" err="1" smtClean="0">
                <a:ea typeface="宋体" panose="02010600030101010101" pitchFamily="2" charset="-122"/>
              </a:rPr>
              <a:t>llink</a:t>
            </a:r>
            <a:r>
              <a:rPr lang="en-US" altLang="en-US" dirty="0" smtClean="0">
                <a:ea typeface="宋体" panose="02010600030101010101" pitchFamily="2" charset="-122"/>
              </a:rPr>
              <a:t>=p ;</a:t>
            </a:r>
          </a:p>
          <a:p>
            <a:pPr marL="457200" lvl="1" indent="0">
              <a:buNone/>
            </a:pPr>
            <a:r>
              <a:rPr lang="en-US" altLang="en-US" dirty="0" smtClean="0">
                <a:ea typeface="宋体" panose="02010600030101010101" pitchFamily="2" charset="-122"/>
              </a:rPr>
              <a:t>	</a:t>
            </a:r>
            <a:r>
              <a:rPr lang="en-US" altLang="zh-CN" dirty="0" err="1">
                <a:ea typeface="宋体" panose="02010600030101010101" pitchFamily="2" charset="-122"/>
              </a:rPr>
              <a:t>p</a:t>
            </a:r>
            <a:r>
              <a:rPr lang="en-US" altLang="en-US" dirty="0" err="1" smtClean="0">
                <a:ea typeface="宋体" panose="02010600030101010101" pitchFamily="2" charset="-122"/>
              </a:rPr>
              <a:t>av</a:t>
            </a:r>
            <a:r>
              <a:rPr lang="en-US" altLang="en-US" dirty="0" smtClean="0">
                <a:ea typeface="宋体" panose="02010600030101010101" pitchFamily="2" charset="-122"/>
              </a:rPr>
              <a:t>=p </a:t>
            </a:r>
            <a:r>
              <a:rPr lang="en-US" altLang="en-US" smtClean="0">
                <a:ea typeface="宋体" panose="02010600030101010101" pitchFamily="2" charset="-122"/>
              </a:rPr>
              <a:t>; //</a:t>
            </a:r>
            <a:r>
              <a:rPr lang="en-US" altLang="en-US" dirty="0" err="1">
                <a:ea typeface="宋体" panose="02010600030101010101" pitchFamily="2" charset="-122"/>
              </a:rPr>
              <a:t>pav</a:t>
            </a:r>
            <a:r>
              <a:rPr lang="zh-CN" altLang="en-US" dirty="0">
                <a:ea typeface="宋体" panose="02010600030101010101" pitchFamily="2" charset="-122"/>
              </a:rPr>
              <a:t>指向刚释放的</a:t>
            </a:r>
            <a:r>
              <a:rPr lang="zh-CN" altLang="en-US" dirty="0" smtClean="0">
                <a:ea typeface="宋体" panose="02010600030101010101" pitchFamily="2" charset="-122"/>
              </a:rPr>
              <a:t>空闲结点</a:t>
            </a:r>
            <a:endParaRPr lang="en-US" altLang="zh-CN" dirty="0" smtClean="0">
              <a:ea typeface="宋体" panose="02010600030101010101" pitchFamily="2" charset="-122"/>
            </a:endParaRPr>
          </a:p>
          <a:p>
            <a:pPr marL="457200" lvl="1" indent="0">
              <a:buNone/>
            </a:pPr>
            <a:r>
              <a:rPr lang="en-US" altLang="zh-CN">
                <a:ea typeface="宋体" panose="02010600030101010101" pitchFamily="2" charset="-122"/>
              </a:rPr>
              <a:t>	</a:t>
            </a:r>
            <a:r>
              <a:rPr lang="en-US" altLang="zh-CN" smtClean="0">
                <a:ea typeface="宋体" panose="02010600030101010101" pitchFamily="2" charset="-122"/>
              </a:rPr>
              <a:t>//</a:t>
            </a:r>
            <a:r>
              <a:rPr lang="zh-CN" altLang="en-US" smtClean="0">
                <a:ea typeface="宋体" panose="02010600030101010101" pitchFamily="2" charset="-122"/>
              </a:rPr>
              <a:t>成为下次</a:t>
            </a:r>
            <a:r>
              <a:rPr lang="zh-CN" altLang="en-US" dirty="0">
                <a:ea typeface="宋体" panose="02010600030101010101" pitchFamily="2" charset="-122"/>
              </a:rPr>
              <a:t>分配最先查询的结点</a:t>
            </a:r>
            <a:endParaRPr lang="en-US" altLang="en-US" dirty="0" smtClean="0">
              <a:ea typeface="宋体" panose="02010600030101010101" pitchFamily="2" charset="-122"/>
            </a:endParaRPr>
          </a:p>
          <a:p>
            <a:pPr marL="457200" lvl="1" indent="0">
              <a:buNone/>
            </a:pPr>
            <a:r>
              <a:rPr lang="en-US" altLang="en-US" dirty="0" smtClean="0">
                <a:ea typeface="宋体" panose="02010600030101010101" pitchFamily="2" charset="-122"/>
              </a:rPr>
              <a:t>}</a:t>
            </a:r>
          </a:p>
        </p:txBody>
      </p:sp>
    </p:spTree>
    <p:extLst>
      <p:ext uri="{BB962C8B-B14F-4D97-AF65-F5344CB8AC3E}">
        <p14:creationId xmlns:p14="http://schemas.microsoft.com/office/powerpoint/2010/main" val="13208123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4624"/>
            <a:ext cx="8229600" cy="720080"/>
          </a:xfrm>
        </p:spPr>
        <p:txBody>
          <a:bodyPr/>
          <a:lstStyle/>
          <a:p>
            <a:r>
              <a:rPr lang="zh-CN" altLang="en-US" dirty="0">
                <a:latin typeface="+mn-lt"/>
                <a:ea typeface="宋体" panose="02010600030101010101" pitchFamily="2" charset="-122"/>
              </a:rPr>
              <a:t>四</a:t>
            </a:r>
            <a:r>
              <a:rPr lang="en-US" altLang="en-US" dirty="0" err="1">
                <a:latin typeface="+mn-lt"/>
                <a:ea typeface="宋体" panose="02010600030101010101" pitchFamily="2" charset="-122"/>
              </a:rPr>
              <a:t>种情况</a:t>
            </a:r>
            <a:r>
              <a:rPr lang="zh-CN" altLang="en-US" dirty="0">
                <a:latin typeface="+mn-lt"/>
                <a:ea typeface="宋体" panose="02010600030101010101" pitchFamily="2" charset="-122"/>
              </a:rPr>
              <a:t>：</a:t>
            </a:r>
            <a:r>
              <a:rPr lang="zh-CN" altLang="en-US" dirty="0" smtClean="0">
                <a:latin typeface="+mn-lt"/>
                <a:ea typeface="宋体" panose="02010600030101010101" pitchFamily="2" charset="-122"/>
              </a:rPr>
              <a:t>情况</a:t>
            </a:r>
            <a:r>
              <a:rPr lang="en-US" altLang="zh-CN" dirty="0" smtClean="0">
                <a:latin typeface="+mn-lt"/>
                <a:ea typeface="宋体" panose="02010600030101010101" pitchFamily="2" charset="-122"/>
              </a:rPr>
              <a:t>2</a:t>
            </a:r>
            <a:r>
              <a:rPr lang="zh-CN" altLang="en-US" dirty="0" smtClean="0">
                <a:latin typeface="+mn-lt"/>
                <a:ea typeface="宋体" panose="02010600030101010101" pitchFamily="2" charset="-122"/>
              </a:rPr>
              <a:t>、</a:t>
            </a:r>
            <a:r>
              <a:rPr lang="en-US" altLang="zh-CN" dirty="0" smtClean="0">
                <a:latin typeface="+mn-lt"/>
                <a:ea typeface="宋体" panose="02010600030101010101" pitchFamily="2" charset="-122"/>
              </a:rPr>
              <a:t>3</a:t>
            </a:r>
            <a:endParaRPr lang="en-US" dirty="0">
              <a:latin typeface="+mn-lt"/>
              <a:ea typeface="宋体" panose="02010600030101010101" pitchFamily="2" charset="-122"/>
            </a:endParaRPr>
          </a:p>
        </p:txBody>
      </p:sp>
      <p:sp>
        <p:nvSpPr>
          <p:cNvPr id="599042" name="Rectangle 2"/>
          <p:cNvSpPr>
            <a:spLocks noGrp="1" noChangeArrowheads="1"/>
          </p:cNvSpPr>
          <p:nvPr>
            <p:ph idx="1"/>
          </p:nvPr>
        </p:nvSpPr>
        <p:spPr>
          <a:xfrm>
            <a:off x="457200" y="764704"/>
            <a:ext cx="8507288" cy="6093296"/>
          </a:xfrm>
        </p:spPr>
        <p:txBody>
          <a:bodyPr>
            <a:normAutofit fontScale="92500" lnSpcReduction="20000"/>
          </a:bodyPr>
          <a:lstStyle/>
          <a:p>
            <a:r>
              <a:rPr lang="en-US" altLang="en-US" b="1" dirty="0" err="1" smtClean="0">
                <a:solidFill>
                  <a:srgbClr val="0000FF"/>
                </a:solidFill>
                <a:ea typeface="宋体" panose="02010600030101010101" pitchFamily="2" charset="-122"/>
              </a:rPr>
              <a:t>释放块的左邻块空闲而右邻块为占用</a:t>
            </a:r>
            <a:r>
              <a:rPr lang="zh-CN" altLang="en-US" dirty="0" smtClean="0">
                <a:ea typeface="宋体" panose="02010600030101010101" pitchFamily="2" charset="-122"/>
              </a:rPr>
              <a:t>：</a:t>
            </a:r>
            <a:r>
              <a:rPr lang="en-US" altLang="en-US" dirty="0" err="1" smtClean="0">
                <a:ea typeface="宋体" panose="02010600030101010101" pitchFamily="2" charset="-122"/>
              </a:rPr>
              <a:t>和左邻块合并成一个大的空闲块结点，改变左邻块的size域及重新设置</a:t>
            </a:r>
            <a:r>
              <a:rPr lang="en-US" altLang="en-US" dirty="0" smtClean="0">
                <a:ea typeface="宋体" panose="02010600030101010101" pitchFamily="2" charset="-122"/>
              </a:rPr>
              <a:t>(</a:t>
            </a:r>
            <a:r>
              <a:rPr lang="en-US" altLang="en-US" dirty="0" err="1" smtClean="0">
                <a:ea typeface="宋体" panose="02010600030101010101" pitchFamily="2" charset="-122"/>
              </a:rPr>
              <a:t>合并后</a:t>
            </a:r>
            <a:r>
              <a:rPr lang="en-US" altLang="en-US" dirty="0" smtClean="0">
                <a:ea typeface="宋体" panose="02010600030101010101" pitchFamily="2" charset="-122"/>
              </a:rPr>
              <a:t>)</a:t>
            </a:r>
            <a:r>
              <a:rPr lang="en-US" altLang="en-US" dirty="0" err="1" smtClean="0">
                <a:ea typeface="宋体" panose="02010600030101010101" pitchFamily="2" charset="-122"/>
              </a:rPr>
              <a:t>结点的底部</a:t>
            </a:r>
            <a:endParaRPr lang="en-US" altLang="en-US" dirty="0" smtClean="0">
              <a:ea typeface="宋体" panose="02010600030101010101" pitchFamily="2" charset="-122"/>
            </a:endParaRPr>
          </a:p>
          <a:p>
            <a:pPr marL="457200" lvl="1" indent="0">
              <a:buNone/>
            </a:pPr>
            <a:r>
              <a:rPr lang="en-US" altLang="en-US" dirty="0" smtClean="0">
                <a:ea typeface="宋体" panose="02010600030101010101" pitchFamily="2" charset="-122"/>
              </a:rPr>
              <a:t>n=p-&gt;size; </a:t>
            </a:r>
          </a:p>
          <a:p>
            <a:pPr marL="457200" lvl="1" indent="0">
              <a:buNone/>
            </a:pPr>
            <a:r>
              <a:rPr lang="en-US" altLang="en-US" dirty="0" smtClean="0">
                <a:ea typeface="宋体" panose="02010600030101010101" pitchFamily="2" charset="-122"/>
              </a:rPr>
              <a:t>s=(p-1)-&gt;uplink; s-&gt;size+=n; //</a:t>
            </a:r>
            <a:r>
              <a:rPr lang="zh-CN" altLang="en-US" dirty="0" smtClean="0">
                <a:ea typeface="宋体" panose="02010600030101010101" pitchFamily="2" charset="-122"/>
              </a:rPr>
              <a:t>设置新空闲块大小</a:t>
            </a:r>
            <a:endParaRPr lang="en-US" altLang="en-US" dirty="0" smtClean="0">
              <a:ea typeface="宋体" panose="02010600030101010101" pitchFamily="2" charset="-122"/>
            </a:endParaRPr>
          </a:p>
          <a:p>
            <a:pPr marL="457200" lvl="1" indent="0">
              <a:buNone/>
            </a:pPr>
            <a:r>
              <a:rPr lang="en-US" altLang="en-US" smtClean="0">
                <a:ea typeface="宋体" panose="02010600030101010101" pitchFamily="2" charset="-122"/>
              </a:rPr>
              <a:t>f=</a:t>
            </a:r>
            <a:r>
              <a:rPr lang="en-US" altLang="zh-CN" smtClean="0">
                <a:ea typeface="宋体" panose="02010600030101010101" pitchFamily="2" charset="-122"/>
              </a:rPr>
              <a:t>FootLoc(</a:t>
            </a:r>
            <a:r>
              <a:rPr lang="en-US" altLang="en-US" smtClean="0">
                <a:ea typeface="宋体" panose="02010600030101010101" pitchFamily="2" charset="-122"/>
              </a:rPr>
              <a:t>p); </a:t>
            </a:r>
            <a:r>
              <a:rPr lang="en-US" altLang="en-US" dirty="0" smtClean="0">
                <a:ea typeface="宋体" panose="02010600030101010101" pitchFamily="2" charset="-122"/>
              </a:rPr>
              <a:t>f-&gt;uplink=s; f-&gt;tag=0; //</a:t>
            </a:r>
            <a:r>
              <a:rPr lang="zh-CN" altLang="en-US" dirty="0" smtClean="0">
                <a:ea typeface="宋体" panose="02010600030101010101" pitchFamily="2" charset="-122"/>
              </a:rPr>
              <a:t>设置新空闲块底部</a:t>
            </a:r>
            <a:endParaRPr lang="en-US" altLang="en-US" dirty="0" smtClean="0">
              <a:ea typeface="宋体" panose="02010600030101010101" pitchFamily="2" charset="-122"/>
            </a:endParaRPr>
          </a:p>
          <a:p>
            <a:r>
              <a:rPr lang="en-US" altLang="en-US" b="1" dirty="0" err="1">
                <a:solidFill>
                  <a:srgbClr val="0000FF"/>
                </a:solidFill>
                <a:ea typeface="宋体" panose="02010600030101010101" pitchFamily="2" charset="-122"/>
              </a:rPr>
              <a:t>释放块的左邻占用而右邻空闲</a:t>
            </a:r>
            <a:r>
              <a:rPr lang="zh-CN" altLang="en-US" dirty="0" smtClean="0">
                <a:ea typeface="宋体" panose="02010600030101010101" pitchFamily="2" charset="-122"/>
              </a:rPr>
              <a:t>：</a:t>
            </a:r>
            <a:r>
              <a:rPr lang="en-US" altLang="en-US" dirty="0" err="1" smtClean="0">
                <a:ea typeface="宋体" panose="02010600030101010101" pitchFamily="2" charset="-122"/>
              </a:rPr>
              <a:t>和右邻块合并成一个大的空闲块结点，改变右邻块的size域及重新设置</a:t>
            </a:r>
            <a:r>
              <a:rPr lang="en-US" altLang="en-US" dirty="0" smtClean="0">
                <a:ea typeface="宋体" panose="02010600030101010101" pitchFamily="2" charset="-122"/>
              </a:rPr>
              <a:t>(</a:t>
            </a:r>
            <a:r>
              <a:rPr lang="en-US" altLang="en-US" dirty="0" err="1" smtClean="0">
                <a:ea typeface="宋体" panose="02010600030101010101" pitchFamily="2" charset="-122"/>
              </a:rPr>
              <a:t>合并后</a:t>
            </a:r>
            <a:r>
              <a:rPr lang="en-US" altLang="en-US" dirty="0" smtClean="0">
                <a:ea typeface="宋体" panose="02010600030101010101" pitchFamily="2" charset="-122"/>
              </a:rPr>
              <a:t>)</a:t>
            </a:r>
            <a:r>
              <a:rPr lang="en-US" altLang="en-US" dirty="0" err="1" smtClean="0">
                <a:ea typeface="宋体" panose="02010600030101010101" pitchFamily="2" charset="-122"/>
              </a:rPr>
              <a:t>结点的头部</a:t>
            </a:r>
            <a:endParaRPr lang="en-US" altLang="en-US" dirty="0" smtClean="0">
              <a:ea typeface="宋体" panose="02010600030101010101" pitchFamily="2" charset="-122"/>
            </a:endParaRPr>
          </a:p>
          <a:p>
            <a:pPr marL="457200" lvl="1" indent="0">
              <a:buNone/>
            </a:pPr>
            <a:r>
              <a:rPr lang="en-US" altLang="en-US" smtClean="0">
                <a:ea typeface="宋体" panose="02010600030101010101" pitchFamily="2" charset="-122"/>
              </a:rPr>
              <a:t>t</a:t>
            </a:r>
            <a:r>
              <a:rPr lang="en-US" altLang="en-US">
                <a:ea typeface="宋体" panose="02010600030101010101" pitchFamily="2" charset="-122"/>
              </a:rPr>
              <a:t>= FootLoc(p)+1; </a:t>
            </a:r>
            <a:r>
              <a:rPr lang="en-US" altLang="en-US" dirty="0" smtClean="0">
                <a:ea typeface="宋体" panose="02010600030101010101" pitchFamily="2" charset="-122"/>
              </a:rPr>
              <a:t>p-</a:t>
            </a:r>
            <a:r>
              <a:rPr lang="en-US" altLang="en-US" smtClean="0">
                <a:ea typeface="宋体" panose="02010600030101010101" pitchFamily="2" charset="-122"/>
              </a:rPr>
              <a:t>&gt;tag=0; </a:t>
            </a:r>
            <a:r>
              <a:rPr lang="en-US" altLang="en-US" dirty="0" smtClean="0">
                <a:ea typeface="宋体" panose="02010600030101010101" pitchFamily="2" charset="-122"/>
              </a:rPr>
              <a:t>q=t-</a:t>
            </a:r>
            <a:r>
              <a:rPr lang="en-US" altLang="en-US" smtClean="0">
                <a:ea typeface="宋体" panose="02010600030101010101" pitchFamily="2" charset="-122"/>
              </a:rPr>
              <a:t>&gt;llink; </a:t>
            </a:r>
            <a:endParaRPr lang="en-US" altLang="en-US" dirty="0" smtClean="0">
              <a:ea typeface="宋体" panose="02010600030101010101" pitchFamily="2" charset="-122"/>
            </a:endParaRPr>
          </a:p>
          <a:p>
            <a:pPr marL="457200" lvl="1" indent="0">
              <a:buNone/>
            </a:pPr>
            <a:r>
              <a:rPr lang="en-US" altLang="en-US" dirty="0" smtClean="0">
                <a:ea typeface="宋体" panose="02010600030101010101" pitchFamily="2" charset="-122"/>
              </a:rPr>
              <a:t>p-</a:t>
            </a:r>
            <a:r>
              <a:rPr lang="en-US" altLang="en-US" smtClean="0">
                <a:ea typeface="宋体" panose="02010600030101010101" pitchFamily="2" charset="-122"/>
              </a:rPr>
              <a:t>&gt;llink=q; </a:t>
            </a:r>
            <a:r>
              <a:rPr lang="en-US" altLang="en-US" dirty="0">
                <a:ea typeface="宋体" panose="02010600030101010101" pitchFamily="2" charset="-122"/>
              </a:rPr>
              <a:t>q-&gt;</a:t>
            </a:r>
            <a:r>
              <a:rPr lang="en-US" altLang="en-US" dirty="0" err="1">
                <a:ea typeface="宋体" panose="02010600030101010101" pitchFamily="2" charset="-122"/>
              </a:rPr>
              <a:t>rlink</a:t>
            </a:r>
            <a:r>
              <a:rPr lang="en-US" altLang="en-US" dirty="0">
                <a:ea typeface="宋体" panose="02010600030101010101" pitchFamily="2" charset="-122"/>
              </a:rPr>
              <a:t>=p ; </a:t>
            </a:r>
            <a:r>
              <a:rPr lang="en-US" altLang="en-US" dirty="0" smtClean="0">
                <a:ea typeface="宋体" panose="02010600030101010101" pitchFamily="2" charset="-122"/>
              </a:rPr>
              <a:t>// </a:t>
            </a:r>
            <a:r>
              <a:rPr lang="zh-CN" altLang="en-US" dirty="0" smtClean="0">
                <a:ea typeface="宋体" panose="02010600030101010101" pitchFamily="2" charset="-122"/>
              </a:rPr>
              <a:t>设置空闲块的前驱</a:t>
            </a:r>
            <a:endParaRPr lang="en-US" altLang="en-US" dirty="0" smtClean="0">
              <a:ea typeface="宋体" panose="02010600030101010101" pitchFamily="2" charset="-122"/>
            </a:endParaRPr>
          </a:p>
          <a:p>
            <a:pPr marL="457200" lvl="1" indent="0">
              <a:buNone/>
            </a:pPr>
            <a:r>
              <a:rPr lang="en-US" altLang="en-US" dirty="0" smtClean="0">
                <a:ea typeface="宋体" panose="02010600030101010101" pitchFamily="2" charset="-122"/>
              </a:rPr>
              <a:t>q1=t-&gt;</a:t>
            </a:r>
            <a:r>
              <a:rPr lang="en-US" altLang="en-US" dirty="0" err="1" smtClean="0">
                <a:ea typeface="宋体" panose="02010600030101010101" pitchFamily="2" charset="-122"/>
              </a:rPr>
              <a:t>rlink</a:t>
            </a:r>
            <a:r>
              <a:rPr lang="en-US" altLang="en-US" dirty="0" smtClean="0">
                <a:ea typeface="宋体" panose="02010600030101010101" pitchFamily="2" charset="-122"/>
              </a:rPr>
              <a:t> ; p-&gt;</a:t>
            </a:r>
            <a:r>
              <a:rPr lang="en-US" altLang="en-US" dirty="0" err="1" smtClean="0">
                <a:ea typeface="宋体" panose="02010600030101010101" pitchFamily="2" charset="-122"/>
              </a:rPr>
              <a:t>rlink</a:t>
            </a:r>
            <a:r>
              <a:rPr lang="en-US" altLang="en-US" dirty="0" smtClean="0">
                <a:ea typeface="宋体" panose="02010600030101010101" pitchFamily="2" charset="-122"/>
              </a:rPr>
              <a:t>=q1 ; q1-&gt;</a:t>
            </a:r>
            <a:r>
              <a:rPr lang="en-US" altLang="en-US" dirty="0" err="1" smtClean="0">
                <a:ea typeface="宋体" panose="02010600030101010101" pitchFamily="2" charset="-122"/>
              </a:rPr>
              <a:t>llink</a:t>
            </a:r>
            <a:r>
              <a:rPr lang="en-US" altLang="en-US" dirty="0" smtClean="0">
                <a:ea typeface="宋体" panose="02010600030101010101" pitchFamily="2" charset="-122"/>
              </a:rPr>
              <a:t>=p ; </a:t>
            </a:r>
          </a:p>
          <a:p>
            <a:pPr marL="457200" lvl="1" indent="0">
              <a:buNone/>
            </a:pPr>
            <a:r>
              <a:rPr lang="en-US" altLang="en-US" dirty="0" smtClean="0">
                <a:ea typeface="宋体" panose="02010600030101010101" pitchFamily="2" charset="-122"/>
              </a:rPr>
              <a:t>p-&gt;size+=t-&gt;size; //</a:t>
            </a:r>
            <a:r>
              <a:rPr lang="zh-CN" altLang="en-US" dirty="0">
                <a:ea typeface="宋体" panose="02010600030101010101" pitchFamily="2" charset="-122"/>
              </a:rPr>
              <a:t>设置新空闲块大小</a:t>
            </a:r>
            <a:endParaRPr lang="en-US" altLang="en-US" dirty="0" smtClean="0">
              <a:ea typeface="宋体" panose="02010600030101010101" pitchFamily="2" charset="-122"/>
            </a:endParaRPr>
          </a:p>
          <a:p>
            <a:pPr marL="457200" lvl="1" indent="0">
              <a:buNone/>
            </a:pPr>
            <a:r>
              <a:rPr lang="en-US" altLang="en-US" dirty="0" err="1" smtClean="0">
                <a:ea typeface="宋体" panose="02010600030101010101" pitchFamily="2" charset="-122"/>
              </a:rPr>
              <a:t>FootLoc</a:t>
            </a:r>
            <a:r>
              <a:rPr lang="en-US" altLang="en-US" dirty="0" smtClean="0">
                <a:ea typeface="宋体" panose="02010600030101010101" pitchFamily="2" charset="-122"/>
              </a:rPr>
              <a:t>(t)-&gt;uplink=p ; //</a:t>
            </a:r>
            <a:r>
              <a:rPr lang="zh-CN" altLang="en-US" dirty="0" smtClean="0">
                <a:ea typeface="宋体" panose="02010600030101010101" pitchFamily="2" charset="-122"/>
              </a:rPr>
              <a:t>底部指针指向新结点的头部</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14290061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n-lt"/>
                <a:ea typeface="宋体" panose="02010600030101010101" pitchFamily="2" charset="-122"/>
              </a:rPr>
              <a:t>四</a:t>
            </a:r>
            <a:r>
              <a:rPr lang="en-US" altLang="en-US" dirty="0" err="1">
                <a:latin typeface="+mn-lt"/>
                <a:ea typeface="宋体" panose="02010600030101010101" pitchFamily="2" charset="-122"/>
              </a:rPr>
              <a:t>种情况</a:t>
            </a:r>
            <a:r>
              <a:rPr lang="zh-CN" altLang="en-US" dirty="0">
                <a:latin typeface="+mn-lt"/>
                <a:ea typeface="宋体" panose="02010600030101010101" pitchFamily="2" charset="-122"/>
              </a:rPr>
              <a:t>：</a:t>
            </a:r>
            <a:r>
              <a:rPr lang="zh-CN" altLang="en-US" dirty="0" smtClean="0">
                <a:latin typeface="+mn-lt"/>
                <a:ea typeface="宋体" panose="02010600030101010101" pitchFamily="2" charset="-122"/>
              </a:rPr>
              <a:t>情况</a:t>
            </a:r>
            <a:r>
              <a:rPr lang="en-US" altLang="zh-CN" dirty="0" smtClean="0">
                <a:latin typeface="+mn-lt"/>
                <a:ea typeface="宋体" panose="02010600030101010101" pitchFamily="2" charset="-122"/>
              </a:rPr>
              <a:t>4</a:t>
            </a:r>
            <a:endParaRPr lang="en-US" dirty="0">
              <a:latin typeface="+mn-lt"/>
              <a:ea typeface="宋体" panose="02010600030101010101" pitchFamily="2" charset="-122"/>
            </a:endParaRPr>
          </a:p>
        </p:txBody>
      </p:sp>
      <p:sp>
        <p:nvSpPr>
          <p:cNvPr id="600066" name="Rectangle 2"/>
          <p:cNvSpPr>
            <a:spLocks noGrp="1" noChangeArrowheads="1"/>
          </p:cNvSpPr>
          <p:nvPr>
            <p:ph idx="1"/>
          </p:nvPr>
        </p:nvSpPr>
        <p:spPr>
          <a:xfrm>
            <a:off x="457200" y="908720"/>
            <a:ext cx="8507288" cy="5832648"/>
          </a:xfrm>
        </p:spPr>
        <p:txBody>
          <a:bodyPr>
            <a:normAutofit/>
          </a:bodyPr>
          <a:lstStyle/>
          <a:p>
            <a:r>
              <a:rPr lang="en-US" altLang="en-US" b="1" dirty="0" err="1" smtClean="0">
                <a:solidFill>
                  <a:srgbClr val="0000FF"/>
                </a:solidFill>
                <a:ea typeface="宋体" panose="02010600030101010101" pitchFamily="2" charset="-122"/>
              </a:rPr>
              <a:t>释放块的左、右邻块均为空闲块</a:t>
            </a:r>
            <a:r>
              <a:rPr lang="zh-CN" altLang="en-US" dirty="0" smtClean="0">
                <a:ea typeface="宋体" panose="02010600030101010101" pitchFamily="2" charset="-122"/>
              </a:rPr>
              <a:t>：</a:t>
            </a:r>
            <a:r>
              <a:rPr lang="en-US" altLang="en-US" dirty="0" err="1" smtClean="0">
                <a:ea typeface="宋体" panose="02010600030101010101" pitchFamily="2" charset="-122"/>
              </a:rPr>
              <a:t>和左、右邻块合并成一个大的空闲块结点，改变左邻块的size域及重新设置</a:t>
            </a:r>
            <a:r>
              <a:rPr lang="en-US" altLang="en-US" dirty="0" smtClean="0">
                <a:ea typeface="宋体" panose="02010600030101010101" pitchFamily="2" charset="-122"/>
              </a:rPr>
              <a:t>(</a:t>
            </a:r>
            <a:r>
              <a:rPr lang="en-US" altLang="en-US" dirty="0" err="1" smtClean="0">
                <a:ea typeface="宋体" panose="02010600030101010101" pitchFamily="2" charset="-122"/>
              </a:rPr>
              <a:t>合并后</a:t>
            </a:r>
            <a:r>
              <a:rPr lang="en-US" altLang="en-US" dirty="0" smtClean="0">
                <a:ea typeface="宋体" panose="02010600030101010101" pitchFamily="2" charset="-122"/>
              </a:rPr>
              <a:t>)</a:t>
            </a:r>
            <a:r>
              <a:rPr lang="en-US" altLang="en-US" dirty="0" err="1" smtClean="0">
                <a:ea typeface="宋体" panose="02010600030101010101" pitchFamily="2" charset="-122"/>
              </a:rPr>
              <a:t>结点的底部</a:t>
            </a:r>
            <a:endParaRPr lang="en-US" altLang="en-US" dirty="0" smtClean="0">
              <a:ea typeface="宋体" panose="02010600030101010101" pitchFamily="2" charset="-122"/>
            </a:endParaRPr>
          </a:p>
          <a:p>
            <a:pPr marL="457200" lvl="1" indent="0">
              <a:buNone/>
            </a:pPr>
            <a:r>
              <a:rPr lang="en-US" altLang="en-US" dirty="0" smtClean="0">
                <a:ea typeface="宋体" panose="02010600030101010101" pitchFamily="2" charset="-122"/>
              </a:rPr>
              <a:t>n=p-&gt;size; </a:t>
            </a:r>
          </a:p>
          <a:p>
            <a:pPr marL="457200" lvl="1" indent="0">
              <a:buNone/>
            </a:pPr>
            <a:r>
              <a:rPr lang="en-US" altLang="en-US" dirty="0" smtClean="0">
                <a:ea typeface="宋体" panose="02010600030101010101" pitchFamily="2" charset="-122"/>
              </a:rPr>
              <a:t>s=(p-1)-&gt;uplink;	//</a:t>
            </a:r>
            <a:r>
              <a:rPr lang="en-US" altLang="zh-CN" dirty="0" smtClean="0">
                <a:ea typeface="宋体" panose="02010600030101010101" pitchFamily="2" charset="-122"/>
              </a:rPr>
              <a:t>s</a:t>
            </a:r>
            <a:r>
              <a:rPr lang="zh-CN" altLang="en-US" dirty="0" smtClean="0">
                <a:ea typeface="宋体" panose="02010600030101010101" pitchFamily="2" charset="-122"/>
              </a:rPr>
              <a:t>指向左邻块</a:t>
            </a:r>
            <a:endParaRPr lang="en-US" altLang="zh-CN" dirty="0" smtClean="0">
              <a:ea typeface="宋体" panose="02010600030101010101" pitchFamily="2" charset="-122"/>
            </a:endParaRPr>
          </a:p>
          <a:p>
            <a:pPr marL="457200" lvl="1" indent="0">
              <a:buNone/>
            </a:pPr>
            <a:r>
              <a:rPr lang="en-US" altLang="en-US" smtClean="0">
                <a:ea typeface="宋体" panose="02010600030101010101" pitchFamily="2" charset="-122"/>
              </a:rPr>
              <a:t>t</a:t>
            </a:r>
            <a:r>
              <a:rPr lang="en-US" altLang="en-US">
                <a:ea typeface="宋体" panose="02010600030101010101" pitchFamily="2" charset="-122"/>
              </a:rPr>
              <a:t>= FootLoc(p)+</a:t>
            </a:r>
            <a:r>
              <a:rPr lang="en-US" altLang="en-US" smtClean="0">
                <a:ea typeface="宋体" panose="02010600030101010101" pitchFamily="2" charset="-122"/>
              </a:rPr>
              <a:t>1;   //</a:t>
            </a:r>
            <a:r>
              <a:rPr lang="en-US" altLang="zh-CN" dirty="0" smtClean="0">
                <a:ea typeface="宋体" panose="02010600030101010101" pitchFamily="2" charset="-122"/>
              </a:rPr>
              <a:t>t</a:t>
            </a:r>
            <a:r>
              <a:rPr lang="zh-CN" altLang="en-US" dirty="0" smtClean="0">
                <a:ea typeface="宋体" panose="02010600030101010101" pitchFamily="2" charset="-122"/>
              </a:rPr>
              <a:t>指向右</a:t>
            </a:r>
            <a:r>
              <a:rPr lang="zh-CN" altLang="en-US" smtClean="0">
                <a:ea typeface="宋体" panose="02010600030101010101" pitchFamily="2" charset="-122"/>
              </a:rPr>
              <a:t>邻块</a:t>
            </a:r>
            <a:r>
              <a:rPr lang="en-US" altLang="zh-CN" smtClean="0">
                <a:ea typeface="宋体" panose="02010600030101010101" pitchFamily="2" charset="-122"/>
              </a:rPr>
              <a:t>,</a:t>
            </a:r>
            <a:r>
              <a:rPr lang="en-US" altLang="en-US">
                <a:ea typeface="宋体" panose="02010600030101010101" pitchFamily="2" charset="-122"/>
              </a:rPr>
              <a:t> p+p-&gt;size</a:t>
            </a:r>
            <a:endParaRPr lang="en-US" altLang="en-US" dirty="0" smtClean="0">
              <a:ea typeface="宋体" panose="02010600030101010101" pitchFamily="2" charset="-122"/>
            </a:endParaRPr>
          </a:p>
          <a:p>
            <a:pPr marL="457200" lvl="1" indent="0">
              <a:buNone/>
            </a:pPr>
            <a:r>
              <a:rPr lang="en-US" altLang="en-US" dirty="0" smtClean="0">
                <a:ea typeface="宋体" panose="02010600030101010101" pitchFamily="2" charset="-122"/>
              </a:rPr>
              <a:t>s-</a:t>
            </a:r>
            <a:r>
              <a:rPr lang="en-US" altLang="en-US" smtClean="0">
                <a:ea typeface="宋体" panose="02010600030101010101" pitchFamily="2" charset="-122"/>
              </a:rPr>
              <a:t>&gt;size +=n+t-</a:t>
            </a:r>
            <a:r>
              <a:rPr lang="en-US" altLang="en-US" dirty="0" smtClean="0">
                <a:ea typeface="宋体" panose="02010600030101010101" pitchFamily="2" charset="-122"/>
              </a:rPr>
              <a:t>&gt;size</a:t>
            </a:r>
            <a:r>
              <a:rPr lang="en-US" altLang="en-US" smtClean="0">
                <a:ea typeface="宋体" panose="02010600030101010101" pitchFamily="2" charset="-122"/>
              </a:rPr>
              <a:t>;   //</a:t>
            </a:r>
            <a:r>
              <a:rPr lang="zh-CN" altLang="en-US" smtClean="0">
                <a:ea typeface="宋体" panose="02010600030101010101" pitchFamily="2" charset="-122"/>
              </a:rPr>
              <a:t>设置新</a:t>
            </a:r>
            <a:r>
              <a:rPr lang="zh-CN" altLang="en-US">
                <a:ea typeface="宋体" panose="02010600030101010101" pitchFamily="2" charset="-122"/>
              </a:rPr>
              <a:t>空闲</a:t>
            </a:r>
            <a:r>
              <a:rPr lang="zh-CN" altLang="en-US" smtClean="0">
                <a:ea typeface="宋体" panose="02010600030101010101" pitchFamily="2" charset="-122"/>
              </a:rPr>
              <a:t>结点的大小</a:t>
            </a:r>
            <a:endParaRPr lang="en-US" altLang="zh-CN" smtClean="0">
              <a:ea typeface="宋体" panose="02010600030101010101" pitchFamily="2" charset="-122"/>
            </a:endParaRPr>
          </a:p>
          <a:p>
            <a:pPr marL="457200" lvl="1" indent="0">
              <a:buNone/>
            </a:pPr>
            <a:r>
              <a:rPr lang="en-US" altLang="zh-CN" smtClean="0">
                <a:ea typeface="宋体" panose="02010600030101010101" pitchFamily="2" charset="-122"/>
              </a:rPr>
              <a:t>//</a:t>
            </a:r>
            <a:r>
              <a:rPr lang="zh-CN" altLang="en-US" smtClean="0">
                <a:ea typeface="宋体" panose="02010600030101010101" pitchFamily="2" charset="-122"/>
              </a:rPr>
              <a:t>在空闲链表中，删除右邻空闲块</a:t>
            </a:r>
            <a:endParaRPr lang="en-US" altLang="zh-CN" dirty="0" smtClean="0">
              <a:ea typeface="宋体" panose="02010600030101010101" pitchFamily="2" charset="-122"/>
            </a:endParaRPr>
          </a:p>
          <a:p>
            <a:pPr marL="457200" lvl="1" indent="0">
              <a:buNone/>
            </a:pPr>
            <a:r>
              <a:rPr lang="en-US" altLang="en-US" dirty="0" smtClean="0">
                <a:ea typeface="宋体" panose="02010600030101010101" pitchFamily="2" charset="-122"/>
              </a:rPr>
              <a:t>q=t-</a:t>
            </a:r>
            <a:r>
              <a:rPr lang="en-US" altLang="en-US" smtClean="0">
                <a:ea typeface="宋体" panose="02010600030101010101" pitchFamily="2" charset="-122"/>
              </a:rPr>
              <a:t>&gt;llink; </a:t>
            </a:r>
            <a:r>
              <a:rPr lang="en-US" altLang="en-US" dirty="0" smtClean="0">
                <a:ea typeface="宋体" panose="02010600030101010101" pitchFamily="2" charset="-122"/>
              </a:rPr>
              <a:t>q1=t-</a:t>
            </a:r>
            <a:r>
              <a:rPr lang="en-US" altLang="en-US" smtClean="0">
                <a:ea typeface="宋体" panose="02010600030101010101" pitchFamily="2" charset="-122"/>
              </a:rPr>
              <a:t>&gt;rlink; </a:t>
            </a:r>
            <a:r>
              <a:rPr lang="en-US" altLang="en-US" dirty="0" smtClean="0">
                <a:ea typeface="宋体" panose="02010600030101010101" pitchFamily="2" charset="-122"/>
              </a:rPr>
              <a:t>//</a:t>
            </a:r>
            <a:r>
              <a:rPr lang="zh-CN" altLang="en-US" dirty="0" smtClean="0">
                <a:ea typeface="宋体" panose="02010600030101010101" pitchFamily="2" charset="-122"/>
              </a:rPr>
              <a:t>修改右邻原来的关系</a:t>
            </a:r>
            <a:endParaRPr lang="en-US" altLang="en-US" dirty="0" smtClean="0">
              <a:ea typeface="宋体" panose="02010600030101010101" pitchFamily="2" charset="-122"/>
            </a:endParaRPr>
          </a:p>
          <a:p>
            <a:pPr marL="457200" lvl="1" indent="0">
              <a:buNone/>
            </a:pPr>
            <a:r>
              <a:rPr lang="en-US" altLang="en-US" dirty="0" smtClean="0">
                <a:ea typeface="宋体" panose="02010600030101010101" pitchFamily="2" charset="-122"/>
              </a:rPr>
              <a:t>q-</a:t>
            </a:r>
            <a:r>
              <a:rPr lang="en-US" altLang="en-US" smtClean="0">
                <a:ea typeface="宋体" panose="02010600030101010101" pitchFamily="2" charset="-122"/>
              </a:rPr>
              <a:t>&gt;rlink=q1; </a:t>
            </a:r>
            <a:r>
              <a:rPr lang="en-US" altLang="en-US" dirty="0" smtClean="0">
                <a:ea typeface="宋体" panose="02010600030101010101" pitchFamily="2" charset="-122"/>
              </a:rPr>
              <a:t>q1-&gt;</a:t>
            </a:r>
            <a:r>
              <a:rPr lang="en-US" altLang="en-US" dirty="0" err="1" smtClean="0">
                <a:ea typeface="宋体" panose="02010600030101010101" pitchFamily="2" charset="-122"/>
              </a:rPr>
              <a:t>llink</a:t>
            </a:r>
            <a:r>
              <a:rPr lang="en-US" altLang="en-US" dirty="0" smtClean="0">
                <a:ea typeface="宋体" panose="02010600030101010101" pitchFamily="2" charset="-122"/>
              </a:rPr>
              <a:t>=q ;  </a:t>
            </a:r>
          </a:p>
          <a:p>
            <a:pPr marL="457200" lvl="1" indent="0">
              <a:buNone/>
            </a:pPr>
            <a:r>
              <a:rPr lang="en-US" altLang="en-US" dirty="0" err="1" smtClean="0">
                <a:ea typeface="宋体" panose="02010600030101010101" pitchFamily="2" charset="-122"/>
              </a:rPr>
              <a:t>FootLoc</a:t>
            </a:r>
            <a:r>
              <a:rPr lang="en-US" altLang="en-US" dirty="0" smtClean="0">
                <a:ea typeface="宋体" panose="02010600030101010101" pitchFamily="2" charset="-122"/>
              </a:rPr>
              <a:t>(t)-&gt;uplink=s; //</a:t>
            </a:r>
            <a:r>
              <a:rPr lang="zh-CN" altLang="en-US" dirty="0" smtClean="0">
                <a:ea typeface="宋体" panose="02010600030101010101" pitchFamily="2" charset="-122"/>
              </a:rPr>
              <a:t>新结点底部指针指向其头部</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20340132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altLang="en-US" smtClean="0">
                <a:latin typeface="+mn-lt"/>
                <a:ea typeface="宋体" panose="02010600030101010101" pitchFamily="2" charset="-122"/>
              </a:rPr>
              <a:t>4. 伙伴系统</a:t>
            </a:r>
            <a:r>
              <a:rPr lang="en-US" altLang="en-US" dirty="0" smtClean="0">
                <a:latin typeface="+mn-lt"/>
                <a:ea typeface="宋体" panose="02010600030101010101" pitchFamily="2" charset="-122"/>
              </a:rPr>
              <a:t>(Buddy System)</a:t>
            </a:r>
          </a:p>
        </p:txBody>
      </p:sp>
      <p:sp>
        <p:nvSpPr>
          <p:cNvPr id="601091" name="Rectangle 3"/>
          <p:cNvSpPr>
            <a:spLocks noGrp="1" noChangeArrowheads="1"/>
          </p:cNvSpPr>
          <p:nvPr>
            <p:ph idx="1"/>
          </p:nvPr>
        </p:nvSpPr>
        <p:spPr/>
        <p:txBody>
          <a:bodyPr>
            <a:normAutofit/>
          </a:bodyPr>
          <a:lstStyle/>
          <a:p>
            <a:r>
              <a:rPr lang="en-US" altLang="en-US" dirty="0" err="1">
                <a:ea typeface="宋体" panose="02010600030101010101" pitchFamily="2" charset="-122"/>
              </a:rPr>
              <a:t>操作系统中常用</a:t>
            </a:r>
            <a:r>
              <a:rPr lang="zh-CN" altLang="en-US" dirty="0">
                <a:ea typeface="宋体" panose="02010600030101010101" pitchFamily="2" charset="-122"/>
              </a:rPr>
              <a:t>的动态存储管理方法</a:t>
            </a:r>
            <a:endParaRPr lang="en-US" altLang="en-US" dirty="0">
              <a:ea typeface="宋体" panose="02010600030101010101" pitchFamily="2" charset="-122"/>
            </a:endParaRPr>
          </a:p>
          <a:p>
            <a:r>
              <a:rPr lang="en-US" altLang="en-US" dirty="0">
                <a:ea typeface="宋体" panose="02010600030101010101" pitchFamily="2" charset="-122"/>
              </a:rPr>
              <a:t>与边界标识法类似，所不同是：无论占用块或空闲块，其大小均为2的k</a:t>
            </a:r>
            <a:r>
              <a:rPr lang="en-US" altLang="en-US" dirty="0" smtClean="0">
                <a:ea typeface="宋体" panose="02010600030101010101" pitchFamily="2" charset="-122"/>
              </a:rPr>
              <a:t>次幂</a:t>
            </a:r>
          </a:p>
          <a:p>
            <a:pPr lvl="1"/>
            <a:r>
              <a:rPr lang="en-US" altLang="en-US" dirty="0" err="1" smtClean="0">
                <a:ea typeface="宋体" panose="02010600030101010101" pitchFamily="2" charset="-122"/>
              </a:rPr>
              <a:t>不是以顺序片段来分配内存</a:t>
            </a:r>
            <a:endParaRPr lang="en-US" altLang="en-US" dirty="0" smtClean="0">
              <a:ea typeface="宋体" panose="02010600030101010101" pitchFamily="2" charset="-122"/>
            </a:endParaRPr>
          </a:p>
          <a:p>
            <a:r>
              <a:rPr lang="en-US" altLang="en-US" dirty="0" err="1" smtClean="0">
                <a:ea typeface="宋体" panose="02010600030101010101" pitchFamily="2" charset="-122"/>
              </a:rPr>
              <a:t>伙伴系统的可利用空间表</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r>
              <a:rPr lang="en-US" altLang="en-US" dirty="0" err="1" smtClean="0">
                <a:ea typeface="宋体" panose="02010600030101010101" pitchFamily="2" charset="-122"/>
              </a:rPr>
              <a:t>将所有大小相同的空闲块建于一张子表中</a:t>
            </a:r>
            <a:r>
              <a:rPr lang="zh-CN" altLang="en-US" dirty="0" smtClean="0">
                <a:ea typeface="宋体" panose="02010600030101010101" pitchFamily="2" charset="-122"/>
              </a:rPr>
              <a:t>，</a:t>
            </a:r>
            <a:r>
              <a:rPr lang="en-US" altLang="en-US" dirty="0" smtClean="0">
                <a:ea typeface="宋体" panose="02010600030101010101" pitchFamily="2" charset="-122"/>
              </a:rPr>
              <a:t>每个子表是一个双重链表</a:t>
            </a:r>
            <a:r>
              <a:rPr lang="en-US" altLang="en-US" dirty="0">
                <a:ea typeface="宋体" panose="02010600030101010101" pitchFamily="2" charset="-122"/>
              </a:rPr>
              <a:t>，这样的链表可能有m+1</a:t>
            </a:r>
            <a:r>
              <a:rPr lang="en-US" altLang="en-US" dirty="0" smtClean="0">
                <a:ea typeface="宋体" panose="02010600030101010101" pitchFamily="2" charset="-122"/>
              </a:rPr>
              <a:t>个</a:t>
            </a:r>
          </a:p>
          <a:p>
            <a:pPr lvl="1"/>
            <a:r>
              <a:rPr lang="zh-CN" altLang="en-US" dirty="0" smtClean="0">
                <a:ea typeface="宋体" panose="02010600030101010101" pitchFamily="2" charset="-122"/>
              </a:rPr>
              <a:t>再</a:t>
            </a:r>
            <a:r>
              <a:rPr lang="en-US" altLang="en-US" dirty="0" smtClean="0">
                <a:ea typeface="宋体" panose="02010600030101010101" pitchFamily="2" charset="-122"/>
              </a:rPr>
              <a:t>将这</a:t>
            </a:r>
            <a:r>
              <a:rPr lang="en-US" altLang="en-US" dirty="0">
                <a:ea typeface="宋体" panose="02010600030101010101" pitchFamily="2" charset="-122"/>
              </a:rPr>
              <a:t>m+1</a:t>
            </a:r>
            <a:r>
              <a:rPr lang="en-US" altLang="en-US" dirty="0" smtClean="0">
                <a:ea typeface="宋体" panose="02010600030101010101" pitchFamily="2" charset="-122"/>
              </a:rPr>
              <a:t>个表头指针用向量结构组织成一个表</a:t>
            </a:r>
            <a:endParaRPr lang="en-US" altLang="en-US" dirty="0">
              <a:ea typeface="宋体" panose="02010600030101010101" pitchFamily="2" charset="-122"/>
            </a:endParaRPr>
          </a:p>
          <a:p>
            <a:endParaRPr lang="en-US" altLang="en-US" dirty="0"/>
          </a:p>
          <a:p>
            <a:endParaRPr lang="en-US" altLang="en-US" dirty="0" smtClean="0"/>
          </a:p>
        </p:txBody>
      </p:sp>
    </p:spTree>
    <p:extLst>
      <p:ext uri="{BB962C8B-B14F-4D97-AF65-F5344CB8AC3E}">
        <p14:creationId xmlns:p14="http://schemas.microsoft.com/office/powerpoint/2010/main" val="26619436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mn-lt"/>
                <a:ea typeface="宋体" panose="02010600030101010101" pitchFamily="2" charset="-122"/>
              </a:rPr>
              <a:t>可利用空间表的结构</a:t>
            </a:r>
            <a:endParaRPr lang="en-US" dirty="0">
              <a:latin typeface="+mn-lt"/>
              <a:ea typeface="宋体" panose="02010600030101010101" pitchFamily="2" charset="-122"/>
            </a:endParaRPr>
          </a:p>
        </p:txBody>
      </p:sp>
      <p:sp>
        <p:nvSpPr>
          <p:cNvPr id="603138" name="Rectangle 2"/>
          <p:cNvSpPr>
            <a:spLocks noGrp="1" noChangeArrowheads="1"/>
          </p:cNvSpPr>
          <p:nvPr>
            <p:ph idx="1"/>
          </p:nvPr>
        </p:nvSpPr>
        <p:spPr/>
        <p:txBody>
          <a:bodyPr>
            <a:normAutofit fontScale="92500" lnSpcReduction="10000"/>
          </a:bodyPr>
          <a:lstStyle/>
          <a:p>
            <a:pPr marL="0" indent="0">
              <a:buNone/>
            </a:pPr>
            <a:r>
              <a:rPr lang="en-US" altLang="en-US" dirty="0" smtClean="0">
                <a:ea typeface="宋体" panose="02010600030101010101" pitchFamily="2" charset="-122"/>
              </a:rPr>
              <a:t>#define  M  16 </a:t>
            </a:r>
          </a:p>
          <a:p>
            <a:pPr marL="0" indent="0">
              <a:buNone/>
            </a:pPr>
            <a:r>
              <a:rPr lang="en-US" altLang="en-US" dirty="0" err="1" smtClean="0">
                <a:ea typeface="宋体" panose="02010600030101010101" pitchFamily="2" charset="-122"/>
              </a:rPr>
              <a:t>typedef</a:t>
            </a:r>
            <a:r>
              <a:rPr lang="en-US" altLang="en-US" dirty="0" smtClean="0">
                <a:ea typeface="宋体" panose="02010600030101010101" pitchFamily="2" charset="-122"/>
              </a:rPr>
              <a:t> </a:t>
            </a:r>
            <a:r>
              <a:rPr lang="en-US" altLang="en-US" dirty="0" err="1" smtClean="0">
                <a:ea typeface="宋体" panose="02010600030101010101" pitchFamily="2" charset="-122"/>
              </a:rPr>
              <a:t>struct</a:t>
            </a:r>
            <a:r>
              <a:rPr lang="en-US" altLang="en-US" dirty="0" smtClean="0">
                <a:ea typeface="宋体" panose="02010600030101010101" pitchFamily="2" charset="-122"/>
              </a:rPr>
              <a:t> </a:t>
            </a:r>
            <a:r>
              <a:rPr lang="en-US" altLang="en-US" dirty="0" err="1" smtClean="0">
                <a:ea typeface="宋体" panose="02010600030101010101" pitchFamily="2" charset="-122"/>
              </a:rPr>
              <a:t>WORD_b</a:t>
            </a:r>
            <a:r>
              <a:rPr lang="en-US" altLang="en-US" dirty="0" smtClean="0">
                <a:ea typeface="宋体" panose="02010600030101010101" pitchFamily="2" charset="-122"/>
              </a:rPr>
              <a:t> </a:t>
            </a:r>
            <a:r>
              <a:rPr lang="en-US" altLang="zh-CN" dirty="0" smtClean="0">
                <a:ea typeface="宋体" panose="02010600030101010101" pitchFamily="2" charset="-122"/>
              </a:rPr>
              <a:t>{</a:t>
            </a:r>
            <a:endParaRPr lang="en-US" altLang="en-US" dirty="0" smtClean="0">
              <a:ea typeface="宋体" panose="02010600030101010101" pitchFamily="2" charset="-122"/>
            </a:endParaRPr>
          </a:p>
          <a:p>
            <a:pPr marL="457200" lvl="1" indent="0">
              <a:buNone/>
            </a:pPr>
            <a:r>
              <a:rPr lang="en-US" altLang="en-US" dirty="0" err="1" smtClean="0">
                <a:ea typeface="宋体" panose="02010600030101010101" pitchFamily="2" charset="-122"/>
              </a:rPr>
              <a:t>WORD_b</a:t>
            </a:r>
            <a:r>
              <a:rPr lang="en-US" altLang="en-US" dirty="0" smtClean="0">
                <a:ea typeface="宋体" panose="02010600030101010101" pitchFamily="2" charset="-122"/>
              </a:rPr>
              <a:t>  * </a:t>
            </a:r>
            <a:r>
              <a:rPr lang="en-US" altLang="en-US" dirty="0" err="1" smtClean="0">
                <a:ea typeface="宋体" panose="02010600030101010101" pitchFamily="2" charset="-122"/>
              </a:rPr>
              <a:t>llink</a:t>
            </a:r>
            <a:r>
              <a:rPr lang="en-US" altLang="en-US" dirty="0" smtClean="0">
                <a:ea typeface="宋体" panose="02010600030101010101" pitchFamily="2" charset="-122"/>
              </a:rPr>
              <a:t>;    	//</a:t>
            </a:r>
            <a:r>
              <a:rPr lang="en-US" altLang="en-US" dirty="0" err="1" smtClean="0">
                <a:ea typeface="宋体" panose="02010600030101010101" pitchFamily="2" charset="-122"/>
              </a:rPr>
              <a:t>前驱结点</a:t>
            </a:r>
            <a:r>
              <a:rPr lang="en-US" altLang="en-US" dirty="0" smtClean="0">
                <a:ea typeface="宋体" panose="02010600030101010101" pitchFamily="2" charset="-122"/>
              </a:rPr>
              <a:t> </a:t>
            </a:r>
          </a:p>
          <a:p>
            <a:pPr marL="457200" lvl="1" indent="0">
              <a:buNone/>
            </a:pPr>
            <a:r>
              <a:rPr lang="en-US" altLang="en-US" dirty="0" err="1" smtClean="0">
                <a:ea typeface="宋体" panose="02010600030101010101" pitchFamily="2" charset="-122"/>
              </a:rPr>
              <a:t>int</a:t>
            </a:r>
            <a:r>
              <a:rPr lang="en-US" altLang="en-US" dirty="0" smtClean="0">
                <a:ea typeface="宋体" panose="02010600030101010101" pitchFamily="2" charset="-122"/>
              </a:rPr>
              <a:t>    tag;        		//</a:t>
            </a:r>
            <a:r>
              <a:rPr lang="zh-CN" altLang="en-US" dirty="0" smtClean="0">
                <a:ea typeface="宋体" panose="02010600030101010101" pitchFamily="2" charset="-122"/>
              </a:rPr>
              <a:t>块占用</a:t>
            </a:r>
            <a:r>
              <a:rPr lang="en-US" altLang="en-US" dirty="0" err="1" smtClean="0">
                <a:ea typeface="宋体" panose="02010600030101010101" pitchFamily="2" charset="-122"/>
              </a:rPr>
              <a:t>标识</a:t>
            </a:r>
            <a:endParaRPr lang="en-US" altLang="en-US" dirty="0" smtClean="0">
              <a:ea typeface="宋体" panose="02010600030101010101" pitchFamily="2" charset="-122"/>
            </a:endParaRPr>
          </a:p>
          <a:p>
            <a:pPr marL="457200" lvl="1" indent="0">
              <a:buNone/>
            </a:pPr>
            <a:r>
              <a:rPr lang="en-US" altLang="en-US" dirty="0" err="1" smtClean="0">
                <a:ea typeface="宋体" panose="02010600030101010101" pitchFamily="2" charset="-122"/>
              </a:rPr>
              <a:t>int</a:t>
            </a:r>
            <a:r>
              <a:rPr lang="en-US" altLang="en-US" dirty="0" smtClean="0">
                <a:ea typeface="宋体" panose="02010600030101010101" pitchFamily="2" charset="-122"/>
              </a:rPr>
              <a:t>    </a:t>
            </a:r>
            <a:r>
              <a:rPr lang="en-US" altLang="en-US" dirty="0" err="1" smtClean="0">
                <a:ea typeface="宋体" panose="02010600030101010101" pitchFamily="2" charset="-122"/>
              </a:rPr>
              <a:t>kval</a:t>
            </a:r>
            <a:r>
              <a:rPr lang="en-US" altLang="en-US" dirty="0" smtClean="0">
                <a:ea typeface="宋体" panose="02010600030101010101" pitchFamily="2" charset="-122"/>
              </a:rPr>
              <a:t>;      		// </a:t>
            </a:r>
            <a:r>
              <a:rPr lang="en-US" altLang="en-US" dirty="0" err="1" smtClean="0">
                <a:ea typeface="宋体" panose="02010600030101010101" pitchFamily="2" charset="-122"/>
              </a:rPr>
              <a:t>块的大小</a:t>
            </a:r>
            <a:r>
              <a:rPr lang="zh-CN" altLang="en-US" dirty="0" smtClean="0">
                <a:ea typeface="宋体" panose="02010600030101010101" pitchFamily="2" charset="-122"/>
              </a:rPr>
              <a:t>，</a:t>
            </a:r>
            <a:r>
              <a:rPr lang="en-US" altLang="en-US" dirty="0" smtClean="0">
                <a:ea typeface="宋体" panose="02010600030101010101" pitchFamily="2" charset="-122"/>
              </a:rPr>
              <a:t>是2的幂次</a:t>
            </a:r>
          </a:p>
          <a:p>
            <a:pPr marL="457200" lvl="1" indent="0">
              <a:buNone/>
            </a:pPr>
            <a:r>
              <a:rPr lang="en-US" altLang="en-US" dirty="0" err="1" smtClean="0">
                <a:ea typeface="宋体" panose="02010600030101010101" pitchFamily="2" charset="-122"/>
              </a:rPr>
              <a:t>WORD_b</a:t>
            </a:r>
            <a:r>
              <a:rPr lang="en-US" altLang="en-US" dirty="0" smtClean="0">
                <a:ea typeface="宋体" panose="02010600030101010101" pitchFamily="2" charset="-122"/>
              </a:rPr>
              <a:t>  *</a:t>
            </a:r>
            <a:r>
              <a:rPr lang="en-US" altLang="en-US" dirty="0" err="1" smtClean="0">
                <a:ea typeface="宋体" panose="02010600030101010101" pitchFamily="2" charset="-122"/>
              </a:rPr>
              <a:t>rlink</a:t>
            </a:r>
            <a:r>
              <a:rPr lang="en-US" altLang="en-US" dirty="0" smtClean="0">
                <a:ea typeface="宋体" panose="02010600030101010101" pitchFamily="2" charset="-122"/>
              </a:rPr>
              <a:t>;     	//</a:t>
            </a:r>
            <a:r>
              <a:rPr lang="en-US" altLang="en-US" dirty="0" err="1" smtClean="0">
                <a:ea typeface="宋体" panose="02010600030101010101" pitchFamily="2" charset="-122"/>
              </a:rPr>
              <a:t>后继结点</a:t>
            </a:r>
            <a:endParaRPr lang="en-US" altLang="en-US" dirty="0" smtClean="0">
              <a:ea typeface="宋体" panose="02010600030101010101" pitchFamily="2" charset="-122"/>
            </a:endParaRPr>
          </a:p>
          <a:p>
            <a:pPr marL="457200" lvl="1" indent="0">
              <a:buNone/>
            </a:pPr>
            <a:r>
              <a:rPr lang="en-US" altLang="en-US" dirty="0" err="1" smtClean="0">
                <a:ea typeface="宋体" panose="02010600030101010101" pitchFamily="2" charset="-122"/>
              </a:rPr>
              <a:t>OtherType</a:t>
            </a:r>
            <a:r>
              <a:rPr lang="en-US" altLang="en-US" dirty="0" smtClean="0">
                <a:ea typeface="宋体" panose="02010600030101010101" pitchFamily="2" charset="-122"/>
              </a:rPr>
              <a:t>  other;</a:t>
            </a:r>
          </a:p>
          <a:p>
            <a:pPr marL="0" indent="0">
              <a:buNone/>
            </a:pPr>
            <a:r>
              <a:rPr lang="en-US" altLang="en-US" dirty="0" smtClean="0">
                <a:ea typeface="宋体" panose="02010600030101010101" pitchFamily="2" charset="-122"/>
              </a:rPr>
              <a:t>} </a:t>
            </a:r>
            <a:r>
              <a:rPr lang="en-US" altLang="en-US" b="1" dirty="0" err="1" smtClean="0">
                <a:ea typeface="宋体" panose="02010600030101010101" pitchFamily="2" charset="-122"/>
              </a:rPr>
              <a:t>WORD_b</a:t>
            </a:r>
            <a:r>
              <a:rPr lang="en-US" altLang="en-US" dirty="0" smtClean="0">
                <a:ea typeface="宋体" panose="02010600030101010101" pitchFamily="2" charset="-122"/>
              </a:rPr>
              <a:t>, </a:t>
            </a:r>
            <a:r>
              <a:rPr lang="en-US" altLang="en-US" b="1" dirty="0" smtClean="0">
                <a:ea typeface="宋体" panose="02010600030101010101" pitchFamily="2" charset="-122"/>
              </a:rPr>
              <a:t>head</a:t>
            </a:r>
            <a:r>
              <a:rPr lang="en-US" altLang="en-US" dirty="0" smtClean="0">
                <a:ea typeface="宋体" panose="02010600030101010101" pitchFamily="2" charset="-122"/>
              </a:rPr>
              <a:t>; </a:t>
            </a:r>
          </a:p>
          <a:p>
            <a:pPr marL="0" indent="0">
              <a:buNone/>
            </a:pPr>
            <a:r>
              <a:rPr lang="en-US" altLang="en-US" dirty="0" err="1" smtClean="0">
                <a:ea typeface="宋体" panose="02010600030101010101" pitchFamily="2" charset="-122"/>
              </a:rPr>
              <a:t>typedef</a:t>
            </a:r>
            <a:r>
              <a:rPr lang="en-US" altLang="en-US" dirty="0" smtClean="0">
                <a:ea typeface="宋体" panose="02010600030101010101" pitchFamily="2" charset="-122"/>
              </a:rPr>
              <a:t> </a:t>
            </a:r>
            <a:r>
              <a:rPr lang="en-US" altLang="en-US" dirty="0" err="1" smtClean="0">
                <a:ea typeface="宋体" panose="02010600030101010101" pitchFamily="2" charset="-122"/>
              </a:rPr>
              <a:t>struct</a:t>
            </a:r>
            <a:r>
              <a:rPr lang="en-US" altLang="en-US" dirty="0" smtClean="0">
                <a:ea typeface="宋体" panose="02010600030101010101" pitchFamily="2" charset="-122"/>
              </a:rPr>
              <a:t> </a:t>
            </a:r>
            <a:r>
              <a:rPr lang="en-US" altLang="en-US" dirty="0" err="1" smtClean="0">
                <a:ea typeface="宋体" panose="02010600030101010101" pitchFamily="2" charset="-122"/>
              </a:rPr>
              <a:t>HeadNode</a:t>
            </a:r>
            <a:r>
              <a:rPr lang="en-US" altLang="en-US" dirty="0" smtClean="0">
                <a:ea typeface="宋体" panose="02010600030101010101" pitchFamily="2" charset="-122"/>
              </a:rPr>
              <a:t> </a:t>
            </a:r>
            <a:r>
              <a:rPr lang="en-US" altLang="zh-CN" dirty="0" smtClean="0">
                <a:ea typeface="宋体" panose="02010600030101010101" pitchFamily="2" charset="-122"/>
              </a:rPr>
              <a:t>{</a:t>
            </a:r>
            <a:endParaRPr lang="en-US" altLang="en-US" dirty="0" smtClean="0">
              <a:ea typeface="宋体" panose="02010600030101010101" pitchFamily="2" charset="-122"/>
            </a:endParaRPr>
          </a:p>
          <a:p>
            <a:pPr marL="457200" lvl="1" indent="0">
              <a:buNone/>
            </a:pPr>
            <a:r>
              <a:rPr lang="en-US" altLang="en-US" dirty="0" err="1" smtClean="0">
                <a:ea typeface="宋体" panose="02010600030101010101" pitchFamily="2" charset="-122"/>
              </a:rPr>
              <a:t>int</a:t>
            </a:r>
            <a:r>
              <a:rPr lang="en-US" altLang="en-US" dirty="0" smtClean="0">
                <a:ea typeface="宋体" panose="02010600030101010101" pitchFamily="2" charset="-122"/>
              </a:rPr>
              <a:t>    </a:t>
            </a:r>
            <a:r>
              <a:rPr lang="en-US" altLang="en-US" dirty="0" err="1" smtClean="0">
                <a:ea typeface="宋体" panose="02010600030101010101" pitchFamily="2" charset="-122"/>
              </a:rPr>
              <a:t>nodesize</a:t>
            </a:r>
            <a:r>
              <a:rPr lang="en-US" altLang="en-US" dirty="0" smtClean="0">
                <a:ea typeface="宋体" panose="02010600030101010101" pitchFamily="2" charset="-122"/>
              </a:rPr>
              <a:t>;</a:t>
            </a:r>
          </a:p>
          <a:p>
            <a:pPr marL="457200" lvl="1" indent="0">
              <a:buNone/>
            </a:pPr>
            <a:r>
              <a:rPr lang="en-US" altLang="en-US" dirty="0" err="1" smtClean="0">
                <a:ea typeface="宋体" panose="02010600030101010101" pitchFamily="2" charset="-122"/>
              </a:rPr>
              <a:t>WORD_b</a:t>
            </a:r>
            <a:r>
              <a:rPr lang="en-US" altLang="en-US" dirty="0" smtClean="0">
                <a:ea typeface="宋体" panose="02010600030101010101" pitchFamily="2" charset="-122"/>
              </a:rPr>
              <a:t> * first;</a:t>
            </a:r>
          </a:p>
          <a:p>
            <a:pPr marL="0" indent="0">
              <a:buNone/>
            </a:pPr>
            <a:r>
              <a:rPr lang="en-US" altLang="en-US" dirty="0" smtClean="0">
                <a:ea typeface="宋体" panose="02010600030101010101" pitchFamily="2" charset="-122"/>
              </a:rPr>
              <a:t>} </a:t>
            </a:r>
            <a:r>
              <a:rPr lang="en-US" altLang="en-US" b="1" dirty="0" err="1" smtClean="0">
                <a:ea typeface="宋体" panose="02010600030101010101" pitchFamily="2" charset="-122"/>
              </a:rPr>
              <a:t>FreeList</a:t>
            </a:r>
            <a:r>
              <a:rPr lang="en-US" altLang="en-US" b="1" dirty="0" smtClean="0">
                <a:ea typeface="宋体" panose="02010600030101010101" pitchFamily="2" charset="-122"/>
              </a:rPr>
              <a:t>[M+1]</a:t>
            </a:r>
            <a:r>
              <a:rPr lang="en-US" altLang="en-US" dirty="0" smtClean="0">
                <a:ea typeface="宋体" panose="02010600030101010101" pitchFamily="2" charset="-122"/>
              </a:rPr>
              <a:t>; 	//</a:t>
            </a:r>
            <a:r>
              <a:rPr lang="zh-CN" altLang="en-US" dirty="0" smtClean="0">
                <a:ea typeface="宋体" panose="02010600030101010101" pitchFamily="2" charset="-122"/>
              </a:rPr>
              <a:t>子表个数为</a:t>
            </a:r>
            <a:r>
              <a:rPr lang="en-US" altLang="zh-CN" dirty="0" smtClean="0">
                <a:ea typeface="宋体" panose="02010600030101010101" pitchFamily="2" charset="-122"/>
              </a:rPr>
              <a:t>M+1</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104902505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altLang="en-US" dirty="0" err="1" smtClean="0">
                <a:latin typeface="+mn-lt"/>
                <a:ea typeface="宋体" panose="02010600030101010101" pitchFamily="2" charset="-122"/>
              </a:rPr>
              <a:t>分配</a:t>
            </a:r>
            <a:r>
              <a:rPr lang="zh-CN" altLang="en-US" dirty="0" smtClean="0">
                <a:latin typeface="+mn-lt"/>
                <a:ea typeface="宋体" panose="02010600030101010101" pitchFamily="2" charset="-122"/>
              </a:rPr>
              <a:t>实例</a:t>
            </a:r>
            <a:r>
              <a:rPr lang="en-US" altLang="en-US" dirty="0" smtClean="0">
                <a:latin typeface="+mn-lt"/>
                <a:ea typeface="宋体" panose="02010600030101010101" pitchFamily="2" charset="-122"/>
              </a:rPr>
              <a:t>-I</a:t>
            </a:r>
          </a:p>
        </p:txBody>
      </p:sp>
      <p:sp>
        <p:nvSpPr>
          <p:cNvPr id="604163" name="Rectangle 3"/>
          <p:cNvSpPr>
            <a:spLocks noGrp="1" noChangeArrowheads="1"/>
          </p:cNvSpPr>
          <p:nvPr>
            <p:ph type="body" idx="1"/>
          </p:nvPr>
        </p:nvSpPr>
        <p:spPr/>
        <p:txBody>
          <a:bodyPr>
            <a:normAutofit/>
          </a:bodyPr>
          <a:lstStyle/>
          <a:p>
            <a:r>
              <a:rPr lang="en-US" altLang="en-US" dirty="0" smtClean="0">
                <a:ea typeface="宋体" panose="02010600030101010101" pitchFamily="2" charset="-122"/>
              </a:rPr>
              <a:t>当</a:t>
            </a:r>
            <a:r>
              <a:rPr lang="zh-CN" altLang="en-US" dirty="0" smtClean="0">
                <a:ea typeface="宋体" panose="02010600030101010101" pitchFamily="2" charset="-122"/>
              </a:rPr>
              <a:t>遇到</a:t>
            </a:r>
            <a:r>
              <a:rPr lang="en-US" altLang="en-US" dirty="0" err="1" smtClean="0">
                <a:ea typeface="宋体" panose="02010600030101010101" pitchFamily="2" charset="-122"/>
              </a:rPr>
              <a:t>大小为n的内存分配请求时，首先在可利用</a:t>
            </a:r>
            <a:r>
              <a:rPr lang="zh-CN" altLang="en-US" dirty="0" smtClean="0">
                <a:ea typeface="宋体" panose="02010600030101010101" pitchFamily="2" charset="-122"/>
              </a:rPr>
              <a:t>空间</a:t>
            </a:r>
            <a:r>
              <a:rPr lang="en-US" altLang="en-US" dirty="0" err="1" smtClean="0">
                <a:ea typeface="宋体" panose="02010600030101010101" pitchFamily="2" charset="-122"/>
              </a:rPr>
              <a:t>表中查找大小与n相匹配的子表</a:t>
            </a:r>
            <a:endParaRPr lang="en-US" altLang="en-US" dirty="0" smtClean="0">
              <a:ea typeface="宋体" panose="02010600030101010101" pitchFamily="2" charset="-122"/>
            </a:endParaRPr>
          </a:p>
          <a:p>
            <a:pPr lvl="1"/>
            <a:r>
              <a:rPr lang="en-US" altLang="en-US" dirty="0" smtClean="0">
                <a:ea typeface="宋体" panose="02010600030101010101" pitchFamily="2" charset="-122"/>
              </a:rPr>
              <a:t>若2</a:t>
            </a:r>
            <a:r>
              <a:rPr lang="en-US" altLang="en-US" baseline="30000" dirty="0" smtClean="0">
                <a:ea typeface="宋体" panose="02010600030101010101" pitchFamily="2" charset="-122"/>
              </a:rPr>
              <a:t>k-1</a:t>
            </a:r>
            <a:r>
              <a:rPr lang="en-US" altLang="en-US" dirty="0" smtClean="0">
                <a:ea typeface="宋体" panose="02010600030101010101" pitchFamily="2" charset="-122"/>
              </a:rPr>
              <a:t>&lt;n≤</a:t>
            </a:r>
            <a:r>
              <a:rPr lang="en-US" altLang="en-US" dirty="0" smtClean="0">
                <a:ea typeface="宋体" panose="02010600030101010101" pitchFamily="2" charset="-122"/>
              </a:rPr>
              <a:t>2</a:t>
            </a:r>
            <a:r>
              <a:rPr lang="en-US" altLang="en-US" baseline="30000" dirty="0" smtClean="0">
                <a:ea typeface="宋体" panose="02010600030101010101" pitchFamily="2" charset="-122"/>
              </a:rPr>
              <a:t>k</a:t>
            </a:r>
            <a:r>
              <a:rPr lang="en-US" altLang="en-US" dirty="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a:t>
            </a:r>
            <a:r>
              <a:rPr lang="zh-CN" altLang="en-US" dirty="0" smtClean="0">
                <a:ea typeface="宋体" panose="02010600030101010101" pitchFamily="2" charset="-122"/>
              </a:rPr>
              <a:t>第</a:t>
            </a:r>
            <a:r>
              <a:rPr lang="en-US" altLang="zh-CN" dirty="0" smtClean="0">
                <a:ea typeface="宋体" panose="02010600030101010101" pitchFamily="2" charset="-122"/>
              </a:rPr>
              <a:t>k</a:t>
            </a:r>
            <a:r>
              <a:rPr lang="en-US" altLang="zh-CN" dirty="0" smtClean="0">
                <a:ea typeface="宋体" panose="02010600030101010101" pitchFamily="2" charset="-122"/>
              </a:rPr>
              <a:t>+1</a:t>
            </a:r>
            <a:r>
              <a:rPr lang="zh-CN" altLang="en-US" dirty="0" smtClean="0">
                <a:ea typeface="宋体" panose="02010600030101010101" pitchFamily="2" charset="-122"/>
              </a:rPr>
              <a:t>个子表有</a:t>
            </a:r>
            <a:r>
              <a:rPr lang="en-US" altLang="en-US" dirty="0" err="1" smtClean="0">
                <a:ea typeface="宋体" panose="02010600030101010101" pitchFamily="2" charset="-122"/>
              </a:rPr>
              <a:t>空闲子表结点</a:t>
            </a:r>
            <a:r>
              <a:rPr lang="zh-CN" altLang="en-US" dirty="0" smtClean="0">
                <a:ea typeface="宋体" panose="02010600030101010101" pitchFamily="2" charset="-122"/>
              </a:rPr>
              <a:t>，</a:t>
            </a:r>
            <a:r>
              <a:rPr lang="en-US" altLang="en-US" dirty="0" err="1" smtClean="0">
                <a:ea typeface="宋体" panose="02010600030101010101" pitchFamily="2" charset="-122"/>
              </a:rPr>
              <a:t>则将子表中的任意一个结点分配之</a:t>
            </a:r>
            <a:endParaRPr lang="en-US" altLang="en-US" dirty="0" smtClean="0">
              <a:ea typeface="宋体" panose="02010600030101010101" pitchFamily="2" charset="-122"/>
            </a:endParaRPr>
          </a:p>
        </p:txBody>
      </p:sp>
      <p:grpSp>
        <p:nvGrpSpPr>
          <p:cNvPr id="4" name="组合 3"/>
          <p:cNvGrpSpPr/>
          <p:nvPr/>
        </p:nvGrpSpPr>
        <p:grpSpPr>
          <a:xfrm>
            <a:off x="827584" y="3337828"/>
            <a:ext cx="7796336" cy="3475548"/>
            <a:chOff x="880269" y="1700808"/>
            <a:chExt cx="7796336" cy="3475548"/>
          </a:xfrm>
        </p:grpSpPr>
        <p:grpSp>
          <p:nvGrpSpPr>
            <p:cNvPr id="5" name="组合 4"/>
            <p:cNvGrpSpPr/>
            <p:nvPr/>
          </p:nvGrpSpPr>
          <p:grpSpPr>
            <a:xfrm>
              <a:off x="2916238" y="3500439"/>
              <a:ext cx="2062163" cy="792163"/>
              <a:chOff x="2916238" y="3500439"/>
              <a:chExt cx="2062163" cy="792163"/>
            </a:xfrm>
          </p:grpSpPr>
          <p:grpSp>
            <p:nvGrpSpPr>
              <p:cNvPr id="42" name="Group 41"/>
              <p:cNvGrpSpPr>
                <a:grpSpLocks/>
              </p:cNvGrpSpPr>
              <p:nvPr/>
            </p:nvGrpSpPr>
            <p:grpSpPr bwMode="auto">
              <a:xfrm>
                <a:off x="2916238" y="3500439"/>
                <a:ext cx="1584325" cy="792163"/>
                <a:chOff x="0" y="0"/>
                <a:chExt cx="998" cy="499"/>
              </a:xfrm>
            </p:grpSpPr>
            <p:sp>
              <p:nvSpPr>
                <p:cNvPr id="45" name="Rectangle 42"/>
                <p:cNvSpPr>
                  <a:spLocks noChangeArrowheads="1"/>
                </p:cNvSpPr>
                <p:nvPr/>
              </p:nvSpPr>
              <p:spPr bwMode="auto">
                <a:xfrm>
                  <a:off x="0" y="226"/>
                  <a:ext cx="998" cy="273"/>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mn-lt"/>
                  </a:endParaRPr>
                </a:p>
              </p:txBody>
            </p:sp>
            <p:grpSp>
              <p:nvGrpSpPr>
                <p:cNvPr id="46" name="Group 43"/>
                <p:cNvGrpSpPr>
                  <a:grpSpLocks/>
                </p:cNvGrpSpPr>
                <p:nvPr/>
              </p:nvGrpSpPr>
              <p:grpSpPr bwMode="auto">
                <a:xfrm>
                  <a:off x="0" y="0"/>
                  <a:ext cx="998" cy="227"/>
                  <a:chOff x="0" y="0"/>
                  <a:chExt cx="998" cy="227"/>
                </a:xfrm>
              </p:grpSpPr>
              <p:sp>
                <p:nvSpPr>
                  <p:cNvPr id="47" name="Rectangle 44"/>
                  <p:cNvSpPr>
                    <a:spLocks noChangeArrowheads="1"/>
                  </p:cNvSpPr>
                  <p:nvPr/>
                </p:nvSpPr>
                <p:spPr bwMode="auto">
                  <a:xfrm>
                    <a:off x="0" y="0"/>
                    <a:ext cx="998" cy="227"/>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smtClean="0">
                        <a:latin typeface="+mn-lt"/>
                      </a:rPr>
                      <a:t>      0     K</a:t>
                    </a:r>
                    <a:endParaRPr lang="en-US" altLang="en-US" sz="2400" b="1" dirty="0">
                      <a:latin typeface="+mn-lt"/>
                    </a:endParaRPr>
                  </a:p>
                </p:txBody>
              </p:sp>
              <p:sp>
                <p:nvSpPr>
                  <p:cNvPr id="48" name="Line 45"/>
                  <p:cNvSpPr>
                    <a:spLocks noChangeShapeType="1"/>
                  </p:cNvSpPr>
                  <p:nvPr/>
                </p:nvSpPr>
                <p:spPr bwMode="auto">
                  <a:xfrm>
                    <a:off x="227"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 name="Line 46"/>
                  <p:cNvSpPr>
                    <a:spLocks noChangeShapeType="1"/>
                  </p:cNvSpPr>
                  <p:nvPr/>
                </p:nvSpPr>
                <p:spPr bwMode="auto">
                  <a:xfrm>
                    <a:off x="862"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3" name="Line 59"/>
              <p:cNvSpPr>
                <a:spLocks noChangeShapeType="1"/>
              </p:cNvSpPr>
              <p:nvPr/>
            </p:nvSpPr>
            <p:spPr bwMode="auto">
              <a:xfrm>
                <a:off x="4330701" y="3690939"/>
                <a:ext cx="647700" cy="0"/>
              </a:xfrm>
              <a:prstGeom prst="line">
                <a:avLst/>
              </a:prstGeom>
              <a:noFill/>
              <a:ln w="25400">
                <a:solidFill>
                  <a:schemeClr val="tx1"/>
                </a:solidFill>
                <a:round/>
                <a:headEnd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Line 45"/>
              <p:cNvSpPr>
                <a:spLocks noChangeShapeType="1"/>
              </p:cNvSpPr>
              <p:nvPr/>
            </p:nvSpPr>
            <p:spPr bwMode="auto">
              <a:xfrm>
                <a:off x="3851920" y="3510757"/>
                <a:ext cx="0" cy="360363"/>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 name="组合 5"/>
            <p:cNvGrpSpPr/>
            <p:nvPr/>
          </p:nvGrpSpPr>
          <p:grpSpPr>
            <a:xfrm>
              <a:off x="5004048" y="3501008"/>
              <a:ext cx="2062163" cy="792163"/>
              <a:chOff x="2916238" y="3500439"/>
              <a:chExt cx="2062163" cy="792163"/>
            </a:xfrm>
          </p:grpSpPr>
          <p:grpSp>
            <p:nvGrpSpPr>
              <p:cNvPr id="34" name="Group 41"/>
              <p:cNvGrpSpPr>
                <a:grpSpLocks/>
              </p:cNvGrpSpPr>
              <p:nvPr/>
            </p:nvGrpSpPr>
            <p:grpSpPr bwMode="auto">
              <a:xfrm>
                <a:off x="2916238" y="3500439"/>
                <a:ext cx="1584325" cy="792163"/>
                <a:chOff x="0" y="0"/>
                <a:chExt cx="998" cy="499"/>
              </a:xfrm>
            </p:grpSpPr>
            <p:sp>
              <p:nvSpPr>
                <p:cNvPr id="37" name="Rectangle 42"/>
                <p:cNvSpPr>
                  <a:spLocks noChangeArrowheads="1"/>
                </p:cNvSpPr>
                <p:nvPr/>
              </p:nvSpPr>
              <p:spPr bwMode="auto">
                <a:xfrm>
                  <a:off x="0" y="226"/>
                  <a:ext cx="998" cy="273"/>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mn-lt"/>
                  </a:endParaRPr>
                </a:p>
              </p:txBody>
            </p:sp>
            <p:grpSp>
              <p:nvGrpSpPr>
                <p:cNvPr id="38" name="Group 43"/>
                <p:cNvGrpSpPr>
                  <a:grpSpLocks/>
                </p:cNvGrpSpPr>
                <p:nvPr/>
              </p:nvGrpSpPr>
              <p:grpSpPr bwMode="auto">
                <a:xfrm>
                  <a:off x="0" y="0"/>
                  <a:ext cx="998" cy="227"/>
                  <a:chOff x="0" y="0"/>
                  <a:chExt cx="998" cy="227"/>
                </a:xfrm>
              </p:grpSpPr>
              <p:sp>
                <p:nvSpPr>
                  <p:cNvPr id="39" name="Rectangle 44"/>
                  <p:cNvSpPr>
                    <a:spLocks noChangeArrowheads="1"/>
                  </p:cNvSpPr>
                  <p:nvPr/>
                </p:nvSpPr>
                <p:spPr bwMode="auto">
                  <a:xfrm>
                    <a:off x="0" y="0"/>
                    <a:ext cx="998" cy="227"/>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smtClean="0">
                        <a:latin typeface="+mn-lt"/>
                      </a:rPr>
                      <a:t>      0     K</a:t>
                    </a:r>
                    <a:endParaRPr lang="en-US" altLang="en-US" sz="2400" b="1" dirty="0">
                      <a:latin typeface="+mn-lt"/>
                    </a:endParaRPr>
                  </a:p>
                </p:txBody>
              </p:sp>
              <p:sp>
                <p:nvSpPr>
                  <p:cNvPr id="40" name="Line 45"/>
                  <p:cNvSpPr>
                    <a:spLocks noChangeShapeType="1"/>
                  </p:cNvSpPr>
                  <p:nvPr/>
                </p:nvSpPr>
                <p:spPr bwMode="auto">
                  <a:xfrm>
                    <a:off x="227"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 name="Line 46"/>
                  <p:cNvSpPr>
                    <a:spLocks noChangeShapeType="1"/>
                  </p:cNvSpPr>
                  <p:nvPr/>
                </p:nvSpPr>
                <p:spPr bwMode="auto">
                  <a:xfrm>
                    <a:off x="862"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5" name="Line 59"/>
              <p:cNvSpPr>
                <a:spLocks noChangeShapeType="1"/>
              </p:cNvSpPr>
              <p:nvPr/>
            </p:nvSpPr>
            <p:spPr bwMode="auto">
              <a:xfrm>
                <a:off x="4330701" y="3690939"/>
                <a:ext cx="647700" cy="0"/>
              </a:xfrm>
              <a:prstGeom prst="line">
                <a:avLst/>
              </a:prstGeom>
              <a:noFill/>
              <a:ln w="25400">
                <a:solidFill>
                  <a:schemeClr val="tx1"/>
                </a:solidFill>
                <a:round/>
                <a:headEnd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45"/>
              <p:cNvSpPr>
                <a:spLocks noChangeShapeType="1"/>
              </p:cNvSpPr>
              <p:nvPr/>
            </p:nvSpPr>
            <p:spPr bwMode="auto">
              <a:xfrm>
                <a:off x="3851920" y="3510757"/>
                <a:ext cx="0" cy="360363"/>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 name="Group 41"/>
            <p:cNvGrpSpPr>
              <a:grpSpLocks/>
            </p:cNvGrpSpPr>
            <p:nvPr/>
          </p:nvGrpSpPr>
          <p:grpSpPr bwMode="auto">
            <a:xfrm>
              <a:off x="7092280" y="3501008"/>
              <a:ext cx="1584325" cy="792163"/>
              <a:chOff x="0" y="0"/>
              <a:chExt cx="998" cy="499"/>
            </a:xfrm>
          </p:grpSpPr>
          <p:sp>
            <p:nvSpPr>
              <p:cNvPr id="29" name="Rectangle 42"/>
              <p:cNvSpPr>
                <a:spLocks noChangeArrowheads="1"/>
              </p:cNvSpPr>
              <p:nvPr/>
            </p:nvSpPr>
            <p:spPr bwMode="auto">
              <a:xfrm>
                <a:off x="0" y="226"/>
                <a:ext cx="998" cy="273"/>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mn-lt"/>
                </a:endParaRPr>
              </a:p>
            </p:txBody>
          </p:sp>
          <p:grpSp>
            <p:nvGrpSpPr>
              <p:cNvPr id="30" name="Group 43"/>
              <p:cNvGrpSpPr>
                <a:grpSpLocks/>
              </p:cNvGrpSpPr>
              <p:nvPr/>
            </p:nvGrpSpPr>
            <p:grpSpPr bwMode="auto">
              <a:xfrm>
                <a:off x="0" y="0"/>
                <a:ext cx="998" cy="227"/>
                <a:chOff x="0" y="0"/>
                <a:chExt cx="998" cy="227"/>
              </a:xfrm>
            </p:grpSpPr>
            <p:sp>
              <p:nvSpPr>
                <p:cNvPr id="31" name="Rectangle 44"/>
                <p:cNvSpPr>
                  <a:spLocks noChangeArrowheads="1"/>
                </p:cNvSpPr>
                <p:nvPr/>
              </p:nvSpPr>
              <p:spPr bwMode="auto">
                <a:xfrm>
                  <a:off x="0" y="0"/>
                  <a:ext cx="998" cy="227"/>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smtClean="0">
                      <a:latin typeface="+mn-lt"/>
                    </a:rPr>
                    <a:t>      0     K</a:t>
                  </a:r>
                  <a:endParaRPr lang="en-US" altLang="en-US" sz="2400" b="1" dirty="0">
                    <a:latin typeface="+mn-lt"/>
                  </a:endParaRPr>
                </a:p>
              </p:txBody>
            </p:sp>
            <p:sp>
              <p:nvSpPr>
                <p:cNvPr id="32" name="Line 45"/>
                <p:cNvSpPr>
                  <a:spLocks noChangeShapeType="1"/>
                </p:cNvSpPr>
                <p:nvPr/>
              </p:nvSpPr>
              <p:spPr bwMode="auto">
                <a:xfrm>
                  <a:off x="227"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46"/>
                <p:cNvSpPr>
                  <a:spLocks noChangeShapeType="1"/>
                </p:cNvSpPr>
                <p:nvPr/>
              </p:nvSpPr>
              <p:spPr bwMode="auto">
                <a:xfrm>
                  <a:off x="862"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8" name="Line 45"/>
            <p:cNvSpPr>
              <a:spLocks noChangeShapeType="1"/>
            </p:cNvSpPr>
            <p:nvPr/>
          </p:nvSpPr>
          <p:spPr bwMode="auto">
            <a:xfrm>
              <a:off x="8027962" y="3511326"/>
              <a:ext cx="0" cy="360363"/>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 name="组合 8"/>
            <p:cNvGrpSpPr/>
            <p:nvPr/>
          </p:nvGrpSpPr>
          <p:grpSpPr>
            <a:xfrm>
              <a:off x="880269" y="1700808"/>
              <a:ext cx="1258293" cy="3475548"/>
              <a:chOff x="880269" y="2060848"/>
              <a:chExt cx="1258293" cy="3475548"/>
            </a:xfrm>
          </p:grpSpPr>
          <p:sp>
            <p:nvSpPr>
              <p:cNvPr id="19" name="矩形 18"/>
              <p:cNvSpPr/>
              <p:nvPr/>
            </p:nvSpPr>
            <p:spPr>
              <a:xfrm>
                <a:off x="899592" y="2060848"/>
                <a:ext cx="1224136" cy="338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0" name="直接连接符 19"/>
              <p:cNvCxnSpPr/>
              <p:nvPr/>
            </p:nvCxnSpPr>
            <p:spPr>
              <a:xfrm flipH="1">
                <a:off x="899592" y="2449674"/>
                <a:ext cx="1222028" cy="1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916534" y="3384302"/>
                <a:ext cx="1222028" cy="1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80269" y="3825044"/>
                <a:ext cx="1222028" cy="1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899592" y="4209250"/>
                <a:ext cx="1222028" cy="1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12738" y="4995788"/>
                <a:ext cx="1222028" cy="173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259632" y="5013176"/>
                <a:ext cx="558166" cy="523220"/>
              </a:xfrm>
              <a:prstGeom prst="rect">
                <a:avLst/>
              </a:prstGeom>
              <a:noFill/>
            </p:spPr>
            <p:txBody>
              <a:bodyPr wrap="none" rtlCol="0">
                <a:spAutoFit/>
              </a:bodyPr>
              <a:lstStyle/>
              <a:p>
                <a:r>
                  <a:rPr lang="en-US" altLang="zh-CN" sz="2800" dirty="0" smtClean="0"/>
                  <a:t>2</a:t>
                </a:r>
                <a:r>
                  <a:rPr lang="en-US" altLang="zh-CN" sz="2800" baseline="30000" dirty="0" smtClean="0"/>
                  <a:t>m</a:t>
                </a:r>
                <a:endParaRPr lang="zh-CN" altLang="en-US" sz="2800" baseline="30000" dirty="0"/>
              </a:p>
            </p:txBody>
          </p:sp>
          <p:sp>
            <p:nvSpPr>
              <p:cNvPr id="26" name="文本框 25"/>
              <p:cNvSpPr txBox="1"/>
              <p:nvPr/>
            </p:nvSpPr>
            <p:spPr>
              <a:xfrm>
                <a:off x="1187624" y="3789040"/>
                <a:ext cx="492443" cy="523220"/>
              </a:xfrm>
              <a:prstGeom prst="rect">
                <a:avLst/>
              </a:prstGeom>
              <a:noFill/>
            </p:spPr>
            <p:txBody>
              <a:bodyPr wrap="none" rtlCol="0">
                <a:spAutoFit/>
              </a:bodyPr>
              <a:lstStyle/>
              <a:p>
                <a:r>
                  <a:rPr lang="en-US" altLang="zh-CN" sz="2800" dirty="0" smtClean="0"/>
                  <a:t>2</a:t>
                </a:r>
                <a:r>
                  <a:rPr lang="en-US" altLang="zh-CN" sz="2800" baseline="30000" dirty="0" smtClean="0"/>
                  <a:t>K</a:t>
                </a:r>
                <a:endParaRPr lang="zh-CN" altLang="en-US" sz="2800" baseline="30000" dirty="0"/>
              </a:p>
            </p:txBody>
          </p:sp>
          <p:sp>
            <p:nvSpPr>
              <p:cNvPr id="27" name="文本框 26"/>
              <p:cNvSpPr txBox="1"/>
              <p:nvPr/>
            </p:nvSpPr>
            <p:spPr>
              <a:xfrm>
                <a:off x="1187624" y="3356992"/>
                <a:ext cx="688009" cy="523220"/>
              </a:xfrm>
              <a:prstGeom prst="rect">
                <a:avLst/>
              </a:prstGeom>
              <a:noFill/>
            </p:spPr>
            <p:txBody>
              <a:bodyPr wrap="none" rtlCol="0">
                <a:spAutoFit/>
              </a:bodyPr>
              <a:lstStyle/>
              <a:p>
                <a:r>
                  <a:rPr lang="en-US" altLang="zh-CN" sz="2800" dirty="0" smtClean="0"/>
                  <a:t>2</a:t>
                </a:r>
                <a:r>
                  <a:rPr lang="en-US" altLang="zh-CN" sz="2800" baseline="30000" dirty="0" smtClean="0"/>
                  <a:t>K-1</a:t>
                </a:r>
                <a:endParaRPr lang="zh-CN" altLang="en-US" sz="2800" baseline="30000" dirty="0"/>
              </a:p>
            </p:txBody>
          </p:sp>
          <p:sp>
            <p:nvSpPr>
              <p:cNvPr id="28" name="文本框 27"/>
              <p:cNvSpPr txBox="1"/>
              <p:nvPr/>
            </p:nvSpPr>
            <p:spPr>
              <a:xfrm>
                <a:off x="1202444" y="2066952"/>
                <a:ext cx="489236" cy="523220"/>
              </a:xfrm>
              <a:prstGeom prst="rect">
                <a:avLst/>
              </a:prstGeom>
              <a:noFill/>
            </p:spPr>
            <p:txBody>
              <a:bodyPr wrap="none" rtlCol="0">
                <a:spAutoFit/>
              </a:bodyPr>
              <a:lstStyle/>
              <a:p>
                <a:r>
                  <a:rPr lang="en-US" altLang="zh-CN" sz="2800" dirty="0" smtClean="0"/>
                  <a:t>2</a:t>
                </a:r>
                <a:r>
                  <a:rPr lang="en-US" altLang="zh-CN" sz="2800" baseline="30000" dirty="0" smtClean="0"/>
                  <a:t>0</a:t>
                </a:r>
                <a:endParaRPr lang="zh-CN" altLang="en-US" sz="2800" baseline="30000" dirty="0"/>
              </a:p>
            </p:txBody>
          </p:sp>
        </p:grpSp>
        <p:cxnSp>
          <p:nvCxnSpPr>
            <p:cNvPr id="10" name="直接箭头连接符 9"/>
            <p:cNvCxnSpPr>
              <a:endCxn id="47" idx="1"/>
            </p:cNvCxnSpPr>
            <p:nvPr/>
          </p:nvCxnSpPr>
          <p:spPr>
            <a:xfrm flipV="1">
              <a:off x="1873776" y="3680621"/>
              <a:ext cx="1042462" cy="10318"/>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flipV="1">
              <a:off x="3121555" y="2780928"/>
              <a:ext cx="5123251" cy="865158"/>
            </a:xfrm>
            <a:prstGeom prst="bentConnector3">
              <a:avLst>
                <a:gd name="adj1" fmla="val -817"/>
              </a:avLst>
            </a:prstGeom>
            <a:ln w="25400">
              <a:headEnd w="lg" len="lg"/>
              <a:tailEnd w="lg" len="lg"/>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rot="10800000">
              <a:off x="3923928" y="3068960"/>
              <a:ext cx="1260227" cy="577126"/>
            </a:xfrm>
            <a:prstGeom prst="bentConnector3">
              <a:avLst>
                <a:gd name="adj1" fmla="val 620"/>
              </a:avLst>
            </a:prstGeom>
            <a:ln w="25400">
              <a:headEnd w="lg" len="lg"/>
              <a:tailEnd w="lg" len="lg"/>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rot="10800000">
              <a:off x="6012160" y="3067898"/>
              <a:ext cx="1260227" cy="577126"/>
            </a:xfrm>
            <a:prstGeom prst="bentConnector3">
              <a:avLst>
                <a:gd name="adj1" fmla="val 620"/>
              </a:avLst>
            </a:prstGeom>
            <a:ln w="25400">
              <a:headEnd w="lg" len="lg"/>
              <a:tailEnd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8244806" y="2780928"/>
              <a:ext cx="0" cy="684076"/>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012160" y="3041650"/>
              <a:ext cx="0" cy="423354"/>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923928" y="3067898"/>
              <a:ext cx="0" cy="397106"/>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rot="10800000" flipV="1">
              <a:off x="2627784" y="3717032"/>
              <a:ext cx="5926448" cy="811502"/>
            </a:xfrm>
            <a:prstGeom prst="bentConnector3">
              <a:avLst>
                <a:gd name="adj1" fmla="val -3145"/>
              </a:avLst>
            </a:prstGeom>
            <a:ln w="25400">
              <a:headEnd w="lg" len="lg"/>
              <a:tailEnd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627784" y="3857904"/>
              <a:ext cx="144016" cy="670632"/>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05514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标题 7"/>
          <p:cNvSpPr>
            <a:spLocks noGrp="1"/>
          </p:cNvSpPr>
          <p:nvPr>
            <p:ph type="title"/>
          </p:nvPr>
        </p:nvSpPr>
        <p:spPr>
          <a:xfrm>
            <a:off x="323528" y="44624"/>
            <a:ext cx="8363272" cy="864096"/>
          </a:xfrm>
        </p:spPr>
        <p:txBody>
          <a:bodyPr>
            <a:normAutofit/>
          </a:bodyPr>
          <a:lstStyle/>
          <a:p>
            <a:r>
              <a:rPr lang="en-US" altLang="zh-CN" smtClean="0"/>
              <a:t>1. </a:t>
            </a:r>
            <a:r>
              <a:rPr lang="zh-CN" altLang="en-US" smtClean="0"/>
              <a:t>基本</a:t>
            </a:r>
            <a:r>
              <a:rPr lang="zh-CN" altLang="en-US" dirty="0" smtClean="0"/>
              <a:t>概念：</a:t>
            </a:r>
            <a:r>
              <a:rPr lang="zh-CN" altLang="en-US" dirty="0"/>
              <a:t>存储空间的分配与</a:t>
            </a:r>
            <a:r>
              <a:rPr lang="zh-CN" altLang="en-US" dirty="0" smtClean="0"/>
              <a:t>管理</a:t>
            </a:r>
            <a:endParaRPr lang="en-US" dirty="0"/>
          </a:p>
        </p:txBody>
      </p:sp>
      <p:sp>
        <p:nvSpPr>
          <p:cNvPr id="5" name="内容占位符 4"/>
          <p:cNvSpPr>
            <a:spLocks noGrp="1"/>
          </p:cNvSpPr>
          <p:nvPr>
            <p:ph idx="1"/>
          </p:nvPr>
        </p:nvSpPr>
        <p:spPr/>
        <p:txBody>
          <a:bodyPr>
            <a:normAutofit/>
          </a:bodyPr>
          <a:lstStyle/>
          <a:p>
            <a:r>
              <a:rPr lang="zh-CN" altLang="en-US" dirty="0" smtClean="0">
                <a:ea typeface="宋体" panose="02010600030101010101" pitchFamily="2" charset="-122"/>
              </a:rPr>
              <a:t>问题的来源：</a:t>
            </a:r>
            <a:r>
              <a:rPr lang="en-US" altLang="en-US" dirty="0" smtClean="0">
                <a:ea typeface="宋体" panose="02010600030101010101" pitchFamily="2" charset="-122"/>
              </a:rPr>
              <a:t>(</a:t>
            </a:r>
            <a:r>
              <a:rPr lang="zh-CN" altLang="en-US" dirty="0" smtClean="0">
                <a:ea typeface="宋体" panose="02010600030101010101" pitchFamily="2" charset="-122"/>
              </a:rPr>
              <a:t>数据</a:t>
            </a:r>
            <a:r>
              <a:rPr lang="en-US" altLang="en-US" dirty="0" smtClean="0">
                <a:ea typeface="宋体" panose="02010600030101010101" pitchFamily="2" charset="-122"/>
              </a:rPr>
              <a:t>)</a:t>
            </a:r>
            <a:r>
              <a:rPr lang="zh-CN" altLang="en-US" dirty="0" smtClean="0">
                <a:ea typeface="宋体" panose="02010600030101010101" pitchFamily="2" charset="-122"/>
              </a:rPr>
              <a:t>结构中的每一个数据元素都对应一定的存储空间，数据元素的访问都是通过对应的存储单元来进行的</a:t>
            </a:r>
            <a:endParaRPr lang="en-US" altLang="zh-CN" dirty="0" smtClean="0">
              <a:ea typeface="宋体" panose="02010600030101010101" pitchFamily="2" charset="-122"/>
            </a:endParaRPr>
          </a:p>
          <a:p>
            <a:pPr lvl="1"/>
            <a:r>
              <a:rPr lang="zh-CN" altLang="en-US" dirty="0" smtClean="0">
                <a:ea typeface="宋体" panose="02010600030101010101" pitchFamily="2" charset="-122"/>
              </a:rPr>
              <a:t>操作系统、编译程序</a:t>
            </a:r>
            <a:r>
              <a:rPr lang="en-US" altLang="zh-CN" dirty="0" smtClean="0">
                <a:ea typeface="宋体" panose="02010600030101010101" pitchFamily="2" charset="-122"/>
              </a:rPr>
              <a:t>(</a:t>
            </a:r>
            <a:r>
              <a:rPr lang="zh-CN" altLang="en-US" dirty="0" smtClean="0">
                <a:ea typeface="宋体" panose="02010600030101010101" pitchFamily="2" charset="-122"/>
              </a:rPr>
              <a:t>例如</a:t>
            </a:r>
            <a:r>
              <a:rPr lang="en-US" altLang="zh-CN" dirty="0" smtClean="0">
                <a:ea typeface="宋体" panose="02010600030101010101" pitchFamily="2" charset="-122"/>
              </a:rPr>
              <a:t>JVM)</a:t>
            </a:r>
            <a:r>
              <a:rPr lang="zh-CN" altLang="en-US" dirty="0" smtClean="0">
                <a:ea typeface="宋体" panose="02010600030101010101" pitchFamily="2" charset="-122"/>
              </a:rPr>
              <a:t>、用户程序</a:t>
            </a:r>
            <a:endParaRPr lang="en-US" altLang="zh-CN" dirty="0" smtClean="0">
              <a:ea typeface="宋体" panose="02010600030101010101" pitchFamily="2" charset="-122"/>
            </a:endParaRPr>
          </a:p>
          <a:p>
            <a:r>
              <a:rPr lang="zh-CN" altLang="en-US" dirty="0" smtClean="0">
                <a:ea typeface="宋体" panose="02010600030101010101" pitchFamily="2" charset="-122"/>
              </a:rPr>
              <a:t>问题的解决策略：</a:t>
            </a:r>
            <a:r>
              <a:rPr lang="zh-CN" altLang="en-US" sz="3200" dirty="0" smtClean="0">
                <a:ea typeface="宋体" panose="02010600030101010101" pitchFamily="2" charset="-122"/>
              </a:rPr>
              <a:t>采用</a:t>
            </a:r>
            <a:r>
              <a:rPr lang="zh-CN" altLang="en-US" sz="3200" b="1" dirty="0" smtClean="0">
                <a:solidFill>
                  <a:srgbClr val="0000FF"/>
                </a:solidFill>
                <a:ea typeface="宋体" panose="02010600030101010101" pitchFamily="2" charset="-122"/>
              </a:rPr>
              <a:t>动态存储管理</a:t>
            </a:r>
            <a:r>
              <a:rPr lang="zh-CN" altLang="en-US" sz="3200" dirty="0" smtClean="0">
                <a:ea typeface="宋体" panose="02010600030101010101" pitchFamily="2" charset="-122"/>
              </a:rPr>
              <a:t>思想</a:t>
            </a:r>
            <a:endParaRPr lang="en-US" altLang="zh-CN" sz="3200" dirty="0" smtClean="0">
              <a:ea typeface="宋体" panose="02010600030101010101" pitchFamily="2" charset="-122"/>
            </a:endParaRPr>
          </a:p>
          <a:p>
            <a:r>
              <a:rPr lang="zh-CN" altLang="en-US" dirty="0" smtClean="0">
                <a:ea typeface="宋体" panose="02010600030101010101" pitchFamily="2" charset="-122"/>
              </a:rPr>
              <a:t>存储空间的</a:t>
            </a:r>
            <a:r>
              <a:rPr lang="en-US" altLang="en-US" dirty="0" err="1" smtClean="0">
                <a:ea typeface="宋体" panose="02010600030101010101" pitchFamily="2" charset="-122"/>
              </a:rPr>
              <a:t>分配</a:t>
            </a:r>
            <a:r>
              <a:rPr lang="zh-CN" altLang="en-US" dirty="0" smtClean="0">
                <a:ea typeface="宋体" panose="02010600030101010101" pitchFamily="2" charset="-122"/>
              </a:rPr>
              <a:t>和管理</a:t>
            </a:r>
            <a:r>
              <a:rPr lang="en-US" altLang="en-US" dirty="0" err="1" smtClean="0">
                <a:ea typeface="宋体" panose="02010600030101010101" pitchFamily="2" charset="-122"/>
              </a:rPr>
              <a:t>策略</a:t>
            </a:r>
            <a:r>
              <a:rPr lang="zh-CN" altLang="en-US" dirty="0">
                <a:ea typeface="宋体" panose="02010600030101010101" pitchFamily="2" charset="-122"/>
              </a:rPr>
              <a:t>的</a:t>
            </a:r>
            <a:r>
              <a:rPr lang="en-US" altLang="en-US" dirty="0" err="1">
                <a:ea typeface="宋体" panose="02010600030101010101" pitchFamily="2" charset="-122"/>
              </a:rPr>
              <a:t>选择</a:t>
            </a:r>
            <a:r>
              <a:rPr lang="zh-CN" altLang="en-US" dirty="0" smtClean="0">
                <a:ea typeface="宋体" panose="02010600030101010101" pitchFamily="2" charset="-122"/>
              </a:rPr>
              <a:t>与用户的需求有关</a:t>
            </a:r>
            <a:r>
              <a:rPr lang="zh-CN" altLang="en-US" dirty="0">
                <a:ea typeface="宋体" panose="02010600030101010101" pitchFamily="2" charset="-122"/>
              </a:rPr>
              <a:t>：</a:t>
            </a:r>
            <a:endParaRPr lang="en-US" altLang="en-US" dirty="0">
              <a:ea typeface="宋体" panose="02010600030101010101" pitchFamily="2" charset="-122"/>
            </a:endParaRPr>
          </a:p>
          <a:p>
            <a:pPr lvl="1"/>
            <a:r>
              <a:rPr lang="en-US" altLang="en-US" dirty="0" err="1" smtClean="0">
                <a:ea typeface="宋体" panose="02010600030101010101" pitchFamily="2" charset="-122"/>
              </a:rPr>
              <a:t>用户</a:t>
            </a:r>
            <a:r>
              <a:rPr lang="zh-CN" altLang="en-US" dirty="0" smtClean="0">
                <a:ea typeface="宋体" panose="02010600030101010101" pitchFamily="2" charset="-122"/>
              </a:rPr>
              <a:t>存储</a:t>
            </a:r>
            <a:r>
              <a:rPr lang="en-US" altLang="en-US" dirty="0" err="1" smtClean="0">
                <a:ea typeface="宋体" panose="02010600030101010101" pitchFamily="2" charset="-122"/>
              </a:rPr>
              <a:t>请求</a:t>
            </a:r>
            <a:r>
              <a:rPr lang="zh-CN" altLang="en-US" dirty="0" smtClean="0">
                <a:ea typeface="宋体" panose="02010600030101010101" pitchFamily="2" charset="-122"/>
              </a:rPr>
              <a:t>的</a:t>
            </a:r>
            <a:r>
              <a:rPr lang="en-US" altLang="en-US" b="1" dirty="0" err="1" smtClean="0">
                <a:solidFill>
                  <a:srgbClr val="0000FF"/>
                </a:solidFill>
                <a:ea typeface="宋体" panose="02010600030101010101" pitchFamily="2" charset="-122"/>
              </a:rPr>
              <a:t>分配量的大小分布</a:t>
            </a:r>
            <a:endParaRPr lang="en-US" altLang="en-US" b="1" dirty="0" smtClean="0">
              <a:solidFill>
                <a:srgbClr val="0000FF"/>
              </a:solidFill>
              <a:ea typeface="宋体" panose="02010600030101010101" pitchFamily="2" charset="-122"/>
            </a:endParaRPr>
          </a:p>
          <a:p>
            <a:pPr lvl="1"/>
            <a:r>
              <a:rPr lang="zh-CN" altLang="en-US" dirty="0">
                <a:ea typeface="宋体" panose="02010600030101010101" pitchFamily="2" charset="-122"/>
              </a:rPr>
              <a:t>用户</a:t>
            </a:r>
            <a:r>
              <a:rPr lang="zh-CN" altLang="en-US" dirty="0" smtClean="0">
                <a:ea typeface="宋体" panose="02010600030101010101" pitchFamily="2" charset="-122"/>
              </a:rPr>
              <a:t>存储</a:t>
            </a:r>
            <a:r>
              <a:rPr lang="en-US" altLang="en-US" b="1" dirty="0" err="1" smtClean="0">
                <a:solidFill>
                  <a:srgbClr val="0000FF"/>
                </a:solidFill>
                <a:ea typeface="宋体" panose="02010600030101010101" pitchFamily="2" charset="-122"/>
              </a:rPr>
              <a:t>分配</a:t>
            </a:r>
            <a:r>
              <a:rPr lang="zh-CN" altLang="en-US" dirty="0">
                <a:ea typeface="宋体" panose="02010600030101010101" pitchFamily="2" charset="-122"/>
              </a:rPr>
              <a:t>请求</a:t>
            </a:r>
            <a:r>
              <a:rPr lang="en-US" altLang="en-US" dirty="0" err="1" smtClean="0">
                <a:ea typeface="宋体" panose="02010600030101010101" pitchFamily="2" charset="-122"/>
              </a:rPr>
              <a:t>和</a:t>
            </a:r>
            <a:r>
              <a:rPr lang="en-US" altLang="en-US" b="1" dirty="0" err="1" smtClean="0">
                <a:solidFill>
                  <a:srgbClr val="0000FF"/>
                </a:solidFill>
                <a:ea typeface="宋体" panose="02010600030101010101" pitchFamily="2" charset="-122"/>
              </a:rPr>
              <a:t>释放</a:t>
            </a:r>
            <a:r>
              <a:rPr lang="zh-CN" altLang="en-US" dirty="0" smtClean="0">
                <a:ea typeface="宋体" panose="02010600030101010101" pitchFamily="2" charset="-122"/>
              </a:rPr>
              <a:t>请求</a:t>
            </a:r>
            <a:r>
              <a:rPr lang="en-US" altLang="en-US" dirty="0" err="1" smtClean="0">
                <a:ea typeface="宋体" panose="02010600030101010101" pitchFamily="2" charset="-122"/>
              </a:rPr>
              <a:t>的</a:t>
            </a:r>
            <a:r>
              <a:rPr lang="en-US" altLang="en-US" b="1" dirty="0" err="1" smtClean="0">
                <a:solidFill>
                  <a:srgbClr val="0000FF"/>
                </a:solidFill>
                <a:ea typeface="宋体" panose="02010600030101010101" pitchFamily="2" charset="-122"/>
              </a:rPr>
              <a:t>频率</a:t>
            </a:r>
            <a:endParaRPr lang="en-US" altLang="en-US" b="1" dirty="0">
              <a:solidFill>
                <a:srgbClr val="0000FF"/>
              </a:solidFill>
              <a:ea typeface="宋体" panose="02010600030101010101" pitchFamily="2" charset="-122"/>
            </a:endParaRPr>
          </a:p>
          <a:p>
            <a:pPr lvl="1"/>
            <a:r>
              <a:rPr lang="zh-CN" altLang="en-US" b="1" dirty="0">
                <a:solidFill>
                  <a:srgbClr val="0000FF"/>
                </a:solidFill>
                <a:ea typeface="宋体" panose="02010600030101010101" pitchFamily="2" charset="-122"/>
              </a:rPr>
              <a:t>分配</a:t>
            </a:r>
            <a:r>
              <a:rPr lang="en-US" altLang="en-US" b="1" dirty="0" err="1">
                <a:solidFill>
                  <a:srgbClr val="0000FF"/>
                </a:solidFill>
                <a:ea typeface="宋体" panose="02010600030101010101" pitchFamily="2" charset="-122"/>
              </a:rPr>
              <a:t>效率</a:t>
            </a:r>
            <a:r>
              <a:rPr lang="en-US" altLang="en-US" dirty="0" err="1">
                <a:ea typeface="宋体" panose="02010600030101010101" pitchFamily="2" charset="-122"/>
              </a:rPr>
              <a:t>对系统的重要性</a:t>
            </a:r>
            <a:r>
              <a:rPr lang="en-US" altLang="en-US" dirty="0">
                <a:ea typeface="宋体" panose="02010600030101010101" pitchFamily="2" charset="-122"/>
              </a:rPr>
              <a:t> </a:t>
            </a:r>
          </a:p>
          <a:p>
            <a:pPr lvl="1"/>
            <a:endParaRPr lang="en-US" altLang="zh-CN" sz="3200" dirty="0" smtClean="0"/>
          </a:p>
          <a:p>
            <a:endParaRPr lang="en-US" dirty="0"/>
          </a:p>
        </p:txBody>
      </p:sp>
    </p:spTree>
    <p:extLst>
      <p:ext uri="{BB962C8B-B14F-4D97-AF65-F5344CB8AC3E}">
        <p14:creationId xmlns:p14="http://schemas.microsoft.com/office/powerpoint/2010/main" val="1386492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标题 118"/>
          <p:cNvSpPr>
            <a:spLocks noGrp="1"/>
          </p:cNvSpPr>
          <p:nvPr>
            <p:ph type="title"/>
          </p:nvPr>
        </p:nvSpPr>
        <p:spPr>
          <a:xfrm>
            <a:off x="395536" y="-27384"/>
            <a:ext cx="8229600" cy="864096"/>
          </a:xfrm>
        </p:spPr>
        <p:txBody>
          <a:bodyPr/>
          <a:lstStyle/>
          <a:p>
            <a:r>
              <a:rPr lang="en-US" altLang="en-US" dirty="0" err="1">
                <a:ea typeface="宋体" panose="02010600030101010101" pitchFamily="2" charset="-122"/>
              </a:rPr>
              <a:t>分配</a:t>
            </a:r>
            <a:r>
              <a:rPr lang="zh-CN" altLang="en-US" dirty="0"/>
              <a:t>实例</a:t>
            </a:r>
            <a:r>
              <a:rPr lang="en-US" altLang="en-US" dirty="0">
                <a:ea typeface="宋体" panose="02010600030101010101" pitchFamily="2" charset="-122"/>
              </a:rPr>
              <a:t>-</a:t>
            </a:r>
            <a:r>
              <a:rPr lang="en-US" altLang="en-US" dirty="0" smtClean="0">
                <a:ea typeface="宋体" panose="02010600030101010101" pitchFamily="2" charset="-122"/>
              </a:rPr>
              <a:t>I</a:t>
            </a:r>
            <a:r>
              <a:rPr lang="en-US" altLang="zh-CN" dirty="0" smtClean="0">
                <a:ea typeface="宋体" panose="02010600030101010101" pitchFamily="2" charset="-122"/>
              </a:rPr>
              <a:t>I</a:t>
            </a:r>
            <a:endParaRPr lang="zh-CN" altLang="en-US" dirty="0"/>
          </a:p>
        </p:txBody>
      </p:sp>
      <p:sp>
        <p:nvSpPr>
          <p:cNvPr id="120" name="内容占位符 119"/>
          <p:cNvSpPr>
            <a:spLocks noGrp="1"/>
          </p:cNvSpPr>
          <p:nvPr>
            <p:ph idx="1"/>
          </p:nvPr>
        </p:nvSpPr>
        <p:spPr>
          <a:xfrm>
            <a:off x="-5202" y="568496"/>
            <a:ext cx="8229600" cy="5832648"/>
          </a:xfrm>
        </p:spPr>
        <p:txBody>
          <a:bodyPr/>
          <a:lstStyle/>
          <a:p>
            <a:pPr lvl="1"/>
            <a:r>
              <a:rPr lang="en-US" altLang="en-US" dirty="0" smtClean="0">
                <a:ea typeface="宋体" panose="02010600030101010101" pitchFamily="2" charset="-122"/>
              </a:rPr>
              <a:t>若2</a:t>
            </a:r>
            <a:r>
              <a:rPr lang="en-US" altLang="en-US" baseline="30000" dirty="0" smtClean="0">
                <a:ea typeface="宋体" panose="02010600030101010101" pitchFamily="2" charset="-122"/>
              </a:rPr>
              <a:t>k-2</a:t>
            </a:r>
            <a:r>
              <a:rPr lang="en-US" altLang="en-US" dirty="0" smtClean="0">
                <a:ea typeface="宋体" panose="02010600030101010101" pitchFamily="2" charset="-122"/>
              </a:rPr>
              <a:t>&lt;n</a:t>
            </a:r>
            <a:r>
              <a:rPr lang="en-US" altLang="en-US" dirty="0">
                <a:ea typeface="宋体" panose="02010600030101010101" pitchFamily="2" charset="-122"/>
              </a:rPr>
              <a:t>≤</a:t>
            </a:r>
            <a:r>
              <a:rPr lang="en-US" altLang="en-US" dirty="0" smtClean="0">
                <a:ea typeface="宋体" panose="02010600030101010101" pitchFamily="2" charset="-122"/>
              </a:rPr>
              <a:t>2</a:t>
            </a:r>
            <a:r>
              <a:rPr lang="en-US" altLang="en-US" baseline="30000" dirty="0" smtClean="0">
                <a:ea typeface="宋体" panose="02010600030101010101" pitchFamily="2" charset="-122"/>
              </a:rPr>
              <a:t>k</a:t>
            </a:r>
            <a:r>
              <a:rPr lang="en-US" altLang="zh-CN" baseline="30000" dirty="0" smtClean="0">
                <a:ea typeface="宋体" panose="02010600030101010101" pitchFamily="2" charset="-122"/>
              </a:rPr>
              <a:t>-</a:t>
            </a:r>
            <a:r>
              <a:rPr lang="en-US" altLang="zh-CN" baseline="30000" dirty="0" smtClean="0">
                <a:ea typeface="宋体" panose="02010600030101010101" pitchFamily="2" charset="-122"/>
              </a:rPr>
              <a:t>1</a:t>
            </a:r>
            <a:r>
              <a:rPr lang="en-US" altLang="zh-CN"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a:t>
            </a:r>
            <a:r>
              <a:rPr lang="zh-CN" altLang="en-US" dirty="0" smtClean="0">
                <a:ea typeface="宋体" panose="02010600030101010101" pitchFamily="2" charset="-122"/>
              </a:rPr>
              <a:t>结点大小为</a:t>
            </a:r>
            <a:r>
              <a:rPr lang="en-US" altLang="zh-CN" dirty="0" smtClean="0">
                <a:ea typeface="宋体" panose="02010600030101010101" pitchFamily="2" charset="-122"/>
              </a:rPr>
              <a:t>2</a:t>
            </a:r>
            <a:r>
              <a:rPr lang="en-US" altLang="zh-CN" baseline="30000" dirty="0" smtClean="0">
                <a:ea typeface="宋体" panose="02010600030101010101" pitchFamily="2" charset="-122"/>
              </a:rPr>
              <a:t>k-1</a:t>
            </a:r>
            <a:r>
              <a:rPr lang="en-US" altLang="en-US" dirty="0" smtClean="0">
                <a:ea typeface="宋体" panose="02010600030101010101" pitchFamily="2" charset="-122"/>
              </a:rPr>
              <a:t>的子表</a:t>
            </a:r>
            <a:r>
              <a:rPr lang="zh-CN" altLang="en-US" dirty="0" smtClean="0">
                <a:ea typeface="宋体" panose="02010600030101010101" pitchFamily="2" charset="-122"/>
              </a:rPr>
              <a:t>为空，</a:t>
            </a:r>
            <a:r>
              <a:rPr lang="en-US" altLang="en-US" dirty="0" smtClean="0">
                <a:ea typeface="宋体" panose="02010600030101010101" pitchFamily="2" charset="-122"/>
              </a:rPr>
              <a:t>则从结点大小为</a:t>
            </a:r>
            <a:r>
              <a:rPr lang="en-US" altLang="en-US" dirty="0">
                <a:ea typeface="宋体" panose="02010600030101010101" pitchFamily="2" charset="-122"/>
              </a:rPr>
              <a:t>2</a:t>
            </a:r>
            <a:r>
              <a:rPr lang="en-US" altLang="en-US" baseline="30000" dirty="0">
                <a:ea typeface="宋体" panose="02010600030101010101" pitchFamily="2" charset="-122"/>
              </a:rPr>
              <a:t>k</a:t>
            </a:r>
            <a:r>
              <a:rPr lang="en-US" altLang="en-US" dirty="0">
                <a:ea typeface="宋体" panose="02010600030101010101" pitchFamily="2" charset="-122"/>
              </a:rPr>
              <a:t>的子表中找到一个空闲结点，将其中一半分配给程序，剩余的一半插入到结点大小为2</a:t>
            </a:r>
            <a:r>
              <a:rPr lang="en-US" altLang="en-US" baseline="30000" dirty="0">
                <a:ea typeface="宋体" panose="02010600030101010101" pitchFamily="2" charset="-122"/>
              </a:rPr>
              <a:t>k-1</a:t>
            </a:r>
            <a:r>
              <a:rPr lang="en-US" altLang="en-US" dirty="0">
                <a:ea typeface="宋体" panose="02010600030101010101" pitchFamily="2" charset="-122"/>
              </a:rPr>
              <a:t>的子表中</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grpSp>
        <p:nvGrpSpPr>
          <p:cNvPr id="121" name="组合 120"/>
          <p:cNvGrpSpPr/>
          <p:nvPr/>
        </p:nvGrpSpPr>
        <p:grpSpPr>
          <a:xfrm>
            <a:off x="75084" y="3429000"/>
            <a:ext cx="5144988" cy="3456384"/>
            <a:chOff x="827584" y="3311738"/>
            <a:chExt cx="5708104" cy="3501638"/>
          </a:xfrm>
        </p:grpSpPr>
        <p:grpSp>
          <p:nvGrpSpPr>
            <p:cNvPr id="122" name="组合 121"/>
            <p:cNvGrpSpPr/>
            <p:nvPr/>
          </p:nvGrpSpPr>
          <p:grpSpPr>
            <a:xfrm>
              <a:off x="2863553" y="5137459"/>
              <a:ext cx="2062163" cy="792163"/>
              <a:chOff x="2916238" y="3500439"/>
              <a:chExt cx="2062163" cy="792163"/>
            </a:xfrm>
          </p:grpSpPr>
          <p:grpSp>
            <p:nvGrpSpPr>
              <p:cNvPr id="160" name="Group 41"/>
              <p:cNvGrpSpPr>
                <a:grpSpLocks/>
              </p:cNvGrpSpPr>
              <p:nvPr/>
            </p:nvGrpSpPr>
            <p:grpSpPr bwMode="auto">
              <a:xfrm>
                <a:off x="2916238" y="3500439"/>
                <a:ext cx="1584325" cy="792163"/>
                <a:chOff x="0" y="0"/>
                <a:chExt cx="998" cy="499"/>
              </a:xfrm>
            </p:grpSpPr>
            <p:sp>
              <p:nvSpPr>
                <p:cNvPr id="163" name="Rectangle 42"/>
                <p:cNvSpPr>
                  <a:spLocks noChangeArrowheads="1"/>
                </p:cNvSpPr>
                <p:nvPr/>
              </p:nvSpPr>
              <p:spPr bwMode="auto">
                <a:xfrm>
                  <a:off x="0" y="226"/>
                  <a:ext cx="998" cy="273"/>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mn-lt"/>
                  </a:endParaRPr>
                </a:p>
              </p:txBody>
            </p:sp>
            <p:grpSp>
              <p:nvGrpSpPr>
                <p:cNvPr id="164" name="Group 43"/>
                <p:cNvGrpSpPr>
                  <a:grpSpLocks/>
                </p:cNvGrpSpPr>
                <p:nvPr/>
              </p:nvGrpSpPr>
              <p:grpSpPr bwMode="auto">
                <a:xfrm>
                  <a:off x="0" y="0"/>
                  <a:ext cx="998" cy="227"/>
                  <a:chOff x="0" y="0"/>
                  <a:chExt cx="998" cy="227"/>
                </a:xfrm>
              </p:grpSpPr>
              <p:sp>
                <p:nvSpPr>
                  <p:cNvPr id="165" name="Rectangle 44"/>
                  <p:cNvSpPr>
                    <a:spLocks noChangeArrowheads="1"/>
                  </p:cNvSpPr>
                  <p:nvPr/>
                </p:nvSpPr>
                <p:spPr bwMode="auto">
                  <a:xfrm>
                    <a:off x="0" y="0"/>
                    <a:ext cx="998" cy="227"/>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smtClean="0">
                        <a:latin typeface="+mn-lt"/>
                      </a:rPr>
                      <a:t>      0     K</a:t>
                    </a:r>
                    <a:endParaRPr lang="en-US" altLang="en-US" sz="2400" b="1" dirty="0">
                      <a:latin typeface="+mn-lt"/>
                    </a:endParaRPr>
                  </a:p>
                </p:txBody>
              </p:sp>
              <p:sp>
                <p:nvSpPr>
                  <p:cNvPr id="166" name="Line 45"/>
                  <p:cNvSpPr>
                    <a:spLocks noChangeShapeType="1"/>
                  </p:cNvSpPr>
                  <p:nvPr/>
                </p:nvSpPr>
                <p:spPr bwMode="auto">
                  <a:xfrm>
                    <a:off x="227"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7" name="Line 46"/>
                  <p:cNvSpPr>
                    <a:spLocks noChangeShapeType="1"/>
                  </p:cNvSpPr>
                  <p:nvPr/>
                </p:nvSpPr>
                <p:spPr bwMode="auto">
                  <a:xfrm>
                    <a:off x="862"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61" name="Line 59"/>
              <p:cNvSpPr>
                <a:spLocks noChangeShapeType="1"/>
              </p:cNvSpPr>
              <p:nvPr/>
            </p:nvSpPr>
            <p:spPr bwMode="auto">
              <a:xfrm>
                <a:off x="4330701" y="3690939"/>
                <a:ext cx="647700" cy="0"/>
              </a:xfrm>
              <a:prstGeom prst="line">
                <a:avLst/>
              </a:prstGeom>
              <a:noFill/>
              <a:ln w="25400">
                <a:solidFill>
                  <a:schemeClr val="tx1"/>
                </a:solidFill>
                <a:round/>
                <a:headEnd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2" name="Line 45"/>
              <p:cNvSpPr>
                <a:spLocks noChangeShapeType="1"/>
              </p:cNvSpPr>
              <p:nvPr/>
            </p:nvSpPr>
            <p:spPr bwMode="auto">
              <a:xfrm>
                <a:off x="3851920" y="3510757"/>
                <a:ext cx="0" cy="360363"/>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23" name="Group 41"/>
            <p:cNvGrpSpPr>
              <a:grpSpLocks/>
            </p:cNvGrpSpPr>
            <p:nvPr/>
          </p:nvGrpSpPr>
          <p:grpSpPr bwMode="auto">
            <a:xfrm>
              <a:off x="4951363" y="5138028"/>
              <a:ext cx="1584325" cy="792163"/>
              <a:chOff x="0" y="0"/>
              <a:chExt cx="998" cy="499"/>
            </a:xfrm>
          </p:grpSpPr>
          <p:sp>
            <p:nvSpPr>
              <p:cNvPr id="155" name="Rectangle 42"/>
              <p:cNvSpPr>
                <a:spLocks noChangeArrowheads="1"/>
              </p:cNvSpPr>
              <p:nvPr/>
            </p:nvSpPr>
            <p:spPr bwMode="auto">
              <a:xfrm>
                <a:off x="0" y="226"/>
                <a:ext cx="998" cy="273"/>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mn-lt"/>
                </a:endParaRPr>
              </a:p>
            </p:txBody>
          </p:sp>
          <p:grpSp>
            <p:nvGrpSpPr>
              <p:cNvPr id="156" name="Group 43"/>
              <p:cNvGrpSpPr>
                <a:grpSpLocks/>
              </p:cNvGrpSpPr>
              <p:nvPr/>
            </p:nvGrpSpPr>
            <p:grpSpPr bwMode="auto">
              <a:xfrm>
                <a:off x="0" y="0"/>
                <a:ext cx="998" cy="227"/>
                <a:chOff x="0" y="0"/>
                <a:chExt cx="998" cy="227"/>
              </a:xfrm>
            </p:grpSpPr>
            <p:sp>
              <p:nvSpPr>
                <p:cNvPr id="157" name="Rectangle 44"/>
                <p:cNvSpPr>
                  <a:spLocks noChangeArrowheads="1"/>
                </p:cNvSpPr>
                <p:nvPr/>
              </p:nvSpPr>
              <p:spPr bwMode="auto">
                <a:xfrm>
                  <a:off x="0" y="0"/>
                  <a:ext cx="998" cy="227"/>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smtClean="0">
                      <a:latin typeface="+mn-lt"/>
                    </a:rPr>
                    <a:t>      0     K</a:t>
                  </a:r>
                  <a:endParaRPr lang="en-US" altLang="en-US" sz="2400" b="1" dirty="0">
                    <a:latin typeface="+mn-lt"/>
                  </a:endParaRPr>
                </a:p>
              </p:txBody>
            </p:sp>
            <p:sp>
              <p:nvSpPr>
                <p:cNvPr id="158" name="Line 45"/>
                <p:cNvSpPr>
                  <a:spLocks noChangeShapeType="1"/>
                </p:cNvSpPr>
                <p:nvPr/>
              </p:nvSpPr>
              <p:spPr bwMode="auto">
                <a:xfrm>
                  <a:off x="227"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9" name="Line 46"/>
                <p:cNvSpPr>
                  <a:spLocks noChangeShapeType="1"/>
                </p:cNvSpPr>
                <p:nvPr/>
              </p:nvSpPr>
              <p:spPr bwMode="auto">
                <a:xfrm>
                  <a:off x="862"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24" name="Line 45"/>
            <p:cNvSpPr>
              <a:spLocks noChangeShapeType="1"/>
            </p:cNvSpPr>
            <p:nvPr/>
          </p:nvSpPr>
          <p:spPr bwMode="auto">
            <a:xfrm>
              <a:off x="5887045" y="5148346"/>
              <a:ext cx="0" cy="360363"/>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25" name="组合 124"/>
            <p:cNvGrpSpPr/>
            <p:nvPr/>
          </p:nvGrpSpPr>
          <p:grpSpPr>
            <a:xfrm>
              <a:off x="2843659" y="3716957"/>
              <a:ext cx="1584325" cy="792163"/>
              <a:chOff x="7039595" y="5138028"/>
              <a:chExt cx="1584325" cy="792163"/>
            </a:xfrm>
          </p:grpSpPr>
          <p:grpSp>
            <p:nvGrpSpPr>
              <p:cNvPr id="148" name="Group 41"/>
              <p:cNvGrpSpPr>
                <a:grpSpLocks/>
              </p:cNvGrpSpPr>
              <p:nvPr/>
            </p:nvGrpSpPr>
            <p:grpSpPr bwMode="auto">
              <a:xfrm>
                <a:off x="7039595" y="5138028"/>
                <a:ext cx="1584325" cy="792163"/>
                <a:chOff x="0" y="0"/>
                <a:chExt cx="998" cy="499"/>
              </a:xfrm>
            </p:grpSpPr>
            <p:sp>
              <p:nvSpPr>
                <p:cNvPr id="150" name="Rectangle 42"/>
                <p:cNvSpPr>
                  <a:spLocks noChangeArrowheads="1"/>
                </p:cNvSpPr>
                <p:nvPr/>
              </p:nvSpPr>
              <p:spPr bwMode="auto">
                <a:xfrm>
                  <a:off x="0" y="226"/>
                  <a:ext cx="998" cy="273"/>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mn-lt"/>
                  </a:endParaRPr>
                </a:p>
              </p:txBody>
            </p:sp>
            <p:grpSp>
              <p:nvGrpSpPr>
                <p:cNvPr id="151" name="Group 43"/>
                <p:cNvGrpSpPr>
                  <a:grpSpLocks/>
                </p:cNvGrpSpPr>
                <p:nvPr/>
              </p:nvGrpSpPr>
              <p:grpSpPr bwMode="auto">
                <a:xfrm>
                  <a:off x="0" y="0"/>
                  <a:ext cx="998" cy="227"/>
                  <a:chOff x="0" y="0"/>
                  <a:chExt cx="998" cy="227"/>
                </a:xfrm>
              </p:grpSpPr>
              <p:sp>
                <p:nvSpPr>
                  <p:cNvPr id="152" name="Rectangle 44"/>
                  <p:cNvSpPr>
                    <a:spLocks noChangeArrowheads="1"/>
                  </p:cNvSpPr>
                  <p:nvPr/>
                </p:nvSpPr>
                <p:spPr bwMode="auto">
                  <a:xfrm>
                    <a:off x="0" y="0"/>
                    <a:ext cx="998" cy="227"/>
                  </a:xfrm>
                  <a:prstGeom prst="rect">
                    <a:avLst/>
                  </a:prstGeom>
                  <a:noFill/>
                  <a:ln w="254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smtClean="0">
                        <a:latin typeface="+mn-lt"/>
                      </a:rPr>
                      <a:t>      0  K</a:t>
                    </a:r>
                    <a:r>
                      <a:rPr lang="en-US" altLang="zh-CN" sz="2400" b="1" dirty="0" smtClean="0">
                        <a:latin typeface="+mn-lt"/>
                      </a:rPr>
                      <a:t>-1</a:t>
                    </a:r>
                    <a:endParaRPr lang="en-US" altLang="en-US" sz="2400" b="1" dirty="0">
                      <a:latin typeface="+mn-lt"/>
                    </a:endParaRPr>
                  </a:p>
                </p:txBody>
              </p:sp>
              <p:sp>
                <p:nvSpPr>
                  <p:cNvPr id="153" name="Line 45"/>
                  <p:cNvSpPr>
                    <a:spLocks noChangeShapeType="1"/>
                  </p:cNvSpPr>
                  <p:nvPr/>
                </p:nvSpPr>
                <p:spPr bwMode="auto">
                  <a:xfrm>
                    <a:off x="227"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4" name="Line 46"/>
                  <p:cNvSpPr>
                    <a:spLocks noChangeShapeType="1"/>
                  </p:cNvSpPr>
                  <p:nvPr/>
                </p:nvSpPr>
                <p:spPr bwMode="auto">
                  <a:xfrm>
                    <a:off x="862" y="0"/>
                    <a:ext cx="0" cy="227"/>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49" name="Line 45"/>
              <p:cNvSpPr>
                <a:spLocks noChangeShapeType="1"/>
              </p:cNvSpPr>
              <p:nvPr/>
            </p:nvSpPr>
            <p:spPr bwMode="auto">
              <a:xfrm>
                <a:off x="7883748" y="5148346"/>
                <a:ext cx="0" cy="360363"/>
              </a:xfrm>
              <a:prstGeom prst="line">
                <a:avLst/>
              </a:prstGeom>
              <a:noFill/>
              <a:ln w="254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26" name="组合 125"/>
            <p:cNvGrpSpPr/>
            <p:nvPr/>
          </p:nvGrpSpPr>
          <p:grpSpPr>
            <a:xfrm>
              <a:off x="827584" y="3337828"/>
              <a:ext cx="1258293" cy="3475548"/>
              <a:chOff x="880269" y="2060848"/>
              <a:chExt cx="1258293" cy="3475548"/>
            </a:xfrm>
          </p:grpSpPr>
          <p:sp>
            <p:nvSpPr>
              <p:cNvPr id="138" name="矩形 137"/>
              <p:cNvSpPr/>
              <p:nvPr/>
            </p:nvSpPr>
            <p:spPr>
              <a:xfrm>
                <a:off x="899592" y="2060848"/>
                <a:ext cx="1224136" cy="338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39" name="直接连接符 138"/>
              <p:cNvCxnSpPr/>
              <p:nvPr/>
            </p:nvCxnSpPr>
            <p:spPr>
              <a:xfrm flipH="1">
                <a:off x="899592" y="2449674"/>
                <a:ext cx="1222028" cy="1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916534" y="3384302"/>
                <a:ext cx="1222028" cy="1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880269" y="3825044"/>
                <a:ext cx="1222028" cy="1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899592" y="4209250"/>
                <a:ext cx="1222028" cy="1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912738" y="4995788"/>
                <a:ext cx="1222028" cy="17388"/>
              </a:xfrm>
              <a:prstGeom prst="line">
                <a:avLst/>
              </a:prstGeom>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1259632" y="5013176"/>
                <a:ext cx="558166" cy="523220"/>
              </a:xfrm>
              <a:prstGeom prst="rect">
                <a:avLst/>
              </a:prstGeom>
              <a:noFill/>
            </p:spPr>
            <p:txBody>
              <a:bodyPr wrap="none" rtlCol="0">
                <a:spAutoFit/>
              </a:bodyPr>
              <a:lstStyle/>
              <a:p>
                <a:r>
                  <a:rPr lang="en-US" altLang="zh-CN" sz="2800" dirty="0" smtClean="0"/>
                  <a:t>2</a:t>
                </a:r>
                <a:r>
                  <a:rPr lang="en-US" altLang="zh-CN" sz="2800" baseline="30000" dirty="0" smtClean="0"/>
                  <a:t>m</a:t>
                </a:r>
                <a:endParaRPr lang="zh-CN" altLang="en-US" sz="2800" baseline="30000" dirty="0"/>
              </a:p>
            </p:txBody>
          </p:sp>
          <p:sp>
            <p:nvSpPr>
              <p:cNvPr id="145" name="文本框 144"/>
              <p:cNvSpPr txBox="1"/>
              <p:nvPr/>
            </p:nvSpPr>
            <p:spPr>
              <a:xfrm>
                <a:off x="1187624" y="3789040"/>
                <a:ext cx="492443" cy="523220"/>
              </a:xfrm>
              <a:prstGeom prst="rect">
                <a:avLst/>
              </a:prstGeom>
              <a:noFill/>
            </p:spPr>
            <p:txBody>
              <a:bodyPr wrap="none" rtlCol="0">
                <a:spAutoFit/>
              </a:bodyPr>
              <a:lstStyle/>
              <a:p>
                <a:r>
                  <a:rPr lang="en-US" altLang="zh-CN" sz="2800" dirty="0" smtClean="0"/>
                  <a:t>2</a:t>
                </a:r>
                <a:r>
                  <a:rPr lang="en-US" altLang="zh-CN" sz="2800" baseline="30000" dirty="0" smtClean="0"/>
                  <a:t>K</a:t>
                </a:r>
                <a:endParaRPr lang="zh-CN" altLang="en-US" sz="2800" baseline="30000" dirty="0"/>
              </a:p>
            </p:txBody>
          </p:sp>
          <p:sp>
            <p:nvSpPr>
              <p:cNvPr id="146" name="文本框 145"/>
              <p:cNvSpPr txBox="1"/>
              <p:nvPr/>
            </p:nvSpPr>
            <p:spPr>
              <a:xfrm>
                <a:off x="1187624" y="3356992"/>
                <a:ext cx="688009" cy="523220"/>
              </a:xfrm>
              <a:prstGeom prst="rect">
                <a:avLst/>
              </a:prstGeom>
              <a:noFill/>
            </p:spPr>
            <p:txBody>
              <a:bodyPr wrap="none" rtlCol="0">
                <a:spAutoFit/>
              </a:bodyPr>
              <a:lstStyle/>
              <a:p>
                <a:r>
                  <a:rPr lang="en-US" altLang="zh-CN" sz="2800" dirty="0" smtClean="0"/>
                  <a:t>2</a:t>
                </a:r>
                <a:r>
                  <a:rPr lang="en-US" altLang="zh-CN" sz="2800" baseline="30000" dirty="0" smtClean="0"/>
                  <a:t>K-1</a:t>
                </a:r>
                <a:endParaRPr lang="zh-CN" altLang="en-US" sz="2800" baseline="30000" dirty="0"/>
              </a:p>
            </p:txBody>
          </p:sp>
          <p:sp>
            <p:nvSpPr>
              <p:cNvPr id="147" name="文本框 146"/>
              <p:cNvSpPr txBox="1"/>
              <p:nvPr/>
            </p:nvSpPr>
            <p:spPr>
              <a:xfrm>
                <a:off x="1202444" y="2066952"/>
                <a:ext cx="489236" cy="523220"/>
              </a:xfrm>
              <a:prstGeom prst="rect">
                <a:avLst/>
              </a:prstGeom>
              <a:noFill/>
            </p:spPr>
            <p:txBody>
              <a:bodyPr wrap="none" rtlCol="0">
                <a:spAutoFit/>
              </a:bodyPr>
              <a:lstStyle/>
              <a:p>
                <a:r>
                  <a:rPr lang="en-US" altLang="zh-CN" sz="2800" dirty="0" smtClean="0"/>
                  <a:t>2</a:t>
                </a:r>
                <a:r>
                  <a:rPr lang="en-US" altLang="zh-CN" sz="2800" baseline="30000" dirty="0" smtClean="0"/>
                  <a:t>0</a:t>
                </a:r>
                <a:endParaRPr lang="zh-CN" altLang="en-US" sz="2800" baseline="30000" dirty="0"/>
              </a:p>
            </p:txBody>
          </p:sp>
        </p:grpSp>
        <p:cxnSp>
          <p:nvCxnSpPr>
            <p:cNvPr id="127" name="直接箭头连接符 126"/>
            <p:cNvCxnSpPr>
              <a:endCxn id="165" idx="1"/>
            </p:cNvCxnSpPr>
            <p:nvPr/>
          </p:nvCxnSpPr>
          <p:spPr>
            <a:xfrm flipV="1">
              <a:off x="1821091" y="5317641"/>
              <a:ext cx="1042462" cy="10318"/>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8" name="肘形连接符 127"/>
            <p:cNvCxnSpPr/>
            <p:nvPr/>
          </p:nvCxnSpPr>
          <p:spPr>
            <a:xfrm rot="5400000" flipH="1" flipV="1">
              <a:off x="1754498" y="4145140"/>
              <a:ext cx="943323" cy="537587"/>
            </a:xfrm>
            <a:prstGeom prst="bentConnector3">
              <a:avLst>
                <a:gd name="adj1" fmla="val 2879"/>
              </a:avLst>
            </a:prstGeom>
            <a:ln w="25400">
              <a:headEnd w="lg" len="lg"/>
              <a:tailEnd w="lg" len="lg"/>
            </a:ln>
          </p:spPr>
          <p:style>
            <a:lnRef idx="1">
              <a:schemeClr val="accent1"/>
            </a:lnRef>
            <a:fillRef idx="0">
              <a:schemeClr val="accent1"/>
            </a:fillRef>
            <a:effectRef idx="0">
              <a:schemeClr val="accent1"/>
            </a:effectRef>
            <a:fontRef idx="minor">
              <a:schemeClr val="tx1"/>
            </a:fontRef>
          </p:style>
        </p:cxnSp>
        <p:cxnSp>
          <p:nvCxnSpPr>
            <p:cNvPr id="129" name="肘形连接符 128"/>
            <p:cNvCxnSpPr/>
            <p:nvPr/>
          </p:nvCxnSpPr>
          <p:spPr>
            <a:xfrm rot="10800000">
              <a:off x="3923929" y="4796089"/>
              <a:ext cx="1260227" cy="577126"/>
            </a:xfrm>
            <a:prstGeom prst="bentConnector3">
              <a:avLst>
                <a:gd name="adj1" fmla="val 620"/>
              </a:avLst>
            </a:prstGeom>
            <a:ln w="25400">
              <a:headEnd w="lg" len="lg"/>
              <a:tailEnd w="lg" len="lg"/>
            </a:ln>
          </p:spPr>
          <p:style>
            <a:lnRef idx="1">
              <a:schemeClr val="accent1"/>
            </a:lnRef>
            <a:fillRef idx="0">
              <a:schemeClr val="accent1"/>
            </a:fillRef>
            <a:effectRef idx="0">
              <a:schemeClr val="accent1"/>
            </a:effectRef>
            <a:fontRef idx="minor">
              <a:schemeClr val="tx1"/>
            </a:fontRef>
          </p:style>
        </p:cxnSp>
        <p:cxnSp>
          <p:nvCxnSpPr>
            <p:cNvPr id="130" name="肘形连接符 129"/>
            <p:cNvCxnSpPr/>
            <p:nvPr/>
          </p:nvCxnSpPr>
          <p:spPr>
            <a:xfrm rot="5400000" flipH="1" flipV="1">
              <a:off x="2917399" y="3463027"/>
              <a:ext cx="617425" cy="322635"/>
            </a:xfrm>
            <a:prstGeom prst="bentConnector3">
              <a:avLst>
                <a:gd name="adj1" fmla="val 97309"/>
              </a:avLst>
            </a:prstGeom>
            <a:ln w="25400">
              <a:headEnd w="lg" len="lg"/>
              <a:tailEnd w="lg" len="lg"/>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2627784" y="4077072"/>
              <a:ext cx="183651" cy="638822"/>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H="1">
              <a:off x="3385839" y="3311738"/>
              <a:ext cx="1590" cy="400358"/>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3923928" y="4797152"/>
              <a:ext cx="0" cy="397106"/>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10800000" flipV="1">
              <a:off x="2483769" y="5301208"/>
              <a:ext cx="3961159" cy="837831"/>
            </a:xfrm>
            <a:prstGeom prst="bentConnector3">
              <a:avLst>
                <a:gd name="adj1" fmla="val -10275"/>
              </a:avLst>
            </a:prstGeom>
            <a:ln w="25400">
              <a:headEnd w="lg" len="lg"/>
              <a:tailEnd w="lg"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2483768" y="5445224"/>
              <a:ext cx="144016" cy="670632"/>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肘形连接符 135"/>
            <p:cNvCxnSpPr/>
            <p:nvPr/>
          </p:nvCxnSpPr>
          <p:spPr>
            <a:xfrm rot="10800000" flipV="1">
              <a:off x="2627785" y="3872545"/>
              <a:ext cx="1758603" cy="833114"/>
            </a:xfrm>
            <a:prstGeom prst="bentConnector3">
              <a:avLst>
                <a:gd name="adj1" fmla="val -12106"/>
              </a:avLst>
            </a:prstGeom>
            <a:ln w="25400">
              <a:headEnd w="lg" len="lg"/>
              <a:tailEnd w="lg" len="lg"/>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2463650" y="3921464"/>
              <a:ext cx="547836" cy="11592"/>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68" name="文本框 167"/>
          <p:cNvSpPr txBox="1"/>
          <p:nvPr/>
        </p:nvSpPr>
        <p:spPr>
          <a:xfrm>
            <a:off x="4952749" y="2060848"/>
            <a:ext cx="4191251" cy="4062651"/>
          </a:xfrm>
          <a:prstGeom prst="rect">
            <a:avLst/>
          </a:prstGeom>
          <a:noFill/>
        </p:spPr>
        <p:txBody>
          <a:bodyPr wrap="square" rtlCol="0">
            <a:spAutoFit/>
          </a:bodyPr>
          <a:lstStyle/>
          <a:p>
            <a:pPr marL="342900" lvl="1" indent="-342900">
              <a:buFont typeface="宋体" panose="02010600030101010101" pitchFamily="2" charset="-122"/>
              <a:buChar char="－"/>
            </a:pPr>
            <a:r>
              <a:rPr lang="en-US" altLang="en-US" sz="2400" dirty="0" err="1">
                <a:ea typeface="宋体" panose="02010600030101010101" pitchFamily="2" charset="-122"/>
              </a:rPr>
              <a:t>在进行大小为n</a:t>
            </a:r>
            <a:r>
              <a:rPr lang="en-US" altLang="en-US" sz="2400" dirty="0">
                <a:ea typeface="宋体" panose="02010600030101010101" pitchFamily="2" charset="-122"/>
              </a:rPr>
              <a:t>(2</a:t>
            </a:r>
            <a:r>
              <a:rPr lang="en-US" altLang="en-US" sz="2400" baseline="30000" dirty="0">
                <a:ea typeface="宋体" panose="02010600030101010101" pitchFamily="2" charset="-122"/>
              </a:rPr>
              <a:t>k-i-1</a:t>
            </a:r>
            <a:r>
              <a:rPr lang="en-US" altLang="en-US" sz="2400" dirty="0">
                <a:ea typeface="宋体" panose="02010600030101010101" pitchFamily="2" charset="-122"/>
              </a:rPr>
              <a:t>&lt;n≤2</a:t>
            </a:r>
            <a:r>
              <a:rPr lang="en-US" altLang="en-US" sz="2400" baseline="30000" dirty="0">
                <a:ea typeface="宋体" panose="02010600030101010101" pitchFamily="2" charset="-122"/>
              </a:rPr>
              <a:t>k-</a:t>
            </a:r>
            <a:r>
              <a:rPr lang="en-US" altLang="en-US" sz="2400" baseline="30000" dirty="0" smtClean="0">
                <a:ea typeface="宋体" panose="02010600030101010101" pitchFamily="2" charset="-122"/>
              </a:rPr>
              <a:t>i</a:t>
            </a:r>
            <a:r>
              <a:rPr lang="en-US" altLang="en-US" sz="2400" dirty="0" smtClean="0">
                <a:ea typeface="宋体" panose="02010600030101010101" pitchFamily="2" charset="-122"/>
              </a:rPr>
              <a:t>-</a:t>
            </a:r>
            <a:r>
              <a:rPr lang="en-US" altLang="zh-CN" sz="2400" dirty="0" smtClean="0">
                <a:ea typeface="宋体" panose="02010600030101010101" pitchFamily="2" charset="-122"/>
              </a:rPr>
              <a:t>1</a:t>
            </a:r>
            <a:r>
              <a:rPr lang="en-US" altLang="en-US" sz="2400" dirty="0" smtClean="0">
                <a:ea typeface="宋体" panose="02010600030101010101" pitchFamily="2" charset="-122"/>
              </a:rPr>
              <a:t>，</a:t>
            </a:r>
            <a:r>
              <a:rPr lang="en-US" altLang="en-US" sz="2400" dirty="0">
                <a:ea typeface="宋体" panose="02010600030101010101" pitchFamily="2" charset="-122"/>
              </a:rPr>
              <a:t>i=1,2,…,k-1) 的内存分配请求时，若所有小于2</a:t>
            </a:r>
            <a:r>
              <a:rPr lang="en-US" altLang="en-US" sz="2400" baseline="30000" dirty="0">
                <a:ea typeface="宋体" panose="02010600030101010101" pitchFamily="2" charset="-122"/>
              </a:rPr>
              <a:t>k</a:t>
            </a:r>
            <a:r>
              <a:rPr lang="en-US" altLang="en-US" sz="2400" dirty="0">
                <a:ea typeface="宋体" panose="02010600030101010101" pitchFamily="2" charset="-122"/>
              </a:rPr>
              <a:t>的子表均为空(没有空闲结点)，则同样需要从大小为2</a:t>
            </a:r>
            <a:r>
              <a:rPr lang="en-US" altLang="en-US" sz="2400" baseline="30000" dirty="0">
                <a:ea typeface="宋体" panose="02010600030101010101" pitchFamily="2" charset="-122"/>
              </a:rPr>
              <a:t>k</a:t>
            </a:r>
            <a:r>
              <a:rPr lang="en-US" altLang="en-US" sz="2400" dirty="0">
                <a:ea typeface="宋体" panose="02010600030101010101" pitchFamily="2" charset="-122"/>
              </a:rPr>
              <a:t>的子表中找到一个空闲结点，将其中2</a:t>
            </a:r>
            <a:r>
              <a:rPr lang="en-US" altLang="en-US" sz="2400" baseline="30000" dirty="0">
                <a:ea typeface="宋体" panose="02010600030101010101" pitchFamily="2" charset="-122"/>
              </a:rPr>
              <a:t>k-i</a:t>
            </a:r>
            <a:r>
              <a:rPr lang="en-US" altLang="en-US" sz="2400" dirty="0">
                <a:ea typeface="宋体" panose="02010600030101010101" pitchFamily="2" charset="-122"/>
              </a:rPr>
              <a:t>一小部分分配给用户，而将剩余部分分割成若干个结点分别插入对应的子表</a:t>
            </a:r>
          </a:p>
          <a:p>
            <a:endParaRPr lang="zh-CN" altLang="en-US" dirty="0"/>
          </a:p>
        </p:txBody>
      </p:sp>
    </p:spTree>
    <p:extLst>
      <p:ext uri="{BB962C8B-B14F-4D97-AF65-F5344CB8AC3E}">
        <p14:creationId xmlns:p14="http://schemas.microsoft.com/office/powerpoint/2010/main" val="2425936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伙伴系统的分配算法</a:t>
            </a:r>
            <a:r>
              <a:rPr lang="en-US" altLang="zh-CN" dirty="0" smtClean="0"/>
              <a:t>-I</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lang="en-US" dirty="0" err="1"/>
              <a:t>WORD_b</a:t>
            </a:r>
            <a:r>
              <a:rPr lang="en-US" dirty="0"/>
              <a:t>* </a:t>
            </a:r>
            <a:r>
              <a:rPr lang="en-US" b="1" dirty="0" err="1"/>
              <a:t>AllocBuddy</a:t>
            </a:r>
            <a:r>
              <a:rPr lang="en-US" dirty="0"/>
              <a:t> (</a:t>
            </a:r>
            <a:r>
              <a:rPr lang="en-US" b="1" err="1"/>
              <a:t>FreeList</a:t>
            </a:r>
            <a:r>
              <a:rPr lang="en-US" b="1"/>
              <a:t> </a:t>
            </a:r>
            <a:r>
              <a:rPr lang="en-US" b="1" smtClean="0"/>
              <a:t>avail[]</a:t>
            </a:r>
            <a:r>
              <a:rPr lang="en-US" smtClean="0"/>
              <a:t>, </a:t>
            </a:r>
            <a:r>
              <a:rPr lang="en-US" dirty="0" err="1"/>
              <a:t>int</a:t>
            </a:r>
            <a:r>
              <a:rPr lang="en-US" dirty="0"/>
              <a:t> n) {</a:t>
            </a:r>
          </a:p>
          <a:p>
            <a:pPr marL="0" indent="0">
              <a:buNone/>
            </a:pPr>
            <a:r>
              <a:rPr lang="en-US" altLang="zh-CN" dirty="0"/>
              <a:t>// </a:t>
            </a:r>
            <a:r>
              <a:rPr lang="en-US" dirty="0"/>
              <a:t>avail[0..m]</a:t>
            </a:r>
            <a:r>
              <a:rPr lang="zh-CN" altLang="en-US" dirty="0"/>
              <a:t>为可利用空间表，</a:t>
            </a:r>
            <a:r>
              <a:rPr lang="en-US" dirty="0"/>
              <a:t>n</a:t>
            </a:r>
            <a:r>
              <a:rPr lang="zh-CN" altLang="en-US" dirty="0"/>
              <a:t>为申请分配量，若有不小于</a:t>
            </a:r>
            <a:r>
              <a:rPr lang="en-US" dirty="0"/>
              <a:t>n</a:t>
            </a:r>
            <a:r>
              <a:rPr lang="zh-CN" altLang="en-US" dirty="0"/>
              <a:t>的空闲块</a:t>
            </a:r>
            <a:r>
              <a:rPr lang="zh-CN" altLang="en-US" dirty="0" smtClean="0"/>
              <a:t>，则</a:t>
            </a:r>
            <a:r>
              <a:rPr lang="zh-CN" altLang="en-US" dirty="0"/>
              <a:t>分配相应的存储块，并返回其首地址；否则返回</a:t>
            </a:r>
            <a:r>
              <a:rPr lang="en-US" dirty="0"/>
              <a:t>NULL </a:t>
            </a:r>
          </a:p>
          <a:p>
            <a:pPr marL="0" indent="0">
              <a:buNone/>
            </a:pPr>
            <a:r>
              <a:rPr lang="en-US" dirty="0" err="1"/>
              <a:t>WORD_b</a:t>
            </a:r>
            <a:r>
              <a:rPr lang="en-US" dirty="0"/>
              <a:t> *pa, *pre, *</a:t>
            </a:r>
            <a:r>
              <a:rPr lang="en-US" dirty="0" err="1"/>
              <a:t>suc</a:t>
            </a:r>
            <a:r>
              <a:rPr lang="en-US" dirty="0"/>
              <a:t>, *pi; </a:t>
            </a:r>
            <a:endParaRPr lang="en-US" dirty="0" smtClean="0"/>
          </a:p>
          <a:p>
            <a:pPr marL="0" indent="0">
              <a:buNone/>
            </a:pPr>
            <a:r>
              <a:rPr lang="en-US" altLang="zh-CN" dirty="0"/>
              <a:t>// </a:t>
            </a:r>
            <a:r>
              <a:rPr lang="zh-CN" altLang="en-US" dirty="0"/>
              <a:t>查找满足分配要求的子表 </a:t>
            </a:r>
            <a:endParaRPr lang="en-US" altLang="zh-CN" dirty="0"/>
          </a:p>
          <a:p>
            <a:pPr marL="0" indent="0">
              <a:buNone/>
            </a:pPr>
            <a:r>
              <a:rPr lang="en-US" dirty="0" smtClean="0"/>
              <a:t>for </a:t>
            </a:r>
            <a:r>
              <a:rPr lang="en-US" dirty="0"/>
              <a:t>(</a:t>
            </a:r>
            <a:r>
              <a:rPr lang="en-US" dirty="0" err="1"/>
              <a:t>int</a:t>
            </a:r>
            <a:r>
              <a:rPr lang="en-US" dirty="0"/>
              <a:t> k=0; k&lt;=m &amp;&amp; (!avail[k].first || </a:t>
            </a:r>
            <a:endParaRPr lang="en-US" dirty="0" smtClean="0"/>
          </a:p>
          <a:p>
            <a:pPr marL="0" indent="0">
              <a:buNone/>
            </a:pPr>
            <a:r>
              <a:rPr lang="en-US" dirty="0" smtClean="0"/>
              <a:t>		avail[k</a:t>
            </a:r>
            <a:r>
              <a:rPr lang="en-US" dirty="0"/>
              <a:t>].</a:t>
            </a:r>
            <a:r>
              <a:rPr lang="en-US" dirty="0" err="1"/>
              <a:t>nodesize</a:t>
            </a:r>
            <a:r>
              <a:rPr lang="en-US" dirty="0"/>
              <a:t>&lt;n+1</a:t>
            </a:r>
            <a:r>
              <a:rPr lang="en-US"/>
              <a:t>); </a:t>
            </a:r>
            <a:r>
              <a:rPr lang="en-US" smtClean="0"/>
              <a:t>k++) </a:t>
            </a:r>
            <a:r>
              <a:rPr lang="en-US" dirty="0" smtClean="0"/>
              <a:t>;</a:t>
            </a:r>
            <a:endParaRPr lang="en-US" dirty="0"/>
          </a:p>
          <a:p>
            <a:pPr marL="0" indent="0">
              <a:buNone/>
            </a:pPr>
            <a:r>
              <a:rPr lang="en-US" dirty="0"/>
              <a:t> </a:t>
            </a:r>
            <a:r>
              <a:rPr lang="en-US" dirty="0" smtClean="0"/>
              <a:t>if </a:t>
            </a:r>
            <a:r>
              <a:rPr lang="en-US" dirty="0"/>
              <a:t>(k&gt;m) return NULL; // </a:t>
            </a:r>
            <a:r>
              <a:rPr lang="zh-CN" altLang="en-US" dirty="0"/>
              <a:t>分配</a:t>
            </a:r>
            <a:r>
              <a:rPr lang="zh-CN" altLang="en-US" dirty="0" smtClean="0"/>
              <a:t>失败</a:t>
            </a:r>
            <a:endParaRPr lang="en-US" altLang="zh-CN" dirty="0" smtClean="0"/>
          </a:p>
          <a:p>
            <a:pPr marL="0" indent="0">
              <a:buNone/>
            </a:pPr>
            <a:r>
              <a:rPr lang="en-US" dirty="0" smtClean="0"/>
              <a:t>else </a:t>
            </a:r>
            <a:r>
              <a:rPr lang="en-US" dirty="0"/>
              <a:t>{ // </a:t>
            </a:r>
            <a:r>
              <a:rPr lang="zh-CN" altLang="en-US" dirty="0"/>
              <a:t>进行分配 </a:t>
            </a:r>
            <a:endParaRPr lang="en-US" altLang="zh-CN" dirty="0" smtClean="0"/>
          </a:p>
          <a:p>
            <a:pPr marL="0" indent="0">
              <a:buNone/>
            </a:pPr>
            <a:r>
              <a:rPr lang="en-US" altLang="zh-CN" dirty="0" smtClean="0"/>
              <a:t>		… …//</a:t>
            </a:r>
            <a:r>
              <a:rPr lang="zh-CN" altLang="en-US" dirty="0" smtClean="0"/>
              <a:t>下一页</a:t>
            </a:r>
            <a:endParaRPr lang="en-US" altLang="zh-CN" dirty="0" smtClean="0"/>
          </a:p>
          <a:p>
            <a:pPr marL="0" indent="0">
              <a:buNone/>
            </a:pPr>
            <a:r>
              <a:rPr lang="en-US" dirty="0" smtClean="0"/>
              <a:t>	} </a:t>
            </a:r>
          </a:p>
          <a:p>
            <a:pPr marL="0" indent="0">
              <a:buNone/>
            </a:pPr>
            <a:r>
              <a:rPr lang="en-US" dirty="0" smtClean="0"/>
              <a:t>return </a:t>
            </a:r>
            <a:r>
              <a:rPr lang="en-US" dirty="0"/>
              <a:t>pa; </a:t>
            </a:r>
            <a:endParaRPr lang="en-US" dirty="0" smtClean="0"/>
          </a:p>
          <a:p>
            <a:pPr marL="0" indent="0">
              <a:buNone/>
            </a:pPr>
            <a:r>
              <a:rPr lang="en-US" dirty="0" smtClean="0"/>
              <a:t>} </a:t>
            </a:r>
            <a:r>
              <a:rPr lang="en-US" dirty="0"/>
              <a:t>// </a:t>
            </a:r>
            <a:r>
              <a:rPr lang="en-US" dirty="0" err="1" smtClean="0"/>
              <a:t>AllocBuddy</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6" name="流程图: 可选过程 5"/>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8.2</a:t>
            </a:r>
            <a:endParaRPr lang="en-US" dirty="0"/>
          </a:p>
        </p:txBody>
      </p:sp>
    </p:spTree>
    <p:extLst>
      <p:ext uri="{BB962C8B-B14F-4D97-AF65-F5344CB8AC3E}">
        <p14:creationId xmlns:p14="http://schemas.microsoft.com/office/powerpoint/2010/main" val="252282686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伙伴系统的分配</a:t>
            </a:r>
            <a:r>
              <a:rPr lang="zh-CN" altLang="en-US" dirty="0" smtClean="0"/>
              <a:t>算法</a:t>
            </a:r>
            <a:r>
              <a:rPr lang="en-US" altLang="zh-CN" dirty="0" smtClean="0"/>
              <a:t>-II</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lang="en-US" dirty="0"/>
              <a:t>pa = avail[k].first; // </a:t>
            </a:r>
            <a:r>
              <a:rPr lang="zh-CN" altLang="en-US" dirty="0"/>
              <a:t>指向可分配子表的第一个结点 </a:t>
            </a:r>
            <a:endParaRPr lang="en-US" altLang="zh-CN" dirty="0"/>
          </a:p>
          <a:p>
            <a:pPr marL="0" indent="0">
              <a:buNone/>
            </a:pPr>
            <a:r>
              <a:rPr lang="en-US" dirty="0" smtClean="0"/>
              <a:t>//</a:t>
            </a:r>
            <a:r>
              <a:rPr lang="zh-CN" altLang="en-US" dirty="0" smtClean="0"/>
              <a:t>分别</a:t>
            </a:r>
            <a:r>
              <a:rPr lang="zh-CN" altLang="en-US" dirty="0"/>
              <a:t>指向前驱和后继 </a:t>
            </a:r>
            <a:endParaRPr lang="en-US" altLang="zh-CN" dirty="0"/>
          </a:p>
          <a:p>
            <a:pPr marL="0" indent="0">
              <a:buNone/>
            </a:pPr>
            <a:r>
              <a:rPr lang="en-US" dirty="0" smtClean="0"/>
              <a:t>pre </a:t>
            </a:r>
            <a:r>
              <a:rPr lang="en-US" dirty="0"/>
              <a:t>= pa-&gt;</a:t>
            </a:r>
            <a:r>
              <a:rPr lang="en-US" dirty="0" err="1"/>
              <a:t>llink</a:t>
            </a:r>
            <a:r>
              <a:rPr lang="en-US" dirty="0"/>
              <a:t>; </a:t>
            </a:r>
            <a:r>
              <a:rPr lang="en-US" dirty="0" err="1"/>
              <a:t>suc</a:t>
            </a:r>
            <a:r>
              <a:rPr lang="en-US" dirty="0"/>
              <a:t> = pa-&gt;</a:t>
            </a:r>
            <a:r>
              <a:rPr lang="en-US" dirty="0" err="1"/>
              <a:t>rlink</a:t>
            </a:r>
            <a:r>
              <a:rPr lang="en-US" dirty="0"/>
              <a:t>; </a:t>
            </a:r>
            <a:endParaRPr lang="en-US" dirty="0" smtClean="0"/>
          </a:p>
          <a:p>
            <a:pPr marL="0" indent="0">
              <a:buNone/>
            </a:pPr>
            <a:r>
              <a:rPr lang="en-US" dirty="0" smtClean="0"/>
              <a:t>if </a:t>
            </a:r>
            <a:r>
              <a:rPr lang="en-US" dirty="0"/>
              <a:t>(pa==</a:t>
            </a:r>
            <a:r>
              <a:rPr lang="en-US" dirty="0" err="1"/>
              <a:t>suc</a:t>
            </a:r>
            <a:r>
              <a:rPr lang="en-US" dirty="0"/>
              <a:t>) </a:t>
            </a:r>
            <a:endParaRPr lang="en-US" dirty="0" smtClean="0"/>
          </a:p>
          <a:p>
            <a:pPr marL="0" indent="0">
              <a:buNone/>
            </a:pPr>
            <a:r>
              <a:rPr lang="en-US" dirty="0" smtClean="0"/>
              <a:t>	avail[k</a:t>
            </a:r>
            <a:r>
              <a:rPr lang="en-US" dirty="0"/>
              <a:t>].first = NULL; // </a:t>
            </a:r>
            <a:r>
              <a:rPr lang="zh-CN" altLang="en-US" dirty="0"/>
              <a:t>分配后该子表变成空表 </a:t>
            </a:r>
            <a:endParaRPr lang="en-US" altLang="zh-CN" dirty="0"/>
          </a:p>
          <a:p>
            <a:pPr marL="0" indent="0">
              <a:buNone/>
            </a:pPr>
            <a:r>
              <a:rPr lang="en-US" dirty="0"/>
              <a:t>else { // </a:t>
            </a:r>
            <a:r>
              <a:rPr lang="zh-CN" altLang="en-US" dirty="0"/>
              <a:t>从子表删去*</a:t>
            </a:r>
            <a:r>
              <a:rPr lang="en-US" dirty="0"/>
              <a:t>pa</a:t>
            </a:r>
            <a:r>
              <a:rPr lang="zh-CN" altLang="en-US" dirty="0"/>
              <a:t>结点 </a:t>
            </a:r>
            <a:endParaRPr lang="en-US" altLang="zh-CN" dirty="0"/>
          </a:p>
          <a:p>
            <a:pPr marL="0" indent="0">
              <a:buNone/>
            </a:pPr>
            <a:r>
              <a:rPr lang="en-US" dirty="0" smtClean="0"/>
              <a:t>	pre-</a:t>
            </a:r>
            <a:r>
              <a:rPr lang="en-US" dirty="0"/>
              <a:t>&gt;</a:t>
            </a:r>
            <a:r>
              <a:rPr lang="en-US" dirty="0" err="1"/>
              <a:t>rlink</a:t>
            </a:r>
            <a:r>
              <a:rPr lang="en-US" dirty="0"/>
              <a:t> = </a:t>
            </a:r>
            <a:r>
              <a:rPr lang="en-US" dirty="0" err="1"/>
              <a:t>suc</a:t>
            </a:r>
            <a:r>
              <a:rPr lang="en-US" dirty="0"/>
              <a:t>; </a:t>
            </a:r>
            <a:r>
              <a:rPr lang="en-US" dirty="0" err="1"/>
              <a:t>suc</a:t>
            </a:r>
            <a:r>
              <a:rPr lang="en-US" dirty="0"/>
              <a:t>-&gt;</a:t>
            </a:r>
            <a:r>
              <a:rPr lang="en-US" dirty="0" err="1"/>
              <a:t>llink</a:t>
            </a:r>
            <a:r>
              <a:rPr lang="en-US" dirty="0"/>
              <a:t> = pre; </a:t>
            </a:r>
            <a:endParaRPr lang="en-US" dirty="0" smtClean="0"/>
          </a:p>
          <a:p>
            <a:pPr marL="0" indent="0">
              <a:buNone/>
            </a:pPr>
            <a:r>
              <a:rPr lang="en-US" dirty="0" smtClean="0"/>
              <a:t>	avail[k</a:t>
            </a:r>
            <a:r>
              <a:rPr lang="en-US" dirty="0"/>
              <a:t>].first = </a:t>
            </a:r>
            <a:r>
              <a:rPr lang="en-US" dirty="0" err="1"/>
              <a:t>suc</a:t>
            </a:r>
            <a:r>
              <a:rPr lang="en-US" dirty="0"/>
              <a:t>; }</a:t>
            </a:r>
          </a:p>
          <a:p>
            <a:pPr marL="0" indent="0">
              <a:buNone/>
            </a:pPr>
            <a:r>
              <a:rPr lang="en-US" altLang="zh-CN" dirty="0"/>
              <a:t>// </a:t>
            </a:r>
            <a:r>
              <a:rPr lang="zh-CN" altLang="en-US" dirty="0"/>
              <a:t>将剩余块插入相应子表 </a:t>
            </a:r>
            <a:endParaRPr lang="en-US" altLang="zh-CN" dirty="0"/>
          </a:p>
          <a:p>
            <a:pPr marL="0" indent="0">
              <a:buNone/>
            </a:pPr>
            <a:r>
              <a:rPr lang="en-US" dirty="0" smtClean="0"/>
              <a:t>for </a:t>
            </a:r>
            <a:r>
              <a:rPr lang="en-US" dirty="0"/>
              <a:t>(</a:t>
            </a:r>
            <a:r>
              <a:rPr lang="en-US" dirty="0" err="1"/>
              <a:t>int</a:t>
            </a:r>
            <a:r>
              <a:rPr lang="en-US" dirty="0"/>
              <a:t> </a:t>
            </a:r>
            <a:r>
              <a:rPr lang="en-US" dirty="0" err="1"/>
              <a:t>i</a:t>
            </a:r>
            <a:r>
              <a:rPr lang="en-US" dirty="0"/>
              <a:t>=1; avail[k-</a:t>
            </a:r>
            <a:r>
              <a:rPr lang="en-US" dirty="0" err="1"/>
              <a:t>i</a:t>
            </a:r>
            <a:r>
              <a:rPr lang="en-US" dirty="0"/>
              <a:t>].</a:t>
            </a:r>
            <a:r>
              <a:rPr lang="en-US" dirty="0" err="1"/>
              <a:t>nodesize</a:t>
            </a:r>
            <a:r>
              <a:rPr lang="en-US" dirty="0"/>
              <a:t>&gt;=n+1; ++</a:t>
            </a:r>
            <a:r>
              <a:rPr lang="en-US" dirty="0" err="1"/>
              <a:t>i</a:t>
            </a:r>
            <a:r>
              <a:rPr lang="en-US" dirty="0"/>
              <a:t>) { </a:t>
            </a:r>
          </a:p>
          <a:p>
            <a:pPr marL="0" indent="0">
              <a:buNone/>
            </a:pPr>
            <a:r>
              <a:rPr lang="en-US" dirty="0" smtClean="0"/>
              <a:t>	pi </a:t>
            </a:r>
            <a:r>
              <a:rPr lang="en-US" dirty="0"/>
              <a:t>= pa+(</a:t>
            </a:r>
            <a:r>
              <a:rPr lang="en-US" dirty="0" err="1"/>
              <a:t>int</a:t>
            </a:r>
            <a:r>
              <a:rPr lang="en-US" dirty="0"/>
              <a:t>)pow(2, (k-</a:t>
            </a:r>
            <a:r>
              <a:rPr lang="en-US" dirty="0" err="1"/>
              <a:t>i</a:t>
            </a:r>
            <a:r>
              <a:rPr lang="en-US" dirty="0"/>
              <a:t>)); pi-&gt;</a:t>
            </a:r>
            <a:r>
              <a:rPr lang="en-US" dirty="0" err="1"/>
              <a:t>rlink</a:t>
            </a:r>
            <a:r>
              <a:rPr lang="en-US" dirty="0"/>
              <a:t> = pi; </a:t>
            </a:r>
          </a:p>
          <a:p>
            <a:pPr marL="0" indent="0">
              <a:buNone/>
            </a:pPr>
            <a:r>
              <a:rPr lang="en-US" dirty="0" smtClean="0"/>
              <a:t>	pi-</a:t>
            </a:r>
            <a:r>
              <a:rPr lang="en-US" dirty="0"/>
              <a:t>&gt;</a:t>
            </a:r>
            <a:r>
              <a:rPr lang="en-US" dirty="0" err="1"/>
              <a:t>llink</a:t>
            </a:r>
            <a:r>
              <a:rPr lang="en-US" dirty="0"/>
              <a:t> = pi; pi-&gt;tag = 0; pi-&gt;</a:t>
            </a:r>
            <a:r>
              <a:rPr lang="en-US" dirty="0" err="1"/>
              <a:t>kval</a:t>
            </a:r>
            <a:r>
              <a:rPr lang="en-US" dirty="0"/>
              <a:t> = k-</a:t>
            </a:r>
            <a:r>
              <a:rPr lang="en-US" dirty="0" err="1"/>
              <a:t>i</a:t>
            </a:r>
            <a:r>
              <a:rPr lang="en-US" dirty="0"/>
              <a:t>; </a:t>
            </a:r>
            <a:endParaRPr lang="en-US" dirty="0" smtClean="0"/>
          </a:p>
          <a:p>
            <a:pPr marL="0" indent="0">
              <a:buNone/>
            </a:pPr>
            <a:r>
              <a:rPr lang="en-US" dirty="0"/>
              <a:t>	</a:t>
            </a:r>
            <a:r>
              <a:rPr lang="en-US" dirty="0" smtClean="0"/>
              <a:t>avail[k-</a:t>
            </a:r>
            <a:r>
              <a:rPr lang="en-US" dirty="0" err="1" smtClean="0"/>
              <a:t>i</a:t>
            </a:r>
            <a:r>
              <a:rPr lang="en-US" dirty="0"/>
              <a:t>].first = pi; } </a:t>
            </a:r>
          </a:p>
          <a:p>
            <a:pPr marL="0" indent="0">
              <a:buNone/>
            </a:pPr>
            <a:r>
              <a:rPr lang="en-US" dirty="0" smtClean="0"/>
              <a:t>pa-</a:t>
            </a:r>
            <a:r>
              <a:rPr lang="en-US" dirty="0"/>
              <a:t>&gt;tag = 1; pa-&gt;</a:t>
            </a:r>
            <a:r>
              <a:rPr lang="en-US" dirty="0" err="1"/>
              <a:t>kval</a:t>
            </a:r>
            <a:r>
              <a:rPr lang="en-US" dirty="0"/>
              <a:t> = k-(--</a:t>
            </a:r>
            <a:r>
              <a:rPr lang="en-US" dirty="0" err="1"/>
              <a:t>i</a:t>
            </a:r>
            <a:r>
              <a:rPr lang="en-US" dirty="0"/>
              <a:t>); </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41300553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ltLang="en-US" dirty="0" err="1" smtClean="0">
                <a:latin typeface="+mn-lt"/>
                <a:ea typeface="宋体" panose="02010600030101010101" pitchFamily="2" charset="-122"/>
              </a:rPr>
              <a:t>回收算法</a:t>
            </a:r>
            <a:endParaRPr lang="en-US" altLang="en-US" dirty="0" smtClean="0">
              <a:latin typeface="+mn-lt"/>
              <a:ea typeface="宋体" panose="02010600030101010101" pitchFamily="2" charset="-122"/>
            </a:endParaRPr>
          </a:p>
        </p:txBody>
      </p:sp>
      <p:sp>
        <p:nvSpPr>
          <p:cNvPr id="606211" name="Rectangle 3"/>
          <p:cNvSpPr>
            <a:spLocks noGrp="1" noChangeArrowheads="1"/>
          </p:cNvSpPr>
          <p:nvPr>
            <p:ph type="body" idx="1"/>
          </p:nvPr>
        </p:nvSpPr>
        <p:spPr>
          <a:xfrm>
            <a:off x="467544" y="816248"/>
            <a:ext cx="8229600" cy="6041751"/>
          </a:xfrm>
        </p:spPr>
        <p:txBody>
          <a:bodyPr>
            <a:normAutofit fontScale="92500" lnSpcReduction="10000"/>
          </a:bodyPr>
          <a:lstStyle/>
          <a:p>
            <a:r>
              <a:rPr lang="en-US" altLang="en-US" dirty="0" err="1" smtClean="0">
                <a:ea typeface="宋体" panose="02010600030101010101" pitchFamily="2" charset="-122"/>
              </a:rPr>
              <a:t>释放占用块时</a:t>
            </a:r>
            <a:r>
              <a:rPr lang="en-US" altLang="en-US" dirty="0" smtClean="0">
                <a:ea typeface="宋体" panose="02010600030101010101" pitchFamily="2" charset="-122"/>
              </a:rPr>
              <a:t>，</a:t>
            </a:r>
            <a:r>
              <a:rPr lang="zh-CN" altLang="en-US" dirty="0" smtClean="0">
                <a:ea typeface="宋体" panose="02010600030101010101" pitchFamily="2" charset="-122"/>
              </a:rPr>
              <a:t>需要</a:t>
            </a:r>
            <a:r>
              <a:rPr lang="en-US" altLang="en-US" dirty="0" err="1" smtClean="0">
                <a:ea typeface="宋体" panose="02010600030101010101" pitchFamily="2" charset="-122"/>
              </a:rPr>
              <a:t>将该新的空闲块插入到可利用空闲表中</a:t>
            </a:r>
            <a:endParaRPr lang="en-US" altLang="en-US" dirty="0" smtClean="0">
              <a:ea typeface="宋体" panose="02010600030101010101" pitchFamily="2" charset="-122"/>
            </a:endParaRPr>
          </a:p>
          <a:p>
            <a:r>
              <a:rPr lang="en-US" altLang="en-US" dirty="0" err="1" smtClean="0">
                <a:ea typeface="宋体" panose="02010600030101010101" pitchFamily="2" charset="-122"/>
              </a:rPr>
              <a:t>考虑合并成大块</a:t>
            </a:r>
            <a:r>
              <a:rPr lang="zh-CN" altLang="en-US" dirty="0" smtClean="0">
                <a:ea typeface="宋体" panose="02010600030101010101" pitchFamily="2" charset="-122"/>
              </a:rPr>
              <a:t>的</a:t>
            </a:r>
            <a:r>
              <a:rPr lang="en-US" altLang="en-US" dirty="0" err="1" smtClean="0">
                <a:ea typeface="宋体" panose="02010600030101010101" pitchFamily="2" charset="-122"/>
              </a:rPr>
              <a:t>问题</a:t>
            </a:r>
            <a:r>
              <a:rPr lang="zh-CN" altLang="en-US" dirty="0" smtClean="0">
                <a:ea typeface="宋体" panose="02010600030101010101" pitchFamily="2" charset="-122"/>
              </a:rPr>
              <a:t>：</a:t>
            </a:r>
            <a:r>
              <a:rPr lang="en-US" altLang="en-US" dirty="0" err="1" smtClean="0">
                <a:ea typeface="宋体" panose="02010600030101010101" pitchFamily="2" charset="-122"/>
              </a:rPr>
              <a:t>只有“互为伙伴”的两个子块均空闲时才合并</a:t>
            </a:r>
            <a:r>
              <a:rPr lang="zh-CN" altLang="en-US" dirty="0" smtClean="0">
                <a:ea typeface="宋体" panose="02010600030101010101" pitchFamily="2" charset="-122"/>
              </a:rPr>
              <a:t>；</a:t>
            </a:r>
            <a:r>
              <a:rPr lang="en-US" altLang="en-US" dirty="0" err="1" smtClean="0">
                <a:ea typeface="宋体" panose="02010600030101010101" pitchFamily="2" charset="-122"/>
              </a:rPr>
              <a:t>即使有两个相邻且大小相同的空闲块，如果不是“互为伙伴</a:t>
            </a:r>
            <a:r>
              <a:rPr lang="en-US" altLang="en-US" dirty="0" smtClean="0">
                <a:ea typeface="宋体" panose="02010600030101010101" pitchFamily="2" charset="-122"/>
              </a:rPr>
              <a:t>” (</a:t>
            </a:r>
            <a:r>
              <a:rPr lang="en-US" altLang="en-US" dirty="0" err="1" smtClean="0">
                <a:ea typeface="宋体" panose="02010600030101010101" pitchFamily="2" charset="-122"/>
              </a:rPr>
              <a:t>从同一个大块中分裂出来的</a:t>
            </a:r>
            <a:r>
              <a:rPr lang="en-US" altLang="en-US" dirty="0" smtClean="0">
                <a:ea typeface="宋体" panose="02010600030101010101" pitchFamily="2" charset="-122"/>
              </a:rPr>
              <a:t>)</a:t>
            </a:r>
            <a:r>
              <a:rPr lang="en-US" altLang="en-US" dirty="0" err="1" smtClean="0">
                <a:ea typeface="宋体" panose="02010600030101010101" pitchFamily="2" charset="-122"/>
              </a:rPr>
              <a:t>也不合并</a:t>
            </a:r>
            <a:endParaRPr lang="en-US" altLang="en-US" dirty="0" smtClean="0">
              <a:ea typeface="宋体" panose="02010600030101010101" pitchFamily="2" charset="-122"/>
            </a:endParaRPr>
          </a:p>
          <a:p>
            <a:r>
              <a:rPr lang="en-US" altLang="en-US" dirty="0" err="1" smtClean="0">
                <a:ea typeface="宋体" panose="02010600030101010101" pitchFamily="2" charset="-122"/>
              </a:rPr>
              <a:t>伙伴空闲块的确定</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首地址为p</a:t>
            </a:r>
            <a:r>
              <a:rPr lang="zh-CN" altLang="en-US" dirty="0">
                <a:ea typeface="宋体" panose="02010600030101010101" pitchFamily="2" charset="-122"/>
              </a:rPr>
              <a:t>、</a:t>
            </a:r>
            <a:r>
              <a:rPr lang="en-US" altLang="en-US" dirty="0" smtClean="0">
                <a:ea typeface="宋体" panose="02010600030101010101" pitchFamily="2" charset="-122"/>
              </a:rPr>
              <a:t>大小为</a:t>
            </a:r>
            <a:r>
              <a:rPr lang="en-US" altLang="en-US">
                <a:ea typeface="宋体" panose="02010600030101010101" pitchFamily="2" charset="-122"/>
              </a:rPr>
              <a:t>2</a:t>
            </a:r>
            <a:r>
              <a:rPr lang="en-US" altLang="en-US" baseline="30000">
                <a:ea typeface="宋体" panose="02010600030101010101" pitchFamily="2" charset="-122"/>
              </a:rPr>
              <a:t>k</a:t>
            </a:r>
            <a:r>
              <a:rPr lang="en-US" altLang="en-US" smtClean="0">
                <a:ea typeface="宋体" panose="02010600030101010101" pitchFamily="2" charset="-122"/>
              </a:rPr>
              <a:t>的内存块 ，</a:t>
            </a:r>
            <a:r>
              <a:rPr lang="en-US" altLang="en-US" dirty="0">
                <a:ea typeface="宋体" panose="02010600030101010101" pitchFamily="2" charset="-122"/>
              </a:rPr>
              <a:t>其伙伴的首地址为： </a:t>
            </a:r>
            <a:endParaRPr lang="en-US" altLang="en-US" dirty="0" smtClean="0">
              <a:ea typeface="宋体" panose="02010600030101010101" pitchFamily="2" charset="-122"/>
            </a:endParaRPr>
          </a:p>
          <a:p>
            <a:pPr lvl="1"/>
            <a:endParaRPr lang="en-US" altLang="en-US" dirty="0">
              <a:ea typeface="宋体" panose="02010600030101010101" pitchFamily="2" charset="-122"/>
            </a:endParaRPr>
          </a:p>
          <a:p>
            <a:pPr lvl="1"/>
            <a:r>
              <a:rPr lang="zh-CN" altLang="en-US" dirty="0" smtClean="0">
                <a:ea typeface="宋体" panose="02010600030101010101" pitchFamily="2" charset="-122"/>
              </a:rPr>
              <a:t>大小为</a:t>
            </a:r>
            <a:r>
              <a:rPr lang="en-US" altLang="zh-CN" dirty="0" smtClean="0">
                <a:ea typeface="宋体" panose="02010600030101010101" pitchFamily="2" charset="-122"/>
              </a:rPr>
              <a:t>2</a:t>
            </a:r>
            <a:r>
              <a:rPr lang="en-US" altLang="zh-CN" baseline="30000" dirty="0" smtClean="0">
                <a:ea typeface="宋体" panose="02010600030101010101" pitchFamily="2" charset="-122"/>
              </a:rPr>
              <a:t>8</a:t>
            </a:r>
            <a:r>
              <a:rPr lang="zh-CN" altLang="en-US" dirty="0" smtClean="0">
                <a:ea typeface="宋体" panose="02010600030101010101" pitchFamily="2" charset="-122"/>
              </a:rPr>
              <a:t>、起始地址为</a:t>
            </a:r>
            <a:r>
              <a:rPr lang="en-US" altLang="zh-CN" dirty="0" smtClean="0">
                <a:ea typeface="宋体" panose="02010600030101010101" pitchFamily="2" charset="-122"/>
              </a:rPr>
              <a:t>512</a:t>
            </a:r>
            <a:r>
              <a:rPr lang="zh-CN" altLang="en-US" dirty="0" smtClean="0">
                <a:ea typeface="宋体" panose="02010600030101010101" pitchFamily="2" charset="-122"/>
              </a:rPr>
              <a:t>的伙伴：其起始地址为</a:t>
            </a:r>
            <a:r>
              <a:rPr lang="en-US" altLang="zh-CN" dirty="0" smtClean="0">
                <a:ea typeface="宋体" panose="02010600030101010101" pitchFamily="2" charset="-122"/>
              </a:rPr>
              <a:t>768</a:t>
            </a:r>
          </a:p>
          <a:p>
            <a:pPr lvl="1"/>
            <a:r>
              <a:rPr lang="zh-CN" altLang="en-US" dirty="0" smtClean="0">
                <a:ea typeface="宋体" panose="02010600030101010101" pitchFamily="2" charset="-122"/>
              </a:rPr>
              <a:t>大小为</a:t>
            </a:r>
            <a:r>
              <a:rPr lang="en-US" altLang="zh-CN" dirty="0" smtClean="0">
                <a:ea typeface="宋体" panose="02010600030101010101" pitchFamily="2" charset="-122"/>
              </a:rPr>
              <a:t>2</a:t>
            </a:r>
            <a:r>
              <a:rPr lang="en-US" altLang="zh-CN" baseline="30000" dirty="0" smtClean="0">
                <a:ea typeface="宋体" panose="02010600030101010101" pitchFamily="2" charset="-122"/>
              </a:rPr>
              <a:t>7</a:t>
            </a:r>
            <a:r>
              <a:rPr lang="zh-CN" altLang="en-US" dirty="0">
                <a:ea typeface="宋体" panose="02010600030101010101" pitchFamily="2" charset="-122"/>
              </a:rPr>
              <a:t>、</a:t>
            </a:r>
            <a:r>
              <a:rPr lang="zh-CN" altLang="en-US" dirty="0" smtClean="0">
                <a:ea typeface="宋体" panose="02010600030101010101" pitchFamily="2" charset="-122"/>
              </a:rPr>
              <a:t>起始地址为</a:t>
            </a:r>
            <a:r>
              <a:rPr lang="en-US" altLang="zh-CN" dirty="0" smtClean="0">
                <a:ea typeface="宋体" panose="02010600030101010101" pitchFamily="2" charset="-122"/>
              </a:rPr>
              <a:t>384</a:t>
            </a:r>
            <a:r>
              <a:rPr lang="zh-CN" altLang="en-US" dirty="0" smtClean="0">
                <a:ea typeface="宋体" panose="02010600030101010101" pitchFamily="2" charset="-122"/>
              </a:rPr>
              <a:t>的伙伴：其起始地址</a:t>
            </a:r>
            <a:r>
              <a:rPr lang="zh-CN" altLang="en-US" dirty="0">
                <a:ea typeface="宋体" panose="02010600030101010101" pitchFamily="2" charset="-122"/>
              </a:rPr>
              <a:t>为</a:t>
            </a:r>
            <a:r>
              <a:rPr lang="en-US" altLang="zh-CN" dirty="0" smtClean="0">
                <a:ea typeface="宋体" panose="02010600030101010101" pitchFamily="2" charset="-122"/>
              </a:rPr>
              <a:t>256</a:t>
            </a:r>
            <a:endParaRPr lang="en-US" altLang="en-US" dirty="0">
              <a:ea typeface="宋体" panose="02010600030101010101" pitchFamily="2" charset="-122"/>
            </a:endParaRPr>
          </a:p>
          <a:p>
            <a:endParaRPr lang="en-US" altLang="en-US" dirty="0" smtClean="0"/>
          </a:p>
        </p:txBody>
      </p:sp>
      <p:grpSp>
        <p:nvGrpSpPr>
          <p:cNvPr id="4" name="Group 4"/>
          <p:cNvGrpSpPr>
            <a:grpSpLocks/>
          </p:cNvGrpSpPr>
          <p:nvPr/>
        </p:nvGrpSpPr>
        <p:grpSpPr bwMode="auto">
          <a:xfrm>
            <a:off x="2195736" y="4238600"/>
            <a:ext cx="5592763" cy="990600"/>
            <a:chOff x="0" y="0"/>
            <a:chExt cx="3523" cy="624"/>
          </a:xfrm>
        </p:grpSpPr>
        <p:sp>
          <p:nvSpPr>
            <p:cNvPr id="5" name="Rectangle 5"/>
            <p:cNvSpPr>
              <a:spLocks noChangeArrowheads="1"/>
            </p:cNvSpPr>
            <p:nvPr/>
          </p:nvSpPr>
          <p:spPr bwMode="auto">
            <a:xfrm>
              <a:off x="0" y="192"/>
              <a:ext cx="127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buddy(</a:t>
              </a:r>
              <a:r>
                <a:rPr lang="en-US" altLang="en-US" sz="2800" b="1" dirty="0" err="1">
                  <a:latin typeface="Times New Roman" pitchFamily="18" charset="0"/>
                </a:rPr>
                <a:t>p,k</a:t>
              </a:r>
              <a:r>
                <a:rPr lang="en-US" altLang="en-US" sz="2800" b="1" dirty="0">
                  <a:latin typeface="Times New Roman" pitchFamily="18" charset="0"/>
                </a:rPr>
                <a:t>)=</a:t>
              </a:r>
            </a:p>
          </p:txBody>
        </p:sp>
        <p:sp>
          <p:nvSpPr>
            <p:cNvPr id="6" name="Rectangle 6"/>
            <p:cNvSpPr>
              <a:spLocks noChangeArrowheads="1"/>
            </p:cNvSpPr>
            <p:nvPr/>
          </p:nvSpPr>
          <p:spPr bwMode="auto">
            <a:xfrm>
              <a:off x="1392" y="0"/>
              <a:ext cx="206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p+2</a:t>
              </a:r>
              <a:r>
                <a:rPr lang="en-US" altLang="en-US" sz="2400" b="1" baseline="30000" dirty="0">
                  <a:latin typeface="Times New Roman" pitchFamily="18" charset="0"/>
                </a:rPr>
                <a:t>k    </a:t>
              </a:r>
              <a:r>
                <a:rPr lang="en-US" altLang="en-US" sz="2400" b="1" dirty="0">
                  <a:latin typeface="Times New Roman" pitchFamily="18" charset="0"/>
                </a:rPr>
                <a:t> </a:t>
              </a:r>
              <a:r>
                <a:rPr lang="zh-CN" altLang="en-US" sz="2400" b="1" dirty="0">
                  <a:latin typeface="Times New Roman" pitchFamily="18" charset="0"/>
                </a:rPr>
                <a:t>若</a:t>
              </a:r>
              <a:r>
                <a:rPr lang="en-US" altLang="en-US" sz="2400" b="1" dirty="0">
                  <a:latin typeface="Times New Roman" pitchFamily="18" charset="0"/>
                </a:rPr>
                <a:t>p MOD 2</a:t>
              </a:r>
              <a:r>
                <a:rPr lang="en-US" altLang="en-US" sz="2400" b="1" baseline="30000" dirty="0">
                  <a:latin typeface="Times New Roman" pitchFamily="18" charset="0"/>
                </a:rPr>
                <a:t>k+1</a:t>
              </a:r>
              <a:r>
                <a:rPr lang="en-US" altLang="en-US" sz="2400" b="1" dirty="0">
                  <a:latin typeface="Times New Roman" pitchFamily="18" charset="0"/>
                </a:rPr>
                <a:t> =0</a:t>
              </a:r>
            </a:p>
          </p:txBody>
        </p:sp>
        <p:sp>
          <p:nvSpPr>
            <p:cNvPr id="7" name="Rectangle 7"/>
            <p:cNvSpPr>
              <a:spLocks noChangeArrowheads="1"/>
            </p:cNvSpPr>
            <p:nvPr/>
          </p:nvSpPr>
          <p:spPr bwMode="auto">
            <a:xfrm>
              <a:off x="1392" y="352"/>
              <a:ext cx="213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zh-CN" sz="2400" b="1" dirty="0">
                  <a:latin typeface="Times New Roman" pitchFamily="18" charset="0"/>
                </a:rPr>
                <a:t>p</a:t>
              </a:r>
              <a:r>
                <a:rPr lang="en-US" altLang="en-US" sz="2400" b="1" dirty="0" smtClean="0">
                  <a:latin typeface="Times New Roman" pitchFamily="18" charset="0"/>
                </a:rPr>
                <a:t>-2</a:t>
              </a:r>
              <a:r>
                <a:rPr lang="en-US" altLang="en-US" sz="2400" b="1" baseline="30000" dirty="0" smtClean="0">
                  <a:latin typeface="Times New Roman" pitchFamily="18" charset="0"/>
                </a:rPr>
                <a:t>k    </a:t>
              </a:r>
              <a:r>
                <a:rPr lang="en-US" altLang="en-US" sz="2400" b="1" dirty="0" smtClean="0">
                  <a:latin typeface="Times New Roman" pitchFamily="18" charset="0"/>
                </a:rPr>
                <a:t> </a:t>
              </a:r>
              <a:r>
                <a:rPr lang="zh-CN" altLang="en-US" sz="2400" b="1" dirty="0">
                  <a:latin typeface="Times New Roman" pitchFamily="18" charset="0"/>
                </a:rPr>
                <a:t>若</a:t>
              </a:r>
              <a:r>
                <a:rPr lang="en-US" altLang="en-US" sz="2400" b="1" dirty="0">
                  <a:latin typeface="Times New Roman" pitchFamily="18" charset="0"/>
                </a:rPr>
                <a:t>p MOD 2</a:t>
              </a:r>
              <a:r>
                <a:rPr lang="en-US" altLang="en-US" sz="2400" b="1" baseline="30000" dirty="0">
                  <a:latin typeface="Times New Roman" pitchFamily="18" charset="0"/>
                </a:rPr>
                <a:t>k+1</a:t>
              </a:r>
              <a:r>
                <a:rPr lang="en-US" altLang="en-US" sz="2400" b="1" dirty="0">
                  <a:latin typeface="Times New Roman" pitchFamily="18" charset="0"/>
                </a:rPr>
                <a:t> =</a:t>
              </a:r>
              <a:r>
                <a:rPr lang="en-US" altLang="en-US" sz="2800" b="1" dirty="0">
                  <a:latin typeface="Times New Roman" pitchFamily="18" charset="0"/>
                </a:rPr>
                <a:t>2</a:t>
              </a:r>
              <a:r>
                <a:rPr lang="en-US" altLang="en-US" sz="2800" b="1" baseline="30000" dirty="0">
                  <a:latin typeface="Times New Roman" pitchFamily="18" charset="0"/>
                </a:rPr>
                <a:t>k</a:t>
              </a:r>
            </a:p>
          </p:txBody>
        </p:sp>
        <p:sp>
          <p:nvSpPr>
            <p:cNvPr id="8" name="AutoShape 8"/>
            <p:cNvSpPr>
              <a:spLocks/>
            </p:cNvSpPr>
            <p:nvPr/>
          </p:nvSpPr>
          <p:spPr bwMode="auto">
            <a:xfrm>
              <a:off x="1296" y="144"/>
              <a:ext cx="91" cy="385"/>
            </a:xfrm>
            <a:prstGeom prst="leftBrace">
              <a:avLst>
                <a:gd name="adj1" fmla="val 3525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spTree>
    <p:extLst>
      <p:ext uri="{BB962C8B-B14F-4D97-AF65-F5344CB8AC3E}">
        <p14:creationId xmlns:p14="http://schemas.microsoft.com/office/powerpoint/2010/main" val="11208796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mn-lt"/>
                <a:ea typeface="宋体" panose="02010600030101010101" pitchFamily="2" charset="-122"/>
              </a:rPr>
              <a:t>回收算法</a:t>
            </a:r>
            <a:endParaRPr lang="en-US" dirty="0">
              <a:latin typeface="+mn-lt"/>
              <a:ea typeface="宋体" panose="02010600030101010101" pitchFamily="2" charset="-122"/>
            </a:endParaRPr>
          </a:p>
        </p:txBody>
      </p:sp>
      <p:sp>
        <p:nvSpPr>
          <p:cNvPr id="607234" name="Rectangle 2"/>
          <p:cNvSpPr>
            <a:spLocks noGrp="1" noChangeArrowheads="1"/>
          </p:cNvSpPr>
          <p:nvPr>
            <p:ph idx="1"/>
          </p:nvPr>
        </p:nvSpPr>
        <p:spPr/>
        <p:txBody>
          <a:bodyPr>
            <a:normAutofit fontScale="92500"/>
          </a:bodyPr>
          <a:lstStyle/>
          <a:p>
            <a:r>
              <a:rPr lang="en-US" altLang="en-US" dirty="0" smtClean="0">
                <a:ea typeface="宋体" panose="02010600030101010101" pitchFamily="2" charset="-122"/>
              </a:rPr>
              <a:t>设要回收的空闲块的首地址是p，其大小为2</a:t>
            </a:r>
            <a:r>
              <a:rPr lang="en-US" altLang="en-US" baseline="30000" dirty="0" smtClean="0">
                <a:ea typeface="宋体" panose="02010600030101010101" pitchFamily="2" charset="-122"/>
              </a:rPr>
              <a:t>k</a:t>
            </a:r>
            <a:r>
              <a:rPr lang="zh-CN" altLang="en-US" dirty="0" smtClean="0">
                <a:ea typeface="宋体" panose="02010600030101010101" pitchFamily="2" charset="-122"/>
              </a:rPr>
              <a:t>：</a:t>
            </a:r>
            <a:endParaRPr lang="en-US" altLang="zh-CN" dirty="0" smtClean="0">
              <a:ea typeface="宋体" panose="02010600030101010101" pitchFamily="2" charset="-122"/>
            </a:endParaRPr>
          </a:p>
          <a:p>
            <a:r>
              <a:rPr lang="en-US" altLang="en-US" dirty="0">
                <a:ea typeface="宋体" panose="02010600030101010101" pitchFamily="2" charset="-122"/>
              </a:rPr>
              <a:t>(1)判断其 “</a:t>
            </a:r>
            <a:r>
              <a:rPr lang="en-US" altLang="en-US" dirty="0" err="1">
                <a:ea typeface="宋体" panose="02010600030101010101" pitchFamily="2" charset="-122"/>
              </a:rPr>
              <a:t>互为伙伴”</a:t>
            </a:r>
            <a:r>
              <a:rPr lang="en-US" altLang="en-US" dirty="0" err="1" smtClean="0">
                <a:ea typeface="宋体" panose="02010600030101010101" pitchFamily="2" charset="-122"/>
              </a:rPr>
              <a:t>的</a:t>
            </a:r>
            <a:r>
              <a:rPr lang="zh-CN" altLang="en-US" dirty="0" smtClean="0">
                <a:ea typeface="宋体" panose="02010600030101010101" pitchFamily="2" charset="-122"/>
              </a:rPr>
              <a:t>块是否</a:t>
            </a:r>
            <a:r>
              <a:rPr lang="en-US" altLang="en-US" dirty="0" smtClean="0">
                <a:ea typeface="宋体" panose="02010600030101010101" pitchFamily="2" charset="-122"/>
              </a:rPr>
              <a:t>空闲：</a:t>
            </a:r>
            <a:endParaRPr lang="en-US" altLang="en-US" dirty="0">
              <a:ea typeface="宋体" panose="02010600030101010101" pitchFamily="2" charset="-122"/>
            </a:endParaRPr>
          </a:p>
          <a:p>
            <a:r>
              <a:rPr lang="en-US" altLang="en-US" dirty="0" smtClean="0">
                <a:ea typeface="宋体" panose="02010600030101010101" pitchFamily="2" charset="-122"/>
              </a:rPr>
              <a:t>若不</a:t>
            </a:r>
            <a:r>
              <a:rPr lang="zh-CN" altLang="en-US" dirty="0" smtClean="0">
                <a:ea typeface="宋体" panose="02010600030101010101" pitchFamily="2" charset="-122"/>
              </a:rPr>
              <a:t>空闲</a:t>
            </a:r>
            <a:r>
              <a:rPr lang="en-US" altLang="en-US" dirty="0" smtClean="0">
                <a:ea typeface="宋体" panose="02010600030101010101" pitchFamily="2" charset="-122"/>
              </a:rPr>
              <a:t>，仅将要回收的空闲块直接插入到相应的子表中</a:t>
            </a:r>
            <a:r>
              <a:rPr lang="zh-CN" altLang="en-US" dirty="0" smtClean="0">
                <a:ea typeface="宋体" panose="02010600030101010101" pitchFamily="2" charset="-122"/>
              </a:rPr>
              <a:t>，返回；</a:t>
            </a:r>
            <a:r>
              <a:rPr lang="en-US" altLang="en-US" dirty="0" err="1" smtClean="0">
                <a:ea typeface="宋体" panose="02010600030101010101" pitchFamily="2" charset="-122"/>
              </a:rPr>
              <a:t>否则转</a:t>
            </a:r>
            <a:r>
              <a:rPr lang="en-US" altLang="en-US" dirty="0" smtClean="0">
                <a:ea typeface="宋体" panose="02010600030101010101" pitchFamily="2" charset="-122"/>
              </a:rPr>
              <a:t>(2)；</a:t>
            </a:r>
            <a:endParaRPr lang="en-US" altLang="en-US" dirty="0">
              <a:ea typeface="宋体" panose="02010600030101010101" pitchFamily="2" charset="-122"/>
            </a:endParaRPr>
          </a:p>
          <a:p>
            <a:r>
              <a:rPr lang="en-US" altLang="en-US" dirty="0" smtClean="0">
                <a:ea typeface="宋体" panose="02010600030101010101" pitchFamily="2" charset="-122"/>
              </a:rPr>
              <a:t>(2)</a:t>
            </a:r>
            <a:r>
              <a:rPr lang="en-US" altLang="en-US" dirty="0" err="1" smtClean="0">
                <a:ea typeface="宋体" panose="02010600030101010101" pitchFamily="2" charset="-122"/>
              </a:rPr>
              <a:t>按以下步骤进行空闲块的合并</a:t>
            </a:r>
            <a:r>
              <a:rPr lang="en-US" altLang="en-US" dirty="0">
                <a:ea typeface="宋体" panose="02010600030101010101" pitchFamily="2" charset="-122"/>
              </a:rPr>
              <a:t>：</a:t>
            </a:r>
          </a:p>
          <a:p>
            <a:pPr lvl="2"/>
            <a:r>
              <a:rPr lang="en-US" altLang="en-US" sz="3200" dirty="0" err="1">
                <a:ea typeface="宋体" panose="02010600030101010101" pitchFamily="2" charset="-122"/>
              </a:rPr>
              <a:t>在相应子表中找到其伙伴并删除之</a:t>
            </a:r>
            <a:r>
              <a:rPr lang="en-US" altLang="en-US" sz="3200" dirty="0">
                <a:ea typeface="宋体" panose="02010600030101010101" pitchFamily="2" charset="-122"/>
              </a:rPr>
              <a:t>；</a:t>
            </a:r>
          </a:p>
          <a:p>
            <a:pPr lvl="2"/>
            <a:r>
              <a:rPr lang="en-US" altLang="en-US" sz="3200" dirty="0">
                <a:ea typeface="宋体" panose="02010600030101010101" pitchFamily="2" charset="-122"/>
              </a:rPr>
              <a:t>合并两</a:t>
            </a:r>
            <a:r>
              <a:rPr lang="en-US" altLang="en-US" sz="3200" dirty="0" smtClean="0">
                <a:ea typeface="宋体" panose="02010600030101010101" pitchFamily="2" charset="-122"/>
              </a:rPr>
              <a:t>个</a:t>
            </a:r>
            <a:r>
              <a:rPr lang="zh-CN" altLang="en-US" sz="3200" dirty="0" smtClean="0">
                <a:ea typeface="宋体" panose="02010600030101010101" pitchFamily="2" charset="-122"/>
              </a:rPr>
              <a:t>伙伴</a:t>
            </a:r>
            <a:r>
              <a:rPr lang="en-US" altLang="en-US" sz="3200" dirty="0" smtClean="0">
                <a:ea typeface="宋体" panose="02010600030101010101" pitchFamily="2" charset="-122"/>
              </a:rPr>
              <a:t>空闲</a:t>
            </a:r>
            <a:r>
              <a:rPr lang="en-US" altLang="en-US" sz="3200" dirty="0">
                <a:ea typeface="宋体" panose="02010600030101010101" pitchFamily="2" charset="-122"/>
              </a:rPr>
              <a:t>块；</a:t>
            </a:r>
          </a:p>
          <a:p>
            <a:r>
              <a:rPr lang="en-US" altLang="en-US" dirty="0" smtClean="0">
                <a:ea typeface="宋体" panose="02010600030101010101" pitchFamily="2" charset="-122"/>
              </a:rPr>
              <a:t>(3)重复(2)</a:t>
            </a:r>
            <a:r>
              <a:rPr lang="zh-CN" altLang="en-US" dirty="0" smtClean="0">
                <a:ea typeface="宋体" panose="02010600030101010101" pitchFamily="2" charset="-122"/>
              </a:rPr>
              <a:t>，</a:t>
            </a:r>
            <a:r>
              <a:rPr lang="zh-CN" altLang="en-US" dirty="0">
                <a:ea typeface="宋体" panose="02010600030101010101" pitchFamily="2" charset="-122"/>
              </a:rPr>
              <a:t>直到合并后的空闲块的伙</a:t>
            </a:r>
            <a:r>
              <a:rPr lang="zh-CN" altLang="en-US" dirty="0" smtClean="0">
                <a:ea typeface="宋体" panose="02010600030101010101" pitchFamily="2" charset="-122"/>
              </a:rPr>
              <a:t>伴不是空闲块为止</a:t>
            </a:r>
            <a:r>
              <a:rPr lang="zh-CN" altLang="zh-CN" dirty="0" smtClean="0">
                <a:ea typeface="宋体" panose="02010600030101010101" pitchFamily="2" charset="-122"/>
              </a:rPr>
              <a:t>，</a:t>
            </a:r>
            <a:r>
              <a:rPr lang="zh-CN" altLang="en-US" dirty="0" smtClean="0">
                <a:ea typeface="宋体" panose="02010600030101010101" pitchFamily="2" charset="-122"/>
              </a:rPr>
              <a:t>将合并后的空闲块插入到相应的子表中并返回</a:t>
            </a:r>
            <a:endParaRPr lang="zh-CN" altLang="en-US" dirty="0">
              <a:ea typeface="宋体" panose="02010600030101010101" pitchFamily="2" charset="-122"/>
            </a:endParaRPr>
          </a:p>
          <a:p>
            <a:r>
              <a:rPr lang="zh-CN" altLang="en-US" dirty="0">
                <a:ea typeface="宋体" panose="02010600030101010101" pitchFamily="2" charset="-122"/>
              </a:rPr>
              <a:t>特点：算法简单；速度快；但容易产生碎片</a:t>
            </a:r>
            <a:endParaRPr lang="en-US" altLang="en-US" dirty="0">
              <a:ea typeface="宋体" panose="02010600030101010101" pitchFamily="2" charset="-122"/>
            </a:endParaRPr>
          </a:p>
        </p:txBody>
      </p:sp>
    </p:spTree>
    <p:extLst>
      <p:ext uri="{BB962C8B-B14F-4D97-AF65-F5344CB8AC3E}">
        <p14:creationId xmlns:p14="http://schemas.microsoft.com/office/powerpoint/2010/main" val="48455840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5. </a:t>
            </a:r>
            <a:r>
              <a:rPr lang="zh-CN" altLang="en-US" smtClean="0"/>
              <a:t>无用</a:t>
            </a:r>
            <a:r>
              <a:rPr lang="zh-CN" altLang="en-US" dirty="0"/>
              <a:t>单元</a:t>
            </a:r>
            <a:r>
              <a:rPr lang="zh-CN" altLang="en-US" dirty="0" smtClean="0"/>
              <a:t>收集</a:t>
            </a:r>
            <a:endParaRPr lang="en-US" dirty="0"/>
          </a:p>
        </p:txBody>
      </p:sp>
      <p:sp>
        <p:nvSpPr>
          <p:cNvPr id="3" name="内容占位符 2"/>
          <p:cNvSpPr>
            <a:spLocks noGrp="1"/>
          </p:cNvSpPr>
          <p:nvPr>
            <p:ph idx="1"/>
          </p:nvPr>
        </p:nvSpPr>
        <p:spPr/>
        <p:txBody>
          <a:bodyPr/>
          <a:lstStyle/>
          <a:p>
            <a:r>
              <a:rPr lang="zh-CN" altLang="en-US" dirty="0" smtClean="0">
                <a:ea typeface="宋体" panose="02010600030101010101" pitchFamily="2" charset="-122"/>
              </a:rPr>
              <a:t>无用单元：用户不再使用而系统没有回收的变量和结构</a:t>
            </a:r>
            <a:endParaRPr lang="en-US" altLang="zh-CN" dirty="0" smtClean="0">
              <a:ea typeface="宋体" panose="02010600030101010101" pitchFamily="2" charset="-122"/>
            </a:endParaRPr>
          </a:p>
          <a:p>
            <a:r>
              <a:rPr lang="zh-CN" altLang="en-US" dirty="0" smtClean="0">
                <a:ea typeface="宋体" panose="02010600030101010101" pitchFamily="2" charset="-122"/>
              </a:rPr>
              <a:t>产生原因：程序</a:t>
            </a:r>
            <a:r>
              <a:rPr lang="en-US" altLang="zh-CN" dirty="0" smtClean="0">
                <a:ea typeface="宋体" panose="02010600030101010101" pitchFamily="2" charset="-122"/>
              </a:rPr>
              <a:t>Bug</a:t>
            </a:r>
          </a:p>
          <a:p>
            <a:pPr lvl="1"/>
            <a:r>
              <a:rPr lang="en-US" dirty="0" smtClean="0">
                <a:ea typeface="宋体" panose="02010600030101010101" pitchFamily="2" charset="-122"/>
              </a:rPr>
              <a:t>p=</a:t>
            </a:r>
            <a:r>
              <a:rPr lang="en-US" dirty="0" err="1" smtClean="0">
                <a:ea typeface="宋体" panose="02010600030101010101" pitchFamily="2" charset="-122"/>
              </a:rPr>
              <a:t>malloc</a:t>
            </a:r>
            <a:r>
              <a:rPr lang="en-US" dirty="0" smtClean="0">
                <a:ea typeface="宋体" panose="02010600030101010101" pitchFamily="2" charset="-122"/>
              </a:rPr>
              <a:t>(</a:t>
            </a:r>
            <a:r>
              <a:rPr lang="en-US" altLang="zh-CN" dirty="0" smtClean="0">
                <a:ea typeface="宋体" panose="02010600030101010101" pitchFamily="2" charset="-122"/>
              </a:rPr>
              <a:t>size</a:t>
            </a:r>
            <a:r>
              <a:rPr lang="en-US" dirty="0" smtClean="0">
                <a:ea typeface="宋体" panose="02010600030101010101" pitchFamily="2" charset="-122"/>
              </a:rPr>
              <a:t>); </a:t>
            </a:r>
            <a:r>
              <a:rPr lang="zh-CN" altLang="en-US" dirty="0">
                <a:ea typeface="宋体" panose="02010600030101010101" pitchFamily="2" charset="-122"/>
              </a:rPr>
              <a:t> </a:t>
            </a:r>
            <a:r>
              <a:rPr lang="en-US" altLang="zh-CN" dirty="0" smtClean="0">
                <a:ea typeface="宋体" panose="02010600030101010101" pitchFamily="2" charset="-122"/>
              </a:rPr>
              <a:t>… … p=NULL; //</a:t>
            </a:r>
            <a:r>
              <a:rPr lang="zh-CN" altLang="en-US" dirty="0" smtClean="0">
                <a:ea typeface="宋体" panose="02010600030101010101" pitchFamily="2" charset="-122"/>
              </a:rPr>
              <a:t>未回收的空间</a:t>
            </a:r>
            <a:endParaRPr lang="en-US" altLang="zh-CN" dirty="0" smtClean="0">
              <a:ea typeface="宋体" panose="02010600030101010101" pitchFamily="2" charset="-122"/>
            </a:endParaRPr>
          </a:p>
          <a:p>
            <a:pPr lvl="1"/>
            <a:r>
              <a:rPr lang="en-US" altLang="zh-CN" dirty="0" smtClean="0">
                <a:ea typeface="宋体" panose="02010600030101010101" pitchFamily="2" charset="-122"/>
              </a:rPr>
              <a:t>p=</a:t>
            </a:r>
            <a:r>
              <a:rPr lang="en-US" altLang="zh-CN" dirty="0" err="1" smtClean="0">
                <a:ea typeface="宋体" panose="02010600030101010101" pitchFamily="2" charset="-122"/>
              </a:rPr>
              <a:t>malloc</a:t>
            </a:r>
            <a:r>
              <a:rPr lang="en-US" altLang="zh-CN" dirty="0" smtClean="0">
                <a:ea typeface="宋体" panose="02010600030101010101" pitchFamily="2" charset="-122"/>
              </a:rPr>
              <a:t>(size); … … q=</a:t>
            </a:r>
            <a:r>
              <a:rPr lang="en-US" altLang="zh-CN" dirty="0" err="1" smtClean="0">
                <a:ea typeface="宋体" panose="02010600030101010101" pitchFamily="2" charset="-122"/>
              </a:rPr>
              <a:t>p;free</a:t>
            </a:r>
            <a:r>
              <a:rPr lang="en-US" altLang="zh-CN" dirty="0" smtClean="0">
                <a:ea typeface="宋体" panose="02010600030101010101" pitchFamily="2" charset="-122"/>
              </a:rPr>
              <a:t>(p);//</a:t>
            </a:r>
            <a:r>
              <a:rPr lang="zh-CN" altLang="en-US" dirty="0" smtClean="0">
                <a:ea typeface="宋体" panose="02010600030101010101" pitchFamily="2" charset="-122"/>
              </a:rPr>
              <a:t>悬挂访问</a:t>
            </a:r>
            <a:endParaRPr lang="en-US" altLang="zh-CN" dirty="0" smtClean="0">
              <a:ea typeface="宋体" panose="02010600030101010101" pitchFamily="2" charset="-122"/>
            </a:endParaRPr>
          </a:p>
          <a:p>
            <a:pPr lvl="1"/>
            <a:r>
              <a:rPr lang="en-US" altLang="zh-CN" dirty="0" smtClean="0">
                <a:ea typeface="宋体" panose="02010600030101010101" pitchFamily="2" charset="-122"/>
              </a:rPr>
              <a:t>//L1</a:t>
            </a:r>
            <a:r>
              <a:rPr lang="zh-CN" altLang="en-US" dirty="0" smtClean="0">
                <a:ea typeface="宋体" panose="02010600030101010101" pitchFamily="2" charset="-122"/>
              </a:rPr>
              <a:t>不再使用，而</a:t>
            </a:r>
            <a:r>
              <a:rPr lang="en-US" altLang="zh-CN" dirty="0" smtClean="0">
                <a:ea typeface="宋体" panose="02010600030101010101" pitchFamily="2" charset="-122"/>
              </a:rPr>
              <a:t>L2</a:t>
            </a:r>
            <a:r>
              <a:rPr lang="zh-CN" altLang="en-US" dirty="0" smtClean="0">
                <a:ea typeface="宋体" panose="02010600030101010101" pitchFamily="2" charset="-122"/>
              </a:rPr>
              <a:t>，</a:t>
            </a:r>
            <a:r>
              <a:rPr lang="en-US" altLang="zh-CN" dirty="0" smtClean="0">
                <a:ea typeface="宋体" panose="02010600030101010101" pitchFamily="2" charset="-122"/>
              </a:rPr>
              <a:t>L3</a:t>
            </a:r>
            <a:r>
              <a:rPr lang="zh-CN" altLang="en-US" dirty="0" smtClean="0">
                <a:ea typeface="宋体" panose="02010600030101010101" pitchFamily="2" charset="-122"/>
              </a:rPr>
              <a:t>还在使用，若释放</a:t>
            </a:r>
            <a:r>
              <a:rPr lang="en-US" altLang="zh-CN" dirty="0" smtClean="0">
                <a:ea typeface="宋体" panose="02010600030101010101" pitchFamily="2" charset="-122"/>
              </a:rPr>
              <a:t>L1</a:t>
            </a:r>
            <a:r>
              <a:rPr lang="zh-CN" altLang="en-US" dirty="0" smtClean="0">
                <a:ea typeface="宋体" panose="02010600030101010101" pitchFamily="2" charset="-122"/>
              </a:rPr>
              <a:t>，则，引起</a:t>
            </a:r>
            <a:r>
              <a:rPr lang="en-US" altLang="zh-CN" dirty="0" smtClean="0">
                <a:ea typeface="宋体" panose="02010600030101010101" pitchFamily="2" charset="-122"/>
              </a:rPr>
              <a:t>L2</a:t>
            </a:r>
            <a:r>
              <a:rPr lang="zh-CN" altLang="en-US" dirty="0" smtClean="0">
                <a:ea typeface="宋体" panose="02010600030101010101" pitchFamily="2" charset="-122"/>
              </a:rPr>
              <a:t>，</a:t>
            </a:r>
            <a:r>
              <a:rPr lang="en-US" altLang="zh-CN" dirty="0" smtClean="0">
                <a:ea typeface="宋体" panose="02010600030101010101" pitchFamily="2" charset="-122"/>
              </a:rPr>
              <a:t>L3</a:t>
            </a:r>
            <a:r>
              <a:rPr lang="zh-CN" altLang="en-US" dirty="0" smtClean="0">
                <a:ea typeface="宋体" panose="02010600030101010101" pitchFamily="2" charset="-122"/>
              </a:rPr>
              <a:t>悬挂访问；若不释放</a:t>
            </a:r>
            <a:r>
              <a:rPr lang="en-US" altLang="zh-CN" dirty="0" smtClean="0">
                <a:ea typeface="宋体" panose="02010600030101010101" pitchFamily="2" charset="-122"/>
              </a:rPr>
              <a:t>L1</a:t>
            </a:r>
            <a:r>
              <a:rPr lang="zh-CN" altLang="en-US" dirty="0" smtClean="0">
                <a:ea typeface="宋体" panose="02010600030101010101" pitchFamily="2" charset="-122"/>
              </a:rPr>
              <a:t>，则在</a:t>
            </a:r>
            <a:r>
              <a:rPr lang="en-US" altLang="zh-CN" dirty="0" smtClean="0">
                <a:ea typeface="宋体" panose="02010600030101010101" pitchFamily="2" charset="-122"/>
              </a:rPr>
              <a:t>L2</a:t>
            </a:r>
            <a:r>
              <a:rPr lang="zh-CN" altLang="en-US" dirty="0" smtClean="0">
                <a:ea typeface="宋体" panose="02010600030101010101" pitchFamily="2" charset="-122"/>
              </a:rPr>
              <a:t>，</a:t>
            </a:r>
            <a:r>
              <a:rPr lang="en-US" altLang="zh-CN" dirty="0" smtClean="0">
                <a:ea typeface="宋体" panose="02010600030101010101" pitchFamily="2" charset="-122"/>
              </a:rPr>
              <a:t>L3</a:t>
            </a:r>
            <a:r>
              <a:rPr lang="zh-CN" altLang="en-US" dirty="0" smtClean="0">
                <a:ea typeface="宋体" panose="02010600030101010101" pitchFamily="2" charset="-122"/>
              </a:rPr>
              <a:t>不再使用时，</a:t>
            </a:r>
            <a:r>
              <a:rPr lang="en-US" altLang="zh-CN" dirty="0" smtClean="0">
                <a:ea typeface="宋体" panose="02010600030101010101" pitchFamily="2" charset="-122"/>
              </a:rPr>
              <a:t>L1</a:t>
            </a:r>
            <a:r>
              <a:rPr lang="zh-CN" altLang="en-US" dirty="0" smtClean="0">
                <a:ea typeface="宋体" panose="02010600030101010101" pitchFamily="2" charset="-122"/>
              </a:rPr>
              <a:t>所指变成未回收的空间</a:t>
            </a:r>
            <a:endParaRPr lang="en-US" altLang="zh-CN" dirty="0" smtClean="0">
              <a:ea typeface="宋体" panose="02010600030101010101" pitchFamily="2" charset="-122"/>
            </a:endParaRP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5" name="矩形 4"/>
          <p:cNvSpPr/>
          <p:nvPr/>
        </p:nvSpPr>
        <p:spPr>
          <a:xfrm>
            <a:off x="2195736" y="5301208"/>
            <a:ext cx="936104" cy="360040"/>
          </a:xfrm>
          <a:prstGeom prst="rect">
            <a:avLst/>
          </a:prstGeom>
          <a:ln w="25400">
            <a:headEnd w="lg" len="lg"/>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2221996" y="6093296"/>
            <a:ext cx="936104" cy="360040"/>
          </a:xfrm>
          <a:prstGeom prst="rect">
            <a:avLst/>
          </a:prstGeom>
          <a:ln w="25400">
            <a:headEnd w="lg" len="lg"/>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923928" y="5633628"/>
            <a:ext cx="936104" cy="360040"/>
          </a:xfrm>
          <a:prstGeom prst="rect">
            <a:avLst/>
          </a:prstGeom>
          <a:ln w="25400">
            <a:headEnd w="lg" len="lg"/>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箭头连接符 8"/>
          <p:cNvCxnSpPr>
            <a:endCxn id="5" idx="1"/>
          </p:cNvCxnSpPr>
          <p:nvPr/>
        </p:nvCxnSpPr>
        <p:spPr>
          <a:xfrm>
            <a:off x="1403648" y="5481228"/>
            <a:ext cx="792088" cy="0"/>
          </a:xfrm>
          <a:prstGeom prst="straightConnector1">
            <a:avLst/>
          </a:prstGeom>
          <a:ln w="25400">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390462" y="6273316"/>
            <a:ext cx="792088" cy="0"/>
          </a:xfrm>
          <a:prstGeom prst="straightConnector1">
            <a:avLst/>
          </a:prstGeom>
          <a:ln w="25400">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7" idx="1"/>
          </p:cNvCxnSpPr>
          <p:nvPr/>
        </p:nvCxnSpPr>
        <p:spPr>
          <a:xfrm>
            <a:off x="3158100" y="5448462"/>
            <a:ext cx="765828" cy="365186"/>
          </a:xfrm>
          <a:prstGeom prst="straightConnector1">
            <a:avLst/>
          </a:prstGeom>
          <a:ln w="25400">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131840" y="5993668"/>
            <a:ext cx="792088" cy="279648"/>
          </a:xfrm>
          <a:prstGeom prst="straightConnector1">
            <a:avLst/>
          </a:prstGeom>
          <a:ln w="25400">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7" idx="0"/>
          </p:cNvCxnSpPr>
          <p:nvPr/>
        </p:nvCxnSpPr>
        <p:spPr>
          <a:xfrm>
            <a:off x="3779912" y="5013176"/>
            <a:ext cx="612068" cy="620452"/>
          </a:xfrm>
          <a:prstGeom prst="straightConnector1">
            <a:avLst/>
          </a:prstGeom>
          <a:ln w="25400">
            <a:headEnd w="lg" len="lg"/>
            <a:tailEnd type="arrow"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43608" y="5229200"/>
            <a:ext cx="399468" cy="369332"/>
          </a:xfrm>
          <a:prstGeom prst="rect">
            <a:avLst/>
          </a:prstGeom>
          <a:noFill/>
        </p:spPr>
        <p:txBody>
          <a:bodyPr wrap="none" rtlCol="0">
            <a:spAutoFit/>
          </a:bodyPr>
          <a:lstStyle/>
          <a:p>
            <a:r>
              <a:rPr lang="en-US" altLang="zh-CN" dirty="0" smtClean="0"/>
              <a:t>L2</a:t>
            </a:r>
            <a:endParaRPr lang="en-US" dirty="0"/>
          </a:p>
        </p:txBody>
      </p:sp>
      <p:sp>
        <p:nvSpPr>
          <p:cNvPr id="19" name="TextBox 18"/>
          <p:cNvSpPr txBox="1"/>
          <p:nvPr/>
        </p:nvSpPr>
        <p:spPr>
          <a:xfrm>
            <a:off x="1043608" y="6084004"/>
            <a:ext cx="399468" cy="369332"/>
          </a:xfrm>
          <a:prstGeom prst="rect">
            <a:avLst/>
          </a:prstGeom>
          <a:noFill/>
        </p:spPr>
        <p:txBody>
          <a:bodyPr wrap="none" rtlCol="0">
            <a:spAutoFit/>
          </a:bodyPr>
          <a:lstStyle/>
          <a:p>
            <a:r>
              <a:rPr lang="en-US" altLang="zh-CN" dirty="0" smtClean="0"/>
              <a:t>L3</a:t>
            </a:r>
            <a:endParaRPr lang="en-US" dirty="0"/>
          </a:p>
        </p:txBody>
      </p:sp>
      <p:sp>
        <p:nvSpPr>
          <p:cNvPr id="20" name="TextBox 19"/>
          <p:cNvSpPr txBox="1"/>
          <p:nvPr/>
        </p:nvSpPr>
        <p:spPr>
          <a:xfrm>
            <a:off x="4192246" y="4999395"/>
            <a:ext cx="399468" cy="369332"/>
          </a:xfrm>
          <a:prstGeom prst="rect">
            <a:avLst/>
          </a:prstGeom>
          <a:noFill/>
        </p:spPr>
        <p:txBody>
          <a:bodyPr wrap="none" rtlCol="0">
            <a:spAutoFit/>
          </a:bodyPr>
          <a:lstStyle/>
          <a:p>
            <a:r>
              <a:rPr lang="en-US" altLang="zh-CN" dirty="0" smtClean="0"/>
              <a:t>L1</a:t>
            </a:r>
            <a:endParaRPr lang="en-US" dirty="0"/>
          </a:p>
        </p:txBody>
      </p:sp>
    </p:spTree>
    <p:extLst>
      <p:ext uri="{BB962C8B-B14F-4D97-AF65-F5344CB8AC3E}">
        <p14:creationId xmlns:p14="http://schemas.microsoft.com/office/powerpoint/2010/main" val="411519508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Unreachable Entities</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grpSp>
        <p:nvGrpSpPr>
          <p:cNvPr id="6" name="组合 5"/>
          <p:cNvGrpSpPr/>
          <p:nvPr/>
        </p:nvGrpSpPr>
        <p:grpSpPr>
          <a:xfrm>
            <a:off x="300707" y="764704"/>
            <a:ext cx="8645525" cy="5224462"/>
            <a:chOff x="0" y="1268413"/>
            <a:chExt cx="8645525" cy="5224462"/>
          </a:xfrm>
        </p:grpSpPr>
        <p:sp>
          <p:nvSpPr>
            <p:cNvPr id="8" name="Text Box 4"/>
            <p:cNvSpPr txBox="1">
              <a:spLocks noChangeArrowheads="1"/>
            </p:cNvSpPr>
            <p:nvPr/>
          </p:nvSpPr>
          <p:spPr bwMode="auto">
            <a:xfrm>
              <a:off x="395288" y="56261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en-US" sz="2400">
                <a:latin typeface="Times" pitchFamily="18" charset="0"/>
              </a:endParaRPr>
            </a:p>
          </p:txBody>
        </p:sp>
        <p:sp>
          <p:nvSpPr>
            <p:cNvPr id="9" name="Oval 5"/>
            <p:cNvSpPr>
              <a:spLocks noChangeArrowheads="1"/>
            </p:cNvSpPr>
            <p:nvPr/>
          </p:nvSpPr>
          <p:spPr bwMode="auto">
            <a:xfrm>
              <a:off x="4648200" y="2362200"/>
              <a:ext cx="2209800" cy="1295400"/>
            </a:xfrm>
            <a:prstGeom prst="ellipse">
              <a:avLst/>
            </a:prstGeom>
            <a:noFill/>
            <a:ln w="381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pic>
          <p:nvPicPr>
            <p:cNvPr id="7" name="Picture 2"/>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l="27579" t="42296" r="24345" b="36102"/>
            <a:stretch>
              <a:fillRect/>
            </a:stretch>
          </p:blipFill>
          <p:spPr>
            <a:xfrm>
              <a:off x="0" y="1268413"/>
              <a:ext cx="8208963" cy="4681537"/>
            </a:xfrm>
            <a:noFill/>
            <a:ln/>
          </p:spPr>
        </p:pic>
        <p:sp>
          <p:nvSpPr>
            <p:cNvPr id="10" name="Oval 6"/>
            <p:cNvSpPr>
              <a:spLocks noChangeArrowheads="1"/>
            </p:cNvSpPr>
            <p:nvPr/>
          </p:nvSpPr>
          <p:spPr bwMode="auto">
            <a:xfrm>
              <a:off x="3962400" y="3581400"/>
              <a:ext cx="2667000" cy="838200"/>
            </a:xfrm>
            <a:prstGeom prst="ellipse">
              <a:avLst/>
            </a:prstGeom>
            <a:noFill/>
            <a:ln w="381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1" name="Line 7"/>
            <p:cNvSpPr>
              <a:spLocks noChangeShapeType="1"/>
            </p:cNvSpPr>
            <p:nvPr/>
          </p:nvSpPr>
          <p:spPr bwMode="auto">
            <a:xfrm flipH="1" flipV="1">
              <a:off x="6248400" y="3962400"/>
              <a:ext cx="838200" cy="21336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8"/>
            <p:cNvSpPr txBox="1">
              <a:spLocks noChangeArrowheads="1"/>
            </p:cNvSpPr>
            <p:nvPr/>
          </p:nvSpPr>
          <p:spPr bwMode="auto">
            <a:xfrm>
              <a:off x="6019800" y="6096000"/>
              <a:ext cx="262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t>Unreferenced Entities</a:t>
              </a:r>
            </a:p>
          </p:txBody>
        </p:sp>
      </p:grpSp>
      <p:sp>
        <p:nvSpPr>
          <p:cNvPr id="13" name="文本框 12"/>
          <p:cNvSpPr txBox="1"/>
          <p:nvPr/>
        </p:nvSpPr>
        <p:spPr>
          <a:xfrm>
            <a:off x="111918" y="5500389"/>
            <a:ext cx="5684218" cy="1384995"/>
          </a:xfrm>
          <a:prstGeom prst="rect">
            <a:avLst/>
          </a:prstGeom>
          <a:noFill/>
        </p:spPr>
        <p:txBody>
          <a:bodyPr wrap="square" rtlCol="0">
            <a:spAutoFit/>
          </a:bodyPr>
          <a:lstStyle/>
          <a:p>
            <a:r>
              <a:rPr lang="en-US" altLang="zh-CN" sz="2800" dirty="0"/>
              <a:t>Conservative property (safety): the reachable objects cannot be regarded as garbage</a:t>
            </a:r>
            <a:r>
              <a:rPr lang="en-US" altLang="zh-CN" sz="2800" dirty="0" smtClean="0"/>
              <a:t>.</a:t>
            </a:r>
            <a:endParaRPr lang="zh-CN" altLang="en-US" dirty="0"/>
          </a:p>
        </p:txBody>
      </p:sp>
    </p:spTree>
    <p:extLst>
      <p:ext uri="{BB962C8B-B14F-4D97-AF65-F5344CB8AC3E}">
        <p14:creationId xmlns:p14="http://schemas.microsoft.com/office/powerpoint/2010/main" val="421292788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n-lt"/>
                <a:ea typeface="宋体" panose="02010600030101010101" pitchFamily="2" charset="-122"/>
              </a:rPr>
              <a:t>无用单元收集</a:t>
            </a:r>
            <a:r>
              <a:rPr lang="en-US" altLang="zh-CN" dirty="0" smtClean="0">
                <a:latin typeface="+mn-lt"/>
                <a:ea typeface="宋体" panose="02010600030101010101" pitchFamily="2" charset="-122"/>
              </a:rPr>
              <a:t>/Garbage Collector(GC)</a:t>
            </a:r>
            <a:endParaRPr lang="en-US" dirty="0">
              <a:latin typeface="+mn-lt"/>
              <a:ea typeface="宋体" panose="02010600030101010101"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ea typeface="宋体" panose="02010600030101010101" pitchFamily="2" charset="-122"/>
              </a:rPr>
              <a:t>引用计数</a:t>
            </a:r>
            <a:r>
              <a:rPr lang="en-US" altLang="zh-CN" dirty="0" smtClean="0">
                <a:ea typeface="宋体" panose="02010600030101010101" pitchFamily="2" charset="-122"/>
              </a:rPr>
              <a:t>(</a:t>
            </a:r>
            <a:r>
              <a:rPr lang="en-US" dirty="0" smtClean="0">
                <a:ea typeface="宋体" panose="02010600030101010101" pitchFamily="2" charset="-122"/>
              </a:rPr>
              <a:t>Reference Counting</a:t>
            </a:r>
            <a:r>
              <a:rPr lang="en-US" altLang="zh-CN" dirty="0" smtClean="0">
                <a:ea typeface="宋体" panose="02010600030101010101" pitchFamily="2" charset="-122"/>
              </a:rPr>
              <a:t>):</a:t>
            </a:r>
          </a:p>
          <a:p>
            <a:pPr lvl="1"/>
            <a:r>
              <a:rPr lang="zh-CN" altLang="en-US" dirty="0" smtClean="0">
                <a:ea typeface="宋体" panose="02010600030101010101" pitchFamily="2" charset="-122"/>
              </a:rPr>
              <a:t>在所使用的数据结构</a:t>
            </a:r>
            <a:r>
              <a:rPr lang="en-US" altLang="zh-CN" dirty="0" smtClean="0">
                <a:ea typeface="宋体" panose="02010600030101010101" pitchFamily="2" charset="-122"/>
              </a:rPr>
              <a:t>/</a:t>
            </a:r>
            <a:r>
              <a:rPr lang="zh-CN" altLang="en-US" dirty="0" smtClean="0">
                <a:ea typeface="宋体" panose="02010600030101010101" pitchFamily="2" charset="-122"/>
              </a:rPr>
              <a:t>对象中增加一个计数域，它的值为指向该数据结构</a:t>
            </a:r>
            <a:r>
              <a:rPr lang="en-US" altLang="zh-CN" dirty="0" smtClean="0">
                <a:ea typeface="宋体" panose="02010600030101010101" pitchFamily="2" charset="-122"/>
              </a:rPr>
              <a:t>/</a:t>
            </a:r>
            <a:r>
              <a:rPr lang="zh-CN" altLang="en-US" dirty="0" smtClean="0">
                <a:ea typeface="宋体" panose="02010600030101010101" pitchFamily="2" charset="-122"/>
              </a:rPr>
              <a:t>对象的指针数目</a:t>
            </a:r>
            <a:endParaRPr lang="en-US" altLang="zh-CN" dirty="0" smtClean="0">
              <a:ea typeface="宋体" panose="02010600030101010101" pitchFamily="2" charset="-122"/>
            </a:endParaRPr>
          </a:p>
          <a:p>
            <a:pPr lvl="1"/>
            <a:r>
              <a:rPr lang="zh-CN" altLang="en-US" dirty="0" smtClean="0">
                <a:ea typeface="宋体" panose="02010600030101010101" pitchFamily="2" charset="-122"/>
              </a:rPr>
              <a:t>当该计数器值为</a:t>
            </a:r>
            <a:r>
              <a:rPr lang="en-US" altLang="zh-CN" dirty="0" smtClean="0">
                <a:ea typeface="宋体" panose="02010600030101010101" pitchFamily="2" charset="-122"/>
              </a:rPr>
              <a:t>0</a:t>
            </a:r>
            <a:r>
              <a:rPr lang="zh-CN" altLang="en-US" dirty="0" smtClean="0">
                <a:ea typeface="宋体" panose="02010600030101010101" pitchFamily="2" charset="-122"/>
              </a:rPr>
              <a:t>时，该数据结构才被释放</a:t>
            </a:r>
            <a:endParaRPr lang="en-US" altLang="zh-CN" dirty="0" smtClean="0">
              <a:ea typeface="宋体" panose="02010600030101010101" pitchFamily="2" charset="-122"/>
            </a:endParaRPr>
          </a:p>
          <a:p>
            <a:pPr lvl="1"/>
            <a:r>
              <a:rPr lang="zh-CN" altLang="en-US" dirty="0" smtClean="0">
                <a:ea typeface="宋体" panose="02010600030101010101" pitchFamily="2" charset="-122"/>
              </a:rPr>
              <a:t>不足：不能应对循环引用</a:t>
            </a:r>
            <a:endParaRPr lang="en-US" altLang="zh-CN" dirty="0" smtClean="0">
              <a:ea typeface="宋体" panose="02010600030101010101" pitchFamily="2" charset="-122"/>
            </a:endParaRPr>
          </a:p>
          <a:p>
            <a:r>
              <a:rPr lang="zh-CN" altLang="en-US" dirty="0" smtClean="0">
                <a:ea typeface="宋体" panose="02010600030101010101" pitchFamily="2" charset="-122"/>
              </a:rPr>
              <a:t>标记后清除</a:t>
            </a:r>
            <a:r>
              <a:rPr lang="en-US" altLang="zh-CN" dirty="0" smtClean="0">
                <a:ea typeface="宋体" panose="02010600030101010101" pitchFamily="2" charset="-122"/>
              </a:rPr>
              <a:t>(Mark and Sweep)</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r>
              <a:rPr lang="zh-CN" altLang="en-US" dirty="0">
                <a:ea typeface="宋体" panose="02010600030101010101" pitchFamily="2" charset="-122"/>
              </a:rPr>
              <a:t>当可用空间表为空时</a:t>
            </a:r>
            <a:r>
              <a:rPr lang="zh-CN" altLang="en-US" dirty="0" smtClean="0">
                <a:ea typeface="宋体" panose="02010600030101010101" pitchFamily="2" charset="-122"/>
              </a:rPr>
              <a:t>，</a:t>
            </a:r>
            <a:r>
              <a:rPr lang="en-US" altLang="zh-CN" dirty="0" smtClean="0">
                <a:ea typeface="宋体" panose="02010600030101010101" pitchFamily="2" charset="-122"/>
              </a:rPr>
              <a:t>(Mark)</a:t>
            </a:r>
            <a:r>
              <a:rPr lang="zh-CN" altLang="en-US" dirty="0" smtClean="0">
                <a:ea typeface="宋体" panose="02010600030101010101" pitchFamily="2" charset="-122"/>
              </a:rPr>
              <a:t>暂停</a:t>
            </a:r>
            <a:r>
              <a:rPr lang="zh-CN" altLang="en-US" dirty="0">
                <a:ea typeface="宋体" panose="02010600030101010101" pitchFamily="2" charset="-122"/>
              </a:rPr>
              <a:t>执行程序</a:t>
            </a:r>
            <a:r>
              <a:rPr lang="zh-CN" altLang="en-US">
                <a:ea typeface="宋体" panose="02010600030101010101" pitchFamily="2" charset="-122"/>
              </a:rPr>
              <a:t>，</a:t>
            </a:r>
            <a:r>
              <a:rPr lang="zh-CN" altLang="en-US" smtClean="0">
                <a:ea typeface="宋体" panose="02010600030101010101" pitchFamily="2" charset="-122"/>
              </a:rPr>
              <a:t>从根集合</a:t>
            </a:r>
            <a:r>
              <a:rPr lang="en-US" altLang="zh-CN" smtClean="0">
                <a:ea typeface="宋体" panose="02010600030101010101" pitchFamily="2" charset="-122"/>
              </a:rPr>
              <a:t>(root set)</a:t>
            </a:r>
            <a:r>
              <a:rPr lang="zh-CN" altLang="en-US" smtClean="0">
                <a:ea typeface="宋体" panose="02010600030101010101" pitchFamily="2" charset="-122"/>
              </a:rPr>
              <a:t>开始</a:t>
            </a:r>
            <a:r>
              <a:rPr lang="zh-CN" altLang="en-US" dirty="0">
                <a:ea typeface="宋体" panose="02010600030101010101" pitchFamily="2" charset="-122"/>
              </a:rPr>
              <a:t>，将内存整个遍历一次</a:t>
            </a:r>
            <a:r>
              <a:rPr lang="zh-CN" altLang="en-US" dirty="0" smtClean="0">
                <a:ea typeface="宋体" panose="02010600030101010101" pitchFamily="2" charset="-122"/>
              </a:rPr>
              <a:t>，</a:t>
            </a:r>
            <a:r>
              <a:rPr lang="zh-CN" altLang="en-US" smtClean="0">
                <a:ea typeface="宋体" panose="02010600030101010101" pitchFamily="2" charset="-122"/>
              </a:rPr>
              <a:t>标记被根集合直接</a:t>
            </a:r>
            <a:r>
              <a:rPr lang="zh-CN" altLang="en-US" dirty="0">
                <a:ea typeface="宋体" panose="02010600030101010101" pitchFamily="2" charset="-122"/>
              </a:rPr>
              <a:t>或间接</a:t>
            </a:r>
            <a:r>
              <a:rPr lang="zh-CN" altLang="en-US" dirty="0" smtClean="0">
                <a:ea typeface="宋体" panose="02010600030101010101" pitchFamily="2" charset="-122"/>
              </a:rPr>
              <a:t>引用的</a:t>
            </a:r>
            <a:r>
              <a:rPr lang="zh-CN" altLang="en-US" smtClean="0">
                <a:ea typeface="宋体" panose="02010600030101010101" pitchFamily="2" charset="-122"/>
              </a:rPr>
              <a:t>对象；</a:t>
            </a:r>
            <a:r>
              <a:rPr lang="en-US" altLang="zh-CN" smtClean="0">
                <a:ea typeface="宋体" panose="02010600030101010101" pitchFamily="2" charset="-122"/>
              </a:rPr>
              <a:t>(</a:t>
            </a:r>
            <a:r>
              <a:rPr lang="en-US" altLang="zh-CN" dirty="0">
                <a:ea typeface="宋体" panose="02010600030101010101" pitchFamily="2" charset="-122"/>
              </a:rPr>
              <a:t>Sweep</a:t>
            </a:r>
            <a:r>
              <a:rPr lang="en-US" altLang="zh-CN" dirty="0" smtClean="0">
                <a:ea typeface="宋体" panose="02010600030101010101" pitchFamily="2" charset="-122"/>
              </a:rPr>
              <a:t>)</a:t>
            </a:r>
            <a:r>
              <a:rPr lang="zh-CN" altLang="en-US" dirty="0" smtClean="0">
                <a:ea typeface="宋体" panose="02010600030101010101" pitchFamily="2" charset="-122"/>
              </a:rPr>
              <a:t>遍历整个内存，将未标记的</a:t>
            </a:r>
            <a:r>
              <a:rPr lang="zh-CN" altLang="en-US" dirty="0">
                <a:ea typeface="宋体" panose="02010600030101010101" pitchFamily="2" charset="-122"/>
              </a:rPr>
              <a:t>对象都当作垃圾，把这些空间链接在一起，形成一个新的可用空间表，然后，再继续程序</a:t>
            </a:r>
            <a:r>
              <a:rPr lang="zh-CN" altLang="en-US" dirty="0" smtClean="0">
                <a:ea typeface="宋体" panose="02010600030101010101" pitchFamily="2" charset="-122"/>
              </a:rPr>
              <a:t>执行</a:t>
            </a:r>
            <a:endParaRPr lang="en-US" altLang="zh-CN" dirty="0" smtClean="0">
              <a:ea typeface="宋体" panose="02010600030101010101" pitchFamily="2" charset="-122"/>
            </a:endParaRPr>
          </a:p>
          <a:p>
            <a:pPr lvl="1"/>
            <a:r>
              <a:rPr lang="en-US" altLang="zh-CN" dirty="0" smtClean="0">
                <a:ea typeface="宋体" panose="02010600030101010101" pitchFamily="2" charset="-122"/>
              </a:rPr>
              <a:t>Mark</a:t>
            </a:r>
            <a:r>
              <a:rPr lang="zh-CN" altLang="en-US" dirty="0" smtClean="0">
                <a:ea typeface="宋体" panose="02010600030101010101" pitchFamily="2" charset="-122"/>
              </a:rPr>
              <a:t>阶段：用递归或非递归进行遍历</a:t>
            </a:r>
            <a:endParaRPr lang="en-US" altLang="zh-CN" dirty="0" smtClean="0">
              <a:ea typeface="宋体" panose="02010600030101010101" pitchFamily="2" charset="-122"/>
            </a:endParaRPr>
          </a:p>
          <a:p>
            <a:pPr lvl="1"/>
            <a:r>
              <a:rPr lang="zh-CN" altLang="en-US" dirty="0" smtClean="0">
                <a:ea typeface="宋体" panose="02010600030101010101" pitchFamily="2" charset="-122"/>
              </a:rPr>
              <a:t>不足：需要中断程序执行</a:t>
            </a:r>
            <a:endParaRPr lang="en-US" altLang="zh-CN" dirty="0" smtClean="0">
              <a:ea typeface="宋体" panose="02010600030101010101" pitchFamily="2" charset="-122"/>
            </a:endParaRPr>
          </a:p>
          <a:p>
            <a:endParaRPr lang="en-US" altLang="zh-CN" dirty="0" smtClean="0"/>
          </a:p>
          <a:p>
            <a:pPr lvl="1"/>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837584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动态存储管理</a:t>
            </a:r>
            <a:r>
              <a:rPr lang="en-US" altLang="zh-CN" dirty="0" smtClean="0"/>
              <a:t>-</a:t>
            </a:r>
            <a:r>
              <a:rPr lang="zh-CN" altLang="en-US" dirty="0" smtClean="0"/>
              <a:t>堆的管理</a:t>
            </a:r>
            <a:endParaRPr lang="en-US" dirty="0"/>
          </a:p>
        </p:txBody>
      </p:sp>
      <p:sp>
        <p:nvSpPr>
          <p:cNvPr id="3" name="内容占位符 2"/>
          <p:cNvSpPr>
            <a:spLocks noGrp="1"/>
          </p:cNvSpPr>
          <p:nvPr>
            <p:ph idx="1"/>
          </p:nvPr>
        </p:nvSpPr>
        <p:spPr>
          <a:xfrm>
            <a:off x="457200" y="836712"/>
            <a:ext cx="8229600" cy="5904656"/>
          </a:xfrm>
        </p:spPr>
        <p:txBody>
          <a:bodyPr>
            <a:normAutofit fontScale="92500" lnSpcReduction="10000"/>
          </a:bodyPr>
          <a:lstStyle/>
          <a:p>
            <a:r>
              <a:rPr lang="en-US" altLang="en-US" b="1" dirty="0" smtClean="0">
                <a:solidFill>
                  <a:srgbClr val="0000FF"/>
                </a:solidFill>
                <a:ea typeface="宋体" panose="02010600030101010101" pitchFamily="2" charset="-122"/>
              </a:rPr>
              <a:t>堆(heap)</a:t>
            </a:r>
            <a:r>
              <a:rPr lang="zh-CN" altLang="en-US" dirty="0" smtClean="0">
                <a:ea typeface="宋体" panose="02010600030101010101" pitchFamily="2" charset="-122"/>
              </a:rPr>
              <a:t>：</a:t>
            </a:r>
            <a:r>
              <a:rPr lang="en-US" altLang="en-US" dirty="0" err="1" smtClean="0">
                <a:ea typeface="宋体" panose="02010600030101010101" pitchFamily="2" charset="-122"/>
              </a:rPr>
              <a:t>操作系统在内存中划出一块地址连续的大区域</a:t>
            </a:r>
            <a:endParaRPr lang="en-US" altLang="en-US" dirty="0" smtClean="0">
              <a:ea typeface="宋体" panose="02010600030101010101" pitchFamily="2" charset="-122"/>
            </a:endParaRPr>
          </a:p>
          <a:p>
            <a:pPr lvl="1"/>
            <a:r>
              <a:rPr lang="en-US" altLang="en-US" sz="3000" dirty="0" err="1" smtClean="0">
                <a:ea typeface="宋体" panose="02010600030101010101" pitchFamily="2" charset="-122"/>
              </a:rPr>
              <a:t>占用块：已分配给用户使用的一块地址连续的内存区域</a:t>
            </a:r>
            <a:r>
              <a:rPr lang="en-US" altLang="en-US" sz="3000" dirty="0" smtClean="0">
                <a:ea typeface="宋体" panose="02010600030101010101" pitchFamily="2" charset="-122"/>
              </a:rPr>
              <a:t>；</a:t>
            </a:r>
          </a:p>
          <a:p>
            <a:pPr lvl="1"/>
            <a:r>
              <a:rPr lang="en-US" altLang="en-US" sz="3000" dirty="0" err="1" smtClean="0">
                <a:ea typeface="宋体" panose="02010600030101010101" pitchFamily="2" charset="-122"/>
              </a:rPr>
              <a:t>空闲块：未曾分配的地址连续的内存区域</a:t>
            </a:r>
            <a:endParaRPr lang="en-US" altLang="zh-CN" sz="3000" dirty="0" smtClean="0">
              <a:ea typeface="宋体" panose="02010600030101010101" pitchFamily="2" charset="-122"/>
            </a:endParaRPr>
          </a:p>
          <a:p>
            <a:r>
              <a:rPr lang="zh-CN" altLang="en-US" b="1" dirty="0" smtClean="0">
                <a:solidFill>
                  <a:srgbClr val="0000FF"/>
                </a:solidFill>
                <a:ea typeface="宋体" panose="02010600030101010101" pitchFamily="2" charset="-122"/>
              </a:rPr>
              <a:t>堆的管理</a:t>
            </a:r>
            <a:r>
              <a:rPr lang="zh-CN" altLang="en-US" dirty="0" smtClean="0">
                <a:ea typeface="宋体" panose="02010600030101010101" pitchFamily="2" charset="-122"/>
              </a:rPr>
              <a:t>要解决的问题：如何根据用户的存储</a:t>
            </a:r>
            <a:r>
              <a:rPr lang="en-US" altLang="zh-CN" dirty="0" smtClean="0">
                <a:ea typeface="宋体" panose="02010600030101010101" pitchFamily="2" charset="-122"/>
              </a:rPr>
              <a:t>/</a:t>
            </a:r>
            <a:r>
              <a:rPr lang="zh-CN" altLang="en-US" dirty="0" smtClean="0">
                <a:ea typeface="宋体" panose="02010600030101010101" pitchFamily="2" charset="-122"/>
              </a:rPr>
              <a:t>内存分配请求分配内存空间？如何回收被释放的</a:t>
            </a:r>
            <a:r>
              <a:rPr lang="en-US" altLang="zh-CN" dirty="0">
                <a:ea typeface="宋体" panose="02010600030101010101" pitchFamily="2" charset="-122"/>
              </a:rPr>
              <a:t>(</a:t>
            </a:r>
            <a:r>
              <a:rPr lang="zh-CN" altLang="en-US" dirty="0" smtClean="0">
                <a:ea typeface="宋体" panose="02010600030101010101" pitchFamily="2" charset="-122"/>
              </a:rPr>
              <a:t>或不再使用的</a:t>
            </a:r>
            <a:r>
              <a:rPr lang="en-US" altLang="en-US" dirty="0" smtClean="0">
                <a:ea typeface="宋体" panose="02010600030101010101" pitchFamily="2" charset="-122"/>
              </a:rPr>
              <a:t>)</a:t>
            </a:r>
            <a:r>
              <a:rPr lang="zh-CN" altLang="en-US" dirty="0" smtClean="0">
                <a:ea typeface="宋体" panose="02010600030101010101" pitchFamily="2" charset="-122"/>
              </a:rPr>
              <a:t>内存空间？</a:t>
            </a:r>
            <a:endParaRPr lang="en-US" altLang="en-US" dirty="0" smtClean="0">
              <a:ea typeface="宋体" panose="02010600030101010101" pitchFamily="2" charset="-122"/>
            </a:endParaRPr>
          </a:p>
          <a:p>
            <a:pPr lvl="1"/>
            <a:endParaRPr lang="en-US" altLang="en-US" dirty="0" smtClean="0">
              <a:ea typeface="宋体" panose="02010600030101010101" pitchFamily="2" charset="-122"/>
            </a:endParaRPr>
          </a:p>
          <a:p>
            <a:r>
              <a:rPr lang="en-US" altLang="en-US" b="1" dirty="0" err="1" smtClean="0">
                <a:solidFill>
                  <a:srgbClr val="0000FF"/>
                </a:solidFill>
                <a:ea typeface="宋体" panose="02010600030101010101" pitchFamily="2" charset="-122"/>
              </a:rPr>
              <a:t>堆的使用</a:t>
            </a:r>
            <a:r>
              <a:rPr lang="zh-CN" altLang="en-US" dirty="0" smtClean="0">
                <a:ea typeface="宋体" panose="02010600030101010101" pitchFamily="2" charset="-122"/>
              </a:rPr>
              <a:t>：</a:t>
            </a:r>
            <a:r>
              <a:rPr lang="en-US" altLang="en-US" dirty="0" err="1" smtClean="0">
                <a:ea typeface="宋体" panose="02010600030101010101" pitchFamily="2" charset="-122"/>
              </a:rPr>
              <a:t>利用</a:t>
            </a:r>
            <a:r>
              <a:rPr lang="zh-CN" altLang="en-US" dirty="0" smtClean="0">
                <a:ea typeface="宋体" panose="02010600030101010101" pitchFamily="2" charset="-122"/>
              </a:rPr>
              <a:t>程序设计</a:t>
            </a:r>
            <a:r>
              <a:rPr lang="en-US" altLang="en-US" dirty="0" err="1" smtClean="0">
                <a:ea typeface="宋体" panose="02010600030101010101" pitchFamily="2" charset="-122"/>
              </a:rPr>
              <a:t>语言提供的内存动态分配函数</a:t>
            </a:r>
            <a:endParaRPr lang="en-US" altLang="en-US" dirty="0" smtClean="0">
              <a:ea typeface="宋体" panose="02010600030101010101" pitchFamily="2" charset="-122"/>
            </a:endParaRPr>
          </a:p>
          <a:p>
            <a:pPr lvl="1"/>
            <a:r>
              <a:rPr lang="en-US" altLang="en-US" sz="3000" dirty="0" smtClean="0">
                <a:ea typeface="宋体" panose="02010600030101010101" pitchFamily="2" charset="-122"/>
              </a:rPr>
              <a:t>C</a:t>
            </a:r>
            <a:r>
              <a:rPr lang="zh-CN" altLang="en-US" sz="3000" dirty="0" smtClean="0">
                <a:ea typeface="宋体" panose="02010600030101010101" pitchFamily="2" charset="-122"/>
              </a:rPr>
              <a:t>：</a:t>
            </a:r>
            <a:r>
              <a:rPr lang="en-US" altLang="en-US" sz="3000" dirty="0" err="1" smtClean="0">
                <a:ea typeface="宋体" panose="02010600030101010101" pitchFamily="2" charset="-122"/>
              </a:rPr>
              <a:t>malloc</a:t>
            </a:r>
            <a:r>
              <a:rPr lang="en-US" altLang="en-US" sz="3000" dirty="0" smtClean="0">
                <a:ea typeface="宋体" panose="02010600030101010101" pitchFamily="2" charset="-122"/>
              </a:rPr>
              <a:t>() ，</a:t>
            </a:r>
            <a:r>
              <a:rPr lang="en-US" altLang="en-US" sz="3000" dirty="0" err="1" smtClean="0">
                <a:ea typeface="宋体" panose="02010600030101010101" pitchFamily="2" charset="-122"/>
              </a:rPr>
              <a:t>calloc</a:t>
            </a:r>
            <a:r>
              <a:rPr lang="en-US" altLang="en-US" sz="3000" dirty="0" smtClean="0">
                <a:ea typeface="宋体" panose="02010600030101010101" pitchFamily="2" charset="-122"/>
              </a:rPr>
              <a:t>()，</a:t>
            </a:r>
            <a:r>
              <a:rPr lang="en-US" altLang="en-US" sz="3000" dirty="0" err="1" smtClean="0">
                <a:ea typeface="宋体" panose="02010600030101010101" pitchFamily="2" charset="-122"/>
              </a:rPr>
              <a:t>realloc</a:t>
            </a:r>
            <a:r>
              <a:rPr lang="zh-CN" altLang="en-US" sz="3000" dirty="0" smtClean="0">
                <a:ea typeface="宋体" panose="02010600030101010101" pitchFamily="2" charset="-122"/>
              </a:rPr>
              <a:t>，</a:t>
            </a:r>
            <a:r>
              <a:rPr lang="en-US" altLang="en-US" sz="3000" dirty="0" smtClean="0">
                <a:ea typeface="宋体" panose="02010600030101010101" pitchFamily="2" charset="-122"/>
              </a:rPr>
              <a:t>free()</a:t>
            </a:r>
            <a:r>
              <a:rPr lang="en-US" altLang="en-US" sz="3000" dirty="0" err="1" smtClean="0">
                <a:ea typeface="宋体" panose="02010600030101010101" pitchFamily="2" charset="-122"/>
              </a:rPr>
              <a:t>函数</a:t>
            </a:r>
            <a:endParaRPr lang="en-US" altLang="en-US" sz="3000" dirty="0" smtClean="0">
              <a:ea typeface="宋体" panose="02010600030101010101" pitchFamily="2" charset="-122"/>
            </a:endParaRPr>
          </a:p>
          <a:p>
            <a:pPr lvl="1"/>
            <a:r>
              <a:rPr lang="en-US" altLang="en-US" sz="3000" dirty="0" smtClean="0">
                <a:ea typeface="宋体" panose="02010600030101010101" pitchFamily="2" charset="-122"/>
              </a:rPr>
              <a:t>C++</a:t>
            </a:r>
            <a:r>
              <a:rPr lang="zh-CN" altLang="en-US" sz="3000" dirty="0" smtClean="0">
                <a:ea typeface="宋体" panose="02010600030101010101" pitchFamily="2" charset="-122"/>
              </a:rPr>
              <a:t>：</a:t>
            </a:r>
            <a:r>
              <a:rPr lang="en-US" altLang="en-US" sz="3000" dirty="0" err="1" smtClean="0">
                <a:ea typeface="宋体" panose="02010600030101010101" pitchFamily="2" charset="-122"/>
              </a:rPr>
              <a:t>new，delete函数等</a:t>
            </a:r>
            <a:endParaRPr lang="en-US" altLang="en-US" sz="3000" dirty="0" smtClean="0">
              <a:ea typeface="宋体" panose="02010600030101010101" pitchFamily="2" charset="-122"/>
            </a:endParaRPr>
          </a:p>
          <a:p>
            <a:endParaRPr lang="en-US"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38555725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内存分配方式</a:t>
            </a:r>
            <a:r>
              <a:rPr lang="en-US" altLang="zh-CN" dirty="0" smtClean="0"/>
              <a:t>-I</a:t>
            </a:r>
            <a:endParaRPr lang="en-US" dirty="0"/>
          </a:p>
        </p:txBody>
      </p:sp>
      <p:sp>
        <p:nvSpPr>
          <p:cNvPr id="580610" name="Rectangle 2"/>
          <p:cNvSpPr>
            <a:spLocks noGrp="1" noChangeArrowheads="1"/>
          </p:cNvSpPr>
          <p:nvPr>
            <p:ph idx="1"/>
          </p:nvPr>
        </p:nvSpPr>
        <p:spPr/>
        <p:txBody>
          <a:bodyPr>
            <a:normAutofit/>
          </a:bodyPr>
          <a:lstStyle/>
          <a:p>
            <a:r>
              <a:rPr lang="zh-CN" altLang="en-US" dirty="0" smtClean="0">
                <a:ea typeface="宋体" panose="02010600030101010101" pitchFamily="2" charset="-122"/>
              </a:rPr>
              <a:t>方法一：</a:t>
            </a:r>
            <a:r>
              <a:rPr lang="en-US" altLang="en-US" dirty="0" err="1" smtClean="0">
                <a:ea typeface="宋体" panose="02010600030101010101" pitchFamily="2" charset="-122"/>
              </a:rPr>
              <a:t>从高地址空闲块中进行分配，直到分配无法进行时，才回收所有用户不再使用的空闲块，重新组织一个大的空闲块来再分配</a:t>
            </a:r>
            <a:endParaRPr lang="en-US" altLang="en-US" dirty="0" smtClean="0">
              <a:ea typeface="宋体" panose="02010600030101010101" pitchFamily="2" charset="-122"/>
            </a:endParaRPr>
          </a:p>
          <a:p>
            <a:r>
              <a:rPr lang="zh-CN" altLang="en-US" dirty="0" smtClean="0">
                <a:ea typeface="宋体" panose="02010600030101010101" pitchFamily="2" charset="-122"/>
              </a:rPr>
              <a:t>方法二：用户程序一旦运行结束，便将它所占的内存区释放成为空闲块，同时，每当</a:t>
            </a:r>
            <a:r>
              <a:rPr lang="zh-CN" altLang="en-US" smtClean="0">
                <a:ea typeface="宋体" panose="02010600030101010101" pitchFamily="2" charset="-122"/>
              </a:rPr>
              <a:t>新用户</a:t>
            </a:r>
            <a:r>
              <a:rPr lang="zh-CN" altLang="en-US">
                <a:ea typeface="宋体" panose="02010600030101010101" pitchFamily="2" charset="-122"/>
              </a:rPr>
              <a:t>程序</a:t>
            </a:r>
            <a:r>
              <a:rPr lang="zh-CN" altLang="en-US" smtClean="0">
                <a:ea typeface="宋体" panose="02010600030101010101" pitchFamily="2" charset="-122"/>
              </a:rPr>
              <a:t>请求</a:t>
            </a:r>
            <a:r>
              <a:rPr lang="zh-CN" altLang="en-US" dirty="0" smtClean="0">
                <a:ea typeface="宋体" panose="02010600030101010101" pitchFamily="2" charset="-122"/>
              </a:rPr>
              <a:t>分配内存时，需查找整个内存区中所有空闲块，并从中找出一个合适的空闲块分配之</a:t>
            </a:r>
          </a:p>
        </p:txBody>
      </p:sp>
    </p:spTree>
    <p:extLst>
      <p:ext uri="{BB962C8B-B14F-4D97-AF65-F5344CB8AC3E}">
        <p14:creationId xmlns:p14="http://schemas.microsoft.com/office/powerpoint/2010/main" val="2992590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0610">
                                            <p:txEl>
                                              <p:pRg st="0" end="0"/>
                                            </p:txEl>
                                          </p:spTgt>
                                        </p:tgtEl>
                                        <p:attrNameLst>
                                          <p:attrName>style.visibility</p:attrName>
                                        </p:attrNameLst>
                                      </p:cBhvr>
                                      <p:to>
                                        <p:strVal val="visible"/>
                                      </p:to>
                                    </p:set>
                                    <p:animEffect transition="in" filter="fade">
                                      <p:cBhvr>
                                        <p:cTn id="7" dur="500"/>
                                        <p:tgtEl>
                                          <p:spTgt spid="5806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0610">
                                            <p:txEl>
                                              <p:pRg st="1" end="1"/>
                                            </p:txEl>
                                          </p:spTgt>
                                        </p:tgtEl>
                                        <p:attrNameLst>
                                          <p:attrName>style.visibility</p:attrName>
                                        </p:attrNameLst>
                                      </p:cBhvr>
                                      <p:to>
                                        <p:strVal val="visible"/>
                                      </p:to>
                                    </p:set>
                                    <p:animEffect transition="in" filter="fade">
                                      <p:cBhvr>
                                        <p:cTn id="12" dur="500"/>
                                        <p:tgtEl>
                                          <p:spTgt spid="5806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41699" name="Group 3"/>
          <p:cNvGrpSpPr>
            <a:grpSpLocks/>
          </p:cNvGrpSpPr>
          <p:nvPr/>
        </p:nvGrpSpPr>
        <p:grpSpPr bwMode="auto">
          <a:xfrm>
            <a:off x="6934200" y="260350"/>
            <a:ext cx="2181225" cy="4092575"/>
            <a:chOff x="0" y="0"/>
            <a:chExt cx="1374" cy="2578"/>
          </a:xfrm>
        </p:grpSpPr>
        <p:grpSp>
          <p:nvGrpSpPr>
            <p:cNvPr id="541700" name="Group 4"/>
            <p:cNvGrpSpPr>
              <a:grpSpLocks/>
            </p:cNvGrpSpPr>
            <p:nvPr/>
          </p:nvGrpSpPr>
          <p:grpSpPr bwMode="auto">
            <a:xfrm>
              <a:off x="744" y="0"/>
              <a:ext cx="567" cy="2210"/>
              <a:chOff x="0" y="0"/>
              <a:chExt cx="680" cy="2210"/>
            </a:xfrm>
          </p:grpSpPr>
          <p:sp>
            <p:nvSpPr>
              <p:cNvPr id="541708" name="Rectangle 5"/>
              <p:cNvSpPr>
                <a:spLocks noChangeArrowheads="1"/>
              </p:cNvSpPr>
              <p:nvPr/>
            </p:nvSpPr>
            <p:spPr bwMode="auto">
              <a:xfrm>
                <a:off x="0" y="0"/>
                <a:ext cx="680" cy="4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ea typeface="Arial Unicode MS" pitchFamily="34" charset="-122"/>
                    <a:cs typeface="Arial Unicode MS" pitchFamily="34" charset="-122"/>
                  </a:rPr>
                  <a:t>⋮</a:t>
                </a:r>
              </a:p>
            </p:txBody>
          </p:sp>
          <p:sp>
            <p:nvSpPr>
              <p:cNvPr id="541709" name="Rectangle 6"/>
              <p:cNvSpPr>
                <a:spLocks noChangeArrowheads="1"/>
              </p:cNvSpPr>
              <p:nvPr/>
            </p:nvSpPr>
            <p:spPr bwMode="auto">
              <a:xfrm>
                <a:off x="0" y="405"/>
                <a:ext cx="680" cy="3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a:latin typeface="Times New Roman" pitchFamily="18" charset="0"/>
                  <a:ea typeface="Arial Unicode MS" pitchFamily="34" charset="-122"/>
                  <a:cs typeface="Arial Unicode MS" pitchFamily="34" charset="-122"/>
                </a:endParaRPr>
              </a:p>
            </p:txBody>
          </p:sp>
          <p:sp>
            <p:nvSpPr>
              <p:cNvPr id="541710" name="Rectangle 7"/>
              <p:cNvSpPr>
                <a:spLocks noChangeArrowheads="1"/>
              </p:cNvSpPr>
              <p:nvPr/>
            </p:nvSpPr>
            <p:spPr bwMode="auto">
              <a:xfrm>
                <a:off x="0" y="765"/>
                <a:ext cx="680" cy="31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a:solidFill>
                      <a:srgbClr val="FF0303"/>
                    </a:solidFill>
                    <a:latin typeface="Times New Roman" pitchFamily="18" charset="0"/>
                    <a:ea typeface="Arial Unicode MS" pitchFamily="34" charset="-122"/>
                    <a:cs typeface="Arial Unicode MS" pitchFamily="34" charset="-122"/>
                  </a:rPr>
                  <a:t>A</a:t>
                </a:r>
              </a:p>
            </p:txBody>
          </p:sp>
          <p:sp>
            <p:nvSpPr>
              <p:cNvPr id="541711" name="Rectangle 8"/>
              <p:cNvSpPr>
                <a:spLocks noChangeArrowheads="1"/>
              </p:cNvSpPr>
              <p:nvPr/>
            </p:nvSpPr>
            <p:spPr bwMode="auto">
              <a:xfrm>
                <a:off x="0" y="1352"/>
                <a:ext cx="680" cy="4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a:solidFill>
                      <a:srgbClr val="FF0303"/>
                    </a:solidFill>
                    <a:latin typeface="Times New Roman" pitchFamily="18" charset="0"/>
                    <a:ea typeface="Arial Unicode MS" pitchFamily="34" charset="-122"/>
                    <a:cs typeface="Arial Unicode MS" pitchFamily="34" charset="-122"/>
                  </a:rPr>
                  <a:t>C</a:t>
                </a:r>
              </a:p>
            </p:txBody>
          </p:sp>
          <p:sp>
            <p:nvSpPr>
              <p:cNvPr id="541712" name="Rectangle 9"/>
              <p:cNvSpPr>
                <a:spLocks noChangeArrowheads="1"/>
              </p:cNvSpPr>
              <p:nvPr/>
            </p:nvSpPr>
            <p:spPr bwMode="auto">
              <a:xfrm>
                <a:off x="0" y="1757"/>
                <a:ext cx="680" cy="45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a:latin typeface="Times New Roman" pitchFamily="18" charset="0"/>
                    <a:ea typeface="Arial Unicode MS" pitchFamily="34" charset="-122"/>
                    <a:cs typeface="Arial Unicode MS" pitchFamily="34" charset="-122"/>
                  </a:rPr>
                  <a:t>⋮</a:t>
                </a:r>
              </a:p>
            </p:txBody>
          </p:sp>
          <p:sp>
            <p:nvSpPr>
              <p:cNvPr id="541713" name="Rectangle 10"/>
              <p:cNvSpPr>
                <a:spLocks noChangeArrowheads="1"/>
              </p:cNvSpPr>
              <p:nvPr/>
            </p:nvSpPr>
            <p:spPr bwMode="auto">
              <a:xfrm>
                <a:off x="0" y="1080"/>
                <a:ext cx="680" cy="27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a:solidFill>
                      <a:srgbClr val="FF0303"/>
                    </a:solidFill>
                    <a:latin typeface="Times New Roman" pitchFamily="18" charset="0"/>
                    <a:ea typeface="Arial Unicode MS" pitchFamily="34" charset="-122"/>
                    <a:cs typeface="Arial Unicode MS" pitchFamily="34" charset="-122"/>
                  </a:rPr>
                  <a:t>B</a:t>
                </a:r>
              </a:p>
            </p:txBody>
          </p:sp>
        </p:grpSp>
        <p:grpSp>
          <p:nvGrpSpPr>
            <p:cNvPr id="541701" name="Group 11"/>
            <p:cNvGrpSpPr>
              <a:grpSpLocks/>
            </p:cNvGrpSpPr>
            <p:nvPr/>
          </p:nvGrpSpPr>
          <p:grpSpPr bwMode="auto">
            <a:xfrm>
              <a:off x="0" y="282"/>
              <a:ext cx="688" cy="1609"/>
              <a:chOff x="0" y="0"/>
              <a:chExt cx="688" cy="1609"/>
            </a:xfrm>
          </p:grpSpPr>
          <p:sp>
            <p:nvSpPr>
              <p:cNvPr id="541703" name="Rectangle 12"/>
              <p:cNvSpPr>
                <a:spLocks noChangeArrowheads="1"/>
              </p:cNvSpPr>
              <p:nvPr/>
            </p:nvSpPr>
            <p:spPr bwMode="auto">
              <a:xfrm>
                <a:off x="8" y="68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12196H</a:t>
                </a:r>
              </a:p>
            </p:txBody>
          </p:sp>
          <p:sp>
            <p:nvSpPr>
              <p:cNvPr id="541704" name="Rectangle 13"/>
              <p:cNvSpPr>
                <a:spLocks noChangeArrowheads="1"/>
              </p:cNvSpPr>
              <p:nvPr/>
            </p:nvSpPr>
            <p:spPr bwMode="auto">
              <a:xfrm>
                <a:off x="0" y="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11000H</a:t>
                </a:r>
              </a:p>
            </p:txBody>
          </p:sp>
          <p:sp>
            <p:nvSpPr>
              <p:cNvPr id="541705" name="Rectangle 14"/>
              <p:cNvSpPr>
                <a:spLocks noChangeArrowheads="1"/>
              </p:cNvSpPr>
              <p:nvPr/>
            </p:nvSpPr>
            <p:spPr bwMode="auto">
              <a:xfrm>
                <a:off x="0" y="368"/>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12004H</a:t>
                </a:r>
              </a:p>
            </p:txBody>
          </p:sp>
          <p:sp>
            <p:nvSpPr>
              <p:cNvPr id="541706" name="Rectangle 15"/>
              <p:cNvSpPr>
                <a:spLocks noChangeArrowheads="1"/>
              </p:cNvSpPr>
              <p:nvPr/>
            </p:nvSpPr>
            <p:spPr bwMode="auto">
              <a:xfrm>
                <a:off x="0" y="968"/>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12240H</a:t>
                </a:r>
              </a:p>
            </p:txBody>
          </p:sp>
          <p:sp>
            <p:nvSpPr>
              <p:cNvPr id="541707" name="Rectangle 16"/>
              <p:cNvSpPr>
                <a:spLocks noChangeArrowheads="1"/>
              </p:cNvSpPr>
              <p:nvPr/>
            </p:nvSpPr>
            <p:spPr bwMode="auto">
              <a:xfrm>
                <a:off x="0" y="136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130EFH</a:t>
                </a:r>
              </a:p>
            </p:txBody>
          </p:sp>
        </p:grpSp>
        <p:sp>
          <p:nvSpPr>
            <p:cNvPr id="541702" name="Rectangle 17"/>
            <p:cNvSpPr>
              <a:spLocks noChangeArrowheads="1"/>
            </p:cNvSpPr>
            <p:nvPr/>
          </p:nvSpPr>
          <p:spPr bwMode="auto">
            <a:xfrm>
              <a:off x="417" y="2306"/>
              <a:ext cx="95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Times New Roman" pitchFamily="18" charset="0"/>
                </a:rPr>
                <a:t>堆</a:t>
              </a:r>
              <a:r>
                <a:rPr lang="zh-CN" altLang="en-US" sz="2000" b="1" dirty="0">
                  <a:latin typeface="Times New Roman" pitchFamily="18" charset="0"/>
                </a:rPr>
                <a:t>的状态</a:t>
              </a:r>
            </a:p>
          </p:txBody>
        </p:sp>
      </p:grpSp>
      <p:sp>
        <p:nvSpPr>
          <p:cNvPr id="6" name="标题 5"/>
          <p:cNvSpPr>
            <a:spLocks noGrp="1"/>
          </p:cNvSpPr>
          <p:nvPr>
            <p:ph type="title"/>
          </p:nvPr>
        </p:nvSpPr>
        <p:spPr>
          <a:xfrm>
            <a:off x="457200" y="-27384"/>
            <a:ext cx="8229600" cy="881375"/>
          </a:xfrm>
        </p:spPr>
        <p:txBody>
          <a:bodyPr/>
          <a:lstStyle/>
          <a:p>
            <a:r>
              <a:rPr lang="zh-CN" altLang="en-US" dirty="0"/>
              <a:t>内存分配</a:t>
            </a:r>
            <a:r>
              <a:rPr lang="zh-CN" altLang="en-US" dirty="0" smtClean="0"/>
              <a:t>方式</a:t>
            </a:r>
            <a:r>
              <a:rPr lang="en-US" altLang="zh-CN" dirty="0" smtClean="0"/>
              <a:t>-II</a:t>
            </a:r>
            <a:endParaRPr lang="en-US" dirty="0"/>
          </a:p>
        </p:txBody>
      </p:sp>
      <p:sp>
        <p:nvSpPr>
          <p:cNvPr id="7" name="内容占位符 6"/>
          <p:cNvSpPr>
            <a:spLocks noGrp="1"/>
          </p:cNvSpPr>
          <p:nvPr>
            <p:ph idx="1"/>
          </p:nvPr>
        </p:nvSpPr>
        <p:spPr>
          <a:xfrm>
            <a:off x="457200" y="708025"/>
            <a:ext cx="6707088" cy="6149975"/>
          </a:xfrm>
        </p:spPr>
        <p:txBody>
          <a:bodyPr>
            <a:normAutofit fontScale="77500" lnSpcReduction="20000"/>
          </a:bodyPr>
          <a:lstStyle/>
          <a:p>
            <a:pPr>
              <a:lnSpc>
                <a:spcPct val="120000"/>
              </a:lnSpc>
              <a:spcBef>
                <a:spcPts val="300"/>
              </a:spcBef>
            </a:pPr>
            <a:r>
              <a:rPr lang="en-US" altLang="en-US" sz="3600" dirty="0" err="1" smtClean="0">
                <a:ea typeface="宋体" panose="02010600030101010101" pitchFamily="2" charset="-122"/>
              </a:rPr>
              <a:t>程序运行过程中，不断地对堆中的部分区域进行分配和释放，堆中会出现</a:t>
            </a:r>
            <a:r>
              <a:rPr lang="en-US" altLang="en-US" sz="3600" b="1" dirty="0" err="1" smtClean="0">
                <a:ea typeface="宋体" panose="02010600030101010101" pitchFamily="2" charset="-122"/>
              </a:rPr>
              <a:t>占用块和空闲块交错</a:t>
            </a:r>
            <a:r>
              <a:rPr lang="en-US" altLang="en-US" sz="3600" dirty="0" err="1" smtClean="0">
                <a:ea typeface="宋体" panose="02010600030101010101" pitchFamily="2" charset="-122"/>
              </a:rPr>
              <a:t>的状态</a:t>
            </a:r>
            <a:endParaRPr lang="en-US" altLang="en-US" sz="3600" dirty="0" smtClean="0">
              <a:ea typeface="宋体" panose="02010600030101010101" pitchFamily="2" charset="-122"/>
            </a:endParaRPr>
          </a:p>
          <a:p>
            <a:pPr>
              <a:lnSpc>
                <a:spcPct val="120000"/>
              </a:lnSpc>
              <a:spcBef>
                <a:spcPts val="300"/>
              </a:spcBef>
            </a:pPr>
            <a:r>
              <a:rPr lang="zh-CN" altLang="en-US" sz="3600" dirty="0" smtClean="0">
                <a:ea typeface="宋体" panose="02010600030101010101" pitchFamily="2" charset="-122"/>
              </a:rPr>
              <a:t>当某一时刻用户程序请求分配</a:t>
            </a:r>
            <a:r>
              <a:rPr lang="en-US" altLang="en-US" sz="3600" dirty="0" smtClean="0">
                <a:ea typeface="宋体" panose="02010600030101010101" pitchFamily="2" charset="-122"/>
              </a:rPr>
              <a:t>400</a:t>
            </a:r>
            <a:r>
              <a:rPr lang="zh-CN" altLang="en-US" sz="3600" dirty="0" smtClean="0">
                <a:ea typeface="宋体" panose="02010600030101010101" pitchFamily="2" charset="-122"/>
              </a:rPr>
              <a:t>个字节的存储空间，如何分配</a:t>
            </a:r>
            <a:r>
              <a:rPr lang="en-US" altLang="en-US" sz="3600" dirty="0" smtClean="0">
                <a:ea typeface="宋体" panose="02010600030101010101" pitchFamily="2" charset="-122"/>
              </a:rPr>
              <a:t>?</a:t>
            </a:r>
          </a:p>
          <a:p>
            <a:pPr lvl="1">
              <a:lnSpc>
                <a:spcPct val="120000"/>
              </a:lnSpc>
              <a:spcBef>
                <a:spcPts val="300"/>
              </a:spcBef>
            </a:pPr>
            <a:r>
              <a:rPr lang="zh-CN" altLang="en-US" sz="3600" dirty="0" smtClean="0">
                <a:ea typeface="宋体" panose="02010600030101010101" pitchFamily="2" charset="-122"/>
              </a:rPr>
              <a:t>将块</a:t>
            </a:r>
            <a:r>
              <a:rPr lang="en-US" altLang="en-US" sz="3600" dirty="0" smtClean="0">
                <a:ea typeface="宋体" panose="02010600030101010101" pitchFamily="2" charset="-122"/>
              </a:rPr>
              <a:t>A</a:t>
            </a:r>
            <a:r>
              <a:rPr lang="zh-CN" altLang="en-US" sz="3600" dirty="0" smtClean="0">
                <a:ea typeface="宋体" panose="02010600030101010101" pitchFamily="2" charset="-122"/>
              </a:rPr>
              <a:t>分配给用户程序</a:t>
            </a:r>
            <a:r>
              <a:rPr lang="en-US" altLang="en-US" sz="3600" dirty="0" smtClean="0">
                <a:ea typeface="宋体" panose="02010600030101010101" pitchFamily="2" charset="-122"/>
              </a:rPr>
              <a:t>?</a:t>
            </a:r>
          </a:p>
          <a:p>
            <a:pPr lvl="1">
              <a:lnSpc>
                <a:spcPct val="120000"/>
              </a:lnSpc>
              <a:spcBef>
                <a:spcPts val="300"/>
              </a:spcBef>
            </a:pPr>
            <a:r>
              <a:rPr lang="zh-CN" altLang="en-US" sz="3600" dirty="0" smtClean="0">
                <a:ea typeface="宋体" panose="02010600030101010101" pitchFamily="2" charset="-122"/>
              </a:rPr>
              <a:t>从块</a:t>
            </a:r>
            <a:r>
              <a:rPr lang="en-US" altLang="en-US" sz="3600" dirty="0" smtClean="0">
                <a:ea typeface="宋体" panose="02010600030101010101" pitchFamily="2" charset="-122"/>
              </a:rPr>
              <a:t>C</a:t>
            </a:r>
            <a:r>
              <a:rPr lang="zh-CN" altLang="en-US" sz="3600" dirty="0" smtClean="0">
                <a:ea typeface="宋体" panose="02010600030101010101" pitchFamily="2" charset="-122"/>
              </a:rPr>
              <a:t>中划出一部分分配给用户程序</a:t>
            </a:r>
            <a:r>
              <a:rPr lang="en-US" altLang="en-US" sz="3600" dirty="0" smtClean="0">
                <a:ea typeface="宋体" panose="02010600030101010101" pitchFamily="2" charset="-122"/>
              </a:rPr>
              <a:t>?</a:t>
            </a:r>
          </a:p>
          <a:p>
            <a:pPr>
              <a:lnSpc>
                <a:spcPct val="120000"/>
              </a:lnSpc>
              <a:spcBef>
                <a:spcPts val="300"/>
              </a:spcBef>
            </a:pPr>
            <a:r>
              <a:rPr lang="zh-CN" altLang="en-US" sz="3600" dirty="0" smtClean="0">
                <a:ea typeface="宋体" panose="02010600030101010101" pitchFamily="2" charset="-122"/>
              </a:rPr>
              <a:t>当某一时刻分配</a:t>
            </a:r>
            <a:r>
              <a:rPr lang="en-US" altLang="en-US" sz="3600" dirty="0" smtClean="0">
                <a:ea typeface="宋体" panose="02010600030101010101" pitchFamily="2" charset="-122"/>
              </a:rPr>
              <a:t>B</a:t>
            </a:r>
            <a:r>
              <a:rPr lang="zh-CN" altLang="en-US" sz="3600" dirty="0" smtClean="0">
                <a:ea typeface="宋体" panose="02010600030101010101" pitchFamily="2" charset="-122"/>
              </a:rPr>
              <a:t>块的用户程序运行结束，</a:t>
            </a:r>
            <a:r>
              <a:rPr lang="en-US" altLang="en-US" sz="3600" dirty="0" smtClean="0">
                <a:ea typeface="宋体" panose="02010600030101010101" pitchFamily="2" charset="-122"/>
              </a:rPr>
              <a:t>B</a:t>
            </a:r>
            <a:r>
              <a:rPr lang="zh-CN" altLang="en-US" sz="3600" dirty="0" smtClean="0">
                <a:ea typeface="宋体" panose="02010600030101010101" pitchFamily="2" charset="-122"/>
              </a:rPr>
              <a:t>块要进行回收，如何回收</a:t>
            </a:r>
            <a:r>
              <a:rPr lang="en-US" altLang="en-US" sz="3600" dirty="0" smtClean="0">
                <a:ea typeface="宋体" panose="02010600030101010101" pitchFamily="2" charset="-122"/>
              </a:rPr>
              <a:t>? </a:t>
            </a:r>
          </a:p>
          <a:p>
            <a:pPr lvl="1">
              <a:lnSpc>
                <a:spcPct val="120000"/>
              </a:lnSpc>
              <a:spcBef>
                <a:spcPts val="300"/>
              </a:spcBef>
            </a:pPr>
            <a:r>
              <a:rPr lang="en-US" altLang="en-US" sz="3600" dirty="0" smtClean="0">
                <a:ea typeface="宋体" panose="02010600030101010101" pitchFamily="2" charset="-122"/>
              </a:rPr>
              <a:t>B</a:t>
            </a:r>
            <a:r>
              <a:rPr lang="zh-CN" altLang="en-US" sz="3600" dirty="0" smtClean="0">
                <a:ea typeface="宋体" panose="02010600030101010101" pitchFamily="2" charset="-122"/>
              </a:rPr>
              <a:t>块直接回收并成为一个独立的空闲块</a:t>
            </a:r>
            <a:r>
              <a:rPr lang="en-US" altLang="en-US" sz="3600" dirty="0" smtClean="0">
                <a:ea typeface="宋体" panose="02010600030101010101" pitchFamily="2" charset="-122"/>
              </a:rPr>
              <a:t>? </a:t>
            </a:r>
          </a:p>
          <a:p>
            <a:pPr lvl="1">
              <a:lnSpc>
                <a:spcPct val="120000"/>
              </a:lnSpc>
              <a:spcBef>
                <a:spcPts val="300"/>
              </a:spcBef>
            </a:pPr>
            <a:r>
              <a:rPr lang="en-US" altLang="en-US" sz="3600" dirty="0" smtClean="0">
                <a:ea typeface="宋体" panose="02010600030101010101" pitchFamily="2" charset="-122"/>
              </a:rPr>
              <a:t>B</a:t>
            </a:r>
            <a:r>
              <a:rPr lang="zh-CN" altLang="en-US" sz="3600" dirty="0" smtClean="0">
                <a:ea typeface="宋体" panose="02010600030101010101" pitchFamily="2" charset="-122"/>
              </a:rPr>
              <a:t>块回收并和前、后的空闲块</a:t>
            </a:r>
            <a:r>
              <a:rPr lang="en-US" altLang="en-US" sz="3600" dirty="0" smtClean="0">
                <a:ea typeface="宋体" panose="02010600030101010101" pitchFamily="2" charset="-122"/>
              </a:rPr>
              <a:t>A</a:t>
            </a:r>
            <a:r>
              <a:rPr lang="zh-CN" altLang="en-US" sz="3600" dirty="0" smtClean="0">
                <a:ea typeface="宋体" panose="02010600030101010101" pitchFamily="2" charset="-122"/>
              </a:rPr>
              <a:t>、</a:t>
            </a:r>
            <a:r>
              <a:rPr lang="en-US" altLang="en-US" sz="3600" dirty="0" smtClean="0">
                <a:ea typeface="宋体" panose="02010600030101010101" pitchFamily="2" charset="-122"/>
              </a:rPr>
              <a:t>C</a:t>
            </a:r>
            <a:r>
              <a:rPr lang="zh-CN" altLang="en-US" sz="3600" dirty="0" smtClean="0">
                <a:ea typeface="宋体" panose="02010600030101010101" pitchFamily="2" charset="-122"/>
              </a:rPr>
              <a:t>合并后形成一个更大的空闲块</a:t>
            </a:r>
            <a:r>
              <a:rPr lang="en-US" altLang="en-US" sz="3600" dirty="0" smtClean="0">
                <a:ea typeface="宋体" panose="02010600030101010101" pitchFamily="2" charset="-122"/>
              </a:rPr>
              <a:t>?</a:t>
            </a:r>
          </a:p>
          <a:p>
            <a:endParaRPr lang="en-US" dirty="0"/>
          </a:p>
        </p:txBody>
      </p:sp>
    </p:spTree>
    <p:extLst>
      <p:ext uri="{BB962C8B-B14F-4D97-AF65-F5344CB8AC3E}">
        <p14:creationId xmlns:p14="http://schemas.microsoft.com/office/powerpoint/2010/main" val="472467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zh-CN"/>
              <a:t>2. </a:t>
            </a:r>
            <a:r>
              <a:rPr lang="zh-CN" altLang="en-US"/>
              <a:t>可利用空间表</a:t>
            </a:r>
            <a:endParaRPr lang="en-US" altLang="en-US" dirty="0" smtClean="0"/>
          </a:p>
        </p:txBody>
      </p:sp>
      <p:sp>
        <p:nvSpPr>
          <p:cNvPr id="582659" name="Rectangle 3"/>
          <p:cNvSpPr>
            <a:spLocks noGrp="1" noChangeArrowheads="1"/>
          </p:cNvSpPr>
          <p:nvPr>
            <p:ph idx="1"/>
          </p:nvPr>
        </p:nvSpPr>
        <p:spPr/>
        <p:txBody>
          <a:bodyPr/>
          <a:lstStyle/>
          <a:p>
            <a:r>
              <a:rPr lang="zh-CN" altLang="en-US" b="1" dirty="0" smtClean="0">
                <a:solidFill>
                  <a:srgbClr val="0000FF"/>
                </a:solidFill>
                <a:ea typeface="宋体" panose="02010600030101010101" pitchFamily="2" charset="-122"/>
              </a:rPr>
              <a:t>可利用空间表</a:t>
            </a:r>
            <a:r>
              <a:rPr lang="en-US" altLang="zh-CN" dirty="0" smtClean="0">
                <a:ea typeface="宋体" panose="02010600030101010101" pitchFamily="2" charset="-122"/>
              </a:rPr>
              <a:t>/</a:t>
            </a:r>
            <a:r>
              <a:rPr lang="zh-CN" altLang="en-US" dirty="0" smtClean="0">
                <a:ea typeface="宋体" panose="02010600030101010101" pitchFamily="2" charset="-122"/>
              </a:rPr>
              <a:t>存储池：包含所有可分配的空闲块</a:t>
            </a:r>
            <a:endParaRPr lang="en-US" altLang="zh-CN" dirty="0" smtClean="0">
              <a:ea typeface="宋体" panose="02010600030101010101" pitchFamily="2" charset="-122"/>
            </a:endParaRPr>
          </a:p>
          <a:p>
            <a:pPr lvl="1"/>
            <a:r>
              <a:rPr lang="zh-CN" altLang="en-US" dirty="0" smtClean="0">
                <a:ea typeface="宋体" panose="02010600030101010101" pitchFamily="2" charset="-122"/>
              </a:rPr>
              <a:t>当用户请求分配时，系统从可利用空间表中删除一个结点分配之</a:t>
            </a:r>
            <a:endParaRPr lang="en-US" altLang="zh-CN" dirty="0" smtClean="0">
              <a:ea typeface="宋体" panose="02010600030101010101" pitchFamily="2" charset="-122"/>
            </a:endParaRPr>
          </a:p>
          <a:p>
            <a:pPr lvl="1"/>
            <a:r>
              <a:rPr lang="zh-CN" altLang="en-US" dirty="0" smtClean="0">
                <a:ea typeface="宋体" panose="02010600030101010101" pitchFamily="2" charset="-122"/>
              </a:rPr>
              <a:t>当用户释放其所占内存时，系统即回收并将它插入到可利用空间表中</a:t>
            </a:r>
            <a:endParaRPr lang="en-US" altLang="zh-CN" dirty="0" smtClean="0">
              <a:ea typeface="宋体" panose="02010600030101010101" pitchFamily="2" charset="-122"/>
            </a:endParaRPr>
          </a:p>
          <a:p>
            <a:r>
              <a:rPr lang="en-US" altLang="en-US" dirty="0" smtClean="0">
                <a:ea typeface="宋体" panose="02010600030101010101" pitchFamily="2" charset="-122"/>
              </a:rPr>
              <a:t>可</a:t>
            </a:r>
            <a:r>
              <a:rPr lang="zh-CN" altLang="en-US" dirty="0" smtClean="0">
                <a:ea typeface="宋体" panose="02010600030101010101" pitchFamily="2" charset="-122"/>
              </a:rPr>
              <a:t>利</a:t>
            </a:r>
            <a:r>
              <a:rPr lang="en-US" altLang="en-US" dirty="0" err="1" smtClean="0">
                <a:ea typeface="宋体" panose="02010600030101010101" pitchFamily="2" charset="-122"/>
              </a:rPr>
              <a:t>用空间表的</a:t>
            </a:r>
            <a:r>
              <a:rPr lang="en-US" altLang="en-US" b="1" dirty="0" err="1" smtClean="0">
                <a:solidFill>
                  <a:srgbClr val="0000FF"/>
                </a:solidFill>
                <a:ea typeface="宋体" panose="02010600030101010101" pitchFamily="2" charset="-122"/>
              </a:rPr>
              <a:t>组织方式</a:t>
            </a:r>
            <a:endParaRPr lang="en-US" altLang="en-US" b="1" dirty="0" smtClean="0">
              <a:solidFill>
                <a:srgbClr val="0000FF"/>
              </a:solidFill>
              <a:ea typeface="宋体" panose="02010600030101010101" pitchFamily="2" charset="-122"/>
            </a:endParaRPr>
          </a:p>
          <a:p>
            <a:pPr lvl="1"/>
            <a:r>
              <a:rPr lang="en-US" altLang="en-US" dirty="0" err="1" smtClean="0">
                <a:ea typeface="宋体" panose="02010600030101010101" pitchFamily="2" charset="-122"/>
              </a:rPr>
              <a:t>目录表</a:t>
            </a:r>
            <a:endParaRPr lang="en-US" altLang="en-US" dirty="0" smtClean="0">
              <a:ea typeface="宋体" panose="02010600030101010101" pitchFamily="2" charset="-122"/>
            </a:endParaRPr>
          </a:p>
          <a:p>
            <a:pPr lvl="1"/>
            <a:r>
              <a:rPr lang="en-US" altLang="en-US" b="1" dirty="0" err="1" smtClean="0">
                <a:solidFill>
                  <a:srgbClr val="0000FF"/>
                </a:solidFill>
                <a:ea typeface="宋体" panose="02010600030101010101" pitchFamily="2" charset="-122"/>
              </a:rPr>
              <a:t>链表方式</a:t>
            </a:r>
            <a:endParaRPr lang="en-US" altLang="en-US" b="1" dirty="0" smtClean="0">
              <a:solidFill>
                <a:srgbClr val="0000FF"/>
              </a:solidFill>
              <a:ea typeface="宋体" panose="02010600030101010101" pitchFamily="2" charset="-122"/>
            </a:endParaRPr>
          </a:p>
          <a:p>
            <a:endParaRPr lang="en-US" altLang="zh-CN" b="1" dirty="0" smtClean="0"/>
          </a:p>
        </p:txBody>
      </p:sp>
    </p:spTree>
    <p:extLst>
      <p:ext uri="{BB962C8B-B14F-4D97-AF65-F5344CB8AC3E}">
        <p14:creationId xmlns:p14="http://schemas.microsoft.com/office/powerpoint/2010/main" val="27962211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7504" y="188913"/>
            <a:ext cx="2232025" cy="5867401"/>
            <a:chOff x="252413" y="188913"/>
            <a:chExt cx="2232025" cy="5867401"/>
          </a:xfrm>
        </p:grpSpPr>
        <p:sp>
          <p:nvSpPr>
            <p:cNvPr id="544817" name="Rectangle 4"/>
            <p:cNvSpPr>
              <a:spLocks noChangeArrowheads="1"/>
            </p:cNvSpPr>
            <p:nvPr/>
          </p:nvSpPr>
          <p:spPr bwMode="auto">
            <a:xfrm>
              <a:off x="849313" y="5695951"/>
              <a:ext cx="16351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000" b="1">
                  <a:latin typeface="Times New Roman" pitchFamily="18" charset="0"/>
                </a:rPr>
                <a:t>(a)   </a:t>
              </a:r>
              <a:r>
                <a:rPr lang="zh-CN" altLang="en-US" sz="2000" b="1">
                  <a:latin typeface="Times New Roman" pitchFamily="18" charset="0"/>
                </a:rPr>
                <a:t>堆的状态</a:t>
              </a:r>
            </a:p>
          </p:txBody>
        </p:sp>
        <p:grpSp>
          <p:nvGrpSpPr>
            <p:cNvPr id="3" name="组合 2"/>
            <p:cNvGrpSpPr/>
            <p:nvPr/>
          </p:nvGrpSpPr>
          <p:grpSpPr>
            <a:xfrm>
              <a:off x="1433513" y="260351"/>
              <a:ext cx="912813" cy="5310188"/>
              <a:chOff x="1433513" y="260351"/>
              <a:chExt cx="912813" cy="5310188"/>
            </a:xfrm>
          </p:grpSpPr>
          <p:sp>
            <p:nvSpPr>
              <p:cNvPr id="544828" name="Rectangle 6"/>
              <p:cNvSpPr>
                <a:spLocks noChangeArrowheads="1"/>
              </p:cNvSpPr>
              <p:nvPr/>
            </p:nvSpPr>
            <p:spPr bwMode="auto">
              <a:xfrm>
                <a:off x="1433513" y="260351"/>
                <a:ext cx="90011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dirty="0">
                  <a:latin typeface="Times New Roman" pitchFamily="18" charset="0"/>
                  <a:ea typeface="Arial Unicode MS" pitchFamily="34" charset="-122"/>
                  <a:cs typeface="Arial Unicode MS" pitchFamily="34" charset="-122"/>
                </a:endParaRPr>
              </a:p>
            </p:txBody>
          </p:sp>
          <p:sp>
            <p:nvSpPr>
              <p:cNvPr id="544829" name="Rectangle 7"/>
              <p:cNvSpPr>
                <a:spLocks noChangeArrowheads="1"/>
              </p:cNvSpPr>
              <p:nvPr/>
            </p:nvSpPr>
            <p:spPr bwMode="auto">
              <a:xfrm>
                <a:off x="1433513" y="260352"/>
                <a:ext cx="900113" cy="79216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a:latin typeface="Times New Roman" pitchFamily="18" charset="0"/>
                  <a:ea typeface="Arial Unicode MS" pitchFamily="34" charset="-122"/>
                  <a:cs typeface="Arial Unicode MS" pitchFamily="34" charset="-122"/>
                </a:endParaRPr>
              </a:p>
            </p:txBody>
          </p:sp>
          <p:sp>
            <p:nvSpPr>
              <p:cNvPr id="544830" name="Rectangle 8"/>
              <p:cNvSpPr>
                <a:spLocks noChangeArrowheads="1"/>
              </p:cNvSpPr>
              <p:nvPr/>
            </p:nvSpPr>
            <p:spPr bwMode="auto">
              <a:xfrm>
                <a:off x="1433513" y="1052514"/>
                <a:ext cx="900113" cy="925513"/>
              </a:xfrm>
              <a:prstGeom prst="rect">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a:solidFill>
                    <a:srgbClr val="FF0303"/>
                  </a:solidFill>
                  <a:latin typeface="Times New Roman" pitchFamily="18" charset="0"/>
                  <a:ea typeface="Arial Unicode MS" pitchFamily="34" charset="-122"/>
                  <a:cs typeface="Arial Unicode MS" pitchFamily="34" charset="-122"/>
                </a:endParaRPr>
              </a:p>
            </p:txBody>
          </p:sp>
          <p:sp>
            <p:nvSpPr>
              <p:cNvPr id="544831" name="Rectangle 9"/>
              <p:cNvSpPr>
                <a:spLocks noChangeArrowheads="1"/>
              </p:cNvSpPr>
              <p:nvPr/>
            </p:nvSpPr>
            <p:spPr bwMode="auto">
              <a:xfrm>
                <a:off x="1433513" y="2406651"/>
                <a:ext cx="900113" cy="647700"/>
              </a:xfrm>
              <a:prstGeom prst="rect">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a:solidFill>
                    <a:srgbClr val="FF0303"/>
                  </a:solidFill>
                  <a:latin typeface="Times New Roman" pitchFamily="18" charset="0"/>
                  <a:ea typeface="Arial Unicode MS" pitchFamily="34" charset="-122"/>
                  <a:cs typeface="Arial Unicode MS" pitchFamily="34" charset="-122"/>
                </a:endParaRPr>
              </a:p>
            </p:txBody>
          </p:sp>
          <p:sp>
            <p:nvSpPr>
              <p:cNvPr id="544832" name="Rectangle 10"/>
              <p:cNvSpPr>
                <a:spLocks noChangeArrowheads="1"/>
              </p:cNvSpPr>
              <p:nvPr/>
            </p:nvSpPr>
            <p:spPr bwMode="auto">
              <a:xfrm>
                <a:off x="1446213" y="3933826"/>
                <a:ext cx="900113" cy="1636713"/>
              </a:xfrm>
              <a:prstGeom prst="rect">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a:latin typeface="Times New Roman" pitchFamily="18" charset="0"/>
                  <a:ea typeface="Arial Unicode MS" pitchFamily="34" charset="-122"/>
                  <a:cs typeface="Arial Unicode MS" pitchFamily="34" charset="-122"/>
                </a:endParaRPr>
              </a:p>
            </p:txBody>
          </p:sp>
          <p:sp>
            <p:nvSpPr>
              <p:cNvPr id="544833" name="Rectangle 11"/>
              <p:cNvSpPr>
                <a:spLocks noChangeArrowheads="1"/>
              </p:cNvSpPr>
              <p:nvPr/>
            </p:nvSpPr>
            <p:spPr bwMode="auto">
              <a:xfrm>
                <a:off x="1433513" y="1974851"/>
                <a:ext cx="900113" cy="431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a:solidFill>
                    <a:srgbClr val="FF0303"/>
                  </a:solidFill>
                  <a:latin typeface="Times New Roman" pitchFamily="18" charset="0"/>
                  <a:ea typeface="Arial Unicode MS" pitchFamily="34" charset="-122"/>
                  <a:cs typeface="Arial Unicode MS" pitchFamily="34" charset="-122"/>
                </a:endParaRPr>
              </a:p>
            </p:txBody>
          </p:sp>
          <p:sp>
            <p:nvSpPr>
              <p:cNvPr id="544834" name="Rectangle 12"/>
              <p:cNvSpPr>
                <a:spLocks noChangeArrowheads="1"/>
              </p:cNvSpPr>
              <p:nvPr/>
            </p:nvSpPr>
            <p:spPr bwMode="auto">
              <a:xfrm>
                <a:off x="1439863" y="3055939"/>
                <a:ext cx="900113" cy="87788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a:latin typeface="Times New Roman" pitchFamily="18" charset="0"/>
                  <a:ea typeface="Arial Unicode MS" pitchFamily="34" charset="-122"/>
                  <a:cs typeface="Arial Unicode MS" pitchFamily="34" charset="-122"/>
                </a:endParaRPr>
              </a:p>
            </p:txBody>
          </p:sp>
        </p:grpSp>
        <p:grpSp>
          <p:nvGrpSpPr>
            <p:cNvPr id="544819" name="Group 13"/>
            <p:cNvGrpSpPr>
              <a:grpSpLocks/>
            </p:cNvGrpSpPr>
            <p:nvPr/>
          </p:nvGrpSpPr>
          <p:grpSpPr bwMode="auto">
            <a:xfrm>
              <a:off x="252413" y="188913"/>
              <a:ext cx="1150938" cy="5545138"/>
              <a:chOff x="0" y="0"/>
              <a:chExt cx="725" cy="3493"/>
            </a:xfrm>
          </p:grpSpPr>
          <p:sp>
            <p:nvSpPr>
              <p:cNvPr id="544820" name="Rectangle 14"/>
              <p:cNvSpPr>
                <a:spLocks noChangeArrowheads="1"/>
              </p:cNvSpPr>
              <p:nvPr/>
            </p:nvSpPr>
            <p:spPr bwMode="auto">
              <a:xfrm>
                <a:off x="8" y="1066"/>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smtClean="0">
                    <a:latin typeface="Times New Roman" pitchFamily="18" charset="0"/>
                  </a:rPr>
                  <a:t>25 000</a:t>
                </a:r>
                <a:endParaRPr lang="en-US" altLang="en-US" sz="2400" dirty="0">
                  <a:latin typeface="Times New Roman" pitchFamily="18" charset="0"/>
                </a:endParaRPr>
              </a:p>
            </p:txBody>
          </p:sp>
          <p:sp>
            <p:nvSpPr>
              <p:cNvPr id="544822" name="Rectangle 16"/>
              <p:cNvSpPr>
                <a:spLocks noChangeArrowheads="1"/>
              </p:cNvSpPr>
              <p:nvPr/>
            </p:nvSpPr>
            <p:spPr bwMode="auto">
              <a:xfrm>
                <a:off x="45" y="453"/>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smtClean="0">
                    <a:latin typeface="Times New Roman" pitchFamily="18" charset="0"/>
                  </a:rPr>
                  <a:t>10 000</a:t>
                </a:r>
                <a:endParaRPr lang="en-US" altLang="en-US" sz="2400" dirty="0">
                  <a:latin typeface="Times New Roman" pitchFamily="18" charset="0"/>
                </a:endParaRPr>
              </a:p>
            </p:txBody>
          </p:sp>
          <p:sp>
            <p:nvSpPr>
              <p:cNvPr id="544823" name="Rectangle 17"/>
              <p:cNvSpPr>
                <a:spLocks noChangeArrowheads="1"/>
              </p:cNvSpPr>
              <p:nvPr/>
            </p:nvSpPr>
            <p:spPr bwMode="auto">
              <a:xfrm>
                <a:off x="0" y="1361"/>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smtClean="0">
                    <a:latin typeface="Times New Roman" pitchFamily="18" charset="0"/>
                  </a:rPr>
                  <a:t>31 000 </a:t>
                </a:r>
                <a:endParaRPr lang="en-US" altLang="en-US" sz="2400" dirty="0">
                  <a:latin typeface="Times New Roman" pitchFamily="18" charset="0"/>
                </a:endParaRPr>
              </a:p>
            </p:txBody>
          </p:sp>
          <p:sp>
            <p:nvSpPr>
              <p:cNvPr id="544824" name="Rectangle 18"/>
              <p:cNvSpPr>
                <a:spLocks noChangeArrowheads="1"/>
              </p:cNvSpPr>
              <p:nvPr/>
            </p:nvSpPr>
            <p:spPr bwMode="auto">
              <a:xfrm>
                <a:off x="0" y="1723"/>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smtClean="0">
                    <a:latin typeface="Times New Roman" pitchFamily="18" charset="0"/>
                  </a:rPr>
                  <a:t>39 000</a:t>
                </a:r>
                <a:endParaRPr lang="en-US" altLang="en-US" sz="2400" dirty="0">
                  <a:latin typeface="Times New Roman" pitchFamily="18" charset="0"/>
                </a:endParaRPr>
              </a:p>
            </p:txBody>
          </p:sp>
          <p:sp>
            <p:nvSpPr>
              <p:cNvPr id="544825" name="Rectangle 19"/>
              <p:cNvSpPr>
                <a:spLocks noChangeArrowheads="1"/>
              </p:cNvSpPr>
              <p:nvPr/>
            </p:nvSpPr>
            <p:spPr bwMode="auto">
              <a:xfrm>
                <a:off x="45" y="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smtClean="0">
                    <a:latin typeface="Times New Roman" pitchFamily="18" charset="0"/>
                  </a:rPr>
                  <a:t>00 000</a:t>
                </a:r>
                <a:endParaRPr lang="en-US" altLang="en-US" sz="2400" dirty="0">
                  <a:latin typeface="Times New Roman" pitchFamily="18" charset="0"/>
                </a:endParaRPr>
              </a:p>
            </p:txBody>
          </p:sp>
          <p:sp>
            <p:nvSpPr>
              <p:cNvPr id="544826" name="Rectangle 20"/>
              <p:cNvSpPr>
                <a:spLocks noChangeArrowheads="1"/>
              </p:cNvSpPr>
              <p:nvPr/>
            </p:nvSpPr>
            <p:spPr bwMode="auto">
              <a:xfrm>
                <a:off x="21" y="2291"/>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smtClean="0">
                    <a:latin typeface="Times New Roman" pitchFamily="18" charset="0"/>
                  </a:rPr>
                  <a:t>59 000</a:t>
                </a:r>
                <a:endParaRPr lang="en-US" altLang="en-US" sz="2400" dirty="0">
                  <a:latin typeface="Times New Roman" pitchFamily="18" charset="0"/>
                </a:endParaRPr>
              </a:p>
            </p:txBody>
          </p:sp>
          <p:sp>
            <p:nvSpPr>
              <p:cNvPr id="544827" name="Rectangle 21"/>
              <p:cNvSpPr>
                <a:spLocks noChangeArrowheads="1"/>
              </p:cNvSpPr>
              <p:nvPr/>
            </p:nvSpPr>
            <p:spPr bwMode="auto">
              <a:xfrm>
                <a:off x="0" y="3244"/>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smtClean="0">
                    <a:latin typeface="Times New Roman" pitchFamily="18" charset="0"/>
                  </a:rPr>
                  <a:t>99 999</a:t>
                </a:r>
                <a:endParaRPr lang="en-US" altLang="en-US" sz="2400" dirty="0">
                  <a:latin typeface="Times New Roman" pitchFamily="18" charset="0"/>
                </a:endParaRPr>
              </a:p>
            </p:txBody>
          </p:sp>
        </p:grpSp>
      </p:grpSp>
      <p:grpSp>
        <p:nvGrpSpPr>
          <p:cNvPr id="544772" name="Group 22"/>
          <p:cNvGrpSpPr>
            <a:grpSpLocks/>
          </p:cNvGrpSpPr>
          <p:nvPr/>
        </p:nvGrpSpPr>
        <p:grpSpPr bwMode="auto">
          <a:xfrm>
            <a:off x="3203576" y="188913"/>
            <a:ext cx="4824413" cy="2160588"/>
            <a:chOff x="0" y="0"/>
            <a:chExt cx="3039" cy="1361"/>
          </a:xfrm>
        </p:grpSpPr>
        <p:sp>
          <p:nvSpPr>
            <p:cNvPr id="544802" name="Rectangle 23"/>
            <p:cNvSpPr>
              <a:spLocks noChangeArrowheads="1"/>
            </p:cNvSpPr>
            <p:nvPr/>
          </p:nvSpPr>
          <p:spPr bwMode="auto">
            <a:xfrm>
              <a:off x="0" y="0"/>
              <a:ext cx="303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rPr>
                <a:t>起始地址     空闲块大小    使用情况</a:t>
              </a:r>
            </a:p>
          </p:txBody>
        </p:sp>
        <p:grpSp>
          <p:nvGrpSpPr>
            <p:cNvPr id="544803" name="Group 24"/>
            <p:cNvGrpSpPr>
              <a:grpSpLocks/>
            </p:cNvGrpSpPr>
            <p:nvPr/>
          </p:nvGrpSpPr>
          <p:grpSpPr bwMode="auto">
            <a:xfrm>
              <a:off x="46" y="272"/>
              <a:ext cx="2993" cy="816"/>
              <a:chOff x="0" y="0"/>
              <a:chExt cx="2993" cy="816"/>
            </a:xfrm>
          </p:grpSpPr>
          <p:grpSp>
            <p:nvGrpSpPr>
              <p:cNvPr id="544805" name="Group 25"/>
              <p:cNvGrpSpPr>
                <a:grpSpLocks/>
              </p:cNvGrpSpPr>
              <p:nvPr/>
            </p:nvGrpSpPr>
            <p:grpSpPr bwMode="auto">
              <a:xfrm>
                <a:off x="0" y="0"/>
                <a:ext cx="2993" cy="272"/>
                <a:chOff x="0" y="0"/>
                <a:chExt cx="2993" cy="272"/>
              </a:xfrm>
            </p:grpSpPr>
            <p:sp>
              <p:nvSpPr>
                <p:cNvPr id="544814" name="Rectangle 26"/>
                <p:cNvSpPr>
                  <a:spLocks noChangeArrowheads="1"/>
                </p:cNvSpPr>
                <p:nvPr/>
              </p:nvSpPr>
              <p:spPr bwMode="auto">
                <a:xfrm>
                  <a:off x="0" y="0"/>
                  <a:ext cx="2993"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smtClean="0">
                      <a:latin typeface="Times New Roman" pitchFamily="18" charset="0"/>
                    </a:rPr>
                    <a:t>10 000            15 000              </a:t>
                  </a:r>
                  <a:r>
                    <a:rPr lang="zh-CN" altLang="en-US" sz="2400" b="1" dirty="0">
                      <a:latin typeface="Times New Roman" pitchFamily="18" charset="0"/>
                    </a:rPr>
                    <a:t>空闲</a:t>
                  </a:r>
                </a:p>
              </p:txBody>
            </p:sp>
            <p:sp>
              <p:nvSpPr>
                <p:cNvPr id="544815" name="Line 27"/>
                <p:cNvSpPr>
                  <a:spLocks noChangeShapeType="1"/>
                </p:cNvSpPr>
                <p:nvPr/>
              </p:nvSpPr>
              <p:spPr bwMode="auto">
                <a:xfrm>
                  <a:off x="998"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4816" name="Line 28"/>
                <p:cNvSpPr>
                  <a:spLocks noChangeShapeType="1"/>
                </p:cNvSpPr>
                <p:nvPr/>
              </p:nvSpPr>
              <p:spPr bwMode="auto">
                <a:xfrm>
                  <a:off x="2086"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44806" name="Group 29"/>
              <p:cNvGrpSpPr>
                <a:grpSpLocks/>
              </p:cNvGrpSpPr>
              <p:nvPr/>
            </p:nvGrpSpPr>
            <p:grpSpPr bwMode="auto">
              <a:xfrm>
                <a:off x="0" y="272"/>
                <a:ext cx="2993" cy="272"/>
                <a:chOff x="0" y="0"/>
                <a:chExt cx="2993" cy="272"/>
              </a:xfrm>
            </p:grpSpPr>
            <p:sp>
              <p:nvSpPr>
                <p:cNvPr id="544811" name="Rectangle 30"/>
                <p:cNvSpPr>
                  <a:spLocks noChangeArrowheads="1"/>
                </p:cNvSpPr>
                <p:nvPr/>
              </p:nvSpPr>
              <p:spPr bwMode="auto">
                <a:xfrm>
                  <a:off x="0" y="0"/>
                  <a:ext cx="2993"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smtClean="0">
                      <a:latin typeface="Times New Roman" pitchFamily="18" charset="0"/>
                    </a:rPr>
                    <a:t>31 000              8 000              </a:t>
                  </a:r>
                  <a:r>
                    <a:rPr lang="zh-CN" altLang="en-US" sz="2400" b="1" dirty="0" smtClean="0">
                      <a:latin typeface="Times New Roman" pitchFamily="18" charset="0"/>
                    </a:rPr>
                    <a:t>空闲</a:t>
                  </a:r>
                  <a:endParaRPr lang="zh-CN" altLang="en-US" sz="2400" b="1" dirty="0">
                    <a:latin typeface="Times New Roman" pitchFamily="18" charset="0"/>
                  </a:endParaRPr>
                </a:p>
              </p:txBody>
            </p:sp>
            <p:sp>
              <p:nvSpPr>
                <p:cNvPr id="544812" name="Line 31"/>
                <p:cNvSpPr>
                  <a:spLocks noChangeShapeType="1"/>
                </p:cNvSpPr>
                <p:nvPr/>
              </p:nvSpPr>
              <p:spPr bwMode="auto">
                <a:xfrm>
                  <a:off x="998"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4813" name="Line 32"/>
                <p:cNvSpPr>
                  <a:spLocks noChangeShapeType="1"/>
                </p:cNvSpPr>
                <p:nvPr/>
              </p:nvSpPr>
              <p:spPr bwMode="auto">
                <a:xfrm>
                  <a:off x="2086"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44807" name="Group 33"/>
              <p:cNvGrpSpPr>
                <a:grpSpLocks/>
              </p:cNvGrpSpPr>
              <p:nvPr/>
            </p:nvGrpSpPr>
            <p:grpSpPr bwMode="auto">
              <a:xfrm>
                <a:off x="0" y="544"/>
                <a:ext cx="2993" cy="272"/>
                <a:chOff x="0" y="0"/>
                <a:chExt cx="2993" cy="272"/>
              </a:xfrm>
            </p:grpSpPr>
            <p:sp>
              <p:nvSpPr>
                <p:cNvPr id="544808" name="Rectangle 34"/>
                <p:cNvSpPr>
                  <a:spLocks noChangeArrowheads="1"/>
                </p:cNvSpPr>
                <p:nvPr/>
              </p:nvSpPr>
              <p:spPr bwMode="auto">
                <a:xfrm>
                  <a:off x="0" y="0"/>
                  <a:ext cx="2993"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smtClean="0">
                      <a:latin typeface="Times New Roman" pitchFamily="18" charset="0"/>
                    </a:rPr>
                    <a:t>59 000            41 000              </a:t>
                  </a:r>
                  <a:r>
                    <a:rPr lang="zh-CN" altLang="en-US" sz="2400" b="1" dirty="0" smtClean="0">
                      <a:latin typeface="Times New Roman" pitchFamily="18" charset="0"/>
                    </a:rPr>
                    <a:t>空闲</a:t>
                  </a:r>
                  <a:endParaRPr lang="zh-CN" altLang="en-US" sz="2400" b="1" dirty="0">
                    <a:latin typeface="Times New Roman" pitchFamily="18" charset="0"/>
                  </a:endParaRPr>
                </a:p>
              </p:txBody>
            </p:sp>
            <p:sp>
              <p:nvSpPr>
                <p:cNvPr id="544809" name="Line 35"/>
                <p:cNvSpPr>
                  <a:spLocks noChangeShapeType="1"/>
                </p:cNvSpPr>
                <p:nvPr/>
              </p:nvSpPr>
              <p:spPr bwMode="auto">
                <a:xfrm>
                  <a:off x="998"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4810" name="Line 36"/>
                <p:cNvSpPr>
                  <a:spLocks noChangeShapeType="1"/>
                </p:cNvSpPr>
                <p:nvPr/>
              </p:nvSpPr>
              <p:spPr bwMode="auto">
                <a:xfrm>
                  <a:off x="2086"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44804" name="Rectangle 37"/>
            <p:cNvSpPr>
              <a:spLocks noChangeArrowheads="1"/>
            </p:cNvSpPr>
            <p:nvPr/>
          </p:nvSpPr>
          <p:spPr bwMode="auto">
            <a:xfrm>
              <a:off x="862" y="1134"/>
              <a:ext cx="122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000" b="1">
                  <a:latin typeface="Times New Roman" pitchFamily="18" charset="0"/>
                </a:rPr>
                <a:t>(b)   </a:t>
              </a:r>
              <a:r>
                <a:rPr lang="zh-CN" altLang="en-US" sz="2000" b="1">
                  <a:latin typeface="Times New Roman" pitchFamily="18" charset="0"/>
                </a:rPr>
                <a:t>目录表方式</a:t>
              </a:r>
            </a:p>
          </p:txBody>
        </p:sp>
      </p:grpSp>
      <p:sp>
        <p:nvSpPr>
          <p:cNvPr id="544776" name="Rectangle 65"/>
          <p:cNvSpPr>
            <a:spLocks noChangeArrowheads="1"/>
          </p:cNvSpPr>
          <p:nvPr/>
        </p:nvSpPr>
        <p:spPr bwMode="auto">
          <a:xfrm>
            <a:off x="4787901" y="5588917"/>
            <a:ext cx="16557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(c)   </a:t>
            </a:r>
            <a:r>
              <a:rPr lang="zh-CN" altLang="en-US" sz="2000" b="1" dirty="0">
                <a:latin typeface="Times New Roman" pitchFamily="18" charset="0"/>
              </a:rPr>
              <a:t>链表方式</a:t>
            </a:r>
          </a:p>
        </p:txBody>
      </p:sp>
      <p:sp>
        <p:nvSpPr>
          <p:cNvPr id="544774" name="Rectangle 66"/>
          <p:cNvSpPr>
            <a:spLocks noChangeArrowheads="1"/>
          </p:cNvSpPr>
          <p:nvPr/>
        </p:nvSpPr>
        <p:spPr bwMode="auto">
          <a:xfrm>
            <a:off x="1836738" y="6165851"/>
            <a:ext cx="60483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dirty="0" smtClean="0">
                <a:latin typeface="Times New Roman" pitchFamily="18" charset="0"/>
              </a:rPr>
              <a:t>动态</a:t>
            </a:r>
            <a:r>
              <a:rPr lang="zh-CN" altLang="en-US" sz="2000" b="1" dirty="0">
                <a:latin typeface="Times New Roman" pitchFamily="18" charset="0"/>
              </a:rPr>
              <a:t>存储管理过程中的内存状态和空闲表结构</a:t>
            </a:r>
          </a:p>
        </p:txBody>
      </p:sp>
      <p:grpSp>
        <p:nvGrpSpPr>
          <p:cNvPr id="544777" name="Group 40"/>
          <p:cNvGrpSpPr>
            <a:grpSpLocks/>
          </p:cNvGrpSpPr>
          <p:nvPr/>
        </p:nvGrpSpPr>
        <p:grpSpPr bwMode="auto">
          <a:xfrm>
            <a:off x="2916238" y="3500439"/>
            <a:ext cx="5880100" cy="1655763"/>
            <a:chOff x="0" y="0"/>
            <a:chExt cx="3704" cy="1043"/>
          </a:xfrm>
        </p:grpSpPr>
        <p:grpSp>
          <p:nvGrpSpPr>
            <p:cNvPr id="544782" name="Group 41"/>
            <p:cNvGrpSpPr>
              <a:grpSpLocks/>
            </p:cNvGrpSpPr>
            <p:nvPr/>
          </p:nvGrpSpPr>
          <p:grpSpPr bwMode="auto">
            <a:xfrm>
              <a:off x="0" y="0"/>
              <a:ext cx="998" cy="499"/>
              <a:chOff x="0" y="0"/>
              <a:chExt cx="998" cy="499"/>
            </a:xfrm>
          </p:grpSpPr>
          <p:sp>
            <p:nvSpPr>
              <p:cNvPr id="544797" name="Rectangle 42"/>
              <p:cNvSpPr>
                <a:spLocks noChangeArrowheads="1"/>
              </p:cNvSpPr>
              <p:nvPr/>
            </p:nvSpPr>
            <p:spPr bwMode="auto">
              <a:xfrm>
                <a:off x="0" y="226"/>
                <a:ext cx="998"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544798" name="Group 43"/>
              <p:cNvGrpSpPr>
                <a:grpSpLocks/>
              </p:cNvGrpSpPr>
              <p:nvPr/>
            </p:nvGrpSpPr>
            <p:grpSpPr bwMode="auto">
              <a:xfrm>
                <a:off x="0" y="0"/>
                <a:ext cx="998" cy="227"/>
                <a:chOff x="0" y="0"/>
                <a:chExt cx="998" cy="227"/>
              </a:xfrm>
            </p:grpSpPr>
            <p:sp>
              <p:nvSpPr>
                <p:cNvPr id="544799" name="Rectangle 44"/>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0   </a:t>
                  </a:r>
                  <a:r>
                    <a:rPr lang="en-US" altLang="en-US" sz="2400" b="1" dirty="0" smtClean="0">
                      <a:latin typeface="Times New Roman" pitchFamily="18" charset="0"/>
                    </a:rPr>
                    <a:t>15000</a:t>
                  </a:r>
                  <a:endParaRPr lang="en-US" altLang="en-US" sz="2400" b="1" dirty="0">
                    <a:latin typeface="Times New Roman" pitchFamily="18" charset="0"/>
                  </a:endParaRPr>
                </a:p>
              </p:txBody>
            </p:sp>
            <p:sp>
              <p:nvSpPr>
                <p:cNvPr id="544800" name="Line 45"/>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4801" name="Line 46"/>
                <p:cNvSpPr>
                  <a:spLocks noChangeShapeType="1"/>
                </p:cNvSpPr>
                <p:nvPr/>
              </p:nvSpPr>
              <p:spPr bwMode="auto">
                <a:xfrm>
                  <a:off x="86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544783" name="Group 47"/>
            <p:cNvGrpSpPr>
              <a:grpSpLocks/>
            </p:cNvGrpSpPr>
            <p:nvPr/>
          </p:nvGrpSpPr>
          <p:grpSpPr bwMode="auto">
            <a:xfrm>
              <a:off x="1299" y="0"/>
              <a:ext cx="1044" cy="816"/>
              <a:chOff x="0" y="0"/>
              <a:chExt cx="1044" cy="816"/>
            </a:xfrm>
          </p:grpSpPr>
          <p:sp>
            <p:nvSpPr>
              <p:cNvPr id="544792" name="Rectangle 48"/>
              <p:cNvSpPr>
                <a:spLocks noChangeArrowheads="1"/>
              </p:cNvSpPr>
              <p:nvPr/>
            </p:nvSpPr>
            <p:spPr bwMode="auto">
              <a:xfrm>
                <a:off x="0" y="226"/>
                <a:ext cx="1044" cy="5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544793" name="Group 49"/>
              <p:cNvGrpSpPr>
                <a:grpSpLocks/>
              </p:cNvGrpSpPr>
              <p:nvPr/>
            </p:nvGrpSpPr>
            <p:grpSpPr bwMode="auto">
              <a:xfrm>
                <a:off x="0" y="0"/>
                <a:ext cx="1044" cy="227"/>
                <a:chOff x="0" y="0"/>
                <a:chExt cx="998" cy="227"/>
              </a:xfrm>
            </p:grpSpPr>
            <p:sp>
              <p:nvSpPr>
                <p:cNvPr id="544794" name="Rectangle 50"/>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dirty="0">
                      <a:latin typeface="Times New Roman" pitchFamily="18" charset="0"/>
                    </a:rPr>
                    <a:t>0  </a:t>
                  </a:r>
                  <a:r>
                    <a:rPr lang="en-US" altLang="en-US" sz="2400" b="1" dirty="0" smtClean="0">
                      <a:latin typeface="Times New Roman" pitchFamily="18" charset="0"/>
                    </a:rPr>
                    <a:t>8000</a:t>
                  </a:r>
                  <a:endParaRPr lang="en-US" altLang="en-US" sz="2400" b="1" dirty="0">
                    <a:latin typeface="Times New Roman" pitchFamily="18" charset="0"/>
                  </a:endParaRPr>
                </a:p>
              </p:txBody>
            </p:sp>
            <p:sp>
              <p:nvSpPr>
                <p:cNvPr id="544795" name="Line 51"/>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4796" name="Line 52"/>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544784" name="Group 53"/>
            <p:cNvGrpSpPr>
              <a:grpSpLocks/>
            </p:cNvGrpSpPr>
            <p:nvPr/>
          </p:nvGrpSpPr>
          <p:grpSpPr bwMode="auto">
            <a:xfrm>
              <a:off x="2615" y="0"/>
              <a:ext cx="1089" cy="1043"/>
              <a:chOff x="0" y="0"/>
              <a:chExt cx="1089" cy="1043"/>
            </a:xfrm>
          </p:grpSpPr>
          <p:sp>
            <p:nvSpPr>
              <p:cNvPr id="544787" name="Rectangle 54"/>
              <p:cNvSpPr>
                <a:spLocks noChangeArrowheads="1"/>
              </p:cNvSpPr>
              <p:nvPr/>
            </p:nvSpPr>
            <p:spPr bwMode="auto">
              <a:xfrm>
                <a:off x="0" y="226"/>
                <a:ext cx="1089" cy="81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grpSp>
            <p:nvGrpSpPr>
              <p:cNvPr id="544788" name="Group 55"/>
              <p:cNvGrpSpPr>
                <a:grpSpLocks/>
              </p:cNvGrpSpPr>
              <p:nvPr/>
            </p:nvGrpSpPr>
            <p:grpSpPr bwMode="auto">
              <a:xfrm>
                <a:off x="0" y="0"/>
                <a:ext cx="1089" cy="227"/>
                <a:chOff x="0" y="0"/>
                <a:chExt cx="998" cy="227"/>
              </a:xfrm>
            </p:grpSpPr>
            <p:sp>
              <p:nvSpPr>
                <p:cNvPr id="544789" name="Rectangle 56"/>
                <p:cNvSpPr>
                  <a:spLocks noChangeArrowheads="1"/>
                </p:cNvSpPr>
                <p:nvPr/>
              </p:nvSpPr>
              <p:spPr bwMode="auto">
                <a:xfrm>
                  <a:off x="0" y="0"/>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a:t>
                  </a:r>
                  <a:r>
                    <a:rPr lang="en-US" altLang="en-US" sz="2400" b="1" dirty="0">
                      <a:latin typeface="Times New Roman" pitchFamily="18" charset="0"/>
                    </a:rPr>
                    <a:t>0  </a:t>
                  </a:r>
                  <a:r>
                    <a:rPr lang="en-US" altLang="en-US" sz="2400" b="1" dirty="0" smtClean="0">
                      <a:latin typeface="Times New Roman" pitchFamily="18" charset="0"/>
                    </a:rPr>
                    <a:t>41000  </a:t>
                  </a:r>
                  <a:r>
                    <a:rPr lang="en-US" altLang="en-US" sz="2400" dirty="0">
                      <a:latin typeface="Times New Roman" pitchFamily="18" charset="0"/>
                    </a:rPr>
                    <a:t>⋀</a:t>
                  </a:r>
                </a:p>
              </p:txBody>
            </p:sp>
            <p:sp>
              <p:nvSpPr>
                <p:cNvPr id="544790" name="Line 57"/>
                <p:cNvSpPr>
                  <a:spLocks noChangeShapeType="1"/>
                </p:cNvSpPr>
                <p:nvPr/>
              </p:nvSpPr>
              <p:spPr bwMode="auto">
                <a:xfrm>
                  <a:off x="227"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4791" name="Line 58"/>
                <p:cNvSpPr>
                  <a:spLocks noChangeShapeType="1"/>
                </p:cNvSpPr>
                <p:nvPr/>
              </p:nvSpPr>
              <p:spPr bwMode="auto">
                <a:xfrm>
                  <a:off x="77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44785" name="Line 59"/>
            <p:cNvSpPr>
              <a:spLocks noChangeShapeType="1"/>
            </p:cNvSpPr>
            <p:nvPr/>
          </p:nvSpPr>
          <p:spPr bwMode="auto">
            <a:xfrm>
              <a:off x="891"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4786" name="Line 60"/>
            <p:cNvSpPr>
              <a:spLocks noChangeShapeType="1"/>
            </p:cNvSpPr>
            <p:nvPr/>
          </p:nvSpPr>
          <p:spPr bwMode="auto">
            <a:xfrm>
              <a:off x="2207" y="120"/>
              <a:ext cx="40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44779" name="Rectangle 62"/>
          <p:cNvSpPr>
            <a:spLocks noChangeArrowheads="1"/>
          </p:cNvSpPr>
          <p:nvPr/>
        </p:nvSpPr>
        <p:spPr bwMode="auto">
          <a:xfrm>
            <a:off x="3132088" y="4734023"/>
            <a:ext cx="360363" cy="360363"/>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err="1">
                <a:latin typeface="Times New Roman" pitchFamily="18" charset="0"/>
              </a:rPr>
              <a:t>av</a:t>
            </a:r>
            <a:endParaRPr lang="en-US" altLang="en-US" sz="2400" b="1" dirty="0">
              <a:latin typeface="Times New Roman" pitchFamily="18" charset="0"/>
            </a:endParaRPr>
          </a:p>
        </p:txBody>
      </p:sp>
      <p:sp>
        <p:nvSpPr>
          <p:cNvPr id="544780" name="Rectangle 63"/>
          <p:cNvSpPr>
            <a:spLocks noChangeArrowheads="1"/>
          </p:cNvSpPr>
          <p:nvPr/>
        </p:nvSpPr>
        <p:spPr bwMode="auto">
          <a:xfrm>
            <a:off x="3060650" y="5084861"/>
            <a:ext cx="503238" cy="360363"/>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endParaRPr lang="zh-CN" altLang="en-US" sz="2400" b="1">
              <a:latin typeface="Times New Roman" pitchFamily="18" charset="0"/>
            </a:endParaRPr>
          </a:p>
        </p:txBody>
      </p:sp>
      <p:sp>
        <p:nvSpPr>
          <p:cNvPr id="544781" name="Line 64"/>
          <p:cNvSpPr>
            <a:spLocks noChangeShapeType="1"/>
          </p:cNvSpPr>
          <p:nvPr/>
        </p:nvSpPr>
        <p:spPr bwMode="auto">
          <a:xfrm>
            <a:off x="2484438" y="3680620"/>
            <a:ext cx="431525" cy="1"/>
          </a:xfrm>
          <a:prstGeom prst="line">
            <a:avLst/>
          </a:prstGeom>
          <a:noFill/>
          <a:ln w="12700" cmpd="sng">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TextBox 1"/>
          <p:cNvSpPr txBox="1"/>
          <p:nvPr/>
        </p:nvSpPr>
        <p:spPr>
          <a:xfrm>
            <a:off x="2771800" y="3039343"/>
            <a:ext cx="1031051" cy="461665"/>
          </a:xfrm>
          <a:prstGeom prst="rect">
            <a:avLst/>
          </a:prstGeom>
          <a:noFill/>
          <a:ln cmpd="sng">
            <a:noFill/>
          </a:ln>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10 000</a:t>
            </a:r>
            <a:endParaRPr lang="en-US" sz="2400" b="1"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6854062" y="3039343"/>
            <a:ext cx="1031051"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59 000</a:t>
            </a:r>
            <a:endParaRPr lang="en-US" sz="2400" b="1"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4716016" y="3055939"/>
            <a:ext cx="1031051"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31 000</a:t>
            </a:r>
            <a:endParaRPr lang="en-US" sz="2400" b="1" dirty="0">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2483768" y="3690939"/>
            <a:ext cx="0" cy="157410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544780" idx="1"/>
          </p:cNvCxnSpPr>
          <p:nvPr/>
        </p:nvCxnSpPr>
        <p:spPr>
          <a:xfrm>
            <a:off x="2484439" y="5265043"/>
            <a:ext cx="576211" cy="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8497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zh-CN" altLang="en-US" dirty="0" smtClean="0">
                <a:latin typeface="+mn-lt"/>
                <a:ea typeface="宋体" panose="02010600030101010101" pitchFamily="2" charset="-122"/>
              </a:rPr>
              <a:t>链式</a:t>
            </a:r>
            <a:r>
              <a:rPr lang="en-US" altLang="en-US" dirty="0" err="1" smtClean="0">
                <a:latin typeface="+mn-lt"/>
                <a:ea typeface="宋体" panose="02010600030101010101" pitchFamily="2" charset="-122"/>
              </a:rPr>
              <a:t>可利用空间表的</a:t>
            </a:r>
            <a:r>
              <a:rPr lang="zh-CN" altLang="en-US" dirty="0" smtClean="0">
                <a:latin typeface="+mn-lt"/>
                <a:ea typeface="宋体" panose="02010600030101010101" pitchFamily="2" charset="-122"/>
              </a:rPr>
              <a:t>分配方式</a:t>
            </a:r>
            <a:endParaRPr lang="en-US" altLang="en-US" dirty="0" smtClean="0">
              <a:latin typeface="+mn-lt"/>
              <a:ea typeface="宋体" panose="02010600030101010101" pitchFamily="2" charset="-122"/>
            </a:endParaRPr>
          </a:p>
        </p:txBody>
      </p:sp>
      <p:sp>
        <p:nvSpPr>
          <p:cNvPr id="583683" name="Rectangle 3"/>
          <p:cNvSpPr>
            <a:spLocks noGrp="1" noChangeArrowheads="1"/>
          </p:cNvSpPr>
          <p:nvPr>
            <p:ph idx="1"/>
          </p:nvPr>
        </p:nvSpPr>
        <p:spPr>
          <a:xfrm>
            <a:off x="457200" y="908720"/>
            <a:ext cx="8229600" cy="5949280"/>
          </a:xfrm>
        </p:spPr>
        <p:txBody>
          <a:bodyPr>
            <a:normAutofit/>
          </a:bodyPr>
          <a:lstStyle/>
          <a:p>
            <a:r>
              <a:rPr lang="en-US" altLang="en-US" dirty="0" err="1" smtClean="0">
                <a:ea typeface="宋体" panose="02010600030101010101" pitchFamily="2" charset="-122"/>
              </a:rPr>
              <a:t>当可利用空间表以链表方式组织时，每个空闲块就是链表中的一个结点</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分配时：从链表中找到一个合适的结点加以分配，然后将该结点删除之</a:t>
            </a:r>
            <a:r>
              <a:rPr lang="en-US" altLang="en-US" dirty="0" smtClean="0">
                <a:ea typeface="宋体" panose="02010600030101010101" pitchFamily="2" charset="-122"/>
              </a:rPr>
              <a:t>；</a:t>
            </a:r>
          </a:p>
          <a:p>
            <a:pPr lvl="1"/>
            <a:r>
              <a:rPr lang="zh-CN" altLang="en-US" dirty="0" smtClean="0">
                <a:ea typeface="宋体" panose="02010600030101010101" pitchFamily="2" charset="-122"/>
              </a:rPr>
              <a:t>回收时：将空闲块插入到链表中。</a:t>
            </a:r>
          </a:p>
          <a:p>
            <a:r>
              <a:rPr lang="zh-CN" altLang="en-US" dirty="0" smtClean="0">
                <a:ea typeface="宋体" panose="02010600030101010101" pitchFamily="2" charset="-122"/>
              </a:rPr>
              <a:t>具体的分配和释放的策略取决于结点</a:t>
            </a:r>
            <a:r>
              <a:rPr lang="en-US" altLang="en-US" dirty="0" smtClean="0">
                <a:ea typeface="宋体" panose="02010600030101010101" pitchFamily="2" charset="-122"/>
              </a:rPr>
              <a:t>(</a:t>
            </a:r>
            <a:r>
              <a:rPr lang="en-US" altLang="en-US" dirty="0" err="1" smtClean="0">
                <a:ea typeface="宋体" panose="02010600030101010101" pitchFamily="2" charset="-122"/>
              </a:rPr>
              <a:t>空闲块</a:t>
            </a:r>
            <a:r>
              <a:rPr lang="en-US" altLang="en-US" dirty="0" smtClean="0">
                <a:ea typeface="宋体" panose="02010600030101010101" pitchFamily="2" charset="-122"/>
              </a:rPr>
              <a:t>)</a:t>
            </a:r>
            <a:r>
              <a:rPr lang="en-US" altLang="en-US" dirty="0" err="1" smtClean="0">
                <a:ea typeface="宋体" panose="02010600030101010101" pitchFamily="2" charset="-122"/>
              </a:rPr>
              <a:t>的结构</a:t>
            </a:r>
            <a:endParaRPr lang="en-US" altLang="en-US" dirty="0" smtClean="0">
              <a:ea typeface="宋体" panose="02010600030101010101" pitchFamily="2" charset="-122"/>
            </a:endParaRPr>
          </a:p>
          <a:p>
            <a:pPr lvl="1"/>
            <a:r>
              <a:rPr lang="zh-CN" altLang="en-US" dirty="0" smtClean="0">
                <a:ea typeface="宋体" panose="02010600030101010101" pitchFamily="2" charset="-122"/>
              </a:rPr>
              <a:t>空闲</a:t>
            </a:r>
            <a:r>
              <a:rPr lang="en-US" altLang="en-US" dirty="0" smtClean="0">
                <a:ea typeface="宋体" panose="02010600030101010101" pitchFamily="2" charset="-122"/>
              </a:rPr>
              <a:t>块</a:t>
            </a:r>
            <a:r>
              <a:rPr lang="zh-CN" altLang="en-US" dirty="0" smtClean="0">
                <a:ea typeface="宋体" panose="02010600030101010101" pitchFamily="2" charset="-122"/>
              </a:rPr>
              <a:t>的</a:t>
            </a:r>
            <a:r>
              <a:rPr lang="en-US" altLang="en-US" b="1" dirty="0" err="1" smtClean="0">
                <a:solidFill>
                  <a:srgbClr val="0000FF"/>
                </a:solidFill>
                <a:ea typeface="宋体" panose="02010600030101010101" pitchFamily="2" charset="-122"/>
              </a:rPr>
              <a:t>大小相同</a:t>
            </a:r>
            <a:endParaRPr lang="en-US" altLang="en-US" b="1" dirty="0" smtClean="0">
              <a:solidFill>
                <a:srgbClr val="0000FF"/>
              </a:solidFill>
              <a:ea typeface="宋体" panose="02010600030101010101" pitchFamily="2" charset="-122"/>
            </a:endParaRPr>
          </a:p>
          <a:p>
            <a:pPr lvl="1"/>
            <a:r>
              <a:rPr lang="zh-CN" altLang="en-US" dirty="0" smtClean="0">
                <a:ea typeface="宋体" panose="02010600030101010101" pitchFamily="2" charset="-122"/>
              </a:rPr>
              <a:t>空闲</a:t>
            </a:r>
            <a:r>
              <a:rPr lang="en-US" altLang="en-US" dirty="0" smtClean="0">
                <a:ea typeface="宋体" panose="02010600030101010101" pitchFamily="2" charset="-122"/>
              </a:rPr>
              <a:t>块</a:t>
            </a:r>
            <a:r>
              <a:rPr lang="zh-CN" altLang="en-US" dirty="0" smtClean="0">
                <a:ea typeface="宋体" panose="02010600030101010101" pitchFamily="2" charset="-122"/>
              </a:rPr>
              <a:t>的</a:t>
            </a:r>
            <a:r>
              <a:rPr lang="en-US" altLang="en-US" b="1" dirty="0" err="1" smtClean="0">
                <a:solidFill>
                  <a:srgbClr val="0000FF"/>
                </a:solidFill>
                <a:ea typeface="宋体" panose="02010600030101010101" pitchFamily="2" charset="-122"/>
              </a:rPr>
              <a:t>大小只有几种规格</a:t>
            </a:r>
            <a:endParaRPr lang="en-US" altLang="en-US" b="1" dirty="0" smtClean="0">
              <a:solidFill>
                <a:srgbClr val="0000FF"/>
              </a:solidFill>
              <a:ea typeface="宋体" panose="02010600030101010101" pitchFamily="2" charset="-122"/>
            </a:endParaRPr>
          </a:p>
          <a:p>
            <a:pPr lvl="1"/>
            <a:r>
              <a:rPr lang="zh-CN" altLang="en-US" dirty="0" smtClean="0">
                <a:ea typeface="宋体" panose="02010600030101010101" pitchFamily="2" charset="-122"/>
              </a:rPr>
              <a:t>空闲块的</a:t>
            </a:r>
            <a:r>
              <a:rPr lang="zh-CN" altLang="en-US" b="1" dirty="0" smtClean="0">
                <a:solidFill>
                  <a:srgbClr val="0000FF"/>
                </a:solidFill>
                <a:ea typeface="宋体" panose="02010600030101010101" pitchFamily="2" charset="-122"/>
              </a:rPr>
              <a:t>大小不固定</a:t>
            </a:r>
            <a:endParaRPr lang="en-US" altLang="en-US" b="1" dirty="0" smtClean="0">
              <a:solidFill>
                <a:srgbClr val="0000FF"/>
              </a:solidFill>
              <a:ea typeface="宋体" panose="02010600030101010101" pitchFamily="2" charset="-122"/>
            </a:endParaRPr>
          </a:p>
        </p:txBody>
      </p:sp>
    </p:spTree>
    <p:extLst>
      <p:ext uri="{BB962C8B-B14F-4D97-AF65-F5344CB8AC3E}">
        <p14:creationId xmlns:p14="http://schemas.microsoft.com/office/powerpoint/2010/main" val="14453528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5441</TotalTime>
  <Words>3227</Words>
  <Application>Microsoft Macintosh PowerPoint</Application>
  <PresentationFormat>全屏显示(4:3)</PresentationFormat>
  <Paragraphs>429</Paragraphs>
  <Slides>37</Slides>
  <Notes>23</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第8章 动态存储管理</vt:lpstr>
      <vt:lpstr>目录</vt:lpstr>
      <vt:lpstr>1. 基本概念：存储空间的分配与管理</vt:lpstr>
      <vt:lpstr>动态存储管理-堆的管理</vt:lpstr>
      <vt:lpstr>内存分配方式-I</vt:lpstr>
      <vt:lpstr>内存分配方式-II</vt:lpstr>
      <vt:lpstr>2. 可利用空间表</vt:lpstr>
      <vt:lpstr>PowerPoint 演示文稿</vt:lpstr>
      <vt:lpstr>链式可利用空间表的分配方式</vt:lpstr>
      <vt:lpstr>链式可利用空间表的分配方式-I</vt:lpstr>
      <vt:lpstr>链式可利用空间表的分配方式-II</vt:lpstr>
      <vt:lpstr>链式可利用空间表的分配方式-III</vt:lpstr>
      <vt:lpstr>首次拟合法 (First fit)</vt:lpstr>
      <vt:lpstr>最佳拟合法(Best fit)</vt:lpstr>
      <vt:lpstr>分配7kB内存前后的可用空间表</vt:lpstr>
      <vt:lpstr>最差拟合法(Worst fit)</vt:lpstr>
      <vt:lpstr>分配7kB内存前后的可用空间表</vt:lpstr>
      <vt:lpstr>3. 边界标识法 (Boundary Tag Method)</vt:lpstr>
      <vt:lpstr>可利用空闲表的结点结构</vt:lpstr>
      <vt:lpstr>分配算法：两个约定</vt:lpstr>
      <vt:lpstr>分配算法：首次拟合法</vt:lpstr>
      <vt:lpstr>PowerPoint 演示文稿</vt:lpstr>
      <vt:lpstr>回收算法</vt:lpstr>
      <vt:lpstr>四种情况：情况1</vt:lpstr>
      <vt:lpstr>四种情况：情况2、3</vt:lpstr>
      <vt:lpstr>四种情况：情况4</vt:lpstr>
      <vt:lpstr>4. 伙伴系统(Buddy System)</vt:lpstr>
      <vt:lpstr>可利用空间表的结构</vt:lpstr>
      <vt:lpstr>分配实例-I</vt:lpstr>
      <vt:lpstr>分配实例-II</vt:lpstr>
      <vt:lpstr>伙伴系统的分配算法-I</vt:lpstr>
      <vt:lpstr>伙伴系统的分配算法-II</vt:lpstr>
      <vt:lpstr>回收算法</vt:lpstr>
      <vt:lpstr>回收算法</vt:lpstr>
      <vt:lpstr>5. 无用单元收集</vt:lpstr>
      <vt:lpstr>Unreachable Entities</vt:lpstr>
      <vt:lpstr>无用单元收集/Garbage Collector(GC)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apple sd</cp:lastModifiedBy>
  <cp:revision>319</cp:revision>
  <cp:lastPrinted>2018-06-03T07:46:07Z</cp:lastPrinted>
  <dcterms:created xsi:type="dcterms:W3CDTF">2015-07-19T09:35:25Z</dcterms:created>
  <dcterms:modified xsi:type="dcterms:W3CDTF">2018-06-04T13:26:34Z</dcterms:modified>
</cp:coreProperties>
</file>